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146.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44.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3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50"/>
  </p:notesMasterIdLst>
  <p:handoutMasterIdLst>
    <p:handoutMasterId r:id="rId151"/>
  </p:handoutMasterIdLst>
  <p:sldIdLst>
    <p:sldId id="492" r:id="rId2"/>
    <p:sldId id="493" r:id="rId3"/>
    <p:sldId id="494" r:id="rId4"/>
    <p:sldId id="495" r:id="rId5"/>
    <p:sldId id="496" r:id="rId6"/>
    <p:sldId id="497" r:id="rId7"/>
    <p:sldId id="498" r:id="rId8"/>
    <p:sldId id="499" r:id="rId9"/>
    <p:sldId id="500" r:id="rId10"/>
    <p:sldId id="501" r:id="rId11"/>
    <p:sldId id="502" r:id="rId12"/>
    <p:sldId id="503" r:id="rId13"/>
    <p:sldId id="504" r:id="rId14"/>
    <p:sldId id="560" r:id="rId15"/>
    <p:sldId id="506" r:id="rId16"/>
    <p:sldId id="508" r:id="rId17"/>
    <p:sldId id="509" r:id="rId18"/>
    <p:sldId id="510" r:id="rId19"/>
    <p:sldId id="511" r:id="rId20"/>
    <p:sldId id="512" r:id="rId21"/>
    <p:sldId id="513" r:id="rId22"/>
    <p:sldId id="514" r:id="rId23"/>
    <p:sldId id="515" r:id="rId24"/>
    <p:sldId id="516" r:id="rId25"/>
    <p:sldId id="517" r:id="rId26"/>
    <p:sldId id="584" r:id="rId27"/>
    <p:sldId id="585" r:id="rId28"/>
    <p:sldId id="593" r:id="rId29"/>
    <p:sldId id="518" r:id="rId30"/>
    <p:sldId id="581" r:id="rId31"/>
    <p:sldId id="580" r:id="rId32"/>
    <p:sldId id="519" r:id="rId33"/>
    <p:sldId id="520" r:id="rId34"/>
    <p:sldId id="592" r:id="rId35"/>
    <p:sldId id="521" r:id="rId36"/>
    <p:sldId id="522" r:id="rId37"/>
    <p:sldId id="524" r:id="rId38"/>
    <p:sldId id="583" r:id="rId39"/>
    <p:sldId id="590" r:id="rId40"/>
    <p:sldId id="526" r:id="rId41"/>
    <p:sldId id="525" r:id="rId42"/>
    <p:sldId id="591" r:id="rId43"/>
    <p:sldId id="527" r:id="rId44"/>
    <p:sldId id="528" r:id="rId45"/>
    <p:sldId id="529" r:id="rId46"/>
    <p:sldId id="530" r:id="rId47"/>
    <p:sldId id="531" r:id="rId48"/>
    <p:sldId id="532" r:id="rId49"/>
    <p:sldId id="533" r:id="rId50"/>
    <p:sldId id="534" r:id="rId51"/>
    <p:sldId id="535" r:id="rId52"/>
    <p:sldId id="536" r:id="rId53"/>
    <p:sldId id="537" r:id="rId54"/>
    <p:sldId id="538" r:id="rId55"/>
    <p:sldId id="539" r:id="rId56"/>
    <p:sldId id="540" r:id="rId57"/>
    <p:sldId id="541" r:id="rId58"/>
    <p:sldId id="542" r:id="rId59"/>
    <p:sldId id="543" r:id="rId60"/>
    <p:sldId id="544" r:id="rId61"/>
    <p:sldId id="545" r:id="rId62"/>
    <p:sldId id="546" r:id="rId63"/>
    <p:sldId id="547" r:id="rId64"/>
    <p:sldId id="548" r:id="rId65"/>
    <p:sldId id="549" r:id="rId66"/>
    <p:sldId id="550" r:id="rId67"/>
    <p:sldId id="551" r:id="rId68"/>
    <p:sldId id="552" r:id="rId69"/>
    <p:sldId id="553" r:id="rId70"/>
    <p:sldId id="554" r:id="rId71"/>
    <p:sldId id="555" r:id="rId72"/>
    <p:sldId id="556" r:id="rId73"/>
    <p:sldId id="557" r:id="rId74"/>
    <p:sldId id="558" r:id="rId75"/>
    <p:sldId id="559" r:id="rId76"/>
    <p:sldId id="420" r:id="rId77"/>
    <p:sldId id="401" r:id="rId78"/>
    <p:sldId id="402" r:id="rId79"/>
    <p:sldId id="403" r:id="rId80"/>
    <p:sldId id="476" r:id="rId81"/>
    <p:sldId id="475" r:id="rId82"/>
    <p:sldId id="423" r:id="rId83"/>
    <p:sldId id="462" r:id="rId84"/>
    <p:sldId id="463" r:id="rId85"/>
    <p:sldId id="471" r:id="rId86"/>
    <p:sldId id="488" r:id="rId87"/>
    <p:sldId id="424" r:id="rId88"/>
    <p:sldId id="428" r:id="rId89"/>
    <p:sldId id="429" r:id="rId90"/>
    <p:sldId id="404" r:id="rId91"/>
    <p:sldId id="427" r:id="rId92"/>
    <p:sldId id="491" r:id="rId93"/>
    <p:sldId id="594" r:id="rId94"/>
    <p:sldId id="438" r:id="rId95"/>
    <p:sldId id="477" r:id="rId96"/>
    <p:sldId id="439" r:id="rId97"/>
    <p:sldId id="422" r:id="rId98"/>
    <p:sldId id="405" r:id="rId99"/>
    <p:sldId id="406" r:id="rId100"/>
    <p:sldId id="407" r:id="rId101"/>
    <p:sldId id="484" r:id="rId102"/>
    <p:sldId id="485" r:id="rId103"/>
    <p:sldId id="486" r:id="rId104"/>
    <p:sldId id="561" r:id="rId105"/>
    <p:sldId id="562" r:id="rId106"/>
    <p:sldId id="563" r:id="rId107"/>
    <p:sldId id="564" r:id="rId108"/>
    <p:sldId id="565" r:id="rId109"/>
    <p:sldId id="566" r:id="rId110"/>
    <p:sldId id="567" r:id="rId111"/>
    <p:sldId id="568" r:id="rId112"/>
    <p:sldId id="569" r:id="rId113"/>
    <p:sldId id="570" r:id="rId114"/>
    <p:sldId id="571" r:id="rId115"/>
    <p:sldId id="572" r:id="rId116"/>
    <p:sldId id="573" r:id="rId117"/>
    <p:sldId id="574" r:id="rId118"/>
    <p:sldId id="575" r:id="rId119"/>
    <p:sldId id="576" r:id="rId120"/>
    <p:sldId id="577" r:id="rId121"/>
    <p:sldId id="578" r:id="rId122"/>
    <p:sldId id="408" r:id="rId123"/>
    <p:sldId id="409" r:id="rId124"/>
    <p:sldId id="461" r:id="rId125"/>
    <p:sldId id="411" r:id="rId126"/>
    <p:sldId id="489" r:id="rId127"/>
    <p:sldId id="490" r:id="rId128"/>
    <p:sldId id="414" r:id="rId129"/>
    <p:sldId id="415" r:id="rId130"/>
    <p:sldId id="416" r:id="rId131"/>
    <p:sldId id="467" r:id="rId132"/>
    <p:sldId id="464" r:id="rId133"/>
    <p:sldId id="478" r:id="rId134"/>
    <p:sldId id="465" r:id="rId135"/>
    <p:sldId id="466" r:id="rId136"/>
    <p:sldId id="314" r:id="rId137"/>
    <p:sldId id="322" r:id="rId138"/>
    <p:sldId id="323" r:id="rId139"/>
    <p:sldId id="325" r:id="rId140"/>
    <p:sldId id="474" r:id="rId141"/>
    <p:sldId id="316" r:id="rId142"/>
    <p:sldId id="317" r:id="rId143"/>
    <p:sldId id="318" r:id="rId144"/>
    <p:sldId id="319" r:id="rId145"/>
    <p:sldId id="320" r:id="rId146"/>
    <p:sldId id="321" r:id="rId147"/>
    <p:sldId id="328" r:id="rId148"/>
    <p:sldId id="595" r:id="rId149"/>
  </p:sldIdLst>
  <p:sldSz cx="9144000" cy="6858000" type="screen4x3"/>
  <p:notesSz cx="7035800" cy="91948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C00000"/>
    <a:srgbClr val="993366"/>
    <a:srgbClr val="FFFF00"/>
    <a:srgbClr val="FFFFCC"/>
    <a:srgbClr val="99FF99"/>
    <a:srgbClr val="FF3300"/>
    <a:srgbClr val="0066FF"/>
    <a:srgbClr val="3399FF"/>
    <a:srgbClr val="66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75" autoAdjust="0"/>
    <p:restoredTop sz="94660"/>
  </p:normalViewPr>
  <p:slideViewPr>
    <p:cSldViewPr snapToGrid="0">
      <p:cViewPr varScale="1">
        <p:scale>
          <a:sx n="107" d="100"/>
          <a:sy n="107" d="100"/>
        </p:scale>
        <p:origin x="-159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495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49588"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defTabSz="927100" eaLnBrk="0" hangingPunct="0">
              <a:defRPr sz="1200">
                <a:latin typeface="Times New Roman" pitchFamily="18" charset="0"/>
              </a:defRPr>
            </a:lvl1pPr>
          </a:lstStyle>
          <a:p>
            <a:pPr>
              <a:defRPr/>
            </a:pPr>
            <a:endParaRPr lang="en-US"/>
          </a:p>
        </p:txBody>
      </p:sp>
      <p:sp>
        <p:nvSpPr>
          <p:cNvPr id="21507" name="Rectangle 3"/>
          <p:cNvSpPr>
            <a:spLocks noGrp="1" noChangeArrowheads="1"/>
          </p:cNvSpPr>
          <p:nvPr>
            <p:ph type="dt" sz="quarter" idx="1"/>
          </p:nvPr>
        </p:nvSpPr>
        <p:spPr bwMode="auto">
          <a:xfrm>
            <a:off x="3986213" y="0"/>
            <a:ext cx="3049587"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algn="r" defTabSz="927100" eaLnBrk="0" hangingPunct="0">
              <a:defRPr sz="1200">
                <a:latin typeface="Times New Roman" pitchFamily="18" charset="0"/>
              </a:defRPr>
            </a:lvl1pPr>
          </a:lstStyle>
          <a:p>
            <a:pPr>
              <a:defRPr/>
            </a:pPr>
            <a:endParaRPr lang="en-US"/>
          </a:p>
        </p:txBody>
      </p:sp>
      <p:sp>
        <p:nvSpPr>
          <p:cNvPr id="21508" name="Rectangle 4"/>
          <p:cNvSpPr>
            <a:spLocks noGrp="1" noChangeArrowheads="1"/>
          </p:cNvSpPr>
          <p:nvPr>
            <p:ph type="ftr" sz="quarter" idx="2"/>
          </p:nvPr>
        </p:nvSpPr>
        <p:spPr bwMode="auto">
          <a:xfrm>
            <a:off x="0" y="8734425"/>
            <a:ext cx="3049588"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defTabSz="927100" eaLnBrk="0" hangingPunct="0">
              <a:defRPr sz="1200">
                <a:latin typeface="Times New Roman" pitchFamily="18" charset="0"/>
              </a:defRPr>
            </a:lvl1pPr>
          </a:lstStyle>
          <a:p>
            <a:pPr>
              <a:defRPr/>
            </a:pPr>
            <a:endParaRPr lang="en-US"/>
          </a:p>
        </p:txBody>
      </p:sp>
      <p:sp>
        <p:nvSpPr>
          <p:cNvPr id="21509" name="Rectangle 5"/>
          <p:cNvSpPr>
            <a:spLocks noGrp="1" noChangeArrowheads="1"/>
          </p:cNvSpPr>
          <p:nvPr>
            <p:ph type="sldNum" sz="quarter" idx="3"/>
          </p:nvPr>
        </p:nvSpPr>
        <p:spPr bwMode="auto">
          <a:xfrm>
            <a:off x="3986213" y="8734425"/>
            <a:ext cx="3049587"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algn="r" defTabSz="927100" eaLnBrk="0" hangingPunct="0">
              <a:defRPr sz="1200">
                <a:latin typeface="Times New Roman" pitchFamily="18" charset="0"/>
              </a:defRPr>
            </a:lvl1pPr>
          </a:lstStyle>
          <a:p>
            <a:pPr>
              <a:defRPr/>
            </a:pPr>
            <a:fld id="{E23FCBF5-D568-4054-96BB-B46ACC5490B5}" type="slidenum">
              <a:rPr lang="en-US"/>
              <a:pPr>
                <a:defRPr/>
              </a:pPr>
              <a:t>‹N›</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hdr" sz="quarter"/>
          </p:nvPr>
        </p:nvSpPr>
        <p:spPr bwMode="auto">
          <a:xfrm>
            <a:off x="0" y="0"/>
            <a:ext cx="3049588"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it-IT"/>
          </a:p>
        </p:txBody>
      </p:sp>
      <p:sp>
        <p:nvSpPr>
          <p:cNvPr id="261123" name="Rectangle 3"/>
          <p:cNvSpPr>
            <a:spLocks noGrp="1" noChangeArrowheads="1"/>
          </p:cNvSpPr>
          <p:nvPr>
            <p:ph type="dt" idx="1"/>
          </p:nvPr>
        </p:nvSpPr>
        <p:spPr bwMode="auto">
          <a:xfrm>
            <a:off x="3984625" y="0"/>
            <a:ext cx="3049588"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it-IT"/>
          </a:p>
        </p:txBody>
      </p:sp>
      <p:sp>
        <p:nvSpPr>
          <p:cNvPr id="56324" name="Rectangle 4"/>
          <p:cNvSpPr>
            <a:spLocks noGrp="1" noRot="1" noChangeAspect="1" noChangeArrowheads="1" noTextEdit="1"/>
          </p:cNvSpPr>
          <p:nvPr>
            <p:ph type="sldImg" idx="2"/>
          </p:nvPr>
        </p:nvSpPr>
        <p:spPr bwMode="auto">
          <a:xfrm>
            <a:off x="1219200" y="688975"/>
            <a:ext cx="4597400" cy="3448050"/>
          </a:xfrm>
          <a:prstGeom prst="rect">
            <a:avLst/>
          </a:prstGeom>
          <a:noFill/>
          <a:ln w="9525">
            <a:solidFill>
              <a:srgbClr val="000000"/>
            </a:solidFill>
            <a:miter lim="800000"/>
            <a:headEnd/>
            <a:tailEnd/>
          </a:ln>
        </p:spPr>
      </p:sp>
      <p:sp>
        <p:nvSpPr>
          <p:cNvPr id="261125" name="Rectangle 5"/>
          <p:cNvSpPr>
            <a:spLocks noGrp="1" noChangeArrowheads="1"/>
          </p:cNvSpPr>
          <p:nvPr>
            <p:ph type="body" sz="quarter" idx="3"/>
          </p:nvPr>
        </p:nvSpPr>
        <p:spPr bwMode="auto">
          <a:xfrm>
            <a:off x="703263" y="4367213"/>
            <a:ext cx="5629275" cy="41386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261126" name="Rectangle 6"/>
          <p:cNvSpPr>
            <a:spLocks noGrp="1" noChangeArrowheads="1"/>
          </p:cNvSpPr>
          <p:nvPr>
            <p:ph type="ftr" sz="quarter" idx="4"/>
          </p:nvPr>
        </p:nvSpPr>
        <p:spPr bwMode="auto">
          <a:xfrm>
            <a:off x="0" y="8732838"/>
            <a:ext cx="3049588"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it-IT"/>
          </a:p>
        </p:txBody>
      </p:sp>
      <p:sp>
        <p:nvSpPr>
          <p:cNvPr id="261127" name="Rectangle 7"/>
          <p:cNvSpPr>
            <a:spLocks noGrp="1" noChangeArrowheads="1"/>
          </p:cNvSpPr>
          <p:nvPr>
            <p:ph type="sldNum" sz="quarter" idx="5"/>
          </p:nvPr>
        </p:nvSpPr>
        <p:spPr bwMode="auto">
          <a:xfrm>
            <a:off x="3984625" y="8732838"/>
            <a:ext cx="3049588"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B53A5D38-4194-4D7C-84C6-53D7D3883C14}"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1068C4-9F10-4A87-99C1-991A57473698}" type="slidenum">
              <a:rPr lang="en-US"/>
              <a:pPr>
                <a:defRPr/>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798BC8-D288-4035-82C8-B342AA79C65F}" type="slidenum">
              <a:rPr lang="en-US"/>
              <a:pPr>
                <a:defRPr/>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9AF6C1-01D7-4483-9D91-8BE569D4B300}" type="slidenum">
              <a:rPr lang="en-US"/>
              <a:pPr>
                <a:defRPr/>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29F563-89F6-473E-A71E-401DEF35A7AE}" type="slidenum">
              <a:rPr lang="en-US"/>
              <a:pPr>
                <a:defRPr/>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7BE184-EB9D-46FB-8737-DA6682D6BF22}" type="slidenum">
              <a:rPr lang="en-US"/>
              <a:pPr>
                <a:defRPr/>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370892-E58B-42C5-99AE-996E8756DC63}" type="slidenum">
              <a:rPr lang="en-US"/>
              <a:pPr>
                <a:defRPr/>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91065E-208A-46D7-A3DA-78C37B5786A9}" type="slidenum">
              <a:rPr lang="en-US"/>
              <a:pPr>
                <a:defRPr/>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E80E1E-E3A2-4458-B187-76178125A891}" type="slidenum">
              <a:rPr lang="en-US"/>
              <a:pPr>
                <a:defRPr/>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8372D4E-7361-4082-B03F-F81892CBA298}" type="slidenum">
              <a:rPr lang="en-US"/>
              <a:pPr>
                <a:defRPr/>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17FC5C-2F83-4D03-9A1B-71A9C877CFFA}" type="slidenum">
              <a:rPr lang="en-US"/>
              <a:pPr>
                <a:defRPr/>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B382C2-72F2-4324-818A-5D227B356588}" type="slidenum">
              <a:rPr lang="en-US"/>
              <a:pPr>
                <a:defRPr/>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a:defRPr/>
            </a:pPr>
            <a:fld id="{99E6077A-70CF-4173-8785-83BF8FDDA954}"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10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62.emf"/></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11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61.jpeg"/><Relationship Id="rId4" Type="http://schemas.openxmlformats.org/officeDocument/2006/relationships/image" Target="../media/image57.jpeg"/></Relationships>
</file>

<file path=ppt/slides/_rels/slide11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11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1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1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http://www.sis.nlm.nih.gov/ToxTutor/Tox1/table10.gif"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http://www.sis.nlm.nih.gov/ToxTutor/Tox1/1x1clear.gif" TargetMode="External"/><Relationship Id="rId5" Type="http://schemas.openxmlformats.org/officeDocument/2006/relationships/image" Target="../media/image24.png"/><Relationship Id="rId4" Type="http://schemas.openxmlformats.org/officeDocument/2006/relationships/image" Target="http://www.sis.nlm.nih.gov/ToxTutor/Tox1/tabpic04.gif"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http://www.sis.nlm.nih.gov/ToxTutor/Tox1/table11.gif" TargetMode="External"/></Relationships>
</file>

<file path=ppt/slides/_rels/slide1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upload.wikimedia.org/wikipedia/commons/5/5c/Catena_di_trasporto_degli_elettroni.png" TargetMode="External"/><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http://www.sis.nlm.nih.gov/ToxTutor/Tox1/table07.gif"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http://www.sis.nlm.nih.gov/ToxTutor/Tox1/table08.gif" TargetMode="External"/></Relationships>
</file>

<file path=ppt/slides/_rels/slide1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sis.nlm.nih.gov/ToxTutor/Tox1/chart06" TargetMode="External"/><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hyperlink" Target="http://www.sis.nlm.nih.gov/ToxTutor/Tox1/chart05" TargetMode="External"/><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sis.nlm.nih.gov/ToxTutor/Tox1/chart09"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http://www.sis.nlm.nih.gov/ToxTutor/Tox1/1x1clear.gif"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http://www.sis.nlm.nih.gov/ToxTutor/Tox1/fig01.gif" TargetMode="External"/><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http://www.sis.nlm.nih.gov/ToxTutor/Tox1/table33.gif" TargetMode="Externa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http://www.who.int/pcs/training_material/module4/scans/fig17.jpg" TargetMode="Externa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http://www.sis.nlm.nih.gov/ToxTutor/Tox1/fig03.gif" TargetMode="External"/><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upload.wikimedia.org/wikipedia/commons/3/3d/Paraquat.png" TargetMode="Externa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hyperlink" Target="http://upload.wikimedia.org/wikipedia/commons/3/3f/Diquat_dibromide.png"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it.wikipedia.org/wiki/File:Alpha-amanitin_structure.png" TargetMode="Externa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hyperlink" Target="http://it.wikipedia.org/wiki/File:Phalloidin.pn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upload.wikimedia.org/wikipedia/it/6/6c/Via_dei_pentoso_fosfati.svg" TargetMode="Externa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9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152400" y="3390900"/>
            <a:ext cx="8763000" cy="1143000"/>
          </a:xfrm>
        </p:spPr>
        <p:txBody>
          <a:bodyPr>
            <a:normAutofit fontScale="90000"/>
          </a:bodyPr>
          <a:lstStyle/>
          <a:p>
            <a:pPr algn="l"/>
            <a:r>
              <a:rPr lang="en-US" sz="2400" b="1" dirty="0" smtClean="0">
                <a:solidFill>
                  <a:srgbClr val="000000"/>
                </a:solidFill>
                <a:latin typeface="Verdana" pitchFamily="34" charset="0"/>
              </a:rPr>
              <a:t>La TOSSICOLOGIA è lo studio </a:t>
            </a:r>
            <a:r>
              <a:rPr lang="en-US" sz="2400" b="1" dirty="0" err="1" smtClean="0">
                <a:solidFill>
                  <a:srgbClr val="000000"/>
                </a:solidFill>
                <a:latin typeface="Verdana" pitchFamily="34" charset="0"/>
              </a:rPr>
              <a:t>degli</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eventi</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avversi</a:t>
            </a:r>
            <a:r>
              <a:rPr lang="en-US" sz="2400" b="1" dirty="0" smtClean="0">
                <a:solidFill>
                  <a:srgbClr val="000000"/>
                </a:solidFill>
                <a:latin typeface="Verdana" pitchFamily="34" charset="0"/>
              </a:rPr>
              <a:t> di </a:t>
            </a:r>
            <a:r>
              <a:rPr lang="en-US" sz="2400" b="1" dirty="0" err="1" smtClean="0">
                <a:solidFill>
                  <a:srgbClr val="000000"/>
                </a:solidFill>
                <a:latin typeface="Verdana" pitchFamily="34" charset="0"/>
              </a:rPr>
              <a:t>una</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sostanza</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tossica</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farmaco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xenobiotico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ecc</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sugli</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organismi</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viventi</a:t>
            </a:r>
            <a:r>
              <a:rPr lang="en-US" sz="2400" b="1" dirty="0" smtClean="0">
                <a:solidFill>
                  <a:srgbClr val="000000"/>
                </a:solidFill>
                <a:latin typeface="Verdana" pitchFamily="34" charset="0"/>
              </a:rPr>
              <a:t/>
            </a:r>
            <a:br>
              <a:rPr lang="en-US" sz="2400" b="1" dirty="0" smtClean="0">
                <a:solidFill>
                  <a:srgbClr val="000000"/>
                </a:solidFill>
                <a:latin typeface="Verdana" pitchFamily="34" charset="0"/>
              </a:rPr>
            </a:br>
            <a:r>
              <a:rPr lang="en-US" sz="2400" b="1" dirty="0" smtClean="0">
                <a:solidFill>
                  <a:srgbClr val="000000"/>
                </a:solidFill>
                <a:latin typeface="Verdana" pitchFamily="34" charset="0"/>
              </a:rPr>
              <a:t/>
            </a:r>
            <a:br>
              <a:rPr lang="en-US" sz="2400" b="1" dirty="0" smtClean="0">
                <a:solidFill>
                  <a:srgbClr val="000000"/>
                </a:solidFill>
                <a:latin typeface="Verdana" pitchFamily="34" charset="0"/>
              </a:rPr>
            </a:br>
            <a:r>
              <a:rPr lang="en-US" sz="2400" b="1" dirty="0" smtClean="0">
                <a:solidFill>
                  <a:srgbClr val="000000"/>
                </a:solidFill>
                <a:latin typeface="Verdana" pitchFamily="34" charset="0"/>
              </a:rPr>
              <a:t>Il </a:t>
            </a:r>
            <a:r>
              <a:rPr lang="en-US" sz="2400" b="1" dirty="0" err="1" smtClean="0">
                <a:solidFill>
                  <a:srgbClr val="000000"/>
                </a:solidFill>
                <a:latin typeface="Verdana" pitchFamily="34" charset="0"/>
              </a:rPr>
              <a:t>suo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scopo</a:t>
            </a:r>
            <a:r>
              <a:rPr lang="en-US" sz="2400" b="1" dirty="0" smtClean="0">
                <a:solidFill>
                  <a:srgbClr val="000000"/>
                </a:solidFill>
                <a:latin typeface="Verdana" pitchFamily="34" charset="0"/>
              </a:rPr>
              <a:t> è la </a:t>
            </a:r>
            <a:r>
              <a:rPr lang="en-US" sz="2400" b="1" dirty="0" err="1" smtClean="0">
                <a:solidFill>
                  <a:srgbClr val="000000"/>
                </a:solidFill>
                <a:latin typeface="Verdana" pitchFamily="34" charset="0"/>
              </a:rPr>
              <a:t>comprensione</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della</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natura</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dell’incidenza</a:t>
            </a:r>
            <a:r>
              <a:rPr lang="en-US" sz="2400" b="1" dirty="0" smtClean="0">
                <a:solidFill>
                  <a:srgbClr val="000000"/>
                </a:solidFill>
                <a:latin typeface="Verdana" pitchFamily="34" charset="0"/>
              </a:rPr>
              <a:t>, del </a:t>
            </a:r>
            <a:r>
              <a:rPr lang="en-US" sz="2400" b="1" dirty="0" err="1" smtClean="0">
                <a:solidFill>
                  <a:srgbClr val="000000"/>
                </a:solidFill>
                <a:latin typeface="Verdana" pitchFamily="34" charset="0"/>
              </a:rPr>
              <a:t>meccanismo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d’azione</a:t>
            </a:r>
            <a:r>
              <a:rPr lang="en-US" sz="2400" b="1" dirty="0" smtClean="0">
                <a:solidFill>
                  <a:srgbClr val="000000"/>
                </a:solidFill>
                <a:latin typeface="Verdana" pitchFamily="34" charset="0"/>
              </a:rPr>
              <a:t> e </a:t>
            </a:r>
            <a:r>
              <a:rPr lang="en-US" sz="2400" b="1" dirty="0" err="1" smtClean="0">
                <a:solidFill>
                  <a:srgbClr val="000000"/>
                </a:solidFill>
                <a:latin typeface="Verdana" pitchFamily="34" charset="0"/>
              </a:rPr>
              <a:t>della</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reversibilità</a:t>
            </a:r>
            <a:r>
              <a:rPr lang="en-US" sz="2400" b="1" dirty="0" smtClean="0">
                <a:solidFill>
                  <a:srgbClr val="000000"/>
                </a:solidFill>
                <a:latin typeface="Verdana" pitchFamily="34" charset="0"/>
              </a:rPr>
              <a:t> di </a:t>
            </a:r>
            <a:r>
              <a:rPr lang="en-US" sz="2400" b="1" dirty="0" err="1" smtClean="0">
                <a:solidFill>
                  <a:srgbClr val="000000"/>
                </a:solidFill>
                <a:latin typeface="Verdana" pitchFamily="34" charset="0"/>
              </a:rPr>
              <a:t>tali</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eventi</a:t>
            </a:r>
            <a:r>
              <a:rPr lang="en-US" sz="2400" b="1" dirty="0" smtClean="0">
                <a:solidFill>
                  <a:srgbClr val="000000"/>
                </a:solidFill>
                <a:latin typeface="Verdana" pitchFamily="34" charset="0"/>
              </a:rPr>
              <a:t/>
            </a:r>
            <a:br>
              <a:rPr lang="en-US" sz="2400" b="1" dirty="0" smtClean="0">
                <a:solidFill>
                  <a:srgbClr val="000000"/>
                </a:solidFill>
                <a:latin typeface="Verdana" pitchFamily="34" charset="0"/>
              </a:rPr>
            </a:br>
            <a:r>
              <a:rPr lang="en-US" sz="2400" b="1" dirty="0" smtClean="0">
                <a:solidFill>
                  <a:srgbClr val="000000"/>
                </a:solidFill>
                <a:latin typeface="Verdana" pitchFamily="34" charset="0"/>
              </a:rPr>
              <a:t/>
            </a:r>
            <a:br>
              <a:rPr lang="en-US" sz="2400" b="1" dirty="0" smtClean="0">
                <a:solidFill>
                  <a:srgbClr val="000000"/>
                </a:solidFill>
                <a:latin typeface="Verdana" pitchFamily="34" charset="0"/>
              </a:rPr>
            </a:br>
            <a:r>
              <a:rPr lang="en-US" sz="2400" b="1" dirty="0" smtClean="0">
                <a:solidFill>
                  <a:srgbClr val="000000"/>
                </a:solidFill>
                <a:latin typeface="Verdana" pitchFamily="34" charset="0"/>
              </a:rPr>
              <a:t>	</a:t>
            </a:r>
            <a:r>
              <a:rPr lang="en-US" sz="2400" b="1" dirty="0" smtClean="0">
                <a:solidFill>
                  <a:srgbClr val="FF0000"/>
                </a:solidFill>
                <a:latin typeface="Verdana" pitchFamily="34" charset="0"/>
              </a:rPr>
              <a:t>A</a:t>
            </a:r>
            <a:r>
              <a:rPr lang="en-US" sz="2400" b="1" dirty="0" smtClean="0">
                <a:solidFill>
                  <a:srgbClr val="000000"/>
                </a:solidFill>
                <a:latin typeface="Verdana" pitchFamily="34" charset="0"/>
                <a:sym typeface="Symbol" pitchFamily="18" charset="2"/>
              </a:rPr>
              <a:t> </a:t>
            </a:r>
            <a:r>
              <a:rPr lang="en-US" sz="2400" b="1" dirty="0" err="1" smtClean="0">
                <a:solidFill>
                  <a:srgbClr val="000000"/>
                </a:solidFill>
                <a:latin typeface="Verdana" pitchFamily="34" charset="0"/>
                <a:sym typeface="Symbol" pitchFamily="18" charset="2"/>
              </a:rPr>
              <a:t>descrivere</a:t>
            </a:r>
            <a:r>
              <a:rPr lang="en-US" sz="2400" b="1" dirty="0" smtClean="0">
                <a:solidFill>
                  <a:srgbClr val="000000"/>
                </a:solidFill>
                <a:latin typeface="Verdana" pitchFamily="34" charset="0"/>
                <a:sym typeface="Symbol" pitchFamily="18" charset="2"/>
              </a:rPr>
              <a:t> </a:t>
            </a:r>
            <a:r>
              <a:rPr lang="en-US" sz="2400" b="1" dirty="0" err="1" smtClean="0">
                <a:solidFill>
                  <a:srgbClr val="000000"/>
                </a:solidFill>
                <a:latin typeface="Verdana" pitchFamily="34" charset="0"/>
                <a:sym typeface="Symbol" pitchFamily="18" charset="2"/>
              </a:rPr>
              <a:t>l’effetto</a:t>
            </a:r>
            <a:r>
              <a:rPr lang="en-US" sz="2400" b="1" dirty="0" smtClean="0">
                <a:solidFill>
                  <a:srgbClr val="000000"/>
                </a:solidFill>
                <a:latin typeface="Verdana" pitchFamily="34" charset="0"/>
                <a:sym typeface="Symbol" pitchFamily="18" charset="2"/>
              </a:rPr>
              <a:t> </a:t>
            </a:r>
            <a:r>
              <a:rPr lang="en-US" sz="2400" b="1" dirty="0" err="1" smtClean="0">
                <a:solidFill>
                  <a:srgbClr val="000000"/>
                </a:solidFill>
                <a:latin typeface="Verdana" pitchFamily="34" charset="0"/>
                <a:sym typeface="Symbol" pitchFamily="18" charset="2"/>
              </a:rPr>
              <a:t>tossico</a:t>
            </a:r>
            <a:r>
              <a:rPr lang="en-US" sz="2400" b="1" dirty="0" smtClean="0">
                <a:solidFill>
                  <a:srgbClr val="000000"/>
                </a:solidFill>
                <a:latin typeface="Verdana" pitchFamily="34" charset="0"/>
                <a:sym typeface="Symbol" pitchFamily="18" charset="2"/>
              </a:rPr>
              <a:t> </a:t>
            </a:r>
            <a:r>
              <a:rPr lang="en-US" sz="2400" b="1" dirty="0" err="1" smtClean="0">
                <a:solidFill>
                  <a:srgbClr val="000000"/>
                </a:solidFill>
                <a:latin typeface="Verdana" pitchFamily="34" charset="0"/>
                <a:sym typeface="Symbol" pitchFamily="18" charset="2"/>
              </a:rPr>
              <a:t>ed</a:t>
            </a:r>
            <a:r>
              <a:rPr lang="en-US" sz="2400" b="1" dirty="0" smtClean="0">
                <a:solidFill>
                  <a:srgbClr val="000000"/>
                </a:solidFill>
                <a:latin typeface="Verdana" pitchFamily="34" charset="0"/>
                <a:sym typeface="Symbol" pitchFamily="18" charset="2"/>
              </a:rPr>
              <a:t> </a:t>
            </a:r>
            <a:r>
              <a:rPr lang="en-US" sz="2400" b="1" dirty="0" err="1" smtClean="0">
                <a:solidFill>
                  <a:srgbClr val="000000"/>
                </a:solidFill>
                <a:latin typeface="Verdana" pitchFamily="34" charset="0"/>
                <a:sym typeface="Symbol" pitchFamily="18" charset="2"/>
              </a:rPr>
              <a:t>il</a:t>
            </a:r>
            <a:r>
              <a:rPr lang="en-US" sz="2400" b="1" dirty="0" smtClean="0">
                <a:solidFill>
                  <a:srgbClr val="000000"/>
                </a:solidFill>
                <a:latin typeface="Verdana" pitchFamily="34" charset="0"/>
                <a:sym typeface="Symbol" pitchFamily="18" charset="2"/>
              </a:rPr>
              <a:t> 	</a:t>
            </a:r>
            <a:r>
              <a:rPr lang="en-US" sz="2400" b="1" dirty="0" err="1" smtClean="0">
                <a:solidFill>
                  <a:srgbClr val="000000"/>
                </a:solidFill>
                <a:latin typeface="Verdana" pitchFamily="34" charset="0"/>
                <a:sym typeface="Symbol" pitchFamily="18" charset="2"/>
              </a:rPr>
              <a:t>meccanismo</a:t>
            </a:r>
            <a:r>
              <a:rPr lang="en-US" sz="2400" b="1" dirty="0" smtClean="0">
                <a:solidFill>
                  <a:srgbClr val="000000"/>
                </a:solidFill>
                <a:latin typeface="Verdana" pitchFamily="34" charset="0"/>
                <a:sym typeface="Symbol" pitchFamily="18" charset="2"/>
              </a:rPr>
              <a:t> </a:t>
            </a:r>
            <a:r>
              <a:rPr lang="en-US" sz="2400" b="1" dirty="0" err="1" smtClean="0">
                <a:solidFill>
                  <a:srgbClr val="000000"/>
                </a:solidFill>
                <a:latin typeface="Verdana" pitchFamily="34" charset="0"/>
                <a:sym typeface="Symbol" pitchFamily="18" charset="2"/>
              </a:rPr>
              <a:t>d’azione</a:t>
            </a:r>
            <a:r>
              <a:rPr lang="en-US" sz="2400" b="1" dirty="0" smtClean="0">
                <a:solidFill>
                  <a:srgbClr val="000000"/>
                </a:solidFill>
                <a:latin typeface="Verdana" pitchFamily="34" charset="0"/>
                <a:sym typeface="Symbol" pitchFamily="18" charset="2"/>
              </a:rPr>
              <a:t> (</a:t>
            </a:r>
            <a:r>
              <a:rPr lang="en-US" sz="2400" b="1" dirty="0" err="1" smtClean="0">
                <a:solidFill>
                  <a:srgbClr val="FF0000"/>
                </a:solidFill>
                <a:latin typeface="Verdana" pitchFamily="34" charset="0"/>
                <a:sym typeface="Symbol" pitchFamily="18" charset="2"/>
              </a:rPr>
              <a:t>stima</a:t>
            </a:r>
            <a:r>
              <a:rPr lang="en-US" sz="2400" b="1" dirty="0" smtClean="0">
                <a:solidFill>
                  <a:srgbClr val="FF0000"/>
                </a:solidFill>
                <a:latin typeface="Verdana" pitchFamily="34" charset="0"/>
                <a:sym typeface="Symbol" pitchFamily="18" charset="2"/>
              </a:rPr>
              <a:t> </a:t>
            </a:r>
            <a:r>
              <a:rPr lang="en-US" sz="2400" b="1" dirty="0" err="1" smtClean="0">
                <a:solidFill>
                  <a:srgbClr val="FF0000"/>
                </a:solidFill>
                <a:latin typeface="Verdana" pitchFamily="34" charset="0"/>
                <a:sym typeface="Symbol" pitchFamily="18" charset="2"/>
              </a:rPr>
              <a:t>della</a:t>
            </a:r>
            <a:r>
              <a:rPr lang="en-US" sz="2400" b="1" dirty="0" smtClean="0">
                <a:solidFill>
                  <a:srgbClr val="FF0000"/>
                </a:solidFill>
                <a:latin typeface="Verdana" pitchFamily="34" charset="0"/>
                <a:sym typeface="Symbol" pitchFamily="18" charset="2"/>
              </a:rPr>
              <a:t> 	</a:t>
            </a:r>
            <a:r>
              <a:rPr lang="en-US" sz="2400" b="1" dirty="0" err="1" smtClean="0">
                <a:solidFill>
                  <a:srgbClr val="FF0000"/>
                </a:solidFill>
                <a:latin typeface="Verdana" pitchFamily="34" charset="0"/>
                <a:sym typeface="Symbol" pitchFamily="18" charset="2"/>
              </a:rPr>
              <a:t>pericolosità</a:t>
            </a:r>
            <a:r>
              <a:rPr lang="en-US" sz="2400" b="1" dirty="0" smtClean="0">
                <a:solidFill>
                  <a:srgbClr val="000000"/>
                </a:solidFill>
                <a:latin typeface="Verdana" pitchFamily="34" charset="0"/>
                <a:sym typeface="Symbol" pitchFamily="18" charset="2"/>
              </a:rPr>
              <a:t>)</a:t>
            </a:r>
            <a:br>
              <a:rPr lang="en-US" sz="2400" b="1" dirty="0" smtClean="0">
                <a:solidFill>
                  <a:srgbClr val="000000"/>
                </a:solidFill>
                <a:latin typeface="Verdana" pitchFamily="34" charset="0"/>
                <a:sym typeface="Symbol" pitchFamily="18" charset="2"/>
              </a:rPr>
            </a:br>
            <a:r>
              <a:rPr lang="en-US" sz="2400" b="1" dirty="0" smtClean="0">
                <a:solidFill>
                  <a:srgbClr val="000000"/>
                </a:solidFill>
                <a:latin typeface="Verdana" pitchFamily="34" charset="0"/>
                <a:sym typeface="Symbol" pitchFamily="18" charset="2"/>
              </a:rPr>
              <a:t/>
            </a:r>
            <a:br>
              <a:rPr lang="en-US" sz="2400" b="1" dirty="0" smtClean="0">
                <a:solidFill>
                  <a:srgbClr val="000000"/>
                </a:solidFill>
                <a:latin typeface="Verdana" pitchFamily="34" charset="0"/>
                <a:sym typeface="Symbol" pitchFamily="18" charset="2"/>
              </a:rPr>
            </a:br>
            <a:r>
              <a:rPr lang="en-US" sz="2400" b="1" dirty="0" smtClean="0">
                <a:solidFill>
                  <a:srgbClr val="000000"/>
                </a:solidFill>
                <a:latin typeface="Verdana" pitchFamily="34" charset="0"/>
                <a:sym typeface="Symbol" pitchFamily="18" charset="2"/>
              </a:rPr>
              <a:t>	</a:t>
            </a:r>
            <a:r>
              <a:rPr lang="en-US" sz="2400" b="1" dirty="0" smtClean="0">
                <a:solidFill>
                  <a:srgbClr val="FF0000"/>
                </a:solidFill>
                <a:latin typeface="Verdana" pitchFamily="34" charset="0"/>
                <a:sym typeface="Symbol" pitchFamily="18" charset="2"/>
              </a:rPr>
              <a:t>B</a:t>
            </a:r>
            <a:r>
              <a:rPr lang="en-US" sz="2400" b="1" dirty="0" smtClean="0">
                <a:solidFill>
                  <a:srgbClr val="000000"/>
                </a:solidFill>
                <a:latin typeface="Verdana" pitchFamily="34" charset="0"/>
                <a:sym typeface="Symbol" pitchFamily="18" charset="2"/>
              </a:rPr>
              <a:t> </a:t>
            </a:r>
            <a:r>
              <a:rPr lang="en-US" sz="2400" b="1" dirty="0" err="1" smtClean="0">
                <a:solidFill>
                  <a:srgbClr val="000000"/>
                </a:solidFill>
                <a:latin typeface="Verdana" pitchFamily="34" charset="0"/>
                <a:sym typeface="Symbol" pitchFamily="18" charset="2"/>
              </a:rPr>
              <a:t>valutare</a:t>
            </a:r>
            <a:r>
              <a:rPr lang="en-US" sz="2400" b="1" dirty="0" smtClean="0">
                <a:solidFill>
                  <a:srgbClr val="000000"/>
                </a:solidFill>
                <a:latin typeface="Verdana" pitchFamily="34" charset="0"/>
                <a:sym typeface="Symbol" pitchFamily="18" charset="2"/>
              </a:rPr>
              <a:t> la </a:t>
            </a:r>
            <a:r>
              <a:rPr lang="en-US" sz="2400" b="1" dirty="0" err="1" smtClean="0">
                <a:solidFill>
                  <a:srgbClr val="000000"/>
                </a:solidFill>
                <a:latin typeface="Verdana" pitchFamily="34" charset="0"/>
                <a:sym typeface="Symbol" pitchFamily="18" charset="2"/>
              </a:rPr>
              <a:t>probabilità</a:t>
            </a:r>
            <a:r>
              <a:rPr lang="en-US" sz="2400" b="1" dirty="0" smtClean="0">
                <a:solidFill>
                  <a:srgbClr val="000000"/>
                </a:solidFill>
                <a:latin typeface="Verdana" pitchFamily="34" charset="0"/>
                <a:sym typeface="Symbol" pitchFamily="18" charset="2"/>
              </a:rPr>
              <a:t> di </a:t>
            </a:r>
            <a:r>
              <a:rPr lang="en-US" sz="2400" b="1" dirty="0" err="1" smtClean="0">
                <a:solidFill>
                  <a:srgbClr val="000000"/>
                </a:solidFill>
                <a:latin typeface="Verdana" pitchFamily="34" charset="0"/>
                <a:sym typeface="Symbol" pitchFamily="18" charset="2"/>
              </a:rPr>
              <a:t>insorgenza</a:t>
            </a:r>
            <a:r>
              <a:rPr lang="en-US" sz="2400" b="1" dirty="0" smtClean="0">
                <a:solidFill>
                  <a:srgbClr val="000000"/>
                </a:solidFill>
                <a:latin typeface="Verdana" pitchFamily="34" charset="0"/>
                <a:sym typeface="Symbol" pitchFamily="18" charset="2"/>
              </a:rPr>
              <a:t> di 	</a:t>
            </a:r>
            <a:r>
              <a:rPr lang="en-US" sz="2400" b="1" dirty="0" err="1" smtClean="0">
                <a:solidFill>
                  <a:srgbClr val="000000"/>
                </a:solidFill>
                <a:latin typeface="Verdana" pitchFamily="34" charset="0"/>
                <a:sym typeface="Symbol" pitchFamily="18" charset="2"/>
              </a:rPr>
              <a:t>danni</a:t>
            </a:r>
            <a:r>
              <a:rPr lang="en-US" sz="2400" b="1" dirty="0" smtClean="0">
                <a:solidFill>
                  <a:srgbClr val="000000"/>
                </a:solidFill>
                <a:latin typeface="Verdana" pitchFamily="34" charset="0"/>
                <a:sym typeface="Symbol" pitchFamily="18" charset="2"/>
              </a:rPr>
              <a:t> </a:t>
            </a:r>
            <a:r>
              <a:rPr lang="en-US" sz="2400" b="1" dirty="0" err="1" smtClean="0">
                <a:solidFill>
                  <a:srgbClr val="000000"/>
                </a:solidFill>
                <a:latin typeface="Verdana" pitchFamily="34" charset="0"/>
                <a:sym typeface="Symbol" pitchFamily="18" charset="2"/>
              </a:rPr>
              <a:t>alla</a:t>
            </a:r>
            <a:r>
              <a:rPr lang="en-US" sz="2400" b="1" dirty="0" smtClean="0">
                <a:solidFill>
                  <a:srgbClr val="000000"/>
                </a:solidFill>
                <a:latin typeface="Verdana" pitchFamily="34" charset="0"/>
                <a:sym typeface="Symbol" pitchFamily="18" charset="2"/>
              </a:rPr>
              <a:t> salute a determinate </a:t>
            </a:r>
            <a:r>
              <a:rPr lang="en-US" sz="2400" b="1" dirty="0" err="1" smtClean="0">
                <a:solidFill>
                  <a:srgbClr val="000000"/>
                </a:solidFill>
                <a:latin typeface="Verdana" pitchFamily="34" charset="0"/>
                <a:sym typeface="Symbol" pitchFamily="18" charset="2"/>
              </a:rPr>
              <a:t>esposizioni</a:t>
            </a:r>
            <a:r>
              <a:rPr lang="en-US" sz="2400" b="1" dirty="0" smtClean="0">
                <a:solidFill>
                  <a:srgbClr val="000000"/>
                </a:solidFill>
                <a:latin typeface="Verdana" pitchFamily="34" charset="0"/>
                <a:sym typeface="Symbol" pitchFamily="18" charset="2"/>
              </a:rPr>
              <a:t> 	(</a:t>
            </a:r>
            <a:r>
              <a:rPr lang="en-US" sz="2400" b="1" dirty="0" err="1" smtClean="0">
                <a:solidFill>
                  <a:srgbClr val="FF0000"/>
                </a:solidFill>
                <a:latin typeface="Verdana" pitchFamily="34" charset="0"/>
                <a:sym typeface="Symbol" pitchFamily="18" charset="2"/>
              </a:rPr>
              <a:t>stima</a:t>
            </a:r>
            <a:r>
              <a:rPr lang="en-US" sz="2400" b="1" dirty="0" smtClean="0">
                <a:solidFill>
                  <a:srgbClr val="FF0000"/>
                </a:solidFill>
                <a:latin typeface="Verdana" pitchFamily="34" charset="0"/>
                <a:sym typeface="Symbol" pitchFamily="18" charset="2"/>
              </a:rPr>
              <a:t> </a:t>
            </a:r>
            <a:r>
              <a:rPr lang="en-US" sz="2400" b="1" dirty="0" err="1" smtClean="0">
                <a:solidFill>
                  <a:srgbClr val="FF0000"/>
                </a:solidFill>
                <a:latin typeface="Verdana" pitchFamily="34" charset="0"/>
                <a:sym typeface="Symbol" pitchFamily="18" charset="2"/>
              </a:rPr>
              <a:t>quantitativa</a:t>
            </a:r>
            <a:r>
              <a:rPr lang="en-US" sz="2400" b="1" dirty="0" smtClean="0">
                <a:solidFill>
                  <a:srgbClr val="FF0000"/>
                </a:solidFill>
                <a:latin typeface="Verdana" pitchFamily="34" charset="0"/>
                <a:sym typeface="Symbol" pitchFamily="18" charset="2"/>
              </a:rPr>
              <a:t> del </a:t>
            </a:r>
            <a:r>
              <a:rPr lang="en-US" sz="2400" b="1" dirty="0" err="1" smtClean="0">
                <a:solidFill>
                  <a:srgbClr val="FF0000"/>
                </a:solidFill>
                <a:latin typeface="Verdana" pitchFamily="34" charset="0"/>
                <a:sym typeface="Symbol" pitchFamily="18" charset="2"/>
              </a:rPr>
              <a:t>rischio</a:t>
            </a:r>
            <a:r>
              <a:rPr lang="en-US" sz="2400" b="1" dirty="0" smtClean="0">
                <a:solidFill>
                  <a:srgbClr val="000000"/>
                </a:solidFill>
                <a:latin typeface="Verdana" pitchFamily="34" charset="0"/>
                <a:sym typeface="Symbol" pitchFamily="18" charset="2"/>
              </a:rPr>
              <a:t>)</a:t>
            </a:r>
            <a:br>
              <a:rPr lang="en-US" sz="2400" b="1" dirty="0" smtClean="0">
                <a:solidFill>
                  <a:srgbClr val="000000"/>
                </a:solidFill>
                <a:latin typeface="Verdana" pitchFamily="34" charset="0"/>
                <a:sym typeface="Symbol" pitchFamily="18" charset="2"/>
              </a:rPr>
            </a:br>
            <a:endParaRPr lang="en-US" sz="2400" b="1" dirty="0" smtClean="0">
              <a:solidFill>
                <a:srgbClr val="000000"/>
              </a:solidFill>
              <a:latin typeface="Verdana" pitchFamily="34" charset="0"/>
              <a:sym typeface="Symbol" pitchFamily="18" charset="2"/>
            </a:endParaRPr>
          </a:p>
        </p:txBody>
      </p:sp>
      <p:sp>
        <p:nvSpPr>
          <p:cNvPr id="2051" name="Rectangle 5"/>
          <p:cNvSpPr>
            <a:spLocks noChangeArrowheads="1"/>
          </p:cNvSpPr>
          <p:nvPr/>
        </p:nvSpPr>
        <p:spPr bwMode="auto">
          <a:xfrm>
            <a:off x="609600" y="152400"/>
            <a:ext cx="7772400" cy="685800"/>
          </a:xfrm>
          <a:prstGeom prst="rect">
            <a:avLst/>
          </a:prstGeom>
          <a:solidFill>
            <a:srgbClr val="CCFFFF"/>
          </a:solidFill>
          <a:ln w="9525">
            <a:noFill/>
            <a:miter lim="800000"/>
            <a:headEnd/>
            <a:tailEnd/>
          </a:ln>
        </p:spPr>
        <p:txBody>
          <a:bodyPr anchor="ctr"/>
          <a:lstStyle/>
          <a:p>
            <a:pPr algn="ctr"/>
            <a:r>
              <a:rPr lang="en-US" sz="3600" b="1">
                <a:solidFill>
                  <a:srgbClr val="000000"/>
                </a:solidFill>
                <a:latin typeface="Verdana" pitchFamily="34" charset="0"/>
              </a:rPr>
              <a:t>Principi di Tossicologia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9218" name="Picture 73" descr="tabpic01"/>
          <p:cNvPicPr>
            <a:picLocks noChangeAspect="1" noChangeArrowheads="1"/>
          </p:cNvPicPr>
          <p:nvPr/>
        </p:nvPicPr>
        <p:blipFill>
          <a:blip r:embed="rId3" cstate="print">
            <a:lum bright="-60000" contrast="72000"/>
          </a:blip>
          <a:srcRect/>
          <a:stretch>
            <a:fillRect/>
          </a:stretch>
        </p:blipFill>
        <p:spPr bwMode="auto">
          <a:xfrm>
            <a:off x="762000" y="838200"/>
            <a:ext cx="7696200" cy="5684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12725" y="1538288"/>
            <a:ext cx="8626475" cy="4054475"/>
          </a:xfrm>
          <a:prstGeom prst="rect">
            <a:avLst/>
          </a:prstGeom>
          <a:noFill/>
          <a:ln w="9525">
            <a:noFill/>
            <a:miter lim="800000"/>
            <a:headEnd/>
            <a:tailEnd/>
          </a:ln>
        </p:spPr>
        <p:txBody>
          <a:bodyPr>
            <a:spAutoFit/>
          </a:bodyPr>
          <a:lstStyle/>
          <a:p>
            <a:r>
              <a:rPr lang="it-IT" sz="2000" b="1" dirty="0">
                <a:solidFill>
                  <a:srgbClr val="FFFF00"/>
                </a:solidFill>
              </a:rPr>
              <a:t>b)</a:t>
            </a:r>
            <a:r>
              <a:rPr lang="it-IT" sz="2000" b="1" dirty="0">
                <a:solidFill>
                  <a:schemeClr val="bg1"/>
                </a:solidFill>
              </a:rPr>
              <a:t> La tossicità della </a:t>
            </a:r>
            <a:r>
              <a:rPr lang="it-IT" sz="2000" b="1" dirty="0">
                <a:solidFill>
                  <a:srgbClr val="FFFF00"/>
                </a:solidFill>
              </a:rPr>
              <a:t>stricnina</a:t>
            </a:r>
            <a:r>
              <a:rPr lang="it-IT" sz="2000" b="1" dirty="0">
                <a:solidFill>
                  <a:schemeClr val="bg1"/>
                </a:solidFill>
              </a:rPr>
              <a:t>: c’è una maggiore tossicità nel ratto </a:t>
            </a:r>
          </a:p>
          <a:p>
            <a:r>
              <a:rPr lang="it-IT" sz="2000" b="1" dirty="0">
                <a:solidFill>
                  <a:schemeClr val="bg1"/>
                </a:solidFill>
              </a:rPr>
              <a:t>    perché il metabolismo epatico è </a:t>
            </a:r>
            <a:r>
              <a:rPr lang="it-IT" sz="2000" b="1" dirty="0" err="1">
                <a:solidFill>
                  <a:schemeClr val="bg1"/>
                </a:solidFill>
              </a:rPr>
              <a:t>piu’</a:t>
            </a:r>
            <a:r>
              <a:rPr lang="it-IT" sz="2000" b="1" dirty="0">
                <a:solidFill>
                  <a:schemeClr val="bg1"/>
                </a:solidFill>
              </a:rPr>
              <a:t> lento rispetto a quello</a:t>
            </a:r>
          </a:p>
          <a:p>
            <a:r>
              <a:rPr lang="it-IT" sz="2000" b="1" dirty="0">
                <a:solidFill>
                  <a:schemeClr val="bg1"/>
                </a:solidFill>
              </a:rPr>
              <a:t>    del ratto  </a:t>
            </a:r>
          </a:p>
          <a:p>
            <a:endParaRPr lang="it-IT" sz="2000" b="1" dirty="0">
              <a:solidFill>
                <a:schemeClr val="bg1"/>
              </a:solidFill>
            </a:endParaRPr>
          </a:p>
          <a:p>
            <a:r>
              <a:rPr lang="it-IT" sz="2000" b="1" dirty="0">
                <a:solidFill>
                  <a:srgbClr val="FFFF00"/>
                </a:solidFill>
              </a:rPr>
              <a:t>c)</a:t>
            </a:r>
            <a:r>
              <a:rPr lang="it-IT" sz="2000" b="1" dirty="0">
                <a:solidFill>
                  <a:schemeClr val="bg1"/>
                </a:solidFill>
              </a:rPr>
              <a:t> La tossicità del </a:t>
            </a:r>
            <a:r>
              <a:rPr lang="it-IT" sz="2000" b="1" dirty="0">
                <a:solidFill>
                  <a:srgbClr val="FFFF00"/>
                </a:solidFill>
              </a:rPr>
              <a:t>DMP</a:t>
            </a:r>
            <a:r>
              <a:rPr lang="it-IT" sz="2000" b="1" dirty="0">
                <a:solidFill>
                  <a:schemeClr val="bg1"/>
                </a:solidFill>
              </a:rPr>
              <a:t> (</a:t>
            </a:r>
            <a:r>
              <a:rPr lang="it-IT" sz="2000" b="1" dirty="0" err="1">
                <a:solidFill>
                  <a:schemeClr val="bg1"/>
                </a:solidFill>
              </a:rPr>
              <a:t>dietil-metil-fosforotioato</a:t>
            </a:r>
            <a:r>
              <a:rPr lang="it-IT" sz="2000" b="1" dirty="0">
                <a:solidFill>
                  <a:schemeClr val="bg1"/>
                </a:solidFill>
              </a:rPr>
              <a:t>) che è un insetticida</a:t>
            </a:r>
          </a:p>
          <a:p>
            <a:r>
              <a:rPr lang="it-IT" sz="2000" b="1" dirty="0">
                <a:solidFill>
                  <a:schemeClr val="bg1"/>
                </a:solidFill>
              </a:rPr>
              <a:t>    organo fosforico, è 10 volte </a:t>
            </a:r>
            <a:r>
              <a:rPr lang="it-IT" sz="2000" b="1" dirty="0" err="1">
                <a:solidFill>
                  <a:schemeClr val="bg1"/>
                </a:solidFill>
              </a:rPr>
              <a:t>piu’</a:t>
            </a:r>
            <a:r>
              <a:rPr lang="it-IT" sz="2000" b="1" dirty="0">
                <a:solidFill>
                  <a:schemeClr val="bg1"/>
                </a:solidFill>
              </a:rPr>
              <a:t> tossico nel ratto </a:t>
            </a:r>
          </a:p>
          <a:p>
            <a:endParaRPr lang="it-IT" sz="2000" b="1" dirty="0">
              <a:solidFill>
                <a:schemeClr val="bg1"/>
              </a:solidFill>
            </a:endParaRPr>
          </a:p>
          <a:p>
            <a:r>
              <a:rPr lang="it-IT" sz="2000" b="1" dirty="0">
                <a:solidFill>
                  <a:schemeClr val="bg1"/>
                </a:solidFill>
              </a:rPr>
              <a:t>    Il DMP non è attivo come tale , ma solo dopo ossidazione da</a:t>
            </a:r>
          </a:p>
          <a:p>
            <a:r>
              <a:rPr lang="it-IT" sz="2000" b="1" dirty="0">
                <a:solidFill>
                  <a:schemeClr val="bg1"/>
                </a:solidFill>
              </a:rPr>
              <a:t>    parte degli enzimi </a:t>
            </a:r>
            <a:r>
              <a:rPr lang="it-IT" sz="2000" b="1" dirty="0" err="1">
                <a:solidFill>
                  <a:schemeClr val="bg1"/>
                </a:solidFill>
              </a:rPr>
              <a:t>microsomiali</a:t>
            </a:r>
            <a:r>
              <a:rPr lang="it-IT" sz="2000" b="1" dirty="0">
                <a:solidFill>
                  <a:schemeClr val="bg1"/>
                </a:solidFill>
              </a:rPr>
              <a:t> epatici.</a:t>
            </a:r>
          </a:p>
          <a:p>
            <a:endParaRPr lang="it-IT" sz="2000" b="1" dirty="0">
              <a:solidFill>
                <a:schemeClr val="bg1"/>
              </a:solidFill>
            </a:endParaRPr>
          </a:p>
          <a:p>
            <a:r>
              <a:rPr lang="it-IT" sz="2000" b="1" dirty="0">
                <a:solidFill>
                  <a:schemeClr val="bg1"/>
                </a:solidFill>
              </a:rPr>
              <a:t>    Nell’uomo la differenza tra maschio e femmina riguardo agli</a:t>
            </a:r>
          </a:p>
          <a:p>
            <a:r>
              <a:rPr lang="it-IT" sz="2000" b="1" dirty="0">
                <a:solidFill>
                  <a:schemeClr val="bg1"/>
                </a:solidFill>
              </a:rPr>
              <a:t>    insulti tossici sembra essere di minore importanza rispetto ad</a:t>
            </a:r>
          </a:p>
          <a:p>
            <a:r>
              <a:rPr lang="it-IT" sz="2000" b="1" dirty="0">
                <a:solidFill>
                  <a:schemeClr val="bg1"/>
                </a:solidFill>
              </a:rPr>
              <a:t>    altre specie animali.  </a:t>
            </a:r>
          </a:p>
        </p:txBody>
      </p:sp>
      <p:sp>
        <p:nvSpPr>
          <p:cNvPr id="25603" name="Oval 3"/>
          <p:cNvSpPr>
            <a:spLocks noChangeArrowheads="1"/>
          </p:cNvSpPr>
          <p:nvPr/>
        </p:nvSpPr>
        <p:spPr bwMode="auto">
          <a:xfrm>
            <a:off x="7427913" y="1676400"/>
            <a:ext cx="228600" cy="228600"/>
          </a:xfrm>
          <a:prstGeom prst="ellipse">
            <a:avLst/>
          </a:prstGeom>
          <a:noFill/>
          <a:ln w="50800">
            <a:solidFill>
              <a:srgbClr val="FFFF00"/>
            </a:solidFill>
            <a:round/>
            <a:headEnd/>
            <a:tailEnd/>
          </a:ln>
        </p:spPr>
        <p:txBody>
          <a:bodyPr wrap="none" anchor="ctr"/>
          <a:lstStyle/>
          <a:p>
            <a:pPr eaLnBrk="0" hangingPunct="0"/>
            <a:endParaRPr lang="it-IT">
              <a:latin typeface="Verdana" pitchFamily="34" charset="0"/>
            </a:endParaRPr>
          </a:p>
        </p:txBody>
      </p:sp>
      <p:sp>
        <p:nvSpPr>
          <p:cNvPr id="25604" name="Line 4"/>
          <p:cNvSpPr>
            <a:spLocks noChangeShapeType="1"/>
          </p:cNvSpPr>
          <p:nvPr/>
        </p:nvSpPr>
        <p:spPr bwMode="auto">
          <a:xfrm>
            <a:off x="7543800" y="1905000"/>
            <a:ext cx="0" cy="228600"/>
          </a:xfrm>
          <a:prstGeom prst="line">
            <a:avLst/>
          </a:prstGeom>
          <a:noFill/>
          <a:ln w="50800">
            <a:solidFill>
              <a:srgbClr val="FFFF00"/>
            </a:solidFill>
            <a:round/>
            <a:headEnd/>
            <a:tailEnd/>
          </a:ln>
        </p:spPr>
        <p:txBody>
          <a:bodyPr/>
          <a:lstStyle/>
          <a:p>
            <a:endParaRPr lang="it-IT"/>
          </a:p>
        </p:txBody>
      </p:sp>
      <p:sp>
        <p:nvSpPr>
          <p:cNvPr id="25605" name="Line 5"/>
          <p:cNvSpPr>
            <a:spLocks noChangeShapeType="1"/>
          </p:cNvSpPr>
          <p:nvPr/>
        </p:nvSpPr>
        <p:spPr bwMode="auto">
          <a:xfrm>
            <a:off x="7427913" y="2057400"/>
            <a:ext cx="228600" cy="0"/>
          </a:xfrm>
          <a:prstGeom prst="line">
            <a:avLst/>
          </a:prstGeom>
          <a:noFill/>
          <a:ln w="50800">
            <a:solidFill>
              <a:srgbClr val="FFFF00"/>
            </a:solidFill>
            <a:round/>
            <a:headEnd/>
            <a:tailEnd/>
          </a:ln>
        </p:spPr>
        <p:txBody>
          <a:bodyPr/>
          <a:lstStyle/>
          <a:p>
            <a:endParaRPr lang="it-IT"/>
          </a:p>
        </p:txBody>
      </p:sp>
      <p:sp>
        <p:nvSpPr>
          <p:cNvPr id="25606" name="Oval 6"/>
          <p:cNvSpPr>
            <a:spLocks noChangeArrowheads="1"/>
          </p:cNvSpPr>
          <p:nvPr/>
        </p:nvSpPr>
        <p:spPr bwMode="auto">
          <a:xfrm>
            <a:off x="1524000" y="2286000"/>
            <a:ext cx="228600" cy="228600"/>
          </a:xfrm>
          <a:prstGeom prst="ellipse">
            <a:avLst/>
          </a:prstGeom>
          <a:noFill/>
          <a:ln w="50800">
            <a:solidFill>
              <a:srgbClr val="FFFF00"/>
            </a:solidFill>
            <a:round/>
            <a:headEnd/>
            <a:tailEnd/>
          </a:ln>
        </p:spPr>
        <p:txBody>
          <a:bodyPr wrap="none" anchor="ctr"/>
          <a:lstStyle/>
          <a:p>
            <a:pPr eaLnBrk="0" hangingPunct="0"/>
            <a:endParaRPr lang="it-IT">
              <a:latin typeface="Verdana" pitchFamily="34" charset="0"/>
            </a:endParaRPr>
          </a:p>
        </p:txBody>
      </p:sp>
      <p:sp>
        <p:nvSpPr>
          <p:cNvPr id="25607" name="Line 7"/>
          <p:cNvSpPr>
            <a:spLocks noChangeShapeType="1"/>
          </p:cNvSpPr>
          <p:nvPr/>
        </p:nvSpPr>
        <p:spPr bwMode="auto">
          <a:xfrm flipV="1">
            <a:off x="1752600" y="2209800"/>
            <a:ext cx="228600" cy="152400"/>
          </a:xfrm>
          <a:prstGeom prst="line">
            <a:avLst/>
          </a:prstGeom>
          <a:noFill/>
          <a:ln w="50800">
            <a:solidFill>
              <a:srgbClr val="FFFF00"/>
            </a:solidFill>
            <a:round/>
            <a:headEnd/>
            <a:tailEnd type="triangle" w="med" len="med"/>
          </a:ln>
        </p:spPr>
        <p:txBody>
          <a:bodyPr/>
          <a:lstStyle/>
          <a:p>
            <a:endParaRPr lang="it-IT"/>
          </a:p>
        </p:txBody>
      </p:sp>
      <p:sp>
        <p:nvSpPr>
          <p:cNvPr id="25608" name="Oval 8"/>
          <p:cNvSpPr>
            <a:spLocks noChangeArrowheads="1"/>
          </p:cNvSpPr>
          <p:nvPr/>
        </p:nvSpPr>
        <p:spPr bwMode="auto">
          <a:xfrm>
            <a:off x="5827713" y="3124200"/>
            <a:ext cx="228600" cy="228600"/>
          </a:xfrm>
          <a:prstGeom prst="ellipse">
            <a:avLst/>
          </a:prstGeom>
          <a:noFill/>
          <a:ln w="50800">
            <a:solidFill>
              <a:srgbClr val="FFFF00"/>
            </a:solidFill>
            <a:round/>
            <a:headEnd/>
            <a:tailEnd/>
          </a:ln>
        </p:spPr>
        <p:txBody>
          <a:bodyPr wrap="none" anchor="ctr"/>
          <a:lstStyle/>
          <a:p>
            <a:pPr eaLnBrk="0" hangingPunct="0"/>
            <a:endParaRPr lang="it-IT">
              <a:latin typeface="Verdana" pitchFamily="34" charset="0"/>
            </a:endParaRPr>
          </a:p>
        </p:txBody>
      </p:sp>
      <p:sp>
        <p:nvSpPr>
          <p:cNvPr id="25609" name="Line 9"/>
          <p:cNvSpPr>
            <a:spLocks noChangeShapeType="1"/>
          </p:cNvSpPr>
          <p:nvPr/>
        </p:nvSpPr>
        <p:spPr bwMode="auto">
          <a:xfrm>
            <a:off x="5943600" y="3352800"/>
            <a:ext cx="0" cy="228600"/>
          </a:xfrm>
          <a:prstGeom prst="line">
            <a:avLst/>
          </a:prstGeom>
          <a:noFill/>
          <a:ln w="50800">
            <a:solidFill>
              <a:srgbClr val="FFFF00"/>
            </a:solidFill>
            <a:round/>
            <a:headEnd/>
            <a:tailEnd/>
          </a:ln>
        </p:spPr>
        <p:txBody>
          <a:bodyPr/>
          <a:lstStyle/>
          <a:p>
            <a:endParaRPr lang="it-IT"/>
          </a:p>
        </p:txBody>
      </p:sp>
      <p:sp>
        <p:nvSpPr>
          <p:cNvPr id="25610" name="Line 10"/>
          <p:cNvSpPr>
            <a:spLocks noChangeShapeType="1"/>
          </p:cNvSpPr>
          <p:nvPr/>
        </p:nvSpPr>
        <p:spPr bwMode="auto">
          <a:xfrm>
            <a:off x="5827713" y="3505200"/>
            <a:ext cx="228600" cy="0"/>
          </a:xfrm>
          <a:prstGeom prst="line">
            <a:avLst/>
          </a:prstGeom>
          <a:noFill/>
          <a:ln w="50800">
            <a:solidFill>
              <a:srgbClr val="FFFF00"/>
            </a:solidFill>
            <a:round/>
            <a:headEnd/>
            <a:tailEnd/>
          </a:ln>
        </p:spPr>
        <p:txBody>
          <a:bodyPr/>
          <a:lstStyle/>
          <a:p>
            <a:endParaRPr lang="it-IT"/>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1200" y="0"/>
            <a:ext cx="7772400" cy="1143000"/>
          </a:xfrm>
          <a:solidFill>
            <a:schemeClr val="tx2">
              <a:lumMod val="20000"/>
              <a:lumOff val="80000"/>
            </a:schemeClr>
          </a:solidFill>
        </p:spPr>
        <p:txBody>
          <a:bodyPr/>
          <a:lstStyle/>
          <a:p>
            <a:pPr>
              <a:defRPr/>
            </a:pPr>
            <a:r>
              <a:rPr lang="it-IT" dirty="0" smtClean="0"/>
              <a:t>Medicina di genere</a:t>
            </a:r>
            <a:endParaRPr lang="it-IT" dirty="0"/>
          </a:p>
        </p:txBody>
      </p:sp>
      <p:sp>
        <p:nvSpPr>
          <p:cNvPr id="26627" name="Segnaposto contenuto 2"/>
          <p:cNvSpPr>
            <a:spLocks noGrp="1"/>
          </p:cNvSpPr>
          <p:nvPr>
            <p:ph idx="1"/>
          </p:nvPr>
        </p:nvSpPr>
        <p:spPr>
          <a:xfrm>
            <a:off x="190500" y="1524000"/>
            <a:ext cx="8763000" cy="4927600"/>
          </a:xfrm>
          <a:solidFill>
            <a:schemeClr val="bg1"/>
          </a:solidFill>
        </p:spPr>
        <p:txBody>
          <a:bodyPr/>
          <a:lstStyle/>
          <a:p>
            <a:r>
              <a:rPr lang="it-IT" sz="2400" smtClean="0"/>
              <a:t>A differenza del termine “sesso” che sottolinea solo la caratterizzazione biologica dell’individuo, il termine “genere” (gender) infatti intende le categorie “uomo" e “donna”, non solo in base a differenze biologiche, ma anche secondo fattori ambientali, sociali e culturali. </a:t>
            </a:r>
            <a:r>
              <a:rPr lang="it-IT" sz="2000" smtClean="0"/>
              <a:t/>
            </a:r>
            <a:br>
              <a:rPr lang="it-IT" sz="2000" smtClean="0"/>
            </a:br>
            <a:r>
              <a:rPr lang="it-IT" sz="2400" smtClean="0"/>
              <a:t>Il problema della medicina di genere nasce dal fatto che gli studi di nuovi farmaci, di nuove terapie e dell’eziologia e dell’andamento delle malattie sono sempre stati condotti considerando come fruitori i maschi. Di conseguenza le cure mediche rivolte alle donne sono compromesse da un vizio di fondo: i metodi utilizzati nelle sperimentazioni cliniche e nelle ricerche farmacologiche e la successiva analisi dei dati risentono di una prospettiva maschile che sottovaluta le peculiarità femminili</a:t>
            </a:r>
            <a:r>
              <a:rPr lang="it-IT" sz="2000" smtClean="0"/>
              <a:t>. </a:t>
            </a:r>
            <a:br>
              <a:rPr lang="it-IT" sz="2000" smtClean="0"/>
            </a:br>
            <a:endParaRPr lang="it-IT" smtClean="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3900" y="0"/>
            <a:ext cx="7772400" cy="469900"/>
          </a:xfrm>
          <a:solidFill>
            <a:schemeClr val="tx2">
              <a:lumMod val="20000"/>
              <a:lumOff val="80000"/>
            </a:schemeClr>
          </a:solidFill>
        </p:spPr>
        <p:txBody>
          <a:bodyPr/>
          <a:lstStyle/>
          <a:p>
            <a:pPr>
              <a:defRPr/>
            </a:pPr>
            <a:r>
              <a:rPr lang="it-IT" dirty="0" smtClean="0"/>
              <a:t>Medicina di genere</a:t>
            </a:r>
            <a:endParaRPr lang="it-IT" dirty="0"/>
          </a:p>
        </p:txBody>
      </p:sp>
      <p:sp>
        <p:nvSpPr>
          <p:cNvPr id="27651" name="Segnaposto contenuto 2"/>
          <p:cNvSpPr>
            <a:spLocks noGrp="1"/>
          </p:cNvSpPr>
          <p:nvPr>
            <p:ph idx="1"/>
          </p:nvPr>
        </p:nvSpPr>
        <p:spPr>
          <a:xfrm>
            <a:off x="317500" y="622300"/>
            <a:ext cx="8483600" cy="5905500"/>
          </a:xfrm>
          <a:solidFill>
            <a:srgbClr val="FFFFCC"/>
          </a:solidFill>
        </p:spPr>
        <p:txBody>
          <a:bodyPr/>
          <a:lstStyle/>
          <a:p>
            <a:r>
              <a:rPr lang="it-IT" sz="2000" b="1" dirty="0" smtClean="0"/>
              <a:t>La prima volta in cui in medicina si menzionò la “questione femminile” fu nel</a:t>
            </a:r>
            <a:r>
              <a:rPr lang="it-IT" sz="2000" b="1" dirty="0" smtClean="0">
                <a:solidFill>
                  <a:srgbClr val="FF0000"/>
                </a:solidFill>
              </a:rPr>
              <a:t> 1991 </a:t>
            </a:r>
            <a:r>
              <a:rPr lang="it-IT" sz="2000" b="1" dirty="0" smtClean="0"/>
              <a:t>quando </a:t>
            </a:r>
            <a:r>
              <a:rPr lang="it-IT" sz="2000" b="1" dirty="0" err="1" smtClean="0"/>
              <a:t>Bernardine</a:t>
            </a:r>
            <a:r>
              <a:rPr lang="it-IT" sz="2000" b="1" dirty="0" smtClean="0"/>
              <a:t> </a:t>
            </a:r>
            <a:r>
              <a:rPr lang="it-IT" sz="2000" b="1" dirty="0" err="1" smtClean="0"/>
              <a:t>Healy</a:t>
            </a:r>
            <a:r>
              <a:rPr lang="it-IT" sz="2000" b="1" dirty="0" smtClean="0"/>
              <a:t>, direttrice dell’Istituto Nazionale di Salute Pubblica, sulla rivista New England Journal </a:t>
            </a:r>
            <a:r>
              <a:rPr lang="it-IT" sz="2000" b="1" dirty="0" err="1" smtClean="0"/>
              <a:t>of</a:t>
            </a:r>
            <a:r>
              <a:rPr lang="it-IT" sz="2000" b="1" dirty="0" smtClean="0"/>
              <a:t> Medicine parlò di “</a:t>
            </a:r>
            <a:r>
              <a:rPr lang="it-IT" sz="2000" b="1" dirty="0" err="1" smtClean="0"/>
              <a:t>Yentl</a:t>
            </a:r>
            <a:r>
              <a:rPr lang="it-IT" sz="2000" b="1" dirty="0" smtClean="0"/>
              <a:t> </a:t>
            </a:r>
            <a:r>
              <a:rPr lang="it-IT" sz="2000" b="1" dirty="0" err="1" smtClean="0"/>
              <a:t>Syndrome</a:t>
            </a:r>
            <a:r>
              <a:rPr lang="it-IT" sz="2000" b="1" dirty="0" smtClean="0"/>
              <a:t>” a proposito del comportamento discriminante dei cardiologi nei confronti della donna. Bisognò attendere però più di dieci anni perché fosse avviata una sperimentazione riservata alle donne, </a:t>
            </a:r>
            <a:r>
              <a:rPr lang="it-IT" sz="2000" b="1" dirty="0" smtClean="0">
                <a:solidFill>
                  <a:srgbClr val="FF0000"/>
                </a:solidFill>
              </a:rPr>
              <a:t>esattamente fino al 2002 quando, presso la Columbia </a:t>
            </a:r>
            <a:r>
              <a:rPr lang="it-IT" sz="2000" b="1" dirty="0" err="1" smtClean="0">
                <a:solidFill>
                  <a:srgbClr val="FF0000"/>
                </a:solidFill>
              </a:rPr>
              <a:t>University</a:t>
            </a:r>
            <a:r>
              <a:rPr lang="it-IT" sz="2000" b="1" dirty="0" smtClean="0">
                <a:solidFill>
                  <a:srgbClr val="FF0000"/>
                </a:solidFill>
              </a:rPr>
              <a:t> di New York è stato istituito il primo corso di medicina di genere, "A </a:t>
            </a:r>
            <a:r>
              <a:rPr lang="it-IT" sz="2000" b="1" dirty="0" err="1" smtClean="0">
                <a:solidFill>
                  <a:srgbClr val="FF0000"/>
                </a:solidFill>
              </a:rPr>
              <a:t>new</a:t>
            </a:r>
            <a:r>
              <a:rPr lang="it-IT" sz="2000" b="1" dirty="0" smtClean="0">
                <a:solidFill>
                  <a:srgbClr val="FF0000"/>
                </a:solidFill>
              </a:rPr>
              <a:t> </a:t>
            </a:r>
            <a:r>
              <a:rPr lang="it-IT" sz="2000" b="1" dirty="0" err="1" smtClean="0">
                <a:solidFill>
                  <a:srgbClr val="FF0000"/>
                </a:solidFill>
              </a:rPr>
              <a:t>approach</a:t>
            </a:r>
            <a:r>
              <a:rPr lang="it-IT" sz="2000" b="1" dirty="0" smtClean="0">
                <a:solidFill>
                  <a:srgbClr val="FF0000"/>
                </a:solidFill>
              </a:rPr>
              <a:t> </a:t>
            </a:r>
            <a:r>
              <a:rPr lang="it-IT" sz="2000" b="1" dirty="0" err="1" smtClean="0">
                <a:solidFill>
                  <a:srgbClr val="FF0000"/>
                </a:solidFill>
              </a:rPr>
              <a:t>to</a:t>
            </a:r>
            <a:r>
              <a:rPr lang="it-IT" sz="2000" b="1" dirty="0" smtClean="0">
                <a:solidFill>
                  <a:srgbClr val="FF0000"/>
                </a:solidFill>
              </a:rPr>
              <a:t> </a:t>
            </a:r>
            <a:r>
              <a:rPr lang="it-IT" sz="2000" b="1" dirty="0" err="1" smtClean="0">
                <a:solidFill>
                  <a:srgbClr val="FF0000"/>
                </a:solidFill>
              </a:rPr>
              <a:t>health</a:t>
            </a:r>
            <a:r>
              <a:rPr lang="it-IT" sz="2000" b="1" dirty="0" smtClean="0">
                <a:solidFill>
                  <a:srgbClr val="FF0000"/>
                </a:solidFill>
              </a:rPr>
              <a:t> care </a:t>
            </a:r>
            <a:r>
              <a:rPr lang="it-IT" sz="2000" b="1" dirty="0" err="1" smtClean="0">
                <a:solidFill>
                  <a:srgbClr val="FF0000"/>
                </a:solidFill>
              </a:rPr>
              <a:t>based</a:t>
            </a:r>
            <a:r>
              <a:rPr lang="it-IT" sz="2000" b="1" dirty="0" smtClean="0">
                <a:solidFill>
                  <a:srgbClr val="FF0000"/>
                </a:solidFill>
              </a:rPr>
              <a:t> on </a:t>
            </a:r>
            <a:r>
              <a:rPr lang="it-IT" sz="2000" b="1" dirty="0" err="1" smtClean="0">
                <a:solidFill>
                  <a:srgbClr val="FF0000"/>
                </a:solidFill>
              </a:rPr>
              <a:t>insights</a:t>
            </a:r>
            <a:r>
              <a:rPr lang="it-IT" sz="2000" b="1" dirty="0" smtClean="0">
                <a:solidFill>
                  <a:srgbClr val="FF0000"/>
                </a:solidFill>
              </a:rPr>
              <a:t> </a:t>
            </a:r>
            <a:r>
              <a:rPr lang="it-IT" sz="2000" b="1" dirty="0" err="1" smtClean="0">
                <a:solidFill>
                  <a:srgbClr val="FF0000"/>
                </a:solidFill>
              </a:rPr>
              <a:t>into</a:t>
            </a:r>
            <a:r>
              <a:rPr lang="it-IT" sz="2000" b="1" dirty="0" smtClean="0">
                <a:solidFill>
                  <a:srgbClr val="FF0000"/>
                </a:solidFill>
              </a:rPr>
              <a:t> </a:t>
            </a:r>
            <a:r>
              <a:rPr lang="it-IT" sz="2000" b="1" dirty="0" err="1" smtClean="0">
                <a:solidFill>
                  <a:srgbClr val="FF0000"/>
                </a:solidFill>
              </a:rPr>
              <a:t>biological</a:t>
            </a:r>
            <a:r>
              <a:rPr lang="it-IT" sz="2000" b="1" dirty="0" smtClean="0">
                <a:solidFill>
                  <a:srgbClr val="FF0000"/>
                </a:solidFill>
              </a:rPr>
              <a:t> </a:t>
            </a:r>
            <a:r>
              <a:rPr lang="it-IT" sz="2000" b="1" dirty="0" err="1" smtClean="0">
                <a:solidFill>
                  <a:srgbClr val="FF0000"/>
                </a:solidFill>
              </a:rPr>
              <a:t>differences</a:t>
            </a:r>
            <a:r>
              <a:rPr lang="it-IT" sz="2000" b="1" dirty="0" smtClean="0">
                <a:solidFill>
                  <a:srgbClr val="FF0000"/>
                </a:solidFill>
              </a:rPr>
              <a:t> </a:t>
            </a:r>
            <a:r>
              <a:rPr lang="it-IT" sz="2000" b="1" dirty="0" err="1" smtClean="0">
                <a:solidFill>
                  <a:srgbClr val="FF0000"/>
                </a:solidFill>
              </a:rPr>
              <a:t>between</a:t>
            </a:r>
            <a:r>
              <a:rPr lang="it-IT" sz="2000" b="1" dirty="0" smtClean="0">
                <a:solidFill>
                  <a:srgbClr val="FF0000"/>
                </a:solidFill>
              </a:rPr>
              <a:t> women and </a:t>
            </a:r>
            <a:r>
              <a:rPr lang="it-IT" sz="2000" b="1" dirty="0" err="1" smtClean="0">
                <a:solidFill>
                  <a:srgbClr val="FF0000"/>
                </a:solidFill>
              </a:rPr>
              <a:t>men</a:t>
            </a:r>
            <a:r>
              <a:rPr lang="it-IT" sz="2000" b="1" dirty="0" smtClean="0">
                <a:solidFill>
                  <a:srgbClr val="FF0000"/>
                </a:solidFill>
              </a:rPr>
              <a:t>",</a:t>
            </a:r>
            <a:r>
              <a:rPr lang="it-IT" sz="2000" b="1" dirty="0" smtClean="0"/>
              <a:t> per lo studio di tutte quelle patologie che riguardano entrambi i sessi. </a:t>
            </a:r>
            <a:br>
              <a:rPr lang="it-IT" sz="2000" b="1" dirty="0" smtClean="0"/>
            </a:br>
            <a:r>
              <a:rPr lang="it-IT" sz="2000" b="1" dirty="0" smtClean="0"/>
              <a:t>Di recente inoltre ci si è accorti di significative differenze nell’insorgenza, nello sviluppo, nell’andamento e nella prognosi delle malattie. </a:t>
            </a:r>
            <a:r>
              <a:rPr lang="it-IT" sz="2000" b="1" dirty="0" smtClean="0">
                <a:solidFill>
                  <a:srgbClr val="C00000"/>
                </a:solidFill>
              </a:rPr>
              <a:t>Gli organi e gli apparati che sembrano presentare più differenze di genere sono il sistema cardiovascolare, il sistema nervoso e quello immunitario. </a:t>
            </a:r>
            <a:r>
              <a:rPr lang="it-IT" sz="2000" b="1" dirty="0" smtClean="0"/>
              <a:t>Per esempio la malattia cardiovascolare, considerata da sempre una malattia più frequente nell’uomo, è il killer numero uno per la donna tra i 44 e i 59 anni. Esiste però ancora un pregiudizio di genere che riguarda l’approccio ai problemi cardiovascolari delle donne. </a:t>
            </a:r>
            <a:br>
              <a:rPr lang="it-IT" sz="2000" b="1" dirty="0" smtClean="0"/>
            </a:br>
            <a:endParaRPr lang="it-IT" dirty="0" smtClean="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1200" y="203200"/>
            <a:ext cx="7772400" cy="698500"/>
          </a:xfrm>
          <a:solidFill>
            <a:schemeClr val="tx2">
              <a:lumMod val="20000"/>
              <a:lumOff val="80000"/>
            </a:schemeClr>
          </a:solidFill>
        </p:spPr>
        <p:txBody>
          <a:bodyPr/>
          <a:lstStyle/>
          <a:p>
            <a:pPr>
              <a:defRPr/>
            </a:pPr>
            <a:r>
              <a:rPr lang="it-IT" dirty="0" smtClean="0"/>
              <a:t>Medicina di genere</a:t>
            </a:r>
            <a:endParaRPr lang="it-IT" dirty="0"/>
          </a:p>
        </p:txBody>
      </p:sp>
      <p:sp>
        <p:nvSpPr>
          <p:cNvPr id="28675" name="Segnaposto contenuto 2"/>
          <p:cNvSpPr>
            <a:spLocks noGrp="1"/>
          </p:cNvSpPr>
          <p:nvPr>
            <p:ph idx="1"/>
          </p:nvPr>
        </p:nvSpPr>
        <p:spPr>
          <a:xfrm>
            <a:off x="190500" y="939800"/>
            <a:ext cx="8724900" cy="5562600"/>
          </a:xfrm>
          <a:gradFill rotWithShape="0">
            <a:gsLst>
              <a:gs pos="0">
                <a:srgbClr val="FBEAC7"/>
              </a:gs>
              <a:gs pos="17999">
                <a:srgbClr val="FEE7F2"/>
              </a:gs>
              <a:gs pos="36000">
                <a:srgbClr val="FAC77D"/>
              </a:gs>
              <a:gs pos="61000">
                <a:srgbClr val="FBA97D"/>
              </a:gs>
              <a:gs pos="82001">
                <a:srgbClr val="FBD49C"/>
              </a:gs>
              <a:gs pos="100000">
                <a:srgbClr val="FEE7F2"/>
              </a:gs>
            </a:gsLst>
            <a:lin ang="5400000"/>
          </a:gradFill>
        </p:spPr>
        <p:txBody>
          <a:bodyPr/>
          <a:lstStyle/>
          <a:p>
            <a:r>
              <a:rPr lang="it-IT" sz="2000" b="1" smtClean="0"/>
              <a:t>La conoscenza delle differenze di genere favorisce infatti una maggiore appropriatezza della terapia e ed una maggiore tutela della salute per entrambi i generi. </a:t>
            </a:r>
            <a:br>
              <a:rPr lang="it-IT" sz="2000" b="1" smtClean="0"/>
            </a:br>
            <a:r>
              <a:rPr lang="it-IT" sz="2000" smtClean="0"/>
              <a:t>Bisogna convincersi che la medicina di genere é imprescindibile sia nella ricerca, che nella clinica medica, innanzitutto perché le donne si ammalano di più. Le donne vivono più a lungo, ma si ammalano di più ed usano di più i servizi sanitari. Secondo i dati del ministero della salute il 6% delle donne soffre di disabilità (vista, udito, movimento) contro il 3% degli uomini, il 9% soffre di osteoporosi contro l’1% degli uomini, di depressione il 7.4% contro il 3%degli uomini. Ci sono poi malattie autoimmuni che colpiscono prevalentemente il sesso femminile, come ad esempio l’ artrite reumatoide e questo dimostra che ci sono differenze tra il sistema immunitario maschile e femminile. </a:t>
            </a:r>
          </a:p>
          <a:p>
            <a:r>
              <a:rPr lang="it-IT" sz="2000" smtClean="0"/>
              <a:t>Le malattie per le quali le donne presentano una maggiore prevalenza rispetto agli uomini sono: le allergie (+ 8%), il diabete (+ 9%), la cataratta (+ 80%), l’ipertensione arteriosa (+ 30%), alcune malattie cardiache (+ 5%), tiroide (+ 500%), artrosi e artrite (+ 49%), osteoporosi (+ 736%), calcolosi (+ 31%), cefalea ed emicrania (+ 123%), depressione e ansietà (+ 138%), alzheimer (+ 100%). </a:t>
            </a:r>
            <a:br>
              <a:rPr lang="it-IT" sz="2000" smtClean="0"/>
            </a:br>
            <a:endParaRPr lang="it-IT" smtClean="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14337" name="Titolo 1"/>
          <p:cNvSpPr>
            <a:spLocks noGrp="1"/>
          </p:cNvSpPr>
          <p:nvPr>
            <p:ph type="ctrTitle"/>
          </p:nvPr>
        </p:nvSpPr>
        <p:spPr>
          <a:xfrm>
            <a:off x="2051050" y="0"/>
            <a:ext cx="4897438" cy="1052513"/>
          </a:xfrm>
        </p:spPr>
        <p:txBody>
          <a:bodyPr/>
          <a:lstStyle/>
          <a:p>
            <a:r>
              <a:rPr lang="it-IT" sz="2800" b="1" smtClean="0">
                <a:solidFill>
                  <a:srgbClr val="FF0000"/>
                </a:solidFill>
              </a:rPr>
              <a:t>Farmaci di genere</a:t>
            </a:r>
          </a:p>
        </p:txBody>
      </p:sp>
      <p:sp>
        <p:nvSpPr>
          <p:cNvPr id="6" name="CasellaDiTesto 5"/>
          <p:cNvSpPr txBox="1">
            <a:spLocks noChangeArrowheads="1"/>
          </p:cNvSpPr>
          <p:nvPr/>
        </p:nvSpPr>
        <p:spPr bwMode="auto">
          <a:xfrm>
            <a:off x="611188" y="981075"/>
            <a:ext cx="7848600" cy="3816350"/>
          </a:xfrm>
          <a:prstGeom prst="rect">
            <a:avLst/>
          </a:prstGeom>
          <a:noFill/>
          <a:ln w="9525">
            <a:noFill/>
            <a:miter lim="800000"/>
            <a:headEnd/>
            <a:tailEnd/>
          </a:ln>
        </p:spPr>
        <p:txBody>
          <a:bodyPr>
            <a:spAutoFit/>
          </a:bodyPr>
          <a:lstStyle/>
          <a:p>
            <a:r>
              <a:rPr lang="it-IT" sz="3200">
                <a:solidFill>
                  <a:srgbClr val="FF0000"/>
                </a:solidFill>
                <a:latin typeface="Calibri" pitchFamily="34" charset="0"/>
              </a:rPr>
              <a:t>“Il paradosso donna”: </a:t>
            </a:r>
          </a:p>
          <a:p>
            <a:pPr algn="just">
              <a:buFontTx/>
              <a:buChar char="-"/>
            </a:pPr>
            <a:r>
              <a:rPr lang="it-IT" sz="2400">
                <a:solidFill>
                  <a:srgbClr val="7030A0"/>
                </a:solidFill>
                <a:latin typeface="Calibri" pitchFamily="34" charset="0"/>
              </a:rPr>
              <a:t>Le donne hanno una più alta aspettativa di vita se comparate all’uomo. Un’aspettativa piu lunga di vita non implica una migliore qualita della stessa; infatti, le donne affrontano un maggior carico di malattie, e per questo motivo sono le principali utilizzatrici di farmaci.</a:t>
            </a:r>
          </a:p>
          <a:p>
            <a:endParaRPr lang="it-IT">
              <a:latin typeface="Calibri" pitchFamily="34" charset="0"/>
            </a:endParaRPr>
          </a:p>
          <a:p>
            <a:endParaRPr lang="it-IT">
              <a:latin typeface="Calibri" pitchFamily="34" charset="0"/>
            </a:endParaRPr>
          </a:p>
          <a:p>
            <a:endParaRPr lang="it-IT">
              <a:latin typeface="Calibri" pitchFamily="34" charset="0"/>
            </a:endParaRPr>
          </a:p>
          <a:p>
            <a:endParaRPr lang="it-IT">
              <a:latin typeface="Calibri" pitchFamily="34" charset="0"/>
            </a:endParaRPr>
          </a:p>
          <a:p>
            <a:endParaRPr lang="it-IT">
              <a:latin typeface="Calibri" pitchFamily="34" charset="0"/>
            </a:endParaRPr>
          </a:p>
        </p:txBody>
      </p:sp>
      <p:pic>
        <p:nvPicPr>
          <p:cNvPr id="14339" name="Picture 4" descr="http://www.radiof2.unina.it/wp-content/uploads/simbolo-donna1.jpg"/>
          <p:cNvPicPr>
            <a:picLocks noChangeAspect="1" noChangeArrowheads="1"/>
          </p:cNvPicPr>
          <p:nvPr/>
        </p:nvPicPr>
        <p:blipFill>
          <a:blip r:embed="rId2" cstate="print"/>
          <a:srcRect/>
          <a:stretch>
            <a:fillRect/>
          </a:stretch>
        </p:blipFill>
        <p:spPr bwMode="auto">
          <a:xfrm>
            <a:off x="0" y="0"/>
            <a:ext cx="952500" cy="952500"/>
          </a:xfrm>
          <a:prstGeom prst="rect">
            <a:avLst/>
          </a:prstGeom>
          <a:noFill/>
          <a:ln w="9525">
            <a:solidFill>
              <a:srgbClr val="FF0000"/>
            </a:solidFill>
            <a:miter lim="800000"/>
            <a:headEnd/>
            <a:tailEnd/>
          </a:ln>
        </p:spPr>
      </p:pic>
      <p:sp>
        <p:nvSpPr>
          <p:cNvPr id="11" name="Freccia in giù 10"/>
          <p:cNvSpPr/>
          <p:nvPr/>
        </p:nvSpPr>
        <p:spPr>
          <a:xfrm>
            <a:off x="4140200" y="3644900"/>
            <a:ext cx="576263" cy="100806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2" name="CasellaDiTesto 11"/>
          <p:cNvSpPr txBox="1">
            <a:spLocks noChangeArrowheads="1"/>
          </p:cNvSpPr>
          <p:nvPr/>
        </p:nvSpPr>
        <p:spPr bwMode="auto">
          <a:xfrm>
            <a:off x="827088" y="4941888"/>
            <a:ext cx="7705725" cy="584200"/>
          </a:xfrm>
          <a:prstGeom prst="rect">
            <a:avLst/>
          </a:prstGeom>
          <a:noFill/>
          <a:ln w="9525">
            <a:noFill/>
            <a:miter lim="800000"/>
            <a:headEnd/>
            <a:tailEnd/>
          </a:ln>
        </p:spPr>
        <p:txBody>
          <a:bodyPr>
            <a:spAutoFit/>
          </a:bodyPr>
          <a:lstStyle/>
          <a:p>
            <a:pPr algn="ctr"/>
            <a:r>
              <a:rPr lang="it-IT" sz="3200" b="1">
                <a:solidFill>
                  <a:srgbClr val="00B050"/>
                </a:solidFill>
                <a:latin typeface="Calibri" pitchFamily="34" charset="0"/>
              </a:rPr>
              <a:t>Promuovere la farmacologia di genere.</a:t>
            </a:r>
            <a:endParaRPr lang="it-IT" sz="3200" b="1">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15361" name="Titolo 1"/>
          <p:cNvSpPr>
            <a:spLocks noGrp="1"/>
          </p:cNvSpPr>
          <p:nvPr>
            <p:ph type="ctrTitle"/>
          </p:nvPr>
        </p:nvSpPr>
        <p:spPr>
          <a:xfrm>
            <a:off x="2051050" y="0"/>
            <a:ext cx="4897438" cy="1052513"/>
          </a:xfrm>
        </p:spPr>
        <p:txBody>
          <a:bodyPr/>
          <a:lstStyle/>
          <a:p>
            <a:r>
              <a:rPr lang="it-IT" sz="2400" b="1" smtClean="0">
                <a:solidFill>
                  <a:srgbClr val="FF0000"/>
                </a:solidFill>
              </a:rPr>
              <a:t>Farmaci di genere</a:t>
            </a:r>
          </a:p>
        </p:txBody>
      </p:sp>
      <p:sp>
        <p:nvSpPr>
          <p:cNvPr id="7" name="CasellaDiTesto 6"/>
          <p:cNvSpPr txBox="1">
            <a:spLocks noChangeArrowheads="1"/>
          </p:cNvSpPr>
          <p:nvPr/>
        </p:nvSpPr>
        <p:spPr bwMode="auto">
          <a:xfrm>
            <a:off x="250825" y="1052513"/>
            <a:ext cx="8642350" cy="5568950"/>
          </a:xfrm>
          <a:prstGeom prst="rect">
            <a:avLst/>
          </a:prstGeom>
          <a:noFill/>
          <a:ln w="9525">
            <a:noFill/>
            <a:miter lim="800000"/>
            <a:headEnd/>
            <a:tailEnd/>
          </a:ln>
        </p:spPr>
        <p:txBody>
          <a:bodyPr>
            <a:spAutoFit/>
          </a:bodyPr>
          <a:lstStyle/>
          <a:p>
            <a:pPr algn="just"/>
            <a:r>
              <a:rPr lang="it-IT" sz="2400">
                <a:latin typeface="Calibri" pitchFamily="34" charset="0"/>
              </a:rPr>
              <a:t>In genere per gli studi clinici di nuovi </a:t>
            </a:r>
            <a:r>
              <a:rPr lang="it-IT" sz="2400" b="1">
                <a:latin typeface="Calibri" pitchFamily="34" charset="0"/>
              </a:rPr>
              <a:t>Farmaci </a:t>
            </a:r>
            <a:r>
              <a:rPr lang="it-IT" sz="2400">
                <a:latin typeface="Calibri" pitchFamily="34" charset="0"/>
              </a:rPr>
              <a:t>farmaci vengono reclutati soggetti adulti di sesso maschile. Le donne in età fertile e le donne in gravidanza sono state sistematicamente escluse dagli studi clinici :</a:t>
            </a:r>
          </a:p>
          <a:p>
            <a:endParaRPr lang="it-IT" sz="2400">
              <a:latin typeface="Calibri" pitchFamily="34" charset="0"/>
            </a:endParaRPr>
          </a:p>
          <a:p>
            <a:pPr algn="just">
              <a:buFontTx/>
              <a:buAutoNum type="alphaLcParenR"/>
            </a:pPr>
            <a:r>
              <a:rPr lang="it-IT" sz="2400">
                <a:latin typeface="Calibri" pitchFamily="34" charset="0"/>
              </a:rPr>
              <a:t> per non esporre a rischi di tossicità donne potenzialmente fertili,</a:t>
            </a:r>
          </a:p>
          <a:p>
            <a:pPr algn="just"/>
            <a:endParaRPr lang="it-IT" sz="2400">
              <a:latin typeface="Calibri" pitchFamily="34" charset="0"/>
            </a:endParaRPr>
          </a:p>
          <a:p>
            <a:pPr algn="just"/>
            <a:r>
              <a:rPr lang="it-IT" sz="2400">
                <a:latin typeface="Calibri" pitchFamily="34" charset="0"/>
              </a:rPr>
              <a:t>b) timore di apportare danni a tessuti fetali, </a:t>
            </a:r>
          </a:p>
          <a:p>
            <a:pPr algn="just"/>
            <a:endParaRPr lang="it-IT" sz="2400">
              <a:latin typeface="Calibri" pitchFamily="34" charset="0"/>
            </a:endParaRPr>
          </a:p>
          <a:p>
            <a:pPr algn="just"/>
            <a:r>
              <a:rPr lang="it-IT" sz="2400">
                <a:latin typeface="Calibri" pitchFamily="34" charset="0"/>
              </a:rPr>
              <a:t>c) eventuali interferenze indotte dalle variazioni ormonali fisiologiche femminili sull’effetto dei farmaci;</a:t>
            </a:r>
          </a:p>
          <a:p>
            <a:pPr algn="just"/>
            <a:endParaRPr lang="it-IT" sz="2400">
              <a:latin typeface="Calibri" pitchFamily="34" charset="0"/>
            </a:endParaRPr>
          </a:p>
          <a:p>
            <a:pPr algn="just"/>
            <a:r>
              <a:rPr lang="it-IT" sz="2400">
                <a:latin typeface="Calibri" pitchFamily="34" charset="0"/>
              </a:rPr>
              <a:t>d) difficoltà nel reclutare e nel mantenere donne nelle sperimentazioni;</a:t>
            </a:r>
          </a:p>
          <a:p>
            <a:pPr algn="just"/>
            <a:endParaRPr lang="it-IT" sz="2400">
              <a:latin typeface="Calibri" pitchFamily="34" charset="0"/>
            </a:endParaRPr>
          </a:p>
        </p:txBody>
      </p:sp>
      <p:pic>
        <p:nvPicPr>
          <p:cNvPr id="15363" name="Picture 4" descr="http://www.radiof2.unina.it/wp-content/uploads/simbolo-donna1.jpg"/>
          <p:cNvPicPr>
            <a:picLocks noChangeAspect="1" noChangeArrowheads="1"/>
          </p:cNvPicPr>
          <p:nvPr/>
        </p:nvPicPr>
        <p:blipFill>
          <a:blip r:embed="rId2" cstate="print"/>
          <a:srcRect/>
          <a:stretch>
            <a:fillRect/>
          </a:stretch>
        </p:blipFill>
        <p:spPr bwMode="auto">
          <a:xfrm>
            <a:off x="0" y="0"/>
            <a:ext cx="952500" cy="952500"/>
          </a:xfrm>
          <a:prstGeom prst="rect">
            <a:avLst/>
          </a:prstGeom>
          <a:noFill/>
          <a:ln w="9525">
            <a:solidFill>
              <a:srgbClr val="FF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16385" name="Titolo 1"/>
          <p:cNvSpPr>
            <a:spLocks noGrp="1"/>
          </p:cNvSpPr>
          <p:nvPr>
            <p:ph type="ctrTitle"/>
          </p:nvPr>
        </p:nvSpPr>
        <p:spPr>
          <a:xfrm>
            <a:off x="2051050" y="0"/>
            <a:ext cx="4897438" cy="1052513"/>
          </a:xfrm>
        </p:spPr>
        <p:txBody>
          <a:bodyPr/>
          <a:lstStyle/>
          <a:p>
            <a:r>
              <a:rPr lang="it-IT" sz="2400" b="1" smtClean="0">
                <a:solidFill>
                  <a:srgbClr val="FF0000"/>
                </a:solidFill>
              </a:rPr>
              <a:t>Farmaci di genere</a:t>
            </a:r>
          </a:p>
        </p:txBody>
      </p:sp>
      <p:pic>
        <p:nvPicPr>
          <p:cNvPr id="16386" name="Picture 4" descr="http://www.radiof2.unina.it/wp-content/uploads/simbolo-donna1.jpg"/>
          <p:cNvPicPr>
            <a:picLocks noChangeAspect="1" noChangeArrowheads="1"/>
          </p:cNvPicPr>
          <p:nvPr/>
        </p:nvPicPr>
        <p:blipFill>
          <a:blip r:embed="rId2" cstate="print"/>
          <a:srcRect/>
          <a:stretch>
            <a:fillRect/>
          </a:stretch>
        </p:blipFill>
        <p:spPr bwMode="auto">
          <a:xfrm>
            <a:off x="0" y="0"/>
            <a:ext cx="952500" cy="952500"/>
          </a:xfrm>
          <a:prstGeom prst="rect">
            <a:avLst/>
          </a:prstGeom>
          <a:noFill/>
          <a:ln w="9525">
            <a:solidFill>
              <a:srgbClr val="FF0000"/>
            </a:solidFill>
            <a:miter lim="800000"/>
            <a:headEnd/>
            <a:tailEnd/>
          </a:ln>
        </p:spPr>
      </p:pic>
      <p:sp>
        <p:nvSpPr>
          <p:cNvPr id="8" name="CasellaDiTesto 7"/>
          <p:cNvSpPr txBox="1">
            <a:spLocks noChangeArrowheads="1"/>
          </p:cNvSpPr>
          <p:nvPr/>
        </p:nvSpPr>
        <p:spPr bwMode="auto">
          <a:xfrm>
            <a:off x="250825" y="1125538"/>
            <a:ext cx="8642350" cy="5203825"/>
          </a:xfrm>
          <a:prstGeom prst="rect">
            <a:avLst/>
          </a:prstGeom>
          <a:noFill/>
          <a:ln w="9525">
            <a:noFill/>
            <a:miter lim="800000"/>
            <a:headEnd/>
            <a:tailEnd/>
          </a:ln>
        </p:spPr>
        <p:txBody>
          <a:bodyPr>
            <a:spAutoFit/>
          </a:bodyPr>
          <a:lstStyle/>
          <a:p>
            <a:pPr algn="just"/>
            <a:r>
              <a:rPr lang="it-IT" sz="2400" dirty="0">
                <a:latin typeface="Calibri" pitchFamily="34" charset="0"/>
              </a:rPr>
              <a:t>La prima descrizione di una differenza di genere in campo farmacologico risale al 1932, quando Nicholas e </a:t>
            </a:r>
            <a:r>
              <a:rPr lang="it-IT" sz="2400" dirty="0" err="1">
                <a:latin typeface="Calibri" pitchFamily="34" charset="0"/>
              </a:rPr>
              <a:t>Barrow</a:t>
            </a:r>
            <a:r>
              <a:rPr lang="it-IT" sz="2400" dirty="0">
                <a:latin typeface="Calibri" pitchFamily="34" charset="0"/>
              </a:rPr>
              <a:t> evidenziarono che la dose </a:t>
            </a:r>
            <a:r>
              <a:rPr lang="it-IT" sz="2400" dirty="0" err="1">
                <a:latin typeface="Calibri" pitchFamily="34" charset="0"/>
              </a:rPr>
              <a:t>ipnoinducente</a:t>
            </a:r>
            <a:r>
              <a:rPr lang="it-IT" sz="2400" dirty="0">
                <a:latin typeface="Calibri" pitchFamily="34" charset="0"/>
              </a:rPr>
              <a:t> di barbiturici, nelle ratte femmine, era inferiore del 50% rispetto a quella dei maschi. </a:t>
            </a:r>
          </a:p>
          <a:p>
            <a:pPr algn="just"/>
            <a:r>
              <a:rPr lang="it-IT" sz="2400" dirty="0">
                <a:latin typeface="Calibri" pitchFamily="34" charset="0"/>
              </a:rPr>
              <a:t>Questa importante osservazione non ha suscitato l’attenzione che meritava, e per molti anni si è assistito alla rimozione della variabile sesso/genere in campo </a:t>
            </a:r>
            <a:r>
              <a:rPr lang="it-IT" sz="2400" dirty="0" err="1">
                <a:latin typeface="Calibri" pitchFamily="34" charset="0"/>
              </a:rPr>
              <a:t>preclinico</a:t>
            </a:r>
            <a:r>
              <a:rPr lang="it-IT" sz="2400" dirty="0">
                <a:latin typeface="Calibri" pitchFamily="34" charset="0"/>
              </a:rPr>
              <a:t> e clinico. </a:t>
            </a:r>
          </a:p>
          <a:p>
            <a:pPr algn="just"/>
            <a:endParaRPr lang="it-IT" sz="2400" dirty="0">
              <a:latin typeface="Calibri" pitchFamily="34" charset="0"/>
            </a:endParaRPr>
          </a:p>
          <a:p>
            <a:pPr algn="just"/>
            <a:r>
              <a:rPr lang="it-IT" sz="2400" dirty="0">
                <a:latin typeface="Calibri" pitchFamily="34" charset="0"/>
              </a:rPr>
              <a:t>Ciò ha prodotto una terapia farmacologica basata principalmente sul corpo maschile. E questo è paradossale, in quanto i farmaci risultano meno studiati nel genere che più li usa: </a:t>
            </a:r>
            <a:r>
              <a:rPr lang="it-IT" sz="2400" b="1" dirty="0">
                <a:solidFill>
                  <a:srgbClr val="CC00FF"/>
                </a:solidFill>
                <a:latin typeface="Calibri" pitchFamily="34" charset="0"/>
              </a:rPr>
              <a:t>le donne.</a:t>
            </a:r>
            <a:r>
              <a:rPr lang="it-IT" sz="2400" dirty="0">
                <a:latin typeface="Calibri" pitchFamily="34" charset="0"/>
              </a:rPr>
              <a:t> </a:t>
            </a:r>
          </a:p>
          <a:p>
            <a:pPr algn="just"/>
            <a:endParaRPr lang="it-IT" sz="2400" dirty="0">
              <a:latin typeface="Calibri" pitchFamily="34" charset="0"/>
            </a:endParaRPr>
          </a:p>
          <a:p>
            <a:pPr algn="just"/>
            <a:r>
              <a:rPr lang="it-IT" sz="2400" b="1" dirty="0">
                <a:solidFill>
                  <a:srgbClr val="FF0000"/>
                </a:solidFill>
                <a:latin typeface="Calibri" pitchFamily="34" charset="0"/>
              </a:rPr>
              <a:t>Inoltre, le reazioni avverse sono più frequenti e più gravi nel sesso femminile.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2529" name="Titolo 1"/>
          <p:cNvSpPr>
            <a:spLocks noGrp="1"/>
          </p:cNvSpPr>
          <p:nvPr>
            <p:ph type="ctrTitle"/>
          </p:nvPr>
        </p:nvSpPr>
        <p:spPr>
          <a:xfrm>
            <a:off x="2051050" y="0"/>
            <a:ext cx="4897438" cy="1052513"/>
          </a:xfrm>
        </p:spPr>
        <p:txBody>
          <a:bodyPr/>
          <a:lstStyle/>
          <a:p>
            <a:r>
              <a:rPr lang="it-IT" sz="2800" b="1" smtClean="0">
                <a:solidFill>
                  <a:srgbClr val="FF0000"/>
                </a:solidFill>
              </a:rPr>
              <a:t>Farmaci di genere</a:t>
            </a:r>
          </a:p>
        </p:txBody>
      </p:sp>
      <p:pic>
        <p:nvPicPr>
          <p:cNvPr id="22530" name="Picture 4" descr="http://www.radiof2.unina.it/wp-content/uploads/simbolo-donna1.jpg"/>
          <p:cNvPicPr>
            <a:picLocks noChangeAspect="1" noChangeArrowheads="1"/>
          </p:cNvPicPr>
          <p:nvPr/>
        </p:nvPicPr>
        <p:blipFill>
          <a:blip r:embed="rId2" cstate="print"/>
          <a:srcRect/>
          <a:stretch>
            <a:fillRect/>
          </a:stretch>
        </p:blipFill>
        <p:spPr bwMode="auto">
          <a:xfrm>
            <a:off x="0" y="0"/>
            <a:ext cx="952500" cy="952500"/>
          </a:xfrm>
          <a:prstGeom prst="rect">
            <a:avLst/>
          </a:prstGeom>
          <a:noFill/>
          <a:ln w="9525">
            <a:solidFill>
              <a:srgbClr val="FF0000"/>
            </a:solidFill>
            <a:miter lim="800000"/>
            <a:headEnd/>
            <a:tailEnd/>
          </a:ln>
        </p:spPr>
      </p:pic>
      <p:pic>
        <p:nvPicPr>
          <p:cNvPr id="22531" name="Picture 2" descr="http://us.cdn1.123rf.com/168nwm/alhovik/alhovik1009/alhovik100900046/7856471-oops-simboli-maschili-e-femminili.jpg"/>
          <p:cNvPicPr>
            <a:picLocks noChangeAspect="1" noChangeArrowheads="1"/>
          </p:cNvPicPr>
          <p:nvPr/>
        </p:nvPicPr>
        <p:blipFill>
          <a:blip r:embed="rId3" cstate="print"/>
          <a:srcRect r="44994"/>
          <a:stretch>
            <a:fillRect/>
          </a:stretch>
        </p:blipFill>
        <p:spPr bwMode="auto">
          <a:xfrm>
            <a:off x="2268538" y="1341438"/>
            <a:ext cx="879475" cy="1600200"/>
          </a:xfrm>
          <a:prstGeom prst="rect">
            <a:avLst/>
          </a:prstGeom>
          <a:noFill/>
          <a:ln w="9525">
            <a:noFill/>
            <a:miter lim="800000"/>
            <a:headEnd/>
            <a:tailEnd/>
          </a:ln>
        </p:spPr>
      </p:pic>
      <p:sp>
        <p:nvSpPr>
          <p:cNvPr id="22532" name="CasellaDiTesto 12"/>
          <p:cNvSpPr txBox="1">
            <a:spLocks noChangeArrowheads="1"/>
          </p:cNvSpPr>
          <p:nvPr/>
        </p:nvSpPr>
        <p:spPr bwMode="auto">
          <a:xfrm>
            <a:off x="611188" y="3068638"/>
            <a:ext cx="8064500" cy="2246312"/>
          </a:xfrm>
          <a:prstGeom prst="rect">
            <a:avLst/>
          </a:prstGeom>
          <a:noFill/>
          <a:ln w="9525">
            <a:noFill/>
            <a:miter lim="800000"/>
            <a:headEnd/>
            <a:tailEnd/>
          </a:ln>
        </p:spPr>
        <p:txBody>
          <a:bodyPr>
            <a:spAutoFit/>
          </a:bodyPr>
          <a:lstStyle/>
          <a:p>
            <a:pPr algn="just"/>
            <a:r>
              <a:rPr lang="it-IT" sz="2800">
                <a:latin typeface="Calibri" pitchFamily="34" charset="0"/>
              </a:rPr>
              <a:t>Uomo è donna sono tra loro diversi non solo per questioni di corporatura, ma anche per fattori fisiologici, ormonali, ambientali ecc.</a:t>
            </a:r>
          </a:p>
          <a:p>
            <a:pPr algn="just"/>
            <a:r>
              <a:rPr lang="it-IT" sz="2800">
                <a:latin typeface="Calibri" pitchFamily="34" charset="0"/>
              </a:rPr>
              <a:t>La donna è inoltre fisiologicamente molto diversa a seconda della ciclicità della vita riproduttiva.</a:t>
            </a:r>
          </a:p>
        </p:txBody>
      </p:sp>
      <p:pic>
        <p:nvPicPr>
          <p:cNvPr id="22533" name="Picture 2" descr="http://us.cdn1.123rf.com/168nwm/alhovik/alhovik1009/alhovik100900046/7856471-oops-simboli-maschili-e-femminili.jpg"/>
          <p:cNvPicPr>
            <a:picLocks noChangeAspect="1" noChangeArrowheads="1"/>
          </p:cNvPicPr>
          <p:nvPr/>
        </p:nvPicPr>
        <p:blipFill>
          <a:blip r:embed="rId3" cstate="print"/>
          <a:srcRect l="44994"/>
          <a:stretch>
            <a:fillRect/>
          </a:stretch>
        </p:blipFill>
        <p:spPr bwMode="auto">
          <a:xfrm>
            <a:off x="5795963" y="1341438"/>
            <a:ext cx="881062" cy="1600200"/>
          </a:xfrm>
          <a:prstGeom prst="rect">
            <a:avLst/>
          </a:prstGeom>
          <a:noFill/>
          <a:ln w="9525">
            <a:noFill/>
            <a:miter lim="800000"/>
            <a:headEnd/>
            <a:tailEnd/>
          </a:ln>
        </p:spPr>
      </p:pic>
      <p:sp>
        <p:nvSpPr>
          <p:cNvPr id="17" name="Diverso da 16"/>
          <p:cNvSpPr/>
          <p:nvPr/>
        </p:nvSpPr>
        <p:spPr>
          <a:xfrm>
            <a:off x="3492500" y="1700213"/>
            <a:ext cx="2065338" cy="914400"/>
          </a:xfrm>
          <a:prstGeom prst="mathNotEqual">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solidFill>
                <a:schemeClr val="tx1"/>
              </a:solidFill>
            </a:endParaRPr>
          </a:p>
        </p:txBody>
      </p:sp>
      <p:sp>
        <p:nvSpPr>
          <p:cNvPr id="18" name="CasellaDiTesto 17"/>
          <p:cNvSpPr txBox="1">
            <a:spLocks noChangeArrowheads="1"/>
          </p:cNvSpPr>
          <p:nvPr/>
        </p:nvSpPr>
        <p:spPr bwMode="auto">
          <a:xfrm>
            <a:off x="684213" y="5516563"/>
            <a:ext cx="7991475" cy="954087"/>
          </a:xfrm>
          <a:prstGeom prst="rect">
            <a:avLst/>
          </a:prstGeom>
          <a:noFill/>
          <a:ln w="9525">
            <a:noFill/>
            <a:miter lim="800000"/>
            <a:headEnd/>
            <a:tailEnd/>
          </a:ln>
        </p:spPr>
        <p:txBody>
          <a:bodyPr>
            <a:spAutoFit/>
          </a:bodyPr>
          <a:lstStyle/>
          <a:p>
            <a:pPr algn="just"/>
            <a:r>
              <a:rPr lang="it-IT" sz="2800">
                <a:latin typeface="Calibri" pitchFamily="34" charset="0"/>
              </a:rPr>
              <a:t>Le differenze fra uomo e donna sono di tipo </a:t>
            </a:r>
            <a:r>
              <a:rPr lang="it-IT" sz="2800" b="1">
                <a:solidFill>
                  <a:srgbClr val="7030A0"/>
                </a:solidFill>
                <a:latin typeface="Calibri" pitchFamily="34" charset="0"/>
              </a:rPr>
              <a:t>FARMACOCINETICO  e/o FARMACODINAMICO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0722" name="Titolo 1"/>
          <p:cNvSpPr>
            <a:spLocks noGrp="1"/>
          </p:cNvSpPr>
          <p:nvPr>
            <p:ph type="ctrTitle" idx="4294967295"/>
          </p:nvPr>
        </p:nvSpPr>
        <p:spPr>
          <a:xfrm>
            <a:off x="2051050" y="0"/>
            <a:ext cx="5771046" cy="1052513"/>
          </a:xfrm>
        </p:spPr>
        <p:txBody>
          <a:bodyPr/>
          <a:lstStyle/>
          <a:p>
            <a:r>
              <a:rPr lang="it-IT" sz="4000" b="1" dirty="0" smtClean="0">
                <a:solidFill>
                  <a:srgbClr val="7030A0"/>
                </a:solidFill>
              </a:rPr>
              <a:t>FARMACOCINETICA?</a:t>
            </a:r>
          </a:p>
        </p:txBody>
      </p:sp>
      <p:pic>
        <p:nvPicPr>
          <p:cNvPr id="30723" name="Picture 4" descr="http://www.radiof2.unina.it/wp-content/uploads/simbolo-donna1.jpg"/>
          <p:cNvPicPr>
            <a:picLocks noChangeAspect="1" noChangeArrowheads="1"/>
          </p:cNvPicPr>
          <p:nvPr/>
        </p:nvPicPr>
        <p:blipFill>
          <a:blip r:embed="rId2" cstate="print"/>
          <a:srcRect/>
          <a:stretch>
            <a:fillRect/>
          </a:stretch>
        </p:blipFill>
        <p:spPr bwMode="auto">
          <a:xfrm>
            <a:off x="0" y="0"/>
            <a:ext cx="952500" cy="952500"/>
          </a:xfrm>
          <a:prstGeom prst="rect">
            <a:avLst/>
          </a:prstGeom>
          <a:noFill/>
          <a:ln w="9525">
            <a:solidFill>
              <a:srgbClr val="FF0000"/>
            </a:solidFill>
            <a:miter lim="800000"/>
            <a:headEnd/>
            <a:tailEnd/>
          </a:ln>
        </p:spPr>
      </p:pic>
      <p:pic>
        <p:nvPicPr>
          <p:cNvPr id="30729" name="Picture 3"/>
          <p:cNvPicPr>
            <a:picLocks noChangeAspect="1" noChangeArrowheads="1"/>
          </p:cNvPicPr>
          <p:nvPr/>
        </p:nvPicPr>
        <p:blipFill>
          <a:blip r:embed="rId3" cstate="print"/>
          <a:srcRect b="11525"/>
          <a:stretch>
            <a:fillRect/>
          </a:stretch>
        </p:blipFill>
        <p:spPr bwMode="auto">
          <a:xfrm>
            <a:off x="539552" y="1052736"/>
            <a:ext cx="4043363" cy="3351213"/>
          </a:xfrm>
          <a:prstGeom prst="rect">
            <a:avLst/>
          </a:prstGeom>
          <a:noFill/>
          <a:ln w="9525">
            <a:noFill/>
            <a:miter lim="800000"/>
            <a:headEnd/>
            <a:tailEnd/>
          </a:ln>
        </p:spPr>
      </p:pic>
      <p:sp>
        <p:nvSpPr>
          <p:cNvPr id="30731" name="Text Box 11"/>
          <p:cNvSpPr txBox="1">
            <a:spLocks noChangeArrowheads="1"/>
          </p:cNvSpPr>
          <p:nvPr/>
        </p:nvSpPr>
        <p:spPr bwMode="auto">
          <a:xfrm>
            <a:off x="4932363" y="1052513"/>
            <a:ext cx="3600450" cy="2100262"/>
          </a:xfrm>
          <a:prstGeom prst="rect">
            <a:avLst/>
          </a:prstGeom>
          <a:noFill/>
          <a:ln w="9525">
            <a:noFill/>
            <a:miter lim="800000"/>
            <a:headEnd/>
            <a:tailEnd/>
          </a:ln>
          <a:effectLst/>
        </p:spPr>
        <p:txBody>
          <a:bodyPr>
            <a:spAutoFit/>
          </a:bodyPr>
          <a:lstStyle/>
          <a:p>
            <a:pPr>
              <a:spcBef>
                <a:spcPct val="50000"/>
              </a:spcBef>
            </a:pPr>
            <a:r>
              <a:rPr lang="it-IT" sz="2400" b="1">
                <a:solidFill>
                  <a:srgbClr val="CC00FF"/>
                </a:solidFill>
              </a:rPr>
              <a:t>A: assorbimento</a:t>
            </a:r>
          </a:p>
          <a:p>
            <a:pPr>
              <a:spcBef>
                <a:spcPct val="50000"/>
              </a:spcBef>
            </a:pPr>
            <a:r>
              <a:rPr lang="it-IT" sz="2400" b="1">
                <a:solidFill>
                  <a:srgbClr val="CC00FF"/>
                </a:solidFill>
              </a:rPr>
              <a:t>D: distribuzione</a:t>
            </a:r>
          </a:p>
          <a:p>
            <a:pPr>
              <a:spcBef>
                <a:spcPct val="50000"/>
              </a:spcBef>
            </a:pPr>
            <a:r>
              <a:rPr lang="it-IT" sz="2400" b="1">
                <a:solidFill>
                  <a:srgbClr val="CC00FF"/>
                </a:solidFill>
              </a:rPr>
              <a:t>M: metabolismo</a:t>
            </a:r>
          </a:p>
          <a:p>
            <a:pPr>
              <a:spcBef>
                <a:spcPct val="50000"/>
              </a:spcBef>
            </a:pPr>
            <a:r>
              <a:rPr lang="it-IT" sz="2400" b="1">
                <a:solidFill>
                  <a:srgbClr val="CC00FF"/>
                </a:solidFill>
              </a:rPr>
              <a:t>E: eliminazione</a:t>
            </a:r>
          </a:p>
        </p:txBody>
      </p:sp>
      <p:pic>
        <p:nvPicPr>
          <p:cNvPr id="30732" name="Picture 4" descr="D:\librofarmara\CeaFarma (F)\CeaArc\07.06.jpg"/>
          <p:cNvPicPr>
            <a:picLocks noChangeAspect="1" noChangeArrowheads="1"/>
          </p:cNvPicPr>
          <p:nvPr/>
        </p:nvPicPr>
        <p:blipFill>
          <a:blip r:embed="rId4" cstate="print"/>
          <a:srcRect l="3500" t="25349" r="3500" b="25349"/>
          <a:stretch>
            <a:fillRect/>
          </a:stretch>
        </p:blipFill>
        <p:spPr bwMode="auto">
          <a:xfrm>
            <a:off x="1989854" y="1122310"/>
            <a:ext cx="6564312" cy="48752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30729"/>
                                        </p:tgtEl>
                                        <p:attrNameLst>
                                          <p:attrName>ppt_x</p:attrName>
                                        </p:attrNameLst>
                                      </p:cBhvr>
                                      <p:tavLst>
                                        <p:tav tm="0">
                                          <p:val>
                                            <p:strVal val="ppt_x"/>
                                          </p:val>
                                        </p:tav>
                                        <p:tav tm="100000">
                                          <p:val>
                                            <p:strVal val="0-ppt_w/2"/>
                                          </p:val>
                                        </p:tav>
                                      </p:tavLst>
                                    </p:anim>
                                    <p:anim calcmode="lin" valueType="num">
                                      <p:cBhvr additive="base">
                                        <p:cTn id="7" dur="500"/>
                                        <p:tgtEl>
                                          <p:spTgt spid="30729"/>
                                        </p:tgtEl>
                                        <p:attrNameLst>
                                          <p:attrName>ppt_y</p:attrName>
                                        </p:attrNameLst>
                                      </p:cBhvr>
                                      <p:tavLst>
                                        <p:tav tm="0">
                                          <p:val>
                                            <p:strVal val="ppt_y"/>
                                          </p:val>
                                        </p:tav>
                                        <p:tav tm="100000">
                                          <p:val>
                                            <p:strVal val="ppt_y"/>
                                          </p:val>
                                        </p:tav>
                                      </p:tavLst>
                                    </p:anim>
                                    <p:set>
                                      <p:cBhvr>
                                        <p:cTn id="8" dur="1" fill="hold">
                                          <p:stCondLst>
                                            <p:cond delay="499"/>
                                          </p:stCondLst>
                                        </p:cTn>
                                        <p:tgtEl>
                                          <p:spTgt spid="3072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0" nodeType="clickEffect">
                                  <p:stCondLst>
                                    <p:cond delay="0"/>
                                  </p:stCondLst>
                                  <p:childTnLst>
                                    <p:anim calcmode="lin" valueType="num">
                                      <p:cBhvr additive="base">
                                        <p:cTn id="12" dur="500"/>
                                        <p:tgtEl>
                                          <p:spTgt spid="30731"/>
                                        </p:tgtEl>
                                        <p:attrNameLst>
                                          <p:attrName>ppt_x</p:attrName>
                                        </p:attrNameLst>
                                      </p:cBhvr>
                                      <p:tavLst>
                                        <p:tav tm="0">
                                          <p:val>
                                            <p:strVal val="ppt_x"/>
                                          </p:val>
                                        </p:tav>
                                        <p:tav tm="100000">
                                          <p:val>
                                            <p:strVal val="1+ppt_w/2"/>
                                          </p:val>
                                        </p:tav>
                                      </p:tavLst>
                                    </p:anim>
                                    <p:anim calcmode="lin" valueType="num">
                                      <p:cBhvr additive="base">
                                        <p:cTn id="13" dur="500"/>
                                        <p:tgtEl>
                                          <p:spTgt spid="30731"/>
                                        </p:tgtEl>
                                        <p:attrNameLst>
                                          <p:attrName>ppt_y</p:attrName>
                                        </p:attrNameLst>
                                      </p:cBhvr>
                                      <p:tavLst>
                                        <p:tav tm="0">
                                          <p:val>
                                            <p:strVal val="ppt_y"/>
                                          </p:val>
                                        </p:tav>
                                        <p:tav tm="100000">
                                          <p:val>
                                            <p:strVal val="ppt_y"/>
                                          </p:val>
                                        </p:tav>
                                      </p:tavLst>
                                    </p:anim>
                                    <p:set>
                                      <p:cBhvr>
                                        <p:cTn id="14" dur="1" fill="hold">
                                          <p:stCondLst>
                                            <p:cond delay="499"/>
                                          </p:stCondLst>
                                        </p:cTn>
                                        <p:tgtEl>
                                          <p:spTgt spid="307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32"/>
                                        </p:tgtEl>
                                        <p:attrNameLst>
                                          <p:attrName>style.visibility</p:attrName>
                                        </p:attrNameLst>
                                      </p:cBhvr>
                                      <p:to>
                                        <p:strVal val="visible"/>
                                      </p:to>
                                    </p:set>
                                    <p:anim calcmode="lin" valueType="num">
                                      <p:cBhvr additive="base">
                                        <p:cTn id="19" dur="500" fill="hold"/>
                                        <p:tgtEl>
                                          <p:spTgt spid="30732"/>
                                        </p:tgtEl>
                                        <p:attrNameLst>
                                          <p:attrName>ppt_x</p:attrName>
                                        </p:attrNameLst>
                                      </p:cBhvr>
                                      <p:tavLst>
                                        <p:tav tm="0">
                                          <p:val>
                                            <p:strVal val="#ppt_x"/>
                                          </p:val>
                                        </p:tav>
                                        <p:tav tm="100000">
                                          <p:val>
                                            <p:strVal val="#ppt_x"/>
                                          </p:val>
                                        </p:tav>
                                      </p:tavLst>
                                    </p:anim>
                                    <p:anim calcmode="lin" valueType="num">
                                      <p:cBhvr additive="base">
                                        <p:cTn id="20" dur="500" fill="hold"/>
                                        <p:tgtEl>
                                          <p:spTgt spid="307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1"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3794" name="Titolo 1"/>
          <p:cNvSpPr>
            <a:spLocks noGrp="1"/>
          </p:cNvSpPr>
          <p:nvPr>
            <p:ph type="ctrTitle" idx="4294967295"/>
          </p:nvPr>
        </p:nvSpPr>
        <p:spPr>
          <a:xfrm>
            <a:off x="900113" y="1"/>
            <a:ext cx="8243887" cy="548680"/>
          </a:xfrm>
        </p:spPr>
        <p:txBody>
          <a:bodyPr>
            <a:normAutofit fontScale="90000"/>
          </a:bodyPr>
          <a:lstStyle/>
          <a:p>
            <a:r>
              <a:rPr lang="it-IT" sz="3200" b="1" dirty="0" smtClean="0">
                <a:solidFill>
                  <a:srgbClr val="7030A0"/>
                </a:solidFill>
              </a:rPr>
              <a:t>Differenze farmacocinetiche</a:t>
            </a:r>
          </a:p>
        </p:txBody>
      </p:sp>
      <p:pic>
        <p:nvPicPr>
          <p:cNvPr id="33804" name="Picture 4" descr="http://www.radiof2.unina.it/wp-content/uploads/simbolo-donna1.jpg"/>
          <p:cNvPicPr>
            <a:picLocks noChangeAspect="1" noChangeArrowheads="1"/>
          </p:cNvPicPr>
          <p:nvPr/>
        </p:nvPicPr>
        <p:blipFill>
          <a:blip r:embed="rId2" cstate="print"/>
          <a:srcRect/>
          <a:stretch>
            <a:fillRect/>
          </a:stretch>
        </p:blipFill>
        <p:spPr bwMode="auto">
          <a:xfrm>
            <a:off x="-36512" y="0"/>
            <a:ext cx="1008112" cy="952500"/>
          </a:xfrm>
          <a:prstGeom prst="rect">
            <a:avLst/>
          </a:prstGeom>
          <a:noFill/>
          <a:ln w="9525">
            <a:solidFill>
              <a:srgbClr val="FF0000"/>
            </a:solidFill>
            <a:miter lim="800000"/>
            <a:headEnd/>
            <a:tailEnd/>
          </a:ln>
        </p:spPr>
      </p:pic>
      <p:pic>
        <p:nvPicPr>
          <p:cNvPr id="33805" name="Picture 13" descr="uomo-donna-simbolo"/>
          <p:cNvPicPr>
            <a:picLocks noChangeAspect="1" noChangeArrowheads="1"/>
          </p:cNvPicPr>
          <p:nvPr/>
        </p:nvPicPr>
        <p:blipFill>
          <a:blip r:embed="rId3" cstate="print"/>
          <a:srcRect l="46544" b="29956"/>
          <a:stretch>
            <a:fillRect/>
          </a:stretch>
        </p:blipFill>
        <p:spPr bwMode="auto">
          <a:xfrm>
            <a:off x="8194675" y="0"/>
            <a:ext cx="949325" cy="1017588"/>
          </a:xfrm>
          <a:prstGeom prst="rect">
            <a:avLst/>
          </a:prstGeom>
          <a:noFill/>
          <a:ln w="9525">
            <a:solidFill>
              <a:schemeClr val="hlink"/>
            </a:solidFill>
            <a:miter lim="800000"/>
            <a:headEnd/>
            <a:tailEnd/>
          </a:ln>
        </p:spPr>
      </p:pic>
      <p:pic>
        <p:nvPicPr>
          <p:cNvPr id="40963" name="Picture 3"/>
          <p:cNvPicPr>
            <a:picLocks noChangeAspect="1" noChangeArrowheads="1"/>
          </p:cNvPicPr>
          <p:nvPr/>
        </p:nvPicPr>
        <p:blipFill>
          <a:blip r:embed="rId4" cstate="print"/>
          <a:srcRect/>
          <a:stretch>
            <a:fillRect/>
          </a:stretch>
        </p:blipFill>
        <p:spPr bwMode="auto">
          <a:xfrm>
            <a:off x="1691680" y="548680"/>
            <a:ext cx="6192688" cy="65307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85800" y="215900"/>
            <a:ext cx="7772400" cy="1143000"/>
          </a:xfrm>
          <a:solidFill>
            <a:schemeClr val="accent6">
              <a:lumMod val="20000"/>
              <a:lumOff val="80000"/>
            </a:schemeClr>
          </a:solidFill>
        </p:spPr>
        <p:txBody>
          <a:bodyPr/>
          <a:lstStyle/>
          <a:p>
            <a:pPr>
              <a:defRPr/>
            </a:pPr>
            <a:r>
              <a:rPr lang="it-IT" dirty="0" smtClean="0"/>
              <a:t>Cloruro di Sodio</a:t>
            </a:r>
            <a:endParaRPr lang="it-IT" dirty="0"/>
          </a:p>
        </p:txBody>
      </p:sp>
      <p:sp>
        <p:nvSpPr>
          <p:cNvPr id="10243" name="Segnaposto contenuto 2"/>
          <p:cNvSpPr>
            <a:spLocks noGrp="1"/>
          </p:cNvSpPr>
          <p:nvPr>
            <p:ph idx="1"/>
          </p:nvPr>
        </p:nvSpPr>
        <p:spPr>
          <a:xfrm>
            <a:off x="685800" y="1346200"/>
            <a:ext cx="7772400" cy="5372652"/>
          </a:xfrm>
          <a:blipFill>
            <a:blip r:embed="rId3" cstate="print"/>
            <a:tile tx="0" ty="0" sx="100000" sy="100000" flip="none" algn="tl"/>
          </a:blipFill>
        </p:spPr>
        <p:txBody>
          <a:bodyPr/>
          <a:lstStyle/>
          <a:p>
            <a:pPr>
              <a:buFontTx/>
              <a:buNone/>
            </a:pPr>
            <a:r>
              <a:rPr lang="it-IT" sz="2000" dirty="0" smtClean="0"/>
              <a:t/>
            </a:r>
            <a:br>
              <a:rPr lang="it-IT" sz="2000" dirty="0" smtClean="0"/>
            </a:br>
            <a:r>
              <a:rPr lang="it-IT" sz="2000" b="1" dirty="0" smtClean="0"/>
              <a:t>CLORURO di SODIO</a:t>
            </a:r>
            <a:r>
              <a:rPr lang="it-IT" sz="2000" dirty="0" smtClean="0"/>
              <a:t/>
            </a:r>
            <a:br>
              <a:rPr lang="it-IT" sz="2000" dirty="0" smtClean="0"/>
            </a:br>
            <a:r>
              <a:rPr lang="it-IT" sz="2000" b="1" dirty="0" smtClean="0"/>
              <a:t>LD50:</a:t>
            </a:r>
            <a:r>
              <a:rPr lang="it-IT" sz="2000" dirty="0" smtClean="0"/>
              <a:t/>
            </a:r>
            <a:br>
              <a:rPr lang="it-IT" sz="2000" dirty="0" smtClean="0"/>
            </a:br>
            <a:r>
              <a:rPr lang="it-IT" sz="2000" dirty="0" err="1" smtClean="0"/>
              <a:t>Oral</a:t>
            </a:r>
            <a:r>
              <a:rPr lang="it-IT" sz="2000" dirty="0" smtClean="0"/>
              <a:t>, mouse: LD50 = 4 </a:t>
            </a:r>
            <a:r>
              <a:rPr lang="it-IT" sz="2000" dirty="0" err="1" smtClean="0"/>
              <a:t>gm</a:t>
            </a:r>
            <a:r>
              <a:rPr lang="it-IT" sz="2000" dirty="0" smtClean="0"/>
              <a:t>/kg;</a:t>
            </a:r>
            <a:br>
              <a:rPr lang="it-IT" sz="2000" dirty="0" smtClean="0"/>
            </a:br>
            <a:r>
              <a:rPr lang="it-IT" sz="2000" dirty="0" err="1" smtClean="0"/>
              <a:t>Oral</a:t>
            </a:r>
            <a:r>
              <a:rPr lang="it-IT" sz="2000" dirty="0" smtClean="0"/>
              <a:t>, </a:t>
            </a:r>
            <a:r>
              <a:rPr lang="it-IT" sz="2000" dirty="0" err="1" smtClean="0"/>
              <a:t>rat</a:t>
            </a:r>
            <a:r>
              <a:rPr lang="it-IT" sz="2000" dirty="0" smtClean="0"/>
              <a:t>: LD50 = 3 </a:t>
            </a:r>
            <a:r>
              <a:rPr lang="it-IT" sz="2000" dirty="0" err="1" smtClean="0"/>
              <a:t>gm</a:t>
            </a:r>
            <a:r>
              <a:rPr lang="it-IT" sz="2000" dirty="0" smtClean="0"/>
              <a:t>/kg;</a:t>
            </a:r>
            <a:br>
              <a:rPr lang="it-IT" sz="2000" dirty="0" smtClean="0"/>
            </a:br>
            <a:r>
              <a:rPr lang="it-IT" sz="2000" dirty="0" err="1" smtClean="0"/>
              <a:t>Skin</a:t>
            </a:r>
            <a:r>
              <a:rPr lang="it-IT" sz="2000" dirty="0" smtClean="0"/>
              <a:t>, </a:t>
            </a:r>
            <a:r>
              <a:rPr lang="it-IT" sz="2000" dirty="0" err="1" smtClean="0"/>
              <a:t>rabbit</a:t>
            </a:r>
            <a:r>
              <a:rPr lang="it-IT" sz="2000" dirty="0" smtClean="0"/>
              <a:t>: LD50 = &gt;10 </a:t>
            </a:r>
            <a:r>
              <a:rPr lang="it-IT" sz="2000" dirty="0" err="1" smtClean="0"/>
              <a:t>gm</a:t>
            </a:r>
            <a:r>
              <a:rPr lang="it-IT" sz="2000" dirty="0" smtClean="0"/>
              <a:t>/kg;</a:t>
            </a:r>
            <a:br>
              <a:rPr lang="it-IT" sz="2000" dirty="0" smtClean="0"/>
            </a:br>
            <a:r>
              <a:rPr lang="it-IT" sz="2000" b="1" dirty="0" err="1" smtClean="0"/>
              <a:t>Carcinogenicity</a:t>
            </a:r>
            <a:r>
              <a:rPr lang="it-IT" sz="2000" b="1" dirty="0" smtClean="0"/>
              <a:t>:</a:t>
            </a:r>
            <a:r>
              <a:rPr lang="it-IT" sz="2000" dirty="0" smtClean="0"/>
              <a:t/>
            </a:r>
            <a:br>
              <a:rPr lang="it-IT" sz="2000" dirty="0" smtClean="0"/>
            </a:br>
            <a:r>
              <a:rPr lang="it-IT" sz="2000" dirty="0" err="1" smtClean="0"/>
              <a:t>CAS#</a:t>
            </a:r>
            <a:r>
              <a:rPr lang="it-IT" sz="2000" dirty="0" smtClean="0"/>
              <a:t> 7647-14-5: </a:t>
            </a:r>
            <a:r>
              <a:rPr lang="it-IT" sz="2000" dirty="0" err="1" smtClean="0"/>
              <a:t>Not</a:t>
            </a:r>
            <a:r>
              <a:rPr lang="it-IT" sz="2000" dirty="0" smtClean="0"/>
              <a:t> </a:t>
            </a:r>
            <a:r>
              <a:rPr lang="it-IT" sz="2000" dirty="0" err="1" smtClean="0"/>
              <a:t>listed</a:t>
            </a:r>
            <a:r>
              <a:rPr lang="it-IT" sz="2000" dirty="0" smtClean="0"/>
              <a:t> </a:t>
            </a:r>
            <a:r>
              <a:rPr lang="it-IT" sz="2000" dirty="0" err="1" smtClean="0"/>
              <a:t>by</a:t>
            </a:r>
            <a:r>
              <a:rPr lang="it-IT" sz="2000" dirty="0" smtClean="0"/>
              <a:t> ACGIH, IARC, NIOSH, NTP, or OSHA. </a:t>
            </a:r>
            <a:br>
              <a:rPr lang="it-IT" sz="2000" dirty="0" smtClean="0"/>
            </a:br>
            <a:r>
              <a:rPr lang="it-IT" sz="2000" b="1" dirty="0" err="1" smtClean="0"/>
              <a:t>Epidemiology</a:t>
            </a:r>
            <a:r>
              <a:rPr lang="it-IT" sz="2000" b="1" dirty="0" smtClean="0"/>
              <a:t>:</a:t>
            </a:r>
            <a:r>
              <a:rPr lang="it-IT" sz="2000" dirty="0" smtClean="0"/>
              <a:t> No information </a:t>
            </a:r>
            <a:r>
              <a:rPr lang="it-IT" sz="2000" dirty="0" err="1" smtClean="0"/>
              <a:t>reported</a:t>
            </a:r>
            <a:r>
              <a:rPr lang="it-IT" sz="2000" dirty="0" smtClean="0"/>
              <a:t>. </a:t>
            </a:r>
            <a:br>
              <a:rPr lang="it-IT" sz="2000" dirty="0" smtClean="0"/>
            </a:br>
            <a:r>
              <a:rPr lang="it-IT" sz="2000" b="1" dirty="0" err="1" smtClean="0"/>
              <a:t>Teratogenicity</a:t>
            </a:r>
            <a:r>
              <a:rPr lang="it-IT" sz="2000" b="1" dirty="0" smtClean="0"/>
              <a:t>:</a:t>
            </a:r>
            <a:r>
              <a:rPr lang="it-IT" sz="2000" dirty="0" smtClean="0"/>
              <a:t> An </a:t>
            </a:r>
            <a:r>
              <a:rPr lang="it-IT" sz="2000" dirty="0" err="1" smtClean="0"/>
              <a:t>experimental</a:t>
            </a:r>
            <a:r>
              <a:rPr lang="it-IT" sz="2000" dirty="0" smtClean="0"/>
              <a:t> </a:t>
            </a:r>
            <a:r>
              <a:rPr lang="it-IT" sz="2000" dirty="0" err="1" smtClean="0"/>
              <a:t>teratogen</a:t>
            </a:r>
            <a:r>
              <a:rPr lang="it-IT" sz="2000" dirty="0" smtClean="0"/>
              <a:t>. </a:t>
            </a:r>
            <a:br>
              <a:rPr lang="it-IT" sz="2000" dirty="0" smtClean="0"/>
            </a:br>
            <a:r>
              <a:rPr lang="it-IT" sz="2000" b="1" dirty="0" err="1" smtClean="0"/>
              <a:t>Reproductive</a:t>
            </a:r>
            <a:r>
              <a:rPr lang="it-IT" sz="2000" b="1" dirty="0" smtClean="0"/>
              <a:t> </a:t>
            </a:r>
            <a:r>
              <a:rPr lang="it-IT" sz="2000" b="1" dirty="0" err="1" smtClean="0"/>
              <a:t>Effects</a:t>
            </a:r>
            <a:r>
              <a:rPr lang="it-IT" sz="2000" b="1" dirty="0" smtClean="0"/>
              <a:t>:</a:t>
            </a:r>
            <a:r>
              <a:rPr lang="it-IT" sz="2000" dirty="0" smtClean="0"/>
              <a:t> </a:t>
            </a:r>
            <a:r>
              <a:rPr lang="it-IT" sz="2000" b="1" dirty="0" err="1" smtClean="0"/>
              <a:t>Human</a:t>
            </a:r>
            <a:r>
              <a:rPr lang="it-IT" sz="2000" b="1" dirty="0" smtClean="0"/>
              <a:t> </a:t>
            </a:r>
            <a:r>
              <a:rPr lang="it-IT" sz="2000" b="1" dirty="0" err="1" smtClean="0"/>
              <a:t>reproductive</a:t>
            </a:r>
            <a:r>
              <a:rPr lang="it-IT" sz="2000" b="1" dirty="0" smtClean="0"/>
              <a:t> </a:t>
            </a:r>
            <a:r>
              <a:rPr lang="it-IT" sz="2000" b="1" dirty="0" err="1" smtClean="0"/>
              <a:t>effects</a:t>
            </a:r>
            <a:r>
              <a:rPr lang="it-IT" sz="2000" b="1" dirty="0" smtClean="0"/>
              <a:t> </a:t>
            </a:r>
            <a:r>
              <a:rPr lang="it-IT" sz="2000" b="1" dirty="0" err="1" smtClean="0"/>
              <a:t>by</a:t>
            </a:r>
            <a:r>
              <a:rPr lang="it-IT" sz="2000" b="1" dirty="0" smtClean="0"/>
              <a:t> </a:t>
            </a:r>
            <a:r>
              <a:rPr lang="it-IT" sz="2000" b="1" dirty="0" err="1" smtClean="0"/>
              <a:t>intraplacental</a:t>
            </a:r>
            <a:r>
              <a:rPr lang="it-IT" sz="2000" b="1" dirty="0" smtClean="0"/>
              <a:t> </a:t>
            </a:r>
            <a:r>
              <a:rPr lang="it-IT" sz="2000" b="1" dirty="0" err="1" smtClean="0"/>
              <a:t>route</a:t>
            </a:r>
            <a:r>
              <a:rPr lang="it-IT" sz="2000" b="1" dirty="0" smtClean="0"/>
              <a:t>: </a:t>
            </a:r>
            <a:r>
              <a:rPr lang="it-IT" sz="2000" b="1" dirty="0" err="1" smtClean="0"/>
              <a:t>terminates</a:t>
            </a:r>
            <a:r>
              <a:rPr lang="it-IT" sz="2000" b="1" dirty="0" smtClean="0"/>
              <a:t> </a:t>
            </a:r>
            <a:r>
              <a:rPr lang="it-IT" sz="2000" b="1" dirty="0" err="1" smtClean="0"/>
              <a:t>pregnancy</a:t>
            </a:r>
            <a:r>
              <a:rPr lang="it-IT" sz="2000" b="1" dirty="0" smtClean="0"/>
              <a:t>. </a:t>
            </a:r>
            <a:r>
              <a:rPr lang="it-IT" sz="2000" b="1" dirty="0" err="1" smtClean="0"/>
              <a:t>Experimental</a:t>
            </a:r>
            <a:r>
              <a:rPr lang="it-IT" sz="2000" b="1" dirty="0" smtClean="0"/>
              <a:t> </a:t>
            </a:r>
            <a:r>
              <a:rPr lang="it-IT" sz="2000" b="1" dirty="0" err="1" smtClean="0"/>
              <a:t>reproductive</a:t>
            </a:r>
            <a:r>
              <a:rPr lang="it-IT" sz="2000" b="1" dirty="0" smtClean="0"/>
              <a:t> </a:t>
            </a:r>
            <a:r>
              <a:rPr lang="it-IT" sz="2000" b="1" dirty="0" err="1" smtClean="0"/>
              <a:t>effects</a:t>
            </a:r>
            <a:r>
              <a:rPr lang="it-IT" sz="2000" b="1" dirty="0" smtClean="0"/>
              <a:t>. </a:t>
            </a:r>
            <a:r>
              <a:rPr lang="it-IT" sz="2000" dirty="0" smtClean="0"/>
              <a:t/>
            </a:r>
            <a:br>
              <a:rPr lang="it-IT" sz="2000" dirty="0" smtClean="0"/>
            </a:br>
            <a:r>
              <a:rPr lang="it-IT" sz="2000" b="1" dirty="0" err="1" smtClean="0"/>
              <a:t>Neurotoxicity</a:t>
            </a:r>
            <a:r>
              <a:rPr lang="it-IT" sz="2000" b="1" dirty="0" smtClean="0"/>
              <a:t>:</a:t>
            </a:r>
            <a:r>
              <a:rPr lang="it-IT" sz="2000" dirty="0" smtClean="0"/>
              <a:t> No information </a:t>
            </a:r>
            <a:r>
              <a:rPr lang="it-IT" sz="2000" dirty="0" err="1" smtClean="0"/>
              <a:t>reported</a:t>
            </a:r>
            <a:r>
              <a:rPr lang="it-IT" sz="2000" dirty="0" smtClean="0"/>
              <a:t>. </a:t>
            </a:r>
            <a:br>
              <a:rPr lang="it-IT" sz="2000" dirty="0" smtClean="0"/>
            </a:br>
            <a:r>
              <a:rPr lang="it-IT" sz="2000" b="1" dirty="0" err="1" smtClean="0"/>
              <a:t>Mutagenicity</a:t>
            </a:r>
            <a:r>
              <a:rPr lang="it-IT" sz="2000" b="1" dirty="0" smtClean="0"/>
              <a:t>:</a:t>
            </a:r>
            <a:r>
              <a:rPr lang="it-IT" sz="2000" dirty="0" smtClean="0"/>
              <a:t> </a:t>
            </a:r>
            <a:r>
              <a:rPr lang="it-IT" sz="2000" dirty="0" err="1" smtClean="0"/>
              <a:t>See</a:t>
            </a:r>
            <a:r>
              <a:rPr lang="it-IT" sz="2000" dirty="0" smtClean="0"/>
              <a:t> </a:t>
            </a:r>
            <a:r>
              <a:rPr lang="it-IT" sz="2000" dirty="0" err="1" smtClean="0"/>
              <a:t>actual</a:t>
            </a:r>
            <a:r>
              <a:rPr lang="it-IT" sz="2000" dirty="0" smtClean="0"/>
              <a:t> entry in RTECS </a:t>
            </a:r>
            <a:r>
              <a:rPr lang="it-IT" sz="2000" dirty="0" err="1" smtClean="0"/>
              <a:t>for</a:t>
            </a:r>
            <a:r>
              <a:rPr lang="it-IT" sz="2000" dirty="0" smtClean="0"/>
              <a:t> complete information. </a:t>
            </a:r>
            <a:br>
              <a:rPr lang="it-IT" sz="2000" dirty="0" smtClean="0"/>
            </a:br>
            <a:r>
              <a:rPr lang="it-IT" sz="2000" b="1" dirty="0" err="1" smtClean="0"/>
              <a:t>Other</a:t>
            </a:r>
            <a:r>
              <a:rPr lang="it-IT" sz="2000" b="1" dirty="0" smtClean="0"/>
              <a:t> </a:t>
            </a:r>
            <a:r>
              <a:rPr lang="it-IT" sz="2000" b="1" dirty="0" err="1" smtClean="0"/>
              <a:t>Studies</a:t>
            </a:r>
            <a:r>
              <a:rPr lang="it-IT" sz="2000" b="1" dirty="0" smtClean="0"/>
              <a:t>:</a:t>
            </a:r>
            <a:r>
              <a:rPr lang="it-IT" sz="2000" dirty="0" smtClean="0"/>
              <a:t> No information </a:t>
            </a:r>
            <a:r>
              <a:rPr lang="it-IT" sz="2000" dirty="0" err="1" smtClean="0"/>
              <a:t>reported</a:t>
            </a:r>
            <a:r>
              <a:rPr lang="it-IT" sz="2000" dirty="0" smtClean="0"/>
              <a:t>. </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1746" name="Titolo 1"/>
          <p:cNvSpPr>
            <a:spLocks noGrp="1"/>
          </p:cNvSpPr>
          <p:nvPr>
            <p:ph type="ctrTitle" idx="4294967295"/>
          </p:nvPr>
        </p:nvSpPr>
        <p:spPr>
          <a:xfrm>
            <a:off x="1114425" y="0"/>
            <a:ext cx="7705725" cy="836613"/>
          </a:xfrm>
        </p:spPr>
        <p:txBody>
          <a:bodyPr/>
          <a:lstStyle/>
          <a:p>
            <a:r>
              <a:rPr lang="it-IT" sz="3200" b="1" smtClean="0">
                <a:solidFill>
                  <a:srgbClr val="7030A0"/>
                </a:solidFill>
              </a:rPr>
              <a:t>Differenze farmacocinetiche (distribuzione)</a:t>
            </a:r>
          </a:p>
        </p:txBody>
      </p:sp>
      <p:pic>
        <p:nvPicPr>
          <p:cNvPr id="31747" name="Picture 4" descr="http://www.radiof2.unina.it/wp-content/uploads/simbolo-donna1.jpg"/>
          <p:cNvPicPr>
            <a:picLocks noChangeAspect="1" noChangeArrowheads="1"/>
          </p:cNvPicPr>
          <p:nvPr/>
        </p:nvPicPr>
        <p:blipFill>
          <a:blip r:embed="rId2" cstate="print"/>
          <a:srcRect/>
          <a:stretch>
            <a:fillRect/>
          </a:stretch>
        </p:blipFill>
        <p:spPr bwMode="auto">
          <a:xfrm>
            <a:off x="0" y="0"/>
            <a:ext cx="952500" cy="952500"/>
          </a:xfrm>
          <a:prstGeom prst="rect">
            <a:avLst/>
          </a:prstGeom>
          <a:noFill/>
          <a:ln w="9525">
            <a:solidFill>
              <a:srgbClr val="FF0000"/>
            </a:solidFill>
            <a:miter lim="800000"/>
            <a:headEnd/>
            <a:tailEnd/>
          </a:ln>
        </p:spPr>
      </p:pic>
      <p:pic>
        <p:nvPicPr>
          <p:cNvPr id="31752" name="Picture 8" descr="001"/>
          <p:cNvPicPr>
            <a:picLocks noChangeAspect="1" noChangeArrowheads="1"/>
          </p:cNvPicPr>
          <p:nvPr/>
        </p:nvPicPr>
        <p:blipFill>
          <a:blip r:embed="rId3" cstate="print"/>
          <a:srcRect/>
          <a:stretch>
            <a:fillRect/>
          </a:stretch>
        </p:blipFill>
        <p:spPr bwMode="auto">
          <a:xfrm>
            <a:off x="2627313" y="981075"/>
            <a:ext cx="3886200" cy="3933825"/>
          </a:xfrm>
          <a:prstGeom prst="rect">
            <a:avLst/>
          </a:prstGeom>
          <a:noFill/>
        </p:spPr>
      </p:pic>
      <p:sp>
        <p:nvSpPr>
          <p:cNvPr id="31753" name="Text Box 9"/>
          <p:cNvSpPr txBox="1">
            <a:spLocks noChangeArrowheads="1"/>
          </p:cNvSpPr>
          <p:nvPr/>
        </p:nvSpPr>
        <p:spPr bwMode="auto">
          <a:xfrm>
            <a:off x="684213" y="5013325"/>
            <a:ext cx="8135937" cy="1190625"/>
          </a:xfrm>
          <a:prstGeom prst="rect">
            <a:avLst/>
          </a:prstGeom>
          <a:noFill/>
          <a:ln w="9525">
            <a:noFill/>
            <a:miter lim="800000"/>
            <a:headEnd/>
            <a:tailEnd/>
          </a:ln>
          <a:effectLst/>
        </p:spPr>
        <p:txBody>
          <a:bodyPr>
            <a:spAutoFit/>
          </a:bodyPr>
          <a:lstStyle/>
          <a:p>
            <a:pPr algn="just">
              <a:spcBef>
                <a:spcPct val="50000"/>
              </a:spcBef>
            </a:pPr>
            <a:r>
              <a:rPr lang="it-IT"/>
              <a:t>La figura femminile ha meno muscolo e più grasso, che si deposita soprattutto su natiche, ventre, seno e nella parte interna delle cosce (25%). Tale differenza aumenta con l’età (F: 33%-46%, M: 18%-36%). La donna ha anche un minor contenuto d’acqua rispetto al maschio.</a:t>
            </a:r>
          </a:p>
        </p:txBody>
      </p:sp>
      <p:pic>
        <p:nvPicPr>
          <p:cNvPr id="31756" name="Picture 12" descr="uomo-donna-simbolo"/>
          <p:cNvPicPr>
            <a:picLocks noChangeAspect="1" noChangeArrowheads="1"/>
          </p:cNvPicPr>
          <p:nvPr/>
        </p:nvPicPr>
        <p:blipFill>
          <a:blip r:embed="rId4" cstate="print"/>
          <a:srcRect l="46544" b="29956"/>
          <a:stretch>
            <a:fillRect/>
          </a:stretch>
        </p:blipFill>
        <p:spPr bwMode="auto">
          <a:xfrm>
            <a:off x="1116013" y="1125538"/>
            <a:ext cx="949325" cy="1017587"/>
          </a:xfrm>
          <a:prstGeom prst="rect">
            <a:avLst/>
          </a:prstGeom>
          <a:noFill/>
          <a:ln w="9525">
            <a:solidFill>
              <a:schemeClr val="hlink"/>
            </a:solidFill>
            <a:miter lim="800000"/>
            <a:headEnd/>
            <a:tailEnd/>
          </a:ln>
        </p:spPr>
      </p:pic>
      <p:pic>
        <p:nvPicPr>
          <p:cNvPr id="31757" name="Picture 4" descr="http://www.radiof2.unina.it/wp-content/uploads/simbolo-donna1.jpg"/>
          <p:cNvPicPr>
            <a:picLocks noChangeAspect="1" noChangeArrowheads="1"/>
          </p:cNvPicPr>
          <p:nvPr/>
        </p:nvPicPr>
        <p:blipFill>
          <a:blip r:embed="rId2" cstate="print"/>
          <a:srcRect/>
          <a:stretch>
            <a:fillRect/>
          </a:stretch>
        </p:blipFill>
        <p:spPr bwMode="auto">
          <a:xfrm>
            <a:off x="7164388" y="1052513"/>
            <a:ext cx="952500" cy="952500"/>
          </a:xfrm>
          <a:prstGeom prst="rect">
            <a:avLst/>
          </a:prstGeom>
          <a:noFill/>
          <a:ln w="9525">
            <a:solidFill>
              <a:srgbClr val="FF0000"/>
            </a:solidFill>
            <a:miter lim="800000"/>
            <a:headEnd/>
            <a:tailEnd/>
          </a:ln>
        </p:spPr>
      </p:pic>
      <p:sp>
        <p:nvSpPr>
          <p:cNvPr id="31758" name="Text Box 14"/>
          <p:cNvSpPr txBox="1">
            <a:spLocks noChangeArrowheads="1"/>
          </p:cNvSpPr>
          <p:nvPr/>
        </p:nvSpPr>
        <p:spPr bwMode="auto">
          <a:xfrm>
            <a:off x="395288" y="2565400"/>
            <a:ext cx="1873250" cy="1201738"/>
          </a:xfrm>
          <a:prstGeom prst="rect">
            <a:avLst/>
          </a:prstGeom>
          <a:solidFill>
            <a:srgbClr val="99CCFF"/>
          </a:solidFill>
          <a:ln w="9525">
            <a:solidFill>
              <a:schemeClr val="hlink"/>
            </a:solidFill>
            <a:miter lim="800000"/>
            <a:headEnd/>
            <a:tailEnd/>
          </a:ln>
          <a:effectLst/>
        </p:spPr>
        <p:txBody>
          <a:bodyPr>
            <a:spAutoFit/>
          </a:bodyPr>
          <a:lstStyle/>
          <a:p>
            <a:pPr>
              <a:spcBef>
                <a:spcPct val="50000"/>
              </a:spcBef>
              <a:buFontTx/>
              <a:buChar char="-"/>
            </a:pPr>
            <a:r>
              <a:rPr lang="en-US">
                <a:cs typeface="Arial" charset="0"/>
              </a:rPr>
              <a:t> grasso</a:t>
            </a:r>
          </a:p>
          <a:p>
            <a:pPr>
              <a:spcBef>
                <a:spcPct val="50000"/>
              </a:spcBef>
            </a:pPr>
            <a:r>
              <a:rPr lang="en-US">
                <a:cs typeface="Arial" charset="0"/>
              </a:rPr>
              <a:t>+ acqua</a:t>
            </a:r>
          </a:p>
          <a:p>
            <a:pPr>
              <a:spcBef>
                <a:spcPct val="50000"/>
              </a:spcBef>
            </a:pPr>
            <a:endParaRPr lang="en-US">
              <a:cs typeface="Arial" charset="0"/>
            </a:endParaRPr>
          </a:p>
        </p:txBody>
      </p:sp>
      <p:sp>
        <p:nvSpPr>
          <p:cNvPr id="31759" name="Text Box 15"/>
          <p:cNvSpPr txBox="1">
            <a:spLocks noChangeArrowheads="1"/>
          </p:cNvSpPr>
          <p:nvPr/>
        </p:nvSpPr>
        <p:spPr bwMode="auto">
          <a:xfrm>
            <a:off x="6948488" y="2371725"/>
            <a:ext cx="1873250" cy="1201738"/>
          </a:xfrm>
          <a:prstGeom prst="rect">
            <a:avLst/>
          </a:prstGeom>
          <a:solidFill>
            <a:srgbClr val="FF99CC"/>
          </a:solidFill>
          <a:ln w="9525">
            <a:solidFill>
              <a:srgbClr val="FF0000"/>
            </a:solidFill>
            <a:miter lim="800000"/>
            <a:headEnd/>
            <a:tailEnd/>
          </a:ln>
          <a:effectLst/>
        </p:spPr>
        <p:txBody>
          <a:bodyPr>
            <a:spAutoFit/>
          </a:bodyPr>
          <a:lstStyle/>
          <a:p>
            <a:pPr>
              <a:spcBef>
                <a:spcPct val="50000"/>
              </a:spcBef>
            </a:pPr>
            <a:r>
              <a:rPr lang="en-US">
                <a:cs typeface="Arial" charset="0"/>
              </a:rPr>
              <a:t>+ grasso</a:t>
            </a:r>
          </a:p>
          <a:p>
            <a:pPr>
              <a:spcBef>
                <a:spcPct val="50000"/>
              </a:spcBef>
            </a:pPr>
            <a:r>
              <a:rPr lang="en-US">
                <a:cs typeface="Arial" charset="0"/>
              </a:rPr>
              <a:t>- acqua</a:t>
            </a:r>
          </a:p>
          <a:p>
            <a:pPr>
              <a:spcBef>
                <a:spcPct val="50000"/>
              </a:spcBef>
            </a:pPr>
            <a:endParaRPr lang="en-US">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8"/>
                                        </p:tgtEl>
                                        <p:attrNameLst>
                                          <p:attrName>style.visibility</p:attrName>
                                        </p:attrNameLst>
                                      </p:cBhvr>
                                      <p:to>
                                        <p:strVal val="visible"/>
                                      </p:to>
                                    </p:set>
                                    <p:anim calcmode="lin" valueType="num">
                                      <p:cBhvr additive="base">
                                        <p:cTn id="7" dur="500" fill="hold"/>
                                        <p:tgtEl>
                                          <p:spTgt spid="31758"/>
                                        </p:tgtEl>
                                        <p:attrNameLst>
                                          <p:attrName>ppt_x</p:attrName>
                                        </p:attrNameLst>
                                      </p:cBhvr>
                                      <p:tavLst>
                                        <p:tav tm="0">
                                          <p:val>
                                            <p:strVal val="0-#ppt_w/2"/>
                                          </p:val>
                                        </p:tav>
                                        <p:tav tm="100000">
                                          <p:val>
                                            <p:strVal val="#ppt_x"/>
                                          </p:val>
                                        </p:tav>
                                      </p:tavLst>
                                    </p:anim>
                                    <p:anim calcmode="lin" valueType="num">
                                      <p:cBhvr additive="base">
                                        <p:cTn id="8" dur="500" fill="hold"/>
                                        <p:tgtEl>
                                          <p:spTgt spid="317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1759"/>
                                        </p:tgtEl>
                                        <p:attrNameLst>
                                          <p:attrName>style.visibility</p:attrName>
                                        </p:attrNameLst>
                                      </p:cBhvr>
                                      <p:to>
                                        <p:strVal val="visible"/>
                                      </p:to>
                                    </p:set>
                                    <p:anim calcmode="lin" valueType="num">
                                      <p:cBhvr additive="base">
                                        <p:cTn id="13" dur="500" fill="hold"/>
                                        <p:tgtEl>
                                          <p:spTgt spid="31759"/>
                                        </p:tgtEl>
                                        <p:attrNameLst>
                                          <p:attrName>ppt_x</p:attrName>
                                        </p:attrNameLst>
                                      </p:cBhvr>
                                      <p:tavLst>
                                        <p:tav tm="0">
                                          <p:val>
                                            <p:strVal val="1+#ppt_w/2"/>
                                          </p:val>
                                        </p:tav>
                                        <p:tav tm="100000">
                                          <p:val>
                                            <p:strVal val="#ppt_x"/>
                                          </p:val>
                                        </p:tav>
                                      </p:tavLst>
                                    </p:anim>
                                    <p:anim calcmode="lin" valueType="num">
                                      <p:cBhvr additive="base">
                                        <p:cTn id="14" dur="500" fill="hold"/>
                                        <p:tgtEl>
                                          <p:spTgt spid="3175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1753"/>
                                        </p:tgtEl>
                                        <p:attrNameLst>
                                          <p:attrName>style.visibility</p:attrName>
                                        </p:attrNameLst>
                                      </p:cBhvr>
                                      <p:to>
                                        <p:strVal val="visible"/>
                                      </p:to>
                                    </p:set>
                                    <p:animEffect transition="in" filter="blinds(horizontal)">
                                      <p:cBhvr>
                                        <p:cTn id="19" dur="500"/>
                                        <p:tgtEl>
                                          <p:spTgt spid="31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3" grpId="0"/>
      <p:bldP spid="31758" grpId="0" animBg="1"/>
      <p:bldP spid="31759"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2770" name="Titolo 1"/>
          <p:cNvSpPr>
            <a:spLocks noGrp="1"/>
          </p:cNvSpPr>
          <p:nvPr>
            <p:ph type="ctrTitle" idx="4294967295"/>
          </p:nvPr>
        </p:nvSpPr>
        <p:spPr>
          <a:xfrm>
            <a:off x="971550" y="0"/>
            <a:ext cx="8172450" cy="1052513"/>
          </a:xfrm>
        </p:spPr>
        <p:txBody>
          <a:bodyPr/>
          <a:lstStyle/>
          <a:p>
            <a:r>
              <a:rPr lang="it-IT" sz="3200" b="1" smtClean="0">
                <a:solidFill>
                  <a:srgbClr val="7030A0"/>
                </a:solidFill>
              </a:rPr>
              <a:t>Differenze farmacocinetiche (distribuzione)</a:t>
            </a:r>
          </a:p>
        </p:txBody>
      </p:sp>
      <p:pic>
        <p:nvPicPr>
          <p:cNvPr id="32771" name="Picture 4" descr="http://www.radiof2.unina.it/wp-content/uploads/simbolo-donna1.jpg"/>
          <p:cNvPicPr>
            <a:picLocks noChangeAspect="1" noChangeArrowheads="1"/>
          </p:cNvPicPr>
          <p:nvPr/>
        </p:nvPicPr>
        <p:blipFill>
          <a:blip r:embed="rId2" cstate="print"/>
          <a:srcRect/>
          <a:stretch>
            <a:fillRect/>
          </a:stretch>
        </p:blipFill>
        <p:spPr bwMode="auto">
          <a:xfrm>
            <a:off x="0" y="0"/>
            <a:ext cx="952500" cy="952500"/>
          </a:xfrm>
          <a:prstGeom prst="rect">
            <a:avLst/>
          </a:prstGeom>
          <a:noFill/>
          <a:ln w="9525">
            <a:solidFill>
              <a:srgbClr val="FF0000"/>
            </a:solidFill>
            <a:miter lim="800000"/>
            <a:headEnd/>
            <a:tailEnd/>
          </a:ln>
        </p:spPr>
      </p:pic>
      <p:pic>
        <p:nvPicPr>
          <p:cNvPr id="32772" name="Picture 4" descr="001"/>
          <p:cNvPicPr>
            <a:picLocks noChangeAspect="1" noChangeArrowheads="1"/>
          </p:cNvPicPr>
          <p:nvPr/>
        </p:nvPicPr>
        <p:blipFill>
          <a:blip r:embed="rId3" cstate="print"/>
          <a:srcRect/>
          <a:stretch>
            <a:fillRect/>
          </a:stretch>
        </p:blipFill>
        <p:spPr bwMode="auto">
          <a:xfrm>
            <a:off x="3276600" y="1052513"/>
            <a:ext cx="2616200" cy="2647950"/>
          </a:xfrm>
          <a:prstGeom prst="rect">
            <a:avLst/>
          </a:prstGeom>
          <a:noFill/>
        </p:spPr>
      </p:pic>
      <p:sp>
        <p:nvSpPr>
          <p:cNvPr id="32773" name="Text Box 5"/>
          <p:cNvSpPr txBox="1">
            <a:spLocks noChangeArrowheads="1"/>
          </p:cNvSpPr>
          <p:nvPr/>
        </p:nvSpPr>
        <p:spPr bwMode="auto">
          <a:xfrm>
            <a:off x="684213" y="4076700"/>
            <a:ext cx="8135937" cy="915988"/>
          </a:xfrm>
          <a:prstGeom prst="rect">
            <a:avLst/>
          </a:prstGeom>
          <a:noFill/>
          <a:ln w="9525">
            <a:noFill/>
            <a:miter lim="800000"/>
            <a:headEnd/>
            <a:tailEnd/>
          </a:ln>
          <a:effectLst/>
        </p:spPr>
        <p:txBody>
          <a:bodyPr>
            <a:spAutoFit/>
          </a:bodyPr>
          <a:lstStyle/>
          <a:p>
            <a:pPr algn="just">
              <a:spcBef>
                <a:spcPct val="50000"/>
              </a:spcBef>
            </a:pPr>
            <a:r>
              <a:rPr lang="it-IT"/>
              <a:t>Queste differenze fanno sì che nelle donne i farmaci </a:t>
            </a:r>
            <a:r>
              <a:rPr lang="it-IT">
                <a:solidFill>
                  <a:srgbClr val="CC00FF"/>
                </a:solidFill>
              </a:rPr>
              <a:t>lipofili</a:t>
            </a:r>
            <a:r>
              <a:rPr lang="it-IT"/>
              <a:t> (barbiturici,anestetici, ecc) tendono ad accumularsi nel tessuto adiposo per poi essere rilasciati successivamente</a:t>
            </a:r>
          </a:p>
        </p:txBody>
      </p:sp>
      <p:pic>
        <p:nvPicPr>
          <p:cNvPr id="32774" name="Picture 6" descr="uomo-donna-simbolo"/>
          <p:cNvPicPr>
            <a:picLocks noChangeAspect="1" noChangeArrowheads="1"/>
          </p:cNvPicPr>
          <p:nvPr/>
        </p:nvPicPr>
        <p:blipFill>
          <a:blip r:embed="rId4" cstate="print"/>
          <a:srcRect l="46544" b="29956"/>
          <a:stretch>
            <a:fillRect/>
          </a:stretch>
        </p:blipFill>
        <p:spPr bwMode="auto">
          <a:xfrm>
            <a:off x="1116013" y="1125538"/>
            <a:ext cx="949325" cy="1017587"/>
          </a:xfrm>
          <a:prstGeom prst="rect">
            <a:avLst/>
          </a:prstGeom>
          <a:noFill/>
          <a:ln w="9525">
            <a:solidFill>
              <a:schemeClr val="hlink"/>
            </a:solidFill>
            <a:miter lim="800000"/>
            <a:headEnd/>
            <a:tailEnd/>
          </a:ln>
        </p:spPr>
      </p:pic>
      <p:pic>
        <p:nvPicPr>
          <p:cNvPr id="32775" name="Picture 4" descr="http://www.radiof2.unina.it/wp-content/uploads/simbolo-donna1.jpg"/>
          <p:cNvPicPr>
            <a:picLocks noChangeAspect="1" noChangeArrowheads="1"/>
          </p:cNvPicPr>
          <p:nvPr/>
        </p:nvPicPr>
        <p:blipFill>
          <a:blip r:embed="rId2" cstate="print"/>
          <a:srcRect/>
          <a:stretch>
            <a:fillRect/>
          </a:stretch>
        </p:blipFill>
        <p:spPr bwMode="auto">
          <a:xfrm>
            <a:off x="7164388" y="1052513"/>
            <a:ext cx="952500" cy="952500"/>
          </a:xfrm>
          <a:prstGeom prst="rect">
            <a:avLst/>
          </a:prstGeom>
          <a:noFill/>
          <a:ln w="9525">
            <a:solidFill>
              <a:srgbClr val="FF0000"/>
            </a:solidFill>
            <a:miter lim="800000"/>
            <a:headEnd/>
            <a:tailEnd/>
          </a:ln>
        </p:spPr>
      </p:pic>
      <p:sp>
        <p:nvSpPr>
          <p:cNvPr id="32779" name="Text Box 11"/>
          <p:cNvSpPr txBox="1">
            <a:spLocks noChangeArrowheads="1"/>
          </p:cNvSpPr>
          <p:nvPr/>
        </p:nvSpPr>
        <p:spPr bwMode="auto">
          <a:xfrm>
            <a:off x="539750" y="5803900"/>
            <a:ext cx="8280400" cy="779463"/>
          </a:xfrm>
          <a:prstGeom prst="rect">
            <a:avLst/>
          </a:prstGeom>
          <a:noFill/>
          <a:ln w="9525">
            <a:noFill/>
            <a:miter lim="800000"/>
            <a:headEnd/>
            <a:tailEnd/>
          </a:ln>
          <a:effectLst/>
        </p:spPr>
        <p:txBody>
          <a:bodyPr>
            <a:spAutoFit/>
          </a:bodyPr>
          <a:lstStyle/>
          <a:p>
            <a:pPr algn="just">
              <a:spcBef>
                <a:spcPct val="50000"/>
              </a:spcBef>
            </a:pPr>
            <a:r>
              <a:rPr lang="it-IT">
                <a:solidFill>
                  <a:srgbClr val="FF0000"/>
                </a:solidFill>
              </a:rPr>
              <a:t>il farmaco rimane più a  lungo nella donna (rischio di tossicità: reazioni avverse)</a:t>
            </a:r>
            <a:r>
              <a:rPr lang="it-IT"/>
              <a:t> </a:t>
            </a:r>
          </a:p>
          <a:p>
            <a:pPr>
              <a:spcBef>
                <a:spcPct val="50000"/>
              </a:spcBef>
            </a:pPr>
            <a:endParaRPr lang="it-IT"/>
          </a:p>
        </p:txBody>
      </p:sp>
      <p:sp>
        <p:nvSpPr>
          <p:cNvPr id="32780" name="AutoShape 12"/>
          <p:cNvSpPr>
            <a:spLocks noChangeArrowheads="1"/>
          </p:cNvSpPr>
          <p:nvPr/>
        </p:nvSpPr>
        <p:spPr bwMode="auto">
          <a:xfrm>
            <a:off x="4480684" y="5231986"/>
            <a:ext cx="360362" cy="576263"/>
          </a:xfrm>
          <a:prstGeom prst="downArrow">
            <a:avLst>
              <a:gd name="adj1" fmla="val 50000"/>
              <a:gd name="adj2" fmla="val 39978"/>
            </a:avLst>
          </a:prstGeom>
          <a:solidFill>
            <a:srgbClr val="FF0000"/>
          </a:solidFill>
          <a:ln w="9525">
            <a:solidFill>
              <a:schemeClr val="tx1"/>
            </a:solidFill>
            <a:miter lim="800000"/>
            <a:headEnd/>
            <a:tailEnd/>
          </a:ln>
          <a:effec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2780"/>
                                        </p:tgtEl>
                                        <p:attrNameLst>
                                          <p:attrName>style.visibility</p:attrName>
                                        </p:attrNameLst>
                                      </p:cBhvr>
                                      <p:to>
                                        <p:strVal val="visible"/>
                                      </p:to>
                                    </p:set>
                                    <p:animEffect transition="in" filter="box(out)">
                                      <p:cBhvr>
                                        <p:cTn id="7" dur="500"/>
                                        <p:tgtEl>
                                          <p:spTgt spid="3278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2779"/>
                                        </p:tgtEl>
                                        <p:attrNameLst>
                                          <p:attrName>style.visibility</p:attrName>
                                        </p:attrNameLst>
                                      </p:cBhvr>
                                      <p:to>
                                        <p:strVal val="visible"/>
                                      </p:to>
                                    </p:set>
                                    <p:anim calcmode="lin" valueType="num">
                                      <p:cBhvr>
                                        <p:cTn id="12" dur="1000" fill="hold"/>
                                        <p:tgtEl>
                                          <p:spTgt spid="32779"/>
                                        </p:tgtEl>
                                        <p:attrNameLst>
                                          <p:attrName>ppt_w</p:attrName>
                                        </p:attrNameLst>
                                      </p:cBhvr>
                                      <p:tavLst>
                                        <p:tav tm="0">
                                          <p:val>
                                            <p:strVal val="#ppt_w*0.70"/>
                                          </p:val>
                                        </p:tav>
                                        <p:tav tm="100000">
                                          <p:val>
                                            <p:strVal val="#ppt_w"/>
                                          </p:val>
                                        </p:tav>
                                      </p:tavLst>
                                    </p:anim>
                                    <p:anim calcmode="lin" valueType="num">
                                      <p:cBhvr>
                                        <p:cTn id="13" dur="1000" fill="hold"/>
                                        <p:tgtEl>
                                          <p:spTgt spid="32779"/>
                                        </p:tgtEl>
                                        <p:attrNameLst>
                                          <p:attrName>ppt_h</p:attrName>
                                        </p:attrNameLst>
                                      </p:cBhvr>
                                      <p:tavLst>
                                        <p:tav tm="0">
                                          <p:val>
                                            <p:strVal val="#ppt_h"/>
                                          </p:val>
                                        </p:tav>
                                        <p:tav tm="100000">
                                          <p:val>
                                            <p:strVal val="#ppt_h"/>
                                          </p:val>
                                        </p:tav>
                                      </p:tavLst>
                                    </p:anim>
                                    <p:animEffect transition="in" filter="fade">
                                      <p:cBhvr>
                                        <p:cTn id="14" dur="1000"/>
                                        <p:tgtEl>
                                          <p:spTgt spid="32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9" grpId="0"/>
      <p:bldP spid="32780"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3794" name="Titolo 1"/>
          <p:cNvSpPr>
            <a:spLocks noGrp="1"/>
          </p:cNvSpPr>
          <p:nvPr>
            <p:ph type="ctrTitle" idx="4294967295"/>
          </p:nvPr>
        </p:nvSpPr>
        <p:spPr>
          <a:xfrm>
            <a:off x="900113" y="0"/>
            <a:ext cx="8243887" cy="836613"/>
          </a:xfrm>
        </p:spPr>
        <p:txBody>
          <a:bodyPr/>
          <a:lstStyle/>
          <a:p>
            <a:r>
              <a:rPr lang="it-IT" sz="3200" b="1" smtClean="0">
                <a:solidFill>
                  <a:srgbClr val="7030A0"/>
                </a:solidFill>
              </a:rPr>
              <a:t>Differenze farmacocinetiche (metabolismo)</a:t>
            </a:r>
          </a:p>
        </p:txBody>
      </p:sp>
      <p:graphicFrame>
        <p:nvGraphicFramePr>
          <p:cNvPr id="33802" name="Object 10"/>
          <p:cNvGraphicFramePr>
            <a:graphicFrameLocks noChangeAspect="1"/>
          </p:cNvGraphicFramePr>
          <p:nvPr/>
        </p:nvGraphicFramePr>
        <p:xfrm>
          <a:off x="0" y="647700"/>
          <a:ext cx="4357688" cy="6165850"/>
        </p:xfrm>
        <a:graphic>
          <a:graphicData uri="http://schemas.openxmlformats.org/presentationml/2006/ole">
            <p:oleObj spid="_x0000_s95234" name="Acrobat Document" r:id="rId3" imgW="5355000" imgH="7578000" progId="AcroExch.Document.DC">
              <p:embed/>
            </p:oleObj>
          </a:graphicData>
        </a:graphic>
      </p:graphicFrame>
      <p:sp>
        <p:nvSpPr>
          <p:cNvPr id="33803" name="Text Box 11"/>
          <p:cNvSpPr txBox="1">
            <a:spLocks noChangeArrowheads="1"/>
          </p:cNvSpPr>
          <p:nvPr/>
        </p:nvSpPr>
        <p:spPr bwMode="auto">
          <a:xfrm>
            <a:off x="5867400" y="765175"/>
            <a:ext cx="2735263" cy="457200"/>
          </a:xfrm>
          <a:prstGeom prst="rect">
            <a:avLst/>
          </a:prstGeom>
          <a:noFill/>
          <a:ln w="9525">
            <a:noFill/>
            <a:miter lim="800000"/>
            <a:headEnd/>
            <a:tailEnd/>
          </a:ln>
          <a:effectLst/>
        </p:spPr>
        <p:txBody>
          <a:bodyPr>
            <a:spAutoFit/>
          </a:bodyPr>
          <a:lstStyle/>
          <a:p>
            <a:pPr>
              <a:spcBef>
                <a:spcPct val="50000"/>
              </a:spcBef>
            </a:pPr>
            <a:r>
              <a:rPr lang="it-IT" sz="2400">
                <a:solidFill>
                  <a:srgbClr val="CC00FF"/>
                </a:solidFill>
              </a:rPr>
              <a:t>Alcool e legalità?</a:t>
            </a:r>
          </a:p>
        </p:txBody>
      </p:sp>
      <p:pic>
        <p:nvPicPr>
          <p:cNvPr id="33804" name="Picture 4" descr="http://www.radiof2.unina.it/wp-content/uploads/simbolo-donna1.jpg"/>
          <p:cNvPicPr>
            <a:picLocks noChangeAspect="1" noChangeArrowheads="1"/>
          </p:cNvPicPr>
          <p:nvPr/>
        </p:nvPicPr>
        <p:blipFill>
          <a:blip r:embed="rId4" cstate="print"/>
          <a:srcRect/>
          <a:stretch>
            <a:fillRect/>
          </a:stretch>
        </p:blipFill>
        <p:spPr bwMode="auto">
          <a:xfrm>
            <a:off x="4356100" y="1557338"/>
            <a:ext cx="952500" cy="952500"/>
          </a:xfrm>
          <a:prstGeom prst="rect">
            <a:avLst/>
          </a:prstGeom>
          <a:noFill/>
          <a:ln w="9525">
            <a:solidFill>
              <a:srgbClr val="FF0000"/>
            </a:solidFill>
            <a:miter lim="800000"/>
            <a:headEnd/>
            <a:tailEnd/>
          </a:ln>
        </p:spPr>
      </p:pic>
      <p:pic>
        <p:nvPicPr>
          <p:cNvPr id="33805" name="Picture 13" descr="uomo-donna-simbolo"/>
          <p:cNvPicPr>
            <a:picLocks noChangeAspect="1" noChangeArrowheads="1"/>
          </p:cNvPicPr>
          <p:nvPr/>
        </p:nvPicPr>
        <p:blipFill>
          <a:blip r:embed="rId5" cstate="print"/>
          <a:srcRect l="46544" b="29956"/>
          <a:stretch>
            <a:fillRect/>
          </a:stretch>
        </p:blipFill>
        <p:spPr bwMode="auto">
          <a:xfrm>
            <a:off x="4356100" y="4365625"/>
            <a:ext cx="949325" cy="1017588"/>
          </a:xfrm>
          <a:prstGeom prst="rect">
            <a:avLst/>
          </a:prstGeom>
          <a:noFill/>
          <a:ln w="9525">
            <a:solidFill>
              <a:schemeClr val="hlink"/>
            </a:solidFill>
            <a:miter lim="800000"/>
            <a:headEnd/>
            <a:tailEnd/>
          </a:ln>
        </p:spPr>
      </p:pic>
      <p:sp>
        <p:nvSpPr>
          <p:cNvPr id="33806" name="Text Box 14"/>
          <p:cNvSpPr txBox="1">
            <a:spLocks noChangeArrowheads="1"/>
          </p:cNvSpPr>
          <p:nvPr/>
        </p:nvSpPr>
        <p:spPr bwMode="auto">
          <a:xfrm>
            <a:off x="5508625" y="1571625"/>
            <a:ext cx="2879725" cy="1281113"/>
          </a:xfrm>
          <a:prstGeom prst="rect">
            <a:avLst/>
          </a:prstGeom>
          <a:noFill/>
          <a:ln w="9525">
            <a:noFill/>
            <a:miter lim="800000"/>
            <a:headEnd/>
            <a:tailEnd/>
          </a:ln>
          <a:effectLst/>
        </p:spPr>
        <p:txBody>
          <a:bodyPr>
            <a:spAutoFit/>
          </a:bodyPr>
          <a:lstStyle/>
          <a:p>
            <a:pPr>
              <a:spcBef>
                <a:spcPct val="50000"/>
              </a:spcBef>
            </a:pPr>
            <a:r>
              <a:rPr lang="it-IT"/>
              <a:t>65 Kg a stomaco vuoto beve una birra normale ed un aperitivo alcolico: tasso atteso 0.39+0.34= </a:t>
            </a:r>
            <a:r>
              <a:rPr lang="it-IT" sz="2400" b="1">
                <a:solidFill>
                  <a:srgbClr val="FF0000"/>
                </a:solidFill>
              </a:rPr>
              <a:t>0.73</a:t>
            </a:r>
          </a:p>
        </p:txBody>
      </p:sp>
      <p:sp>
        <p:nvSpPr>
          <p:cNvPr id="33807" name="Text Box 15"/>
          <p:cNvSpPr txBox="1">
            <a:spLocks noChangeArrowheads="1"/>
          </p:cNvSpPr>
          <p:nvPr/>
        </p:nvSpPr>
        <p:spPr bwMode="auto">
          <a:xfrm>
            <a:off x="5508625" y="4292600"/>
            <a:ext cx="2879725" cy="2308324"/>
          </a:xfrm>
          <a:prstGeom prst="rect">
            <a:avLst/>
          </a:prstGeom>
          <a:noFill/>
          <a:ln w="9525">
            <a:noFill/>
            <a:miter lim="800000"/>
            <a:headEnd/>
            <a:tailEnd/>
          </a:ln>
          <a:effectLst/>
        </p:spPr>
        <p:txBody>
          <a:bodyPr>
            <a:spAutoFit/>
          </a:bodyPr>
          <a:lstStyle/>
          <a:p>
            <a:pPr>
              <a:spcBef>
                <a:spcPct val="50000"/>
              </a:spcBef>
            </a:pPr>
            <a:r>
              <a:rPr lang="it-IT" dirty="0"/>
              <a:t>65 Kg a stomaco vuoto beve una birra normale ed un aperitivo alcolico: tasso atteso 0.22+0.20= </a:t>
            </a:r>
            <a:r>
              <a:rPr lang="it-IT" sz="2400" b="1" dirty="0">
                <a:solidFill>
                  <a:schemeClr val="accent4">
                    <a:lumMod val="60000"/>
                    <a:lumOff val="40000"/>
                  </a:schemeClr>
                </a:solidFill>
              </a:rPr>
              <a:t>0.42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3804"/>
                                        </p:tgtEl>
                                        <p:attrNameLst>
                                          <p:attrName>style.visibility</p:attrName>
                                        </p:attrNameLst>
                                      </p:cBhvr>
                                      <p:to>
                                        <p:strVal val="visible"/>
                                      </p:to>
                                    </p:set>
                                    <p:anim calcmode="lin" valueType="num">
                                      <p:cBhvr>
                                        <p:cTn id="7" dur="1000" fill="hold"/>
                                        <p:tgtEl>
                                          <p:spTgt spid="33804"/>
                                        </p:tgtEl>
                                        <p:attrNameLst>
                                          <p:attrName>ppt_w</p:attrName>
                                        </p:attrNameLst>
                                      </p:cBhvr>
                                      <p:tavLst>
                                        <p:tav tm="0">
                                          <p:val>
                                            <p:strVal val="#ppt_w*0.70"/>
                                          </p:val>
                                        </p:tav>
                                        <p:tav tm="100000">
                                          <p:val>
                                            <p:strVal val="#ppt_w"/>
                                          </p:val>
                                        </p:tav>
                                      </p:tavLst>
                                    </p:anim>
                                    <p:anim calcmode="lin" valueType="num">
                                      <p:cBhvr>
                                        <p:cTn id="8" dur="1000" fill="hold"/>
                                        <p:tgtEl>
                                          <p:spTgt spid="33804"/>
                                        </p:tgtEl>
                                        <p:attrNameLst>
                                          <p:attrName>ppt_h</p:attrName>
                                        </p:attrNameLst>
                                      </p:cBhvr>
                                      <p:tavLst>
                                        <p:tav tm="0">
                                          <p:val>
                                            <p:strVal val="#ppt_h"/>
                                          </p:val>
                                        </p:tav>
                                        <p:tav tm="100000">
                                          <p:val>
                                            <p:strVal val="#ppt_h"/>
                                          </p:val>
                                        </p:tav>
                                      </p:tavLst>
                                    </p:anim>
                                    <p:animEffect transition="in" filter="fade">
                                      <p:cBhvr>
                                        <p:cTn id="9" dur="1000"/>
                                        <p:tgtEl>
                                          <p:spTgt spid="3380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3806"/>
                                        </p:tgtEl>
                                        <p:attrNameLst>
                                          <p:attrName>style.visibility</p:attrName>
                                        </p:attrNameLst>
                                      </p:cBhvr>
                                      <p:to>
                                        <p:strVal val="visible"/>
                                      </p:to>
                                    </p:set>
                                    <p:anim calcmode="lin" valueType="num">
                                      <p:cBhvr>
                                        <p:cTn id="14" dur="1000" fill="hold"/>
                                        <p:tgtEl>
                                          <p:spTgt spid="33806"/>
                                        </p:tgtEl>
                                        <p:attrNameLst>
                                          <p:attrName>ppt_w</p:attrName>
                                        </p:attrNameLst>
                                      </p:cBhvr>
                                      <p:tavLst>
                                        <p:tav tm="0">
                                          <p:val>
                                            <p:strVal val="#ppt_w*0.70"/>
                                          </p:val>
                                        </p:tav>
                                        <p:tav tm="100000">
                                          <p:val>
                                            <p:strVal val="#ppt_w"/>
                                          </p:val>
                                        </p:tav>
                                      </p:tavLst>
                                    </p:anim>
                                    <p:anim calcmode="lin" valueType="num">
                                      <p:cBhvr>
                                        <p:cTn id="15" dur="1000" fill="hold"/>
                                        <p:tgtEl>
                                          <p:spTgt spid="33806"/>
                                        </p:tgtEl>
                                        <p:attrNameLst>
                                          <p:attrName>ppt_h</p:attrName>
                                        </p:attrNameLst>
                                      </p:cBhvr>
                                      <p:tavLst>
                                        <p:tav tm="0">
                                          <p:val>
                                            <p:strVal val="#ppt_h"/>
                                          </p:val>
                                        </p:tav>
                                        <p:tav tm="100000">
                                          <p:val>
                                            <p:strVal val="#ppt_h"/>
                                          </p:val>
                                        </p:tav>
                                      </p:tavLst>
                                    </p:anim>
                                    <p:animEffect transition="in" filter="fade">
                                      <p:cBhvr>
                                        <p:cTn id="16" dur="1000"/>
                                        <p:tgtEl>
                                          <p:spTgt spid="3380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3805"/>
                                        </p:tgtEl>
                                        <p:attrNameLst>
                                          <p:attrName>style.visibility</p:attrName>
                                        </p:attrNameLst>
                                      </p:cBhvr>
                                      <p:to>
                                        <p:strVal val="visible"/>
                                      </p:to>
                                    </p:set>
                                    <p:anim calcmode="lin" valueType="num">
                                      <p:cBhvr>
                                        <p:cTn id="21" dur="1000" fill="hold"/>
                                        <p:tgtEl>
                                          <p:spTgt spid="33805"/>
                                        </p:tgtEl>
                                        <p:attrNameLst>
                                          <p:attrName>ppt_w</p:attrName>
                                        </p:attrNameLst>
                                      </p:cBhvr>
                                      <p:tavLst>
                                        <p:tav tm="0">
                                          <p:val>
                                            <p:strVal val="#ppt_w*0.70"/>
                                          </p:val>
                                        </p:tav>
                                        <p:tav tm="100000">
                                          <p:val>
                                            <p:strVal val="#ppt_w"/>
                                          </p:val>
                                        </p:tav>
                                      </p:tavLst>
                                    </p:anim>
                                    <p:anim calcmode="lin" valueType="num">
                                      <p:cBhvr>
                                        <p:cTn id="22" dur="1000" fill="hold"/>
                                        <p:tgtEl>
                                          <p:spTgt spid="33805"/>
                                        </p:tgtEl>
                                        <p:attrNameLst>
                                          <p:attrName>ppt_h</p:attrName>
                                        </p:attrNameLst>
                                      </p:cBhvr>
                                      <p:tavLst>
                                        <p:tav tm="0">
                                          <p:val>
                                            <p:strVal val="#ppt_h"/>
                                          </p:val>
                                        </p:tav>
                                        <p:tav tm="100000">
                                          <p:val>
                                            <p:strVal val="#ppt_h"/>
                                          </p:val>
                                        </p:tav>
                                      </p:tavLst>
                                    </p:anim>
                                    <p:animEffect transition="in" filter="fade">
                                      <p:cBhvr>
                                        <p:cTn id="23" dur="1000"/>
                                        <p:tgtEl>
                                          <p:spTgt spid="33805"/>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3807"/>
                                        </p:tgtEl>
                                        <p:attrNameLst>
                                          <p:attrName>style.visibility</p:attrName>
                                        </p:attrNameLst>
                                      </p:cBhvr>
                                      <p:to>
                                        <p:strVal val="visible"/>
                                      </p:to>
                                    </p:set>
                                    <p:anim calcmode="lin" valueType="num">
                                      <p:cBhvr>
                                        <p:cTn id="28" dur="1000" fill="hold"/>
                                        <p:tgtEl>
                                          <p:spTgt spid="33807"/>
                                        </p:tgtEl>
                                        <p:attrNameLst>
                                          <p:attrName>ppt_w</p:attrName>
                                        </p:attrNameLst>
                                      </p:cBhvr>
                                      <p:tavLst>
                                        <p:tav tm="0">
                                          <p:val>
                                            <p:strVal val="#ppt_w*0.70"/>
                                          </p:val>
                                        </p:tav>
                                        <p:tav tm="100000">
                                          <p:val>
                                            <p:strVal val="#ppt_w"/>
                                          </p:val>
                                        </p:tav>
                                      </p:tavLst>
                                    </p:anim>
                                    <p:anim calcmode="lin" valueType="num">
                                      <p:cBhvr>
                                        <p:cTn id="29" dur="1000" fill="hold"/>
                                        <p:tgtEl>
                                          <p:spTgt spid="33807"/>
                                        </p:tgtEl>
                                        <p:attrNameLst>
                                          <p:attrName>ppt_h</p:attrName>
                                        </p:attrNameLst>
                                      </p:cBhvr>
                                      <p:tavLst>
                                        <p:tav tm="0">
                                          <p:val>
                                            <p:strVal val="#ppt_h"/>
                                          </p:val>
                                        </p:tav>
                                        <p:tav tm="100000">
                                          <p:val>
                                            <p:strVal val="#ppt_h"/>
                                          </p:val>
                                        </p:tav>
                                      </p:tavLst>
                                    </p:anim>
                                    <p:animEffect transition="in" filter="fade">
                                      <p:cBhvr>
                                        <p:cTn id="30" dur="1000"/>
                                        <p:tgtEl>
                                          <p:spTgt spid="33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6" grpId="0"/>
      <p:bldP spid="33807"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3794" name="Titolo 1"/>
          <p:cNvSpPr>
            <a:spLocks noGrp="1"/>
          </p:cNvSpPr>
          <p:nvPr>
            <p:ph type="ctrTitle" idx="4294967295"/>
          </p:nvPr>
        </p:nvSpPr>
        <p:spPr>
          <a:xfrm>
            <a:off x="900113" y="0"/>
            <a:ext cx="8243887" cy="836613"/>
          </a:xfrm>
        </p:spPr>
        <p:txBody>
          <a:bodyPr/>
          <a:lstStyle/>
          <a:p>
            <a:r>
              <a:rPr lang="it-IT" sz="3200" b="1" smtClean="0">
                <a:solidFill>
                  <a:srgbClr val="7030A0"/>
                </a:solidFill>
              </a:rPr>
              <a:t>Differenze farmacocinetiche (metabolismo)</a:t>
            </a:r>
          </a:p>
        </p:txBody>
      </p:sp>
      <p:sp>
        <p:nvSpPr>
          <p:cNvPr id="33803" name="Text Box 11"/>
          <p:cNvSpPr txBox="1">
            <a:spLocks noChangeArrowheads="1"/>
          </p:cNvSpPr>
          <p:nvPr/>
        </p:nvSpPr>
        <p:spPr bwMode="auto">
          <a:xfrm>
            <a:off x="3131840" y="692696"/>
            <a:ext cx="2735263" cy="457200"/>
          </a:xfrm>
          <a:prstGeom prst="rect">
            <a:avLst/>
          </a:prstGeom>
          <a:noFill/>
          <a:ln w="9525">
            <a:noFill/>
            <a:miter lim="800000"/>
            <a:headEnd/>
            <a:tailEnd/>
          </a:ln>
          <a:effectLst/>
        </p:spPr>
        <p:txBody>
          <a:bodyPr>
            <a:spAutoFit/>
          </a:bodyPr>
          <a:lstStyle/>
          <a:p>
            <a:pPr>
              <a:spcBef>
                <a:spcPct val="50000"/>
              </a:spcBef>
            </a:pPr>
            <a:r>
              <a:rPr lang="it-IT" sz="2400" dirty="0">
                <a:solidFill>
                  <a:srgbClr val="CC00FF"/>
                </a:solidFill>
              </a:rPr>
              <a:t>Alcool e </a:t>
            </a:r>
            <a:r>
              <a:rPr lang="it-IT" sz="2400" dirty="0" smtClean="0">
                <a:solidFill>
                  <a:srgbClr val="CC00FF"/>
                </a:solidFill>
              </a:rPr>
              <a:t>tossicità?</a:t>
            </a:r>
            <a:endParaRPr lang="it-IT" sz="2400" dirty="0">
              <a:solidFill>
                <a:srgbClr val="CC00FF"/>
              </a:solidFill>
            </a:endParaRPr>
          </a:p>
        </p:txBody>
      </p:sp>
      <p:sp>
        <p:nvSpPr>
          <p:cNvPr id="9" name="CasellaDiTesto 8"/>
          <p:cNvSpPr txBox="1"/>
          <p:nvPr/>
        </p:nvSpPr>
        <p:spPr>
          <a:xfrm>
            <a:off x="323528" y="1268760"/>
            <a:ext cx="8424936" cy="3416320"/>
          </a:xfrm>
          <a:prstGeom prst="rect">
            <a:avLst/>
          </a:prstGeom>
          <a:noFill/>
        </p:spPr>
        <p:txBody>
          <a:bodyPr wrap="square" rtlCol="0">
            <a:spAutoFit/>
          </a:bodyPr>
          <a:lstStyle/>
          <a:p>
            <a:pPr algn="just"/>
            <a:r>
              <a:rPr lang="it-IT" sz="2400" b="1" dirty="0" smtClean="0"/>
              <a:t>Nella donna, giovane e che fa uso di contraccettivi, il rischio relativo legato all’abuso di alcol è pericolosamente elevato.</a:t>
            </a:r>
            <a:r>
              <a:rPr lang="it-IT" sz="2400" dirty="0" smtClean="0"/>
              <a:t> </a:t>
            </a:r>
          </a:p>
          <a:p>
            <a:pPr algn="just"/>
            <a:r>
              <a:rPr lang="it-IT" sz="2400" b="1" dirty="0" smtClean="0"/>
              <a:t>Rispetto agli uomini, le donne sviluppano cirrosi ed epatite dopo un periodo più breve di eccesso nel bere e con quantità giornaliere minori di alcol. In proporzione muoiono di cirrosi più donne che uomini.</a:t>
            </a:r>
          </a:p>
          <a:p>
            <a:pPr algn="just"/>
            <a:r>
              <a:rPr lang="it-IT" sz="2400" b="1" dirty="0" smtClean="0"/>
              <a:t>Anche il rischio di cancro è aumentato nella donna alcolista e, in particolare, sembra esserci un aumentato rischio di cancro del seno</a:t>
            </a:r>
            <a:r>
              <a:rPr lang="it-IT" sz="2400" dirty="0" smtClean="0"/>
              <a:t>.                                            </a:t>
            </a:r>
          </a:p>
        </p:txBody>
      </p:sp>
      <p:pic>
        <p:nvPicPr>
          <p:cNvPr id="10" name="Picture 4" descr="http://www.radiof2.unina.it/wp-content/uploads/simbolo-donna1.jpg"/>
          <p:cNvPicPr>
            <a:picLocks noChangeAspect="1" noChangeArrowheads="1"/>
          </p:cNvPicPr>
          <p:nvPr/>
        </p:nvPicPr>
        <p:blipFill>
          <a:blip r:embed="rId2" cstate="print"/>
          <a:srcRect/>
          <a:stretch>
            <a:fillRect/>
          </a:stretch>
        </p:blipFill>
        <p:spPr bwMode="auto">
          <a:xfrm>
            <a:off x="0" y="0"/>
            <a:ext cx="952500" cy="952500"/>
          </a:xfrm>
          <a:prstGeom prst="rect">
            <a:avLst/>
          </a:prstGeom>
          <a:noFill/>
          <a:ln w="9525">
            <a:solidFill>
              <a:srgbClr val="FF0000"/>
            </a:solidFill>
            <a:miter lim="800000"/>
            <a:headEnd/>
            <a:tailEnd/>
          </a:ln>
        </p:spPr>
      </p:pic>
      <p:sp>
        <p:nvSpPr>
          <p:cNvPr id="11" name="CasellaDiTesto 10"/>
          <p:cNvSpPr txBox="1"/>
          <p:nvPr/>
        </p:nvSpPr>
        <p:spPr>
          <a:xfrm>
            <a:off x="539552" y="5373216"/>
            <a:ext cx="8352928" cy="1477328"/>
          </a:xfrm>
          <a:prstGeom prst="rect">
            <a:avLst/>
          </a:prstGeom>
          <a:noFill/>
        </p:spPr>
        <p:txBody>
          <a:bodyPr wrap="square" rtlCol="0">
            <a:spAutoFit/>
          </a:bodyPr>
          <a:lstStyle/>
          <a:p>
            <a:pPr algn="just"/>
            <a:r>
              <a:rPr lang="it-IT" sz="2400" b="1" dirty="0" smtClean="0">
                <a:solidFill>
                  <a:srgbClr val="7030A0"/>
                </a:solidFill>
              </a:rPr>
              <a:t>Differenze nella massa corporea e nel contenuto di fluidi, un effetto sinergico alcol-estrogeni, minore attività dell’alcol-deidrogenasi, soprattutto a livello gastrico. </a:t>
            </a:r>
          </a:p>
          <a:p>
            <a:endParaRPr lang="it-IT" dirty="0"/>
          </a:p>
        </p:txBody>
      </p:sp>
      <p:sp>
        <p:nvSpPr>
          <p:cNvPr id="13" name="CasellaDiTesto 12"/>
          <p:cNvSpPr txBox="1"/>
          <p:nvPr/>
        </p:nvSpPr>
        <p:spPr>
          <a:xfrm>
            <a:off x="4139952" y="4509120"/>
            <a:ext cx="648072" cy="707886"/>
          </a:xfrm>
          <a:prstGeom prst="rect">
            <a:avLst/>
          </a:prstGeom>
          <a:noFill/>
        </p:spPr>
        <p:txBody>
          <a:bodyPr wrap="square" rtlCol="0">
            <a:spAutoFit/>
          </a:bodyPr>
          <a:lstStyle/>
          <a:p>
            <a:r>
              <a:rPr lang="it-IT" sz="4000" b="1" dirty="0" smtClean="0">
                <a:solidFill>
                  <a:srgbClr val="FF0000"/>
                </a:solidFill>
              </a:rPr>
              <a:t>?</a:t>
            </a:r>
            <a:endParaRPr lang="it-IT" sz="4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3794" name="Titolo 1"/>
          <p:cNvSpPr>
            <a:spLocks noGrp="1"/>
          </p:cNvSpPr>
          <p:nvPr>
            <p:ph type="ctrTitle" idx="4294967295"/>
          </p:nvPr>
        </p:nvSpPr>
        <p:spPr>
          <a:xfrm>
            <a:off x="900113" y="0"/>
            <a:ext cx="8243887" cy="836613"/>
          </a:xfrm>
        </p:spPr>
        <p:txBody>
          <a:bodyPr/>
          <a:lstStyle/>
          <a:p>
            <a:r>
              <a:rPr lang="it-IT" sz="3200" b="1" dirty="0" smtClean="0">
                <a:solidFill>
                  <a:srgbClr val="7030A0"/>
                </a:solidFill>
              </a:rPr>
              <a:t>Differenze farmacocinetiche (metabolismo)</a:t>
            </a:r>
          </a:p>
        </p:txBody>
      </p:sp>
      <p:sp>
        <p:nvSpPr>
          <p:cNvPr id="33803" name="Text Box 11"/>
          <p:cNvSpPr txBox="1">
            <a:spLocks noChangeArrowheads="1"/>
          </p:cNvSpPr>
          <p:nvPr/>
        </p:nvSpPr>
        <p:spPr bwMode="auto">
          <a:xfrm>
            <a:off x="3131840" y="692696"/>
            <a:ext cx="2735263" cy="457200"/>
          </a:xfrm>
          <a:prstGeom prst="rect">
            <a:avLst/>
          </a:prstGeom>
          <a:noFill/>
          <a:ln w="9525">
            <a:noFill/>
            <a:miter lim="800000"/>
            <a:headEnd/>
            <a:tailEnd/>
          </a:ln>
          <a:effectLst/>
        </p:spPr>
        <p:txBody>
          <a:bodyPr>
            <a:spAutoFit/>
          </a:bodyPr>
          <a:lstStyle/>
          <a:p>
            <a:pPr>
              <a:spcBef>
                <a:spcPct val="50000"/>
              </a:spcBef>
            </a:pPr>
            <a:r>
              <a:rPr lang="it-IT" sz="2400" dirty="0" err="1" smtClean="0">
                <a:solidFill>
                  <a:srgbClr val="CC00FF"/>
                </a:solidFill>
              </a:rPr>
              <a:t>Glucuronazione</a:t>
            </a:r>
            <a:endParaRPr lang="it-IT" sz="2400" dirty="0">
              <a:solidFill>
                <a:srgbClr val="CC00FF"/>
              </a:solidFill>
            </a:endParaRPr>
          </a:p>
        </p:txBody>
      </p:sp>
      <p:pic>
        <p:nvPicPr>
          <p:cNvPr id="10" name="Picture 4" descr="http://www.radiof2.unina.it/wp-content/uploads/simbolo-donna1.jpg"/>
          <p:cNvPicPr>
            <a:picLocks noChangeAspect="1" noChangeArrowheads="1"/>
          </p:cNvPicPr>
          <p:nvPr/>
        </p:nvPicPr>
        <p:blipFill>
          <a:blip r:embed="rId2" cstate="print"/>
          <a:srcRect/>
          <a:stretch>
            <a:fillRect/>
          </a:stretch>
        </p:blipFill>
        <p:spPr bwMode="auto">
          <a:xfrm>
            <a:off x="0" y="0"/>
            <a:ext cx="952500" cy="952500"/>
          </a:xfrm>
          <a:prstGeom prst="rect">
            <a:avLst/>
          </a:prstGeom>
          <a:noFill/>
          <a:ln w="9525">
            <a:solidFill>
              <a:srgbClr val="FF0000"/>
            </a:solidFill>
            <a:miter lim="800000"/>
            <a:headEnd/>
            <a:tailEnd/>
          </a:ln>
        </p:spPr>
      </p:pic>
      <p:pic>
        <p:nvPicPr>
          <p:cNvPr id="8" name="Picture 2" descr="D:\librofarmara\CeaFarma (F)\CeaArc\08.01.jpg"/>
          <p:cNvPicPr>
            <a:picLocks noChangeAspect="1" noChangeArrowheads="1"/>
          </p:cNvPicPr>
          <p:nvPr/>
        </p:nvPicPr>
        <p:blipFill>
          <a:blip r:embed="rId3" cstate="print"/>
          <a:srcRect l="3340" t="30223" r="3340" b="30223"/>
          <a:stretch>
            <a:fillRect/>
          </a:stretch>
        </p:blipFill>
        <p:spPr>
          <a:xfrm>
            <a:off x="5311593" y="1052736"/>
            <a:ext cx="3832407" cy="2273713"/>
          </a:xfrm>
          <a:prstGeom prst="rect">
            <a:avLst/>
          </a:prstGeom>
        </p:spPr>
      </p:pic>
      <p:pic>
        <p:nvPicPr>
          <p:cNvPr id="62466" name="Picture 2" descr="http://www.informasalute.com/wp-content/uploads/2012/01/aspirina.jpg"/>
          <p:cNvPicPr>
            <a:picLocks noChangeAspect="1" noChangeArrowheads="1"/>
          </p:cNvPicPr>
          <p:nvPr/>
        </p:nvPicPr>
        <p:blipFill>
          <a:blip r:embed="rId4" cstate="print"/>
          <a:srcRect t="38889"/>
          <a:stretch>
            <a:fillRect/>
          </a:stretch>
        </p:blipFill>
        <p:spPr bwMode="auto">
          <a:xfrm>
            <a:off x="1907704" y="1340768"/>
            <a:ext cx="2752725" cy="1810232"/>
          </a:xfrm>
          <a:prstGeom prst="rect">
            <a:avLst/>
          </a:prstGeom>
          <a:noFill/>
        </p:spPr>
      </p:pic>
      <p:pic>
        <p:nvPicPr>
          <p:cNvPr id="62468" name="Picture 4" descr="http://www.informasalus.it/data/foto/p/paracetamolo-allarme-dalla-food-and-drug-administration_947.jpg"/>
          <p:cNvPicPr>
            <a:picLocks noChangeAspect="1" noChangeArrowheads="1"/>
          </p:cNvPicPr>
          <p:nvPr/>
        </p:nvPicPr>
        <p:blipFill>
          <a:blip r:embed="rId5" cstate="print"/>
          <a:srcRect/>
          <a:stretch>
            <a:fillRect/>
          </a:stretch>
        </p:blipFill>
        <p:spPr bwMode="auto">
          <a:xfrm>
            <a:off x="539552" y="3429000"/>
            <a:ext cx="1876425" cy="3228975"/>
          </a:xfrm>
          <a:prstGeom prst="rect">
            <a:avLst/>
          </a:prstGeom>
          <a:noFill/>
        </p:spPr>
      </p:pic>
      <p:pic>
        <p:nvPicPr>
          <p:cNvPr id="62470" name="Picture 6" descr="http://s319740517.onlinehome.fr/malapedia/img/pictures/paracetamol_hepatotoxicity._overdose_and_poisoning_risks._malapedia_g04_1536_11507_1284383144.png"/>
          <p:cNvPicPr>
            <a:picLocks noChangeAspect="1" noChangeArrowheads="1"/>
          </p:cNvPicPr>
          <p:nvPr/>
        </p:nvPicPr>
        <p:blipFill>
          <a:blip r:embed="rId6" cstate="print"/>
          <a:srcRect/>
          <a:stretch>
            <a:fillRect/>
          </a:stretch>
        </p:blipFill>
        <p:spPr bwMode="auto">
          <a:xfrm>
            <a:off x="2987824" y="3337560"/>
            <a:ext cx="3520440" cy="3520440"/>
          </a:xfrm>
          <a:prstGeom prst="rect">
            <a:avLst/>
          </a:prstGeom>
          <a:solidFill>
            <a:schemeClr val="bg2"/>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additive="base">
                                        <p:cTn id="7" dur="500" fill="hold"/>
                                        <p:tgtEl>
                                          <p:spTgt spid="62466"/>
                                        </p:tgtEl>
                                        <p:attrNameLst>
                                          <p:attrName>ppt_x</p:attrName>
                                        </p:attrNameLst>
                                      </p:cBhvr>
                                      <p:tavLst>
                                        <p:tav tm="0">
                                          <p:val>
                                            <p:strVal val="0-#ppt_w/2"/>
                                          </p:val>
                                        </p:tav>
                                        <p:tav tm="100000">
                                          <p:val>
                                            <p:strVal val="#ppt_x"/>
                                          </p:val>
                                        </p:tav>
                                      </p:tavLst>
                                    </p:anim>
                                    <p:anim calcmode="lin" valueType="num">
                                      <p:cBhvr additive="base">
                                        <p:cTn id="8" dur="500" fill="hold"/>
                                        <p:tgtEl>
                                          <p:spTgt spid="6246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2468"/>
                                        </p:tgtEl>
                                        <p:attrNameLst>
                                          <p:attrName>style.visibility</p:attrName>
                                        </p:attrNameLst>
                                      </p:cBhvr>
                                      <p:to>
                                        <p:strVal val="visible"/>
                                      </p:to>
                                    </p:set>
                                    <p:anim calcmode="lin" valueType="num">
                                      <p:cBhvr additive="base">
                                        <p:cTn id="19" dur="500" fill="hold"/>
                                        <p:tgtEl>
                                          <p:spTgt spid="62468"/>
                                        </p:tgtEl>
                                        <p:attrNameLst>
                                          <p:attrName>ppt_x</p:attrName>
                                        </p:attrNameLst>
                                      </p:cBhvr>
                                      <p:tavLst>
                                        <p:tav tm="0">
                                          <p:val>
                                            <p:strVal val="#ppt_x"/>
                                          </p:val>
                                        </p:tav>
                                        <p:tav tm="100000">
                                          <p:val>
                                            <p:strVal val="#ppt_x"/>
                                          </p:val>
                                        </p:tav>
                                      </p:tavLst>
                                    </p:anim>
                                    <p:anim calcmode="lin" valueType="num">
                                      <p:cBhvr additive="base">
                                        <p:cTn id="20" dur="500" fill="hold"/>
                                        <p:tgtEl>
                                          <p:spTgt spid="6246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2470"/>
                                        </p:tgtEl>
                                        <p:attrNameLst>
                                          <p:attrName>style.visibility</p:attrName>
                                        </p:attrNameLst>
                                      </p:cBhvr>
                                      <p:to>
                                        <p:strVal val="visible"/>
                                      </p:to>
                                    </p:set>
                                    <p:anim calcmode="lin" valueType="num">
                                      <p:cBhvr additive="base">
                                        <p:cTn id="25" dur="500" fill="hold"/>
                                        <p:tgtEl>
                                          <p:spTgt spid="62470"/>
                                        </p:tgtEl>
                                        <p:attrNameLst>
                                          <p:attrName>ppt_x</p:attrName>
                                        </p:attrNameLst>
                                      </p:cBhvr>
                                      <p:tavLst>
                                        <p:tav tm="0">
                                          <p:val>
                                            <p:strVal val="#ppt_x"/>
                                          </p:val>
                                        </p:tav>
                                        <p:tav tm="100000">
                                          <p:val>
                                            <p:strVal val="#ppt_x"/>
                                          </p:val>
                                        </p:tav>
                                      </p:tavLst>
                                    </p:anim>
                                    <p:anim calcmode="lin" valueType="num">
                                      <p:cBhvr additive="base">
                                        <p:cTn id="26" dur="500" fill="hold"/>
                                        <p:tgtEl>
                                          <p:spTgt spid="624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3794" name="Titolo 1"/>
          <p:cNvSpPr>
            <a:spLocks noGrp="1"/>
          </p:cNvSpPr>
          <p:nvPr>
            <p:ph type="ctrTitle" idx="4294967295"/>
          </p:nvPr>
        </p:nvSpPr>
        <p:spPr>
          <a:xfrm>
            <a:off x="900113" y="0"/>
            <a:ext cx="8243887" cy="836613"/>
          </a:xfrm>
        </p:spPr>
        <p:txBody>
          <a:bodyPr/>
          <a:lstStyle/>
          <a:p>
            <a:r>
              <a:rPr lang="it-IT" sz="3200" b="1" dirty="0" smtClean="0">
                <a:solidFill>
                  <a:srgbClr val="7030A0"/>
                </a:solidFill>
              </a:rPr>
              <a:t>Differenze farmacocinetiche (metabolismo)</a:t>
            </a:r>
          </a:p>
        </p:txBody>
      </p:sp>
      <p:sp>
        <p:nvSpPr>
          <p:cNvPr id="33803" name="Text Box 11"/>
          <p:cNvSpPr txBox="1">
            <a:spLocks noChangeArrowheads="1"/>
          </p:cNvSpPr>
          <p:nvPr/>
        </p:nvSpPr>
        <p:spPr bwMode="auto">
          <a:xfrm>
            <a:off x="3491880" y="692696"/>
            <a:ext cx="1656184" cy="457200"/>
          </a:xfrm>
          <a:prstGeom prst="rect">
            <a:avLst/>
          </a:prstGeom>
          <a:noFill/>
          <a:ln w="9525">
            <a:noFill/>
            <a:miter lim="800000"/>
            <a:headEnd/>
            <a:tailEnd/>
          </a:ln>
          <a:effectLst/>
        </p:spPr>
        <p:txBody>
          <a:bodyPr wrap="square">
            <a:spAutoFit/>
          </a:bodyPr>
          <a:lstStyle/>
          <a:p>
            <a:pPr>
              <a:spcBef>
                <a:spcPct val="50000"/>
              </a:spcBef>
            </a:pPr>
            <a:r>
              <a:rPr lang="it-IT" sz="2400" dirty="0" smtClean="0">
                <a:solidFill>
                  <a:srgbClr val="CC00FF"/>
                </a:solidFill>
              </a:rPr>
              <a:t>Ormoni </a:t>
            </a:r>
            <a:endParaRPr lang="it-IT" sz="2400" dirty="0">
              <a:solidFill>
                <a:srgbClr val="CC00FF"/>
              </a:solidFill>
            </a:endParaRPr>
          </a:p>
        </p:txBody>
      </p:sp>
      <p:pic>
        <p:nvPicPr>
          <p:cNvPr id="10" name="Picture 4" descr="http://www.radiof2.unina.it/wp-content/uploads/simbolo-donna1.jpg"/>
          <p:cNvPicPr>
            <a:picLocks noChangeAspect="1" noChangeArrowheads="1"/>
          </p:cNvPicPr>
          <p:nvPr/>
        </p:nvPicPr>
        <p:blipFill>
          <a:blip r:embed="rId2" cstate="print"/>
          <a:srcRect/>
          <a:stretch>
            <a:fillRect/>
          </a:stretch>
        </p:blipFill>
        <p:spPr bwMode="auto">
          <a:xfrm>
            <a:off x="0" y="0"/>
            <a:ext cx="952500" cy="952500"/>
          </a:xfrm>
          <a:prstGeom prst="rect">
            <a:avLst/>
          </a:prstGeom>
          <a:noFill/>
          <a:ln w="9525">
            <a:solidFill>
              <a:srgbClr val="FF0000"/>
            </a:solidFill>
            <a:miter lim="800000"/>
            <a:headEnd/>
            <a:tailEnd/>
          </a:ln>
        </p:spPr>
      </p:pic>
      <p:sp>
        <p:nvSpPr>
          <p:cNvPr id="9" name="CasellaDiTesto 8"/>
          <p:cNvSpPr txBox="1"/>
          <p:nvPr/>
        </p:nvSpPr>
        <p:spPr>
          <a:xfrm>
            <a:off x="504056" y="1412776"/>
            <a:ext cx="8604448" cy="830997"/>
          </a:xfrm>
          <a:prstGeom prst="rect">
            <a:avLst/>
          </a:prstGeom>
          <a:noFill/>
        </p:spPr>
        <p:txBody>
          <a:bodyPr wrap="square" rtlCol="0">
            <a:spAutoFit/>
          </a:bodyPr>
          <a:lstStyle/>
          <a:p>
            <a:r>
              <a:rPr lang="it-IT" sz="2400" b="1" dirty="0" smtClean="0"/>
              <a:t>Il metabolismo sembra essere modulato dagli estrogeni e dai progestinici (CYP3A4, 50% dei farmaci). </a:t>
            </a:r>
            <a:r>
              <a:rPr lang="it-IT" sz="2400" b="1" dirty="0" smtClean="0">
                <a:solidFill>
                  <a:srgbClr val="7030A0"/>
                </a:solidFill>
              </a:rPr>
              <a:t>(</a:t>
            </a:r>
            <a:r>
              <a:rPr lang="it-IT" sz="2400" b="1" dirty="0" err="1" smtClean="0">
                <a:solidFill>
                  <a:srgbClr val="7030A0"/>
                </a:solidFill>
              </a:rPr>
              <a:t>cronofarmacologia</a:t>
            </a:r>
            <a:r>
              <a:rPr lang="it-IT" sz="2400" b="1" dirty="0" smtClean="0">
                <a:solidFill>
                  <a:srgbClr val="7030A0"/>
                </a:solidFill>
              </a:rPr>
              <a:t>)</a:t>
            </a:r>
          </a:p>
        </p:txBody>
      </p:sp>
      <p:sp>
        <p:nvSpPr>
          <p:cNvPr id="12" name="CasellaDiTesto 11"/>
          <p:cNvSpPr txBox="1"/>
          <p:nvPr/>
        </p:nvSpPr>
        <p:spPr>
          <a:xfrm>
            <a:off x="395536" y="2780928"/>
            <a:ext cx="8352928" cy="3785652"/>
          </a:xfrm>
          <a:prstGeom prst="rect">
            <a:avLst/>
          </a:prstGeom>
          <a:noFill/>
        </p:spPr>
        <p:txBody>
          <a:bodyPr wrap="square" rtlCol="0">
            <a:spAutoFit/>
          </a:bodyPr>
          <a:lstStyle/>
          <a:p>
            <a:pPr algn="just"/>
            <a:r>
              <a:rPr lang="it-IT" sz="2400" b="1" dirty="0" smtClean="0"/>
              <a:t>Bisogna considerare che una grande percentuale (valutabile intorno al 30%) di donne in età fertile assume, per periodi più o meno lunghi, anticoncezionali orali a base di estro-progestinici; e che la loro assunzione può modificare il metabolismo di molti farmaci. </a:t>
            </a:r>
          </a:p>
          <a:p>
            <a:pPr algn="just"/>
            <a:r>
              <a:rPr lang="it-IT" sz="2400" b="1" dirty="0" smtClean="0"/>
              <a:t>Quindi, il trattamento con gli anticoncezionali orali può indurre variazioni della risposta farmacologica, essendo provato che l'assunzione contemporanea di altri farmaci  può modificare il metabolismo degli anticoncezionali con tutte le conseguenze del caso.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3794" name="Titolo 1"/>
          <p:cNvSpPr>
            <a:spLocks noGrp="1"/>
          </p:cNvSpPr>
          <p:nvPr>
            <p:ph type="ctrTitle" idx="4294967295"/>
          </p:nvPr>
        </p:nvSpPr>
        <p:spPr>
          <a:xfrm>
            <a:off x="900113" y="0"/>
            <a:ext cx="8243887" cy="836613"/>
          </a:xfrm>
        </p:spPr>
        <p:txBody>
          <a:bodyPr/>
          <a:lstStyle/>
          <a:p>
            <a:r>
              <a:rPr lang="it-IT" sz="3200" b="1" dirty="0" smtClean="0">
                <a:solidFill>
                  <a:srgbClr val="7030A0"/>
                </a:solidFill>
              </a:rPr>
              <a:t>Differenze farmacocinetiche (metabolismo)</a:t>
            </a:r>
          </a:p>
        </p:txBody>
      </p:sp>
      <p:sp>
        <p:nvSpPr>
          <p:cNvPr id="33803" name="Text Box 11"/>
          <p:cNvSpPr txBox="1">
            <a:spLocks noChangeArrowheads="1"/>
          </p:cNvSpPr>
          <p:nvPr/>
        </p:nvSpPr>
        <p:spPr bwMode="auto">
          <a:xfrm>
            <a:off x="2843808" y="735087"/>
            <a:ext cx="3816424" cy="461665"/>
          </a:xfrm>
          <a:prstGeom prst="rect">
            <a:avLst/>
          </a:prstGeom>
          <a:noFill/>
          <a:ln w="9525">
            <a:noFill/>
            <a:miter lim="800000"/>
            <a:headEnd/>
            <a:tailEnd/>
          </a:ln>
          <a:effectLst/>
        </p:spPr>
        <p:txBody>
          <a:bodyPr wrap="square">
            <a:spAutoFit/>
          </a:bodyPr>
          <a:lstStyle/>
          <a:p>
            <a:pPr>
              <a:spcBef>
                <a:spcPct val="50000"/>
              </a:spcBef>
            </a:pPr>
            <a:r>
              <a:rPr lang="it-IT" sz="2400" dirty="0" smtClean="0">
                <a:solidFill>
                  <a:srgbClr val="CC00FF"/>
                </a:solidFill>
              </a:rPr>
              <a:t>Induzione e inibizione </a:t>
            </a:r>
            <a:endParaRPr lang="it-IT" sz="2400" dirty="0">
              <a:solidFill>
                <a:srgbClr val="CC00FF"/>
              </a:solidFill>
            </a:endParaRPr>
          </a:p>
        </p:txBody>
      </p:sp>
      <p:pic>
        <p:nvPicPr>
          <p:cNvPr id="10" name="Picture 4" descr="http://www.radiof2.unina.it/wp-content/uploads/simbolo-donna1.jpg"/>
          <p:cNvPicPr>
            <a:picLocks noChangeAspect="1" noChangeArrowheads="1"/>
          </p:cNvPicPr>
          <p:nvPr/>
        </p:nvPicPr>
        <p:blipFill>
          <a:blip r:embed="rId2" cstate="print"/>
          <a:srcRect/>
          <a:stretch>
            <a:fillRect/>
          </a:stretch>
        </p:blipFill>
        <p:spPr bwMode="auto">
          <a:xfrm>
            <a:off x="0" y="0"/>
            <a:ext cx="952500" cy="952500"/>
          </a:xfrm>
          <a:prstGeom prst="rect">
            <a:avLst/>
          </a:prstGeom>
          <a:noFill/>
          <a:ln w="9525">
            <a:solidFill>
              <a:srgbClr val="FF0000"/>
            </a:solidFill>
            <a:miter lim="800000"/>
            <a:headEnd/>
            <a:tailEnd/>
          </a:ln>
        </p:spPr>
      </p:pic>
      <p:sp>
        <p:nvSpPr>
          <p:cNvPr id="9" name="CasellaDiTesto 8"/>
          <p:cNvSpPr txBox="1"/>
          <p:nvPr/>
        </p:nvSpPr>
        <p:spPr>
          <a:xfrm>
            <a:off x="323528" y="1412776"/>
            <a:ext cx="8604448" cy="1569660"/>
          </a:xfrm>
          <a:prstGeom prst="rect">
            <a:avLst/>
          </a:prstGeom>
          <a:noFill/>
        </p:spPr>
        <p:txBody>
          <a:bodyPr wrap="square" rtlCol="0">
            <a:spAutoFit/>
          </a:bodyPr>
          <a:lstStyle/>
          <a:p>
            <a:pPr algn="just"/>
            <a:r>
              <a:rPr lang="it-IT" sz="2400" b="1" dirty="0" smtClean="0"/>
              <a:t>Infine bisogna considerare che molti medicinali agiscono sul metabolismo aumentandolo (induzione) o diminuendolo (inibizione) e pertanto bisogna stare attenti alle associazioni di più farmaci.                             Induzione è genere dipendente (es. fumo).</a:t>
            </a:r>
          </a:p>
        </p:txBody>
      </p:sp>
      <p:sp>
        <p:nvSpPr>
          <p:cNvPr id="7" name="CasellaDiTesto 6"/>
          <p:cNvSpPr txBox="1"/>
          <p:nvPr/>
        </p:nvSpPr>
        <p:spPr>
          <a:xfrm>
            <a:off x="467544" y="3429000"/>
            <a:ext cx="8352928" cy="830997"/>
          </a:xfrm>
          <a:prstGeom prst="rect">
            <a:avLst/>
          </a:prstGeom>
          <a:noFill/>
        </p:spPr>
        <p:txBody>
          <a:bodyPr wrap="square" rtlCol="0">
            <a:spAutoFit/>
          </a:bodyPr>
          <a:lstStyle/>
          <a:p>
            <a:pPr algn="just"/>
            <a:r>
              <a:rPr lang="it-IT" sz="2400" b="1" dirty="0" smtClean="0">
                <a:solidFill>
                  <a:srgbClr val="7030A0"/>
                </a:solidFill>
              </a:rPr>
              <a:t>Aspetto che riguarda anche i nutrienti, i supplementi ed i prodotti erboristici.</a:t>
            </a:r>
          </a:p>
        </p:txBody>
      </p:sp>
      <p:sp>
        <p:nvSpPr>
          <p:cNvPr id="11" name="CasellaDiTesto 10"/>
          <p:cNvSpPr txBox="1"/>
          <p:nvPr/>
        </p:nvSpPr>
        <p:spPr>
          <a:xfrm>
            <a:off x="467544" y="5013176"/>
            <a:ext cx="8136904" cy="830997"/>
          </a:xfrm>
          <a:prstGeom prst="rect">
            <a:avLst/>
          </a:prstGeom>
          <a:noFill/>
        </p:spPr>
        <p:txBody>
          <a:bodyPr wrap="square" rtlCol="0">
            <a:spAutoFit/>
          </a:bodyPr>
          <a:lstStyle/>
          <a:p>
            <a:pPr algn="just"/>
            <a:r>
              <a:rPr lang="it-IT" sz="2400" b="1" dirty="0" smtClean="0">
                <a:solidFill>
                  <a:srgbClr val="FF0000"/>
                </a:solidFill>
              </a:rPr>
              <a:t>Le donne siano le più grandi consumatrici di farmaci, rimedi botanici, supplementi ecc.</a:t>
            </a:r>
            <a:endParaRPr lang="it-IT" sz="2400" b="1" dirty="0">
              <a:solidFill>
                <a:srgbClr val="FF0000"/>
              </a:solidFill>
            </a:endParaRPr>
          </a:p>
        </p:txBody>
      </p:sp>
      <p:sp>
        <p:nvSpPr>
          <p:cNvPr id="13" name="Freccia a destra 12"/>
          <p:cNvSpPr/>
          <p:nvPr/>
        </p:nvSpPr>
        <p:spPr>
          <a:xfrm>
            <a:off x="2123728" y="2636912"/>
            <a:ext cx="1080120" cy="216024"/>
          </a:xfrm>
          <a:prstGeom prst="rightArrow">
            <a:avLst/>
          </a:prstGeom>
          <a:solidFill>
            <a:srgbClr val="FA12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strVal val="#ppt_w*0.70"/>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3794" name="Titolo 1"/>
          <p:cNvSpPr>
            <a:spLocks noGrp="1"/>
          </p:cNvSpPr>
          <p:nvPr>
            <p:ph type="ctrTitle" idx="4294967295"/>
          </p:nvPr>
        </p:nvSpPr>
        <p:spPr>
          <a:xfrm>
            <a:off x="1115616" y="1"/>
            <a:ext cx="7056784" cy="548680"/>
          </a:xfrm>
        </p:spPr>
        <p:txBody>
          <a:bodyPr>
            <a:noAutofit/>
          </a:bodyPr>
          <a:lstStyle/>
          <a:p>
            <a:r>
              <a:rPr lang="it-IT" sz="3600" b="1" dirty="0" smtClean="0">
                <a:solidFill>
                  <a:srgbClr val="7030A0"/>
                </a:solidFill>
              </a:rPr>
              <a:t>Differenze farmacodinamiche</a:t>
            </a:r>
          </a:p>
        </p:txBody>
      </p:sp>
      <p:pic>
        <p:nvPicPr>
          <p:cNvPr id="33804" name="Picture 4" descr="http://www.radiof2.unina.it/wp-content/uploads/simbolo-donna1.jpg"/>
          <p:cNvPicPr>
            <a:picLocks noChangeAspect="1" noChangeArrowheads="1"/>
          </p:cNvPicPr>
          <p:nvPr/>
        </p:nvPicPr>
        <p:blipFill>
          <a:blip r:embed="rId2" cstate="print"/>
          <a:srcRect/>
          <a:stretch>
            <a:fillRect/>
          </a:stretch>
        </p:blipFill>
        <p:spPr bwMode="auto">
          <a:xfrm>
            <a:off x="-36512" y="0"/>
            <a:ext cx="1008112" cy="952500"/>
          </a:xfrm>
          <a:prstGeom prst="rect">
            <a:avLst/>
          </a:prstGeom>
          <a:noFill/>
          <a:ln w="9525">
            <a:solidFill>
              <a:srgbClr val="FF0000"/>
            </a:solidFill>
            <a:miter lim="800000"/>
            <a:headEnd/>
            <a:tailEnd/>
          </a:ln>
        </p:spPr>
      </p:pic>
      <p:pic>
        <p:nvPicPr>
          <p:cNvPr id="33805" name="Picture 13" descr="uomo-donna-simbolo"/>
          <p:cNvPicPr>
            <a:picLocks noChangeAspect="1" noChangeArrowheads="1"/>
          </p:cNvPicPr>
          <p:nvPr/>
        </p:nvPicPr>
        <p:blipFill>
          <a:blip r:embed="rId3" cstate="print"/>
          <a:srcRect l="46544" b="29956"/>
          <a:stretch>
            <a:fillRect/>
          </a:stretch>
        </p:blipFill>
        <p:spPr bwMode="auto">
          <a:xfrm>
            <a:off x="8194675" y="0"/>
            <a:ext cx="949325" cy="1017588"/>
          </a:xfrm>
          <a:prstGeom prst="rect">
            <a:avLst/>
          </a:prstGeom>
          <a:noFill/>
          <a:ln w="9525">
            <a:solidFill>
              <a:schemeClr val="hlink"/>
            </a:solidFill>
            <a:miter lim="800000"/>
            <a:headEnd/>
            <a:tailEnd/>
          </a:ln>
        </p:spPr>
      </p:pic>
      <p:sp>
        <p:nvSpPr>
          <p:cNvPr id="7" name="Titolo 1"/>
          <p:cNvSpPr txBox="1">
            <a:spLocks/>
          </p:cNvSpPr>
          <p:nvPr/>
        </p:nvSpPr>
        <p:spPr>
          <a:xfrm>
            <a:off x="107504" y="1052736"/>
            <a:ext cx="4608512" cy="1052513"/>
          </a:xfrm>
          <a:prstGeom prst="rect">
            <a:avLst/>
          </a:prstGeom>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600" b="1" i="0" u="none" strike="noStrike" kern="1200" cap="none" spc="0" normalizeH="0" baseline="0" noProof="0" dirty="0" smtClean="0">
                <a:ln>
                  <a:noFill/>
                </a:ln>
                <a:solidFill>
                  <a:srgbClr val="7030A0"/>
                </a:solidFill>
                <a:effectLst/>
                <a:uLnTx/>
                <a:uFillTx/>
                <a:latin typeface="+mj-lt"/>
                <a:ea typeface="+mj-ea"/>
                <a:cs typeface="+mj-cs"/>
              </a:rPr>
              <a:t>FARMACODINAMICA?</a:t>
            </a:r>
          </a:p>
        </p:txBody>
      </p:sp>
      <p:sp>
        <p:nvSpPr>
          <p:cNvPr id="9" name="CasellaDiTesto 8"/>
          <p:cNvSpPr txBox="1"/>
          <p:nvPr/>
        </p:nvSpPr>
        <p:spPr>
          <a:xfrm>
            <a:off x="5076056" y="1268760"/>
            <a:ext cx="3816424" cy="584775"/>
          </a:xfrm>
          <a:prstGeom prst="rect">
            <a:avLst/>
          </a:prstGeom>
          <a:noFill/>
        </p:spPr>
        <p:txBody>
          <a:bodyPr wrap="square" rtlCol="0">
            <a:spAutoFit/>
          </a:bodyPr>
          <a:lstStyle/>
          <a:p>
            <a:r>
              <a:rPr lang="it-IT" sz="3200" dirty="0" smtClean="0">
                <a:solidFill>
                  <a:srgbClr val="FF0000"/>
                </a:solidFill>
              </a:rPr>
              <a:t>Meccanismo d’azione</a:t>
            </a:r>
            <a:endParaRPr lang="it-IT" sz="3200" dirty="0">
              <a:solidFill>
                <a:srgbClr val="FF0000"/>
              </a:solidFill>
            </a:endParaRPr>
          </a:p>
        </p:txBody>
      </p:sp>
      <p:pic>
        <p:nvPicPr>
          <p:cNvPr id="63490" name="Picture 2" descr="http://www.pacificu.edu/optometry/ce/courses/22746/images/clip_image002_006.jpg"/>
          <p:cNvPicPr>
            <a:picLocks noChangeAspect="1" noChangeArrowheads="1"/>
          </p:cNvPicPr>
          <p:nvPr/>
        </p:nvPicPr>
        <p:blipFill>
          <a:blip r:embed="rId4" cstate="print"/>
          <a:srcRect/>
          <a:stretch>
            <a:fillRect/>
          </a:stretch>
        </p:blipFill>
        <p:spPr bwMode="auto">
          <a:xfrm>
            <a:off x="467544" y="2060848"/>
            <a:ext cx="5198977" cy="4104456"/>
          </a:xfrm>
          <a:prstGeom prst="rect">
            <a:avLst/>
          </a:prstGeom>
          <a:noFill/>
        </p:spPr>
      </p:pic>
      <p:sp>
        <p:nvSpPr>
          <p:cNvPr id="11" name="CasellaDiTesto 10"/>
          <p:cNvSpPr txBox="1"/>
          <p:nvPr/>
        </p:nvSpPr>
        <p:spPr>
          <a:xfrm>
            <a:off x="5724128" y="1988840"/>
            <a:ext cx="3347864" cy="4524315"/>
          </a:xfrm>
          <a:prstGeom prst="rect">
            <a:avLst/>
          </a:prstGeom>
          <a:noFill/>
          <a:ln>
            <a:solidFill>
              <a:srgbClr val="FA12D9"/>
            </a:solidFill>
          </a:ln>
        </p:spPr>
        <p:txBody>
          <a:bodyPr wrap="square" rtlCol="0">
            <a:spAutoFit/>
          </a:bodyPr>
          <a:lstStyle/>
          <a:p>
            <a:pPr algn="just"/>
            <a:r>
              <a:rPr lang="it-IT" sz="2400" dirty="0" smtClean="0"/>
              <a:t>Studi dimostrano che gli analgesici </a:t>
            </a:r>
            <a:r>
              <a:rPr lang="it-IT" sz="2400" dirty="0" err="1" smtClean="0"/>
              <a:t>oppiodi</a:t>
            </a:r>
            <a:r>
              <a:rPr lang="it-IT" sz="2400" dirty="0" smtClean="0"/>
              <a:t> sono più potenti sulla donna che sull’uomo.</a:t>
            </a:r>
          </a:p>
          <a:p>
            <a:pPr algn="just"/>
            <a:r>
              <a:rPr lang="it-IT" sz="2400" dirty="0" smtClean="0"/>
              <a:t>Es. nel dolore post-operatorio ai maschi si danno dosi di morfina 2,4 volte maggiori.</a:t>
            </a:r>
          </a:p>
          <a:p>
            <a:pPr algn="just"/>
            <a:r>
              <a:rPr lang="it-IT" sz="2400" dirty="0" smtClean="0"/>
              <a:t>La donna è però più sensibile all’effetto tossico della morfina (es. depressione respiratoria)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63490"/>
                                        </p:tgtEl>
                                        <p:attrNameLst>
                                          <p:attrName>style.visibility</p:attrName>
                                        </p:attrNameLst>
                                      </p:cBhvr>
                                      <p:to>
                                        <p:strVal val="visible"/>
                                      </p:to>
                                    </p:set>
                                    <p:animEffect transition="in" filter="box(out)">
                                      <p:cBhvr>
                                        <p:cTn id="14" dur="500"/>
                                        <p:tgtEl>
                                          <p:spTgt spid="6349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3794" name="Titolo 1"/>
          <p:cNvSpPr>
            <a:spLocks noGrp="1"/>
          </p:cNvSpPr>
          <p:nvPr>
            <p:ph type="ctrTitle" idx="4294967295"/>
          </p:nvPr>
        </p:nvSpPr>
        <p:spPr>
          <a:xfrm>
            <a:off x="1115616" y="1"/>
            <a:ext cx="7056784" cy="548680"/>
          </a:xfrm>
        </p:spPr>
        <p:txBody>
          <a:bodyPr>
            <a:noAutofit/>
          </a:bodyPr>
          <a:lstStyle/>
          <a:p>
            <a:r>
              <a:rPr lang="it-IT" sz="3600" b="1" dirty="0" smtClean="0">
                <a:solidFill>
                  <a:srgbClr val="7030A0"/>
                </a:solidFill>
              </a:rPr>
              <a:t>Differenze morfina</a:t>
            </a:r>
          </a:p>
        </p:txBody>
      </p:sp>
      <p:pic>
        <p:nvPicPr>
          <p:cNvPr id="33804" name="Picture 4" descr="http://www.radiof2.unina.it/wp-content/uploads/simbolo-donna1.jpg"/>
          <p:cNvPicPr>
            <a:picLocks noChangeAspect="1" noChangeArrowheads="1"/>
          </p:cNvPicPr>
          <p:nvPr/>
        </p:nvPicPr>
        <p:blipFill>
          <a:blip r:embed="rId2" cstate="print"/>
          <a:srcRect/>
          <a:stretch>
            <a:fillRect/>
          </a:stretch>
        </p:blipFill>
        <p:spPr bwMode="auto">
          <a:xfrm>
            <a:off x="0" y="0"/>
            <a:ext cx="1008112" cy="952500"/>
          </a:xfrm>
          <a:prstGeom prst="rect">
            <a:avLst/>
          </a:prstGeom>
          <a:noFill/>
          <a:ln w="9525">
            <a:solidFill>
              <a:srgbClr val="FF0000"/>
            </a:solidFill>
            <a:miter lim="800000"/>
            <a:headEnd/>
            <a:tailEnd/>
          </a:ln>
        </p:spPr>
      </p:pic>
      <p:pic>
        <p:nvPicPr>
          <p:cNvPr id="33805" name="Picture 13" descr="uomo-donna-simbolo"/>
          <p:cNvPicPr>
            <a:picLocks noChangeAspect="1" noChangeArrowheads="1"/>
          </p:cNvPicPr>
          <p:nvPr/>
        </p:nvPicPr>
        <p:blipFill>
          <a:blip r:embed="rId3" cstate="print"/>
          <a:srcRect l="46544" b="29956"/>
          <a:stretch>
            <a:fillRect/>
          </a:stretch>
        </p:blipFill>
        <p:spPr bwMode="auto">
          <a:xfrm>
            <a:off x="8194675" y="0"/>
            <a:ext cx="949325" cy="1017588"/>
          </a:xfrm>
          <a:prstGeom prst="rect">
            <a:avLst/>
          </a:prstGeom>
          <a:noFill/>
          <a:ln w="9525">
            <a:solidFill>
              <a:schemeClr val="hlink"/>
            </a:solidFill>
            <a:miter lim="800000"/>
            <a:headEnd/>
            <a:tailEnd/>
          </a:ln>
        </p:spPr>
      </p:pic>
      <p:sp>
        <p:nvSpPr>
          <p:cNvPr id="11" name="CasellaDiTesto 10"/>
          <p:cNvSpPr txBox="1"/>
          <p:nvPr/>
        </p:nvSpPr>
        <p:spPr>
          <a:xfrm>
            <a:off x="3548270" y="908720"/>
            <a:ext cx="2961860" cy="646331"/>
          </a:xfrm>
          <a:prstGeom prst="rect">
            <a:avLst/>
          </a:prstGeom>
          <a:noFill/>
          <a:ln>
            <a:solidFill>
              <a:srgbClr val="FA12D9"/>
            </a:solidFill>
          </a:ln>
        </p:spPr>
        <p:txBody>
          <a:bodyPr wrap="square" rtlCol="0">
            <a:spAutoFit/>
          </a:bodyPr>
          <a:lstStyle/>
          <a:p>
            <a:pPr algn="just"/>
            <a:r>
              <a:rPr lang="it-IT" sz="3600" b="1" dirty="0" smtClean="0">
                <a:solidFill>
                  <a:srgbClr val="FA12D9"/>
                </a:solidFill>
              </a:rPr>
              <a:t>PERCHE’ ?</a:t>
            </a:r>
          </a:p>
        </p:txBody>
      </p:sp>
      <p:pic>
        <p:nvPicPr>
          <p:cNvPr id="10" name="Picture 2" descr="http://www.pacificu.edu/optometry/ce/courses/22746/images/clip_image002_006.jpg"/>
          <p:cNvPicPr>
            <a:picLocks noChangeAspect="1" noChangeArrowheads="1"/>
          </p:cNvPicPr>
          <p:nvPr/>
        </p:nvPicPr>
        <p:blipFill>
          <a:blip r:embed="rId4" cstate="print"/>
          <a:srcRect l="53311" b="-1008"/>
          <a:stretch>
            <a:fillRect/>
          </a:stretch>
        </p:blipFill>
        <p:spPr bwMode="auto">
          <a:xfrm>
            <a:off x="611560" y="1875465"/>
            <a:ext cx="2427220" cy="4145823"/>
          </a:xfrm>
          <a:prstGeom prst="rect">
            <a:avLst/>
          </a:prstGeom>
          <a:noFill/>
        </p:spPr>
      </p:pic>
      <p:sp>
        <p:nvSpPr>
          <p:cNvPr id="12" name="CasellaDiTesto 11"/>
          <p:cNvSpPr txBox="1"/>
          <p:nvPr/>
        </p:nvSpPr>
        <p:spPr>
          <a:xfrm>
            <a:off x="3347864" y="1773971"/>
            <a:ext cx="5796136" cy="4247317"/>
          </a:xfrm>
          <a:prstGeom prst="rect">
            <a:avLst/>
          </a:prstGeom>
          <a:solidFill>
            <a:srgbClr val="FAF0F0"/>
          </a:solidFill>
        </p:spPr>
        <p:txBody>
          <a:bodyPr wrap="square" rtlCol="0">
            <a:spAutoFit/>
          </a:bodyPr>
          <a:lstStyle/>
          <a:p>
            <a:r>
              <a:rPr lang="it-IT" sz="2800" dirty="0" smtClean="0"/>
              <a:t>Nelle femmine (specie diverse) si ha:</a:t>
            </a:r>
          </a:p>
          <a:p>
            <a:pPr>
              <a:buFontTx/>
              <a:buChar char="-"/>
            </a:pPr>
            <a:r>
              <a:rPr lang="it-IT" sz="2800" dirty="0" smtClean="0"/>
              <a:t>una maggiore concentrazione di recettori per gli </a:t>
            </a:r>
            <a:r>
              <a:rPr lang="it-IT" sz="2800" dirty="0" err="1" smtClean="0"/>
              <a:t>oppiodi</a:t>
            </a:r>
            <a:endParaRPr lang="it-IT" sz="2800" dirty="0" smtClean="0"/>
          </a:p>
          <a:p>
            <a:pPr>
              <a:buFontTx/>
              <a:buChar char="-"/>
            </a:pPr>
            <a:r>
              <a:rPr lang="it-IT" sz="2800" dirty="0" smtClean="0"/>
              <a:t>recettori hanno più affinità per gli </a:t>
            </a:r>
            <a:r>
              <a:rPr lang="it-IT" sz="2800" dirty="0" err="1" smtClean="0"/>
              <a:t>oppiodi</a:t>
            </a:r>
            <a:r>
              <a:rPr lang="it-IT" sz="2800" dirty="0" smtClean="0"/>
              <a:t> (rispondono ad una dose più bassa)</a:t>
            </a:r>
          </a:p>
          <a:p>
            <a:r>
              <a:rPr lang="it-IT" sz="2800" dirty="0" smtClean="0"/>
              <a:t>Inoltre:</a:t>
            </a:r>
          </a:p>
          <a:p>
            <a:r>
              <a:rPr lang="it-IT" sz="2800" dirty="0" smtClean="0"/>
              <a:t>I recettori sono condizionati dal ciclo mestruale (endorfine e dolore)</a:t>
            </a:r>
          </a:p>
          <a:p>
            <a:pPr>
              <a:buFontTx/>
              <a:buChar char="-"/>
            </a:pP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ou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strVal val="#ppt_w*0.70"/>
                                          </p:val>
                                        </p:tav>
                                        <p:tav tm="100000">
                                          <p:val>
                                            <p:strVal val="#ppt_w"/>
                                          </p:val>
                                        </p:tav>
                                      </p:tavLst>
                                    </p:anim>
                                    <p:anim calcmode="lin" valueType="num">
                                      <p:cBhvr>
                                        <p:cTn id="19" dur="1000" fill="hold"/>
                                        <p:tgtEl>
                                          <p:spTgt spid="12"/>
                                        </p:tgtEl>
                                        <p:attrNameLst>
                                          <p:attrName>ppt_h</p:attrName>
                                        </p:attrNameLst>
                                      </p:cBhvr>
                                      <p:tavLst>
                                        <p:tav tm="0">
                                          <p:val>
                                            <p:strVal val="#ppt_h"/>
                                          </p:val>
                                        </p:tav>
                                        <p:tav tm="100000">
                                          <p:val>
                                            <p:strVal val="#ppt_h"/>
                                          </p:val>
                                        </p:tav>
                                      </p:tavLst>
                                    </p:anim>
                                    <p:animEffect transition="in" filter="fade">
                                      <p:cBhvr>
                                        <p:cTn id="2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3794" name="Titolo 1"/>
          <p:cNvSpPr>
            <a:spLocks noGrp="1"/>
          </p:cNvSpPr>
          <p:nvPr>
            <p:ph type="ctrTitle" idx="4294967295"/>
          </p:nvPr>
        </p:nvSpPr>
        <p:spPr>
          <a:xfrm>
            <a:off x="1115616" y="1"/>
            <a:ext cx="7056784" cy="548680"/>
          </a:xfrm>
        </p:spPr>
        <p:txBody>
          <a:bodyPr>
            <a:noAutofit/>
          </a:bodyPr>
          <a:lstStyle/>
          <a:p>
            <a:r>
              <a:rPr lang="it-IT" sz="3600" b="1" dirty="0" smtClean="0">
                <a:solidFill>
                  <a:srgbClr val="7030A0"/>
                </a:solidFill>
              </a:rPr>
              <a:t>Differenze farmacodinamiche</a:t>
            </a:r>
          </a:p>
        </p:txBody>
      </p:sp>
      <p:pic>
        <p:nvPicPr>
          <p:cNvPr id="33804" name="Picture 4" descr="http://www.radiof2.unina.it/wp-content/uploads/simbolo-donna1.jpg"/>
          <p:cNvPicPr>
            <a:picLocks noChangeAspect="1" noChangeArrowheads="1"/>
          </p:cNvPicPr>
          <p:nvPr/>
        </p:nvPicPr>
        <p:blipFill>
          <a:blip r:embed="rId2" cstate="print"/>
          <a:srcRect/>
          <a:stretch>
            <a:fillRect/>
          </a:stretch>
        </p:blipFill>
        <p:spPr bwMode="auto">
          <a:xfrm>
            <a:off x="-36512" y="0"/>
            <a:ext cx="1008112" cy="952500"/>
          </a:xfrm>
          <a:prstGeom prst="rect">
            <a:avLst/>
          </a:prstGeom>
          <a:noFill/>
          <a:ln w="9525">
            <a:solidFill>
              <a:srgbClr val="FF0000"/>
            </a:solidFill>
            <a:miter lim="800000"/>
            <a:headEnd/>
            <a:tailEnd/>
          </a:ln>
        </p:spPr>
      </p:pic>
      <p:pic>
        <p:nvPicPr>
          <p:cNvPr id="33805" name="Picture 13" descr="uomo-donna-simbolo"/>
          <p:cNvPicPr>
            <a:picLocks noChangeAspect="1" noChangeArrowheads="1"/>
          </p:cNvPicPr>
          <p:nvPr/>
        </p:nvPicPr>
        <p:blipFill>
          <a:blip r:embed="rId3" cstate="print"/>
          <a:srcRect l="46544" b="29956"/>
          <a:stretch>
            <a:fillRect/>
          </a:stretch>
        </p:blipFill>
        <p:spPr bwMode="auto">
          <a:xfrm>
            <a:off x="8194675" y="0"/>
            <a:ext cx="949325" cy="1017588"/>
          </a:xfrm>
          <a:prstGeom prst="rect">
            <a:avLst/>
          </a:prstGeom>
          <a:noFill/>
          <a:ln w="9525">
            <a:solidFill>
              <a:schemeClr val="hlink"/>
            </a:solidFill>
            <a:miter lim="800000"/>
            <a:headEnd/>
            <a:tailEnd/>
          </a:ln>
        </p:spPr>
      </p:pic>
      <p:sp>
        <p:nvSpPr>
          <p:cNvPr id="10" name="Rettangolo 9"/>
          <p:cNvSpPr/>
          <p:nvPr/>
        </p:nvSpPr>
        <p:spPr>
          <a:xfrm>
            <a:off x="611560" y="3501008"/>
            <a:ext cx="7560840" cy="3108543"/>
          </a:xfrm>
          <a:prstGeom prst="rect">
            <a:avLst/>
          </a:prstGeom>
        </p:spPr>
        <p:txBody>
          <a:bodyPr wrap="square">
            <a:spAutoFit/>
          </a:bodyPr>
          <a:lstStyle/>
          <a:p>
            <a:pPr algn="just"/>
            <a:r>
              <a:rPr lang="it-IT" sz="2800" dirty="0" smtClean="0"/>
              <a:t>Morfologicamente diversi, i cervelli di uomo e donna si differenziano anche a livello comportamentale e nell'incidenza delle malattie. L'emisfero di destra, che funziona per conoscenze intuitive ed emozionali è tipicamente femminile, quello di sinistra, </a:t>
            </a:r>
            <a:r>
              <a:rPr lang="it-IT" sz="2800" i="1" dirty="0" smtClean="0"/>
              <a:t>digitalico, </a:t>
            </a:r>
            <a:r>
              <a:rPr lang="it-IT" sz="2800" dirty="0" smtClean="0"/>
              <a:t>che sovrintende alla conoscenza razionale del mondo, è maschile.</a:t>
            </a:r>
            <a:endParaRPr lang="it-IT" sz="2800" dirty="0"/>
          </a:p>
        </p:txBody>
      </p:sp>
      <p:pic>
        <p:nvPicPr>
          <p:cNvPr id="66562" name="Picture 2"/>
          <p:cNvPicPr>
            <a:picLocks noChangeAspect="1" noChangeArrowheads="1"/>
          </p:cNvPicPr>
          <p:nvPr/>
        </p:nvPicPr>
        <p:blipFill>
          <a:blip r:embed="rId4" cstate="print"/>
          <a:srcRect/>
          <a:stretch>
            <a:fillRect/>
          </a:stretch>
        </p:blipFill>
        <p:spPr bwMode="auto">
          <a:xfrm rot="5400000">
            <a:off x="2960390" y="792138"/>
            <a:ext cx="24765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73100" y="0"/>
            <a:ext cx="7772400" cy="495300"/>
          </a:xfrm>
          <a:solidFill>
            <a:schemeClr val="accent6">
              <a:lumMod val="20000"/>
              <a:lumOff val="80000"/>
            </a:schemeClr>
          </a:solidFill>
        </p:spPr>
        <p:txBody>
          <a:bodyPr>
            <a:normAutofit fontScale="90000"/>
          </a:bodyPr>
          <a:lstStyle/>
          <a:p>
            <a:pPr>
              <a:defRPr/>
            </a:pPr>
            <a:r>
              <a:rPr lang="it-IT" sz="3200" dirty="0" smtClean="0"/>
              <a:t>Esempi di LD50</a:t>
            </a:r>
            <a:endParaRPr lang="it-IT" sz="3200" dirty="0"/>
          </a:p>
        </p:txBody>
      </p:sp>
      <p:sp>
        <p:nvSpPr>
          <p:cNvPr id="11267" name="Segnaposto contenuto 2"/>
          <p:cNvSpPr>
            <a:spLocks noGrp="1"/>
          </p:cNvSpPr>
          <p:nvPr>
            <p:ph idx="1"/>
          </p:nvPr>
        </p:nvSpPr>
        <p:spPr>
          <a:xfrm>
            <a:off x="685800" y="495300"/>
            <a:ext cx="7772400" cy="6362700"/>
          </a:xfrm>
          <a:blipFill>
            <a:blip r:embed="rId3" cstate="print"/>
            <a:tile tx="0" ty="0" sx="100000" sy="100000" flip="none" algn="tl"/>
          </a:blipFill>
        </p:spPr>
        <p:txBody>
          <a:bodyPr/>
          <a:lstStyle/>
          <a:p>
            <a:pPr>
              <a:buFontTx/>
              <a:buNone/>
            </a:pPr>
            <a:r>
              <a:rPr lang="it-IT" sz="2000" dirty="0" smtClean="0"/>
              <a:t>				</a:t>
            </a:r>
            <a:r>
              <a:rPr lang="it-IT" sz="2000" b="1" dirty="0" smtClean="0"/>
              <a:t>Tossicità acuta</a:t>
            </a:r>
          </a:p>
          <a:p>
            <a:r>
              <a:rPr lang="it-IT" sz="2000" b="1" dirty="0" smtClean="0"/>
              <a:t>Nome Chimico LD50 (</a:t>
            </a:r>
            <a:r>
              <a:rPr lang="it-IT" sz="2000" b="1" dirty="0" err="1" smtClean="0"/>
              <a:t>oral</a:t>
            </a:r>
            <a:r>
              <a:rPr lang="it-IT" sz="2000" b="1" dirty="0" smtClean="0"/>
              <a:t>,</a:t>
            </a:r>
            <a:r>
              <a:rPr lang="it-IT" sz="2000" b="1" dirty="0" err="1" smtClean="0"/>
              <a:t>rat</a:t>
            </a:r>
            <a:r>
              <a:rPr lang="it-IT" sz="2000" b="1" dirty="0" smtClean="0"/>
              <a:t>/mouse)</a:t>
            </a:r>
          </a:p>
          <a:p>
            <a:r>
              <a:rPr lang="it-IT" sz="2000" dirty="0" smtClean="0"/>
              <a:t>Saccarosio = 29700 mg/kg </a:t>
            </a:r>
            <a:r>
              <a:rPr lang="it-IT" sz="2000" dirty="0" err="1" smtClean="0"/>
              <a:t>Oral</a:t>
            </a:r>
            <a:r>
              <a:rPr lang="it-IT" sz="2000" dirty="0" smtClean="0"/>
              <a:t> LD50</a:t>
            </a:r>
          </a:p>
          <a:p>
            <a:r>
              <a:rPr lang="it-IT" sz="2000" dirty="0" err="1" smtClean="0"/>
              <a:t>Potassium</a:t>
            </a:r>
            <a:r>
              <a:rPr lang="it-IT" sz="2000" dirty="0" smtClean="0"/>
              <a:t> </a:t>
            </a:r>
            <a:r>
              <a:rPr lang="it-IT" sz="2000" dirty="0" err="1" smtClean="0"/>
              <a:t>chloride</a:t>
            </a:r>
            <a:r>
              <a:rPr lang="it-IT" sz="2000" dirty="0" smtClean="0"/>
              <a:t> = 2600 mg/kg </a:t>
            </a:r>
            <a:r>
              <a:rPr lang="it-IT" sz="2000" dirty="0" err="1" smtClean="0"/>
              <a:t>Oral</a:t>
            </a:r>
            <a:r>
              <a:rPr lang="it-IT" sz="2000" dirty="0" smtClean="0"/>
              <a:t> LD50</a:t>
            </a:r>
          </a:p>
          <a:p>
            <a:r>
              <a:rPr lang="it-IT" sz="2000" dirty="0" err="1" smtClean="0"/>
              <a:t>Tween</a:t>
            </a:r>
            <a:r>
              <a:rPr lang="it-IT" sz="2000" dirty="0" smtClean="0"/>
              <a:t> 20 = 36700 μL/kg </a:t>
            </a:r>
            <a:r>
              <a:rPr lang="it-IT" sz="2000" dirty="0" err="1" smtClean="0"/>
              <a:t>Oral</a:t>
            </a:r>
            <a:r>
              <a:rPr lang="it-IT" sz="2000" dirty="0" smtClean="0"/>
              <a:t> LD50</a:t>
            </a:r>
          </a:p>
          <a:p>
            <a:r>
              <a:rPr lang="it-IT" sz="2000" dirty="0" err="1" smtClean="0"/>
              <a:t>Sodium</a:t>
            </a:r>
            <a:r>
              <a:rPr lang="it-IT" sz="2000" dirty="0" smtClean="0"/>
              <a:t> </a:t>
            </a:r>
            <a:r>
              <a:rPr lang="it-IT" sz="2000" dirty="0" err="1" smtClean="0"/>
              <a:t>Chloride</a:t>
            </a:r>
            <a:r>
              <a:rPr lang="it-IT" sz="2000" dirty="0" smtClean="0"/>
              <a:t> = 3000 g/kg </a:t>
            </a:r>
            <a:r>
              <a:rPr lang="it-IT" sz="2000" dirty="0" err="1" smtClean="0"/>
              <a:t>Oral</a:t>
            </a:r>
            <a:r>
              <a:rPr lang="it-IT" sz="2000" dirty="0" smtClean="0"/>
              <a:t> LD50; &gt; 10000 g/kg </a:t>
            </a:r>
            <a:r>
              <a:rPr lang="it-IT" sz="2000" dirty="0" err="1" smtClean="0"/>
              <a:t>Dermal</a:t>
            </a:r>
            <a:r>
              <a:rPr lang="it-IT" sz="2000" dirty="0" smtClean="0"/>
              <a:t> LD50;</a:t>
            </a:r>
          </a:p>
          <a:p>
            <a:r>
              <a:rPr lang="sv-SE" sz="2000" dirty="0" smtClean="0"/>
              <a:t>10 g/kg (Rabbit) 42 g/m3 (Rat) Inhalation </a:t>
            </a:r>
            <a:r>
              <a:rPr lang="it-IT" sz="2000" dirty="0" smtClean="0"/>
              <a:t>_________________________________________________________			 </a:t>
            </a:r>
            <a:r>
              <a:rPr lang="it-IT" sz="2000" b="1" dirty="0" smtClean="0"/>
              <a:t>CLORURO di SODIO</a:t>
            </a:r>
            <a:r>
              <a:rPr lang="it-IT" sz="2000" dirty="0" smtClean="0"/>
              <a:t/>
            </a:r>
            <a:br>
              <a:rPr lang="it-IT" sz="2000" dirty="0" smtClean="0"/>
            </a:br>
            <a:r>
              <a:rPr lang="it-IT" sz="2000" dirty="0" err="1" smtClean="0"/>
              <a:t>Oral</a:t>
            </a:r>
            <a:r>
              <a:rPr lang="it-IT" sz="2000" dirty="0" smtClean="0"/>
              <a:t>, mouse: LD50 = 4 </a:t>
            </a:r>
            <a:r>
              <a:rPr lang="it-IT" sz="2000" dirty="0" err="1" smtClean="0"/>
              <a:t>gm</a:t>
            </a:r>
            <a:r>
              <a:rPr lang="it-IT" sz="2000" dirty="0" smtClean="0"/>
              <a:t>/kg;</a:t>
            </a:r>
            <a:br>
              <a:rPr lang="it-IT" sz="2000" dirty="0" smtClean="0"/>
            </a:br>
            <a:r>
              <a:rPr lang="it-IT" sz="2000" dirty="0" err="1" smtClean="0"/>
              <a:t>Oral</a:t>
            </a:r>
            <a:r>
              <a:rPr lang="it-IT" sz="2000" dirty="0" smtClean="0"/>
              <a:t>, </a:t>
            </a:r>
            <a:r>
              <a:rPr lang="it-IT" sz="2000" dirty="0" err="1" smtClean="0"/>
              <a:t>rat</a:t>
            </a:r>
            <a:r>
              <a:rPr lang="it-IT" sz="2000" dirty="0" smtClean="0"/>
              <a:t>: LD50 = 3 </a:t>
            </a:r>
            <a:r>
              <a:rPr lang="it-IT" sz="2000" dirty="0" err="1" smtClean="0"/>
              <a:t>gm</a:t>
            </a:r>
            <a:r>
              <a:rPr lang="it-IT" sz="2000" dirty="0" smtClean="0"/>
              <a:t>/kg;</a:t>
            </a:r>
            <a:br>
              <a:rPr lang="it-IT" sz="2000" dirty="0" smtClean="0"/>
            </a:br>
            <a:r>
              <a:rPr lang="it-IT" sz="2000" dirty="0" err="1" smtClean="0"/>
              <a:t>Skin</a:t>
            </a:r>
            <a:r>
              <a:rPr lang="it-IT" sz="2000" dirty="0" smtClean="0"/>
              <a:t>, </a:t>
            </a:r>
            <a:r>
              <a:rPr lang="it-IT" sz="2000" dirty="0" err="1" smtClean="0"/>
              <a:t>rabbit</a:t>
            </a:r>
            <a:r>
              <a:rPr lang="it-IT" sz="2000" dirty="0" smtClean="0"/>
              <a:t>: LD50 = &gt;10 </a:t>
            </a:r>
            <a:r>
              <a:rPr lang="it-IT" sz="2000" dirty="0" err="1" smtClean="0"/>
              <a:t>gm</a:t>
            </a:r>
            <a:r>
              <a:rPr lang="it-IT" sz="2000" dirty="0" smtClean="0"/>
              <a:t>/kg;&lt;BR.</a:t>
            </a:r>
            <a:br>
              <a:rPr lang="it-IT" sz="2000" dirty="0" smtClean="0"/>
            </a:br>
            <a:r>
              <a:rPr lang="it-IT" sz="2000" b="1" dirty="0" err="1" smtClean="0"/>
              <a:t>Carcinogenicity</a:t>
            </a:r>
            <a:r>
              <a:rPr lang="it-IT" sz="2000" b="1" dirty="0" smtClean="0"/>
              <a:t>:</a:t>
            </a:r>
            <a:r>
              <a:rPr lang="it-IT" sz="2000" b="1" dirty="0" err="1" smtClean="0"/>
              <a:t>Epidemiology</a:t>
            </a:r>
            <a:r>
              <a:rPr lang="it-IT" sz="2000" b="1" dirty="0" smtClean="0"/>
              <a:t>:</a:t>
            </a:r>
            <a:r>
              <a:rPr lang="it-IT" sz="2000" dirty="0" smtClean="0"/>
              <a:t> No information </a:t>
            </a:r>
            <a:r>
              <a:rPr lang="it-IT" sz="2000" dirty="0" err="1" smtClean="0"/>
              <a:t>reported</a:t>
            </a:r>
            <a:r>
              <a:rPr lang="it-IT" sz="2000" dirty="0" smtClean="0"/>
              <a:t>. </a:t>
            </a:r>
            <a:br>
              <a:rPr lang="it-IT" sz="2000" dirty="0" smtClean="0"/>
            </a:br>
            <a:r>
              <a:rPr lang="it-IT" sz="2000" b="1" dirty="0" err="1" smtClean="0"/>
              <a:t>Teratogenicity</a:t>
            </a:r>
            <a:r>
              <a:rPr lang="it-IT" sz="2000" b="1" dirty="0" smtClean="0"/>
              <a:t>:</a:t>
            </a:r>
            <a:r>
              <a:rPr lang="it-IT" sz="2000" dirty="0" smtClean="0"/>
              <a:t> An </a:t>
            </a:r>
            <a:r>
              <a:rPr lang="it-IT" sz="2000" dirty="0" err="1" smtClean="0"/>
              <a:t>experimental</a:t>
            </a:r>
            <a:r>
              <a:rPr lang="it-IT" sz="2000" dirty="0" smtClean="0"/>
              <a:t> </a:t>
            </a:r>
            <a:r>
              <a:rPr lang="it-IT" sz="2000" dirty="0" err="1" smtClean="0"/>
              <a:t>teratogen</a:t>
            </a:r>
            <a:r>
              <a:rPr lang="it-IT" sz="2000" dirty="0" smtClean="0"/>
              <a:t>. </a:t>
            </a:r>
            <a:br>
              <a:rPr lang="it-IT" sz="2000" dirty="0" smtClean="0"/>
            </a:br>
            <a:r>
              <a:rPr lang="it-IT" sz="2000" b="1" dirty="0" err="1" smtClean="0"/>
              <a:t>Reproductive</a:t>
            </a:r>
            <a:r>
              <a:rPr lang="it-IT" sz="2000" b="1" dirty="0" smtClean="0"/>
              <a:t> </a:t>
            </a:r>
            <a:r>
              <a:rPr lang="it-IT" sz="2000" b="1" dirty="0" err="1" smtClean="0"/>
              <a:t>Effects</a:t>
            </a:r>
            <a:r>
              <a:rPr lang="it-IT" sz="2000" b="1" dirty="0" smtClean="0"/>
              <a:t>:</a:t>
            </a:r>
            <a:r>
              <a:rPr lang="it-IT" sz="2000" dirty="0" smtClean="0"/>
              <a:t> </a:t>
            </a:r>
            <a:r>
              <a:rPr lang="it-IT" sz="2000" dirty="0" err="1" smtClean="0"/>
              <a:t>Human</a:t>
            </a:r>
            <a:r>
              <a:rPr lang="it-IT" sz="2000" dirty="0" smtClean="0"/>
              <a:t> </a:t>
            </a:r>
            <a:r>
              <a:rPr lang="it-IT" sz="2000" dirty="0" err="1" smtClean="0"/>
              <a:t>reproductive</a:t>
            </a:r>
            <a:r>
              <a:rPr lang="it-IT" sz="2000" dirty="0" smtClean="0"/>
              <a:t> </a:t>
            </a:r>
            <a:r>
              <a:rPr lang="it-IT" sz="2000" dirty="0" err="1" smtClean="0"/>
              <a:t>effects</a:t>
            </a:r>
            <a:r>
              <a:rPr lang="it-IT" sz="2000" dirty="0" smtClean="0"/>
              <a:t> </a:t>
            </a:r>
            <a:r>
              <a:rPr lang="it-IT" sz="2000" dirty="0" err="1" smtClean="0"/>
              <a:t>by</a:t>
            </a:r>
            <a:r>
              <a:rPr lang="it-IT" sz="2000" dirty="0" smtClean="0"/>
              <a:t> </a:t>
            </a:r>
            <a:r>
              <a:rPr lang="it-IT" sz="2000" dirty="0" err="1" smtClean="0"/>
              <a:t>intraplacental</a:t>
            </a:r>
            <a:r>
              <a:rPr lang="it-IT" sz="2000" dirty="0" smtClean="0"/>
              <a:t> </a:t>
            </a:r>
            <a:r>
              <a:rPr lang="it-IT" sz="2000" dirty="0" err="1" smtClean="0"/>
              <a:t>route</a:t>
            </a:r>
            <a:r>
              <a:rPr lang="it-IT" sz="2000" dirty="0" smtClean="0"/>
              <a:t>: </a:t>
            </a:r>
            <a:r>
              <a:rPr lang="it-IT" sz="2000" dirty="0" err="1" smtClean="0"/>
              <a:t>terminates</a:t>
            </a:r>
            <a:r>
              <a:rPr lang="it-IT" sz="2000" dirty="0" smtClean="0"/>
              <a:t> </a:t>
            </a:r>
            <a:r>
              <a:rPr lang="it-IT" sz="2000" dirty="0" err="1" smtClean="0"/>
              <a:t>pregnancy</a:t>
            </a:r>
            <a:r>
              <a:rPr lang="it-IT" sz="2000" dirty="0" smtClean="0"/>
              <a:t>. </a:t>
            </a:r>
            <a:r>
              <a:rPr lang="it-IT" sz="2000" dirty="0" err="1" smtClean="0"/>
              <a:t>Experimental</a:t>
            </a:r>
            <a:r>
              <a:rPr lang="it-IT" sz="2000" dirty="0" smtClean="0"/>
              <a:t> </a:t>
            </a:r>
            <a:r>
              <a:rPr lang="it-IT" sz="2000" dirty="0" err="1" smtClean="0"/>
              <a:t>reproductive</a:t>
            </a:r>
            <a:r>
              <a:rPr lang="it-IT" sz="2000" dirty="0" smtClean="0"/>
              <a:t> </a:t>
            </a:r>
            <a:r>
              <a:rPr lang="it-IT" sz="2000" dirty="0" err="1" smtClean="0"/>
              <a:t>effects</a:t>
            </a:r>
            <a:r>
              <a:rPr lang="it-IT" sz="2000" dirty="0" smtClean="0"/>
              <a:t>. </a:t>
            </a:r>
            <a:br>
              <a:rPr lang="it-IT" sz="2000" dirty="0" smtClean="0"/>
            </a:br>
            <a:r>
              <a:rPr lang="it-IT" sz="2000" b="1" dirty="0" err="1" smtClean="0"/>
              <a:t>Neurotoxicity</a:t>
            </a:r>
            <a:r>
              <a:rPr lang="it-IT" sz="2000" b="1" dirty="0" smtClean="0"/>
              <a:t>:</a:t>
            </a:r>
            <a:r>
              <a:rPr lang="it-IT" sz="2000" dirty="0" smtClean="0"/>
              <a:t> No information </a:t>
            </a:r>
            <a:r>
              <a:rPr lang="it-IT" sz="2000" dirty="0" err="1" smtClean="0"/>
              <a:t>reported</a:t>
            </a:r>
            <a:r>
              <a:rPr lang="it-IT" sz="2000" dirty="0" smtClean="0"/>
              <a:t>. </a:t>
            </a:r>
            <a:br>
              <a:rPr lang="it-IT" sz="2000" dirty="0" smtClean="0"/>
            </a:br>
            <a:r>
              <a:rPr lang="it-IT" sz="2000" b="1" dirty="0" err="1" smtClean="0"/>
              <a:t>Mutagenicity</a:t>
            </a:r>
            <a:r>
              <a:rPr lang="it-IT" sz="2000" b="1" dirty="0" smtClean="0"/>
              <a:t>:</a:t>
            </a:r>
            <a:r>
              <a:rPr lang="it-IT" sz="2000" dirty="0" smtClean="0"/>
              <a:t> </a:t>
            </a:r>
            <a:r>
              <a:rPr lang="it-IT" sz="2000" dirty="0" err="1" smtClean="0"/>
              <a:t>See</a:t>
            </a:r>
            <a:r>
              <a:rPr lang="it-IT" sz="2000" dirty="0" smtClean="0"/>
              <a:t> </a:t>
            </a:r>
            <a:r>
              <a:rPr lang="it-IT" sz="2000" dirty="0" err="1" smtClean="0"/>
              <a:t>actual</a:t>
            </a:r>
            <a:r>
              <a:rPr lang="it-IT" sz="2000" dirty="0" smtClean="0"/>
              <a:t> entry in RTECS </a:t>
            </a:r>
            <a:r>
              <a:rPr lang="it-IT" sz="2000" dirty="0" err="1" smtClean="0"/>
              <a:t>for</a:t>
            </a:r>
            <a:r>
              <a:rPr lang="it-IT" sz="2000" dirty="0" smtClean="0"/>
              <a:t> complete information. </a:t>
            </a:r>
            <a:br>
              <a:rPr lang="it-IT" sz="2000" dirty="0" smtClean="0"/>
            </a:br>
            <a:r>
              <a:rPr lang="it-IT" sz="2000" b="1" dirty="0" err="1" smtClean="0"/>
              <a:t>Other</a:t>
            </a:r>
            <a:r>
              <a:rPr lang="it-IT" sz="2000" b="1" dirty="0" smtClean="0"/>
              <a:t> </a:t>
            </a:r>
            <a:r>
              <a:rPr lang="it-IT" sz="2000" b="1" dirty="0" err="1" smtClean="0"/>
              <a:t>Studies</a:t>
            </a:r>
            <a:r>
              <a:rPr lang="it-IT" sz="2000" b="1" dirty="0" smtClean="0"/>
              <a:t>:</a:t>
            </a:r>
            <a:r>
              <a:rPr lang="it-IT" sz="2000" dirty="0" smtClean="0"/>
              <a:t> No information </a:t>
            </a:r>
            <a:r>
              <a:rPr lang="it-IT" sz="2000" dirty="0" err="1" smtClean="0"/>
              <a:t>reported</a:t>
            </a:r>
            <a:r>
              <a:rPr lang="it-IT" sz="2000" dirty="0" smtClean="0"/>
              <a:t>.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3794" name="Titolo 1"/>
          <p:cNvSpPr>
            <a:spLocks noGrp="1"/>
          </p:cNvSpPr>
          <p:nvPr>
            <p:ph type="ctrTitle" idx="4294967295"/>
          </p:nvPr>
        </p:nvSpPr>
        <p:spPr>
          <a:xfrm>
            <a:off x="1115616" y="1"/>
            <a:ext cx="7056784" cy="548680"/>
          </a:xfrm>
        </p:spPr>
        <p:txBody>
          <a:bodyPr>
            <a:noAutofit/>
          </a:bodyPr>
          <a:lstStyle/>
          <a:p>
            <a:r>
              <a:rPr lang="it-IT" sz="3600" b="1" dirty="0" smtClean="0">
                <a:solidFill>
                  <a:srgbClr val="7030A0"/>
                </a:solidFill>
              </a:rPr>
              <a:t>Differenze farmacodinamiche</a:t>
            </a:r>
          </a:p>
        </p:txBody>
      </p:sp>
      <p:pic>
        <p:nvPicPr>
          <p:cNvPr id="33804" name="Picture 4" descr="http://www.radiof2.unina.it/wp-content/uploads/simbolo-donna1.jpg"/>
          <p:cNvPicPr>
            <a:picLocks noChangeAspect="1" noChangeArrowheads="1"/>
          </p:cNvPicPr>
          <p:nvPr/>
        </p:nvPicPr>
        <p:blipFill>
          <a:blip r:embed="rId2" cstate="print"/>
          <a:srcRect/>
          <a:stretch>
            <a:fillRect/>
          </a:stretch>
        </p:blipFill>
        <p:spPr bwMode="auto">
          <a:xfrm>
            <a:off x="-36512" y="0"/>
            <a:ext cx="1008112" cy="952500"/>
          </a:xfrm>
          <a:prstGeom prst="rect">
            <a:avLst/>
          </a:prstGeom>
          <a:noFill/>
          <a:ln w="9525">
            <a:solidFill>
              <a:srgbClr val="FF0000"/>
            </a:solidFill>
            <a:miter lim="800000"/>
            <a:headEnd/>
            <a:tailEnd/>
          </a:ln>
        </p:spPr>
      </p:pic>
      <p:pic>
        <p:nvPicPr>
          <p:cNvPr id="33805" name="Picture 13" descr="uomo-donna-simbolo"/>
          <p:cNvPicPr>
            <a:picLocks noChangeAspect="1" noChangeArrowheads="1"/>
          </p:cNvPicPr>
          <p:nvPr/>
        </p:nvPicPr>
        <p:blipFill>
          <a:blip r:embed="rId3" cstate="print"/>
          <a:srcRect l="46544" b="29956"/>
          <a:stretch>
            <a:fillRect/>
          </a:stretch>
        </p:blipFill>
        <p:spPr bwMode="auto">
          <a:xfrm>
            <a:off x="8194675" y="0"/>
            <a:ext cx="949325" cy="1017588"/>
          </a:xfrm>
          <a:prstGeom prst="rect">
            <a:avLst/>
          </a:prstGeom>
          <a:noFill/>
          <a:ln w="9525">
            <a:solidFill>
              <a:schemeClr val="hlink"/>
            </a:solidFill>
            <a:miter lim="800000"/>
            <a:headEnd/>
            <a:tailEnd/>
          </a:ln>
        </p:spPr>
      </p:pic>
      <p:sp>
        <p:nvSpPr>
          <p:cNvPr id="12" name="Rettangolo 11"/>
          <p:cNvSpPr/>
          <p:nvPr/>
        </p:nvSpPr>
        <p:spPr>
          <a:xfrm>
            <a:off x="3419872" y="1268760"/>
            <a:ext cx="5724128" cy="2554545"/>
          </a:xfrm>
          <a:prstGeom prst="rect">
            <a:avLst/>
          </a:prstGeom>
        </p:spPr>
        <p:txBody>
          <a:bodyPr wrap="square">
            <a:spAutoFit/>
          </a:bodyPr>
          <a:lstStyle/>
          <a:p>
            <a:r>
              <a:rPr lang="it-IT" sz="3200" dirty="0" smtClean="0"/>
              <a:t>Sono riportate differenze di</a:t>
            </a:r>
          </a:p>
          <a:p>
            <a:r>
              <a:rPr lang="it-IT" sz="3200" dirty="0" smtClean="0"/>
              <a:t>genere in riferimento a:</a:t>
            </a:r>
          </a:p>
          <a:p>
            <a:r>
              <a:rPr lang="it-IT" sz="3200" dirty="0" err="1" smtClean="0"/>
              <a:t>•piano</a:t>
            </a:r>
            <a:r>
              <a:rPr lang="it-IT" sz="3200" dirty="0" smtClean="0"/>
              <a:t> anatomico;</a:t>
            </a:r>
          </a:p>
          <a:p>
            <a:r>
              <a:rPr lang="it-IT" sz="3200" dirty="0" err="1" smtClean="0"/>
              <a:t>•versante</a:t>
            </a:r>
            <a:r>
              <a:rPr lang="it-IT" sz="3200" dirty="0" smtClean="0"/>
              <a:t> biochimico;</a:t>
            </a:r>
          </a:p>
          <a:p>
            <a:r>
              <a:rPr lang="it-IT" sz="3200" dirty="0" err="1" smtClean="0"/>
              <a:t>•assetto</a:t>
            </a:r>
            <a:r>
              <a:rPr lang="it-IT" sz="3200" dirty="0" smtClean="0"/>
              <a:t> recettoriale e ormonale.</a:t>
            </a:r>
            <a:endParaRPr lang="it-IT" sz="3200" dirty="0"/>
          </a:p>
        </p:txBody>
      </p:sp>
      <p:sp>
        <p:nvSpPr>
          <p:cNvPr id="14" name="CasellaDiTesto 13"/>
          <p:cNvSpPr txBox="1"/>
          <p:nvPr/>
        </p:nvSpPr>
        <p:spPr>
          <a:xfrm>
            <a:off x="611560" y="4437112"/>
            <a:ext cx="8064896" cy="1815882"/>
          </a:xfrm>
          <a:prstGeom prst="rect">
            <a:avLst/>
          </a:prstGeom>
          <a:noFill/>
        </p:spPr>
        <p:txBody>
          <a:bodyPr wrap="square" rtlCol="0">
            <a:spAutoFit/>
          </a:bodyPr>
          <a:lstStyle/>
          <a:p>
            <a:pPr algn="just"/>
            <a:r>
              <a:rPr lang="it-IT" sz="2800" dirty="0" smtClean="0"/>
              <a:t>Nelle donne vi sono aree del cervello che hanno maggiore spessore, soprattutto le parti che collegano i due emisferi e quelle implicate nelle funzioni riproduttive</a:t>
            </a:r>
          </a:p>
        </p:txBody>
      </p:sp>
      <p:pic>
        <p:nvPicPr>
          <p:cNvPr id="8" name="Picture 2"/>
          <p:cNvPicPr>
            <a:picLocks noChangeAspect="1" noChangeArrowheads="1"/>
          </p:cNvPicPr>
          <p:nvPr/>
        </p:nvPicPr>
        <p:blipFill>
          <a:blip r:embed="rId4" cstate="print"/>
          <a:srcRect/>
          <a:stretch>
            <a:fillRect/>
          </a:stretch>
        </p:blipFill>
        <p:spPr bwMode="auto">
          <a:xfrm rot="5400000">
            <a:off x="584126" y="1512218"/>
            <a:ext cx="24765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3794" name="Titolo 1"/>
          <p:cNvSpPr>
            <a:spLocks noGrp="1"/>
          </p:cNvSpPr>
          <p:nvPr>
            <p:ph type="ctrTitle" idx="4294967295"/>
          </p:nvPr>
        </p:nvSpPr>
        <p:spPr>
          <a:xfrm>
            <a:off x="1115616" y="1"/>
            <a:ext cx="7056784" cy="548680"/>
          </a:xfrm>
        </p:spPr>
        <p:txBody>
          <a:bodyPr>
            <a:noAutofit/>
          </a:bodyPr>
          <a:lstStyle/>
          <a:p>
            <a:r>
              <a:rPr lang="it-IT" sz="3600" b="1" dirty="0" smtClean="0">
                <a:solidFill>
                  <a:srgbClr val="7030A0"/>
                </a:solidFill>
              </a:rPr>
              <a:t>Differenze farmacodinamiche</a:t>
            </a:r>
          </a:p>
        </p:txBody>
      </p:sp>
      <p:pic>
        <p:nvPicPr>
          <p:cNvPr id="33804" name="Picture 4" descr="http://www.radiof2.unina.it/wp-content/uploads/simbolo-donna1.jpg"/>
          <p:cNvPicPr>
            <a:picLocks noChangeAspect="1" noChangeArrowheads="1"/>
          </p:cNvPicPr>
          <p:nvPr/>
        </p:nvPicPr>
        <p:blipFill>
          <a:blip r:embed="rId2" cstate="print"/>
          <a:srcRect/>
          <a:stretch>
            <a:fillRect/>
          </a:stretch>
        </p:blipFill>
        <p:spPr bwMode="auto">
          <a:xfrm>
            <a:off x="-36512" y="0"/>
            <a:ext cx="1008112" cy="952500"/>
          </a:xfrm>
          <a:prstGeom prst="rect">
            <a:avLst/>
          </a:prstGeom>
          <a:noFill/>
          <a:ln w="9525">
            <a:solidFill>
              <a:srgbClr val="FF0000"/>
            </a:solidFill>
            <a:miter lim="800000"/>
            <a:headEnd/>
            <a:tailEnd/>
          </a:ln>
        </p:spPr>
      </p:pic>
      <p:pic>
        <p:nvPicPr>
          <p:cNvPr id="33805" name="Picture 13" descr="uomo-donna-simbolo"/>
          <p:cNvPicPr>
            <a:picLocks noChangeAspect="1" noChangeArrowheads="1"/>
          </p:cNvPicPr>
          <p:nvPr/>
        </p:nvPicPr>
        <p:blipFill>
          <a:blip r:embed="rId3" cstate="print"/>
          <a:srcRect l="46544" b="29956"/>
          <a:stretch>
            <a:fillRect/>
          </a:stretch>
        </p:blipFill>
        <p:spPr bwMode="auto">
          <a:xfrm>
            <a:off x="8194675" y="0"/>
            <a:ext cx="949325" cy="1017588"/>
          </a:xfrm>
          <a:prstGeom prst="rect">
            <a:avLst/>
          </a:prstGeom>
          <a:noFill/>
          <a:ln w="9525">
            <a:solidFill>
              <a:schemeClr val="hlink"/>
            </a:solidFill>
            <a:miter lim="800000"/>
            <a:headEnd/>
            <a:tailEnd/>
          </a:ln>
        </p:spPr>
      </p:pic>
      <p:sp>
        <p:nvSpPr>
          <p:cNvPr id="10" name="Rettangolo 9"/>
          <p:cNvSpPr/>
          <p:nvPr/>
        </p:nvSpPr>
        <p:spPr>
          <a:xfrm>
            <a:off x="179512" y="1124744"/>
            <a:ext cx="8424936" cy="3539430"/>
          </a:xfrm>
          <a:prstGeom prst="rect">
            <a:avLst/>
          </a:prstGeom>
        </p:spPr>
        <p:txBody>
          <a:bodyPr wrap="square">
            <a:spAutoFit/>
          </a:bodyPr>
          <a:lstStyle/>
          <a:p>
            <a:pPr algn="just"/>
            <a:r>
              <a:rPr lang="it-IT" sz="2800" dirty="0" smtClean="0"/>
              <a:t>Un’importante differenza riscontrata tra il cervello maschile e quello femminile riguarda la sintesi, il rilascio, il metabolismo di una sostanza chimica del cervello, la serotonina, principale della regolazione del “tono” dell’umore, tanto che questa è denominata </a:t>
            </a:r>
            <a:r>
              <a:rPr lang="it-IT" sz="2800" b="1" dirty="0" smtClean="0"/>
              <a:t>"genere-specifica".</a:t>
            </a:r>
          </a:p>
          <a:p>
            <a:pPr algn="just"/>
            <a:r>
              <a:rPr lang="it-IT" sz="2800" dirty="0" smtClean="0"/>
              <a:t>La quantità di serotonina è di circa il 52% superiore negli </a:t>
            </a:r>
            <a:r>
              <a:rPr lang="it-IT" sz="2800" b="1" dirty="0" smtClean="0"/>
              <a:t>uomini </a:t>
            </a:r>
            <a:r>
              <a:rPr lang="it-IT" sz="2800" dirty="0" smtClean="0"/>
              <a:t>rispetto alle </a:t>
            </a:r>
            <a:r>
              <a:rPr lang="it-IT" sz="2800" b="1" dirty="0" smtClean="0"/>
              <a:t>donne.</a:t>
            </a:r>
            <a:endParaRPr lang="it-IT" sz="2800" dirty="0"/>
          </a:p>
        </p:txBody>
      </p:sp>
      <p:sp>
        <p:nvSpPr>
          <p:cNvPr id="14" name="CasellaDiTesto 13"/>
          <p:cNvSpPr txBox="1"/>
          <p:nvPr/>
        </p:nvSpPr>
        <p:spPr>
          <a:xfrm>
            <a:off x="179512" y="4725144"/>
            <a:ext cx="8676456" cy="1815882"/>
          </a:xfrm>
          <a:prstGeom prst="rect">
            <a:avLst/>
          </a:prstGeom>
          <a:noFill/>
        </p:spPr>
        <p:txBody>
          <a:bodyPr wrap="square" rtlCol="0">
            <a:spAutoFit/>
          </a:bodyPr>
          <a:lstStyle/>
          <a:p>
            <a:pPr algn="just"/>
            <a:r>
              <a:rPr lang="it-IT" sz="2800" b="1" dirty="0" smtClean="0">
                <a:solidFill>
                  <a:srgbClr val="FA12D9"/>
                </a:solidFill>
              </a:rPr>
              <a:t>Il cervello femminile è bersaglio degli ormoni e, dalla pubertà alla menopausa, risente dei cambiamenti ormonali; </a:t>
            </a:r>
            <a:r>
              <a:rPr lang="it-IT" sz="2800" dirty="0" smtClean="0"/>
              <a:t>gli estrogeni hanno un’ azione </a:t>
            </a:r>
            <a:r>
              <a:rPr lang="it-IT" sz="2800" dirty="0" err="1" smtClean="0"/>
              <a:t>neuroprotettiva</a:t>
            </a:r>
            <a:r>
              <a:rPr lang="it-IT" sz="2800" dirty="0" smtClean="0"/>
              <a:t> e neurotrofica.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441325" y="966788"/>
            <a:ext cx="8150225" cy="5203825"/>
          </a:xfrm>
          <a:prstGeom prst="rect">
            <a:avLst/>
          </a:prstGeom>
          <a:noFill/>
          <a:ln w="9525">
            <a:noFill/>
            <a:miter lim="800000"/>
            <a:headEnd/>
            <a:tailEnd/>
          </a:ln>
        </p:spPr>
        <p:txBody>
          <a:bodyPr>
            <a:spAutoFit/>
          </a:bodyPr>
          <a:lstStyle/>
          <a:p>
            <a:pPr marL="266700" indent="-266700"/>
            <a:r>
              <a:rPr lang="it-IT" sz="2000" b="1">
                <a:solidFill>
                  <a:srgbClr val="FFFF00"/>
                </a:solidFill>
              </a:rPr>
              <a:t>4</a:t>
            </a:r>
            <a:r>
              <a:rPr lang="it-IT" b="1">
                <a:solidFill>
                  <a:srgbClr val="FFFF00"/>
                </a:solidFill>
              </a:rPr>
              <a:t>) L’età</a:t>
            </a:r>
            <a:r>
              <a:rPr lang="it-IT" b="1">
                <a:solidFill>
                  <a:schemeClr val="bg1"/>
                </a:solidFill>
              </a:rPr>
              <a:t> </a:t>
            </a:r>
          </a:p>
          <a:p>
            <a:pPr marL="266700" indent="-266700"/>
            <a:endParaRPr lang="it-IT" b="1">
              <a:solidFill>
                <a:schemeClr val="bg1"/>
              </a:solidFill>
            </a:endParaRPr>
          </a:p>
          <a:p>
            <a:pPr marL="266700" indent="-266700"/>
            <a:r>
              <a:rPr lang="it-IT" b="1">
                <a:solidFill>
                  <a:schemeClr val="bg1"/>
                </a:solidFill>
              </a:rPr>
              <a:t>    La cinetica dei farmaci e degli xenobiotici è diversa nelle   varie età della vita</a:t>
            </a:r>
          </a:p>
          <a:p>
            <a:pPr marL="266700" indent="-266700"/>
            <a:endParaRPr lang="it-IT" b="1">
              <a:solidFill>
                <a:schemeClr val="bg1"/>
              </a:solidFill>
            </a:endParaRPr>
          </a:p>
          <a:p>
            <a:pPr marL="266700" indent="-266700"/>
            <a:r>
              <a:rPr lang="it-IT" b="1">
                <a:solidFill>
                  <a:schemeClr val="bg1"/>
                </a:solidFill>
              </a:rPr>
              <a:t>    Le differenze possono essere a carico di qualunque fase della cinetica</a:t>
            </a:r>
          </a:p>
          <a:p>
            <a:pPr marL="266700" indent="-266700"/>
            <a:endParaRPr lang="it-IT" b="1">
              <a:solidFill>
                <a:schemeClr val="bg1"/>
              </a:solidFill>
            </a:endParaRPr>
          </a:p>
          <a:p>
            <a:pPr marL="266700" indent="-266700"/>
            <a:endParaRPr lang="it-IT" b="1">
              <a:solidFill>
                <a:schemeClr val="bg1"/>
              </a:solidFill>
            </a:endParaRPr>
          </a:p>
          <a:p>
            <a:pPr marL="266700" indent="-266700"/>
            <a:r>
              <a:rPr lang="it-IT" b="1">
                <a:solidFill>
                  <a:schemeClr val="bg1"/>
                </a:solidFill>
              </a:rPr>
              <a:t>    </a:t>
            </a:r>
            <a:r>
              <a:rPr lang="it-IT" b="1">
                <a:solidFill>
                  <a:srgbClr val="FFFF00"/>
                </a:solidFill>
              </a:rPr>
              <a:t>a) Età neonatale</a:t>
            </a:r>
          </a:p>
          <a:p>
            <a:pPr marL="266700" indent="-266700"/>
            <a:endParaRPr lang="it-IT" b="1">
              <a:solidFill>
                <a:srgbClr val="FFFF00"/>
              </a:solidFill>
            </a:endParaRPr>
          </a:p>
          <a:p>
            <a:pPr marL="266700" indent="-266700"/>
            <a:endParaRPr lang="it-IT" b="1">
              <a:solidFill>
                <a:srgbClr val="FFFF00"/>
              </a:solidFill>
            </a:endParaRPr>
          </a:p>
          <a:p>
            <a:pPr marL="266700" indent="-266700"/>
            <a:r>
              <a:rPr lang="it-IT" b="1">
                <a:solidFill>
                  <a:srgbClr val="FFFF00"/>
                </a:solidFill>
              </a:rPr>
              <a:t>    b) Età senile</a:t>
            </a:r>
          </a:p>
          <a:p>
            <a:pPr marL="266700" indent="-266700"/>
            <a:endParaRPr lang="it-IT" b="1">
              <a:solidFill>
                <a:srgbClr val="FFFF00"/>
              </a:solidFill>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330200" y="825500"/>
            <a:ext cx="8509000" cy="4718050"/>
          </a:xfrm>
          <a:prstGeom prst="rect">
            <a:avLst/>
          </a:prstGeom>
          <a:noFill/>
          <a:ln w="9525">
            <a:noFill/>
            <a:miter lim="800000"/>
            <a:headEnd/>
            <a:tailEnd/>
          </a:ln>
        </p:spPr>
        <p:txBody>
          <a:bodyPr>
            <a:spAutoFit/>
          </a:bodyPr>
          <a:lstStyle/>
          <a:p>
            <a:r>
              <a:rPr lang="it-IT" b="1">
                <a:solidFill>
                  <a:srgbClr val="FFFF00"/>
                </a:solidFill>
              </a:rPr>
              <a:t>a) Età neonatale</a:t>
            </a:r>
            <a:r>
              <a:rPr lang="it-IT" b="1">
                <a:solidFill>
                  <a:schemeClr val="bg1"/>
                </a:solidFill>
              </a:rPr>
              <a:t>:</a:t>
            </a:r>
          </a:p>
          <a:p>
            <a:endParaRPr lang="it-IT" b="1">
              <a:solidFill>
                <a:schemeClr val="bg1"/>
              </a:solidFill>
            </a:endParaRPr>
          </a:p>
          <a:p>
            <a:r>
              <a:rPr lang="it-IT" b="1">
                <a:solidFill>
                  <a:schemeClr val="bg1"/>
                </a:solidFill>
              </a:rPr>
              <a:t>L’assorbimento dei farmaci e degli xenobiotici è funzione del pH gastrico e del tempo di svuotamento dello stomaco.</a:t>
            </a:r>
          </a:p>
          <a:p>
            <a:endParaRPr lang="it-IT" b="1">
              <a:solidFill>
                <a:schemeClr val="bg1"/>
              </a:solidFill>
            </a:endParaRPr>
          </a:p>
          <a:p>
            <a:endParaRPr lang="it-IT" b="1">
              <a:solidFill>
                <a:schemeClr val="bg1"/>
              </a:solidFill>
            </a:endParaRPr>
          </a:p>
          <a:p>
            <a:endParaRPr lang="it-IT" b="1">
              <a:solidFill>
                <a:schemeClr val="bg1"/>
              </a:solidFill>
            </a:endParaRPr>
          </a:p>
          <a:p>
            <a:r>
              <a:rPr lang="it-IT" b="1">
                <a:solidFill>
                  <a:schemeClr val="bg1"/>
                </a:solidFill>
              </a:rPr>
              <a:t>Poiché i valori di acidità gastrica dell’adulto si raggiungono solo a tre anni, i farmaci e le sostanze xenobiotiche con pK</a:t>
            </a:r>
            <a:r>
              <a:rPr lang="it-IT" b="1" baseline="-25000">
                <a:solidFill>
                  <a:schemeClr val="bg1"/>
                </a:solidFill>
              </a:rPr>
              <a:t>a</a:t>
            </a:r>
            <a:r>
              <a:rPr lang="it-IT" b="1">
                <a:solidFill>
                  <a:schemeClr val="bg1"/>
                </a:solidFill>
              </a:rPr>
              <a:t> acido o alcalino sono assorbiti diversamente nel neonato rispetto all’adulto.</a:t>
            </a:r>
          </a:p>
          <a:p>
            <a:r>
              <a:rPr lang="it-IT" sz="2000" b="1">
                <a:solidFill>
                  <a:schemeClr val="bg1"/>
                </a:solidFill>
              </a:rPr>
              <a:t> </a:t>
            </a:r>
          </a:p>
          <a:p>
            <a:endParaRPr lang="it-IT" sz="2000" b="1">
              <a:solidFill>
                <a:schemeClr val="bg1"/>
              </a:solidFill>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317500" y="1042988"/>
            <a:ext cx="8323263" cy="4108450"/>
          </a:xfrm>
          <a:prstGeom prst="rect">
            <a:avLst/>
          </a:prstGeom>
          <a:noFill/>
          <a:ln w="9525">
            <a:noFill/>
            <a:miter lim="800000"/>
            <a:headEnd/>
            <a:tailEnd/>
          </a:ln>
        </p:spPr>
        <p:txBody>
          <a:bodyPr>
            <a:spAutoFit/>
          </a:bodyPr>
          <a:lstStyle/>
          <a:p>
            <a:r>
              <a:rPr lang="it-IT" b="1">
                <a:solidFill>
                  <a:schemeClr val="bg1"/>
                </a:solidFill>
              </a:rPr>
              <a:t>Il trasporto in circolo di farmaci e xenobiotici  del neonato è caratterizzato da:</a:t>
            </a:r>
          </a:p>
          <a:p>
            <a:endParaRPr lang="it-IT" b="1">
              <a:solidFill>
                <a:schemeClr val="bg1"/>
              </a:solidFill>
            </a:endParaRPr>
          </a:p>
          <a:p>
            <a:r>
              <a:rPr lang="it-IT" b="1">
                <a:solidFill>
                  <a:schemeClr val="bg1"/>
                </a:solidFill>
              </a:rPr>
              <a:t>	</a:t>
            </a:r>
            <a:r>
              <a:rPr lang="it-IT" b="1">
                <a:solidFill>
                  <a:srgbClr val="FFFF00"/>
                </a:solidFill>
              </a:rPr>
              <a:t>1)</a:t>
            </a:r>
            <a:r>
              <a:rPr lang="it-IT" b="1">
                <a:solidFill>
                  <a:schemeClr val="bg1"/>
                </a:solidFill>
              </a:rPr>
              <a:t> </a:t>
            </a:r>
            <a:r>
              <a:rPr lang="it-IT" b="1">
                <a:solidFill>
                  <a:srgbClr val="FFFF00"/>
                </a:solidFill>
              </a:rPr>
              <a:t>una differenza qualitativa nell’albumina fetale che è  	meno capace di legare farmaci e xenobiotici</a:t>
            </a:r>
          </a:p>
          <a:p>
            <a:endParaRPr lang="it-IT" b="1">
              <a:solidFill>
                <a:srgbClr val="FFFF00"/>
              </a:solidFill>
            </a:endParaRPr>
          </a:p>
          <a:p>
            <a:r>
              <a:rPr lang="it-IT" b="1">
                <a:solidFill>
                  <a:schemeClr val="bg1"/>
                </a:solidFill>
              </a:rPr>
              <a:t>	</a:t>
            </a:r>
            <a:r>
              <a:rPr lang="it-IT" b="1">
                <a:solidFill>
                  <a:srgbClr val="FFFF00"/>
                </a:solidFill>
              </a:rPr>
              <a:t>2)</a:t>
            </a:r>
            <a:r>
              <a:rPr lang="it-IT" b="1">
                <a:solidFill>
                  <a:schemeClr val="bg1"/>
                </a:solidFill>
              </a:rPr>
              <a:t> </a:t>
            </a:r>
            <a:r>
              <a:rPr lang="it-IT" b="1">
                <a:solidFill>
                  <a:srgbClr val="99FF99"/>
                </a:solidFill>
              </a:rPr>
              <a:t>dalla presenza di sostanze che competono con i 	farmaci e gli  xenobiotici verso i punti leganti 	dell’albumina</a:t>
            </a:r>
          </a:p>
          <a:p>
            <a:endParaRPr lang="it-IT" b="1">
              <a:solidFill>
                <a:srgbClr val="99FF99"/>
              </a:solidFill>
            </a:endParaRPr>
          </a:p>
          <a:p>
            <a:r>
              <a:rPr lang="it-IT" b="1">
                <a:solidFill>
                  <a:schemeClr val="bg1"/>
                </a:solidFill>
              </a:rPr>
              <a:t>	</a:t>
            </a:r>
            <a:r>
              <a:rPr lang="it-IT" b="1">
                <a:solidFill>
                  <a:srgbClr val="FFFF00"/>
                </a:solidFill>
              </a:rPr>
              <a:t>3)</a:t>
            </a:r>
            <a:r>
              <a:rPr lang="it-IT" b="1">
                <a:solidFill>
                  <a:schemeClr val="bg1"/>
                </a:solidFill>
              </a:rPr>
              <a:t> </a:t>
            </a:r>
            <a:r>
              <a:rPr lang="it-IT" b="1">
                <a:solidFill>
                  <a:srgbClr val="FF3300"/>
                </a:solidFill>
              </a:rPr>
              <a:t>un pH ematico piu’ acido di quello dell’adulto</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69900" y="1003300"/>
            <a:ext cx="8259763" cy="5632450"/>
          </a:xfrm>
          <a:prstGeom prst="rect">
            <a:avLst/>
          </a:prstGeom>
          <a:noFill/>
          <a:ln w="9525">
            <a:noFill/>
            <a:miter lim="800000"/>
            <a:headEnd/>
            <a:tailEnd/>
          </a:ln>
        </p:spPr>
        <p:txBody>
          <a:bodyPr>
            <a:spAutoFit/>
          </a:bodyPr>
          <a:lstStyle/>
          <a:p>
            <a:r>
              <a:rPr lang="it-IT" b="1" dirty="0">
                <a:solidFill>
                  <a:schemeClr val="bg1"/>
                </a:solidFill>
              </a:rPr>
              <a:t>Da tutto ciò deriva che:</a:t>
            </a:r>
          </a:p>
          <a:p>
            <a:endParaRPr lang="it-IT" b="1" dirty="0">
              <a:solidFill>
                <a:schemeClr val="bg1"/>
              </a:solidFill>
            </a:endParaRPr>
          </a:p>
          <a:p>
            <a:r>
              <a:rPr lang="it-IT" b="1" dirty="0">
                <a:solidFill>
                  <a:srgbClr val="FFFF00"/>
                </a:solidFill>
              </a:rPr>
              <a:t>a)</a:t>
            </a:r>
            <a:r>
              <a:rPr lang="it-IT" b="1" dirty="0">
                <a:solidFill>
                  <a:schemeClr val="bg1"/>
                </a:solidFill>
              </a:rPr>
              <a:t> nel neonato la percentuale di farmaco o </a:t>
            </a:r>
            <a:r>
              <a:rPr lang="it-IT" b="1" dirty="0" err="1">
                <a:solidFill>
                  <a:schemeClr val="bg1"/>
                </a:solidFill>
              </a:rPr>
              <a:t>xenobiotico</a:t>
            </a:r>
            <a:r>
              <a:rPr lang="it-IT" b="1" dirty="0">
                <a:solidFill>
                  <a:schemeClr val="bg1"/>
                </a:solidFill>
              </a:rPr>
              <a:t> legata all’albumina è</a:t>
            </a:r>
            <a:r>
              <a:rPr lang="it-IT" b="1" u="sng" dirty="0">
                <a:solidFill>
                  <a:schemeClr val="bg1"/>
                </a:solidFill>
              </a:rPr>
              <a:t> minore</a:t>
            </a:r>
            <a:r>
              <a:rPr lang="it-IT" b="1" dirty="0">
                <a:solidFill>
                  <a:schemeClr val="bg1"/>
                </a:solidFill>
              </a:rPr>
              <a:t> rispetto all’adulto.</a:t>
            </a:r>
          </a:p>
          <a:p>
            <a:r>
              <a:rPr lang="it-IT" b="1" dirty="0">
                <a:solidFill>
                  <a:schemeClr val="bg1"/>
                </a:solidFill>
              </a:rPr>
              <a:t>	</a:t>
            </a:r>
          </a:p>
          <a:p>
            <a:r>
              <a:rPr lang="it-IT" b="1" dirty="0">
                <a:solidFill>
                  <a:srgbClr val="FFFF00"/>
                </a:solidFill>
              </a:rPr>
              <a:t>b)</a:t>
            </a:r>
            <a:r>
              <a:rPr lang="it-IT" b="1" dirty="0">
                <a:solidFill>
                  <a:schemeClr val="bg1"/>
                </a:solidFill>
              </a:rPr>
              <a:t> </a:t>
            </a:r>
            <a:r>
              <a:rPr lang="it-IT" b="1" u="sng" dirty="0">
                <a:solidFill>
                  <a:schemeClr val="bg1"/>
                </a:solidFill>
              </a:rPr>
              <a:t>è maggiore</a:t>
            </a:r>
            <a:r>
              <a:rPr lang="it-IT" b="1" dirty="0">
                <a:solidFill>
                  <a:schemeClr val="bg1"/>
                </a:solidFill>
              </a:rPr>
              <a:t> la </a:t>
            </a:r>
            <a:r>
              <a:rPr lang="it-IT" b="1" dirty="0">
                <a:solidFill>
                  <a:srgbClr val="FFFF00"/>
                </a:solidFill>
              </a:rPr>
              <a:t>quota libera</a:t>
            </a:r>
            <a:r>
              <a:rPr lang="it-IT" b="1" dirty="0">
                <a:solidFill>
                  <a:schemeClr val="bg1"/>
                </a:solidFill>
              </a:rPr>
              <a:t> del farmaco o dello </a:t>
            </a:r>
            <a:r>
              <a:rPr lang="it-IT" b="1" dirty="0" err="1">
                <a:solidFill>
                  <a:schemeClr val="bg1"/>
                </a:solidFill>
              </a:rPr>
              <a:t>xenobiotico</a:t>
            </a:r>
            <a:r>
              <a:rPr lang="it-IT" b="1" dirty="0">
                <a:solidFill>
                  <a:schemeClr val="bg1"/>
                </a:solidFill>
              </a:rPr>
              <a:t> che può produrre effetti tossicologici </a:t>
            </a:r>
            <a:r>
              <a:rPr lang="it-IT" b="1" dirty="0" err="1">
                <a:solidFill>
                  <a:schemeClr val="bg1"/>
                </a:solidFill>
              </a:rPr>
              <a:t>piu’</a:t>
            </a:r>
            <a:r>
              <a:rPr lang="it-IT" b="1" dirty="0">
                <a:solidFill>
                  <a:schemeClr val="bg1"/>
                </a:solidFill>
              </a:rPr>
              <a:t> intensi nel neonato</a:t>
            </a:r>
          </a:p>
          <a:p>
            <a:endParaRPr lang="it-IT" b="1" dirty="0">
              <a:solidFill>
                <a:schemeClr val="bg1"/>
              </a:solidFill>
            </a:endParaRPr>
          </a:p>
          <a:p>
            <a:endParaRPr lang="it-IT" b="1" dirty="0">
              <a:solidFill>
                <a:schemeClr val="bg1"/>
              </a:solidFill>
            </a:endParaRPr>
          </a:p>
          <a:p>
            <a:r>
              <a:rPr lang="it-IT" b="1" dirty="0">
                <a:solidFill>
                  <a:schemeClr val="bg1"/>
                </a:solidFill>
              </a:rPr>
              <a:t>Nell’uomo, a differenza delle comuni specie animali, il corredo enzimatico è ben rappresentato anche nel neonato che possiede una buona capacità inattivante  </a:t>
            </a:r>
          </a:p>
          <a:p>
            <a:endParaRPr lang="it-IT" b="1" dirty="0">
              <a:solidFill>
                <a:schemeClr val="bg1"/>
              </a:solidFill>
            </a:endParaRPr>
          </a:p>
          <a:p>
            <a:r>
              <a:rPr lang="it-IT" b="1" dirty="0">
                <a:solidFill>
                  <a:srgbClr val="FF0000"/>
                </a:solidFill>
              </a:rPr>
              <a:t>Unica eccezione la reazione di coniugazione con acido </a:t>
            </a:r>
            <a:r>
              <a:rPr lang="it-IT" b="1" dirty="0" err="1">
                <a:solidFill>
                  <a:srgbClr val="FF0000"/>
                </a:solidFill>
              </a:rPr>
              <a:t>glicuronico</a:t>
            </a:r>
            <a:r>
              <a:rPr lang="it-IT" b="1" dirty="0">
                <a:solidFill>
                  <a:srgbClr val="FF0000"/>
                </a:solidFill>
              </a:rPr>
              <a:t> </a:t>
            </a:r>
            <a:r>
              <a:rPr lang="it-IT" b="1" dirty="0" smtClean="0">
                <a:solidFill>
                  <a:srgbClr val="FF0000"/>
                </a:solidFill>
              </a:rPr>
              <a:t>che è </a:t>
            </a:r>
            <a:r>
              <a:rPr lang="it-IT" b="1" dirty="0">
                <a:solidFill>
                  <a:srgbClr val="FF0000"/>
                </a:solidFill>
              </a:rPr>
              <a:t>molto scarsa nel neonato</a:t>
            </a:r>
            <a:r>
              <a:rPr lang="it-IT" b="1" dirty="0">
                <a:solidFill>
                  <a:schemeClr val="bg1"/>
                </a:solidFill>
              </a:rPr>
              <a:t>.</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ttangolo 1"/>
          <p:cNvSpPr>
            <a:spLocks noChangeArrowheads="1"/>
          </p:cNvSpPr>
          <p:nvPr/>
        </p:nvSpPr>
        <p:spPr bwMode="auto">
          <a:xfrm>
            <a:off x="381000" y="419100"/>
            <a:ext cx="8229600" cy="6370638"/>
          </a:xfrm>
          <a:prstGeom prst="rect">
            <a:avLst/>
          </a:prstGeom>
          <a:solidFill>
            <a:srgbClr val="FFFFCC"/>
          </a:solidFill>
          <a:ln w="9525">
            <a:noFill/>
            <a:miter lim="800000"/>
            <a:headEnd/>
            <a:tailEnd/>
          </a:ln>
        </p:spPr>
        <p:txBody>
          <a:bodyPr>
            <a:spAutoFit/>
          </a:bodyPr>
          <a:lstStyle/>
          <a:p>
            <a:pPr eaLnBrk="0" hangingPunct="0"/>
            <a:endParaRPr lang="it-IT"/>
          </a:p>
          <a:p>
            <a:pPr eaLnBrk="0" hangingPunct="0"/>
            <a:r>
              <a:rPr lang="it-IT">
                <a:solidFill>
                  <a:srgbClr val="FF0000"/>
                </a:solidFill>
              </a:rPr>
              <a:t>Età  Neonato</a:t>
            </a:r>
          </a:p>
          <a:p>
            <a:pPr eaLnBrk="0" hangingPunct="0">
              <a:buFont typeface="Arial" charset="0"/>
              <a:buChar char="•"/>
            </a:pPr>
            <a:r>
              <a:rPr lang="it-IT"/>
              <a:t>Sistemi enzimatici responsabili delle normali conversioni</a:t>
            </a:r>
          </a:p>
          <a:p>
            <a:pPr eaLnBrk="0" hangingPunct="0"/>
            <a:r>
              <a:rPr lang="it-IT"/>
              <a:t>metaboliche e delle biotrasformazioni sono immaturi: es.</a:t>
            </a:r>
          </a:p>
          <a:p>
            <a:pPr eaLnBrk="0" hangingPunct="0"/>
            <a:r>
              <a:rPr lang="it-IT"/>
              <a:t>glucuronazione</a:t>
            </a:r>
          </a:p>
          <a:p>
            <a:pPr eaLnBrk="0" hangingPunct="0"/>
            <a:r>
              <a:rPr lang="it-IT"/>
              <a:t> Esempi:</a:t>
            </a:r>
          </a:p>
          <a:p>
            <a:pPr eaLnBrk="0" hangingPunct="0">
              <a:buFont typeface="Arial" charset="0"/>
              <a:buChar char="•"/>
            </a:pPr>
            <a:r>
              <a:rPr lang="it-IT"/>
              <a:t> Bilirubina o farmaci come lesobarbitale: poco o niente metabolizzati</a:t>
            </a:r>
          </a:p>
          <a:p>
            <a:pPr eaLnBrk="0" hangingPunct="0"/>
            <a:r>
              <a:rPr lang="it-IT"/>
              <a:t> Cloranfenicolo: emivita 24 ore nel bambino ripetto 3-4 ore</a:t>
            </a:r>
          </a:p>
          <a:p>
            <a:pPr eaLnBrk="0" hangingPunct="0"/>
            <a:r>
              <a:rPr lang="it-IT"/>
              <a:t>nelladulto</a:t>
            </a:r>
          </a:p>
          <a:p>
            <a:pPr eaLnBrk="0" hangingPunct="0"/>
            <a:r>
              <a:rPr lang="it-IT"/>
              <a:t> ZIDOVIDINA (antivirale per HIV): maggiore emivita</a:t>
            </a:r>
          </a:p>
          <a:p>
            <a:pPr eaLnBrk="0" hangingPunct="0">
              <a:buFont typeface="Arial" charset="0"/>
              <a:buChar char="•"/>
            </a:pPr>
            <a:r>
              <a:rPr lang="it-IT"/>
              <a:t> Maturazione veloce: dopo 1-8 settimane simili all’adulto;</a:t>
            </a:r>
          </a:p>
          <a:p>
            <a:pPr eaLnBrk="0" hangingPunct="0"/>
            <a:r>
              <a:rPr lang="it-IT"/>
              <a:t>massima capacità entro l’anno.</a:t>
            </a:r>
          </a:p>
          <a:p>
            <a:pPr eaLnBrk="0" hangingPunct="0">
              <a:buFont typeface="Arial" charset="0"/>
              <a:buChar char="•"/>
            </a:pPr>
            <a:r>
              <a:rPr lang="it-IT"/>
              <a:t>Diffusione passiva aumentata a causa dell’immaturità delle</a:t>
            </a:r>
          </a:p>
          <a:p>
            <a:pPr eaLnBrk="0" hangingPunct="0"/>
            <a:r>
              <a:rPr lang="it-IT"/>
              <a:t>barriere anatomiche</a:t>
            </a:r>
          </a:p>
          <a:p>
            <a:pPr eaLnBrk="0" hangingPunct="0">
              <a:buFont typeface="Arial" charset="0"/>
              <a:buChar char="•"/>
            </a:pPr>
            <a:r>
              <a:rPr lang="it-IT"/>
              <a:t> Sistema enzimatico del Citocromo P450 varia con l’età:</a:t>
            </a:r>
          </a:p>
          <a:p>
            <a:pPr eaLnBrk="0" hangingPunct="0"/>
            <a:r>
              <a:rPr lang="it-IT"/>
              <a:t>diversi isoenzimi che a volte sono maggiori nel feto.</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584200" y="296863"/>
            <a:ext cx="8172450" cy="6040437"/>
          </a:xfrm>
          <a:prstGeom prst="rect">
            <a:avLst/>
          </a:prstGeom>
          <a:noFill/>
          <a:ln w="9525">
            <a:noFill/>
            <a:miter lim="800000"/>
            <a:headEnd/>
            <a:tailEnd/>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381000" y="609600"/>
            <a:ext cx="8239125" cy="4893647"/>
          </a:xfrm>
          <a:prstGeom prst="rect">
            <a:avLst/>
          </a:prstGeom>
          <a:noFill/>
          <a:ln w="9525">
            <a:noFill/>
            <a:miter lim="800000"/>
            <a:headEnd/>
            <a:tailEnd/>
          </a:ln>
        </p:spPr>
        <p:txBody>
          <a:bodyPr>
            <a:spAutoFit/>
          </a:bodyPr>
          <a:lstStyle/>
          <a:p>
            <a:r>
              <a:rPr lang="it-IT" b="1" dirty="0">
                <a:solidFill>
                  <a:srgbClr val="FFFF00"/>
                </a:solidFill>
              </a:rPr>
              <a:t>b) Età senile</a:t>
            </a:r>
            <a:r>
              <a:rPr lang="it-IT" b="1" dirty="0">
                <a:solidFill>
                  <a:schemeClr val="bg1"/>
                </a:solidFill>
              </a:rPr>
              <a:t>:</a:t>
            </a:r>
          </a:p>
          <a:p>
            <a:endParaRPr lang="it-IT" b="1" dirty="0">
              <a:solidFill>
                <a:schemeClr val="bg1"/>
              </a:solidFill>
            </a:endParaRPr>
          </a:p>
          <a:p>
            <a:r>
              <a:rPr lang="it-IT" b="1" dirty="0">
                <a:solidFill>
                  <a:schemeClr val="bg1"/>
                </a:solidFill>
              </a:rPr>
              <a:t>     Si verifica un maggior rischio di tossicità in relazione: </a:t>
            </a:r>
          </a:p>
          <a:p>
            <a:endParaRPr lang="it-IT" b="1" dirty="0">
              <a:solidFill>
                <a:schemeClr val="bg1"/>
              </a:solidFill>
            </a:endParaRPr>
          </a:p>
          <a:p>
            <a:r>
              <a:rPr lang="it-IT" b="1" dirty="0">
                <a:solidFill>
                  <a:schemeClr val="bg1"/>
                </a:solidFill>
              </a:rPr>
              <a:t>	</a:t>
            </a:r>
            <a:r>
              <a:rPr lang="it-IT" b="1" dirty="0">
                <a:solidFill>
                  <a:srgbClr val="FFFF00"/>
                </a:solidFill>
              </a:rPr>
              <a:t>1)</a:t>
            </a:r>
            <a:r>
              <a:rPr lang="it-IT" b="1" dirty="0">
                <a:solidFill>
                  <a:schemeClr val="bg1"/>
                </a:solidFill>
              </a:rPr>
              <a:t> Alla ridotta capacità di escrezione</a:t>
            </a:r>
          </a:p>
          <a:p>
            <a:endParaRPr lang="it-IT" b="1" dirty="0">
              <a:solidFill>
                <a:schemeClr val="bg1"/>
              </a:solidFill>
            </a:endParaRPr>
          </a:p>
          <a:p>
            <a:r>
              <a:rPr lang="it-IT" b="1" dirty="0">
                <a:solidFill>
                  <a:schemeClr val="bg1"/>
                </a:solidFill>
              </a:rPr>
              <a:t>	</a:t>
            </a:r>
            <a:r>
              <a:rPr lang="it-IT" b="1" dirty="0">
                <a:solidFill>
                  <a:srgbClr val="FFFF00"/>
                </a:solidFill>
              </a:rPr>
              <a:t>2)</a:t>
            </a:r>
            <a:r>
              <a:rPr lang="it-IT" b="1" dirty="0">
                <a:solidFill>
                  <a:schemeClr val="bg1"/>
                </a:solidFill>
              </a:rPr>
              <a:t> Alla minore capacità di metabolizzare le </a:t>
            </a:r>
            <a:r>
              <a:rPr lang="it-IT" b="1" dirty="0" smtClean="0">
                <a:solidFill>
                  <a:schemeClr val="bg1"/>
                </a:solidFill>
              </a:rPr>
              <a:t>sostanze </a:t>
            </a:r>
            <a:r>
              <a:rPr lang="it-IT" b="1" dirty="0">
                <a:solidFill>
                  <a:schemeClr val="bg1"/>
                </a:solidFill>
              </a:rPr>
              <a:t>	     </a:t>
            </a:r>
            <a:r>
              <a:rPr lang="it-IT" b="1" dirty="0" err="1">
                <a:solidFill>
                  <a:schemeClr val="bg1"/>
                </a:solidFill>
              </a:rPr>
              <a:t>xenobiotiche</a:t>
            </a:r>
            <a:r>
              <a:rPr lang="it-IT" b="1" dirty="0">
                <a:solidFill>
                  <a:schemeClr val="bg1"/>
                </a:solidFill>
              </a:rPr>
              <a:t> da parte del fegato</a:t>
            </a:r>
          </a:p>
          <a:p>
            <a:endParaRPr lang="it-IT" b="1" dirty="0">
              <a:solidFill>
                <a:schemeClr val="bg1"/>
              </a:solidFill>
            </a:endParaRPr>
          </a:p>
          <a:p>
            <a:r>
              <a:rPr lang="it-IT" b="1" dirty="0">
                <a:solidFill>
                  <a:schemeClr val="bg1"/>
                </a:solidFill>
              </a:rPr>
              <a:t> Infatti </a:t>
            </a:r>
            <a:r>
              <a:rPr lang="it-IT" b="1" u="sng" dirty="0">
                <a:solidFill>
                  <a:schemeClr val="bg1"/>
                </a:solidFill>
              </a:rPr>
              <a:t>l’emivita</a:t>
            </a:r>
            <a:r>
              <a:rPr lang="it-IT" b="1" dirty="0">
                <a:solidFill>
                  <a:schemeClr val="bg1"/>
                </a:solidFill>
              </a:rPr>
              <a:t> di molti farmaci di comune impiego (</a:t>
            </a:r>
            <a:r>
              <a:rPr lang="it-IT" b="1" dirty="0" err="1">
                <a:solidFill>
                  <a:schemeClr val="bg1"/>
                </a:solidFill>
              </a:rPr>
              <a:t>benzodiazepine</a:t>
            </a:r>
            <a:r>
              <a:rPr lang="it-IT" b="1" dirty="0">
                <a:solidFill>
                  <a:schemeClr val="bg1"/>
                </a:solidFill>
              </a:rPr>
              <a:t>, antibiotici </a:t>
            </a:r>
            <a:r>
              <a:rPr lang="it-IT" b="1" dirty="0" err="1">
                <a:solidFill>
                  <a:schemeClr val="bg1"/>
                </a:solidFill>
              </a:rPr>
              <a:t>aminoglicosidi</a:t>
            </a:r>
            <a:r>
              <a:rPr lang="it-IT" b="1" dirty="0">
                <a:solidFill>
                  <a:schemeClr val="bg1"/>
                </a:solidFill>
              </a:rPr>
              <a:t>, digossina, etc.) è significativamente </a:t>
            </a:r>
            <a:r>
              <a:rPr lang="it-IT" b="1" u="sng" dirty="0">
                <a:solidFill>
                  <a:schemeClr val="bg1"/>
                </a:solidFill>
              </a:rPr>
              <a:t>aumentata </a:t>
            </a:r>
            <a:r>
              <a:rPr lang="it-IT" b="1" dirty="0">
                <a:solidFill>
                  <a:schemeClr val="bg1"/>
                </a:solidFill>
              </a:rPr>
              <a:t>nell’anziano rispetto all’adulto aumentando il rischio di intossicazione.</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581025" y="852488"/>
            <a:ext cx="8318500" cy="4473575"/>
          </a:xfrm>
          <a:prstGeom prst="rect">
            <a:avLst/>
          </a:prstGeom>
          <a:noFill/>
          <a:ln w="9525">
            <a:noFill/>
            <a:miter lim="800000"/>
            <a:headEnd/>
            <a:tailEnd/>
          </a:ln>
        </p:spPr>
        <p:txBody>
          <a:bodyPr>
            <a:spAutoFit/>
          </a:bodyPr>
          <a:lstStyle/>
          <a:p>
            <a:r>
              <a:rPr lang="it-IT" b="1">
                <a:solidFill>
                  <a:srgbClr val="FFFF00"/>
                </a:solidFill>
              </a:rPr>
              <a:t>5) Le condizioni patologiche </a:t>
            </a:r>
          </a:p>
          <a:p>
            <a:endParaRPr lang="it-IT" b="1">
              <a:solidFill>
                <a:srgbClr val="FFFF00"/>
              </a:solidFill>
            </a:endParaRPr>
          </a:p>
          <a:p>
            <a:r>
              <a:rPr lang="it-IT" b="1">
                <a:solidFill>
                  <a:schemeClr val="bg1"/>
                </a:solidFill>
              </a:rPr>
              <a:t> Il </a:t>
            </a:r>
            <a:r>
              <a:rPr lang="it-IT" b="1" u="sng">
                <a:solidFill>
                  <a:schemeClr val="bg1"/>
                </a:solidFill>
              </a:rPr>
              <a:t>digiuno</a:t>
            </a:r>
            <a:r>
              <a:rPr lang="it-IT" b="1">
                <a:solidFill>
                  <a:schemeClr val="bg1"/>
                </a:solidFill>
              </a:rPr>
              <a:t>, cioè uno stato di nutrizione non adeguato, è in grado  di ridurre la capacità di detossificazione dell’organismo </a:t>
            </a:r>
          </a:p>
          <a:p>
            <a:endParaRPr lang="it-IT" b="1">
              <a:solidFill>
                <a:schemeClr val="bg1"/>
              </a:solidFill>
            </a:endParaRPr>
          </a:p>
          <a:p>
            <a:r>
              <a:rPr lang="it-IT" b="1">
                <a:solidFill>
                  <a:schemeClr val="bg1"/>
                </a:solidFill>
              </a:rPr>
              <a:t>     </a:t>
            </a:r>
            <a:r>
              <a:rPr lang="it-IT" b="1" u="sng">
                <a:solidFill>
                  <a:schemeClr val="bg1"/>
                </a:solidFill>
              </a:rPr>
              <a:t>Patologie che compromettono la funzionalità epatica o renale</a:t>
            </a:r>
            <a:r>
              <a:rPr lang="it-IT" b="1">
                <a:solidFill>
                  <a:schemeClr val="bg1"/>
                </a:solidFill>
              </a:rPr>
              <a:t> modificano la risposta tossicologica riducendo la detossificazione epatica e ritardando l’escrezione renale</a:t>
            </a:r>
          </a:p>
          <a:p>
            <a:endParaRPr lang="it-IT" b="1">
              <a:solidFill>
                <a:schemeClr val="bg1"/>
              </a:solidFill>
            </a:endParaRPr>
          </a:p>
          <a:p>
            <a:r>
              <a:rPr lang="it-IT" b="1">
                <a:solidFill>
                  <a:schemeClr val="bg1"/>
                </a:solidFill>
              </a:rPr>
              <a:t>     </a:t>
            </a:r>
            <a:r>
              <a:rPr lang="it-IT" b="1" u="sng">
                <a:solidFill>
                  <a:schemeClr val="bg1"/>
                </a:solidFill>
              </a:rPr>
              <a:t>La ridotta filtrazione glomerulare</a:t>
            </a:r>
            <a:r>
              <a:rPr lang="it-IT" b="1">
                <a:solidFill>
                  <a:schemeClr val="bg1"/>
                </a:solidFill>
              </a:rPr>
              <a:t> aumenta la vita media plasmatica di molti antibiotici 		grave tossicità</a:t>
            </a:r>
          </a:p>
        </p:txBody>
      </p:sp>
      <p:sp>
        <p:nvSpPr>
          <p:cNvPr id="36867" name="AutoShape 3"/>
          <p:cNvSpPr>
            <a:spLocks noChangeArrowheads="1"/>
          </p:cNvSpPr>
          <p:nvPr/>
        </p:nvSpPr>
        <p:spPr bwMode="auto">
          <a:xfrm>
            <a:off x="4750904" y="4655378"/>
            <a:ext cx="1244600" cy="177800"/>
          </a:xfrm>
          <a:prstGeom prst="rightArrow">
            <a:avLst>
              <a:gd name="adj1" fmla="val 50000"/>
              <a:gd name="adj2" fmla="val 175000"/>
            </a:avLst>
          </a:prstGeom>
          <a:solidFill>
            <a:srgbClr val="FF9900"/>
          </a:solidFill>
          <a:ln w="9525">
            <a:solidFill>
              <a:srgbClr val="FFFF00"/>
            </a:solidFill>
            <a:miter lim="800000"/>
            <a:headEnd/>
            <a:tailEnd/>
          </a:ln>
        </p:spPr>
        <p:txBody>
          <a:bodyPr wrap="none" anchor="ctr"/>
          <a:lstStyle/>
          <a:p>
            <a:pPr eaLnBrk="0" hangingPunct="0"/>
            <a:endParaRPr lang="it-IT">
              <a:latin typeface="Verdana"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171450" y="1073150"/>
            <a:ext cx="8839200" cy="4108450"/>
          </a:xfrm>
          <a:prstGeom prst="rect">
            <a:avLst/>
          </a:prstGeom>
          <a:noFill/>
          <a:ln w="9525">
            <a:noFill/>
            <a:miter lim="800000"/>
            <a:headEnd/>
            <a:tailEnd/>
          </a:ln>
        </p:spPr>
        <p:txBody>
          <a:bodyPr/>
          <a:lstStyle/>
          <a:p>
            <a:r>
              <a:rPr lang="en-US" b="1" dirty="0" err="1">
                <a:solidFill>
                  <a:srgbClr val="000000"/>
                </a:solidFill>
                <a:latin typeface="Verdana" pitchFamily="34" charset="0"/>
                <a:cs typeface="Arial" charset="0"/>
              </a:rPr>
              <a:t>Agenti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tossici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possono</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essere</a:t>
            </a:r>
            <a:r>
              <a:rPr lang="en-US" b="1" dirty="0">
                <a:solidFill>
                  <a:srgbClr val="000000"/>
                </a:solidFill>
                <a:latin typeface="Verdana" pitchFamily="34" charset="0"/>
                <a:cs typeface="Arial" charset="0"/>
              </a:rPr>
              <a:t>:  </a:t>
            </a:r>
          </a:p>
          <a:p>
            <a:pPr>
              <a:buFontTx/>
              <a:buChar char="•"/>
            </a:pP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agenti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chimici</a:t>
            </a:r>
            <a:r>
              <a:rPr lang="en-US" b="1" dirty="0">
                <a:solidFill>
                  <a:srgbClr val="000000"/>
                </a:solidFill>
                <a:latin typeface="Verdana" pitchFamily="34" charset="0"/>
                <a:cs typeface="Arial" charset="0"/>
              </a:rPr>
              <a:t> </a:t>
            </a:r>
            <a:r>
              <a:rPr lang="en-US" b="1" i="1" dirty="0">
                <a:solidFill>
                  <a:srgbClr val="000000"/>
                </a:solidFill>
                <a:latin typeface="Verdana" pitchFamily="34" charset="0"/>
                <a:cs typeface="Times New Roman" pitchFamily="18" charset="0"/>
              </a:rPr>
              <a:t>(</a:t>
            </a:r>
            <a:r>
              <a:rPr lang="en-US" b="1" i="1" dirty="0" err="1">
                <a:solidFill>
                  <a:srgbClr val="000000"/>
                </a:solidFill>
                <a:latin typeface="Verdana" pitchFamily="34" charset="0"/>
                <a:cs typeface="Times New Roman" pitchFamily="18" charset="0"/>
              </a:rPr>
              <a:t>cianuro</a:t>
            </a:r>
            <a:r>
              <a:rPr lang="en-US" b="1" i="1" dirty="0">
                <a:solidFill>
                  <a:srgbClr val="000000"/>
                </a:solidFill>
                <a:latin typeface="Verdana" pitchFamily="34" charset="0"/>
                <a:cs typeface="Times New Roman" pitchFamily="18" charset="0"/>
              </a:rPr>
              <a:t>)</a:t>
            </a:r>
          </a:p>
          <a:p>
            <a:pPr>
              <a:buFontTx/>
              <a:buChar char="•"/>
            </a:pPr>
            <a:r>
              <a:rPr lang="en-US" b="1" i="1" dirty="0">
                <a:solidFill>
                  <a:srgbClr val="000000"/>
                </a:solidFill>
                <a:latin typeface="Verdana" pitchFamily="34" charset="0"/>
                <a:cs typeface="Times New Roman" pitchFamily="18" charset="0"/>
              </a:rPr>
              <a:t> </a:t>
            </a:r>
            <a:r>
              <a:rPr lang="en-US" b="1" dirty="0" err="1">
                <a:solidFill>
                  <a:srgbClr val="000000"/>
                </a:solidFill>
                <a:latin typeface="Verdana" pitchFamily="34" charset="0"/>
                <a:cs typeface="Times New Roman" pitchFamily="18" charset="0"/>
              </a:rPr>
              <a:t>agenti</a:t>
            </a:r>
            <a:r>
              <a:rPr lang="en-US" b="1" dirty="0">
                <a:solidFill>
                  <a:srgbClr val="000000"/>
                </a:solidFill>
                <a:latin typeface="Verdana" pitchFamily="34" charset="0"/>
                <a:cs typeface="Times New Roman" pitchFamily="18" charset="0"/>
              </a:rPr>
              <a:t> </a:t>
            </a:r>
            <a:r>
              <a:rPr lang="en-US" b="1" dirty="0" err="1">
                <a:solidFill>
                  <a:srgbClr val="000000"/>
                </a:solidFill>
                <a:latin typeface="Verdana" pitchFamily="34" charset="0"/>
                <a:cs typeface="Times New Roman" pitchFamily="18" charset="0"/>
              </a:rPr>
              <a:t>fisici</a:t>
            </a:r>
            <a:r>
              <a:rPr lang="en-US" b="1" dirty="0">
                <a:solidFill>
                  <a:srgbClr val="000000"/>
                </a:solidFill>
                <a:latin typeface="Verdana" pitchFamily="34" charset="0"/>
                <a:cs typeface="Arial" charset="0"/>
              </a:rPr>
              <a:t> </a:t>
            </a:r>
            <a:r>
              <a:rPr lang="en-US" b="1" i="1" dirty="0">
                <a:solidFill>
                  <a:srgbClr val="000000"/>
                </a:solidFill>
                <a:latin typeface="Verdana" pitchFamily="34" charset="0"/>
                <a:cs typeface="Times New Roman" pitchFamily="18" charset="0"/>
              </a:rPr>
              <a:t>(</a:t>
            </a:r>
            <a:r>
              <a:rPr lang="en-US" b="1" i="1" dirty="0" err="1">
                <a:solidFill>
                  <a:srgbClr val="000000"/>
                </a:solidFill>
                <a:latin typeface="Verdana" pitchFamily="34" charset="0"/>
                <a:cs typeface="Times New Roman" pitchFamily="18" charset="0"/>
              </a:rPr>
              <a:t>radiazioni</a:t>
            </a:r>
            <a:r>
              <a:rPr lang="en-US" b="1" i="1" dirty="0">
                <a:solidFill>
                  <a:srgbClr val="000000"/>
                </a:solidFill>
                <a:latin typeface="Verdana" pitchFamily="34" charset="0"/>
                <a:cs typeface="Times New Roman" pitchFamily="18" charset="0"/>
              </a:rPr>
              <a:t>)</a:t>
            </a:r>
            <a:r>
              <a:rPr lang="en-US" b="1" dirty="0">
                <a:solidFill>
                  <a:srgbClr val="000000"/>
                </a:solidFill>
                <a:latin typeface="Verdana" pitchFamily="34" charset="0"/>
                <a:cs typeface="Arial" charset="0"/>
              </a:rPr>
              <a:t> </a:t>
            </a:r>
          </a:p>
          <a:p>
            <a:pPr>
              <a:buFontTx/>
              <a:buChar char="•"/>
            </a:pP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agenti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di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derivazione</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biologica</a:t>
            </a:r>
            <a:r>
              <a:rPr lang="en-US" b="1" dirty="0">
                <a:solidFill>
                  <a:srgbClr val="000000"/>
                </a:solidFill>
                <a:latin typeface="Verdana" pitchFamily="34" charset="0"/>
                <a:cs typeface="Arial" charset="0"/>
              </a:rPr>
              <a:t> </a:t>
            </a:r>
            <a:r>
              <a:rPr lang="en-US" b="1" i="1" dirty="0">
                <a:solidFill>
                  <a:srgbClr val="000000"/>
                </a:solidFill>
                <a:latin typeface="Verdana" pitchFamily="34" charset="0"/>
                <a:cs typeface="Times New Roman" pitchFamily="18" charset="0"/>
              </a:rPr>
              <a:t>(</a:t>
            </a:r>
            <a:r>
              <a:rPr lang="en-US" b="1" i="1" dirty="0" err="1">
                <a:solidFill>
                  <a:srgbClr val="000000"/>
                </a:solidFill>
                <a:latin typeface="Verdana" pitchFamily="34" charset="0"/>
                <a:cs typeface="Times New Roman" pitchFamily="18" charset="0"/>
              </a:rPr>
              <a:t>veleni</a:t>
            </a:r>
            <a:r>
              <a:rPr lang="en-US" b="1" i="1" dirty="0">
                <a:solidFill>
                  <a:srgbClr val="000000"/>
                </a:solidFill>
                <a:latin typeface="Verdana" pitchFamily="34" charset="0"/>
                <a:cs typeface="Times New Roman" pitchFamily="18" charset="0"/>
              </a:rPr>
              <a:t> </a:t>
            </a:r>
            <a:r>
              <a:rPr lang="en-US" b="1" i="1" dirty="0" err="1">
                <a:solidFill>
                  <a:srgbClr val="000000"/>
                </a:solidFill>
                <a:latin typeface="Verdana" pitchFamily="34" charset="0"/>
                <a:cs typeface="Times New Roman" pitchFamily="18" charset="0"/>
              </a:rPr>
              <a:t>di</a:t>
            </a:r>
            <a:r>
              <a:rPr lang="en-US" b="1" i="1" dirty="0">
                <a:solidFill>
                  <a:srgbClr val="000000"/>
                </a:solidFill>
                <a:latin typeface="Verdana" pitchFamily="34" charset="0"/>
                <a:cs typeface="Times New Roman" pitchFamily="18" charset="0"/>
              </a:rPr>
              <a:t> </a:t>
            </a:r>
            <a:r>
              <a:rPr lang="en-US" b="1" i="1" dirty="0" err="1">
                <a:solidFill>
                  <a:srgbClr val="000000"/>
                </a:solidFill>
                <a:latin typeface="Verdana" pitchFamily="34" charset="0"/>
                <a:cs typeface="Times New Roman" pitchFamily="18" charset="0"/>
              </a:rPr>
              <a:t>serpenti</a:t>
            </a:r>
            <a:r>
              <a:rPr lang="en-US" b="1" i="1" dirty="0">
                <a:solidFill>
                  <a:srgbClr val="000000"/>
                </a:solidFill>
                <a:latin typeface="Verdana" pitchFamily="34" charset="0"/>
                <a:cs typeface="Times New Roman" pitchFamily="18" charset="0"/>
              </a:rPr>
              <a:t>)</a:t>
            </a:r>
          </a:p>
          <a:p>
            <a:pPr>
              <a:buFontTx/>
              <a:buChar char="•"/>
            </a:pPr>
            <a:endParaRPr lang="en-US" b="1" i="1" dirty="0">
              <a:solidFill>
                <a:srgbClr val="000000"/>
              </a:solidFill>
              <a:latin typeface="Verdana" pitchFamily="34" charset="0"/>
              <a:cs typeface="Times New Roman" pitchFamily="18" charset="0"/>
            </a:endParaRPr>
          </a:p>
          <a:p>
            <a:pPr>
              <a:spcBef>
                <a:spcPct val="50000"/>
              </a:spcBef>
              <a:buFontTx/>
              <a:buChar char="•"/>
            </a:pPr>
            <a:r>
              <a:rPr lang="en-US" b="1" dirty="0" err="1">
                <a:solidFill>
                  <a:srgbClr val="000000"/>
                </a:solidFill>
                <a:latin typeface="Verdana" pitchFamily="34" charset="0"/>
                <a:cs typeface="Arial" charset="0"/>
              </a:rPr>
              <a:t>Organismi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biologici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che</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invadono</a:t>
            </a:r>
            <a:r>
              <a:rPr lang="en-US" b="1" dirty="0">
                <a:solidFill>
                  <a:srgbClr val="000000"/>
                </a:solidFill>
                <a:latin typeface="Verdana" pitchFamily="34" charset="0"/>
                <a:cs typeface="Arial" charset="0"/>
              </a:rPr>
              <a:t> e </a:t>
            </a:r>
            <a:r>
              <a:rPr lang="en-US" b="1" dirty="0" err="1">
                <a:solidFill>
                  <a:srgbClr val="000000"/>
                </a:solidFill>
                <a:latin typeface="Verdana" pitchFamily="34" charset="0"/>
                <a:cs typeface="Arial" charset="0"/>
              </a:rPr>
              <a:t>si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moltiplicano</a:t>
            </a:r>
            <a:r>
              <a:rPr lang="en-US" b="1" dirty="0">
                <a:solidFill>
                  <a:srgbClr val="000000"/>
                </a:solidFill>
                <a:latin typeface="Verdana" pitchFamily="34" charset="0"/>
                <a:cs typeface="Arial" charset="0"/>
              </a:rPr>
              <a:t> in un </a:t>
            </a:r>
            <a:r>
              <a:rPr lang="en-US" b="1" dirty="0" err="1">
                <a:solidFill>
                  <a:srgbClr val="000000"/>
                </a:solidFill>
                <a:latin typeface="Verdana" pitchFamily="34" charset="0"/>
                <a:cs typeface="Arial" charset="0"/>
              </a:rPr>
              <a:t>altro</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organismo</a:t>
            </a:r>
            <a:r>
              <a:rPr lang="en-US" b="1" dirty="0">
                <a:solidFill>
                  <a:srgbClr val="000000"/>
                </a:solidFill>
                <a:latin typeface="Verdana" pitchFamily="34" charset="0"/>
                <a:cs typeface="Arial" charset="0"/>
              </a:rPr>
              <a:t> (virus, </a:t>
            </a:r>
            <a:r>
              <a:rPr lang="en-US" b="1" dirty="0" err="1">
                <a:solidFill>
                  <a:srgbClr val="000000"/>
                </a:solidFill>
                <a:latin typeface="Verdana" pitchFamily="34" charset="0"/>
                <a:cs typeface="Arial" charset="0"/>
              </a:rPr>
              <a:t>batteri</a:t>
            </a:r>
            <a:r>
              <a:rPr lang="en-US" b="1" dirty="0">
                <a:solidFill>
                  <a:srgbClr val="000000"/>
                </a:solidFill>
                <a:latin typeface="Verdana" pitchFamily="34" charset="0"/>
                <a:cs typeface="Arial" charset="0"/>
              </a:rPr>
              <a:t>, …) </a:t>
            </a:r>
            <a:r>
              <a:rPr lang="en-US" b="1" dirty="0" err="1">
                <a:solidFill>
                  <a:srgbClr val="000000"/>
                </a:solidFill>
                <a:latin typeface="Verdana" pitchFamily="34" charset="0"/>
                <a:cs typeface="Arial" charset="0"/>
              </a:rPr>
              <a:t>vengono</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considerati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organismi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tossici</a:t>
            </a:r>
            <a:r>
              <a:rPr lang="en-US" b="1" dirty="0">
                <a:solidFill>
                  <a:srgbClr val="000000"/>
                </a:solidFill>
                <a:latin typeface="Verdana" pitchFamily="34" charset="0"/>
                <a:cs typeface="Arial" charset="0"/>
              </a:rPr>
              <a:t>. In </a:t>
            </a:r>
            <a:r>
              <a:rPr lang="en-US" b="1" dirty="0" err="1">
                <a:solidFill>
                  <a:srgbClr val="000000"/>
                </a:solidFill>
                <a:latin typeface="Verdana" pitchFamily="34" charset="0"/>
                <a:cs typeface="Arial" charset="0"/>
              </a:rPr>
              <a:t>alcuni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casi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questi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possono</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risultare</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dannosi</a:t>
            </a:r>
            <a:r>
              <a:rPr lang="en-US" b="1" dirty="0">
                <a:solidFill>
                  <a:srgbClr val="000000"/>
                </a:solidFill>
                <a:latin typeface="Verdana" pitchFamily="34" charset="0"/>
                <a:cs typeface="Arial" charset="0"/>
              </a:rPr>
              <a:t> per la </a:t>
            </a:r>
            <a:r>
              <a:rPr lang="en-US" b="1" dirty="0" err="1">
                <a:solidFill>
                  <a:srgbClr val="000000"/>
                </a:solidFill>
                <a:latin typeface="Verdana" pitchFamily="34" charset="0"/>
                <a:cs typeface="Arial" charset="0"/>
              </a:rPr>
              <a:t>produzione</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di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tossine</a:t>
            </a:r>
            <a:r>
              <a:rPr lang="en-US" b="1" dirty="0">
                <a:solidFill>
                  <a:srgbClr val="000000"/>
                </a:solidFill>
                <a:latin typeface="Verdana" pitchFamily="34" charset="0"/>
                <a:cs typeface="Arial" charset="0"/>
              </a:rPr>
              <a:t> (</a:t>
            </a:r>
            <a:r>
              <a:rPr lang="en-US" b="1" i="1" dirty="0">
                <a:solidFill>
                  <a:srgbClr val="000000"/>
                </a:solidFill>
                <a:latin typeface="Verdana" pitchFamily="34" charset="0"/>
                <a:cs typeface="Times New Roman" pitchFamily="18" charset="0"/>
              </a:rPr>
              <a:t>Clostridium </a:t>
            </a:r>
            <a:r>
              <a:rPr lang="en-US" b="1" i="1" dirty="0" err="1">
                <a:solidFill>
                  <a:srgbClr val="000000"/>
                </a:solidFill>
                <a:latin typeface="Verdana" pitchFamily="34" charset="0"/>
                <a:cs typeface="Times New Roman" pitchFamily="18" charset="0"/>
              </a:rPr>
              <a:t>tetani</a:t>
            </a:r>
            <a:r>
              <a:rPr lang="en-US" b="1" dirty="0">
                <a:solidFill>
                  <a:srgbClr val="000000"/>
                </a:solidFill>
                <a:latin typeface="Verdana" pitchFamily="34" charset="0"/>
                <a:cs typeface="Arial" charset="0"/>
              </a:rPr>
              <a:t>). </a:t>
            </a:r>
          </a:p>
          <a:p>
            <a:pPr>
              <a:spcBef>
                <a:spcPct val="50000"/>
              </a:spcBef>
              <a:buFontTx/>
              <a:buChar char="•"/>
            </a:pPr>
            <a:r>
              <a:rPr lang="en-US" b="1" dirty="0">
                <a:solidFill>
                  <a:srgbClr val="000000"/>
                </a:solidFill>
                <a:latin typeface="Verdana" pitchFamily="34" charset="0"/>
                <a:cs typeface="Arial" charset="0"/>
              </a:rPr>
              <a:t>Le </a:t>
            </a:r>
            <a:r>
              <a:rPr lang="en-US" b="1" dirty="0" err="1">
                <a:solidFill>
                  <a:srgbClr val="000000"/>
                </a:solidFill>
                <a:latin typeface="Verdana" pitchFamily="34" charset="0"/>
                <a:cs typeface="Arial" charset="0"/>
              </a:rPr>
              <a:t>sostanze</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tossiche</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possono</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avere</a:t>
            </a:r>
            <a:r>
              <a:rPr lang="en-US" b="1" dirty="0">
                <a:solidFill>
                  <a:srgbClr val="000000"/>
                </a:solidFill>
                <a:latin typeface="Verdana" pitchFamily="34" charset="0"/>
                <a:cs typeface="Arial" charset="0"/>
              </a:rPr>
              <a:t> o </a:t>
            </a:r>
            <a:r>
              <a:rPr lang="en-US" b="1" dirty="0" err="1">
                <a:solidFill>
                  <a:srgbClr val="000000"/>
                </a:solidFill>
                <a:latin typeface="Verdana" pitchFamily="34" charset="0"/>
                <a:cs typeface="Arial" charset="0"/>
              </a:rPr>
              <a:t>meno</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una</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composizione</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costante</a:t>
            </a:r>
            <a:r>
              <a:rPr lang="en-US" b="1" dirty="0">
                <a:solidFill>
                  <a:srgbClr val="000000"/>
                </a:solidFill>
                <a:latin typeface="Verdana" pitchFamily="34" charset="0"/>
                <a:cs typeface="Arial" charset="0"/>
              </a:rPr>
              <a:t> (</a:t>
            </a:r>
            <a:r>
              <a:rPr lang="en-US" b="1" i="1" dirty="0" err="1">
                <a:solidFill>
                  <a:srgbClr val="000000"/>
                </a:solidFill>
                <a:latin typeface="Verdana" pitchFamily="34" charset="0"/>
                <a:cs typeface="Arial" charset="0"/>
              </a:rPr>
              <a:t>cromo</a:t>
            </a:r>
            <a:r>
              <a:rPr lang="en-US" b="1" i="1" dirty="0">
                <a:solidFill>
                  <a:srgbClr val="000000"/>
                </a:solidFill>
                <a:latin typeface="Verdana" pitchFamily="34" charset="0"/>
                <a:cs typeface="Arial" charset="0"/>
              </a:rPr>
              <a:t> </a:t>
            </a:r>
            <a:r>
              <a:rPr lang="en-US" b="1" i="1" dirty="0" err="1">
                <a:solidFill>
                  <a:srgbClr val="000000"/>
                </a:solidFill>
                <a:latin typeface="Verdana" pitchFamily="34" charset="0"/>
                <a:cs typeface="Arial" charset="0"/>
              </a:rPr>
              <a:t>vs</a:t>
            </a:r>
            <a:r>
              <a:rPr lang="en-US" b="1" i="1" dirty="0">
                <a:solidFill>
                  <a:srgbClr val="000000"/>
                </a:solidFill>
                <a:latin typeface="Verdana" pitchFamily="34" charset="0"/>
                <a:cs typeface="Arial" charset="0"/>
              </a:rPr>
              <a:t> </a:t>
            </a:r>
            <a:r>
              <a:rPr lang="en-US" b="1" i="1" dirty="0" err="1">
                <a:solidFill>
                  <a:srgbClr val="000000"/>
                </a:solidFill>
                <a:latin typeface="Verdana" pitchFamily="34" charset="0"/>
                <a:cs typeface="Arial" charset="0"/>
              </a:rPr>
              <a:t>asbesto</a:t>
            </a:r>
            <a:r>
              <a:rPr lang="en-US" b="1" i="1" dirty="0">
                <a:solidFill>
                  <a:srgbClr val="000000"/>
                </a:solidFill>
                <a:latin typeface="Verdana" pitchFamily="34" charset="0"/>
                <a:cs typeface="Arial" charset="0"/>
              </a:rPr>
              <a:t> o </a:t>
            </a:r>
            <a:r>
              <a:rPr lang="en-US" b="1" i="1" dirty="0" err="1">
                <a:solidFill>
                  <a:srgbClr val="000000"/>
                </a:solidFill>
                <a:latin typeface="Verdana" pitchFamily="34" charset="0"/>
                <a:cs typeface="Arial" charset="0"/>
              </a:rPr>
              <a:t>benzina</a:t>
            </a:r>
            <a:r>
              <a:rPr lang="en-US" b="1" i="1" dirty="0">
                <a:solidFill>
                  <a:srgbClr val="000000"/>
                </a:solidFill>
                <a:latin typeface="Verdana" pitchFamily="34" charset="0"/>
                <a:cs typeface="Arial" charset="0"/>
              </a:rPr>
              <a:t>)</a:t>
            </a:r>
            <a:endParaRPr lang="it-IT" b="1" i="1" dirty="0">
              <a:solidFill>
                <a:srgbClr val="000000"/>
              </a:solidFill>
              <a:latin typeface="Verdana" pitchFamily="34" charset="0"/>
              <a:cs typeface="Arial" charset="0"/>
            </a:endParaRPr>
          </a:p>
          <a:p>
            <a:pPr>
              <a:buFontTx/>
              <a:buChar char="•"/>
            </a:pPr>
            <a:endParaRPr lang="en-US" b="1" dirty="0">
              <a:solidFill>
                <a:srgbClr val="000000"/>
              </a:solidFill>
              <a:latin typeface="Verdana" pitchFamily="34" charset="0"/>
              <a:cs typeface="Arial" charset="0"/>
            </a:endParaRPr>
          </a:p>
        </p:txBody>
      </p:sp>
      <p:sp>
        <p:nvSpPr>
          <p:cNvPr id="12291" name="Rectangle 4"/>
          <p:cNvSpPr>
            <a:spLocks noChangeArrowheads="1"/>
          </p:cNvSpPr>
          <p:nvPr/>
        </p:nvSpPr>
        <p:spPr bwMode="auto">
          <a:xfrm>
            <a:off x="247650" y="228600"/>
            <a:ext cx="8610600" cy="762000"/>
          </a:xfrm>
          <a:prstGeom prst="rect">
            <a:avLst/>
          </a:prstGeom>
          <a:solidFill>
            <a:srgbClr val="CC99FF"/>
          </a:solidFill>
          <a:ln w="9525">
            <a:noFill/>
            <a:miter lim="800000"/>
            <a:headEnd/>
            <a:tailEnd/>
          </a:ln>
        </p:spPr>
        <p:txBody>
          <a:bodyPr anchor="ctr"/>
          <a:lstStyle/>
          <a:p>
            <a:pPr algn="ctr"/>
            <a:r>
              <a:rPr lang="en-US" sz="3200" b="1">
                <a:solidFill>
                  <a:srgbClr val="000000"/>
                </a:solidFill>
                <a:latin typeface="Verdana" pitchFamily="34" charset="0"/>
              </a:rPr>
              <a:t>Classificazione degli agenti tossici</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482600" y="1219200"/>
            <a:ext cx="7886700" cy="4838700"/>
          </a:xfrm>
          <a:prstGeom prst="rect">
            <a:avLst/>
          </a:prstGeom>
          <a:noFill/>
          <a:ln w="9525">
            <a:noFill/>
            <a:miter lim="800000"/>
            <a:headEnd/>
            <a:tailEnd/>
          </a:ln>
        </p:spPr>
        <p:txBody>
          <a:bodyPr>
            <a:spAutoFit/>
          </a:bodyPr>
          <a:lstStyle/>
          <a:p>
            <a:r>
              <a:rPr lang="it-IT" b="1">
                <a:solidFill>
                  <a:srgbClr val="FFFF00"/>
                </a:solidFill>
              </a:rPr>
              <a:t>6) L’attività degli enzimi microsomiali epatici</a:t>
            </a:r>
          </a:p>
          <a:p>
            <a:endParaRPr lang="it-IT" b="1">
              <a:solidFill>
                <a:schemeClr val="bg1"/>
              </a:solidFill>
            </a:endParaRPr>
          </a:p>
          <a:p>
            <a:r>
              <a:rPr lang="it-IT" b="1" u="sng">
                <a:solidFill>
                  <a:schemeClr val="bg1"/>
                </a:solidFill>
              </a:rPr>
              <a:t>L’induzione</a:t>
            </a:r>
            <a:r>
              <a:rPr lang="it-IT" b="1">
                <a:solidFill>
                  <a:schemeClr val="bg1"/>
                </a:solidFill>
              </a:rPr>
              <a:t> (aumento della sintesi enzimatica) degli enzimi microsomiali epatici da parte dei farmaci (fenobarbitale, etc.), </a:t>
            </a:r>
            <a:r>
              <a:rPr lang="it-IT" b="1">
                <a:solidFill>
                  <a:srgbClr val="FFFF00"/>
                </a:solidFill>
              </a:rPr>
              <a:t>diminuisce</a:t>
            </a:r>
            <a:r>
              <a:rPr lang="it-IT" b="1">
                <a:solidFill>
                  <a:schemeClr val="bg1"/>
                </a:solidFill>
              </a:rPr>
              <a:t> la tossicità delle sostanze che vengono inattivate mediante </a:t>
            </a:r>
            <a:r>
              <a:rPr lang="it-IT" b="1">
                <a:solidFill>
                  <a:srgbClr val="FFFF00"/>
                </a:solidFill>
              </a:rPr>
              <a:t>ossidazione</a:t>
            </a:r>
            <a:r>
              <a:rPr lang="it-IT" b="1">
                <a:solidFill>
                  <a:schemeClr val="bg1"/>
                </a:solidFill>
              </a:rPr>
              <a:t> oppure </a:t>
            </a:r>
            <a:r>
              <a:rPr lang="it-IT" b="1">
                <a:solidFill>
                  <a:srgbClr val="FFFF00"/>
                </a:solidFill>
              </a:rPr>
              <a:t>aumenta </a:t>
            </a:r>
            <a:r>
              <a:rPr lang="it-IT" b="1">
                <a:solidFill>
                  <a:schemeClr val="bg1"/>
                </a:solidFill>
              </a:rPr>
              <a:t>la tossicità di quelle che vengono attivate mediante </a:t>
            </a:r>
            <a:r>
              <a:rPr lang="it-IT" b="1">
                <a:solidFill>
                  <a:srgbClr val="FFFF00"/>
                </a:solidFill>
              </a:rPr>
              <a:t>ossidazione</a:t>
            </a:r>
            <a:r>
              <a:rPr lang="it-IT" b="1">
                <a:solidFill>
                  <a:schemeClr val="bg1"/>
                </a:solidFill>
              </a:rPr>
              <a:t>.</a:t>
            </a:r>
          </a:p>
          <a:p>
            <a:endParaRPr lang="it-IT" b="1">
              <a:solidFill>
                <a:schemeClr val="bg1"/>
              </a:solidFill>
            </a:endParaRPr>
          </a:p>
          <a:p>
            <a:r>
              <a:rPr lang="it-IT" b="1">
                <a:solidFill>
                  <a:schemeClr val="bg1"/>
                </a:solidFill>
              </a:rPr>
              <a:t>L’importanza degli enzimi microsomiali epatici sulla tossicità di xenobiotici e farmaci si può verificare analizzando gli effetti collaterali dell’</a:t>
            </a:r>
            <a:r>
              <a:rPr lang="it-IT" b="1">
                <a:solidFill>
                  <a:srgbClr val="FFFF00"/>
                </a:solidFill>
              </a:rPr>
              <a:t>isoniazide </a:t>
            </a:r>
            <a:r>
              <a:rPr lang="it-IT" b="1">
                <a:solidFill>
                  <a:schemeClr val="bg1"/>
                </a:solidFill>
              </a:rPr>
              <a:t>e del </a:t>
            </a:r>
            <a:r>
              <a:rPr lang="it-IT" b="1">
                <a:solidFill>
                  <a:srgbClr val="FFFF00"/>
                </a:solidFill>
              </a:rPr>
              <a:t>paracetamolo</a:t>
            </a:r>
            <a:r>
              <a:rPr lang="it-IT" b="1">
                <a:solidFill>
                  <a:schemeClr val="bg1"/>
                </a:solidFill>
              </a:rPr>
              <a:t>.  </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673100" y="1157288"/>
            <a:ext cx="7378700" cy="3743325"/>
          </a:xfrm>
          <a:prstGeom prst="rect">
            <a:avLst/>
          </a:prstGeom>
          <a:noFill/>
          <a:ln w="9525">
            <a:noFill/>
            <a:miter lim="800000"/>
            <a:headEnd/>
            <a:tailEnd/>
          </a:ln>
        </p:spPr>
        <p:txBody>
          <a:bodyPr>
            <a:spAutoFit/>
          </a:bodyPr>
          <a:lstStyle/>
          <a:p>
            <a:r>
              <a:rPr lang="it-IT" b="1">
                <a:solidFill>
                  <a:srgbClr val="FFFF00"/>
                </a:solidFill>
              </a:rPr>
              <a:t>L’epatopatia</a:t>
            </a:r>
            <a:r>
              <a:rPr lang="it-IT" b="1">
                <a:solidFill>
                  <a:schemeClr val="bg1"/>
                </a:solidFill>
              </a:rPr>
              <a:t> da isoniazide riconosce 2 momenti patogenetici:</a:t>
            </a:r>
          </a:p>
          <a:p>
            <a:endParaRPr lang="it-IT" b="1">
              <a:solidFill>
                <a:schemeClr val="bg1"/>
              </a:solidFill>
            </a:endParaRPr>
          </a:p>
          <a:p>
            <a:r>
              <a:rPr lang="it-IT" b="1">
                <a:solidFill>
                  <a:schemeClr val="bg1"/>
                </a:solidFill>
              </a:rPr>
              <a:t>1) </a:t>
            </a:r>
            <a:r>
              <a:rPr lang="it-IT" b="1">
                <a:solidFill>
                  <a:srgbClr val="FFFF00"/>
                </a:solidFill>
              </a:rPr>
              <a:t>l’acetilazione</a:t>
            </a:r>
            <a:r>
              <a:rPr lang="it-IT" b="1">
                <a:solidFill>
                  <a:schemeClr val="bg1"/>
                </a:solidFill>
              </a:rPr>
              <a:t> dell’isoniazide con formazione di </a:t>
            </a:r>
            <a:r>
              <a:rPr lang="it-IT" b="1">
                <a:solidFill>
                  <a:srgbClr val="FFFF00"/>
                </a:solidFill>
              </a:rPr>
              <a:t>acetilisoniazide			acetilidralazina</a:t>
            </a:r>
          </a:p>
          <a:p>
            <a:endParaRPr lang="it-IT" b="1">
              <a:solidFill>
                <a:schemeClr val="bg1"/>
              </a:solidFill>
            </a:endParaRPr>
          </a:p>
          <a:p>
            <a:r>
              <a:rPr lang="it-IT" b="1">
                <a:solidFill>
                  <a:schemeClr val="bg1"/>
                </a:solidFill>
              </a:rPr>
              <a:t>2) </a:t>
            </a:r>
            <a:r>
              <a:rPr lang="it-IT" b="1">
                <a:solidFill>
                  <a:srgbClr val="FFFF00"/>
                </a:solidFill>
              </a:rPr>
              <a:t>l’ossidazione</a:t>
            </a:r>
            <a:r>
              <a:rPr lang="it-IT" b="1">
                <a:solidFill>
                  <a:schemeClr val="bg1"/>
                </a:solidFill>
              </a:rPr>
              <a:t> dell’</a:t>
            </a:r>
            <a:r>
              <a:rPr lang="it-IT" b="1">
                <a:solidFill>
                  <a:srgbClr val="FFFF00"/>
                </a:solidFill>
              </a:rPr>
              <a:t>acetilidralazina</a:t>
            </a:r>
            <a:r>
              <a:rPr lang="it-IT" b="1">
                <a:solidFill>
                  <a:schemeClr val="bg1"/>
                </a:solidFill>
              </a:rPr>
              <a:t> sotto controllo degli enzimi microsomiali epatici</a:t>
            </a:r>
          </a:p>
          <a:p>
            <a:endParaRPr lang="it-IT" b="1">
              <a:solidFill>
                <a:schemeClr val="bg1"/>
              </a:solidFill>
            </a:endParaRPr>
          </a:p>
          <a:p>
            <a:endParaRPr lang="it-IT" b="1">
              <a:solidFill>
                <a:schemeClr val="bg1"/>
              </a:solidFill>
            </a:endParaRPr>
          </a:p>
        </p:txBody>
      </p:sp>
      <p:sp>
        <p:nvSpPr>
          <p:cNvPr id="38915" name="AutoShape 3"/>
          <p:cNvSpPr>
            <a:spLocks noChangeArrowheads="1"/>
          </p:cNvSpPr>
          <p:nvPr/>
        </p:nvSpPr>
        <p:spPr bwMode="auto">
          <a:xfrm>
            <a:off x="3162300" y="2743200"/>
            <a:ext cx="1447800" cy="228600"/>
          </a:xfrm>
          <a:prstGeom prst="rightArrow">
            <a:avLst>
              <a:gd name="adj1" fmla="val 50000"/>
              <a:gd name="adj2" fmla="val 158333"/>
            </a:avLst>
          </a:prstGeom>
          <a:solidFill>
            <a:srgbClr val="FF9900"/>
          </a:solidFill>
          <a:ln w="9525">
            <a:solidFill>
              <a:srgbClr val="FFFF00"/>
            </a:solidFill>
            <a:miter lim="800000"/>
            <a:headEnd/>
            <a:tailEnd/>
          </a:ln>
        </p:spPr>
        <p:txBody>
          <a:bodyPr wrap="none" anchor="ctr"/>
          <a:lstStyle/>
          <a:p>
            <a:pPr eaLnBrk="0" hangingPunct="0"/>
            <a:endParaRPr lang="it-IT"/>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9938" name="Rectangle 3"/>
          <p:cNvSpPr>
            <a:spLocks noGrp="1" noChangeArrowheads="1"/>
          </p:cNvSpPr>
          <p:nvPr>
            <p:ph type="body" idx="4294967295"/>
          </p:nvPr>
        </p:nvSpPr>
        <p:spPr>
          <a:xfrm>
            <a:off x="914400" y="469900"/>
            <a:ext cx="7772400" cy="2705100"/>
          </a:xfrm>
          <a:solidFill>
            <a:schemeClr val="bg1"/>
          </a:solidFill>
          <a:ln w="3175">
            <a:solidFill>
              <a:srgbClr val="000000"/>
            </a:solidFill>
          </a:ln>
        </p:spPr>
        <p:txBody>
          <a:bodyPr/>
          <a:lstStyle/>
          <a:p>
            <a:pPr>
              <a:lnSpc>
                <a:spcPct val="80000"/>
              </a:lnSpc>
              <a:spcBef>
                <a:spcPct val="0"/>
              </a:spcBef>
              <a:buFontTx/>
              <a:buNone/>
            </a:pPr>
            <a:r>
              <a:rPr lang="it-IT" sz="1800" smtClean="0"/>
              <a:t>Isoniazide	</a:t>
            </a:r>
            <a:r>
              <a:rPr lang="it-IT" sz="1800" smtClean="0">
                <a:solidFill>
                  <a:srgbClr val="FF3300"/>
                </a:solidFill>
              </a:rPr>
              <a:t>NAT</a:t>
            </a:r>
            <a:r>
              <a:rPr lang="it-IT" sz="1800" smtClean="0"/>
              <a:t>	  acetil-idrazina     	  </a:t>
            </a:r>
            <a:r>
              <a:rPr lang="it-IT" sz="1800" smtClean="0">
                <a:solidFill>
                  <a:srgbClr val="FF3300"/>
                </a:solidFill>
              </a:rPr>
              <a:t>NAT</a:t>
            </a:r>
            <a:r>
              <a:rPr lang="it-IT" sz="1800" smtClean="0"/>
              <a:t>	     diacetil-idrazina	          		</a:t>
            </a:r>
            <a:r>
              <a:rPr lang="it-IT" sz="1200" smtClean="0"/>
              <a:t>acetilazione +			 acetilazione           </a:t>
            </a:r>
            <a:r>
              <a:rPr lang="it-IT" sz="1200" b="1" smtClean="0"/>
              <a:t>(metabolita non tox.)</a:t>
            </a:r>
          </a:p>
          <a:p>
            <a:pPr>
              <a:lnSpc>
                <a:spcPct val="80000"/>
              </a:lnSpc>
              <a:spcBef>
                <a:spcPct val="0"/>
              </a:spcBef>
              <a:buFontTx/>
              <a:buNone/>
            </a:pPr>
            <a:r>
              <a:rPr lang="it-IT" sz="1200" smtClean="0"/>
              <a:t>			idrolisi</a:t>
            </a:r>
          </a:p>
          <a:p>
            <a:pPr>
              <a:lnSpc>
                <a:spcPct val="80000"/>
              </a:lnSpc>
              <a:spcBef>
                <a:spcPct val="0"/>
              </a:spcBef>
              <a:buFontTx/>
              <a:buNone/>
            </a:pPr>
            <a:endParaRPr lang="it-IT" sz="1800" smtClean="0"/>
          </a:p>
          <a:p>
            <a:pPr>
              <a:lnSpc>
                <a:spcPct val="80000"/>
              </a:lnSpc>
              <a:spcBef>
                <a:spcPct val="0"/>
              </a:spcBef>
              <a:buFontTx/>
              <a:buNone/>
            </a:pPr>
            <a:endParaRPr lang="it-IT" sz="1800" smtClean="0"/>
          </a:p>
          <a:p>
            <a:pPr>
              <a:lnSpc>
                <a:spcPct val="80000"/>
              </a:lnSpc>
              <a:spcBef>
                <a:spcPct val="0"/>
              </a:spcBef>
              <a:buFontTx/>
              <a:buNone/>
            </a:pPr>
            <a:r>
              <a:rPr lang="it-IT" sz="1800" smtClean="0"/>
              <a:t>		</a:t>
            </a:r>
            <a:r>
              <a:rPr lang="it-IT" sz="1400" b="1" smtClean="0"/>
              <a:t>idrolisi</a:t>
            </a:r>
            <a:r>
              <a:rPr lang="it-IT" sz="1800" smtClean="0"/>
              <a:t>			CYP450	</a:t>
            </a:r>
          </a:p>
          <a:p>
            <a:pPr>
              <a:lnSpc>
                <a:spcPct val="80000"/>
              </a:lnSpc>
              <a:spcBef>
                <a:spcPct val="0"/>
              </a:spcBef>
              <a:buFontTx/>
              <a:buNone/>
            </a:pPr>
            <a:endParaRPr lang="it-IT" sz="1800" smtClean="0"/>
          </a:p>
          <a:p>
            <a:pPr>
              <a:lnSpc>
                <a:spcPct val="80000"/>
              </a:lnSpc>
              <a:spcBef>
                <a:spcPct val="0"/>
              </a:spcBef>
              <a:buFontTx/>
              <a:buNone/>
            </a:pPr>
            <a:endParaRPr lang="it-IT" sz="1800" smtClean="0"/>
          </a:p>
          <a:p>
            <a:pPr>
              <a:lnSpc>
                <a:spcPct val="80000"/>
              </a:lnSpc>
              <a:spcBef>
                <a:spcPct val="0"/>
              </a:spcBef>
              <a:buFontTx/>
              <a:buNone/>
            </a:pPr>
            <a:endParaRPr lang="it-IT" sz="1800" smtClean="0"/>
          </a:p>
          <a:p>
            <a:pPr>
              <a:lnSpc>
                <a:spcPct val="80000"/>
              </a:lnSpc>
              <a:spcBef>
                <a:spcPct val="0"/>
              </a:spcBef>
              <a:buFontTx/>
              <a:buNone/>
            </a:pPr>
            <a:r>
              <a:rPr lang="it-IT" sz="1800" smtClean="0"/>
              <a:t>	idrazina		    </a:t>
            </a:r>
            <a:r>
              <a:rPr lang="it-IT" sz="1200" b="1" smtClean="0"/>
              <a:t>metabolita reattivo</a:t>
            </a:r>
            <a:r>
              <a:rPr lang="it-IT" sz="1800" smtClean="0"/>
              <a:t>	</a:t>
            </a:r>
          </a:p>
          <a:p>
            <a:pPr>
              <a:lnSpc>
                <a:spcPct val="80000"/>
              </a:lnSpc>
              <a:spcBef>
                <a:spcPct val="0"/>
              </a:spcBef>
              <a:buFontTx/>
              <a:buNone/>
            </a:pPr>
            <a:r>
              <a:rPr lang="it-IT" sz="1200" b="1" smtClean="0"/>
              <a:t>    (metabolita tox)</a:t>
            </a:r>
            <a:r>
              <a:rPr lang="it-IT" sz="1800" smtClean="0"/>
              <a:t> 	</a:t>
            </a:r>
          </a:p>
        </p:txBody>
      </p:sp>
      <p:sp>
        <p:nvSpPr>
          <p:cNvPr id="39939" name="Line 4"/>
          <p:cNvSpPr>
            <a:spLocks noChangeShapeType="1"/>
          </p:cNvSpPr>
          <p:nvPr/>
        </p:nvSpPr>
        <p:spPr bwMode="auto">
          <a:xfrm>
            <a:off x="2413000" y="711200"/>
            <a:ext cx="1168400" cy="0"/>
          </a:xfrm>
          <a:prstGeom prst="line">
            <a:avLst/>
          </a:prstGeom>
          <a:noFill/>
          <a:ln w="9525">
            <a:solidFill>
              <a:schemeClr val="tx1"/>
            </a:solidFill>
            <a:round/>
            <a:headEnd/>
            <a:tailEnd type="triangle" w="med" len="med"/>
          </a:ln>
        </p:spPr>
        <p:txBody>
          <a:bodyPr/>
          <a:lstStyle/>
          <a:p>
            <a:endParaRPr lang="it-IT"/>
          </a:p>
        </p:txBody>
      </p:sp>
      <p:sp>
        <p:nvSpPr>
          <p:cNvPr id="39940" name="Line 5"/>
          <p:cNvSpPr>
            <a:spLocks noChangeShapeType="1"/>
          </p:cNvSpPr>
          <p:nvPr/>
        </p:nvSpPr>
        <p:spPr bwMode="auto">
          <a:xfrm>
            <a:off x="5372100" y="723900"/>
            <a:ext cx="1168400" cy="0"/>
          </a:xfrm>
          <a:prstGeom prst="line">
            <a:avLst/>
          </a:prstGeom>
          <a:noFill/>
          <a:ln w="9525">
            <a:solidFill>
              <a:schemeClr val="tx1"/>
            </a:solidFill>
            <a:round/>
            <a:headEnd/>
            <a:tailEnd type="triangle" w="med" len="med"/>
          </a:ln>
        </p:spPr>
        <p:txBody>
          <a:bodyPr/>
          <a:lstStyle/>
          <a:p>
            <a:endParaRPr lang="it-IT"/>
          </a:p>
        </p:txBody>
      </p:sp>
      <p:sp>
        <p:nvSpPr>
          <p:cNvPr id="39941" name="Line 7"/>
          <p:cNvSpPr>
            <a:spLocks noChangeShapeType="1"/>
          </p:cNvSpPr>
          <p:nvPr/>
        </p:nvSpPr>
        <p:spPr bwMode="auto">
          <a:xfrm>
            <a:off x="4343400" y="1016000"/>
            <a:ext cx="12700" cy="1054100"/>
          </a:xfrm>
          <a:prstGeom prst="line">
            <a:avLst/>
          </a:prstGeom>
          <a:noFill/>
          <a:ln w="9525">
            <a:solidFill>
              <a:schemeClr val="tx1"/>
            </a:solidFill>
            <a:round/>
            <a:headEnd/>
            <a:tailEnd type="triangle" w="med" len="med"/>
          </a:ln>
        </p:spPr>
        <p:txBody>
          <a:bodyPr/>
          <a:lstStyle/>
          <a:p>
            <a:endParaRPr lang="it-IT"/>
          </a:p>
        </p:txBody>
      </p:sp>
      <p:sp>
        <p:nvSpPr>
          <p:cNvPr id="39942" name="Line 8"/>
          <p:cNvSpPr>
            <a:spLocks noChangeShapeType="1"/>
          </p:cNvSpPr>
          <p:nvPr/>
        </p:nvSpPr>
        <p:spPr bwMode="auto">
          <a:xfrm>
            <a:off x="1727200" y="1016000"/>
            <a:ext cx="12700" cy="1054100"/>
          </a:xfrm>
          <a:prstGeom prst="line">
            <a:avLst/>
          </a:prstGeom>
          <a:noFill/>
          <a:ln w="9525">
            <a:solidFill>
              <a:srgbClr val="FF0000"/>
            </a:solidFill>
            <a:round/>
            <a:headEnd/>
            <a:tailEnd type="triangle" w="med" len="med"/>
          </a:ln>
        </p:spPr>
        <p:txBody>
          <a:bodyPr/>
          <a:lstStyle/>
          <a:p>
            <a:endParaRPr lang="it-IT"/>
          </a:p>
        </p:txBody>
      </p:sp>
      <p:sp>
        <p:nvSpPr>
          <p:cNvPr id="39943" name="Text Box 9"/>
          <p:cNvSpPr txBox="1">
            <a:spLocks noChangeArrowheads="1"/>
          </p:cNvSpPr>
          <p:nvPr/>
        </p:nvSpPr>
        <p:spPr bwMode="auto">
          <a:xfrm>
            <a:off x="330200" y="3314700"/>
            <a:ext cx="8610600" cy="3089275"/>
          </a:xfrm>
          <a:prstGeom prst="rect">
            <a:avLst/>
          </a:prstGeom>
          <a:noFill/>
          <a:ln w="9525">
            <a:noFill/>
            <a:miter lim="800000"/>
            <a:headEnd/>
            <a:tailEnd/>
          </a:ln>
        </p:spPr>
        <p:txBody>
          <a:bodyPr>
            <a:spAutoFit/>
          </a:bodyPr>
          <a:lstStyle/>
          <a:p>
            <a:pPr algn="just" eaLnBrk="0" hangingPunct="0">
              <a:spcBef>
                <a:spcPct val="50000"/>
              </a:spcBef>
            </a:pPr>
            <a:r>
              <a:rPr lang="it-IT" sz="2000">
                <a:solidFill>
                  <a:srgbClr val="FF3300"/>
                </a:solidFill>
                <a:latin typeface="Verdana" pitchFamily="34" charset="0"/>
              </a:rPr>
              <a:t>NAT: N-acetiltransferasi, </a:t>
            </a:r>
            <a:r>
              <a:rPr lang="en-US" sz="2000">
                <a:solidFill>
                  <a:schemeClr val="tx2"/>
                </a:solidFill>
              </a:rPr>
              <a:t>Si conoscono due tipi: NAT1 (espressa ovunque) e NAT2 (espressa nel fegato). Ci sono 27 polimorfismi.</a:t>
            </a:r>
          </a:p>
          <a:p>
            <a:pPr algn="just" eaLnBrk="0" hangingPunct="0">
              <a:spcBef>
                <a:spcPct val="20000"/>
              </a:spcBef>
            </a:pPr>
            <a:r>
              <a:rPr lang="it-IT" b="1"/>
              <a:t>Idrazina: metabolita tossico perché molto reattivo e determina danni su proteine cellulari con rigonfiamento membrana rottura e 			morte cellulare.</a:t>
            </a:r>
          </a:p>
          <a:p>
            <a:pPr algn="just" eaLnBrk="0" hangingPunct="0">
              <a:spcBef>
                <a:spcPct val="50000"/>
              </a:spcBef>
            </a:pPr>
            <a:r>
              <a:rPr lang="it-IT" sz="2000"/>
              <a:t>ISONIAZIDE: disfunzioni epatiche nel 10-20% dei pazienti, epatiti nel 1%</a:t>
            </a:r>
          </a:p>
          <a:p>
            <a:pPr algn="just" eaLnBrk="0" hangingPunct="0">
              <a:spcBef>
                <a:spcPct val="50000"/>
              </a:spcBef>
            </a:pPr>
            <a:r>
              <a:rPr lang="it-IT" sz="2000">
                <a:latin typeface="Verdana" pitchFamily="34" charset="0"/>
              </a:rPr>
              <a:t>In acetilatori lenti possibilità di danni da idrazina, pericolo più alto se associo Rifampicina (perché induttore)</a:t>
            </a:r>
          </a:p>
        </p:txBody>
      </p:sp>
      <p:sp>
        <p:nvSpPr>
          <p:cNvPr id="39944" name="Line 10"/>
          <p:cNvSpPr>
            <a:spLocks noChangeShapeType="1"/>
          </p:cNvSpPr>
          <p:nvPr/>
        </p:nvSpPr>
        <p:spPr bwMode="auto">
          <a:xfrm>
            <a:off x="1143000" y="4953000"/>
            <a:ext cx="1562100" cy="12700"/>
          </a:xfrm>
          <a:prstGeom prst="line">
            <a:avLst/>
          </a:prstGeom>
          <a:noFill/>
          <a:ln w="9525">
            <a:solidFill>
              <a:schemeClr val="tx1"/>
            </a:solidFill>
            <a:round/>
            <a:headEnd/>
            <a:tailEnd type="triangle" w="med" len="med"/>
          </a:ln>
        </p:spPr>
        <p:txBody>
          <a:bodyPr/>
          <a:lstStyle/>
          <a:p>
            <a:endParaRPr lang="it-IT"/>
          </a:p>
        </p:txBody>
      </p:sp>
      <p:sp>
        <p:nvSpPr>
          <p:cNvPr id="39945" name="Text Box 11"/>
          <p:cNvSpPr txBox="1">
            <a:spLocks noChangeArrowheads="1"/>
          </p:cNvSpPr>
          <p:nvPr/>
        </p:nvSpPr>
        <p:spPr bwMode="auto">
          <a:xfrm>
            <a:off x="6819900" y="1752600"/>
            <a:ext cx="1498600" cy="304800"/>
          </a:xfrm>
          <a:prstGeom prst="rect">
            <a:avLst/>
          </a:prstGeom>
          <a:solidFill>
            <a:srgbClr val="99FF99"/>
          </a:solidFill>
          <a:ln w="9525">
            <a:noFill/>
            <a:miter lim="800000"/>
            <a:headEnd/>
            <a:tailEnd/>
          </a:ln>
        </p:spPr>
        <p:txBody>
          <a:bodyPr>
            <a:spAutoFit/>
          </a:bodyPr>
          <a:lstStyle/>
          <a:p>
            <a:pPr eaLnBrk="0" hangingPunct="0">
              <a:spcBef>
                <a:spcPct val="50000"/>
              </a:spcBef>
            </a:pPr>
            <a:r>
              <a:rPr lang="it-IT" sz="1400" b="1">
                <a:latin typeface="Verdana" pitchFamily="34" charset="0"/>
              </a:rPr>
              <a:t>Rifampicina</a:t>
            </a:r>
          </a:p>
        </p:txBody>
      </p:sp>
      <p:sp>
        <p:nvSpPr>
          <p:cNvPr id="39946" name="Line 12"/>
          <p:cNvSpPr>
            <a:spLocks noChangeShapeType="1"/>
          </p:cNvSpPr>
          <p:nvPr/>
        </p:nvSpPr>
        <p:spPr bwMode="auto">
          <a:xfrm flipH="1" flipV="1">
            <a:off x="5549900" y="1676400"/>
            <a:ext cx="1257300" cy="292100"/>
          </a:xfrm>
          <a:prstGeom prst="line">
            <a:avLst/>
          </a:prstGeom>
          <a:noFill/>
          <a:ln w="9525">
            <a:solidFill>
              <a:schemeClr val="accent1"/>
            </a:solidFill>
            <a:round/>
            <a:headEnd/>
            <a:tailEnd type="triangle" w="med" len="med"/>
          </a:ln>
        </p:spPr>
        <p:txBody>
          <a:bodyPr/>
          <a:lstStyle/>
          <a:p>
            <a:endParaRPr lang="it-IT"/>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nuova1"/>
          <p:cNvPicPr>
            <a:picLocks noChangeAspect="1" noChangeArrowheads="1"/>
          </p:cNvPicPr>
          <p:nvPr/>
        </p:nvPicPr>
        <p:blipFill>
          <a:blip r:embed="rId2" cstate="print"/>
          <a:srcRect/>
          <a:stretch>
            <a:fillRect/>
          </a:stretch>
        </p:blipFill>
        <p:spPr bwMode="auto">
          <a:xfrm>
            <a:off x="787400" y="774700"/>
            <a:ext cx="7620000" cy="5543550"/>
          </a:xfrm>
          <a:prstGeom prst="rect">
            <a:avLst/>
          </a:prstGeom>
          <a:noFill/>
          <a:ln w="9525">
            <a:noFill/>
            <a:miter lim="800000"/>
            <a:headEnd/>
            <a:tailEnd/>
          </a:ln>
        </p:spPr>
      </p:pic>
      <p:sp>
        <p:nvSpPr>
          <p:cNvPr id="40963" name="Freccia circolare in su 4"/>
          <p:cNvSpPr>
            <a:spLocks noChangeArrowheads="1"/>
          </p:cNvSpPr>
          <p:nvPr/>
        </p:nvSpPr>
        <p:spPr bwMode="auto">
          <a:xfrm flipV="1">
            <a:off x="3708400" y="3162300"/>
            <a:ext cx="1054100" cy="520700"/>
          </a:xfrm>
          <a:prstGeom prst="curvedUpArrow">
            <a:avLst>
              <a:gd name="adj1" fmla="val 24996"/>
              <a:gd name="adj2" fmla="val 50001"/>
              <a:gd name="adj3" fmla="val 25000"/>
            </a:avLst>
          </a:prstGeom>
          <a:solidFill>
            <a:srgbClr val="99FF99"/>
          </a:solidFill>
          <a:ln w="9525" algn="ctr">
            <a:solidFill>
              <a:schemeClr val="tx1"/>
            </a:solidFill>
            <a:round/>
            <a:headEnd/>
            <a:tailEnd/>
          </a:ln>
        </p:spPr>
        <p:txBody>
          <a:bodyPr/>
          <a:lstStyle/>
          <a:p>
            <a:pPr eaLnBrk="0" hangingPunct="0"/>
            <a:endParaRPr lang="it-IT">
              <a:latin typeface="Verdana" pitchFamily="34" charset="0"/>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495300" y="1182688"/>
            <a:ext cx="8104188" cy="4048125"/>
          </a:xfrm>
          <a:prstGeom prst="rect">
            <a:avLst/>
          </a:prstGeom>
          <a:noFill/>
          <a:ln w="9525">
            <a:noFill/>
            <a:miter lim="800000"/>
            <a:headEnd/>
            <a:tailEnd/>
          </a:ln>
        </p:spPr>
        <p:txBody>
          <a:bodyPr>
            <a:spAutoFit/>
          </a:bodyPr>
          <a:lstStyle/>
          <a:p>
            <a:r>
              <a:rPr lang="it-IT" b="1">
                <a:solidFill>
                  <a:srgbClr val="FFFF00"/>
                </a:solidFill>
              </a:rPr>
              <a:t>Interazione tra rifampicina e metadone</a:t>
            </a:r>
          </a:p>
          <a:p>
            <a:endParaRPr lang="it-IT" b="1">
              <a:solidFill>
                <a:schemeClr val="bg1"/>
              </a:solidFill>
            </a:endParaRPr>
          </a:p>
          <a:p>
            <a:r>
              <a:rPr lang="it-IT" b="1">
                <a:solidFill>
                  <a:schemeClr val="bg1"/>
                </a:solidFill>
              </a:rPr>
              <a:t>Nei tossicodipendenti affetti da tubercolosi, in trattamento con metadone, </a:t>
            </a:r>
            <a:r>
              <a:rPr lang="it-IT" b="1">
                <a:solidFill>
                  <a:srgbClr val="FFFF00"/>
                </a:solidFill>
              </a:rPr>
              <a:t>la rifampicina</a:t>
            </a:r>
            <a:r>
              <a:rPr lang="it-IT" b="1">
                <a:solidFill>
                  <a:schemeClr val="bg1"/>
                </a:solidFill>
              </a:rPr>
              <a:t> evoca il quadro clinico della sindrome  d’astinenza da oppioidi</a:t>
            </a:r>
          </a:p>
          <a:p>
            <a:endParaRPr lang="it-IT" b="1">
              <a:solidFill>
                <a:schemeClr val="bg1"/>
              </a:solidFill>
            </a:endParaRPr>
          </a:p>
          <a:p>
            <a:r>
              <a:rPr lang="it-IT" b="1">
                <a:solidFill>
                  <a:schemeClr val="bg1"/>
                </a:solidFill>
              </a:rPr>
              <a:t>Infatti si verifica un aumentato metabolismo del metadone dovuto all’induzione degli enzimi microsomiali epatici ad opera della rifampicina</a:t>
            </a:r>
          </a:p>
          <a:p>
            <a:endParaRPr lang="it-IT" b="1">
              <a:solidFill>
                <a:schemeClr val="bg1"/>
              </a:solidFill>
            </a:endParaRPr>
          </a:p>
          <a:p>
            <a:endParaRPr lang="it-IT" sz="2000" b="1">
              <a:solidFill>
                <a:schemeClr val="bg1"/>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ig"/>
          <p:cNvPicPr>
            <a:picLocks noChangeAspect="1" noChangeArrowheads="1"/>
          </p:cNvPicPr>
          <p:nvPr/>
        </p:nvPicPr>
        <p:blipFill>
          <a:blip r:embed="rId2" cstate="print"/>
          <a:srcRect/>
          <a:stretch>
            <a:fillRect/>
          </a:stretch>
        </p:blipFill>
        <p:spPr bwMode="auto">
          <a:xfrm>
            <a:off x="2590800" y="228600"/>
            <a:ext cx="4106863" cy="6324600"/>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4034" name="Rectangle 8"/>
          <p:cNvSpPr>
            <a:spLocks noChangeArrowheads="1"/>
          </p:cNvSpPr>
          <p:nvPr/>
        </p:nvSpPr>
        <p:spPr bwMode="auto">
          <a:xfrm>
            <a:off x="227013" y="193675"/>
            <a:ext cx="8688387" cy="519113"/>
          </a:xfrm>
          <a:prstGeom prst="rect">
            <a:avLst/>
          </a:prstGeom>
          <a:solidFill>
            <a:schemeClr val="hlink"/>
          </a:solidFill>
          <a:ln w="9525">
            <a:noFill/>
            <a:miter lim="800000"/>
            <a:headEnd/>
            <a:tailEnd/>
          </a:ln>
        </p:spPr>
        <p:txBody>
          <a:bodyPr>
            <a:spAutoFit/>
          </a:bodyPr>
          <a:lstStyle/>
          <a:p>
            <a:pPr algn="ctr" eaLnBrk="0" hangingPunct="0"/>
            <a:r>
              <a:rPr lang="en-US" sz="2800" b="1">
                <a:solidFill>
                  <a:srgbClr val="000000"/>
                </a:solidFill>
                <a:latin typeface="Verdana" pitchFamily="34" charset="0"/>
                <a:cs typeface="Times New Roman" pitchFamily="18" charset="0"/>
              </a:rPr>
              <a:t>Interazioni tossicologiche</a:t>
            </a:r>
            <a:endParaRPr lang="it-IT" sz="2800">
              <a:solidFill>
                <a:srgbClr val="000000"/>
              </a:solidFill>
              <a:latin typeface="Verdana" pitchFamily="34" charset="0"/>
              <a:cs typeface="Times New Roman" pitchFamily="18" charset="0"/>
            </a:endParaRPr>
          </a:p>
        </p:txBody>
      </p:sp>
      <p:sp>
        <p:nvSpPr>
          <p:cNvPr id="44035" name="Rectangle 9"/>
          <p:cNvSpPr>
            <a:spLocks noChangeArrowheads="1"/>
          </p:cNvSpPr>
          <p:nvPr/>
        </p:nvSpPr>
        <p:spPr bwMode="auto">
          <a:xfrm>
            <a:off x="312738" y="815975"/>
            <a:ext cx="8831262" cy="560388"/>
          </a:xfrm>
          <a:prstGeom prst="rect">
            <a:avLst/>
          </a:prstGeom>
          <a:noFill/>
          <a:ln w="9525">
            <a:noFill/>
            <a:miter lim="800000"/>
            <a:headEnd/>
            <a:tailEnd/>
          </a:ln>
        </p:spPr>
        <p:txBody>
          <a:bodyPr/>
          <a:lstStyle/>
          <a:p>
            <a:pPr eaLnBrk="0" hangingPunct="0">
              <a:buFontTx/>
              <a:buChar char="•"/>
            </a:pPr>
            <a:r>
              <a:rPr lang="en-GB" sz="2000" b="1">
                <a:solidFill>
                  <a:srgbClr val="000000"/>
                </a:solidFill>
                <a:latin typeface="Verdana" pitchFamily="34" charset="0"/>
                <a:cs typeface="Times New Roman" pitchFamily="18" charset="0"/>
              </a:rPr>
              <a:t>L’uomo è esposto a diversi agenti chimici simultaneamente, sia per scopi terapeutici (</a:t>
            </a:r>
            <a:r>
              <a:rPr lang="it-IT" sz="2000" b="1">
                <a:solidFill>
                  <a:srgbClr val="000000"/>
                </a:solidFill>
                <a:latin typeface="Verdana" pitchFamily="34" charset="0"/>
                <a:cs typeface="Times New Roman" pitchFamily="18" charset="0"/>
              </a:rPr>
              <a:t>pazienti ospedalizzati ricevono mediamente 6 farmaci), </a:t>
            </a:r>
            <a:r>
              <a:rPr lang="en-GB" sz="2000" b="1">
                <a:solidFill>
                  <a:srgbClr val="000000"/>
                </a:solidFill>
                <a:latin typeface="Verdana" pitchFamily="34" charset="0"/>
                <a:cs typeface="Times New Roman" pitchFamily="18" charset="0"/>
              </a:rPr>
              <a:t>che per esposizioni ambientali (l’acqua che beviamo può contenere piccole quantità di pesticidi, metalli pesanti, solventi, …).</a:t>
            </a:r>
          </a:p>
          <a:p>
            <a:pPr eaLnBrk="0" hangingPunct="0">
              <a:buFontTx/>
              <a:buChar char="•"/>
            </a:pPr>
            <a:endParaRPr lang="it-IT" sz="2000" b="1">
              <a:solidFill>
                <a:srgbClr val="000000"/>
              </a:solidFill>
              <a:latin typeface="Verdana" pitchFamily="34" charset="0"/>
              <a:cs typeface="Times New Roman" pitchFamily="18" charset="0"/>
            </a:endParaRPr>
          </a:p>
          <a:p>
            <a:pPr eaLnBrk="0" hangingPunct="0">
              <a:buFontTx/>
              <a:buChar char="•"/>
            </a:pPr>
            <a:r>
              <a:rPr lang="en-GB" sz="2000" b="1">
                <a:solidFill>
                  <a:srgbClr val="000000"/>
                </a:solidFill>
                <a:latin typeface="Verdana" pitchFamily="34" charset="0"/>
                <a:cs typeface="Arial" charset="0"/>
              </a:rPr>
              <a:t>La tossicità di un agente chimico viene studiata in animali esposti a questa sostanza da sola. Tuttavia, in molti casi la tossicità di una sostanza può essere alterata dalla presenza di altre </a:t>
            </a:r>
            <a:r>
              <a:rPr lang="it-IT" sz="2000" b="1">
                <a:solidFill>
                  <a:srgbClr val="000000"/>
                </a:solidFill>
                <a:latin typeface="Verdana" pitchFamily="34" charset="0"/>
                <a:cs typeface="Arial" charset="0"/>
                <a:sym typeface="Symbol" pitchFamily="18" charset="2"/>
              </a:rPr>
              <a:t> </a:t>
            </a:r>
            <a:r>
              <a:rPr lang="en-GB" sz="2000" b="1">
                <a:solidFill>
                  <a:srgbClr val="000000"/>
                </a:solidFill>
                <a:latin typeface="Verdana" pitchFamily="34" charset="0"/>
                <a:cs typeface="Times New Roman" pitchFamily="18" charset="0"/>
              </a:rPr>
              <a:t>interazione</a:t>
            </a:r>
            <a:r>
              <a:rPr lang="en-GB" sz="2000" b="1">
                <a:solidFill>
                  <a:srgbClr val="000000"/>
                </a:solidFill>
                <a:latin typeface="Verdana" pitchFamily="34" charset="0"/>
                <a:cs typeface="Arial" charset="0"/>
              </a:rPr>
              <a:t>.</a:t>
            </a:r>
            <a:endParaRPr lang="it-IT" sz="2000" b="1">
              <a:solidFill>
                <a:srgbClr val="000000"/>
              </a:solidFill>
              <a:latin typeface="Verdana" pitchFamily="34" charset="0"/>
              <a:cs typeface="Times New Roman" pitchFamily="18" charset="0"/>
            </a:endParaRPr>
          </a:p>
        </p:txBody>
      </p:sp>
      <p:pic>
        <p:nvPicPr>
          <p:cNvPr id="44036" name="Picture 12" descr="http://www.sis.nlm.nih.gov/ToxTutor/Tox1/table10.gif"/>
          <p:cNvPicPr>
            <a:picLocks noChangeAspect="1" noChangeArrowheads="1"/>
          </p:cNvPicPr>
          <p:nvPr/>
        </p:nvPicPr>
        <p:blipFill>
          <a:blip r:embed="rId3" r:link="rId4" cstate="print"/>
          <a:srcRect/>
          <a:stretch>
            <a:fillRect/>
          </a:stretch>
        </p:blipFill>
        <p:spPr bwMode="auto">
          <a:xfrm>
            <a:off x="3524250" y="3930650"/>
            <a:ext cx="5448300" cy="2724150"/>
          </a:xfrm>
          <a:prstGeom prst="rect">
            <a:avLst/>
          </a:prstGeom>
          <a:noFill/>
          <a:ln w="9525">
            <a:noFill/>
            <a:miter lim="800000"/>
            <a:headEnd/>
            <a:tailEnd/>
          </a:ln>
        </p:spPr>
      </p:pic>
      <p:grpSp>
        <p:nvGrpSpPr>
          <p:cNvPr id="44037" name="Group 16"/>
          <p:cNvGrpSpPr>
            <a:grpSpLocks/>
          </p:cNvGrpSpPr>
          <p:nvPr/>
        </p:nvGrpSpPr>
        <p:grpSpPr bwMode="auto">
          <a:xfrm>
            <a:off x="314325" y="4429125"/>
            <a:ext cx="3057525" cy="1628775"/>
            <a:chOff x="360" y="2646"/>
            <a:chExt cx="1926" cy="1026"/>
          </a:xfrm>
        </p:grpSpPr>
        <p:sp>
          <p:nvSpPr>
            <p:cNvPr id="44038" name="AutoShape 15"/>
            <p:cNvSpPr>
              <a:spLocks noChangeArrowheads="1"/>
            </p:cNvSpPr>
            <p:nvPr/>
          </p:nvSpPr>
          <p:spPr bwMode="auto">
            <a:xfrm>
              <a:off x="360" y="2646"/>
              <a:ext cx="1926" cy="1026"/>
            </a:xfrm>
            <a:prstGeom prst="rightArrowCallout">
              <a:avLst>
                <a:gd name="adj1" fmla="val 24954"/>
                <a:gd name="adj2" fmla="val 25000"/>
                <a:gd name="adj3" fmla="val 17251"/>
                <a:gd name="adj4" fmla="val 75856"/>
              </a:avLst>
            </a:prstGeom>
            <a:solidFill>
              <a:srgbClr val="EAEAEA"/>
            </a:solidFill>
            <a:ln w="9525">
              <a:solidFill>
                <a:schemeClr val="tx1"/>
              </a:solidFill>
              <a:miter lim="800000"/>
              <a:headEnd/>
              <a:tailEnd/>
            </a:ln>
          </p:spPr>
          <p:txBody>
            <a:bodyPr wrap="none" anchor="ctr"/>
            <a:lstStyle/>
            <a:p>
              <a:pPr eaLnBrk="0" hangingPunct="0"/>
              <a:endParaRPr lang="it-IT">
                <a:latin typeface="Verdana" pitchFamily="34" charset="0"/>
              </a:endParaRPr>
            </a:p>
          </p:txBody>
        </p:sp>
        <p:sp>
          <p:nvSpPr>
            <p:cNvPr id="44039" name="Text Box 14"/>
            <p:cNvSpPr txBox="1">
              <a:spLocks noChangeArrowheads="1"/>
            </p:cNvSpPr>
            <p:nvPr/>
          </p:nvSpPr>
          <p:spPr bwMode="auto">
            <a:xfrm>
              <a:off x="486" y="2804"/>
              <a:ext cx="1335" cy="518"/>
            </a:xfrm>
            <a:prstGeom prst="rect">
              <a:avLst/>
            </a:prstGeom>
            <a:noFill/>
            <a:ln w="9525">
              <a:noFill/>
              <a:miter lim="800000"/>
              <a:headEnd/>
              <a:tailEnd/>
            </a:ln>
          </p:spPr>
          <p:txBody>
            <a:bodyPr wrap="none">
              <a:spAutoFit/>
            </a:bodyPr>
            <a:lstStyle/>
            <a:p>
              <a:pPr eaLnBrk="0" hangingPunct="0"/>
              <a:r>
                <a:rPr lang="it-IT" b="1">
                  <a:solidFill>
                    <a:srgbClr val="000000"/>
                  </a:solidFill>
                  <a:latin typeface="Verdana" pitchFamily="34" charset="0"/>
                </a:rPr>
                <a:t>4 tipi di </a:t>
              </a:r>
            </a:p>
            <a:p>
              <a:pPr eaLnBrk="0" hangingPunct="0"/>
              <a:r>
                <a:rPr lang="it-IT" b="1">
                  <a:solidFill>
                    <a:srgbClr val="000000"/>
                  </a:solidFill>
                  <a:latin typeface="Verdana" pitchFamily="34" charset="0"/>
                </a:rPr>
                <a:t>interazione</a:t>
              </a:r>
            </a:p>
          </p:txBody>
        </p:sp>
      </p:gr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45058" name="Picture 3" descr="http://www.sis.nlm.nih.gov/ToxTutor/Tox1/tabpic04.gif"/>
          <p:cNvPicPr>
            <a:picLocks noChangeAspect="1" noChangeArrowheads="1"/>
          </p:cNvPicPr>
          <p:nvPr/>
        </p:nvPicPr>
        <p:blipFill>
          <a:blip r:embed="rId3" r:link="rId4" cstate="print"/>
          <a:srcRect/>
          <a:stretch>
            <a:fillRect/>
          </a:stretch>
        </p:blipFill>
        <p:spPr bwMode="auto">
          <a:xfrm>
            <a:off x="1843088" y="919163"/>
            <a:ext cx="5338762" cy="2562225"/>
          </a:xfrm>
          <a:prstGeom prst="rect">
            <a:avLst/>
          </a:prstGeom>
          <a:noFill/>
          <a:ln w="9525">
            <a:noFill/>
            <a:miter lim="800000"/>
            <a:headEnd/>
            <a:tailEnd/>
          </a:ln>
        </p:spPr>
      </p:pic>
      <p:sp>
        <p:nvSpPr>
          <p:cNvPr id="45059" name="Rectangle 5"/>
          <p:cNvSpPr>
            <a:spLocks noChangeArrowheads="1"/>
          </p:cNvSpPr>
          <p:nvPr/>
        </p:nvSpPr>
        <p:spPr bwMode="auto">
          <a:xfrm>
            <a:off x="227013" y="193675"/>
            <a:ext cx="8688387" cy="519113"/>
          </a:xfrm>
          <a:prstGeom prst="rect">
            <a:avLst/>
          </a:prstGeom>
          <a:solidFill>
            <a:schemeClr val="hlink"/>
          </a:solidFill>
          <a:ln w="9525">
            <a:noFill/>
            <a:miter lim="800000"/>
            <a:headEnd/>
            <a:tailEnd/>
          </a:ln>
        </p:spPr>
        <p:txBody>
          <a:bodyPr>
            <a:spAutoFit/>
          </a:bodyPr>
          <a:lstStyle/>
          <a:p>
            <a:pPr algn="ctr" eaLnBrk="0" hangingPunct="0"/>
            <a:r>
              <a:rPr lang="en-US" sz="2800" b="1">
                <a:solidFill>
                  <a:srgbClr val="000000"/>
                </a:solidFill>
                <a:latin typeface="Verdana" pitchFamily="34" charset="0"/>
                <a:cs typeface="Times New Roman" pitchFamily="18" charset="0"/>
              </a:rPr>
              <a:t>Interazioni tossicologiche</a:t>
            </a:r>
            <a:endParaRPr lang="it-IT" sz="2800">
              <a:solidFill>
                <a:srgbClr val="000000"/>
              </a:solidFill>
              <a:latin typeface="Verdana" pitchFamily="34" charset="0"/>
              <a:cs typeface="Times New Roman" pitchFamily="18" charset="0"/>
            </a:endParaRPr>
          </a:p>
        </p:txBody>
      </p:sp>
      <p:pic>
        <p:nvPicPr>
          <p:cNvPr id="45060" name="Picture 15" descr="http://www.sis.nlm.nih.gov/ToxTutor/Tox1/1x1clear.gif"/>
          <p:cNvPicPr>
            <a:picLocks noChangeAspect="1" noChangeArrowheads="1"/>
          </p:cNvPicPr>
          <p:nvPr/>
        </p:nvPicPr>
        <p:blipFill>
          <a:blip r:embed="rId5" r:link="rId6"/>
          <a:srcRect/>
          <a:stretch>
            <a:fillRect/>
          </a:stretch>
        </p:blipFill>
        <p:spPr bwMode="auto">
          <a:xfrm>
            <a:off x="0" y="1428750"/>
            <a:ext cx="9525" cy="9525"/>
          </a:xfrm>
          <a:prstGeom prst="rect">
            <a:avLst/>
          </a:prstGeom>
          <a:noFill/>
          <a:ln w="9525">
            <a:noFill/>
            <a:miter lim="800000"/>
            <a:headEnd/>
            <a:tailEnd/>
          </a:ln>
        </p:spPr>
      </p:pic>
      <p:sp>
        <p:nvSpPr>
          <p:cNvPr id="45061" name="Rectangle 18"/>
          <p:cNvSpPr>
            <a:spLocks noChangeArrowheads="1"/>
          </p:cNvSpPr>
          <p:nvPr/>
        </p:nvSpPr>
        <p:spPr bwMode="auto">
          <a:xfrm>
            <a:off x="0" y="1382713"/>
            <a:ext cx="4675188" cy="457200"/>
          </a:xfrm>
          <a:prstGeom prst="rect">
            <a:avLst/>
          </a:prstGeom>
          <a:noFill/>
          <a:ln w="9525">
            <a:noFill/>
            <a:miter lim="800000"/>
            <a:headEnd/>
            <a:tailEnd/>
          </a:ln>
        </p:spPr>
        <p:txBody>
          <a:bodyPr>
            <a:spAutoFit/>
          </a:bodyPr>
          <a:lstStyle/>
          <a:p>
            <a:pPr eaLnBrk="0" hangingPunct="0"/>
            <a:endParaRPr lang="it-IT"/>
          </a:p>
        </p:txBody>
      </p:sp>
      <p:sp>
        <p:nvSpPr>
          <p:cNvPr id="45062" name="Rectangle 20"/>
          <p:cNvSpPr>
            <a:spLocks noChangeArrowheads="1"/>
          </p:cNvSpPr>
          <p:nvPr/>
        </p:nvSpPr>
        <p:spPr bwMode="auto">
          <a:xfrm>
            <a:off x="0" y="1382713"/>
            <a:ext cx="4675188" cy="457200"/>
          </a:xfrm>
          <a:prstGeom prst="rect">
            <a:avLst/>
          </a:prstGeom>
          <a:noFill/>
          <a:ln w="9525">
            <a:noFill/>
            <a:miter lim="800000"/>
            <a:headEnd/>
            <a:tailEnd/>
          </a:ln>
        </p:spPr>
        <p:txBody>
          <a:bodyPr>
            <a:spAutoFit/>
          </a:bodyPr>
          <a:lstStyle/>
          <a:p>
            <a:pPr eaLnBrk="0" hangingPunct="0"/>
            <a:endParaRPr lang="it-IT"/>
          </a:p>
        </p:txBody>
      </p:sp>
      <p:pic>
        <p:nvPicPr>
          <p:cNvPr id="45063" name="Picture 13" descr="http://www.sis.nlm.nih.gov/ToxTutor/Tox1/1x1clear.gif"/>
          <p:cNvPicPr>
            <a:picLocks noChangeAspect="1" noChangeArrowheads="1"/>
          </p:cNvPicPr>
          <p:nvPr/>
        </p:nvPicPr>
        <p:blipFill>
          <a:blip r:embed="rId5" r:link="rId6"/>
          <a:srcRect/>
          <a:stretch>
            <a:fillRect/>
          </a:stretch>
        </p:blipFill>
        <p:spPr bwMode="auto">
          <a:xfrm>
            <a:off x="0" y="1428750"/>
            <a:ext cx="628650" cy="114300"/>
          </a:xfrm>
          <a:prstGeom prst="rect">
            <a:avLst/>
          </a:prstGeom>
          <a:noFill/>
          <a:ln w="9525">
            <a:noFill/>
            <a:miter lim="800000"/>
            <a:headEnd/>
            <a:tailEnd/>
          </a:ln>
        </p:spPr>
      </p:pic>
      <p:sp>
        <p:nvSpPr>
          <p:cNvPr id="45064" name="Rectangle 22"/>
          <p:cNvSpPr>
            <a:spLocks noChangeArrowheads="1"/>
          </p:cNvSpPr>
          <p:nvPr/>
        </p:nvSpPr>
        <p:spPr bwMode="auto">
          <a:xfrm>
            <a:off x="0" y="1382713"/>
            <a:ext cx="4675188" cy="457200"/>
          </a:xfrm>
          <a:prstGeom prst="rect">
            <a:avLst/>
          </a:prstGeom>
          <a:noFill/>
          <a:ln w="9525">
            <a:noFill/>
            <a:miter lim="800000"/>
            <a:headEnd/>
            <a:tailEnd/>
          </a:ln>
        </p:spPr>
        <p:txBody>
          <a:bodyPr>
            <a:spAutoFit/>
          </a:bodyPr>
          <a:lstStyle/>
          <a:p>
            <a:pPr eaLnBrk="0" hangingPunct="0"/>
            <a:endParaRPr lang="it-IT"/>
          </a:p>
        </p:txBody>
      </p:sp>
      <p:sp>
        <p:nvSpPr>
          <p:cNvPr id="45065" name="Rectangle 28"/>
          <p:cNvSpPr>
            <a:spLocks noChangeArrowheads="1"/>
          </p:cNvSpPr>
          <p:nvPr/>
        </p:nvSpPr>
        <p:spPr bwMode="auto">
          <a:xfrm>
            <a:off x="0" y="2662238"/>
            <a:ext cx="4675188" cy="457200"/>
          </a:xfrm>
          <a:prstGeom prst="rect">
            <a:avLst/>
          </a:prstGeom>
          <a:noFill/>
          <a:ln w="9525">
            <a:noFill/>
            <a:miter lim="800000"/>
            <a:headEnd/>
            <a:tailEnd/>
          </a:ln>
        </p:spPr>
        <p:txBody>
          <a:bodyPr>
            <a:spAutoFit/>
          </a:bodyPr>
          <a:lstStyle/>
          <a:p>
            <a:pPr eaLnBrk="0" hangingPunct="0"/>
            <a:endParaRPr lang="it-IT"/>
          </a:p>
        </p:txBody>
      </p:sp>
      <p:sp>
        <p:nvSpPr>
          <p:cNvPr id="45066" name="Rectangle 34"/>
          <p:cNvSpPr>
            <a:spLocks noChangeArrowheads="1"/>
          </p:cNvSpPr>
          <p:nvPr/>
        </p:nvSpPr>
        <p:spPr bwMode="auto">
          <a:xfrm>
            <a:off x="0" y="3941763"/>
            <a:ext cx="4675188" cy="457200"/>
          </a:xfrm>
          <a:prstGeom prst="rect">
            <a:avLst/>
          </a:prstGeom>
          <a:noFill/>
          <a:ln w="9525">
            <a:noFill/>
            <a:miter lim="800000"/>
            <a:headEnd/>
            <a:tailEnd/>
          </a:ln>
        </p:spPr>
        <p:txBody>
          <a:bodyPr>
            <a:spAutoFit/>
          </a:bodyPr>
          <a:lstStyle/>
          <a:p>
            <a:pPr eaLnBrk="0" hangingPunct="0"/>
            <a:endParaRPr lang="it-IT"/>
          </a:p>
        </p:txBody>
      </p:sp>
      <p:sp>
        <p:nvSpPr>
          <p:cNvPr id="45067" name="Rectangle 37"/>
          <p:cNvSpPr>
            <a:spLocks noChangeArrowheads="1"/>
          </p:cNvSpPr>
          <p:nvPr/>
        </p:nvSpPr>
        <p:spPr bwMode="auto">
          <a:xfrm>
            <a:off x="0" y="4581525"/>
            <a:ext cx="4675188" cy="457200"/>
          </a:xfrm>
          <a:prstGeom prst="rect">
            <a:avLst/>
          </a:prstGeom>
          <a:noFill/>
          <a:ln w="9525">
            <a:noFill/>
            <a:miter lim="800000"/>
            <a:headEnd/>
            <a:tailEnd/>
          </a:ln>
        </p:spPr>
        <p:txBody>
          <a:bodyPr>
            <a:spAutoFit/>
          </a:bodyPr>
          <a:lstStyle/>
          <a:p>
            <a:pPr eaLnBrk="0" hangingPunct="0"/>
            <a:endParaRPr lang="it-IT"/>
          </a:p>
        </p:txBody>
      </p:sp>
      <p:pic>
        <p:nvPicPr>
          <p:cNvPr id="45068" name="Picture 7" descr="http://www.sis.nlm.nih.gov/ToxTutor/Tox1/1x1clear.gif"/>
          <p:cNvPicPr>
            <a:picLocks noChangeAspect="1" noChangeArrowheads="1"/>
          </p:cNvPicPr>
          <p:nvPr/>
        </p:nvPicPr>
        <p:blipFill>
          <a:blip r:embed="rId5" r:link="rId6"/>
          <a:srcRect/>
          <a:stretch>
            <a:fillRect/>
          </a:stretch>
        </p:blipFill>
        <p:spPr bwMode="auto">
          <a:xfrm>
            <a:off x="0" y="5267325"/>
            <a:ext cx="9525" cy="9525"/>
          </a:xfrm>
          <a:prstGeom prst="rect">
            <a:avLst/>
          </a:prstGeom>
          <a:noFill/>
          <a:ln w="9525">
            <a:noFill/>
            <a:miter lim="800000"/>
            <a:headEnd/>
            <a:tailEnd/>
          </a:ln>
        </p:spPr>
      </p:pic>
      <p:sp>
        <p:nvSpPr>
          <p:cNvPr id="45069" name="Rectangle 40"/>
          <p:cNvSpPr>
            <a:spLocks noChangeArrowheads="1"/>
          </p:cNvSpPr>
          <p:nvPr/>
        </p:nvSpPr>
        <p:spPr bwMode="auto">
          <a:xfrm>
            <a:off x="0" y="5221288"/>
            <a:ext cx="4675188" cy="457200"/>
          </a:xfrm>
          <a:prstGeom prst="rect">
            <a:avLst/>
          </a:prstGeom>
          <a:noFill/>
          <a:ln w="9525">
            <a:noFill/>
            <a:miter lim="800000"/>
            <a:headEnd/>
            <a:tailEnd/>
          </a:ln>
        </p:spPr>
        <p:txBody>
          <a:bodyPr>
            <a:spAutoFit/>
          </a:bodyPr>
          <a:lstStyle/>
          <a:p>
            <a:pPr eaLnBrk="0" hangingPunct="0"/>
            <a:endParaRPr lang="it-IT"/>
          </a:p>
        </p:txBody>
      </p:sp>
      <p:sp>
        <p:nvSpPr>
          <p:cNvPr id="45070" name="Rectangle 43"/>
          <p:cNvSpPr>
            <a:spLocks noChangeArrowheads="1"/>
          </p:cNvSpPr>
          <p:nvPr/>
        </p:nvSpPr>
        <p:spPr bwMode="auto">
          <a:xfrm>
            <a:off x="0" y="5861050"/>
            <a:ext cx="4675188" cy="457200"/>
          </a:xfrm>
          <a:prstGeom prst="rect">
            <a:avLst/>
          </a:prstGeom>
          <a:noFill/>
          <a:ln w="9525">
            <a:noFill/>
            <a:miter lim="800000"/>
            <a:headEnd/>
            <a:tailEnd/>
          </a:ln>
        </p:spPr>
        <p:txBody>
          <a:bodyPr>
            <a:spAutoFit/>
          </a:bodyPr>
          <a:lstStyle/>
          <a:p>
            <a:pPr eaLnBrk="0" hangingPunct="0"/>
            <a:endParaRPr lang="it-IT"/>
          </a:p>
        </p:txBody>
      </p:sp>
      <p:sp>
        <p:nvSpPr>
          <p:cNvPr id="45071" name="Rectangle 17"/>
          <p:cNvSpPr>
            <a:spLocks noChangeArrowheads="1"/>
          </p:cNvSpPr>
          <p:nvPr/>
        </p:nvSpPr>
        <p:spPr bwMode="auto">
          <a:xfrm>
            <a:off x="428625" y="1485900"/>
            <a:ext cx="488950" cy="0"/>
          </a:xfrm>
          <a:prstGeom prst="rect">
            <a:avLst/>
          </a:prstGeom>
          <a:noFill/>
          <a:ln w="9525">
            <a:noFill/>
            <a:miter lim="800000"/>
            <a:headEnd/>
            <a:tailEnd/>
          </a:ln>
        </p:spPr>
        <p:txBody>
          <a:bodyPr>
            <a:spAutoFit/>
          </a:bodyPr>
          <a:lstStyle/>
          <a:p>
            <a:pPr eaLnBrk="0" hangingPunct="0"/>
            <a:endParaRPr lang="it-IT">
              <a:latin typeface="Verdana" pitchFamily="34" charset="0"/>
            </a:endParaRPr>
          </a:p>
        </p:txBody>
      </p:sp>
      <p:sp>
        <p:nvSpPr>
          <p:cNvPr id="45072" name="Rectangle 19"/>
          <p:cNvSpPr>
            <a:spLocks noChangeArrowheads="1"/>
          </p:cNvSpPr>
          <p:nvPr/>
        </p:nvSpPr>
        <p:spPr bwMode="auto">
          <a:xfrm>
            <a:off x="917575" y="1485900"/>
            <a:ext cx="0" cy="0"/>
          </a:xfrm>
          <a:prstGeom prst="rect">
            <a:avLst/>
          </a:prstGeom>
          <a:noFill/>
          <a:ln w="9525">
            <a:noFill/>
            <a:miter lim="800000"/>
            <a:headEnd/>
            <a:tailEnd/>
          </a:ln>
        </p:spPr>
        <p:txBody>
          <a:bodyPr>
            <a:spAutoFit/>
          </a:bodyPr>
          <a:lstStyle/>
          <a:p>
            <a:pPr eaLnBrk="0" hangingPunct="0"/>
            <a:endParaRPr lang="it-IT">
              <a:latin typeface="Verdana" pitchFamily="34" charset="0"/>
            </a:endParaRPr>
          </a:p>
        </p:txBody>
      </p:sp>
      <p:sp>
        <p:nvSpPr>
          <p:cNvPr id="45073" name="Rectangle 21"/>
          <p:cNvSpPr>
            <a:spLocks noChangeArrowheads="1"/>
          </p:cNvSpPr>
          <p:nvPr/>
        </p:nvSpPr>
        <p:spPr bwMode="auto">
          <a:xfrm>
            <a:off x="917575" y="1485900"/>
            <a:ext cx="8226425" cy="0"/>
          </a:xfrm>
          <a:prstGeom prst="rect">
            <a:avLst/>
          </a:prstGeom>
          <a:noFill/>
          <a:ln w="9525">
            <a:noFill/>
            <a:miter lim="800000"/>
            <a:headEnd/>
            <a:tailEnd/>
          </a:ln>
        </p:spPr>
        <p:txBody>
          <a:bodyPr>
            <a:spAutoFit/>
          </a:bodyPr>
          <a:lstStyle/>
          <a:p>
            <a:pPr eaLnBrk="0" hangingPunct="0"/>
            <a:endParaRPr lang="it-IT">
              <a:latin typeface="Verdana" pitchFamily="34" charset="0"/>
            </a:endParaRPr>
          </a:p>
        </p:txBody>
      </p:sp>
      <p:sp>
        <p:nvSpPr>
          <p:cNvPr id="45074" name="Rectangle 23"/>
          <p:cNvSpPr>
            <a:spLocks noChangeArrowheads="1"/>
          </p:cNvSpPr>
          <p:nvPr/>
        </p:nvSpPr>
        <p:spPr bwMode="auto">
          <a:xfrm>
            <a:off x="428625" y="1485900"/>
            <a:ext cx="488950" cy="639763"/>
          </a:xfrm>
          <a:prstGeom prst="rect">
            <a:avLst/>
          </a:prstGeom>
          <a:noFill/>
          <a:ln w="9525">
            <a:noFill/>
            <a:miter lim="800000"/>
            <a:headEnd/>
            <a:tailEnd/>
          </a:ln>
        </p:spPr>
        <p:txBody>
          <a:bodyPr anchor="ctr"/>
          <a:lstStyle/>
          <a:p>
            <a:pPr eaLnBrk="0" hangingPunct="0"/>
            <a:r>
              <a:rPr lang="en-US" sz="2000">
                <a:latin typeface="Verdana" pitchFamily="34" charset="0"/>
                <a:cs typeface="Times New Roman" pitchFamily="18" charset="0"/>
              </a:rPr>
              <a:t> </a:t>
            </a:r>
          </a:p>
          <a:p>
            <a:pPr eaLnBrk="0" hangingPunct="0"/>
            <a:endParaRPr lang="en-US" sz="2000">
              <a:latin typeface="Verdana" pitchFamily="34" charset="0"/>
            </a:endParaRPr>
          </a:p>
        </p:txBody>
      </p:sp>
      <p:sp>
        <p:nvSpPr>
          <p:cNvPr id="45075" name="Rectangle 24"/>
          <p:cNvSpPr>
            <a:spLocks noChangeArrowheads="1"/>
          </p:cNvSpPr>
          <p:nvPr/>
        </p:nvSpPr>
        <p:spPr bwMode="auto">
          <a:xfrm>
            <a:off x="917575" y="1485900"/>
            <a:ext cx="0" cy="639763"/>
          </a:xfrm>
          <a:prstGeom prst="rect">
            <a:avLst/>
          </a:prstGeom>
          <a:noFill/>
          <a:ln w="9525">
            <a:noFill/>
            <a:miter lim="800000"/>
            <a:headEnd/>
            <a:tailEnd/>
          </a:ln>
        </p:spPr>
        <p:txBody>
          <a:bodyPr>
            <a:spAutoFit/>
          </a:bodyPr>
          <a:lstStyle/>
          <a:p>
            <a:pPr eaLnBrk="0" hangingPunct="0"/>
            <a:endParaRPr lang="it-IT">
              <a:latin typeface="Verdana" pitchFamily="34" charset="0"/>
            </a:endParaRPr>
          </a:p>
        </p:txBody>
      </p:sp>
      <p:sp>
        <p:nvSpPr>
          <p:cNvPr id="45076" name="Rectangle 26"/>
          <p:cNvSpPr>
            <a:spLocks noChangeArrowheads="1"/>
          </p:cNvSpPr>
          <p:nvPr/>
        </p:nvSpPr>
        <p:spPr bwMode="auto">
          <a:xfrm>
            <a:off x="457200" y="3971925"/>
            <a:ext cx="8226425" cy="639763"/>
          </a:xfrm>
          <a:prstGeom prst="rect">
            <a:avLst/>
          </a:prstGeom>
          <a:noFill/>
          <a:ln w="9525">
            <a:noFill/>
            <a:miter lim="800000"/>
            <a:headEnd/>
            <a:tailEnd/>
          </a:ln>
        </p:spPr>
        <p:txBody>
          <a:bodyPr/>
          <a:lstStyle/>
          <a:p>
            <a:pPr eaLnBrk="0" hangingPunct="0"/>
            <a:r>
              <a:rPr lang="en-GB" b="1">
                <a:solidFill>
                  <a:srgbClr val="000000"/>
                </a:solidFill>
                <a:latin typeface="Verdana" pitchFamily="34" charset="0"/>
                <a:cs typeface="Arial" charset="0"/>
              </a:rPr>
              <a:t>Meccanismi d’interazione</a:t>
            </a:r>
          </a:p>
          <a:p>
            <a:pPr eaLnBrk="0" hangingPunct="0"/>
            <a:endParaRPr lang="en-GB" sz="2000" b="1">
              <a:solidFill>
                <a:srgbClr val="000000"/>
              </a:solidFill>
              <a:latin typeface="Verdana" pitchFamily="34" charset="0"/>
              <a:cs typeface="Arial" charset="0"/>
            </a:endParaRPr>
          </a:p>
          <a:p>
            <a:pPr eaLnBrk="0" hangingPunct="0">
              <a:buFontTx/>
              <a:buChar char="•"/>
            </a:pPr>
            <a:r>
              <a:rPr lang="en-GB" sz="2000" b="1">
                <a:solidFill>
                  <a:srgbClr val="000000"/>
                </a:solidFill>
                <a:latin typeface="Verdana" pitchFamily="34" charset="0"/>
                <a:cs typeface="Arial" charset="0"/>
              </a:rPr>
              <a:t>Reazioni chimiche tra sostanze</a:t>
            </a:r>
          </a:p>
          <a:p>
            <a:pPr eaLnBrk="0" hangingPunct="0">
              <a:buFontTx/>
              <a:buChar char="•"/>
            </a:pPr>
            <a:r>
              <a:rPr lang="en-US" sz="2000" b="1">
                <a:solidFill>
                  <a:srgbClr val="000000"/>
                </a:solidFill>
                <a:latin typeface="Verdana" pitchFamily="34" charset="0"/>
              </a:rPr>
              <a:t>Modificazioni farmacocinetiche (ADME)</a:t>
            </a:r>
          </a:p>
          <a:p>
            <a:pPr eaLnBrk="0" hangingPunct="0">
              <a:buFontTx/>
              <a:buChar char="•"/>
            </a:pPr>
            <a:r>
              <a:rPr lang="en-US" sz="2000" b="1">
                <a:solidFill>
                  <a:srgbClr val="000000"/>
                </a:solidFill>
                <a:latin typeface="Verdana" pitchFamily="34" charset="0"/>
              </a:rPr>
              <a:t>Interazioni farmacodinamiche (a livello recettoriale)</a:t>
            </a:r>
          </a:p>
          <a:p>
            <a:pPr eaLnBrk="0" hangingPunct="0">
              <a:buFontTx/>
              <a:buChar char="•"/>
            </a:pPr>
            <a:r>
              <a:rPr lang="en-US" sz="2000" b="1">
                <a:solidFill>
                  <a:srgbClr val="000000"/>
                </a:solidFill>
                <a:latin typeface="Verdana" pitchFamily="34" charset="0"/>
              </a:rPr>
              <a:t>Modifiche di risposte fisiologiche</a:t>
            </a:r>
          </a:p>
          <a:p>
            <a:pPr eaLnBrk="0" hangingPunct="0"/>
            <a:endParaRPr lang="en-US" sz="2000" b="1">
              <a:solidFill>
                <a:srgbClr val="000000"/>
              </a:solidFill>
              <a:latin typeface="Verdana" pitchFamily="34" charset="0"/>
            </a:endParaRPr>
          </a:p>
        </p:txBody>
      </p:sp>
      <p:sp>
        <p:nvSpPr>
          <p:cNvPr id="45077" name="Rectangle 27"/>
          <p:cNvSpPr>
            <a:spLocks noChangeArrowheads="1"/>
          </p:cNvSpPr>
          <p:nvPr/>
        </p:nvSpPr>
        <p:spPr bwMode="auto">
          <a:xfrm>
            <a:off x="428625" y="2125663"/>
            <a:ext cx="8715375" cy="0"/>
          </a:xfrm>
          <a:prstGeom prst="rect">
            <a:avLst/>
          </a:prstGeom>
          <a:noFill/>
          <a:ln w="9525">
            <a:noFill/>
            <a:miter lim="800000"/>
            <a:headEnd/>
            <a:tailEnd/>
          </a:ln>
        </p:spPr>
        <p:txBody>
          <a:bodyPr>
            <a:spAutoFit/>
          </a:bodyPr>
          <a:lstStyle/>
          <a:p>
            <a:pPr eaLnBrk="0" hangingPunct="0"/>
            <a:endParaRPr lang="it-IT">
              <a:latin typeface="Verdana" pitchFamily="34" charset="0"/>
            </a:endParaRPr>
          </a:p>
        </p:txBody>
      </p:sp>
      <p:sp>
        <p:nvSpPr>
          <p:cNvPr id="45078" name="Rectangle 30"/>
          <p:cNvSpPr>
            <a:spLocks noChangeArrowheads="1"/>
          </p:cNvSpPr>
          <p:nvPr/>
        </p:nvSpPr>
        <p:spPr bwMode="auto">
          <a:xfrm>
            <a:off x="917575" y="2125663"/>
            <a:ext cx="0" cy="639762"/>
          </a:xfrm>
          <a:prstGeom prst="rect">
            <a:avLst/>
          </a:prstGeom>
          <a:noFill/>
          <a:ln w="9525">
            <a:noFill/>
            <a:miter lim="800000"/>
            <a:headEnd/>
            <a:tailEnd/>
          </a:ln>
        </p:spPr>
        <p:txBody>
          <a:bodyPr>
            <a:spAutoFit/>
          </a:bodyPr>
          <a:lstStyle/>
          <a:p>
            <a:pPr eaLnBrk="0" hangingPunct="0"/>
            <a:endParaRPr lang="it-IT">
              <a:latin typeface="Verdana" pitchFamily="34" charset="0"/>
            </a:endParaRPr>
          </a:p>
        </p:txBody>
      </p:sp>
      <p:sp>
        <p:nvSpPr>
          <p:cNvPr id="45079" name="Rectangle 35"/>
          <p:cNvSpPr>
            <a:spLocks noChangeArrowheads="1"/>
          </p:cNvSpPr>
          <p:nvPr/>
        </p:nvSpPr>
        <p:spPr bwMode="auto">
          <a:xfrm>
            <a:off x="428625" y="2765425"/>
            <a:ext cx="488950" cy="639763"/>
          </a:xfrm>
          <a:prstGeom prst="rect">
            <a:avLst/>
          </a:prstGeom>
          <a:noFill/>
          <a:ln w="9525">
            <a:noFill/>
            <a:miter lim="800000"/>
            <a:headEnd/>
            <a:tailEnd/>
          </a:ln>
        </p:spPr>
        <p:txBody>
          <a:bodyPr anchor="ctr"/>
          <a:lstStyle/>
          <a:p>
            <a:pPr eaLnBrk="0" hangingPunct="0"/>
            <a:r>
              <a:rPr lang="en-US" sz="2000">
                <a:latin typeface="Verdana" pitchFamily="34" charset="0"/>
                <a:cs typeface="Times New Roman" pitchFamily="18" charset="0"/>
              </a:rPr>
              <a:t> </a:t>
            </a:r>
          </a:p>
          <a:p>
            <a:pPr eaLnBrk="0" hangingPunct="0"/>
            <a:endParaRPr lang="en-US" sz="2000">
              <a:latin typeface="Verdana" pitchFamily="34" charset="0"/>
            </a:endParaRPr>
          </a:p>
        </p:txBody>
      </p:sp>
      <p:sp>
        <p:nvSpPr>
          <p:cNvPr id="45080" name="Rectangle 36"/>
          <p:cNvSpPr>
            <a:spLocks noChangeArrowheads="1"/>
          </p:cNvSpPr>
          <p:nvPr/>
        </p:nvSpPr>
        <p:spPr bwMode="auto">
          <a:xfrm>
            <a:off x="917575" y="2765425"/>
            <a:ext cx="0" cy="639763"/>
          </a:xfrm>
          <a:prstGeom prst="rect">
            <a:avLst/>
          </a:prstGeom>
          <a:noFill/>
          <a:ln w="9525">
            <a:noFill/>
            <a:miter lim="800000"/>
            <a:headEnd/>
            <a:tailEnd/>
          </a:ln>
        </p:spPr>
        <p:txBody>
          <a:bodyPr>
            <a:spAutoFit/>
          </a:bodyPr>
          <a:lstStyle/>
          <a:p>
            <a:pPr eaLnBrk="0" hangingPunct="0"/>
            <a:endParaRPr lang="it-IT">
              <a:latin typeface="Verdana" pitchFamily="34" charset="0"/>
            </a:endParaRPr>
          </a:p>
        </p:txBody>
      </p:sp>
      <p:sp>
        <p:nvSpPr>
          <p:cNvPr id="45081" name="Rectangle 39"/>
          <p:cNvSpPr>
            <a:spLocks noChangeArrowheads="1"/>
          </p:cNvSpPr>
          <p:nvPr/>
        </p:nvSpPr>
        <p:spPr bwMode="auto">
          <a:xfrm>
            <a:off x="428625" y="3405188"/>
            <a:ext cx="8715375" cy="0"/>
          </a:xfrm>
          <a:prstGeom prst="rect">
            <a:avLst/>
          </a:prstGeom>
          <a:noFill/>
          <a:ln w="9525">
            <a:noFill/>
            <a:miter lim="800000"/>
            <a:headEnd/>
            <a:tailEnd/>
          </a:ln>
        </p:spPr>
        <p:txBody>
          <a:bodyPr>
            <a:spAutoFit/>
          </a:bodyPr>
          <a:lstStyle/>
          <a:p>
            <a:pPr eaLnBrk="0" hangingPunct="0"/>
            <a:endParaRPr lang="it-IT">
              <a:latin typeface="Verdana" pitchFamily="34" charset="0"/>
            </a:endParaRPr>
          </a:p>
        </p:txBody>
      </p:sp>
      <p:sp>
        <p:nvSpPr>
          <p:cNvPr id="45082" name="Rectangle 41"/>
          <p:cNvSpPr>
            <a:spLocks noChangeArrowheads="1"/>
          </p:cNvSpPr>
          <p:nvPr/>
        </p:nvSpPr>
        <p:spPr bwMode="auto">
          <a:xfrm>
            <a:off x="428625" y="3405188"/>
            <a:ext cx="488950" cy="639762"/>
          </a:xfrm>
          <a:prstGeom prst="rect">
            <a:avLst/>
          </a:prstGeom>
          <a:noFill/>
          <a:ln w="9525">
            <a:noFill/>
            <a:miter lim="800000"/>
            <a:headEnd/>
            <a:tailEnd/>
          </a:ln>
        </p:spPr>
        <p:txBody>
          <a:bodyPr anchor="ctr"/>
          <a:lstStyle/>
          <a:p>
            <a:pPr eaLnBrk="0" hangingPunct="0"/>
            <a:r>
              <a:rPr lang="en-US" sz="2000">
                <a:latin typeface="Verdana" pitchFamily="34" charset="0"/>
                <a:cs typeface="Times New Roman" pitchFamily="18" charset="0"/>
              </a:rPr>
              <a:t> </a:t>
            </a:r>
          </a:p>
          <a:p>
            <a:pPr eaLnBrk="0" hangingPunct="0"/>
            <a:endParaRPr lang="en-US" sz="2000">
              <a:latin typeface="Verdana" pitchFamily="34" charset="0"/>
            </a:endParaRPr>
          </a:p>
        </p:txBody>
      </p:sp>
      <p:sp>
        <p:nvSpPr>
          <p:cNvPr id="45083" name="Rectangle 42"/>
          <p:cNvSpPr>
            <a:spLocks noChangeArrowheads="1"/>
          </p:cNvSpPr>
          <p:nvPr/>
        </p:nvSpPr>
        <p:spPr bwMode="auto">
          <a:xfrm>
            <a:off x="917575" y="3405188"/>
            <a:ext cx="0" cy="639762"/>
          </a:xfrm>
          <a:prstGeom prst="rect">
            <a:avLst/>
          </a:prstGeom>
          <a:noFill/>
          <a:ln w="9525">
            <a:noFill/>
            <a:miter lim="800000"/>
            <a:headEnd/>
            <a:tailEnd/>
          </a:ln>
        </p:spPr>
        <p:txBody>
          <a:bodyPr>
            <a:spAutoFit/>
          </a:bodyPr>
          <a:lstStyle/>
          <a:p>
            <a:pPr eaLnBrk="0" hangingPunct="0"/>
            <a:endParaRPr lang="it-IT">
              <a:latin typeface="Verdana" pitchFamily="34" charset="0"/>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161925" y="838200"/>
            <a:ext cx="9001125" cy="1527175"/>
          </a:xfrm>
          <a:prstGeom prst="rect">
            <a:avLst/>
          </a:prstGeom>
          <a:noFill/>
          <a:ln w="9525">
            <a:noFill/>
            <a:miter lim="800000"/>
            <a:headEnd/>
            <a:tailEnd/>
          </a:ln>
        </p:spPr>
        <p:txBody>
          <a:bodyPr>
            <a:spAutoFit/>
          </a:bodyPr>
          <a:lstStyle/>
          <a:p>
            <a:pPr eaLnBrk="0" hangingPunct="0">
              <a:lnSpc>
                <a:spcPct val="80000"/>
              </a:lnSpc>
              <a:spcBef>
                <a:spcPct val="50000"/>
              </a:spcBef>
            </a:pPr>
            <a:r>
              <a:rPr lang="it-IT" sz="2000" b="1">
                <a:solidFill>
                  <a:srgbClr val="000000"/>
                </a:solidFill>
                <a:latin typeface="Verdana" pitchFamily="34" charset="0"/>
                <a:cs typeface="Arial" charset="0"/>
              </a:rPr>
              <a:t>E’ la forma più comune d’interazione</a:t>
            </a:r>
          </a:p>
          <a:p>
            <a:pPr eaLnBrk="0" hangingPunct="0">
              <a:lnSpc>
                <a:spcPct val="80000"/>
              </a:lnSpc>
              <a:spcBef>
                <a:spcPct val="50000"/>
              </a:spcBef>
            </a:pPr>
            <a:r>
              <a:rPr lang="it-IT" sz="2000" b="1">
                <a:solidFill>
                  <a:srgbClr val="000000"/>
                </a:solidFill>
                <a:latin typeface="Verdana" pitchFamily="34" charset="0"/>
                <a:cs typeface="Arial" charset="0"/>
                <a:sym typeface="Symbol" pitchFamily="18" charset="2"/>
              </a:rPr>
              <a:t></a:t>
            </a:r>
            <a:r>
              <a:rPr lang="en-GB" sz="2000" b="1">
                <a:solidFill>
                  <a:srgbClr val="000000"/>
                </a:solidFill>
                <a:latin typeface="Verdana" pitchFamily="34" charset="0"/>
                <a:cs typeface="Arial" charset="0"/>
                <a:sym typeface="Symbol" pitchFamily="18" charset="2"/>
              </a:rPr>
              <a:t> alcool ed antistaminici ed effetti psicodeprimenti</a:t>
            </a:r>
          </a:p>
          <a:p>
            <a:pPr eaLnBrk="0" hangingPunct="0">
              <a:lnSpc>
                <a:spcPct val="80000"/>
              </a:lnSpc>
              <a:spcBef>
                <a:spcPct val="50000"/>
              </a:spcBef>
              <a:buFont typeface="Symbol" pitchFamily="18" charset="2"/>
              <a:buChar char="®"/>
            </a:pPr>
            <a:r>
              <a:rPr lang="en-GB" sz="2000" b="1">
                <a:solidFill>
                  <a:srgbClr val="000000"/>
                </a:solidFill>
                <a:latin typeface="Verdana" pitchFamily="34" charset="0"/>
                <a:cs typeface="Times New Roman" pitchFamily="18" charset="0"/>
                <a:sym typeface="Symbol" pitchFamily="18" charset="2"/>
              </a:rPr>
              <a:t>insetticidi cloronati e solventi alogenati ed epatotossicità </a:t>
            </a:r>
          </a:p>
          <a:p>
            <a:pPr eaLnBrk="0" hangingPunct="0">
              <a:lnSpc>
                <a:spcPct val="80000"/>
              </a:lnSpc>
              <a:spcBef>
                <a:spcPct val="50000"/>
              </a:spcBef>
              <a:buFont typeface="Symbol" pitchFamily="18" charset="2"/>
              <a:buNone/>
            </a:pPr>
            <a:endParaRPr lang="en-US" sz="2000" b="1" i="1">
              <a:solidFill>
                <a:srgbClr val="000000"/>
              </a:solidFill>
              <a:latin typeface="Verdana" pitchFamily="34" charset="0"/>
              <a:cs typeface="Times New Roman" pitchFamily="18" charset="0"/>
            </a:endParaRPr>
          </a:p>
        </p:txBody>
      </p:sp>
      <p:sp>
        <p:nvSpPr>
          <p:cNvPr id="46083" name="Rectangle 3"/>
          <p:cNvSpPr>
            <a:spLocks noChangeArrowheads="1"/>
          </p:cNvSpPr>
          <p:nvPr/>
        </p:nvSpPr>
        <p:spPr bwMode="auto">
          <a:xfrm>
            <a:off x="1995488" y="177800"/>
            <a:ext cx="5248275" cy="519113"/>
          </a:xfrm>
          <a:prstGeom prst="rect">
            <a:avLst/>
          </a:prstGeom>
          <a:solidFill>
            <a:schemeClr val="hlink"/>
          </a:solidFill>
          <a:ln w="9525">
            <a:noFill/>
            <a:miter lim="800000"/>
            <a:headEnd/>
            <a:tailEnd/>
          </a:ln>
        </p:spPr>
        <p:txBody>
          <a:bodyPr>
            <a:spAutoFit/>
          </a:bodyPr>
          <a:lstStyle/>
          <a:p>
            <a:pPr algn="ctr" eaLnBrk="0" hangingPunct="0"/>
            <a:r>
              <a:rPr lang="en-US" sz="2800" b="1">
                <a:solidFill>
                  <a:srgbClr val="000000"/>
                </a:solidFill>
                <a:latin typeface="Verdana" pitchFamily="34" charset="0"/>
                <a:cs typeface="Times New Roman" pitchFamily="18" charset="0"/>
              </a:rPr>
              <a:t>Additività</a:t>
            </a:r>
            <a:endParaRPr lang="it-IT" sz="2800">
              <a:solidFill>
                <a:srgbClr val="000000"/>
              </a:solidFill>
              <a:latin typeface="Verdana" pitchFamily="34" charset="0"/>
              <a:cs typeface="Times New Roman" pitchFamily="18" charset="0"/>
            </a:endParaRPr>
          </a:p>
        </p:txBody>
      </p:sp>
      <p:pic>
        <p:nvPicPr>
          <p:cNvPr id="46084" name="Picture 4" descr="http://www.sis.nlm.nih.gov/ToxTutor/Tox1/table11.gif"/>
          <p:cNvPicPr>
            <a:picLocks noChangeAspect="1" noChangeArrowheads="1"/>
          </p:cNvPicPr>
          <p:nvPr/>
        </p:nvPicPr>
        <p:blipFill>
          <a:blip r:embed="rId3" r:link="rId4" cstate="print"/>
          <a:srcRect/>
          <a:stretch>
            <a:fillRect/>
          </a:stretch>
        </p:blipFill>
        <p:spPr bwMode="auto">
          <a:xfrm>
            <a:off x="2665413" y="2981325"/>
            <a:ext cx="6300787" cy="3649663"/>
          </a:xfrm>
          <a:prstGeom prst="rect">
            <a:avLst/>
          </a:prstGeom>
          <a:noFill/>
          <a:ln w="9525">
            <a:noFill/>
            <a:miter lim="800000"/>
            <a:headEnd/>
            <a:tailEnd/>
          </a:ln>
        </p:spPr>
      </p:pic>
      <p:sp>
        <p:nvSpPr>
          <p:cNvPr id="46085" name="Rectangle 6"/>
          <p:cNvSpPr>
            <a:spLocks noChangeArrowheads="1"/>
          </p:cNvSpPr>
          <p:nvPr/>
        </p:nvSpPr>
        <p:spPr bwMode="auto">
          <a:xfrm>
            <a:off x="838200" y="2178050"/>
            <a:ext cx="7562850" cy="519113"/>
          </a:xfrm>
          <a:prstGeom prst="rect">
            <a:avLst/>
          </a:prstGeom>
          <a:solidFill>
            <a:schemeClr val="hlink"/>
          </a:solidFill>
          <a:ln w="9525">
            <a:noFill/>
            <a:miter lim="800000"/>
            <a:headEnd/>
            <a:tailEnd/>
          </a:ln>
        </p:spPr>
        <p:txBody>
          <a:bodyPr>
            <a:spAutoFit/>
          </a:bodyPr>
          <a:lstStyle/>
          <a:p>
            <a:pPr algn="ctr" eaLnBrk="0" hangingPunct="0"/>
            <a:r>
              <a:rPr lang="en-US" sz="2800" b="1">
                <a:solidFill>
                  <a:srgbClr val="000000"/>
                </a:solidFill>
                <a:latin typeface="Verdana" pitchFamily="34" charset="0"/>
                <a:cs typeface="Times New Roman" pitchFamily="18" charset="0"/>
              </a:rPr>
              <a:t>Antagonismo (o antidotismo)</a:t>
            </a:r>
            <a:endParaRPr lang="it-IT" sz="2800">
              <a:solidFill>
                <a:srgbClr val="000000"/>
              </a:solidFill>
              <a:latin typeface="Verdana" pitchFamily="34" charset="0"/>
              <a:cs typeface="Times New Roman" pitchFamily="18" charset="0"/>
            </a:endParaRPr>
          </a:p>
        </p:txBody>
      </p:sp>
      <p:sp>
        <p:nvSpPr>
          <p:cNvPr id="46086" name="AutoShape 8"/>
          <p:cNvSpPr>
            <a:spLocks noChangeArrowheads="1"/>
          </p:cNvSpPr>
          <p:nvPr/>
        </p:nvSpPr>
        <p:spPr bwMode="auto">
          <a:xfrm>
            <a:off x="66675" y="3819525"/>
            <a:ext cx="2600325" cy="1628775"/>
          </a:xfrm>
          <a:prstGeom prst="rightArrowCallout">
            <a:avLst>
              <a:gd name="adj1" fmla="val 10917"/>
              <a:gd name="adj2" fmla="val 17935"/>
              <a:gd name="adj3" fmla="val 22610"/>
              <a:gd name="adj4" fmla="val 79852"/>
            </a:avLst>
          </a:prstGeom>
          <a:solidFill>
            <a:srgbClr val="EAEAEA"/>
          </a:solidFill>
          <a:ln w="9525">
            <a:solidFill>
              <a:schemeClr val="tx1"/>
            </a:solidFill>
            <a:miter lim="800000"/>
            <a:headEnd/>
            <a:tailEnd/>
          </a:ln>
        </p:spPr>
        <p:txBody>
          <a:bodyPr wrap="none" anchor="ctr"/>
          <a:lstStyle/>
          <a:p>
            <a:pPr eaLnBrk="0" hangingPunct="0"/>
            <a:endParaRPr lang="it-IT">
              <a:latin typeface="Verdana" pitchFamily="34" charset="0"/>
            </a:endParaRPr>
          </a:p>
        </p:txBody>
      </p:sp>
      <p:sp>
        <p:nvSpPr>
          <p:cNvPr id="46087" name="Text Box 9"/>
          <p:cNvSpPr txBox="1">
            <a:spLocks noChangeArrowheads="1"/>
          </p:cNvSpPr>
          <p:nvPr/>
        </p:nvSpPr>
        <p:spPr bwMode="auto">
          <a:xfrm>
            <a:off x="20638" y="4273550"/>
            <a:ext cx="2189162" cy="701675"/>
          </a:xfrm>
          <a:prstGeom prst="rect">
            <a:avLst/>
          </a:prstGeom>
          <a:noFill/>
          <a:ln w="9525">
            <a:noFill/>
            <a:miter lim="800000"/>
            <a:headEnd/>
            <a:tailEnd/>
          </a:ln>
        </p:spPr>
        <p:txBody>
          <a:bodyPr wrap="none">
            <a:spAutoFit/>
          </a:bodyPr>
          <a:lstStyle/>
          <a:p>
            <a:pPr algn="ctr" eaLnBrk="0" hangingPunct="0"/>
            <a:r>
              <a:rPr lang="it-IT" sz="2000" b="1">
                <a:solidFill>
                  <a:srgbClr val="000000"/>
                </a:solidFill>
                <a:latin typeface="Verdana" pitchFamily="34" charset="0"/>
              </a:rPr>
              <a:t>Meccanismi di</a:t>
            </a:r>
          </a:p>
          <a:p>
            <a:pPr algn="ctr" eaLnBrk="0" hangingPunct="0"/>
            <a:r>
              <a:rPr lang="it-IT" sz="2000" b="1">
                <a:solidFill>
                  <a:srgbClr val="000000"/>
                </a:solidFill>
                <a:latin typeface="Verdana" pitchFamily="34" charset="0"/>
              </a:rPr>
              <a:t>antagonismo</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61925" y="742950"/>
            <a:ext cx="9001125" cy="1374775"/>
          </a:xfrm>
          <a:prstGeom prst="rect">
            <a:avLst/>
          </a:prstGeom>
          <a:noFill/>
          <a:ln w="9525">
            <a:noFill/>
            <a:miter lim="800000"/>
            <a:headEnd/>
            <a:tailEnd/>
          </a:ln>
        </p:spPr>
        <p:txBody>
          <a:bodyPr>
            <a:spAutoFit/>
          </a:bodyPr>
          <a:lstStyle/>
          <a:p>
            <a:pPr eaLnBrk="0" hangingPunct="0">
              <a:lnSpc>
                <a:spcPct val="80000"/>
              </a:lnSpc>
              <a:spcBef>
                <a:spcPct val="50000"/>
              </a:spcBef>
            </a:pPr>
            <a:r>
              <a:rPr lang="en-GB" sz="2000" b="1">
                <a:solidFill>
                  <a:srgbClr val="000000"/>
                </a:solidFill>
                <a:latin typeface="Verdana" pitchFamily="34" charset="0"/>
                <a:cs typeface="Times New Roman" pitchFamily="18" charset="0"/>
              </a:rPr>
              <a:t>Si verifica quando una sostanza che non ha una tossicità specifica potenzia la tossicità di un’altra sostanza</a:t>
            </a:r>
            <a:r>
              <a:rPr lang="en-GB" sz="2000" b="1">
                <a:solidFill>
                  <a:srgbClr val="000000"/>
                </a:solidFill>
                <a:latin typeface="Arial" charset="0"/>
                <a:cs typeface="Arial" charset="0"/>
              </a:rPr>
              <a:t>.</a:t>
            </a:r>
            <a:r>
              <a:rPr lang="en-GB" sz="2000" b="1">
                <a:solidFill>
                  <a:srgbClr val="000000"/>
                </a:solidFill>
                <a:latin typeface="Verdana" pitchFamily="34" charset="0"/>
                <a:cs typeface="Arial" charset="0"/>
              </a:rPr>
              <a:t> </a:t>
            </a:r>
            <a:endParaRPr lang="it-IT" sz="2000" b="1">
              <a:solidFill>
                <a:srgbClr val="000000"/>
              </a:solidFill>
              <a:latin typeface="Verdana" pitchFamily="34" charset="0"/>
              <a:cs typeface="Arial" charset="0"/>
            </a:endParaRPr>
          </a:p>
          <a:p>
            <a:pPr eaLnBrk="0" hangingPunct="0">
              <a:lnSpc>
                <a:spcPct val="80000"/>
              </a:lnSpc>
              <a:spcBef>
                <a:spcPct val="50000"/>
              </a:spcBef>
            </a:pPr>
            <a:r>
              <a:rPr lang="it-IT" sz="2000" b="1">
                <a:solidFill>
                  <a:srgbClr val="000000"/>
                </a:solidFill>
                <a:latin typeface="Verdana" pitchFamily="34" charset="0"/>
                <a:cs typeface="Arial" charset="0"/>
                <a:sym typeface="Symbol" pitchFamily="18" charset="2"/>
              </a:rPr>
              <a:t></a:t>
            </a:r>
            <a:r>
              <a:rPr lang="en-GB" sz="2000" b="1">
                <a:solidFill>
                  <a:srgbClr val="000000"/>
                </a:solidFill>
                <a:latin typeface="Verdana" pitchFamily="34" charset="0"/>
                <a:cs typeface="Arial" charset="0"/>
                <a:sym typeface="Symbol" pitchFamily="18" charset="2"/>
              </a:rPr>
              <a:t>anticoagulanti/antinfiammatori ed emorragie</a:t>
            </a:r>
          </a:p>
          <a:p>
            <a:pPr eaLnBrk="0" hangingPunct="0">
              <a:lnSpc>
                <a:spcPct val="80000"/>
              </a:lnSpc>
              <a:spcBef>
                <a:spcPct val="50000"/>
              </a:spcBef>
              <a:buFont typeface="Symbol" pitchFamily="18" charset="2"/>
              <a:buChar char="®"/>
            </a:pPr>
            <a:r>
              <a:rPr lang="en-GB" sz="2000" b="1">
                <a:solidFill>
                  <a:srgbClr val="000000"/>
                </a:solidFill>
                <a:latin typeface="Verdana" pitchFamily="34" charset="0"/>
                <a:cs typeface="Times New Roman" pitchFamily="18" charset="0"/>
                <a:sym typeface="Symbol" pitchFamily="18" charset="2"/>
              </a:rPr>
              <a:t>Tetracloruro di carbonio/isopropanolo ed epatotossicità </a:t>
            </a:r>
            <a:endParaRPr lang="en-US" sz="2000" b="1" i="1">
              <a:solidFill>
                <a:srgbClr val="000000"/>
              </a:solidFill>
              <a:latin typeface="Verdana" pitchFamily="34" charset="0"/>
              <a:cs typeface="Times New Roman" pitchFamily="18" charset="0"/>
            </a:endParaRPr>
          </a:p>
        </p:txBody>
      </p:sp>
      <p:sp>
        <p:nvSpPr>
          <p:cNvPr id="47107" name="Rectangle 3"/>
          <p:cNvSpPr>
            <a:spLocks noChangeArrowheads="1"/>
          </p:cNvSpPr>
          <p:nvPr/>
        </p:nvSpPr>
        <p:spPr bwMode="auto">
          <a:xfrm>
            <a:off x="2085975" y="177800"/>
            <a:ext cx="5248275" cy="519113"/>
          </a:xfrm>
          <a:prstGeom prst="rect">
            <a:avLst/>
          </a:prstGeom>
          <a:solidFill>
            <a:schemeClr val="hlink"/>
          </a:solidFill>
          <a:ln w="9525">
            <a:noFill/>
            <a:miter lim="800000"/>
            <a:headEnd/>
            <a:tailEnd/>
          </a:ln>
        </p:spPr>
        <p:txBody>
          <a:bodyPr>
            <a:spAutoFit/>
          </a:bodyPr>
          <a:lstStyle/>
          <a:p>
            <a:pPr algn="ctr" eaLnBrk="0" hangingPunct="0"/>
            <a:r>
              <a:rPr lang="en-US" sz="2800" b="1">
                <a:solidFill>
                  <a:srgbClr val="000000"/>
                </a:solidFill>
                <a:latin typeface="Verdana" pitchFamily="34" charset="0"/>
                <a:cs typeface="Times New Roman" pitchFamily="18" charset="0"/>
              </a:rPr>
              <a:t>Potenziamento</a:t>
            </a:r>
            <a:endParaRPr lang="it-IT" sz="2800">
              <a:solidFill>
                <a:srgbClr val="000000"/>
              </a:solidFill>
              <a:latin typeface="Verdana" pitchFamily="34" charset="0"/>
              <a:cs typeface="Times New Roman" pitchFamily="18" charset="0"/>
            </a:endParaRPr>
          </a:p>
        </p:txBody>
      </p:sp>
      <p:sp>
        <p:nvSpPr>
          <p:cNvPr id="47108" name="Rectangle 6"/>
          <p:cNvSpPr>
            <a:spLocks noChangeArrowheads="1"/>
          </p:cNvSpPr>
          <p:nvPr/>
        </p:nvSpPr>
        <p:spPr bwMode="auto">
          <a:xfrm>
            <a:off x="2085975" y="2292350"/>
            <a:ext cx="5248275" cy="519113"/>
          </a:xfrm>
          <a:prstGeom prst="rect">
            <a:avLst/>
          </a:prstGeom>
          <a:solidFill>
            <a:schemeClr val="hlink"/>
          </a:solidFill>
          <a:ln w="9525">
            <a:noFill/>
            <a:miter lim="800000"/>
            <a:headEnd/>
            <a:tailEnd/>
          </a:ln>
        </p:spPr>
        <p:txBody>
          <a:bodyPr>
            <a:spAutoFit/>
          </a:bodyPr>
          <a:lstStyle/>
          <a:p>
            <a:pPr algn="ctr" eaLnBrk="0" hangingPunct="0"/>
            <a:r>
              <a:rPr lang="en-US" sz="2800" b="1">
                <a:solidFill>
                  <a:srgbClr val="000000"/>
                </a:solidFill>
                <a:latin typeface="Verdana" pitchFamily="34" charset="0"/>
                <a:cs typeface="Times New Roman" pitchFamily="18" charset="0"/>
              </a:rPr>
              <a:t>Sinergismo</a:t>
            </a:r>
            <a:endParaRPr lang="it-IT" sz="2800">
              <a:solidFill>
                <a:srgbClr val="000000"/>
              </a:solidFill>
              <a:latin typeface="Verdana" pitchFamily="34" charset="0"/>
              <a:cs typeface="Times New Roman" pitchFamily="18" charset="0"/>
            </a:endParaRPr>
          </a:p>
        </p:txBody>
      </p:sp>
      <p:sp>
        <p:nvSpPr>
          <p:cNvPr id="47109" name="Rectangle 9"/>
          <p:cNvSpPr>
            <a:spLocks noChangeArrowheads="1"/>
          </p:cNvSpPr>
          <p:nvPr/>
        </p:nvSpPr>
        <p:spPr bwMode="auto">
          <a:xfrm>
            <a:off x="142875" y="2876550"/>
            <a:ext cx="9001125" cy="1771650"/>
          </a:xfrm>
          <a:prstGeom prst="rect">
            <a:avLst/>
          </a:prstGeom>
          <a:noFill/>
          <a:ln w="9525">
            <a:noFill/>
            <a:miter lim="800000"/>
            <a:headEnd/>
            <a:tailEnd/>
          </a:ln>
        </p:spPr>
        <p:txBody>
          <a:bodyPr>
            <a:spAutoFit/>
          </a:bodyPr>
          <a:lstStyle/>
          <a:p>
            <a:pPr eaLnBrk="0" hangingPunct="0">
              <a:lnSpc>
                <a:spcPct val="80000"/>
              </a:lnSpc>
              <a:spcBef>
                <a:spcPct val="50000"/>
              </a:spcBef>
            </a:pPr>
            <a:r>
              <a:rPr lang="en-GB" sz="2000" b="1">
                <a:solidFill>
                  <a:srgbClr val="000000"/>
                </a:solidFill>
                <a:latin typeface="Verdana" pitchFamily="34" charset="0"/>
                <a:cs typeface="Times New Roman" pitchFamily="18" charset="0"/>
              </a:rPr>
              <a:t>Consiste nel marcato aumento di tossicità indotta dall’associazione tra sostanze tossiche</a:t>
            </a:r>
            <a:r>
              <a:rPr lang="en-GB" sz="2000" b="1">
                <a:solidFill>
                  <a:srgbClr val="000000"/>
                </a:solidFill>
                <a:latin typeface="Arial" charset="0"/>
                <a:cs typeface="Arial" charset="0"/>
              </a:rPr>
              <a:t>.</a:t>
            </a:r>
            <a:r>
              <a:rPr lang="en-GB" sz="2000" b="1">
                <a:solidFill>
                  <a:srgbClr val="000000"/>
                </a:solidFill>
                <a:latin typeface="Verdana" pitchFamily="34" charset="0"/>
                <a:cs typeface="Arial" charset="0"/>
              </a:rPr>
              <a:t> </a:t>
            </a:r>
            <a:endParaRPr lang="it-IT" sz="2000" b="1">
              <a:solidFill>
                <a:srgbClr val="000000"/>
              </a:solidFill>
              <a:latin typeface="Verdana" pitchFamily="34" charset="0"/>
              <a:cs typeface="Arial" charset="0"/>
            </a:endParaRPr>
          </a:p>
          <a:p>
            <a:pPr eaLnBrk="0" hangingPunct="0">
              <a:lnSpc>
                <a:spcPct val="80000"/>
              </a:lnSpc>
              <a:spcBef>
                <a:spcPct val="50000"/>
              </a:spcBef>
            </a:pPr>
            <a:r>
              <a:rPr lang="it-IT" sz="2000" b="1">
                <a:solidFill>
                  <a:srgbClr val="000000"/>
                </a:solidFill>
                <a:latin typeface="Verdana" pitchFamily="34" charset="0"/>
                <a:cs typeface="Arial" charset="0"/>
                <a:sym typeface="Symbol" pitchFamily="18" charset="2"/>
              </a:rPr>
              <a:t>Fumo di sigaretta/radon e cancro polmonare</a:t>
            </a:r>
          </a:p>
          <a:p>
            <a:pPr eaLnBrk="0" hangingPunct="0">
              <a:lnSpc>
                <a:spcPct val="80000"/>
              </a:lnSpc>
              <a:spcBef>
                <a:spcPct val="50000"/>
              </a:spcBef>
            </a:pPr>
            <a:r>
              <a:rPr lang="it-IT" sz="2000" b="1">
                <a:solidFill>
                  <a:srgbClr val="000000"/>
                </a:solidFill>
                <a:latin typeface="Verdana" pitchFamily="34" charset="0"/>
                <a:cs typeface="Arial" charset="0"/>
                <a:sym typeface="Symbol" pitchFamily="18" charset="2"/>
              </a:rPr>
              <a:t>Fumo di sigaretta/asbesto e cancro polmonare</a:t>
            </a:r>
          </a:p>
          <a:p>
            <a:pPr eaLnBrk="0" hangingPunct="0">
              <a:lnSpc>
                <a:spcPct val="80000"/>
              </a:lnSpc>
              <a:spcBef>
                <a:spcPct val="50000"/>
              </a:spcBef>
            </a:pPr>
            <a:r>
              <a:rPr lang="it-IT" sz="2000" b="1">
                <a:solidFill>
                  <a:srgbClr val="000000"/>
                </a:solidFill>
                <a:latin typeface="Verdana" pitchFamily="34" charset="0"/>
                <a:cs typeface="Arial" charset="0"/>
                <a:sym typeface="Symbol" pitchFamily="18" charset="2"/>
              </a:rPr>
              <a:t></a:t>
            </a:r>
            <a:r>
              <a:rPr lang="en-GB" sz="2000" b="1">
                <a:solidFill>
                  <a:srgbClr val="000000"/>
                </a:solidFill>
                <a:latin typeface="Verdana" pitchFamily="34" charset="0"/>
                <a:cs typeface="Times New Roman" pitchFamily="18" charset="0"/>
                <a:sym typeface="Symbol" pitchFamily="18" charset="2"/>
              </a:rPr>
              <a:t>Tetracloruro di carbonio/alcool etilico ed epatotossicità</a:t>
            </a:r>
          </a:p>
        </p:txBody>
      </p:sp>
      <p:sp>
        <p:nvSpPr>
          <p:cNvPr id="47110" name="Rectangle 10"/>
          <p:cNvSpPr>
            <a:spLocks noChangeArrowheads="1"/>
          </p:cNvSpPr>
          <p:nvPr/>
        </p:nvSpPr>
        <p:spPr bwMode="auto">
          <a:xfrm>
            <a:off x="209550" y="4860925"/>
            <a:ext cx="8591550" cy="1873250"/>
          </a:xfrm>
          <a:prstGeom prst="rect">
            <a:avLst/>
          </a:prstGeom>
          <a:solidFill>
            <a:srgbClr val="CCFFFF"/>
          </a:solidFill>
          <a:ln w="9525">
            <a:solidFill>
              <a:srgbClr val="000000"/>
            </a:solidFill>
            <a:miter lim="800000"/>
            <a:headEnd/>
            <a:tailEnd/>
          </a:ln>
        </p:spPr>
        <p:txBody>
          <a:bodyPr>
            <a:spAutoFit/>
          </a:bodyPr>
          <a:lstStyle/>
          <a:p>
            <a:pPr eaLnBrk="0" hangingPunct="0">
              <a:lnSpc>
                <a:spcPct val="80000"/>
              </a:lnSpc>
              <a:spcBef>
                <a:spcPct val="50000"/>
              </a:spcBef>
            </a:pPr>
            <a:r>
              <a:rPr lang="en-GB" sz="2000" b="1">
                <a:solidFill>
                  <a:srgbClr val="000000"/>
                </a:solidFill>
                <a:latin typeface="Verdana" pitchFamily="34" charset="0"/>
                <a:cs typeface="Arial" charset="0"/>
                <a:sym typeface="Symbol" pitchFamily="18" charset="2"/>
              </a:rPr>
              <a:t>Diversi tipi di interazioni possono verificarsi per la stessa combinazione di tossici a diversi SITI BERSAGLIO.</a:t>
            </a:r>
          </a:p>
          <a:p>
            <a:pPr eaLnBrk="0" hangingPunct="0">
              <a:lnSpc>
                <a:spcPct val="80000"/>
              </a:lnSpc>
              <a:spcBef>
                <a:spcPct val="50000"/>
              </a:spcBef>
              <a:buFont typeface="Symbol" pitchFamily="18" charset="2"/>
              <a:buChar char="®"/>
            </a:pPr>
            <a:r>
              <a:rPr lang="en-GB" sz="2000" b="1">
                <a:solidFill>
                  <a:srgbClr val="000000"/>
                </a:solidFill>
                <a:latin typeface="Verdana" pitchFamily="34" charset="0"/>
                <a:cs typeface="Times New Roman" pitchFamily="18" charset="0"/>
                <a:sym typeface="Symbol" pitchFamily="18" charset="2"/>
              </a:rPr>
              <a:t>insetticidi cloronati/solventi alogenati ed epatotossicità: additività</a:t>
            </a:r>
          </a:p>
          <a:p>
            <a:pPr eaLnBrk="0" hangingPunct="0">
              <a:lnSpc>
                <a:spcPct val="80000"/>
              </a:lnSpc>
              <a:spcBef>
                <a:spcPct val="50000"/>
              </a:spcBef>
              <a:buFont typeface="Symbol" pitchFamily="18" charset="2"/>
              <a:buChar char="®"/>
            </a:pPr>
            <a:r>
              <a:rPr lang="en-GB" sz="2000" b="1">
                <a:solidFill>
                  <a:srgbClr val="000000"/>
                </a:solidFill>
                <a:latin typeface="Verdana" pitchFamily="34" charset="0"/>
                <a:cs typeface="Times New Roman" pitchFamily="18" charset="0"/>
                <a:sym typeface="Symbol" pitchFamily="18" charset="2"/>
              </a:rPr>
              <a:t>insetticidi cloronati/solventi alogenati ed effetti psicostimolanti: antagonismo</a:t>
            </a:r>
            <a:endParaRPr lang="en-US" sz="2000" b="1">
              <a:solidFill>
                <a:srgbClr val="000000"/>
              </a:solidFill>
              <a:latin typeface="Verdana" pitchFamily="34" charset="0"/>
              <a:cs typeface="Times New Roman" pitchFamily="18" charset="0"/>
              <a:sym typeface="Symbol" pitchFamily="18" charset="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2291" name="Rectangle 4"/>
          <p:cNvSpPr>
            <a:spLocks noChangeArrowheads="1"/>
          </p:cNvSpPr>
          <p:nvPr/>
        </p:nvSpPr>
        <p:spPr bwMode="auto">
          <a:xfrm>
            <a:off x="251520" y="0"/>
            <a:ext cx="8610600" cy="609600"/>
          </a:xfrm>
          <a:prstGeom prst="rect">
            <a:avLst/>
          </a:prstGeom>
          <a:solidFill>
            <a:srgbClr val="CC99FF"/>
          </a:solidFill>
          <a:ln w="9525">
            <a:noFill/>
            <a:miter lim="800000"/>
            <a:headEnd/>
            <a:tailEnd/>
          </a:ln>
        </p:spPr>
        <p:txBody>
          <a:bodyPr anchor="ctr"/>
          <a:lstStyle/>
          <a:p>
            <a:pPr algn="ctr"/>
            <a:r>
              <a:rPr lang="en-US" b="1" dirty="0" err="1" smtClean="0">
                <a:solidFill>
                  <a:srgbClr val="000000"/>
                </a:solidFill>
                <a:latin typeface="Verdana" pitchFamily="34" charset="0"/>
              </a:rPr>
              <a:t>Esempio</a:t>
            </a:r>
            <a:r>
              <a:rPr lang="en-US" b="1" dirty="0" smtClean="0">
                <a:solidFill>
                  <a:srgbClr val="000000"/>
                </a:solidFill>
                <a:latin typeface="Verdana" pitchFamily="34" charset="0"/>
              </a:rPr>
              <a:t> </a:t>
            </a:r>
            <a:r>
              <a:rPr lang="en-US" b="1" dirty="0" err="1" smtClean="0">
                <a:solidFill>
                  <a:srgbClr val="000000"/>
                </a:solidFill>
                <a:latin typeface="Verdana" pitchFamily="34" charset="0"/>
              </a:rPr>
              <a:t>di</a:t>
            </a:r>
            <a:r>
              <a:rPr lang="en-US" b="1" dirty="0" smtClean="0">
                <a:solidFill>
                  <a:srgbClr val="000000"/>
                </a:solidFill>
                <a:latin typeface="Verdana" pitchFamily="34" charset="0"/>
              </a:rPr>
              <a:t> </a:t>
            </a:r>
            <a:r>
              <a:rPr lang="en-US" b="1" dirty="0" err="1" smtClean="0">
                <a:solidFill>
                  <a:srgbClr val="000000"/>
                </a:solidFill>
                <a:latin typeface="Verdana" pitchFamily="34" charset="0"/>
              </a:rPr>
              <a:t>agenti</a:t>
            </a:r>
            <a:r>
              <a:rPr lang="en-US" b="1" dirty="0" smtClean="0">
                <a:solidFill>
                  <a:srgbClr val="000000"/>
                </a:solidFill>
                <a:latin typeface="Verdana" pitchFamily="34" charset="0"/>
              </a:rPr>
              <a:t> </a:t>
            </a:r>
            <a:r>
              <a:rPr lang="en-US" b="1" dirty="0" err="1" smtClean="0">
                <a:solidFill>
                  <a:srgbClr val="000000"/>
                </a:solidFill>
                <a:latin typeface="Verdana" pitchFamily="34" charset="0"/>
              </a:rPr>
              <a:t>tossici</a:t>
            </a:r>
            <a:r>
              <a:rPr lang="en-US" b="1" dirty="0" smtClean="0">
                <a:solidFill>
                  <a:srgbClr val="000000"/>
                </a:solidFill>
                <a:latin typeface="Verdana" pitchFamily="34" charset="0"/>
              </a:rPr>
              <a:t>: </a:t>
            </a:r>
            <a:r>
              <a:rPr lang="en-US" b="1" dirty="0" err="1" smtClean="0">
                <a:solidFill>
                  <a:srgbClr val="000000"/>
                </a:solidFill>
                <a:latin typeface="Verdana" pitchFamily="34" charset="0"/>
              </a:rPr>
              <a:t>cianuro</a:t>
            </a:r>
            <a:endParaRPr lang="en-US" b="1" dirty="0">
              <a:solidFill>
                <a:srgbClr val="000000"/>
              </a:solidFill>
              <a:latin typeface="Verdana" pitchFamily="34" charset="0"/>
            </a:endParaRPr>
          </a:p>
        </p:txBody>
      </p:sp>
      <p:pic>
        <p:nvPicPr>
          <p:cNvPr id="4" name="Picture 4" descr="File:Catena di trasporto degli elettroni.png">
            <a:hlinkClick r:id="rId3"/>
          </p:cNvPr>
          <p:cNvPicPr>
            <a:picLocks noChangeAspect="1" noChangeArrowheads="1"/>
          </p:cNvPicPr>
          <p:nvPr/>
        </p:nvPicPr>
        <p:blipFill>
          <a:blip r:embed="rId4" cstate="print"/>
          <a:srcRect/>
          <a:stretch>
            <a:fillRect/>
          </a:stretch>
        </p:blipFill>
        <p:spPr bwMode="auto">
          <a:xfrm>
            <a:off x="251520" y="548680"/>
            <a:ext cx="6383993" cy="4810078"/>
          </a:xfrm>
          <a:prstGeom prst="rect">
            <a:avLst/>
          </a:prstGeom>
        </p:spPr>
      </p:pic>
      <p:sp>
        <p:nvSpPr>
          <p:cNvPr id="6" name="CasellaDiTesto 5"/>
          <p:cNvSpPr txBox="1"/>
          <p:nvPr/>
        </p:nvSpPr>
        <p:spPr>
          <a:xfrm>
            <a:off x="6781800" y="917912"/>
            <a:ext cx="2362200" cy="5940088"/>
          </a:xfrm>
          <a:prstGeom prst="rect">
            <a:avLst/>
          </a:prstGeom>
          <a:solidFill>
            <a:schemeClr val="bg1"/>
          </a:solidFill>
          <a:ln>
            <a:solidFill>
              <a:schemeClr val="tx1"/>
            </a:solidFill>
          </a:ln>
        </p:spPr>
        <p:txBody>
          <a:bodyPr wrap="square" rtlCol="0">
            <a:spAutoFit/>
          </a:bodyPr>
          <a:lstStyle/>
          <a:p>
            <a:r>
              <a:rPr lang="it-IT" sz="2000" dirty="0" smtClean="0">
                <a:solidFill>
                  <a:srgbClr val="002060"/>
                </a:solidFill>
              </a:rPr>
              <a:t>La tossicità è dovuta allo ione cianuro (CN</a:t>
            </a:r>
            <a:r>
              <a:rPr lang="it-IT" sz="2000" baseline="30000" dirty="0" smtClean="0">
                <a:solidFill>
                  <a:srgbClr val="002060"/>
                </a:solidFill>
              </a:rPr>
              <a:t>-</a:t>
            </a:r>
            <a:r>
              <a:rPr lang="it-IT" sz="2000" dirty="0" smtClean="0">
                <a:solidFill>
                  <a:srgbClr val="002060"/>
                </a:solidFill>
              </a:rPr>
              <a:t>) che combinandosi con il rame ed il ferro presenti nel sito attivo dell'enzima citocromo c ossidasi, blocca la catena di trasporto degli elettroni e, di conseguenza, la respirazione cellulare. 300 ppm di HCN nell’aria uccidono in pochi minuti (50 mg, Sali 5 volte di più).</a:t>
            </a:r>
          </a:p>
          <a:p>
            <a:r>
              <a:rPr lang="it-IT" sz="2000" dirty="0" smtClean="0">
                <a:solidFill>
                  <a:srgbClr val="002060"/>
                </a:solidFill>
              </a:rPr>
              <a:t>	</a:t>
            </a:r>
            <a:r>
              <a:rPr lang="it-IT" sz="2000" dirty="0" err="1" smtClean="0">
                <a:solidFill>
                  <a:srgbClr val="002060"/>
                </a:solidFill>
              </a:rPr>
              <a:t>Zyklon</a:t>
            </a:r>
            <a:r>
              <a:rPr lang="it-IT" sz="2000" dirty="0" smtClean="0">
                <a:solidFill>
                  <a:srgbClr val="002060"/>
                </a:solidFill>
              </a:rPr>
              <a:t> B.</a:t>
            </a:r>
            <a:endParaRPr lang="it-IT" sz="2000" dirty="0">
              <a:solidFill>
                <a:srgbClr val="002060"/>
              </a:solidFill>
            </a:endParaRPr>
          </a:p>
        </p:txBody>
      </p:sp>
      <p:pic>
        <p:nvPicPr>
          <p:cNvPr id="67585" name="Picture 1"/>
          <p:cNvPicPr>
            <a:picLocks noChangeAspect="1" noChangeArrowheads="1"/>
          </p:cNvPicPr>
          <p:nvPr/>
        </p:nvPicPr>
        <p:blipFill>
          <a:blip r:embed="rId5" cstate="print"/>
          <a:srcRect/>
          <a:stretch>
            <a:fillRect/>
          </a:stretch>
        </p:blipFill>
        <p:spPr bwMode="auto">
          <a:xfrm>
            <a:off x="4283968" y="5286375"/>
            <a:ext cx="2095500" cy="1571625"/>
          </a:xfrm>
          <a:prstGeom prst="rect">
            <a:avLst/>
          </a:prstGeom>
          <a:noFill/>
          <a:ln w="9525">
            <a:noFill/>
            <a:miter lim="800000"/>
            <a:headEnd/>
            <a:tailEnd/>
          </a:ln>
        </p:spPr>
      </p:pic>
      <p:sp>
        <p:nvSpPr>
          <p:cNvPr id="7" name="Freccia a sinistra 6"/>
          <p:cNvSpPr/>
          <p:nvPr/>
        </p:nvSpPr>
        <p:spPr>
          <a:xfrm>
            <a:off x="6516216" y="6525344"/>
            <a:ext cx="1008112" cy="1440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p:cNvPicPr>
            <a:picLocks noChangeArrowheads="1"/>
          </p:cNvPicPr>
          <p:nvPr/>
        </p:nvPicPr>
        <p:blipFill>
          <a:blip r:embed="rId2" cstate="print"/>
          <a:srcRect l="8893" t="1292" r="21047" b="12921"/>
          <a:stretch>
            <a:fillRect/>
          </a:stretch>
        </p:blipFill>
        <p:spPr bwMode="auto">
          <a:xfrm rot="5400000">
            <a:off x="1142999" y="-1143000"/>
            <a:ext cx="6858001" cy="9144002"/>
          </a:xfrm>
          <a:prstGeom prst="rect">
            <a:avLst/>
          </a:prstGeom>
          <a:noFill/>
          <a:ln w="9525">
            <a:noFill/>
            <a:miter lim="800000"/>
            <a:headEnd/>
            <a:tailEnd/>
          </a:ln>
          <a:scene3d>
            <a:camera prst="orthographicFront">
              <a:rot lat="300000" lon="0" rev="0"/>
            </a:camera>
            <a:lightRig rig="threePt" dir="t"/>
          </a:scene3d>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285750" y="1265238"/>
            <a:ext cx="8801100" cy="5273675"/>
          </a:xfrm>
          <a:prstGeom prst="rect">
            <a:avLst/>
          </a:prstGeom>
          <a:noFill/>
          <a:ln w="9525">
            <a:noFill/>
            <a:miter lim="800000"/>
            <a:headEnd/>
            <a:tailEnd/>
          </a:ln>
        </p:spPr>
        <p:txBody>
          <a:bodyPr>
            <a:spAutoFit/>
          </a:bodyPr>
          <a:lstStyle/>
          <a:p>
            <a:pPr eaLnBrk="0" hangingPunct="0"/>
            <a:r>
              <a:rPr lang="en-GB" sz="2000" b="1">
                <a:solidFill>
                  <a:srgbClr val="000000"/>
                </a:solidFill>
                <a:latin typeface="Verdana" pitchFamily="34" charset="0"/>
                <a:cs typeface="Times New Roman" pitchFamily="18" charset="0"/>
              </a:rPr>
              <a:t>Gli effetti tossici sono speso classificati sulla base del SITO ove essi si verificano.</a:t>
            </a:r>
          </a:p>
          <a:p>
            <a:pPr eaLnBrk="0" hangingPunct="0"/>
            <a:endParaRPr lang="en-GB" sz="2000" b="1">
              <a:solidFill>
                <a:srgbClr val="000000"/>
              </a:solidFill>
              <a:latin typeface="Verdana" pitchFamily="34" charset="0"/>
              <a:cs typeface="Times New Roman" pitchFamily="18" charset="0"/>
            </a:endParaRPr>
          </a:p>
          <a:p>
            <a:pPr eaLnBrk="0" hangingPunct="0"/>
            <a:r>
              <a:rPr lang="en-US" sz="2000" b="1">
                <a:solidFill>
                  <a:srgbClr val="000000"/>
                </a:solidFill>
                <a:latin typeface="Verdana" pitchFamily="34" charset="0"/>
                <a:sym typeface="Symbol" pitchFamily="18" charset="2"/>
              </a:rPr>
              <a:t>TOSSICITA’ D’ORGANO: gli effetti tossici si verificano solo ad un sito specifico</a:t>
            </a:r>
          </a:p>
          <a:p>
            <a:pPr lvl="1" eaLnBrk="0" hangingPunct="0">
              <a:buFontTx/>
              <a:buChar char="•"/>
            </a:pPr>
            <a:r>
              <a:rPr lang="en-GB" sz="2000" b="1">
                <a:solidFill>
                  <a:srgbClr val="000000"/>
                </a:solidFill>
                <a:latin typeface="Verdana" pitchFamily="34" charset="0"/>
                <a:cs typeface="Arial" charset="0"/>
                <a:sym typeface="Symbol" pitchFamily="18" charset="2"/>
              </a:rPr>
              <a:t>Tossicità ematica e cardiovascolare</a:t>
            </a:r>
          </a:p>
          <a:p>
            <a:pPr lvl="1" eaLnBrk="0" hangingPunct="0">
              <a:buFontTx/>
              <a:buChar char="•"/>
            </a:pPr>
            <a:r>
              <a:rPr lang="en-GB" sz="2000" b="1">
                <a:solidFill>
                  <a:srgbClr val="000000"/>
                </a:solidFill>
                <a:latin typeface="Verdana" pitchFamily="34" charset="0"/>
                <a:cs typeface="Arial" charset="0"/>
                <a:sym typeface="Symbol" pitchFamily="18" charset="2"/>
              </a:rPr>
              <a:t>Tossicità cutanea e oculare</a:t>
            </a:r>
          </a:p>
          <a:p>
            <a:pPr lvl="1" eaLnBrk="0" hangingPunct="0">
              <a:buFontTx/>
              <a:buChar char="•"/>
            </a:pPr>
            <a:r>
              <a:rPr lang="en-GB" sz="2000" b="1">
                <a:solidFill>
                  <a:srgbClr val="000000"/>
                </a:solidFill>
                <a:latin typeface="Verdana" pitchFamily="34" charset="0"/>
                <a:cs typeface="Arial" charset="0"/>
                <a:sym typeface="Symbol" pitchFamily="18" charset="2"/>
              </a:rPr>
              <a:t>Epatotossicità</a:t>
            </a:r>
          </a:p>
          <a:p>
            <a:pPr lvl="1" eaLnBrk="0" hangingPunct="0">
              <a:buFontTx/>
              <a:buChar char="•"/>
            </a:pPr>
            <a:r>
              <a:rPr lang="en-GB" sz="2000" b="1">
                <a:solidFill>
                  <a:srgbClr val="000000"/>
                </a:solidFill>
                <a:latin typeface="Verdana" pitchFamily="34" charset="0"/>
                <a:cs typeface="Arial" charset="0"/>
                <a:sym typeface="Symbol" pitchFamily="18" charset="2"/>
              </a:rPr>
              <a:t>Immunotossicità</a:t>
            </a:r>
          </a:p>
          <a:p>
            <a:pPr lvl="1" eaLnBrk="0" hangingPunct="0">
              <a:buFontTx/>
              <a:buChar char="•"/>
            </a:pPr>
            <a:r>
              <a:rPr lang="en-GB" sz="2000" b="1">
                <a:solidFill>
                  <a:srgbClr val="000000"/>
                </a:solidFill>
                <a:latin typeface="Verdana" pitchFamily="34" charset="0"/>
                <a:cs typeface="Arial" charset="0"/>
                <a:sym typeface="Symbol" pitchFamily="18" charset="2"/>
              </a:rPr>
              <a:t>Nefrotossicità</a:t>
            </a:r>
            <a:endParaRPr lang="it-IT" sz="2000" b="1">
              <a:solidFill>
                <a:srgbClr val="000000"/>
              </a:solidFill>
              <a:latin typeface="Verdana" pitchFamily="34" charset="0"/>
              <a:sym typeface="Symbol" pitchFamily="18" charset="2"/>
            </a:endParaRPr>
          </a:p>
          <a:p>
            <a:pPr lvl="1" eaLnBrk="0" hangingPunct="0">
              <a:buFontTx/>
              <a:buChar char="•"/>
            </a:pPr>
            <a:r>
              <a:rPr lang="en-GB" sz="2000" b="1">
                <a:solidFill>
                  <a:srgbClr val="000000"/>
                </a:solidFill>
                <a:latin typeface="Verdana" pitchFamily="34" charset="0"/>
                <a:cs typeface="Arial" charset="0"/>
                <a:sym typeface="Symbol" pitchFamily="18" charset="2"/>
              </a:rPr>
              <a:t>Neurotossicità</a:t>
            </a:r>
            <a:r>
              <a:rPr lang="it-IT" sz="2000" b="1">
                <a:solidFill>
                  <a:srgbClr val="000000"/>
                </a:solidFill>
                <a:latin typeface="Verdana" pitchFamily="34" charset="0"/>
                <a:cs typeface="Arial" charset="0"/>
                <a:sym typeface="Symbol" pitchFamily="18" charset="2"/>
              </a:rPr>
              <a:t> </a:t>
            </a:r>
          </a:p>
          <a:p>
            <a:pPr lvl="1" eaLnBrk="0" hangingPunct="0">
              <a:buFontTx/>
              <a:buChar char="•"/>
            </a:pPr>
            <a:r>
              <a:rPr lang="it-IT" sz="2000" b="1">
                <a:solidFill>
                  <a:srgbClr val="000000"/>
                </a:solidFill>
                <a:latin typeface="Verdana" pitchFamily="34" charset="0"/>
                <a:cs typeface="Arial" charset="0"/>
                <a:sym typeface="Symbol" pitchFamily="18" charset="2"/>
              </a:rPr>
              <a:t>Tossicità riproduttiva</a:t>
            </a:r>
          </a:p>
          <a:p>
            <a:pPr lvl="1" eaLnBrk="0" hangingPunct="0">
              <a:buFontTx/>
              <a:buChar char="•"/>
            </a:pPr>
            <a:r>
              <a:rPr lang="it-IT" sz="2000" b="1">
                <a:solidFill>
                  <a:srgbClr val="000000"/>
                </a:solidFill>
                <a:latin typeface="Verdana" pitchFamily="34" charset="0"/>
                <a:cs typeface="Arial" charset="0"/>
                <a:sym typeface="Symbol" pitchFamily="18" charset="2"/>
              </a:rPr>
              <a:t>Tossicità respiratoria</a:t>
            </a:r>
          </a:p>
          <a:p>
            <a:pPr lvl="1" eaLnBrk="0" hangingPunct="0">
              <a:buFontTx/>
              <a:buChar char="•"/>
            </a:pPr>
            <a:r>
              <a:rPr lang="en-GB" sz="2000" b="1">
                <a:solidFill>
                  <a:srgbClr val="000000"/>
                </a:solidFill>
                <a:latin typeface="Verdana" pitchFamily="34" charset="0"/>
                <a:cs typeface="Arial" charset="0"/>
                <a:sym typeface="Symbol" pitchFamily="18" charset="2"/>
              </a:rPr>
              <a:t>Genotossicità (cellule germinali) o mutagenesi</a:t>
            </a:r>
          </a:p>
          <a:p>
            <a:pPr lvl="1" eaLnBrk="0" hangingPunct="0">
              <a:buFontTx/>
              <a:buChar char="•"/>
            </a:pPr>
            <a:endParaRPr lang="en-US" sz="2000" b="1">
              <a:solidFill>
                <a:srgbClr val="000000"/>
              </a:solidFill>
              <a:latin typeface="Verdana" pitchFamily="34" charset="0"/>
              <a:sym typeface="Symbol" pitchFamily="18" charset="2"/>
            </a:endParaRPr>
          </a:p>
          <a:p>
            <a:pPr eaLnBrk="0" hangingPunct="0"/>
            <a:r>
              <a:rPr lang="en-US" sz="2000" b="1">
                <a:solidFill>
                  <a:srgbClr val="000000"/>
                </a:solidFill>
                <a:latin typeface="Verdana" pitchFamily="34" charset="0"/>
                <a:sym typeface="Symbol" pitchFamily="18" charset="2"/>
              </a:rPr>
              <a:t>TOSSICITA’ SISTEMICA: gli effetti tossici si verificano in siti multipli </a:t>
            </a:r>
          </a:p>
        </p:txBody>
      </p:sp>
      <p:sp>
        <p:nvSpPr>
          <p:cNvPr id="49155" name="Rectangle 3"/>
          <p:cNvSpPr>
            <a:spLocks noChangeArrowheads="1"/>
          </p:cNvSpPr>
          <p:nvPr/>
        </p:nvSpPr>
        <p:spPr bwMode="auto">
          <a:xfrm>
            <a:off x="1879600" y="195263"/>
            <a:ext cx="5284788" cy="946150"/>
          </a:xfrm>
          <a:prstGeom prst="rect">
            <a:avLst/>
          </a:prstGeom>
          <a:solidFill>
            <a:srgbClr val="CCFFCC"/>
          </a:solidFill>
          <a:ln w="9525">
            <a:noFill/>
            <a:miter lim="800000"/>
            <a:headEnd/>
            <a:tailEnd/>
          </a:ln>
        </p:spPr>
        <p:txBody>
          <a:bodyPr wrap="none">
            <a:spAutoFit/>
          </a:bodyPr>
          <a:lstStyle/>
          <a:p>
            <a:pPr algn="ctr" eaLnBrk="0" hangingPunct="0"/>
            <a:r>
              <a:rPr lang="en-US" sz="2800" b="1">
                <a:solidFill>
                  <a:srgbClr val="000000"/>
                </a:solidFill>
                <a:latin typeface="Verdana" pitchFamily="34" charset="0"/>
                <a:sym typeface="Symbol" pitchFamily="18" charset="2"/>
              </a:rPr>
              <a:t>TOSSICITA’ D’ORGANO E </a:t>
            </a:r>
          </a:p>
          <a:p>
            <a:pPr algn="ctr" eaLnBrk="0" hangingPunct="0"/>
            <a:r>
              <a:rPr lang="en-US" sz="2800" b="1">
                <a:solidFill>
                  <a:srgbClr val="000000"/>
                </a:solidFill>
                <a:latin typeface="Verdana" pitchFamily="34" charset="0"/>
                <a:sym typeface="Symbol" pitchFamily="18" charset="2"/>
              </a:rPr>
              <a:t>TOSSICITA’ SISTEMICA</a:t>
            </a:r>
            <a:endParaRPr lang="it-IT" sz="2800" b="1">
              <a:solidFill>
                <a:srgbClr val="000000"/>
              </a:solidFill>
              <a:latin typeface="Verdana" pitchFamily="34" charset="0"/>
              <a:sym typeface="Symbol" pitchFamily="18" charset="2"/>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381000" y="1208088"/>
            <a:ext cx="8572500" cy="4832350"/>
          </a:xfrm>
          <a:prstGeom prst="rect">
            <a:avLst/>
          </a:prstGeom>
          <a:noFill/>
          <a:ln w="9525">
            <a:noFill/>
            <a:miter lim="800000"/>
            <a:headEnd/>
            <a:tailEnd/>
          </a:ln>
        </p:spPr>
        <p:txBody>
          <a:bodyPr>
            <a:spAutoFit/>
          </a:bodyPr>
          <a:lstStyle/>
          <a:p>
            <a:pPr eaLnBrk="0" hangingPunct="0"/>
            <a:r>
              <a:rPr lang="it-IT" b="1">
                <a:solidFill>
                  <a:srgbClr val="000000"/>
                </a:solidFill>
                <a:latin typeface="Verdana" pitchFamily="34" charset="0"/>
                <a:cs typeface="Arial" charset="0"/>
              </a:rPr>
              <a:t>Tossicità Acuta.</a:t>
            </a:r>
            <a:r>
              <a:rPr lang="it-IT" sz="2000" b="1">
                <a:solidFill>
                  <a:srgbClr val="000000"/>
                </a:solidFill>
                <a:latin typeface="Verdana" pitchFamily="34" charset="0"/>
                <a:cs typeface="Arial" charset="0"/>
              </a:rPr>
              <a:t> Si verifica quasi subito </a:t>
            </a:r>
            <a:r>
              <a:rPr lang="en-GB" sz="2000" b="1" i="1">
                <a:solidFill>
                  <a:srgbClr val="000000"/>
                </a:solidFill>
                <a:latin typeface="Verdana" pitchFamily="34" charset="0"/>
                <a:cs typeface="Times New Roman" pitchFamily="18" charset="0"/>
              </a:rPr>
              <a:t>(ore/giorni)</a:t>
            </a:r>
            <a:r>
              <a:rPr lang="en-GB" sz="2000" b="1">
                <a:solidFill>
                  <a:srgbClr val="000000"/>
                </a:solidFill>
                <a:latin typeface="Verdana" pitchFamily="34" charset="0"/>
                <a:cs typeface="Times New Roman" pitchFamily="18" charset="0"/>
              </a:rPr>
              <a:t> dall’esposizione.  Un’esposizione acuta è generalmente una singola dose o più dosi ripetute nell’arco di 24 ore. Spesso </a:t>
            </a:r>
            <a:r>
              <a:rPr lang="it-IT" sz="2000" b="1">
                <a:solidFill>
                  <a:srgbClr val="000000"/>
                </a:solidFill>
                <a:latin typeface="Verdana" pitchFamily="34" charset="0"/>
                <a:cs typeface="Arial" charset="0"/>
              </a:rPr>
              <a:t>determina morte</a:t>
            </a:r>
            <a:r>
              <a:rPr lang="en-GB" sz="2000" b="1">
                <a:solidFill>
                  <a:srgbClr val="000000"/>
                </a:solidFill>
                <a:latin typeface="Verdana" pitchFamily="34" charset="0"/>
                <a:cs typeface="Times New Roman" pitchFamily="18" charset="0"/>
              </a:rPr>
              <a:t>. </a:t>
            </a:r>
          </a:p>
          <a:p>
            <a:pPr eaLnBrk="0" hangingPunct="0">
              <a:buFont typeface="Symbol" pitchFamily="18" charset="2"/>
              <a:buChar char="®"/>
            </a:pPr>
            <a:r>
              <a:rPr lang="en-GB" sz="2000" b="1">
                <a:solidFill>
                  <a:srgbClr val="000000"/>
                </a:solidFill>
                <a:latin typeface="Verdana" pitchFamily="34" charset="0"/>
                <a:cs typeface="Times New Roman" pitchFamily="18" charset="0"/>
              </a:rPr>
              <a:t>5,000 morti nel 1989 in India per esposizione al metil-isotiocianato di derivazione industriale</a:t>
            </a:r>
          </a:p>
          <a:p>
            <a:pPr eaLnBrk="0" hangingPunct="0">
              <a:buFont typeface="Symbol" pitchFamily="18" charset="2"/>
              <a:buChar char="®"/>
            </a:pPr>
            <a:r>
              <a:rPr lang="it-IT" sz="2000" b="1">
                <a:solidFill>
                  <a:srgbClr val="000000"/>
                </a:solidFill>
                <a:latin typeface="Verdana" pitchFamily="34" charset="0"/>
                <a:cs typeface="Arial" charset="0"/>
              </a:rPr>
              <a:t>Intossicazioni da monossido di carbonio dalle caldaie</a:t>
            </a:r>
          </a:p>
          <a:p>
            <a:pPr eaLnBrk="0" hangingPunct="0">
              <a:buFont typeface="Symbol" pitchFamily="18" charset="2"/>
              <a:buChar char="®"/>
            </a:pPr>
            <a:r>
              <a:rPr lang="it-IT" sz="2000" b="1">
                <a:solidFill>
                  <a:srgbClr val="000000"/>
                </a:solidFill>
                <a:latin typeface="Verdana" pitchFamily="34" charset="0"/>
                <a:cs typeface="Arial" charset="0"/>
              </a:rPr>
              <a:t>Effetti non letali possono essere convulsioni ed irritazioni del tratto respiratorio superiore</a:t>
            </a:r>
            <a:r>
              <a:rPr lang="en-GB" sz="2000" b="1">
                <a:solidFill>
                  <a:srgbClr val="000000"/>
                </a:solidFill>
                <a:latin typeface="Verdana" pitchFamily="34" charset="0"/>
                <a:cs typeface="Times New Roman" pitchFamily="18" charset="0"/>
              </a:rPr>
              <a:t>.</a:t>
            </a:r>
            <a:r>
              <a:rPr lang="it-IT" sz="2000" b="1">
                <a:solidFill>
                  <a:srgbClr val="000000"/>
                </a:solidFill>
                <a:latin typeface="Verdana" pitchFamily="34" charset="0"/>
                <a:cs typeface="Arial" charset="0"/>
              </a:rPr>
              <a:t> </a:t>
            </a:r>
          </a:p>
          <a:p>
            <a:pPr eaLnBrk="0" hangingPunct="0"/>
            <a:endParaRPr lang="it-IT" sz="2000" b="1">
              <a:solidFill>
                <a:srgbClr val="000000"/>
              </a:solidFill>
              <a:latin typeface="Verdana" pitchFamily="34" charset="0"/>
              <a:cs typeface="Arial" charset="0"/>
            </a:endParaRPr>
          </a:p>
          <a:p>
            <a:pPr eaLnBrk="0" hangingPunct="0"/>
            <a:r>
              <a:rPr lang="it-IT" b="1">
                <a:solidFill>
                  <a:srgbClr val="000000"/>
                </a:solidFill>
                <a:latin typeface="Verdana" pitchFamily="34" charset="0"/>
                <a:cs typeface="Arial" charset="0"/>
              </a:rPr>
              <a:t>Tossicità s</a:t>
            </a:r>
            <a:r>
              <a:rPr lang="en-GB" b="1">
                <a:solidFill>
                  <a:srgbClr val="000000"/>
                </a:solidFill>
                <a:latin typeface="Verdana" pitchFamily="34" charset="0"/>
                <a:cs typeface="Times New Roman" pitchFamily="18" charset="0"/>
              </a:rPr>
              <a:t>ubcronica.</a:t>
            </a:r>
            <a:r>
              <a:rPr lang="en-GB" sz="2000" b="1">
                <a:solidFill>
                  <a:srgbClr val="000000"/>
                </a:solidFill>
                <a:latin typeface="Verdana" pitchFamily="34" charset="0"/>
                <a:cs typeface="Times New Roman" pitchFamily="18" charset="0"/>
              </a:rPr>
              <a:t> Dovuta ad esposizioni ripetute per alcune settimane o mesi.  Interessa comunemente farmaci o contaminanti ambientali</a:t>
            </a:r>
            <a:r>
              <a:rPr lang="it-IT" sz="2000" b="1">
                <a:solidFill>
                  <a:srgbClr val="000000"/>
                </a:solidFill>
                <a:latin typeface="Verdana" pitchFamily="34" charset="0"/>
                <a:cs typeface="Arial" charset="0"/>
              </a:rPr>
              <a:t> </a:t>
            </a:r>
          </a:p>
          <a:p>
            <a:pPr eaLnBrk="0" hangingPunct="0">
              <a:buFont typeface="Symbol" pitchFamily="18" charset="2"/>
              <a:buChar char="®"/>
            </a:pPr>
            <a:r>
              <a:rPr lang="en-GB" sz="2000" b="1">
                <a:solidFill>
                  <a:srgbClr val="000000"/>
                </a:solidFill>
                <a:latin typeface="Verdana" pitchFamily="34" charset="0"/>
                <a:cs typeface="Times New Roman" pitchFamily="18" charset="0"/>
              </a:rPr>
              <a:t> Ingestione di anticoagulanti ed emorragie interne</a:t>
            </a:r>
          </a:p>
          <a:p>
            <a:pPr eaLnBrk="0" hangingPunct="0">
              <a:buFont typeface="Symbol" pitchFamily="18" charset="2"/>
              <a:buChar char="®"/>
            </a:pPr>
            <a:r>
              <a:rPr lang="en-GB" sz="2000" b="1">
                <a:solidFill>
                  <a:srgbClr val="000000"/>
                </a:solidFill>
                <a:latin typeface="Verdana" pitchFamily="34" charset="0"/>
                <a:cs typeface="Times New Roman" pitchFamily="18" charset="0"/>
              </a:rPr>
              <a:t> Esposizioni professionali a piombo ed anemia</a:t>
            </a:r>
            <a:endParaRPr lang="en-US" sz="2000" b="1">
              <a:solidFill>
                <a:srgbClr val="000000"/>
              </a:solidFill>
              <a:latin typeface="Verdana" pitchFamily="34" charset="0"/>
              <a:cs typeface="Times New Roman" pitchFamily="18" charset="0"/>
            </a:endParaRPr>
          </a:p>
        </p:txBody>
      </p:sp>
      <p:sp>
        <p:nvSpPr>
          <p:cNvPr id="50179" name="Rectangle 3"/>
          <p:cNvSpPr>
            <a:spLocks noChangeArrowheads="1"/>
          </p:cNvSpPr>
          <p:nvPr/>
        </p:nvSpPr>
        <p:spPr bwMode="auto">
          <a:xfrm>
            <a:off x="1268413" y="195263"/>
            <a:ext cx="6508750" cy="519112"/>
          </a:xfrm>
          <a:prstGeom prst="rect">
            <a:avLst/>
          </a:prstGeom>
          <a:solidFill>
            <a:srgbClr val="CCFFCC"/>
          </a:solidFill>
          <a:ln w="9525">
            <a:noFill/>
            <a:miter lim="800000"/>
            <a:headEnd/>
            <a:tailEnd/>
          </a:ln>
        </p:spPr>
        <p:txBody>
          <a:bodyPr wrap="none">
            <a:spAutoFit/>
          </a:bodyPr>
          <a:lstStyle/>
          <a:p>
            <a:pPr algn="ctr" eaLnBrk="0" hangingPunct="0"/>
            <a:r>
              <a:rPr lang="en-US" sz="2800" b="1">
                <a:solidFill>
                  <a:srgbClr val="000000"/>
                </a:solidFill>
                <a:latin typeface="Verdana" pitchFamily="34" charset="0"/>
                <a:sym typeface="Symbol" pitchFamily="18" charset="2"/>
              </a:rPr>
              <a:t>TIPI DI TOSSICITA’ SISTEMICA</a:t>
            </a:r>
            <a:endParaRPr lang="it-IT" sz="2800" b="1">
              <a:solidFill>
                <a:srgbClr val="000000"/>
              </a:solidFill>
              <a:latin typeface="Verdana" pitchFamily="34" charset="0"/>
              <a:sym typeface="Symbol" pitchFamily="18" charset="2"/>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381000" y="1208088"/>
            <a:ext cx="8572500" cy="4419600"/>
          </a:xfrm>
          <a:prstGeom prst="rect">
            <a:avLst/>
          </a:prstGeom>
          <a:noFill/>
          <a:ln w="9525">
            <a:noFill/>
            <a:miter lim="800000"/>
            <a:headEnd/>
            <a:tailEnd/>
          </a:ln>
        </p:spPr>
        <p:txBody>
          <a:bodyPr>
            <a:spAutoFit/>
          </a:bodyPr>
          <a:lstStyle/>
          <a:p>
            <a:pPr eaLnBrk="0" hangingPunct="0"/>
            <a:r>
              <a:rPr lang="it-IT" b="1">
                <a:solidFill>
                  <a:srgbClr val="000000"/>
                </a:solidFill>
                <a:latin typeface="Verdana" pitchFamily="34" charset="0"/>
                <a:cs typeface="Arial" charset="0"/>
              </a:rPr>
              <a:t>Tossicità Cronica.</a:t>
            </a:r>
            <a:r>
              <a:rPr lang="it-IT" sz="2000" b="1">
                <a:solidFill>
                  <a:srgbClr val="000000"/>
                </a:solidFill>
                <a:latin typeface="Verdana" pitchFamily="34" charset="0"/>
                <a:cs typeface="Arial" charset="0"/>
              </a:rPr>
              <a:t> Rappresenta un danno cumulativo a specifici organi, e richiede da alcuni mesi a molti anni per essere riconoscibile</a:t>
            </a:r>
            <a:r>
              <a:rPr lang="en-GB" sz="2000" b="1">
                <a:solidFill>
                  <a:srgbClr val="000000"/>
                </a:solidFill>
                <a:latin typeface="Verdana" pitchFamily="34" charset="0"/>
                <a:cs typeface="Arial" charset="0"/>
              </a:rPr>
              <a:t>. Danno subclinico </a:t>
            </a:r>
            <a:r>
              <a:rPr lang="en-GB" sz="2000" b="1">
                <a:solidFill>
                  <a:srgbClr val="000000"/>
                </a:solidFill>
                <a:latin typeface="Verdana" pitchFamily="34" charset="0"/>
                <a:cs typeface="Arial" charset="0"/>
                <a:sym typeface="Symbol" pitchFamily="18" charset="2"/>
              </a:rPr>
              <a:t> danno conclamato</a:t>
            </a:r>
            <a:r>
              <a:rPr lang="it-IT" sz="2000" b="1">
                <a:solidFill>
                  <a:srgbClr val="000000"/>
                </a:solidFill>
                <a:latin typeface="Verdana" pitchFamily="34" charset="0"/>
                <a:cs typeface="Arial" charset="0"/>
              </a:rPr>
              <a:t> </a:t>
            </a:r>
            <a:r>
              <a:rPr lang="en-GB" sz="2000" b="1" i="1">
                <a:solidFill>
                  <a:srgbClr val="000000"/>
                </a:solidFill>
                <a:latin typeface="Verdana" pitchFamily="34" charset="0"/>
                <a:cs typeface="Times New Roman" pitchFamily="18" charset="0"/>
              </a:rPr>
              <a:t>(danno cumulativo) </a:t>
            </a:r>
            <a:r>
              <a:rPr lang="en-GB" sz="2000" b="1">
                <a:solidFill>
                  <a:srgbClr val="000000"/>
                </a:solidFill>
                <a:latin typeface="Verdana" pitchFamily="34" charset="0"/>
                <a:cs typeface="Arial" charset="0"/>
                <a:sym typeface="Symbol" pitchFamily="18" charset="2"/>
              </a:rPr>
              <a:t> effetti cronici da malfunzionamento d‘organo</a:t>
            </a:r>
            <a:endParaRPr lang="en-GB" sz="2000" b="1">
              <a:solidFill>
                <a:srgbClr val="000000"/>
              </a:solidFill>
              <a:latin typeface="Verdana" pitchFamily="34" charset="0"/>
              <a:cs typeface="Times New Roman" pitchFamily="18" charset="0"/>
            </a:endParaRPr>
          </a:p>
          <a:p>
            <a:pPr eaLnBrk="0" hangingPunct="0"/>
            <a:endParaRPr lang="en-GB" sz="2000" b="1">
              <a:solidFill>
                <a:srgbClr val="000000"/>
              </a:solidFill>
              <a:latin typeface="Verdana" pitchFamily="34" charset="0"/>
              <a:cs typeface="Times New Roman" pitchFamily="18" charset="0"/>
            </a:endParaRPr>
          </a:p>
          <a:p>
            <a:pPr eaLnBrk="0" hangingPunct="0">
              <a:buFont typeface="Symbol" pitchFamily="18" charset="2"/>
              <a:buChar char="®"/>
            </a:pPr>
            <a:r>
              <a:rPr lang="en-GB" sz="2000" b="1">
                <a:solidFill>
                  <a:srgbClr val="000000"/>
                </a:solidFill>
                <a:latin typeface="Verdana" pitchFamily="34" charset="0"/>
                <a:cs typeface="Arial" charset="0"/>
              </a:rPr>
              <a:t>Cirrosi in etilisti cronici</a:t>
            </a:r>
          </a:p>
          <a:p>
            <a:pPr eaLnBrk="0" hangingPunct="0">
              <a:buFont typeface="Symbol" pitchFamily="18" charset="2"/>
              <a:buChar char="®"/>
            </a:pPr>
            <a:endParaRPr lang="it-IT" sz="2000" b="1">
              <a:solidFill>
                <a:srgbClr val="000000"/>
              </a:solidFill>
              <a:latin typeface="Verdana" pitchFamily="34" charset="0"/>
              <a:cs typeface="Times New Roman" pitchFamily="18" charset="0"/>
            </a:endParaRPr>
          </a:p>
          <a:p>
            <a:pPr eaLnBrk="0" hangingPunct="0">
              <a:buFont typeface="Symbol" pitchFamily="18" charset="2"/>
              <a:buChar char="®"/>
            </a:pPr>
            <a:r>
              <a:rPr lang="en-GB" sz="2000" b="1">
                <a:solidFill>
                  <a:srgbClr val="000000"/>
                </a:solidFill>
                <a:latin typeface="Verdana" pitchFamily="34" charset="0"/>
                <a:cs typeface="Arial" charset="0"/>
              </a:rPr>
              <a:t>Danni renali cronici in lavoratori esposti per anni al piombo</a:t>
            </a:r>
          </a:p>
          <a:p>
            <a:pPr eaLnBrk="0" hangingPunct="0">
              <a:buFont typeface="Symbol" pitchFamily="18" charset="2"/>
              <a:buChar char="®"/>
            </a:pPr>
            <a:endParaRPr lang="en-GB" sz="2000" b="1">
              <a:solidFill>
                <a:srgbClr val="000000"/>
              </a:solidFill>
              <a:latin typeface="Verdana" pitchFamily="34" charset="0"/>
              <a:cs typeface="Arial" charset="0"/>
            </a:endParaRPr>
          </a:p>
          <a:p>
            <a:pPr eaLnBrk="0" hangingPunct="0">
              <a:buFont typeface="Symbol" pitchFamily="18" charset="2"/>
              <a:buChar char="®"/>
            </a:pPr>
            <a:r>
              <a:rPr lang="en-GB" sz="2000" b="1">
                <a:solidFill>
                  <a:srgbClr val="000000"/>
                </a:solidFill>
                <a:latin typeface="Verdana" pitchFamily="34" charset="0"/>
                <a:cs typeface="Arial" charset="0"/>
              </a:rPr>
              <a:t>Bronchite cronica in fumatori</a:t>
            </a:r>
          </a:p>
          <a:p>
            <a:pPr eaLnBrk="0" hangingPunct="0">
              <a:buFont typeface="Symbol" pitchFamily="18" charset="2"/>
              <a:buChar char="®"/>
            </a:pPr>
            <a:endParaRPr lang="en-GB" sz="2000" b="1">
              <a:solidFill>
                <a:srgbClr val="000000"/>
              </a:solidFill>
              <a:latin typeface="Verdana" pitchFamily="34" charset="0"/>
              <a:cs typeface="Arial" charset="0"/>
            </a:endParaRPr>
          </a:p>
          <a:p>
            <a:pPr eaLnBrk="0" hangingPunct="0">
              <a:buFont typeface="Symbol" pitchFamily="18" charset="2"/>
              <a:buChar char="®"/>
            </a:pPr>
            <a:r>
              <a:rPr lang="en-GB" sz="2000" b="1">
                <a:solidFill>
                  <a:srgbClr val="000000"/>
                </a:solidFill>
                <a:latin typeface="Verdana" pitchFamily="34" charset="0"/>
                <a:cs typeface="Arial" charset="0"/>
              </a:rPr>
              <a:t>Fibrosi polmonare nei minatori </a:t>
            </a:r>
            <a:r>
              <a:rPr lang="en-GB" sz="2000" b="1" i="1">
                <a:solidFill>
                  <a:srgbClr val="000000"/>
                </a:solidFill>
                <a:latin typeface="Verdana" pitchFamily="34" charset="0"/>
                <a:cs typeface="Times New Roman" pitchFamily="18" charset="0"/>
              </a:rPr>
              <a:t>(black lung disease)</a:t>
            </a:r>
            <a:endParaRPr lang="en-US" sz="2000" b="1">
              <a:solidFill>
                <a:srgbClr val="000000"/>
              </a:solidFill>
              <a:latin typeface="Verdana" pitchFamily="34" charset="0"/>
              <a:cs typeface="Times New Roman" pitchFamily="18" charset="0"/>
            </a:endParaRPr>
          </a:p>
        </p:txBody>
      </p:sp>
      <p:sp>
        <p:nvSpPr>
          <p:cNvPr id="51203" name="Rectangle 3"/>
          <p:cNvSpPr>
            <a:spLocks noChangeArrowheads="1"/>
          </p:cNvSpPr>
          <p:nvPr/>
        </p:nvSpPr>
        <p:spPr bwMode="auto">
          <a:xfrm>
            <a:off x="1268413" y="195263"/>
            <a:ext cx="6508750" cy="519112"/>
          </a:xfrm>
          <a:prstGeom prst="rect">
            <a:avLst/>
          </a:prstGeom>
          <a:solidFill>
            <a:srgbClr val="CCFFCC"/>
          </a:solidFill>
          <a:ln w="9525">
            <a:noFill/>
            <a:miter lim="800000"/>
            <a:headEnd/>
            <a:tailEnd/>
          </a:ln>
        </p:spPr>
        <p:txBody>
          <a:bodyPr wrap="none">
            <a:spAutoFit/>
          </a:bodyPr>
          <a:lstStyle/>
          <a:p>
            <a:pPr algn="ctr" eaLnBrk="0" hangingPunct="0"/>
            <a:r>
              <a:rPr lang="en-US" sz="2800" b="1">
                <a:solidFill>
                  <a:srgbClr val="000000"/>
                </a:solidFill>
                <a:latin typeface="Verdana" pitchFamily="34" charset="0"/>
                <a:sym typeface="Symbol" pitchFamily="18" charset="2"/>
              </a:rPr>
              <a:t>TIPI DI TOSSICITA’ SISTEMICA</a:t>
            </a:r>
            <a:endParaRPr lang="it-IT" sz="2800" b="1">
              <a:solidFill>
                <a:srgbClr val="000000"/>
              </a:solidFill>
              <a:latin typeface="Verdana" pitchFamily="34" charset="0"/>
              <a:sym typeface="Symbol" pitchFamily="18" charset="2"/>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71450" y="846138"/>
            <a:ext cx="8953500" cy="5638800"/>
          </a:xfrm>
          <a:prstGeom prst="rect">
            <a:avLst/>
          </a:prstGeom>
          <a:noFill/>
          <a:ln w="9525">
            <a:noFill/>
            <a:miter lim="800000"/>
            <a:headEnd/>
            <a:tailEnd/>
          </a:ln>
        </p:spPr>
        <p:txBody>
          <a:bodyPr>
            <a:spAutoFit/>
          </a:bodyPr>
          <a:lstStyle/>
          <a:p>
            <a:pPr eaLnBrk="0" hangingPunct="0"/>
            <a:r>
              <a:rPr lang="en-GB" b="1">
                <a:solidFill>
                  <a:srgbClr val="000000"/>
                </a:solidFill>
                <a:latin typeface="Verdana" pitchFamily="34" charset="0"/>
                <a:cs typeface="Times New Roman" pitchFamily="18" charset="0"/>
              </a:rPr>
              <a:t>Carcinogenesi. </a:t>
            </a:r>
            <a:r>
              <a:rPr lang="en-GB" sz="2000" b="1">
                <a:solidFill>
                  <a:srgbClr val="000000"/>
                </a:solidFill>
                <a:latin typeface="Verdana" pitchFamily="34" charset="0"/>
                <a:cs typeface="Times New Roman" pitchFamily="18" charset="0"/>
              </a:rPr>
              <a:t>E’ un processo a multipli stadi di anormale crescita e differenziazione cellulare che puo’ portare allo sviluppo di un tumore. Riconosce almeno due stadi: INIZIAZIONE, in cui una cellula normale va incontro a cambiamenti irreversibili, e la PROMOZIONE, in cui le cellule iniziate diventano cancerose</a:t>
            </a:r>
            <a:r>
              <a:rPr lang="en-GB" sz="2000" b="1">
                <a:solidFill>
                  <a:srgbClr val="000000"/>
                </a:solidFill>
                <a:latin typeface="Verdana" pitchFamily="34" charset="0"/>
                <a:cs typeface="Arial" charset="0"/>
              </a:rPr>
              <a:t>. Le sostanze chimiche possono agire da iniziatori o promotori tumorali.</a:t>
            </a:r>
            <a:br>
              <a:rPr lang="en-GB" sz="2000" b="1">
                <a:solidFill>
                  <a:srgbClr val="000000"/>
                </a:solidFill>
                <a:latin typeface="Verdana" pitchFamily="34" charset="0"/>
                <a:cs typeface="Arial" charset="0"/>
              </a:rPr>
            </a:br>
            <a:r>
              <a:rPr lang="en-GB" sz="2000" b="1">
                <a:solidFill>
                  <a:srgbClr val="000000"/>
                </a:solidFill>
                <a:latin typeface="Verdana" pitchFamily="34" charset="0"/>
                <a:cs typeface="Arial" charset="0"/>
              </a:rPr>
              <a:t/>
            </a:r>
            <a:br>
              <a:rPr lang="en-GB" sz="2000" b="1">
                <a:solidFill>
                  <a:srgbClr val="000000"/>
                </a:solidFill>
                <a:latin typeface="Verdana" pitchFamily="34" charset="0"/>
                <a:cs typeface="Arial" charset="0"/>
              </a:rPr>
            </a:br>
            <a:r>
              <a:rPr lang="en-GB" sz="2000" b="1">
                <a:solidFill>
                  <a:srgbClr val="000000"/>
                </a:solidFill>
                <a:latin typeface="Verdana" pitchFamily="34" charset="0"/>
                <a:cs typeface="Arial" charset="0"/>
              </a:rPr>
              <a:t>La trasformazione neoplastica iniziale deriva da MUTAZIONI in geni che controllano la normale crescita cellulare. Oncogeni e geni oncosoppressori.</a:t>
            </a:r>
            <a:br>
              <a:rPr lang="en-GB" sz="2000" b="1">
                <a:solidFill>
                  <a:srgbClr val="000000"/>
                </a:solidFill>
                <a:latin typeface="Verdana" pitchFamily="34" charset="0"/>
                <a:cs typeface="Arial" charset="0"/>
              </a:rPr>
            </a:br>
            <a:r>
              <a:rPr lang="en-GB" sz="2000" b="1">
                <a:solidFill>
                  <a:srgbClr val="000000"/>
                </a:solidFill>
                <a:latin typeface="Verdana" pitchFamily="34" charset="0"/>
                <a:cs typeface="Arial" charset="0"/>
              </a:rPr>
              <a:t/>
            </a:r>
            <a:br>
              <a:rPr lang="en-GB" sz="2000" b="1">
                <a:solidFill>
                  <a:srgbClr val="000000"/>
                </a:solidFill>
                <a:latin typeface="Verdana" pitchFamily="34" charset="0"/>
                <a:cs typeface="Arial" charset="0"/>
              </a:rPr>
            </a:br>
            <a:r>
              <a:rPr lang="en-GB" sz="2000" b="1">
                <a:solidFill>
                  <a:srgbClr val="000000"/>
                </a:solidFill>
                <a:latin typeface="Verdana" pitchFamily="34" charset="0"/>
                <a:cs typeface="Arial" charset="0"/>
              </a:rPr>
              <a:t>Un </a:t>
            </a:r>
            <a:r>
              <a:rPr lang="it-IT" sz="2000" b="1">
                <a:solidFill>
                  <a:srgbClr val="000000"/>
                </a:solidFill>
                <a:latin typeface="Verdana" pitchFamily="34" charset="0"/>
                <a:cs typeface="Arial" charset="0"/>
              </a:rPr>
              <a:t>tumore (neoplasia) e’ una crescita incontrollata di cellule. I tumori benigni crescono al sito di origine; non invadono i tessuti adiacenti (non metastatizzano)</a:t>
            </a:r>
            <a:r>
              <a:rPr lang="en-GB" sz="2000" b="1">
                <a:solidFill>
                  <a:srgbClr val="000000"/>
                </a:solidFill>
                <a:latin typeface="Verdana" pitchFamily="34" charset="0"/>
                <a:cs typeface="Arial" charset="0"/>
              </a:rPr>
              <a:t>: sono generalmente trattabili. I </a:t>
            </a:r>
            <a:r>
              <a:rPr lang="it-IT" sz="2000" b="1">
                <a:solidFill>
                  <a:srgbClr val="000000"/>
                </a:solidFill>
                <a:latin typeface="Verdana" pitchFamily="34" charset="0"/>
                <a:cs typeface="Arial" charset="0"/>
              </a:rPr>
              <a:t>tumori maligni invadono i tessuti adiacenti (metastatizzano); </a:t>
            </a:r>
            <a:r>
              <a:rPr lang="en-GB" sz="2000" b="1">
                <a:solidFill>
                  <a:srgbClr val="000000"/>
                </a:solidFill>
                <a:latin typeface="Verdana" pitchFamily="34" charset="0"/>
                <a:cs typeface="Arial" charset="0"/>
              </a:rPr>
              <a:t>sono difficilmente trattabili e possono causare morte.</a:t>
            </a:r>
            <a:endParaRPr lang="en-US" sz="2000" b="1">
              <a:solidFill>
                <a:srgbClr val="000000"/>
              </a:solidFill>
              <a:latin typeface="Verdana" pitchFamily="34" charset="0"/>
              <a:cs typeface="Arial" charset="0"/>
            </a:endParaRPr>
          </a:p>
        </p:txBody>
      </p:sp>
      <p:sp>
        <p:nvSpPr>
          <p:cNvPr id="52227" name="Rectangle 3"/>
          <p:cNvSpPr>
            <a:spLocks noChangeArrowheads="1"/>
          </p:cNvSpPr>
          <p:nvPr/>
        </p:nvSpPr>
        <p:spPr bwMode="auto">
          <a:xfrm>
            <a:off x="2740025" y="195263"/>
            <a:ext cx="3571875" cy="519112"/>
          </a:xfrm>
          <a:prstGeom prst="rect">
            <a:avLst/>
          </a:prstGeom>
          <a:solidFill>
            <a:srgbClr val="FFCC99"/>
          </a:solidFill>
          <a:ln w="9525">
            <a:noFill/>
            <a:miter lim="800000"/>
            <a:headEnd/>
            <a:tailEnd/>
          </a:ln>
        </p:spPr>
        <p:txBody>
          <a:bodyPr wrap="none">
            <a:spAutoFit/>
          </a:bodyPr>
          <a:lstStyle/>
          <a:p>
            <a:pPr algn="ctr" eaLnBrk="0" hangingPunct="0"/>
            <a:r>
              <a:rPr lang="en-US" sz="2800" b="1">
                <a:solidFill>
                  <a:srgbClr val="000000"/>
                </a:solidFill>
                <a:latin typeface="Verdana" pitchFamily="34" charset="0"/>
                <a:sym typeface="Symbol" pitchFamily="18" charset="2"/>
              </a:rPr>
              <a:t>CARCINOGENESI</a:t>
            </a:r>
            <a:endParaRPr lang="it-IT" sz="2800" b="1">
              <a:solidFill>
                <a:srgbClr val="000000"/>
              </a:solidFill>
              <a:latin typeface="Verdana" pitchFamily="34" charset="0"/>
              <a:sym typeface="Symbol" pitchFamily="18" charset="2"/>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171450" y="731838"/>
            <a:ext cx="8953500" cy="1311275"/>
          </a:xfrm>
          <a:prstGeom prst="rect">
            <a:avLst/>
          </a:prstGeom>
          <a:noFill/>
          <a:ln w="9525">
            <a:noFill/>
            <a:miter lim="800000"/>
            <a:headEnd/>
            <a:tailEnd/>
          </a:ln>
        </p:spPr>
        <p:txBody>
          <a:bodyPr>
            <a:spAutoFit/>
          </a:bodyPr>
          <a:lstStyle/>
          <a:p>
            <a:pPr eaLnBrk="0" hangingPunct="0"/>
            <a:r>
              <a:rPr lang="en-GB" sz="2000" b="1">
                <a:solidFill>
                  <a:srgbClr val="000000"/>
                </a:solidFill>
                <a:latin typeface="Verdana" pitchFamily="34" charset="0"/>
                <a:cs typeface="Times New Roman" pitchFamily="18" charset="0"/>
              </a:rPr>
              <a:t>Si esprime come effetti tossici a carico dell’embrione o del feto in sviluppo. Può essere causata da esposizione a tossici dei genitori prima del concepimento o della madre durante la gravidanza</a:t>
            </a:r>
            <a:r>
              <a:rPr lang="en-GB" sz="2000" b="1">
                <a:solidFill>
                  <a:srgbClr val="000000"/>
                </a:solidFill>
                <a:latin typeface="Verdana" pitchFamily="34" charset="0"/>
                <a:cs typeface="Arial" charset="0"/>
              </a:rPr>
              <a:t>.  I tre tipi fondamentali sono:</a:t>
            </a:r>
            <a:endParaRPr lang="en-US" sz="2000" b="1">
              <a:solidFill>
                <a:srgbClr val="000000"/>
              </a:solidFill>
              <a:latin typeface="Verdana" pitchFamily="34" charset="0"/>
              <a:cs typeface="Arial" charset="0"/>
            </a:endParaRPr>
          </a:p>
        </p:txBody>
      </p:sp>
      <p:sp>
        <p:nvSpPr>
          <p:cNvPr id="53251" name="Rectangle 3"/>
          <p:cNvSpPr>
            <a:spLocks noChangeArrowheads="1"/>
          </p:cNvSpPr>
          <p:nvPr/>
        </p:nvSpPr>
        <p:spPr bwMode="auto">
          <a:xfrm>
            <a:off x="1481138" y="195263"/>
            <a:ext cx="6108700" cy="519112"/>
          </a:xfrm>
          <a:prstGeom prst="rect">
            <a:avLst/>
          </a:prstGeom>
          <a:solidFill>
            <a:srgbClr val="FF9900"/>
          </a:solidFill>
          <a:ln w="9525">
            <a:noFill/>
            <a:miter lim="800000"/>
            <a:headEnd/>
            <a:tailEnd/>
          </a:ln>
        </p:spPr>
        <p:txBody>
          <a:bodyPr wrap="none">
            <a:spAutoFit/>
          </a:bodyPr>
          <a:lstStyle/>
          <a:p>
            <a:pPr algn="ctr" eaLnBrk="0" hangingPunct="0"/>
            <a:r>
              <a:rPr lang="en-GB" sz="2800" b="1">
                <a:solidFill>
                  <a:srgbClr val="000000"/>
                </a:solidFill>
                <a:latin typeface="Verdana" pitchFamily="34" charset="0"/>
                <a:cs typeface="Times New Roman" pitchFamily="18" charset="0"/>
                <a:sym typeface="Symbol" pitchFamily="18" charset="2"/>
              </a:rPr>
              <a:t>TOSSICITA’ DELLO SVILUPPO</a:t>
            </a:r>
            <a:endParaRPr lang="it-IT" sz="2800" b="1">
              <a:solidFill>
                <a:srgbClr val="000000"/>
              </a:solidFill>
              <a:latin typeface="Verdana" pitchFamily="34" charset="0"/>
              <a:sym typeface="Symbol" pitchFamily="18" charset="2"/>
            </a:endParaRPr>
          </a:p>
        </p:txBody>
      </p:sp>
      <p:pic>
        <p:nvPicPr>
          <p:cNvPr id="53252" name="Picture 4" descr="http://www.sis.nlm.nih.gov/ToxTutor/Tox1/table07.gif"/>
          <p:cNvPicPr>
            <a:picLocks noChangeAspect="1" noChangeArrowheads="1"/>
          </p:cNvPicPr>
          <p:nvPr/>
        </p:nvPicPr>
        <p:blipFill>
          <a:blip r:embed="rId3" r:link="rId4" cstate="print"/>
          <a:srcRect/>
          <a:stretch>
            <a:fillRect/>
          </a:stretch>
        </p:blipFill>
        <p:spPr bwMode="auto">
          <a:xfrm>
            <a:off x="1257300" y="2035175"/>
            <a:ext cx="6961188" cy="2689225"/>
          </a:xfrm>
          <a:prstGeom prst="rect">
            <a:avLst/>
          </a:prstGeom>
          <a:noFill/>
          <a:ln w="9525">
            <a:noFill/>
            <a:miter lim="800000"/>
            <a:headEnd/>
            <a:tailEnd/>
          </a:ln>
        </p:spPr>
      </p:pic>
      <p:sp>
        <p:nvSpPr>
          <p:cNvPr id="53253" name="Rectangle 6"/>
          <p:cNvSpPr>
            <a:spLocks noChangeArrowheads="1"/>
          </p:cNvSpPr>
          <p:nvPr/>
        </p:nvSpPr>
        <p:spPr bwMode="auto">
          <a:xfrm>
            <a:off x="76200" y="4732338"/>
            <a:ext cx="9144000" cy="1920875"/>
          </a:xfrm>
          <a:prstGeom prst="rect">
            <a:avLst/>
          </a:prstGeom>
          <a:noFill/>
          <a:ln w="9525">
            <a:noFill/>
            <a:miter lim="800000"/>
            <a:headEnd/>
            <a:tailEnd/>
          </a:ln>
        </p:spPr>
        <p:txBody>
          <a:bodyPr>
            <a:spAutoFit/>
          </a:bodyPr>
          <a:lstStyle/>
          <a:p>
            <a:pPr marL="457200" indent="-457200" eaLnBrk="0" hangingPunct="0"/>
            <a:r>
              <a:rPr lang="en-GB" sz="2000" b="1">
                <a:solidFill>
                  <a:srgbClr val="000000"/>
                </a:solidFill>
                <a:latin typeface="Verdana" pitchFamily="34" charset="0"/>
                <a:cs typeface="Arial" charset="0"/>
              </a:rPr>
              <a:t>Le sostanze tossiche durante lo sviluppo possono agire:</a:t>
            </a:r>
          </a:p>
          <a:p>
            <a:pPr marL="457200" indent="-457200" eaLnBrk="0" hangingPunct="0">
              <a:buFontTx/>
              <a:buAutoNum type="arabicPeriod"/>
            </a:pPr>
            <a:r>
              <a:rPr lang="en-GB" sz="2000" b="1">
                <a:solidFill>
                  <a:srgbClr val="000000"/>
                </a:solidFill>
                <a:latin typeface="Verdana" pitchFamily="34" charset="0"/>
                <a:cs typeface="Arial" charset="0"/>
              </a:rPr>
              <a:t>direttamente sulle cellule embrionali, causando morte o danni cellulari, e anomalie di sviluppo d’organo. </a:t>
            </a:r>
          </a:p>
          <a:p>
            <a:pPr marL="457200" indent="-457200" eaLnBrk="0" hangingPunct="0">
              <a:buFontTx/>
              <a:buAutoNum type="arabicPeriod"/>
            </a:pPr>
            <a:r>
              <a:rPr lang="en-GB" sz="2000" b="1">
                <a:solidFill>
                  <a:srgbClr val="000000"/>
                </a:solidFill>
                <a:latin typeface="Verdana" pitchFamily="34" charset="0"/>
                <a:cs typeface="Arial" charset="0"/>
              </a:rPr>
              <a:t>inducendo mutazioni nelle cellule germinali parentali, trasmesse al gamete fertilizzato. Alcune cellule fertilizzate si sviluppano poi in embrioni anomali.</a:t>
            </a:r>
            <a:r>
              <a:rPr lang="en-US" sz="2000" b="1">
                <a:solidFill>
                  <a:srgbClr val="000000"/>
                </a:solidFill>
                <a:latin typeface="Verdana" pitchFamily="34" charset="0"/>
              </a:rPr>
              <a:t> </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4274" name="Rectangle 3"/>
          <p:cNvSpPr>
            <a:spLocks noChangeArrowheads="1"/>
          </p:cNvSpPr>
          <p:nvPr/>
        </p:nvSpPr>
        <p:spPr bwMode="auto">
          <a:xfrm>
            <a:off x="2705100" y="195263"/>
            <a:ext cx="3649663" cy="519112"/>
          </a:xfrm>
          <a:prstGeom prst="rect">
            <a:avLst/>
          </a:prstGeom>
          <a:solidFill>
            <a:srgbClr val="FF99CC"/>
          </a:solidFill>
          <a:ln w="9525">
            <a:noFill/>
            <a:miter lim="800000"/>
            <a:headEnd/>
            <a:tailEnd/>
          </a:ln>
        </p:spPr>
        <p:txBody>
          <a:bodyPr wrap="none">
            <a:spAutoFit/>
          </a:bodyPr>
          <a:lstStyle/>
          <a:p>
            <a:pPr algn="ctr" eaLnBrk="0" hangingPunct="0"/>
            <a:r>
              <a:rPr lang="en-GB" sz="2800" b="1">
                <a:solidFill>
                  <a:srgbClr val="000000"/>
                </a:solidFill>
                <a:latin typeface="Verdana" pitchFamily="34" charset="0"/>
                <a:cs typeface="Times New Roman" pitchFamily="18" charset="0"/>
                <a:sym typeface="Symbol" pitchFamily="18" charset="2"/>
              </a:rPr>
              <a:t>GENOTOSSICITA’</a:t>
            </a:r>
            <a:endParaRPr lang="it-IT" sz="2800" b="1">
              <a:solidFill>
                <a:srgbClr val="000000"/>
              </a:solidFill>
              <a:latin typeface="Verdana" pitchFamily="34" charset="0"/>
              <a:sym typeface="Symbol" pitchFamily="18" charset="2"/>
            </a:endParaRPr>
          </a:p>
        </p:txBody>
      </p:sp>
      <p:sp>
        <p:nvSpPr>
          <p:cNvPr id="54275" name="Rectangle 8"/>
          <p:cNvSpPr>
            <a:spLocks noChangeArrowheads="1"/>
          </p:cNvSpPr>
          <p:nvPr/>
        </p:nvSpPr>
        <p:spPr bwMode="auto">
          <a:xfrm>
            <a:off x="266700" y="889000"/>
            <a:ext cx="8877300" cy="5883275"/>
          </a:xfrm>
          <a:prstGeom prst="rect">
            <a:avLst/>
          </a:prstGeom>
          <a:noFill/>
          <a:ln w="9525">
            <a:noFill/>
            <a:miter lim="800000"/>
            <a:headEnd/>
            <a:tailEnd/>
          </a:ln>
        </p:spPr>
        <p:txBody>
          <a:bodyPr>
            <a:spAutoFit/>
          </a:bodyPr>
          <a:lstStyle/>
          <a:p>
            <a:pPr eaLnBrk="0" hangingPunct="0"/>
            <a:r>
              <a:rPr lang="en-GB" sz="2000" b="1">
                <a:solidFill>
                  <a:srgbClr val="000000"/>
                </a:solidFill>
                <a:latin typeface="Verdana" pitchFamily="34" charset="0"/>
                <a:cs typeface="Times New Roman" pitchFamily="18" charset="0"/>
              </a:rPr>
              <a:t>Deriva dal danno al DNA e dalla conseguente alterata espressione genica (mutagenesi). L’alterazione genetica è definita mutazione e l’agente responsabile è un mutageno</a:t>
            </a:r>
            <a:r>
              <a:rPr lang="en-GB" sz="2000" b="1">
                <a:solidFill>
                  <a:srgbClr val="000000"/>
                </a:solidFill>
                <a:latin typeface="Verdana" pitchFamily="34" charset="0"/>
                <a:cs typeface="Arial" charset="0"/>
              </a:rPr>
              <a:t>. Esistono tre tipi di alterazioni genetiche:</a:t>
            </a:r>
            <a:r>
              <a:rPr lang="en-GB" sz="2000">
                <a:solidFill>
                  <a:srgbClr val="000000"/>
                </a:solidFill>
                <a:latin typeface="Verdana" pitchFamily="34" charset="0"/>
                <a:cs typeface="Arial" charset="0"/>
              </a:rPr>
              <a:t/>
            </a:r>
            <a:br>
              <a:rPr lang="en-GB" sz="2000">
                <a:solidFill>
                  <a:srgbClr val="000000"/>
                </a:solidFill>
                <a:latin typeface="Verdana" pitchFamily="34" charset="0"/>
                <a:cs typeface="Arial" charset="0"/>
              </a:rPr>
            </a:br>
            <a:r>
              <a:rPr lang="en-GB" sz="2000">
                <a:solidFill>
                  <a:srgbClr val="000000"/>
                </a:solidFill>
                <a:latin typeface="Verdana" pitchFamily="34" charset="0"/>
                <a:cs typeface="Arial" charset="0"/>
              </a:rPr>
              <a:t/>
            </a:r>
            <a:br>
              <a:rPr lang="en-GB" sz="2000">
                <a:solidFill>
                  <a:srgbClr val="000000"/>
                </a:solidFill>
                <a:latin typeface="Verdana" pitchFamily="34" charset="0"/>
                <a:cs typeface="Arial" charset="0"/>
              </a:rPr>
            </a:br>
            <a:r>
              <a:rPr lang="en-GB" sz="2000">
                <a:solidFill>
                  <a:srgbClr val="000000"/>
                </a:solidFill>
                <a:latin typeface="Verdana" pitchFamily="34" charset="0"/>
                <a:cs typeface="Arial" charset="0"/>
              </a:rPr>
              <a:t/>
            </a:r>
            <a:br>
              <a:rPr lang="en-GB" sz="2000">
                <a:solidFill>
                  <a:srgbClr val="000000"/>
                </a:solidFill>
                <a:latin typeface="Verdana" pitchFamily="34" charset="0"/>
                <a:cs typeface="Arial" charset="0"/>
              </a:rPr>
            </a:br>
            <a:r>
              <a:rPr lang="en-GB" sz="2000">
                <a:solidFill>
                  <a:srgbClr val="000000"/>
                </a:solidFill>
                <a:latin typeface="Verdana" pitchFamily="34" charset="0"/>
                <a:cs typeface="Arial" charset="0"/>
              </a:rPr>
              <a:t/>
            </a:r>
            <a:br>
              <a:rPr lang="en-GB" sz="2000">
                <a:solidFill>
                  <a:srgbClr val="000000"/>
                </a:solidFill>
                <a:latin typeface="Verdana" pitchFamily="34" charset="0"/>
                <a:cs typeface="Arial" charset="0"/>
              </a:rPr>
            </a:br>
            <a:r>
              <a:rPr lang="en-GB" sz="2000">
                <a:solidFill>
                  <a:srgbClr val="000000"/>
                </a:solidFill>
                <a:latin typeface="Verdana" pitchFamily="34" charset="0"/>
                <a:cs typeface="Arial" charset="0"/>
              </a:rPr>
              <a:t/>
            </a:r>
            <a:br>
              <a:rPr lang="en-GB" sz="2000">
                <a:solidFill>
                  <a:srgbClr val="000000"/>
                </a:solidFill>
                <a:latin typeface="Verdana" pitchFamily="34" charset="0"/>
                <a:cs typeface="Arial" charset="0"/>
              </a:rPr>
            </a:br>
            <a:endParaRPr lang="en-GB" sz="2000">
              <a:solidFill>
                <a:srgbClr val="000000"/>
              </a:solidFill>
              <a:latin typeface="Verdana" pitchFamily="34" charset="0"/>
              <a:cs typeface="Arial" charset="0"/>
            </a:endParaRPr>
          </a:p>
          <a:p>
            <a:pPr eaLnBrk="0" hangingPunct="0"/>
            <a:endParaRPr lang="en-GB" sz="2000">
              <a:solidFill>
                <a:srgbClr val="000000"/>
              </a:solidFill>
              <a:latin typeface="Verdana" pitchFamily="34" charset="0"/>
              <a:cs typeface="Arial" charset="0"/>
            </a:endParaRPr>
          </a:p>
          <a:p>
            <a:pPr eaLnBrk="0" hangingPunct="0"/>
            <a:endParaRPr lang="en-GB" sz="2000">
              <a:solidFill>
                <a:srgbClr val="000000"/>
              </a:solidFill>
              <a:latin typeface="Verdana" pitchFamily="34" charset="0"/>
              <a:cs typeface="Arial" charset="0"/>
            </a:endParaRPr>
          </a:p>
          <a:p>
            <a:pPr eaLnBrk="0" hangingPunct="0"/>
            <a:endParaRPr lang="en-GB" sz="2000">
              <a:solidFill>
                <a:srgbClr val="000000"/>
              </a:solidFill>
              <a:latin typeface="Verdana" pitchFamily="34" charset="0"/>
              <a:cs typeface="Arial" charset="0"/>
            </a:endParaRPr>
          </a:p>
          <a:p>
            <a:pPr eaLnBrk="0" hangingPunct="0"/>
            <a:endParaRPr lang="en-GB" sz="2000">
              <a:solidFill>
                <a:srgbClr val="000000"/>
              </a:solidFill>
              <a:latin typeface="Verdana" pitchFamily="34" charset="0"/>
              <a:cs typeface="Arial" charset="0"/>
            </a:endParaRPr>
          </a:p>
          <a:p>
            <a:pPr eaLnBrk="0" hangingPunct="0"/>
            <a:r>
              <a:rPr lang="en-GB" sz="2000" b="1">
                <a:solidFill>
                  <a:srgbClr val="000000"/>
                </a:solidFill>
                <a:latin typeface="Verdana" pitchFamily="34" charset="0"/>
                <a:cs typeface="Arial" charset="0"/>
              </a:rPr>
              <a:t>Se la mutazione si verifica in una cellula germinale, è er</a:t>
            </a:r>
            <a:r>
              <a:rPr lang="en-GB" sz="2000" b="1">
                <a:solidFill>
                  <a:srgbClr val="000000"/>
                </a:solidFill>
                <a:latin typeface="Verdana" pitchFamily="34" charset="0"/>
                <a:cs typeface="Times New Roman" pitchFamily="18" charset="0"/>
              </a:rPr>
              <a:t>editabile</a:t>
            </a:r>
            <a:r>
              <a:rPr lang="en-GB" sz="2000" b="1">
                <a:solidFill>
                  <a:srgbClr val="000000"/>
                </a:solidFill>
                <a:latin typeface="Verdana" pitchFamily="34" charset="0"/>
                <a:cs typeface="Arial" charset="0"/>
              </a:rPr>
              <a:t>. Non vi sono effetti sulla persona esposta, ma sulle generazioni future. Se la mutazione insorge in una cellula </a:t>
            </a:r>
            <a:r>
              <a:rPr lang="en-GB" sz="2000" b="1">
                <a:solidFill>
                  <a:srgbClr val="000000"/>
                </a:solidFill>
                <a:latin typeface="Verdana" pitchFamily="34" charset="0"/>
                <a:cs typeface="Times New Roman" pitchFamily="18" charset="0"/>
              </a:rPr>
              <a:t>somatica</a:t>
            </a:r>
            <a:r>
              <a:rPr lang="en-GB" sz="2000" b="1">
                <a:solidFill>
                  <a:srgbClr val="000000"/>
                </a:solidFill>
                <a:latin typeface="Verdana" pitchFamily="34" charset="0"/>
                <a:cs typeface="Arial" charset="0"/>
              </a:rPr>
              <a:t>, può causare alterazioni della crescita cellulare </a:t>
            </a:r>
            <a:r>
              <a:rPr lang="en-GB" sz="2000" b="1" i="1">
                <a:solidFill>
                  <a:srgbClr val="000000"/>
                </a:solidFill>
                <a:latin typeface="Verdana" pitchFamily="34" charset="0"/>
                <a:cs typeface="Times New Roman" pitchFamily="18" charset="0"/>
              </a:rPr>
              <a:t>(tumori) </a:t>
            </a:r>
            <a:r>
              <a:rPr lang="en-GB" sz="2000" b="1">
                <a:solidFill>
                  <a:srgbClr val="000000"/>
                </a:solidFill>
                <a:latin typeface="Verdana" pitchFamily="34" charset="0"/>
                <a:cs typeface="Arial" charset="0"/>
              </a:rPr>
              <a:t>o morte cellulare (</a:t>
            </a:r>
            <a:r>
              <a:rPr lang="en-GB" sz="2000" b="1" i="1">
                <a:solidFill>
                  <a:srgbClr val="000000"/>
                </a:solidFill>
                <a:latin typeface="Verdana" pitchFamily="34" charset="0"/>
                <a:cs typeface="Times New Roman" pitchFamily="18" charset="0"/>
              </a:rPr>
              <a:t>teratogenesi) </a:t>
            </a:r>
            <a:r>
              <a:rPr lang="en-GB" sz="2000" b="1">
                <a:solidFill>
                  <a:srgbClr val="000000"/>
                </a:solidFill>
                <a:latin typeface="Verdana" pitchFamily="34" charset="0"/>
                <a:cs typeface="Times New Roman" pitchFamily="18" charset="0"/>
              </a:rPr>
              <a:t>nella </a:t>
            </a:r>
            <a:r>
              <a:rPr lang="en-GB" sz="2000" b="1">
                <a:solidFill>
                  <a:srgbClr val="000000"/>
                </a:solidFill>
                <a:latin typeface="Verdana" pitchFamily="34" charset="0"/>
                <a:cs typeface="Arial" charset="0"/>
              </a:rPr>
              <a:t>persona esposta.</a:t>
            </a:r>
            <a:r>
              <a:rPr lang="en-US" sz="2000" b="1">
                <a:solidFill>
                  <a:srgbClr val="000000"/>
                </a:solidFill>
                <a:latin typeface="Verdana" pitchFamily="34" charset="0"/>
              </a:rPr>
              <a:t> </a:t>
            </a:r>
          </a:p>
        </p:txBody>
      </p:sp>
      <p:pic>
        <p:nvPicPr>
          <p:cNvPr id="54276" name="Picture 7" descr="http://www.sis.nlm.nih.gov/ToxTutor/Tox1/table08.gif"/>
          <p:cNvPicPr>
            <a:picLocks noChangeAspect="1" noChangeArrowheads="1"/>
          </p:cNvPicPr>
          <p:nvPr/>
        </p:nvPicPr>
        <p:blipFill>
          <a:blip r:embed="rId3" r:link="rId4" cstate="print"/>
          <a:srcRect/>
          <a:stretch>
            <a:fillRect/>
          </a:stretch>
        </p:blipFill>
        <p:spPr bwMode="auto">
          <a:xfrm>
            <a:off x="552450" y="2279650"/>
            <a:ext cx="7874000" cy="2416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563563" y="195263"/>
            <a:ext cx="7948612" cy="519112"/>
          </a:xfrm>
          <a:prstGeom prst="rect">
            <a:avLst/>
          </a:prstGeom>
          <a:solidFill>
            <a:schemeClr val="hlink"/>
          </a:solidFill>
          <a:ln w="9525">
            <a:noFill/>
            <a:miter lim="800000"/>
            <a:headEnd/>
            <a:tailEnd/>
          </a:ln>
        </p:spPr>
        <p:txBody>
          <a:bodyPr wrap="none">
            <a:spAutoFit/>
          </a:bodyPr>
          <a:lstStyle/>
          <a:p>
            <a:pPr algn="ctr" eaLnBrk="0" hangingPunct="0"/>
            <a:r>
              <a:rPr lang="en-GB" sz="2800" b="1">
                <a:solidFill>
                  <a:srgbClr val="000000"/>
                </a:solidFill>
                <a:latin typeface="Verdana" pitchFamily="34" charset="0"/>
                <a:cs typeface="Times New Roman" pitchFamily="18" charset="0"/>
                <a:sym typeface="Symbol" pitchFamily="18" charset="2"/>
              </a:rPr>
              <a:t>METODI DI STUDIO DELLA TOSSICITA’</a:t>
            </a:r>
            <a:endParaRPr lang="it-IT" sz="2800" b="1">
              <a:solidFill>
                <a:srgbClr val="000000"/>
              </a:solidFill>
              <a:latin typeface="Verdana" pitchFamily="34" charset="0"/>
              <a:sym typeface="Symbol" pitchFamily="18" charset="2"/>
            </a:endParaRPr>
          </a:p>
        </p:txBody>
      </p:sp>
      <p:sp>
        <p:nvSpPr>
          <p:cNvPr id="99331" name="Rectangle 3"/>
          <p:cNvSpPr>
            <a:spLocks noChangeArrowheads="1"/>
          </p:cNvSpPr>
          <p:nvPr/>
        </p:nvSpPr>
        <p:spPr bwMode="auto">
          <a:xfrm>
            <a:off x="152400" y="927100"/>
            <a:ext cx="8877300" cy="5454650"/>
          </a:xfrm>
          <a:prstGeom prst="rect">
            <a:avLst/>
          </a:prstGeom>
          <a:noFill/>
          <a:ln w="9525">
            <a:noFill/>
            <a:miter lim="800000"/>
            <a:headEnd/>
            <a:tailEnd/>
          </a:ln>
        </p:spPr>
        <p:txBody>
          <a:bodyPr>
            <a:spAutoFit/>
          </a:bodyPr>
          <a:lstStyle/>
          <a:p>
            <a:pPr marL="457200" indent="-457200" eaLnBrk="0" hangingPunct="0"/>
            <a:r>
              <a:rPr lang="en-GB" sz="2000" b="1" dirty="0">
                <a:solidFill>
                  <a:srgbClr val="000000"/>
                </a:solidFill>
                <a:latin typeface="Verdana" pitchFamily="34" charset="0"/>
                <a:cs typeface="Times New Roman" pitchFamily="18" charset="0"/>
              </a:rPr>
              <a:t>La </a:t>
            </a:r>
            <a:r>
              <a:rPr lang="en-GB" sz="2000" b="1" dirty="0" err="1">
                <a:solidFill>
                  <a:srgbClr val="000000"/>
                </a:solidFill>
                <a:latin typeface="Verdana" pitchFamily="34" charset="0"/>
                <a:cs typeface="Times New Roman" pitchFamily="18" charset="0"/>
              </a:rPr>
              <a:t>conoscenza</a:t>
            </a:r>
            <a:r>
              <a:rPr lang="en-GB" sz="2000" b="1" dirty="0">
                <a:solidFill>
                  <a:srgbClr val="000000"/>
                </a:solidFill>
                <a:latin typeface="Verdana" pitchFamily="34" charset="0"/>
                <a:cs typeface="Times New Roman" pitchFamily="18" charset="0"/>
              </a:rPr>
              <a:t> </a:t>
            </a:r>
            <a:r>
              <a:rPr lang="en-GB" sz="2000" b="1" dirty="0" err="1">
                <a:solidFill>
                  <a:srgbClr val="000000"/>
                </a:solidFill>
                <a:latin typeface="Verdana" pitchFamily="34" charset="0"/>
                <a:cs typeface="Times New Roman" pitchFamily="18" charset="0"/>
              </a:rPr>
              <a:t>degli</a:t>
            </a:r>
            <a:r>
              <a:rPr lang="en-GB" sz="2000" b="1" dirty="0">
                <a:solidFill>
                  <a:srgbClr val="000000"/>
                </a:solidFill>
                <a:latin typeface="Verdana" pitchFamily="34" charset="0"/>
                <a:cs typeface="Times New Roman" pitchFamily="18" charset="0"/>
              </a:rPr>
              <a:t> </a:t>
            </a:r>
            <a:r>
              <a:rPr lang="en-GB" sz="2000" b="1" dirty="0" err="1">
                <a:solidFill>
                  <a:srgbClr val="000000"/>
                </a:solidFill>
                <a:latin typeface="Verdana" pitchFamily="34" charset="0"/>
                <a:cs typeface="Times New Roman" pitchFamily="18" charset="0"/>
              </a:rPr>
              <a:t>effetti</a:t>
            </a:r>
            <a:r>
              <a:rPr lang="en-GB" sz="2000" b="1" dirty="0">
                <a:solidFill>
                  <a:srgbClr val="000000"/>
                </a:solidFill>
                <a:latin typeface="Verdana" pitchFamily="34" charset="0"/>
                <a:cs typeface="Times New Roman" pitchFamily="18" charset="0"/>
              </a:rPr>
              <a:t> </a:t>
            </a:r>
            <a:r>
              <a:rPr lang="en-GB" sz="2000" b="1" dirty="0" err="1">
                <a:solidFill>
                  <a:srgbClr val="000000"/>
                </a:solidFill>
                <a:latin typeface="Verdana" pitchFamily="34" charset="0"/>
                <a:cs typeface="Times New Roman" pitchFamily="18" charset="0"/>
              </a:rPr>
              <a:t>tossici</a:t>
            </a:r>
            <a:r>
              <a:rPr lang="en-GB" sz="2000" b="1" dirty="0">
                <a:solidFill>
                  <a:srgbClr val="000000"/>
                </a:solidFill>
                <a:latin typeface="Verdana" pitchFamily="34" charset="0"/>
                <a:cs typeface="Times New Roman" pitchFamily="18" charset="0"/>
              </a:rPr>
              <a:t> </a:t>
            </a:r>
            <a:r>
              <a:rPr lang="en-GB" sz="2000" b="1" dirty="0" err="1">
                <a:solidFill>
                  <a:srgbClr val="000000"/>
                </a:solidFill>
                <a:latin typeface="Verdana" pitchFamily="34" charset="0"/>
                <a:cs typeface="Times New Roman" pitchFamily="18" charset="0"/>
              </a:rPr>
              <a:t>deriva</a:t>
            </a:r>
            <a:r>
              <a:rPr lang="en-GB" sz="2000" b="1" dirty="0">
                <a:solidFill>
                  <a:srgbClr val="000000"/>
                </a:solidFill>
                <a:latin typeface="Verdana" pitchFamily="34" charset="0"/>
                <a:cs typeface="Times New Roman" pitchFamily="18" charset="0"/>
              </a:rPr>
              <a:t> </a:t>
            </a:r>
            <a:r>
              <a:rPr lang="en-GB" sz="2000" b="1" dirty="0" err="1">
                <a:solidFill>
                  <a:srgbClr val="000000"/>
                </a:solidFill>
                <a:latin typeface="Verdana" pitchFamily="34" charset="0"/>
                <a:cs typeface="Times New Roman" pitchFamily="18" charset="0"/>
              </a:rPr>
              <a:t>da</a:t>
            </a:r>
            <a:r>
              <a:rPr lang="en-GB" sz="2000" b="1" dirty="0">
                <a:solidFill>
                  <a:srgbClr val="000000"/>
                </a:solidFill>
                <a:latin typeface="Verdana" pitchFamily="34" charset="0"/>
                <a:cs typeface="Times New Roman" pitchFamily="18" charset="0"/>
              </a:rPr>
              <a:t> </a:t>
            </a:r>
            <a:r>
              <a:rPr lang="en-GB" sz="2000" b="1" dirty="0" err="1">
                <a:solidFill>
                  <a:srgbClr val="000000"/>
                </a:solidFill>
                <a:latin typeface="Verdana" pitchFamily="34" charset="0"/>
                <a:cs typeface="Times New Roman" pitchFamily="18" charset="0"/>
              </a:rPr>
              <a:t>tre</a:t>
            </a:r>
            <a:r>
              <a:rPr lang="en-GB" sz="2000" b="1" dirty="0">
                <a:solidFill>
                  <a:srgbClr val="000000"/>
                </a:solidFill>
                <a:latin typeface="Verdana" pitchFamily="34" charset="0"/>
                <a:cs typeface="Times New Roman" pitchFamily="18" charset="0"/>
              </a:rPr>
              <a:t> tipi </a:t>
            </a:r>
            <a:r>
              <a:rPr lang="en-GB" sz="2000" b="1" dirty="0" err="1">
                <a:solidFill>
                  <a:srgbClr val="000000"/>
                </a:solidFill>
                <a:latin typeface="Verdana" pitchFamily="34" charset="0"/>
                <a:cs typeface="Times New Roman" pitchFamily="18" charset="0"/>
              </a:rPr>
              <a:t>di</a:t>
            </a:r>
            <a:r>
              <a:rPr lang="en-GB" sz="2000" b="1" dirty="0">
                <a:solidFill>
                  <a:srgbClr val="000000"/>
                </a:solidFill>
                <a:latin typeface="Verdana" pitchFamily="34" charset="0"/>
                <a:cs typeface="Times New Roman" pitchFamily="18" charset="0"/>
              </a:rPr>
              <a:t> </a:t>
            </a:r>
            <a:r>
              <a:rPr lang="en-GB" sz="2000" b="1" dirty="0" err="1">
                <a:solidFill>
                  <a:srgbClr val="000000"/>
                </a:solidFill>
                <a:latin typeface="Verdana" pitchFamily="34" charset="0"/>
                <a:cs typeface="Times New Roman" pitchFamily="18" charset="0"/>
              </a:rPr>
              <a:t>studi</a:t>
            </a:r>
            <a:r>
              <a:rPr lang="en-GB" sz="2000" b="1" dirty="0">
                <a:solidFill>
                  <a:srgbClr val="000000"/>
                </a:solidFill>
                <a:latin typeface="Verdana" pitchFamily="34" charset="0"/>
                <a:cs typeface="Times New Roman" pitchFamily="18" charset="0"/>
              </a:rPr>
              <a:t>:</a:t>
            </a:r>
          </a:p>
          <a:p>
            <a:pPr marL="457200" indent="-457200" eaLnBrk="0" hangingPunct="0"/>
            <a:endParaRPr lang="en-GB" sz="2000" b="1" dirty="0">
              <a:solidFill>
                <a:srgbClr val="000000"/>
              </a:solidFill>
              <a:latin typeface="Verdana" pitchFamily="34" charset="0"/>
              <a:cs typeface="Times New Roman" pitchFamily="18" charset="0"/>
            </a:endParaRPr>
          </a:p>
          <a:p>
            <a:pPr marL="457200" indent="-457200" eaLnBrk="0" hangingPunct="0">
              <a:buSzPct val="115000"/>
              <a:buFontTx/>
              <a:buAutoNum type="arabicPeriod"/>
            </a:pPr>
            <a:r>
              <a:rPr lang="en-GB" sz="2000" b="1" dirty="0" err="1">
                <a:solidFill>
                  <a:srgbClr val="000000"/>
                </a:solidFill>
                <a:latin typeface="Verdana" pitchFamily="34" charset="0"/>
                <a:cs typeface="Arial" charset="0"/>
              </a:rPr>
              <a:t>Studi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ed</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osservazioni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su</a:t>
            </a:r>
            <a:r>
              <a:rPr lang="en-GB" sz="2000" b="1" dirty="0">
                <a:solidFill>
                  <a:srgbClr val="000000"/>
                </a:solidFill>
                <a:latin typeface="Verdana" pitchFamily="34" charset="0"/>
                <a:cs typeface="Arial" charset="0"/>
              </a:rPr>
              <a:t> </a:t>
            </a:r>
            <a:r>
              <a:rPr lang="en-GB" b="1" dirty="0" err="1">
                <a:solidFill>
                  <a:srgbClr val="000000"/>
                </a:solidFill>
                <a:latin typeface="Verdana" pitchFamily="34" charset="0"/>
                <a:cs typeface="Arial" charset="0"/>
              </a:rPr>
              <a:t>persone</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esposte</a:t>
            </a:r>
            <a:r>
              <a:rPr lang="en-GB" sz="2000" b="1" dirty="0">
                <a:solidFill>
                  <a:srgbClr val="000000"/>
                </a:solidFill>
                <a:latin typeface="Verdana" pitchFamily="34" charset="0"/>
                <a:cs typeface="Arial" charset="0"/>
              </a:rPr>
              <a:t> (per </a:t>
            </a:r>
            <a:r>
              <a:rPr lang="en-GB" sz="2000" b="1" dirty="0" err="1">
                <a:solidFill>
                  <a:srgbClr val="000000"/>
                </a:solidFill>
                <a:latin typeface="Verdana" pitchFamily="34" charset="0"/>
                <a:cs typeface="Arial" charset="0"/>
              </a:rPr>
              <a:t>motivi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professionali</a:t>
            </a:r>
            <a:r>
              <a:rPr lang="en-GB" sz="2000" b="1" dirty="0">
                <a:solidFill>
                  <a:srgbClr val="000000"/>
                </a:solidFill>
                <a:latin typeface="Verdana" pitchFamily="34" charset="0"/>
                <a:cs typeface="Arial" charset="0"/>
              </a:rPr>
              <a:t> o </a:t>
            </a:r>
            <a:r>
              <a:rPr lang="en-GB" sz="2000" b="1" dirty="0" err="1">
                <a:solidFill>
                  <a:srgbClr val="000000"/>
                </a:solidFill>
                <a:latin typeface="Verdana" pitchFamily="34" charset="0"/>
                <a:cs typeface="Arial" charset="0"/>
              </a:rPr>
              <a:t>accidentali</a:t>
            </a:r>
            <a:r>
              <a:rPr lang="en-GB" sz="2000" b="1" dirty="0">
                <a:solidFill>
                  <a:srgbClr val="000000"/>
                </a:solidFill>
                <a:latin typeface="Verdana" pitchFamily="34" charset="0"/>
                <a:cs typeface="Arial" charset="0"/>
              </a:rPr>
              <a:t>) a determinate </a:t>
            </a:r>
            <a:r>
              <a:rPr lang="en-GB" sz="2000" b="1" dirty="0" err="1">
                <a:solidFill>
                  <a:srgbClr val="000000"/>
                </a:solidFill>
                <a:latin typeface="Verdana" pitchFamily="34" charset="0"/>
                <a:cs typeface="Arial" charset="0"/>
              </a:rPr>
              <a:t>sostanze</a:t>
            </a:r>
            <a:endParaRPr lang="it-IT" sz="2000" b="1" dirty="0">
              <a:solidFill>
                <a:srgbClr val="000000"/>
              </a:solidFill>
              <a:latin typeface="Verdana" pitchFamily="34" charset="0"/>
              <a:cs typeface="Times New Roman" pitchFamily="18" charset="0"/>
            </a:endParaRPr>
          </a:p>
          <a:p>
            <a:pPr marL="457200" indent="-457200" eaLnBrk="0" hangingPunct="0">
              <a:buSzPct val="115000"/>
              <a:buFontTx/>
              <a:buAutoNum type="arabicPeriod"/>
            </a:pPr>
            <a:r>
              <a:rPr lang="en-GB" sz="2000" b="1" dirty="0" err="1">
                <a:solidFill>
                  <a:srgbClr val="000000"/>
                </a:solidFill>
                <a:latin typeface="Verdana" pitchFamily="34" charset="0"/>
                <a:cs typeface="Arial" charset="0"/>
              </a:rPr>
              <a:t>Studi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su</a:t>
            </a:r>
            <a:r>
              <a:rPr lang="en-GB" sz="2000" b="1" dirty="0">
                <a:solidFill>
                  <a:srgbClr val="000000"/>
                </a:solidFill>
                <a:latin typeface="Verdana" pitchFamily="34" charset="0"/>
                <a:cs typeface="Arial" charset="0"/>
              </a:rPr>
              <a:t> </a:t>
            </a:r>
            <a:r>
              <a:rPr lang="en-GB" b="1" dirty="0" err="1">
                <a:solidFill>
                  <a:srgbClr val="000000"/>
                </a:solidFill>
                <a:latin typeface="Verdana" pitchFamily="34" charset="0"/>
                <a:cs typeface="Arial" charset="0"/>
              </a:rPr>
              <a:t>animali</a:t>
            </a:r>
            <a:endParaRPr lang="it-IT" b="1" dirty="0">
              <a:solidFill>
                <a:srgbClr val="000000"/>
              </a:solidFill>
              <a:latin typeface="Verdana" pitchFamily="34" charset="0"/>
              <a:cs typeface="Times New Roman" pitchFamily="18" charset="0"/>
            </a:endParaRPr>
          </a:p>
          <a:p>
            <a:pPr marL="457200" indent="-457200" eaLnBrk="0" hangingPunct="0">
              <a:buSzPct val="115000"/>
              <a:buFontTx/>
              <a:buAutoNum type="arabicPeriod"/>
            </a:pPr>
            <a:r>
              <a:rPr lang="en-GB" sz="2000" b="1" dirty="0" err="1">
                <a:solidFill>
                  <a:srgbClr val="000000"/>
                </a:solidFill>
                <a:latin typeface="Verdana" pitchFamily="34" charset="0"/>
                <a:cs typeface="Arial" charset="0"/>
              </a:rPr>
              <a:t>Studi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su</a:t>
            </a:r>
            <a:r>
              <a:rPr lang="en-GB" sz="2000" b="1" dirty="0">
                <a:solidFill>
                  <a:srgbClr val="000000"/>
                </a:solidFill>
                <a:latin typeface="Verdana" pitchFamily="34" charset="0"/>
                <a:cs typeface="Arial" charset="0"/>
              </a:rPr>
              <a:t> </a:t>
            </a:r>
            <a:r>
              <a:rPr lang="en-GB" b="1" dirty="0">
                <a:solidFill>
                  <a:srgbClr val="000000"/>
                </a:solidFill>
                <a:latin typeface="Verdana" pitchFamily="34" charset="0"/>
                <a:cs typeface="Arial" charset="0"/>
              </a:rPr>
              <a:t>cellule</a:t>
            </a:r>
            <a:r>
              <a:rPr lang="en-GB" sz="2000" b="1" dirty="0">
                <a:solidFill>
                  <a:srgbClr val="000000"/>
                </a:solidFill>
                <a:latin typeface="Verdana" pitchFamily="34" charset="0"/>
                <a:cs typeface="Arial" charset="0"/>
              </a:rPr>
              <a:t> </a:t>
            </a:r>
            <a:r>
              <a:rPr lang="en-GB" sz="2000" b="1" i="1" dirty="0">
                <a:solidFill>
                  <a:srgbClr val="000000"/>
                </a:solidFill>
                <a:latin typeface="Verdana" pitchFamily="34" charset="0"/>
                <a:cs typeface="Times New Roman" pitchFamily="18" charset="0"/>
              </a:rPr>
              <a:t>(</a:t>
            </a:r>
            <a:r>
              <a:rPr lang="en-GB" sz="2000" b="1" i="1" dirty="0" err="1">
                <a:solidFill>
                  <a:srgbClr val="000000"/>
                </a:solidFill>
                <a:latin typeface="Verdana" pitchFamily="34" charset="0"/>
                <a:cs typeface="Times New Roman" pitchFamily="18" charset="0"/>
              </a:rPr>
              <a:t>umane</a:t>
            </a:r>
            <a:r>
              <a:rPr lang="en-GB" sz="2000" b="1" i="1" dirty="0">
                <a:solidFill>
                  <a:srgbClr val="000000"/>
                </a:solidFill>
                <a:latin typeface="Verdana" pitchFamily="34" charset="0"/>
                <a:cs typeface="Times New Roman" pitchFamily="18" charset="0"/>
              </a:rPr>
              <a:t>, </a:t>
            </a:r>
            <a:r>
              <a:rPr lang="en-GB" sz="2000" b="1" i="1" dirty="0" err="1">
                <a:solidFill>
                  <a:srgbClr val="000000"/>
                </a:solidFill>
                <a:latin typeface="Verdana" pitchFamily="34" charset="0"/>
                <a:cs typeface="Times New Roman" pitchFamily="18" charset="0"/>
              </a:rPr>
              <a:t>animali</a:t>
            </a:r>
            <a:r>
              <a:rPr lang="en-GB" sz="2000" b="1" i="1" dirty="0">
                <a:solidFill>
                  <a:srgbClr val="000000"/>
                </a:solidFill>
                <a:latin typeface="Verdana" pitchFamily="34" charset="0"/>
                <a:cs typeface="Times New Roman" pitchFamily="18" charset="0"/>
              </a:rPr>
              <a:t>, </a:t>
            </a:r>
            <a:r>
              <a:rPr lang="en-GB" sz="2000" b="1" i="1" dirty="0" err="1">
                <a:solidFill>
                  <a:srgbClr val="000000"/>
                </a:solidFill>
                <a:latin typeface="Verdana" pitchFamily="34" charset="0"/>
                <a:cs typeface="Times New Roman" pitchFamily="18" charset="0"/>
              </a:rPr>
              <a:t>piante</a:t>
            </a:r>
            <a:r>
              <a:rPr lang="en-GB" sz="2000" b="1" i="1" dirty="0">
                <a:solidFill>
                  <a:srgbClr val="000000"/>
                </a:solidFill>
                <a:latin typeface="Verdana" pitchFamily="34" charset="0"/>
                <a:cs typeface="Times New Roman" pitchFamily="18" charset="0"/>
              </a:rPr>
              <a:t>)</a:t>
            </a:r>
            <a:r>
              <a:rPr lang="it-IT" sz="2000" b="1" dirty="0">
                <a:solidFill>
                  <a:srgbClr val="000000"/>
                </a:solidFill>
                <a:latin typeface="Verdana" pitchFamily="34" charset="0"/>
                <a:cs typeface="Times New Roman" pitchFamily="18" charset="0"/>
              </a:rPr>
              <a:t> </a:t>
            </a:r>
          </a:p>
          <a:p>
            <a:pPr marL="457200" indent="-457200" eaLnBrk="0" hangingPunct="0"/>
            <a:endParaRPr lang="it-IT" sz="2000" b="1" dirty="0">
              <a:solidFill>
                <a:srgbClr val="000000"/>
              </a:solidFill>
              <a:latin typeface="Verdana" pitchFamily="34" charset="0"/>
              <a:cs typeface="Times New Roman" pitchFamily="18" charset="0"/>
            </a:endParaRPr>
          </a:p>
          <a:p>
            <a:pPr marL="457200" indent="-457200" eaLnBrk="0" hangingPunct="0"/>
            <a:r>
              <a:rPr lang="en-GB" sz="2000" b="1" dirty="0">
                <a:solidFill>
                  <a:srgbClr val="000000"/>
                </a:solidFill>
                <a:latin typeface="Verdana" pitchFamily="34" charset="0"/>
                <a:cs typeface="Arial" charset="0"/>
              </a:rPr>
              <a:t>La </a:t>
            </a:r>
            <a:r>
              <a:rPr lang="en-GB" sz="2000" b="1" dirty="0" err="1">
                <a:solidFill>
                  <a:srgbClr val="000000"/>
                </a:solidFill>
                <a:latin typeface="Verdana" pitchFamily="34" charset="0"/>
                <a:cs typeface="Arial" charset="0"/>
              </a:rPr>
              <a:t>gran</a:t>
            </a:r>
            <a:r>
              <a:rPr lang="en-GB" sz="2000" b="1" dirty="0">
                <a:solidFill>
                  <a:srgbClr val="000000"/>
                </a:solidFill>
                <a:latin typeface="Verdana" pitchFamily="34" charset="0"/>
                <a:cs typeface="Arial" charset="0"/>
              </a:rPr>
              <a:t> parte </a:t>
            </a:r>
            <a:r>
              <a:rPr lang="en-GB" sz="2000" b="1" dirty="0" err="1">
                <a:solidFill>
                  <a:srgbClr val="000000"/>
                </a:solidFill>
                <a:latin typeface="Verdana" pitchFamily="34" charset="0"/>
                <a:cs typeface="Arial" charset="0"/>
              </a:rPr>
              <a:t>delle</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sostanze</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farmaci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additivi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alimentari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pesticidi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composti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dell’industria</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chimica</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sono</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sottoposti</a:t>
            </a:r>
            <a:r>
              <a:rPr lang="en-GB" sz="2000" b="1" dirty="0">
                <a:solidFill>
                  <a:srgbClr val="000000"/>
                </a:solidFill>
                <a:latin typeface="Verdana" pitchFamily="34" charset="0"/>
                <a:cs typeface="Arial" charset="0"/>
              </a:rPr>
              <a:t> a tests </a:t>
            </a:r>
            <a:r>
              <a:rPr lang="en-GB" sz="2000" b="1" dirty="0" err="1">
                <a:solidFill>
                  <a:srgbClr val="000000"/>
                </a:solidFill>
                <a:latin typeface="Verdana" pitchFamily="34" charset="0"/>
                <a:cs typeface="Arial" charset="0"/>
              </a:rPr>
              <a:t>che</a:t>
            </a:r>
            <a:r>
              <a:rPr lang="en-GB" sz="2000" b="1" dirty="0">
                <a:solidFill>
                  <a:srgbClr val="000000"/>
                </a:solidFill>
                <a:latin typeface="Verdana" pitchFamily="34" charset="0"/>
                <a:cs typeface="Arial" charset="0"/>
              </a:rPr>
              <a:t> ne </a:t>
            </a:r>
            <a:r>
              <a:rPr lang="en-GB" sz="2000" b="1" dirty="0" err="1">
                <a:solidFill>
                  <a:srgbClr val="000000"/>
                </a:solidFill>
                <a:latin typeface="Verdana" pitchFamily="34" charset="0"/>
                <a:cs typeface="Arial" charset="0"/>
              </a:rPr>
              <a:t>documentino</a:t>
            </a:r>
            <a:r>
              <a:rPr lang="en-GB" sz="2000" b="1" dirty="0">
                <a:solidFill>
                  <a:srgbClr val="000000"/>
                </a:solidFill>
                <a:latin typeface="Verdana" pitchFamily="34" charset="0"/>
                <a:cs typeface="Arial" charset="0"/>
              </a:rPr>
              <a:t> la </a:t>
            </a:r>
            <a:r>
              <a:rPr lang="en-GB" sz="2000" b="1" dirty="0" err="1">
                <a:solidFill>
                  <a:srgbClr val="000000"/>
                </a:solidFill>
                <a:latin typeface="Verdana" pitchFamily="34" charset="0"/>
                <a:cs typeface="Arial" charset="0"/>
              </a:rPr>
              <a:t>sicurezza</a:t>
            </a:r>
            <a:r>
              <a:rPr lang="en-GB" sz="2000" b="1" dirty="0">
                <a:solidFill>
                  <a:srgbClr val="000000"/>
                </a:solidFill>
                <a:latin typeface="Verdana" pitchFamily="34" charset="0"/>
                <a:cs typeface="Arial" charset="0"/>
              </a:rPr>
              <a:t> (safety testing) prima </a:t>
            </a:r>
            <a:r>
              <a:rPr lang="en-GB" sz="2000" b="1" dirty="0" err="1">
                <a:solidFill>
                  <a:srgbClr val="000000"/>
                </a:solidFill>
                <a:latin typeface="Verdana" pitchFamily="34" charset="0"/>
                <a:cs typeface="Arial" charset="0"/>
              </a:rPr>
              <a:t>della</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commercializzazione</a:t>
            </a:r>
            <a:endParaRPr lang="en-GB" sz="2000" b="1" dirty="0">
              <a:solidFill>
                <a:srgbClr val="000000"/>
              </a:solidFill>
              <a:latin typeface="Verdana" pitchFamily="34" charset="0"/>
              <a:cs typeface="Arial" charset="0"/>
            </a:endParaRPr>
          </a:p>
          <a:p>
            <a:pPr marL="457200" indent="-457200" eaLnBrk="0" hangingPunct="0"/>
            <a:endParaRPr lang="en-GB" sz="2000" b="1" dirty="0">
              <a:solidFill>
                <a:srgbClr val="000000"/>
              </a:solidFill>
              <a:latin typeface="Verdana" pitchFamily="34" charset="0"/>
              <a:cs typeface="Arial" charset="0"/>
            </a:endParaRPr>
          </a:p>
          <a:p>
            <a:pPr marL="457200" indent="-457200" eaLnBrk="0" hangingPunct="0"/>
            <a:r>
              <a:rPr lang="en-GB" sz="2000" b="1" dirty="0" err="1">
                <a:solidFill>
                  <a:srgbClr val="000000"/>
                </a:solidFill>
                <a:latin typeface="Verdana" pitchFamily="34" charset="0"/>
                <a:cs typeface="Arial" charset="0"/>
              </a:rPr>
              <a:t>L’assenza</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di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tali</a:t>
            </a:r>
            <a:r>
              <a:rPr lang="en-GB" sz="2000" b="1" dirty="0">
                <a:solidFill>
                  <a:srgbClr val="000000"/>
                </a:solidFill>
                <a:latin typeface="Verdana" pitchFamily="34" charset="0"/>
                <a:cs typeface="Arial" charset="0"/>
              </a:rPr>
              <a:t> tests ha </a:t>
            </a:r>
            <a:r>
              <a:rPr lang="en-GB" sz="2000" b="1" dirty="0" err="1">
                <a:solidFill>
                  <a:srgbClr val="000000"/>
                </a:solidFill>
                <a:latin typeface="Verdana" pitchFamily="34" charset="0"/>
                <a:cs typeface="Arial" charset="0"/>
              </a:rPr>
              <a:t>causato</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spesso</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disastri</a:t>
            </a:r>
            <a:r>
              <a:rPr lang="en-GB" sz="2000" b="1" dirty="0">
                <a:solidFill>
                  <a:srgbClr val="000000"/>
                </a:solidFill>
                <a:latin typeface="Verdana" pitchFamily="34" charset="0"/>
                <a:cs typeface="Arial" charset="0"/>
              </a:rPr>
              <a:t>:</a:t>
            </a:r>
          </a:p>
          <a:p>
            <a:pPr marL="457200" indent="-457200" eaLnBrk="0" hangingPunct="0">
              <a:buFontTx/>
              <a:buChar char="•"/>
            </a:pPr>
            <a:r>
              <a:rPr lang="en-GB" sz="2000" b="1" dirty="0" err="1">
                <a:solidFill>
                  <a:srgbClr val="000000"/>
                </a:solidFill>
                <a:latin typeface="Verdana" pitchFamily="34" charset="0"/>
                <a:cs typeface="Arial" charset="0"/>
              </a:rPr>
              <a:t>Uso</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dell’arsenico</a:t>
            </a:r>
            <a:r>
              <a:rPr lang="en-GB" sz="2000" b="1" dirty="0">
                <a:solidFill>
                  <a:srgbClr val="000000"/>
                </a:solidFill>
                <a:latin typeface="Verdana" pitchFamily="34" charset="0"/>
                <a:cs typeface="Arial" charset="0"/>
              </a:rPr>
              <a:t> per </a:t>
            </a:r>
            <a:r>
              <a:rPr lang="en-GB" sz="2000" b="1" dirty="0" err="1">
                <a:solidFill>
                  <a:srgbClr val="000000"/>
                </a:solidFill>
                <a:latin typeface="Verdana" pitchFamily="34" charset="0"/>
                <a:cs typeface="Arial" charset="0"/>
              </a:rPr>
              <a:t>il</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trattamento</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della</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sifilide</a:t>
            </a:r>
            <a:endParaRPr lang="en-GB" sz="2000" b="1" dirty="0">
              <a:solidFill>
                <a:srgbClr val="000000"/>
              </a:solidFill>
              <a:latin typeface="Verdana" pitchFamily="34" charset="0"/>
              <a:cs typeface="Arial" charset="0"/>
            </a:endParaRPr>
          </a:p>
          <a:p>
            <a:pPr marL="457200" indent="-457200" eaLnBrk="0" hangingPunct="0">
              <a:buFontTx/>
              <a:buChar char="•"/>
            </a:pPr>
            <a:r>
              <a:rPr lang="en-GB" sz="2000" b="1" dirty="0" err="1">
                <a:solidFill>
                  <a:srgbClr val="000000"/>
                </a:solidFill>
                <a:latin typeface="Verdana" pitchFamily="34" charset="0"/>
                <a:cs typeface="Arial" charset="0"/>
              </a:rPr>
              <a:t>Uso</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di</a:t>
            </a:r>
            <a:r>
              <a:rPr lang="en-GB" sz="2000" b="1" dirty="0">
                <a:solidFill>
                  <a:srgbClr val="000000"/>
                </a:solidFill>
                <a:latin typeface="Verdana" pitchFamily="34" charset="0"/>
                <a:cs typeface="Arial" charset="0"/>
              </a:rPr>
              <a:t> un </a:t>
            </a:r>
            <a:r>
              <a:rPr lang="en-GB" sz="2000" b="1" dirty="0" err="1">
                <a:solidFill>
                  <a:srgbClr val="000000"/>
                </a:solidFill>
                <a:latin typeface="Verdana" pitchFamily="34" charset="0"/>
                <a:cs typeface="Arial" charset="0"/>
              </a:rPr>
              <a:t>solvente</a:t>
            </a:r>
            <a:r>
              <a:rPr lang="en-GB" sz="2000" b="1" dirty="0">
                <a:solidFill>
                  <a:srgbClr val="000000"/>
                </a:solidFill>
                <a:latin typeface="Verdana" pitchFamily="34" charset="0"/>
                <a:cs typeface="Arial" charset="0"/>
              </a:rPr>
              <a:t> </a:t>
            </a:r>
            <a:r>
              <a:rPr lang="en-GB" sz="2000" b="1" i="1" dirty="0">
                <a:solidFill>
                  <a:srgbClr val="000000"/>
                </a:solidFill>
                <a:latin typeface="Verdana" pitchFamily="34" charset="0"/>
                <a:cs typeface="Times New Roman" pitchFamily="18" charset="0"/>
              </a:rPr>
              <a:t>(</a:t>
            </a:r>
            <a:r>
              <a:rPr lang="en-GB" sz="2000" b="1" i="1" dirty="0" err="1">
                <a:solidFill>
                  <a:srgbClr val="000000"/>
                </a:solidFill>
                <a:latin typeface="Verdana" pitchFamily="34" charset="0"/>
                <a:cs typeface="Times New Roman" pitchFamily="18" charset="0"/>
              </a:rPr>
              <a:t>l’etilen</a:t>
            </a:r>
            <a:r>
              <a:rPr lang="en-GB" sz="2000" b="1" i="1" dirty="0">
                <a:solidFill>
                  <a:srgbClr val="000000"/>
                </a:solidFill>
                <a:latin typeface="Verdana" pitchFamily="34" charset="0"/>
                <a:cs typeface="Times New Roman" pitchFamily="18" charset="0"/>
              </a:rPr>
              <a:t> </a:t>
            </a:r>
            <a:r>
              <a:rPr lang="en-GB" sz="2000" b="1" i="1" dirty="0" err="1">
                <a:solidFill>
                  <a:srgbClr val="000000"/>
                </a:solidFill>
                <a:latin typeface="Verdana" pitchFamily="34" charset="0"/>
                <a:cs typeface="Times New Roman" pitchFamily="18" charset="0"/>
              </a:rPr>
              <a:t>glicole</a:t>
            </a:r>
            <a:r>
              <a:rPr lang="en-GB" sz="2000" b="1" i="1" dirty="0">
                <a:solidFill>
                  <a:srgbClr val="000000"/>
                </a:solidFill>
                <a:latin typeface="Verdana" pitchFamily="34" charset="0"/>
                <a:cs typeface="Times New Roman" pitchFamily="18" charset="0"/>
              </a:rPr>
              <a:t>)</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usato</a:t>
            </a:r>
            <a:r>
              <a:rPr lang="en-GB" sz="2000" b="1" dirty="0">
                <a:solidFill>
                  <a:srgbClr val="000000"/>
                </a:solidFill>
                <a:latin typeface="Verdana" pitchFamily="34" charset="0"/>
                <a:cs typeface="Arial" charset="0"/>
              </a:rPr>
              <a:t> per la </a:t>
            </a:r>
            <a:r>
              <a:rPr lang="en-GB" sz="2000" b="1" dirty="0" err="1">
                <a:solidFill>
                  <a:srgbClr val="000000"/>
                </a:solidFill>
                <a:latin typeface="Verdana" pitchFamily="34" charset="0"/>
                <a:cs typeface="Arial" charset="0"/>
              </a:rPr>
              <a:t>preparazione</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dei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chemioterapici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sulfanilamide</a:t>
            </a:r>
            <a:r>
              <a:rPr lang="en-GB" sz="2000" b="1" dirty="0">
                <a:solidFill>
                  <a:srgbClr val="000000"/>
                </a:solidFill>
                <a:latin typeface="Verdana" pitchFamily="34" charset="0"/>
                <a:cs typeface="Arial" charset="0"/>
              </a:rPr>
              <a:t>) </a:t>
            </a:r>
          </a:p>
          <a:p>
            <a:pPr marL="457200" indent="-457200" eaLnBrk="0" hangingPunct="0">
              <a:buFontTx/>
              <a:buChar char="•"/>
            </a:pPr>
            <a:r>
              <a:rPr lang="en-GB" sz="2000" b="1" dirty="0" err="1">
                <a:solidFill>
                  <a:srgbClr val="000000"/>
                </a:solidFill>
                <a:latin typeface="Verdana" pitchFamily="34" charset="0"/>
                <a:cs typeface="Arial" charset="0"/>
              </a:rPr>
              <a:t>Uso</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della</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talidomide</a:t>
            </a:r>
            <a:r>
              <a:rPr lang="en-GB" sz="2000" b="1" dirty="0">
                <a:solidFill>
                  <a:srgbClr val="000000"/>
                </a:solidFill>
                <a:latin typeface="Verdana" pitchFamily="34" charset="0"/>
                <a:cs typeface="Arial" charset="0"/>
              </a:rPr>
              <a:t> (un </a:t>
            </a:r>
            <a:r>
              <a:rPr lang="en-GB" sz="2000" b="1" dirty="0" err="1">
                <a:solidFill>
                  <a:srgbClr val="000000"/>
                </a:solidFill>
                <a:latin typeface="Verdana" pitchFamily="34" charset="0"/>
                <a:cs typeface="Arial" charset="0"/>
              </a:rPr>
              <a:t>antiemetico</a:t>
            </a:r>
            <a:r>
              <a:rPr lang="en-GB" sz="2000" b="1" dirty="0">
                <a:solidFill>
                  <a:srgbClr val="000000"/>
                </a:solidFill>
                <a:latin typeface="Verdana" pitchFamily="34" charset="0"/>
                <a:cs typeface="Arial" charset="0"/>
              </a:rPr>
              <a:t>) e </a:t>
            </a:r>
            <a:r>
              <a:rPr lang="en-GB" sz="2000" b="1" dirty="0" err="1">
                <a:solidFill>
                  <a:srgbClr val="000000"/>
                </a:solidFill>
                <a:latin typeface="Verdana" pitchFamily="34" charset="0"/>
                <a:cs typeface="Arial" charset="0"/>
              </a:rPr>
              <a:t>teratogenesi</a:t>
            </a:r>
            <a:endParaRPr lang="it-IT" sz="2000" b="1" dirty="0">
              <a:solidFill>
                <a:srgbClr val="000000"/>
              </a:solidFill>
              <a:latin typeface="Verdan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http://www.webposter.it/web/eventi/postsin11/diapo/video/59_figposterSINTorta%5B4%5D.jpg"/>
          <p:cNvPicPr>
            <a:picLocks noChangeAspect="1" noChangeArrowheads="1"/>
          </p:cNvPicPr>
          <p:nvPr/>
        </p:nvPicPr>
        <p:blipFill>
          <a:blip r:embed="rId2" cstate="print"/>
          <a:srcRect l="6759" t="8749" r="6759" b="8749"/>
          <a:stretch>
            <a:fillRect/>
          </a:stretch>
        </p:blipFill>
        <p:spPr bwMode="auto">
          <a:xfrm>
            <a:off x="1036606" y="2311708"/>
            <a:ext cx="6168866" cy="4546293"/>
          </a:xfrm>
          <a:prstGeom prst="rect">
            <a:avLst/>
          </a:prstGeom>
          <a:noFill/>
        </p:spPr>
      </p:pic>
      <p:sp>
        <p:nvSpPr>
          <p:cNvPr id="3" name="Text Box 4"/>
          <p:cNvSpPr txBox="1">
            <a:spLocks noChangeArrowheads="1"/>
          </p:cNvSpPr>
          <p:nvPr/>
        </p:nvSpPr>
        <p:spPr bwMode="auto">
          <a:xfrm>
            <a:off x="0" y="0"/>
            <a:ext cx="9144000" cy="2308324"/>
          </a:xfrm>
          <a:prstGeom prst="rect">
            <a:avLst/>
          </a:prstGeom>
          <a:solidFill>
            <a:schemeClr val="bg1"/>
          </a:solidFill>
          <a:ln w="9525">
            <a:noFill/>
            <a:miter lim="800000"/>
            <a:headEnd/>
            <a:tailEnd/>
          </a:ln>
        </p:spPr>
        <p:txBody>
          <a:bodyPr wrap="square">
            <a:spAutoFit/>
          </a:bodyPr>
          <a:lstStyle/>
          <a:p>
            <a:pPr eaLnBrk="0" hangingPunct="0"/>
            <a:r>
              <a:rPr lang="it-IT" sz="1800" dirty="0"/>
              <a:t>Il glicole etilenico è tossico per ingestione. I primi sintomi di intossicazione sono simili a quelli di un'ubriacatura da </a:t>
            </a:r>
            <a:r>
              <a:rPr lang="it-IT" sz="1800" u="sng" dirty="0"/>
              <a:t>etanolo</a:t>
            </a:r>
            <a:r>
              <a:rPr lang="it-IT" sz="1800" dirty="0">
                <a:solidFill>
                  <a:srgbClr val="FF3300"/>
                </a:solidFill>
              </a:rPr>
              <a:t>,</a:t>
            </a:r>
            <a:r>
              <a:rPr lang="it-IT" sz="1800" dirty="0"/>
              <a:t> confusione, difficoltà di parola, cattiva coordinazione dei movimenti; col tempo l'organismo metabolizza il glicole etilenico in </a:t>
            </a:r>
            <a:r>
              <a:rPr lang="it-IT" sz="1800" u="sng" dirty="0"/>
              <a:t>acido ossalico</a:t>
            </a:r>
            <a:r>
              <a:rPr lang="it-IT" sz="1800" dirty="0"/>
              <a:t> che può provocare un </a:t>
            </a:r>
            <a:r>
              <a:rPr lang="it-IT" sz="1800" u="sng" dirty="0"/>
              <a:t>blocco renale</a:t>
            </a:r>
            <a:r>
              <a:rPr lang="it-IT" sz="1800" dirty="0"/>
              <a:t>. Una dose di circa 30 millilitri può essere letale. I soggetti intossicati con glicole vengono trattati con etanolo che compete con l'enzima (alcol deidrogenasi, ADH) che trasforma il glicole in acido ossalico evitando la formazione di questa sostanza tossica.</a:t>
            </a:r>
          </a:p>
          <a:p>
            <a:pPr eaLnBrk="0" hangingPunct="0"/>
            <a:r>
              <a:rPr lang="it-IT" sz="1800" dirty="0"/>
              <a:t>Casi di adulterazioni di prodotti con l'uso più o meno massiccio di glicole etilenico si sono più volte ripetute nella cronaca (vino, </a:t>
            </a:r>
            <a:r>
              <a:rPr lang="it-IT" sz="1800" dirty="0" smtClean="0"/>
              <a:t>dentifrici, antigelo).</a:t>
            </a:r>
            <a:endParaRPr lang="it-IT" sz="1800" dirty="0"/>
          </a:p>
        </p:txBody>
      </p:sp>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2291" name="Rectangle 4"/>
          <p:cNvSpPr>
            <a:spLocks noChangeArrowheads="1"/>
          </p:cNvSpPr>
          <p:nvPr/>
        </p:nvSpPr>
        <p:spPr bwMode="auto">
          <a:xfrm>
            <a:off x="251520" y="116632"/>
            <a:ext cx="8610600" cy="609600"/>
          </a:xfrm>
          <a:prstGeom prst="rect">
            <a:avLst/>
          </a:prstGeom>
          <a:solidFill>
            <a:srgbClr val="CC99FF"/>
          </a:solidFill>
          <a:ln w="9525">
            <a:noFill/>
            <a:miter lim="800000"/>
            <a:headEnd/>
            <a:tailEnd/>
          </a:ln>
        </p:spPr>
        <p:txBody>
          <a:bodyPr anchor="ctr"/>
          <a:lstStyle/>
          <a:p>
            <a:pPr algn="ctr"/>
            <a:r>
              <a:rPr lang="en-US" b="1" dirty="0" err="1" smtClean="0">
                <a:solidFill>
                  <a:srgbClr val="000000"/>
                </a:solidFill>
                <a:latin typeface="Verdana" pitchFamily="34" charset="0"/>
              </a:rPr>
              <a:t>Esempio</a:t>
            </a:r>
            <a:r>
              <a:rPr lang="en-US" b="1" dirty="0" smtClean="0">
                <a:solidFill>
                  <a:srgbClr val="000000"/>
                </a:solidFill>
                <a:latin typeface="Verdana" pitchFamily="34" charset="0"/>
              </a:rPr>
              <a:t> </a:t>
            </a:r>
            <a:r>
              <a:rPr lang="en-US" b="1" dirty="0" err="1" smtClean="0">
                <a:solidFill>
                  <a:srgbClr val="000000"/>
                </a:solidFill>
                <a:latin typeface="Verdana" pitchFamily="34" charset="0"/>
              </a:rPr>
              <a:t>di</a:t>
            </a:r>
            <a:r>
              <a:rPr lang="en-US" b="1" dirty="0" smtClean="0">
                <a:solidFill>
                  <a:srgbClr val="000000"/>
                </a:solidFill>
                <a:latin typeface="Verdana" pitchFamily="34" charset="0"/>
              </a:rPr>
              <a:t> </a:t>
            </a:r>
            <a:r>
              <a:rPr lang="en-US" b="1" dirty="0" err="1" smtClean="0">
                <a:solidFill>
                  <a:srgbClr val="000000"/>
                </a:solidFill>
                <a:latin typeface="Verdana" pitchFamily="34" charset="0"/>
              </a:rPr>
              <a:t>agenti</a:t>
            </a:r>
            <a:r>
              <a:rPr lang="en-US" b="1" dirty="0" smtClean="0">
                <a:solidFill>
                  <a:srgbClr val="000000"/>
                </a:solidFill>
                <a:latin typeface="Verdana" pitchFamily="34" charset="0"/>
              </a:rPr>
              <a:t> </a:t>
            </a:r>
            <a:r>
              <a:rPr lang="en-US" b="1" dirty="0" err="1" smtClean="0">
                <a:solidFill>
                  <a:srgbClr val="000000"/>
                </a:solidFill>
                <a:latin typeface="Verdana" pitchFamily="34" charset="0"/>
              </a:rPr>
              <a:t>tossici</a:t>
            </a:r>
            <a:r>
              <a:rPr lang="en-US" b="1" dirty="0" smtClean="0">
                <a:solidFill>
                  <a:srgbClr val="000000"/>
                </a:solidFill>
                <a:latin typeface="Verdana" pitchFamily="34" charset="0"/>
              </a:rPr>
              <a:t>: CO</a:t>
            </a:r>
            <a:endParaRPr lang="en-US" b="1" dirty="0">
              <a:solidFill>
                <a:srgbClr val="000000"/>
              </a:solidFill>
              <a:latin typeface="Verdana" pitchFamily="34" charset="0"/>
            </a:endParaRPr>
          </a:p>
        </p:txBody>
      </p:sp>
      <p:sp>
        <p:nvSpPr>
          <p:cNvPr id="6" name="CasellaDiTesto 5"/>
          <p:cNvSpPr txBox="1"/>
          <p:nvPr/>
        </p:nvSpPr>
        <p:spPr>
          <a:xfrm>
            <a:off x="539552" y="692696"/>
            <a:ext cx="8178800" cy="6001643"/>
          </a:xfrm>
          <a:prstGeom prst="rect">
            <a:avLst/>
          </a:prstGeom>
          <a:solidFill>
            <a:schemeClr val="bg1"/>
          </a:solidFill>
          <a:ln>
            <a:solidFill>
              <a:schemeClr val="tx1"/>
            </a:solidFill>
          </a:ln>
        </p:spPr>
        <p:txBody>
          <a:bodyPr wrap="square" rtlCol="0">
            <a:spAutoFit/>
          </a:bodyPr>
          <a:lstStyle/>
          <a:p>
            <a:r>
              <a:rPr lang="it-IT" sz="2400" dirty="0" smtClean="0"/>
              <a:t>La tossicità dell'ossido di carbonio può essere riferita ad una complessa azione </a:t>
            </a:r>
            <a:r>
              <a:rPr lang="it-IT" sz="2400" dirty="0" err="1" smtClean="0"/>
              <a:t>ipossica</a:t>
            </a:r>
            <a:r>
              <a:rPr lang="it-IT" sz="2400" dirty="0" smtClean="0"/>
              <a:t> nella quale sono riconoscibili differenti meccanismi:</a:t>
            </a:r>
          </a:p>
          <a:p>
            <a:endParaRPr lang="it-IT" sz="2400" dirty="0" smtClean="0"/>
          </a:p>
          <a:p>
            <a:r>
              <a:rPr lang="it-IT" sz="2400" dirty="0" smtClean="0"/>
              <a:t>1) un ridotto assorbimento polmonare dell'ossigeno.</a:t>
            </a:r>
          </a:p>
          <a:p>
            <a:r>
              <a:rPr lang="it-IT" sz="2400" dirty="0" smtClean="0"/>
              <a:t>2) un ridotto trasporto dell'ossigeno dai polmoni ai tessuti per la formazione di HBCO</a:t>
            </a:r>
          </a:p>
          <a:p>
            <a:r>
              <a:rPr lang="it-IT" sz="2400" dirty="0" smtClean="0"/>
              <a:t>3) una ridotta utilizzazione tissutale dell'ossigeno determinata da:</a:t>
            </a:r>
          </a:p>
          <a:p>
            <a:r>
              <a:rPr lang="it-IT" sz="2400" dirty="0" smtClean="0"/>
              <a:t>a) una ridotta cessione dell'ossigeno da parte dell'emoglobina per lo spostamento verso sinistra della curva di dissociazione </a:t>
            </a:r>
            <a:r>
              <a:rPr lang="it-IT" sz="2400" dirty="0" err="1" smtClean="0"/>
              <a:t>emoglobinica</a:t>
            </a:r>
            <a:r>
              <a:rPr lang="it-IT" sz="2400" dirty="0" smtClean="0"/>
              <a:t> (effetto </a:t>
            </a:r>
            <a:r>
              <a:rPr lang="it-IT" sz="2400" dirty="0" err="1" smtClean="0"/>
              <a:t>Haldane</a:t>
            </a:r>
            <a:r>
              <a:rPr lang="it-IT" sz="2400" dirty="0" smtClean="0"/>
              <a:t>).</a:t>
            </a:r>
          </a:p>
          <a:p>
            <a:r>
              <a:rPr lang="it-IT" sz="2400" dirty="0" smtClean="0"/>
              <a:t>b) da legami tra il CO ed il Fe2+ di alcune emoproteine extravascolari. Il CO ha notevole affinità per la mioglobina, il</a:t>
            </a:r>
          </a:p>
          <a:p>
            <a:r>
              <a:rPr lang="it-IT" sz="2400" dirty="0" smtClean="0"/>
              <a:t>citocromo a3 ed il citocromo P450. L'inibizione del citocromo a3 a livello mitocondriale blocca la catena respiratoria</a:t>
            </a:r>
            <a:r>
              <a:rPr lang="it-IT" dirty="0" smtClean="0"/>
              <a:t>.</a:t>
            </a:r>
            <a:endParaRPr lang="it-IT" dirty="0">
              <a:solidFill>
                <a:srgbClr val="00206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61950" y="409575"/>
            <a:ext cx="8372475" cy="6080125"/>
          </a:xfrm>
          <a:prstGeom prst="rect">
            <a:avLst/>
          </a:prstGeom>
          <a:solidFill>
            <a:schemeClr val="bg1"/>
          </a:solidFill>
          <a:ln w="9525">
            <a:solidFill>
              <a:srgbClr val="FF0000"/>
            </a:solidFill>
            <a:miter lim="800000"/>
            <a:headEnd/>
            <a:tailEnd/>
          </a:ln>
        </p:spPr>
        <p:txBody>
          <a:bodyPr>
            <a:spAutoFit/>
          </a:bodyPr>
          <a:lstStyle/>
          <a:p>
            <a:pPr algn="just" eaLnBrk="1" hangingPunct="1"/>
            <a:r>
              <a:rPr lang="it-IT" sz="2800" b="1">
                <a:latin typeface="Verdana" pitchFamily="34" charset="0"/>
              </a:rPr>
              <a:t>Studi di tossicità degli agenti chimici usati:</a:t>
            </a:r>
          </a:p>
          <a:p>
            <a:pPr algn="just" eaLnBrk="1" hangingPunct="1"/>
            <a:endParaRPr lang="it-IT" sz="2800" b="1">
              <a:latin typeface="Verdana" pitchFamily="34" charset="0"/>
            </a:endParaRPr>
          </a:p>
          <a:p>
            <a:pPr algn="just" eaLnBrk="1" hangingPunct="1"/>
            <a:r>
              <a:rPr lang="it-IT" sz="2800" b="1">
                <a:latin typeface="Verdana" pitchFamily="34" charset="0"/>
              </a:rPr>
              <a:t>1- In medicina a scopo terapeutico, preventivo o diagnostico</a:t>
            </a:r>
          </a:p>
          <a:p>
            <a:pPr algn="just" eaLnBrk="1" hangingPunct="1"/>
            <a:r>
              <a:rPr lang="it-IT" sz="2800" b="1">
                <a:latin typeface="Verdana" pitchFamily="34" charset="0"/>
              </a:rPr>
              <a:t>2- nell'industria alimentare come addittivi </a:t>
            </a:r>
          </a:p>
          <a:p>
            <a:pPr algn="just" eaLnBrk="1" hangingPunct="1"/>
            <a:r>
              <a:rPr lang="it-IT" sz="2800" b="1">
                <a:latin typeface="Verdana" pitchFamily="34" charset="0"/>
              </a:rPr>
              <a:t>3- in veterinaria </a:t>
            </a:r>
          </a:p>
          <a:p>
            <a:pPr algn="just" eaLnBrk="1" hangingPunct="1"/>
            <a:r>
              <a:rPr lang="it-IT" sz="2800" b="1">
                <a:latin typeface="Verdana" pitchFamily="34" charset="0"/>
              </a:rPr>
              <a:t>4- in agricoltura come pesticidi, impollinatori artificiali, ecc.</a:t>
            </a:r>
          </a:p>
          <a:p>
            <a:pPr algn="just" eaLnBrk="1" hangingPunct="1"/>
            <a:r>
              <a:rPr lang="it-IT" sz="2800" b="1">
                <a:latin typeface="Verdana" pitchFamily="34" charset="0"/>
              </a:rPr>
              <a:t>5- nell'industria chimica (solventi, reagenti, composti intermedi)</a:t>
            </a:r>
          </a:p>
          <a:p>
            <a:pPr algn="just" eaLnBrk="1" hangingPunct="1"/>
            <a:r>
              <a:rPr lang="it-IT" sz="2800" b="1">
                <a:latin typeface="Verdana" pitchFamily="34" charset="0"/>
              </a:rPr>
              <a:t>6-	nell’ambiente di lavoro (es. miniere, fonderie)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4338" name="Picture 3" descr="Galli f2"/>
          <p:cNvPicPr>
            <a:picLocks noChangeAspect="1" noChangeArrowheads="1"/>
          </p:cNvPicPr>
          <p:nvPr/>
        </p:nvPicPr>
        <p:blipFill>
          <a:blip r:embed="rId3" cstate="print">
            <a:lum bright="-6000" contrast="36000"/>
          </a:blip>
          <a:srcRect l="6699" t="7341" r="3484" b="4893"/>
          <a:stretch>
            <a:fillRect/>
          </a:stretch>
        </p:blipFill>
        <p:spPr bwMode="auto">
          <a:xfrm>
            <a:off x="307975" y="1560513"/>
            <a:ext cx="8528050" cy="4562475"/>
          </a:xfrm>
          <a:prstGeom prst="rect">
            <a:avLst/>
          </a:prstGeom>
          <a:noFill/>
          <a:ln w="9525">
            <a:noFill/>
            <a:miter lim="800000"/>
            <a:headEnd/>
            <a:tailEnd/>
          </a:ln>
        </p:spPr>
      </p:pic>
      <p:sp>
        <p:nvSpPr>
          <p:cNvPr id="14339" name="Rectangle 4"/>
          <p:cNvSpPr>
            <a:spLocks noChangeArrowheads="1"/>
          </p:cNvSpPr>
          <p:nvPr/>
        </p:nvSpPr>
        <p:spPr bwMode="auto">
          <a:xfrm>
            <a:off x="247650" y="209550"/>
            <a:ext cx="8610600" cy="1162050"/>
          </a:xfrm>
          <a:prstGeom prst="rect">
            <a:avLst/>
          </a:prstGeom>
          <a:solidFill>
            <a:srgbClr val="CCFFFF"/>
          </a:solidFill>
          <a:ln w="9525">
            <a:noFill/>
            <a:miter lim="800000"/>
            <a:headEnd/>
            <a:tailEnd/>
          </a:ln>
        </p:spPr>
        <p:txBody>
          <a:bodyPr anchor="ctr"/>
          <a:lstStyle/>
          <a:p>
            <a:pPr algn="ctr"/>
            <a:r>
              <a:rPr lang="en-US" sz="3200" b="1" dirty="0" err="1">
                <a:solidFill>
                  <a:srgbClr val="000000"/>
                </a:solidFill>
                <a:latin typeface="Verdana" pitchFamily="34" charset="0"/>
              </a:rPr>
              <a:t>Distribuzione</a:t>
            </a:r>
            <a:r>
              <a:rPr lang="en-US" sz="3200" b="1" dirty="0">
                <a:solidFill>
                  <a:srgbClr val="000000"/>
                </a:solidFill>
                <a:latin typeface="Verdana" pitchFamily="34" charset="0"/>
              </a:rPr>
              <a:t> </a:t>
            </a:r>
            <a:r>
              <a:rPr lang="en-US" sz="3200" b="1" dirty="0" err="1">
                <a:solidFill>
                  <a:srgbClr val="000000"/>
                </a:solidFill>
                <a:latin typeface="Verdana" pitchFamily="34" charset="0"/>
              </a:rPr>
              <a:t>percentuale</a:t>
            </a:r>
            <a:r>
              <a:rPr lang="en-US" sz="3200" b="1" dirty="0">
                <a:solidFill>
                  <a:srgbClr val="000000"/>
                </a:solidFill>
                <a:latin typeface="Verdana" pitchFamily="34" charset="0"/>
              </a:rPr>
              <a:t> </a:t>
            </a:r>
            <a:r>
              <a:rPr lang="en-US" sz="3200" b="1" dirty="0" err="1">
                <a:solidFill>
                  <a:srgbClr val="000000"/>
                </a:solidFill>
                <a:latin typeface="Verdana" pitchFamily="34" charset="0"/>
              </a:rPr>
              <a:t>delle</a:t>
            </a:r>
            <a:r>
              <a:rPr lang="en-US" sz="3200" b="1" dirty="0">
                <a:solidFill>
                  <a:srgbClr val="000000"/>
                </a:solidFill>
                <a:latin typeface="Verdana" pitchFamily="34" charset="0"/>
              </a:rPr>
              <a:t> </a:t>
            </a:r>
            <a:r>
              <a:rPr lang="en-US" sz="3200" b="1" dirty="0" err="1">
                <a:solidFill>
                  <a:srgbClr val="000000"/>
                </a:solidFill>
                <a:latin typeface="Verdana" pitchFamily="34" charset="0"/>
              </a:rPr>
              <a:t>esposizioni</a:t>
            </a:r>
            <a:r>
              <a:rPr lang="en-US" sz="3200" b="1" dirty="0">
                <a:solidFill>
                  <a:srgbClr val="000000"/>
                </a:solidFill>
                <a:latin typeface="Verdana" pitchFamily="34" charset="0"/>
              </a:rPr>
              <a:t> ad </a:t>
            </a:r>
            <a:r>
              <a:rPr lang="en-US" sz="3200" b="1" dirty="0" err="1">
                <a:solidFill>
                  <a:srgbClr val="000000"/>
                </a:solidFill>
                <a:latin typeface="Verdana" pitchFamily="34" charset="0"/>
              </a:rPr>
              <a:t>agenti</a:t>
            </a:r>
            <a:r>
              <a:rPr lang="en-US" sz="3200" b="1" dirty="0">
                <a:solidFill>
                  <a:srgbClr val="000000"/>
                </a:solidFill>
                <a:latin typeface="Verdana" pitchFamily="34" charset="0"/>
              </a:rPr>
              <a:t> </a:t>
            </a:r>
            <a:r>
              <a:rPr lang="en-US" sz="3200" b="1" dirty="0" err="1" smtClean="0">
                <a:solidFill>
                  <a:srgbClr val="000000"/>
                </a:solidFill>
                <a:latin typeface="Verdana" pitchFamily="34" charset="0"/>
              </a:rPr>
              <a:t>chimici</a:t>
            </a:r>
            <a:r>
              <a:rPr lang="en-US" sz="3200" b="1" dirty="0" smtClean="0">
                <a:solidFill>
                  <a:srgbClr val="000000"/>
                </a:solidFill>
                <a:latin typeface="Verdana" pitchFamily="34" charset="0"/>
              </a:rPr>
              <a:t> </a:t>
            </a:r>
            <a:endParaRPr lang="en-US" sz="3200" b="1" dirty="0">
              <a:solidFill>
                <a:srgbClr val="000000"/>
              </a:solidFill>
              <a:latin typeface="Verdana"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5362" name="Picture 2" descr="Galli f1"/>
          <p:cNvPicPr>
            <a:picLocks noChangeAspect="1" noChangeArrowheads="1"/>
          </p:cNvPicPr>
          <p:nvPr/>
        </p:nvPicPr>
        <p:blipFill>
          <a:blip r:embed="rId3" cstate="print">
            <a:lum bright="-18000" contrast="48000"/>
          </a:blip>
          <a:srcRect l="2592" t="7208" r="1729" b="1442"/>
          <a:stretch>
            <a:fillRect/>
          </a:stretch>
        </p:blipFill>
        <p:spPr bwMode="auto">
          <a:xfrm>
            <a:off x="114300" y="1757363"/>
            <a:ext cx="8915400" cy="3827462"/>
          </a:xfrm>
          <a:prstGeom prst="rect">
            <a:avLst/>
          </a:prstGeom>
          <a:noFill/>
          <a:ln w="9525">
            <a:noFill/>
            <a:miter lim="800000"/>
            <a:headEnd/>
            <a:tailEnd/>
          </a:ln>
        </p:spPr>
      </p:pic>
      <p:sp>
        <p:nvSpPr>
          <p:cNvPr id="15363" name="Rectangle 3"/>
          <p:cNvSpPr>
            <a:spLocks noChangeArrowheads="1"/>
          </p:cNvSpPr>
          <p:nvPr/>
        </p:nvSpPr>
        <p:spPr bwMode="auto">
          <a:xfrm>
            <a:off x="171450" y="228600"/>
            <a:ext cx="8896350" cy="1047750"/>
          </a:xfrm>
          <a:prstGeom prst="rect">
            <a:avLst/>
          </a:prstGeom>
          <a:solidFill>
            <a:srgbClr val="CCFFFF"/>
          </a:solidFill>
          <a:ln w="9525">
            <a:noFill/>
            <a:miter lim="800000"/>
            <a:headEnd/>
            <a:tailEnd/>
          </a:ln>
        </p:spPr>
        <p:txBody>
          <a:bodyPr anchor="ctr"/>
          <a:lstStyle/>
          <a:p>
            <a:pPr algn="ctr"/>
            <a:r>
              <a:rPr lang="en-US" sz="3200" b="1">
                <a:solidFill>
                  <a:srgbClr val="000000"/>
                </a:solidFill>
                <a:latin typeface="Verdana" pitchFamily="34" charset="0"/>
              </a:rPr>
              <a:t>Relazione dose e durata esposizione:</a:t>
            </a:r>
          </a:p>
          <a:p>
            <a:pPr algn="ctr"/>
            <a:r>
              <a:rPr lang="en-US" sz="3200" b="1">
                <a:solidFill>
                  <a:srgbClr val="000000"/>
                </a:solidFill>
                <a:latin typeface="Verdana" pitchFamily="34" charset="0"/>
              </a:rPr>
              <a:t>possibili conseguenze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676400" y="228600"/>
            <a:ext cx="5410200" cy="571500"/>
          </a:xfrm>
          <a:solidFill>
            <a:srgbClr val="CC99FF"/>
          </a:solidFill>
        </p:spPr>
        <p:txBody>
          <a:bodyPr>
            <a:normAutofit fontScale="90000"/>
          </a:bodyPr>
          <a:lstStyle/>
          <a:p>
            <a:r>
              <a:rPr lang="en-US" sz="3600" b="1" smtClean="0">
                <a:solidFill>
                  <a:srgbClr val="000000"/>
                </a:solidFill>
                <a:latin typeface="Verdana" pitchFamily="34" charset="0"/>
              </a:rPr>
              <a:t>Dose</a:t>
            </a:r>
          </a:p>
        </p:txBody>
      </p:sp>
      <p:sp>
        <p:nvSpPr>
          <p:cNvPr id="16387" name="Rectangle 3"/>
          <p:cNvSpPr>
            <a:spLocks noGrp="1" noChangeArrowheads="1"/>
          </p:cNvSpPr>
          <p:nvPr>
            <p:ph type="body" idx="1"/>
          </p:nvPr>
        </p:nvSpPr>
        <p:spPr>
          <a:xfrm>
            <a:off x="304800" y="990600"/>
            <a:ext cx="8839200" cy="4114800"/>
          </a:xfrm>
        </p:spPr>
        <p:txBody>
          <a:bodyPr>
            <a:normAutofit fontScale="92500" lnSpcReduction="20000"/>
          </a:bodyPr>
          <a:lstStyle/>
          <a:p>
            <a:pPr>
              <a:lnSpc>
                <a:spcPct val="90000"/>
              </a:lnSpc>
              <a:buFontTx/>
              <a:buNone/>
            </a:pPr>
            <a:r>
              <a:rPr lang="en-US" sz="2000" b="1" smtClean="0">
                <a:solidFill>
                  <a:srgbClr val="000000"/>
                </a:solidFill>
                <a:latin typeface="Verdana" pitchFamily="34" charset="0"/>
              </a:rPr>
              <a:t>Tipi di dose:</a:t>
            </a:r>
          </a:p>
          <a:p>
            <a:pPr>
              <a:lnSpc>
                <a:spcPct val="90000"/>
              </a:lnSpc>
              <a:buFontTx/>
              <a:buNone/>
            </a:pPr>
            <a:r>
              <a:rPr lang="en-US" sz="2000" b="1" smtClean="0">
                <a:solidFill>
                  <a:srgbClr val="000000"/>
                </a:solidFill>
                <a:latin typeface="Verdana" pitchFamily="34" charset="0"/>
              </a:rPr>
              <a:t>Dose di esposizione (</a:t>
            </a:r>
            <a:r>
              <a:rPr lang="en-US" sz="2000" b="1" i="1" smtClean="0">
                <a:solidFill>
                  <a:srgbClr val="000000"/>
                </a:solidFill>
                <a:latin typeface="Verdana" pitchFamily="34" charset="0"/>
              </a:rPr>
              <a:t>exposure dose</a:t>
            </a:r>
            <a:r>
              <a:rPr lang="en-US" sz="2000" b="1" smtClean="0">
                <a:solidFill>
                  <a:srgbClr val="000000"/>
                </a:solidFill>
                <a:latin typeface="Verdana" pitchFamily="34" charset="0"/>
              </a:rPr>
              <a:t>): quantità di sostanza presente nell’ambiente</a:t>
            </a:r>
          </a:p>
          <a:p>
            <a:pPr>
              <a:lnSpc>
                <a:spcPct val="90000"/>
              </a:lnSpc>
              <a:buFontTx/>
              <a:buNone/>
            </a:pPr>
            <a:r>
              <a:rPr lang="en-US" sz="2000" b="1" smtClean="0">
                <a:solidFill>
                  <a:srgbClr val="000000"/>
                </a:solidFill>
                <a:latin typeface="Verdana" pitchFamily="34" charset="0"/>
              </a:rPr>
              <a:t>Dose assorbita (</a:t>
            </a:r>
            <a:r>
              <a:rPr lang="en-US" sz="2000" b="1" i="1" smtClean="0">
                <a:solidFill>
                  <a:srgbClr val="000000"/>
                </a:solidFill>
                <a:latin typeface="Verdana" pitchFamily="34" charset="0"/>
              </a:rPr>
              <a:t>absorbed dose</a:t>
            </a:r>
            <a:r>
              <a:rPr lang="en-US" sz="2000" b="1" smtClean="0">
                <a:solidFill>
                  <a:srgbClr val="000000"/>
                </a:solidFill>
                <a:latin typeface="Verdana" pitchFamily="34" charset="0"/>
              </a:rPr>
              <a:t>): frazione della dose di esposizione che entra nell’organismo</a:t>
            </a:r>
          </a:p>
          <a:p>
            <a:pPr>
              <a:lnSpc>
                <a:spcPct val="90000"/>
              </a:lnSpc>
              <a:buFontTx/>
              <a:buNone/>
            </a:pPr>
            <a:r>
              <a:rPr lang="en-US" sz="2000" b="1" smtClean="0">
                <a:solidFill>
                  <a:srgbClr val="000000"/>
                </a:solidFill>
                <a:latin typeface="Verdana" pitchFamily="34" charset="0"/>
              </a:rPr>
              <a:t>Dose somministrata (</a:t>
            </a:r>
            <a:r>
              <a:rPr lang="en-US" sz="2000" b="1" i="1" smtClean="0">
                <a:solidFill>
                  <a:srgbClr val="000000"/>
                </a:solidFill>
                <a:latin typeface="Verdana" pitchFamily="34" charset="0"/>
              </a:rPr>
              <a:t>administered dose</a:t>
            </a:r>
            <a:r>
              <a:rPr lang="en-US" sz="2000" b="1" smtClean="0">
                <a:solidFill>
                  <a:srgbClr val="000000"/>
                </a:solidFill>
                <a:latin typeface="Verdana" pitchFamily="34" charset="0"/>
              </a:rPr>
              <a:t>): quantità di sostanza somministrata</a:t>
            </a:r>
          </a:p>
          <a:p>
            <a:pPr>
              <a:lnSpc>
                <a:spcPct val="90000"/>
              </a:lnSpc>
              <a:buFontTx/>
              <a:buNone/>
            </a:pPr>
            <a:r>
              <a:rPr lang="en-US" sz="2000" b="1" smtClean="0">
                <a:solidFill>
                  <a:srgbClr val="000000"/>
                </a:solidFill>
                <a:latin typeface="Verdana" pitchFamily="34" charset="0"/>
              </a:rPr>
              <a:t>Dose totale (</a:t>
            </a:r>
            <a:r>
              <a:rPr lang="en-US" sz="2000" b="1" i="1" smtClean="0">
                <a:solidFill>
                  <a:srgbClr val="000000"/>
                </a:solidFill>
                <a:latin typeface="Verdana" pitchFamily="34" charset="0"/>
              </a:rPr>
              <a:t>total dose</a:t>
            </a:r>
            <a:r>
              <a:rPr lang="en-US" sz="2000" b="1" smtClean="0">
                <a:solidFill>
                  <a:srgbClr val="000000"/>
                </a:solidFill>
                <a:latin typeface="Verdana" pitchFamily="34" charset="0"/>
              </a:rPr>
              <a:t>): la somma delle dosi individuali somministrate di volta in volta</a:t>
            </a:r>
          </a:p>
          <a:p>
            <a:pPr>
              <a:lnSpc>
                <a:spcPct val="90000"/>
              </a:lnSpc>
              <a:buFontTx/>
              <a:buNone/>
            </a:pPr>
            <a:endParaRPr lang="en-US" sz="2000" b="1" smtClean="0">
              <a:solidFill>
                <a:srgbClr val="000000"/>
              </a:solidFill>
              <a:latin typeface="Verdana" pitchFamily="34" charset="0"/>
            </a:endParaRPr>
          </a:p>
          <a:p>
            <a:pPr>
              <a:lnSpc>
                <a:spcPct val="90000"/>
              </a:lnSpc>
              <a:spcBef>
                <a:spcPct val="50000"/>
              </a:spcBef>
              <a:buFontTx/>
              <a:buNone/>
            </a:pPr>
            <a:r>
              <a:rPr lang="en-US" sz="2000" b="1" smtClean="0">
                <a:solidFill>
                  <a:srgbClr val="000000"/>
                </a:solidFill>
                <a:latin typeface="Verdana" pitchFamily="34" charset="0"/>
              </a:rPr>
              <a:t>La dose viene espressa in mg di sostanza/kg di peso corporeo/tempo = mg/kg/giorno (farmaci)</a:t>
            </a:r>
          </a:p>
          <a:p>
            <a:pPr>
              <a:lnSpc>
                <a:spcPct val="90000"/>
              </a:lnSpc>
              <a:spcBef>
                <a:spcPct val="50000"/>
              </a:spcBef>
              <a:buFontTx/>
              <a:buNone/>
            </a:pPr>
            <a:r>
              <a:rPr lang="it-IT" sz="2000" b="1" smtClean="0">
                <a:solidFill>
                  <a:srgbClr val="000000"/>
                </a:solidFill>
                <a:latin typeface="Verdana" pitchFamily="34" charset="0"/>
                <a:cs typeface="Times New Roman" pitchFamily="18" charset="0"/>
              </a:rPr>
              <a:t>Unità di misura di esposizioni ambientali sono anche mg/l</a:t>
            </a:r>
            <a:r>
              <a:rPr lang="it-IT" sz="2000" b="1" smtClean="0">
                <a:solidFill>
                  <a:srgbClr val="000000"/>
                </a:solidFill>
                <a:latin typeface="Verdana" pitchFamily="34" charset="0"/>
                <a:cs typeface="Arial" charset="0"/>
              </a:rPr>
              <a:t> per i liquidi; </a:t>
            </a:r>
            <a:r>
              <a:rPr lang="it-IT" sz="2000" b="1" smtClean="0">
                <a:solidFill>
                  <a:srgbClr val="000000"/>
                </a:solidFill>
                <a:latin typeface="Verdana" pitchFamily="34" charset="0"/>
                <a:cs typeface="Times New Roman" pitchFamily="18" charset="0"/>
              </a:rPr>
              <a:t>mg/g</a:t>
            </a:r>
            <a:r>
              <a:rPr lang="it-IT" sz="2000" b="1" smtClean="0">
                <a:solidFill>
                  <a:srgbClr val="000000"/>
                </a:solidFill>
                <a:latin typeface="Verdana" pitchFamily="34" charset="0"/>
                <a:cs typeface="Arial" charset="0"/>
              </a:rPr>
              <a:t> per i solidi; </a:t>
            </a:r>
            <a:r>
              <a:rPr lang="it-IT" sz="2000" b="1" smtClean="0">
                <a:solidFill>
                  <a:srgbClr val="000000"/>
                </a:solidFill>
                <a:latin typeface="Verdana" pitchFamily="34" charset="0"/>
                <a:cs typeface="Times New Roman" pitchFamily="18" charset="0"/>
              </a:rPr>
              <a:t>mg/m</a:t>
            </a:r>
            <a:r>
              <a:rPr lang="it-IT" sz="2000" b="1" baseline="30000" smtClean="0">
                <a:solidFill>
                  <a:srgbClr val="000000"/>
                </a:solidFill>
                <a:latin typeface="Verdana" pitchFamily="34" charset="0"/>
                <a:cs typeface="Times New Roman" pitchFamily="18" charset="0"/>
              </a:rPr>
              <a:t>3</a:t>
            </a:r>
            <a:r>
              <a:rPr lang="it-IT" sz="2000" b="1" smtClean="0">
                <a:solidFill>
                  <a:srgbClr val="000000"/>
                </a:solidFill>
                <a:latin typeface="Verdana" pitchFamily="34" charset="0"/>
                <a:cs typeface="Arial" charset="0"/>
              </a:rPr>
              <a:t> per sostanze gassose</a:t>
            </a:r>
          </a:p>
          <a:p>
            <a:pPr>
              <a:lnSpc>
                <a:spcPct val="90000"/>
              </a:lnSpc>
              <a:spcBef>
                <a:spcPct val="50000"/>
              </a:spcBef>
              <a:buFontTx/>
              <a:buNone/>
            </a:pPr>
            <a:r>
              <a:rPr lang="it-IT" sz="2000" b="1" smtClean="0">
                <a:solidFill>
                  <a:srgbClr val="000000"/>
                </a:solidFill>
                <a:latin typeface="Verdana" pitchFamily="34" charset="0"/>
                <a:cs typeface="Arial" charset="0"/>
              </a:rPr>
              <a:t>Altre espressioni utilizzate sono parti per milione </a:t>
            </a:r>
            <a:r>
              <a:rPr lang="it-IT" sz="2000" b="1" smtClean="0">
                <a:solidFill>
                  <a:srgbClr val="000000"/>
                </a:solidFill>
                <a:latin typeface="Verdana" pitchFamily="34" charset="0"/>
                <a:cs typeface="Times New Roman" pitchFamily="18" charset="0"/>
              </a:rPr>
              <a:t>(ppm) e per m</a:t>
            </a:r>
            <a:r>
              <a:rPr lang="it-IT" sz="2000" b="1" smtClean="0">
                <a:solidFill>
                  <a:srgbClr val="000000"/>
                </a:solidFill>
                <a:latin typeface="Verdana" pitchFamily="34" charset="0"/>
                <a:cs typeface="Arial" charset="0"/>
              </a:rPr>
              <a:t>iliardo </a:t>
            </a:r>
            <a:r>
              <a:rPr lang="it-IT" sz="2000" b="1" smtClean="0">
                <a:solidFill>
                  <a:srgbClr val="000000"/>
                </a:solidFill>
                <a:latin typeface="Verdana" pitchFamily="34" charset="0"/>
                <a:cs typeface="Times New Roman" pitchFamily="18" charset="0"/>
              </a:rPr>
              <a:t>(ppb) (inquinanti ambientali)</a:t>
            </a:r>
            <a:endParaRPr lang="it-IT" sz="2000" b="1" smtClean="0">
              <a:solidFill>
                <a:srgbClr val="000000"/>
              </a:solidFill>
              <a:latin typeface="Verdana" pitchFamily="34" charset="0"/>
              <a:cs typeface="Arial" charset="0"/>
            </a:endParaRPr>
          </a:p>
          <a:p>
            <a:pPr>
              <a:lnSpc>
                <a:spcPct val="90000"/>
              </a:lnSpc>
              <a:buFontTx/>
              <a:buNone/>
            </a:pPr>
            <a:endParaRPr lang="en-US" sz="2000" b="1" smtClean="0">
              <a:solidFill>
                <a:srgbClr val="000000"/>
              </a:solidFill>
              <a:latin typeface="Verdana" pitchFamily="34" charset="0"/>
            </a:endParaRPr>
          </a:p>
          <a:p>
            <a:pPr>
              <a:lnSpc>
                <a:spcPct val="90000"/>
              </a:lnSpc>
              <a:buFontTx/>
              <a:buNone/>
            </a:pPr>
            <a:endParaRPr lang="en-US" sz="2000" b="1" smtClean="0">
              <a:solidFill>
                <a:srgbClr val="000000"/>
              </a:solidFill>
              <a:latin typeface="Verdana" pitchFamily="34" charset="0"/>
            </a:endParaRPr>
          </a:p>
        </p:txBody>
      </p:sp>
      <p:sp>
        <p:nvSpPr>
          <p:cNvPr id="16388" name="Rectangle 6"/>
          <p:cNvSpPr>
            <a:spLocks noChangeArrowheads="1"/>
          </p:cNvSpPr>
          <p:nvPr/>
        </p:nvSpPr>
        <p:spPr bwMode="auto">
          <a:xfrm>
            <a:off x="533400" y="5029200"/>
            <a:ext cx="8001000" cy="457200"/>
          </a:xfrm>
          <a:prstGeom prst="rect">
            <a:avLst/>
          </a:prstGeom>
          <a:noFill/>
          <a:ln w="9525">
            <a:noFill/>
            <a:miter lim="800000"/>
            <a:headEnd/>
            <a:tailEnd/>
          </a:ln>
        </p:spPr>
        <p:txBody>
          <a:bodyPr>
            <a:spAutoFit/>
          </a:bodyPr>
          <a:lstStyle/>
          <a:p>
            <a:endParaRPr lang="it-IT">
              <a:solidFill>
                <a:srgbClr val="000000"/>
              </a:solidFill>
              <a:latin typeface="Verdana" pitchFamily="34" charset="0"/>
              <a:cs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685800" y="241300"/>
            <a:ext cx="7772400" cy="889000"/>
          </a:xfrm>
          <a:solidFill>
            <a:srgbClr val="99CCFF"/>
          </a:solidFill>
        </p:spPr>
        <p:txBody>
          <a:bodyPr/>
          <a:lstStyle/>
          <a:p>
            <a:r>
              <a:rPr lang="it-IT" sz="3200" smtClean="0">
                <a:solidFill>
                  <a:schemeClr val="tx1"/>
                </a:solidFill>
              </a:rPr>
              <a:t>Caratterizzazione del rischio.</a:t>
            </a:r>
          </a:p>
        </p:txBody>
      </p:sp>
      <p:pic>
        <p:nvPicPr>
          <p:cNvPr id="5123" name="Picture 3"/>
          <p:cNvPicPr>
            <a:picLocks noChangeAspect="1" noChangeArrowheads="1"/>
          </p:cNvPicPr>
          <p:nvPr/>
        </p:nvPicPr>
        <p:blipFill>
          <a:blip r:embed="rId3" cstate="print"/>
          <a:srcRect/>
          <a:stretch>
            <a:fillRect/>
          </a:stretch>
        </p:blipFill>
        <p:spPr bwMode="auto">
          <a:xfrm>
            <a:off x="228600" y="1536700"/>
            <a:ext cx="8701088" cy="4511675"/>
          </a:xfrm>
          <a:prstGeom prst="rect">
            <a:avLst/>
          </a:prstGeom>
          <a:noFill/>
          <a:ln w="38100">
            <a:solidFill>
              <a:schemeClr val="bg1"/>
            </a:solid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7410" name="Picture 2" descr="Galli f3"/>
          <p:cNvPicPr>
            <a:picLocks noChangeAspect="1" noChangeArrowheads="1"/>
          </p:cNvPicPr>
          <p:nvPr/>
        </p:nvPicPr>
        <p:blipFill>
          <a:blip r:embed="rId3" cstate="print">
            <a:lum bright="18000" contrast="78000"/>
          </a:blip>
          <a:srcRect/>
          <a:stretch>
            <a:fillRect/>
          </a:stretch>
        </p:blipFill>
        <p:spPr bwMode="auto">
          <a:xfrm>
            <a:off x="1219200" y="1290638"/>
            <a:ext cx="6778625" cy="5373687"/>
          </a:xfrm>
          <a:prstGeom prst="rect">
            <a:avLst/>
          </a:prstGeom>
          <a:noFill/>
          <a:ln w="9525">
            <a:noFill/>
            <a:miter lim="800000"/>
            <a:headEnd/>
            <a:tailEnd/>
          </a:ln>
        </p:spPr>
      </p:pic>
      <p:sp>
        <p:nvSpPr>
          <p:cNvPr id="17411" name="Rectangle 3"/>
          <p:cNvSpPr>
            <a:spLocks noChangeArrowheads="1"/>
          </p:cNvSpPr>
          <p:nvPr/>
        </p:nvSpPr>
        <p:spPr bwMode="auto">
          <a:xfrm>
            <a:off x="361950" y="171450"/>
            <a:ext cx="8496300" cy="1143000"/>
          </a:xfrm>
          <a:prstGeom prst="rect">
            <a:avLst/>
          </a:prstGeom>
          <a:solidFill>
            <a:srgbClr val="CC99FF"/>
          </a:solidFill>
          <a:ln w="9525">
            <a:noFill/>
            <a:miter lim="800000"/>
            <a:headEnd/>
            <a:tailEnd/>
          </a:ln>
        </p:spPr>
        <p:txBody>
          <a:bodyPr anchor="ctr"/>
          <a:lstStyle/>
          <a:p>
            <a:pPr algn="ctr"/>
            <a:r>
              <a:rPr lang="en-US" sz="3600" b="1">
                <a:solidFill>
                  <a:srgbClr val="000000"/>
                </a:solidFill>
                <a:latin typeface="Verdana" pitchFamily="34" charset="0"/>
              </a:rPr>
              <a:t>Dose e tossicità: </a:t>
            </a:r>
          </a:p>
          <a:p>
            <a:pPr algn="ctr"/>
            <a:r>
              <a:rPr lang="en-US" sz="3600" b="1">
                <a:solidFill>
                  <a:srgbClr val="000000"/>
                </a:solidFill>
                <a:latin typeface="Verdana" pitchFamily="34" charset="0"/>
              </a:rPr>
              <a:t>relazioni non-lineari</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8434" name="Rectangle 4"/>
          <p:cNvSpPr>
            <a:spLocks noChangeArrowheads="1"/>
          </p:cNvSpPr>
          <p:nvPr/>
        </p:nvSpPr>
        <p:spPr bwMode="auto">
          <a:xfrm>
            <a:off x="228600" y="1257300"/>
            <a:ext cx="8763000" cy="4975225"/>
          </a:xfrm>
          <a:prstGeom prst="rect">
            <a:avLst/>
          </a:prstGeom>
          <a:noFill/>
          <a:ln w="9525">
            <a:noFill/>
            <a:miter lim="800000"/>
            <a:headEnd/>
            <a:tailEnd/>
          </a:ln>
        </p:spPr>
        <p:txBody>
          <a:bodyPr>
            <a:spAutoFit/>
          </a:bodyPr>
          <a:lstStyle/>
          <a:p>
            <a:pPr>
              <a:lnSpc>
                <a:spcPct val="90000"/>
              </a:lnSpc>
              <a:spcBef>
                <a:spcPct val="50000"/>
              </a:spcBef>
            </a:pPr>
            <a:r>
              <a:rPr lang="en-US" sz="2200" b="1">
                <a:solidFill>
                  <a:srgbClr val="000000"/>
                </a:solidFill>
                <a:latin typeface="Verdana" pitchFamily="34" charset="0"/>
              </a:rPr>
              <a:t>La propensione di una sostanza a determinare effetti tossici dipende da:</a:t>
            </a:r>
          </a:p>
          <a:p>
            <a:pPr>
              <a:lnSpc>
                <a:spcPct val="90000"/>
              </a:lnSpc>
              <a:spcBef>
                <a:spcPct val="50000"/>
              </a:spcBef>
              <a:buClr>
                <a:schemeClr val="tx2"/>
              </a:buClr>
              <a:buFontTx/>
              <a:buChar char="*"/>
            </a:pPr>
            <a:r>
              <a:rPr lang="en-US" sz="2200" b="1">
                <a:solidFill>
                  <a:srgbClr val="000000"/>
                </a:solidFill>
                <a:latin typeface="Verdana" pitchFamily="34" charset="0"/>
              </a:rPr>
              <a:t>La concentrazione nell’ambiente</a:t>
            </a:r>
          </a:p>
          <a:p>
            <a:pPr>
              <a:lnSpc>
                <a:spcPct val="90000"/>
              </a:lnSpc>
              <a:spcBef>
                <a:spcPct val="50000"/>
              </a:spcBef>
              <a:buClr>
                <a:schemeClr val="tx2"/>
              </a:buClr>
              <a:buFontTx/>
              <a:buChar char="*"/>
            </a:pPr>
            <a:r>
              <a:rPr lang="en-US" sz="2200" b="1">
                <a:solidFill>
                  <a:srgbClr val="000000"/>
                </a:solidFill>
                <a:latin typeface="Verdana" pitchFamily="34" charset="0"/>
              </a:rPr>
              <a:t>Le proprietà della sostanza tossica</a:t>
            </a:r>
          </a:p>
          <a:p>
            <a:pPr>
              <a:lnSpc>
                <a:spcPct val="90000"/>
              </a:lnSpc>
              <a:spcBef>
                <a:spcPct val="50000"/>
              </a:spcBef>
              <a:buClr>
                <a:schemeClr val="tx2"/>
              </a:buClr>
              <a:buFontTx/>
              <a:buChar char="*"/>
            </a:pPr>
            <a:r>
              <a:rPr lang="en-US" sz="2200" b="1">
                <a:solidFill>
                  <a:srgbClr val="000000"/>
                </a:solidFill>
                <a:latin typeface="Verdana" pitchFamily="34" charset="0"/>
              </a:rPr>
              <a:t>La frequenza di esposizione</a:t>
            </a:r>
          </a:p>
          <a:p>
            <a:pPr>
              <a:lnSpc>
                <a:spcPct val="90000"/>
              </a:lnSpc>
              <a:spcBef>
                <a:spcPct val="50000"/>
              </a:spcBef>
              <a:buClr>
                <a:schemeClr val="tx2"/>
              </a:buClr>
              <a:buFontTx/>
              <a:buChar char="*"/>
            </a:pPr>
            <a:r>
              <a:rPr lang="en-US" sz="2200" b="1">
                <a:solidFill>
                  <a:srgbClr val="000000"/>
                </a:solidFill>
                <a:latin typeface="Verdana" pitchFamily="34" charset="0"/>
              </a:rPr>
              <a:t>La durata dell’esposizione</a:t>
            </a:r>
          </a:p>
          <a:p>
            <a:pPr>
              <a:lnSpc>
                <a:spcPct val="90000"/>
              </a:lnSpc>
              <a:spcBef>
                <a:spcPct val="50000"/>
              </a:spcBef>
              <a:buClr>
                <a:schemeClr val="tx2"/>
              </a:buClr>
              <a:buFontTx/>
              <a:buChar char="*"/>
            </a:pPr>
            <a:r>
              <a:rPr lang="en-US" sz="2200" b="1">
                <a:solidFill>
                  <a:srgbClr val="000000"/>
                </a:solidFill>
                <a:latin typeface="Verdana" pitchFamily="34" charset="0"/>
              </a:rPr>
              <a:t>Le modalità dell’esposizione</a:t>
            </a:r>
          </a:p>
          <a:p>
            <a:pPr>
              <a:lnSpc>
                <a:spcPct val="90000"/>
              </a:lnSpc>
              <a:spcBef>
                <a:spcPct val="50000"/>
              </a:spcBef>
              <a:buClr>
                <a:schemeClr val="tx2"/>
              </a:buClr>
              <a:buFontTx/>
              <a:buChar char="*"/>
            </a:pPr>
            <a:endParaRPr lang="en-US" sz="2200" b="1">
              <a:solidFill>
                <a:srgbClr val="000000"/>
              </a:solidFill>
              <a:latin typeface="Verdana" pitchFamily="34" charset="0"/>
            </a:endParaRPr>
          </a:p>
          <a:p>
            <a:r>
              <a:rPr lang="en-US" b="1">
                <a:solidFill>
                  <a:srgbClr val="000000"/>
                </a:solidFill>
                <a:latin typeface="Verdana" pitchFamily="34" charset="0"/>
                <a:cs typeface="Times New Roman" pitchFamily="18" charset="0"/>
              </a:rPr>
              <a:t>Il </a:t>
            </a:r>
            <a:r>
              <a:rPr lang="en-US" b="1" u="sng">
                <a:solidFill>
                  <a:srgbClr val="000000"/>
                </a:solidFill>
                <a:latin typeface="Verdana" pitchFamily="34" charset="0"/>
                <a:cs typeface="Times New Roman" pitchFamily="18" charset="0"/>
              </a:rPr>
              <a:t>frazionamento della dose totale</a:t>
            </a:r>
            <a:r>
              <a:rPr lang="en-US" b="1">
                <a:solidFill>
                  <a:srgbClr val="000000"/>
                </a:solidFill>
                <a:latin typeface="Verdana" pitchFamily="34" charset="0"/>
                <a:cs typeface="Times New Roman" pitchFamily="18" charset="0"/>
              </a:rPr>
              <a:t> determina una riduzione delle probabilità che questa risulti tossica </a:t>
            </a:r>
            <a:r>
              <a:rPr lang="en-US" b="1">
                <a:solidFill>
                  <a:srgbClr val="000000"/>
                </a:solidFill>
                <a:latin typeface="Verdana" pitchFamily="34" charset="0"/>
                <a:sym typeface="Symbol" pitchFamily="18" charset="2"/>
              </a:rPr>
              <a:t> capacità di riparazione dell’organismo (es. stricnina)</a:t>
            </a:r>
            <a:endParaRPr lang="en-US" sz="2200" b="1">
              <a:solidFill>
                <a:srgbClr val="000000"/>
              </a:solidFill>
              <a:latin typeface="Verdana" pitchFamily="34" charset="0"/>
            </a:endParaRPr>
          </a:p>
        </p:txBody>
      </p:sp>
      <p:sp>
        <p:nvSpPr>
          <p:cNvPr id="18435" name="Rectangle 5"/>
          <p:cNvSpPr>
            <a:spLocks noChangeArrowheads="1"/>
          </p:cNvSpPr>
          <p:nvPr/>
        </p:nvSpPr>
        <p:spPr bwMode="auto">
          <a:xfrm>
            <a:off x="457200" y="533400"/>
            <a:ext cx="8153400" cy="1552575"/>
          </a:xfrm>
          <a:prstGeom prst="rect">
            <a:avLst/>
          </a:prstGeom>
          <a:noFill/>
          <a:ln w="9525">
            <a:noFill/>
            <a:miter lim="800000"/>
            <a:headEnd/>
            <a:tailEnd/>
          </a:ln>
        </p:spPr>
        <p:txBody>
          <a:bodyPr/>
          <a:lstStyle/>
          <a:p>
            <a:endParaRPr lang="it-IT">
              <a:solidFill>
                <a:srgbClr val="000000"/>
              </a:solidFill>
              <a:latin typeface="Verdana" pitchFamily="34" charset="0"/>
              <a:cs typeface="Arial" charset="0"/>
            </a:endParaRPr>
          </a:p>
        </p:txBody>
      </p:sp>
      <p:sp>
        <p:nvSpPr>
          <p:cNvPr id="18436" name="Rectangle 7"/>
          <p:cNvSpPr>
            <a:spLocks noGrp="1" noChangeArrowheads="1"/>
          </p:cNvSpPr>
          <p:nvPr>
            <p:ph type="title"/>
          </p:nvPr>
        </p:nvSpPr>
        <p:spPr>
          <a:xfrm>
            <a:off x="1676400" y="228600"/>
            <a:ext cx="5410200" cy="571500"/>
          </a:xfrm>
          <a:solidFill>
            <a:srgbClr val="CC99FF"/>
          </a:solidFill>
        </p:spPr>
        <p:txBody>
          <a:bodyPr>
            <a:normAutofit fontScale="90000"/>
          </a:bodyPr>
          <a:lstStyle/>
          <a:p>
            <a:r>
              <a:rPr lang="en-US" sz="3600" b="1" smtClean="0">
                <a:solidFill>
                  <a:srgbClr val="000000"/>
                </a:solidFill>
                <a:latin typeface="Verdana" pitchFamily="34" charset="0"/>
              </a:rPr>
              <a:t>Dose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0500" y="508000"/>
            <a:ext cx="8686800" cy="6350000"/>
          </a:xfrm>
        </p:spPr>
        <p:txBody>
          <a:bodyPr/>
          <a:lstStyle/>
          <a:p>
            <a:r>
              <a:rPr lang="it-IT" b="1" dirty="0" smtClean="0">
                <a:solidFill>
                  <a:schemeClr val="accent4"/>
                </a:solidFill>
              </a:rPr>
              <a:t>La stricnina agisce come potente eccitante del SNC, e causa il blocco di particolari terminazioni nervose, i recettori </a:t>
            </a:r>
            <a:r>
              <a:rPr lang="it-IT" b="1" dirty="0" err="1" smtClean="0">
                <a:solidFill>
                  <a:schemeClr val="accent4"/>
                </a:solidFill>
              </a:rPr>
              <a:t>post-sinaptici</a:t>
            </a:r>
            <a:r>
              <a:rPr lang="it-IT" b="1" dirty="0" smtClean="0">
                <a:solidFill>
                  <a:schemeClr val="accent4"/>
                </a:solidFill>
              </a:rPr>
              <a:t> per la </a:t>
            </a:r>
            <a:r>
              <a:rPr lang="it-IT" b="1" dirty="0" err="1" smtClean="0">
                <a:solidFill>
                  <a:schemeClr val="accent4"/>
                </a:solidFill>
              </a:rPr>
              <a:t>glicina</a:t>
            </a:r>
            <a:r>
              <a:rPr lang="it-IT" b="1" dirty="0" smtClean="0">
                <a:solidFill>
                  <a:schemeClr val="accent4"/>
                </a:solidFill>
              </a:rPr>
              <a:t>.</a:t>
            </a:r>
          </a:p>
          <a:p>
            <a:r>
              <a:rPr lang="it-IT" b="1" dirty="0" smtClean="0">
                <a:solidFill>
                  <a:schemeClr val="accent4"/>
                </a:solidFill>
              </a:rPr>
              <a:t>Questo fa sì che ogni stimolo causi convulsioni. </a:t>
            </a:r>
            <a:r>
              <a:rPr lang="it-IT" dirty="0" smtClean="0"/>
              <a:t>La dose letale di stricnina nell'uomo varia da 15 a 30 mg. </a:t>
            </a:r>
          </a:p>
          <a:p>
            <a:r>
              <a:rPr lang="it-IT" dirty="0" smtClean="0"/>
              <a:t>A piccole dosi (1 mg o meno) la stricnina non aumenta l'eccitabilità riflessa, mentre esalta le funzioni sensitive, aumenta l'attività dei centri respiratori e il tono dei muscoli scheletrici.</a:t>
            </a:r>
            <a:endParaRPr lang="it-IT"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752600" y="381000"/>
            <a:ext cx="5791200" cy="685800"/>
          </a:xfrm>
          <a:solidFill>
            <a:srgbClr val="CCFFCC"/>
          </a:solidFill>
        </p:spPr>
        <p:txBody>
          <a:bodyPr/>
          <a:lstStyle/>
          <a:p>
            <a:r>
              <a:rPr lang="en-US" sz="3600" b="1" smtClean="0">
                <a:solidFill>
                  <a:srgbClr val="000000"/>
                </a:solidFill>
                <a:latin typeface="Verdana" pitchFamily="34" charset="0"/>
              </a:rPr>
              <a:t>Risposta</a:t>
            </a:r>
          </a:p>
        </p:txBody>
      </p:sp>
      <p:sp>
        <p:nvSpPr>
          <p:cNvPr id="19459" name="Rectangle 3"/>
          <p:cNvSpPr>
            <a:spLocks noGrp="1" noChangeArrowheads="1"/>
          </p:cNvSpPr>
          <p:nvPr>
            <p:ph type="body" idx="1"/>
          </p:nvPr>
        </p:nvSpPr>
        <p:spPr>
          <a:xfrm>
            <a:off x="304800" y="1524000"/>
            <a:ext cx="8458200" cy="4114800"/>
          </a:xfrm>
        </p:spPr>
        <p:txBody>
          <a:bodyPr>
            <a:normAutofit lnSpcReduction="10000"/>
          </a:bodyPr>
          <a:lstStyle/>
          <a:p>
            <a:pPr>
              <a:lnSpc>
                <a:spcPct val="90000"/>
              </a:lnSpc>
            </a:pPr>
            <a:r>
              <a:rPr lang="en-US" sz="2400" b="1" dirty="0" err="1" smtClean="0">
                <a:solidFill>
                  <a:srgbClr val="000000"/>
                </a:solidFill>
                <a:latin typeface="Verdana" pitchFamily="34" charset="0"/>
              </a:rPr>
              <a:t>L’entità</a:t>
            </a:r>
            <a:r>
              <a:rPr lang="en-US" sz="2400" b="1" dirty="0" smtClean="0">
                <a:solidFill>
                  <a:srgbClr val="000000"/>
                </a:solidFill>
                <a:latin typeface="Verdana" pitchFamily="34" charset="0"/>
              </a:rPr>
              <a:t> e lo </a:t>
            </a:r>
            <a:r>
              <a:rPr lang="en-US" sz="2400" b="1" dirty="0" err="1" smtClean="0">
                <a:solidFill>
                  <a:srgbClr val="000000"/>
                </a:solidFill>
                <a:latin typeface="Verdana" pitchFamily="34" charset="0"/>
              </a:rPr>
              <a:t>spettro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delle</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risposte</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dipende</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dalla</a:t>
            </a:r>
            <a:r>
              <a:rPr lang="en-US" sz="2400" b="1" dirty="0" smtClean="0">
                <a:solidFill>
                  <a:srgbClr val="000000"/>
                </a:solidFill>
                <a:latin typeface="Verdana" pitchFamily="34" charset="0"/>
              </a:rPr>
              <a:t> dose e </a:t>
            </a:r>
            <a:r>
              <a:rPr lang="en-US" sz="2400" b="1" dirty="0" err="1" smtClean="0">
                <a:solidFill>
                  <a:srgbClr val="000000"/>
                </a:solidFill>
                <a:latin typeface="Verdana" pitchFamily="34" charset="0"/>
              </a:rPr>
              <a:t>dall’organismo</a:t>
            </a:r>
            <a:endParaRPr lang="en-US" sz="2400" b="1" dirty="0" smtClean="0">
              <a:solidFill>
                <a:srgbClr val="000000"/>
              </a:solidFill>
              <a:latin typeface="Verdana" pitchFamily="34" charset="0"/>
            </a:endParaRPr>
          </a:p>
          <a:p>
            <a:pPr>
              <a:lnSpc>
                <a:spcPct val="90000"/>
              </a:lnSpc>
            </a:pPr>
            <a:r>
              <a:rPr lang="en-US" sz="2400" b="1" dirty="0" smtClean="0">
                <a:solidFill>
                  <a:srgbClr val="000000"/>
                </a:solidFill>
                <a:latin typeface="Verdana" pitchFamily="34" charset="0"/>
              </a:rPr>
              <a:t>La </a:t>
            </a:r>
            <a:r>
              <a:rPr lang="en-US" sz="2400" b="1" dirty="0" err="1" smtClean="0">
                <a:solidFill>
                  <a:srgbClr val="FF0000"/>
                </a:solidFill>
                <a:latin typeface="Verdana" pitchFamily="34" charset="0"/>
              </a:rPr>
              <a:t>risposta</a:t>
            </a:r>
            <a:r>
              <a:rPr lang="en-US" sz="2400" b="1" dirty="0" smtClean="0">
                <a:solidFill>
                  <a:srgbClr val="FF0000"/>
                </a:solidFill>
                <a:latin typeface="Verdana" pitchFamily="34" charset="0"/>
              </a:rPr>
              <a:t> </a:t>
            </a:r>
            <a:r>
              <a:rPr lang="en-US" sz="2400" b="1" dirty="0" err="1" smtClean="0">
                <a:solidFill>
                  <a:srgbClr val="FF0000"/>
                </a:solidFill>
                <a:latin typeface="Verdana" pitchFamily="34" charset="0"/>
              </a:rPr>
              <a:t>avversa</a:t>
            </a:r>
            <a:r>
              <a:rPr lang="en-US" sz="2400" b="1" dirty="0" smtClean="0">
                <a:solidFill>
                  <a:srgbClr val="FF0000"/>
                </a:solidFill>
                <a:latin typeface="Verdana" pitchFamily="34" charset="0"/>
              </a:rPr>
              <a:t> </a:t>
            </a:r>
            <a:r>
              <a:rPr lang="en-US" sz="2400" b="1" dirty="0" err="1" smtClean="0">
                <a:solidFill>
                  <a:srgbClr val="000000"/>
                </a:solidFill>
                <a:latin typeface="Verdana" pitchFamily="34" charset="0"/>
              </a:rPr>
              <a:t>viene</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definita</a:t>
            </a:r>
            <a:r>
              <a:rPr lang="en-US" sz="2400" b="1" dirty="0" smtClean="0">
                <a:solidFill>
                  <a:srgbClr val="000000"/>
                </a:solidFill>
                <a:latin typeface="Verdana" pitchFamily="34" charset="0"/>
              </a:rPr>
              <a:t> come </a:t>
            </a:r>
            <a:r>
              <a:rPr lang="en-US" sz="2400" b="1" dirty="0" err="1" smtClean="0">
                <a:solidFill>
                  <a:srgbClr val="000000"/>
                </a:solidFill>
                <a:latin typeface="Verdana" pitchFamily="34" charset="0"/>
              </a:rPr>
              <a:t>qualsiasi</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variazione</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dallo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stato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normale</a:t>
            </a:r>
            <a:r>
              <a:rPr lang="en-US" sz="2400" b="1" dirty="0" smtClean="0">
                <a:solidFill>
                  <a:srgbClr val="000000"/>
                </a:solidFill>
                <a:latin typeface="Verdana" pitchFamily="34" charset="0"/>
              </a:rPr>
              <a:t>”</a:t>
            </a:r>
          </a:p>
          <a:p>
            <a:pPr lvl="1">
              <a:lnSpc>
                <a:spcPct val="90000"/>
              </a:lnSpc>
            </a:pPr>
            <a:r>
              <a:rPr lang="en-US" sz="2400" b="1" dirty="0" smtClean="0">
                <a:solidFill>
                  <a:srgbClr val="000000"/>
                </a:solidFill>
                <a:latin typeface="Verdana" pitchFamily="34" charset="0"/>
              </a:rPr>
              <a:t>A </a:t>
            </a:r>
            <a:r>
              <a:rPr lang="en-US" sz="2400" b="1" dirty="0" err="1" smtClean="0">
                <a:solidFill>
                  <a:srgbClr val="000000"/>
                </a:solidFill>
                <a:latin typeface="Verdana" pitchFamily="34" charset="0"/>
              </a:rPr>
              <a:t>livello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molecolare</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cellulare</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d’organo</a:t>
            </a:r>
            <a:r>
              <a:rPr lang="en-US" sz="2400" b="1" dirty="0" smtClean="0">
                <a:solidFill>
                  <a:srgbClr val="000000"/>
                </a:solidFill>
                <a:latin typeface="Verdana" pitchFamily="34" charset="0"/>
              </a:rPr>
              <a:t>, o </a:t>
            </a:r>
            <a:r>
              <a:rPr lang="en-US" sz="2400" b="1" dirty="0" err="1" smtClean="0">
                <a:solidFill>
                  <a:srgbClr val="000000"/>
                </a:solidFill>
                <a:latin typeface="Verdana" pitchFamily="34" charset="0"/>
              </a:rPr>
              <a:t>di</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organismo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intero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i</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sintomi</a:t>
            </a:r>
            <a:r>
              <a:rPr lang="en-US" sz="2400" b="1" dirty="0" smtClean="0">
                <a:solidFill>
                  <a:srgbClr val="000000"/>
                </a:solidFill>
                <a:latin typeface="Verdana" pitchFamily="34" charset="0"/>
              </a:rPr>
              <a:t>!)</a:t>
            </a:r>
          </a:p>
          <a:p>
            <a:pPr>
              <a:lnSpc>
                <a:spcPct val="90000"/>
              </a:lnSpc>
            </a:pPr>
            <a:r>
              <a:rPr lang="en-US" sz="2400" b="1" dirty="0" smtClean="0">
                <a:solidFill>
                  <a:srgbClr val="000000"/>
                </a:solidFill>
                <a:latin typeface="Verdana" pitchFamily="34" charset="0"/>
              </a:rPr>
              <a:t>Locale vs. </a:t>
            </a:r>
            <a:r>
              <a:rPr lang="en-US" sz="2400" b="1" dirty="0" err="1" smtClean="0">
                <a:solidFill>
                  <a:srgbClr val="000000"/>
                </a:solidFill>
                <a:latin typeface="Verdana" pitchFamily="34" charset="0"/>
              </a:rPr>
              <a:t>Sistemica</a:t>
            </a:r>
            <a:r>
              <a:rPr lang="en-US" sz="2400" b="1" dirty="0" smtClean="0">
                <a:solidFill>
                  <a:srgbClr val="000000"/>
                </a:solidFill>
                <a:latin typeface="Verdana" pitchFamily="34" charset="0"/>
              </a:rPr>
              <a:t> </a:t>
            </a:r>
          </a:p>
          <a:p>
            <a:pPr>
              <a:lnSpc>
                <a:spcPct val="90000"/>
              </a:lnSpc>
            </a:pPr>
            <a:r>
              <a:rPr lang="en-US" sz="2400" b="1" dirty="0" err="1" smtClean="0">
                <a:solidFill>
                  <a:srgbClr val="000000"/>
                </a:solidFill>
                <a:latin typeface="Verdana" pitchFamily="34" charset="0"/>
              </a:rPr>
              <a:t>Reversibile</a:t>
            </a:r>
            <a:r>
              <a:rPr lang="en-US" sz="2400" b="1" dirty="0" smtClean="0">
                <a:solidFill>
                  <a:srgbClr val="000000"/>
                </a:solidFill>
                <a:latin typeface="Verdana" pitchFamily="34" charset="0"/>
              </a:rPr>
              <a:t> vs. </a:t>
            </a:r>
            <a:r>
              <a:rPr lang="en-US" sz="2400" b="1" dirty="0" err="1" smtClean="0">
                <a:solidFill>
                  <a:srgbClr val="000000"/>
                </a:solidFill>
                <a:latin typeface="Verdana" pitchFamily="34" charset="0"/>
              </a:rPr>
              <a:t>Irreversibile</a:t>
            </a:r>
            <a:endParaRPr lang="en-US" sz="2400" b="1" dirty="0" smtClean="0">
              <a:solidFill>
                <a:srgbClr val="000000"/>
              </a:solidFill>
              <a:latin typeface="Verdana" pitchFamily="34" charset="0"/>
            </a:endParaRPr>
          </a:p>
          <a:p>
            <a:pPr>
              <a:lnSpc>
                <a:spcPct val="90000"/>
              </a:lnSpc>
            </a:pPr>
            <a:r>
              <a:rPr lang="en-US" sz="2400" b="1" dirty="0" err="1" smtClean="0">
                <a:solidFill>
                  <a:srgbClr val="000000"/>
                </a:solidFill>
                <a:latin typeface="Verdana" pitchFamily="34" charset="0"/>
              </a:rPr>
              <a:t>Immediata</a:t>
            </a:r>
            <a:r>
              <a:rPr lang="en-US" sz="2400" b="1" dirty="0" smtClean="0">
                <a:solidFill>
                  <a:srgbClr val="000000"/>
                </a:solidFill>
                <a:latin typeface="Verdana" pitchFamily="34" charset="0"/>
              </a:rPr>
              <a:t> vs. </a:t>
            </a:r>
            <a:r>
              <a:rPr lang="en-US" sz="2400" b="1" dirty="0" err="1" smtClean="0">
                <a:solidFill>
                  <a:srgbClr val="000000"/>
                </a:solidFill>
                <a:latin typeface="Verdana" pitchFamily="34" charset="0"/>
              </a:rPr>
              <a:t>Ritardata</a:t>
            </a:r>
            <a:endParaRPr lang="en-US" sz="2400" b="1" dirty="0" smtClean="0">
              <a:solidFill>
                <a:srgbClr val="000000"/>
              </a:solidFill>
              <a:latin typeface="Verdana" pitchFamily="34" charset="0"/>
            </a:endParaRPr>
          </a:p>
          <a:p>
            <a:pPr>
              <a:lnSpc>
                <a:spcPct val="90000"/>
              </a:lnSpc>
            </a:pPr>
            <a:r>
              <a:rPr lang="en-US" sz="2400" b="1" dirty="0" err="1" smtClean="0">
                <a:solidFill>
                  <a:srgbClr val="000000"/>
                </a:solidFill>
                <a:latin typeface="Verdana" pitchFamily="34" charset="0"/>
              </a:rPr>
              <a:t>Graduale</a:t>
            </a:r>
            <a:r>
              <a:rPr lang="en-US" sz="2400" b="1" dirty="0" smtClean="0">
                <a:solidFill>
                  <a:srgbClr val="000000"/>
                </a:solidFill>
                <a:latin typeface="Verdana" pitchFamily="34" charset="0"/>
              </a:rPr>
              <a:t> vs. </a:t>
            </a:r>
            <a:r>
              <a:rPr lang="en-US" sz="2400" b="1" dirty="0" err="1" smtClean="0">
                <a:solidFill>
                  <a:srgbClr val="000000"/>
                </a:solidFill>
                <a:latin typeface="Verdana" pitchFamily="34" charset="0"/>
              </a:rPr>
              <a:t>Quantale</a:t>
            </a:r>
            <a:endParaRPr lang="en-US" sz="2400" b="1" dirty="0" smtClean="0">
              <a:solidFill>
                <a:srgbClr val="000000"/>
              </a:solidFill>
              <a:latin typeface="Verdana" pitchFamily="34" charset="0"/>
            </a:endParaRPr>
          </a:p>
          <a:p>
            <a:pPr lvl="1">
              <a:lnSpc>
                <a:spcPct val="90000"/>
              </a:lnSpc>
            </a:pPr>
            <a:r>
              <a:rPr lang="en-US" sz="2400" b="1" dirty="0" err="1" smtClean="0">
                <a:solidFill>
                  <a:srgbClr val="000000"/>
                </a:solidFill>
                <a:latin typeface="Verdana" pitchFamily="34" charset="0"/>
              </a:rPr>
              <a:t>Entità</a:t>
            </a:r>
            <a:r>
              <a:rPr lang="en-US" sz="2400" b="1" dirty="0" smtClean="0">
                <a:solidFill>
                  <a:srgbClr val="000000"/>
                </a:solidFill>
                <a:latin typeface="Verdana" pitchFamily="34" charset="0"/>
              </a:rPr>
              <a:t> del </a:t>
            </a:r>
            <a:r>
              <a:rPr lang="en-US" sz="2400" b="1" dirty="0" err="1" smtClean="0">
                <a:solidFill>
                  <a:srgbClr val="000000"/>
                </a:solidFill>
                <a:latin typeface="Verdana" pitchFamily="34" charset="0"/>
              </a:rPr>
              <a:t>danno</a:t>
            </a:r>
            <a:r>
              <a:rPr lang="en-US" sz="2400" b="1" dirty="0" smtClean="0">
                <a:solidFill>
                  <a:srgbClr val="000000"/>
                </a:solidFill>
                <a:latin typeface="Verdana" pitchFamily="34" charset="0"/>
              </a:rPr>
              <a:t> vs. </a:t>
            </a:r>
            <a:r>
              <a:rPr lang="en-US" sz="2400" b="1" dirty="0" err="1" smtClean="0">
                <a:solidFill>
                  <a:srgbClr val="000000"/>
                </a:solidFill>
                <a:latin typeface="Verdana" pitchFamily="34" charset="0"/>
              </a:rPr>
              <a:t>effetti</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tipo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tutto</a:t>
            </a:r>
            <a:r>
              <a:rPr lang="en-US" sz="2400" b="1" dirty="0" smtClean="0">
                <a:solidFill>
                  <a:srgbClr val="000000"/>
                </a:solidFill>
                <a:latin typeface="Verdana" pitchFamily="34" charset="0"/>
              </a:rPr>
              <a:t> o </a:t>
            </a:r>
            <a:r>
              <a:rPr lang="en-US" sz="2400" b="1" dirty="0" err="1" smtClean="0">
                <a:solidFill>
                  <a:srgbClr val="000000"/>
                </a:solidFill>
                <a:latin typeface="Verdana" pitchFamily="34" charset="0"/>
              </a:rPr>
              <a:t>nulla</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sonno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induzione</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di</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tumori</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mortalità</a:t>
            </a:r>
            <a:r>
              <a:rPr lang="en-US" sz="2400" b="1" dirty="0" smtClean="0">
                <a:solidFill>
                  <a:srgbClr val="000000"/>
                </a:solidFill>
                <a:latin typeface="Verdana" pitchFamily="34" charset="0"/>
              </a:rPr>
              <a:t>, …)</a:t>
            </a:r>
            <a:endParaRPr lang="en-US" sz="2000" b="1" dirty="0" smtClean="0">
              <a:solidFill>
                <a:srgbClr val="000000"/>
              </a:solidFill>
              <a:latin typeface="Verdana" pitchFamily="34" charset="0"/>
            </a:endParaRPr>
          </a:p>
          <a:p>
            <a:pPr>
              <a:lnSpc>
                <a:spcPct val="90000"/>
              </a:lnSpc>
            </a:pPr>
            <a:endParaRPr lang="en-US" sz="2400" b="1" dirty="0" smtClean="0">
              <a:solidFill>
                <a:srgbClr val="000000"/>
              </a:solidFill>
              <a:latin typeface="Verdana"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04800" y="1143000"/>
            <a:ext cx="8839200" cy="1143000"/>
          </a:xfrm>
          <a:prstGeom prst="rect">
            <a:avLst/>
          </a:prstGeom>
          <a:noFill/>
          <a:ln w="9525">
            <a:noFill/>
            <a:miter lim="800000"/>
            <a:headEnd/>
            <a:tailEnd/>
          </a:ln>
        </p:spPr>
        <p:txBody>
          <a:bodyPr lIns="92075" tIns="46038" rIns="92075" bIns="46038" anchor="ctr"/>
          <a:lstStyle/>
          <a:p>
            <a:r>
              <a:rPr lang="en-US" sz="2800" b="1">
                <a:solidFill>
                  <a:srgbClr val="000000"/>
                </a:solidFill>
                <a:latin typeface="Verdana" pitchFamily="34" charset="0"/>
              </a:rPr>
              <a:t>All’aumentare della dose della sostanza tossica, aumenta la risposta</a:t>
            </a:r>
            <a:br>
              <a:rPr lang="en-US" sz="2800" b="1">
                <a:solidFill>
                  <a:srgbClr val="000000"/>
                </a:solidFill>
                <a:latin typeface="Verdana" pitchFamily="34" charset="0"/>
              </a:rPr>
            </a:br>
            <a:endParaRPr lang="en-US" sz="2800" b="1">
              <a:solidFill>
                <a:srgbClr val="000000"/>
              </a:solidFill>
              <a:latin typeface="Verdana" pitchFamily="34" charset="0"/>
            </a:endParaRPr>
          </a:p>
        </p:txBody>
      </p:sp>
      <p:sp>
        <p:nvSpPr>
          <p:cNvPr id="20483" name="Rectangle 4"/>
          <p:cNvSpPr>
            <a:spLocks noChangeArrowheads="1"/>
          </p:cNvSpPr>
          <p:nvPr/>
        </p:nvSpPr>
        <p:spPr bwMode="auto">
          <a:xfrm>
            <a:off x="4191000" y="4800600"/>
            <a:ext cx="161925" cy="274638"/>
          </a:xfrm>
          <a:prstGeom prst="rect">
            <a:avLst/>
          </a:prstGeom>
          <a:noFill/>
          <a:ln w="9525">
            <a:noFill/>
            <a:miter lim="800000"/>
            <a:headEnd/>
            <a:tailEnd/>
          </a:ln>
        </p:spPr>
        <p:txBody>
          <a:bodyPr wrap="none" lIns="0" tIns="0" rIns="0" bIns="0">
            <a:spAutoFit/>
          </a:bodyPr>
          <a:lstStyle/>
          <a:p>
            <a:r>
              <a:rPr lang="en-US" sz="1800" b="1">
                <a:solidFill>
                  <a:srgbClr val="000000"/>
                </a:solidFill>
                <a:latin typeface="Verdana" pitchFamily="34" charset="0"/>
              </a:rPr>
              <a:t>2</a:t>
            </a:r>
            <a:endParaRPr lang="en-US" b="1">
              <a:latin typeface="Verdana" pitchFamily="34" charset="0"/>
            </a:endParaRPr>
          </a:p>
        </p:txBody>
      </p:sp>
      <p:sp>
        <p:nvSpPr>
          <p:cNvPr id="20484" name="Rectangle 6"/>
          <p:cNvSpPr>
            <a:spLocks noChangeArrowheads="1"/>
          </p:cNvSpPr>
          <p:nvPr/>
        </p:nvSpPr>
        <p:spPr bwMode="auto">
          <a:xfrm>
            <a:off x="5562600" y="3352800"/>
            <a:ext cx="161925" cy="274638"/>
          </a:xfrm>
          <a:prstGeom prst="rect">
            <a:avLst/>
          </a:prstGeom>
          <a:noFill/>
          <a:ln w="9525">
            <a:noFill/>
            <a:miter lim="800000"/>
            <a:headEnd/>
            <a:tailEnd/>
          </a:ln>
        </p:spPr>
        <p:txBody>
          <a:bodyPr wrap="none" lIns="0" tIns="0" rIns="0" bIns="0">
            <a:spAutoFit/>
          </a:bodyPr>
          <a:lstStyle/>
          <a:p>
            <a:r>
              <a:rPr lang="en-US" sz="1800" b="1">
                <a:solidFill>
                  <a:srgbClr val="000000"/>
                </a:solidFill>
                <a:latin typeface="Verdana" pitchFamily="34" charset="0"/>
              </a:rPr>
              <a:t>3</a:t>
            </a:r>
            <a:endParaRPr lang="en-US" b="1">
              <a:latin typeface="Verdana" pitchFamily="34" charset="0"/>
            </a:endParaRPr>
          </a:p>
        </p:txBody>
      </p:sp>
      <p:sp>
        <p:nvSpPr>
          <p:cNvPr id="20485" name="Rectangle 8"/>
          <p:cNvSpPr>
            <a:spLocks noChangeArrowheads="1"/>
          </p:cNvSpPr>
          <p:nvPr/>
        </p:nvSpPr>
        <p:spPr bwMode="auto">
          <a:xfrm>
            <a:off x="6781800" y="2286000"/>
            <a:ext cx="161925" cy="274638"/>
          </a:xfrm>
          <a:prstGeom prst="rect">
            <a:avLst/>
          </a:prstGeom>
          <a:noFill/>
          <a:ln w="9525">
            <a:noFill/>
            <a:miter lim="800000"/>
            <a:headEnd/>
            <a:tailEnd/>
          </a:ln>
        </p:spPr>
        <p:txBody>
          <a:bodyPr wrap="none" lIns="0" tIns="0" rIns="0" bIns="0">
            <a:spAutoFit/>
          </a:bodyPr>
          <a:lstStyle/>
          <a:p>
            <a:r>
              <a:rPr lang="en-US" sz="1800" b="1">
                <a:solidFill>
                  <a:srgbClr val="000000"/>
                </a:solidFill>
                <a:latin typeface="Verdana" pitchFamily="34" charset="0"/>
              </a:rPr>
              <a:t>4</a:t>
            </a:r>
            <a:endParaRPr lang="en-US" b="1">
              <a:latin typeface="Verdana" pitchFamily="34" charset="0"/>
            </a:endParaRPr>
          </a:p>
        </p:txBody>
      </p:sp>
      <p:sp>
        <p:nvSpPr>
          <p:cNvPr id="20486" name="Rectangle 10"/>
          <p:cNvSpPr>
            <a:spLocks noChangeArrowheads="1"/>
          </p:cNvSpPr>
          <p:nvPr/>
        </p:nvSpPr>
        <p:spPr bwMode="auto">
          <a:xfrm>
            <a:off x="3079750" y="5827713"/>
            <a:ext cx="161925" cy="274637"/>
          </a:xfrm>
          <a:prstGeom prst="rect">
            <a:avLst/>
          </a:prstGeom>
          <a:noFill/>
          <a:ln w="9525">
            <a:noFill/>
            <a:miter lim="800000"/>
            <a:headEnd/>
            <a:tailEnd/>
          </a:ln>
        </p:spPr>
        <p:txBody>
          <a:bodyPr wrap="none" lIns="0" tIns="0" rIns="0" bIns="0">
            <a:spAutoFit/>
          </a:bodyPr>
          <a:lstStyle/>
          <a:p>
            <a:r>
              <a:rPr lang="en-US" sz="1800" b="1">
                <a:solidFill>
                  <a:srgbClr val="000000"/>
                </a:solidFill>
                <a:latin typeface="Verdana" pitchFamily="34" charset="0"/>
              </a:rPr>
              <a:t>0</a:t>
            </a:r>
            <a:endParaRPr lang="en-US" b="1">
              <a:latin typeface="Verdana" pitchFamily="34" charset="0"/>
            </a:endParaRPr>
          </a:p>
        </p:txBody>
      </p:sp>
      <p:sp>
        <p:nvSpPr>
          <p:cNvPr id="20487" name="Rectangle 12"/>
          <p:cNvSpPr>
            <a:spLocks noChangeArrowheads="1"/>
          </p:cNvSpPr>
          <p:nvPr/>
        </p:nvSpPr>
        <p:spPr bwMode="auto">
          <a:xfrm>
            <a:off x="3505200" y="5867400"/>
            <a:ext cx="161925" cy="274638"/>
          </a:xfrm>
          <a:prstGeom prst="rect">
            <a:avLst/>
          </a:prstGeom>
          <a:noFill/>
          <a:ln w="9525">
            <a:noFill/>
            <a:miter lim="800000"/>
            <a:headEnd/>
            <a:tailEnd/>
          </a:ln>
        </p:spPr>
        <p:txBody>
          <a:bodyPr wrap="none" lIns="0" tIns="0" rIns="0" bIns="0">
            <a:spAutoFit/>
          </a:bodyPr>
          <a:lstStyle/>
          <a:p>
            <a:r>
              <a:rPr lang="en-US" sz="1800" b="1">
                <a:solidFill>
                  <a:srgbClr val="000000"/>
                </a:solidFill>
                <a:latin typeface="Verdana" pitchFamily="34" charset="0"/>
              </a:rPr>
              <a:t>1</a:t>
            </a:r>
            <a:endParaRPr lang="en-US" b="1">
              <a:latin typeface="Verdana" pitchFamily="34" charset="0"/>
            </a:endParaRPr>
          </a:p>
        </p:txBody>
      </p:sp>
      <p:sp>
        <p:nvSpPr>
          <p:cNvPr id="20488" name="Rectangle 14"/>
          <p:cNvSpPr>
            <a:spLocks noChangeArrowheads="1"/>
          </p:cNvSpPr>
          <p:nvPr/>
        </p:nvSpPr>
        <p:spPr bwMode="auto">
          <a:xfrm>
            <a:off x="2898775" y="2359025"/>
            <a:ext cx="33338" cy="3365500"/>
          </a:xfrm>
          <a:prstGeom prst="rect">
            <a:avLst/>
          </a:prstGeom>
          <a:solidFill>
            <a:srgbClr val="0000FF"/>
          </a:solidFill>
          <a:ln w="9525">
            <a:noFill/>
            <a:miter lim="800000"/>
            <a:headEnd/>
            <a:tailEnd/>
          </a:ln>
        </p:spPr>
        <p:txBody>
          <a:bodyPr/>
          <a:lstStyle/>
          <a:p>
            <a:endParaRPr lang="it-IT">
              <a:latin typeface="Verdana" pitchFamily="34" charset="0"/>
            </a:endParaRPr>
          </a:p>
        </p:txBody>
      </p:sp>
      <p:sp>
        <p:nvSpPr>
          <p:cNvPr id="20489" name="Rectangle 15"/>
          <p:cNvSpPr>
            <a:spLocks noChangeArrowheads="1"/>
          </p:cNvSpPr>
          <p:nvPr/>
        </p:nvSpPr>
        <p:spPr bwMode="auto">
          <a:xfrm>
            <a:off x="2914650" y="5707063"/>
            <a:ext cx="5135563" cy="33337"/>
          </a:xfrm>
          <a:prstGeom prst="rect">
            <a:avLst/>
          </a:prstGeom>
          <a:solidFill>
            <a:srgbClr val="0000FF"/>
          </a:solidFill>
          <a:ln w="9525">
            <a:noFill/>
            <a:miter lim="800000"/>
            <a:headEnd/>
            <a:tailEnd/>
          </a:ln>
        </p:spPr>
        <p:txBody>
          <a:bodyPr/>
          <a:lstStyle/>
          <a:p>
            <a:endParaRPr lang="it-IT">
              <a:latin typeface="Verdana" pitchFamily="34" charset="0"/>
            </a:endParaRPr>
          </a:p>
        </p:txBody>
      </p:sp>
      <p:sp>
        <p:nvSpPr>
          <p:cNvPr id="20490" name="Freeform 16"/>
          <p:cNvSpPr>
            <a:spLocks/>
          </p:cNvSpPr>
          <p:nvPr/>
        </p:nvSpPr>
        <p:spPr bwMode="auto">
          <a:xfrm>
            <a:off x="2947988" y="2566988"/>
            <a:ext cx="3954462" cy="3124200"/>
          </a:xfrm>
          <a:custGeom>
            <a:avLst/>
            <a:gdLst>
              <a:gd name="T0" fmla="*/ 0 w 2491"/>
              <a:gd name="T1" fmla="*/ 2147483647 h 1968"/>
              <a:gd name="T2" fmla="*/ 2147483647 w 2491"/>
              <a:gd name="T3" fmla="*/ 2147483647 h 1968"/>
              <a:gd name="T4" fmla="*/ 2147483647 w 2491"/>
              <a:gd name="T5" fmla="*/ 2147483647 h 1968"/>
              <a:gd name="T6" fmla="*/ 2147483647 w 2491"/>
              <a:gd name="T7" fmla="*/ 2147483647 h 1968"/>
              <a:gd name="T8" fmla="*/ 2147483647 w 2491"/>
              <a:gd name="T9" fmla="*/ 2147483647 h 1968"/>
              <a:gd name="T10" fmla="*/ 2147483647 w 2491"/>
              <a:gd name="T11" fmla="*/ 2147483647 h 1968"/>
              <a:gd name="T12" fmla="*/ 2147483647 w 2491"/>
              <a:gd name="T13" fmla="*/ 2147483647 h 1968"/>
              <a:gd name="T14" fmla="*/ 2147483647 w 2491"/>
              <a:gd name="T15" fmla="*/ 2147483647 h 1968"/>
              <a:gd name="T16" fmla="*/ 2147483647 w 2491"/>
              <a:gd name="T17" fmla="*/ 2147483647 h 1968"/>
              <a:gd name="T18" fmla="*/ 2147483647 w 2491"/>
              <a:gd name="T19" fmla="*/ 2147483647 h 1968"/>
              <a:gd name="T20" fmla="*/ 2147483647 w 2491"/>
              <a:gd name="T21" fmla="*/ 2147483647 h 1968"/>
              <a:gd name="T22" fmla="*/ 2147483647 w 2491"/>
              <a:gd name="T23" fmla="*/ 2147483647 h 1968"/>
              <a:gd name="T24" fmla="*/ 2147483647 w 2491"/>
              <a:gd name="T25" fmla="*/ 2147483647 h 1968"/>
              <a:gd name="T26" fmla="*/ 2147483647 w 2491"/>
              <a:gd name="T27" fmla="*/ 2147483647 h 1968"/>
              <a:gd name="T28" fmla="*/ 2147483647 w 2491"/>
              <a:gd name="T29" fmla="*/ 2147483647 h 1968"/>
              <a:gd name="T30" fmla="*/ 2147483647 w 2491"/>
              <a:gd name="T31" fmla="*/ 2147483647 h 1968"/>
              <a:gd name="T32" fmla="*/ 2147483647 w 2491"/>
              <a:gd name="T33" fmla="*/ 2147483647 h 1968"/>
              <a:gd name="T34" fmla="*/ 2147483647 w 2491"/>
              <a:gd name="T35" fmla="*/ 2147483647 h 1968"/>
              <a:gd name="T36" fmla="*/ 2147483647 w 2491"/>
              <a:gd name="T37" fmla="*/ 2147483647 h 1968"/>
              <a:gd name="T38" fmla="*/ 2147483647 w 2491"/>
              <a:gd name="T39" fmla="*/ 2147483647 h 1968"/>
              <a:gd name="T40" fmla="*/ 2147483647 w 2491"/>
              <a:gd name="T41" fmla="*/ 2147483647 h 1968"/>
              <a:gd name="T42" fmla="*/ 2147483647 w 2491"/>
              <a:gd name="T43" fmla="*/ 2147483647 h 1968"/>
              <a:gd name="T44" fmla="*/ 2147483647 w 2491"/>
              <a:gd name="T45" fmla="*/ 2147483647 h 1968"/>
              <a:gd name="T46" fmla="*/ 2147483647 w 2491"/>
              <a:gd name="T47" fmla="*/ 2147483647 h 1968"/>
              <a:gd name="T48" fmla="*/ 2147483647 w 2491"/>
              <a:gd name="T49" fmla="*/ 2147483647 h 1968"/>
              <a:gd name="T50" fmla="*/ 2147483647 w 2491"/>
              <a:gd name="T51" fmla="*/ 2147483647 h 1968"/>
              <a:gd name="T52" fmla="*/ 2147483647 w 2491"/>
              <a:gd name="T53" fmla="*/ 2147483647 h 1968"/>
              <a:gd name="T54" fmla="*/ 2147483647 w 2491"/>
              <a:gd name="T55" fmla="*/ 2147483647 h 1968"/>
              <a:gd name="T56" fmla="*/ 2147483647 w 2491"/>
              <a:gd name="T57" fmla="*/ 2147483647 h 1968"/>
              <a:gd name="T58" fmla="*/ 2147483647 w 2491"/>
              <a:gd name="T59" fmla="*/ 2147483647 h 1968"/>
              <a:gd name="T60" fmla="*/ 2147483647 w 2491"/>
              <a:gd name="T61" fmla="*/ 2147483647 h 1968"/>
              <a:gd name="T62" fmla="*/ 2147483647 w 2491"/>
              <a:gd name="T63" fmla="*/ 2147483647 h 1968"/>
              <a:gd name="T64" fmla="*/ 2147483647 w 2491"/>
              <a:gd name="T65" fmla="*/ 2147483647 h 1968"/>
              <a:gd name="T66" fmla="*/ 2147483647 w 2491"/>
              <a:gd name="T67" fmla="*/ 2147483647 h 1968"/>
              <a:gd name="T68" fmla="*/ 2147483647 w 2491"/>
              <a:gd name="T69" fmla="*/ 2147483647 h 1968"/>
              <a:gd name="T70" fmla="*/ 2147483647 w 2491"/>
              <a:gd name="T71" fmla="*/ 2147483647 h 1968"/>
              <a:gd name="T72" fmla="*/ 2147483647 w 2491"/>
              <a:gd name="T73" fmla="*/ 2147483647 h 1968"/>
              <a:gd name="T74" fmla="*/ 2147483647 w 2491"/>
              <a:gd name="T75" fmla="*/ 2147483647 h 1968"/>
              <a:gd name="T76" fmla="*/ 2147483647 w 2491"/>
              <a:gd name="T77" fmla="*/ 2147483647 h 1968"/>
              <a:gd name="T78" fmla="*/ 2147483647 w 2491"/>
              <a:gd name="T79" fmla="*/ 2147483647 h 1968"/>
              <a:gd name="T80" fmla="*/ 2147483647 w 2491"/>
              <a:gd name="T81" fmla="*/ 2147483647 h 1968"/>
              <a:gd name="T82" fmla="*/ 2147483647 w 2491"/>
              <a:gd name="T83" fmla="*/ 2147483647 h 1968"/>
              <a:gd name="T84" fmla="*/ 2147483647 w 2491"/>
              <a:gd name="T85" fmla="*/ 2147483647 h 1968"/>
              <a:gd name="T86" fmla="*/ 2147483647 w 2491"/>
              <a:gd name="T87" fmla="*/ 2147483647 h 1968"/>
              <a:gd name="T88" fmla="*/ 2147483647 w 2491"/>
              <a:gd name="T89" fmla="*/ 2147483647 h 1968"/>
              <a:gd name="T90" fmla="*/ 2147483647 w 2491"/>
              <a:gd name="T91" fmla="*/ 2147483647 h 1968"/>
              <a:gd name="T92" fmla="*/ 2147483647 w 2491"/>
              <a:gd name="T93" fmla="*/ 2147483647 h 1968"/>
              <a:gd name="T94" fmla="*/ 2147483647 w 2491"/>
              <a:gd name="T95" fmla="*/ 2147483647 h 1968"/>
              <a:gd name="T96" fmla="*/ 2147483647 w 2491"/>
              <a:gd name="T97" fmla="*/ 2147483647 h 1968"/>
              <a:gd name="T98" fmla="*/ 0 w 2491"/>
              <a:gd name="T99" fmla="*/ 2147483647 h 19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91"/>
              <a:gd name="T151" fmla="*/ 0 h 1968"/>
              <a:gd name="T152" fmla="*/ 2491 w 2491"/>
              <a:gd name="T153" fmla="*/ 1968 h 19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91" h="1968">
                <a:moveTo>
                  <a:pt x="0" y="1944"/>
                </a:moveTo>
                <a:lnTo>
                  <a:pt x="0" y="1965"/>
                </a:lnTo>
                <a:lnTo>
                  <a:pt x="97" y="1968"/>
                </a:lnTo>
                <a:lnTo>
                  <a:pt x="194" y="1968"/>
                </a:lnTo>
                <a:lnTo>
                  <a:pt x="197" y="1968"/>
                </a:lnTo>
                <a:lnTo>
                  <a:pt x="294" y="1961"/>
                </a:lnTo>
                <a:lnTo>
                  <a:pt x="395" y="1944"/>
                </a:lnTo>
                <a:lnTo>
                  <a:pt x="446" y="1930"/>
                </a:lnTo>
                <a:lnTo>
                  <a:pt x="495" y="1913"/>
                </a:lnTo>
                <a:lnTo>
                  <a:pt x="547" y="1892"/>
                </a:lnTo>
                <a:lnTo>
                  <a:pt x="550" y="1892"/>
                </a:lnTo>
                <a:lnTo>
                  <a:pt x="602" y="1864"/>
                </a:lnTo>
                <a:lnTo>
                  <a:pt x="654" y="1833"/>
                </a:lnTo>
                <a:lnTo>
                  <a:pt x="706" y="1799"/>
                </a:lnTo>
                <a:lnTo>
                  <a:pt x="758" y="1757"/>
                </a:lnTo>
                <a:lnTo>
                  <a:pt x="813" y="1705"/>
                </a:lnTo>
                <a:lnTo>
                  <a:pt x="865" y="1650"/>
                </a:lnTo>
                <a:lnTo>
                  <a:pt x="868" y="1646"/>
                </a:lnTo>
                <a:lnTo>
                  <a:pt x="927" y="1574"/>
                </a:lnTo>
                <a:lnTo>
                  <a:pt x="983" y="1494"/>
                </a:lnTo>
                <a:lnTo>
                  <a:pt x="1041" y="1404"/>
                </a:lnTo>
                <a:lnTo>
                  <a:pt x="1100" y="1311"/>
                </a:lnTo>
                <a:lnTo>
                  <a:pt x="1162" y="1211"/>
                </a:lnTo>
                <a:lnTo>
                  <a:pt x="1280" y="1000"/>
                </a:lnTo>
                <a:lnTo>
                  <a:pt x="1401" y="789"/>
                </a:lnTo>
                <a:lnTo>
                  <a:pt x="1460" y="688"/>
                </a:lnTo>
                <a:lnTo>
                  <a:pt x="1515" y="592"/>
                </a:lnTo>
                <a:lnTo>
                  <a:pt x="1574" y="502"/>
                </a:lnTo>
                <a:lnTo>
                  <a:pt x="1629" y="422"/>
                </a:lnTo>
                <a:lnTo>
                  <a:pt x="1685" y="353"/>
                </a:lnTo>
                <a:lnTo>
                  <a:pt x="1678" y="346"/>
                </a:lnTo>
                <a:lnTo>
                  <a:pt x="1681" y="356"/>
                </a:lnTo>
                <a:lnTo>
                  <a:pt x="1737" y="294"/>
                </a:lnTo>
                <a:lnTo>
                  <a:pt x="1789" y="246"/>
                </a:lnTo>
                <a:lnTo>
                  <a:pt x="1844" y="204"/>
                </a:lnTo>
                <a:lnTo>
                  <a:pt x="1899" y="170"/>
                </a:lnTo>
                <a:lnTo>
                  <a:pt x="1955" y="142"/>
                </a:lnTo>
                <a:lnTo>
                  <a:pt x="1948" y="132"/>
                </a:lnTo>
                <a:lnTo>
                  <a:pt x="1951" y="142"/>
                </a:lnTo>
                <a:lnTo>
                  <a:pt x="2006" y="118"/>
                </a:lnTo>
                <a:lnTo>
                  <a:pt x="2062" y="101"/>
                </a:lnTo>
                <a:lnTo>
                  <a:pt x="2117" y="83"/>
                </a:lnTo>
                <a:lnTo>
                  <a:pt x="2169" y="73"/>
                </a:lnTo>
                <a:lnTo>
                  <a:pt x="2269" y="56"/>
                </a:lnTo>
                <a:lnTo>
                  <a:pt x="2314" y="49"/>
                </a:lnTo>
                <a:lnTo>
                  <a:pt x="2359" y="45"/>
                </a:lnTo>
                <a:lnTo>
                  <a:pt x="2397" y="38"/>
                </a:lnTo>
                <a:lnTo>
                  <a:pt x="2432" y="35"/>
                </a:lnTo>
                <a:lnTo>
                  <a:pt x="2463" y="28"/>
                </a:lnTo>
                <a:lnTo>
                  <a:pt x="2491" y="21"/>
                </a:lnTo>
                <a:lnTo>
                  <a:pt x="2487" y="0"/>
                </a:lnTo>
                <a:lnTo>
                  <a:pt x="2460" y="7"/>
                </a:lnTo>
                <a:lnTo>
                  <a:pt x="2428" y="14"/>
                </a:lnTo>
                <a:lnTo>
                  <a:pt x="2394" y="18"/>
                </a:lnTo>
                <a:lnTo>
                  <a:pt x="2356" y="24"/>
                </a:lnTo>
                <a:lnTo>
                  <a:pt x="2311" y="28"/>
                </a:lnTo>
                <a:lnTo>
                  <a:pt x="2266" y="35"/>
                </a:lnTo>
                <a:lnTo>
                  <a:pt x="2166" y="52"/>
                </a:lnTo>
                <a:lnTo>
                  <a:pt x="2114" y="62"/>
                </a:lnTo>
                <a:lnTo>
                  <a:pt x="2058" y="80"/>
                </a:lnTo>
                <a:lnTo>
                  <a:pt x="2003" y="97"/>
                </a:lnTo>
                <a:lnTo>
                  <a:pt x="1948" y="121"/>
                </a:lnTo>
                <a:lnTo>
                  <a:pt x="1944" y="125"/>
                </a:lnTo>
                <a:lnTo>
                  <a:pt x="1889" y="152"/>
                </a:lnTo>
                <a:lnTo>
                  <a:pt x="1834" y="187"/>
                </a:lnTo>
                <a:lnTo>
                  <a:pt x="1778" y="228"/>
                </a:lnTo>
                <a:lnTo>
                  <a:pt x="1723" y="280"/>
                </a:lnTo>
                <a:lnTo>
                  <a:pt x="1671" y="339"/>
                </a:lnTo>
                <a:lnTo>
                  <a:pt x="1667" y="343"/>
                </a:lnTo>
                <a:lnTo>
                  <a:pt x="1612" y="412"/>
                </a:lnTo>
                <a:lnTo>
                  <a:pt x="1557" y="491"/>
                </a:lnTo>
                <a:lnTo>
                  <a:pt x="1498" y="581"/>
                </a:lnTo>
                <a:lnTo>
                  <a:pt x="1443" y="678"/>
                </a:lnTo>
                <a:lnTo>
                  <a:pt x="1384" y="778"/>
                </a:lnTo>
                <a:lnTo>
                  <a:pt x="1263" y="989"/>
                </a:lnTo>
                <a:lnTo>
                  <a:pt x="1145" y="1200"/>
                </a:lnTo>
                <a:lnTo>
                  <a:pt x="1083" y="1301"/>
                </a:lnTo>
                <a:lnTo>
                  <a:pt x="1024" y="1394"/>
                </a:lnTo>
                <a:lnTo>
                  <a:pt x="965" y="1484"/>
                </a:lnTo>
                <a:lnTo>
                  <a:pt x="910" y="1563"/>
                </a:lnTo>
                <a:lnTo>
                  <a:pt x="851" y="1636"/>
                </a:lnTo>
                <a:lnTo>
                  <a:pt x="861" y="1639"/>
                </a:lnTo>
                <a:lnTo>
                  <a:pt x="855" y="1633"/>
                </a:lnTo>
                <a:lnTo>
                  <a:pt x="799" y="1691"/>
                </a:lnTo>
                <a:lnTo>
                  <a:pt x="747" y="1740"/>
                </a:lnTo>
                <a:lnTo>
                  <a:pt x="695" y="1781"/>
                </a:lnTo>
                <a:lnTo>
                  <a:pt x="644" y="1816"/>
                </a:lnTo>
                <a:lnTo>
                  <a:pt x="592" y="1847"/>
                </a:lnTo>
                <a:lnTo>
                  <a:pt x="540" y="1875"/>
                </a:lnTo>
                <a:lnTo>
                  <a:pt x="543" y="1882"/>
                </a:lnTo>
                <a:lnTo>
                  <a:pt x="543" y="1871"/>
                </a:lnTo>
                <a:lnTo>
                  <a:pt x="491" y="1892"/>
                </a:lnTo>
                <a:lnTo>
                  <a:pt x="443" y="1909"/>
                </a:lnTo>
                <a:lnTo>
                  <a:pt x="391" y="1923"/>
                </a:lnTo>
                <a:lnTo>
                  <a:pt x="291" y="1940"/>
                </a:lnTo>
                <a:lnTo>
                  <a:pt x="194" y="1947"/>
                </a:lnTo>
                <a:lnTo>
                  <a:pt x="194" y="1958"/>
                </a:lnTo>
                <a:lnTo>
                  <a:pt x="197" y="1947"/>
                </a:lnTo>
                <a:lnTo>
                  <a:pt x="100" y="1947"/>
                </a:lnTo>
                <a:lnTo>
                  <a:pt x="0" y="1944"/>
                </a:lnTo>
                <a:close/>
              </a:path>
            </a:pathLst>
          </a:custGeom>
          <a:solidFill>
            <a:srgbClr val="FF0000"/>
          </a:solidFill>
          <a:ln w="9525">
            <a:noFill/>
            <a:round/>
            <a:headEnd/>
            <a:tailEnd/>
          </a:ln>
        </p:spPr>
        <p:txBody>
          <a:bodyPr/>
          <a:lstStyle/>
          <a:p>
            <a:endParaRPr lang="it-IT"/>
          </a:p>
        </p:txBody>
      </p:sp>
      <p:sp>
        <p:nvSpPr>
          <p:cNvPr id="20491" name="Rectangle 18"/>
          <p:cNvSpPr>
            <a:spLocks noChangeArrowheads="1"/>
          </p:cNvSpPr>
          <p:nvPr/>
        </p:nvSpPr>
        <p:spPr bwMode="auto">
          <a:xfrm>
            <a:off x="5105400" y="5867400"/>
            <a:ext cx="935038" cy="365125"/>
          </a:xfrm>
          <a:prstGeom prst="rect">
            <a:avLst/>
          </a:prstGeom>
          <a:noFill/>
          <a:ln w="9525">
            <a:noFill/>
            <a:miter lim="800000"/>
            <a:headEnd/>
            <a:tailEnd/>
          </a:ln>
        </p:spPr>
        <p:txBody>
          <a:bodyPr wrap="none" lIns="0" tIns="0" rIns="0" bIns="0">
            <a:spAutoFit/>
          </a:bodyPr>
          <a:lstStyle/>
          <a:p>
            <a:r>
              <a:rPr lang="en-US" b="1">
                <a:solidFill>
                  <a:schemeClr val="tx2"/>
                </a:solidFill>
                <a:latin typeface="Verdana" pitchFamily="34" charset="0"/>
              </a:rPr>
              <a:t>DOSE</a:t>
            </a:r>
            <a:endParaRPr lang="en-US" b="1">
              <a:latin typeface="Verdana" pitchFamily="34" charset="0"/>
            </a:endParaRPr>
          </a:p>
        </p:txBody>
      </p:sp>
      <p:sp>
        <p:nvSpPr>
          <p:cNvPr id="20492" name="Rectangle 20"/>
          <p:cNvSpPr>
            <a:spLocks noChangeArrowheads="1"/>
          </p:cNvSpPr>
          <p:nvPr/>
        </p:nvSpPr>
        <p:spPr bwMode="auto">
          <a:xfrm>
            <a:off x="990600" y="2819400"/>
            <a:ext cx="1763713" cy="365125"/>
          </a:xfrm>
          <a:prstGeom prst="rect">
            <a:avLst/>
          </a:prstGeom>
          <a:noFill/>
          <a:ln w="9525">
            <a:noFill/>
            <a:miter lim="800000"/>
            <a:headEnd/>
            <a:tailEnd/>
          </a:ln>
        </p:spPr>
        <p:txBody>
          <a:bodyPr wrap="none" lIns="0" tIns="0" rIns="0" bIns="0">
            <a:spAutoFit/>
          </a:bodyPr>
          <a:lstStyle/>
          <a:p>
            <a:r>
              <a:rPr lang="en-US" b="1">
                <a:solidFill>
                  <a:schemeClr val="tx2"/>
                </a:solidFill>
                <a:latin typeface="Verdana" pitchFamily="34" charset="0"/>
              </a:rPr>
              <a:t>RISPOSTA</a:t>
            </a:r>
            <a:endParaRPr lang="en-US" b="1">
              <a:latin typeface="Verdana" pitchFamily="34" charset="0"/>
            </a:endParaRPr>
          </a:p>
        </p:txBody>
      </p:sp>
      <p:sp>
        <p:nvSpPr>
          <p:cNvPr id="20493" name="Rectangle 25"/>
          <p:cNvSpPr>
            <a:spLocks noChangeArrowheads="1"/>
          </p:cNvSpPr>
          <p:nvPr/>
        </p:nvSpPr>
        <p:spPr bwMode="auto">
          <a:xfrm>
            <a:off x="1371600" y="304800"/>
            <a:ext cx="6629400" cy="579438"/>
          </a:xfrm>
          <a:prstGeom prst="rect">
            <a:avLst/>
          </a:prstGeom>
          <a:solidFill>
            <a:srgbClr val="CCFFCC"/>
          </a:solidFill>
          <a:ln w="9525">
            <a:noFill/>
            <a:miter lim="800000"/>
            <a:headEnd/>
            <a:tailEnd/>
          </a:ln>
        </p:spPr>
        <p:txBody>
          <a:bodyPr>
            <a:spAutoFit/>
          </a:bodyPr>
          <a:lstStyle/>
          <a:p>
            <a:pPr algn="ctr"/>
            <a:r>
              <a:rPr lang="en-US" sz="3200" b="1">
                <a:solidFill>
                  <a:srgbClr val="000000"/>
                </a:solidFill>
                <a:latin typeface="Verdana" pitchFamily="34" charset="0"/>
              </a:rPr>
              <a:t>Relazioni dose-risposta</a:t>
            </a:r>
            <a:endParaRPr lang="it-IT" sz="3200" b="1">
              <a:solidFill>
                <a:srgbClr val="000000"/>
              </a:solidFill>
              <a:latin typeface="Verdana" pitchFamily="34" charset="0"/>
            </a:endParaRPr>
          </a:p>
        </p:txBody>
      </p:sp>
      <p:sp>
        <p:nvSpPr>
          <p:cNvPr id="20494" name="Line 26"/>
          <p:cNvSpPr>
            <a:spLocks noChangeShapeType="1"/>
          </p:cNvSpPr>
          <p:nvPr/>
        </p:nvSpPr>
        <p:spPr bwMode="auto">
          <a:xfrm>
            <a:off x="3429000" y="4800600"/>
            <a:ext cx="304800" cy="685800"/>
          </a:xfrm>
          <a:prstGeom prst="line">
            <a:avLst/>
          </a:prstGeom>
          <a:noFill/>
          <a:ln w="9525">
            <a:solidFill>
              <a:schemeClr val="tx1"/>
            </a:solidFill>
            <a:round/>
            <a:headEnd/>
            <a:tailEnd type="triangle" w="med" len="med"/>
          </a:ln>
        </p:spPr>
        <p:txBody>
          <a:bodyPr/>
          <a:lstStyle/>
          <a:p>
            <a:endParaRPr lang="it-IT"/>
          </a:p>
        </p:txBody>
      </p:sp>
      <p:sp>
        <p:nvSpPr>
          <p:cNvPr id="20495" name="Text Box 27"/>
          <p:cNvSpPr txBox="1">
            <a:spLocks noChangeArrowheads="1"/>
          </p:cNvSpPr>
          <p:nvPr/>
        </p:nvSpPr>
        <p:spPr bwMode="auto">
          <a:xfrm>
            <a:off x="2895600" y="4419600"/>
            <a:ext cx="971550" cy="366713"/>
          </a:xfrm>
          <a:prstGeom prst="rect">
            <a:avLst/>
          </a:prstGeom>
          <a:noFill/>
          <a:ln w="9525">
            <a:noFill/>
            <a:miter lim="800000"/>
            <a:headEnd/>
            <a:tailEnd/>
          </a:ln>
        </p:spPr>
        <p:txBody>
          <a:bodyPr wrap="none">
            <a:spAutoFit/>
          </a:bodyPr>
          <a:lstStyle/>
          <a:p>
            <a:r>
              <a:rPr lang="it-IT" sz="1800" b="1">
                <a:solidFill>
                  <a:srgbClr val="000000"/>
                </a:solidFill>
                <a:latin typeface="Verdana" pitchFamily="34" charset="0"/>
              </a:rPr>
              <a:t>Soglia</a:t>
            </a:r>
          </a:p>
        </p:txBody>
      </p:sp>
      <p:sp>
        <p:nvSpPr>
          <p:cNvPr id="20496" name="Line 28"/>
          <p:cNvSpPr>
            <a:spLocks noChangeShapeType="1"/>
          </p:cNvSpPr>
          <p:nvPr/>
        </p:nvSpPr>
        <p:spPr bwMode="auto">
          <a:xfrm>
            <a:off x="4800600" y="4495800"/>
            <a:ext cx="457200" cy="0"/>
          </a:xfrm>
          <a:prstGeom prst="line">
            <a:avLst/>
          </a:prstGeom>
          <a:noFill/>
          <a:ln w="28575">
            <a:solidFill>
              <a:schemeClr val="tx1"/>
            </a:solidFill>
            <a:prstDash val="sysDot"/>
            <a:round/>
            <a:headEnd/>
            <a:tailEnd/>
          </a:ln>
        </p:spPr>
        <p:txBody>
          <a:bodyPr/>
          <a:lstStyle/>
          <a:p>
            <a:endParaRPr lang="it-IT"/>
          </a:p>
        </p:txBody>
      </p:sp>
      <p:sp>
        <p:nvSpPr>
          <p:cNvPr id="20497" name="Line 29"/>
          <p:cNvSpPr>
            <a:spLocks noChangeShapeType="1"/>
          </p:cNvSpPr>
          <p:nvPr/>
        </p:nvSpPr>
        <p:spPr bwMode="auto">
          <a:xfrm flipV="1">
            <a:off x="5257800" y="3581400"/>
            <a:ext cx="0" cy="914400"/>
          </a:xfrm>
          <a:prstGeom prst="line">
            <a:avLst/>
          </a:prstGeom>
          <a:noFill/>
          <a:ln w="28575">
            <a:solidFill>
              <a:schemeClr val="tx1"/>
            </a:solidFill>
            <a:prstDash val="sysDot"/>
            <a:round/>
            <a:headEnd/>
            <a:tailEnd/>
          </a:ln>
        </p:spPr>
        <p:txBody>
          <a:bodyPr/>
          <a:lstStyle/>
          <a:p>
            <a:endParaRPr lang="it-IT"/>
          </a:p>
        </p:txBody>
      </p:sp>
      <p:sp>
        <p:nvSpPr>
          <p:cNvPr id="20498" name="Text Box 30"/>
          <p:cNvSpPr txBox="1">
            <a:spLocks noChangeArrowheads="1"/>
          </p:cNvSpPr>
          <p:nvPr/>
        </p:nvSpPr>
        <p:spPr bwMode="auto">
          <a:xfrm>
            <a:off x="5241925" y="3765550"/>
            <a:ext cx="366713" cy="457200"/>
          </a:xfrm>
          <a:prstGeom prst="rect">
            <a:avLst/>
          </a:prstGeom>
          <a:noFill/>
          <a:ln w="9525">
            <a:noFill/>
            <a:miter lim="800000"/>
            <a:headEnd/>
            <a:tailEnd/>
          </a:ln>
        </p:spPr>
        <p:txBody>
          <a:bodyPr wrap="none">
            <a:spAutoFit/>
          </a:bodyPr>
          <a:lstStyle/>
          <a:p>
            <a:r>
              <a:rPr lang="it-IT">
                <a:latin typeface="Verdana" pitchFamily="34" charset="0"/>
              </a:rPr>
              <a:t>a</a:t>
            </a:r>
          </a:p>
        </p:txBody>
      </p:sp>
      <p:sp>
        <p:nvSpPr>
          <p:cNvPr id="20499" name="Text Box 31"/>
          <p:cNvSpPr txBox="1">
            <a:spLocks noChangeArrowheads="1"/>
          </p:cNvSpPr>
          <p:nvPr/>
        </p:nvSpPr>
        <p:spPr bwMode="auto">
          <a:xfrm>
            <a:off x="4876800" y="4495800"/>
            <a:ext cx="374650" cy="457200"/>
          </a:xfrm>
          <a:prstGeom prst="rect">
            <a:avLst/>
          </a:prstGeom>
          <a:noFill/>
          <a:ln w="9525">
            <a:noFill/>
            <a:miter lim="800000"/>
            <a:headEnd/>
            <a:tailEnd/>
          </a:ln>
        </p:spPr>
        <p:txBody>
          <a:bodyPr wrap="none">
            <a:spAutoFit/>
          </a:bodyPr>
          <a:lstStyle/>
          <a:p>
            <a:r>
              <a:rPr lang="it-IT">
                <a:latin typeface="Verdana" pitchFamily="34" charset="0"/>
              </a:rPr>
              <a:t>b</a:t>
            </a:r>
          </a:p>
        </p:txBody>
      </p:sp>
      <p:sp>
        <p:nvSpPr>
          <p:cNvPr id="20500" name="Text Box 32"/>
          <p:cNvSpPr txBox="1">
            <a:spLocks noChangeArrowheads="1"/>
          </p:cNvSpPr>
          <p:nvPr/>
        </p:nvSpPr>
        <p:spPr bwMode="auto">
          <a:xfrm>
            <a:off x="3124200" y="3200400"/>
            <a:ext cx="2093913" cy="366713"/>
          </a:xfrm>
          <a:prstGeom prst="rect">
            <a:avLst/>
          </a:prstGeom>
          <a:noFill/>
          <a:ln w="9525">
            <a:noFill/>
            <a:miter lim="800000"/>
            <a:headEnd/>
            <a:tailEnd/>
          </a:ln>
        </p:spPr>
        <p:txBody>
          <a:bodyPr wrap="none">
            <a:spAutoFit/>
          </a:bodyPr>
          <a:lstStyle/>
          <a:p>
            <a:r>
              <a:rPr lang="it-IT" sz="1800" b="1">
                <a:latin typeface="Verdana" pitchFamily="34" charset="0"/>
              </a:rPr>
              <a:t>a/b=pendenza</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76238" y="542925"/>
            <a:ext cx="8420100" cy="1323439"/>
          </a:xfrm>
          <a:prstGeom prst="rect">
            <a:avLst/>
          </a:prstGeom>
          <a:noFill/>
          <a:ln w="9525">
            <a:noFill/>
            <a:miter lim="800000"/>
            <a:headEnd/>
            <a:tailEnd/>
          </a:ln>
        </p:spPr>
        <p:txBody>
          <a:bodyPr>
            <a:spAutoFit/>
          </a:bodyPr>
          <a:lstStyle/>
          <a:p>
            <a:pPr indent="-179388" algn="just"/>
            <a:r>
              <a:rPr lang="it-IT" sz="2000" b="1" dirty="0">
                <a:latin typeface="Verdana" pitchFamily="34" charset="0"/>
                <a:cs typeface="Arial" charset="0"/>
              </a:rPr>
              <a:t>Le risposte farmacologiche possono essere:          </a:t>
            </a:r>
            <a:r>
              <a:rPr lang="it-IT" sz="2000" b="1" u="sng" dirty="0">
                <a:latin typeface="Verdana" pitchFamily="34" charset="0"/>
                <a:cs typeface="Arial" charset="0"/>
              </a:rPr>
              <a:t>Graduali</a:t>
            </a:r>
            <a:r>
              <a:rPr lang="it-IT" sz="2000" b="1" dirty="0">
                <a:latin typeface="Verdana" pitchFamily="34" charset="0"/>
                <a:cs typeface="Arial" charset="0"/>
              </a:rPr>
              <a:t>, misurabili in un </a:t>
            </a:r>
            <a:r>
              <a:rPr lang="it-IT" sz="2000" b="1" dirty="0" err="1">
                <a:latin typeface="Verdana" pitchFamily="34" charset="0"/>
                <a:cs typeface="Arial" charset="0"/>
              </a:rPr>
              <a:t>range</a:t>
            </a:r>
            <a:r>
              <a:rPr lang="it-IT" sz="2000" b="1" dirty="0">
                <a:latin typeface="Verdana" pitchFamily="34" charset="0"/>
                <a:cs typeface="Arial" charset="0"/>
              </a:rPr>
              <a:t> continuo (pressione, forza di contrazione, inibizione enzimatica, …). Vengono valutate mediante relazioni dose-risposta classiche.        </a:t>
            </a:r>
            <a:endParaRPr lang="it-IT" sz="2000" b="1" dirty="0">
              <a:latin typeface="Verdana" pitchFamily="34" charset="0"/>
              <a:cs typeface="Arial" charset="0"/>
              <a:sym typeface="Symbol" pitchFamily="18" charset="2"/>
            </a:endParaRPr>
          </a:p>
        </p:txBody>
      </p:sp>
      <p:sp>
        <p:nvSpPr>
          <p:cNvPr id="21507" name="Rectangle 3"/>
          <p:cNvSpPr>
            <a:spLocks noChangeArrowheads="1"/>
          </p:cNvSpPr>
          <p:nvPr/>
        </p:nvSpPr>
        <p:spPr bwMode="auto">
          <a:xfrm>
            <a:off x="1714500" y="0"/>
            <a:ext cx="5791200" cy="519113"/>
          </a:xfrm>
          <a:prstGeom prst="rect">
            <a:avLst/>
          </a:prstGeom>
          <a:solidFill>
            <a:srgbClr val="CCFFCC"/>
          </a:solidFill>
          <a:ln w="9525">
            <a:noFill/>
            <a:miter lim="800000"/>
            <a:headEnd/>
            <a:tailEnd/>
          </a:ln>
        </p:spPr>
        <p:txBody>
          <a:bodyPr wrap="none">
            <a:spAutoFit/>
          </a:bodyPr>
          <a:lstStyle/>
          <a:p>
            <a:pPr algn="ctr" eaLnBrk="1" hangingPunct="1"/>
            <a:r>
              <a:rPr lang="it-IT" sz="2800" b="1">
                <a:latin typeface="Verdana" pitchFamily="34" charset="0"/>
                <a:cs typeface="Arial" charset="0"/>
              </a:rPr>
              <a:t>Risposte graduali e quantali</a:t>
            </a:r>
            <a:endParaRPr lang="it-IT" sz="2800" b="1">
              <a:latin typeface="Verdana" pitchFamily="34" charset="0"/>
              <a:cs typeface="Times New Roman" pitchFamily="18" charset="0"/>
            </a:endParaRPr>
          </a:p>
        </p:txBody>
      </p:sp>
      <p:pic>
        <p:nvPicPr>
          <p:cNvPr id="44033" name="Picture 1"/>
          <p:cNvPicPr>
            <a:picLocks noChangeAspect="1" noChangeArrowheads="1"/>
          </p:cNvPicPr>
          <p:nvPr/>
        </p:nvPicPr>
        <p:blipFill>
          <a:blip r:embed="rId3" cstate="print"/>
          <a:srcRect/>
          <a:stretch>
            <a:fillRect/>
          </a:stretch>
        </p:blipFill>
        <p:spPr bwMode="auto">
          <a:xfrm>
            <a:off x="2555776" y="1937405"/>
            <a:ext cx="3816424" cy="43616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85800" y="381000"/>
            <a:ext cx="7772400" cy="457200"/>
          </a:xfrm>
        </p:spPr>
        <p:txBody>
          <a:bodyPr/>
          <a:lstStyle/>
          <a:p>
            <a:r>
              <a:rPr lang="it-IT" sz="2800" smtClean="0"/>
              <a:t>Curve dose-risposta graduali</a:t>
            </a:r>
          </a:p>
        </p:txBody>
      </p:sp>
      <p:sp>
        <p:nvSpPr>
          <p:cNvPr id="74755" name="Rectangle 3"/>
          <p:cNvSpPr>
            <a:spLocks noGrp="1" noChangeArrowheads="1"/>
          </p:cNvSpPr>
          <p:nvPr>
            <p:ph type="body" idx="1"/>
          </p:nvPr>
        </p:nvSpPr>
        <p:spPr>
          <a:xfrm>
            <a:off x="685800" y="1752600"/>
            <a:ext cx="7772400" cy="2819400"/>
          </a:xfrm>
          <a:solidFill>
            <a:srgbClr val="FFCC99"/>
          </a:solidFill>
          <a:ln>
            <a:solidFill>
              <a:schemeClr val="accent2"/>
            </a:solidFill>
          </a:ln>
        </p:spPr>
        <p:txBody>
          <a:bodyPr/>
          <a:lstStyle/>
          <a:p>
            <a:r>
              <a:rPr lang="it-IT" smtClean="0"/>
              <a:t>Se la risposta misurata è un parametro continuo (es.: peso di un organo, glicemia, punteggio ad un test ecc.), si può esprimere l’</a:t>
            </a:r>
            <a:r>
              <a:rPr lang="it-IT" b="1" smtClean="0"/>
              <a:t>intensità </a:t>
            </a:r>
            <a:r>
              <a:rPr lang="it-IT" smtClean="0"/>
              <a:t>della risposta in funzione della dose.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SNAG-0029"/>
          <p:cNvPicPr>
            <a:picLocks noChangeAspect="1" noChangeArrowheads="1"/>
          </p:cNvPicPr>
          <p:nvPr/>
        </p:nvPicPr>
        <p:blipFill>
          <a:blip r:embed="rId2" cstate="print"/>
          <a:srcRect/>
          <a:stretch>
            <a:fillRect/>
          </a:stretch>
        </p:blipFill>
        <p:spPr bwMode="auto">
          <a:xfrm>
            <a:off x="2057400" y="381000"/>
            <a:ext cx="5921375" cy="3040063"/>
          </a:xfrm>
          <a:prstGeom prst="rect">
            <a:avLst/>
          </a:prstGeom>
          <a:noFill/>
          <a:ln w="9525">
            <a:solidFill>
              <a:schemeClr val="tx1"/>
            </a:solidFill>
            <a:miter lim="800000"/>
            <a:headEnd/>
            <a:tailEnd/>
          </a:ln>
        </p:spPr>
      </p:pic>
      <p:pic>
        <p:nvPicPr>
          <p:cNvPr id="75779" name="Picture 3" descr="SNAG-0030"/>
          <p:cNvPicPr>
            <a:picLocks noChangeAspect="1" noChangeArrowheads="1"/>
          </p:cNvPicPr>
          <p:nvPr/>
        </p:nvPicPr>
        <p:blipFill>
          <a:blip r:embed="rId3" cstate="print"/>
          <a:srcRect/>
          <a:stretch>
            <a:fillRect/>
          </a:stretch>
        </p:blipFill>
        <p:spPr bwMode="auto">
          <a:xfrm>
            <a:off x="2057400" y="4114800"/>
            <a:ext cx="4240213" cy="24003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304800"/>
            <a:ext cx="7772400" cy="533400"/>
          </a:xfrm>
        </p:spPr>
        <p:txBody>
          <a:bodyPr/>
          <a:lstStyle/>
          <a:p>
            <a:r>
              <a:rPr lang="it-IT" sz="3200" smtClean="0"/>
              <a:t>Come esprimere la relazione dose-risposta</a:t>
            </a:r>
          </a:p>
        </p:txBody>
      </p:sp>
      <p:sp>
        <p:nvSpPr>
          <p:cNvPr id="69635" name="Rectangle 3"/>
          <p:cNvSpPr>
            <a:spLocks noGrp="1" noChangeArrowheads="1"/>
          </p:cNvSpPr>
          <p:nvPr>
            <p:ph type="body" idx="1"/>
          </p:nvPr>
        </p:nvSpPr>
        <p:spPr>
          <a:xfrm>
            <a:off x="685800" y="1600200"/>
            <a:ext cx="7772400" cy="3124200"/>
          </a:xfrm>
          <a:solidFill>
            <a:srgbClr val="FFCC99"/>
          </a:solidFill>
          <a:ln>
            <a:solidFill>
              <a:schemeClr val="accent2"/>
            </a:solidFill>
          </a:ln>
        </p:spPr>
        <p:txBody>
          <a:bodyPr/>
          <a:lstStyle/>
          <a:p>
            <a:pPr>
              <a:buFontTx/>
              <a:buNone/>
            </a:pPr>
            <a:r>
              <a:rPr lang="it-IT" smtClean="0"/>
              <a:t>1) La risposta è del tipo ‘tutto o nulla’; es., morte, comparsa di tumori, presenza di anticorpi ad antigeni specifici. </a:t>
            </a:r>
          </a:p>
          <a:p>
            <a:r>
              <a:rPr lang="it-IT" smtClean="0"/>
              <a:t>In questi casi, si misura la frequenza di risposta alle diverse dosi, cioè la percentuali di soggetti in cui compare la risposta.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1714500" y="0"/>
            <a:ext cx="5791200" cy="519113"/>
          </a:xfrm>
          <a:prstGeom prst="rect">
            <a:avLst/>
          </a:prstGeom>
          <a:solidFill>
            <a:srgbClr val="CCFFCC"/>
          </a:solidFill>
          <a:ln w="9525">
            <a:noFill/>
            <a:miter lim="800000"/>
            <a:headEnd/>
            <a:tailEnd/>
          </a:ln>
        </p:spPr>
        <p:txBody>
          <a:bodyPr wrap="none">
            <a:spAutoFit/>
          </a:bodyPr>
          <a:lstStyle/>
          <a:p>
            <a:pPr algn="ctr" eaLnBrk="1" hangingPunct="1"/>
            <a:r>
              <a:rPr lang="it-IT" sz="2800" b="1">
                <a:latin typeface="Verdana" pitchFamily="34" charset="0"/>
                <a:cs typeface="Arial" charset="0"/>
              </a:rPr>
              <a:t>Risposte graduali e quantali</a:t>
            </a:r>
            <a:endParaRPr lang="it-IT" sz="2800" b="1">
              <a:latin typeface="Verdana" pitchFamily="34" charset="0"/>
              <a:cs typeface="Times New Roman" pitchFamily="18" charset="0"/>
            </a:endParaRPr>
          </a:p>
        </p:txBody>
      </p:sp>
      <p:pic>
        <p:nvPicPr>
          <p:cNvPr id="5" name="Picture 4" descr="Clem Fum Fig"/>
          <p:cNvPicPr>
            <a:picLocks noChangeAspect="1" noChangeArrowheads="1"/>
          </p:cNvPicPr>
          <p:nvPr/>
        </p:nvPicPr>
        <p:blipFill>
          <a:blip r:embed="rId3" cstate="print">
            <a:lum contrast="36000"/>
          </a:blip>
          <a:srcRect t="8842"/>
          <a:stretch>
            <a:fillRect/>
          </a:stretch>
        </p:blipFill>
        <p:spPr bwMode="auto">
          <a:xfrm>
            <a:off x="857402" y="3531231"/>
            <a:ext cx="7286625" cy="2838450"/>
          </a:xfrm>
          <a:prstGeom prst="rect">
            <a:avLst/>
          </a:prstGeom>
          <a:noFill/>
          <a:ln w="9525">
            <a:noFill/>
            <a:miter lim="800000"/>
            <a:headEnd/>
            <a:tailEnd/>
          </a:ln>
        </p:spPr>
      </p:pic>
      <p:sp>
        <p:nvSpPr>
          <p:cNvPr id="6" name="Rettangolo 5"/>
          <p:cNvSpPr/>
          <p:nvPr/>
        </p:nvSpPr>
        <p:spPr>
          <a:xfrm>
            <a:off x="467544" y="692696"/>
            <a:ext cx="8352928" cy="1754326"/>
          </a:xfrm>
          <a:prstGeom prst="rect">
            <a:avLst/>
          </a:prstGeom>
        </p:spPr>
        <p:txBody>
          <a:bodyPr wrap="square">
            <a:spAutoFit/>
          </a:bodyPr>
          <a:lstStyle/>
          <a:p>
            <a:r>
              <a:rPr lang="it-IT" b="1" u="sng" dirty="0" err="1" smtClean="0">
                <a:latin typeface="Verdana" pitchFamily="34" charset="0"/>
                <a:cs typeface="Arial" charset="0"/>
              </a:rPr>
              <a:t>Quantali</a:t>
            </a:r>
            <a:r>
              <a:rPr lang="it-IT" b="1" dirty="0" smtClean="0">
                <a:latin typeface="Verdana" pitchFamily="34" charset="0"/>
                <a:cs typeface="Arial" charset="0"/>
              </a:rPr>
              <a:t> (</a:t>
            </a:r>
            <a:r>
              <a:rPr lang="it-IT" b="1" dirty="0" err="1" smtClean="0">
                <a:latin typeface="Verdana" pitchFamily="34" charset="0"/>
                <a:cs typeface="Arial" charset="0"/>
              </a:rPr>
              <a:t>tutto-o-nulla</a:t>
            </a:r>
            <a:r>
              <a:rPr lang="it-IT" b="1" dirty="0" smtClean="0">
                <a:latin typeface="Verdana" pitchFamily="34" charset="0"/>
                <a:cs typeface="Arial" charset="0"/>
              </a:rPr>
              <a:t>), che misurano effetti in cui le risposte possibili sono solo due: si o no. Non vi sono condizioni intermedie (morte, remissione da malattia, sonno, …). </a:t>
            </a:r>
          </a:p>
          <a:p>
            <a:r>
              <a:rPr lang="it-IT" b="1" dirty="0" smtClean="0">
                <a:latin typeface="Verdana" pitchFamily="34" charset="0"/>
                <a:cs typeface="Arial" charset="0"/>
              </a:rPr>
              <a:t>Vengono valutate esprimendo la percentuale di soggetti per i quali si verifica quell’ effetto.     </a:t>
            </a:r>
          </a:p>
          <a:p>
            <a:r>
              <a:rPr lang="it-IT" b="1" dirty="0" smtClean="0">
                <a:latin typeface="Verdana" pitchFamily="34" charset="0"/>
                <a:cs typeface="Arial" charset="0"/>
                <a:sym typeface="Symbol" pitchFamily="18" charset="2"/>
              </a:rPr>
              <a:t>Istogramma di frequenze o curva cumulativa</a:t>
            </a:r>
            <a:endParaRPr lang="it-IT"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736" y="188640"/>
            <a:ext cx="9036482" cy="6453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7792831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evaluating"/>
          <p:cNvPicPr>
            <a:picLocks noChangeAspect="1" noChangeArrowheads="1"/>
          </p:cNvPicPr>
          <p:nvPr/>
        </p:nvPicPr>
        <p:blipFill>
          <a:blip r:embed="rId2" cstate="print"/>
          <a:srcRect/>
          <a:stretch>
            <a:fillRect/>
          </a:stretch>
        </p:blipFill>
        <p:spPr bwMode="auto">
          <a:xfrm>
            <a:off x="1295400" y="2514600"/>
            <a:ext cx="6321425" cy="2754313"/>
          </a:xfrm>
          <a:prstGeom prst="rect">
            <a:avLst/>
          </a:prstGeom>
          <a:noFill/>
          <a:ln w="9525">
            <a:noFill/>
            <a:miter lim="800000"/>
            <a:headEnd/>
            <a:tailEnd/>
          </a:ln>
        </p:spPr>
      </p:pic>
      <p:sp>
        <p:nvSpPr>
          <p:cNvPr id="71683" name="Text Box 3"/>
          <p:cNvSpPr txBox="1">
            <a:spLocks noChangeArrowheads="1"/>
          </p:cNvSpPr>
          <p:nvPr/>
        </p:nvSpPr>
        <p:spPr bwMode="auto">
          <a:xfrm>
            <a:off x="0" y="685800"/>
            <a:ext cx="9144000" cy="1752600"/>
          </a:xfrm>
          <a:prstGeom prst="rect">
            <a:avLst/>
          </a:prstGeom>
          <a:solidFill>
            <a:srgbClr val="FFFF99"/>
          </a:solidFill>
          <a:ln w="9525">
            <a:solidFill>
              <a:schemeClr val="tx1"/>
            </a:solidFill>
            <a:miter lim="800000"/>
            <a:headEnd/>
            <a:tailEnd/>
          </a:ln>
        </p:spPr>
        <p:txBody>
          <a:bodyPr/>
          <a:lstStyle/>
          <a:p>
            <a:pPr algn="l">
              <a:spcBef>
                <a:spcPct val="50000"/>
              </a:spcBef>
            </a:pPr>
            <a:r>
              <a:rPr lang="it-IT">
                <a:latin typeface="Times New Roman" pitchFamily="18" charset="0"/>
              </a:rPr>
              <a:t>Riportando in un grafico cartesiano la % di soggetti che rispondono in funzione della dose si ottiene una </a:t>
            </a:r>
            <a:r>
              <a:rPr lang="it-IT" b="1">
                <a:latin typeface="Times New Roman" pitchFamily="18" charset="0"/>
              </a:rPr>
              <a:t>curva dose-risposta cumulativa</a:t>
            </a:r>
            <a:r>
              <a:rPr lang="it-IT">
                <a:latin typeface="Times New Roman" pitchFamily="18" charset="0"/>
              </a:rPr>
              <a:t>; cioè, ad ogni dose corrispondono non solo i soggetti che rispondono </a:t>
            </a:r>
            <a:r>
              <a:rPr lang="it-IT" b="1">
                <a:latin typeface="Times New Roman" pitchFamily="18" charset="0"/>
              </a:rPr>
              <a:t>solo</a:t>
            </a:r>
            <a:r>
              <a:rPr lang="it-IT">
                <a:latin typeface="Times New Roman" pitchFamily="18" charset="0"/>
              </a:rPr>
              <a:t> a quella dose, ma anche i soggetti che rispondono a dosi più basse.</a:t>
            </a:r>
          </a:p>
        </p:txBody>
      </p:sp>
      <p:sp>
        <p:nvSpPr>
          <p:cNvPr id="71684" name="Rectangle 4"/>
          <p:cNvSpPr>
            <a:spLocks noGrp="1" noChangeArrowheads="1"/>
          </p:cNvSpPr>
          <p:nvPr>
            <p:ph type="title"/>
          </p:nvPr>
        </p:nvSpPr>
        <p:spPr>
          <a:xfrm>
            <a:off x="685800" y="0"/>
            <a:ext cx="7772400" cy="685800"/>
          </a:xfrm>
        </p:spPr>
        <p:txBody>
          <a:bodyPr/>
          <a:lstStyle/>
          <a:p>
            <a:r>
              <a:rPr lang="it-IT" sz="2800" smtClean="0"/>
              <a:t>Curve dose-risposta quantali</a:t>
            </a:r>
          </a:p>
        </p:txBody>
      </p:sp>
      <p:sp>
        <p:nvSpPr>
          <p:cNvPr id="71685" name="Text Box 5"/>
          <p:cNvSpPr txBox="1">
            <a:spLocks noChangeArrowheads="1"/>
          </p:cNvSpPr>
          <p:nvPr/>
        </p:nvSpPr>
        <p:spPr bwMode="auto">
          <a:xfrm>
            <a:off x="304800" y="5441950"/>
            <a:ext cx="8305800" cy="1196975"/>
          </a:xfrm>
          <a:prstGeom prst="rect">
            <a:avLst/>
          </a:prstGeom>
          <a:solidFill>
            <a:srgbClr val="FFCC99"/>
          </a:solidFill>
          <a:ln w="9525">
            <a:solidFill>
              <a:schemeClr val="accent2"/>
            </a:solidFill>
            <a:miter lim="800000"/>
            <a:headEnd/>
            <a:tailEnd/>
          </a:ln>
        </p:spPr>
        <p:txBody>
          <a:bodyPr>
            <a:spAutoFit/>
          </a:bodyPr>
          <a:lstStyle/>
          <a:p>
            <a:pPr algn="l">
              <a:spcBef>
                <a:spcPct val="50000"/>
              </a:spcBef>
            </a:pPr>
            <a:r>
              <a:rPr lang="it-IT" b="1">
                <a:latin typeface="Times New Roman" pitchFamily="18" charset="0"/>
              </a:rPr>
              <a:t>Trasformando il grafico in un grafico semilogaritmico, riportando cioè in ordinata il logaritmo</a:t>
            </a:r>
            <a:r>
              <a:rPr lang="it-IT">
                <a:latin typeface="Times New Roman" pitchFamily="18" charset="0"/>
              </a:rPr>
              <a:t> </a:t>
            </a:r>
            <a:r>
              <a:rPr lang="it-IT" b="1">
                <a:latin typeface="Times New Roman" pitchFamily="18" charset="0"/>
              </a:rPr>
              <a:t>della dose, si ottiene in genere una curva sigmoide.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Epidemiologia veterinaria: variabilità biologica, deviazione standard, normalità"/>
          <p:cNvPicPr>
            <a:picLocks noChangeAspect="1" noChangeArrowheads="1"/>
          </p:cNvPicPr>
          <p:nvPr/>
        </p:nvPicPr>
        <p:blipFill>
          <a:blip r:embed="rId2" cstate="print"/>
          <a:srcRect/>
          <a:stretch>
            <a:fillRect/>
          </a:stretch>
        </p:blipFill>
        <p:spPr bwMode="auto">
          <a:xfrm>
            <a:off x="1371600" y="1600200"/>
            <a:ext cx="6708775" cy="3257550"/>
          </a:xfrm>
          <a:prstGeom prst="rect">
            <a:avLst/>
          </a:prstGeom>
          <a:noFill/>
          <a:ln w="9525">
            <a:noFill/>
            <a:miter lim="800000"/>
            <a:headEnd/>
            <a:tailEnd/>
          </a:ln>
        </p:spPr>
      </p:pic>
      <p:sp>
        <p:nvSpPr>
          <p:cNvPr id="70659" name="Text Box 3"/>
          <p:cNvSpPr txBox="1">
            <a:spLocks noChangeArrowheads="1"/>
          </p:cNvSpPr>
          <p:nvPr/>
        </p:nvSpPr>
        <p:spPr bwMode="auto">
          <a:xfrm>
            <a:off x="1905000" y="4267200"/>
            <a:ext cx="1524000" cy="457200"/>
          </a:xfrm>
          <a:prstGeom prst="rect">
            <a:avLst/>
          </a:prstGeom>
          <a:noFill/>
          <a:ln w="9525">
            <a:noFill/>
            <a:miter lim="800000"/>
            <a:headEnd/>
            <a:tailEnd/>
          </a:ln>
        </p:spPr>
        <p:txBody>
          <a:bodyPr>
            <a:spAutoFit/>
          </a:bodyPr>
          <a:lstStyle/>
          <a:p>
            <a:pPr algn="l">
              <a:spcBef>
                <a:spcPct val="50000"/>
              </a:spcBef>
            </a:pPr>
            <a:r>
              <a:rPr lang="it-IT" b="1">
                <a:latin typeface="Times New Roman" pitchFamily="18" charset="0"/>
              </a:rPr>
              <a:t>Dose</a:t>
            </a:r>
          </a:p>
        </p:txBody>
      </p:sp>
      <p:sp>
        <p:nvSpPr>
          <p:cNvPr id="70660" name="Line 4"/>
          <p:cNvSpPr>
            <a:spLocks noChangeShapeType="1"/>
          </p:cNvSpPr>
          <p:nvPr/>
        </p:nvSpPr>
        <p:spPr bwMode="auto">
          <a:xfrm flipV="1">
            <a:off x="1447800" y="2514600"/>
            <a:ext cx="0" cy="1371600"/>
          </a:xfrm>
          <a:prstGeom prst="line">
            <a:avLst/>
          </a:prstGeom>
          <a:noFill/>
          <a:ln w="9525">
            <a:solidFill>
              <a:schemeClr val="tx1"/>
            </a:solidFill>
            <a:round/>
            <a:headEnd/>
            <a:tailEnd type="arrow" w="med" len="med"/>
          </a:ln>
        </p:spPr>
        <p:txBody>
          <a:bodyPr/>
          <a:lstStyle/>
          <a:p>
            <a:endParaRPr lang="it-IT"/>
          </a:p>
        </p:txBody>
      </p:sp>
      <p:sp>
        <p:nvSpPr>
          <p:cNvPr id="70661" name="Text Box 5"/>
          <p:cNvSpPr txBox="1">
            <a:spLocks noChangeArrowheads="1"/>
          </p:cNvSpPr>
          <p:nvPr/>
        </p:nvSpPr>
        <p:spPr bwMode="auto">
          <a:xfrm>
            <a:off x="147638" y="2590800"/>
            <a:ext cx="1182687" cy="1187450"/>
          </a:xfrm>
          <a:prstGeom prst="rect">
            <a:avLst/>
          </a:prstGeom>
          <a:noFill/>
          <a:ln w="9525">
            <a:noFill/>
            <a:miter lim="800000"/>
            <a:headEnd/>
            <a:tailEnd/>
          </a:ln>
        </p:spPr>
        <p:txBody>
          <a:bodyPr wrap="none">
            <a:spAutoFit/>
          </a:bodyPr>
          <a:lstStyle/>
          <a:p>
            <a:pPr algn="l"/>
            <a:r>
              <a:rPr lang="it-IT" b="1">
                <a:latin typeface="Times New Roman" pitchFamily="18" charset="0"/>
              </a:rPr>
              <a:t>%</a:t>
            </a:r>
          </a:p>
          <a:p>
            <a:pPr algn="l"/>
            <a:r>
              <a:rPr lang="it-IT" b="1">
                <a:latin typeface="Times New Roman" pitchFamily="18" charset="0"/>
              </a:rPr>
              <a:t>di</a:t>
            </a:r>
          </a:p>
          <a:p>
            <a:pPr algn="l"/>
            <a:r>
              <a:rPr lang="it-IT" b="1">
                <a:latin typeface="Times New Roman" pitchFamily="18" charset="0"/>
              </a:rPr>
              <a:t>soggetti</a:t>
            </a:r>
          </a:p>
        </p:txBody>
      </p:sp>
      <p:sp>
        <p:nvSpPr>
          <p:cNvPr id="70662" name="Text Box 6"/>
          <p:cNvSpPr txBox="1">
            <a:spLocks noChangeArrowheads="1"/>
          </p:cNvSpPr>
          <p:nvPr/>
        </p:nvSpPr>
        <p:spPr bwMode="auto">
          <a:xfrm>
            <a:off x="304800" y="5029200"/>
            <a:ext cx="8839200" cy="1562100"/>
          </a:xfrm>
          <a:prstGeom prst="rect">
            <a:avLst/>
          </a:prstGeom>
          <a:solidFill>
            <a:srgbClr val="FFCC99"/>
          </a:solidFill>
          <a:ln w="9525">
            <a:solidFill>
              <a:schemeClr val="accent2"/>
            </a:solidFill>
            <a:miter lim="800000"/>
            <a:headEnd/>
            <a:tailEnd/>
          </a:ln>
        </p:spPr>
        <p:txBody>
          <a:bodyPr>
            <a:spAutoFit/>
          </a:bodyPr>
          <a:lstStyle/>
          <a:p>
            <a:pPr algn="l">
              <a:spcBef>
                <a:spcPct val="50000"/>
              </a:spcBef>
            </a:pPr>
            <a:r>
              <a:rPr lang="it-IT">
                <a:latin typeface="Times New Roman" pitchFamily="18" charset="0"/>
              </a:rPr>
              <a:t>N.B. nella curva di distribuzione la dose indica la dose </a:t>
            </a:r>
            <a:r>
              <a:rPr lang="it-IT" u="sng">
                <a:latin typeface="Times New Roman" pitchFamily="18" charset="0"/>
              </a:rPr>
              <a:t>minima</a:t>
            </a:r>
            <a:r>
              <a:rPr lang="it-IT">
                <a:latin typeface="Times New Roman" pitchFamily="18" charset="0"/>
              </a:rPr>
              <a:t> a cui compare la risposta in una certa percentuale di soggetti. Ovviamente i soggetti che rispondono ad una data dose risponderanno anche a dosi più alte.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1714500" y="0"/>
            <a:ext cx="5791200" cy="519113"/>
          </a:xfrm>
          <a:prstGeom prst="rect">
            <a:avLst/>
          </a:prstGeom>
          <a:solidFill>
            <a:srgbClr val="CCFFCC"/>
          </a:solidFill>
          <a:ln w="9525">
            <a:noFill/>
            <a:miter lim="800000"/>
            <a:headEnd/>
            <a:tailEnd/>
          </a:ln>
        </p:spPr>
        <p:txBody>
          <a:bodyPr wrap="none">
            <a:spAutoFit/>
          </a:bodyPr>
          <a:lstStyle/>
          <a:p>
            <a:pPr algn="ctr" eaLnBrk="1" hangingPunct="1"/>
            <a:r>
              <a:rPr lang="it-IT" sz="2800" b="1">
                <a:latin typeface="Verdana" pitchFamily="34" charset="0"/>
                <a:cs typeface="Arial" charset="0"/>
              </a:rPr>
              <a:t>Risposte graduali e quantali</a:t>
            </a:r>
            <a:endParaRPr lang="it-IT" sz="2800" b="1">
              <a:latin typeface="Verdana" pitchFamily="34" charset="0"/>
              <a:cs typeface="Times New Roman" pitchFamily="18" charset="0"/>
            </a:endParaRPr>
          </a:p>
        </p:txBody>
      </p:sp>
      <p:pic>
        <p:nvPicPr>
          <p:cNvPr id="7" name="Picture 2" descr="http://www.pierluigimasini.it/med/wp-content/uploads/2012/12/curva-dose-risposta-quantale.jpg"/>
          <p:cNvPicPr>
            <a:picLocks noChangeAspect="1" noChangeArrowheads="1"/>
          </p:cNvPicPr>
          <p:nvPr/>
        </p:nvPicPr>
        <p:blipFill>
          <a:blip r:embed="rId3" cstate="print"/>
          <a:srcRect/>
          <a:stretch>
            <a:fillRect/>
          </a:stretch>
        </p:blipFill>
        <p:spPr bwMode="auto">
          <a:xfrm>
            <a:off x="2915816" y="764704"/>
            <a:ext cx="3705225" cy="5838826"/>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901700" y="546100"/>
            <a:ext cx="7772400" cy="5651500"/>
          </a:xfrm>
          <a:solidFill>
            <a:schemeClr val="bg1"/>
          </a:solidFill>
        </p:spPr>
        <p:txBody>
          <a:bodyPr/>
          <a:lstStyle/>
          <a:p>
            <a:pPr>
              <a:lnSpc>
                <a:spcPct val="90000"/>
              </a:lnSpc>
            </a:pPr>
            <a:r>
              <a:rPr lang="it-IT" sz="2800" b="1" smtClean="0"/>
              <a:t>CURVE GRADUALI E CURVE QUANTALI</a:t>
            </a:r>
          </a:p>
          <a:p>
            <a:pPr>
              <a:lnSpc>
                <a:spcPct val="90000"/>
              </a:lnSpc>
              <a:buFontTx/>
              <a:buNone/>
            </a:pPr>
            <a:endParaRPr lang="it-IT" sz="2800" b="1" smtClean="0"/>
          </a:p>
          <a:p>
            <a:pPr>
              <a:lnSpc>
                <a:spcPct val="90000"/>
              </a:lnSpc>
            </a:pPr>
            <a:r>
              <a:rPr lang="it-IT" sz="2400" smtClean="0"/>
              <a:t>Nonostante la loro validità per caratterizzare le azioni</a:t>
            </a:r>
          </a:p>
          <a:p>
            <a:pPr>
              <a:lnSpc>
                <a:spcPct val="90000"/>
              </a:lnSpc>
            </a:pPr>
            <a:r>
              <a:rPr lang="it-IT" sz="2400" smtClean="0"/>
              <a:t>di un farmaco, le curve dose – effetto graduali sono</a:t>
            </a:r>
          </a:p>
          <a:p>
            <a:pPr>
              <a:lnSpc>
                <a:spcPct val="90000"/>
              </a:lnSpc>
            </a:pPr>
            <a:r>
              <a:rPr lang="it-IT" sz="2400" smtClean="0"/>
              <a:t>poco applicabili nella pratica clinica</a:t>
            </a:r>
          </a:p>
          <a:p>
            <a:pPr>
              <a:lnSpc>
                <a:spcPct val="90000"/>
              </a:lnSpc>
            </a:pPr>
            <a:endParaRPr lang="it-IT" sz="2400" smtClean="0"/>
          </a:p>
          <a:p>
            <a:pPr>
              <a:lnSpc>
                <a:spcPct val="90000"/>
              </a:lnSpc>
            </a:pPr>
            <a:r>
              <a:rPr lang="it-IT" sz="2400" smtClean="0"/>
              <a:t>Ad es. non sono valide:</a:t>
            </a:r>
          </a:p>
          <a:p>
            <a:pPr>
              <a:lnSpc>
                <a:spcPct val="90000"/>
              </a:lnSpc>
            </a:pPr>
            <a:r>
              <a:rPr lang="it-IT" sz="2400" smtClean="0"/>
              <a:t>Quando l’effetto farmacologico è un evento tutto o</a:t>
            </a:r>
          </a:p>
          <a:p>
            <a:pPr>
              <a:lnSpc>
                <a:spcPct val="90000"/>
              </a:lnSpc>
            </a:pPr>
            <a:r>
              <a:rPr lang="it-IT" sz="2400" smtClean="0"/>
              <a:t>nulla, presente o assente</a:t>
            </a:r>
          </a:p>
          <a:p>
            <a:pPr>
              <a:lnSpc>
                <a:spcPct val="90000"/>
              </a:lnSpc>
              <a:buFontTx/>
              <a:buNone/>
            </a:pPr>
            <a:endParaRPr lang="it-IT" sz="2400" smtClean="0"/>
          </a:p>
          <a:p>
            <a:pPr>
              <a:lnSpc>
                <a:spcPct val="90000"/>
              </a:lnSpc>
            </a:pPr>
            <a:r>
              <a:rPr lang="it-IT" sz="2400" smtClean="0"/>
              <a:t>Quando ci si voglia riferire a tutta la popolazione dei</a:t>
            </a:r>
          </a:p>
          <a:p>
            <a:pPr>
              <a:lnSpc>
                <a:spcPct val="90000"/>
              </a:lnSpc>
            </a:pPr>
            <a:r>
              <a:rPr lang="it-IT" sz="2400" smtClean="0"/>
              <a:t>pazienti in trattamento</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body" idx="1"/>
          </p:nvPr>
        </p:nvSpPr>
        <p:spPr>
          <a:xfrm>
            <a:off x="762000" y="304800"/>
            <a:ext cx="7772400" cy="1382713"/>
          </a:xfrm>
          <a:solidFill>
            <a:srgbClr val="FFCC99"/>
          </a:solidFill>
          <a:ln>
            <a:solidFill>
              <a:schemeClr val="tx1"/>
            </a:solidFill>
          </a:ln>
        </p:spPr>
        <p:txBody>
          <a:bodyPr>
            <a:spAutoFit/>
          </a:bodyPr>
          <a:lstStyle/>
          <a:p>
            <a:pPr>
              <a:buFontTx/>
              <a:buNone/>
            </a:pPr>
            <a:r>
              <a:rPr lang="it-IT" sz="2800" b="1" smtClean="0"/>
              <a:t>N.B.: spesso le curve dose-risposta di una sostanza sono parzialmente parzialmente sovrapposte </a:t>
            </a:r>
            <a:r>
              <a:rPr lang="it-IT" sz="2800" b="1" smtClean="0">
                <a:sym typeface="Symbol" pitchFamily="18" charset="2"/>
              </a:rPr>
              <a:t> dosi con effetti tossici multipli</a:t>
            </a:r>
            <a:endParaRPr lang="it-IT" sz="2800" b="1" smtClean="0"/>
          </a:p>
        </p:txBody>
      </p:sp>
      <p:pic>
        <p:nvPicPr>
          <p:cNvPr id="81923" name="Picture 3" descr="dose"/>
          <p:cNvPicPr>
            <a:picLocks noChangeAspect="1" noChangeArrowheads="1"/>
          </p:cNvPicPr>
          <p:nvPr/>
        </p:nvPicPr>
        <p:blipFill>
          <a:blip r:embed="rId2" cstate="print"/>
          <a:srcRect/>
          <a:stretch>
            <a:fillRect/>
          </a:stretch>
        </p:blipFill>
        <p:spPr bwMode="auto">
          <a:xfrm>
            <a:off x="1066800" y="2362200"/>
            <a:ext cx="6811963" cy="4068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pSp>
        <p:nvGrpSpPr>
          <p:cNvPr id="2" name="Group 18"/>
          <p:cNvGrpSpPr>
            <a:grpSpLocks/>
          </p:cNvGrpSpPr>
          <p:nvPr/>
        </p:nvGrpSpPr>
        <p:grpSpPr bwMode="auto">
          <a:xfrm>
            <a:off x="1846263" y="2374900"/>
            <a:ext cx="5940425" cy="4176713"/>
            <a:chOff x="0" y="1323"/>
            <a:chExt cx="3742" cy="2631"/>
          </a:xfrm>
        </p:grpSpPr>
        <p:sp>
          <p:nvSpPr>
            <p:cNvPr id="23564" name="Rectangle 5"/>
            <p:cNvSpPr>
              <a:spLocks noChangeArrowheads="1"/>
            </p:cNvSpPr>
            <p:nvPr/>
          </p:nvSpPr>
          <p:spPr bwMode="auto">
            <a:xfrm>
              <a:off x="0" y="1323"/>
              <a:ext cx="2298" cy="173"/>
            </a:xfrm>
            <a:prstGeom prst="rect">
              <a:avLst/>
            </a:prstGeom>
            <a:noFill/>
            <a:ln w="9525">
              <a:noFill/>
              <a:miter lim="800000"/>
              <a:headEnd/>
              <a:tailEnd/>
            </a:ln>
          </p:spPr>
          <p:txBody>
            <a:bodyPr/>
            <a:lstStyle/>
            <a:p>
              <a:r>
                <a:rPr lang="en-US" sz="1200">
                  <a:solidFill>
                    <a:srgbClr val="000000"/>
                  </a:solidFill>
                  <a:latin typeface="Arial" charset="0"/>
                  <a:cs typeface="Arial" charset="0"/>
                </a:rPr>
                <a:t>  </a:t>
              </a:r>
              <a:r>
                <a:rPr lang="en-US">
                  <a:solidFill>
                    <a:srgbClr val="000000"/>
                  </a:solidFill>
                  <a:latin typeface="Arial" charset="0"/>
                  <a:cs typeface="Arial" charset="0"/>
                </a:rPr>
                <a:t> </a:t>
              </a:r>
              <a:r>
                <a:rPr lang="en-US" sz="1200">
                  <a:solidFill>
                    <a:srgbClr val="000000"/>
                  </a:solidFill>
                  <a:latin typeface="Arial" charset="0"/>
                  <a:cs typeface="Arial" charset="0"/>
                </a:rPr>
                <a:t>                                                                                     </a:t>
              </a:r>
            </a:p>
          </p:txBody>
        </p:sp>
        <p:sp>
          <p:nvSpPr>
            <p:cNvPr id="23565" name="Rectangle 7"/>
            <p:cNvSpPr>
              <a:spLocks noChangeArrowheads="1"/>
            </p:cNvSpPr>
            <p:nvPr/>
          </p:nvSpPr>
          <p:spPr bwMode="auto">
            <a:xfrm>
              <a:off x="2298" y="1323"/>
              <a:ext cx="1110" cy="173"/>
            </a:xfrm>
            <a:prstGeom prst="rect">
              <a:avLst/>
            </a:prstGeom>
            <a:noFill/>
            <a:ln w="9525">
              <a:noFill/>
              <a:miter lim="800000"/>
              <a:headEnd/>
              <a:tailEnd/>
            </a:ln>
          </p:spPr>
          <p:txBody>
            <a:bodyPr/>
            <a:lstStyle/>
            <a:p>
              <a:r>
                <a:rPr lang="en-US" sz="1200">
                  <a:solidFill>
                    <a:srgbClr val="000000"/>
                  </a:solidFill>
                  <a:latin typeface="Arial" charset="0"/>
                  <a:cs typeface="Arial" charset="0"/>
                </a:rPr>
                <a:t>  </a:t>
              </a:r>
              <a:r>
                <a:rPr lang="en-US">
                  <a:solidFill>
                    <a:srgbClr val="000000"/>
                  </a:solidFill>
                  <a:latin typeface="Arial" charset="0"/>
                  <a:cs typeface="Arial" charset="0"/>
                </a:rPr>
                <a:t> </a:t>
              </a:r>
              <a:r>
                <a:rPr lang="en-US" sz="1200">
                  <a:solidFill>
                    <a:srgbClr val="000000"/>
                  </a:solidFill>
                  <a:latin typeface="Arial" charset="0"/>
                  <a:cs typeface="Arial" charset="0"/>
                </a:rPr>
                <a:t>                                    </a:t>
              </a:r>
            </a:p>
          </p:txBody>
        </p:sp>
        <p:sp>
          <p:nvSpPr>
            <p:cNvPr id="23566" name="Rectangle 9"/>
            <p:cNvSpPr>
              <a:spLocks noChangeArrowheads="1"/>
            </p:cNvSpPr>
            <p:nvPr/>
          </p:nvSpPr>
          <p:spPr bwMode="auto">
            <a:xfrm>
              <a:off x="3408" y="1323"/>
              <a:ext cx="334" cy="173"/>
            </a:xfrm>
            <a:prstGeom prst="rect">
              <a:avLst/>
            </a:prstGeom>
            <a:noFill/>
            <a:ln w="9525">
              <a:noFill/>
              <a:miter lim="800000"/>
              <a:headEnd/>
              <a:tailEnd/>
            </a:ln>
          </p:spPr>
          <p:txBody>
            <a:bodyPr/>
            <a:lstStyle/>
            <a:p>
              <a:r>
                <a:rPr lang="en-US" sz="1200">
                  <a:solidFill>
                    <a:srgbClr val="000000"/>
                  </a:solidFill>
                  <a:latin typeface="Arial" charset="0"/>
                  <a:cs typeface="Arial" charset="0"/>
                </a:rPr>
                <a:t>  </a:t>
              </a:r>
              <a:r>
                <a:rPr lang="en-US">
                  <a:solidFill>
                    <a:srgbClr val="000000"/>
                  </a:solidFill>
                  <a:latin typeface="Arial" charset="0"/>
                  <a:cs typeface="Arial" charset="0"/>
                </a:rPr>
                <a:t> </a:t>
              </a:r>
              <a:r>
                <a:rPr lang="en-US" sz="1200">
                  <a:solidFill>
                    <a:srgbClr val="000000"/>
                  </a:solidFill>
                  <a:latin typeface="Arial" charset="0"/>
                  <a:cs typeface="Arial" charset="0"/>
                </a:rPr>
                <a:t>       </a:t>
              </a:r>
            </a:p>
          </p:txBody>
        </p:sp>
        <p:sp>
          <p:nvSpPr>
            <p:cNvPr id="23567" name="Rectangle 11"/>
            <p:cNvSpPr>
              <a:spLocks noChangeArrowheads="1" noTextEdit="1"/>
            </p:cNvSpPr>
            <p:nvPr/>
          </p:nvSpPr>
          <p:spPr bwMode="auto">
            <a:xfrm>
              <a:off x="0" y="1496"/>
              <a:ext cx="2298" cy="394"/>
            </a:xfrm>
            <a:prstGeom prst="rect">
              <a:avLst/>
            </a:prstGeom>
            <a:noFill/>
            <a:ln w="9525">
              <a:noFill/>
              <a:miter lim="800000"/>
              <a:headEnd/>
              <a:tailEnd/>
            </a:ln>
          </p:spPr>
          <p:txBody>
            <a:bodyPr>
              <a:spAutoFit/>
            </a:bodyPr>
            <a:lstStyle/>
            <a:p>
              <a:endParaRPr lang="it-IT"/>
            </a:p>
          </p:txBody>
        </p:sp>
        <p:sp>
          <p:nvSpPr>
            <p:cNvPr id="23568" name="Rectangle 12"/>
            <p:cNvSpPr>
              <a:spLocks noChangeArrowheads="1"/>
            </p:cNvSpPr>
            <p:nvPr/>
          </p:nvSpPr>
          <p:spPr bwMode="auto">
            <a:xfrm>
              <a:off x="2298" y="1496"/>
              <a:ext cx="1110" cy="394"/>
            </a:xfrm>
            <a:prstGeom prst="rect">
              <a:avLst/>
            </a:prstGeom>
            <a:noFill/>
            <a:ln w="9525">
              <a:noFill/>
              <a:miter lim="800000"/>
              <a:headEnd/>
              <a:tailEnd/>
            </a:ln>
          </p:spPr>
          <p:txBody>
            <a:bodyPr/>
            <a:lstStyle/>
            <a:p>
              <a:r>
                <a:rPr lang="en-US" sz="1200">
                  <a:solidFill>
                    <a:srgbClr val="000000"/>
                  </a:solidFill>
                  <a:latin typeface="Arial" charset="0"/>
                  <a:cs typeface="Arial" charset="0"/>
                  <a:hlinkClick r:id="rId3"/>
                </a:rPr>
                <a:t>  </a:t>
              </a:r>
              <a:r>
                <a:rPr lang="en-US" sz="2300">
                  <a:solidFill>
                    <a:srgbClr val="000000"/>
                  </a:solidFill>
                  <a:latin typeface="Arial" charset="0"/>
                  <a:cs typeface="Arial" charset="0"/>
                </a:rPr>
                <a:t> </a:t>
              </a:r>
              <a:r>
                <a:rPr lang="en-US" sz="1200">
                  <a:solidFill>
                    <a:srgbClr val="000000"/>
                  </a:solidFill>
                  <a:latin typeface="Arial" charset="0"/>
                  <a:cs typeface="Arial" charset="0"/>
                </a:rPr>
                <a:t>                                    </a:t>
              </a:r>
            </a:p>
          </p:txBody>
        </p:sp>
        <p:sp>
          <p:nvSpPr>
            <p:cNvPr id="23569" name="Rectangle 14"/>
            <p:cNvSpPr>
              <a:spLocks noChangeArrowheads="1"/>
            </p:cNvSpPr>
            <p:nvPr/>
          </p:nvSpPr>
          <p:spPr bwMode="auto">
            <a:xfrm>
              <a:off x="3408" y="1496"/>
              <a:ext cx="334" cy="394"/>
            </a:xfrm>
            <a:prstGeom prst="rect">
              <a:avLst/>
            </a:prstGeom>
            <a:noFill/>
            <a:ln w="9525">
              <a:noFill/>
              <a:miter lim="800000"/>
              <a:headEnd/>
              <a:tailEnd/>
            </a:ln>
          </p:spPr>
          <p:txBody>
            <a:bodyPr/>
            <a:lstStyle/>
            <a:p>
              <a:r>
                <a:rPr lang="en-US" sz="1200">
                  <a:solidFill>
                    <a:srgbClr val="000000"/>
                  </a:solidFill>
                  <a:latin typeface="Arial" charset="0"/>
                  <a:cs typeface="Arial" charset="0"/>
                </a:rPr>
                <a:t>  </a:t>
              </a:r>
              <a:endParaRPr lang="en-US" sz="4300">
                <a:solidFill>
                  <a:srgbClr val="000000"/>
                </a:solidFill>
                <a:latin typeface="Arial" charset="0"/>
                <a:cs typeface="Arial" charset="0"/>
              </a:endParaRPr>
            </a:p>
          </p:txBody>
        </p:sp>
        <p:sp>
          <p:nvSpPr>
            <p:cNvPr id="23570" name="Rectangle 16"/>
            <p:cNvSpPr>
              <a:spLocks noChangeArrowheads="1"/>
            </p:cNvSpPr>
            <p:nvPr/>
          </p:nvSpPr>
          <p:spPr bwMode="auto">
            <a:xfrm>
              <a:off x="0" y="1890"/>
              <a:ext cx="3742" cy="2064"/>
            </a:xfrm>
            <a:prstGeom prst="rect">
              <a:avLst/>
            </a:prstGeom>
            <a:noFill/>
            <a:ln w="9525">
              <a:noFill/>
              <a:miter lim="800000"/>
              <a:headEnd/>
              <a:tailEnd/>
            </a:ln>
          </p:spPr>
          <p:txBody>
            <a:bodyPr/>
            <a:lstStyle/>
            <a:p>
              <a:r>
                <a:rPr lang="en-US" sz="1200">
                  <a:solidFill>
                    <a:srgbClr val="000000"/>
                  </a:solidFill>
                  <a:latin typeface="Arial" charset="0"/>
                  <a:cs typeface="Arial" charset="0"/>
                  <a:hlinkClick r:id="rId3"/>
                </a:rPr>
                <a:t>  </a:t>
              </a:r>
              <a:r>
                <a:rPr lang="en-US" sz="19700">
                  <a:solidFill>
                    <a:srgbClr val="000000"/>
                  </a:solidFill>
                  <a:latin typeface="Arial" charset="0"/>
                  <a:cs typeface="Arial" charset="0"/>
                </a:rPr>
                <a:t> </a:t>
              </a:r>
              <a:r>
                <a:rPr lang="en-US" sz="1200">
                  <a:solidFill>
                    <a:srgbClr val="000000"/>
                  </a:solidFill>
                  <a:latin typeface="Arial" charset="0"/>
                  <a:cs typeface="Arial" charset="0"/>
                </a:rPr>
                <a:t>                                                                                                                                   </a:t>
              </a:r>
            </a:p>
          </p:txBody>
        </p:sp>
      </p:grpSp>
      <p:pic>
        <p:nvPicPr>
          <p:cNvPr id="23555" name="Picture 3" descr="table04"/>
          <p:cNvPicPr>
            <a:picLocks noChangeAspect="1" noChangeArrowheads="1"/>
          </p:cNvPicPr>
          <p:nvPr/>
        </p:nvPicPr>
        <p:blipFill>
          <a:blip r:embed="rId4" cstate="print">
            <a:lum bright="-94000" contrast="100000"/>
          </a:blip>
          <a:srcRect l="6667" r="11667"/>
          <a:stretch>
            <a:fillRect/>
          </a:stretch>
        </p:blipFill>
        <p:spPr bwMode="auto">
          <a:xfrm>
            <a:off x="244475" y="304800"/>
            <a:ext cx="4327525" cy="2057400"/>
          </a:xfrm>
          <a:prstGeom prst="rect">
            <a:avLst/>
          </a:prstGeom>
          <a:noFill/>
          <a:ln w="9525">
            <a:noFill/>
            <a:miter lim="800000"/>
            <a:headEnd/>
            <a:tailEnd/>
          </a:ln>
        </p:spPr>
      </p:pic>
      <p:pic>
        <p:nvPicPr>
          <p:cNvPr id="23556" name="Picture 4" descr="table05"/>
          <p:cNvPicPr>
            <a:picLocks noChangeAspect="1" noChangeArrowheads="1"/>
          </p:cNvPicPr>
          <p:nvPr/>
        </p:nvPicPr>
        <p:blipFill>
          <a:blip r:embed="rId5" cstate="print">
            <a:lum bright="-94000" contrast="100000"/>
          </a:blip>
          <a:srcRect l="5084" r="15254"/>
          <a:stretch>
            <a:fillRect/>
          </a:stretch>
        </p:blipFill>
        <p:spPr bwMode="auto">
          <a:xfrm>
            <a:off x="4800600" y="304800"/>
            <a:ext cx="4149725" cy="2055813"/>
          </a:xfrm>
          <a:prstGeom prst="rect">
            <a:avLst/>
          </a:prstGeom>
          <a:noFill/>
          <a:ln w="9525">
            <a:noFill/>
            <a:miter lim="800000"/>
            <a:headEnd/>
            <a:tailEnd/>
          </a:ln>
        </p:spPr>
      </p:pic>
      <p:pic>
        <p:nvPicPr>
          <p:cNvPr id="23557" name="Picture 6" descr="1x1clear"/>
          <p:cNvPicPr>
            <a:picLocks noChangeAspect="1" noChangeArrowheads="1"/>
          </p:cNvPicPr>
          <p:nvPr/>
        </p:nvPicPr>
        <p:blipFill>
          <a:blip r:embed="rId6"/>
          <a:srcRect/>
          <a:stretch>
            <a:fillRect/>
          </a:stretch>
        </p:blipFill>
        <p:spPr bwMode="auto">
          <a:xfrm>
            <a:off x="1981200" y="2268538"/>
            <a:ext cx="3700463" cy="14287"/>
          </a:xfrm>
          <a:prstGeom prst="rect">
            <a:avLst/>
          </a:prstGeom>
          <a:noFill/>
          <a:ln w="9525">
            <a:noFill/>
            <a:miter lim="800000"/>
            <a:headEnd/>
            <a:tailEnd/>
          </a:ln>
        </p:spPr>
      </p:pic>
      <p:pic>
        <p:nvPicPr>
          <p:cNvPr id="23558" name="Picture 8" descr="1x1clear"/>
          <p:cNvPicPr>
            <a:picLocks noChangeAspect="1" noChangeArrowheads="1"/>
          </p:cNvPicPr>
          <p:nvPr/>
        </p:nvPicPr>
        <p:blipFill>
          <a:blip r:embed="rId6"/>
          <a:srcRect/>
          <a:stretch>
            <a:fillRect/>
          </a:stretch>
        </p:blipFill>
        <p:spPr bwMode="auto">
          <a:xfrm>
            <a:off x="5629275" y="2268538"/>
            <a:ext cx="1614488" cy="14287"/>
          </a:xfrm>
          <a:prstGeom prst="rect">
            <a:avLst/>
          </a:prstGeom>
          <a:noFill/>
          <a:ln w="9525">
            <a:noFill/>
            <a:miter lim="800000"/>
            <a:headEnd/>
            <a:tailEnd/>
          </a:ln>
        </p:spPr>
      </p:pic>
      <p:pic>
        <p:nvPicPr>
          <p:cNvPr id="23559" name="Picture 10" descr="1x1clear"/>
          <p:cNvPicPr>
            <a:picLocks noChangeAspect="1" noChangeArrowheads="1"/>
          </p:cNvPicPr>
          <p:nvPr/>
        </p:nvPicPr>
        <p:blipFill>
          <a:blip r:embed="rId6"/>
          <a:srcRect/>
          <a:stretch>
            <a:fillRect/>
          </a:stretch>
        </p:blipFill>
        <p:spPr bwMode="auto">
          <a:xfrm>
            <a:off x="7391400" y="2268538"/>
            <a:ext cx="357188" cy="14287"/>
          </a:xfrm>
          <a:prstGeom prst="rect">
            <a:avLst/>
          </a:prstGeom>
          <a:noFill/>
          <a:ln w="9525">
            <a:noFill/>
            <a:miter lim="800000"/>
            <a:headEnd/>
            <a:tailEnd/>
          </a:ln>
        </p:spPr>
      </p:pic>
      <p:pic>
        <p:nvPicPr>
          <p:cNvPr id="23560" name="Picture 15" descr="1x1clear"/>
          <p:cNvPicPr>
            <a:picLocks noChangeAspect="1" noChangeArrowheads="1"/>
          </p:cNvPicPr>
          <p:nvPr/>
        </p:nvPicPr>
        <p:blipFill>
          <a:blip r:embed="rId6"/>
          <a:srcRect/>
          <a:stretch>
            <a:fillRect/>
          </a:stretch>
        </p:blipFill>
        <p:spPr bwMode="auto">
          <a:xfrm>
            <a:off x="7391400" y="2543175"/>
            <a:ext cx="28575" cy="685800"/>
          </a:xfrm>
          <a:prstGeom prst="rect">
            <a:avLst/>
          </a:prstGeom>
          <a:noFill/>
          <a:ln w="9525">
            <a:noFill/>
            <a:miter lim="800000"/>
            <a:headEnd/>
            <a:tailEnd/>
          </a:ln>
        </p:spPr>
      </p:pic>
      <p:pic>
        <p:nvPicPr>
          <p:cNvPr id="23561" name="Picture 17" descr="chart06">
            <a:hlinkClick r:id="rId3"/>
          </p:cNvPr>
          <p:cNvPicPr>
            <a:picLocks noChangeAspect="1" noChangeArrowheads="1"/>
          </p:cNvPicPr>
          <p:nvPr/>
        </p:nvPicPr>
        <p:blipFill>
          <a:blip r:embed="rId7" cstate="print"/>
          <a:srcRect/>
          <a:stretch>
            <a:fillRect/>
          </a:stretch>
        </p:blipFill>
        <p:spPr bwMode="auto">
          <a:xfrm>
            <a:off x="1447800" y="3276600"/>
            <a:ext cx="6096000" cy="3362325"/>
          </a:xfrm>
          <a:prstGeom prst="rect">
            <a:avLst/>
          </a:prstGeom>
          <a:noFill/>
          <a:ln w="9525">
            <a:noFill/>
            <a:miter lim="800000"/>
            <a:headEnd/>
            <a:tailEnd/>
          </a:ln>
        </p:spPr>
      </p:pic>
      <p:sp>
        <p:nvSpPr>
          <p:cNvPr id="23562" name="Rectangle 21"/>
          <p:cNvSpPr>
            <a:spLocks noChangeArrowheads="1"/>
          </p:cNvSpPr>
          <p:nvPr/>
        </p:nvSpPr>
        <p:spPr bwMode="auto">
          <a:xfrm>
            <a:off x="152400" y="2362200"/>
            <a:ext cx="4322763" cy="641350"/>
          </a:xfrm>
          <a:prstGeom prst="rect">
            <a:avLst/>
          </a:prstGeom>
          <a:noFill/>
          <a:ln w="9525">
            <a:noFill/>
            <a:miter lim="800000"/>
            <a:headEnd/>
            <a:tailEnd/>
          </a:ln>
        </p:spPr>
        <p:txBody>
          <a:bodyPr wrap="none">
            <a:spAutoFit/>
          </a:bodyPr>
          <a:lstStyle/>
          <a:p>
            <a:r>
              <a:rPr lang="en-US" sz="1800" b="1">
                <a:solidFill>
                  <a:srgbClr val="000000"/>
                </a:solidFill>
                <a:latin typeface="Verdana" pitchFamily="34" charset="0"/>
                <a:cs typeface="Times New Roman" pitchFamily="18" charset="0"/>
              </a:rPr>
              <a:t>Dosi Efficaci </a:t>
            </a:r>
            <a:r>
              <a:rPr lang="en-US" sz="1800" b="1">
                <a:solidFill>
                  <a:srgbClr val="000000"/>
                </a:solidFill>
                <a:latin typeface="Verdana" pitchFamily="34" charset="0"/>
                <a:cs typeface="Arial" charset="0"/>
              </a:rPr>
              <a:t>(D</a:t>
            </a:r>
            <a:r>
              <a:rPr lang="en-US" sz="1800" b="1">
                <a:solidFill>
                  <a:srgbClr val="000000"/>
                </a:solidFill>
                <a:latin typeface="Verdana" pitchFamily="34" charset="0"/>
                <a:cs typeface="Times New Roman" pitchFamily="18" charset="0"/>
              </a:rPr>
              <a:t>Es</a:t>
            </a:r>
            <a:r>
              <a:rPr lang="en-US" sz="1800" b="1">
                <a:solidFill>
                  <a:srgbClr val="000000"/>
                </a:solidFill>
                <a:latin typeface="Verdana" pitchFamily="34" charset="0"/>
                <a:cs typeface="Arial" charset="0"/>
              </a:rPr>
              <a:t>): le dosi che </a:t>
            </a:r>
          </a:p>
          <a:p>
            <a:r>
              <a:rPr lang="en-US" sz="1800" b="1">
                <a:solidFill>
                  <a:srgbClr val="000000"/>
                </a:solidFill>
                <a:latin typeface="Verdana" pitchFamily="34" charset="0"/>
                <a:cs typeface="Arial" charset="0"/>
              </a:rPr>
              <a:t>provocano un effetto desiderato</a:t>
            </a:r>
            <a:endParaRPr lang="it-IT" sz="1800" b="1">
              <a:solidFill>
                <a:srgbClr val="000000"/>
              </a:solidFill>
              <a:latin typeface="Verdana" pitchFamily="34" charset="0"/>
              <a:cs typeface="Arial" charset="0"/>
            </a:endParaRPr>
          </a:p>
        </p:txBody>
      </p:sp>
      <p:sp>
        <p:nvSpPr>
          <p:cNvPr id="23563" name="Rectangle 22"/>
          <p:cNvSpPr>
            <a:spLocks noChangeArrowheads="1"/>
          </p:cNvSpPr>
          <p:nvPr/>
        </p:nvSpPr>
        <p:spPr bwMode="auto">
          <a:xfrm>
            <a:off x="4713288" y="2362200"/>
            <a:ext cx="4354512" cy="641350"/>
          </a:xfrm>
          <a:prstGeom prst="rect">
            <a:avLst/>
          </a:prstGeom>
          <a:noFill/>
          <a:ln w="9525">
            <a:noFill/>
            <a:miter lim="800000"/>
            <a:headEnd/>
            <a:tailEnd/>
          </a:ln>
        </p:spPr>
        <p:txBody>
          <a:bodyPr wrap="none">
            <a:spAutoFit/>
          </a:bodyPr>
          <a:lstStyle/>
          <a:p>
            <a:r>
              <a:rPr lang="en-US" sz="1800" b="1">
                <a:solidFill>
                  <a:srgbClr val="000000"/>
                </a:solidFill>
                <a:latin typeface="Verdana" pitchFamily="34" charset="0"/>
                <a:cs typeface="Times New Roman" pitchFamily="18" charset="0"/>
              </a:rPr>
              <a:t>Dosi Tossiche </a:t>
            </a:r>
            <a:r>
              <a:rPr lang="en-US" sz="1800" b="1">
                <a:solidFill>
                  <a:srgbClr val="000000"/>
                </a:solidFill>
                <a:latin typeface="Verdana" pitchFamily="34" charset="0"/>
                <a:cs typeface="Arial" charset="0"/>
              </a:rPr>
              <a:t>(</a:t>
            </a:r>
            <a:r>
              <a:rPr lang="en-US" sz="1800" b="1">
                <a:solidFill>
                  <a:srgbClr val="000000"/>
                </a:solidFill>
                <a:latin typeface="Verdana" pitchFamily="34" charset="0"/>
                <a:cs typeface="Times New Roman" pitchFamily="18" charset="0"/>
              </a:rPr>
              <a:t>DTs</a:t>
            </a:r>
            <a:r>
              <a:rPr lang="en-US" sz="1800" b="1">
                <a:solidFill>
                  <a:srgbClr val="000000"/>
                </a:solidFill>
                <a:latin typeface="Verdana" pitchFamily="34" charset="0"/>
                <a:cs typeface="Arial" charset="0"/>
              </a:rPr>
              <a:t>): le dosi che </a:t>
            </a:r>
          </a:p>
          <a:p>
            <a:r>
              <a:rPr lang="en-US" sz="1800" b="1">
                <a:solidFill>
                  <a:srgbClr val="000000"/>
                </a:solidFill>
                <a:latin typeface="Verdana" pitchFamily="34" charset="0"/>
                <a:cs typeface="Arial" charset="0"/>
              </a:rPr>
              <a:t>provocano un effetto tossico</a:t>
            </a:r>
            <a:endParaRPr lang="it-IT" sz="1800" b="1">
              <a:solidFill>
                <a:srgbClr val="000000"/>
              </a:solidFill>
              <a:latin typeface="Verdana" pitchFamily="34" charset="0"/>
              <a:cs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228600" y="1295400"/>
            <a:ext cx="8839200" cy="1006475"/>
          </a:xfrm>
          <a:prstGeom prst="rect">
            <a:avLst/>
          </a:prstGeom>
          <a:noFill/>
          <a:ln w="9525">
            <a:noFill/>
            <a:miter lim="800000"/>
            <a:headEnd/>
            <a:tailEnd/>
          </a:ln>
        </p:spPr>
        <p:txBody>
          <a:bodyPr>
            <a:spAutoFit/>
          </a:bodyPr>
          <a:lstStyle/>
          <a:p>
            <a:r>
              <a:rPr lang="en-US" sz="2000" b="1" dirty="0">
                <a:solidFill>
                  <a:srgbClr val="000000"/>
                </a:solidFill>
                <a:latin typeface="Verdana" pitchFamily="34" charset="0"/>
                <a:cs typeface="Times New Roman" pitchFamily="18" charset="0"/>
              </a:rPr>
              <a:t>DL50 </a:t>
            </a:r>
            <a:r>
              <a:rPr lang="en-US" sz="2000" b="1" dirty="0">
                <a:solidFill>
                  <a:srgbClr val="000000"/>
                </a:solidFill>
                <a:latin typeface="Verdana" pitchFamily="34" charset="0"/>
                <a:cs typeface="Arial" charset="0"/>
              </a:rPr>
              <a:t>(</a:t>
            </a:r>
            <a:r>
              <a:rPr lang="en-US" sz="2000" b="1" i="1" dirty="0">
                <a:solidFill>
                  <a:srgbClr val="000000"/>
                </a:solidFill>
                <a:latin typeface="Verdana" pitchFamily="34" charset="0"/>
                <a:cs typeface="Times New Roman" pitchFamily="18" charset="0"/>
              </a:rPr>
              <a:t>Lethal Dose 50%</a:t>
            </a:r>
            <a:r>
              <a:rPr lang="en-US" sz="2000" b="1" dirty="0">
                <a:solidFill>
                  <a:srgbClr val="000000"/>
                </a:solidFill>
                <a:latin typeface="Verdana" pitchFamily="34" charset="0"/>
                <a:cs typeface="Arial" charset="0"/>
              </a:rPr>
              <a:t>): è la dose (o la </a:t>
            </a:r>
            <a:r>
              <a:rPr lang="en-US" sz="2000" b="1" dirty="0" err="1">
                <a:solidFill>
                  <a:srgbClr val="000000"/>
                </a:solidFill>
                <a:latin typeface="Verdana" pitchFamily="34" charset="0"/>
                <a:cs typeface="Arial" charset="0"/>
              </a:rPr>
              <a:t>concentrazione</a:t>
            </a:r>
            <a:r>
              <a:rPr lang="en-US" sz="2000" b="1" dirty="0">
                <a:solidFill>
                  <a:srgbClr val="000000"/>
                </a:solidFill>
                <a:latin typeface="Verdana" pitchFamily="34" charset="0"/>
                <a:cs typeface="Arial" charset="0"/>
              </a:rPr>
              <a:t> per </a:t>
            </a:r>
            <a:r>
              <a:rPr lang="en-US" sz="2000" b="1" dirty="0" err="1">
                <a:solidFill>
                  <a:srgbClr val="000000"/>
                </a:solidFill>
                <a:latin typeface="Verdana" pitchFamily="34" charset="0"/>
                <a:cs typeface="Arial" charset="0"/>
              </a:rPr>
              <a:t>sostanze</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volatili</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alla</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quale</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si</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osserva</a:t>
            </a:r>
            <a:r>
              <a:rPr lang="en-US" sz="2000" b="1" dirty="0">
                <a:solidFill>
                  <a:srgbClr val="000000"/>
                </a:solidFill>
                <a:latin typeface="Verdana" pitchFamily="34" charset="0"/>
                <a:cs typeface="Arial" charset="0"/>
              </a:rPr>
              <a:t> la </a:t>
            </a:r>
            <a:r>
              <a:rPr lang="en-US" sz="2000" b="1" dirty="0" err="1">
                <a:solidFill>
                  <a:srgbClr val="000000"/>
                </a:solidFill>
                <a:latin typeface="Verdana" pitchFamily="34" charset="0"/>
                <a:cs typeface="Arial" charset="0"/>
              </a:rPr>
              <a:t>mortalità</a:t>
            </a:r>
            <a:r>
              <a:rPr lang="en-US" sz="2000" b="1" dirty="0">
                <a:solidFill>
                  <a:srgbClr val="000000"/>
                </a:solidFill>
                <a:latin typeface="Verdana" pitchFamily="34" charset="0"/>
                <a:cs typeface="Arial" charset="0"/>
              </a:rPr>
              <a:t> del 50% </a:t>
            </a:r>
            <a:r>
              <a:rPr lang="en-US" sz="2000" b="1" dirty="0" err="1">
                <a:solidFill>
                  <a:srgbClr val="000000"/>
                </a:solidFill>
                <a:latin typeface="Verdana" pitchFamily="34" charset="0"/>
                <a:cs typeface="Arial" charset="0"/>
              </a:rPr>
              <a:t>degli</a:t>
            </a:r>
            <a:r>
              <a:rPr lang="en-US" sz="2000" b="1" dirty="0">
                <a:solidFill>
                  <a:srgbClr val="000000"/>
                </a:solidFill>
                <a:latin typeface="Verdana" pitchFamily="34" charset="0"/>
                <a:cs typeface="Arial" charset="0"/>
              </a:rPr>
              <a:t> </a:t>
            </a:r>
            <a:r>
              <a:rPr lang="en-US" sz="2000" b="1" dirty="0" err="1" smtClean="0">
                <a:solidFill>
                  <a:srgbClr val="000000"/>
                </a:solidFill>
                <a:latin typeface="Verdana" pitchFamily="34" charset="0"/>
                <a:cs typeface="Arial" charset="0"/>
              </a:rPr>
              <a:t>individui</a:t>
            </a:r>
            <a:r>
              <a:rPr lang="en-US" sz="2000" b="1" dirty="0" smtClean="0">
                <a:solidFill>
                  <a:srgbClr val="000000"/>
                </a:solidFill>
                <a:latin typeface="Verdana" pitchFamily="34" charset="0"/>
                <a:cs typeface="Arial" charset="0"/>
              </a:rPr>
              <a:t> </a:t>
            </a:r>
            <a:r>
              <a:rPr lang="en-US" sz="2000" b="1" dirty="0" smtClean="0">
                <a:solidFill>
                  <a:srgbClr val="FF0000"/>
                </a:solidFill>
                <a:latin typeface="Verdana" pitchFamily="34" charset="0"/>
                <a:cs typeface="Arial" charset="0"/>
              </a:rPr>
              <a:t>(</a:t>
            </a:r>
            <a:r>
              <a:rPr lang="en-US" sz="2000" b="1" dirty="0" err="1" smtClean="0">
                <a:solidFill>
                  <a:srgbClr val="FF0000"/>
                </a:solidFill>
                <a:latin typeface="Verdana" pitchFamily="34" charset="0"/>
                <a:cs typeface="Arial" charset="0"/>
              </a:rPr>
              <a:t>tossicità</a:t>
            </a:r>
            <a:r>
              <a:rPr lang="en-US" sz="2000" b="1" dirty="0" smtClean="0">
                <a:solidFill>
                  <a:srgbClr val="FF0000"/>
                </a:solidFill>
                <a:latin typeface="Verdana" pitchFamily="34" charset="0"/>
                <a:cs typeface="Arial" charset="0"/>
              </a:rPr>
              <a:t> </a:t>
            </a:r>
            <a:r>
              <a:rPr lang="en-US" sz="2000" b="1" dirty="0" err="1" smtClean="0">
                <a:solidFill>
                  <a:srgbClr val="FF0000"/>
                </a:solidFill>
                <a:latin typeface="Verdana" pitchFamily="34" charset="0"/>
                <a:cs typeface="Arial" charset="0"/>
              </a:rPr>
              <a:t>acuta</a:t>
            </a:r>
            <a:r>
              <a:rPr lang="en-US" sz="2000" b="1" dirty="0" smtClean="0">
                <a:solidFill>
                  <a:srgbClr val="FF0000"/>
                </a:solidFill>
                <a:latin typeface="Verdana" pitchFamily="34" charset="0"/>
                <a:cs typeface="Arial" charset="0"/>
              </a:rPr>
              <a:t>)</a:t>
            </a:r>
            <a:endParaRPr lang="en-US" sz="2000" b="1" dirty="0">
              <a:solidFill>
                <a:srgbClr val="FF0000"/>
              </a:solidFill>
              <a:latin typeface="Verdana" pitchFamily="34" charset="0"/>
              <a:cs typeface="Arial" charset="0"/>
            </a:endParaRPr>
          </a:p>
        </p:txBody>
      </p:sp>
      <p:grpSp>
        <p:nvGrpSpPr>
          <p:cNvPr id="2" name="Group 17"/>
          <p:cNvGrpSpPr>
            <a:grpSpLocks/>
          </p:cNvGrpSpPr>
          <p:nvPr/>
        </p:nvGrpSpPr>
        <p:grpSpPr bwMode="auto">
          <a:xfrm>
            <a:off x="1595438" y="2687638"/>
            <a:ext cx="5954712" cy="4222750"/>
            <a:chOff x="0" y="1725"/>
            <a:chExt cx="3751" cy="2660"/>
          </a:xfrm>
        </p:grpSpPr>
        <p:sp>
          <p:nvSpPr>
            <p:cNvPr id="24588" name="Rectangle 4"/>
            <p:cNvSpPr>
              <a:spLocks noChangeArrowheads="1"/>
            </p:cNvSpPr>
            <p:nvPr/>
          </p:nvSpPr>
          <p:spPr bwMode="auto">
            <a:xfrm>
              <a:off x="0" y="1725"/>
              <a:ext cx="2302" cy="173"/>
            </a:xfrm>
            <a:prstGeom prst="rect">
              <a:avLst/>
            </a:prstGeom>
            <a:noFill/>
            <a:ln w="9525">
              <a:noFill/>
              <a:miter lim="800000"/>
              <a:headEnd/>
              <a:tailEnd/>
            </a:ln>
          </p:spPr>
          <p:txBody>
            <a:bodyPr/>
            <a:lstStyle/>
            <a:p>
              <a:r>
                <a:rPr lang="en-US" sz="1200">
                  <a:solidFill>
                    <a:srgbClr val="000000"/>
                  </a:solidFill>
                  <a:latin typeface="Arial" charset="0"/>
                  <a:cs typeface="Arial" charset="0"/>
                </a:rPr>
                <a:t>  </a:t>
              </a:r>
              <a:r>
                <a:rPr lang="en-US">
                  <a:solidFill>
                    <a:srgbClr val="000000"/>
                  </a:solidFill>
                  <a:latin typeface="Arial" charset="0"/>
                  <a:cs typeface="Arial" charset="0"/>
                </a:rPr>
                <a:t> </a:t>
              </a:r>
              <a:r>
                <a:rPr lang="en-US" sz="1200">
                  <a:solidFill>
                    <a:srgbClr val="000000"/>
                  </a:solidFill>
                  <a:latin typeface="Arial" charset="0"/>
                  <a:cs typeface="Arial" charset="0"/>
                </a:rPr>
                <a:t>                                                                                     </a:t>
              </a:r>
            </a:p>
          </p:txBody>
        </p:sp>
        <p:sp>
          <p:nvSpPr>
            <p:cNvPr id="24589" name="Rectangle 6"/>
            <p:cNvSpPr>
              <a:spLocks noChangeArrowheads="1"/>
            </p:cNvSpPr>
            <p:nvPr/>
          </p:nvSpPr>
          <p:spPr bwMode="auto">
            <a:xfrm>
              <a:off x="2302" y="1725"/>
              <a:ext cx="1114" cy="173"/>
            </a:xfrm>
            <a:prstGeom prst="rect">
              <a:avLst/>
            </a:prstGeom>
            <a:noFill/>
            <a:ln w="9525">
              <a:noFill/>
              <a:miter lim="800000"/>
              <a:headEnd/>
              <a:tailEnd/>
            </a:ln>
          </p:spPr>
          <p:txBody>
            <a:bodyPr/>
            <a:lstStyle/>
            <a:p>
              <a:r>
                <a:rPr lang="en-US" sz="1200">
                  <a:solidFill>
                    <a:srgbClr val="000000"/>
                  </a:solidFill>
                  <a:latin typeface="Arial" charset="0"/>
                  <a:cs typeface="Arial" charset="0"/>
                </a:rPr>
                <a:t>  </a:t>
              </a:r>
              <a:r>
                <a:rPr lang="en-US">
                  <a:solidFill>
                    <a:srgbClr val="000000"/>
                  </a:solidFill>
                  <a:latin typeface="Arial" charset="0"/>
                  <a:cs typeface="Arial" charset="0"/>
                </a:rPr>
                <a:t> </a:t>
              </a:r>
              <a:r>
                <a:rPr lang="en-US" sz="1200">
                  <a:solidFill>
                    <a:srgbClr val="000000"/>
                  </a:solidFill>
                  <a:latin typeface="Arial" charset="0"/>
                  <a:cs typeface="Arial" charset="0"/>
                </a:rPr>
                <a:t>                                    </a:t>
              </a:r>
            </a:p>
          </p:txBody>
        </p:sp>
        <p:sp>
          <p:nvSpPr>
            <p:cNvPr id="24590" name="Rectangle 8"/>
            <p:cNvSpPr>
              <a:spLocks noChangeArrowheads="1"/>
            </p:cNvSpPr>
            <p:nvPr/>
          </p:nvSpPr>
          <p:spPr bwMode="auto">
            <a:xfrm>
              <a:off x="3416" y="1725"/>
              <a:ext cx="335" cy="173"/>
            </a:xfrm>
            <a:prstGeom prst="rect">
              <a:avLst/>
            </a:prstGeom>
            <a:noFill/>
            <a:ln w="9525">
              <a:noFill/>
              <a:miter lim="800000"/>
              <a:headEnd/>
              <a:tailEnd/>
            </a:ln>
          </p:spPr>
          <p:txBody>
            <a:bodyPr/>
            <a:lstStyle/>
            <a:p>
              <a:r>
                <a:rPr lang="en-US" sz="1200">
                  <a:solidFill>
                    <a:srgbClr val="000000"/>
                  </a:solidFill>
                  <a:latin typeface="Arial" charset="0"/>
                  <a:cs typeface="Arial" charset="0"/>
                </a:rPr>
                <a:t>  </a:t>
              </a:r>
              <a:r>
                <a:rPr lang="en-US">
                  <a:solidFill>
                    <a:srgbClr val="000000"/>
                  </a:solidFill>
                  <a:latin typeface="Arial" charset="0"/>
                  <a:cs typeface="Arial" charset="0"/>
                </a:rPr>
                <a:t> </a:t>
              </a:r>
              <a:r>
                <a:rPr lang="en-US" sz="1200">
                  <a:solidFill>
                    <a:srgbClr val="000000"/>
                  </a:solidFill>
                  <a:latin typeface="Arial" charset="0"/>
                  <a:cs typeface="Arial" charset="0"/>
                </a:rPr>
                <a:t>       </a:t>
              </a:r>
            </a:p>
          </p:txBody>
        </p:sp>
        <p:sp>
          <p:nvSpPr>
            <p:cNvPr id="24591" name="Rectangle 10"/>
            <p:cNvSpPr>
              <a:spLocks noChangeArrowheads="1" noTextEdit="1"/>
            </p:cNvSpPr>
            <p:nvPr/>
          </p:nvSpPr>
          <p:spPr bwMode="auto">
            <a:xfrm>
              <a:off x="0" y="1898"/>
              <a:ext cx="2302" cy="394"/>
            </a:xfrm>
            <a:prstGeom prst="rect">
              <a:avLst/>
            </a:prstGeom>
            <a:noFill/>
            <a:ln w="9525">
              <a:noFill/>
              <a:miter lim="800000"/>
              <a:headEnd/>
              <a:tailEnd/>
            </a:ln>
          </p:spPr>
          <p:txBody>
            <a:bodyPr>
              <a:spAutoFit/>
            </a:bodyPr>
            <a:lstStyle/>
            <a:p>
              <a:endParaRPr lang="it-IT"/>
            </a:p>
          </p:txBody>
        </p:sp>
        <p:sp>
          <p:nvSpPr>
            <p:cNvPr id="24592" name="Rectangle 11"/>
            <p:cNvSpPr>
              <a:spLocks noChangeArrowheads="1"/>
            </p:cNvSpPr>
            <p:nvPr/>
          </p:nvSpPr>
          <p:spPr bwMode="auto">
            <a:xfrm>
              <a:off x="2302" y="1898"/>
              <a:ext cx="1114" cy="394"/>
            </a:xfrm>
            <a:prstGeom prst="rect">
              <a:avLst/>
            </a:prstGeom>
            <a:noFill/>
            <a:ln w="9525">
              <a:noFill/>
              <a:miter lim="800000"/>
              <a:headEnd/>
              <a:tailEnd/>
            </a:ln>
          </p:spPr>
          <p:txBody>
            <a:bodyPr/>
            <a:lstStyle/>
            <a:p>
              <a:r>
                <a:rPr lang="en-US" sz="1200">
                  <a:solidFill>
                    <a:srgbClr val="000000"/>
                  </a:solidFill>
                  <a:latin typeface="Arial" charset="0"/>
                  <a:cs typeface="Arial" charset="0"/>
                  <a:hlinkClick r:id="rId3"/>
                </a:rPr>
                <a:t>  </a:t>
              </a:r>
              <a:r>
                <a:rPr lang="en-US" sz="2300">
                  <a:solidFill>
                    <a:srgbClr val="000000"/>
                  </a:solidFill>
                  <a:latin typeface="Arial" charset="0"/>
                  <a:cs typeface="Arial" charset="0"/>
                </a:rPr>
                <a:t> </a:t>
              </a:r>
              <a:r>
                <a:rPr lang="en-US" sz="1200">
                  <a:solidFill>
                    <a:srgbClr val="000000"/>
                  </a:solidFill>
                  <a:latin typeface="Arial" charset="0"/>
                  <a:cs typeface="Arial" charset="0"/>
                </a:rPr>
                <a:t>                                    </a:t>
              </a:r>
            </a:p>
          </p:txBody>
        </p:sp>
        <p:sp>
          <p:nvSpPr>
            <p:cNvPr id="24593" name="Rectangle 13"/>
            <p:cNvSpPr>
              <a:spLocks noChangeArrowheads="1"/>
            </p:cNvSpPr>
            <p:nvPr/>
          </p:nvSpPr>
          <p:spPr bwMode="auto">
            <a:xfrm>
              <a:off x="3416" y="1898"/>
              <a:ext cx="335" cy="394"/>
            </a:xfrm>
            <a:prstGeom prst="rect">
              <a:avLst/>
            </a:prstGeom>
            <a:noFill/>
            <a:ln w="9525">
              <a:noFill/>
              <a:miter lim="800000"/>
              <a:headEnd/>
              <a:tailEnd/>
            </a:ln>
          </p:spPr>
          <p:txBody>
            <a:bodyPr/>
            <a:lstStyle/>
            <a:p>
              <a:r>
                <a:rPr lang="en-US" sz="1200">
                  <a:solidFill>
                    <a:srgbClr val="000000"/>
                  </a:solidFill>
                  <a:latin typeface="Arial" charset="0"/>
                  <a:cs typeface="Arial" charset="0"/>
                </a:rPr>
                <a:t>  </a:t>
              </a:r>
              <a:endParaRPr lang="en-US" sz="4300">
                <a:solidFill>
                  <a:srgbClr val="000000"/>
                </a:solidFill>
                <a:latin typeface="Arial" charset="0"/>
                <a:cs typeface="Arial" charset="0"/>
              </a:endParaRPr>
            </a:p>
          </p:txBody>
        </p:sp>
        <p:sp>
          <p:nvSpPr>
            <p:cNvPr id="24594" name="Rectangle 15"/>
            <p:cNvSpPr>
              <a:spLocks noChangeArrowheads="1"/>
            </p:cNvSpPr>
            <p:nvPr/>
          </p:nvSpPr>
          <p:spPr bwMode="auto">
            <a:xfrm>
              <a:off x="0" y="2292"/>
              <a:ext cx="3751" cy="2093"/>
            </a:xfrm>
            <a:prstGeom prst="rect">
              <a:avLst/>
            </a:prstGeom>
            <a:noFill/>
            <a:ln w="9525">
              <a:noFill/>
              <a:miter lim="800000"/>
              <a:headEnd/>
              <a:tailEnd/>
            </a:ln>
          </p:spPr>
          <p:txBody>
            <a:bodyPr/>
            <a:lstStyle/>
            <a:p>
              <a:r>
                <a:rPr lang="en-US" sz="1200">
                  <a:solidFill>
                    <a:srgbClr val="000000"/>
                  </a:solidFill>
                  <a:latin typeface="Arial" charset="0"/>
                  <a:cs typeface="Arial" charset="0"/>
                  <a:hlinkClick r:id="rId3"/>
                </a:rPr>
                <a:t>  </a:t>
              </a:r>
              <a:r>
                <a:rPr lang="en-US" sz="20000">
                  <a:solidFill>
                    <a:srgbClr val="000000"/>
                  </a:solidFill>
                  <a:latin typeface="Arial" charset="0"/>
                  <a:cs typeface="Arial" charset="0"/>
                </a:rPr>
                <a:t> </a:t>
              </a:r>
              <a:r>
                <a:rPr lang="en-US" sz="1200">
                  <a:solidFill>
                    <a:srgbClr val="000000"/>
                  </a:solidFill>
                  <a:latin typeface="Arial" charset="0"/>
                  <a:cs typeface="Arial" charset="0"/>
                </a:rPr>
                <a:t>                                                                                                                                   </a:t>
              </a:r>
            </a:p>
          </p:txBody>
        </p:sp>
      </p:grpSp>
      <p:pic>
        <p:nvPicPr>
          <p:cNvPr id="24580" name="Picture 3" descr="1x1clear"/>
          <p:cNvPicPr>
            <a:picLocks noChangeAspect="1" noChangeArrowheads="1"/>
          </p:cNvPicPr>
          <p:nvPr/>
        </p:nvPicPr>
        <p:blipFill>
          <a:blip r:embed="rId4"/>
          <a:srcRect/>
          <a:stretch>
            <a:fillRect/>
          </a:stretch>
        </p:blipFill>
        <p:spPr bwMode="auto">
          <a:xfrm>
            <a:off x="1731963" y="207963"/>
            <a:ext cx="28575" cy="257175"/>
          </a:xfrm>
          <a:prstGeom prst="rect">
            <a:avLst/>
          </a:prstGeom>
          <a:noFill/>
          <a:ln w="9525">
            <a:noFill/>
            <a:miter lim="800000"/>
            <a:headEnd/>
            <a:tailEnd/>
          </a:ln>
        </p:spPr>
      </p:pic>
      <p:pic>
        <p:nvPicPr>
          <p:cNvPr id="24581" name="Picture 5" descr="1x1clear"/>
          <p:cNvPicPr>
            <a:picLocks noChangeAspect="1" noChangeArrowheads="1"/>
          </p:cNvPicPr>
          <p:nvPr/>
        </p:nvPicPr>
        <p:blipFill>
          <a:blip r:embed="rId4"/>
          <a:srcRect/>
          <a:stretch>
            <a:fillRect/>
          </a:stretch>
        </p:blipFill>
        <p:spPr bwMode="auto">
          <a:xfrm>
            <a:off x="1730375" y="2733675"/>
            <a:ext cx="3714750" cy="14288"/>
          </a:xfrm>
          <a:prstGeom prst="rect">
            <a:avLst/>
          </a:prstGeom>
          <a:noFill/>
          <a:ln w="9525">
            <a:noFill/>
            <a:miter lim="800000"/>
            <a:headEnd/>
            <a:tailEnd/>
          </a:ln>
        </p:spPr>
      </p:pic>
      <p:pic>
        <p:nvPicPr>
          <p:cNvPr id="24582" name="Picture 7" descr="1x1clear"/>
          <p:cNvPicPr>
            <a:picLocks noChangeAspect="1" noChangeArrowheads="1"/>
          </p:cNvPicPr>
          <p:nvPr/>
        </p:nvPicPr>
        <p:blipFill>
          <a:blip r:embed="rId4"/>
          <a:srcRect/>
          <a:stretch>
            <a:fillRect/>
          </a:stretch>
        </p:blipFill>
        <p:spPr bwMode="auto">
          <a:xfrm>
            <a:off x="5384800" y="2733675"/>
            <a:ext cx="1614488" cy="14288"/>
          </a:xfrm>
          <a:prstGeom prst="rect">
            <a:avLst/>
          </a:prstGeom>
          <a:noFill/>
          <a:ln w="9525">
            <a:noFill/>
            <a:miter lim="800000"/>
            <a:headEnd/>
            <a:tailEnd/>
          </a:ln>
        </p:spPr>
      </p:pic>
      <p:pic>
        <p:nvPicPr>
          <p:cNvPr id="24583" name="Picture 9" descr="1x1clear"/>
          <p:cNvPicPr>
            <a:picLocks noChangeAspect="1" noChangeArrowheads="1"/>
          </p:cNvPicPr>
          <p:nvPr/>
        </p:nvPicPr>
        <p:blipFill>
          <a:blip r:embed="rId4"/>
          <a:srcRect/>
          <a:stretch>
            <a:fillRect/>
          </a:stretch>
        </p:blipFill>
        <p:spPr bwMode="auto">
          <a:xfrm>
            <a:off x="7153275" y="2733675"/>
            <a:ext cx="357188" cy="14288"/>
          </a:xfrm>
          <a:prstGeom prst="rect">
            <a:avLst/>
          </a:prstGeom>
          <a:noFill/>
          <a:ln w="9525">
            <a:noFill/>
            <a:miter lim="800000"/>
            <a:headEnd/>
            <a:tailEnd/>
          </a:ln>
        </p:spPr>
      </p:pic>
      <p:pic>
        <p:nvPicPr>
          <p:cNvPr id="24584" name="Picture 14" descr="1x1clear"/>
          <p:cNvPicPr>
            <a:picLocks noChangeAspect="1" noChangeArrowheads="1"/>
          </p:cNvPicPr>
          <p:nvPr/>
        </p:nvPicPr>
        <p:blipFill>
          <a:blip r:embed="rId4"/>
          <a:srcRect/>
          <a:stretch>
            <a:fillRect/>
          </a:stretch>
        </p:blipFill>
        <p:spPr bwMode="auto">
          <a:xfrm>
            <a:off x="7153275" y="3008313"/>
            <a:ext cx="28575" cy="685800"/>
          </a:xfrm>
          <a:prstGeom prst="rect">
            <a:avLst/>
          </a:prstGeom>
          <a:noFill/>
          <a:ln w="9525">
            <a:noFill/>
            <a:miter lim="800000"/>
            <a:headEnd/>
            <a:tailEnd/>
          </a:ln>
        </p:spPr>
      </p:pic>
      <p:pic>
        <p:nvPicPr>
          <p:cNvPr id="24585" name="Picture 16" descr="chart05">
            <a:hlinkClick r:id="rId3"/>
          </p:cNvPr>
          <p:cNvPicPr>
            <a:picLocks noChangeAspect="1" noChangeArrowheads="1"/>
          </p:cNvPicPr>
          <p:nvPr/>
        </p:nvPicPr>
        <p:blipFill>
          <a:blip r:embed="rId5" cstate="print"/>
          <a:srcRect/>
          <a:stretch>
            <a:fillRect/>
          </a:stretch>
        </p:blipFill>
        <p:spPr bwMode="auto">
          <a:xfrm>
            <a:off x="990600" y="2219325"/>
            <a:ext cx="7086600" cy="3532188"/>
          </a:xfrm>
          <a:prstGeom prst="rect">
            <a:avLst/>
          </a:prstGeom>
          <a:noFill/>
          <a:ln w="9525">
            <a:noFill/>
            <a:miter lim="800000"/>
            <a:headEnd/>
            <a:tailEnd/>
          </a:ln>
        </p:spPr>
      </p:pic>
      <p:sp>
        <p:nvSpPr>
          <p:cNvPr id="24586" name="Rectangle 19"/>
          <p:cNvSpPr>
            <a:spLocks noChangeArrowheads="1"/>
          </p:cNvSpPr>
          <p:nvPr/>
        </p:nvSpPr>
        <p:spPr bwMode="auto">
          <a:xfrm>
            <a:off x="762000" y="304800"/>
            <a:ext cx="7620000" cy="946150"/>
          </a:xfrm>
          <a:prstGeom prst="rect">
            <a:avLst/>
          </a:prstGeom>
          <a:solidFill>
            <a:srgbClr val="CCFFCC"/>
          </a:solidFill>
          <a:ln w="9525">
            <a:noFill/>
            <a:miter lim="800000"/>
            <a:headEnd/>
            <a:tailEnd/>
          </a:ln>
        </p:spPr>
        <p:txBody>
          <a:bodyPr>
            <a:spAutoFit/>
          </a:bodyPr>
          <a:lstStyle/>
          <a:p>
            <a:pPr algn="ctr"/>
            <a:r>
              <a:rPr lang="en-US" sz="2800" b="1">
                <a:solidFill>
                  <a:srgbClr val="000000"/>
                </a:solidFill>
                <a:latin typeface="Verdana" pitchFamily="34" charset="0"/>
                <a:cs typeface="Times New Roman" pitchFamily="18" charset="0"/>
              </a:rPr>
              <a:t>Determinazione delle dosi che </a:t>
            </a:r>
          </a:p>
          <a:p>
            <a:pPr algn="ctr"/>
            <a:r>
              <a:rPr lang="en-US" sz="2800" b="1">
                <a:solidFill>
                  <a:srgbClr val="000000"/>
                </a:solidFill>
                <a:latin typeface="Verdana" pitchFamily="34" charset="0"/>
                <a:cs typeface="Times New Roman" pitchFamily="18" charset="0"/>
              </a:rPr>
              <a:t>producono effetti tossici</a:t>
            </a:r>
            <a:endParaRPr lang="it-IT" sz="2800" b="1">
              <a:solidFill>
                <a:srgbClr val="000000"/>
              </a:solidFill>
              <a:latin typeface="Verdana" pitchFamily="34" charset="0"/>
              <a:cs typeface="Times New Roman" pitchFamily="18" charset="0"/>
            </a:endParaRPr>
          </a:p>
        </p:txBody>
      </p:sp>
      <p:sp>
        <p:nvSpPr>
          <p:cNvPr id="24587" name="Rectangle 20"/>
          <p:cNvSpPr>
            <a:spLocks noChangeArrowheads="1"/>
          </p:cNvSpPr>
          <p:nvPr/>
        </p:nvSpPr>
        <p:spPr bwMode="auto">
          <a:xfrm>
            <a:off x="849313" y="5846763"/>
            <a:ext cx="7319962" cy="701675"/>
          </a:xfrm>
          <a:prstGeom prst="rect">
            <a:avLst/>
          </a:prstGeom>
          <a:solidFill>
            <a:srgbClr val="FFFF99"/>
          </a:solidFill>
          <a:ln w="9525">
            <a:noFill/>
            <a:miter lim="800000"/>
            <a:headEnd/>
            <a:tailEnd/>
          </a:ln>
        </p:spPr>
        <p:txBody>
          <a:bodyPr wrap="none">
            <a:spAutoFit/>
          </a:bodyPr>
          <a:lstStyle/>
          <a:p>
            <a:pPr algn="ctr"/>
            <a:r>
              <a:rPr lang="en-US" sz="2000" b="1">
                <a:solidFill>
                  <a:srgbClr val="000000"/>
                </a:solidFill>
                <a:latin typeface="Verdana" pitchFamily="34" charset="0"/>
                <a:cs typeface="Times New Roman" pitchFamily="18" charset="0"/>
              </a:rPr>
              <a:t>Esiste una DL50 per ogni via di somministrazione </a:t>
            </a:r>
          </a:p>
          <a:p>
            <a:pPr algn="ctr"/>
            <a:r>
              <a:rPr lang="en-US" sz="2000" b="1">
                <a:solidFill>
                  <a:srgbClr val="000000"/>
                </a:solidFill>
                <a:latin typeface="Verdana" pitchFamily="34" charset="0"/>
                <a:cs typeface="Times New Roman" pitchFamily="18" charset="0"/>
              </a:rPr>
              <a:t>considerata ed ogni diversa specie animale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466850" y="361950"/>
            <a:ext cx="6496050" cy="666750"/>
          </a:xfrm>
          <a:solidFill>
            <a:srgbClr val="CCFFCC"/>
          </a:solidFill>
        </p:spPr>
        <p:txBody>
          <a:bodyPr/>
          <a:lstStyle/>
          <a:p>
            <a:r>
              <a:rPr lang="en-US" sz="3200" b="1" smtClean="0">
                <a:solidFill>
                  <a:srgbClr val="000000"/>
                </a:solidFill>
                <a:latin typeface="Verdana" pitchFamily="34" charset="0"/>
              </a:rPr>
              <a:t>Confronto tra le DL</a:t>
            </a:r>
            <a:r>
              <a:rPr lang="en-US" sz="3200" b="1" baseline="-25000" smtClean="0">
                <a:solidFill>
                  <a:srgbClr val="000000"/>
                </a:solidFill>
                <a:latin typeface="Verdana" pitchFamily="34" charset="0"/>
              </a:rPr>
              <a:t>50</a:t>
            </a:r>
            <a:endParaRPr lang="en-US" sz="3200" b="1" smtClean="0">
              <a:solidFill>
                <a:srgbClr val="000000"/>
              </a:solidFill>
              <a:latin typeface="Verdana" pitchFamily="34" charset="0"/>
            </a:endParaRPr>
          </a:p>
        </p:txBody>
      </p:sp>
      <p:sp>
        <p:nvSpPr>
          <p:cNvPr id="25603" name="Rectangle 4"/>
          <p:cNvSpPr>
            <a:spLocks noChangeArrowheads="1"/>
          </p:cNvSpPr>
          <p:nvPr/>
        </p:nvSpPr>
        <p:spPr bwMode="auto">
          <a:xfrm>
            <a:off x="1417638" y="1843088"/>
            <a:ext cx="2508250" cy="304800"/>
          </a:xfrm>
          <a:prstGeom prst="rect">
            <a:avLst/>
          </a:prstGeom>
          <a:solidFill>
            <a:srgbClr val="EAEAEA"/>
          </a:solidFill>
          <a:ln w="9525">
            <a:noFill/>
            <a:miter lim="800000"/>
            <a:headEnd/>
            <a:tailEnd/>
          </a:ln>
        </p:spPr>
        <p:txBody>
          <a:bodyPr wrap="none" lIns="0" tIns="0" rIns="0" bIns="0">
            <a:spAutoFit/>
          </a:bodyPr>
          <a:lstStyle/>
          <a:p>
            <a:r>
              <a:rPr lang="it-IT" sz="2000" b="1">
                <a:solidFill>
                  <a:srgbClr val="000000"/>
                </a:solidFill>
                <a:latin typeface="Verdana" pitchFamily="34" charset="0"/>
              </a:rPr>
              <a:t>Sostanza Chimica</a:t>
            </a:r>
            <a:endParaRPr lang="it-IT" sz="2000" b="1">
              <a:latin typeface="Verdana" pitchFamily="34" charset="0"/>
            </a:endParaRPr>
          </a:p>
        </p:txBody>
      </p:sp>
      <p:sp>
        <p:nvSpPr>
          <p:cNvPr id="25604" name="Rectangle 5"/>
          <p:cNvSpPr>
            <a:spLocks noChangeArrowheads="1"/>
          </p:cNvSpPr>
          <p:nvPr/>
        </p:nvSpPr>
        <p:spPr bwMode="auto">
          <a:xfrm>
            <a:off x="5602288" y="1843088"/>
            <a:ext cx="2066925" cy="304800"/>
          </a:xfrm>
          <a:prstGeom prst="rect">
            <a:avLst/>
          </a:prstGeom>
          <a:solidFill>
            <a:srgbClr val="EAEAEA"/>
          </a:solidFill>
          <a:ln w="9525">
            <a:noFill/>
            <a:miter lim="800000"/>
            <a:headEnd/>
            <a:tailEnd/>
          </a:ln>
        </p:spPr>
        <p:txBody>
          <a:bodyPr wrap="none" lIns="0" tIns="0" rIns="0" bIns="0">
            <a:spAutoFit/>
          </a:bodyPr>
          <a:lstStyle/>
          <a:p>
            <a:r>
              <a:rPr lang="it-IT" sz="2000" b="1">
                <a:solidFill>
                  <a:srgbClr val="000000"/>
                </a:solidFill>
                <a:latin typeface="Verdana" pitchFamily="34" charset="0"/>
              </a:rPr>
              <a:t>DL50 (mg/kg)</a:t>
            </a:r>
          </a:p>
        </p:txBody>
      </p:sp>
      <p:sp>
        <p:nvSpPr>
          <p:cNvPr id="25605" name="Rectangle 7"/>
          <p:cNvSpPr>
            <a:spLocks noChangeArrowheads="1"/>
          </p:cNvSpPr>
          <p:nvPr/>
        </p:nvSpPr>
        <p:spPr bwMode="auto">
          <a:xfrm>
            <a:off x="6451600" y="1843088"/>
            <a:ext cx="88900" cy="304800"/>
          </a:xfrm>
          <a:prstGeom prst="rect">
            <a:avLst/>
          </a:prstGeom>
          <a:noFill/>
          <a:ln w="9525">
            <a:noFill/>
            <a:miter lim="800000"/>
            <a:headEnd/>
            <a:tailEnd/>
          </a:ln>
        </p:spPr>
        <p:txBody>
          <a:bodyPr wrap="none" lIns="0" tIns="0" rIns="0" bIns="0">
            <a:spAutoFit/>
          </a:bodyPr>
          <a:lstStyle/>
          <a:p>
            <a:r>
              <a:rPr lang="it-IT" sz="2000">
                <a:solidFill>
                  <a:srgbClr val="000000"/>
                </a:solidFill>
                <a:latin typeface="Verdana" pitchFamily="34" charset="0"/>
              </a:rPr>
              <a:t> </a:t>
            </a:r>
            <a:endParaRPr lang="it-IT" sz="2000">
              <a:latin typeface="Verdana" pitchFamily="34" charset="0"/>
            </a:endParaRPr>
          </a:p>
        </p:txBody>
      </p:sp>
      <p:sp>
        <p:nvSpPr>
          <p:cNvPr id="25606" name="Rectangle 8"/>
          <p:cNvSpPr>
            <a:spLocks noChangeArrowheads="1"/>
          </p:cNvSpPr>
          <p:nvPr/>
        </p:nvSpPr>
        <p:spPr bwMode="auto">
          <a:xfrm>
            <a:off x="1260475" y="1828800"/>
            <a:ext cx="14288"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07" name="Line 9"/>
          <p:cNvSpPr>
            <a:spLocks noChangeShapeType="1"/>
          </p:cNvSpPr>
          <p:nvPr/>
        </p:nvSpPr>
        <p:spPr bwMode="auto">
          <a:xfrm>
            <a:off x="1260475" y="1828800"/>
            <a:ext cx="14288" cy="1588"/>
          </a:xfrm>
          <a:prstGeom prst="line">
            <a:avLst/>
          </a:prstGeom>
          <a:noFill/>
          <a:ln w="0">
            <a:solidFill>
              <a:srgbClr val="000000"/>
            </a:solidFill>
            <a:round/>
            <a:headEnd/>
            <a:tailEnd/>
          </a:ln>
        </p:spPr>
        <p:txBody>
          <a:bodyPr/>
          <a:lstStyle/>
          <a:p>
            <a:endParaRPr lang="it-IT"/>
          </a:p>
        </p:txBody>
      </p:sp>
      <p:sp>
        <p:nvSpPr>
          <p:cNvPr id="25608" name="Line 10"/>
          <p:cNvSpPr>
            <a:spLocks noChangeShapeType="1"/>
          </p:cNvSpPr>
          <p:nvPr/>
        </p:nvSpPr>
        <p:spPr bwMode="auto">
          <a:xfrm>
            <a:off x="1260475" y="1828800"/>
            <a:ext cx="1588" cy="14288"/>
          </a:xfrm>
          <a:prstGeom prst="line">
            <a:avLst/>
          </a:prstGeom>
          <a:noFill/>
          <a:ln w="0">
            <a:solidFill>
              <a:srgbClr val="000000"/>
            </a:solidFill>
            <a:round/>
            <a:headEnd/>
            <a:tailEnd/>
          </a:ln>
        </p:spPr>
        <p:txBody>
          <a:bodyPr/>
          <a:lstStyle/>
          <a:p>
            <a:endParaRPr lang="it-IT"/>
          </a:p>
        </p:txBody>
      </p:sp>
      <p:sp>
        <p:nvSpPr>
          <p:cNvPr id="25609" name="Rectangle 11"/>
          <p:cNvSpPr>
            <a:spLocks noChangeArrowheads="1"/>
          </p:cNvSpPr>
          <p:nvPr/>
        </p:nvSpPr>
        <p:spPr bwMode="auto">
          <a:xfrm>
            <a:off x="1260475" y="1828800"/>
            <a:ext cx="14288"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10" name="Line 12"/>
          <p:cNvSpPr>
            <a:spLocks noChangeShapeType="1"/>
          </p:cNvSpPr>
          <p:nvPr/>
        </p:nvSpPr>
        <p:spPr bwMode="auto">
          <a:xfrm>
            <a:off x="1260475" y="1828800"/>
            <a:ext cx="14288" cy="1588"/>
          </a:xfrm>
          <a:prstGeom prst="line">
            <a:avLst/>
          </a:prstGeom>
          <a:noFill/>
          <a:ln w="0">
            <a:solidFill>
              <a:srgbClr val="000000"/>
            </a:solidFill>
            <a:round/>
            <a:headEnd/>
            <a:tailEnd/>
          </a:ln>
        </p:spPr>
        <p:txBody>
          <a:bodyPr/>
          <a:lstStyle/>
          <a:p>
            <a:endParaRPr lang="it-IT"/>
          </a:p>
        </p:txBody>
      </p:sp>
      <p:sp>
        <p:nvSpPr>
          <p:cNvPr id="25611" name="Line 13"/>
          <p:cNvSpPr>
            <a:spLocks noChangeShapeType="1"/>
          </p:cNvSpPr>
          <p:nvPr/>
        </p:nvSpPr>
        <p:spPr bwMode="auto">
          <a:xfrm>
            <a:off x="1260475" y="1828800"/>
            <a:ext cx="1588" cy="14288"/>
          </a:xfrm>
          <a:prstGeom prst="line">
            <a:avLst/>
          </a:prstGeom>
          <a:noFill/>
          <a:ln w="0">
            <a:solidFill>
              <a:srgbClr val="000000"/>
            </a:solidFill>
            <a:round/>
            <a:headEnd/>
            <a:tailEnd/>
          </a:ln>
        </p:spPr>
        <p:txBody>
          <a:bodyPr/>
          <a:lstStyle/>
          <a:p>
            <a:endParaRPr lang="it-IT"/>
          </a:p>
        </p:txBody>
      </p:sp>
      <p:sp>
        <p:nvSpPr>
          <p:cNvPr id="25612" name="Rectangle 14"/>
          <p:cNvSpPr>
            <a:spLocks noChangeArrowheads="1"/>
          </p:cNvSpPr>
          <p:nvPr/>
        </p:nvSpPr>
        <p:spPr bwMode="auto">
          <a:xfrm>
            <a:off x="1274763" y="1828800"/>
            <a:ext cx="4449762"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13" name="Line 15"/>
          <p:cNvSpPr>
            <a:spLocks noChangeShapeType="1"/>
          </p:cNvSpPr>
          <p:nvPr/>
        </p:nvSpPr>
        <p:spPr bwMode="auto">
          <a:xfrm>
            <a:off x="1274763" y="1828800"/>
            <a:ext cx="4449762" cy="1588"/>
          </a:xfrm>
          <a:prstGeom prst="line">
            <a:avLst/>
          </a:prstGeom>
          <a:noFill/>
          <a:ln w="0">
            <a:solidFill>
              <a:srgbClr val="000000"/>
            </a:solidFill>
            <a:round/>
            <a:headEnd/>
            <a:tailEnd/>
          </a:ln>
        </p:spPr>
        <p:txBody>
          <a:bodyPr/>
          <a:lstStyle/>
          <a:p>
            <a:endParaRPr lang="it-IT"/>
          </a:p>
        </p:txBody>
      </p:sp>
      <p:sp>
        <p:nvSpPr>
          <p:cNvPr id="25614" name="Rectangle 16"/>
          <p:cNvSpPr>
            <a:spLocks noChangeArrowheads="1"/>
          </p:cNvSpPr>
          <p:nvPr/>
        </p:nvSpPr>
        <p:spPr bwMode="auto">
          <a:xfrm>
            <a:off x="5495925" y="1828800"/>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15" name="Line 17"/>
          <p:cNvSpPr>
            <a:spLocks noChangeShapeType="1"/>
          </p:cNvSpPr>
          <p:nvPr/>
        </p:nvSpPr>
        <p:spPr bwMode="auto">
          <a:xfrm>
            <a:off x="5495925" y="1828800"/>
            <a:ext cx="12700" cy="1588"/>
          </a:xfrm>
          <a:prstGeom prst="line">
            <a:avLst/>
          </a:prstGeom>
          <a:noFill/>
          <a:ln w="0">
            <a:solidFill>
              <a:srgbClr val="000000"/>
            </a:solidFill>
            <a:round/>
            <a:headEnd/>
            <a:tailEnd/>
          </a:ln>
        </p:spPr>
        <p:txBody>
          <a:bodyPr/>
          <a:lstStyle/>
          <a:p>
            <a:endParaRPr lang="it-IT"/>
          </a:p>
        </p:txBody>
      </p:sp>
      <p:sp>
        <p:nvSpPr>
          <p:cNvPr id="25616" name="Line 18"/>
          <p:cNvSpPr>
            <a:spLocks noChangeShapeType="1"/>
          </p:cNvSpPr>
          <p:nvPr/>
        </p:nvSpPr>
        <p:spPr bwMode="auto">
          <a:xfrm>
            <a:off x="5495925" y="1828800"/>
            <a:ext cx="1588" cy="14288"/>
          </a:xfrm>
          <a:prstGeom prst="line">
            <a:avLst/>
          </a:prstGeom>
          <a:noFill/>
          <a:ln w="0">
            <a:solidFill>
              <a:srgbClr val="000000"/>
            </a:solidFill>
            <a:round/>
            <a:headEnd/>
            <a:tailEnd/>
          </a:ln>
        </p:spPr>
        <p:txBody>
          <a:bodyPr/>
          <a:lstStyle/>
          <a:p>
            <a:endParaRPr lang="it-IT"/>
          </a:p>
        </p:txBody>
      </p:sp>
      <p:sp>
        <p:nvSpPr>
          <p:cNvPr id="25617" name="Rectangle 19"/>
          <p:cNvSpPr>
            <a:spLocks noChangeArrowheads="1"/>
          </p:cNvSpPr>
          <p:nvPr/>
        </p:nvSpPr>
        <p:spPr bwMode="auto">
          <a:xfrm>
            <a:off x="5737225" y="1828800"/>
            <a:ext cx="2028825"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18" name="Line 20"/>
          <p:cNvSpPr>
            <a:spLocks noChangeShapeType="1"/>
          </p:cNvSpPr>
          <p:nvPr/>
        </p:nvSpPr>
        <p:spPr bwMode="auto">
          <a:xfrm>
            <a:off x="5737225" y="1828800"/>
            <a:ext cx="2028825" cy="1588"/>
          </a:xfrm>
          <a:prstGeom prst="line">
            <a:avLst/>
          </a:prstGeom>
          <a:noFill/>
          <a:ln w="0">
            <a:solidFill>
              <a:srgbClr val="000000"/>
            </a:solidFill>
            <a:round/>
            <a:headEnd/>
            <a:tailEnd/>
          </a:ln>
        </p:spPr>
        <p:txBody>
          <a:bodyPr/>
          <a:lstStyle/>
          <a:p>
            <a:endParaRPr lang="it-IT"/>
          </a:p>
        </p:txBody>
      </p:sp>
      <p:sp>
        <p:nvSpPr>
          <p:cNvPr id="25619" name="Rectangle 21"/>
          <p:cNvSpPr>
            <a:spLocks noChangeArrowheads="1"/>
          </p:cNvSpPr>
          <p:nvPr/>
        </p:nvSpPr>
        <p:spPr bwMode="auto">
          <a:xfrm>
            <a:off x="7766050" y="1828800"/>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20" name="Line 22"/>
          <p:cNvSpPr>
            <a:spLocks noChangeShapeType="1"/>
          </p:cNvSpPr>
          <p:nvPr/>
        </p:nvSpPr>
        <p:spPr bwMode="auto">
          <a:xfrm>
            <a:off x="7766050" y="1828800"/>
            <a:ext cx="12700" cy="1588"/>
          </a:xfrm>
          <a:prstGeom prst="line">
            <a:avLst/>
          </a:prstGeom>
          <a:noFill/>
          <a:ln w="0">
            <a:solidFill>
              <a:srgbClr val="000000"/>
            </a:solidFill>
            <a:round/>
            <a:headEnd/>
            <a:tailEnd/>
          </a:ln>
        </p:spPr>
        <p:txBody>
          <a:bodyPr/>
          <a:lstStyle/>
          <a:p>
            <a:endParaRPr lang="it-IT"/>
          </a:p>
        </p:txBody>
      </p:sp>
      <p:sp>
        <p:nvSpPr>
          <p:cNvPr id="25621" name="Line 23"/>
          <p:cNvSpPr>
            <a:spLocks noChangeShapeType="1"/>
          </p:cNvSpPr>
          <p:nvPr/>
        </p:nvSpPr>
        <p:spPr bwMode="auto">
          <a:xfrm>
            <a:off x="7766050" y="1828800"/>
            <a:ext cx="1588" cy="14288"/>
          </a:xfrm>
          <a:prstGeom prst="line">
            <a:avLst/>
          </a:prstGeom>
          <a:noFill/>
          <a:ln w="0">
            <a:solidFill>
              <a:srgbClr val="000000"/>
            </a:solidFill>
            <a:round/>
            <a:headEnd/>
            <a:tailEnd/>
          </a:ln>
        </p:spPr>
        <p:txBody>
          <a:bodyPr/>
          <a:lstStyle/>
          <a:p>
            <a:endParaRPr lang="it-IT"/>
          </a:p>
        </p:txBody>
      </p:sp>
      <p:sp>
        <p:nvSpPr>
          <p:cNvPr id="25622" name="Rectangle 24"/>
          <p:cNvSpPr>
            <a:spLocks noChangeArrowheads="1"/>
          </p:cNvSpPr>
          <p:nvPr/>
        </p:nvSpPr>
        <p:spPr bwMode="auto">
          <a:xfrm>
            <a:off x="7766050" y="1828800"/>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23" name="Line 25"/>
          <p:cNvSpPr>
            <a:spLocks noChangeShapeType="1"/>
          </p:cNvSpPr>
          <p:nvPr/>
        </p:nvSpPr>
        <p:spPr bwMode="auto">
          <a:xfrm>
            <a:off x="7766050" y="1828800"/>
            <a:ext cx="12700" cy="1588"/>
          </a:xfrm>
          <a:prstGeom prst="line">
            <a:avLst/>
          </a:prstGeom>
          <a:noFill/>
          <a:ln w="0">
            <a:solidFill>
              <a:srgbClr val="000000"/>
            </a:solidFill>
            <a:round/>
            <a:headEnd/>
            <a:tailEnd/>
          </a:ln>
        </p:spPr>
        <p:txBody>
          <a:bodyPr/>
          <a:lstStyle/>
          <a:p>
            <a:endParaRPr lang="it-IT"/>
          </a:p>
        </p:txBody>
      </p:sp>
      <p:sp>
        <p:nvSpPr>
          <p:cNvPr id="25624" name="Line 26"/>
          <p:cNvSpPr>
            <a:spLocks noChangeShapeType="1"/>
          </p:cNvSpPr>
          <p:nvPr/>
        </p:nvSpPr>
        <p:spPr bwMode="auto">
          <a:xfrm>
            <a:off x="7766050" y="1828800"/>
            <a:ext cx="1588" cy="14288"/>
          </a:xfrm>
          <a:prstGeom prst="line">
            <a:avLst/>
          </a:prstGeom>
          <a:noFill/>
          <a:ln w="0">
            <a:solidFill>
              <a:srgbClr val="000000"/>
            </a:solidFill>
            <a:round/>
            <a:headEnd/>
            <a:tailEnd/>
          </a:ln>
        </p:spPr>
        <p:txBody>
          <a:bodyPr/>
          <a:lstStyle/>
          <a:p>
            <a:endParaRPr lang="it-IT"/>
          </a:p>
        </p:txBody>
      </p:sp>
      <p:sp>
        <p:nvSpPr>
          <p:cNvPr id="25625" name="Rectangle 27"/>
          <p:cNvSpPr>
            <a:spLocks noChangeArrowheads="1"/>
          </p:cNvSpPr>
          <p:nvPr/>
        </p:nvSpPr>
        <p:spPr bwMode="auto">
          <a:xfrm>
            <a:off x="1260475" y="1843088"/>
            <a:ext cx="14288"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26" name="Line 28"/>
          <p:cNvSpPr>
            <a:spLocks noChangeShapeType="1"/>
          </p:cNvSpPr>
          <p:nvPr/>
        </p:nvSpPr>
        <p:spPr bwMode="auto">
          <a:xfrm>
            <a:off x="1260475" y="1843088"/>
            <a:ext cx="1588" cy="342900"/>
          </a:xfrm>
          <a:prstGeom prst="line">
            <a:avLst/>
          </a:prstGeom>
          <a:noFill/>
          <a:ln w="0">
            <a:solidFill>
              <a:srgbClr val="000000"/>
            </a:solidFill>
            <a:round/>
            <a:headEnd/>
            <a:tailEnd/>
          </a:ln>
        </p:spPr>
        <p:txBody>
          <a:bodyPr/>
          <a:lstStyle/>
          <a:p>
            <a:endParaRPr lang="it-IT"/>
          </a:p>
        </p:txBody>
      </p:sp>
      <p:sp>
        <p:nvSpPr>
          <p:cNvPr id="25627" name="Rectangle 29"/>
          <p:cNvSpPr>
            <a:spLocks noChangeArrowheads="1"/>
          </p:cNvSpPr>
          <p:nvPr/>
        </p:nvSpPr>
        <p:spPr bwMode="auto">
          <a:xfrm>
            <a:off x="5495925" y="1843088"/>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28" name="Line 30"/>
          <p:cNvSpPr>
            <a:spLocks noChangeShapeType="1"/>
          </p:cNvSpPr>
          <p:nvPr/>
        </p:nvSpPr>
        <p:spPr bwMode="auto">
          <a:xfrm>
            <a:off x="5495925" y="1843088"/>
            <a:ext cx="1588" cy="342900"/>
          </a:xfrm>
          <a:prstGeom prst="line">
            <a:avLst/>
          </a:prstGeom>
          <a:noFill/>
          <a:ln w="0">
            <a:solidFill>
              <a:srgbClr val="000000"/>
            </a:solidFill>
            <a:round/>
            <a:headEnd/>
            <a:tailEnd/>
          </a:ln>
        </p:spPr>
        <p:txBody>
          <a:bodyPr/>
          <a:lstStyle/>
          <a:p>
            <a:endParaRPr lang="it-IT"/>
          </a:p>
        </p:txBody>
      </p:sp>
      <p:sp>
        <p:nvSpPr>
          <p:cNvPr id="25629" name="Rectangle 31"/>
          <p:cNvSpPr>
            <a:spLocks noChangeArrowheads="1"/>
          </p:cNvSpPr>
          <p:nvPr/>
        </p:nvSpPr>
        <p:spPr bwMode="auto">
          <a:xfrm>
            <a:off x="7766050" y="1843088"/>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30" name="Line 32"/>
          <p:cNvSpPr>
            <a:spLocks noChangeShapeType="1"/>
          </p:cNvSpPr>
          <p:nvPr/>
        </p:nvSpPr>
        <p:spPr bwMode="auto">
          <a:xfrm>
            <a:off x="7766050" y="1843088"/>
            <a:ext cx="1588" cy="342900"/>
          </a:xfrm>
          <a:prstGeom prst="line">
            <a:avLst/>
          </a:prstGeom>
          <a:noFill/>
          <a:ln w="0">
            <a:solidFill>
              <a:srgbClr val="000000"/>
            </a:solidFill>
            <a:round/>
            <a:headEnd/>
            <a:tailEnd/>
          </a:ln>
        </p:spPr>
        <p:txBody>
          <a:bodyPr/>
          <a:lstStyle/>
          <a:p>
            <a:endParaRPr lang="it-IT"/>
          </a:p>
        </p:txBody>
      </p:sp>
      <p:sp>
        <p:nvSpPr>
          <p:cNvPr id="25631" name="Rectangle 33"/>
          <p:cNvSpPr>
            <a:spLocks noChangeArrowheads="1"/>
          </p:cNvSpPr>
          <p:nvPr/>
        </p:nvSpPr>
        <p:spPr bwMode="auto">
          <a:xfrm>
            <a:off x="1417638" y="2200275"/>
            <a:ext cx="1597025" cy="304800"/>
          </a:xfrm>
          <a:prstGeom prst="rect">
            <a:avLst/>
          </a:prstGeom>
          <a:solidFill>
            <a:schemeClr val="bg1"/>
          </a:solidFill>
          <a:ln w="9525">
            <a:noFill/>
            <a:miter lim="800000"/>
            <a:headEnd/>
            <a:tailEnd/>
          </a:ln>
        </p:spPr>
        <p:txBody>
          <a:bodyPr wrap="none" lIns="0" tIns="0" rIns="0" bIns="0">
            <a:spAutoFit/>
          </a:bodyPr>
          <a:lstStyle/>
          <a:p>
            <a:r>
              <a:rPr lang="it-IT" sz="2000" dirty="0">
                <a:solidFill>
                  <a:srgbClr val="000000"/>
                </a:solidFill>
                <a:latin typeface="Verdana" pitchFamily="34" charset="0"/>
              </a:rPr>
              <a:t>Alcool Etilico</a:t>
            </a:r>
            <a:endParaRPr lang="it-IT" sz="2000" dirty="0">
              <a:latin typeface="Verdana" pitchFamily="34" charset="0"/>
            </a:endParaRPr>
          </a:p>
        </p:txBody>
      </p:sp>
      <p:sp>
        <p:nvSpPr>
          <p:cNvPr id="25632" name="Rectangle 34"/>
          <p:cNvSpPr>
            <a:spLocks noChangeArrowheads="1"/>
          </p:cNvSpPr>
          <p:nvPr/>
        </p:nvSpPr>
        <p:spPr bwMode="auto">
          <a:xfrm>
            <a:off x="5888038" y="2200275"/>
            <a:ext cx="1864484" cy="304800"/>
          </a:xfrm>
          <a:prstGeom prst="rect">
            <a:avLst/>
          </a:prstGeom>
          <a:solidFill>
            <a:schemeClr val="bg1"/>
          </a:solidFill>
          <a:ln w="9525">
            <a:noFill/>
            <a:miter lim="800000"/>
            <a:headEnd/>
            <a:tailEnd/>
          </a:ln>
        </p:spPr>
        <p:txBody>
          <a:bodyPr wrap="square" lIns="0" tIns="0" rIns="0" bIns="0">
            <a:spAutoFit/>
          </a:bodyPr>
          <a:lstStyle/>
          <a:p>
            <a:r>
              <a:rPr lang="it-IT" sz="2000" dirty="0">
                <a:solidFill>
                  <a:srgbClr val="000000"/>
                </a:solidFill>
                <a:latin typeface="Verdana" pitchFamily="34" charset="0"/>
              </a:rPr>
              <a:t>10,000</a:t>
            </a:r>
            <a:endParaRPr lang="it-IT" sz="2000" dirty="0">
              <a:latin typeface="Verdana" pitchFamily="34" charset="0"/>
            </a:endParaRPr>
          </a:p>
        </p:txBody>
      </p:sp>
      <p:sp>
        <p:nvSpPr>
          <p:cNvPr id="25633" name="Rectangle 35"/>
          <p:cNvSpPr>
            <a:spLocks noChangeArrowheads="1"/>
          </p:cNvSpPr>
          <p:nvPr/>
        </p:nvSpPr>
        <p:spPr bwMode="auto">
          <a:xfrm>
            <a:off x="1260475" y="2185988"/>
            <a:ext cx="14288"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34" name="Line 36"/>
          <p:cNvSpPr>
            <a:spLocks noChangeShapeType="1"/>
          </p:cNvSpPr>
          <p:nvPr/>
        </p:nvSpPr>
        <p:spPr bwMode="auto">
          <a:xfrm>
            <a:off x="1260475" y="2185988"/>
            <a:ext cx="14288" cy="1587"/>
          </a:xfrm>
          <a:prstGeom prst="line">
            <a:avLst/>
          </a:prstGeom>
          <a:noFill/>
          <a:ln w="0">
            <a:solidFill>
              <a:srgbClr val="000000"/>
            </a:solidFill>
            <a:round/>
            <a:headEnd/>
            <a:tailEnd/>
          </a:ln>
        </p:spPr>
        <p:txBody>
          <a:bodyPr/>
          <a:lstStyle/>
          <a:p>
            <a:endParaRPr lang="it-IT"/>
          </a:p>
        </p:txBody>
      </p:sp>
      <p:sp>
        <p:nvSpPr>
          <p:cNvPr id="25635" name="Line 37"/>
          <p:cNvSpPr>
            <a:spLocks noChangeShapeType="1"/>
          </p:cNvSpPr>
          <p:nvPr/>
        </p:nvSpPr>
        <p:spPr bwMode="auto">
          <a:xfrm>
            <a:off x="1260475" y="2185988"/>
            <a:ext cx="1588" cy="14287"/>
          </a:xfrm>
          <a:prstGeom prst="line">
            <a:avLst/>
          </a:prstGeom>
          <a:noFill/>
          <a:ln w="0">
            <a:solidFill>
              <a:srgbClr val="000000"/>
            </a:solidFill>
            <a:round/>
            <a:headEnd/>
            <a:tailEnd/>
          </a:ln>
        </p:spPr>
        <p:txBody>
          <a:bodyPr/>
          <a:lstStyle/>
          <a:p>
            <a:endParaRPr lang="it-IT"/>
          </a:p>
        </p:txBody>
      </p:sp>
      <p:sp>
        <p:nvSpPr>
          <p:cNvPr id="25636" name="Rectangle 38"/>
          <p:cNvSpPr>
            <a:spLocks noChangeArrowheads="1"/>
          </p:cNvSpPr>
          <p:nvPr/>
        </p:nvSpPr>
        <p:spPr bwMode="auto">
          <a:xfrm>
            <a:off x="1274763" y="2185988"/>
            <a:ext cx="4449762"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37" name="Line 39"/>
          <p:cNvSpPr>
            <a:spLocks noChangeShapeType="1"/>
          </p:cNvSpPr>
          <p:nvPr/>
        </p:nvSpPr>
        <p:spPr bwMode="auto">
          <a:xfrm>
            <a:off x="1274763" y="2185988"/>
            <a:ext cx="4449762" cy="1587"/>
          </a:xfrm>
          <a:prstGeom prst="line">
            <a:avLst/>
          </a:prstGeom>
          <a:noFill/>
          <a:ln w="0">
            <a:solidFill>
              <a:srgbClr val="000000"/>
            </a:solidFill>
            <a:round/>
            <a:headEnd/>
            <a:tailEnd/>
          </a:ln>
        </p:spPr>
        <p:txBody>
          <a:bodyPr/>
          <a:lstStyle/>
          <a:p>
            <a:endParaRPr lang="it-IT"/>
          </a:p>
        </p:txBody>
      </p:sp>
      <p:sp>
        <p:nvSpPr>
          <p:cNvPr id="25638" name="Rectangle 40"/>
          <p:cNvSpPr>
            <a:spLocks noChangeArrowheads="1"/>
          </p:cNvSpPr>
          <p:nvPr/>
        </p:nvSpPr>
        <p:spPr bwMode="auto">
          <a:xfrm>
            <a:off x="5495925" y="2185988"/>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39" name="Line 41"/>
          <p:cNvSpPr>
            <a:spLocks noChangeShapeType="1"/>
          </p:cNvSpPr>
          <p:nvPr/>
        </p:nvSpPr>
        <p:spPr bwMode="auto">
          <a:xfrm>
            <a:off x="5495925" y="2185988"/>
            <a:ext cx="12700" cy="1587"/>
          </a:xfrm>
          <a:prstGeom prst="line">
            <a:avLst/>
          </a:prstGeom>
          <a:noFill/>
          <a:ln w="0">
            <a:solidFill>
              <a:srgbClr val="000000"/>
            </a:solidFill>
            <a:round/>
            <a:headEnd/>
            <a:tailEnd/>
          </a:ln>
        </p:spPr>
        <p:txBody>
          <a:bodyPr/>
          <a:lstStyle/>
          <a:p>
            <a:endParaRPr lang="it-IT"/>
          </a:p>
        </p:txBody>
      </p:sp>
      <p:sp>
        <p:nvSpPr>
          <p:cNvPr id="25640" name="Line 42"/>
          <p:cNvSpPr>
            <a:spLocks noChangeShapeType="1"/>
          </p:cNvSpPr>
          <p:nvPr/>
        </p:nvSpPr>
        <p:spPr bwMode="auto">
          <a:xfrm>
            <a:off x="5495925" y="2185988"/>
            <a:ext cx="1588" cy="14287"/>
          </a:xfrm>
          <a:prstGeom prst="line">
            <a:avLst/>
          </a:prstGeom>
          <a:noFill/>
          <a:ln w="0">
            <a:solidFill>
              <a:srgbClr val="000000"/>
            </a:solidFill>
            <a:round/>
            <a:headEnd/>
            <a:tailEnd/>
          </a:ln>
        </p:spPr>
        <p:txBody>
          <a:bodyPr/>
          <a:lstStyle/>
          <a:p>
            <a:endParaRPr lang="it-IT"/>
          </a:p>
        </p:txBody>
      </p:sp>
      <p:sp>
        <p:nvSpPr>
          <p:cNvPr id="25641" name="Rectangle 43"/>
          <p:cNvSpPr>
            <a:spLocks noChangeArrowheads="1"/>
          </p:cNvSpPr>
          <p:nvPr/>
        </p:nvSpPr>
        <p:spPr bwMode="auto">
          <a:xfrm>
            <a:off x="5737225" y="2185988"/>
            <a:ext cx="2028825"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42" name="Line 44"/>
          <p:cNvSpPr>
            <a:spLocks noChangeShapeType="1"/>
          </p:cNvSpPr>
          <p:nvPr/>
        </p:nvSpPr>
        <p:spPr bwMode="auto">
          <a:xfrm>
            <a:off x="5737225" y="2185988"/>
            <a:ext cx="2028825" cy="1587"/>
          </a:xfrm>
          <a:prstGeom prst="line">
            <a:avLst/>
          </a:prstGeom>
          <a:noFill/>
          <a:ln w="0">
            <a:solidFill>
              <a:srgbClr val="000000"/>
            </a:solidFill>
            <a:round/>
            <a:headEnd/>
            <a:tailEnd/>
          </a:ln>
        </p:spPr>
        <p:txBody>
          <a:bodyPr/>
          <a:lstStyle/>
          <a:p>
            <a:endParaRPr lang="it-IT"/>
          </a:p>
        </p:txBody>
      </p:sp>
      <p:sp>
        <p:nvSpPr>
          <p:cNvPr id="25643" name="Rectangle 45"/>
          <p:cNvSpPr>
            <a:spLocks noChangeArrowheads="1"/>
          </p:cNvSpPr>
          <p:nvPr/>
        </p:nvSpPr>
        <p:spPr bwMode="auto">
          <a:xfrm>
            <a:off x="7766050" y="2185988"/>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44" name="Line 46"/>
          <p:cNvSpPr>
            <a:spLocks noChangeShapeType="1"/>
          </p:cNvSpPr>
          <p:nvPr/>
        </p:nvSpPr>
        <p:spPr bwMode="auto">
          <a:xfrm>
            <a:off x="7766050" y="2185988"/>
            <a:ext cx="12700" cy="1587"/>
          </a:xfrm>
          <a:prstGeom prst="line">
            <a:avLst/>
          </a:prstGeom>
          <a:noFill/>
          <a:ln w="0">
            <a:solidFill>
              <a:srgbClr val="000000"/>
            </a:solidFill>
            <a:round/>
            <a:headEnd/>
            <a:tailEnd/>
          </a:ln>
        </p:spPr>
        <p:txBody>
          <a:bodyPr/>
          <a:lstStyle/>
          <a:p>
            <a:endParaRPr lang="it-IT"/>
          </a:p>
        </p:txBody>
      </p:sp>
      <p:sp>
        <p:nvSpPr>
          <p:cNvPr id="25645" name="Line 47"/>
          <p:cNvSpPr>
            <a:spLocks noChangeShapeType="1"/>
          </p:cNvSpPr>
          <p:nvPr/>
        </p:nvSpPr>
        <p:spPr bwMode="auto">
          <a:xfrm>
            <a:off x="7766050" y="2185988"/>
            <a:ext cx="1588" cy="14287"/>
          </a:xfrm>
          <a:prstGeom prst="line">
            <a:avLst/>
          </a:prstGeom>
          <a:noFill/>
          <a:ln w="0">
            <a:solidFill>
              <a:srgbClr val="000000"/>
            </a:solidFill>
            <a:round/>
            <a:headEnd/>
            <a:tailEnd/>
          </a:ln>
        </p:spPr>
        <p:txBody>
          <a:bodyPr/>
          <a:lstStyle/>
          <a:p>
            <a:endParaRPr lang="it-IT"/>
          </a:p>
        </p:txBody>
      </p:sp>
      <p:sp>
        <p:nvSpPr>
          <p:cNvPr id="25646" name="Rectangle 48"/>
          <p:cNvSpPr>
            <a:spLocks noChangeArrowheads="1"/>
          </p:cNvSpPr>
          <p:nvPr/>
        </p:nvSpPr>
        <p:spPr bwMode="auto">
          <a:xfrm>
            <a:off x="1260475" y="2200275"/>
            <a:ext cx="14288"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47" name="Line 49"/>
          <p:cNvSpPr>
            <a:spLocks noChangeShapeType="1"/>
          </p:cNvSpPr>
          <p:nvPr/>
        </p:nvSpPr>
        <p:spPr bwMode="auto">
          <a:xfrm>
            <a:off x="1260475" y="2200275"/>
            <a:ext cx="1588" cy="342900"/>
          </a:xfrm>
          <a:prstGeom prst="line">
            <a:avLst/>
          </a:prstGeom>
          <a:noFill/>
          <a:ln w="0">
            <a:solidFill>
              <a:srgbClr val="000000"/>
            </a:solidFill>
            <a:round/>
            <a:headEnd/>
            <a:tailEnd/>
          </a:ln>
        </p:spPr>
        <p:txBody>
          <a:bodyPr/>
          <a:lstStyle/>
          <a:p>
            <a:endParaRPr lang="it-IT"/>
          </a:p>
        </p:txBody>
      </p:sp>
      <p:sp>
        <p:nvSpPr>
          <p:cNvPr id="25648" name="Rectangle 50"/>
          <p:cNvSpPr>
            <a:spLocks noChangeArrowheads="1"/>
          </p:cNvSpPr>
          <p:nvPr/>
        </p:nvSpPr>
        <p:spPr bwMode="auto">
          <a:xfrm>
            <a:off x="5495925" y="2200275"/>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49" name="Line 51"/>
          <p:cNvSpPr>
            <a:spLocks noChangeShapeType="1"/>
          </p:cNvSpPr>
          <p:nvPr/>
        </p:nvSpPr>
        <p:spPr bwMode="auto">
          <a:xfrm>
            <a:off x="5495925" y="2200275"/>
            <a:ext cx="1588" cy="342900"/>
          </a:xfrm>
          <a:prstGeom prst="line">
            <a:avLst/>
          </a:prstGeom>
          <a:noFill/>
          <a:ln w="0">
            <a:solidFill>
              <a:srgbClr val="000000"/>
            </a:solidFill>
            <a:round/>
            <a:headEnd/>
            <a:tailEnd/>
          </a:ln>
        </p:spPr>
        <p:txBody>
          <a:bodyPr/>
          <a:lstStyle/>
          <a:p>
            <a:endParaRPr lang="it-IT"/>
          </a:p>
        </p:txBody>
      </p:sp>
      <p:sp>
        <p:nvSpPr>
          <p:cNvPr id="25650" name="Rectangle 52"/>
          <p:cNvSpPr>
            <a:spLocks noChangeArrowheads="1"/>
          </p:cNvSpPr>
          <p:nvPr/>
        </p:nvSpPr>
        <p:spPr bwMode="auto">
          <a:xfrm>
            <a:off x="7766050" y="2200275"/>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51" name="Line 53"/>
          <p:cNvSpPr>
            <a:spLocks noChangeShapeType="1"/>
          </p:cNvSpPr>
          <p:nvPr/>
        </p:nvSpPr>
        <p:spPr bwMode="auto">
          <a:xfrm>
            <a:off x="7766050" y="2200275"/>
            <a:ext cx="1588" cy="342900"/>
          </a:xfrm>
          <a:prstGeom prst="line">
            <a:avLst/>
          </a:prstGeom>
          <a:noFill/>
          <a:ln w="0">
            <a:solidFill>
              <a:srgbClr val="000000"/>
            </a:solidFill>
            <a:round/>
            <a:headEnd/>
            <a:tailEnd/>
          </a:ln>
        </p:spPr>
        <p:txBody>
          <a:bodyPr/>
          <a:lstStyle/>
          <a:p>
            <a:endParaRPr lang="it-IT"/>
          </a:p>
        </p:txBody>
      </p:sp>
      <p:sp>
        <p:nvSpPr>
          <p:cNvPr id="25652" name="Rectangle 54"/>
          <p:cNvSpPr>
            <a:spLocks noChangeArrowheads="1"/>
          </p:cNvSpPr>
          <p:nvPr/>
        </p:nvSpPr>
        <p:spPr bwMode="auto">
          <a:xfrm>
            <a:off x="1417638" y="2557463"/>
            <a:ext cx="2047875" cy="304800"/>
          </a:xfrm>
          <a:prstGeom prst="rect">
            <a:avLst/>
          </a:prstGeom>
          <a:solidFill>
            <a:schemeClr val="bg1"/>
          </a:solidFill>
          <a:ln w="9525">
            <a:noFill/>
            <a:miter lim="800000"/>
            <a:headEnd/>
            <a:tailEnd/>
          </a:ln>
        </p:spPr>
        <p:txBody>
          <a:bodyPr wrap="none" lIns="0" tIns="0" rIns="0" bIns="0">
            <a:spAutoFit/>
          </a:bodyPr>
          <a:lstStyle/>
          <a:p>
            <a:r>
              <a:rPr lang="it-IT" sz="2000" dirty="0">
                <a:solidFill>
                  <a:srgbClr val="000000"/>
                </a:solidFill>
                <a:latin typeface="Verdana" pitchFamily="34" charset="0"/>
              </a:rPr>
              <a:t>Cloruro di Sodio</a:t>
            </a:r>
            <a:endParaRPr lang="it-IT" sz="2000" dirty="0">
              <a:latin typeface="Verdana" pitchFamily="34" charset="0"/>
            </a:endParaRPr>
          </a:p>
        </p:txBody>
      </p:sp>
      <p:sp>
        <p:nvSpPr>
          <p:cNvPr id="25653" name="Rectangle 55"/>
          <p:cNvSpPr>
            <a:spLocks noChangeArrowheads="1"/>
          </p:cNvSpPr>
          <p:nvPr/>
        </p:nvSpPr>
        <p:spPr bwMode="auto">
          <a:xfrm>
            <a:off x="5888038" y="2557463"/>
            <a:ext cx="1884362" cy="304800"/>
          </a:xfrm>
          <a:prstGeom prst="rect">
            <a:avLst/>
          </a:prstGeom>
          <a:solidFill>
            <a:schemeClr val="bg1"/>
          </a:solidFill>
          <a:ln w="9525">
            <a:noFill/>
            <a:miter lim="800000"/>
            <a:headEnd/>
            <a:tailEnd/>
          </a:ln>
        </p:spPr>
        <p:txBody>
          <a:bodyPr wrap="square" lIns="0" tIns="0" rIns="0" bIns="0">
            <a:spAutoFit/>
          </a:bodyPr>
          <a:lstStyle/>
          <a:p>
            <a:r>
              <a:rPr lang="it-IT" sz="2000" dirty="0">
                <a:solidFill>
                  <a:srgbClr val="000000"/>
                </a:solidFill>
                <a:latin typeface="Verdana" pitchFamily="34" charset="0"/>
              </a:rPr>
              <a:t>  4,000</a:t>
            </a:r>
            <a:endParaRPr lang="it-IT" sz="2000" dirty="0">
              <a:latin typeface="Verdana" pitchFamily="34" charset="0"/>
            </a:endParaRPr>
          </a:p>
        </p:txBody>
      </p:sp>
      <p:sp>
        <p:nvSpPr>
          <p:cNvPr id="25654" name="Rectangle 56"/>
          <p:cNvSpPr>
            <a:spLocks noChangeArrowheads="1"/>
          </p:cNvSpPr>
          <p:nvPr/>
        </p:nvSpPr>
        <p:spPr bwMode="auto">
          <a:xfrm>
            <a:off x="1260475" y="2543175"/>
            <a:ext cx="14288"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55" name="Line 57"/>
          <p:cNvSpPr>
            <a:spLocks noChangeShapeType="1"/>
          </p:cNvSpPr>
          <p:nvPr/>
        </p:nvSpPr>
        <p:spPr bwMode="auto">
          <a:xfrm>
            <a:off x="1260475" y="2543175"/>
            <a:ext cx="14288" cy="1588"/>
          </a:xfrm>
          <a:prstGeom prst="line">
            <a:avLst/>
          </a:prstGeom>
          <a:noFill/>
          <a:ln w="0">
            <a:solidFill>
              <a:srgbClr val="000000"/>
            </a:solidFill>
            <a:round/>
            <a:headEnd/>
            <a:tailEnd/>
          </a:ln>
        </p:spPr>
        <p:txBody>
          <a:bodyPr/>
          <a:lstStyle/>
          <a:p>
            <a:endParaRPr lang="it-IT"/>
          </a:p>
        </p:txBody>
      </p:sp>
      <p:sp>
        <p:nvSpPr>
          <p:cNvPr id="25656" name="Line 58"/>
          <p:cNvSpPr>
            <a:spLocks noChangeShapeType="1"/>
          </p:cNvSpPr>
          <p:nvPr/>
        </p:nvSpPr>
        <p:spPr bwMode="auto">
          <a:xfrm>
            <a:off x="1260475" y="2543175"/>
            <a:ext cx="1588" cy="14288"/>
          </a:xfrm>
          <a:prstGeom prst="line">
            <a:avLst/>
          </a:prstGeom>
          <a:noFill/>
          <a:ln w="0">
            <a:solidFill>
              <a:srgbClr val="000000"/>
            </a:solidFill>
            <a:round/>
            <a:headEnd/>
            <a:tailEnd/>
          </a:ln>
        </p:spPr>
        <p:txBody>
          <a:bodyPr/>
          <a:lstStyle/>
          <a:p>
            <a:endParaRPr lang="it-IT"/>
          </a:p>
        </p:txBody>
      </p:sp>
      <p:sp>
        <p:nvSpPr>
          <p:cNvPr id="25657" name="Rectangle 59"/>
          <p:cNvSpPr>
            <a:spLocks noChangeArrowheads="1"/>
          </p:cNvSpPr>
          <p:nvPr/>
        </p:nvSpPr>
        <p:spPr bwMode="auto">
          <a:xfrm>
            <a:off x="1274763" y="2543175"/>
            <a:ext cx="4449762"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58" name="Line 60"/>
          <p:cNvSpPr>
            <a:spLocks noChangeShapeType="1"/>
          </p:cNvSpPr>
          <p:nvPr/>
        </p:nvSpPr>
        <p:spPr bwMode="auto">
          <a:xfrm>
            <a:off x="1274763" y="2543175"/>
            <a:ext cx="4449762" cy="1588"/>
          </a:xfrm>
          <a:prstGeom prst="line">
            <a:avLst/>
          </a:prstGeom>
          <a:noFill/>
          <a:ln w="0">
            <a:solidFill>
              <a:srgbClr val="000000"/>
            </a:solidFill>
            <a:round/>
            <a:headEnd/>
            <a:tailEnd/>
          </a:ln>
        </p:spPr>
        <p:txBody>
          <a:bodyPr/>
          <a:lstStyle/>
          <a:p>
            <a:endParaRPr lang="it-IT"/>
          </a:p>
        </p:txBody>
      </p:sp>
      <p:sp>
        <p:nvSpPr>
          <p:cNvPr id="25659" name="Rectangle 61"/>
          <p:cNvSpPr>
            <a:spLocks noChangeArrowheads="1"/>
          </p:cNvSpPr>
          <p:nvPr/>
        </p:nvSpPr>
        <p:spPr bwMode="auto">
          <a:xfrm>
            <a:off x="5495925" y="2543175"/>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60" name="Line 62"/>
          <p:cNvSpPr>
            <a:spLocks noChangeShapeType="1"/>
          </p:cNvSpPr>
          <p:nvPr/>
        </p:nvSpPr>
        <p:spPr bwMode="auto">
          <a:xfrm>
            <a:off x="5495925" y="2543175"/>
            <a:ext cx="12700" cy="1588"/>
          </a:xfrm>
          <a:prstGeom prst="line">
            <a:avLst/>
          </a:prstGeom>
          <a:noFill/>
          <a:ln w="0">
            <a:solidFill>
              <a:srgbClr val="000000"/>
            </a:solidFill>
            <a:round/>
            <a:headEnd/>
            <a:tailEnd/>
          </a:ln>
        </p:spPr>
        <p:txBody>
          <a:bodyPr/>
          <a:lstStyle/>
          <a:p>
            <a:endParaRPr lang="it-IT"/>
          </a:p>
        </p:txBody>
      </p:sp>
      <p:sp>
        <p:nvSpPr>
          <p:cNvPr id="25661" name="Line 63"/>
          <p:cNvSpPr>
            <a:spLocks noChangeShapeType="1"/>
          </p:cNvSpPr>
          <p:nvPr/>
        </p:nvSpPr>
        <p:spPr bwMode="auto">
          <a:xfrm>
            <a:off x="5495925" y="2543175"/>
            <a:ext cx="1588" cy="14288"/>
          </a:xfrm>
          <a:prstGeom prst="line">
            <a:avLst/>
          </a:prstGeom>
          <a:noFill/>
          <a:ln w="0">
            <a:solidFill>
              <a:srgbClr val="000000"/>
            </a:solidFill>
            <a:round/>
            <a:headEnd/>
            <a:tailEnd/>
          </a:ln>
        </p:spPr>
        <p:txBody>
          <a:bodyPr/>
          <a:lstStyle/>
          <a:p>
            <a:endParaRPr lang="it-IT"/>
          </a:p>
        </p:txBody>
      </p:sp>
      <p:sp>
        <p:nvSpPr>
          <p:cNvPr id="25662" name="Rectangle 64"/>
          <p:cNvSpPr>
            <a:spLocks noChangeArrowheads="1"/>
          </p:cNvSpPr>
          <p:nvPr/>
        </p:nvSpPr>
        <p:spPr bwMode="auto">
          <a:xfrm>
            <a:off x="5737225" y="2543175"/>
            <a:ext cx="2028825"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63" name="Line 65"/>
          <p:cNvSpPr>
            <a:spLocks noChangeShapeType="1"/>
          </p:cNvSpPr>
          <p:nvPr/>
        </p:nvSpPr>
        <p:spPr bwMode="auto">
          <a:xfrm>
            <a:off x="5737225" y="2543175"/>
            <a:ext cx="2028825" cy="1588"/>
          </a:xfrm>
          <a:prstGeom prst="line">
            <a:avLst/>
          </a:prstGeom>
          <a:noFill/>
          <a:ln w="0">
            <a:solidFill>
              <a:srgbClr val="000000"/>
            </a:solidFill>
            <a:round/>
            <a:headEnd/>
            <a:tailEnd/>
          </a:ln>
        </p:spPr>
        <p:txBody>
          <a:bodyPr/>
          <a:lstStyle/>
          <a:p>
            <a:endParaRPr lang="it-IT"/>
          </a:p>
        </p:txBody>
      </p:sp>
      <p:sp>
        <p:nvSpPr>
          <p:cNvPr id="25664" name="Rectangle 66"/>
          <p:cNvSpPr>
            <a:spLocks noChangeArrowheads="1"/>
          </p:cNvSpPr>
          <p:nvPr/>
        </p:nvSpPr>
        <p:spPr bwMode="auto">
          <a:xfrm>
            <a:off x="7766050" y="2543175"/>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65" name="Line 67"/>
          <p:cNvSpPr>
            <a:spLocks noChangeShapeType="1"/>
          </p:cNvSpPr>
          <p:nvPr/>
        </p:nvSpPr>
        <p:spPr bwMode="auto">
          <a:xfrm>
            <a:off x="7766050" y="2543175"/>
            <a:ext cx="12700" cy="1588"/>
          </a:xfrm>
          <a:prstGeom prst="line">
            <a:avLst/>
          </a:prstGeom>
          <a:noFill/>
          <a:ln w="0">
            <a:solidFill>
              <a:srgbClr val="000000"/>
            </a:solidFill>
            <a:round/>
            <a:headEnd/>
            <a:tailEnd/>
          </a:ln>
        </p:spPr>
        <p:txBody>
          <a:bodyPr/>
          <a:lstStyle/>
          <a:p>
            <a:endParaRPr lang="it-IT"/>
          </a:p>
        </p:txBody>
      </p:sp>
      <p:sp>
        <p:nvSpPr>
          <p:cNvPr id="25666" name="Line 68"/>
          <p:cNvSpPr>
            <a:spLocks noChangeShapeType="1"/>
          </p:cNvSpPr>
          <p:nvPr/>
        </p:nvSpPr>
        <p:spPr bwMode="auto">
          <a:xfrm>
            <a:off x="7766050" y="2543175"/>
            <a:ext cx="1588" cy="14288"/>
          </a:xfrm>
          <a:prstGeom prst="line">
            <a:avLst/>
          </a:prstGeom>
          <a:noFill/>
          <a:ln w="0">
            <a:solidFill>
              <a:srgbClr val="000000"/>
            </a:solidFill>
            <a:round/>
            <a:headEnd/>
            <a:tailEnd/>
          </a:ln>
        </p:spPr>
        <p:txBody>
          <a:bodyPr/>
          <a:lstStyle/>
          <a:p>
            <a:endParaRPr lang="it-IT"/>
          </a:p>
        </p:txBody>
      </p:sp>
      <p:sp>
        <p:nvSpPr>
          <p:cNvPr id="25667" name="Rectangle 69"/>
          <p:cNvSpPr>
            <a:spLocks noChangeArrowheads="1"/>
          </p:cNvSpPr>
          <p:nvPr/>
        </p:nvSpPr>
        <p:spPr bwMode="auto">
          <a:xfrm>
            <a:off x="1260475" y="2557463"/>
            <a:ext cx="14288"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68" name="Line 70"/>
          <p:cNvSpPr>
            <a:spLocks noChangeShapeType="1"/>
          </p:cNvSpPr>
          <p:nvPr/>
        </p:nvSpPr>
        <p:spPr bwMode="auto">
          <a:xfrm>
            <a:off x="1260475" y="2557463"/>
            <a:ext cx="1588" cy="342900"/>
          </a:xfrm>
          <a:prstGeom prst="line">
            <a:avLst/>
          </a:prstGeom>
          <a:noFill/>
          <a:ln w="0">
            <a:solidFill>
              <a:srgbClr val="000000"/>
            </a:solidFill>
            <a:round/>
            <a:headEnd/>
            <a:tailEnd/>
          </a:ln>
        </p:spPr>
        <p:txBody>
          <a:bodyPr/>
          <a:lstStyle/>
          <a:p>
            <a:endParaRPr lang="it-IT"/>
          </a:p>
        </p:txBody>
      </p:sp>
      <p:sp>
        <p:nvSpPr>
          <p:cNvPr id="25669" name="Rectangle 71"/>
          <p:cNvSpPr>
            <a:spLocks noChangeArrowheads="1"/>
          </p:cNvSpPr>
          <p:nvPr/>
        </p:nvSpPr>
        <p:spPr bwMode="auto">
          <a:xfrm>
            <a:off x="5495925" y="2557463"/>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70" name="Line 72"/>
          <p:cNvSpPr>
            <a:spLocks noChangeShapeType="1"/>
          </p:cNvSpPr>
          <p:nvPr/>
        </p:nvSpPr>
        <p:spPr bwMode="auto">
          <a:xfrm>
            <a:off x="5495925" y="2557463"/>
            <a:ext cx="1588" cy="342900"/>
          </a:xfrm>
          <a:prstGeom prst="line">
            <a:avLst/>
          </a:prstGeom>
          <a:noFill/>
          <a:ln w="0">
            <a:solidFill>
              <a:srgbClr val="000000"/>
            </a:solidFill>
            <a:round/>
            <a:headEnd/>
            <a:tailEnd/>
          </a:ln>
        </p:spPr>
        <p:txBody>
          <a:bodyPr/>
          <a:lstStyle/>
          <a:p>
            <a:endParaRPr lang="it-IT"/>
          </a:p>
        </p:txBody>
      </p:sp>
      <p:sp>
        <p:nvSpPr>
          <p:cNvPr id="25671" name="Rectangle 73"/>
          <p:cNvSpPr>
            <a:spLocks noChangeArrowheads="1"/>
          </p:cNvSpPr>
          <p:nvPr/>
        </p:nvSpPr>
        <p:spPr bwMode="auto">
          <a:xfrm>
            <a:off x="7766050" y="2557463"/>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72" name="Line 74"/>
          <p:cNvSpPr>
            <a:spLocks noChangeShapeType="1"/>
          </p:cNvSpPr>
          <p:nvPr/>
        </p:nvSpPr>
        <p:spPr bwMode="auto">
          <a:xfrm>
            <a:off x="7766050" y="2557463"/>
            <a:ext cx="1588" cy="342900"/>
          </a:xfrm>
          <a:prstGeom prst="line">
            <a:avLst/>
          </a:prstGeom>
          <a:noFill/>
          <a:ln w="0">
            <a:solidFill>
              <a:srgbClr val="000000"/>
            </a:solidFill>
            <a:round/>
            <a:headEnd/>
            <a:tailEnd/>
          </a:ln>
        </p:spPr>
        <p:txBody>
          <a:bodyPr/>
          <a:lstStyle/>
          <a:p>
            <a:endParaRPr lang="it-IT"/>
          </a:p>
        </p:txBody>
      </p:sp>
      <p:sp>
        <p:nvSpPr>
          <p:cNvPr id="25673" name="Rectangle 75"/>
          <p:cNvSpPr>
            <a:spLocks noChangeArrowheads="1"/>
          </p:cNvSpPr>
          <p:nvPr/>
        </p:nvSpPr>
        <p:spPr bwMode="auto">
          <a:xfrm>
            <a:off x="1417638" y="2914650"/>
            <a:ext cx="1965325" cy="304800"/>
          </a:xfrm>
          <a:prstGeom prst="rect">
            <a:avLst/>
          </a:prstGeom>
          <a:solidFill>
            <a:schemeClr val="bg1"/>
          </a:solidFill>
          <a:ln w="9525">
            <a:noFill/>
            <a:miter lim="800000"/>
            <a:headEnd/>
            <a:tailEnd/>
          </a:ln>
        </p:spPr>
        <p:txBody>
          <a:bodyPr wrap="none" lIns="0" tIns="0" rIns="0" bIns="0">
            <a:spAutoFit/>
          </a:bodyPr>
          <a:lstStyle/>
          <a:p>
            <a:r>
              <a:rPr lang="it-IT" sz="2000" dirty="0">
                <a:solidFill>
                  <a:srgbClr val="000000"/>
                </a:solidFill>
                <a:latin typeface="Verdana" pitchFamily="34" charset="0"/>
              </a:rPr>
              <a:t>Solfato di Ferro</a:t>
            </a:r>
            <a:endParaRPr lang="it-IT" sz="2000" dirty="0">
              <a:latin typeface="Verdana" pitchFamily="34" charset="0"/>
            </a:endParaRPr>
          </a:p>
        </p:txBody>
      </p:sp>
      <p:sp>
        <p:nvSpPr>
          <p:cNvPr id="25674" name="Rectangle 76"/>
          <p:cNvSpPr>
            <a:spLocks noChangeArrowheads="1"/>
          </p:cNvSpPr>
          <p:nvPr/>
        </p:nvSpPr>
        <p:spPr bwMode="auto">
          <a:xfrm>
            <a:off x="5888038" y="2914650"/>
            <a:ext cx="1874423" cy="304800"/>
          </a:xfrm>
          <a:prstGeom prst="rect">
            <a:avLst/>
          </a:prstGeom>
          <a:solidFill>
            <a:schemeClr val="bg1"/>
          </a:solidFill>
          <a:ln w="9525">
            <a:noFill/>
            <a:miter lim="800000"/>
            <a:headEnd/>
            <a:tailEnd/>
          </a:ln>
        </p:spPr>
        <p:txBody>
          <a:bodyPr wrap="square" lIns="0" tIns="0" rIns="0" bIns="0">
            <a:spAutoFit/>
          </a:bodyPr>
          <a:lstStyle/>
          <a:p>
            <a:r>
              <a:rPr lang="it-IT" sz="2000" dirty="0">
                <a:solidFill>
                  <a:srgbClr val="000000"/>
                </a:solidFill>
                <a:latin typeface="Verdana" pitchFamily="34" charset="0"/>
              </a:rPr>
              <a:t>  1,500</a:t>
            </a:r>
            <a:endParaRPr lang="it-IT" sz="2000" dirty="0">
              <a:latin typeface="Verdana" pitchFamily="34" charset="0"/>
            </a:endParaRPr>
          </a:p>
        </p:txBody>
      </p:sp>
      <p:sp>
        <p:nvSpPr>
          <p:cNvPr id="25675" name="Rectangle 77"/>
          <p:cNvSpPr>
            <a:spLocks noChangeArrowheads="1"/>
          </p:cNvSpPr>
          <p:nvPr/>
        </p:nvSpPr>
        <p:spPr bwMode="auto">
          <a:xfrm>
            <a:off x="1260475" y="2900363"/>
            <a:ext cx="14288"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76" name="Line 78"/>
          <p:cNvSpPr>
            <a:spLocks noChangeShapeType="1"/>
          </p:cNvSpPr>
          <p:nvPr/>
        </p:nvSpPr>
        <p:spPr bwMode="auto">
          <a:xfrm>
            <a:off x="1260475" y="2900363"/>
            <a:ext cx="14288" cy="1587"/>
          </a:xfrm>
          <a:prstGeom prst="line">
            <a:avLst/>
          </a:prstGeom>
          <a:noFill/>
          <a:ln w="0">
            <a:solidFill>
              <a:srgbClr val="000000"/>
            </a:solidFill>
            <a:round/>
            <a:headEnd/>
            <a:tailEnd/>
          </a:ln>
        </p:spPr>
        <p:txBody>
          <a:bodyPr/>
          <a:lstStyle/>
          <a:p>
            <a:endParaRPr lang="it-IT"/>
          </a:p>
        </p:txBody>
      </p:sp>
      <p:sp>
        <p:nvSpPr>
          <p:cNvPr id="25677" name="Line 79"/>
          <p:cNvSpPr>
            <a:spLocks noChangeShapeType="1"/>
          </p:cNvSpPr>
          <p:nvPr/>
        </p:nvSpPr>
        <p:spPr bwMode="auto">
          <a:xfrm>
            <a:off x="1260475" y="2900363"/>
            <a:ext cx="1588" cy="14287"/>
          </a:xfrm>
          <a:prstGeom prst="line">
            <a:avLst/>
          </a:prstGeom>
          <a:noFill/>
          <a:ln w="0">
            <a:solidFill>
              <a:srgbClr val="000000"/>
            </a:solidFill>
            <a:round/>
            <a:headEnd/>
            <a:tailEnd/>
          </a:ln>
        </p:spPr>
        <p:txBody>
          <a:bodyPr/>
          <a:lstStyle/>
          <a:p>
            <a:endParaRPr lang="it-IT"/>
          </a:p>
        </p:txBody>
      </p:sp>
      <p:sp>
        <p:nvSpPr>
          <p:cNvPr id="25678" name="Rectangle 80"/>
          <p:cNvSpPr>
            <a:spLocks noChangeArrowheads="1"/>
          </p:cNvSpPr>
          <p:nvPr/>
        </p:nvSpPr>
        <p:spPr bwMode="auto">
          <a:xfrm>
            <a:off x="1274763" y="2900363"/>
            <a:ext cx="4449762"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79" name="Line 81"/>
          <p:cNvSpPr>
            <a:spLocks noChangeShapeType="1"/>
          </p:cNvSpPr>
          <p:nvPr/>
        </p:nvSpPr>
        <p:spPr bwMode="auto">
          <a:xfrm>
            <a:off x="1274763" y="2900363"/>
            <a:ext cx="4449762" cy="1587"/>
          </a:xfrm>
          <a:prstGeom prst="line">
            <a:avLst/>
          </a:prstGeom>
          <a:noFill/>
          <a:ln w="0">
            <a:solidFill>
              <a:srgbClr val="000000"/>
            </a:solidFill>
            <a:round/>
            <a:headEnd/>
            <a:tailEnd/>
          </a:ln>
        </p:spPr>
        <p:txBody>
          <a:bodyPr/>
          <a:lstStyle/>
          <a:p>
            <a:endParaRPr lang="it-IT"/>
          </a:p>
        </p:txBody>
      </p:sp>
      <p:sp>
        <p:nvSpPr>
          <p:cNvPr id="25680" name="Rectangle 82"/>
          <p:cNvSpPr>
            <a:spLocks noChangeArrowheads="1"/>
          </p:cNvSpPr>
          <p:nvPr/>
        </p:nvSpPr>
        <p:spPr bwMode="auto">
          <a:xfrm>
            <a:off x="5495925" y="2900363"/>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81" name="Line 83"/>
          <p:cNvSpPr>
            <a:spLocks noChangeShapeType="1"/>
          </p:cNvSpPr>
          <p:nvPr/>
        </p:nvSpPr>
        <p:spPr bwMode="auto">
          <a:xfrm>
            <a:off x="5495925" y="2900363"/>
            <a:ext cx="12700" cy="1587"/>
          </a:xfrm>
          <a:prstGeom prst="line">
            <a:avLst/>
          </a:prstGeom>
          <a:noFill/>
          <a:ln w="0">
            <a:solidFill>
              <a:srgbClr val="000000"/>
            </a:solidFill>
            <a:round/>
            <a:headEnd/>
            <a:tailEnd/>
          </a:ln>
        </p:spPr>
        <p:txBody>
          <a:bodyPr/>
          <a:lstStyle/>
          <a:p>
            <a:endParaRPr lang="it-IT"/>
          </a:p>
        </p:txBody>
      </p:sp>
      <p:sp>
        <p:nvSpPr>
          <p:cNvPr id="25682" name="Line 84"/>
          <p:cNvSpPr>
            <a:spLocks noChangeShapeType="1"/>
          </p:cNvSpPr>
          <p:nvPr/>
        </p:nvSpPr>
        <p:spPr bwMode="auto">
          <a:xfrm>
            <a:off x="5495925" y="2900363"/>
            <a:ext cx="1588" cy="14287"/>
          </a:xfrm>
          <a:prstGeom prst="line">
            <a:avLst/>
          </a:prstGeom>
          <a:noFill/>
          <a:ln w="0">
            <a:solidFill>
              <a:srgbClr val="000000"/>
            </a:solidFill>
            <a:round/>
            <a:headEnd/>
            <a:tailEnd/>
          </a:ln>
        </p:spPr>
        <p:txBody>
          <a:bodyPr/>
          <a:lstStyle/>
          <a:p>
            <a:endParaRPr lang="it-IT"/>
          </a:p>
        </p:txBody>
      </p:sp>
      <p:sp>
        <p:nvSpPr>
          <p:cNvPr id="25683" name="Rectangle 85"/>
          <p:cNvSpPr>
            <a:spLocks noChangeArrowheads="1"/>
          </p:cNvSpPr>
          <p:nvPr/>
        </p:nvSpPr>
        <p:spPr bwMode="auto">
          <a:xfrm>
            <a:off x="5737225" y="2900363"/>
            <a:ext cx="2028825"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84" name="Line 86"/>
          <p:cNvSpPr>
            <a:spLocks noChangeShapeType="1"/>
          </p:cNvSpPr>
          <p:nvPr/>
        </p:nvSpPr>
        <p:spPr bwMode="auto">
          <a:xfrm>
            <a:off x="5737225" y="2900363"/>
            <a:ext cx="2028825" cy="1587"/>
          </a:xfrm>
          <a:prstGeom prst="line">
            <a:avLst/>
          </a:prstGeom>
          <a:noFill/>
          <a:ln w="0">
            <a:solidFill>
              <a:srgbClr val="000000"/>
            </a:solidFill>
            <a:round/>
            <a:headEnd/>
            <a:tailEnd/>
          </a:ln>
        </p:spPr>
        <p:txBody>
          <a:bodyPr/>
          <a:lstStyle/>
          <a:p>
            <a:endParaRPr lang="it-IT"/>
          </a:p>
        </p:txBody>
      </p:sp>
      <p:sp>
        <p:nvSpPr>
          <p:cNvPr id="25685" name="Rectangle 87"/>
          <p:cNvSpPr>
            <a:spLocks noChangeArrowheads="1"/>
          </p:cNvSpPr>
          <p:nvPr/>
        </p:nvSpPr>
        <p:spPr bwMode="auto">
          <a:xfrm>
            <a:off x="7766050" y="2900363"/>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86" name="Line 88"/>
          <p:cNvSpPr>
            <a:spLocks noChangeShapeType="1"/>
          </p:cNvSpPr>
          <p:nvPr/>
        </p:nvSpPr>
        <p:spPr bwMode="auto">
          <a:xfrm>
            <a:off x="7766050" y="2900363"/>
            <a:ext cx="12700" cy="1587"/>
          </a:xfrm>
          <a:prstGeom prst="line">
            <a:avLst/>
          </a:prstGeom>
          <a:noFill/>
          <a:ln w="0">
            <a:solidFill>
              <a:srgbClr val="000000"/>
            </a:solidFill>
            <a:round/>
            <a:headEnd/>
            <a:tailEnd/>
          </a:ln>
        </p:spPr>
        <p:txBody>
          <a:bodyPr/>
          <a:lstStyle/>
          <a:p>
            <a:endParaRPr lang="it-IT"/>
          </a:p>
        </p:txBody>
      </p:sp>
      <p:sp>
        <p:nvSpPr>
          <p:cNvPr id="25687" name="Line 89"/>
          <p:cNvSpPr>
            <a:spLocks noChangeShapeType="1"/>
          </p:cNvSpPr>
          <p:nvPr/>
        </p:nvSpPr>
        <p:spPr bwMode="auto">
          <a:xfrm>
            <a:off x="7766050" y="2900363"/>
            <a:ext cx="1588" cy="14287"/>
          </a:xfrm>
          <a:prstGeom prst="line">
            <a:avLst/>
          </a:prstGeom>
          <a:noFill/>
          <a:ln w="0">
            <a:solidFill>
              <a:srgbClr val="000000"/>
            </a:solidFill>
            <a:round/>
            <a:headEnd/>
            <a:tailEnd/>
          </a:ln>
        </p:spPr>
        <p:txBody>
          <a:bodyPr/>
          <a:lstStyle/>
          <a:p>
            <a:endParaRPr lang="it-IT"/>
          </a:p>
        </p:txBody>
      </p:sp>
      <p:sp>
        <p:nvSpPr>
          <p:cNvPr id="25688" name="Rectangle 90"/>
          <p:cNvSpPr>
            <a:spLocks noChangeArrowheads="1"/>
          </p:cNvSpPr>
          <p:nvPr/>
        </p:nvSpPr>
        <p:spPr bwMode="auto">
          <a:xfrm>
            <a:off x="1260475" y="2914650"/>
            <a:ext cx="14288"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89" name="Line 91"/>
          <p:cNvSpPr>
            <a:spLocks noChangeShapeType="1"/>
          </p:cNvSpPr>
          <p:nvPr/>
        </p:nvSpPr>
        <p:spPr bwMode="auto">
          <a:xfrm>
            <a:off x="1260475" y="2914650"/>
            <a:ext cx="1588" cy="342900"/>
          </a:xfrm>
          <a:prstGeom prst="line">
            <a:avLst/>
          </a:prstGeom>
          <a:noFill/>
          <a:ln w="0">
            <a:solidFill>
              <a:srgbClr val="000000"/>
            </a:solidFill>
            <a:round/>
            <a:headEnd/>
            <a:tailEnd/>
          </a:ln>
        </p:spPr>
        <p:txBody>
          <a:bodyPr/>
          <a:lstStyle/>
          <a:p>
            <a:endParaRPr lang="it-IT"/>
          </a:p>
        </p:txBody>
      </p:sp>
      <p:sp>
        <p:nvSpPr>
          <p:cNvPr id="25690" name="Rectangle 92"/>
          <p:cNvSpPr>
            <a:spLocks noChangeArrowheads="1"/>
          </p:cNvSpPr>
          <p:nvPr/>
        </p:nvSpPr>
        <p:spPr bwMode="auto">
          <a:xfrm>
            <a:off x="5495925" y="2914650"/>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91" name="Line 93"/>
          <p:cNvSpPr>
            <a:spLocks noChangeShapeType="1"/>
          </p:cNvSpPr>
          <p:nvPr/>
        </p:nvSpPr>
        <p:spPr bwMode="auto">
          <a:xfrm>
            <a:off x="5495925" y="2914650"/>
            <a:ext cx="1588" cy="342900"/>
          </a:xfrm>
          <a:prstGeom prst="line">
            <a:avLst/>
          </a:prstGeom>
          <a:noFill/>
          <a:ln w="0">
            <a:solidFill>
              <a:srgbClr val="000000"/>
            </a:solidFill>
            <a:round/>
            <a:headEnd/>
            <a:tailEnd/>
          </a:ln>
        </p:spPr>
        <p:txBody>
          <a:bodyPr/>
          <a:lstStyle/>
          <a:p>
            <a:endParaRPr lang="it-IT"/>
          </a:p>
        </p:txBody>
      </p:sp>
      <p:sp>
        <p:nvSpPr>
          <p:cNvPr id="25692" name="Rectangle 94"/>
          <p:cNvSpPr>
            <a:spLocks noChangeArrowheads="1"/>
          </p:cNvSpPr>
          <p:nvPr/>
        </p:nvSpPr>
        <p:spPr bwMode="auto">
          <a:xfrm>
            <a:off x="7766050" y="2914650"/>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93" name="Line 95"/>
          <p:cNvSpPr>
            <a:spLocks noChangeShapeType="1"/>
          </p:cNvSpPr>
          <p:nvPr/>
        </p:nvSpPr>
        <p:spPr bwMode="auto">
          <a:xfrm>
            <a:off x="7766050" y="2914650"/>
            <a:ext cx="1588" cy="342900"/>
          </a:xfrm>
          <a:prstGeom prst="line">
            <a:avLst/>
          </a:prstGeom>
          <a:noFill/>
          <a:ln w="0">
            <a:solidFill>
              <a:srgbClr val="000000"/>
            </a:solidFill>
            <a:round/>
            <a:headEnd/>
            <a:tailEnd/>
          </a:ln>
        </p:spPr>
        <p:txBody>
          <a:bodyPr/>
          <a:lstStyle/>
          <a:p>
            <a:endParaRPr lang="it-IT"/>
          </a:p>
        </p:txBody>
      </p:sp>
      <p:sp>
        <p:nvSpPr>
          <p:cNvPr id="25694" name="Rectangle 96"/>
          <p:cNvSpPr>
            <a:spLocks noChangeArrowheads="1"/>
          </p:cNvSpPr>
          <p:nvPr/>
        </p:nvSpPr>
        <p:spPr bwMode="auto">
          <a:xfrm>
            <a:off x="1417638" y="3271838"/>
            <a:ext cx="947737" cy="304800"/>
          </a:xfrm>
          <a:prstGeom prst="rect">
            <a:avLst/>
          </a:prstGeom>
          <a:solidFill>
            <a:schemeClr val="bg1"/>
          </a:solidFill>
          <a:ln w="9525">
            <a:noFill/>
            <a:miter lim="800000"/>
            <a:headEnd/>
            <a:tailEnd/>
          </a:ln>
        </p:spPr>
        <p:txBody>
          <a:bodyPr wrap="none" lIns="0" tIns="0" rIns="0" bIns="0">
            <a:spAutoFit/>
          </a:bodyPr>
          <a:lstStyle/>
          <a:p>
            <a:r>
              <a:rPr lang="it-IT" sz="2000" dirty="0">
                <a:solidFill>
                  <a:srgbClr val="000000"/>
                </a:solidFill>
                <a:latin typeface="Verdana" pitchFamily="34" charset="0"/>
              </a:rPr>
              <a:t>Morfina</a:t>
            </a:r>
            <a:endParaRPr lang="it-IT" sz="2000" dirty="0">
              <a:latin typeface="Verdana" pitchFamily="34" charset="0"/>
            </a:endParaRPr>
          </a:p>
        </p:txBody>
      </p:sp>
      <p:sp>
        <p:nvSpPr>
          <p:cNvPr id="25695" name="Rectangle 97"/>
          <p:cNvSpPr>
            <a:spLocks noChangeArrowheads="1"/>
          </p:cNvSpPr>
          <p:nvPr/>
        </p:nvSpPr>
        <p:spPr bwMode="auto">
          <a:xfrm>
            <a:off x="5888038" y="3271838"/>
            <a:ext cx="1864484" cy="304800"/>
          </a:xfrm>
          <a:prstGeom prst="rect">
            <a:avLst/>
          </a:prstGeom>
          <a:solidFill>
            <a:schemeClr val="bg1"/>
          </a:solidFill>
          <a:ln w="9525">
            <a:noFill/>
            <a:miter lim="800000"/>
            <a:headEnd/>
            <a:tailEnd/>
          </a:ln>
        </p:spPr>
        <p:txBody>
          <a:bodyPr wrap="square" lIns="0" tIns="0" rIns="0" bIns="0">
            <a:spAutoFit/>
          </a:bodyPr>
          <a:lstStyle/>
          <a:p>
            <a:r>
              <a:rPr lang="it-IT" sz="2000" dirty="0">
                <a:solidFill>
                  <a:srgbClr val="000000"/>
                </a:solidFill>
                <a:latin typeface="Verdana" pitchFamily="34" charset="0"/>
              </a:rPr>
              <a:t>     900</a:t>
            </a:r>
            <a:endParaRPr lang="it-IT" sz="2000" dirty="0">
              <a:latin typeface="Verdana" pitchFamily="34" charset="0"/>
            </a:endParaRPr>
          </a:p>
        </p:txBody>
      </p:sp>
      <p:sp>
        <p:nvSpPr>
          <p:cNvPr id="25696" name="Rectangle 98"/>
          <p:cNvSpPr>
            <a:spLocks noChangeArrowheads="1"/>
          </p:cNvSpPr>
          <p:nvPr/>
        </p:nvSpPr>
        <p:spPr bwMode="auto">
          <a:xfrm>
            <a:off x="1260475" y="3257550"/>
            <a:ext cx="14288"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97" name="Line 99"/>
          <p:cNvSpPr>
            <a:spLocks noChangeShapeType="1"/>
          </p:cNvSpPr>
          <p:nvPr/>
        </p:nvSpPr>
        <p:spPr bwMode="auto">
          <a:xfrm>
            <a:off x="1260475" y="3257550"/>
            <a:ext cx="14288" cy="1588"/>
          </a:xfrm>
          <a:prstGeom prst="line">
            <a:avLst/>
          </a:prstGeom>
          <a:noFill/>
          <a:ln w="0">
            <a:solidFill>
              <a:srgbClr val="000000"/>
            </a:solidFill>
            <a:round/>
            <a:headEnd/>
            <a:tailEnd/>
          </a:ln>
        </p:spPr>
        <p:txBody>
          <a:bodyPr/>
          <a:lstStyle/>
          <a:p>
            <a:endParaRPr lang="it-IT"/>
          </a:p>
        </p:txBody>
      </p:sp>
      <p:sp>
        <p:nvSpPr>
          <p:cNvPr id="25698" name="Line 100"/>
          <p:cNvSpPr>
            <a:spLocks noChangeShapeType="1"/>
          </p:cNvSpPr>
          <p:nvPr/>
        </p:nvSpPr>
        <p:spPr bwMode="auto">
          <a:xfrm>
            <a:off x="1260475" y="3257550"/>
            <a:ext cx="1588" cy="14288"/>
          </a:xfrm>
          <a:prstGeom prst="line">
            <a:avLst/>
          </a:prstGeom>
          <a:noFill/>
          <a:ln w="0">
            <a:solidFill>
              <a:srgbClr val="000000"/>
            </a:solidFill>
            <a:round/>
            <a:headEnd/>
            <a:tailEnd/>
          </a:ln>
        </p:spPr>
        <p:txBody>
          <a:bodyPr/>
          <a:lstStyle/>
          <a:p>
            <a:endParaRPr lang="it-IT"/>
          </a:p>
        </p:txBody>
      </p:sp>
      <p:sp>
        <p:nvSpPr>
          <p:cNvPr id="25699" name="Rectangle 101"/>
          <p:cNvSpPr>
            <a:spLocks noChangeArrowheads="1"/>
          </p:cNvSpPr>
          <p:nvPr/>
        </p:nvSpPr>
        <p:spPr bwMode="auto">
          <a:xfrm>
            <a:off x="1274763" y="3257550"/>
            <a:ext cx="4449762"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00" name="Line 102"/>
          <p:cNvSpPr>
            <a:spLocks noChangeShapeType="1"/>
          </p:cNvSpPr>
          <p:nvPr/>
        </p:nvSpPr>
        <p:spPr bwMode="auto">
          <a:xfrm>
            <a:off x="1274763" y="3257550"/>
            <a:ext cx="4449762" cy="1588"/>
          </a:xfrm>
          <a:prstGeom prst="line">
            <a:avLst/>
          </a:prstGeom>
          <a:noFill/>
          <a:ln w="0">
            <a:solidFill>
              <a:srgbClr val="000000"/>
            </a:solidFill>
            <a:round/>
            <a:headEnd/>
            <a:tailEnd/>
          </a:ln>
        </p:spPr>
        <p:txBody>
          <a:bodyPr/>
          <a:lstStyle/>
          <a:p>
            <a:endParaRPr lang="it-IT"/>
          </a:p>
        </p:txBody>
      </p:sp>
      <p:sp>
        <p:nvSpPr>
          <p:cNvPr id="25701" name="Rectangle 103"/>
          <p:cNvSpPr>
            <a:spLocks noChangeArrowheads="1"/>
          </p:cNvSpPr>
          <p:nvPr/>
        </p:nvSpPr>
        <p:spPr bwMode="auto">
          <a:xfrm>
            <a:off x="5495925" y="3257550"/>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02" name="Line 104"/>
          <p:cNvSpPr>
            <a:spLocks noChangeShapeType="1"/>
          </p:cNvSpPr>
          <p:nvPr/>
        </p:nvSpPr>
        <p:spPr bwMode="auto">
          <a:xfrm>
            <a:off x="5495925" y="3257550"/>
            <a:ext cx="12700" cy="1588"/>
          </a:xfrm>
          <a:prstGeom prst="line">
            <a:avLst/>
          </a:prstGeom>
          <a:noFill/>
          <a:ln w="0">
            <a:solidFill>
              <a:srgbClr val="000000"/>
            </a:solidFill>
            <a:round/>
            <a:headEnd/>
            <a:tailEnd/>
          </a:ln>
        </p:spPr>
        <p:txBody>
          <a:bodyPr/>
          <a:lstStyle/>
          <a:p>
            <a:endParaRPr lang="it-IT"/>
          </a:p>
        </p:txBody>
      </p:sp>
      <p:sp>
        <p:nvSpPr>
          <p:cNvPr id="25703" name="Line 105"/>
          <p:cNvSpPr>
            <a:spLocks noChangeShapeType="1"/>
          </p:cNvSpPr>
          <p:nvPr/>
        </p:nvSpPr>
        <p:spPr bwMode="auto">
          <a:xfrm>
            <a:off x="5495925" y="3257550"/>
            <a:ext cx="1588" cy="14288"/>
          </a:xfrm>
          <a:prstGeom prst="line">
            <a:avLst/>
          </a:prstGeom>
          <a:noFill/>
          <a:ln w="0">
            <a:solidFill>
              <a:srgbClr val="000000"/>
            </a:solidFill>
            <a:round/>
            <a:headEnd/>
            <a:tailEnd/>
          </a:ln>
        </p:spPr>
        <p:txBody>
          <a:bodyPr/>
          <a:lstStyle/>
          <a:p>
            <a:endParaRPr lang="it-IT"/>
          </a:p>
        </p:txBody>
      </p:sp>
      <p:sp>
        <p:nvSpPr>
          <p:cNvPr id="25704" name="Rectangle 106"/>
          <p:cNvSpPr>
            <a:spLocks noChangeArrowheads="1"/>
          </p:cNvSpPr>
          <p:nvPr/>
        </p:nvSpPr>
        <p:spPr bwMode="auto">
          <a:xfrm>
            <a:off x="5737225" y="3257550"/>
            <a:ext cx="2028825"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05" name="Line 107"/>
          <p:cNvSpPr>
            <a:spLocks noChangeShapeType="1"/>
          </p:cNvSpPr>
          <p:nvPr/>
        </p:nvSpPr>
        <p:spPr bwMode="auto">
          <a:xfrm>
            <a:off x="5737225" y="3257550"/>
            <a:ext cx="2028825" cy="1588"/>
          </a:xfrm>
          <a:prstGeom prst="line">
            <a:avLst/>
          </a:prstGeom>
          <a:noFill/>
          <a:ln w="0">
            <a:solidFill>
              <a:srgbClr val="000000"/>
            </a:solidFill>
            <a:round/>
            <a:headEnd/>
            <a:tailEnd/>
          </a:ln>
        </p:spPr>
        <p:txBody>
          <a:bodyPr/>
          <a:lstStyle/>
          <a:p>
            <a:endParaRPr lang="it-IT"/>
          </a:p>
        </p:txBody>
      </p:sp>
      <p:sp>
        <p:nvSpPr>
          <p:cNvPr id="25706" name="Rectangle 108"/>
          <p:cNvSpPr>
            <a:spLocks noChangeArrowheads="1"/>
          </p:cNvSpPr>
          <p:nvPr/>
        </p:nvSpPr>
        <p:spPr bwMode="auto">
          <a:xfrm>
            <a:off x="7766050" y="3257550"/>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07" name="Line 109"/>
          <p:cNvSpPr>
            <a:spLocks noChangeShapeType="1"/>
          </p:cNvSpPr>
          <p:nvPr/>
        </p:nvSpPr>
        <p:spPr bwMode="auto">
          <a:xfrm>
            <a:off x="7766050" y="3257550"/>
            <a:ext cx="12700" cy="1588"/>
          </a:xfrm>
          <a:prstGeom prst="line">
            <a:avLst/>
          </a:prstGeom>
          <a:noFill/>
          <a:ln w="0">
            <a:solidFill>
              <a:srgbClr val="000000"/>
            </a:solidFill>
            <a:round/>
            <a:headEnd/>
            <a:tailEnd/>
          </a:ln>
        </p:spPr>
        <p:txBody>
          <a:bodyPr/>
          <a:lstStyle/>
          <a:p>
            <a:endParaRPr lang="it-IT"/>
          </a:p>
        </p:txBody>
      </p:sp>
      <p:sp>
        <p:nvSpPr>
          <p:cNvPr id="25708" name="Line 110"/>
          <p:cNvSpPr>
            <a:spLocks noChangeShapeType="1"/>
          </p:cNvSpPr>
          <p:nvPr/>
        </p:nvSpPr>
        <p:spPr bwMode="auto">
          <a:xfrm>
            <a:off x="7766050" y="3257550"/>
            <a:ext cx="1588" cy="14288"/>
          </a:xfrm>
          <a:prstGeom prst="line">
            <a:avLst/>
          </a:prstGeom>
          <a:noFill/>
          <a:ln w="0">
            <a:solidFill>
              <a:srgbClr val="000000"/>
            </a:solidFill>
            <a:round/>
            <a:headEnd/>
            <a:tailEnd/>
          </a:ln>
        </p:spPr>
        <p:txBody>
          <a:bodyPr/>
          <a:lstStyle/>
          <a:p>
            <a:endParaRPr lang="it-IT"/>
          </a:p>
        </p:txBody>
      </p:sp>
      <p:sp>
        <p:nvSpPr>
          <p:cNvPr id="25709" name="Rectangle 111"/>
          <p:cNvSpPr>
            <a:spLocks noChangeArrowheads="1"/>
          </p:cNvSpPr>
          <p:nvPr/>
        </p:nvSpPr>
        <p:spPr bwMode="auto">
          <a:xfrm>
            <a:off x="1260475" y="3271838"/>
            <a:ext cx="14288"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10" name="Line 112"/>
          <p:cNvSpPr>
            <a:spLocks noChangeShapeType="1"/>
          </p:cNvSpPr>
          <p:nvPr/>
        </p:nvSpPr>
        <p:spPr bwMode="auto">
          <a:xfrm>
            <a:off x="1260475" y="3271838"/>
            <a:ext cx="1588" cy="342900"/>
          </a:xfrm>
          <a:prstGeom prst="line">
            <a:avLst/>
          </a:prstGeom>
          <a:noFill/>
          <a:ln w="0">
            <a:solidFill>
              <a:srgbClr val="000000"/>
            </a:solidFill>
            <a:round/>
            <a:headEnd/>
            <a:tailEnd/>
          </a:ln>
        </p:spPr>
        <p:txBody>
          <a:bodyPr/>
          <a:lstStyle/>
          <a:p>
            <a:endParaRPr lang="it-IT"/>
          </a:p>
        </p:txBody>
      </p:sp>
      <p:sp>
        <p:nvSpPr>
          <p:cNvPr id="25711" name="Rectangle 113"/>
          <p:cNvSpPr>
            <a:spLocks noChangeArrowheads="1"/>
          </p:cNvSpPr>
          <p:nvPr/>
        </p:nvSpPr>
        <p:spPr bwMode="auto">
          <a:xfrm>
            <a:off x="5495925" y="3271838"/>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12" name="Line 114"/>
          <p:cNvSpPr>
            <a:spLocks noChangeShapeType="1"/>
          </p:cNvSpPr>
          <p:nvPr/>
        </p:nvSpPr>
        <p:spPr bwMode="auto">
          <a:xfrm>
            <a:off x="5495925" y="3271838"/>
            <a:ext cx="1588" cy="342900"/>
          </a:xfrm>
          <a:prstGeom prst="line">
            <a:avLst/>
          </a:prstGeom>
          <a:noFill/>
          <a:ln w="0">
            <a:solidFill>
              <a:srgbClr val="000000"/>
            </a:solidFill>
            <a:round/>
            <a:headEnd/>
            <a:tailEnd/>
          </a:ln>
        </p:spPr>
        <p:txBody>
          <a:bodyPr/>
          <a:lstStyle/>
          <a:p>
            <a:endParaRPr lang="it-IT"/>
          </a:p>
        </p:txBody>
      </p:sp>
      <p:sp>
        <p:nvSpPr>
          <p:cNvPr id="25713" name="Rectangle 115"/>
          <p:cNvSpPr>
            <a:spLocks noChangeArrowheads="1"/>
          </p:cNvSpPr>
          <p:nvPr/>
        </p:nvSpPr>
        <p:spPr bwMode="auto">
          <a:xfrm>
            <a:off x="7766050" y="3271838"/>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14" name="Line 116"/>
          <p:cNvSpPr>
            <a:spLocks noChangeShapeType="1"/>
          </p:cNvSpPr>
          <p:nvPr/>
        </p:nvSpPr>
        <p:spPr bwMode="auto">
          <a:xfrm>
            <a:off x="7766050" y="3271838"/>
            <a:ext cx="1588" cy="342900"/>
          </a:xfrm>
          <a:prstGeom prst="line">
            <a:avLst/>
          </a:prstGeom>
          <a:noFill/>
          <a:ln w="0">
            <a:solidFill>
              <a:srgbClr val="000000"/>
            </a:solidFill>
            <a:round/>
            <a:headEnd/>
            <a:tailEnd/>
          </a:ln>
        </p:spPr>
        <p:txBody>
          <a:bodyPr/>
          <a:lstStyle/>
          <a:p>
            <a:endParaRPr lang="it-IT"/>
          </a:p>
        </p:txBody>
      </p:sp>
      <p:sp>
        <p:nvSpPr>
          <p:cNvPr id="25715" name="Rectangle 117"/>
          <p:cNvSpPr>
            <a:spLocks noChangeArrowheads="1"/>
          </p:cNvSpPr>
          <p:nvPr/>
        </p:nvSpPr>
        <p:spPr bwMode="auto">
          <a:xfrm>
            <a:off x="1417638" y="3629025"/>
            <a:ext cx="1125537" cy="304800"/>
          </a:xfrm>
          <a:prstGeom prst="rect">
            <a:avLst/>
          </a:prstGeom>
          <a:solidFill>
            <a:schemeClr val="bg1"/>
          </a:solidFill>
          <a:ln w="9525">
            <a:noFill/>
            <a:miter lim="800000"/>
            <a:headEnd/>
            <a:tailEnd/>
          </a:ln>
        </p:spPr>
        <p:txBody>
          <a:bodyPr wrap="none" lIns="0" tIns="0" rIns="0" bIns="0">
            <a:spAutoFit/>
          </a:bodyPr>
          <a:lstStyle/>
          <a:p>
            <a:r>
              <a:rPr lang="it-IT" sz="2000" dirty="0">
                <a:solidFill>
                  <a:srgbClr val="000000"/>
                </a:solidFill>
                <a:latin typeface="Verdana" pitchFamily="34" charset="0"/>
              </a:rPr>
              <a:t>Stricnina</a:t>
            </a:r>
            <a:endParaRPr lang="it-IT" sz="2000" dirty="0">
              <a:latin typeface="Verdana" pitchFamily="34" charset="0"/>
            </a:endParaRPr>
          </a:p>
        </p:txBody>
      </p:sp>
      <p:sp>
        <p:nvSpPr>
          <p:cNvPr id="25716" name="Rectangle 118"/>
          <p:cNvSpPr>
            <a:spLocks noChangeArrowheads="1"/>
          </p:cNvSpPr>
          <p:nvPr/>
        </p:nvSpPr>
        <p:spPr bwMode="auto">
          <a:xfrm>
            <a:off x="5888038" y="3629025"/>
            <a:ext cx="1884362" cy="304800"/>
          </a:xfrm>
          <a:prstGeom prst="rect">
            <a:avLst/>
          </a:prstGeom>
          <a:solidFill>
            <a:schemeClr val="bg1"/>
          </a:solidFill>
          <a:ln w="9525">
            <a:noFill/>
            <a:miter lim="800000"/>
            <a:headEnd/>
            <a:tailEnd/>
          </a:ln>
        </p:spPr>
        <p:txBody>
          <a:bodyPr wrap="square" lIns="0" tIns="0" rIns="0" bIns="0">
            <a:spAutoFit/>
          </a:bodyPr>
          <a:lstStyle/>
          <a:p>
            <a:r>
              <a:rPr lang="it-IT" sz="2000" dirty="0">
                <a:solidFill>
                  <a:srgbClr val="000000"/>
                </a:solidFill>
                <a:latin typeface="Verdana" pitchFamily="34" charset="0"/>
              </a:rPr>
              <a:t>     150</a:t>
            </a:r>
            <a:endParaRPr lang="it-IT" sz="2000" dirty="0">
              <a:latin typeface="Verdana" pitchFamily="34" charset="0"/>
            </a:endParaRPr>
          </a:p>
        </p:txBody>
      </p:sp>
      <p:sp>
        <p:nvSpPr>
          <p:cNvPr id="25717" name="Rectangle 119"/>
          <p:cNvSpPr>
            <a:spLocks noChangeArrowheads="1"/>
          </p:cNvSpPr>
          <p:nvPr/>
        </p:nvSpPr>
        <p:spPr bwMode="auto">
          <a:xfrm>
            <a:off x="1260475" y="3614738"/>
            <a:ext cx="14288"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18" name="Line 120"/>
          <p:cNvSpPr>
            <a:spLocks noChangeShapeType="1"/>
          </p:cNvSpPr>
          <p:nvPr/>
        </p:nvSpPr>
        <p:spPr bwMode="auto">
          <a:xfrm>
            <a:off x="1260475" y="3614738"/>
            <a:ext cx="14288" cy="1587"/>
          </a:xfrm>
          <a:prstGeom prst="line">
            <a:avLst/>
          </a:prstGeom>
          <a:noFill/>
          <a:ln w="0">
            <a:solidFill>
              <a:srgbClr val="000000"/>
            </a:solidFill>
            <a:round/>
            <a:headEnd/>
            <a:tailEnd/>
          </a:ln>
        </p:spPr>
        <p:txBody>
          <a:bodyPr/>
          <a:lstStyle/>
          <a:p>
            <a:endParaRPr lang="it-IT"/>
          </a:p>
        </p:txBody>
      </p:sp>
      <p:sp>
        <p:nvSpPr>
          <p:cNvPr id="25719" name="Line 121"/>
          <p:cNvSpPr>
            <a:spLocks noChangeShapeType="1"/>
          </p:cNvSpPr>
          <p:nvPr/>
        </p:nvSpPr>
        <p:spPr bwMode="auto">
          <a:xfrm>
            <a:off x="1260475" y="3614738"/>
            <a:ext cx="1588" cy="14287"/>
          </a:xfrm>
          <a:prstGeom prst="line">
            <a:avLst/>
          </a:prstGeom>
          <a:noFill/>
          <a:ln w="0">
            <a:solidFill>
              <a:srgbClr val="000000"/>
            </a:solidFill>
            <a:round/>
            <a:headEnd/>
            <a:tailEnd/>
          </a:ln>
        </p:spPr>
        <p:txBody>
          <a:bodyPr/>
          <a:lstStyle/>
          <a:p>
            <a:endParaRPr lang="it-IT"/>
          </a:p>
        </p:txBody>
      </p:sp>
      <p:sp>
        <p:nvSpPr>
          <p:cNvPr id="25720" name="Rectangle 122"/>
          <p:cNvSpPr>
            <a:spLocks noChangeArrowheads="1"/>
          </p:cNvSpPr>
          <p:nvPr/>
        </p:nvSpPr>
        <p:spPr bwMode="auto">
          <a:xfrm>
            <a:off x="1274763" y="3614738"/>
            <a:ext cx="4449762"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21" name="Line 123"/>
          <p:cNvSpPr>
            <a:spLocks noChangeShapeType="1"/>
          </p:cNvSpPr>
          <p:nvPr/>
        </p:nvSpPr>
        <p:spPr bwMode="auto">
          <a:xfrm>
            <a:off x="1274763" y="3614738"/>
            <a:ext cx="4449762" cy="1587"/>
          </a:xfrm>
          <a:prstGeom prst="line">
            <a:avLst/>
          </a:prstGeom>
          <a:noFill/>
          <a:ln w="0">
            <a:solidFill>
              <a:srgbClr val="000000"/>
            </a:solidFill>
            <a:round/>
            <a:headEnd/>
            <a:tailEnd/>
          </a:ln>
        </p:spPr>
        <p:txBody>
          <a:bodyPr/>
          <a:lstStyle/>
          <a:p>
            <a:endParaRPr lang="it-IT"/>
          </a:p>
        </p:txBody>
      </p:sp>
      <p:sp>
        <p:nvSpPr>
          <p:cNvPr id="25722" name="Rectangle 124"/>
          <p:cNvSpPr>
            <a:spLocks noChangeArrowheads="1"/>
          </p:cNvSpPr>
          <p:nvPr/>
        </p:nvSpPr>
        <p:spPr bwMode="auto">
          <a:xfrm>
            <a:off x="5495925" y="3614738"/>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23" name="Line 125"/>
          <p:cNvSpPr>
            <a:spLocks noChangeShapeType="1"/>
          </p:cNvSpPr>
          <p:nvPr/>
        </p:nvSpPr>
        <p:spPr bwMode="auto">
          <a:xfrm>
            <a:off x="5495925" y="3614738"/>
            <a:ext cx="12700" cy="1587"/>
          </a:xfrm>
          <a:prstGeom prst="line">
            <a:avLst/>
          </a:prstGeom>
          <a:noFill/>
          <a:ln w="0">
            <a:solidFill>
              <a:srgbClr val="000000"/>
            </a:solidFill>
            <a:round/>
            <a:headEnd/>
            <a:tailEnd/>
          </a:ln>
        </p:spPr>
        <p:txBody>
          <a:bodyPr/>
          <a:lstStyle/>
          <a:p>
            <a:endParaRPr lang="it-IT"/>
          </a:p>
        </p:txBody>
      </p:sp>
      <p:sp>
        <p:nvSpPr>
          <p:cNvPr id="25724" name="Line 126"/>
          <p:cNvSpPr>
            <a:spLocks noChangeShapeType="1"/>
          </p:cNvSpPr>
          <p:nvPr/>
        </p:nvSpPr>
        <p:spPr bwMode="auto">
          <a:xfrm>
            <a:off x="5495925" y="3614738"/>
            <a:ext cx="1588" cy="14287"/>
          </a:xfrm>
          <a:prstGeom prst="line">
            <a:avLst/>
          </a:prstGeom>
          <a:noFill/>
          <a:ln w="0">
            <a:solidFill>
              <a:srgbClr val="000000"/>
            </a:solidFill>
            <a:round/>
            <a:headEnd/>
            <a:tailEnd/>
          </a:ln>
        </p:spPr>
        <p:txBody>
          <a:bodyPr/>
          <a:lstStyle/>
          <a:p>
            <a:endParaRPr lang="it-IT"/>
          </a:p>
        </p:txBody>
      </p:sp>
      <p:sp>
        <p:nvSpPr>
          <p:cNvPr id="25725" name="Rectangle 127"/>
          <p:cNvSpPr>
            <a:spLocks noChangeArrowheads="1"/>
          </p:cNvSpPr>
          <p:nvPr/>
        </p:nvSpPr>
        <p:spPr bwMode="auto">
          <a:xfrm>
            <a:off x="5737225" y="3614738"/>
            <a:ext cx="2028825"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26" name="Line 128"/>
          <p:cNvSpPr>
            <a:spLocks noChangeShapeType="1"/>
          </p:cNvSpPr>
          <p:nvPr/>
        </p:nvSpPr>
        <p:spPr bwMode="auto">
          <a:xfrm>
            <a:off x="5737225" y="3614738"/>
            <a:ext cx="2028825" cy="1587"/>
          </a:xfrm>
          <a:prstGeom prst="line">
            <a:avLst/>
          </a:prstGeom>
          <a:noFill/>
          <a:ln w="0">
            <a:solidFill>
              <a:srgbClr val="000000"/>
            </a:solidFill>
            <a:round/>
            <a:headEnd/>
            <a:tailEnd/>
          </a:ln>
        </p:spPr>
        <p:txBody>
          <a:bodyPr/>
          <a:lstStyle/>
          <a:p>
            <a:endParaRPr lang="it-IT"/>
          </a:p>
        </p:txBody>
      </p:sp>
      <p:sp>
        <p:nvSpPr>
          <p:cNvPr id="25727" name="Rectangle 129"/>
          <p:cNvSpPr>
            <a:spLocks noChangeArrowheads="1"/>
          </p:cNvSpPr>
          <p:nvPr/>
        </p:nvSpPr>
        <p:spPr bwMode="auto">
          <a:xfrm>
            <a:off x="7766050" y="3614738"/>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28" name="Line 130"/>
          <p:cNvSpPr>
            <a:spLocks noChangeShapeType="1"/>
          </p:cNvSpPr>
          <p:nvPr/>
        </p:nvSpPr>
        <p:spPr bwMode="auto">
          <a:xfrm>
            <a:off x="7766050" y="3614738"/>
            <a:ext cx="12700" cy="1587"/>
          </a:xfrm>
          <a:prstGeom prst="line">
            <a:avLst/>
          </a:prstGeom>
          <a:noFill/>
          <a:ln w="0">
            <a:solidFill>
              <a:srgbClr val="000000"/>
            </a:solidFill>
            <a:round/>
            <a:headEnd/>
            <a:tailEnd/>
          </a:ln>
        </p:spPr>
        <p:txBody>
          <a:bodyPr/>
          <a:lstStyle/>
          <a:p>
            <a:endParaRPr lang="it-IT"/>
          </a:p>
        </p:txBody>
      </p:sp>
      <p:sp>
        <p:nvSpPr>
          <p:cNvPr id="25729" name="Line 131"/>
          <p:cNvSpPr>
            <a:spLocks noChangeShapeType="1"/>
          </p:cNvSpPr>
          <p:nvPr/>
        </p:nvSpPr>
        <p:spPr bwMode="auto">
          <a:xfrm>
            <a:off x="7766050" y="3614738"/>
            <a:ext cx="1588" cy="14287"/>
          </a:xfrm>
          <a:prstGeom prst="line">
            <a:avLst/>
          </a:prstGeom>
          <a:noFill/>
          <a:ln w="0">
            <a:solidFill>
              <a:srgbClr val="000000"/>
            </a:solidFill>
            <a:round/>
            <a:headEnd/>
            <a:tailEnd/>
          </a:ln>
        </p:spPr>
        <p:txBody>
          <a:bodyPr/>
          <a:lstStyle/>
          <a:p>
            <a:endParaRPr lang="it-IT"/>
          </a:p>
        </p:txBody>
      </p:sp>
      <p:sp>
        <p:nvSpPr>
          <p:cNvPr id="25730" name="Rectangle 132"/>
          <p:cNvSpPr>
            <a:spLocks noChangeArrowheads="1"/>
          </p:cNvSpPr>
          <p:nvPr/>
        </p:nvSpPr>
        <p:spPr bwMode="auto">
          <a:xfrm>
            <a:off x="1260475" y="3629025"/>
            <a:ext cx="14288"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31" name="Line 133"/>
          <p:cNvSpPr>
            <a:spLocks noChangeShapeType="1"/>
          </p:cNvSpPr>
          <p:nvPr/>
        </p:nvSpPr>
        <p:spPr bwMode="auto">
          <a:xfrm>
            <a:off x="1260475" y="3629025"/>
            <a:ext cx="1588" cy="342900"/>
          </a:xfrm>
          <a:prstGeom prst="line">
            <a:avLst/>
          </a:prstGeom>
          <a:noFill/>
          <a:ln w="0">
            <a:solidFill>
              <a:srgbClr val="000000"/>
            </a:solidFill>
            <a:round/>
            <a:headEnd/>
            <a:tailEnd/>
          </a:ln>
        </p:spPr>
        <p:txBody>
          <a:bodyPr/>
          <a:lstStyle/>
          <a:p>
            <a:endParaRPr lang="it-IT"/>
          </a:p>
        </p:txBody>
      </p:sp>
      <p:sp>
        <p:nvSpPr>
          <p:cNvPr id="25732" name="Rectangle 134"/>
          <p:cNvSpPr>
            <a:spLocks noChangeArrowheads="1"/>
          </p:cNvSpPr>
          <p:nvPr/>
        </p:nvSpPr>
        <p:spPr bwMode="auto">
          <a:xfrm>
            <a:off x="5495925" y="3629025"/>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33" name="Line 135"/>
          <p:cNvSpPr>
            <a:spLocks noChangeShapeType="1"/>
          </p:cNvSpPr>
          <p:nvPr/>
        </p:nvSpPr>
        <p:spPr bwMode="auto">
          <a:xfrm>
            <a:off x="5495925" y="3629025"/>
            <a:ext cx="1588" cy="342900"/>
          </a:xfrm>
          <a:prstGeom prst="line">
            <a:avLst/>
          </a:prstGeom>
          <a:noFill/>
          <a:ln w="0">
            <a:solidFill>
              <a:srgbClr val="000000"/>
            </a:solidFill>
            <a:round/>
            <a:headEnd/>
            <a:tailEnd/>
          </a:ln>
        </p:spPr>
        <p:txBody>
          <a:bodyPr/>
          <a:lstStyle/>
          <a:p>
            <a:endParaRPr lang="it-IT"/>
          </a:p>
        </p:txBody>
      </p:sp>
      <p:sp>
        <p:nvSpPr>
          <p:cNvPr id="25734" name="Rectangle 136"/>
          <p:cNvSpPr>
            <a:spLocks noChangeArrowheads="1"/>
          </p:cNvSpPr>
          <p:nvPr/>
        </p:nvSpPr>
        <p:spPr bwMode="auto">
          <a:xfrm>
            <a:off x="7766050" y="3629025"/>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35" name="Line 137"/>
          <p:cNvSpPr>
            <a:spLocks noChangeShapeType="1"/>
          </p:cNvSpPr>
          <p:nvPr/>
        </p:nvSpPr>
        <p:spPr bwMode="auto">
          <a:xfrm>
            <a:off x="7766050" y="3629025"/>
            <a:ext cx="1588" cy="342900"/>
          </a:xfrm>
          <a:prstGeom prst="line">
            <a:avLst/>
          </a:prstGeom>
          <a:noFill/>
          <a:ln w="0">
            <a:solidFill>
              <a:srgbClr val="000000"/>
            </a:solidFill>
            <a:round/>
            <a:headEnd/>
            <a:tailEnd/>
          </a:ln>
        </p:spPr>
        <p:txBody>
          <a:bodyPr/>
          <a:lstStyle/>
          <a:p>
            <a:endParaRPr lang="it-IT"/>
          </a:p>
        </p:txBody>
      </p:sp>
      <p:sp>
        <p:nvSpPr>
          <p:cNvPr id="25736" name="Rectangle 138"/>
          <p:cNvSpPr>
            <a:spLocks noChangeArrowheads="1"/>
          </p:cNvSpPr>
          <p:nvPr/>
        </p:nvSpPr>
        <p:spPr bwMode="auto">
          <a:xfrm>
            <a:off x="1417638" y="3986213"/>
            <a:ext cx="1028700" cy="304800"/>
          </a:xfrm>
          <a:prstGeom prst="rect">
            <a:avLst/>
          </a:prstGeom>
          <a:solidFill>
            <a:schemeClr val="bg1"/>
          </a:solidFill>
          <a:ln w="9525">
            <a:noFill/>
            <a:miter lim="800000"/>
            <a:headEnd/>
            <a:tailEnd/>
          </a:ln>
        </p:spPr>
        <p:txBody>
          <a:bodyPr wrap="none" lIns="0" tIns="0" rIns="0" bIns="0">
            <a:spAutoFit/>
          </a:bodyPr>
          <a:lstStyle/>
          <a:p>
            <a:r>
              <a:rPr lang="it-IT" sz="2000" dirty="0">
                <a:solidFill>
                  <a:srgbClr val="000000"/>
                </a:solidFill>
                <a:latin typeface="Verdana" pitchFamily="34" charset="0"/>
              </a:rPr>
              <a:t>Nicotina</a:t>
            </a:r>
            <a:endParaRPr lang="it-IT" sz="2000" dirty="0">
              <a:latin typeface="Verdana" pitchFamily="34" charset="0"/>
            </a:endParaRPr>
          </a:p>
        </p:txBody>
      </p:sp>
      <p:sp>
        <p:nvSpPr>
          <p:cNvPr id="25737" name="Rectangle 139"/>
          <p:cNvSpPr>
            <a:spLocks noChangeArrowheads="1"/>
          </p:cNvSpPr>
          <p:nvPr/>
        </p:nvSpPr>
        <p:spPr bwMode="auto">
          <a:xfrm>
            <a:off x="5888038" y="3986213"/>
            <a:ext cx="1894301" cy="304800"/>
          </a:xfrm>
          <a:prstGeom prst="rect">
            <a:avLst/>
          </a:prstGeom>
          <a:solidFill>
            <a:schemeClr val="bg1"/>
          </a:solidFill>
          <a:ln w="9525">
            <a:noFill/>
            <a:miter lim="800000"/>
            <a:headEnd/>
            <a:tailEnd/>
          </a:ln>
        </p:spPr>
        <p:txBody>
          <a:bodyPr wrap="square" lIns="0" tIns="0" rIns="0" bIns="0">
            <a:spAutoFit/>
          </a:bodyPr>
          <a:lstStyle/>
          <a:p>
            <a:r>
              <a:rPr lang="it-IT" sz="2000" dirty="0">
                <a:solidFill>
                  <a:srgbClr val="000000"/>
                </a:solidFill>
                <a:latin typeface="Verdana" pitchFamily="34" charset="0"/>
              </a:rPr>
              <a:t>         1</a:t>
            </a:r>
            <a:endParaRPr lang="it-IT" sz="2000" dirty="0">
              <a:latin typeface="Verdana" pitchFamily="34" charset="0"/>
            </a:endParaRPr>
          </a:p>
        </p:txBody>
      </p:sp>
      <p:sp>
        <p:nvSpPr>
          <p:cNvPr id="25738" name="Rectangle 140"/>
          <p:cNvSpPr>
            <a:spLocks noChangeArrowheads="1"/>
          </p:cNvSpPr>
          <p:nvPr/>
        </p:nvSpPr>
        <p:spPr bwMode="auto">
          <a:xfrm>
            <a:off x="1260475" y="3971925"/>
            <a:ext cx="14288"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39" name="Line 141"/>
          <p:cNvSpPr>
            <a:spLocks noChangeShapeType="1"/>
          </p:cNvSpPr>
          <p:nvPr/>
        </p:nvSpPr>
        <p:spPr bwMode="auto">
          <a:xfrm>
            <a:off x="1260475" y="3971925"/>
            <a:ext cx="14288" cy="1588"/>
          </a:xfrm>
          <a:prstGeom prst="line">
            <a:avLst/>
          </a:prstGeom>
          <a:noFill/>
          <a:ln w="0">
            <a:solidFill>
              <a:srgbClr val="000000"/>
            </a:solidFill>
            <a:round/>
            <a:headEnd/>
            <a:tailEnd/>
          </a:ln>
        </p:spPr>
        <p:txBody>
          <a:bodyPr/>
          <a:lstStyle/>
          <a:p>
            <a:endParaRPr lang="it-IT"/>
          </a:p>
        </p:txBody>
      </p:sp>
      <p:sp>
        <p:nvSpPr>
          <p:cNvPr id="25740" name="Line 142"/>
          <p:cNvSpPr>
            <a:spLocks noChangeShapeType="1"/>
          </p:cNvSpPr>
          <p:nvPr/>
        </p:nvSpPr>
        <p:spPr bwMode="auto">
          <a:xfrm>
            <a:off x="1260475" y="3971925"/>
            <a:ext cx="1588" cy="14288"/>
          </a:xfrm>
          <a:prstGeom prst="line">
            <a:avLst/>
          </a:prstGeom>
          <a:noFill/>
          <a:ln w="0">
            <a:solidFill>
              <a:srgbClr val="000000"/>
            </a:solidFill>
            <a:round/>
            <a:headEnd/>
            <a:tailEnd/>
          </a:ln>
        </p:spPr>
        <p:txBody>
          <a:bodyPr/>
          <a:lstStyle/>
          <a:p>
            <a:endParaRPr lang="it-IT"/>
          </a:p>
        </p:txBody>
      </p:sp>
      <p:sp>
        <p:nvSpPr>
          <p:cNvPr id="25741" name="Rectangle 143"/>
          <p:cNvSpPr>
            <a:spLocks noChangeArrowheads="1"/>
          </p:cNvSpPr>
          <p:nvPr/>
        </p:nvSpPr>
        <p:spPr bwMode="auto">
          <a:xfrm>
            <a:off x="1274763" y="3971925"/>
            <a:ext cx="4449762"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42" name="Line 144"/>
          <p:cNvSpPr>
            <a:spLocks noChangeShapeType="1"/>
          </p:cNvSpPr>
          <p:nvPr/>
        </p:nvSpPr>
        <p:spPr bwMode="auto">
          <a:xfrm>
            <a:off x="1274763" y="3971925"/>
            <a:ext cx="4449762" cy="1588"/>
          </a:xfrm>
          <a:prstGeom prst="line">
            <a:avLst/>
          </a:prstGeom>
          <a:noFill/>
          <a:ln w="0">
            <a:solidFill>
              <a:srgbClr val="000000"/>
            </a:solidFill>
            <a:round/>
            <a:headEnd/>
            <a:tailEnd/>
          </a:ln>
        </p:spPr>
        <p:txBody>
          <a:bodyPr/>
          <a:lstStyle/>
          <a:p>
            <a:endParaRPr lang="it-IT"/>
          </a:p>
        </p:txBody>
      </p:sp>
      <p:sp>
        <p:nvSpPr>
          <p:cNvPr id="25743" name="Rectangle 145"/>
          <p:cNvSpPr>
            <a:spLocks noChangeArrowheads="1"/>
          </p:cNvSpPr>
          <p:nvPr/>
        </p:nvSpPr>
        <p:spPr bwMode="auto">
          <a:xfrm>
            <a:off x="5495925" y="3971925"/>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44" name="Line 146"/>
          <p:cNvSpPr>
            <a:spLocks noChangeShapeType="1"/>
          </p:cNvSpPr>
          <p:nvPr/>
        </p:nvSpPr>
        <p:spPr bwMode="auto">
          <a:xfrm>
            <a:off x="5495925" y="3971925"/>
            <a:ext cx="12700" cy="1588"/>
          </a:xfrm>
          <a:prstGeom prst="line">
            <a:avLst/>
          </a:prstGeom>
          <a:noFill/>
          <a:ln w="0">
            <a:solidFill>
              <a:srgbClr val="000000"/>
            </a:solidFill>
            <a:round/>
            <a:headEnd/>
            <a:tailEnd/>
          </a:ln>
        </p:spPr>
        <p:txBody>
          <a:bodyPr/>
          <a:lstStyle/>
          <a:p>
            <a:endParaRPr lang="it-IT"/>
          </a:p>
        </p:txBody>
      </p:sp>
      <p:sp>
        <p:nvSpPr>
          <p:cNvPr id="25745" name="Line 147"/>
          <p:cNvSpPr>
            <a:spLocks noChangeShapeType="1"/>
          </p:cNvSpPr>
          <p:nvPr/>
        </p:nvSpPr>
        <p:spPr bwMode="auto">
          <a:xfrm>
            <a:off x="5495925" y="3971925"/>
            <a:ext cx="1588" cy="14288"/>
          </a:xfrm>
          <a:prstGeom prst="line">
            <a:avLst/>
          </a:prstGeom>
          <a:noFill/>
          <a:ln w="0">
            <a:solidFill>
              <a:srgbClr val="000000"/>
            </a:solidFill>
            <a:round/>
            <a:headEnd/>
            <a:tailEnd/>
          </a:ln>
        </p:spPr>
        <p:txBody>
          <a:bodyPr/>
          <a:lstStyle/>
          <a:p>
            <a:endParaRPr lang="it-IT"/>
          </a:p>
        </p:txBody>
      </p:sp>
      <p:sp>
        <p:nvSpPr>
          <p:cNvPr id="25746" name="Rectangle 148"/>
          <p:cNvSpPr>
            <a:spLocks noChangeArrowheads="1"/>
          </p:cNvSpPr>
          <p:nvPr/>
        </p:nvSpPr>
        <p:spPr bwMode="auto">
          <a:xfrm>
            <a:off x="5737225" y="3971925"/>
            <a:ext cx="2028825"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47" name="Line 149"/>
          <p:cNvSpPr>
            <a:spLocks noChangeShapeType="1"/>
          </p:cNvSpPr>
          <p:nvPr/>
        </p:nvSpPr>
        <p:spPr bwMode="auto">
          <a:xfrm>
            <a:off x="5737225" y="3971925"/>
            <a:ext cx="2028825" cy="1588"/>
          </a:xfrm>
          <a:prstGeom prst="line">
            <a:avLst/>
          </a:prstGeom>
          <a:noFill/>
          <a:ln w="0">
            <a:solidFill>
              <a:srgbClr val="000000"/>
            </a:solidFill>
            <a:round/>
            <a:headEnd/>
            <a:tailEnd/>
          </a:ln>
        </p:spPr>
        <p:txBody>
          <a:bodyPr/>
          <a:lstStyle/>
          <a:p>
            <a:endParaRPr lang="it-IT"/>
          </a:p>
        </p:txBody>
      </p:sp>
      <p:sp>
        <p:nvSpPr>
          <p:cNvPr id="25748" name="Rectangle 150"/>
          <p:cNvSpPr>
            <a:spLocks noChangeArrowheads="1"/>
          </p:cNvSpPr>
          <p:nvPr/>
        </p:nvSpPr>
        <p:spPr bwMode="auto">
          <a:xfrm>
            <a:off x="7766050" y="3971925"/>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49" name="Line 151"/>
          <p:cNvSpPr>
            <a:spLocks noChangeShapeType="1"/>
          </p:cNvSpPr>
          <p:nvPr/>
        </p:nvSpPr>
        <p:spPr bwMode="auto">
          <a:xfrm>
            <a:off x="7766050" y="3971925"/>
            <a:ext cx="12700" cy="1588"/>
          </a:xfrm>
          <a:prstGeom prst="line">
            <a:avLst/>
          </a:prstGeom>
          <a:noFill/>
          <a:ln w="0">
            <a:solidFill>
              <a:srgbClr val="000000"/>
            </a:solidFill>
            <a:round/>
            <a:headEnd/>
            <a:tailEnd/>
          </a:ln>
        </p:spPr>
        <p:txBody>
          <a:bodyPr/>
          <a:lstStyle/>
          <a:p>
            <a:endParaRPr lang="it-IT"/>
          </a:p>
        </p:txBody>
      </p:sp>
      <p:sp>
        <p:nvSpPr>
          <p:cNvPr id="25750" name="Line 152"/>
          <p:cNvSpPr>
            <a:spLocks noChangeShapeType="1"/>
          </p:cNvSpPr>
          <p:nvPr/>
        </p:nvSpPr>
        <p:spPr bwMode="auto">
          <a:xfrm>
            <a:off x="7766050" y="3971925"/>
            <a:ext cx="1588" cy="14288"/>
          </a:xfrm>
          <a:prstGeom prst="line">
            <a:avLst/>
          </a:prstGeom>
          <a:noFill/>
          <a:ln w="0">
            <a:solidFill>
              <a:srgbClr val="000000"/>
            </a:solidFill>
            <a:round/>
            <a:headEnd/>
            <a:tailEnd/>
          </a:ln>
        </p:spPr>
        <p:txBody>
          <a:bodyPr/>
          <a:lstStyle/>
          <a:p>
            <a:endParaRPr lang="it-IT"/>
          </a:p>
        </p:txBody>
      </p:sp>
      <p:sp>
        <p:nvSpPr>
          <p:cNvPr id="25751" name="Rectangle 153"/>
          <p:cNvSpPr>
            <a:spLocks noChangeArrowheads="1"/>
          </p:cNvSpPr>
          <p:nvPr/>
        </p:nvSpPr>
        <p:spPr bwMode="auto">
          <a:xfrm>
            <a:off x="1260475" y="3986213"/>
            <a:ext cx="14288" cy="341312"/>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52" name="Line 154"/>
          <p:cNvSpPr>
            <a:spLocks noChangeShapeType="1"/>
          </p:cNvSpPr>
          <p:nvPr/>
        </p:nvSpPr>
        <p:spPr bwMode="auto">
          <a:xfrm>
            <a:off x="1260475" y="3986213"/>
            <a:ext cx="1588" cy="341312"/>
          </a:xfrm>
          <a:prstGeom prst="line">
            <a:avLst/>
          </a:prstGeom>
          <a:noFill/>
          <a:ln w="0">
            <a:solidFill>
              <a:srgbClr val="000000"/>
            </a:solidFill>
            <a:round/>
            <a:headEnd/>
            <a:tailEnd/>
          </a:ln>
        </p:spPr>
        <p:txBody>
          <a:bodyPr/>
          <a:lstStyle/>
          <a:p>
            <a:endParaRPr lang="it-IT"/>
          </a:p>
        </p:txBody>
      </p:sp>
      <p:sp>
        <p:nvSpPr>
          <p:cNvPr id="25753" name="Rectangle 155"/>
          <p:cNvSpPr>
            <a:spLocks noChangeArrowheads="1"/>
          </p:cNvSpPr>
          <p:nvPr/>
        </p:nvSpPr>
        <p:spPr bwMode="auto">
          <a:xfrm>
            <a:off x="5495925" y="3986213"/>
            <a:ext cx="12700" cy="341312"/>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54" name="Line 156"/>
          <p:cNvSpPr>
            <a:spLocks noChangeShapeType="1"/>
          </p:cNvSpPr>
          <p:nvPr/>
        </p:nvSpPr>
        <p:spPr bwMode="auto">
          <a:xfrm>
            <a:off x="5495925" y="3986213"/>
            <a:ext cx="1588" cy="341312"/>
          </a:xfrm>
          <a:prstGeom prst="line">
            <a:avLst/>
          </a:prstGeom>
          <a:noFill/>
          <a:ln w="0">
            <a:solidFill>
              <a:srgbClr val="000000"/>
            </a:solidFill>
            <a:round/>
            <a:headEnd/>
            <a:tailEnd/>
          </a:ln>
        </p:spPr>
        <p:txBody>
          <a:bodyPr/>
          <a:lstStyle/>
          <a:p>
            <a:endParaRPr lang="it-IT"/>
          </a:p>
        </p:txBody>
      </p:sp>
      <p:sp>
        <p:nvSpPr>
          <p:cNvPr id="25755" name="Rectangle 157"/>
          <p:cNvSpPr>
            <a:spLocks noChangeArrowheads="1"/>
          </p:cNvSpPr>
          <p:nvPr/>
        </p:nvSpPr>
        <p:spPr bwMode="auto">
          <a:xfrm>
            <a:off x="7766050" y="3986213"/>
            <a:ext cx="12700" cy="341312"/>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56" name="Line 158"/>
          <p:cNvSpPr>
            <a:spLocks noChangeShapeType="1"/>
          </p:cNvSpPr>
          <p:nvPr/>
        </p:nvSpPr>
        <p:spPr bwMode="auto">
          <a:xfrm>
            <a:off x="7766050" y="3986213"/>
            <a:ext cx="1588" cy="341312"/>
          </a:xfrm>
          <a:prstGeom prst="line">
            <a:avLst/>
          </a:prstGeom>
          <a:noFill/>
          <a:ln w="0">
            <a:solidFill>
              <a:srgbClr val="000000"/>
            </a:solidFill>
            <a:round/>
            <a:headEnd/>
            <a:tailEnd/>
          </a:ln>
        </p:spPr>
        <p:txBody>
          <a:bodyPr/>
          <a:lstStyle/>
          <a:p>
            <a:endParaRPr lang="it-IT"/>
          </a:p>
        </p:txBody>
      </p:sp>
      <p:sp>
        <p:nvSpPr>
          <p:cNvPr id="25757" name="Rectangle 159"/>
          <p:cNvSpPr>
            <a:spLocks noChangeArrowheads="1"/>
          </p:cNvSpPr>
          <p:nvPr/>
        </p:nvSpPr>
        <p:spPr bwMode="auto">
          <a:xfrm>
            <a:off x="1417638" y="4341813"/>
            <a:ext cx="2895600" cy="304800"/>
          </a:xfrm>
          <a:prstGeom prst="rect">
            <a:avLst/>
          </a:prstGeom>
          <a:solidFill>
            <a:schemeClr val="bg1"/>
          </a:solidFill>
          <a:ln w="9525">
            <a:noFill/>
            <a:miter lim="800000"/>
            <a:headEnd/>
            <a:tailEnd/>
          </a:ln>
        </p:spPr>
        <p:txBody>
          <a:bodyPr wrap="none" lIns="0" tIns="0" rIns="0" bIns="0">
            <a:spAutoFit/>
          </a:bodyPr>
          <a:lstStyle/>
          <a:p>
            <a:r>
              <a:rPr lang="it-IT" sz="2000" dirty="0">
                <a:solidFill>
                  <a:srgbClr val="000000"/>
                </a:solidFill>
                <a:latin typeface="Verdana" pitchFamily="34" charset="0"/>
              </a:rPr>
              <a:t>Veleno di Vedova Nera</a:t>
            </a:r>
            <a:endParaRPr lang="it-IT" sz="2000" dirty="0">
              <a:latin typeface="Verdana" pitchFamily="34" charset="0"/>
            </a:endParaRPr>
          </a:p>
        </p:txBody>
      </p:sp>
      <p:sp>
        <p:nvSpPr>
          <p:cNvPr id="25758" name="Rectangle 160"/>
          <p:cNvSpPr>
            <a:spLocks noChangeArrowheads="1"/>
          </p:cNvSpPr>
          <p:nvPr/>
        </p:nvSpPr>
        <p:spPr bwMode="auto">
          <a:xfrm>
            <a:off x="5888037" y="4341813"/>
            <a:ext cx="1854545" cy="304800"/>
          </a:xfrm>
          <a:prstGeom prst="rect">
            <a:avLst/>
          </a:prstGeom>
          <a:solidFill>
            <a:schemeClr val="bg1"/>
          </a:solidFill>
          <a:ln w="9525">
            <a:noFill/>
            <a:miter lim="800000"/>
            <a:headEnd/>
            <a:tailEnd/>
          </a:ln>
        </p:spPr>
        <p:txBody>
          <a:bodyPr wrap="square" lIns="0" tIns="0" rIns="0" bIns="0">
            <a:spAutoFit/>
          </a:bodyPr>
          <a:lstStyle/>
          <a:p>
            <a:r>
              <a:rPr lang="it-IT" sz="2000" dirty="0">
                <a:solidFill>
                  <a:srgbClr val="000000"/>
                </a:solidFill>
                <a:latin typeface="Verdana" pitchFamily="34" charset="0"/>
              </a:rPr>
              <a:t>         0.55</a:t>
            </a:r>
            <a:endParaRPr lang="it-IT" sz="2000" dirty="0">
              <a:latin typeface="Verdana" pitchFamily="34" charset="0"/>
            </a:endParaRPr>
          </a:p>
        </p:txBody>
      </p:sp>
      <p:sp>
        <p:nvSpPr>
          <p:cNvPr id="25759" name="Rectangle 161"/>
          <p:cNvSpPr>
            <a:spLocks noChangeArrowheads="1"/>
          </p:cNvSpPr>
          <p:nvPr/>
        </p:nvSpPr>
        <p:spPr bwMode="auto">
          <a:xfrm>
            <a:off x="1260475" y="4327525"/>
            <a:ext cx="14288"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60" name="Line 162"/>
          <p:cNvSpPr>
            <a:spLocks noChangeShapeType="1"/>
          </p:cNvSpPr>
          <p:nvPr/>
        </p:nvSpPr>
        <p:spPr bwMode="auto">
          <a:xfrm>
            <a:off x="1260475" y="4327525"/>
            <a:ext cx="14288" cy="1588"/>
          </a:xfrm>
          <a:prstGeom prst="line">
            <a:avLst/>
          </a:prstGeom>
          <a:noFill/>
          <a:ln w="0">
            <a:solidFill>
              <a:srgbClr val="000000"/>
            </a:solidFill>
            <a:round/>
            <a:headEnd/>
            <a:tailEnd/>
          </a:ln>
        </p:spPr>
        <p:txBody>
          <a:bodyPr/>
          <a:lstStyle/>
          <a:p>
            <a:endParaRPr lang="it-IT"/>
          </a:p>
        </p:txBody>
      </p:sp>
      <p:sp>
        <p:nvSpPr>
          <p:cNvPr id="25761" name="Line 163"/>
          <p:cNvSpPr>
            <a:spLocks noChangeShapeType="1"/>
          </p:cNvSpPr>
          <p:nvPr/>
        </p:nvSpPr>
        <p:spPr bwMode="auto">
          <a:xfrm>
            <a:off x="1260475" y="4327525"/>
            <a:ext cx="1588" cy="14288"/>
          </a:xfrm>
          <a:prstGeom prst="line">
            <a:avLst/>
          </a:prstGeom>
          <a:noFill/>
          <a:ln w="0">
            <a:solidFill>
              <a:srgbClr val="000000"/>
            </a:solidFill>
            <a:round/>
            <a:headEnd/>
            <a:tailEnd/>
          </a:ln>
        </p:spPr>
        <p:txBody>
          <a:bodyPr/>
          <a:lstStyle/>
          <a:p>
            <a:endParaRPr lang="it-IT"/>
          </a:p>
        </p:txBody>
      </p:sp>
      <p:sp>
        <p:nvSpPr>
          <p:cNvPr id="25762" name="Rectangle 164"/>
          <p:cNvSpPr>
            <a:spLocks noChangeArrowheads="1"/>
          </p:cNvSpPr>
          <p:nvPr/>
        </p:nvSpPr>
        <p:spPr bwMode="auto">
          <a:xfrm>
            <a:off x="1274763" y="4327525"/>
            <a:ext cx="4449762"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63" name="Line 165"/>
          <p:cNvSpPr>
            <a:spLocks noChangeShapeType="1"/>
          </p:cNvSpPr>
          <p:nvPr/>
        </p:nvSpPr>
        <p:spPr bwMode="auto">
          <a:xfrm>
            <a:off x="1274763" y="4327525"/>
            <a:ext cx="4449762" cy="1588"/>
          </a:xfrm>
          <a:prstGeom prst="line">
            <a:avLst/>
          </a:prstGeom>
          <a:noFill/>
          <a:ln w="0">
            <a:solidFill>
              <a:srgbClr val="000000"/>
            </a:solidFill>
            <a:round/>
            <a:headEnd/>
            <a:tailEnd/>
          </a:ln>
        </p:spPr>
        <p:txBody>
          <a:bodyPr/>
          <a:lstStyle/>
          <a:p>
            <a:endParaRPr lang="it-IT"/>
          </a:p>
        </p:txBody>
      </p:sp>
      <p:sp>
        <p:nvSpPr>
          <p:cNvPr id="25764" name="Rectangle 166"/>
          <p:cNvSpPr>
            <a:spLocks noChangeArrowheads="1"/>
          </p:cNvSpPr>
          <p:nvPr/>
        </p:nvSpPr>
        <p:spPr bwMode="auto">
          <a:xfrm>
            <a:off x="5495925" y="4327525"/>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65" name="Line 167"/>
          <p:cNvSpPr>
            <a:spLocks noChangeShapeType="1"/>
          </p:cNvSpPr>
          <p:nvPr/>
        </p:nvSpPr>
        <p:spPr bwMode="auto">
          <a:xfrm>
            <a:off x="5495925" y="4327525"/>
            <a:ext cx="12700" cy="1588"/>
          </a:xfrm>
          <a:prstGeom prst="line">
            <a:avLst/>
          </a:prstGeom>
          <a:noFill/>
          <a:ln w="0">
            <a:solidFill>
              <a:srgbClr val="000000"/>
            </a:solidFill>
            <a:round/>
            <a:headEnd/>
            <a:tailEnd/>
          </a:ln>
        </p:spPr>
        <p:txBody>
          <a:bodyPr/>
          <a:lstStyle/>
          <a:p>
            <a:endParaRPr lang="it-IT"/>
          </a:p>
        </p:txBody>
      </p:sp>
      <p:sp>
        <p:nvSpPr>
          <p:cNvPr id="25766" name="Line 168"/>
          <p:cNvSpPr>
            <a:spLocks noChangeShapeType="1"/>
          </p:cNvSpPr>
          <p:nvPr/>
        </p:nvSpPr>
        <p:spPr bwMode="auto">
          <a:xfrm>
            <a:off x="5495925" y="4327525"/>
            <a:ext cx="1588" cy="14288"/>
          </a:xfrm>
          <a:prstGeom prst="line">
            <a:avLst/>
          </a:prstGeom>
          <a:noFill/>
          <a:ln w="0">
            <a:solidFill>
              <a:srgbClr val="000000"/>
            </a:solidFill>
            <a:round/>
            <a:headEnd/>
            <a:tailEnd/>
          </a:ln>
        </p:spPr>
        <p:txBody>
          <a:bodyPr/>
          <a:lstStyle/>
          <a:p>
            <a:endParaRPr lang="it-IT"/>
          </a:p>
        </p:txBody>
      </p:sp>
      <p:sp>
        <p:nvSpPr>
          <p:cNvPr id="25767" name="Rectangle 169"/>
          <p:cNvSpPr>
            <a:spLocks noChangeArrowheads="1"/>
          </p:cNvSpPr>
          <p:nvPr/>
        </p:nvSpPr>
        <p:spPr bwMode="auto">
          <a:xfrm>
            <a:off x="5737225" y="4327525"/>
            <a:ext cx="2028825"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68" name="Line 170"/>
          <p:cNvSpPr>
            <a:spLocks noChangeShapeType="1"/>
          </p:cNvSpPr>
          <p:nvPr/>
        </p:nvSpPr>
        <p:spPr bwMode="auto">
          <a:xfrm>
            <a:off x="5737225" y="4327525"/>
            <a:ext cx="2028825" cy="1588"/>
          </a:xfrm>
          <a:prstGeom prst="line">
            <a:avLst/>
          </a:prstGeom>
          <a:noFill/>
          <a:ln w="0">
            <a:solidFill>
              <a:srgbClr val="000000"/>
            </a:solidFill>
            <a:round/>
            <a:headEnd/>
            <a:tailEnd/>
          </a:ln>
        </p:spPr>
        <p:txBody>
          <a:bodyPr/>
          <a:lstStyle/>
          <a:p>
            <a:endParaRPr lang="it-IT"/>
          </a:p>
        </p:txBody>
      </p:sp>
      <p:sp>
        <p:nvSpPr>
          <p:cNvPr id="25769" name="Rectangle 171"/>
          <p:cNvSpPr>
            <a:spLocks noChangeArrowheads="1"/>
          </p:cNvSpPr>
          <p:nvPr/>
        </p:nvSpPr>
        <p:spPr bwMode="auto">
          <a:xfrm>
            <a:off x="7766050" y="4327525"/>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70" name="Line 172"/>
          <p:cNvSpPr>
            <a:spLocks noChangeShapeType="1"/>
          </p:cNvSpPr>
          <p:nvPr/>
        </p:nvSpPr>
        <p:spPr bwMode="auto">
          <a:xfrm>
            <a:off x="7766050" y="4327525"/>
            <a:ext cx="12700" cy="1588"/>
          </a:xfrm>
          <a:prstGeom prst="line">
            <a:avLst/>
          </a:prstGeom>
          <a:noFill/>
          <a:ln w="0">
            <a:solidFill>
              <a:srgbClr val="000000"/>
            </a:solidFill>
            <a:round/>
            <a:headEnd/>
            <a:tailEnd/>
          </a:ln>
        </p:spPr>
        <p:txBody>
          <a:bodyPr/>
          <a:lstStyle/>
          <a:p>
            <a:endParaRPr lang="it-IT"/>
          </a:p>
        </p:txBody>
      </p:sp>
      <p:sp>
        <p:nvSpPr>
          <p:cNvPr id="25771" name="Line 173"/>
          <p:cNvSpPr>
            <a:spLocks noChangeShapeType="1"/>
          </p:cNvSpPr>
          <p:nvPr/>
        </p:nvSpPr>
        <p:spPr bwMode="auto">
          <a:xfrm>
            <a:off x="7766050" y="4327525"/>
            <a:ext cx="1588" cy="14288"/>
          </a:xfrm>
          <a:prstGeom prst="line">
            <a:avLst/>
          </a:prstGeom>
          <a:noFill/>
          <a:ln w="0">
            <a:solidFill>
              <a:srgbClr val="000000"/>
            </a:solidFill>
            <a:round/>
            <a:headEnd/>
            <a:tailEnd/>
          </a:ln>
        </p:spPr>
        <p:txBody>
          <a:bodyPr/>
          <a:lstStyle/>
          <a:p>
            <a:endParaRPr lang="it-IT"/>
          </a:p>
        </p:txBody>
      </p:sp>
      <p:sp>
        <p:nvSpPr>
          <p:cNvPr id="25772" name="Rectangle 174"/>
          <p:cNvSpPr>
            <a:spLocks noChangeArrowheads="1"/>
          </p:cNvSpPr>
          <p:nvPr/>
        </p:nvSpPr>
        <p:spPr bwMode="auto">
          <a:xfrm>
            <a:off x="1260475" y="4341813"/>
            <a:ext cx="14288"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73" name="Line 175"/>
          <p:cNvSpPr>
            <a:spLocks noChangeShapeType="1"/>
          </p:cNvSpPr>
          <p:nvPr/>
        </p:nvSpPr>
        <p:spPr bwMode="auto">
          <a:xfrm>
            <a:off x="1260475" y="4341813"/>
            <a:ext cx="1588" cy="342900"/>
          </a:xfrm>
          <a:prstGeom prst="line">
            <a:avLst/>
          </a:prstGeom>
          <a:noFill/>
          <a:ln w="0">
            <a:solidFill>
              <a:srgbClr val="000000"/>
            </a:solidFill>
            <a:round/>
            <a:headEnd/>
            <a:tailEnd/>
          </a:ln>
        </p:spPr>
        <p:txBody>
          <a:bodyPr/>
          <a:lstStyle/>
          <a:p>
            <a:endParaRPr lang="it-IT"/>
          </a:p>
        </p:txBody>
      </p:sp>
      <p:sp>
        <p:nvSpPr>
          <p:cNvPr id="25774" name="Rectangle 176"/>
          <p:cNvSpPr>
            <a:spLocks noChangeArrowheads="1"/>
          </p:cNvSpPr>
          <p:nvPr/>
        </p:nvSpPr>
        <p:spPr bwMode="auto">
          <a:xfrm>
            <a:off x="5495925" y="4341813"/>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75" name="Line 177"/>
          <p:cNvSpPr>
            <a:spLocks noChangeShapeType="1"/>
          </p:cNvSpPr>
          <p:nvPr/>
        </p:nvSpPr>
        <p:spPr bwMode="auto">
          <a:xfrm>
            <a:off x="5495925" y="4341813"/>
            <a:ext cx="1588" cy="342900"/>
          </a:xfrm>
          <a:prstGeom prst="line">
            <a:avLst/>
          </a:prstGeom>
          <a:noFill/>
          <a:ln w="0">
            <a:solidFill>
              <a:srgbClr val="000000"/>
            </a:solidFill>
            <a:round/>
            <a:headEnd/>
            <a:tailEnd/>
          </a:ln>
        </p:spPr>
        <p:txBody>
          <a:bodyPr/>
          <a:lstStyle/>
          <a:p>
            <a:endParaRPr lang="it-IT"/>
          </a:p>
        </p:txBody>
      </p:sp>
      <p:sp>
        <p:nvSpPr>
          <p:cNvPr id="25776" name="Rectangle 178"/>
          <p:cNvSpPr>
            <a:spLocks noChangeArrowheads="1"/>
          </p:cNvSpPr>
          <p:nvPr/>
        </p:nvSpPr>
        <p:spPr bwMode="auto">
          <a:xfrm>
            <a:off x="7766050" y="4341813"/>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77" name="Line 179"/>
          <p:cNvSpPr>
            <a:spLocks noChangeShapeType="1"/>
          </p:cNvSpPr>
          <p:nvPr/>
        </p:nvSpPr>
        <p:spPr bwMode="auto">
          <a:xfrm>
            <a:off x="7766050" y="4341813"/>
            <a:ext cx="1588" cy="342900"/>
          </a:xfrm>
          <a:prstGeom prst="line">
            <a:avLst/>
          </a:prstGeom>
          <a:noFill/>
          <a:ln w="0">
            <a:solidFill>
              <a:srgbClr val="000000"/>
            </a:solidFill>
            <a:round/>
            <a:headEnd/>
            <a:tailEnd/>
          </a:ln>
        </p:spPr>
        <p:txBody>
          <a:bodyPr/>
          <a:lstStyle/>
          <a:p>
            <a:endParaRPr lang="it-IT"/>
          </a:p>
        </p:txBody>
      </p:sp>
      <p:sp>
        <p:nvSpPr>
          <p:cNvPr id="25778" name="Rectangle 180"/>
          <p:cNvSpPr>
            <a:spLocks noChangeArrowheads="1"/>
          </p:cNvSpPr>
          <p:nvPr/>
        </p:nvSpPr>
        <p:spPr bwMode="auto">
          <a:xfrm>
            <a:off x="1417638" y="4699000"/>
            <a:ext cx="860425" cy="304800"/>
          </a:xfrm>
          <a:prstGeom prst="rect">
            <a:avLst/>
          </a:prstGeom>
          <a:solidFill>
            <a:schemeClr val="bg1"/>
          </a:solidFill>
          <a:ln w="9525">
            <a:noFill/>
            <a:miter lim="800000"/>
            <a:headEnd/>
            <a:tailEnd/>
          </a:ln>
        </p:spPr>
        <p:txBody>
          <a:bodyPr wrap="none" lIns="0" tIns="0" rIns="0" bIns="0">
            <a:spAutoFit/>
          </a:bodyPr>
          <a:lstStyle/>
          <a:p>
            <a:r>
              <a:rPr lang="it-IT" sz="2000" dirty="0">
                <a:solidFill>
                  <a:srgbClr val="000000"/>
                </a:solidFill>
                <a:latin typeface="Verdana" pitchFamily="34" charset="0"/>
              </a:rPr>
              <a:t>Curaro</a:t>
            </a:r>
            <a:endParaRPr lang="it-IT" sz="2000" dirty="0">
              <a:latin typeface="Verdana" pitchFamily="34" charset="0"/>
            </a:endParaRPr>
          </a:p>
        </p:txBody>
      </p:sp>
      <p:sp>
        <p:nvSpPr>
          <p:cNvPr id="25779" name="Rectangle 181"/>
          <p:cNvSpPr>
            <a:spLocks noChangeArrowheads="1"/>
          </p:cNvSpPr>
          <p:nvPr/>
        </p:nvSpPr>
        <p:spPr bwMode="auto">
          <a:xfrm>
            <a:off x="5888038" y="4699000"/>
            <a:ext cx="1884362" cy="304800"/>
          </a:xfrm>
          <a:prstGeom prst="rect">
            <a:avLst/>
          </a:prstGeom>
          <a:solidFill>
            <a:schemeClr val="bg1"/>
          </a:solidFill>
          <a:ln w="9525">
            <a:noFill/>
            <a:miter lim="800000"/>
            <a:headEnd/>
            <a:tailEnd/>
          </a:ln>
        </p:spPr>
        <p:txBody>
          <a:bodyPr wrap="square" lIns="0" tIns="0" rIns="0" bIns="0">
            <a:spAutoFit/>
          </a:bodyPr>
          <a:lstStyle/>
          <a:p>
            <a:r>
              <a:rPr lang="it-IT" sz="2000" dirty="0">
                <a:solidFill>
                  <a:srgbClr val="000000"/>
                </a:solidFill>
                <a:latin typeface="Verdana" pitchFamily="34" charset="0"/>
              </a:rPr>
              <a:t>         0.50</a:t>
            </a:r>
            <a:endParaRPr lang="it-IT" sz="2000" dirty="0">
              <a:latin typeface="Verdana" pitchFamily="34" charset="0"/>
            </a:endParaRPr>
          </a:p>
        </p:txBody>
      </p:sp>
      <p:sp>
        <p:nvSpPr>
          <p:cNvPr id="25780" name="Rectangle 182"/>
          <p:cNvSpPr>
            <a:spLocks noChangeArrowheads="1"/>
          </p:cNvSpPr>
          <p:nvPr/>
        </p:nvSpPr>
        <p:spPr bwMode="auto">
          <a:xfrm>
            <a:off x="1260475" y="4684713"/>
            <a:ext cx="14288"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81" name="Line 183"/>
          <p:cNvSpPr>
            <a:spLocks noChangeShapeType="1"/>
          </p:cNvSpPr>
          <p:nvPr/>
        </p:nvSpPr>
        <p:spPr bwMode="auto">
          <a:xfrm>
            <a:off x="1260475" y="4684713"/>
            <a:ext cx="14288" cy="1587"/>
          </a:xfrm>
          <a:prstGeom prst="line">
            <a:avLst/>
          </a:prstGeom>
          <a:noFill/>
          <a:ln w="0">
            <a:solidFill>
              <a:srgbClr val="000000"/>
            </a:solidFill>
            <a:round/>
            <a:headEnd/>
            <a:tailEnd/>
          </a:ln>
        </p:spPr>
        <p:txBody>
          <a:bodyPr/>
          <a:lstStyle/>
          <a:p>
            <a:endParaRPr lang="it-IT"/>
          </a:p>
        </p:txBody>
      </p:sp>
      <p:sp>
        <p:nvSpPr>
          <p:cNvPr id="25782" name="Line 184"/>
          <p:cNvSpPr>
            <a:spLocks noChangeShapeType="1"/>
          </p:cNvSpPr>
          <p:nvPr/>
        </p:nvSpPr>
        <p:spPr bwMode="auto">
          <a:xfrm>
            <a:off x="1260475" y="4684713"/>
            <a:ext cx="1588" cy="14287"/>
          </a:xfrm>
          <a:prstGeom prst="line">
            <a:avLst/>
          </a:prstGeom>
          <a:noFill/>
          <a:ln w="0">
            <a:solidFill>
              <a:srgbClr val="000000"/>
            </a:solidFill>
            <a:round/>
            <a:headEnd/>
            <a:tailEnd/>
          </a:ln>
        </p:spPr>
        <p:txBody>
          <a:bodyPr/>
          <a:lstStyle/>
          <a:p>
            <a:endParaRPr lang="it-IT"/>
          </a:p>
        </p:txBody>
      </p:sp>
      <p:sp>
        <p:nvSpPr>
          <p:cNvPr id="25783" name="Rectangle 185"/>
          <p:cNvSpPr>
            <a:spLocks noChangeArrowheads="1"/>
          </p:cNvSpPr>
          <p:nvPr/>
        </p:nvSpPr>
        <p:spPr bwMode="auto">
          <a:xfrm>
            <a:off x="1274763" y="4684713"/>
            <a:ext cx="4449762"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84" name="Line 186"/>
          <p:cNvSpPr>
            <a:spLocks noChangeShapeType="1"/>
          </p:cNvSpPr>
          <p:nvPr/>
        </p:nvSpPr>
        <p:spPr bwMode="auto">
          <a:xfrm>
            <a:off x="1274763" y="4684713"/>
            <a:ext cx="4449762" cy="1587"/>
          </a:xfrm>
          <a:prstGeom prst="line">
            <a:avLst/>
          </a:prstGeom>
          <a:noFill/>
          <a:ln w="0">
            <a:solidFill>
              <a:srgbClr val="000000"/>
            </a:solidFill>
            <a:round/>
            <a:headEnd/>
            <a:tailEnd/>
          </a:ln>
        </p:spPr>
        <p:txBody>
          <a:bodyPr/>
          <a:lstStyle/>
          <a:p>
            <a:endParaRPr lang="it-IT"/>
          </a:p>
        </p:txBody>
      </p:sp>
      <p:sp>
        <p:nvSpPr>
          <p:cNvPr id="25785" name="Rectangle 187"/>
          <p:cNvSpPr>
            <a:spLocks noChangeArrowheads="1"/>
          </p:cNvSpPr>
          <p:nvPr/>
        </p:nvSpPr>
        <p:spPr bwMode="auto">
          <a:xfrm>
            <a:off x="5495925" y="4684713"/>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86" name="Line 188"/>
          <p:cNvSpPr>
            <a:spLocks noChangeShapeType="1"/>
          </p:cNvSpPr>
          <p:nvPr/>
        </p:nvSpPr>
        <p:spPr bwMode="auto">
          <a:xfrm>
            <a:off x="5495925" y="4684713"/>
            <a:ext cx="12700" cy="1587"/>
          </a:xfrm>
          <a:prstGeom prst="line">
            <a:avLst/>
          </a:prstGeom>
          <a:noFill/>
          <a:ln w="0">
            <a:solidFill>
              <a:srgbClr val="000000"/>
            </a:solidFill>
            <a:round/>
            <a:headEnd/>
            <a:tailEnd/>
          </a:ln>
        </p:spPr>
        <p:txBody>
          <a:bodyPr/>
          <a:lstStyle/>
          <a:p>
            <a:endParaRPr lang="it-IT"/>
          </a:p>
        </p:txBody>
      </p:sp>
      <p:sp>
        <p:nvSpPr>
          <p:cNvPr id="25787" name="Line 189"/>
          <p:cNvSpPr>
            <a:spLocks noChangeShapeType="1"/>
          </p:cNvSpPr>
          <p:nvPr/>
        </p:nvSpPr>
        <p:spPr bwMode="auto">
          <a:xfrm>
            <a:off x="5495925" y="4684713"/>
            <a:ext cx="1588" cy="14287"/>
          </a:xfrm>
          <a:prstGeom prst="line">
            <a:avLst/>
          </a:prstGeom>
          <a:noFill/>
          <a:ln w="0">
            <a:solidFill>
              <a:srgbClr val="000000"/>
            </a:solidFill>
            <a:round/>
            <a:headEnd/>
            <a:tailEnd/>
          </a:ln>
        </p:spPr>
        <p:txBody>
          <a:bodyPr/>
          <a:lstStyle/>
          <a:p>
            <a:endParaRPr lang="it-IT"/>
          </a:p>
        </p:txBody>
      </p:sp>
      <p:sp>
        <p:nvSpPr>
          <p:cNvPr id="25788" name="Rectangle 190"/>
          <p:cNvSpPr>
            <a:spLocks noChangeArrowheads="1"/>
          </p:cNvSpPr>
          <p:nvPr/>
        </p:nvSpPr>
        <p:spPr bwMode="auto">
          <a:xfrm>
            <a:off x="5737225" y="4684713"/>
            <a:ext cx="2028825"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89" name="Line 191"/>
          <p:cNvSpPr>
            <a:spLocks noChangeShapeType="1"/>
          </p:cNvSpPr>
          <p:nvPr/>
        </p:nvSpPr>
        <p:spPr bwMode="auto">
          <a:xfrm>
            <a:off x="5737225" y="4684713"/>
            <a:ext cx="2028825" cy="1587"/>
          </a:xfrm>
          <a:prstGeom prst="line">
            <a:avLst/>
          </a:prstGeom>
          <a:noFill/>
          <a:ln w="0">
            <a:solidFill>
              <a:srgbClr val="000000"/>
            </a:solidFill>
            <a:round/>
            <a:headEnd/>
            <a:tailEnd/>
          </a:ln>
        </p:spPr>
        <p:txBody>
          <a:bodyPr/>
          <a:lstStyle/>
          <a:p>
            <a:endParaRPr lang="it-IT"/>
          </a:p>
        </p:txBody>
      </p:sp>
      <p:sp>
        <p:nvSpPr>
          <p:cNvPr id="25790" name="Rectangle 192"/>
          <p:cNvSpPr>
            <a:spLocks noChangeArrowheads="1"/>
          </p:cNvSpPr>
          <p:nvPr/>
        </p:nvSpPr>
        <p:spPr bwMode="auto">
          <a:xfrm>
            <a:off x="7766050" y="4684713"/>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91" name="Line 193"/>
          <p:cNvSpPr>
            <a:spLocks noChangeShapeType="1"/>
          </p:cNvSpPr>
          <p:nvPr/>
        </p:nvSpPr>
        <p:spPr bwMode="auto">
          <a:xfrm>
            <a:off x="7766050" y="4684713"/>
            <a:ext cx="12700" cy="1587"/>
          </a:xfrm>
          <a:prstGeom prst="line">
            <a:avLst/>
          </a:prstGeom>
          <a:noFill/>
          <a:ln w="0">
            <a:solidFill>
              <a:srgbClr val="000000"/>
            </a:solidFill>
            <a:round/>
            <a:headEnd/>
            <a:tailEnd/>
          </a:ln>
        </p:spPr>
        <p:txBody>
          <a:bodyPr/>
          <a:lstStyle/>
          <a:p>
            <a:endParaRPr lang="it-IT"/>
          </a:p>
        </p:txBody>
      </p:sp>
      <p:sp>
        <p:nvSpPr>
          <p:cNvPr id="25792" name="Line 194"/>
          <p:cNvSpPr>
            <a:spLocks noChangeShapeType="1"/>
          </p:cNvSpPr>
          <p:nvPr/>
        </p:nvSpPr>
        <p:spPr bwMode="auto">
          <a:xfrm>
            <a:off x="7766050" y="4684713"/>
            <a:ext cx="1588" cy="14287"/>
          </a:xfrm>
          <a:prstGeom prst="line">
            <a:avLst/>
          </a:prstGeom>
          <a:noFill/>
          <a:ln w="0">
            <a:solidFill>
              <a:srgbClr val="000000"/>
            </a:solidFill>
            <a:round/>
            <a:headEnd/>
            <a:tailEnd/>
          </a:ln>
        </p:spPr>
        <p:txBody>
          <a:bodyPr/>
          <a:lstStyle/>
          <a:p>
            <a:endParaRPr lang="it-IT"/>
          </a:p>
        </p:txBody>
      </p:sp>
      <p:sp>
        <p:nvSpPr>
          <p:cNvPr id="25793" name="Rectangle 195"/>
          <p:cNvSpPr>
            <a:spLocks noChangeArrowheads="1"/>
          </p:cNvSpPr>
          <p:nvPr/>
        </p:nvSpPr>
        <p:spPr bwMode="auto">
          <a:xfrm>
            <a:off x="1260475" y="4699000"/>
            <a:ext cx="14288"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94" name="Line 196"/>
          <p:cNvSpPr>
            <a:spLocks noChangeShapeType="1"/>
          </p:cNvSpPr>
          <p:nvPr/>
        </p:nvSpPr>
        <p:spPr bwMode="auto">
          <a:xfrm>
            <a:off x="1260475" y="4699000"/>
            <a:ext cx="1588" cy="342900"/>
          </a:xfrm>
          <a:prstGeom prst="line">
            <a:avLst/>
          </a:prstGeom>
          <a:noFill/>
          <a:ln w="0">
            <a:solidFill>
              <a:srgbClr val="000000"/>
            </a:solidFill>
            <a:round/>
            <a:headEnd/>
            <a:tailEnd/>
          </a:ln>
        </p:spPr>
        <p:txBody>
          <a:bodyPr/>
          <a:lstStyle/>
          <a:p>
            <a:endParaRPr lang="it-IT"/>
          </a:p>
        </p:txBody>
      </p:sp>
      <p:sp>
        <p:nvSpPr>
          <p:cNvPr id="25795" name="Rectangle 197"/>
          <p:cNvSpPr>
            <a:spLocks noChangeArrowheads="1"/>
          </p:cNvSpPr>
          <p:nvPr/>
        </p:nvSpPr>
        <p:spPr bwMode="auto">
          <a:xfrm>
            <a:off x="5495925" y="4699000"/>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96" name="Line 198"/>
          <p:cNvSpPr>
            <a:spLocks noChangeShapeType="1"/>
          </p:cNvSpPr>
          <p:nvPr/>
        </p:nvSpPr>
        <p:spPr bwMode="auto">
          <a:xfrm>
            <a:off x="5495925" y="4699000"/>
            <a:ext cx="1588" cy="342900"/>
          </a:xfrm>
          <a:prstGeom prst="line">
            <a:avLst/>
          </a:prstGeom>
          <a:noFill/>
          <a:ln w="0">
            <a:solidFill>
              <a:srgbClr val="000000"/>
            </a:solidFill>
            <a:round/>
            <a:headEnd/>
            <a:tailEnd/>
          </a:ln>
        </p:spPr>
        <p:txBody>
          <a:bodyPr/>
          <a:lstStyle/>
          <a:p>
            <a:endParaRPr lang="it-IT"/>
          </a:p>
        </p:txBody>
      </p:sp>
      <p:sp>
        <p:nvSpPr>
          <p:cNvPr id="25797" name="Rectangle 199"/>
          <p:cNvSpPr>
            <a:spLocks noChangeArrowheads="1"/>
          </p:cNvSpPr>
          <p:nvPr/>
        </p:nvSpPr>
        <p:spPr bwMode="auto">
          <a:xfrm>
            <a:off x="7766050" y="4699000"/>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98" name="Line 200"/>
          <p:cNvSpPr>
            <a:spLocks noChangeShapeType="1"/>
          </p:cNvSpPr>
          <p:nvPr/>
        </p:nvSpPr>
        <p:spPr bwMode="auto">
          <a:xfrm>
            <a:off x="7766050" y="4699000"/>
            <a:ext cx="1588" cy="342900"/>
          </a:xfrm>
          <a:prstGeom prst="line">
            <a:avLst/>
          </a:prstGeom>
          <a:noFill/>
          <a:ln w="0">
            <a:solidFill>
              <a:srgbClr val="000000"/>
            </a:solidFill>
            <a:round/>
            <a:headEnd/>
            <a:tailEnd/>
          </a:ln>
        </p:spPr>
        <p:txBody>
          <a:bodyPr/>
          <a:lstStyle/>
          <a:p>
            <a:endParaRPr lang="it-IT"/>
          </a:p>
        </p:txBody>
      </p:sp>
      <p:sp>
        <p:nvSpPr>
          <p:cNvPr id="25799" name="Rectangle 201"/>
          <p:cNvSpPr>
            <a:spLocks noChangeArrowheads="1"/>
          </p:cNvSpPr>
          <p:nvPr/>
        </p:nvSpPr>
        <p:spPr bwMode="auto">
          <a:xfrm>
            <a:off x="1417638" y="5056188"/>
            <a:ext cx="3644900" cy="304800"/>
          </a:xfrm>
          <a:prstGeom prst="rect">
            <a:avLst/>
          </a:prstGeom>
          <a:solidFill>
            <a:schemeClr val="bg1"/>
          </a:solidFill>
          <a:ln w="9525">
            <a:noFill/>
            <a:miter lim="800000"/>
            <a:headEnd/>
            <a:tailEnd/>
          </a:ln>
        </p:spPr>
        <p:txBody>
          <a:bodyPr wrap="none" lIns="0" tIns="0" rIns="0" bIns="0">
            <a:spAutoFit/>
          </a:bodyPr>
          <a:lstStyle/>
          <a:p>
            <a:r>
              <a:rPr lang="it-IT" sz="2000" dirty="0">
                <a:solidFill>
                  <a:srgbClr val="000000"/>
                </a:solidFill>
                <a:latin typeface="Verdana" pitchFamily="34" charset="0"/>
              </a:rPr>
              <a:t>Veleno di Serpente a sonagli</a:t>
            </a:r>
            <a:endParaRPr lang="it-IT" sz="2000" dirty="0">
              <a:latin typeface="Verdana" pitchFamily="34" charset="0"/>
            </a:endParaRPr>
          </a:p>
        </p:txBody>
      </p:sp>
      <p:sp>
        <p:nvSpPr>
          <p:cNvPr id="25800" name="Rectangle 202"/>
          <p:cNvSpPr>
            <a:spLocks noChangeArrowheads="1"/>
          </p:cNvSpPr>
          <p:nvPr/>
        </p:nvSpPr>
        <p:spPr bwMode="auto">
          <a:xfrm>
            <a:off x="5888037" y="5056188"/>
            <a:ext cx="1874424" cy="304800"/>
          </a:xfrm>
          <a:prstGeom prst="rect">
            <a:avLst/>
          </a:prstGeom>
          <a:solidFill>
            <a:schemeClr val="bg1"/>
          </a:solidFill>
          <a:ln w="9525">
            <a:noFill/>
            <a:miter lim="800000"/>
            <a:headEnd/>
            <a:tailEnd/>
          </a:ln>
        </p:spPr>
        <p:txBody>
          <a:bodyPr wrap="square" lIns="0" tIns="0" rIns="0" bIns="0">
            <a:spAutoFit/>
          </a:bodyPr>
          <a:lstStyle/>
          <a:p>
            <a:r>
              <a:rPr lang="it-IT" sz="2000" dirty="0">
                <a:solidFill>
                  <a:srgbClr val="000000"/>
                </a:solidFill>
                <a:latin typeface="Verdana" pitchFamily="34" charset="0"/>
              </a:rPr>
              <a:t>         0.24</a:t>
            </a:r>
            <a:endParaRPr lang="it-IT" sz="2000" dirty="0">
              <a:latin typeface="Verdana" pitchFamily="34" charset="0"/>
            </a:endParaRPr>
          </a:p>
        </p:txBody>
      </p:sp>
      <p:sp>
        <p:nvSpPr>
          <p:cNvPr id="25801" name="Rectangle 203"/>
          <p:cNvSpPr>
            <a:spLocks noChangeArrowheads="1"/>
          </p:cNvSpPr>
          <p:nvPr/>
        </p:nvSpPr>
        <p:spPr bwMode="auto">
          <a:xfrm>
            <a:off x="1260475" y="5041900"/>
            <a:ext cx="14288"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02" name="Line 205"/>
          <p:cNvSpPr>
            <a:spLocks noChangeShapeType="1"/>
          </p:cNvSpPr>
          <p:nvPr/>
        </p:nvSpPr>
        <p:spPr bwMode="auto">
          <a:xfrm>
            <a:off x="1260475" y="5041900"/>
            <a:ext cx="14288" cy="1588"/>
          </a:xfrm>
          <a:prstGeom prst="line">
            <a:avLst/>
          </a:prstGeom>
          <a:noFill/>
          <a:ln w="0">
            <a:solidFill>
              <a:srgbClr val="000000"/>
            </a:solidFill>
            <a:round/>
            <a:headEnd/>
            <a:tailEnd/>
          </a:ln>
        </p:spPr>
        <p:txBody>
          <a:bodyPr/>
          <a:lstStyle/>
          <a:p>
            <a:endParaRPr lang="it-IT"/>
          </a:p>
        </p:txBody>
      </p:sp>
      <p:sp>
        <p:nvSpPr>
          <p:cNvPr id="25803" name="Line 206"/>
          <p:cNvSpPr>
            <a:spLocks noChangeShapeType="1"/>
          </p:cNvSpPr>
          <p:nvPr/>
        </p:nvSpPr>
        <p:spPr bwMode="auto">
          <a:xfrm>
            <a:off x="1260475" y="5041900"/>
            <a:ext cx="1588" cy="14288"/>
          </a:xfrm>
          <a:prstGeom prst="line">
            <a:avLst/>
          </a:prstGeom>
          <a:noFill/>
          <a:ln w="0">
            <a:solidFill>
              <a:srgbClr val="000000"/>
            </a:solidFill>
            <a:round/>
            <a:headEnd/>
            <a:tailEnd/>
          </a:ln>
        </p:spPr>
        <p:txBody>
          <a:bodyPr/>
          <a:lstStyle/>
          <a:p>
            <a:endParaRPr lang="it-IT"/>
          </a:p>
        </p:txBody>
      </p:sp>
      <p:sp>
        <p:nvSpPr>
          <p:cNvPr id="25804" name="Rectangle 207"/>
          <p:cNvSpPr>
            <a:spLocks noChangeArrowheads="1"/>
          </p:cNvSpPr>
          <p:nvPr/>
        </p:nvSpPr>
        <p:spPr bwMode="auto">
          <a:xfrm>
            <a:off x="1274763" y="5041900"/>
            <a:ext cx="4449762"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05" name="Line 208"/>
          <p:cNvSpPr>
            <a:spLocks noChangeShapeType="1"/>
          </p:cNvSpPr>
          <p:nvPr/>
        </p:nvSpPr>
        <p:spPr bwMode="auto">
          <a:xfrm>
            <a:off x="1274763" y="5041900"/>
            <a:ext cx="4449762" cy="1588"/>
          </a:xfrm>
          <a:prstGeom prst="line">
            <a:avLst/>
          </a:prstGeom>
          <a:noFill/>
          <a:ln w="0">
            <a:solidFill>
              <a:srgbClr val="000000"/>
            </a:solidFill>
            <a:round/>
            <a:headEnd/>
            <a:tailEnd/>
          </a:ln>
        </p:spPr>
        <p:txBody>
          <a:bodyPr/>
          <a:lstStyle/>
          <a:p>
            <a:endParaRPr lang="it-IT"/>
          </a:p>
        </p:txBody>
      </p:sp>
      <p:sp>
        <p:nvSpPr>
          <p:cNvPr id="25806" name="Rectangle 209"/>
          <p:cNvSpPr>
            <a:spLocks noChangeArrowheads="1"/>
          </p:cNvSpPr>
          <p:nvPr/>
        </p:nvSpPr>
        <p:spPr bwMode="auto">
          <a:xfrm>
            <a:off x="5724525" y="5041900"/>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07" name="Line 210"/>
          <p:cNvSpPr>
            <a:spLocks noChangeShapeType="1"/>
          </p:cNvSpPr>
          <p:nvPr/>
        </p:nvSpPr>
        <p:spPr bwMode="auto">
          <a:xfrm>
            <a:off x="5495925" y="5041900"/>
            <a:ext cx="12700" cy="1588"/>
          </a:xfrm>
          <a:prstGeom prst="line">
            <a:avLst/>
          </a:prstGeom>
          <a:noFill/>
          <a:ln w="0">
            <a:solidFill>
              <a:srgbClr val="000000"/>
            </a:solidFill>
            <a:round/>
            <a:headEnd/>
            <a:tailEnd/>
          </a:ln>
        </p:spPr>
        <p:txBody>
          <a:bodyPr/>
          <a:lstStyle/>
          <a:p>
            <a:endParaRPr lang="it-IT"/>
          </a:p>
        </p:txBody>
      </p:sp>
      <p:sp>
        <p:nvSpPr>
          <p:cNvPr id="25808" name="Line 211"/>
          <p:cNvSpPr>
            <a:spLocks noChangeShapeType="1"/>
          </p:cNvSpPr>
          <p:nvPr/>
        </p:nvSpPr>
        <p:spPr bwMode="auto">
          <a:xfrm>
            <a:off x="5495925" y="5041900"/>
            <a:ext cx="1588" cy="14288"/>
          </a:xfrm>
          <a:prstGeom prst="line">
            <a:avLst/>
          </a:prstGeom>
          <a:noFill/>
          <a:ln w="0">
            <a:solidFill>
              <a:srgbClr val="000000"/>
            </a:solidFill>
            <a:round/>
            <a:headEnd/>
            <a:tailEnd/>
          </a:ln>
        </p:spPr>
        <p:txBody>
          <a:bodyPr/>
          <a:lstStyle/>
          <a:p>
            <a:endParaRPr lang="it-IT"/>
          </a:p>
        </p:txBody>
      </p:sp>
      <p:sp>
        <p:nvSpPr>
          <p:cNvPr id="25809" name="Rectangle 212"/>
          <p:cNvSpPr>
            <a:spLocks noChangeArrowheads="1"/>
          </p:cNvSpPr>
          <p:nvPr/>
        </p:nvSpPr>
        <p:spPr bwMode="auto">
          <a:xfrm>
            <a:off x="5737225" y="5041900"/>
            <a:ext cx="2028825"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10" name="Line 213"/>
          <p:cNvSpPr>
            <a:spLocks noChangeShapeType="1"/>
          </p:cNvSpPr>
          <p:nvPr/>
        </p:nvSpPr>
        <p:spPr bwMode="auto">
          <a:xfrm>
            <a:off x="5737225" y="5041900"/>
            <a:ext cx="2028825" cy="1588"/>
          </a:xfrm>
          <a:prstGeom prst="line">
            <a:avLst/>
          </a:prstGeom>
          <a:noFill/>
          <a:ln w="0">
            <a:solidFill>
              <a:srgbClr val="000000"/>
            </a:solidFill>
            <a:round/>
            <a:headEnd/>
            <a:tailEnd/>
          </a:ln>
        </p:spPr>
        <p:txBody>
          <a:bodyPr/>
          <a:lstStyle/>
          <a:p>
            <a:endParaRPr lang="it-IT"/>
          </a:p>
        </p:txBody>
      </p:sp>
      <p:sp>
        <p:nvSpPr>
          <p:cNvPr id="25811" name="Rectangle 214"/>
          <p:cNvSpPr>
            <a:spLocks noChangeArrowheads="1"/>
          </p:cNvSpPr>
          <p:nvPr/>
        </p:nvSpPr>
        <p:spPr bwMode="auto">
          <a:xfrm>
            <a:off x="7766050" y="5041900"/>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12" name="Line 215"/>
          <p:cNvSpPr>
            <a:spLocks noChangeShapeType="1"/>
          </p:cNvSpPr>
          <p:nvPr/>
        </p:nvSpPr>
        <p:spPr bwMode="auto">
          <a:xfrm>
            <a:off x="7766050" y="5041900"/>
            <a:ext cx="12700" cy="1588"/>
          </a:xfrm>
          <a:prstGeom prst="line">
            <a:avLst/>
          </a:prstGeom>
          <a:noFill/>
          <a:ln w="0">
            <a:solidFill>
              <a:srgbClr val="000000"/>
            </a:solidFill>
            <a:round/>
            <a:headEnd/>
            <a:tailEnd/>
          </a:ln>
        </p:spPr>
        <p:txBody>
          <a:bodyPr/>
          <a:lstStyle/>
          <a:p>
            <a:endParaRPr lang="it-IT"/>
          </a:p>
        </p:txBody>
      </p:sp>
      <p:sp>
        <p:nvSpPr>
          <p:cNvPr id="25813" name="Line 216"/>
          <p:cNvSpPr>
            <a:spLocks noChangeShapeType="1"/>
          </p:cNvSpPr>
          <p:nvPr/>
        </p:nvSpPr>
        <p:spPr bwMode="auto">
          <a:xfrm>
            <a:off x="7766050" y="5041900"/>
            <a:ext cx="1588" cy="14288"/>
          </a:xfrm>
          <a:prstGeom prst="line">
            <a:avLst/>
          </a:prstGeom>
          <a:noFill/>
          <a:ln w="0">
            <a:solidFill>
              <a:srgbClr val="000000"/>
            </a:solidFill>
            <a:round/>
            <a:headEnd/>
            <a:tailEnd/>
          </a:ln>
        </p:spPr>
        <p:txBody>
          <a:bodyPr/>
          <a:lstStyle/>
          <a:p>
            <a:endParaRPr lang="it-IT"/>
          </a:p>
        </p:txBody>
      </p:sp>
      <p:sp>
        <p:nvSpPr>
          <p:cNvPr id="25814" name="Rectangle 217"/>
          <p:cNvSpPr>
            <a:spLocks noChangeArrowheads="1"/>
          </p:cNvSpPr>
          <p:nvPr/>
        </p:nvSpPr>
        <p:spPr bwMode="auto">
          <a:xfrm>
            <a:off x="1260475" y="5056188"/>
            <a:ext cx="14288"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15" name="Line 218"/>
          <p:cNvSpPr>
            <a:spLocks noChangeShapeType="1"/>
          </p:cNvSpPr>
          <p:nvPr/>
        </p:nvSpPr>
        <p:spPr bwMode="auto">
          <a:xfrm>
            <a:off x="1260475" y="5056188"/>
            <a:ext cx="1588" cy="342900"/>
          </a:xfrm>
          <a:prstGeom prst="line">
            <a:avLst/>
          </a:prstGeom>
          <a:noFill/>
          <a:ln w="0">
            <a:solidFill>
              <a:srgbClr val="000000"/>
            </a:solidFill>
            <a:round/>
            <a:headEnd/>
            <a:tailEnd/>
          </a:ln>
        </p:spPr>
        <p:txBody>
          <a:bodyPr/>
          <a:lstStyle/>
          <a:p>
            <a:endParaRPr lang="it-IT"/>
          </a:p>
        </p:txBody>
      </p:sp>
      <p:sp>
        <p:nvSpPr>
          <p:cNvPr id="25816" name="Rectangle 219"/>
          <p:cNvSpPr>
            <a:spLocks noChangeArrowheads="1"/>
          </p:cNvSpPr>
          <p:nvPr/>
        </p:nvSpPr>
        <p:spPr bwMode="auto">
          <a:xfrm>
            <a:off x="5495925" y="5056188"/>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17" name="Line 220"/>
          <p:cNvSpPr>
            <a:spLocks noChangeShapeType="1"/>
          </p:cNvSpPr>
          <p:nvPr/>
        </p:nvSpPr>
        <p:spPr bwMode="auto">
          <a:xfrm>
            <a:off x="5495925" y="5056188"/>
            <a:ext cx="1588" cy="342900"/>
          </a:xfrm>
          <a:prstGeom prst="line">
            <a:avLst/>
          </a:prstGeom>
          <a:noFill/>
          <a:ln w="0">
            <a:solidFill>
              <a:srgbClr val="000000"/>
            </a:solidFill>
            <a:round/>
            <a:headEnd/>
            <a:tailEnd/>
          </a:ln>
        </p:spPr>
        <p:txBody>
          <a:bodyPr/>
          <a:lstStyle/>
          <a:p>
            <a:endParaRPr lang="it-IT"/>
          </a:p>
        </p:txBody>
      </p:sp>
      <p:sp>
        <p:nvSpPr>
          <p:cNvPr id="25818" name="Rectangle 221"/>
          <p:cNvSpPr>
            <a:spLocks noChangeArrowheads="1"/>
          </p:cNvSpPr>
          <p:nvPr/>
        </p:nvSpPr>
        <p:spPr bwMode="auto">
          <a:xfrm>
            <a:off x="7766050" y="5056188"/>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19" name="Line 222"/>
          <p:cNvSpPr>
            <a:spLocks noChangeShapeType="1"/>
          </p:cNvSpPr>
          <p:nvPr/>
        </p:nvSpPr>
        <p:spPr bwMode="auto">
          <a:xfrm>
            <a:off x="7766050" y="5056188"/>
            <a:ext cx="1588" cy="342900"/>
          </a:xfrm>
          <a:prstGeom prst="line">
            <a:avLst/>
          </a:prstGeom>
          <a:noFill/>
          <a:ln w="0">
            <a:solidFill>
              <a:srgbClr val="000000"/>
            </a:solidFill>
            <a:round/>
            <a:headEnd/>
            <a:tailEnd/>
          </a:ln>
        </p:spPr>
        <p:txBody>
          <a:bodyPr/>
          <a:lstStyle/>
          <a:p>
            <a:endParaRPr lang="it-IT"/>
          </a:p>
        </p:txBody>
      </p:sp>
      <p:sp>
        <p:nvSpPr>
          <p:cNvPr id="25820" name="Rectangle 223"/>
          <p:cNvSpPr>
            <a:spLocks noChangeArrowheads="1"/>
          </p:cNvSpPr>
          <p:nvPr/>
        </p:nvSpPr>
        <p:spPr bwMode="auto">
          <a:xfrm>
            <a:off x="1417638" y="5413375"/>
            <a:ext cx="2111375" cy="304800"/>
          </a:xfrm>
          <a:prstGeom prst="rect">
            <a:avLst/>
          </a:prstGeom>
          <a:solidFill>
            <a:schemeClr val="bg1"/>
          </a:solidFill>
          <a:ln w="9525">
            <a:noFill/>
            <a:miter lim="800000"/>
            <a:headEnd/>
            <a:tailEnd/>
          </a:ln>
        </p:spPr>
        <p:txBody>
          <a:bodyPr wrap="none" lIns="0" tIns="0" rIns="0" bIns="0">
            <a:spAutoFit/>
          </a:bodyPr>
          <a:lstStyle/>
          <a:p>
            <a:r>
              <a:rPr lang="it-IT" sz="2000" dirty="0">
                <a:solidFill>
                  <a:srgbClr val="000000"/>
                </a:solidFill>
                <a:latin typeface="Verdana" pitchFamily="34" charset="0"/>
              </a:rPr>
              <a:t>Diossina (TCDD)</a:t>
            </a:r>
            <a:endParaRPr lang="it-IT" sz="2000" dirty="0">
              <a:latin typeface="Verdana" pitchFamily="34" charset="0"/>
            </a:endParaRPr>
          </a:p>
        </p:txBody>
      </p:sp>
      <p:sp>
        <p:nvSpPr>
          <p:cNvPr id="25821" name="Rectangle 224"/>
          <p:cNvSpPr>
            <a:spLocks noChangeArrowheads="1"/>
          </p:cNvSpPr>
          <p:nvPr/>
        </p:nvSpPr>
        <p:spPr bwMode="auto">
          <a:xfrm>
            <a:off x="5888037" y="5413375"/>
            <a:ext cx="1894301" cy="304800"/>
          </a:xfrm>
          <a:prstGeom prst="rect">
            <a:avLst/>
          </a:prstGeom>
          <a:solidFill>
            <a:schemeClr val="bg1"/>
          </a:solidFill>
          <a:ln w="9525">
            <a:noFill/>
            <a:miter lim="800000"/>
            <a:headEnd/>
            <a:tailEnd/>
          </a:ln>
        </p:spPr>
        <p:txBody>
          <a:bodyPr wrap="square" lIns="0" tIns="0" rIns="0" bIns="0">
            <a:spAutoFit/>
          </a:bodyPr>
          <a:lstStyle/>
          <a:p>
            <a:r>
              <a:rPr lang="it-IT" sz="2000" dirty="0">
                <a:solidFill>
                  <a:srgbClr val="000000"/>
                </a:solidFill>
                <a:latin typeface="Verdana" pitchFamily="34" charset="0"/>
              </a:rPr>
              <a:t>         0.001</a:t>
            </a:r>
            <a:endParaRPr lang="it-IT" sz="2000" dirty="0">
              <a:latin typeface="Verdana" pitchFamily="34" charset="0"/>
            </a:endParaRPr>
          </a:p>
        </p:txBody>
      </p:sp>
      <p:sp>
        <p:nvSpPr>
          <p:cNvPr id="25822" name="Rectangle 225"/>
          <p:cNvSpPr>
            <a:spLocks noChangeArrowheads="1"/>
          </p:cNvSpPr>
          <p:nvPr/>
        </p:nvSpPr>
        <p:spPr bwMode="auto">
          <a:xfrm>
            <a:off x="1260475" y="5399088"/>
            <a:ext cx="14288"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23" name="Line 226"/>
          <p:cNvSpPr>
            <a:spLocks noChangeShapeType="1"/>
          </p:cNvSpPr>
          <p:nvPr/>
        </p:nvSpPr>
        <p:spPr bwMode="auto">
          <a:xfrm>
            <a:off x="1260475" y="5399088"/>
            <a:ext cx="14288" cy="1587"/>
          </a:xfrm>
          <a:prstGeom prst="line">
            <a:avLst/>
          </a:prstGeom>
          <a:noFill/>
          <a:ln w="0">
            <a:solidFill>
              <a:srgbClr val="000000"/>
            </a:solidFill>
            <a:round/>
            <a:headEnd/>
            <a:tailEnd/>
          </a:ln>
        </p:spPr>
        <p:txBody>
          <a:bodyPr/>
          <a:lstStyle/>
          <a:p>
            <a:endParaRPr lang="it-IT"/>
          </a:p>
        </p:txBody>
      </p:sp>
      <p:sp>
        <p:nvSpPr>
          <p:cNvPr id="25824" name="Line 227"/>
          <p:cNvSpPr>
            <a:spLocks noChangeShapeType="1"/>
          </p:cNvSpPr>
          <p:nvPr/>
        </p:nvSpPr>
        <p:spPr bwMode="auto">
          <a:xfrm>
            <a:off x="1260475" y="5399088"/>
            <a:ext cx="1588" cy="14287"/>
          </a:xfrm>
          <a:prstGeom prst="line">
            <a:avLst/>
          </a:prstGeom>
          <a:noFill/>
          <a:ln w="0">
            <a:solidFill>
              <a:srgbClr val="000000"/>
            </a:solidFill>
            <a:round/>
            <a:headEnd/>
            <a:tailEnd/>
          </a:ln>
        </p:spPr>
        <p:txBody>
          <a:bodyPr/>
          <a:lstStyle/>
          <a:p>
            <a:endParaRPr lang="it-IT"/>
          </a:p>
        </p:txBody>
      </p:sp>
      <p:sp>
        <p:nvSpPr>
          <p:cNvPr id="25825" name="Rectangle 228"/>
          <p:cNvSpPr>
            <a:spLocks noChangeArrowheads="1"/>
          </p:cNvSpPr>
          <p:nvPr/>
        </p:nvSpPr>
        <p:spPr bwMode="auto">
          <a:xfrm>
            <a:off x="1274763" y="5399088"/>
            <a:ext cx="4449762"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26" name="Line 229"/>
          <p:cNvSpPr>
            <a:spLocks noChangeShapeType="1"/>
          </p:cNvSpPr>
          <p:nvPr/>
        </p:nvSpPr>
        <p:spPr bwMode="auto">
          <a:xfrm>
            <a:off x="1274763" y="5399088"/>
            <a:ext cx="4449762" cy="1587"/>
          </a:xfrm>
          <a:prstGeom prst="line">
            <a:avLst/>
          </a:prstGeom>
          <a:noFill/>
          <a:ln w="0">
            <a:solidFill>
              <a:srgbClr val="000000"/>
            </a:solidFill>
            <a:round/>
            <a:headEnd/>
            <a:tailEnd/>
          </a:ln>
        </p:spPr>
        <p:txBody>
          <a:bodyPr/>
          <a:lstStyle/>
          <a:p>
            <a:endParaRPr lang="it-IT"/>
          </a:p>
        </p:txBody>
      </p:sp>
      <p:sp>
        <p:nvSpPr>
          <p:cNvPr id="25827" name="Rectangle 230"/>
          <p:cNvSpPr>
            <a:spLocks noChangeArrowheads="1"/>
          </p:cNvSpPr>
          <p:nvPr/>
        </p:nvSpPr>
        <p:spPr bwMode="auto">
          <a:xfrm>
            <a:off x="5495925" y="5399088"/>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28" name="Line 231"/>
          <p:cNvSpPr>
            <a:spLocks noChangeShapeType="1"/>
          </p:cNvSpPr>
          <p:nvPr/>
        </p:nvSpPr>
        <p:spPr bwMode="auto">
          <a:xfrm>
            <a:off x="5495925" y="5399088"/>
            <a:ext cx="12700" cy="1587"/>
          </a:xfrm>
          <a:prstGeom prst="line">
            <a:avLst/>
          </a:prstGeom>
          <a:noFill/>
          <a:ln w="0">
            <a:solidFill>
              <a:srgbClr val="000000"/>
            </a:solidFill>
            <a:round/>
            <a:headEnd/>
            <a:tailEnd/>
          </a:ln>
        </p:spPr>
        <p:txBody>
          <a:bodyPr/>
          <a:lstStyle/>
          <a:p>
            <a:endParaRPr lang="it-IT"/>
          </a:p>
        </p:txBody>
      </p:sp>
      <p:sp>
        <p:nvSpPr>
          <p:cNvPr id="25829" name="Line 232"/>
          <p:cNvSpPr>
            <a:spLocks noChangeShapeType="1"/>
          </p:cNvSpPr>
          <p:nvPr/>
        </p:nvSpPr>
        <p:spPr bwMode="auto">
          <a:xfrm>
            <a:off x="5495925" y="5399088"/>
            <a:ext cx="1588" cy="14287"/>
          </a:xfrm>
          <a:prstGeom prst="line">
            <a:avLst/>
          </a:prstGeom>
          <a:noFill/>
          <a:ln w="0">
            <a:solidFill>
              <a:srgbClr val="000000"/>
            </a:solidFill>
            <a:round/>
            <a:headEnd/>
            <a:tailEnd/>
          </a:ln>
        </p:spPr>
        <p:txBody>
          <a:bodyPr/>
          <a:lstStyle/>
          <a:p>
            <a:endParaRPr lang="it-IT"/>
          </a:p>
        </p:txBody>
      </p:sp>
      <p:sp>
        <p:nvSpPr>
          <p:cNvPr id="25830" name="Rectangle 233"/>
          <p:cNvSpPr>
            <a:spLocks noChangeArrowheads="1"/>
          </p:cNvSpPr>
          <p:nvPr/>
        </p:nvSpPr>
        <p:spPr bwMode="auto">
          <a:xfrm>
            <a:off x="5737225" y="5399088"/>
            <a:ext cx="2028825"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31" name="Line 234"/>
          <p:cNvSpPr>
            <a:spLocks noChangeShapeType="1"/>
          </p:cNvSpPr>
          <p:nvPr/>
        </p:nvSpPr>
        <p:spPr bwMode="auto">
          <a:xfrm>
            <a:off x="5737225" y="5399088"/>
            <a:ext cx="2028825" cy="1587"/>
          </a:xfrm>
          <a:prstGeom prst="line">
            <a:avLst/>
          </a:prstGeom>
          <a:noFill/>
          <a:ln w="0">
            <a:solidFill>
              <a:srgbClr val="000000"/>
            </a:solidFill>
            <a:round/>
            <a:headEnd/>
            <a:tailEnd/>
          </a:ln>
        </p:spPr>
        <p:txBody>
          <a:bodyPr/>
          <a:lstStyle/>
          <a:p>
            <a:endParaRPr lang="it-IT"/>
          </a:p>
        </p:txBody>
      </p:sp>
      <p:sp>
        <p:nvSpPr>
          <p:cNvPr id="25832" name="Rectangle 235"/>
          <p:cNvSpPr>
            <a:spLocks noChangeArrowheads="1"/>
          </p:cNvSpPr>
          <p:nvPr/>
        </p:nvSpPr>
        <p:spPr bwMode="auto">
          <a:xfrm>
            <a:off x="7766050" y="5399088"/>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33" name="Line 236"/>
          <p:cNvSpPr>
            <a:spLocks noChangeShapeType="1"/>
          </p:cNvSpPr>
          <p:nvPr/>
        </p:nvSpPr>
        <p:spPr bwMode="auto">
          <a:xfrm>
            <a:off x="7766050" y="5399088"/>
            <a:ext cx="12700" cy="1587"/>
          </a:xfrm>
          <a:prstGeom prst="line">
            <a:avLst/>
          </a:prstGeom>
          <a:noFill/>
          <a:ln w="0">
            <a:solidFill>
              <a:srgbClr val="000000"/>
            </a:solidFill>
            <a:round/>
            <a:headEnd/>
            <a:tailEnd/>
          </a:ln>
        </p:spPr>
        <p:txBody>
          <a:bodyPr/>
          <a:lstStyle/>
          <a:p>
            <a:endParaRPr lang="it-IT"/>
          </a:p>
        </p:txBody>
      </p:sp>
      <p:sp>
        <p:nvSpPr>
          <p:cNvPr id="25834" name="Line 237"/>
          <p:cNvSpPr>
            <a:spLocks noChangeShapeType="1"/>
          </p:cNvSpPr>
          <p:nvPr/>
        </p:nvSpPr>
        <p:spPr bwMode="auto">
          <a:xfrm>
            <a:off x="7766050" y="5399088"/>
            <a:ext cx="1588" cy="14287"/>
          </a:xfrm>
          <a:prstGeom prst="line">
            <a:avLst/>
          </a:prstGeom>
          <a:noFill/>
          <a:ln w="0">
            <a:solidFill>
              <a:srgbClr val="000000"/>
            </a:solidFill>
            <a:round/>
            <a:headEnd/>
            <a:tailEnd/>
          </a:ln>
        </p:spPr>
        <p:txBody>
          <a:bodyPr/>
          <a:lstStyle/>
          <a:p>
            <a:endParaRPr lang="it-IT"/>
          </a:p>
        </p:txBody>
      </p:sp>
      <p:sp>
        <p:nvSpPr>
          <p:cNvPr id="25835" name="Rectangle 238"/>
          <p:cNvSpPr>
            <a:spLocks noChangeArrowheads="1"/>
          </p:cNvSpPr>
          <p:nvPr/>
        </p:nvSpPr>
        <p:spPr bwMode="auto">
          <a:xfrm>
            <a:off x="1260475" y="5413375"/>
            <a:ext cx="14288"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36" name="Line 239"/>
          <p:cNvSpPr>
            <a:spLocks noChangeShapeType="1"/>
          </p:cNvSpPr>
          <p:nvPr/>
        </p:nvSpPr>
        <p:spPr bwMode="auto">
          <a:xfrm>
            <a:off x="1260475" y="5413375"/>
            <a:ext cx="1588" cy="342900"/>
          </a:xfrm>
          <a:prstGeom prst="line">
            <a:avLst/>
          </a:prstGeom>
          <a:noFill/>
          <a:ln w="0">
            <a:solidFill>
              <a:srgbClr val="000000"/>
            </a:solidFill>
            <a:round/>
            <a:headEnd/>
            <a:tailEnd/>
          </a:ln>
        </p:spPr>
        <p:txBody>
          <a:bodyPr/>
          <a:lstStyle/>
          <a:p>
            <a:endParaRPr lang="it-IT"/>
          </a:p>
        </p:txBody>
      </p:sp>
      <p:sp>
        <p:nvSpPr>
          <p:cNvPr id="25837" name="Rectangle 240"/>
          <p:cNvSpPr>
            <a:spLocks noChangeArrowheads="1"/>
          </p:cNvSpPr>
          <p:nvPr/>
        </p:nvSpPr>
        <p:spPr bwMode="auto">
          <a:xfrm>
            <a:off x="5495925" y="5413375"/>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38" name="Line 241"/>
          <p:cNvSpPr>
            <a:spLocks noChangeShapeType="1"/>
          </p:cNvSpPr>
          <p:nvPr/>
        </p:nvSpPr>
        <p:spPr bwMode="auto">
          <a:xfrm>
            <a:off x="5495925" y="5413375"/>
            <a:ext cx="1588" cy="342900"/>
          </a:xfrm>
          <a:prstGeom prst="line">
            <a:avLst/>
          </a:prstGeom>
          <a:noFill/>
          <a:ln w="0">
            <a:solidFill>
              <a:srgbClr val="000000"/>
            </a:solidFill>
            <a:round/>
            <a:headEnd/>
            <a:tailEnd/>
          </a:ln>
        </p:spPr>
        <p:txBody>
          <a:bodyPr/>
          <a:lstStyle/>
          <a:p>
            <a:endParaRPr lang="it-IT"/>
          </a:p>
        </p:txBody>
      </p:sp>
      <p:sp>
        <p:nvSpPr>
          <p:cNvPr id="25839" name="Rectangle 242"/>
          <p:cNvSpPr>
            <a:spLocks noChangeArrowheads="1"/>
          </p:cNvSpPr>
          <p:nvPr/>
        </p:nvSpPr>
        <p:spPr bwMode="auto">
          <a:xfrm>
            <a:off x="7766050" y="5413375"/>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40" name="Line 243"/>
          <p:cNvSpPr>
            <a:spLocks noChangeShapeType="1"/>
          </p:cNvSpPr>
          <p:nvPr/>
        </p:nvSpPr>
        <p:spPr bwMode="auto">
          <a:xfrm>
            <a:off x="7766050" y="5413375"/>
            <a:ext cx="1588" cy="342900"/>
          </a:xfrm>
          <a:prstGeom prst="line">
            <a:avLst/>
          </a:prstGeom>
          <a:noFill/>
          <a:ln w="0">
            <a:solidFill>
              <a:srgbClr val="000000"/>
            </a:solidFill>
            <a:round/>
            <a:headEnd/>
            <a:tailEnd/>
          </a:ln>
        </p:spPr>
        <p:txBody>
          <a:bodyPr/>
          <a:lstStyle/>
          <a:p>
            <a:endParaRPr lang="it-IT"/>
          </a:p>
        </p:txBody>
      </p:sp>
      <p:sp>
        <p:nvSpPr>
          <p:cNvPr id="25841" name="Rectangle 244"/>
          <p:cNvSpPr>
            <a:spLocks noChangeArrowheads="1"/>
          </p:cNvSpPr>
          <p:nvPr/>
        </p:nvSpPr>
        <p:spPr bwMode="auto">
          <a:xfrm>
            <a:off x="1417638" y="5770563"/>
            <a:ext cx="2289175" cy="304800"/>
          </a:xfrm>
          <a:prstGeom prst="rect">
            <a:avLst/>
          </a:prstGeom>
          <a:solidFill>
            <a:schemeClr val="bg1"/>
          </a:solidFill>
          <a:ln w="9525">
            <a:noFill/>
            <a:miter lim="800000"/>
            <a:headEnd/>
            <a:tailEnd/>
          </a:ln>
        </p:spPr>
        <p:txBody>
          <a:bodyPr wrap="none" lIns="0" tIns="0" rIns="0" bIns="0">
            <a:spAutoFit/>
          </a:bodyPr>
          <a:lstStyle/>
          <a:p>
            <a:r>
              <a:rPr lang="it-IT" sz="2000" dirty="0">
                <a:solidFill>
                  <a:srgbClr val="000000"/>
                </a:solidFill>
                <a:latin typeface="Verdana" pitchFamily="34" charset="0"/>
              </a:rPr>
              <a:t>Tossina Botulinica</a:t>
            </a:r>
            <a:endParaRPr lang="it-IT" sz="2000" dirty="0">
              <a:latin typeface="Verdana" pitchFamily="34" charset="0"/>
            </a:endParaRPr>
          </a:p>
        </p:txBody>
      </p:sp>
      <p:sp>
        <p:nvSpPr>
          <p:cNvPr id="25842" name="Rectangle 245"/>
          <p:cNvSpPr>
            <a:spLocks noChangeArrowheads="1"/>
          </p:cNvSpPr>
          <p:nvPr/>
        </p:nvSpPr>
        <p:spPr bwMode="auto">
          <a:xfrm>
            <a:off x="5888037" y="5770563"/>
            <a:ext cx="1874423" cy="304800"/>
          </a:xfrm>
          <a:prstGeom prst="rect">
            <a:avLst/>
          </a:prstGeom>
          <a:solidFill>
            <a:schemeClr val="bg1"/>
          </a:solidFill>
          <a:ln w="9525">
            <a:noFill/>
            <a:miter lim="800000"/>
            <a:headEnd/>
            <a:tailEnd/>
          </a:ln>
        </p:spPr>
        <p:txBody>
          <a:bodyPr wrap="square" lIns="0" tIns="0" rIns="0" bIns="0">
            <a:spAutoFit/>
          </a:bodyPr>
          <a:lstStyle/>
          <a:p>
            <a:r>
              <a:rPr lang="it-IT" sz="2000" dirty="0">
                <a:solidFill>
                  <a:srgbClr val="000000"/>
                </a:solidFill>
                <a:latin typeface="Verdana" pitchFamily="34" charset="0"/>
              </a:rPr>
              <a:t>         0.0001</a:t>
            </a:r>
            <a:endParaRPr lang="it-IT" sz="2000" dirty="0">
              <a:latin typeface="Verdana" pitchFamily="34" charset="0"/>
            </a:endParaRPr>
          </a:p>
        </p:txBody>
      </p:sp>
      <p:sp>
        <p:nvSpPr>
          <p:cNvPr id="25843" name="Rectangle 246"/>
          <p:cNvSpPr>
            <a:spLocks noChangeArrowheads="1"/>
          </p:cNvSpPr>
          <p:nvPr/>
        </p:nvSpPr>
        <p:spPr bwMode="auto">
          <a:xfrm>
            <a:off x="1260475" y="5756275"/>
            <a:ext cx="14288"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44" name="Line 247"/>
          <p:cNvSpPr>
            <a:spLocks noChangeShapeType="1"/>
          </p:cNvSpPr>
          <p:nvPr/>
        </p:nvSpPr>
        <p:spPr bwMode="auto">
          <a:xfrm>
            <a:off x="1260475" y="5756275"/>
            <a:ext cx="14288" cy="1588"/>
          </a:xfrm>
          <a:prstGeom prst="line">
            <a:avLst/>
          </a:prstGeom>
          <a:noFill/>
          <a:ln w="0">
            <a:solidFill>
              <a:srgbClr val="000000"/>
            </a:solidFill>
            <a:round/>
            <a:headEnd/>
            <a:tailEnd/>
          </a:ln>
        </p:spPr>
        <p:txBody>
          <a:bodyPr/>
          <a:lstStyle/>
          <a:p>
            <a:endParaRPr lang="it-IT"/>
          </a:p>
        </p:txBody>
      </p:sp>
      <p:sp>
        <p:nvSpPr>
          <p:cNvPr id="25845" name="Line 248"/>
          <p:cNvSpPr>
            <a:spLocks noChangeShapeType="1"/>
          </p:cNvSpPr>
          <p:nvPr/>
        </p:nvSpPr>
        <p:spPr bwMode="auto">
          <a:xfrm>
            <a:off x="1260475" y="5756275"/>
            <a:ext cx="1588" cy="14288"/>
          </a:xfrm>
          <a:prstGeom prst="line">
            <a:avLst/>
          </a:prstGeom>
          <a:noFill/>
          <a:ln w="0">
            <a:solidFill>
              <a:srgbClr val="000000"/>
            </a:solidFill>
            <a:round/>
            <a:headEnd/>
            <a:tailEnd/>
          </a:ln>
        </p:spPr>
        <p:txBody>
          <a:bodyPr/>
          <a:lstStyle/>
          <a:p>
            <a:endParaRPr lang="it-IT"/>
          </a:p>
        </p:txBody>
      </p:sp>
      <p:sp>
        <p:nvSpPr>
          <p:cNvPr id="25846" name="Rectangle 249"/>
          <p:cNvSpPr>
            <a:spLocks noChangeArrowheads="1"/>
          </p:cNvSpPr>
          <p:nvPr/>
        </p:nvSpPr>
        <p:spPr bwMode="auto">
          <a:xfrm>
            <a:off x="1274763" y="5756275"/>
            <a:ext cx="4449762"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47" name="Line 250"/>
          <p:cNvSpPr>
            <a:spLocks noChangeShapeType="1"/>
          </p:cNvSpPr>
          <p:nvPr/>
        </p:nvSpPr>
        <p:spPr bwMode="auto">
          <a:xfrm>
            <a:off x="1274763" y="5756275"/>
            <a:ext cx="4449762" cy="1588"/>
          </a:xfrm>
          <a:prstGeom prst="line">
            <a:avLst/>
          </a:prstGeom>
          <a:noFill/>
          <a:ln w="0">
            <a:solidFill>
              <a:srgbClr val="000000"/>
            </a:solidFill>
            <a:round/>
            <a:headEnd/>
            <a:tailEnd/>
          </a:ln>
        </p:spPr>
        <p:txBody>
          <a:bodyPr/>
          <a:lstStyle/>
          <a:p>
            <a:endParaRPr lang="it-IT"/>
          </a:p>
        </p:txBody>
      </p:sp>
      <p:sp>
        <p:nvSpPr>
          <p:cNvPr id="25848" name="Rectangle 251"/>
          <p:cNvSpPr>
            <a:spLocks noChangeArrowheads="1"/>
          </p:cNvSpPr>
          <p:nvPr/>
        </p:nvSpPr>
        <p:spPr bwMode="auto">
          <a:xfrm>
            <a:off x="5495925" y="5756275"/>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49" name="Line 252"/>
          <p:cNvSpPr>
            <a:spLocks noChangeShapeType="1"/>
          </p:cNvSpPr>
          <p:nvPr/>
        </p:nvSpPr>
        <p:spPr bwMode="auto">
          <a:xfrm>
            <a:off x="5495925" y="5756275"/>
            <a:ext cx="12700" cy="1588"/>
          </a:xfrm>
          <a:prstGeom prst="line">
            <a:avLst/>
          </a:prstGeom>
          <a:noFill/>
          <a:ln w="0">
            <a:solidFill>
              <a:srgbClr val="000000"/>
            </a:solidFill>
            <a:round/>
            <a:headEnd/>
            <a:tailEnd/>
          </a:ln>
        </p:spPr>
        <p:txBody>
          <a:bodyPr/>
          <a:lstStyle/>
          <a:p>
            <a:endParaRPr lang="it-IT"/>
          </a:p>
        </p:txBody>
      </p:sp>
      <p:sp>
        <p:nvSpPr>
          <p:cNvPr id="25850" name="Line 253"/>
          <p:cNvSpPr>
            <a:spLocks noChangeShapeType="1"/>
          </p:cNvSpPr>
          <p:nvPr/>
        </p:nvSpPr>
        <p:spPr bwMode="auto">
          <a:xfrm>
            <a:off x="5495925" y="5756275"/>
            <a:ext cx="1588" cy="14288"/>
          </a:xfrm>
          <a:prstGeom prst="line">
            <a:avLst/>
          </a:prstGeom>
          <a:noFill/>
          <a:ln w="0">
            <a:solidFill>
              <a:srgbClr val="000000"/>
            </a:solidFill>
            <a:round/>
            <a:headEnd/>
            <a:tailEnd/>
          </a:ln>
        </p:spPr>
        <p:txBody>
          <a:bodyPr/>
          <a:lstStyle/>
          <a:p>
            <a:endParaRPr lang="it-IT"/>
          </a:p>
        </p:txBody>
      </p:sp>
      <p:sp>
        <p:nvSpPr>
          <p:cNvPr id="25851" name="Rectangle 254"/>
          <p:cNvSpPr>
            <a:spLocks noChangeArrowheads="1"/>
          </p:cNvSpPr>
          <p:nvPr/>
        </p:nvSpPr>
        <p:spPr bwMode="auto">
          <a:xfrm>
            <a:off x="5737225" y="5756275"/>
            <a:ext cx="2028825"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52" name="Line 255"/>
          <p:cNvSpPr>
            <a:spLocks noChangeShapeType="1"/>
          </p:cNvSpPr>
          <p:nvPr/>
        </p:nvSpPr>
        <p:spPr bwMode="auto">
          <a:xfrm>
            <a:off x="5737225" y="5756275"/>
            <a:ext cx="2028825" cy="1588"/>
          </a:xfrm>
          <a:prstGeom prst="line">
            <a:avLst/>
          </a:prstGeom>
          <a:noFill/>
          <a:ln w="0">
            <a:solidFill>
              <a:srgbClr val="000000"/>
            </a:solidFill>
            <a:round/>
            <a:headEnd/>
            <a:tailEnd/>
          </a:ln>
        </p:spPr>
        <p:txBody>
          <a:bodyPr/>
          <a:lstStyle/>
          <a:p>
            <a:endParaRPr lang="it-IT"/>
          </a:p>
        </p:txBody>
      </p:sp>
      <p:sp>
        <p:nvSpPr>
          <p:cNvPr id="25853" name="Rectangle 256"/>
          <p:cNvSpPr>
            <a:spLocks noChangeArrowheads="1"/>
          </p:cNvSpPr>
          <p:nvPr/>
        </p:nvSpPr>
        <p:spPr bwMode="auto">
          <a:xfrm>
            <a:off x="7766050" y="5756275"/>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54" name="Line 257"/>
          <p:cNvSpPr>
            <a:spLocks noChangeShapeType="1"/>
          </p:cNvSpPr>
          <p:nvPr/>
        </p:nvSpPr>
        <p:spPr bwMode="auto">
          <a:xfrm>
            <a:off x="7766050" y="5756275"/>
            <a:ext cx="12700" cy="1588"/>
          </a:xfrm>
          <a:prstGeom prst="line">
            <a:avLst/>
          </a:prstGeom>
          <a:noFill/>
          <a:ln w="0">
            <a:solidFill>
              <a:srgbClr val="000000"/>
            </a:solidFill>
            <a:round/>
            <a:headEnd/>
            <a:tailEnd/>
          </a:ln>
        </p:spPr>
        <p:txBody>
          <a:bodyPr/>
          <a:lstStyle/>
          <a:p>
            <a:endParaRPr lang="it-IT"/>
          </a:p>
        </p:txBody>
      </p:sp>
      <p:sp>
        <p:nvSpPr>
          <p:cNvPr id="25855" name="Line 258"/>
          <p:cNvSpPr>
            <a:spLocks noChangeShapeType="1"/>
          </p:cNvSpPr>
          <p:nvPr/>
        </p:nvSpPr>
        <p:spPr bwMode="auto">
          <a:xfrm>
            <a:off x="7766050" y="5756275"/>
            <a:ext cx="1588" cy="14288"/>
          </a:xfrm>
          <a:prstGeom prst="line">
            <a:avLst/>
          </a:prstGeom>
          <a:noFill/>
          <a:ln w="0">
            <a:solidFill>
              <a:srgbClr val="000000"/>
            </a:solidFill>
            <a:round/>
            <a:headEnd/>
            <a:tailEnd/>
          </a:ln>
        </p:spPr>
        <p:txBody>
          <a:bodyPr/>
          <a:lstStyle/>
          <a:p>
            <a:endParaRPr lang="it-IT"/>
          </a:p>
        </p:txBody>
      </p:sp>
      <p:sp>
        <p:nvSpPr>
          <p:cNvPr id="25856" name="Rectangle 259"/>
          <p:cNvSpPr>
            <a:spLocks noChangeArrowheads="1"/>
          </p:cNvSpPr>
          <p:nvPr/>
        </p:nvSpPr>
        <p:spPr bwMode="auto">
          <a:xfrm>
            <a:off x="1260475" y="5770563"/>
            <a:ext cx="14288"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57" name="Line 260"/>
          <p:cNvSpPr>
            <a:spLocks noChangeShapeType="1"/>
          </p:cNvSpPr>
          <p:nvPr/>
        </p:nvSpPr>
        <p:spPr bwMode="auto">
          <a:xfrm>
            <a:off x="1260475" y="5770563"/>
            <a:ext cx="1588" cy="342900"/>
          </a:xfrm>
          <a:prstGeom prst="line">
            <a:avLst/>
          </a:prstGeom>
          <a:noFill/>
          <a:ln w="0">
            <a:solidFill>
              <a:srgbClr val="000000"/>
            </a:solidFill>
            <a:round/>
            <a:headEnd/>
            <a:tailEnd/>
          </a:ln>
        </p:spPr>
        <p:txBody>
          <a:bodyPr/>
          <a:lstStyle/>
          <a:p>
            <a:endParaRPr lang="it-IT"/>
          </a:p>
        </p:txBody>
      </p:sp>
      <p:sp>
        <p:nvSpPr>
          <p:cNvPr id="25858" name="Rectangle 261"/>
          <p:cNvSpPr>
            <a:spLocks noChangeArrowheads="1"/>
          </p:cNvSpPr>
          <p:nvPr/>
        </p:nvSpPr>
        <p:spPr bwMode="auto">
          <a:xfrm>
            <a:off x="1260475" y="6113463"/>
            <a:ext cx="14288"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59" name="Line 262"/>
          <p:cNvSpPr>
            <a:spLocks noChangeShapeType="1"/>
          </p:cNvSpPr>
          <p:nvPr/>
        </p:nvSpPr>
        <p:spPr bwMode="auto">
          <a:xfrm>
            <a:off x="1260475" y="6113463"/>
            <a:ext cx="14288" cy="1587"/>
          </a:xfrm>
          <a:prstGeom prst="line">
            <a:avLst/>
          </a:prstGeom>
          <a:noFill/>
          <a:ln w="0">
            <a:solidFill>
              <a:srgbClr val="000000"/>
            </a:solidFill>
            <a:round/>
            <a:headEnd/>
            <a:tailEnd/>
          </a:ln>
        </p:spPr>
        <p:txBody>
          <a:bodyPr/>
          <a:lstStyle/>
          <a:p>
            <a:endParaRPr lang="it-IT"/>
          </a:p>
        </p:txBody>
      </p:sp>
      <p:sp>
        <p:nvSpPr>
          <p:cNvPr id="25860" name="Line 263"/>
          <p:cNvSpPr>
            <a:spLocks noChangeShapeType="1"/>
          </p:cNvSpPr>
          <p:nvPr/>
        </p:nvSpPr>
        <p:spPr bwMode="auto">
          <a:xfrm>
            <a:off x="1260475" y="6113463"/>
            <a:ext cx="1588" cy="14287"/>
          </a:xfrm>
          <a:prstGeom prst="line">
            <a:avLst/>
          </a:prstGeom>
          <a:noFill/>
          <a:ln w="0">
            <a:solidFill>
              <a:srgbClr val="000000"/>
            </a:solidFill>
            <a:round/>
            <a:headEnd/>
            <a:tailEnd/>
          </a:ln>
        </p:spPr>
        <p:txBody>
          <a:bodyPr/>
          <a:lstStyle/>
          <a:p>
            <a:endParaRPr lang="it-IT"/>
          </a:p>
        </p:txBody>
      </p:sp>
      <p:sp>
        <p:nvSpPr>
          <p:cNvPr id="25861" name="Rectangle 264"/>
          <p:cNvSpPr>
            <a:spLocks noChangeArrowheads="1"/>
          </p:cNvSpPr>
          <p:nvPr/>
        </p:nvSpPr>
        <p:spPr bwMode="auto">
          <a:xfrm>
            <a:off x="1260475" y="6113463"/>
            <a:ext cx="14288"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62" name="Line 265"/>
          <p:cNvSpPr>
            <a:spLocks noChangeShapeType="1"/>
          </p:cNvSpPr>
          <p:nvPr/>
        </p:nvSpPr>
        <p:spPr bwMode="auto">
          <a:xfrm>
            <a:off x="1260475" y="6113463"/>
            <a:ext cx="14288" cy="1587"/>
          </a:xfrm>
          <a:prstGeom prst="line">
            <a:avLst/>
          </a:prstGeom>
          <a:noFill/>
          <a:ln w="0">
            <a:solidFill>
              <a:srgbClr val="000000"/>
            </a:solidFill>
            <a:round/>
            <a:headEnd/>
            <a:tailEnd/>
          </a:ln>
        </p:spPr>
        <p:txBody>
          <a:bodyPr/>
          <a:lstStyle/>
          <a:p>
            <a:endParaRPr lang="it-IT"/>
          </a:p>
        </p:txBody>
      </p:sp>
      <p:sp>
        <p:nvSpPr>
          <p:cNvPr id="25863" name="Line 266"/>
          <p:cNvSpPr>
            <a:spLocks noChangeShapeType="1"/>
          </p:cNvSpPr>
          <p:nvPr/>
        </p:nvSpPr>
        <p:spPr bwMode="auto">
          <a:xfrm>
            <a:off x="1260475" y="6113463"/>
            <a:ext cx="1588" cy="14287"/>
          </a:xfrm>
          <a:prstGeom prst="line">
            <a:avLst/>
          </a:prstGeom>
          <a:noFill/>
          <a:ln w="0">
            <a:solidFill>
              <a:srgbClr val="000000"/>
            </a:solidFill>
            <a:round/>
            <a:headEnd/>
            <a:tailEnd/>
          </a:ln>
        </p:spPr>
        <p:txBody>
          <a:bodyPr/>
          <a:lstStyle/>
          <a:p>
            <a:endParaRPr lang="it-IT"/>
          </a:p>
        </p:txBody>
      </p:sp>
      <p:sp>
        <p:nvSpPr>
          <p:cNvPr id="25864" name="Rectangle 267"/>
          <p:cNvSpPr>
            <a:spLocks noChangeArrowheads="1"/>
          </p:cNvSpPr>
          <p:nvPr/>
        </p:nvSpPr>
        <p:spPr bwMode="auto">
          <a:xfrm>
            <a:off x="1274763" y="6113463"/>
            <a:ext cx="4449762"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65" name="Line 268"/>
          <p:cNvSpPr>
            <a:spLocks noChangeShapeType="1"/>
          </p:cNvSpPr>
          <p:nvPr/>
        </p:nvSpPr>
        <p:spPr bwMode="auto">
          <a:xfrm>
            <a:off x="1274763" y="6113463"/>
            <a:ext cx="4449762" cy="1587"/>
          </a:xfrm>
          <a:prstGeom prst="line">
            <a:avLst/>
          </a:prstGeom>
          <a:noFill/>
          <a:ln w="0">
            <a:solidFill>
              <a:srgbClr val="000000"/>
            </a:solidFill>
            <a:round/>
            <a:headEnd/>
            <a:tailEnd/>
          </a:ln>
        </p:spPr>
        <p:txBody>
          <a:bodyPr/>
          <a:lstStyle/>
          <a:p>
            <a:endParaRPr lang="it-IT"/>
          </a:p>
        </p:txBody>
      </p:sp>
      <p:sp>
        <p:nvSpPr>
          <p:cNvPr id="25866" name="Rectangle 269"/>
          <p:cNvSpPr>
            <a:spLocks noChangeArrowheads="1"/>
          </p:cNvSpPr>
          <p:nvPr/>
        </p:nvSpPr>
        <p:spPr bwMode="auto">
          <a:xfrm>
            <a:off x="5495925" y="5770563"/>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67" name="Line 270"/>
          <p:cNvSpPr>
            <a:spLocks noChangeShapeType="1"/>
          </p:cNvSpPr>
          <p:nvPr/>
        </p:nvSpPr>
        <p:spPr bwMode="auto">
          <a:xfrm>
            <a:off x="5495925" y="5770563"/>
            <a:ext cx="1588" cy="342900"/>
          </a:xfrm>
          <a:prstGeom prst="line">
            <a:avLst/>
          </a:prstGeom>
          <a:noFill/>
          <a:ln w="0">
            <a:solidFill>
              <a:srgbClr val="000000"/>
            </a:solidFill>
            <a:round/>
            <a:headEnd/>
            <a:tailEnd/>
          </a:ln>
        </p:spPr>
        <p:txBody>
          <a:bodyPr/>
          <a:lstStyle/>
          <a:p>
            <a:endParaRPr lang="it-IT"/>
          </a:p>
        </p:txBody>
      </p:sp>
      <p:sp>
        <p:nvSpPr>
          <p:cNvPr id="25868" name="Rectangle 271"/>
          <p:cNvSpPr>
            <a:spLocks noChangeArrowheads="1"/>
          </p:cNvSpPr>
          <p:nvPr/>
        </p:nvSpPr>
        <p:spPr bwMode="auto">
          <a:xfrm>
            <a:off x="5495925" y="6113463"/>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69" name="Line 272"/>
          <p:cNvSpPr>
            <a:spLocks noChangeShapeType="1"/>
          </p:cNvSpPr>
          <p:nvPr/>
        </p:nvSpPr>
        <p:spPr bwMode="auto">
          <a:xfrm>
            <a:off x="5495925" y="6113463"/>
            <a:ext cx="12700" cy="1587"/>
          </a:xfrm>
          <a:prstGeom prst="line">
            <a:avLst/>
          </a:prstGeom>
          <a:noFill/>
          <a:ln w="0">
            <a:solidFill>
              <a:srgbClr val="000000"/>
            </a:solidFill>
            <a:round/>
            <a:headEnd/>
            <a:tailEnd/>
          </a:ln>
        </p:spPr>
        <p:txBody>
          <a:bodyPr/>
          <a:lstStyle/>
          <a:p>
            <a:endParaRPr lang="it-IT"/>
          </a:p>
        </p:txBody>
      </p:sp>
      <p:sp>
        <p:nvSpPr>
          <p:cNvPr id="25870" name="Line 273"/>
          <p:cNvSpPr>
            <a:spLocks noChangeShapeType="1"/>
          </p:cNvSpPr>
          <p:nvPr/>
        </p:nvSpPr>
        <p:spPr bwMode="auto">
          <a:xfrm>
            <a:off x="5495925" y="6113463"/>
            <a:ext cx="1588" cy="14287"/>
          </a:xfrm>
          <a:prstGeom prst="line">
            <a:avLst/>
          </a:prstGeom>
          <a:noFill/>
          <a:ln w="0">
            <a:solidFill>
              <a:srgbClr val="000000"/>
            </a:solidFill>
            <a:round/>
            <a:headEnd/>
            <a:tailEnd/>
          </a:ln>
        </p:spPr>
        <p:txBody>
          <a:bodyPr/>
          <a:lstStyle/>
          <a:p>
            <a:endParaRPr lang="it-IT"/>
          </a:p>
        </p:txBody>
      </p:sp>
      <p:sp>
        <p:nvSpPr>
          <p:cNvPr id="25871" name="Rectangle 274"/>
          <p:cNvSpPr>
            <a:spLocks noChangeArrowheads="1"/>
          </p:cNvSpPr>
          <p:nvPr/>
        </p:nvSpPr>
        <p:spPr bwMode="auto">
          <a:xfrm>
            <a:off x="5737225" y="6113463"/>
            <a:ext cx="2028825"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72" name="Line 275"/>
          <p:cNvSpPr>
            <a:spLocks noChangeShapeType="1"/>
          </p:cNvSpPr>
          <p:nvPr/>
        </p:nvSpPr>
        <p:spPr bwMode="auto">
          <a:xfrm>
            <a:off x="5737225" y="6113463"/>
            <a:ext cx="2028825" cy="1587"/>
          </a:xfrm>
          <a:prstGeom prst="line">
            <a:avLst/>
          </a:prstGeom>
          <a:noFill/>
          <a:ln w="0">
            <a:solidFill>
              <a:srgbClr val="000000"/>
            </a:solidFill>
            <a:round/>
            <a:headEnd/>
            <a:tailEnd/>
          </a:ln>
        </p:spPr>
        <p:txBody>
          <a:bodyPr/>
          <a:lstStyle/>
          <a:p>
            <a:endParaRPr lang="it-IT"/>
          </a:p>
        </p:txBody>
      </p:sp>
      <p:sp>
        <p:nvSpPr>
          <p:cNvPr id="25873" name="Rectangle 276"/>
          <p:cNvSpPr>
            <a:spLocks noChangeArrowheads="1"/>
          </p:cNvSpPr>
          <p:nvPr/>
        </p:nvSpPr>
        <p:spPr bwMode="auto">
          <a:xfrm>
            <a:off x="7766050" y="5770563"/>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74" name="Line 277"/>
          <p:cNvSpPr>
            <a:spLocks noChangeShapeType="1"/>
          </p:cNvSpPr>
          <p:nvPr/>
        </p:nvSpPr>
        <p:spPr bwMode="auto">
          <a:xfrm>
            <a:off x="7766050" y="5770563"/>
            <a:ext cx="1588" cy="342900"/>
          </a:xfrm>
          <a:prstGeom prst="line">
            <a:avLst/>
          </a:prstGeom>
          <a:noFill/>
          <a:ln w="0">
            <a:solidFill>
              <a:srgbClr val="000000"/>
            </a:solidFill>
            <a:round/>
            <a:headEnd/>
            <a:tailEnd/>
          </a:ln>
        </p:spPr>
        <p:txBody>
          <a:bodyPr/>
          <a:lstStyle/>
          <a:p>
            <a:endParaRPr lang="it-IT"/>
          </a:p>
        </p:txBody>
      </p:sp>
      <p:sp>
        <p:nvSpPr>
          <p:cNvPr id="25875" name="Rectangle 278"/>
          <p:cNvSpPr>
            <a:spLocks noChangeArrowheads="1"/>
          </p:cNvSpPr>
          <p:nvPr/>
        </p:nvSpPr>
        <p:spPr bwMode="auto">
          <a:xfrm>
            <a:off x="7766050" y="6113463"/>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76" name="Line 279"/>
          <p:cNvSpPr>
            <a:spLocks noChangeShapeType="1"/>
          </p:cNvSpPr>
          <p:nvPr/>
        </p:nvSpPr>
        <p:spPr bwMode="auto">
          <a:xfrm>
            <a:off x="7766050" y="6113463"/>
            <a:ext cx="12700" cy="1587"/>
          </a:xfrm>
          <a:prstGeom prst="line">
            <a:avLst/>
          </a:prstGeom>
          <a:noFill/>
          <a:ln w="0">
            <a:solidFill>
              <a:srgbClr val="000000"/>
            </a:solidFill>
            <a:round/>
            <a:headEnd/>
            <a:tailEnd/>
          </a:ln>
        </p:spPr>
        <p:txBody>
          <a:bodyPr/>
          <a:lstStyle/>
          <a:p>
            <a:endParaRPr lang="it-IT"/>
          </a:p>
        </p:txBody>
      </p:sp>
      <p:sp>
        <p:nvSpPr>
          <p:cNvPr id="25877" name="Line 280"/>
          <p:cNvSpPr>
            <a:spLocks noChangeShapeType="1"/>
          </p:cNvSpPr>
          <p:nvPr/>
        </p:nvSpPr>
        <p:spPr bwMode="auto">
          <a:xfrm>
            <a:off x="7766050" y="6113463"/>
            <a:ext cx="1588" cy="14287"/>
          </a:xfrm>
          <a:prstGeom prst="line">
            <a:avLst/>
          </a:prstGeom>
          <a:noFill/>
          <a:ln w="0">
            <a:solidFill>
              <a:srgbClr val="000000"/>
            </a:solidFill>
            <a:round/>
            <a:headEnd/>
            <a:tailEnd/>
          </a:ln>
        </p:spPr>
        <p:txBody>
          <a:bodyPr/>
          <a:lstStyle/>
          <a:p>
            <a:endParaRPr lang="it-IT"/>
          </a:p>
        </p:txBody>
      </p:sp>
      <p:sp>
        <p:nvSpPr>
          <p:cNvPr id="25878" name="Rectangle 281"/>
          <p:cNvSpPr>
            <a:spLocks noChangeArrowheads="1"/>
          </p:cNvSpPr>
          <p:nvPr/>
        </p:nvSpPr>
        <p:spPr bwMode="auto">
          <a:xfrm>
            <a:off x="7766050" y="6113463"/>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79" name="Line 282"/>
          <p:cNvSpPr>
            <a:spLocks noChangeShapeType="1"/>
          </p:cNvSpPr>
          <p:nvPr/>
        </p:nvSpPr>
        <p:spPr bwMode="auto">
          <a:xfrm>
            <a:off x="7766050" y="6113463"/>
            <a:ext cx="12700" cy="1587"/>
          </a:xfrm>
          <a:prstGeom prst="line">
            <a:avLst/>
          </a:prstGeom>
          <a:noFill/>
          <a:ln w="0">
            <a:solidFill>
              <a:srgbClr val="000000"/>
            </a:solidFill>
            <a:round/>
            <a:headEnd/>
            <a:tailEnd/>
          </a:ln>
        </p:spPr>
        <p:txBody>
          <a:bodyPr/>
          <a:lstStyle/>
          <a:p>
            <a:endParaRPr lang="it-IT"/>
          </a:p>
        </p:txBody>
      </p:sp>
      <p:sp>
        <p:nvSpPr>
          <p:cNvPr id="25880" name="Line 283"/>
          <p:cNvSpPr>
            <a:spLocks noChangeShapeType="1"/>
          </p:cNvSpPr>
          <p:nvPr/>
        </p:nvSpPr>
        <p:spPr bwMode="auto">
          <a:xfrm>
            <a:off x="7766050" y="6113463"/>
            <a:ext cx="1588" cy="14287"/>
          </a:xfrm>
          <a:prstGeom prst="line">
            <a:avLst/>
          </a:prstGeom>
          <a:noFill/>
          <a:ln w="0">
            <a:solidFill>
              <a:srgbClr val="000000"/>
            </a:solidFill>
            <a:round/>
            <a:headEnd/>
            <a:tailEnd/>
          </a:ln>
        </p:spPr>
        <p:txBody>
          <a:bodyPr/>
          <a:lstStyle/>
          <a:p>
            <a:endParaRPr lang="it-IT"/>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body" idx="1"/>
          </p:nvPr>
        </p:nvSpPr>
        <p:spPr>
          <a:xfrm>
            <a:off x="685800" y="990600"/>
            <a:ext cx="7772400" cy="5056188"/>
          </a:xfrm>
          <a:solidFill>
            <a:srgbClr val="FFFF99"/>
          </a:solidFill>
          <a:ln>
            <a:solidFill>
              <a:schemeClr val="tx1"/>
            </a:solidFill>
          </a:ln>
        </p:spPr>
        <p:txBody>
          <a:bodyPr>
            <a:spAutoFit/>
          </a:bodyPr>
          <a:lstStyle/>
          <a:p>
            <a:r>
              <a:rPr lang="it-IT" sz="2800" smtClean="0"/>
              <a:t>Indice terapeutico: DL50/DE50. E’ un indice molto approssimativo della sicurezza di un farmaco; non tiene conto delle pendenze delle curve</a:t>
            </a:r>
          </a:p>
          <a:p>
            <a:r>
              <a:rPr lang="it-IT" sz="2800" smtClean="0"/>
              <a:t>Margine di sicurezza: DL1/DE99. E’ un indicatore migliore della sicurezza del farmaco.</a:t>
            </a:r>
          </a:p>
          <a:p>
            <a:endParaRPr lang="it-IT" sz="2800" smtClean="0"/>
          </a:p>
          <a:p>
            <a:r>
              <a:rPr lang="it-IT" sz="2800" i="1" smtClean="0"/>
              <a:t>N.B. per sostanze senza effetti positivi, si intende con il termine margine di sicurezza indica la </a:t>
            </a:r>
            <a:r>
              <a:rPr lang="it-IT" sz="2800" b="1" i="1" smtClean="0"/>
              <a:t>differenza</a:t>
            </a:r>
            <a:r>
              <a:rPr lang="it-IT" sz="2800" i="1" smtClean="0"/>
              <a:t> tra dose cui è esposta la popolazione umana e la dose più elevata non tossica (NOEL)</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1295400" y="1600200"/>
            <a:ext cx="6429375" cy="4791075"/>
          </a:xfrm>
          <a:prstGeom prst="rect">
            <a:avLst/>
          </a:prstGeom>
          <a:noFill/>
          <a:ln w="9525">
            <a:noFill/>
            <a:miter lim="800000"/>
            <a:headEnd/>
            <a:tailEnd/>
          </a:ln>
        </p:spPr>
      </p:pic>
      <p:sp>
        <p:nvSpPr>
          <p:cNvPr id="79875" name="Text Box 3"/>
          <p:cNvSpPr txBox="1">
            <a:spLocks noChangeArrowheads="1"/>
          </p:cNvSpPr>
          <p:nvPr/>
        </p:nvSpPr>
        <p:spPr bwMode="auto">
          <a:xfrm>
            <a:off x="381000" y="304800"/>
            <a:ext cx="8077200" cy="831850"/>
          </a:xfrm>
          <a:prstGeom prst="rect">
            <a:avLst/>
          </a:prstGeom>
          <a:solidFill>
            <a:srgbClr val="FFFF99"/>
          </a:solidFill>
          <a:ln w="9525">
            <a:solidFill>
              <a:schemeClr val="tx1"/>
            </a:solidFill>
            <a:miter lim="800000"/>
            <a:headEnd/>
            <a:tailEnd/>
          </a:ln>
        </p:spPr>
        <p:txBody>
          <a:bodyPr>
            <a:spAutoFit/>
          </a:bodyPr>
          <a:lstStyle/>
          <a:p>
            <a:pPr>
              <a:spcBef>
                <a:spcPct val="50000"/>
              </a:spcBef>
            </a:pPr>
            <a:r>
              <a:rPr lang="it-IT">
                <a:latin typeface="Times New Roman" pitchFamily="18" charset="0"/>
              </a:rPr>
              <a:t>Per i farmaci è utile confrontare le curve di efficacia terapeutica con le curve di tossicità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88900" y="215900"/>
            <a:ext cx="8915400" cy="1143000"/>
          </a:xfrm>
          <a:solidFill>
            <a:srgbClr val="CCFFFF"/>
          </a:solidFill>
        </p:spPr>
        <p:txBody>
          <a:bodyPr/>
          <a:lstStyle/>
          <a:p>
            <a:r>
              <a:rPr lang="it-IT" sz="2800" b="1" smtClean="0">
                <a:solidFill>
                  <a:schemeClr val="tx1"/>
                </a:solidFill>
              </a:rPr>
              <a:t>Integrazione della tossicologia con discipline biomediche di base nei principali campi di applicazione.</a:t>
            </a:r>
          </a:p>
        </p:txBody>
      </p:sp>
      <p:pic>
        <p:nvPicPr>
          <p:cNvPr id="4099" name="Picture 3"/>
          <p:cNvPicPr>
            <a:picLocks noChangeAspect="1" noChangeArrowheads="1"/>
          </p:cNvPicPr>
          <p:nvPr/>
        </p:nvPicPr>
        <p:blipFill>
          <a:blip r:embed="rId3" cstate="print"/>
          <a:srcRect/>
          <a:stretch>
            <a:fillRect/>
          </a:stretch>
        </p:blipFill>
        <p:spPr bwMode="auto">
          <a:xfrm>
            <a:off x="109538" y="1863725"/>
            <a:ext cx="8970962" cy="3822700"/>
          </a:xfrm>
          <a:prstGeom prst="rect">
            <a:avLst/>
          </a:prstGeom>
          <a:noFill/>
          <a:ln w="38100">
            <a:solidFill>
              <a:schemeClr val="bg1"/>
            </a:solid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228600" y="446088"/>
            <a:ext cx="8686800" cy="5965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90500" y="285750"/>
            <a:ext cx="8915400" cy="2835275"/>
          </a:xfrm>
          <a:prstGeom prst="rect">
            <a:avLst/>
          </a:prstGeom>
          <a:noFill/>
          <a:ln w="9525">
            <a:noFill/>
            <a:miter lim="800000"/>
            <a:headEnd/>
            <a:tailEnd/>
          </a:ln>
        </p:spPr>
        <p:txBody>
          <a:bodyPr>
            <a:spAutoFit/>
          </a:bodyPr>
          <a:lstStyle/>
          <a:p>
            <a:r>
              <a:rPr lang="en-US" sz="2000" b="1" dirty="0" err="1">
                <a:solidFill>
                  <a:schemeClr val="accent4">
                    <a:lumMod val="60000"/>
                    <a:lumOff val="40000"/>
                  </a:schemeClr>
                </a:solidFill>
                <a:latin typeface="Verdana" pitchFamily="34" charset="0"/>
                <a:cs typeface="Times New Roman" pitchFamily="18" charset="0"/>
              </a:rPr>
              <a:t>L’Indice</a:t>
            </a:r>
            <a:r>
              <a:rPr lang="en-US" sz="2000" b="1" dirty="0">
                <a:solidFill>
                  <a:schemeClr val="accent4">
                    <a:lumMod val="60000"/>
                    <a:lumOff val="40000"/>
                  </a:schemeClr>
                </a:solidFill>
                <a:latin typeface="Verdana" pitchFamily="34" charset="0"/>
                <a:cs typeface="Times New Roman" pitchFamily="18" charset="0"/>
              </a:rPr>
              <a:t> </a:t>
            </a:r>
            <a:r>
              <a:rPr lang="en-US" sz="2000" b="1" dirty="0" err="1">
                <a:solidFill>
                  <a:schemeClr val="accent4">
                    <a:lumMod val="60000"/>
                    <a:lumOff val="40000"/>
                  </a:schemeClr>
                </a:solidFill>
                <a:latin typeface="Verdana" pitchFamily="34" charset="0"/>
                <a:cs typeface="Times New Roman" pitchFamily="18" charset="0"/>
              </a:rPr>
              <a:t>Terapeutico</a:t>
            </a:r>
            <a:r>
              <a:rPr lang="en-US" sz="2000" b="1" dirty="0">
                <a:solidFill>
                  <a:schemeClr val="accent4">
                    <a:lumMod val="60000"/>
                    <a:lumOff val="40000"/>
                  </a:schemeClr>
                </a:solidFill>
                <a:latin typeface="Verdana" pitchFamily="34" charset="0"/>
                <a:cs typeface="Times New Roman" pitchFamily="18" charset="0"/>
              </a:rPr>
              <a:t> (IT)</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consente</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il</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confronto</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tra</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dosi</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terapeuticamente</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efficaci</a:t>
            </a:r>
            <a:r>
              <a:rPr lang="en-US" sz="2000" b="1" dirty="0">
                <a:solidFill>
                  <a:schemeClr val="accent4">
                    <a:lumMod val="60000"/>
                    <a:lumOff val="40000"/>
                  </a:schemeClr>
                </a:solidFill>
                <a:latin typeface="Verdana" pitchFamily="34" charset="0"/>
                <a:cs typeface="Arial" charset="0"/>
              </a:rPr>
              <a:t> e </a:t>
            </a:r>
            <a:r>
              <a:rPr lang="en-US" sz="2000" b="1" dirty="0" err="1">
                <a:solidFill>
                  <a:schemeClr val="accent4">
                    <a:lumMod val="60000"/>
                    <a:lumOff val="40000"/>
                  </a:schemeClr>
                </a:solidFill>
                <a:latin typeface="Verdana" pitchFamily="34" charset="0"/>
                <a:cs typeface="Arial" charset="0"/>
              </a:rPr>
              <a:t>dosi</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tossiche</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di</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una</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sostanza</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esso</a:t>
            </a:r>
            <a:r>
              <a:rPr lang="en-US" sz="2000" b="1" dirty="0">
                <a:solidFill>
                  <a:schemeClr val="accent4">
                    <a:lumMod val="60000"/>
                    <a:lumOff val="40000"/>
                  </a:schemeClr>
                </a:solidFill>
                <a:latin typeface="Verdana" pitchFamily="34" charset="0"/>
                <a:cs typeface="Arial" charset="0"/>
              </a:rPr>
              <a:t> è un </a:t>
            </a:r>
            <a:r>
              <a:rPr lang="en-US" sz="2000" b="1" dirty="0" err="1">
                <a:solidFill>
                  <a:schemeClr val="accent4">
                    <a:lumMod val="60000"/>
                    <a:lumOff val="40000"/>
                  </a:schemeClr>
                </a:solidFill>
                <a:latin typeface="Verdana" pitchFamily="34" charset="0"/>
                <a:cs typeface="Arial" charset="0"/>
              </a:rPr>
              <a:t>indice</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della</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sicurezza</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maneggevolezza</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della</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sostanza</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stessa</a:t>
            </a:r>
            <a:r>
              <a:rPr lang="en-US" sz="2000" b="1" dirty="0">
                <a:solidFill>
                  <a:schemeClr val="accent4">
                    <a:lumMod val="60000"/>
                    <a:lumOff val="40000"/>
                  </a:schemeClr>
                </a:solidFill>
                <a:latin typeface="Verdana" pitchFamily="34" charset="0"/>
                <a:cs typeface="Arial" charset="0"/>
              </a:rPr>
              <a:t>.</a:t>
            </a:r>
          </a:p>
          <a:p>
            <a:r>
              <a:rPr lang="en-US" sz="2000" b="1" dirty="0">
                <a:solidFill>
                  <a:schemeClr val="accent4">
                    <a:lumMod val="60000"/>
                    <a:lumOff val="40000"/>
                  </a:schemeClr>
                </a:solidFill>
                <a:latin typeface="Verdana" pitchFamily="34" charset="0"/>
                <a:cs typeface="Arial" charset="0"/>
              </a:rPr>
              <a:t>E’ </a:t>
            </a:r>
            <a:r>
              <a:rPr lang="en-US" sz="2000" b="1" dirty="0" err="1">
                <a:solidFill>
                  <a:schemeClr val="accent4">
                    <a:lumMod val="60000"/>
                    <a:lumOff val="40000"/>
                  </a:schemeClr>
                </a:solidFill>
                <a:latin typeface="Verdana" pitchFamily="34" charset="0"/>
                <a:cs typeface="Arial" charset="0"/>
              </a:rPr>
              <a:t>definito</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dal</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rapporto</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tra</a:t>
            </a:r>
            <a:r>
              <a:rPr lang="en-US" sz="2000" b="1" dirty="0">
                <a:solidFill>
                  <a:schemeClr val="accent4">
                    <a:lumMod val="60000"/>
                    <a:lumOff val="40000"/>
                  </a:schemeClr>
                </a:solidFill>
                <a:latin typeface="Verdana" pitchFamily="34" charset="0"/>
                <a:cs typeface="Arial" charset="0"/>
              </a:rPr>
              <a:t> la DT e la DE, </a:t>
            </a:r>
            <a:r>
              <a:rPr lang="en-US" sz="2000" b="1" dirty="0" err="1">
                <a:solidFill>
                  <a:schemeClr val="accent4">
                    <a:lumMod val="60000"/>
                    <a:lumOff val="40000"/>
                  </a:schemeClr>
                </a:solidFill>
                <a:latin typeface="Verdana" pitchFamily="34" charset="0"/>
                <a:cs typeface="Arial" charset="0"/>
              </a:rPr>
              <a:t>generalmente</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valutate</a:t>
            </a:r>
            <a:r>
              <a:rPr lang="en-US" sz="2000" b="1" dirty="0">
                <a:solidFill>
                  <a:schemeClr val="accent4">
                    <a:lumMod val="60000"/>
                    <a:lumOff val="40000"/>
                  </a:schemeClr>
                </a:solidFill>
                <a:latin typeface="Verdana" pitchFamily="34" charset="0"/>
                <a:cs typeface="Arial" charset="0"/>
              </a:rPr>
              <a:t> come DT</a:t>
            </a:r>
            <a:r>
              <a:rPr lang="en-US" sz="2000" b="1" baseline="-25000" dirty="0">
                <a:solidFill>
                  <a:schemeClr val="accent4">
                    <a:lumMod val="60000"/>
                    <a:lumOff val="40000"/>
                  </a:schemeClr>
                </a:solidFill>
                <a:latin typeface="Verdana" pitchFamily="34" charset="0"/>
                <a:cs typeface="Arial" charset="0"/>
              </a:rPr>
              <a:t>50</a:t>
            </a:r>
            <a:r>
              <a:rPr lang="en-US" sz="2000" b="1" dirty="0">
                <a:solidFill>
                  <a:schemeClr val="accent4">
                    <a:lumMod val="60000"/>
                    <a:lumOff val="40000"/>
                  </a:schemeClr>
                </a:solidFill>
                <a:latin typeface="Verdana" pitchFamily="34" charset="0"/>
                <a:cs typeface="Arial" charset="0"/>
              </a:rPr>
              <a:t> e DE</a:t>
            </a:r>
            <a:r>
              <a:rPr lang="en-US" sz="2000" b="1" baseline="-25000" dirty="0">
                <a:solidFill>
                  <a:schemeClr val="accent4">
                    <a:lumMod val="60000"/>
                    <a:lumOff val="40000"/>
                  </a:schemeClr>
                </a:solidFill>
                <a:latin typeface="Verdana" pitchFamily="34" charset="0"/>
                <a:cs typeface="Arial" charset="0"/>
              </a:rPr>
              <a:t>50</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rispettivamente</a:t>
            </a:r>
            <a:r>
              <a:rPr lang="en-US" sz="2000" b="1" dirty="0">
                <a:solidFill>
                  <a:schemeClr val="accent4">
                    <a:lumMod val="60000"/>
                    <a:lumOff val="40000"/>
                  </a:schemeClr>
                </a:solidFill>
                <a:latin typeface="Verdana" pitchFamily="34" charset="0"/>
                <a:cs typeface="Arial" charset="0"/>
              </a:rPr>
              <a:t>.  </a:t>
            </a:r>
            <a:br>
              <a:rPr lang="en-US" sz="2000" b="1" dirty="0">
                <a:solidFill>
                  <a:schemeClr val="accent4">
                    <a:lumMod val="60000"/>
                    <a:lumOff val="40000"/>
                  </a:schemeClr>
                </a:solidFill>
                <a:latin typeface="Verdana" pitchFamily="34" charset="0"/>
                <a:cs typeface="Arial" charset="0"/>
              </a:rPr>
            </a:br>
            <a:r>
              <a:rPr lang="en-US" sz="2000" b="1" dirty="0">
                <a:solidFill>
                  <a:schemeClr val="accent4">
                    <a:lumMod val="60000"/>
                    <a:lumOff val="40000"/>
                  </a:schemeClr>
                </a:solidFill>
                <a:latin typeface="Verdana" pitchFamily="34" charset="0"/>
                <a:cs typeface="Arial" charset="0"/>
              </a:rPr>
              <a:t>NB. Le</a:t>
            </a:r>
            <a:r>
              <a:rPr lang="en-US" sz="2000" b="1" dirty="0">
                <a:solidFill>
                  <a:schemeClr val="accent4">
                    <a:lumMod val="60000"/>
                    <a:lumOff val="40000"/>
                  </a:schemeClr>
                </a:solidFill>
                <a:latin typeface="Verdana" pitchFamily="34" charset="0"/>
                <a:cs typeface="Times New Roman" pitchFamily="18" charset="0"/>
              </a:rPr>
              <a:t> due curve DE e DT </a:t>
            </a:r>
            <a:r>
              <a:rPr lang="en-US" sz="2000" b="1" dirty="0" err="1">
                <a:solidFill>
                  <a:schemeClr val="accent4">
                    <a:lumMod val="60000"/>
                    <a:lumOff val="40000"/>
                  </a:schemeClr>
                </a:solidFill>
                <a:latin typeface="Verdana" pitchFamily="34" charset="0"/>
                <a:cs typeface="Times New Roman" pitchFamily="18" charset="0"/>
              </a:rPr>
              <a:t>potrebbero</a:t>
            </a:r>
            <a:r>
              <a:rPr lang="en-US" sz="2000" b="1" dirty="0">
                <a:solidFill>
                  <a:schemeClr val="accent4">
                    <a:lumMod val="60000"/>
                    <a:lumOff val="40000"/>
                  </a:schemeClr>
                </a:solidFill>
                <a:latin typeface="Verdana" pitchFamily="34" charset="0"/>
                <a:cs typeface="Times New Roman" pitchFamily="18" charset="0"/>
              </a:rPr>
              <a:t> </a:t>
            </a:r>
            <a:r>
              <a:rPr lang="en-US" sz="2000" b="1" dirty="0" err="1">
                <a:solidFill>
                  <a:schemeClr val="accent4">
                    <a:lumMod val="60000"/>
                    <a:lumOff val="40000"/>
                  </a:schemeClr>
                </a:solidFill>
                <a:latin typeface="Verdana" pitchFamily="34" charset="0"/>
                <a:cs typeface="Times New Roman" pitchFamily="18" charset="0"/>
              </a:rPr>
              <a:t>avere</a:t>
            </a:r>
            <a:r>
              <a:rPr lang="en-US" sz="2000" b="1" dirty="0">
                <a:solidFill>
                  <a:schemeClr val="accent4">
                    <a:lumMod val="60000"/>
                    <a:lumOff val="40000"/>
                  </a:schemeClr>
                </a:solidFill>
                <a:latin typeface="Verdana" pitchFamily="34" charset="0"/>
                <a:cs typeface="Times New Roman" pitchFamily="18" charset="0"/>
              </a:rPr>
              <a:t> </a:t>
            </a:r>
            <a:r>
              <a:rPr lang="en-US" sz="2000" b="1" dirty="0" err="1">
                <a:solidFill>
                  <a:schemeClr val="accent4">
                    <a:lumMod val="60000"/>
                    <a:lumOff val="40000"/>
                  </a:schemeClr>
                </a:solidFill>
                <a:latin typeface="Verdana" pitchFamily="34" charset="0"/>
                <a:cs typeface="Times New Roman" pitchFamily="18" charset="0"/>
              </a:rPr>
              <a:t>pendenze</a:t>
            </a:r>
            <a:r>
              <a:rPr lang="en-US" sz="2000" b="1" dirty="0">
                <a:solidFill>
                  <a:schemeClr val="accent4">
                    <a:lumMod val="60000"/>
                    <a:lumOff val="40000"/>
                  </a:schemeClr>
                </a:solidFill>
                <a:latin typeface="Verdana" pitchFamily="34" charset="0"/>
                <a:cs typeface="Times New Roman" pitchFamily="18" charset="0"/>
              </a:rPr>
              <a:t> diverse! </a:t>
            </a:r>
            <a:r>
              <a:rPr lang="en-US" sz="2000" b="1" dirty="0">
                <a:solidFill>
                  <a:schemeClr val="accent4">
                    <a:lumMod val="60000"/>
                    <a:lumOff val="40000"/>
                  </a:schemeClr>
                </a:solidFill>
                <a:latin typeface="Verdana" pitchFamily="34" charset="0"/>
                <a:sym typeface="Symbol" pitchFamily="18" charset="2"/>
              </a:rPr>
              <a:t>  </a:t>
            </a:r>
            <a:r>
              <a:rPr lang="en-US" sz="2000" b="1" dirty="0" err="1">
                <a:solidFill>
                  <a:schemeClr val="accent4">
                    <a:lumMod val="60000"/>
                    <a:lumOff val="40000"/>
                  </a:schemeClr>
                </a:solidFill>
                <a:latin typeface="Verdana" pitchFamily="34" charset="0"/>
                <a:cs typeface="Times New Roman" pitchFamily="18" charset="0"/>
              </a:rPr>
              <a:t>Margine</a:t>
            </a:r>
            <a:r>
              <a:rPr lang="en-US" sz="2000" b="1" dirty="0">
                <a:solidFill>
                  <a:schemeClr val="accent4">
                    <a:lumMod val="60000"/>
                    <a:lumOff val="40000"/>
                  </a:schemeClr>
                </a:solidFill>
                <a:latin typeface="Verdana" pitchFamily="34" charset="0"/>
                <a:cs typeface="Times New Roman" pitchFamily="18" charset="0"/>
              </a:rPr>
              <a:t> </a:t>
            </a:r>
            <a:r>
              <a:rPr lang="en-US" sz="2000" b="1" dirty="0" err="1">
                <a:solidFill>
                  <a:schemeClr val="accent4">
                    <a:lumMod val="60000"/>
                    <a:lumOff val="40000"/>
                  </a:schemeClr>
                </a:solidFill>
                <a:latin typeface="Verdana" pitchFamily="34" charset="0"/>
                <a:cs typeface="Times New Roman" pitchFamily="18" charset="0"/>
              </a:rPr>
              <a:t>di</a:t>
            </a:r>
            <a:r>
              <a:rPr lang="en-US" sz="2000" b="1" dirty="0">
                <a:solidFill>
                  <a:schemeClr val="accent4">
                    <a:lumMod val="60000"/>
                    <a:lumOff val="40000"/>
                  </a:schemeClr>
                </a:solidFill>
                <a:latin typeface="Verdana" pitchFamily="34" charset="0"/>
                <a:cs typeface="Times New Roman" pitchFamily="18" charset="0"/>
              </a:rPr>
              <a:t> </a:t>
            </a:r>
            <a:r>
              <a:rPr lang="en-US" sz="2000" b="1" dirty="0" err="1">
                <a:solidFill>
                  <a:schemeClr val="accent4">
                    <a:lumMod val="60000"/>
                    <a:lumOff val="40000"/>
                  </a:schemeClr>
                </a:solidFill>
                <a:latin typeface="Verdana" pitchFamily="34" charset="0"/>
                <a:cs typeface="Times New Roman" pitchFamily="18" charset="0"/>
              </a:rPr>
              <a:t>Sicurezza</a:t>
            </a:r>
            <a:r>
              <a:rPr lang="en-US" sz="2000" b="1" dirty="0">
                <a:solidFill>
                  <a:schemeClr val="accent4">
                    <a:lumMod val="60000"/>
                    <a:lumOff val="40000"/>
                  </a:schemeClr>
                </a:solidFill>
                <a:latin typeface="Verdana" pitchFamily="34" charset="0"/>
                <a:cs typeface="Times New Roman" pitchFamily="18" charset="0"/>
              </a:rPr>
              <a:t> (MOS o </a:t>
            </a:r>
            <a:r>
              <a:rPr lang="it-IT" sz="2000" b="1" dirty="0" err="1">
                <a:solidFill>
                  <a:schemeClr val="accent4">
                    <a:lumMod val="60000"/>
                    <a:lumOff val="40000"/>
                  </a:schemeClr>
                </a:solidFill>
                <a:latin typeface="Verdana" pitchFamily="34" charset="0"/>
                <a:cs typeface="Times New Roman" pitchFamily="18" charset="0"/>
              </a:rPr>
              <a:t>Margin</a:t>
            </a:r>
            <a:r>
              <a:rPr lang="it-IT" sz="2000" b="1" dirty="0">
                <a:solidFill>
                  <a:schemeClr val="accent4">
                    <a:lumMod val="60000"/>
                    <a:lumOff val="40000"/>
                  </a:schemeClr>
                </a:solidFill>
                <a:latin typeface="Verdana" pitchFamily="34" charset="0"/>
                <a:cs typeface="Times New Roman" pitchFamily="18" charset="0"/>
              </a:rPr>
              <a:t> </a:t>
            </a:r>
            <a:r>
              <a:rPr lang="it-IT" sz="2000" b="1" dirty="0" err="1">
                <a:solidFill>
                  <a:schemeClr val="accent4">
                    <a:lumMod val="60000"/>
                    <a:lumOff val="40000"/>
                  </a:schemeClr>
                </a:solidFill>
                <a:latin typeface="Verdana" pitchFamily="34" charset="0"/>
                <a:cs typeface="Times New Roman" pitchFamily="18" charset="0"/>
              </a:rPr>
              <a:t>of</a:t>
            </a:r>
            <a:r>
              <a:rPr lang="it-IT" sz="2000" b="1" dirty="0">
                <a:solidFill>
                  <a:schemeClr val="accent4">
                    <a:lumMod val="60000"/>
                    <a:lumOff val="40000"/>
                  </a:schemeClr>
                </a:solidFill>
                <a:latin typeface="Verdana" pitchFamily="34" charset="0"/>
                <a:cs typeface="Times New Roman" pitchFamily="18" charset="0"/>
              </a:rPr>
              <a:t> </a:t>
            </a:r>
            <a:r>
              <a:rPr lang="it-IT" sz="2000" b="1" dirty="0" err="1">
                <a:solidFill>
                  <a:schemeClr val="accent4">
                    <a:lumMod val="60000"/>
                    <a:lumOff val="40000"/>
                  </a:schemeClr>
                </a:solidFill>
                <a:latin typeface="Verdana" pitchFamily="34" charset="0"/>
                <a:cs typeface="Times New Roman" pitchFamily="18" charset="0"/>
              </a:rPr>
              <a:t>Safety</a:t>
            </a:r>
            <a:r>
              <a:rPr lang="en-US" sz="2000" b="1" dirty="0">
                <a:solidFill>
                  <a:schemeClr val="accent4">
                    <a:lumMod val="60000"/>
                    <a:lumOff val="40000"/>
                  </a:schemeClr>
                </a:solidFill>
                <a:latin typeface="Verdana" pitchFamily="34" charset="0"/>
                <a:cs typeface="Times New Roman" pitchFamily="18" charset="0"/>
              </a:rPr>
              <a:t>) = </a:t>
            </a:r>
            <a:r>
              <a:rPr lang="en-US" sz="2000" b="1" dirty="0">
                <a:solidFill>
                  <a:schemeClr val="accent4">
                    <a:lumMod val="60000"/>
                    <a:lumOff val="40000"/>
                  </a:schemeClr>
                </a:solidFill>
                <a:latin typeface="Verdana" pitchFamily="34" charset="0"/>
                <a:cs typeface="Arial" charset="0"/>
              </a:rPr>
              <a:t>DT</a:t>
            </a:r>
            <a:r>
              <a:rPr lang="en-US" sz="2000" b="1" baseline="-25000" dirty="0">
                <a:solidFill>
                  <a:schemeClr val="accent4">
                    <a:lumMod val="60000"/>
                    <a:lumOff val="40000"/>
                  </a:schemeClr>
                </a:solidFill>
                <a:latin typeface="Verdana" pitchFamily="34" charset="0"/>
                <a:cs typeface="Arial" charset="0"/>
              </a:rPr>
              <a:t>1</a:t>
            </a:r>
            <a:r>
              <a:rPr lang="en-US" sz="2000" b="1" dirty="0">
                <a:solidFill>
                  <a:schemeClr val="accent4">
                    <a:lumMod val="60000"/>
                    <a:lumOff val="40000"/>
                  </a:schemeClr>
                </a:solidFill>
                <a:latin typeface="Verdana" pitchFamily="34" charset="0"/>
                <a:cs typeface="Arial" charset="0"/>
              </a:rPr>
              <a:t>/ED</a:t>
            </a:r>
            <a:r>
              <a:rPr lang="en-US" sz="2000" b="1" baseline="-25000" dirty="0">
                <a:solidFill>
                  <a:schemeClr val="accent4">
                    <a:lumMod val="60000"/>
                    <a:lumOff val="40000"/>
                  </a:schemeClr>
                </a:solidFill>
                <a:latin typeface="Verdana" pitchFamily="34" charset="0"/>
                <a:cs typeface="Arial" charset="0"/>
              </a:rPr>
              <a:t>99</a:t>
            </a:r>
            <a:r>
              <a:rPr lang="en-US" sz="2000" b="1" dirty="0">
                <a:solidFill>
                  <a:schemeClr val="accent4">
                    <a:lumMod val="60000"/>
                    <a:lumOff val="40000"/>
                  </a:schemeClr>
                </a:solidFill>
                <a:latin typeface="Verdana" pitchFamily="34" charset="0"/>
                <a:cs typeface="Arial" charset="0"/>
              </a:rPr>
              <a:t>.</a:t>
            </a:r>
            <a:r>
              <a:rPr lang="en-US" sz="2000" b="1" dirty="0">
                <a:solidFill>
                  <a:schemeClr val="accent4">
                    <a:lumMod val="60000"/>
                    <a:lumOff val="40000"/>
                  </a:schemeClr>
                </a:solidFill>
                <a:latin typeface="Verdana" pitchFamily="34" charset="0"/>
                <a:cs typeface="Times New Roman" pitchFamily="18" charset="0"/>
              </a:rPr>
              <a:t> </a:t>
            </a:r>
            <a:r>
              <a:rPr lang="en-US" sz="2000" b="1" dirty="0">
                <a:solidFill>
                  <a:schemeClr val="accent4">
                    <a:lumMod val="60000"/>
                    <a:lumOff val="40000"/>
                  </a:schemeClr>
                </a:solidFill>
                <a:latin typeface="Verdana" pitchFamily="34" charset="0"/>
                <a:cs typeface="Arial" charset="0"/>
              </a:rPr>
              <a:t>Un </a:t>
            </a:r>
            <a:r>
              <a:rPr lang="en-US" sz="2000" b="1" dirty="0" err="1">
                <a:solidFill>
                  <a:schemeClr val="accent4">
                    <a:lumMod val="60000"/>
                    <a:lumOff val="40000"/>
                  </a:schemeClr>
                </a:solidFill>
                <a:latin typeface="Verdana" pitchFamily="34" charset="0"/>
                <a:cs typeface="Arial" charset="0"/>
              </a:rPr>
              <a:t>farmaco</a:t>
            </a:r>
            <a:r>
              <a:rPr lang="en-US" sz="2000" b="1" dirty="0">
                <a:solidFill>
                  <a:schemeClr val="accent4">
                    <a:lumMod val="60000"/>
                    <a:lumOff val="40000"/>
                  </a:schemeClr>
                </a:solidFill>
                <a:latin typeface="Verdana" pitchFamily="34" charset="0"/>
                <a:cs typeface="Arial" charset="0"/>
              </a:rPr>
              <a:t> con MOS&lt;1 è </a:t>
            </a:r>
            <a:r>
              <a:rPr lang="en-US" sz="2000" b="1" dirty="0" err="1">
                <a:solidFill>
                  <a:schemeClr val="accent4">
                    <a:lumMod val="60000"/>
                    <a:lumOff val="40000"/>
                  </a:schemeClr>
                </a:solidFill>
                <a:latin typeface="Verdana" pitchFamily="34" charset="0"/>
                <a:cs typeface="Arial" charset="0"/>
              </a:rPr>
              <a:t>pericoloso</a:t>
            </a:r>
            <a:r>
              <a:rPr lang="en-US" sz="2000" b="1" dirty="0">
                <a:solidFill>
                  <a:schemeClr val="accent4">
                    <a:lumMod val="60000"/>
                    <a:lumOff val="40000"/>
                  </a:schemeClr>
                </a:solidFill>
                <a:latin typeface="Verdana" pitchFamily="34" charset="0"/>
                <a:cs typeface="Arial" charset="0"/>
              </a:rPr>
              <a:t>.</a:t>
            </a:r>
          </a:p>
        </p:txBody>
      </p:sp>
      <p:pic>
        <p:nvPicPr>
          <p:cNvPr id="26627" name="Picture 26" descr="ch07anim"/>
          <p:cNvPicPr>
            <a:picLocks noChangeAspect="1" noChangeArrowheads="1" noCrop="1"/>
          </p:cNvPicPr>
          <p:nvPr/>
        </p:nvPicPr>
        <p:blipFill>
          <a:blip r:embed="rId2" cstate="print"/>
          <a:srcRect/>
          <a:stretch>
            <a:fillRect/>
          </a:stretch>
        </p:blipFill>
        <p:spPr bwMode="auto">
          <a:xfrm>
            <a:off x="3048000" y="3305175"/>
            <a:ext cx="5938838" cy="3495675"/>
          </a:xfrm>
          <a:prstGeom prst="rect">
            <a:avLst/>
          </a:prstGeom>
          <a:noFill/>
          <a:ln w="9525">
            <a:noFill/>
            <a:miter lim="800000"/>
            <a:headEnd/>
            <a:tailEnd/>
          </a:ln>
        </p:spPr>
      </p:pic>
      <p:sp>
        <p:nvSpPr>
          <p:cNvPr id="26628" name="Line 28"/>
          <p:cNvSpPr>
            <a:spLocks noChangeShapeType="1"/>
          </p:cNvSpPr>
          <p:nvPr/>
        </p:nvSpPr>
        <p:spPr bwMode="auto">
          <a:xfrm flipH="1">
            <a:off x="3625850" y="5411788"/>
            <a:ext cx="1349375" cy="0"/>
          </a:xfrm>
          <a:prstGeom prst="line">
            <a:avLst/>
          </a:prstGeom>
          <a:noFill/>
          <a:ln w="28575">
            <a:solidFill>
              <a:schemeClr val="tx1"/>
            </a:solidFill>
            <a:round/>
            <a:headEnd/>
            <a:tailEnd type="triangle" w="med" len="med"/>
          </a:ln>
        </p:spPr>
        <p:txBody>
          <a:bodyPr/>
          <a:lstStyle/>
          <a:p>
            <a:endParaRPr lang="it-IT"/>
          </a:p>
        </p:txBody>
      </p:sp>
      <p:sp>
        <p:nvSpPr>
          <p:cNvPr id="26629" name="Line 29"/>
          <p:cNvSpPr>
            <a:spLocks noChangeShapeType="1"/>
          </p:cNvSpPr>
          <p:nvPr/>
        </p:nvSpPr>
        <p:spPr bwMode="auto">
          <a:xfrm flipH="1">
            <a:off x="4956175" y="5411788"/>
            <a:ext cx="0" cy="768350"/>
          </a:xfrm>
          <a:prstGeom prst="line">
            <a:avLst/>
          </a:prstGeom>
          <a:noFill/>
          <a:ln w="28575">
            <a:solidFill>
              <a:schemeClr val="tx1"/>
            </a:solidFill>
            <a:round/>
            <a:headEnd/>
            <a:tailEnd/>
          </a:ln>
        </p:spPr>
        <p:txBody>
          <a:bodyPr/>
          <a:lstStyle/>
          <a:p>
            <a:endParaRPr lang="it-IT"/>
          </a:p>
        </p:txBody>
      </p:sp>
      <p:sp>
        <p:nvSpPr>
          <p:cNvPr id="26630" name="Line 30"/>
          <p:cNvSpPr>
            <a:spLocks noChangeShapeType="1"/>
          </p:cNvSpPr>
          <p:nvPr/>
        </p:nvSpPr>
        <p:spPr bwMode="auto">
          <a:xfrm flipH="1">
            <a:off x="3625850" y="4170363"/>
            <a:ext cx="2619375" cy="0"/>
          </a:xfrm>
          <a:prstGeom prst="line">
            <a:avLst/>
          </a:prstGeom>
          <a:noFill/>
          <a:ln w="28575">
            <a:solidFill>
              <a:schemeClr val="tx1"/>
            </a:solidFill>
            <a:round/>
            <a:headEnd/>
            <a:tailEnd type="triangle" w="med" len="med"/>
          </a:ln>
        </p:spPr>
        <p:txBody>
          <a:bodyPr/>
          <a:lstStyle/>
          <a:p>
            <a:endParaRPr lang="it-IT"/>
          </a:p>
        </p:txBody>
      </p:sp>
      <p:sp>
        <p:nvSpPr>
          <p:cNvPr id="26631" name="Line 31"/>
          <p:cNvSpPr>
            <a:spLocks noChangeShapeType="1"/>
          </p:cNvSpPr>
          <p:nvPr/>
        </p:nvSpPr>
        <p:spPr bwMode="auto">
          <a:xfrm>
            <a:off x="6232525" y="4170363"/>
            <a:ext cx="12700" cy="2038350"/>
          </a:xfrm>
          <a:prstGeom prst="line">
            <a:avLst/>
          </a:prstGeom>
          <a:noFill/>
          <a:ln w="28575">
            <a:solidFill>
              <a:schemeClr val="tx1"/>
            </a:solidFill>
            <a:round/>
            <a:headEnd/>
            <a:tailEnd/>
          </a:ln>
        </p:spPr>
        <p:txBody>
          <a:bodyPr/>
          <a:lstStyle/>
          <a:p>
            <a:endParaRPr lang="it-IT"/>
          </a:p>
        </p:txBody>
      </p:sp>
      <p:sp>
        <p:nvSpPr>
          <p:cNvPr id="26632" name="Line 33"/>
          <p:cNvSpPr>
            <a:spLocks noChangeShapeType="1"/>
          </p:cNvSpPr>
          <p:nvPr/>
        </p:nvSpPr>
        <p:spPr bwMode="auto">
          <a:xfrm flipH="1">
            <a:off x="3625850" y="4811713"/>
            <a:ext cx="2619375" cy="0"/>
          </a:xfrm>
          <a:prstGeom prst="line">
            <a:avLst/>
          </a:prstGeom>
          <a:noFill/>
          <a:ln w="28575">
            <a:solidFill>
              <a:srgbClr val="993366"/>
            </a:solidFill>
            <a:round/>
            <a:headEnd/>
            <a:tailEnd type="triangle" w="med" len="med"/>
          </a:ln>
        </p:spPr>
        <p:txBody>
          <a:bodyPr/>
          <a:lstStyle/>
          <a:p>
            <a:endParaRPr lang="it-IT"/>
          </a:p>
        </p:txBody>
      </p:sp>
      <p:sp>
        <p:nvSpPr>
          <p:cNvPr id="26633" name="Line 35"/>
          <p:cNvSpPr>
            <a:spLocks noChangeShapeType="1"/>
          </p:cNvSpPr>
          <p:nvPr/>
        </p:nvSpPr>
        <p:spPr bwMode="auto">
          <a:xfrm flipH="1">
            <a:off x="6351588" y="4811713"/>
            <a:ext cx="625475" cy="0"/>
          </a:xfrm>
          <a:prstGeom prst="line">
            <a:avLst/>
          </a:prstGeom>
          <a:noFill/>
          <a:ln w="28575">
            <a:solidFill>
              <a:srgbClr val="993366"/>
            </a:solidFill>
            <a:round/>
            <a:headEnd/>
            <a:tailEnd type="triangle" w="med" len="med"/>
          </a:ln>
        </p:spPr>
        <p:txBody>
          <a:bodyPr/>
          <a:lstStyle/>
          <a:p>
            <a:endParaRPr lang="it-IT"/>
          </a:p>
        </p:txBody>
      </p:sp>
      <p:sp>
        <p:nvSpPr>
          <p:cNvPr id="26634" name="Text Box 36"/>
          <p:cNvSpPr txBox="1">
            <a:spLocks noChangeArrowheads="1"/>
          </p:cNvSpPr>
          <p:nvPr/>
        </p:nvSpPr>
        <p:spPr bwMode="auto">
          <a:xfrm>
            <a:off x="7092950" y="4548188"/>
            <a:ext cx="1079500" cy="457200"/>
          </a:xfrm>
          <a:prstGeom prst="rect">
            <a:avLst/>
          </a:prstGeom>
          <a:noFill/>
          <a:ln w="9525">
            <a:noFill/>
            <a:miter lim="800000"/>
            <a:headEnd/>
            <a:tailEnd/>
          </a:ln>
        </p:spPr>
        <p:txBody>
          <a:bodyPr wrap="none">
            <a:spAutoFit/>
          </a:bodyPr>
          <a:lstStyle/>
          <a:p>
            <a:r>
              <a:rPr lang="it-IT" b="1">
                <a:solidFill>
                  <a:srgbClr val="993366"/>
                </a:solidFill>
                <a:latin typeface="Verdana" pitchFamily="34" charset="0"/>
              </a:rPr>
              <a:t>DT50</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f0209"/>
          <p:cNvPicPr>
            <a:picLocks noChangeAspect="1" noChangeArrowheads="1"/>
          </p:cNvPicPr>
          <p:nvPr/>
        </p:nvPicPr>
        <p:blipFill>
          <a:blip r:embed="rId2" cstate="print"/>
          <a:srcRect/>
          <a:stretch>
            <a:fillRect/>
          </a:stretch>
        </p:blipFill>
        <p:spPr bwMode="auto">
          <a:xfrm>
            <a:off x="5188226" y="354327"/>
            <a:ext cx="3051314" cy="6255194"/>
          </a:xfrm>
          <a:prstGeom prst="rect">
            <a:avLst/>
          </a:prstGeom>
          <a:noFill/>
          <a:ln w="9525">
            <a:noFill/>
            <a:miter lim="800000"/>
            <a:headEnd/>
            <a:tailEnd/>
          </a:ln>
        </p:spPr>
      </p:pic>
      <p:sp>
        <p:nvSpPr>
          <p:cNvPr id="80899" name="Text Box 3"/>
          <p:cNvSpPr txBox="1">
            <a:spLocks noChangeArrowheads="1"/>
          </p:cNvSpPr>
          <p:nvPr/>
        </p:nvSpPr>
        <p:spPr bwMode="auto">
          <a:xfrm>
            <a:off x="457200" y="1066800"/>
            <a:ext cx="4038600" cy="822325"/>
          </a:xfrm>
          <a:prstGeom prst="rect">
            <a:avLst/>
          </a:prstGeom>
          <a:solidFill>
            <a:schemeClr val="accent1"/>
          </a:solidFill>
          <a:ln w="9525">
            <a:noFill/>
            <a:miter lim="800000"/>
            <a:headEnd/>
            <a:tailEnd/>
          </a:ln>
        </p:spPr>
        <p:txBody>
          <a:bodyPr>
            <a:spAutoFit/>
          </a:bodyPr>
          <a:lstStyle/>
          <a:p>
            <a:pPr algn="l">
              <a:spcBef>
                <a:spcPct val="50000"/>
              </a:spcBef>
            </a:pPr>
            <a:r>
              <a:rPr lang="it-IT" b="1" dirty="0">
                <a:latin typeface="Times New Roman" pitchFamily="18" charset="0"/>
              </a:rPr>
              <a:t>Esempio di farmaci con diversa finestra terapeutica</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28674" name="Picture 17" descr="chart09">
            <a:hlinkClick r:id="rId2"/>
          </p:cNvPr>
          <p:cNvPicPr>
            <a:picLocks noChangeAspect="1" noChangeArrowheads="1"/>
          </p:cNvPicPr>
          <p:nvPr/>
        </p:nvPicPr>
        <p:blipFill>
          <a:blip r:embed="rId3" cstate="print"/>
          <a:srcRect t="1591" r="17636"/>
          <a:stretch>
            <a:fillRect/>
          </a:stretch>
        </p:blipFill>
        <p:spPr bwMode="auto">
          <a:xfrm>
            <a:off x="1449388" y="2827338"/>
            <a:ext cx="6094412" cy="3965575"/>
          </a:xfrm>
          <a:prstGeom prst="rect">
            <a:avLst/>
          </a:prstGeom>
          <a:noFill/>
          <a:ln w="9525">
            <a:noFill/>
            <a:miter lim="800000"/>
            <a:headEnd/>
            <a:tailEnd/>
          </a:ln>
        </p:spPr>
      </p:pic>
      <p:sp>
        <p:nvSpPr>
          <p:cNvPr id="28675" name="Rectangle 2"/>
          <p:cNvSpPr>
            <a:spLocks noChangeArrowheads="1"/>
          </p:cNvSpPr>
          <p:nvPr/>
        </p:nvSpPr>
        <p:spPr bwMode="auto">
          <a:xfrm>
            <a:off x="0" y="620688"/>
            <a:ext cx="8831262" cy="2289175"/>
          </a:xfrm>
          <a:prstGeom prst="rect">
            <a:avLst/>
          </a:prstGeom>
          <a:noFill/>
          <a:ln w="9525">
            <a:noFill/>
            <a:miter lim="800000"/>
            <a:headEnd/>
            <a:tailEnd/>
          </a:ln>
        </p:spPr>
        <p:txBody>
          <a:bodyPr>
            <a:spAutoFit/>
          </a:bodyPr>
          <a:lstStyle/>
          <a:p>
            <a:r>
              <a:rPr lang="en-US" sz="1800" b="1" dirty="0">
                <a:solidFill>
                  <a:schemeClr val="accent4">
                    <a:lumMod val="60000"/>
                    <a:lumOff val="40000"/>
                  </a:schemeClr>
                </a:solidFill>
                <a:latin typeface="Verdana" pitchFamily="34" charset="0"/>
                <a:cs typeface="Times New Roman" pitchFamily="18" charset="0"/>
              </a:rPr>
              <a:t>Due termini </a:t>
            </a:r>
            <a:r>
              <a:rPr lang="en-US" sz="1800" b="1" dirty="0" err="1">
                <a:solidFill>
                  <a:schemeClr val="accent4">
                    <a:lumMod val="60000"/>
                    <a:lumOff val="40000"/>
                  </a:schemeClr>
                </a:solidFill>
                <a:latin typeface="Verdana" pitchFamily="34" charset="0"/>
                <a:cs typeface="Times New Roman" pitchFamily="18" charset="0"/>
              </a:rPr>
              <a:t>di</a:t>
            </a:r>
            <a:r>
              <a:rPr lang="en-US" sz="1800" b="1" dirty="0">
                <a:solidFill>
                  <a:schemeClr val="accent4">
                    <a:lumMod val="60000"/>
                    <a:lumOff val="40000"/>
                  </a:schemeClr>
                </a:solidFill>
                <a:latin typeface="Verdana" pitchFamily="34" charset="0"/>
                <a:cs typeface="Times New Roman" pitchFamily="18" charset="0"/>
              </a:rPr>
              <a:t> </a:t>
            </a:r>
            <a:r>
              <a:rPr lang="en-US" sz="1800" b="1" dirty="0" err="1">
                <a:solidFill>
                  <a:schemeClr val="accent4">
                    <a:lumMod val="60000"/>
                    <a:lumOff val="40000"/>
                  </a:schemeClr>
                </a:solidFill>
                <a:latin typeface="Verdana" pitchFamily="34" charset="0"/>
                <a:cs typeface="Times New Roman" pitchFamily="18" charset="0"/>
              </a:rPr>
              <a:t>uso</a:t>
            </a:r>
            <a:r>
              <a:rPr lang="en-US" sz="1800" b="1" dirty="0">
                <a:solidFill>
                  <a:schemeClr val="accent4">
                    <a:lumMod val="60000"/>
                    <a:lumOff val="40000"/>
                  </a:schemeClr>
                </a:solidFill>
                <a:latin typeface="Verdana" pitchFamily="34" charset="0"/>
                <a:cs typeface="Times New Roman" pitchFamily="18" charset="0"/>
              </a:rPr>
              <a:t> </a:t>
            </a:r>
            <a:r>
              <a:rPr lang="en-US" sz="1800" b="1" dirty="0" err="1">
                <a:solidFill>
                  <a:schemeClr val="accent4">
                    <a:lumMod val="60000"/>
                    <a:lumOff val="40000"/>
                  </a:schemeClr>
                </a:solidFill>
                <a:latin typeface="Verdana" pitchFamily="34" charset="0"/>
                <a:cs typeface="Times New Roman" pitchFamily="18" charset="0"/>
              </a:rPr>
              <a:t>frequente</a:t>
            </a:r>
            <a:r>
              <a:rPr lang="en-US" sz="1800" b="1" dirty="0">
                <a:solidFill>
                  <a:schemeClr val="accent4">
                    <a:lumMod val="60000"/>
                    <a:lumOff val="40000"/>
                  </a:schemeClr>
                </a:solidFill>
                <a:latin typeface="Verdana" pitchFamily="34" charset="0"/>
                <a:cs typeface="Times New Roman" pitchFamily="18" charset="0"/>
              </a:rPr>
              <a:t> (e </a:t>
            </a:r>
            <a:r>
              <a:rPr lang="en-US" sz="1800" b="1" dirty="0" err="1">
                <a:solidFill>
                  <a:schemeClr val="accent4">
                    <a:lumMod val="60000"/>
                    <a:lumOff val="40000"/>
                  </a:schemeClr>
                </a:solidFill>
                <a:latin typeface="Verdana" pitchFamily="34" charset="0"/>
                <a:cs typeface="Times New Roman" pitchFamily="18" charset="0"/>
              </a:rPr>
              <a:t>determinati</a:t>
            </a:r>
            <a:r>
              <a:rPr lang="en-US" sz="1800" b="1" dirty="0">
                <a:solidFill>
                  <a:schemeClr val="accent4">
                    <a:lumMod val="60000"/>
                    <a:lumOff val="40000"/>
                  </a:schemeClr>
                </a:solidFill>
                <a:latin typeface="Verdana" pitchFamily="34" charset="0"/>
                <a:cs typeface="Times New Roman" pitchFamily="18" charset="0"/>
              </a:rPr>
              <a:t> </a:t>
            </a:r>
            <a:r>
              <a:rPr lang="en-US" sz="1800" b="1" dirty="0" err="1" smtClean="0">
                <a:solidFill>
                  <a:schemeClr val="accent4">
                    <a:lumMod val="60000"/>
                    <a:lumOff val="40000"/>
                  </a:schemeClr>
                </a:solidFill>
                <a:latin typeface="Verdana" pitchFamily="34" charset="0"/>
                <a:cs typeface="Times New Roman" pitchFamily="18" charset="0"/>
              </a:rPr>
              <a:t>sperimentalmente</a:t>
            </a:r>
            <a:r>
              <a:rPr lang="en-US" sz="1800" b="1" dirty="0" smtClean="0">
                <a:solidFill>
                  <a:schemeClr val="accent4">
                    <a:lumMod val="60000"/>
                    <a:lumOff val="40000"/>
                  </a:schemeClr>
                </a:solidFill>
                <a:latin typeface="Verdana" pitchFamily="34" charset="0"/>
                <a:cs typeface="Times New Roman" pitchFamily="18" charset="0"/>
              </a:rPr>
              <a:t> con </a:t>
            </a:r>
            <a:r>
              <a:rPr lang="en-US" sz="1800" b="1" dirty="0" err="1" smtClean="0">
                <a:solidFill>
                  <a:schemeClr val="accent4">
                    <a:lumMod val="60000"/>
                    <a:lumOff val="40000"/>
                  </a:schemeClr>
                </a:solidFill>
                <a:latin typeface="Verdana" pitchFamily="34" charset="0"/>
                <a:cs typeface="Times New Roman" pitchFamily="18" charset="0"/>
              </a:rPr>
              <a:t>studi</a:t>
            </a:r>
            <a:r>
              <a:rPr lang="en-US" sz="1800" b="1" dirty="0" smtClean="0">
                <a:solidFill>
                  <a:schemeClr val="accent4">
                    <a:lumMod val="60000"/>
                    <a:lumOff val="40000"/>
                  </a:schemeClr>
                </a:solidFill>
                <a:latin typeface="Verdana" pitchFamily="34" charset="0"/>
                <a:cs typeface="Times New Roman" pitchFamily="18" charset="0"/>
              </a:rPr>
              <a:t> </a:t>
            </a:r>
            <a:r>
              <a:rPr lang="en-US" sz="1800" b="1" dirty="0" err="1" smtClean="0">
                <a:solidFill>
                  <a:schemeClr val="accent4">
                    <a:lumMod val="60000"/>
                    <a:lumOff val="40000"/>
                  </a:schemeClr>
                </a:solidFill>
                <a:latin typeface="Verdana" pitchFamily="34" charset="0"/>
                <a:cs typeface="Times New Roman" pitchFamily="18" charset="0"/>
              </a:rPr>
              <a:t>di</a:t>
            </a:r>
            <a:r>
              <a:rPr lang="en-US" sz="1800" b="1" dirty="0" smtClean="0">
                <a:solidFill>
                  <a:schemeClr val="accent4">
                    <a:lumMod val="60000"/>
                    <a:lumOff val="40000"/>
                  </a:schemeClr>
                </a:solidFill>
                <a:latin typeface="Verdana" pitchFamily="34" charset="0"/>
                <a:cs typeface="Times New Roman" pitchFamily="18" charset="0"/>
              </a:rPr>
              <a:t> </a:t>
            </a:r>
            <a:r>
              <a:rPr lang="en-US" sz="1800" b="1" dirty="0" err="1" smtClean="0">
                <a:solidFill>
                  <a:schemeClr val="accent4">
                    <a:lumMod val="60000"/>
                    <a:lumOff val="40000"/>
                  </a:schemeClr>
                </a:solidFill>
                <a:latin typeface="Verdana" pitchFamily="34" charset="0"/>
                <a:cs typeface="Times New Roman" pitchFamily="18" charset="0"/>
              </a:rPr>
              <a:t>tossicità</a:t>
            </a:r>
            <a:r>
              <a:rPr lang="en-US" sz="1800" b="1" dirty="0" smtClean="0">
                <a:solidFill>
                  <a:schemeClr val="accent4">
                    <a:lumMod val="60000"/>
                    <a:lumOff val="40000"/>
                  </a:schemeClr>
                </a:solidFill>
                <a:latin typeface="Verdana" pitchFamily="34" charset="0"/>
                <a:cs typeface="Times New Roman" pitchFamily="18" charset="0"/>
              </a:rPr>
              <a:t> a </a:t>
            </a:r>
            <a:r>
              <a:rPr lang="en-US" sz="1800" b="1" dirty="0" err="1" smtClean="0">
                <a:solidFill>
                  <a:schemeClr val="accent4">
                    <a:lumMod val="60000"/>
                    <a:lumOff val="40000"/>
                  </a:schemeClr>
                </a:solidFill>
                <a:latin typeface="Verdana" pitchFamily="34" charset="0"/>
                <a:cs typeface="Times New Roman" pitchFamily="18" charset="0"/>
              </a:rPr>
              <a:t>lungo</a:t>
            </a:r>
            <a:r>
              <a:rPr lang="en-US" sz="1800" b="1" dirty="0" smtClean="0">
                <a:solidFill>
                  <a:schemeClr val="accent4">
                    <a:lumMod val="60000"/>
                    <a:lumOff val="40000"/>
                  </a:schemeClr>
                </a:solidFill>
                <a:latin typeface="Verdana" pitchFamily="34" charset="0"/>
                <a:cs typeface="Times New Roman" pitchFamily="18" charset="0"/>
              </a:rPr>
              <a:t> </a:t>
            </a:r>
            <a:r>
              <a:rPr lang="en-US" sz="1800" b="1" dirty="0" err="1" smtClean="0">
                <a:solidFill>
                  <a:schemeClr val="accent4">
                    <a:lumMod val="60000"/>
                    <a:lumOff val="40000"/>
                  </a:schemeClr>
                </a:solidFill>
                <a:latin typeface="Verdana" pitchFamily="34" charset="0"/>
                <a:cs typeface="Times New Roman" pitchFamily="18" charset="0"/>
              </a:rPr>
              <a:t>termine</a:t>
            </a:r>
            <a:r>
              <a:rPr lang="en-US" sz="1800" b="1" dirty="0" smtClean="0">
                <a:solidFill>
                  <a:schemeClr val="accent4">
                    <a:lumMod val="60000"/>
                    <a:lumOff val="40000"/>
                  </a:schemeClr>
                </a:solidFill>
                <a:latin typeface="Verdana" pitchFamily="34" charset="0"/>
                <a:cs typeface="Times New Roman" pitchFamily="18" charset="0"/>
              </a:rPr>
              <a:t>!) </a:t>
            </a:r>
            <a:r>
              <a:rPr lang="en-US" sz="1800" b="1" dirty="0">
                <a:solidFill>
                  <a:schemeClr val="accent4">
                    <a:lumMod val="60000"/>
                    <a:lumOff val="40000"/>
                  </a:schemeClr>
                </a:solidFill>
                <a:latin typeface="Verdana" pitchFamily="34" charset="0"/>
                <a:cs typeface="Times New Roman" pitchFamily="18" charset="0"/>
              </a:rPr>
              <a:t>in </a:t>
            </a:r>
            <a:r>
              <a:rPr lang="en-US" sz="1800" b="1" dirty="0" err="1">
                <a:solidFill>
                  <a:schemeClr val="accent4">
                    <a:lumMod val="60000"/>
                    <a:lumOff val="40000"/>
                  </a:schemeClr>
                </a:solidFill>
                <a:latin typeface="Verdana" pitchFamily="34" charset="0"/>
                <a:cs typeface="Times New Roman" pitchFamily="18" charset="0"/>
              </a:rPr>
              <a:t>tossicologia</a:t>
            </a:r>
            <a:r>
              <a:rPr lang="en-US" sz="1800" b="1" dirty="0">
                <a:solidFill>
                  <a:schemeClr val="accent4">
                    <a:lumMod val="60000"/>
                    <a:lumOff val="40000"/>
                  </a:schemeClr>
                </a:solidFill>
                <a:latin typeface="Verdana" pitchFamily="34" charset="0"/>
                <a:cs typeface="Times New Roman" pitchFamily="18" charset="0"/>
              </a:rPr>
              <a:t> </a:t>
            </a:r>
            <a:r>
              <a:rPr lang="en-US" sz="1800" b="1" dirty="0" err="1">
                <a:solidFill>
                  <a:schemeClr val="accent4">
                    <a:lumMod val="60000"/>
                    <a:lumOff val="40000"/>
                  </a:schemeClr>
                </a:solidFill>
                <a:latin typeface="Verdana" pitchFamily="34" charset="0"/>
                <a:cs typeface="Times New Roman" pitchFamily="18" charset="0"/>
              </a:rPr>
              <a:t>sono</a:t>
            </a:r>
            <a:r>
              <a:rPr lang="en-US" sz="1800" b="1" dirty="0">
                <a:solidFill>
                  <a:schemeClr val="accent4">
                    <a:lumMod val="60000"/>
                    <a:lumOff val="40000"/>
                  </a:schemeClr>
                </a:solidFill>
                <a:latin typeface="Verdana" pitchFamily="34" charset="0"/>
                <a:cs typeface="Times New Roman" pitchFamily="18" charset="0"/>
              </a:rPr>
              <a:t>:</a:t>
            </a:r>
          </a:p>
          <a:p>
            <a:endParaRPr lang="en-US" sz="1800" b="1" dirty="0">
              <a:solidFill>
                <a:schemeClr val="accent4">
                  <a:lumMod val="60000"/>
                  <a:lumOff val="40000"/>
                </a:schemeClr>
              </a:solidFill>
              <a:latin typeface="Verdana" pitchFamily="34" charset="0"/>
              <a:cs typeface="Times New Roman" pitchFamily="18" charset="0"/>
            </a:endParaRPr>
          </a:p>
          <a:p>
            <a:pPr>
              <a:buFontTx/>
              <a:buChar char="•"/>
            </a:pPr>
            <a:r>
              <a:rPr lang="en-US" sz="1800" b="1" dirty="0">
                <a:solidFill>
                  <a:schemeClr val="accent4">
                    <a:lumMod val="60000"/>
                    <a:lumOff val="40000"/>
                  </a:schemeClr>
                </a:solidFill>
                <a:latin typeface="Verdana" pitchFamily="34" charset="0"/>
                <a:cs typeface="Times New Roman" pitchFamily="18" charset="0"/>
              </a:rPr>
              <a:t>No Observable Adverse Effect Level (NOAEL)</a:t>
            </a:r>
            <a:r>
              <a:rPr lang="en-US" sz="1800" b="1" dirty="0">
                <a:solidFill>
                  <a:schemeClr val="accent4">
                    <a:lumMod val="60000"/>
                    <a:lumOff val="40000"/>
                  </a:schemeClr>
                </a:solidFill>
                <a:latin typeface="Verdana" pitchFamily="34" charset="0"/>
                <a:cs typeface="Arial" charset="0"/>
              </a:rPr>
              <a:t>, o </a:t>
            </a:r>
            <a:r>
              <a:rPr lang="en-US" sz="1800" b="1" i="1" dirty="0" err="1">
                <a:solidFill>
                  <a:schemeClr val="accent4">
                    <a:lumMod val="60000"/>
                    <a:lumOff val="40000"/>
                  </a:schemeClr>
                </a:solidFill>
                <a:latin typeface="Verdana" pitchFamily="34" charset="0"/>
                <a:cs typeface="Arial" charset="0"/>
              </a:rPr>
              <a:t>massimo</a:t>
            </a:r>
            <a:r>
              <a:rPr lang="en-US" sz="1800" b="1" i="1" dirty="0">
                <a:solidFill>
                  <a:schemeClr val="accent4">
                    <a:lumMod val="60000"/>
                    <a:lumOff val="40000"/>
                  </a:schemeClr>
                </a:solidFill>
                <a:latin typeface="Verdana" pitchFamily="34" charset="0"/>
                <a:cs typeface="Arial" charset="0"/>
              </a:rPr>
              <a:t> </a:t>
            </a:r>
            <a:r>
              <a:rPr lang="en-US" sz="1800" b="1" i="1" dirty="0" err="1">
                <a:solidFill>
                  <a:schemeClr val="accent4">
                    <a:lumMod val="60000"/>
                    <a:lumOff val="40000"/>
                  </a:schemeClr>
                </a:solidFill>
                <a:latin typeface="Verdana" pitchFamily="34" charset="0"/>
                <a:cs typeface="Arial" charset="0"/>
              </a:rPr>
              <a:t>valore</a:t>
            </a:r>
            <a:r>
              <a:rPr lang="en-US" sz="1800" b="1" i="1" dirty="0">
                <a:solidFill>
                  <a:schemeClr val="accent4">
                    <a:lumMod val="60000"/>
                    <a:lumOff val="40000"/>
                  </a:schemeClr>
                </a:solidFill>
                <a:latin typeface="Verdana" pitchFamily="34" charset="0"/>
                <a:cs typeface="Arial" charset="0"/>
              </a:rPr>
              <a:t> al </a:t>
            </a:r>
            <a:r>
              <a:rPr lang="en-US" sz="1800" b="1" i="1" dirty="0" err="1">
                <a:solidFill>
                  <a:schemeClr val="accent4">
                    <a:lumMod val="60000"/>
                    <a:lumOff val="40000"/>
                  </a:schemeClr>
                </a:solidFill>
                <a:latin typeface="Verdana" pitchFamily="34" charset="0"/>
                <a:cs typeface="Arial" charset="0"/>
              </a:rPr>
              <a:t>quale</a:t>
            </a:r>
            <a:r>
              <a:rPr lang="en-US" sz="1800" b="1" i="1" dirty="0">
                <a:solidFill>
                  <a:schemeClr val="accent4">
                    <a:lumMod val="60000"/>
                    <a:lumOff val="40000"/>
                  </a:schemeClr>
                </a:solidFill>
                <a:latin typeface="Verdana" pitchFamily="34" charset="0"/>
                <a:cs typeface="Arial" charset="0"/>
              </a:rPr>
              <a:t> NON SI OSSERVA </a:t>
            </a:r>
            <a:r>
              <a:rPr lang="en-US" sz="1800" b="1" i="1" dirty="0" err="1">
                <a:solidFill>
                  <a:schemeClr val="accent4">
                    <a:lumMod val="60000"/>
                    <a:lumOff val="40000"/>
                  </a:schemeClr>
                </a:solidFill>
                <a:latin typeface="Verdana" pitchFamily="34" charset="0"/>
                <a:cs typeface="Arial" charset="0"/>
              </a:rPr>
              <a:t>nessun</a:t>
            </a:r>
            <a:r>
              <a:rPr lang="en-US" sz="1800" b="1" i="1" dirty="0">
                <a:solidFill>
                  <a:schemeClr val="accent4">
                    <a:lumMod val="60000"/>
                    <a:lumOff val="40000"/>
                  </a:schemeClr>
                </a:solidFill>
                <a:latin typeface="Verdana" pitchFamily="34" charset="0"/>
                <a:cs typeface="Arial" charset="0"/>
              </a:rPr>
              <a:t> </a:t>
            </a:r>
            <a:r>
              <a:rPr lang="en-US" sz="1800" b="1" i="1" dirty="0" err="1">
                <a:solidFill>
                  <a:schemeClr val="accent4">
                    <a:lumMod val="60000"/>
                    <a:lumOff val="40000"/>
                  </a:schemeClr>
                </a:solidFill>
                <a:latin typeface="Verdana" pitchFamily="34" charset="0"/>
                <a:cs typeface="Arial" charset="0"/>
              </a:rPr>
              <a:t>effetto</a:t>
            </a:r>
            <a:r>
              <a:rPr lang="en-US" sz="1800" b="1" i="1" dirty="0">
                <a:solidFill>
                  <a:schemeClr val="accent4">
                    <a:lumMod val="60000"/>
                    <a:lumOff val="40000"/>
                  </a:schemeClr>
                </a:solidFill>
                <a:latin typeface="Verdana" pitchFamily="34" charset="0"/>
                <a:cs typeface="Arial" charset="0"/>
              </a:rPr>
              <a:t> </a:t>
            </a:r>
            <a:r>
              <a:rPr lang="en-US" sz="1800" b="1" i="1" dirty="0" err="1">
                <a:solidFill>
                  <a:schemeClr val="accent4">
                    <a:lumMod val="60000"/>
                    <a:lumOff val="40000"/>
                  </a:schemeClr>
                </a:solidFill>
                <a:latin typeface="Verdana" pitchFamily="34" charset="0"/>
                <a:cs typeface="Arial" charset="0"/>
              </a:rPr>
              <a:t>tossico</a:t>
            </a:r>
            <a:endParaRPr lang="en-US" sz="1800" b="1" i="1" dirty="0">
              <a:solidFill>
                <a:schemeClr val="accent4">
                  <a:lumMod val="60000"/>
                  <a:lumOff val="40000"/>
                </a:schemeClr>
              </a:solidFill>
              <a:latin typeface="Verdana" pitchFamily="34" charset="0"/>
              <a:cs typeface="Arial" charset="0"/>
            </a:endParaRPr>
          </a:p>
          <a:p>
            <a:pPr>
              <a:buFontTx/>
              <a:buChar char="•"/>
            </a:pPr>
            <a:endParaRPr lang="en-US" sz="1800" b="1" i="1" dirty="0">
              <a:solidFill>
                <a:schemeClr val="accent4">
                  <a:lumMod val="60000"/>
                  <a:lumOff val="40000"/>
                </a:schemeClr>
              </a:solidFill>
              <a:latin typeface="Verdana" pitchFamily="34" charset="0"/>
              <a:cs typeface="Arial" charset="0"/>
            </a:endParaRPr>
          </a:p>
          <a:p>
            <a:pPr>
              <a:buFontTx/>
              <a:buChar char="•"/>
            </a:pPr>
            <a:r>
              <a:rPr lang="en-US" sz="1800" b="1" dirty="0">
                <a:solidFill>
                  <a:schemeClr val="accent4">
                    <a:lumMod val="60000"/>
                    <a:lumOff val="40000"/>
                  </a:schemeClr>
                </a:solidFill>
                <a:latin typeface="Verdana" pitchFamily="34" charset="0"/>
                <a:cs typeface="Times New Roman" pitchFamily="18" charset="0"/>
              </a:rPr>
              <a:t>Low Observable Adverse Effect Level (LOAEL), </a:t>
            </a:r>
            <a:r>
              <a:rPr lang="en-US" sz="1800" b="1" dirty="0">
                <a:solidFill>
                  <a:schemeClr val="accent4">
                    <a:lumMod val="60000"/>
                    <a:lumOff val="40000"/>
                  </a:schemeClr>
                </a:solidFill>
                <a:latin typeface="Verdana" pitchFamily="34" charset="0"/>
                <a:cs typeface="Arial" charset="0"/>
              </a:rPr>
              <a:t>o </a:t>
            </a:r>
            <a:r>
              <a:rPr lang="en-US" sz="1800" b="1" i="1" dirty="0" err="1">
                <a:solidFill>
                  <a:schemeClr val="accent4">
                    <a:lumMod val="60000"/>
                    <a:lumOff val="40000"/>
                  </a:schemeClr>
                </a:solidFill>
                <a:latin typeface="Verdana" pitchFamily="34" charset="0"/>
                <a:cs typeface="Arial" charset="0"/>
              </a:rPr>
              <a:t>valore</a:t>
            </a:r>
            <a:r>
              <a:rPr lang="en-US" sz="1800" b="1" i="1" dirty="0">
                <a:solidFill>
                  <a:schemeClr val="accent4">
                    <a:lumMod val="60000"/>
                    <a:lumOff val="40000"/>
                  </a:schemeClr>
                </a:solidFill>
                <a:latin typeface="Verdana" pitchFamily="34" charset="0"/>
                <a:cs typeface="Arial" charset="0"/>
              </a:rPr>
              <a:t> </a:t>
            </a:r>
            <a:r>
              <a:rPr lang="en-US" sz="1800" b="1" i="1" dirty="0" err="1">
                <a:solidFill>
                  <a:schemeClr val="accent4">
                    <a:lumMod val="60000"/>
                    <a:lumOff val="40000"/>
                  </a:schemeClr>
                </a:solidFill>
                <a:latin typeface="Verdana" pitchFamily="34" charset="0"/>
                <a:cs typeface="Arial" charset="0"/>
              </a:rPr>
              <a:t>minimo</a:t>
            </a:r>
            <a:r>
              <a:rPr lang="en-US" sz="1800" b="1" i="1" dirty="0">
                <a:solidFill>
                  <a:schemeClr val="accent4">
                    <a:lumMod val="60000"/>
                    <a:lumOff val="40000"/>
                  </a:schemeClr>
                </a:solidFill>
                <a:latin typeface="Verdana" pitchFamily="34" charset="0"/>
                <a:cs typeface="Arial" charset="0"/>
              </a:rPr>
              <a:t> al </a:t>
            </a:r>
            <a:r>
              <a:rPr lang="en-US" sz="1800" b="1" i="1" dirty="0" err="1">
                <a:solidFill>
                  <a:schemeClr val="accent4">
                    <a:lumMod val="60000"/>
                    <a:lumOff val="40000"/>
                  </a:schemeClr>
                </a:solidFill>
                <a:latin typeface="Verdana" pitchFamily="34" charset="0"/>
                <a:cs typeface="Arial" charset="0"/>
              </a:rPr>
              <a:t>quale</a:t>
            </a:r>
            <a:r>
              <a:rPr lang="en-US" sz="1800" b="1" i="1" dirty="0">
                <a:solidFill>
                  <a:schemeClr val="accent4">
                    <a:lumMod val="60000"/>
                    <a:lumOff val="40000"/>
                  </a:schemeClr>
                </a:solidFill>
                <a:latin typeface="Verdana" pitchFamily="34" charset="0"/>
                <a:cs typeface="Arial" charset="0"/>
              </a:rPr>
              <a:t> SI OSSERVA un </a:t>
            </a:r>
            <a:r>
              <a:rPr lang="en-US" sz="1800" b="1" i="1" dirty="0" err="1">
                <a:solidFill>
                  <a:schemeClr val="accent4">
                    <a:lumMod val="60000"/>
                    <a:lumOff val="40000"/>
                  </a:schemeClr>
                </a:solidFill>
                <a:latin typeface="Verdana" pitchFamily="34" charset="0"/>
                <a:cs typeface="Arial" charset="0"/>
              </a:rPr>
              <a:t>effetto</a:t>
            </a:r>
            <a:r>
              <a:rPr lang="en-US" sz="1800" b="1" i="1" dirty="0">
                <a:solidFill>
                  <a:schemeClr val="accent4">
                    <a:lumMod val="60000"/>
                    <a:lumOff val="40000"/>
                  </a:schemeClr>
                </a:solidFill>
                <a:latin typeface="Verdana" pitchFamily="34" charset="0"/>
                <a:cs typeface="Arial" charset="0"/>
              </a:rPr>
              <a:t> </a:t>
            </a:r>
            <a:r>
              <a:rPr lang="en-US" sz="1800" b="1" i="1" dirty="0" err="1">
                <a:solidFill>
                  <a:schemeClr val="accent4">
                    <a:lumMod val="60000"/>
                    <a:lumOff val="40000"/>
                  </a:schemeClr>
                </a:solidFill>
                <a:latin typeface="Verdana" pitchFamily="34" charset="0"/>
                <a:cs typeface="Arial" charset="0"/>
              </a:rPr>
              <a:t>tossico</a:t>
            </a:r>
            <a:endParaRPr lang="en-US" sz="1800" b="1" i="1" dirty="0">
              <a:solidFill>
                <a:schemeClr val="accent4">
                  <a:lumMod val="60000"/>
                  <a:lumOff val="40000"/>
                </a:schemeClr>
              </a:solidFill>
              <a:latin typeface="Verdana" pitchFamily="34" charset="0"/>
              <a:cs typeface="Arial" charset="0"/>
            </a:endParaRPr>
          </a:p>
        </p:txBody>
      </p:sp>
      <p:sp>
        <p:nvSpPr>
          <p:cNvPr id="28676" name="Rectangle 20"/>
          <p:cNvSpPr>
            <a:spLocks noChangeArrowheads="1"/>
          </p:cNvSpPr>
          <p:nvPr/>
        </p:nvSpPr>
        <p:spPr bwMode="auto">
          <a:xfrm>
            <a:off x="2483768" y="0"/>
            <a:ext cx="3733800" cy="579438"/>
          </a:xfrm>
          <a:prstGeom prst="rect">
            <a:avLst/>
          </a:prstGeom>
          <a:solidFill>
            <a:srgbClr val="CCFFCC"/>
          </a:solidFill>
          <a:ln w="9525">
            <a:noFill/>
            <a:miter lim="800000"/>
            <a:headEnd/>
            <a:tailEnd/>
          </a:ln>
        </p:spPr>
        <p:txBody>
          <a:bodyPr wrap="none">
            <a:spAutoFit/>
          </a:bodyPr>
          <a:lstStyle/>
          <a:p>
            <a:r>
              <a:rPr lang="en-US" sz="3200" b="1" dirty="0">
                <a:solidFill>
                  <a:srgbClr val="000000"/>
                </a:solidFill>
                <a:latin typeface="Verdana" pitchFamily="34" charset="0"/>
                <a:cs typeface="Times New Roman" pitchFamily="18" charset="0"/>
              </a:rPr>
              <a:t>NOAEL e LOAEL</a:t>
            </a:r>
            <a:endParaRPr lang="it-IT" sz="3200" dirty="0">
              <a:solidFill>
                <a:srgbClr val="000000"/>
              </a:solidFill>
              <a:latin typeface="Verdan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381000" y="1379538"/>
            <a:ext cx="8515350" cy="3785652"/>
          </a:xfrm>
          <a:prstGeom prst="rect">
            <a:avLst/>
          </a:prstGeom>
          <a:solidFill>
            <a:schemeClr val="bg1"/>
          </a:solidFill>
          <a:ln w="9525">
            <a:noFill/>
            <a:miter lim="800000"/>
            <a:headEnd/>
            <a:tailEnd/>
          </a:ln>
        </p:spPr>
        <p:txBody>
          <a:bodyPr>
            <a:spAutoFit/>
          </a:bodyPr>
          <a:lstStyle/>
          <a:p>
            <a:pPr marL="457200" indent="-457200" algn="l" eaLnBrk="0" hangingPunct="0"/>
            <a:r>
              <a:rPr lang="en-GB" sz="2400" b="1" dirty="0">
                <a:solidFill>
                  <a:srgbClr val="000000"/>
                </a:solidFill>
                <a:cs typeface="Arial" charset="0"/>
              </a:rPr>
              <a:t>Serve a </a:t>
            </a:r>
            <a:r>
              <a:rPr lang="en-GB" sz="2400" b="1" dirty="0" err="1">
                <a:solidFill>
                  <a:srgbClr val="000000"/>
                </a:solidFill>
                <a:cs typeface="Arial" charset="0"/>
              </a:rPr>
              <a:t>determinare</a:t>
            </a:r>
            <a:r>
              <a:rPr lang="en-GB" sz="2400" b="1" dirty="0">
                <a:solidFill>
                  <a:srgbClr val="000000"/>
                </a:solidFill>
                <a:cs typeface="Arial" charset="0"/>
              </a:rPr>
              <a:t> la </a:t>
            </a:r>
            <a:r>
              <a:rPr lang="en-GB" sz="2400" b="1" dirty="0" err="1">
                <a:solidFill>
                  <a:srgbClr val="000000"/>
                </a:solidFill>
                <a:cs typeface="Arial" charset="0"/>
              </a:rPr>
              <a:t>relazione</a:t>
            </a:r>
            <a:r>
              <a:rPr lang="en-GB" sz="2400" b="1" dirty="0">
                <a:solidFill>
                  <a:srgbClr val="000000"/>
                </a:solidFill>
                <a:cs typeface="Arial" charset="0"/>
              </a:rPr>
              <a:t> </a:t>
            </a:r>
            <a:r>
              <a:rPr lang="en-GB" sz="2400" b="1" dirty="0" err="1">
                <a:solidFill>
                  <a:srgbClr val="000000"/>
                </a:solidFill>
                <a:cs typeface="Arial" charset="0"/>
              </a:rPr>
              <a:t>esistente</a:t>
            </a:r>
            <a:r>
              <a:rPr lang="en-GB" sz="2400" b="1" dirty="0">
                <a:solidFill>
                  <a:srgbClr val="000000"/>
                </a:solidFill>
                <a:cs typeface="Arial" charset="0"/>
              </a:rPr>
              <a:t> </a:t>
            </a:r>
            <a:r>
              <a:rPr lang="en-GB" sz="2400" b="1" dirty="0" err="1">
                <a:solidFill>
                  <a:srgbClr val="000000"/>
                </a:solidFill>
                <a:cs typeface="Arial" charset="0"/>
              </a:rPr>
              <a:t>tra</a:t>
            </a:r>
            <a:r>
              <a:rPr lang="en-GB" sz="2400" b="1" dirty="0">
                <a:solidFill>
                  <a:srgbClr val="000000"/>
                </a:solidFill>
                <a:cs typeface="Arial" charset="0"/>
              </a:rPr>
              <a:t> dose </a:t>
            </a:r>
            <a:r>
              <a:rPr lang="en-GB" sz="2400" b="1" dirty="0" err="1">
                <a:solidFill>
                  <a:srgbClr val="000000"/>
                </a:solidFill>
                <a:cs typeface="Arial" charset="0"/>
              </a:rPr>
              <a:t>ed</a:t>
            </a:r>
            <a:r>
              <a:rPr lang="en-GB" sz="2400" b="1" dirty="0">
                <a:solidFill>
                  <a:srgbClr val="000000"/>
                </a:solidFill>
                <a:cs typeface="Arial" charset="0"/>
              </a:rPr>
              <a:t> </a:t>
            </a:r>
            <a:r>
              <a:rPr lang="en-GB" sz="2400" b="1" dirty="0" err="1">
                <a:solidFill>
                  <a:srgbClr val="000000"/>
                </a:solidFill>
                <a:cs typeface="Arial" charset="0"/>
              </a:rPr>
              <a:t>effetti</a:t>
            </a:r>
            <a:r>
              <a:rPr lang="en-GB" sz="2400" b="1" dirty="0">
                <a:solidFill>
                  <a:srgbClr val="000000"/>
                </a:solidFill>
                <a:cs typeface="Arial" charset="0"/>
              </a:rPr>
              <a:t> </a:t>
            </a:r>
            <a:r>
              <a:rPr lang="en-GB" sz="2400" b="1" dirty="0" err="1">
                <a:solidFill>
                  <a:srgbClr val="000000"/>
                </a:solidFill>
                <a:cs typeface="Arial" charset="0"/>
              </a:rPr>
              <a:t>tossici</a:t>
            </a:r>
            <a:r>
              <a:rPr lang="en-GB" sz="2400" b="1" dirty="0">
                <a:solidFill>
                  <a:srgbClr val="000000"/>
                </a:solidFill>
                <a:cs typeface="Arial" charset="0"/>
              </a:rPr>
              <a:t> </a:t>
            </a:r>
            <a:r>
              <a:rPr lang="en-GB" sz="2400" b="1" dirty="0" err="1">
                <a:solidFill>
                  <a:srgbClr val="000000"/>
                </a:solidFill>
                <a:cs typeface="Arial" charset="0"/>
              </a:rPr>
              <a:t>nell’uomo</a:t>
            </a:r>
            <a:r>
              <a:rPr lang="en-GB" sz="2400" b="1" dirty="0">
                <a:solidFill>
                  <a:srgbClr val="000000"/>
                </a:solidFill>
                <a:cs typeface="Arial" charset="0"/>
              </a:rPr>
              <a:t>. </a:t>
            </a:r>
          </a:p>
          <a:p>
            <a:pPr marL="457200" indent="-457200" algn="l" eaLnBrk="0" hangingPunct="0"/>
            <a:endParaRPr lang="en-GB" sz="2400" b="1" dirty="0">
              <a:solidFill>
                <a:srgbClr val="000000"/>
              </a:solidFill>
              <a:cs typeface="Arial" charset="0"/>
            </a:endParaRPr>
          </a:p>
          <a:p>
            <a:pPr marL="457200" indent="-457200" algn="l" eaLnBrk="0" hangingPunct="0"/>
            <a:r>
              <a:rPr lang="en-GB" sz="2400" b="1" dirty="0" err="1">
                <a:solidFill>
                  <a:srgbClr val="000000"/>
                </a:solidFill>
                <a:cs typeface="Arial" charset="0"/>
              </a:rPr>
              <a:t>Richiede</a:t>
            </a:r>
            <a:r>
              <a:rPr lang="en-GB" sz="2400" b="1" dirty="0">
                <a:solidFill>
                  <a:srgbClr val="000000"/>
                </a:solidFill>
                <a:cs typeface="Arial" charset="0"/>
              </a:rPr>
              <a:t> due tipi </a:t>
            </a:r>
            <a:r>
              <a:rPr lang="en-GB" sz="2400" b="1" dirty="0" err="1">
                <a:solidFill>
                  <a:srgbClr val="000000"/>
                </a:solidFill>
                <a:cs typeface="Arial" charset="0"/>
              </a:rPr>
              <a:t>di</a:t>
            </a:r>
            <a:r>
              <a:rPr lang="en-GB" sz="2400" b="1" dirty="0">
                <a:solidFill>
                  <a:srgbClr val="000000"/>
                </a:solidFill>
                <a:cs typeface="Arial" charset="0"/>
              </a:rPr>
              <a:t> </a:t>
            </a:r>
            <a:r>
              <a:rPr lang="en-GB" sz="2400" b="1" dirty="0" err="1">
                <a:solidFill>
                  <a:srgbClr val="000000"/>
                </a:solidFill>
                <a:cs typeface="Arial" charset="0"/>
              </a:rPr>
              <a:t>estrapolazioni</a:t>
            </a:r>
            <a:r>
              <a:rPr lang="en-GB" sz="2400" b="1" dirty="0">
                <a:solidFill>
                  <a:srgbClr val="000000"/>
                </a:solidFill>
                <a:cs typeface="Arial" charset="0"/>
              </a:rPr>
              <a:t>:</a:t>
            </a:r>
          </a:p>
          <a:p>
            <a:pPr marL="457200" indent="-457200" algn="l" eaLnBrk="0" hangingPunct="0">
              <a:buFontTx/>
              <a:buAutoNum type="arabicPeriod"/>
            </a:pPr>
            <a:r>
              <a:rPr lang="en-GB" sz="2400" b="1" dirty="0" err="1">
                <a:solidFill>
                  <a:srgbClr val="000000"/>
                </a:solidFill>
                <a:cs typeface="Arial" charset="0"/>
              </a:rPr>
              <a:t>Dalle</a:t>
            </a:r>
            <a:r>
              <a:rPr lang="en-GB" sz="2400" b="1" dirty="0">
                <a:solidFill>
                  <a:srgbClr val="000000"/>
                </a:solidFill>
                <a:cs typeface="Arial" charset="0"/>
              </a:rPr>
              <a:t> </a:t>
            </a:r>
            <a:r>
              <a:rPr lang="en-GB" sz="2400" b="1" dirty="0" err="1">
                <a:solidFill>
                  <a:srgbClr val="000000"/>
                </a:solidFill>
                <a:cs typeface="Arial" charset="0"/>
              </a:rPr>
              <a:t>alte</a:t>
            </a:r>
            <a:r>
              <a:rPr lang="en-GB" sz="2400" b="1" dirty="0">
                <a:solidFill>
                  <a:srgbClr val="000000"/>
                </a:solidFill>
                <a:cs typeface="Arial" charset="0"/>
              </a:rPr>
              <a:t> </a:t>
            </a:r>
            <a:r>
              <a:rPr lang="en-GB" sz="2400" b="1" dirty="0" err="1">
                <a:solidFill>
                  <a:srgbClr val="000000"/>
                </a:solidFill>
                <a:cs typeface="Arial" charset="0"/>
              </a:rPr>
              <a:t>dosi</a:t>
            </a:r>
            <a:r>
              <a:rPr lang="en-GB" sz="2400" b="1" dirty="0">
                <a:solidFill>
                  <a:srgbClr val="000000"/>
                </a:solidFill>
                <a:cs typeface="Arial" charset="0"/>
              </a:rPr>
              <a:t> </a:t>
            </a:r>
            <a:r>
              <a:rPr lang="en-GB" sz="2400" b="1" dirty="0" err="1">
                <a:solidFill>
                  <a:srgbClr val="000000"/>
                </a:solidFill>
                <a:cs typeface="Arial" charset="0"/>
              </a:rPr>
              <a:t>sperimentali</a:t>
            </a:r>
            <a:r>
              <a:rPr lang="en-GB" sz="2400" b="1" dirty="0">
                <a:solidFill>
                  <a:srgbClr val="000000"/>
                </a:solidFill>
                <a:cs typeface="Arial" charset="0"/>
              </a:rPr>
              <a:t> </a:t>
            </a:r>
            <a:r>
              <a:rPr lang="en-GB" sz="2400" b="1" dirty="0" err="1">
                <a:solidFill>
                  <a:srgbClr val="000000"/>
                </a:solidFill>
                <a:cs typeface="Arial" charset="0"/>
              </a:rPr>
              <a:t>alle</a:t>
            </a:r>
            <a:r>
              <a:rPr lang="en-GB" sz="2400" b="1" dirty="0">
                <a:solidFill>
                  <a:srgbClr val="000000"/>
                </a:solidFill>
                <a:cs typeface="Arial" charset="0"/>
              </a:rPr>
              <a:t> </a:t>
            </a:r>
            <a:r>
              <a:rPr lang="en-GB" sz="2400" b="1" dirty="0" err="1">
                <a:solidFill>
                  <a:srgbClr val="000000"/>
                </a:solidFill>
                <a:cs typeface="Arial" charset="0"/>
              </a:rPr>
              <a:t>basse</a:t>
            </a:r>
            <a:r>
              <a:rPr lang="en-GB" sz="2400" b="1" dirty="0">
                <a:solidFill>
                  <a:srgbClr val="000000"/>
                </a:solidFill>
                <a:cs typeface="Arial" charset="0"/>
              </a:rPr>
              <a:t> </a:t>
            </a:r>
            <a:r>
              <a:rPr lang="en-GB" sz="2400" b="1" dirty="0" err="1">
                <a:solidFill>
                  <a:srgbClr val="000000"/>
                </a:solidFill>
                <a:cs typeface="Arial" charset="0"/>
              </a:rPr>
              <a:t>dosi</a:t>
            </a:r>
            <a:r>
              <a:rPr lang="en-GB" sz="2400" b="1" dirty="0">
                <a:solidFill>
                  <a:srgbClr val="000000"/>
                </a:solidFill>
                <a:cs typeface="Arial" charset="0"/>
              </a:rPr>
              <a:t> </a:t>
            </a:r>
            <a:r>
              <a:rPr lang="en-GB" sz="2400" b="1" dirty="0" err="1">
                <a:solidFill>
                  <a:srgbClr val="000000"/>
                </a:solidFill>
                <a:cs typeface="Arial" charset="0"/>
              </a:rPr>
              <a:t>ambientali</a:t>
            </a:r>
            <a:endParaRPr lang="en-GB" sz="2400" b="1" dirty="0">
              <a:solidFill>
                <a:srgbClr val="000000"/>
              </a:solidFill>
              <a:cs typeface="Arial" charset="0"/>
            </a:endParaRPr>
          </a:p>
          <a:p>
            <a:pPr marL="457200" indent="-457200" algn="l" eaLnBrk="0" hangingPunct="0">
              <a:buFontTx/>
              <a:buAutoNum type="arabicPeriod"/>
            </a:pPr>
            <a:r>
              <a:rPr lang="en-GB" sz="2400" b="1" dirty="0" err="1">
                <a:solidFill>
                  <a:srgbClr val="000000"/>
                </a:solidFill>
                <a:cs typeface="Arial" charset="0"/>
              </a:rPr>
              <a:t>Dall’animale</a:t>
            </a:r>
            <a:r>
              <a:rPr lang="en-GB" sz="2400" b="1" dirty="0">
                <a:solidFill>
                  <a:srgbClr val="000000"/>
                </a:solidFill>
                <a:cs typeface="Arial" charset="0"/>
              </a:rPr>
              <a:t> </a:t>
            </a:r>
            <a:r>
              <a:rPr lang="en-GB" sz="2400" b="1" dirty="0" err="1">
                <a:solidFill>
                  <a:srgbClr val="000000"/>
                </a:solidFill>
                <a:cs typeface="Arial" charset="0"/>
              </a:rPr>
              <a:t>all’uomo</a:t>
            </a:r>
            <a:endParaRPr lang="en-GB" sz="2400" b="1" dirty="0">
              <a:solidFill>
                <a:srgbClr val="000000"/>
              </a:solidFill>
              <a:cs typeface="Arial" charset="0"/>
            </a:endParaRPr>
          </a:p>
          <a:p>
            <a:pPr marL="457200" indent="-457200" algn="l" eaLnBrk="0" hangingPunct="0"/>
            <a:endParaRPr lang="en-GB" sz="2400" b="1" dirty="0">
              <a:solidFill>
                <a:srgbClr val="000000"/>
              </a:solidFill>
              <a:cs typeface="Arial" charset="0"/>
            </a:endParaRPr>
          </a:p>
          <a:p>
            <a:pPr marL="457200" indent="-457200" algn="l" eaLnBrk="0" hangingPunct="0"/>
            <a:r>
              <a:rPr lang="en-GB" sz="2400" b="1" dirty="0" err="1">
                <a:solidFill>
                  <a:srgbClr val="000000"/>
                </a:solidFill>
                <a:cs typeface="Arial" charset="0"/>
              </a:rPr>
              <a:t>Relativamente</a:t>
            </a:r>
            <a:r>
              <a:rPr lang="en-GB" sz="2400" b="1" dirty="0">
                <a:solidFill>
                  <a:srgbClr val="000000"/>
                </a:solidFill>
                <a:cs typeface="Arial" charset="0"/>
              </a:rPr>
              <a:t> al </a:t>
            </a:r>
            <a:r>
              <a:rPr lang="en-GB" sz="2400" b="1" dirty="0" err="1">
                <a:solidFill>
                  <a:srgbClr val="000000"/>
                </a:solidFill>
                <a:cs typeface="Arial" charset="0"/>
              </a:rPr>
              <a:t>fattore</a:t>
            </a:r>
            <a:r>
              <a:rPr lang="en-GB" sz="2400" b="1" dirty="0">
                <a:solidFill>
                  <a:srgbClr val="000000"/>
                </a:solidFill>
                <a:cs typeface="Arial" charset="0"/>
              </a:rPr>
              <a:t> 1, </a:t>
            </a:r>
            <a:r>
              <a:rPr lang="en-GB" sz="2400" b="1" dirty="0" err="1">
                <a:solidFill>
                  <a:srgbClr val="000000"/>
                </a:solidFill>
                <a:cs typeface="Arial" charset="0"/>
              </a:rPr>
              <a:t>esistono</a:t>
            </a:r>
            <a:r>
              <a:rPr lang="en-GB" sz="2400" b="1" dirty="0">
                <a:solidFill>
                  <a:srgbClr val="000000"/>
                </a:solidFill>
                <a:cs typeface="Arial" charset="0"/>
              </a:rPr>
              <a:t> </a:t>
            </a:r>
            <a:r>
              <a:rPr lang="en-GB" sz="2400" b="1" dirty="0" err="1">
                <a:solidFill>
                  <a:srgbClr val="000000"/>
                </a:solidFill>
                <a:cs typeface="Arial" charset="0"/>
              </a:rPr>
              <a:t>importanti</a:t>
            </a:r>
            <a:r>
              <a:rPr lang="en-GB" sz="2400" b="1" dirty="0">
                <a:solidFill>
                  <a:srgbClr val="000000"/>
                </a:solidFill>
                <a:cs typeface="Arial" charset="0"/>
              </a:rPr>
              <a:t> </a:t>
            </a:r>
            <a:r>
              <a:rPr lang="en-GB" sz="2400" b="1" dirty="0" err="1">
                <a:solidFill>
                  <a:srgbClr val="000000"/>
                </a:solidFill>
                <a:cs typeface="Arial" charset="0"/>
              </a:rPr>
              <a:t>differenze</a:t>
            </a:r>
            <a:r>
              <a:rPr lang="en-GB" sz="2400" b="1" dirty="0">
                <a:solidFill>
                  <a:srgbClr val="000000"/>
                </a:solidFill>
                <a:cs typeface="Arial" charset="0"/>
              </a:rPr>
              <a:t> </a:t>
            </a:r>
            <a:r>
              <a:rPr lang="en-GB" sz="2400" b="1" dirty="0" err="1">
                <a:solidFill>
                  <a:srgbClr val="000000"/>
                </a:solidFill>
                <a:cs typeface="Arial" charset="0"/>
              </a:rPr>
              <a:t>tra</a:t>
            </a:r>
            <a:r>
              <a:rPr lang="en-GB" sz="2400" b="1" dirty="0">
                <a:solidFill>
                  <a:srgbClr val="000000"/>
                </a:solidFill>
                <a:cs typeface="Arial" charset="0"/>
              </a:rPr>
              <a:t> </a:t>
            </a:r>
            <a:r>
              <a:rPr lang="en-GB" sz="2400" b="1" dirty="0" err="1">
                <a:solidFill>
                  <a:srgbClr val="000000"/>
                </a:solidFill>
                <a:cs typeface="Arial" charset="0"/>
              </a:rPr>
              <a:t>gli</a:t>
            </a:r>
            <a:r>
              <a:rPr lang="en-GB" sz="2400" b="1" dirty="0">
                <a:solidFill>
                  <a:srgbClr val="000000"/>
                </a:solidFill>
                <a:cs typeface="Arial" charset="0"/>
              </a:rPr>
              <a:t> </a:t>
            </a:r>
            <a:r>
              <a:rPr lang="en-GB" sz="2400" b="1" dirty="0" err="1">
                <a:solidFill>
                  <a:srgbClr val="000000"/>
                </a:solidFill>
                <a:cs typeface="Arial" charset="0"/>
              </a:rPr>
              <a:t>effeti</a:t>
            </a:r>
            <a:r>
              <a:rPr lang="en-GB" sz="2400" b="1" dirty="0">
                <a:solidFill>
                  <a:srgbClr val="000000"/>
                </a:solidFill>
                <a:cs typeface="Arial" charset="0"/>
              </a:rPr>
              <a:t> </a:t>
            </a:r>
            <a:r>
              <a:rPr lang="en-GB" sz="2400" b="1" i="1" dirty="0">
                <a:solidFill>
                  <a:srgbClr val="000000"/>
                </a:solidFill>
                <a:cs typeface="Arial" charset="0"/>
              </a:rPr>
              <a:t>non-</a:t>
            </a:r>
            <a:r>
              <a:rPr lang="en-GB" sz="2400" b="1" i="1" dirty="0" err="1">
                <a:solidFill>
                  <a:srgbClr val="000000"/>
                </a:solidFill>
                <a:cs typeface="Arial" charset="0"/>
              </a:rPr>
              <a:t>carcinogenici</a:t>
            </a:r>
            <a:r>
              <a:rPr lang="en-GB" sz="2400" b="1" dirty="0">
                <a:solidFill>
                  <a:srgbClr val="000000"/>
                </a:solidFill>
                <a:cs typeface="Arial" charset="0"/>
              </a:rPr>
              <a:t> (</a:t>
            </a:r>
            <a:r>
              <a:rPr lang="en-GB" sz="2400" b="1" dirty="0" err="1">
                <a:solidFill>
                  <a:srgbClr val="000000"/>
                </a:solidFill>
                <a:cs typeface="Arial" charset="0"/>
              </a:rPr>
              <a:t>considerati</a:t>
            </a:r>
            <a:r>
              <a:rPr lang="en-GB" sz="2400" b="1" dirty="0">
                <a:solidFill>
                  <a:srgbClr val="000000"/>
                </a:solidFill>
                <a:cs typeface="Arial" charset="0"/>
              </a:rPr>
              <a:t> come </a:t>
            </a:r>
            <a:r>
              <a:rPr lang="en-GB" sz="2400" b="1" dirty="0" err="1">
                <a:solidFill>
                  <a:srgbClr val="000000"/>
                </a:solidFill>
                <a:cs typeface="Arial" charset="0"/>
              </a:rPr>
              <a:t>aventi</a:t>
            </a:r>
            <a:r>
              <a:rPr lang="en-GB" sz="2400" b="1" dirty="0">
                <a:solidFill>
                  <a:srgbClr val="000000"/>
                </a:solidFill>
                <a:cs typeface="Arial" charset="0"/>
              </a:rPr>
              <a:t> un </a:t>
            </a:r>
            <a:r>
              <a:rPr lang="en-GB" sz="2400" b="1" dirty="0" err="1">
                <a:solidFill>
                  <a:srgbClr val="000000"/>
                </a:solidFill>
                <a:cs typeface="Arial" charset="0"/>
              </a:rPr>
              <a:t>effetto</a:t>
            </a:r>
            <a:r>
              <a:rPr lang="en-GB" sz="2400" b="1" dirty="0">
                <a:solidFill>
                  <a:srgbClr val="000000"/>
                </a:solidFill>
                <a:cs typeface="Arial" charset="0"/>
              </a:rPr>
              <a:t> </a:t>
            </a:r>
            <a:r>
              <a:rPr lang="en-GB" sz="2400" b="1" dirty="0" err="1">
                <a:solidFill>
                  <a:srgbClr val="000000"/>
                </a:solidFill>
                <a:cs typeface="Arial" charset="0"/>
              </a:rPr>
              <a:t>soglia</a:t>
            </a:r>
            <a:r>
              <a:rPr lang="en-GB" sz="2400" b="1" dirty="0">
                <a:solidFill>
                  <a:srgbClr val="000000"/>
                </a:solidFill>
                <a:cs typeface="Arial" charset="0"/>
              </a:rPr>
              <a:t>) e </a:t>
            </a:r>
            <a:r>
              <a:rPr lang="en-GB" sz="2400" b="1" dirty="0" err="1">
                <a:solidFill>
                  <a:srgbClr val="000000"/>
                </a:solidFill>
                <a:cs typeface="Arial" charset="0"/>
              </a:rPr>
              <a:t>quelli</a:t>
            </a:r>
            <a:r>
              <a:rPr lang="en-GB" sz="2400" b="1" dirty="0">
                <a:solidFill>
                  <a:srgbClr val="000000"/>
                </a:solidFill>
                <a:cs typeface="Arial" charset="0"/>
              </a:rPr>
              <a:t> </a:t>
            </a:r>
            <a:r>
              <a:rPr lang="en-GB" sz="2400" b="1" i="1" dirty="0" err="1">
                <a:solidFill>
                  <a:srgbClr val="000000"/>
                </a:solidFill>
                <a:cs typeface="Arial" charset="0"/>
              </a:rPr>
              <a:t>carcinogenici</a:t>
            </a:r>
            <a:r>
              <a:rPr lang="en-GB" sz="2400" b="1" i="1" dirty="0">
                <a:solidFill>
                  <a:srgbClr val="000000"/>
                </a:solidFill>
                <a:cs typeface="Arial" charset="0"/>
              </a:rPr>
              <a:t> </a:t>
            </a:r>
            <a:r>
              <a:rPr lang="en-GB" sz="2400" b="1" dirty="0">
                <a:solidFill>
                  <a:srgbClr val="000000"/>
                </a:solidFill>
                <a:cs typeface="Arial" charset="0"/>
              </a:rPr>
              <a:t>(</a:t>
            </a:r>
            <a:r>
              <a:rPr lang="en-GB" sz="2400" b="1" dirty="0" err="1">
                <a:solidFill>
                  <a:srgbClr val="000000"/>
                </a:solidFill>
                <a:cs typeface="Arial" charset="0"/>
              </a:rPr>
              <a:t>sprovvisti</a:t>
            </a:r>
            <a:r>
              <a:rPr lang="en-GB" sz="2400" b="1" dirty="0">
                <a:solidFill>
                  <a:srgbClr val="000000"/>
                </a:solidFill>
                <a:cs typeface="Arial" charset="0"/>
              </a:rPr>
              <a:t> </a:t>
            </a:r>
            <a:r>
              <a:rPr lang="en-GB" sz="2400" b="1" dirty="0" err="1">
                <a:solidFill>
                  <a:srgbClr val="000000"/>
                </a:solidFill>
                <a:cs typeface="Arial" charset="0"/>
              </a:rPr>
              <a:t>di</a:t>
            </a:r>
            <a:r>
              <a:rPr lang="en-GB" sz="2400" b="1" dirty="0">
                <a:solidFill>
                  <a:srgbClr val="000000"/>
                </a:solidFill>
                <a:cs typeface="Arial" charset="0"/>
              </a:rPr>
              <a:t> </a:t>
            </a:r>
            <a:r>
              <a:rPr lang="en-GB" sz="2400" b="1" dirty="0" err="1">
                <a:solidFill>
                  <a:srgbClr val="000000"/>
                </a:solidFill>
                <a:cs typeface="Arial" charset="0"/>
              </a:rPr>
              <a:t>effetto</a:t>
            </a:r>
            <a:r>
              <a:rPr lang="en-GB" sz="2400" b="1" dirty="0">
                <a:solidFill>
                  <a:srgbClr val="000000"/>
                </a:solidFill>
                <a:cs typeface="Arial" charset="0"/>
              </a:rPr>
              <a:t> </a:t>
            </a:r>
            <a:r>
              <a:rPr lang="en-GB" sz="2400" b="1" dirty="0" err="1">
                <a:solidFill>
                  <a:srgbClr val="000000"/>
                </a:solidFill>
                <a:cs typeface="Arial" charset="0"/>
              </a:rPr>
              <a:t>soglia</a:t>
            </a:r>
            <a:r>
              <a:rPr lang="en-GB" sz="2400" b="1" dirty="0">
                <a:solidFill>
                  <a:srgbClr val="000000"/>
                </a:solidFill>
                <a:cs typeface="Arial" charset="0"/>
              </a:rPr>
              <a:t>). </a:t>
            </a:r>
          </a:p>
        </p:txBody>
      </p:sp>
      <p:pic>
        <p:nvPicPr>
          <p:cNvPr id="66563" name="Picture 3" descr="http://www.sis.nlm.nih.gov/ToxTutor/Tox1/1x1clear.gif"/>
          <p:cNvPicPr>
            <a:picLocks noChangeAspect="1" noChangeArrowheads="1"/>
          </p:cNvPicPr>
          <p:nvPr/>
        </p:nvPicPr>
        <p:blipFill>
          <a:blip r:embed="rId2" r:link="rId3"/>
          <a:srcRect/>
          <a:stretch>
            <a:fillRect/>
          </a:stretch>
        </p:blipFill>
        <p:spPr bwMode="auto">
          <a:xfrm>
            <a:off x="0" y="1998663"/>
            <a:ext cx="19050" cy="171450"/>
          </a:xfrm>
          <a:prstGeom prst="rect">
            <a:avLst/>
          </a:prstGeom>
          <a:noFill/>
          <a:ln w="9525">
            <a:noFill/>
            <a:miter lim="800000"/>
            <a:headEnd/>
            <a:tailEnd/>
          </a:ln>
        </p:spPr>
      </p:pic>
      <p:sp>
        <p:nvSpPr>
          <p:cNvPr id="66564" name="Rectangle 4"/>
          <p:cNvSpPr>
            <a:spLocks noChangeArrowheads="1"/>
          </p:cNvSpPr>
          <p:nvPr/>
        </p:nvSpPr>
        <p:spPr bwMode="auto">
          <a:xfrm>
            <a:off x="708025" y="138113"/>
            <a:ext cx="7886700" cy="519112"/>
          </a:xfrm>
          <a:prstGeom prst="rect">
            <a:avLst/>
          </a:prstGeom>
          <a:solidFill>
            <a:srgbClr val="EAEAEA"/>
          </a:solidFill>
          <a:ln w="9525">
            <a:noFill/>
            <a:miter lim="800000"/>
            <a:headEnd/>
            <a:tailEnd/>
          </a:ln>
        </p:spPr>
        <p:txBody>
          <a:bodyPr wrap="none">
            <a:spAutoFit/>
          </a:bodyPr>
          <a:lstStyle/>
          <a:p>
            <a:pPr eaLnBrk="0" hangingPunct="0"/>
            <a:r>
              <a:rPr lang="en-GB" sz="2800" b="1">
                <a:solidFill>
                  <a:srgbClr val="000000"/>
                </a:solidFill>
                <a:cs typeface="Times New Roman" pitchFamily="18" charset="0"/>
                <a:sym typeface="Symbol" pitchFamily="18" charset="2"/>
              </a:rPr>
              <a:t>VALUTAZIONE DELLA DOSE-RISPOSTA</a:t>
            </a:r>
            <a:endParaRPr lang="it-IT" sz="2800" b="1">
              <a:solidFill>
                <a:srgbClr val="000000"/>
              </a:solidFill>
              <a:sym typeface="Symbol" pitchFamily="18" charset="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249238" y="773113"/>
            <a:ext cx="8666162" cy="2246769"/>
          </a:xfrm>
          <a:prstGeom prst="rect">
            <a:avLst/>
          </a:prstGeom>
          <a:noFill/>
          <a:ln w="9525">
            <a:noFill/>
            <a:miter lim="800000"/>
            <a:headEnd/>
            <a:tailEnd/>
          </a:ln>
        </p:spPr>
        <p:txBody>
          <a:bodyPr>
            <a:spAutoFit/>
          </a:bodyPr>
          <a:lstStyle/>
          <a:p>
            <a:pPr algn="l" eaLnBrk="0" hangingPunct="0"/>
            <a:r>
              <a:rPr lang="en-GB" sz="2000" b="1" dirty="0">
                <a:solidFill>
                  <a:srgbClr val="000000"/>
                </a:solidFill>
                <a:cs typeface="Times New Roman" pitchFamily="18" charset="0"/>
              </a:rPr>
              <a:t>Per </a:t>
            </a:r>
            <a:r>
              <a:rPr lang="en-GB" sz="2000" b="1" i="1" dirty="0" err="1">
                <a:solidFill>
                  <a:srgbClr val="000000"/>
                </a:solidFill>
                <a:cs typeface="Times New Roman" pitchFamily="18" charset="0"/>
              </a:rPr>
              <a:t>effetti</a:t>
            </a:r>
            <a:r>
              <a:rPr lang="en-GB" sz="2000" b="1" i="1" dirty="0">
                <a:solidFill>
                  <a:srgbClr val="000000"/>
                </a:solidFill>
                <a:cs typeface="Times New Roman" pitchFamily="18" charset="0"/>
              </a:rPr>
              <a:t> non-</a:t>
            </a:r>
            <a:r>
              <a:rPr lang="en-GB" sz="2000" b="1" i="1" dirty="0" err="1">
                <a:solidFill>
                  <a:srgbClr val="000000"/>
                </a:solidFill>
                <a:cs typeface="Times New Roman" pitchFamily="18" charset="0"/>
              </a:rPr>
              <a:t>carcinogenici</a:t>
            </a:r>
            <a:r>
              <a:rPr lang="en-GB" sz="2000" b="1" dirty="0">
                <a:solidFill>
                  <a:srgbClr val="000000"/>
                </a:solidFill>
                <a:cs typeface="Times New Roman" pitchFamily="18" charset="0"/>
              </a:rPr>
              <a:t> </a:t>
            </a:r>
            <a:r>
              <a:rPr lang="en-GB" sz="2000" b="1" i="1" dirty="0">
                <a:solidFill>
                  <a:srgbClr val="000000"/>
                </a:solidFill>
                <a:cs typeface="Times New Roman" pitchFamily="18" charset="0"/>
              </a:rPr>
              <a:t>(</a:t>
            </a:r>
            <a:r>
              <a:rPr lang="en-GB" sz="2000" b="1" i="1" dirty="0" err="1">
                <a:solidFill>
                  <a:srgbClr val="000000"/>
                </a:solidFill>
                <a:cs typeface="Times New Roman" pitchFamily="18" charset="0"/>
              </a:rPr>
              <a:t>neurotossicità</a:t>
            </a:r>
            <a:r>
              <a:rPr lang="en-GB" sz="2000" b="1" i="1" dirty="0">
                <a:solidFill>
                  <a:srgbClr val="000000"/>
                </a:solidFill>
                <a:cs typeface="Times New Roman" pitchFamily="18" charset="0"/>
              </a:rPr>
              <a:t>)</a:t>
            </a:r>
            <a:r>
              <a:rPr lang="en-GB" sz="2000" b="1" dirty="0">
                <a:solidFill>
                  <a:srgbClr val="000000"/>
                </a:solidFill>
                <a:cs typeface="Arial" charset="0"/>
              </a:rPr>
              <a:t>, </a:t>
            </a:r>
            <a:r>
              <a:rPr lang="en-GB" sz="2000" b="1" dirty="0" err="1">
                <a:solidFill>
                  <a:srgbClr val="000000"/>
                </a:solidFill>
                <a:cs typeface="Arial" charset="0"/>
              </a:rPr>
              <a:t>il</a:t>
            </a:r>
            <a:r>
              <a:rPr lang="en-GB" sz="2000" b="1" dirty="0">
                <a:solidFill>
                  <a:srgbClr val="000000"/>
                </a:solidFill>
                <a:cs typeface="Arial" charset="0"/>
              </a:rPr>
              <a:t> </a:t>
            </a:r>
            <a:r>
              <a:rPr lang="en-GB" sz="2000" b="1" dirty="0" err="1">
                <a:solidFill>
                  <a:srgbClr val="000000"/>
                </a:solidFill>
                <a:cs typeface="Arial" charset="0"/>
              </a:rPr>
              <a:t>margine</a:t>
            </a:r>
            <a:r>
              <a:rPr lang="en-GB" sz="2000" b="1" dirty="0">
                <a:solidFill>
                  <a:srgbClr val="000000"/>
                </a:solidFill>
                <a:cs typeface="Arial" charset="0"/>
              </a:rPr>
              <a:t> </a:t>
            </a:r>
            <a:r>
              <a:rPr lang="en-GB" sz="2000" b="1" dirty="0" err="1">
                <a:solidFill>
                  <a:srgbClr val="000000"/>
                </a:solidFill>
                <a:cs typeface="Arial" charset="0"/>
              </a:rPr>
              <a:t>di</a:t>
            </a:r>
            <a:r>
              <a:rPr lang="en-GB" sz="2000" b="1" dirty="0">
                <a:solidFill>
                  <a:srgbClr val="000000"/>
                </a:solidFill>
                <a:cs typeface="Arial" charset="0"/>
              </a:rPr>
              <a:t> </a:t>
            </a:r>
            <a:r>
              <a:rPr lang="en-GB" sz="2000" b="1" dirty="0" err="1">
                <a:solidFill>
                  <a:srgbClr val="000000"/>
                </a:solidFill>
                <a:cs typeface="Arial" charset="0"/>
              </a:rPr>
              <a:t>sicurezza</a:t>
            </a:r>
            <a:r>
              <a:rPr lang="en-GB" sz="2000" b="1" dirty="0">
                <a:solidFill>
                  <a:srgbClr val="000000"/>
                </a:solidFill>
                <a:cs typeface="Arial" charset="0"/>
              </a:rPr>
              <a:t> </a:t>
            </a:r>
            <a:r>
              <a:rPr lang="en-GB" sz="2000" b="1" dirty="0" err="1">
                <a:solidFill>
                  <a:srgbClr val="000000"/>
                </a:solidFill>
                <a:cs typeface="Arial" charset="0"/>
              </a:rPr>
              <a:t>viene</a:t>
            </a:r>
            <a:r>
              <a:rPr lang="en-GB" sz="2000" b="1" dirty="0">
                <a:solidFill>
                  <a:srgbClr val="000000"/>
                </a:solidFill>
                <a:cs typeface="Arial" charset="0"/>
              </a:rPr>
              <a:t> espresso come </a:t>
            </a:r>
            <a:r>
              <a:rPr lang="en-GB" sz="2000" b="1" dirty="0" err="1">
                <a:solidFill>
                  <a:srgbClr val="993366"/>
                </a:solidFill>
                <a:cs typeface="Arial" charset="0"/>
              </a:rPr>
              <a:t>Assunzione</a:t>
            </a:r>
            <a:r>
              <a:rPr lang="en-GB" sz="2000" b="1" dirty="0">
                <a:solidFill>
                  <a:srgbClr val="993366"/>
                </a:solidFill>
                <a:cs typeface="Arial" charset="0"/>
              </a:rPr>
              <a:t> </a:t>
            </a:r>
            <a:r>
              <a:rPr lang="en-GB" sz="2000" b="1" dirty="0" err="1">
                <a:solidFill>
                  <a:srgbClr val="993366"/>
                </a:solidFill>
                <a:cs typeface="Arial" charset="0"/>
              </a:rPr>
              <a:t>Quotidiana</a:t>
            </a:r>
            <a:r>
              <a:rPr lang="en-GB" sz="2000" b="1" dirty="0">
                <a:solidFill>
                  <a:srgbClr val="993366"/>
                </a:solidFill>
                <a:cs typeface="Arial" charset="0"/>
              </a:rPr>
              <a:t> </a:t>
            </a:r>
            <a:r>
              <a:rPr lang="en-GB" sz="2000" b="1" dirty="0" err="1">
                <a:solidFill>
                  <a:srgbClr val="993366"/>
                </a:solidFill>
                <a:cs typeface="Arial" charset="0"/>
              </a:rPr>
              <a:t>Accettabile</a:t>
            </a:r>
            <a:r>
              <a:rPr lang="en-GB" sz="2000" b="1" dirty="0">
                <a:solidFill>
                  <a:srgbClr val="993366"/>
                </a:solidFill>
                <a:cs typeface="Arial" charset="0"/>
              </a:rPr>
              <a:t> </a:t>
            </a:r>
            <a:r>
              <a:rPr lang="en-GB" sz="2000" b="1" dirty="0">
                <a:solidFill>
                  <a:srgbClr val="000000"/>
                </a:solidFill>
                <a:cs typeface="Arial" charset="0"/>
              </a:rPr>
              <a:t>(</a:t>
            </a:r>
            <a:r>
              <a:rPr lang="en-GB" sz="2000" b="1" dirty="0">
                <a:solidFill>
                  <a:srgbClr val="000000"/>
                </a:solidFill>
                <a:cs typeface="Times New Roman" pitchFamily="18" charset="0"/>
              </a:rPr>
              <a:t>ADI</a:t>
            </a:r>
            <a:r>
              <a:rPr lang="en-GB" sz="2000" b="1" dirty="0">
                <a:solidFill>
                  <a:srgbClr val="000000"/>
                </a:solidFill>
                <a:cs typeface="Arial" charset="0"/>
              </a:rPr>
              <a:t>, </a:t>
            </a:r>
            <a:r>
              <a:rPr lang="en-GB" sz="2000" b="1" dirty="0">
                <a:solidFill>
                  <a:srgbClr val="000000"/>
                </a:solidFill>
                <a:cs typeface="Times New Roman" pitchFamily="18" charset="0"/>
              </a:rPr>
              <a:t>Acceptable Daily Intake) o </a:t>
            </a:r>
            <a:r>
              <a:rPr lang="en-GB" sz="2000" b="1" dirty="0">
                <a:solidFill>
                  <a:schemeClr val="tx1">
                    <a:lumMod val="60000"/>
                    <a:lumOff val="40000"/>
                  </a:schemeClr>
                </a:solidFill>
                <a:cs typeface="Times New Roman" pitchFamily="18" charset="0"/>
              </a:rPr>
              <a:t>D</a:t>
            </a:r>
            <a:r>
              <a:rPr lang="en-GB" sz="2000" b="1" dirty="0">
                <a:solidFill>
                  <a:schemeClr val="tx1">
                    <a:lumMod val="60000"/>
                    <a:lumOff val="40000"/>
                  </a:schemeClr>
                </a:solidFill>
                <a:cs typeface="Arial" charset="0"/>
              </a:rPr>
              <a:t>ose </a:t>
            </a:r>
            <a:r>
              <a:rPr lang="en-GB" sz="2000" b="1" dirty="0" err="1">
                <a:solidFill>
                  <a:schemeClr val="tx1">
                    <a:lumMod val="60000"/>
                    <a:lumOff val="40000"/>
                  </a:schemeClr>
                </a:solidFill>
                <a:cs typeface="Arial" charset="0"/>
              </a:rPr>
              <a:t>di</a:t>
            </a:r>
            <a:r>
              <a:rPr lang="en-GB" sz="2000" b="1" dirty="0">
                <a:solidFill>
                  <a:schemeClr val="tx1">
                    <a:lumMod val="60000"/>
                    <a:lumOff val="40000"/>
                  </a:schemeClr>
                </a:solidFill>
                <a:cs typeface="Arial" charset="0"/>
              </a:rPr>
              <a:t> </a:t>
            </a:r>
            <a:r>
              <a:rPr lang="en-GB" sz="2000" b="1" dirty="0" err="1">
                <a:solidFill>
                  <a:schemeClr val="tx1">
                    <a:lumMod val="60000"/>
                    <a:lumOff val="40000"/>
                  </a:schemeClr>
                </a:solidFill>
                <a:cs typeface="Arial" charset="0"/>
              </a:rPr>
              <a:t>Riferimento</a:t>
            </a:r>
            <a:r>
              <a:rPr lang="en-GB" sz="2000" b="1" dirty="0">
                <a:solidFill>
                  <a:schemeClr val="tx1">
                    <a:lumMod val="60000"/>
                    <a:lumOff val="40000"/>
                  </a:schemeClr>
                </a:solidFill>
                <a:cs typeface="Arial" charset="0"/>
              </a:rPr>
              <a:t> </a:t>
            </a:r>
            <a:r>
              <a:rPr lang="en-GB" sz="2000" b="1" dirty="0">
                <a:solidFill>
                  <a:srgbClr val="000000"/>
                </a:solidFill>
                <a:cs typeface="Arial" charset="0"/>
              </a:rPr>
              <a:t>(</a:t>
            </a:r>
            <a:r>
              <a:rPr lang="en-GB" sz="2000" b="1" dirty="0" err="1">
                <a:solidFill>
                  <a:srgbClr val="000000"/>
                </a:solidFill>
                <a:cs typeface="Arial" charset="0"/>
              </a:rPr>
              <a:t>RfD</a:t>
            </a:r>
            <a:r>
              <a:rPr lang="en-GB" sz="2000" b="1" dirty="0">
                <a:solidFill>
                  <a:srgbClr val="000000"/>
                </a:solidFill>
                <a:cs typeface="Times New Roman" pitchFamily="18" charset="0"/>
              </a:rPr>
              <a:t>)</a:t>
            </a:r>
            <a:endParaRPr lang="en-GB" sz="2000" b="1" dirty="0">
              <a:solidFill>
                <a:srgbClr val="000000"/>
              </a:solidFill>
              <a:cs typeface="Arial" charset="0"/>
            </a:endParaRPr>
          </a:p>
          <a:p>
            <a:pPr algn="l" eaLnBrk="0" hangingPunct="0"/>
            <a:r>
              <a:rPr lang="en-GB" sz="2000" b="1" dirty="0">
                <a:solidFill>
                  <a:srgbClr val="FF3300"/>
                </a:solidFill>
                <a:cs typeface="Arial" charset="0"/>
              </a:rPr>
              <a:t>L’ADI è la </a:t>
            </a:r>
            <a:r>
              <a:rPr lang="en-GB" sz="2000" b="1" dirty="0" err="1">
                <a:solidFill>
                  <a:srgbClr val="FF3300"/>
                </a:solidFill>
                <a:cs typeface="Arial" charset="0"/>
              </a:rPr>
              <a:t>quantità</a:t>
            </a:r>
            <a:r>
              <a:rPr lang="en-GB" sz="2000" b="1" dirty="0">
                <a:solidFill>
                  <a:srgbClr val="FF3300"/>
                </a:solidFill>
                <a:cs typeface="Arial" charset="0"/>
              </a:rPr>
              <a:t> </a:t>
            </a:r>
            <a:r>
              <a:rPr lang="en-GB" sz="2000" b="1" dirty="0" err="1">
                <a:solidFill>
                  <a:srgbClr val="FF3300"/>
                </a:solidFill>
                <a:cs typeface="Arial" charset="0"/>
              </a:rPr>
              <a:t>di</a:t>
            </a:r>
            <a:r>
              <a:rPr lang="en-GB" sz="2000" b="1" dirty="0">
                <a:solidFill>
                  <a:srgbClr val="FF3300"/>
                </a:solidFill>
                <a:cs typeface="Arial" charset="0"/>
              </a:rPr>
              <a:t> </a:t>
            </a:r>
            <a:r>
              <a:rPr lang="en-GB" sz="2000" b="1" dirty="0" err="1">
                <a:solidFill>
                  <a:srgbClr val="FF3300"/>
                </a:solidFill>
                <a:cs typeface="Arial" charset="0"/>
              </a:rPr>
              <a:t>sostanza</a:t>
            </a:r>
            <a:r>
              <a:rPr lang="en-GB" sz="2000" b="1" dirty="0">
                <a:solidFill>
                  <a:srgbClr val="FF3300"/>
                </a:solidFill>
                <a:cs typeface="Arial" charset="0"/>
              </a:rPr>
              <a:t> cui </a:t>
            </a:r>
            <a:r>
              <a:rPr lang="en-GB" sz="2000" b="1" dirty="0" err="1">
                <a:solidFill>
                  <a:srgbClr val="FF3300"/>
                </a:solidFill>
                <a:cs typeface="Arial" charset="0"/>
              </a:rPr>
              <a:t>il</a:t>
            </a:r>
            <a:r>
              <a:rPr lang="en-GB" sz="2000" b="1" dirty="0">
                <a:solidFill>
                  <a:srgbClr val="FF3300"/>
                </a:solidFill>
                <a:cs typeface="Arial" charset="0"/>
              </a:rPr>
              <a:t> </a:t>
            </a:r>
            <a:r>
              <a:rPr lang="en-GB" sz="2000" b="1" dirty="0" err="1">
                <a:solidFill>
                  <a:srgbClr val="FF3300"/>
                </a:solidFill>
                <a:cs typeface="Arial" charset="0"/>
              </a:rPr>
              <a:t>soggetto</a:t>
            </a:r>
            <a:r>
              <a:rPr lang="en-GB" sz="2000" b="1" dirty="0">
                <a:solidFill>
                  <a:srgbClr val="FF3300"/>
                </a:solidFill>
                <a:cs typeface="Arial" charset="0"/>
              </a:rPr>
              <a:t> </a:t>
            </a:r>
            <a:r>
              <a:rPr lang="en-GB" sz="2000" b="1" dirty="0" err="1">
                <a:solidFill>
                  <a:srgbClr val="FF3300"/>
                </a:solidFill>
                <a:cs typeface="Arial" charset="0"/>
              </a:rPr>
              <a:t>può</a:t>
            </a:r>
            <a:r>
              <a:rPr lang="en-GB" sz="2000" b="1" dirty="0">
                <a:solidFill>
                  <a:srgbClr val="FF3300"/>
                </a:solidFill>
                <a:cs typeface="Arial" charset="0"/>
              </a:rPr>
              <a:t> </a:t>
            </a:r>
            <a:r>
              <a:rPr lang="en-GB" sz="2000" b="1" dirty="0" err="1">
                <a:solidFill>
                  <a:srgbClr val="FF3300"/>
                </a:solidFill>
                <a:cs typeface="Arial" charset="0"/>
              </a:rPr>
              <a:t>essere</a:t>
            </a:r>
            <a:r>
              <a:rPr lang="en-GB" sz="2000" b="1" dirty="0">
                <a:solidFill>
                  <a:srgbClr val="FF3300"/>
                </a:solidFill>
                <a:cs typeface="Arial" charset="0"/>
              </a:rPr>
              <a:t> </a:t>
            </a:r>
            <a:r>
              <a:rPr lang="en-GB" sz="2000" b="1" dirty="0" err="1">
                <a:solidFill>
                  <a:srgbClr val="FF3300"/>
                </a:solidFill>
                <a:cs typeface="Arial" charset="0"/>
              </a:rPr>
              <a:t>esposto</a:t>
            </a:r>
            <a:r>
              <a:rPr lang="en-GB" sz="2000" b="1" dirty="0">
                <a:solidFill>
                  <a:srgbClr val="FF3300"/>
                </a:solidFill>
                <a:cs typeface="Arial" charset="0"/>
              </a:rPr>
              <a:t> </a:t>
            </a:r>
            <a:r>
              <a:rPr lang="en-GB" sz="2000" b="1" dirty="0" err="1">
                <a:solidFill>
                  <a:srgbClr val="FF3300"/>
                </a:solidFill>
                <a:cs typeface="Arial" charset="0"/>
              </a:rPr>
              <a:t>quotidianamente</a:t>
            </a:r>
            <a:r>
              <a:rPr lang="en-GB" sz="2000" b="1" dirty="0">
                <a:solidFill>
                  <a:srgbClr val="FF3300"/>
                </a:solidFill>
                <a:cs typeface="Arial" charset="0"/>
              </a:rPr>
              <a:t> per un </a:t>
            </a:r>
            <a:r>
              <a:rPr lang="en-GB" sz="2000" b="1" dirty="0" err="1">
                <a:solidFill>
                  <a:srgbClr val="FF3300"/>
                </a:solidFill>
                <a:cs typeface="Arial" charset="0"/>
              </a:rPr>
              <a:t>periodo</a:t>
            </a:r>
            <a:r>
              <a:rPr lang="en-GB" sz="2000" b="1" dirty="0">
                <a:solidFill>
                  <a:srgbClr val="FF3300"/>
                </a:solidFill>
                <a:cs typeface="Arial" charset="0"/>
              </a:rPr>
              <a:t> </a:t>
            </a:r>
            <a:r>
              <a:rPr lang="en-GB" sz="2000" b="1" dirty="0" err="1">
                <a:solidFill>
                  <a:srgbClr val="FF3300"/>
                </a:solidFill>
                <a:cs typeface="Arial" charset="0"/>
              </a:rPr>
              <a:t>lungo</a:t>
            </a:r>
            <a:r>
              <a:rPr lang="en-GB" sz="2000" b="1" dirty="0">
                <a:solidFill>
                  <a:srgbClr val="FF3300"/>
                </a:solidFill>
                <a:cs typeface="Arial" charset="0"/>
              </a:rPr>
              <a:t> (</a:t>
            </a:r>
            <a:r>
              <a:rPr lang="en-GB" sz="2000" b="1" dirty="0" err="1">
                <a:solidFill>
                  <a:srgbClr val="FF3300"/>
                </a:solidFill>
                <a:cs typeface="Arial" charset="0"/>
              </a:rPr>
              <a:t>tutta</a:t>
            </a:r>
            <a:r>
              <a:rPr lang="en-GB" sz="2000" b="1" dirty="0">
                <a:solidFill>
                  <a:srgbClr val="FF3300"/>
                </a:solidFill>
                <a:cs typeface="Arial" charset="0"/>
              </a:rPr>
              <a:t> la vita!) </a:t>
            </a:r>
            <a:r>
              <a:rPr lang="en-GB" sz="2000" b="1" dirty="0" err="1">
                <a:solidFill>
                  <a:srgbClr val="FF3300"/>
                </a:solidFill>
                <a:cs typeface="Arial" charset="0"/>
              </a:rPr>
              <a:t>senza</a:t>
            </a:r>
            <a:r>
              <a:rPr lang="en-GB" sz="2000" b="1" dirty="0">
                <a:solidFill>
                  <a:srgbClr val="FF3300"/>
                </a:solidFill>
                <a:cs typeface="Arial" charset="0"/>
              </a:rPr>
              <a:t> </a:t>
            </a:r>
            <a:r>
              <a:rPr lang="en-GB" sz="2000" b="1" dirty="0" err="1">
                <a:solidFill>
                  <a:srgbClr val="FF3300"/>
                </a:solidFill>
                <a:cs typeface="Arial" charset="0"/>
              </a:rPr>
              <a:t>che</a:t>
            </a:r>
            <a:r>
              <a:rPr lang="en-GB" sz="2000" b="1" dirty="0">
                <a:solidFill>
                  <a:srgbClr val="FF3300"/>
                </a:solidFill>
                <a:cs typeface="Arial" charset="0"/>
              </a:rPr>
              <a:t> </a:t>
            </a:r>
            <a:r>
              <a:rPr lang="en-GB" sz="2000" b="1" dirty="0" err="1">
                <a:solidFill>
                  <a:srgbClr val="FF3300"/>
                </a:solidFill>
                <a:cs typeface="Arial" charset="0"/>
              </a:rPr>
              <a:t>si</a:t>
            </a:r>
            <a:r>
              <a:rPr lang="en-GB" sz="2000" b="1" dirty="0">
                <a:solidFill>
                  <a:srgbClr val="FF3300"/>
                </a:solidFill>
                <a:cs typeface="Arial" charset="0"/>
              </a:rPr>
              <a:t> </a:t>
            </a:r>
            <a:r>
              <a:rPr lang="en-GB" sz="2000" b="1" dirty="0" err="1">
                <a:solidFill>
                  <a:srgbClr val="FF3300"/>
                </a:solidFill>
                <a:cs typeface="Arial" charset="0"/>
              </a:rPr>
              <a:t>verifichino</a:t>
            </a:r>
            <a:r>
              <a:rPr lang="en-GB" sz="2000" b="1" dirty="0">
                <a:solidFill>
                  <a:srgbClr val="FF3300"/>
                </a:solidFill>
                <a:cs typeface="Arial" charset="0"/>
              </a:rPr>
              <a:t> </a:t>
            </a:r>
            <a:r>
              <a:rPr lang="en-GB" sz="2000" b="1" dirty="0" err="1">
                <a:solidFill>
                  <a:srgbClr val="FF3300"/>
                </a:solidFill>
                <a:cs typeface="Arial" charset="0"/>
              </a:rPr>
              <a:t>eventi</a:t>
            </a:r>
            <a:r>
              <a:rPr lang="en-GB" sz="2000" b="1" dirty="0">
                <a:solidFill>
                  <a:srgbClr val="FF3300"/>
                </a:solidFill>
                <a:cs typeface="Arial" charset="0"/>
              </a:rPr>
              <a:t> </a:t>
            </a:r>
            <a:r>
              <a:rPr lang="en-GB" sz="2000" b="1" dirty="0" err="1">
                <a:solidFill>
                  <a:srgbClr val="FF3300"/>
                </a:solidFill>
                <a:cs typeface="Arial" charset="0"/>
              </a:rPr>
              <a:t>dannosi</a:t>
            </a:r>
            <a:r>
              <a:rPr lang="en-GB" sz="2000" b="1" dirty="0">
                <a:solidFill>
                  <a:srgbClr val="FF3300"/>
                </a:solidFill>
                <a:cs typeface="Arial" charset="0"/>
              </a:rPr>
              <a:t>.</a:t>
            </a:r>
            <a:r>
              <a:rPr lang="en-GB" sz="2000" b="1" dirty="0">
                <a:solidFill>
                  <a:srgbClr val="000000"/>
                </a:solidFill>
                <a:cs typeface="Arial" charset="0"/>
              </a:rPr>
              <a:t> </a:t>
            </a:r>
            <a:r>
              <a:rPr lang="en-GB" sz="2000" b="1" dirty="0" err="1">
                <a:solidFill>
                  <a:srgbClr val="000000"/>
                </a:solidFill>
                <a:cs typeface="Arial" charset="0"/>
              </a:rPr>
              <a:t>Viene</a:t>
            </a:r>
            <a:r>
              <a:rPr lang="en-GB" sz="2000" b="1" dirty="0">
                <a:solidFill>
                  <a:srgbClr val="000000"/>
                </a:solidFill>
                <a:cs typeface="Arial" charset="0"/>
              </a:rPr>
              <a:t> </a:t>
            </a:r>
            <a:r>
              <a:rPr lang="en-GB" sz="2000" b="1" dirty="0" err="1">
                <a:solidFill>
                  <a:srgbClr val="000000"/>
                </a:solidFill>
                <a:cs typeface="Arial" charset="0"/>
              </a:rPr>
              <a:t>determinata</a:t>
            </a:r>
            <a:r>
              <a:rPr lang="en-GB" sz="2000" b="1" dirty="0">
                <a:solidFill>
                  <a:srgbClr val="000000"/>
                </a:solidFill>
                <a:cs typeface="Arial" charset="0"/>
              </a:rPr>
              <a:t> </a:t>
            </a:r>
            <a:r>
              <a:rPr lang="en-GB" sz="2000" b="1" dirty="0" err="1">
                <a:solidFill>
                  <a:srgbClr val="000000"/>
                </a:solidFill>
                <a:cs typeface="Arial" charset="0"/>
              </a:rPr>
              <a:t>applicando</a:t>
            </a:r>
            <a:r>
              <a:rPr lang="en-GB" sz="2000" b="1" dirty="0">
                <a:solidFill>
                  <a:srgbClr val="000000"/>
                </a:solidFill>
                <a:cs typeface="Arial" charset="0"/>
              </a:rPr>
              <a:t> un </a:t>
            </a:r>
            <a:r>
              <a:rPr lang="en-GB" sz="2000" b="1" dirty="0" err="1">
                <a:solidFill>
                  <a:srgbClr val="000000"/>
                </a:solidFill>
                <a:cs typeface="Arial" charset="0"/>
              </a:rPr>
              <a:t>fattore</a:t>
            </a:r>
            <a:r>
              <a:rPr lang="en-GB" sz="2000" b="1" dirty="0">
                <a:solidFill>
                  <a:srgbClr val="000000"/>
                </a:solidFill>
                <a:cs typeface="Arial" charset="0"/>
              </a:rPr>
              <a:t> </a:t>
            </a:r>
            <a:r>
              <a:rPr lang="en-GB" sz="2000" b="1" dirty="0" err="1">
                <a:solidFill>
                  <a:srgbClr val="000000"/>
                </a:solidFill>
                <a:cs typeface="Arial" charset="0"/>
              </a:rPr>
              <a:t>di</a:t>
            </a:r>
            <a:r>
              <a:rPr lang="en-GB" sz="2000" b="1" dirty="0">
                <a:solidFill>
                  <a:srgbClr val="000000"/>
                </a:solidFill>
                <a:cs typeface="Arial" charset="0"/>
              </a:rPr>
              <a:t> </a:t>
            </a:r>
            <a:r>
              <a:rPr lang="en-GB" sz="2000" b="1" dirty="0" err="1">
                <a:solidFill>
                  <a:srgbClr val="000000"/>
                </a:solidFill>
                <a:cs typeface="Arial" charset="0"/>
              </a:rPr>
              <a:t>sicurezza</a:t>
            </a:r>
            <a:r>
              <a:rPr lang="en-GB" sz="2000" b="1" dirty="0">
                <a:solidFill>
                  <a:srgbClr val="000000"/>
                </a:solidFill>
                <a:cs typeface="Arial" charset="0"/>
              </a:rPr>
              <a:t> (safety factors) </a:t>
            </a:r>
            <a:r>
              <a:rPr lang="en-GB" sz="2000" b="1" dirty="0" err="1">
                <a:solidFill>
                  <a:srgbClr val="000000"/>
                </a:solidFill>
                <a:cs typeface="Arial" charset="0"/>
              </a:rPr>
              <a:t>alla</a:t>
            </a:r>
            <a:r>
              <a:rPr lang="en-GB" sz="2000" b="1" dirty="0">
                <a:solidFill>
                  <a:srgbClr val="000000"/>
                </a:solidFill>
                <a:cs typeface="Arial" charset="0"/>
              </a:rPr>
              <a:t> </a:t>
            </a:r>
            <a:r>
              <a:rPr lang="en-GB" sz="2000" b="1" i="1" dirty="0">
                <a:solidFill>
                  <a:srgbClr val="000000"/>
                </a:solidFill>
                <a:cs typeface="Times New Roman" pitchFamily="18" charset="0"/>
              </a:rPr>
              <a:t>NOAEL</a:t>
            </a:r>
            <a:r>
              <a:rPr lang="en-GB" sz="2000" b="1" dirty="0">
                <a:solidFill>
                  <a:srgbClr val="000000"/>
                </a:solidFill>
                <a:cs typeface="Arial" charset="0"/>
              </a:rPr>
              <a:t>.</a:t>
            </a:r>
          </a:p>
        </p:txBody>
      </p:sp>
      <p:pic>
        <p:nvPicPr>
          <p:cNvPr id="67587" name="Picture 3" descr="http://www.sis.nlm.nih.gov/ToxTutor/Tox1/fig01.gif"/>
          <p:cNvPicPr>
            <a:picLocks noChangeAspect="1" noChangeArrowheads="1"/>
          </p:cNvPicPr>
          <p:nvPr/>
        </p:nvPicPr>
        <p:blipFill>
          <a:blip r:embed="rId2" r:link="rId3" cstate="print"/>
          <a:srcRect/>
          <a:stretch>
            <a:fillRect/>
          </a:stretch>
        </p:blipFill>
        <p:spPr bwMode="auto">
          <a:xfrm>
            <a:off x="3330575" y="3365500"/>
            <a:ext cx="5661025" cy="1130300"/>
          </a:xfrm>
          <a:prstGeom prst="rect">
            <a:avLst/>
          </a:prstGeom>
          <a:noFill/>
          <a:ln w="9525">
            <a:noFill/>
            <a:miter lim="800000"/>
            <a:headEnd/>
            <a:tailEnd/>
          </a:ln>
        </p:spPr>
      </p:pic>
      <p:sp>
        <p:nvSpPr>
          <p:cNvPr id="67588" name="Rectangle 4"/>
          <p:cNvSpPr>
            <a:spLocks noChangeArrowheads="1"/>
          </p:cNvSpPr>
          <p:nvPr/>
        </p:nvSpPr>
        <p:spPr bwMode="auto">
          <a:xfrm>
            <a:off x="114300" y="5041900"/>
            <a:ext cx="3105150" cy="1006475"/>
          </a:xfrm>
          <a:prstGeom prst="rect">
            <a:avLst/>
          </a:prstGeom>
          <a:solidFill>
            <a:srgbClr val="EAEAEA"/>
          </a:solidFill>
          <a:ln w="9525">
            <a:noFill/>
            <a:miter lim="800000"/>
            <a:headEnd/>
            <a:tailEnd/>
          </a:ln>
        </p:spPr>
        <p:txBody>
          <a:bodyPr>
            <a:spAutoFit/>
          </a:bodyPr>
          <a:lstStyle/>
          <a:p>
            <a:pPr eaLnBrk="0" hangingPunct="0"/>
            <a:r>
              <a:rPr lang="en-GB" sz="2000" b="1">
                <a:solidFill>
                  <a:srgbClr val="000000"/>
                </a:solidFill>
                <a:cs typeface="Arial" charset="0"/>
              </a:rPr>
              <a:t>Fattori di Sicurezza </a:t>
            </a:r>
          </a:p>
          <a:p>
            <a:pPr eaLnBrk="0" hangingPunct="0"/>
            <a:r>
              <a:rPr lang="en-GB" sz="2000" b="1">
                <a:solidFill>
                  <a:srgbClr val="000000"/>
                </a:solidFill>
                <a:cs typeface="Arial" charset="0"/>
              </a:rPr>
              <a:t>utilizzati per il </a:t>
            </a:r>
          </a:p>
          <a:p>
            <a:pPr eaLnBrk="0" hangingPunct="0"/>
            <a:r>
              <a:rPr lang="en-GB" sz="2000" b="1">
                <a:solidFill>
                  <a:srgbClr val="000000"/>
                </a:solidFill>
                <a:cs typeface="Arial" charset="0"/>
              </a:rPr>
              <a:t>calcolo dell’ADI</a:t>
            </a:r>
            <a:endParaRPr lang="en-GB" sz="2000" b="1">
              <a:solidFill>
                <a:srgbClr val="000000"/>
              </a:solidFill>
            </a:endParaRPr>
          </a:p>
        </p:txBody>
      </p:sp>
      <p:pic>
        <p:nvPicPr>
          <p:cNvPr id="67589" name="Picture 5" descr="http://www.sis.nlm.nih.gov/ToxTutor/Tox1/table33.gif"/>
          <p:cNvPicPr>
            <a:picLocks noChangeAspect="1" noChangeArrowheads="1"/>
          </p:cNvPicPr>
          <p:nvPr/>
        </p:nvPicPr>
        <p:blipFill>
          <a:blip r:embed="rId4" r:link="rId5" cstate="print"/>
          <a:srcRect/>
          <a:stretch>
            <a:fillRect/>
          </a:stretch>
        </p:blipFill>
        <p:spPr bwMode="auto">
          <a:xfrm>
            <a:off x="3352800" y="4610100"/>
            <a:ext cx="5619750" cy="2114550"/>
          </a:xfrm>
          <a:prstGeom prst="rect">
            <a:avLst/>
          </a:prstGeom>
          <a:noFill/>
          <a:ln w="9525">
            <a:noFill/>
            <a:miter lim="800000"/>
            <a:headEnd/>
            <a:tailEnd/>
          </a:ln>
        </p:spPr>
      </p:pic>
      <p:sp>
        <p:nvSpPr>
          <p:cNvPr id="67590" name="Rectangle 6"/>
          <p:cNvSpPr>
            <a:spLocks noChangeArrowheads="1"/>
          </p:cNvSpPr>
          <p:nvPr/>
        </p:nvSpPr>
        <p:spPr bwMode="auto">
          <a:xfrm>
            <a:off x="708025" y="195263"/>
            <a:ext cx="7886700" cy="519112"/>
          </a:xfrm>
          <a:prstGeom prst="rect">
            <a:avLst/>
          </a:prstGeom>
          <a:solidFill>
            <a:srgbClr val="EAEAEA"/>
          </a:solidFill>
          <a:ln w="9525">
            <a:noFill/>
            <a:miter lim="800000"/>
            <a:headEnd/>
            <a:tailEnd/>
          </a:ln>
        </p:spPr>
        <p:txBody>
          <a:bodyPr wrap="none">
            <a:spAutoFit/>
          </a:bodyPr>
          <a:lstStyle/>
          <a:p>
            <a:pPr eaLnBrk="0" hangingPunct="0"/>
            <a:r>
              <a:rPr lang="en-GB" sz="2800" b="1">
                <a:solidFill>
                  <a:srgbClr val="000000"/>
                </a:solidFill>
                <a:cs typeface="Times New Roman" pitchFamily="18" charset="0"/>
                <a:sym typeface="Symbol" pitchFamily="18" charset="2"/>
              </a:rPr>
              <a:t>VALUTAZIONE DELLA DOSE-RISPOSTA</a:t>
            </a:r>
            <a:endParaRPr lang="it-IT" sz="2800" b="1">
              <a:solidFill>
                <a:srgbClr val="000000"/>
              </a:solidFill>
              <a:sym typeface="Symbol" pitchFamily="18" charset="2"/>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609600" y="457200"/>
            <a:ext cx="7772400" cy="2236788"/>
          </a:xfrm>
          <a:solidFill>
            <a:srgbClr val="FFCC99"/>
          </a:solidFill>
          <a:ln>
            <a:solidFill>
              <a:schemeClr val="tx1"/>
            </a:solidFill>
          </a:ln>
        </p:spPr>
        <p:txBody>
          <a:bodyPr>
            <a:spAutoFit/>
          </a:bodyPr>
          <a:lstStyle/>
          <a:p>
            <a:pPr>
              <a:spcBef>
                <a:spcPct val="0"/>
              </a:spcBef>
            </a:pPr>
            <a:r>
              <a:rPr lang="it-IT" sz="2800"/>
              <a:t>I valori dei singoli fattori sono empirici e sono valutati in base a criteri poco standardizzabili. </a:t>
            </a:r>
          </a:p>
          <a:p>
            <a:pPr>
              <a:spcBef>
                <a:spcPct val="0"/>
              </a:spcBef>
            </a:pPr>
            <a:r>
              <a:rPr lang="it-IT" sz="2800"/>
              <a:t>Il valore di FI totale 100 è considerato il valore di </a:t>
            </a:r>
            <a:r>
              <a:rPr lang="it-IT" sz="2800" i="1"/>
              <a:t>default</a:t>
            </a:r>
            <a:r>
              <a:rPr lang="it-IT" sz="2800"/>
              <a:t>, che può essere aumentato o diminuito in base alle informazioni disponibili</a:t>
            </a:r>
          </a:p>
        </p:txBody>
      </p:sp>
      <p:sp>
        <p:nvSpPr>
          <p:cNvPr id="18437" name="Rectangle 5"/>
          <p:cNvSpPr>
            <a:spLocks noChangeArrowheads="1"/>
          </p:cNvSpPr>
          <p:nvPr/>
        </p:nvSpPr>
        <p:spPr bwMode="auto">
          <a:xfrm>
            <a:off x="3143250" y="1990725"/>
            <a:ext cx="9144000" cy="0"/>
          </a:xfrm>
          <a:prstGeom prst="rect">
            <a:avLst/>
          </a:prstGeom>
          <a:noFill/>
          <a:ln w="9525">
            <a:noFill/>
            <a:miter lim="800000"/>
            <a:headEnd/>
            <a:tailEnd/>
          </a:ln>
          <a:effectLst/>
        </p:spPr>
        <p:txBody>
          <a:bodyPr>
            <a:spAutoFit/>
          </a:bodyPr>
          <a:lstStyle/>
          <a:p>
            <a:endParaRPr lang="it-IT"/>
          </a:p>
        </p:txBody>
      </p:sp>
      <p:pic>
        <p:nvPicPr>
          <p:cNvPr id="18436" name="Picture 4" descr="fig_17"/>
          <p:cNvPicPr>
            <a:picLocks noChangeAspect="1" noChangeArrowheads="1"/>
          </p:cNvPicPr>
          <p:nvPr/>
        </p:nvPicPr>
        <p:blipFill>
          <a:blip r:embed="rId2" r:link="rId3" cstate="print"/>
          <a:srcRect/>
          <a:stretch>
            <a:fillRect/>
          </a:stretch>
        </p:blipFill>
        <p:spPr bwMode="auto">
          <a:xfrm>
            <a:off x="3124200" y="3505200"/>
            <a:ext cx="2857500" cy="287655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353668" y="1368425"/>
            <a:ext cx="8274050" cy="2246769"/>
          </a:xfrm>
          <a:prstGeom prst="rect">
            <a:avLst/>
          </a:prstGeom>
          <a:noFill/>
          <a:ln w="9525">
            <a:solidFill>
              <a:schemeClr val="accent1">
                <a:alpha val="94000"/>
              </a:schemeClr>
            </a:solidFill>
            <a:miter lim="800000"/>
            <a:headEnd/>
            <a:tailEnd/>
          </a:ln>
        </p:spPr>
        <p:txBody>
          <a:bodyPr wrap="square">
            <a:spAutoFit/>
          </a:bodyPr>
          <a:lstStyle/>
          <a:p>
            <a:pPr algn="just" eaLnBrk="0" hangingPunct="0"/>
            <a:r>
              <a:rPr lang="en-GB" sz="2000" b="1" dirty="0">
                <a:solidFill>
                  <a:srgbClr val="000000"/>
                </a:solidFill>
                <a:cs typeface="Arial" charset="0"/>
              </a:rPr>
              <a:t>Uno studio </a:t>
            </a:r>
            <a:r>
              <a:rPr lang="en-GB" sz="2000" b="1" dirty="0" err="1">
                <a:solidFill>
                  <a:srgbClr val="000000"/>
                </a:solidFill>
                <a:cs typeface="Arial" charset="0"/>
              </a:rPr>
              <a:t>animale</a:t>
            </a:r>
            <a:r>
              <a:rPr lang="en-GB" sz="2000" b="1" dirty="0">
                <a:solidFill>
                  <a:srgbClr val="000000"/>
                </a:solidFill>
                <a:cs typeface="Arial" charset="0"/>
              </a:rPr>
              <a:t> </a:t>
            </a:r>
            <a:r>
              <a:rPr lang="en-GB" sz="2000" b="1" dirty="0" err="1">
                <a:solidFill>
                  <a:srgbClr val="000000"/>
                </a:solidFill>
                <a:cs typeface="Arial" charset="0"/>
              </a:rPr>
              <a:t>subcronico</a:t>
            </a:r>
            <a:r>
              <a:rPr lang="en-GB" sz="2000" b="1" dirty="0">
                <a:solidFill>
                  <a:srgbClr val="000000"/>
                </a:solidFill>
                <a:cs typeface="Arial" charset="0"/>
              </a:rPr>
              <a:t> ha </a:t>
            </a:r>
            <a:r>
              <a:rPr lang="en-GB" sz="2000" b="1" dirty="0" err="1">
                <a:solidFill>
                  <a:srgbClr val="000000"/>
                </a:solidFill>
                <a:cs typeface="Arial" charset="0"/>
              </a:rPr>
              <a:t>rilevato</a:t>
            </a:r>
            <a:r>
              <a:rPr lang="en-GB" sz="2000" b="1" dirty="0">
                <a:solidFill>
                  <a:srgbClr val="000000"/>
                </a:solidFill>
                <a:cs typeface="Arial" charset="0"/>
              </a:rPr>
              <a:t> </a:t>
            </a:r>
            <a:r>
              <a:rPr lang="en-GB" sz="2000" b="1" dirty="0" err="1">
                <a:solidFill>
                  <a:srgbClr val="000000"/>
                </a:solidFill>
                <a:cs typeface="Arial" charset="0"/>
              </a:rPr>
              <a:t>una</a:t>
            </a:r>
            <a:r>
              <a:rPr lang="en-GB" sz="2000" b="1" dirty="0">
                <a:solidFill>
                  <a:srgbClr val="000000"/>
                </a:solidFill>
                <a:cs typeface="Arial" charset="0"/>
              </a:rPr>
              <a:t> LOAEL </a:t>
            </a:r>
            <a:r>
              <a:rPr lang="en-GB" sz="2000" b="1" dirty="0" err="1">
                <a:solidFill>
                  <a:srgbClr val="000000"/>
                </a:solidFill>
                <a:cs typeface="Arial" charset="0"/>
              </a:rPr>
              <a:t>di</a:t>
            </a:r>
            <a:r>
              <a:rPr lang="en-GB" sz="2000" b="1" dirty="0">
                <a:solidFill>
                  <a:srgbClr val="000000"/>
                </a:solidFill>
                <a:cs typeface="Arial" charset="0"/>
              </a:rPr>
              <a:t> </a:t>
            </a:r>
            <a:r>
              <a:rPr lang="en-GB" sz="2000" b="1" dirty="0" smtClean="0">
                <a:solidFill>
                  <a:srgbClr val="000000"/>
                </a:solidFill>
                <a:cs typeface="Arial" charset="0"/>
              </a:rPr>
              <a:t> 50 </a:t>
            </a:r>
            <a:r>
              <a:rPr lang="en-GB" sz="2000" b="1" dirty="0">
                <a:solidFill>
                  <a:srgbClr val="000000"/>
                </a:solidFill>
                <a:cs typeface="Arial" charset="0"/>
              </a:rPr>
              <a:t>mg/kg/die. </a:t>
            </a:r>
          </a:p>
          <a:p>
            <a:pPr algn="l" eaLnBrk="0" hangingPunct="0"/>
            <a:endParaRPr lang="en-GB" sz="2000" b="1" dirty="0">
              <a:solidFill>
                <a:srgbClr val="000000"/>
              </a:solidFill>
              <a:cs typeface="Arial" charset="0"/>
            </a:endParaRPr>
          </a:p>
          <a:p>
            <a:pPr algn="l" eaLnBrk="0" hangingPunct="0"/>
            <a:r>
              <a:rPr lang="en-GB" sz="2000" b="1" dirty="0" err="1">
                <a:solidFill>
                  <a:srgbClr val="000000"/>
                </a:solidFill>
                <a:cs typeface="Arial" charset="0"/>
              </a:rPr>
              <a:t>Quindi</a:t>
            </a:r>
            <a:r>
              <a:rPr lang="en-GB" sz="2000" b="1" dirty="0">
                <a:solidFill>
                  <a:srgbClr val="000000"/>
                </a:solidFill>
                <a:cs typeface="Arial" charset="0"/>
              </a:rPr>
              <a:t> </a:t>
            </a:r>
            <a:r>
              <a:rPr lang="en-GB" sz="2000" b="1" dirty="0" err="1">
                <a:solidFill>
                  <a:srgbClr val="000000"/>
                </a:solidFill>
                <a:cs typeface="Arial" charset="0"/>
              </a:rPr>
              <a:t>i</a:t>
            </a:r>
            <a:r>
              <a:rPr lang="en-GB" sz="2000" b="1" dirty="0">
                <a:solidFill>
                  <a:srgbClr val="000000"/>
                </a:solidFill>
                <a:cs typeface="Arial" charset="0"/>
              </a:rPr>
              <a:t> </a:t>
            </a:r>
            <a:r>
              <a:rPr lang="en-GB" sz="2000" b="1" dirty="0" err="1">
                <a:solidFill>
                  <a:srgbClr val="000000"/>
                </a:solidFill>
                <a:cs typeface="Arial" charset="0"/>
              </a:rPr>
              <a:t>fattori</a:t>
            </a:r>
            <a:r>
              <a:rPr lang="en-GB" sz="2000" b="1" dirty="0">
                <a:solidFill>
                  <a:srgbClr val="000000"/>
                </a:solidFill>
                <a:cs typeface="Arial" charset="0"/>
              </a:rPr>
              <a:t> </a:t>
            </a:r>
            <a:r>
              <a:rPr lang="en-GB" sz="2000" b="1" dirty="0" err="1">
                <a:solidFill>
                  <a:srgbClr val="000000"/>
                </a:solidFill>
                <a:cs typeface="Arial" charset="0"/>
              </a:rPr>
              <a:t>di</a:t>
            </a:r>
            <a:r>
              <a:rPr lang="en-GB" sz="2000" b="1" dirty="0">
                <a:solidFill>
                  <a:srgbClr val="000000"/>
                </a:solidFill>
                <a:cs typeface="Arial" charset="0"/>
              </a:rPr>
              <a:t> </a:t>
            </a:r>
            <a:r>
              <a:rPr lang="en-GB" sz="2000" b="1" dirty="0" err="1">
                <a:solidFill>
                  <a:srgbClr val="000000"/>
                </a:solidFill>
                <a:cs typeface="Arial" charset="0"/>
              </a:rPr>
              <a:t>sicurezza</a:t>
            </a:r>
            <a:r>
              <a:rPr lang="en-GB" sz="2000" b="1" dirty="0">
                <a:solidFill>
                  <a:srgbClr val="000000"/>
                </a:solidFill>
                <a:cs typeface="Arial" charset="0"/>
              </a:rPr>
              <a:t> </a:t>
            </a:r>
            <a:r>
              <a:rPr lang="en-GB" sz="2000" b="1" dirty="0" err="1">
                <a:solidFill>
                  <a:srgbClr val="000000"/>
                </a:solidFill>
                <a:cs typeface="Arial" charset="0"/>
              </a:rPr>
              <a:t>saranno</a:t>
            </a:r>
            <a:r>
              <a:rPr lang="en-GB" sz="2000" b="1" dirty="0">
                <a:solidFill>
                  <a:srgbClr val="000000"/>
                </a:solidFill>
                <a:cs typeface="Arial" charset="0"/>
              </a:rPr>
              <a:t>:</a:t>
            </a:r>
          </a:p>
          <a:p>
            <a:pPr lvl="1" algn="l" eaLnBrk="0" hangingPunct="0">
              <a:buFontTx/>
              <a:buChar char="•"/>
            </a:pPr>
            <a:r>
              <a:rPr lang="en-GB" sz="2000" b="1" dirty="0">
                <a:solidFill>
                  <a:srgbClr val="000000"/>
                </a:solidFill>
                <a:cs typeface="Arial" charset="0"/>
              </a:rPr>
              <a:t> 10 per la </a:t>
            </a:r>
            <a:r>
              <a:rPr lang="en-GB" sz="2000" b="1" dirty="0" err="1">
                <a:solidFill>
                  <a:srgbClr val="000000"/>
                </a:solidFill>
                <a:cs typeface="Arial" charset="0"/>
              </a:rPr>
              <a:t>variabilità</a:t>
            </a:r>
            <a:r>
              <a:rPr lang="en-GB" sz="2000" b="1" dirty="0">
                <a:solidFill>
                  <a:srgbClr val="000000"/>
                </a:solidFill>
                <a:cs typeface="Arial" charset="0"/>
              </a:rPr>
              <a:t> </a:t>
            </a:r>
            <a:r>
              <a:rPr lang="en-GB" sz="2000" b="1" dirty="0" err="1">
                <a:solidFill>
                  <a:srgbClr val="000000"/>
                </a:solidFill>
                <a:cs typeface="Arial" charset="0"/>
              </a:rPr>
              <a:t>umana</a:t>
            </a:r>
            <a:endParaRPr lang="en-GB" sz="2000" b="1" dirty="0">
              <a:solidFill>
                <a:srgbClr val="000000"/>
              </a:solidFill>
              <a:cs typeface="Arial" charset="0"/>
            </a:endParaRPr>
          </a:p>
          <a:p>
            <a:pPr lvl="1" algn="l" eaLnBrk="0" hangingPunct="0">
              <a:buFontTx/>
              <a:buChar char="•"/>
            </a:pPr>
            <a:r>
              <a:rPr lang="en-GB" sz="2000" b="1" dirty="0">
                <a:solidFill>
                  <a:srgbClr val="000000"/>
                </a:solidFill>
                <a:cs typeface="Arial" charset="0"/>
              </a:rPr>
              <a:t> 10 per lo studio </a:t>
            </a:r>
            <a:r>
              <a:rPr lang="en-GB" sz="2000" b="1" dirty="0" err="1">
                <a:solidFill>
                  <a:srgbClr val="000000"/>
                </a:solidFill>
                <a:cs typeface="Arial" charset="0"/>
              </a:rPr>
              <a:t>animale</a:t>
            </a:r>
            <a:endParaRPr lang="en-GB" sz="2000" b="1" dirty="0">
              <a:solidFill>
                <a:srgbClr val="000000"/>
              </a:solidFill>
              <a:cs typeface="Arial" charset="0"/>
            </a:endParaRPr>
          </a:p>
          <a:p>
            <a:pPr lvl="1" algn="l" eaLnBrk="0" hangingPunct="0">
              <a:buFontTx/>
              <a:buChar char="•"/>
            </a:pPr>
            <a:r>
              <a:rPr lang="en-GB" sz="2000" b="1" dirty="0">
                <a:solidFill>
                  <a:srgbClr val="000000"/>
                </a:solidFill>
                <a:cs typeface="Arial" charset="0"/>
              </a:rPr>
              <a:t> 10 per </a:t>
            </a:r>
            <a:r>
              <a:rPr lang="en-GB" sz="2000" b="1" dirty="0" err="1">
                <a:solidFill>
                  <a:srgbClr val="000000"/>
                </a:solidFill>
                <a:cs typeface="Arial" charset="0"/>
              </a:rPr>
              <a:t>un’esposizione</a:t>
            </a:r>
            <a:r>
              <a:rPr lang="en-GB" sz="2000" b="1" dirty="0">
                <a:solidFill>
                  <a:srgbClr val="000000"/>
                </a:solidFill>
                <a:cs typeface="Arial" charset="0"/>
              </a:rPr>
              <a:t> </a:t>
            </a:r>
            <a:r>
              <a:rPr lang="en-GB" sz="2000" b="1" dirty="0" err="1">
                <a:solidFill>
                  <a:srgbClr val="000000"/>
                </a:solidFill>
                <a:cs typeface="Arial" charset="0"/>
              </a:rPr>
              <a:t>subcronica</a:t>
            </a:r>
            <a:r>
              <a:rPr lang="en-GB" sz="2000" b="1" dirty="0">
                <a:solidFill>
                  <a:srgbClr val="000000"/>
                </a:solidFill>
                <a:cs typeface="Arial" charset="0"/>
              </a:rPr>
              <a:t> </a:t>
            </a:r>
          </a:p>
          <a:p>
            <a:pPr lvl="1" algn="l" eaLnBrk="0" hangingPunct="0">
              <a:buFontTx/>
              <a:buChar char="•"/>
            </a:pPr>
            <a:r>
              <a:rPr lang="en-GB" sz="2000" b="1" dirty="0">
                <a:solidFill>
                  <a:srgbClr val="000000"/>
                </a:solidFill>
                <a:cs typeface="Arial" charset="0"/>
              </a:rPr>
              <a:t> 10 per </a:t>
            </a:r>
            <a:r>
              <a:rPr lang="en-GB" sz="2000" b="1" dirty="0" err="1">
                <a:solidFill>
                  <a:srgbClr val="000000"/>
                </a:solidFill>
                <a:cs typeface="Arial" charset="0"/>
              </a:rPr>
              <a:t>l’utilizzo</a:t>
            </a:r>
            <a:r>
              <a:rPr lang="en-GB" sz="2000" b="1" dirty="0">
                <a:solidFill>
                  <a:srgbClr val="000000"/>
                </a:solidFill>
                <a:cs typeface="Arial" charset="0"/>
              </a:rPr>
              <a:t> </a:t>
            </a:r>
            <a:r>
              <a:rPr lang="en-GB" sz="2000" b="1" dirty="0" err="1">
                <a:solidFill>
                  <a:srgbClr val="000000"/>
                </a:solidFill>
                <a:cs typeface="Arial" charset="0"/>
              </a:rPr>
              <a:t>della</a:t>
            </a:r>
            <a:r>
              <a:rPr lang="en-GB" sz="2000" b="1" dirty="0">
                <a:solidFill>
                  <a:srgbClr val="000000"/>
                </a:solidFill>
                <a:cs typeface="Arial" charset="0"/>
              </a:rPr>
              <a:t> LOAEL </a:t>
            </a:r>
            <a:r>
              <a:rPr lang="en-GB" sz="2000" b="1" dirty="0" err="1">
                <a:solidFill>
                  <a:srgbClr val="000000"/>
                </a:solidFill>
                <a:cs typeface="Arial" charset="0"/>
              </a:rPr>
              <a:t>invece</a:t>
            </a:r>
            <a:r>
              <a:rPr lang="en-GB" sz="2000" b="1" dirty="0">
                <a:solidFill>
                  <a:srgbClr val="000000"/>
                </a:solidFill>
                <a:cs typeface="Arial" charset="0"/>
              </a:rPr>
              <a:t> </a:t>
            </a:r>
            <a:r>
              <a:rPr lang="en-GB" sz="2000" b="1" dirty="0" err="1">
                <a:solidFill>
                  <a:srgbClr val="000000"/>
                </a:solidFill>
                <a:cs typeface="Arial" charset="0"/>
              </a:rPr>
              <a:t>della</a:t>
            </a:r>
            <a:r>
              <a:rPr lang="en-GB" sz="2000" b="1" dirty="0">
                <a:solidFill>
                  <a:srgbClr val="000000"/>
                </a:solidFill>
                <a:cs typeface="Arial" charset="0"/>
              </a:rPr>
              <a:t> NOAEL</a:t>
            </a:r>
            <a:endParaRPr lang="en-GB" sz="2000" b="1" dirty="0">
              <a:solidFill>
                <a:srgbClr val="000000"/>
              </a:solidFill>
            </a:endParaRPr>
          </a:p>
        </p:txBody>
      </p:sp>
      <p:pic>
        <p:nvPicPr>
          <p:cNvPr id="68611" name="Picture 3" descr="http://www.sis.nlm.nih.gov/ToxTutor/Tox1/fig03.gif"/>
          <p:cNvPicPr>
            <a:picLocks noChangeAspect="1" noChangeArrowheads="1"/>
          </p:cNvPicPr>
          <p:nvPr/>
        </p:nvPicPr>
        <p:blipFill>
          <a:blip r:embed="rId2" r:link="rId3" cstate="print"/>
          <a:srcRect/>
          <a:stretch>
            <a:fillRect/>
          </a:stretch>
        </p:blipFill>
        <p:spPr bwMode="auto">
          <a:xfrm>
            <a:off x="1457325" y="4586288"/>
            <a:ext cx="6062663" cy="1209675"/>
          </a:xfrm>
          <a:prstGeom prst="rect">
            <a:avLst/>
          </a:prstGeom>
          <a:noFill/>
          <a:ln w="9525">
            <a:noFill/>
            <a:miter lim="800000"/>
            <a:headEnd/>
            <a:tailEnd/>
          </a:ln>
        </p:spPr>
      </p:pic>
      <p:sp>
        <p:nvSpPr>
          <p:cNvPr id="68612" name="Rectangle 4"/>
          <p:cNvSpPr>
            <a:spLocks noChangeArrowheads="1"/>
          </p:cNvSpPr>
          <p:nvPr/>
        </p:nvSpPr>
        <p:spPr bwMode="auto">
          <a:xfrm>
            <a:off x="636726" y="310046"/>
            <a:ext cx="7755649" cy="584775"/>
          </a:xfrm>
          <a:prstGeom prst="rect">
            <a:avLst/>
          </a:prstGeom>
          <a:solidFill>
            <a:srgbClr val="EAEAEA"/>
          </a:solidFill>
          <a:ln w="9525">
            <a:noFill/>
            <a:miter lim="800000"/>
            <a:headEnd/>
            <a:tailEnd/>
          </a:ln>
        </p:spPr>
        <p:txBody>
          <a:bodyPr wrap="none">
            <a:spAutoFit/>
          </a:bodyPr>
          <a:lstStyle/>
          <a:p>
            <a:pPr algn="l" eaLnBrk="0" hangingPunct="0"/>
            <a:r>
              <a:rPr lang="en-GB" sz="3200" b="1" dirty="0" err="1">
                <a:solidFill>
                  <a:schemeClr val="accent4">
                    <a:lumMod val="60000"/>
                    <a:lumOff val="40000"/>
                  </a:schemeClr>
                </a:solidFill>
                <a:cs typeface="Arial" charset="0"/>
              </a:rPr>
              <a:t>Esempio</a:t>
            </a:r>
            <a:r>
              <a:rPr lang="en-GB" sz="3200" b="1" dirty="0">
                <a:solidFill>
                  <a:schemeClr val="accent4">
                    <a:lumMod val="60000"/>
                    <a:lumOff val="40000"/>
                  </a:schemeClr>
                </a:solidFill>
                <a:cs typeface="Arial" charset="0"/>
              </a:rPr>
              <a:t> del </a:t>
            </a:r>
            <a:r>
              <a:rPr lang="en-GB" sz="3200" b="1" dirty="0" err="1">
                <a:solidFill>
                  <a:schemeClr val="accent4">
                    <a:lumMod val="60000"/>
                    <a:lumOff val="40000"/>
                  </a:schemeClr>
                </a:solidFill>
                <a:cs typeface="Arial" charset="0"/>
              </a:rPr>
              <a:t>calcolo</a:t>
            </a:r>
            <a:r>
              <a:rPr lang="en-GB" sz="3200" b="1" dirty="0">
                <a:solidFill>
                  <a:schemeClr val="accent4">
                    <a:lumMod val="60000"/>
                    <a:lumOff val="40000"/>
                  </a:schemeClr>
                </a:solidFill>
                <a:cs typeface="Arial" charset="0"/>
              </a:rPr>
              <a:t> </a:t>
            </a:r>
            <a:r>
              <a:rPr lang="en-GB" sz="3200" b="1" dirty="0" err="1" smtClean="0">
                <a:solidFill>
                  <a:schemeClr val="accent4">
                    <a:lumMod val="60000"/>
                    <a:lumOff val="40000"/>
                  </a:schemeClr>
                </a:solidFill>
                <a:cs typeface="Arial" charset="0"/>
              </a:rPr>
              <a:t>della</a:t>
            </a:r>
            <a:r>
              <a:rPr lang="en-GB" sz="3200" b="1" dirty="0" smtClean="0">
                <a:solidFill>
                  <a:schemeClr val="accent4">
                    <a:lumMod val="60000"/>
                    <a:lumOff val="40000"/>
                  </a:schemeClr>
                </a:solidFill>
                <a:cs typeface="Arial" charset="0"/>
              </a:rPr>
              <a:t> </a:t>
            </a:r>
            <a:r>
              <a:rPr lang="en-GB" sz="3200" b="1" dirty="0" err="1" smtClean="0">
                <a:solidFill>
                  <a:schemeClr val="accent4">
                    <a:lumMod val="60000"/>
                    <a:lumOff val="40000"/>
                  </a:schemeClr>
                </a:solidFill>
                <a:cs typeface="Arial" charset="0"/>
              </a:rPr>
              <a:t>RfD</a:t>
            </a:r>
            <a:r>
              <a:rPr lang="en-GB" sz="3200" b="1" dirty="0" smtClean="0">
                <a:solidFill>
                  <a:schemeClr val="accent4">
                    <a:lumMod val="60000"/>
                    <a:lumOff val="40000"/>
                  </a:schemeClr>
                </a:solidFill>
                <a:cs typeface="Arial" charset="0"/>
              </a:rPr>
              <a:t> (</a:t>
            </a:r>
            <a:r>
              <a:rPr lang="en-GB" sz="1800" b="1" dirty="0" smtClean="0">
                <a:solidFill>
                  <a:schemeClr val="accent4">
                    <a:lumMod val="60000"/>
                    <a:lumOff val="40000"/>
                  </a:schemeClr>
                </a:solidFill>
                <a:cs typeface="Arial" charset="0"/>
              </a:rPr>
              <a:t>dose </a:t>
            </a:r>
            <a:r>
              <a:rPr lang="en-GB" sz="1800" b="1" dirty="0" err="1" smtClean="0">
                <a:solidFill>
                  <a:schemeClr val="accent4">
                    <a:lumMod val="60000"/>
                    <a:lumOff val="40000"/>
                  </a:schemeClr>
                </a:solidFill>
                <a:cs typeface="Arial" charset="0"/>
              </a:rPr>
              <a:t>di</a:t>
            </a:r>
            <a:r>
              <a:rPr lang="en-GB" sz="1800" b="1" dirty="0" smtClean="0">
                <a:solidFill>
                  <a:schemeClr val="accent4">
                    <a:lumMod val="60000"/>
                    <a:lumOff val="40000"/>
                  </a:schemeClr>
                </a:solidFill>
                <a:cs typeface="Arial" charset="0"/>
              </a:rPr>
              <a:t> </a:t>
            </a:r>
            <a:r>
              <a:rPr lang="en-GB" sz="1800" b="1" dirty="0" err="1" smtClean="0">
                <a:solidFill>
                  <a:schemeClr val="accent4">
                    <a:lumMod val="60000"/>
                    <a:lumOff val="40000"/>
                  </a:schemeClr>
                </a:solidFill>
                <a:cs typeface="Arial" charset="0"/>
              </a:rPr>
              <a:t>riferimento</a:t>
            </a:r>
            <a:r>
              <a:rPr lang="en-GB" sz="3200" b="1" dirty="0" smtClean="0">
                <a:solidFill>
                  <a:schemeClr val="accent4">
                    <a:lumMod val="60000"/>
                    <a:lumOff val="40000"/>
                  </a:schemeClr>
                </a:solidFill>
                <a:cs typeface="Arial" charset="0"/>
              </a:rPr>
              <a:t>)</a:t>
            </a:r>
            <a:r>
              <a:rPr lang="en-GB" sz="3200" b="1" dirty="0">
                <a:solidFill>
                  <a:srgbClr val="000000"/>
                </a:solidFill>
                <a:cs typeface="Arial" charset="0"/>
              </a:rPr>
              <a:t>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9698" name="Rectangle 1026"/>
          <p:cNvSpPr>
            <a:spLocks noChangeArrowheads="1"/>
          </p:cNvSpPr>
          <p:nvPr/>
        </p:nvSpPr>
        <p:spPr bwMode="auto">
          <a:xfrm>
            <a:off x="277813" y="904875"/>
            <a:ext cx="8613775" cy="5578475"/>
          </a:xfrm>
          <a:prstGeom prst="rect">
            <a:avLst/>
          </a:prstGeom>
          <a:noFill/>
          <a:ln w="9525">
            <a:noFill/>
            <a:miter lim="800000"/>
            <a:headEnd/>
            <a:tailEnd/>
          </a:ln>
        </p:spPr>
        <p:txBody>
          <a:bodyPr>
            <a:spAutoFit/>
          </a:bodyPr>
          <a:lstStyle/>
          <a:p>
            <a:pPr marL="457200" indent="-457200"/>
            <a:r>
              <a:rPr lang="en-US" sz="2000" b="1">
                <a:solidFill>
                  <a:srgbClr val="000000"/>
                </a:solidFill>
                <a:latin typeface="Verdana" pitchFamily="34" charset="0"/>
                <a:cs typeface="Arial" charset="0"/>
              </a:rPr>
              <a:t>Considerazioni importanti:</a:t>
            </a:r>
          </a:p>
          <a:p>
            <a:pPr marL="457200" indent="-457200"/>
            <a:endParaRPr lang="en-US" sz="2000" b="1">
              <a:solidFill>
                <a:srgbClr val="000000"/>
              </a:solidFill>
              <a:latin typeface="Verdana" pitchFamily="34" charset="0"/>
              <a:cs typeface="Arial" charset="0"/>
            </a:endParaRPr>
          </a:p>
          <a:p>
            <a:pPr marL="457200" indent="-457200">
              <a:buFontTx/>
              <a:buAutoNum type="arabicPeriod"/>
            </a:pPr>
            <a:r>
              <a:rPr lang="en-US" sz="2000" b="1">
                <a:solidFill>
                  <a:srgbClr val="000000"/>
                </a:solidFill>
                <a:latin typeface="Verdana" pitchFamily="34" charset="0"/>
                <a:cs typeface="Arial" charset="0"/>
              </a:rPr>
              <a:t>Mentre alcuni xenobiotici esercitano effetti tossici direttamente, altri devono essere metabolizzati (ovvero subire modificazioni all’interno dell’organismo) a sostanze tossiche </a:t>
            </a:r>
            <a:r>
              <a:rPr lang="en-US" sz="2000" b="1">
                <a:solidFill>
                  <a:srgbClr val="000000"/>
                </a:solidFill>
                <a:latin typeface="Verdana" pitchFamily="34" charset="0"/>
                <a:sym typeface="Symbol" pitchFamily="18" charset="2"/>
              </a:rPr>
              <a:t> ATTIVAZIONE METABOLICA </a:t>
            </a:r>
          </a:p>
          <a:p>
            <a:pPr marL="457200" indent="-457200">
              <a:buFontTx/>
              <a:buAutoNum type="arabicPeriod"/>
            </a:pPr>
            <a:endParaRPr lang="en-US" sz="2000" b="1">
              <a:solidFill>
                <a:srgbClr val="000000"/>
              </a:solidFill>
              <a:latin typeface="Verdana" pitchFamily="34" charset="0"/>
              <a:sym typeface="Symbol" pitchFamily="18" charset="2"/>
            </a:endParaRPr>
          </a:p>
          <a:p>
            <a:pPr marL="457200" indent="-457200">
              <a:buFontTx/>
              <a:buAutoNum type="arabicPeriod"/>
            </a:pPr>
            <a:r>
              <a:rPr lang="en-US" sz="2000" b="1">
                <a:solidFill>
                  <a:srgbClr val="000000"/>
                </a:solidFill>
                <a:latin typeface="Verdana" pitchFamily="34" charset="0"/>
                <a:cs typeface="Arial" charset="0"/>
              </a:rPr>
              <a:t>Molti xenobiotici si distibuiscono nell’organismo e causano tossicità su specifici ORGANI BERSAGLIO, in funzione del dosaggio e della modalità dell’assunzione</a:t>
            </a:r>
          </a:p>
          <a:p>
            <a:pPr marL="457200" indent="-457200"/>
            <a:r>
              <a:rPr lang="en-US" sz="2000" b="1">
                <a:solidFill>
                  <a:srgbClr val="000000"/>
                </a:solidFill>
                <a:latin typeface="Verdana" pitchFamily="34" charset="0"/>
                <a:sym typeface="Symbol" pitchFamily="18" charset="2"/>
              </a:rPr>
              <a:t>	 TOSSICITA’ D’ORGANO vs TOSSICITA’ SISTEMICA</a:t>
            </a:r>
          </a:p>
          <a:p>
            <a:pPr marL="457200" indent="-457200"/>
            <a:endParaRPr lang="en-US" sz="2000" b="1">
              <a:solidFill>
                <a:srgbClr val="000000"/>
              </a:solidFill>
              <a:latin typeface="Verdana" pitchFamily="34" charset="0"/>
              <a:sym typeface="Symbol" pitchFamily="18" charset="2"/>
            </a:endParaRPr>
          </a:p>
          <a:p>
            <a:pPr marL="457200" indent="-457200">
              <a:buFontTx/>
              <a:buAutoNum type="arabicPeriod" startAt="3"/>
            </a:pPr>
            <a:r>
              <a:rPr lang="en-US" sz="2000" b="1">
                <a:solidFill>
                  <a:srgbClr val="000000"/>
                </a:solidFill>
                <a:latin typeface="Verdana" pitchFamily="34" charset="0"/>
                <a:cs typeface="Arial" charset="0"/>
              </a:rPr>
              <a:t>La tossicità deriva dalla capacità della sostanza di agire a livello di diverse molecole (acidi nucleici, proteine, lipidi, …) implicati in importanti funzioni biochimiche</a:t>
            </a:r>
          </a:p>
          <a:p>
            <a:pPr marL="457200" indent="-457200"/>
            <a:r>
              <a:rPr lang="en-US" sz="2000" b="1">
                <a:solidFill>
                  <a:srgbClr val="000000"/>
                </a:solidFill>
                <a:latin typeface="Verdana" pitchFamily="34" charset="0"/>
                <a:sym typeface="Symbol" pitchFamily="18" charset="2"/>
              </a:rPr>
              <a:t>	 MECCANISMI CELLULARI E MOLECOLARI DI TOSSICITA’</a:t>
            </a:r>
          </a:p>
        </p:txBody>
      </p:sp>
      <p:sp>
        <p:nvSpPr>
          <p:cNvPr id="29699" name="Rectangle 1089"/>
          <p:cNvSpPr>
            <a:spLocks noChangeArrowheads="1"/>
          </p:cNvSpPr>
          <p:nvPr/>
        </p:nvSpPr>
        <p:spPr bwMode="auto">
          <a:xfrm>
            <a:off x="2894013" y="180975"/>
            <a:ext cx="3284537" cy="579438"/>
          </a:xfrm>
          <a:prstGeom prst="rect">
            <a:avLst/>
          </a:prstGeom>
          <a:solidFill>
            <a:srgbClr val="CCFFCC"/>
          </a:solidFill>
          <a:ln w="9525">
            <a:noFill/>
            <a:miter lim="800000"/>
            <a:headEnd/>
            <a:tailEnd/>
          </a:ln>
        </p:spPr>
        <p:txBody>
          <a:bodyPr wrap="none">
            <a:spAutoFit/>
          </a:bodyPr>
          <a:lstStyle/>
          <a:p>
            <a:r>
              <a:rPr lang="en-US" sz="3200" b="1">
                <a:solidFill>
                  <a:srgbClr val="000000"/>
                </a:solidFill>
                <a:latin typeface="Verdana" pitchFamily="34" charset="0"/>
                <a:cs typeface="Times New Roman" pitchFamily="18" charset="0"/>
              </a:rPr>
              <a:t>Effetti Tossici</a:t>
            </a:r>
            <a:endParaRPr lang="it-IT" sz="3200">
              <a:solidFill>
                <a:srgbClr val="000000"/>
              </a:solidFill>
              <a:latin typeface="Verdan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455613" y="117475"/>
            <a:ext cx="8348662" cy="1066800"/>
          </a:xfrm>
          <a:prstGeom prst="rect">
            <a:avLst/>
          </a:prstGeom>
          <a:solidFill>
            <a:srgbClr val="CCFFCC"/>
          </a:solidFill>
          <a:ln w="9525">
            <a:noFill/>
            <a:miter lim="800000"/>
            <a:headEnd/>
            <a:tailEnd/>
          </a:ln>
        </p:spPr>
        <p:txBody>
          <a:bodyPr>
            <a:spAutoFit/>
          </a:bodyPr>
          <a:lstStyle/>
          <a:p>
            <a:pPr algn="ctr"/>
            <a:r>
              <a:rPr lang="en-US" sz="3200" b="1">
                <a:solidFill>
                  <a:srgbClr val="000000"/>
                </a:solidFill>
                <a:latin typeface="Verdana" pitchFamily="34" charset="0"/>
                <a:cs typeface="Times New Roman" pitchFamily="18" charset="0"/>
              </a:rPr>
              <a:t>Meccanismi di danno cellulare e tossicità</a:t>
            </a:r>
            <a:endParaRPr lang="it-IT" sz="3200">
              <a:solidFill>
                <a:srgbClr val="000000"/>
              </a:solidFill>
              <a:latin typeface="Verdana" pitchFamily="34" charset="0"/>
              <a:cs typeface="Times New Roman" pitchFamily="18" charset="0"/>
            </a:endParaRPr>
          </a:p>
        </p:txBody>
      </p:sp>
      <p:sp>
        <p:nvSpPr>
          <p:cNvPr id="30723" name="Rectangle 3"/>
          <p:cNvSpPr>
            <a:spLocks noChangeArrowheads="1"/>
          </p:cNvSpPr>
          <p:nvPr/>
        </p:nvSpPr>
        <p:spPr bwMode="auto">
          <a:xfrm>
            <a:off x="622300" y="1857375"/>
            <a:ext cx="8208963" cy="560388"/>
          </a:xfrm>
          <a:prstGeom prst="rect">
            <a:avLst/>
          </a:prstGeom>
          <a:noFill/>
          <a:ln w="9525">
            <a:noFill/>
            <a:miter lim="800000"/>
            <a:headEnd/>
            <a:tailEnd/>
          </a:ln>
        </p:spPr>
        <p:txBody>
          <a:bodyPr/>
          <a:lstStyle/>
          <a:p>
            <a:r>
              <a:rPr lang="en-US" b="1" dirty="0" err="1">
                <a:solidFill>
                  <a:srgbClr val="000000"/>
                </a:solidFill>
                <a:latin typeface="Verdana" pitchFamily="34" charset="0"/>
                <a:cs typeface="Arial" charset="0"/>
              </a:rPr>
              <a:t>L’intensità</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dell’effetto</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tossico</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dipende</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da</a:t>
            </a:r>
            <a:r>
              <a:rPr lang="en-US" b="1" dirty="0">
                <a:solidFill>
                  <a:srgbClr val="000000"/>
                </a:solidFill>
                <a:latin typeface="Verdana" pitchFamily="34" charset="0"/>
                <a:cs typeface="Arial" charset="0"/>
              </a:rPr>
              <a:t>:</a:t>
            </a:r>
          </a:p>
          <a:p>
            <a:endParaRPr lang="en-US" b="1" dirty="0">
              <a:solidFill>
                <a:srgbClr val="000000"/>
              </a:solidFill>
              <a:latin typeface="Verdana" pitchFamily="34" charset="0"/>
              <a:cs typeface="Arial" charset="0"/>
            </a:endParaRPr>
          </a:p>
          <a:p>
            <a:pPr algn="ctr"/>
            <a:r>
              <a:rPr lang="en-US" sz="3600" b="1" dirty="0">
                <a:solidFill>
                  <a:srgbClr val="000000"/>
                </a:solidFill>
                <a:latin typeface="Verdana" pitchFamily="34" charset="0"/>
                <a:cs typeface="Arial" charset="0"/>
              </a:rPr>
              <a:t>T = [C][R]A</a:t>
            </a:r>
            <a:r>
              <a:rPr lang="en-US" sz="3600" b="1" baseline="-25000" dirty="0">
                <a:solidFill>
                  <a:srgbClr val="000000"/>
                </a:solidFill>
                <a:latin typeface="Verdana" pitchFamily="34" charset="0"/>
                <a:cs typeface="Arial" charset="0"/>
              </a:rPr>
              <a:t>RC</a:t>
            </a:r>
          </a:p>
          <a:p>
            <a:pPr algn="ctr"/>
            <a:endParaRPr lang="en-US" b="1" dirty="0">
              <a:solidFill>
                <a:srgbClr val="000000"/>
              </a:solidFill>
              <a:latin typeface="Verdana" pitchFamily="34" charset="0"/>
              <a:cs typeface="Arial" charset="0"/>
            </a:endParaRPr>
          </a:p>
          <a:p>
            <a:r>
              <a:rPr lang="en-US" b="1" dirty="0">
                <a:solidFill>
                  <a:srgbClr val="000000"/>
                </a:solidFill>
                <a:latin typeface="Verdana" pitchFamily="34" charset="0"/>
                <a:cs typeface="Arial" charset="0"/>
              </a:rPr>
              <a:t>dove [C] è la </a:t>
            </a:r>
            <a:r>
              <a:rPr lang="en-US" b="1" dirty="0" err="1">
                <a:solidFill>
                  <a:srgbClr val="000000"/>
                </a:solidFill>
                <a:latin typeface="Verdana" pitchFamily="34" charset="0"/>
                <a:cs typeface="Arial" charset="0"/>
              </a:rPr>
              <a:t>concentrazione</a:t>
            </a:r>
            <a:r>
              <a:rPr lang="en-US" b="1" dirty="0">
                <a:solidFill>
                  <a:srgbClr val="000000"/>
                </a:solidFill>
                <a:latin typeface="Verdana" pitchFamily="34" charset="0"/>
                <a:cs typeface="Arial" charset="0"/>
              </a:rPr>
              <a:t> del </a:t>
            </a:r>
            <a:r>
              <a:rPr lang="en-US" b="1" dirty="0" err="1">
                <a:solidFill>
                  <a:srgbClr val="000000"/>
                </a:solidFill>
                <a:latin typeface="Verdana" pitchFamily="34" charset="0"/>
                <a:cs typeface="Arial" charset="0"/>
              </a:rPr>
              <a:t>tossico</a:t>
            </a:r>
            <a:r>
              <a:rPr lang="en-US" b="1" dirty="0">
                <a:solidFill>
                  <a:srgbClr val="000000"/>
                </a:solidFill>
                <a:latin typeface="Verdana" pitchFamily="34" charset="0"/>
                <a:cs typeface="Arial" charset="0"/>
              </a:rPr>
              <a:t> (o </a:t>
            </a:r>
            <a:r>
              <a:rPr lang="en-US" b="1" dirty="0" err="1">
                <a:solidFill>
                  <a:srgbClr val="000000"/>
                </a:solidFill>
                <a:latin typeface="Verdana" pitchFamily="34" charset="0"/>
                <a:cs typeface="Arial" charset="0"/>
              </a:rPr>
              <a:t>dei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suoi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metaboliti</a:t>
            </a:r>
            <a:r>
              <a:rPr lang="en-US" b="1" dirty="0">
                <a:solidFill>
                  <a:srgbClr val="000000"/>
                </a:solidFill>
                <a:latin typeface="Verdana" pitchFamily="34" charset="0"/>
                <a:cs typeface="Arial" charset="0"/>
              </a:rPr>
              <a:t>), [R] la </a:t>
            </a:r>
            <a:r>
              <a:rPr lang="en-US" b="1" dirty="0" err="1">
                <a:solidFill>
                  <a:srgbClr val="000000"/>
                </a:solidFill>
                <a:latin typeface="Verdana" pitchFamily="34" charset="0"/>
                <a:cs typeface="Arial" charset="0"/>
              </a:rPr>
              <a:t>concentrazione</a:t>
            </a:r>
            <a:r>
              <a:rPr lang="en-US" b="1" dirty="0">
                <a:solidFill>
                  <a:srgbClr val="000000"/>
                </a:solidFill>
                <a:latin typeface="Verdana" pitchFamily="34" charset="0"/>
                <a:cs typeface="Arial" charset="0"/>
              </a:rPr>
              <a:t> del </a:t>
            </a:r>
            <a:r>
              <a:rPr lang="en-US" b="1" dirty="0" err="1">
                <a:solidFill>
                  <a:srgbClr val="000000"/>
                </a:solidFill>
                <a:latin typeface="Verdana" pitchFamily="34" charset="0"/>
                <a:cs typeface="Arial" charset="0"/>
              </a:rPr>
              <a:t>bersaglio-recettore</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ed</a:t>
            </a:r>
            <a:r>
              <a:rPr lang="en-US" b="1" dirty="0">
                <a:solidFill>
                  <a:srgbClr val="000000"/>
                </a:solidFill>
                <a:latin typeface="Verdana" pitchFamily="34" charset="0"/>
                <a:cs typeface="Arial" charset="0"/>
              </a:rPr>
              <a:t> A</a:t>
            </a:r>
            <a:r>
              <a:rPr lang="en-US" b="1" baseline="-25000" dirty="0">
                <a:solidFill>
                  <a:srgbClr val="000000"/>
                </a:solidFill>
                <a:latin typeface="Verdana" pitchFamily="34" charset="0"/>
                <a:cs typeface="Arial" charset="0"/>
              </a:rPr>
              <a:t>RC </a:t>
            </a:r>
            <a:r>
              <a:rPr lang="en-US" b="1" dirty="0" err="1">
                <a:solidFill>
                  <a:srgbClr val="000000"/>
                </a:solidFill>
                <a:latin typeface="Verdana" pitchFamily="34" charset="0"/>
                <a:cs typeface="Arial" charset="0"/>
              </a:rPr>
              <a:t>l’affinità</a:t>
            </a:r>
            <a:r>
              <a:rPr lang="en-US" b="1" dirty="0">
                <a:solidFill>
                  <a:srgbClr val="000000"/>
                </a:solidFill>
                <a:latin typeface="Verdana" pitchFamily="34" charset="0"/>
                <a:cs typeface="Arial" charset="0"/>
              </a:rPr>
              <a:t> del </a:t>
            </a:r>
            <a:r>
              <a:rPr lang="en-US" b="1" dirty="0" err="1">
                <a:solidFill>
                  <a:srgbClr val="000000"/>
                </a:solidFill>
                <a:latin typeface="Verdana" pitchFamily="34" charset="0"/>
                <a:cs typeface="Arial" charset="0"/>
              </a:rPr>
              <a:t>tossico</a:t>
            </a:r>
            <a:r>
              <a:rPr lang="en-US" b="1" dirty="0">
                <a:solidFill>
                  <a:srgbClr val="000000"/>
                </a:solidFill>
                <a:latin typeface="Verdana" pitchFamily="34" charset="0"/>
                <a:cs typeface="Arial" charset="0"/>
              </a:rPr>
              <a:t> per </a:t>
            </a:r>
            <a:r>
              <a:rPr lang="en-US" b="1" dirty="0" err="1">
                <a:solidFill>
                  <a:srgbClr val="000000"/>
                </a:solidFill>
                <a:latin typeface="Verdana" pitchFamily="34" charset="0"/>
                <a:cs typeface="Arial" charset="0"/>
              </a:rPr>
              <a:t>il</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recettore</a:t>
            </a:r>
            <a:endParaRPr lang="en-US" b="1" dirty="0">
              <a:solidFill>
                <a:srgbClr val="000000"/>
              </a:solidFill>
              <a:latin typeface="Verdana" pitchFamily="34" charset="0"/>
              <a:cs typeface="Arial" charset="0"/>
            </a:endParaRPr>
          </a:p>
          <a:p>
            <a:endParaRPr lang="en-US" b="1" dirty="0">
              <a:solidFill>
                <a:srgbClr val="000000"/>
              </a:solidFill>
              <a:latin typeface="Verdana" pitchFamily="34" charset="0"/>
              <a:cs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6"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9825" y="260648"/>
            <a:ext cx="8510491" cy="56166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1960308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0" y="228600"/>
            <a:ext cx="9144000" cy="519113"/>
          </a:xfrm>
          <a:prstGeom prst="rect">
            <a:avLst/>
          </a:prstGeom>
          <a:solidFill>
            <a:schemeClr val="bg1"/>
          </a:solidFill>
          <a:ln w="9525">
            <a:noFill/>
            <a:miter lim="800000"/>
            <a:headEnd/>
            <a:tailEnd/>
          </a:ln>
        </p:spPr>
        <p:txBody>
          <a:bodyPr>
            <a:spAutoFit/>
          </a:bodyPr>
          <a:lstStyle/>
          <a:p>
            <a:pPr algn="ctr" eaLnBrk="1" hangingPunct="1"/>
            <a:r>
              <a:rPr lang="it-IT" sz="2800" b="1"/>
              <a:t>Fattori che influenzano la risposta tossicologica</a:t>
            </a:r>
          </a:p>
        </p:txBody>
      </p:sp>
      <p:sp>
        <p:nvSpPr>
          <p:cNvPr id="31747" name="Text Box 3"/>
          <p:cNvSpPr txBox="1">
            <a:spLocks noChangeArrowheads="1"/>
          </p:cNvSpPr>
          <p:nvPr/>
        </p:nvSpPr>
        <p:spPr bwMode="auto">
          <a:xfrm>
            <a:off x="203200" y="1473200"/>
            <a:ext cx="8593138" cy="4154984"/>
          </a:xfrm>
          <a:prstGeom prst="rect">
            <a:avLst/>
          </a:prstGeom>
          <a:noFill/>
          <a:ln w="9525">
            <a:noFill/>
            <a:miter lim="800000"/>
            <a:headEnd/>
            <a:tailEnd/>
          </a:ln>
        </p:spPr>
        <p:txBody>
          <a:bodyPr>
            <a:spAutoFit/>
          </a:bodyPr>
          <a:lstStyle/>
          <a:p>
            <a:pPr eaLnBrk="1" hangingPunct="1"/>
            <a:r>
              <a:rPr lang="it-IT" sz="2400" b="1" dirty="0">
                <a:solidFill>
                  <a:srgbClr val="FFFF00"/>
                </a:solidFill>
              </a:rPr>
              <a:t>A) Fattori relativi al tossico</a:t>
            </a:r>
            <a:r>
              <a:rPr lang="it-IT" sz="2400" b="1" dirty="0">
                <a:solidFill>
                  <a:schemeClr val="bg1"/>
                </a:solidFill>
              </a:rPr>
              <a:t> (dose, caratteristiche molecolari, 	meccanismo d’azione)</a:t>
            </a:r>
          </a:p>
          <a:p>
            <a:pPr eaLnBrk="1" hangingPunct="1"/>
            <a:endParaRPr lang="it-IT" sz="2400" b="1" dirty="0">
              <a:solidFill>
                <a:schemeClr val="bg1"/>
              </a:solidFill>
            </a:endParaRPr>
          </a:p>
          <a:p>
            <a:pPr eaLnBrk="1" hangingPunct="1"/>
            <a:endParaRPr lang="it-IT" sz="2400" b="1" dirty="0">
              <a:solidFill>
                <a:schemeClr val="bg1"/>
              </a:solidFill>
            </a:endParaRPr>
          </a:p>
          <a:p>
            <a:pPr eaLnBrk="1" hangingPunct="1"/>
            <a:r>
              <a:rPr lang="it-IT" sz="2400" b="1" dirty="0">
                <a:solidFill>
                  <a:srgbClr val="FFFF00"/>
                </a:solidFill>
              </a:rPr>
              <a:t>B) Fattori relativi all’individuo</a:t>
            </a:r>
            <a:r>
              <a:rPr lang="it-IT" sz="2400" b="1" dirty="0">
                <a:solidFill>
                  <a:schemeClr val="bg1"/>
                </a:solidFill>
              </a:rPr>
              <a:t> (</a:t>
            </a:r>
            <a:r>
              <a:rPr lang="it-IT" sz="2400" b="1" dirty="0" err="1">
                <a:solidFill>
                  <a:schemeClr val="bg1"/>
                </a:solidFill>
              </a:rPr>
              <a:t>tossicocinetica</a:t>
            </a:r>
            <a:r>
              <a:rPr lang="it-IT" sz="2400" b="1" dirty="0">
                <a:solidFill>
                  <a:schemeClr val="bg1"/>
                </a:solidFill>
              </a:rPr>
              <a:t>, variazioni 	individuali nella sensibilità al tossico)</a:t>
            </a:r>
          </a:p>
          <a:p>
            <a:pPr eaLnBrk="1" hangingPunct="1"/>
            <a:endParaRPr lang="it-IT" sz="2400" b="1" dirty="0">
              <a:solidFill>
                <a:schemeClr val="bg1"/>
              </a:solidFill>
            </a:endParaRPr>
          </a:p>
          <a:p>
            <a:pPr eaLnBrk="1" hangingPunct="1"/>
            <a:endParaRPr lang="it-IT" sz="2400" b="1" dirty="0">
              <a:solidFill>
                <a:schemeClr val="bg1"/>
              </a:solidFill>
            </a:endParaRPr>
          </a:p>
          <a:p>
            <a:pPr eaLnBrk="1" hangingPunct="1"/>
            <a:r>
              <a:rPr lang="it-IT" sz="2400" b="1" dirty="0">
                <a:solidFill>
                  <a:srgbClr val="FFFF00"/>
                </a:solidFill>
              </a:rPr>
              <a:t>C) Fattori relativi al tempo di contatto con la sostanza tossica</a:t>
            </a:r>
            <a:r>
              <a:rPr lang="it-IT" sz="2400" b="1" dirty="0">
                <a:solidFill>
                  <a:schemeClr val="bg1"/>
                </a:solidFill>
              </a:rPr>
              <a:t> 	che permettono di distinguere la natura </a:t>
            </a:r>
            <a:r>
              <a:rPr lang="it-IT" sz="2400" b="1" dirty="0">
                <a:solidFill>
                  <a:srgbClr val="FFFF00"/>
                </a:solidFill>
              </a:rPr>
              <a:t>acuta</a:t>
            </a:r>
            <a:r>
              <a:rPr lang="it-IT" sz="2400" b="1" dirty="0">
                <a:solidFill>
                  <a:schemeClr val="bg1"/>
                </a:solidFill>
              </a:rPr>
              <a:t> o </a:t>
            </a:r>
            <a:r>
              <a:rPr lang="it-IT" sz="2400" b="1" dirty="0">
                <a:solidFill>
                  <a:srgbClr val="FFFF00"/>
                </a:solidFill>
              </a:rPr>
              <a:t>cronica</a:t>
            </a:r>
            <a:r>
              <a:rPr lang="it-IT" sz="2400" b="1" dirty="0">
                <a:solidFill>
                  <a:schemeClr val="bg1"/>
                </a:solidFill>
              </a:rPr>
              <a:t> 	dell’intossicazione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0" y="609600"/>
            <a:ext cx="9144000" cy="579438"/>
          </a:xfrm>
          <a:prstGeom prst="rect">
            <a:avLst/>
          </a:prstGeom>
          <a:solidFill>
            <a:schemeClr val="bg1"/>
          </a:solidFill>
          <a:ln w="9525">
            <a:noFill/>
            <a:miter lim="800000"/>
            <a:headEnd/>
            <a:tailEnd/>
          </a:ln>
        </p:spPr>
        <p:txBody>
          <a:bodyPr>
            <a:spAutoFit/>
          </a:bodyPr>
          <a:lstStyle/>
          <a:p>
            <a:pPr algn="ctr" eaLnBrk="1" hangingPunct="1"/>
            <a:r>
              <a:rPr lang="it-IT" sz="3200" b="1"/>
              <a:t>A) Fattori relativi al tossico</a:t>
            </a:r>
          </a:p>
        </p:txBody>
      </p:sp>
      <p:sp>
        <p:nvSpPr>
          <p:cNvPr id="32771" name="Text Box 3"/>
          <p:cNvSpPr txBox="1">
            <a:spLocks noChangeArrowheads="1"/>
          </p:cNvSpPr>
          <p:nvPr/>
        </p:nvSpPr>
        <p:spPr bwMode="auto">
          <a:xfrm>
            <a:off x="2895600" y="2693988"/>
            <a:ext cx="3836988" cy="2227262"/>
          </a:xfrm>
          <a:prstGeom prst="rect">
            <a:avLst/>
          </a:prstGeom>
          <a:noFill/>
          <a:ln w="9525">
            <a:noFill/>
            <a:miter lim="800000"/>
            <a:headEnd/>
            <a:tailEnd/>
          </a:ln>
        </p:spPr>
        <p:txBody>
          <a:bodyPr wrap="none">
            <a:spAutoFit/>
          </a:bodyPr>
          <a:lstStyle/>
          <a:p>
            <a:pPr eaLnBrk="1" hangingPunct="1"/>
            <a:r>
              <a:rPr lang="it-IT" sz="2800" b="1">
                <a:solidFill>
                  <a:schemeClr val="bg1"/>
                </a:solidFill>
              </a:rPr>
              <a:t>1) Dose</a:t>
            </a:r>
          </a:p>
          <a:p>
            <a:pPr eaLnBrk="1" hangingPunct="1"/>
            <a:endParaRPr lang="it-IT" sz="2800" b="1">
              <a:solidFill>
                <a:schemeClr val="bg1"/>
              </a:solidFill>
            </a:endParaRPr>
          </a:p>
          <a:p>
            <a:pPr eaLnBrk="1" hangingPunct="1"/>
            <a:r>
              <a:rPr lang="it-IT" sz="2800" b="1">
                <a:solidFill>
                  <a:schemeClr val="bg1"/>
                </a:solidFill>
              </a:rPr>
              <a:t>2) Struttura molecolare</a:t>
            </a:r>
          </a:p>
          <a:p>
            <a:pPr eaLnBrk="1" hangingPunct="1"/>
            <a:endParaRPr lang="it-IT" sz="2800" b="1">
              <a:solidFill>
                <a:schemeClr val="bg1"/>
              </a:solidFill>
            </a:endParaRPr>
          </a:p>
          <a:p>
            <a:pPr eaLnBrk="1" hangingPunct="1"/>
            <a:r>
              <a:rPr lang="it-IT" sz="2800" b="1">
                <a:solidFill>
                  <a:schemeClr val="bg1"/>
                </a:solidFill>
              </a:rPr>
              <a:t>3) Meccanismo d’azione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906463"/>
            <a:ext cx="3648075" cy="641350"/>
          </a:xfrm>
          <a:prstGeom prst="rect">
            <a:avLst/>
          </a:prstGeom>
          <a:noFill/>
          <a:ln w="9525">
            <a:noFill/>
            <a:miter lim="800000"/>
            <a:headEnd/>
            <a:tailEnd/>
          </a:ln>
        </p:spPr>
        <p:txBody>
          <a:bodyPr>
            <a:spAutoFit/>
          </a:bodyPr>
          <a:lstStyle/>
          <a:p>
            <a:r>
              <a:rPr lang="en-US" sz="1800">
                <a:solidFill>
                  <a:srgbClr val="336699"/>
                </a:solidFill>
                <a:latin typeface="Verdana" pitchFamily="34" charset="0"/>
                <a:cs typeface="Times New Roman" pitchFamily="18" charset="0"/>
              </a:rPr>
              <a:t/>
            </a:r>
            <a:br>
              <a:rPr lang="en-US" sz="1800">
                <a:solidFill>
                  <a:srgbClr val="336699"/>
                </a:solidFill>
                <a:latin typeface="Verdana" pitchFamily="34" charset="0"/>
                <a:cs typeface="Times New Roman" pitchFamily="18" charset="0"/>
              </a:rPr>
            </a:br>
            <a:endParaRPr lang="en-US" sz="1800">
              <a:solidFill>
                <a:srgbClr val="336699"/>
              </a:solidFill>
              <a:latin typeface="Verdana" pitchFamily="34" charset="0"/>
              <a:cs typeface="Times New Roman" pitchFamily="18" charset="0"/>
            </a:endParaRPr>
          </a:p>
        </p:txBody>
      </p:sp>
      <p:sp>
        <p:nvSpPr>
          <p:cNvPr id="33795" name="Rectangle 3"/>
          <p:cNvSpPr>
            <a:spLocks noChangeArrowheads="1"/>
          </p:cNvSpPr>
          <p:nvPr/>
        </p:nvSpPr>
        <p:spPr bwMode="auto">
          <a:xfrm>
            <a:off x="455613" y="117475"/>
            <a:ext cx="8348662" cy="519113"/>
          </a:xfrm>
          <a:prstGeom prst="rect">
            <a:avLst/>
          </a:prstGeom>
          <a:solidFill>
            <a:srgbClr val="CCFFFF"/>
          </a:solidFill>
          <a:ln w="9525">
            <a:noFill/>
            <a:miter lim="800000"/>
            <a:headEnd/>
            <a:tailEnd/>
          </a:ln>
        </p:spPr>
        <p:txBody>
          <a:bodyPr>
            <a:spAutoFit/>
          </a:bodyPr>
          <a:lstStyle/>
          <a:p>
            <a:pPr algn="ctr"/>
            <a:r>
              <a:rPr lang="en-US" sz="2800" b="1">
                <a:solidFill>
                  <a:srgbClr val="000000"/>
                </a:solidFill>
                <a:latin typeface="Verdana" pitchFamily="34" charset="0"/>
                <a:cs typeface="Times New Roman" pitchFamily="18" charset="0"/>
              </a:rPr>
              <a:t>Fattori che influenzano la Tossicità</a:t>
            </a:r>
            <a:endParaRPr lang="it-IT" sz="2800">
              <a:solidFill>
                <a:srgbClr val="000000"/>
              </a:solidFill>
              <a:latin typeface="Verdana" pitchFamily="34" charset="0"/>
              <a:cs typeface="Times New Roman" pitchFamily="18" charset="0"/>
            </a:endParaRPr>
          </a:p>
        </p:txBody>
      </p:sp>
      <p:sp>
        <p:nvSpPr>
          <p:cNvPr id="33796" name="Rectangle 4"/>
          <p:cNvSpPr>
            <a:spLocks noChangeArrowheads="1"/>
          </p:cNvSpPr>
          <p:nvPr/>
        </p:nvSpPr>
        <p:spPr bwMode="auto">
          <a:xfrm>
            <a:off x="312738" y="682625"/>
            <a:ext cx="8831262" cy="560388"/>
          </a:xfrm>
          <a:prstGeom prst="rect">
            <a:avLst/>
          </a:prstGeom>
          <a:noFill/>
          <a:ln w="9525">
            <a:noFill/>
            <a:miter lim="800000"/>
            <a:headEnd/>
            <a:tailEnd/>
          </a:ln>
        </p:spPr>
        <p:txBody>
          <a:bodyPr/>
          <a:lstStyle/>
          <a:p>
            <a:r>
              <a:rPr lang="en-US" b="1" dirty="0">
                <a:solidFill>
                  <a:srgbClr val="000000"/>
                </a:solidFill>
                <a:latin typeface="Verdana" pitchFamily="34" charset="0"/>
                <a:cs typeface="Arial" charset="0"/>
              </a:rPr>
              <a:t>2. </a:t>
            </a:r>
            <a:r>
              <a:rPr lang="en-US" b="1" dirty="0" err="1">
                <a:solidFill>
                  <a:srgbClr val="000000"/>
                </a:solidFill>
                <a:latin typeface="Verdana" pitchFamily="34" charset="0"/>
                <a:cs typeface="Arial" charset="0"/>
              </a:rPr>
              <a:t>Dosaggio</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specialmente</a:t>
            </a:r>
            <a:r>
              <a:rPr lang="en-US" b="1" dirty="0">
                <a:solidFill>
                  <a:srgbClr val="000000"/>
                </a:solidFill>
                <a:latin typeface="Verdana" pitchFamily="34" charset="0"/>
                <a:cs typeface="Arial" charset="0"/>
              </a:rPr>
              <a:t> in </a:t>
            </a:r>
            <a:r>
              <a:rPr lang="en-US" b="1" dirty="0" err="1">
                <a:solidFill>
                  <a:srgbClr val="000000"/>
                </a:solidFill>
                <a:latin typeface="Verdana" pitchFamily="34" charset="0"/>
                <a:cs typeface="Arial" charset="0"/>
              </a:rPr>
              <a:t>relazione</a:t>
            </a:r>
            <a:r>
              <a:rPr lang="en-US" b="1" dirty="0">
                <a:solidFill>
                  <a:srgbClr val="000000"/>
                </a:solidFill>
                <a:latin typeface="Verdana" pitchFamily="34" charset="0"/>
                <a:cs typeface="Arial" charset="0"/>
              </a:rPr>
              <a:t> al tempo)</a:t>
            </a:r>
          </a:p>
          <a:p>
            <a:r>
              <a:rPr lang="it-IT" b="1" dirty="0">
                <a:solidFill>
                  <a:srgbClr val="000000"/>
                </a:solidFill>
                <a:latin typeface="Arial" charset="0"/>
                <a:cs typeface="Arial" charset="0"/>
                <a:sym typeface="Symbol" pitchFamily="18" charset="2"/>
              </a:rPr>
              <a:t> </a:t>
            </a:r>
            <a:r>
              <a:rPr lang="it-IT" sz="2000" b="1" dirty="0">
                <a:solidFill>
                  <a:srgbClr val="000000"/>
                </a:solidFill>
                <a:latin typeface="Verdana" pitchFamily="34" charset="0"/>
                <a:cs typeface="Arial" charset="0"/>
                <a:sym typeface="Symbol" pitchFamily="18" charset="2"/>
              </a:rPr>
              <a:t>Tossicità acuta o cronica, spesso con diversi meccanismi ed organi bersaglio per una stessa sostanza</a:t>
            </a:r>
            <a:endParaRPr lang="it-IT" sz="2000" b="1" dirty="0">
              <a:solidFill>
                <a:srgbClr val="000000"/>
              </a:solidFill>
              <a:latin typeface="Verdana" pitchFamily="34" charset="0"/>
              <a:cs typeface="Arial" charset="0"/>
            </a:endParaRPr>
          </a:p>
          <a:p>
            <a:endParaRPr lang="en-US" b="1" dirty="0">
              <a:latin typeface="Verdana" pitchFamily="34" charset="0"/>
            </a:endParaRPr>
          </a:p>
        </p:txBody>
      </p:sp>
      <p:pic>
        <p:nvPicPr>
          <p:cNvPr id="33797" name="Picture 5" descr="tabpic03"/>
          <p:cNvPicPr>
            <a:picLocks noChangeAspect="1" noChangeArrowheads="1"/>
          </p:cNvPicPr>
          <p:nvPr/>
        </p:nvPicPr>
        <p:blipFill>
          <a:blip r:embed="rId2" cstate="print"/>
          <a:srcRect/>
          <a:stretch>
            <a:fillRect/>
          </a:stretch>
        </p:blipFill>
        <p:spPr bwMode="auto">
          <a:xfrm>
            <a:off x="1747838" y="1828800"/>
            <a:ext cx="5953125" cy="1795463"/>
          </a:xfrm>
          <a:prstGeom prst="rect">
            <a:avLst/>
          </a:prstGeom>
          <a:noFill/>
          <a:ln w="9525">
            <a:noFill/>
            <a:miter lim="800000"/>
            <a:headEnd/>
            <a:tailEnd/>
          </a:ln>
        </p:spPr>
      </p:pic>
      <p:sp>
        <p:nvSpPr>
          <p:cNvPr id="33798" name="Rectangle 6"/>
          <p:cNvSpPr>
            <a:spLocks noChangeArrowheads="1"/>
          </p:cNvSpPr>
          <p:nvPr/>
        </p:nvSpPr>
        <p:spPr bwMode="auto">
          <a:xfrm>
            <a:off x="285750" y="3670300"/>
            <a:ext cx="8858250" cy="1004888"/>
          </a:xfrm>
          <a:prstGeom prst="rect">
            <a:avLst/>
          </a:prstGeom>
          <a:noFill/>
          <a:ln w="9525">
            <a:noFill/>
            <a:miter lim="800000"/>
            <a:headEnd/>
            <a:tailEnd/>
          </a:ln>
        </p:spPr>
        <p:txBody>
          <a:bodyPr/>
          <a:lstStyle/>
          <a:p>
            <a:r>
              <a:rPr lang="en-US" b="1" dirty="0">
                <a:solidFill>
                  <a:srgbClr val="000000"/>
                </a:solidFill>
                <a:latin typeface="Verdana" pitchFamily="34" charset="0"/>
                <a:cs typeface="Times New Roman" pitchFamily="18" charset="0"/>
              </a:rPr>
              <a:t>3. Via </a:t>
            </a:r>
            <a:r>
              <a:rPr lang="en-US" b="1" dirty="0" err="1">
                <a:solidFill>
                  <a:srgbClr val="000000"/>
                </a:solidFill>
                <a:latin typeface="Verdana" pitchFamily="34" charset="0"/>
                <a:cs typeface="Times New Roman" pitchFamily="18" charset="0"/>
              </a:rPr>
              <a:t>di</a:t>
            </a:r>
            <a:r>
              <a:rPr lang="en-US" b="1" dirty="0">
                <a:solidFill>
                  <a:srgbClr val="000000"/>
                </a:solidFill>
                <a:latin typeface="Verdana" pitchFamily="34" charset="0"/>
                <a:cs typeface="Times New Roman" pitchFamily="18" charset="0"/>
              </a:rPr>
              <a:t> </a:t>
            </a:r>
            <a:r>
              <a:rPr lang="en-US" b="1" dirty="0" err="1">
                <a:solidFill>
                  <a:srgbClr val="000000"/>
                </a:solidFill>
                <a:latin typeface="Verdana" pitchFamily="34" charset="0"/>
                <a:cs typeface="Times New Roman" pitchFamily="18" charset="0"/>
              </a:rPr>
              <a:t>esposizione</a:t>
            </a:r>
            <a:r>
              <a:rPr lang="en-US" b="1" dirty="0">
                <a:solidFill>
                  <a:srgbClr val="000000"/>
                </a:solidFill>
                <a:latin typeface="Verdana" pitchFamily="34" charset="0"/>
                <a:cs typeface="Arial" charset="0"/>
              </a:rPr>
              <a:t>.  </a:t>
            </a:r>
          </a:p>
          <a:p>
            <a:r>
              <a:rPr lang="en-US" sz="2000" b="1" dirty="0" err="1">
                <a:solidFill>
                  <a:srgbClr val="000000"/>
                </a:solidFill>
                <a:latin typeface="Verdana" pitchFamily="34" charset="0"/>
                <a:cs typeface="Arial" charset="0"/>
              </a:rPr>
              <a:t>Alcune</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sostanze</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possono</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essere</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tossiche</a:t>
            </a:r>
            <a:r>
              <a:rPr lang="en-US" sz="2000" b="1" dirty="0">
                <a:solidFill>
                  <a:srgbClr val="000000"/>
                </a:solidFill>
                <a:latin typeface="Verdana" pitchFamily="34" charset="0"/>
                <a:cs typeface="Arial" charset="0"/>
              </a:rPr>
              <a:t> per </a:t>
            </a:r>
            <a:r>
              <a:rPr lang="en-US" sz="2000" b="1" dirty="0" err="1">
                <a:solidFill>
                  <a:srgbClr val="000000"/>
                </a:solidFill>
                <a:latin typeface="Verdana" pitchFamily="34" charset="0"/>
                <a:cs typeface="Arial" charset="0"/>
              </a:rPr>
              <a:t>una</a:t>
            </a:r>
            <a:r>
              <a:rPr lang="en-US" sz="2000" b="1" dirty="0">
                <a:solidFill>
                  <a:srgbClr val="000000"/>
                </a:solidFill>
                <a:latin typeface="Verdana" pitchFamily="34" charset="0"/>
                <a:cs typeface="Arial" charset="0"/>
              </a:rPr>
              <a:t> via e non per </a:t>
            </a:r>
            <a:r>
              <a:rPr lang="en-US" sz="2000" b="1" dirty="0" err="1">
                <a:solidFill>
                  <a:srgbClr val="000000"/>
                </a:solidFill>
                <a:latin typeface="Verdana" pitchFamily="34" charset="0"/>
                <a:cs typeface="Arial" charset="0"/>
              </a:rPr>
              <a:t>un’altra</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differenze</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di</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assorbimento</a:t>
            </a:r>
            <a:r>
              <a:rPr lang="en-US" sz="2000" b="1" dirty="0">
                <a:solidFill>
                  <a:srgbClr val="000000"/>
                </a:solidFill>
                <a:latin typeface="Verdana" pitchFamily="34" charset="0"/>
                <a:cs typeface="Arial" charset="0"/>
              </a:rPr>
              <a:t> e </a:t>
            </a:r>
            <a:r>
              <a:rPr lang="en-US" sz="2000" b="1" dirty="0" err="1">
                <a:solidFill>
                  <a:srgbClr val="000000"/>
                </a:solidFill>
                <a:latin typeface="Verdana" pitchFamily="34" charset="0"/>
                <a:cs typeface="Arial" charset="0"/>
              </a:rPr>
              <a:t>distribuzione</a:t>
            </a:r>
            <a:r>
              <a:rPr lang="en-US" sz="2000" b="1" dirty="0">
                <a:solidFill>
                  <a:srgbClr val="000000"/>
                </a:solidFill>
                <a:latin typeface="Verdana" pitchFamily="34" charset="0"/>
                <a:cs typeface="Arial" charset="0"/>
              </a:rPr>
              <a:t>).</a:t>
            </a:r>
          </a:p>
          <a:p>
            <a:r>
              <a:rPr lang="it-IT" sz="2000" b="1" dirty="0">
                <a:solidFill>
                  <a:srgbClr val="000000"/>
                </a:solidFill>
                <a:latin typeface="Verdana" pitchFamily="34" charset="0"/>
                <a:cs typeface="Arial" charset="0"/>
                <a:sym typeface="Symbol" pitchFamily="18" charset="2"/>
              </a:rPr>
              <a:t>le sostanze assorbite dal tratto GI si distribuiscono al fegato, dove possono essere </a:t>
            </a:r>
            <a:r>
              <a:rPr lang="en-US" sz="2000" b="1" dirty="0" err="1">
                <a:solidFill>
                  <a:srgbClr val="000000"/>
                </a:solidFill>
                <a:latin typeface="Verdana" pitchFamily="34" charset="0"/>
                <a:cs typeface="Arial" charset="0"/>
              </a:rPr>
              <a:t>detossificate</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immediatamente</a:t>
            </a:r>
            <a:endParaRPr lang="en-US" sz="2000" b="1" dirty="0">
              <a:solidFill>
                <a:srgbClr val="000000"/>
              </a:solidFill>
              <a:latin typeface="Verdana" pitchFamily="34" charset="0"/>
              <a:cs typeface="Arial" charset="0"/>
            </a:endParaRPr>
          </a:p>
          <a:p>
            <a:r>
              <a:rPr lang="it-IT" sz="2000" b="1" dirty="0">
                <a:solidFill>
                  <a:srgbClr val="000000"/>
                </a:solidFill>
                <a:latin typeface="Verdana" pitchFamily="34" charset="0"/>
                <a:cs typeface="Arial" charset="0"/>
                <a:sym typeface="Symbol" pitchFamily="18" charset="2"/>
              </a:rPr>
              <a:t></a:t>
            </a:r>
            <a:r>
              <a:rPr lang="it-IT" sz="2000" b="1" dirty="0">
                <a:solidFill>
                  <a:srgbClr val="000000"/>
                </a:solidFill>
                <a:latin typeface="Verdana" pitchFamily="34" charset="0"/>
                <a:cs typeface="Arial" charset="0"/>
              </a:rPr>
              <a:t>le sostanze inalate si distribuiscono alla circolazione sistemica prima di essere </a:t>
            </a:r>
            <a:r>
              <a:rPr lang="it-IT" sz="2000" b="1" dirty="0" err="1">
                <a:solidFill>
                  <a:srgbClr val="000000"/>
                </a:solidFill>
                <a:latin typeface="Verdana" pitchFamily="34" charset="0"/>
                <a:cs typeface="Arial" charset="0"/>
              </a:rPr>
              <a:t>detossificate</a:t>
            </a:r>
            <a:r>
              <a:rPr lang="it-IT" sz="2000" b="1" dirty="0">
                <a:solidFill>
                  <a:srgbClr val="000000"/>
                </a:solidFill>
                <a:latin typeface="Verdana" pitchFamily="34" charset="0"/>
                <a:cs typeface="Arial" charset="0"/>
              </a:rPr>
              <a:t> dal fegato</a:t>
            </a:r>
            <a:endParaRPr lang="en-US" sz="2000" b="1" dirty="0">
              <a:latin typeface="Verdana" pitchFamily="34" charset="0"/>
            </a:endParaRPr>
          </a:p>
          <a:p>
            <a:endParaRPr lang="en-US" sz="2000" b="1" dirty="0">
              <a:solidFill>
                <a:srgbClr val="000000"/>
              </a:solidFill>
              <a:latin typeface="Verdana" pitchFamily="34" charset="0"/>
              <a:cs typeface="Arial" charset="0"/>
              <a:sym typeface="Symbol" pitchFamily="18" charset="2"/>
            </a:endParaRPr>
          </a:p>
        </p:txBody>
      </p:sp>
      <p:sp>
        <p:nvSpPr>
          <p:cNvPr id="33799" name="Rectangle 7"/>
          <p:cNvSpPr>
            <a:spLocks noChangeArrowheads="1"/>
          </p:cNvSpPr>
          <p:nvPr/>
        </p:nvSpPr>
        <p:spPr bwMode="auto">
          <a:xfrm>
            <a:off x="636588" y="5741988"/>
            <a:ext cx="6994525" cy="822325"/>
          </a:xfrm>
          <a:prstGeom prst="rect">
            <a:avLst/>
          </a:prstGeom>
          <a:noFill/>
          <a:ln w="9525">
            <a:noFill/>
            <a:miter lim="800000"/>
            <a:headEnd/>
            <a:tailEnd/>
          </a:ln>
        </p:spPr>
        <p:txBody>
          <a:bodyPr/>
          <a:lstStyle/>
          <a:p>
            <a:endParaRPr lang="it-IT"/>
          </a:p>
        </p:txBody>
      </p:sp>
      <p:sp>
        <p:nvSpPr>
          <p:cNvPr id="33800" name="Rectangle 8"/>
          <p:cNvSpPr>
            <a:spLocks noChangeArrowheads="1"/>
          </p:cNvSpPr>
          <p:nvPr/>
        </p:nvSpPr>
        <p:spPr bwMode="auto">
          <a:xfrm>
            <a:off x="285750" y="5946775"/>
            <a:ext cx="8915400" cy="701675"/>
          </a:xfrm>
          <a:prstGeom prst="rect">
            <a:avLst/>
          </a:prstGeom>
          <a:noFill/>
          <a:ln w="9525">
            <a:noFill/>
            <a:miter lim="800000"/>
            <a:headEnd/>
            <a:tailEnd/>
          </a:ln>
        </p:spPr>
        <p:txBody>
          <a:bodyPr>
            <a:spAutoFit/>
          </a:bodyPr>
          <a:lstStyle/>
          <a:p>
            <a:pPr>
              <a:spcBef>
                <a:spcPct val="50000"/>
              </a:spcBef>
              <a:buFontTx/>
              <a:buChar char="•"/>
            </a:pPr>
            <a:r>
              <a:rPr lang="en-US" sz="2000" b="1" dirty="0">
                <a:solidFill>
                  <a:srgbClr val="000000"/>
                </a:solidFill>
                <a:latin typeface="Verdana" pitchFamily="34" charset="0"/>
              </a:rPr>
              <a:t>La </a:t>
            </a:r>
            <a:r>
              <a:rPr lang="en-US" sz="2000" b="1" dirty="0" err="1">
                <a:solidFill>
                  <a:srgbClr val="000000"/>
                </a:solidFill>
                <a:latin typeface="Verdana" pitchFamily="34" charset="0"/>
              </a:rPr>
              <a:t>tossicità</a:t>
            </a:r>
            <a:r>
              <a:rPr lang="en-US" sz="2000" b="1" dirty="0">
                <a:solidFill>
                  <a:srgbClr val="000000"/>
                </a:solidFill>
                <a:latin typeface="Verdana" pitchFamily="34" charset="0"/>
              </a:rPr>
              <a:t> in </a:t>
            </a:r>
            <a:r>
              <a:rPr lang="en-US" sz="2000" b="1" dirty="0" err="1">
                <a:solidFill>
                  <a:srgbClr val="000000"/>
                </a:solidFill>
                <a:latin typeface="Verdana" pitchFamily="34" charset="0"/>
              </a:rPr>
              <a:t>funzione</a:t>
            </a:r>
            <a:r>
              <a:rPr lang="en-US" sz="2000" b="1" dirty="0">
                <a:solidFill>
                  <a:srgbClr val="000000"/>
                </a:solidFill>
                <a:latin typeface="Verdana" pitchFamily="34" charset="0"/>
              </a:rPr>
              <a:t> </a:t>
            </a:r>
            <a:r>
              <a:rPr lang="en-US" sz="2000" b="1" dirty="0" err="1">
                <a:solidFill>
                  <a:srgbClr val="000000"/>
                </a:solidFill>
                <a:latin typeface="Verdana" pitchFamily="34" charset="0"/>
              </a:rPr>
              <a:t>della</a:t>
            </a:r>
            <a:r>
              <a:rPr lang="en-US" sz="2000" b="1" dirty="0">
                <a:solidFill>
                  <a:srgbClr val="000000"/>
                </a:solidFill>
                <a:latin typeface="Verdana" pitchFamily="34" charset="0"/>
              </a:rPr>
              <a:t> via </a:t>
            </a:r>
            <a:r>
              <a:rPr lang="en-US" sz="2000" b="1" dirty="0" err="1">
                <a:solidFill>
                  <a:srgbClr val="000000"/>
                </a:solidFill>
                <a:latin typeface="Verdana" pitchFamily="34" charset="0"/>
              </a:rPr>
              <a:t>di</a:t>
            </a:r>
            <a:r>
              <a:rPr lang="en-US" sz="2000" b="1" dirty="0">
                <a:solidFill>
                  <a:srgbClr val="000000"/>
                </a:solidFill>
                <a:latin typeface="Verdana" pitchFamily="34" charset="0"/>
              </a:rPr>
              <a:t> </a:t>
            </a:r>
            <a:r>
              <a:rPr lang="en-US" sz="2000" b="1" dirty="0" err="1">
                <a:solidFill>
                  <a:srgbClr val="000000"/>
                </a:solidFill>
                <a:latin typeface="Verdana" pitchFamily="34" charset="0"/>
              </a:rPr>
              <a:t>esposizione</a:t>
            </a:r>
            <a:r>
              <a:rPr lang="en-US" sz="2000" b="1" dirty="0">
                <a:solidFill>
                  <a:srgbClr val="000000"/>
                </a:solidFill>
                <a:latin typeface="Verdana" pitchFamily="34" charset="0"/>
              </a:rPr>
              <a:t> è </a:t>
            </a:r>
            <a:r>
              <a:rPr lang="en-US" sz="2000" b="1" dirty="0" err="1">
                <a:solidFill>
                  <a:srgbClr val="000000"/>
                </a:solidFill>
                <a:latin typeface="Verdana" pitchFamily="34" charset="0"/>
              </a:rPr>
              <a:t>spesso</a:t>
            </a:r>
            <a:r>
              <a:rPr lang="en-US" sz="2000" b="1" dirty="0">
                <a:solidFill>
                  <a:srgbClr val="000000"/>
                </a:solidFill>
                <a:latin typeface="Verdana" pitchFamily="34" charset="0"/>
              </a:rPr>
              <a:t>: 	iv &gt; </a:t>
            </a:r>
            <a:r>
              <a:rPr lang="en-US" sz="2000" b="1" dirty="0" err="1">
                <a:solidFill>
                  <a:srgbClr val="000000"/>
                </a:solidFill>
                <a:latin typeface="Verdana" pitchFamily="34" charset="0"/>
              </a:rPr>
              <a:t>inalatoria</a:t>
            </a:r>
            <a:r>
              <a:rPr lang="en-US" sz="2000" b="1" dirty="0">
                <a:solidFill>
                  <a:srgbClr val="000000"/>
                </a:solidFill>
                <a:latin typeface="Verdana" pitchFamily="34" charset="0"/>
              </a:rPr>
              <a:t> &gt; </a:t>
            </a:r>
            <a:r>
              <a:rPr lang="en-US" sz="2000" b="1" dirty="0" err="1">
                <a:solidFill>
                  <a:srgbClr val="000000"/>
                </a:solidFill>
                <a:latin typeface="Verdana" pitchFamily="34" charset="0"/>
              </a:rPr>
              <a:t>ip</a:t>
            </a:r>
            <a:r>
              <a:rPr lang="en-US" sz="2000" b="1" dirty="0">
                <a:solidFill>
                  <a:srgbClr val="000000"/>
                </a:solidFill>
                <a:latin typeface="Verdana" pitchFamily="34" charset="0"/>
              </a:rPr>
              <a:t> &gt; </a:t>
            </a:r>
            <a:r>
              <a:rPr lang="en-US" sz="2000" b="1" dirty="0" err="1">
                <a:solidFill>
                  <a:srgbClr val="000000"/>
                </a:solidFill>
                <a:latin typeface="Verdana" pitchFamily="34" charset="0"/>
              </a:rPr>
              <a:t>im</a:t>
            </a:r>
            <a:r>
              <a:rPr lang="en-US" sz="2000" b="1" dirty="0">
                <a:solidFill>
                  <a:srgbClr val="000000"/>
                </a:solidFill>
                <a:latin typeface="Verdana" pitchFamily="34" charset="0"/>
              </a:rPr>
              <a:t> &gt; GI &gt; </a:t>
            </a:r>
            <a:r>
              <a:rPr lang="en-US" sz="2000" b="1" dirty="0" err="1">
                <a:solidFill>
                  <a:srgbClr val="000000"/>
                </a:solidFill>
                <a:latin typeface="Verdana" pitchFamily="34" charset="0"/>
              </a:rPr>
              <a:t>topica</a:t>
            </a:r>
            <a:endParaRPr lang="en-US" sz="2000" b="1" dirty="0">
              <a:solidFill>
                <a:srgbClr val="000000"/>
              </a:solidFill>
              <a:latin typeface="Verdana"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209923" name="Picture 3"/>
          <p:cNvPicPr>
            <a:picLocks noChangeAspect="1" noChangeArrowheads="1"/>
          </p:cNvPicPr>
          <p:nvPr/>
        </p:nvPicPr>
        <p:blipFill>
          <a:blip r:embed="rId2" cstate="print"/>
          <a:srcRect/>
          <a:stretch>
            <a:fillRect/>
          </a:stretch>
        </p:blipFill>
        <p:spPr bwMode="auto">
          <a:xfrm>
            <a:off x="533400" y="390525"/>
            <a:ext cx="8153400" cy="613410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63525" y="1531938"/>
            <a:ext cx="8521700" cy="4524315"/>
          </a:xfrm>
          <a:prstGeom prst="rect">
            <a:avLst/>
          </a:prstGeom>
          <a:noFill/>
          <a:ln w="9525">
            <a:noFill/>
            <a:miter lim="800000"/>
            <a:headEnd/>
            <a:tailEnd/>
          </a:ln>
        </p:spPr>
        <p:txBody>
          <a:bodyPr>
            <a:spAutoFit/>
          </a:bodyPr>
          <a:lstStyle/>
          <a:p>
            <a:pPr eaLnBrk="1" hangingPunct="1"/>
            <a:r>
              <a:rPr lang="it-IT" sz="2400" b="1" dirty="0">
                <a:solidFill>
                  <a:srgbClr val="FFFF00"/>
                </a:solidFill>
              </a:rPr>
              <a:t>La struttura molecolare</a:t>
            </a:r>
            <a:r>
              <a:rPr lang="it-IT" sz="2400" b="1" dirty="0">
                <a:solidFill>
                  <a:schemeClr val="bg1"/>
                </a:solidFill>
              </a:rPr>
              <a:t> può modulare la cinetica e l’attività tossica di una sostanza.</a:t>
            </a:r>
          </a:p>
          <a:p>
            <a:pPr eaLnBrk="1" hangingPunct="1"/>
            <a:endParaRPr lang="it-IT" sz="2400" b="1" dirty="0">
              <a:solidFill>
                <a:schemeClr val="bg1"/>
              </a:solidFill>
            </a:endParaRPr>
          </a:p>
          <a:p>
            <a:pPr eaLnBrk="1" hangingPunct="1"/>
            <a:endParaRPr lang="it-IT" sz="2400" b="1" dirty="0">
              <a:solidFill>
                <a:schemeClr val="bg1"/>
              </a:solidFill>
            </a:endParaRPr>
          </a:p>
          <a:p>
            <a:pPr eaLnBrk="1" hangingPunct="1"/>
            <a:r>
              <a:rPr lang="it-IT" sz="2400" b="1" dirty="0">
                <a:solidFill>
                  <a:schemeClr val="bg1"/>
                </a:solidFill>
              </a:rPr>
              <a:t>Le caratteristiche molecolari e </a:t>
            </a:r>
            <a:r>
              <a:rPr lang="it-IT" sz="2400" b="1" dirty="0" err="1">
                <a:solidFill>
                  <a:schemeClr val="bg1"/>
                </a:solidFill>
              </a:rPr>
              <a:t>fisico-chimiche</a:t>
            </a:r>
            <a:r>
              <a:rPr lang="it-IT" sz="2400" b="1" dirty="0">
                <a:solidFill>
                  <a:schemeClr val="bg1"/>
                </a:solidFill>
              </a:rPr>
              <a:t> di una sostanza condizionano la risposta tossicologica ed influenzano la </a:t>
            </a:r>
            <a:r>
              <a:rPr lang="it-IT" sz="2400" b="1" dirty="0" err="1">
                <a:solidFill>
                  <a:schemeClr val="bg1"/>
                </a:solidFill>
              </a:rPr>
              <a:t>tossicocinetica</a:t>
            </a:r>
            <a:r>
              <a:rPr lang="it-IT" sz="2400" b="1" dirty="0">
                <a:solidFill>
                  <a:schemeClr val="bg1"/>
                </a:solidFill>
              </a:rPr>
              <a:t> della sostanza.</a:t>
            </a:r>
          </a:p>
          <a:p>
            <a:pPr eaLnBrk="1" hangingPunct="1"/>
            <a:endParaRPr lang="it-IT" sz="2400" b="1" dirty="0">
              <a:solidFill>
                <a:schemeClr val="bg1"/>
              </a:solidFill>
            </a:endParaRPr>
          </a:p>
          <a:p>
            <a:pPr eaLnBrk="1" hangingPunct="1"/>
            <a:endParaRPr lang="it-IT" sz="2400" b="1" dirty="0">
              <a:solidFill>
                <a:schemeClr val="bg1"/>
              </a:solidFill>
            </a:endParaRPr>
          </a:p>
          <a:p>
            <a:pPr eaLnBrk="1" hangingPunct="1"/>
            <a:r>
              <a:rPr lang="it-IT" sz="2400" b="1" dirty="0">
                <a:solidFill>
                  <a:schemeClr val="bg1"/>
                </a:solidFill>
              </a:rPr>
              <a:t>Per </a:t>
            </a:r>
            <a:r>
              <a:rPr lang="it-IT" sz="2400" b="1" dirty="0" err="1">
                <a:solidFill>
                  <a:schemeClr val="bg1"/>
                </a:solidFill>
              </a:rPr>
              <a:t>tossicocinetica</a:t>
            </a:r>
            <a:r>
              <a:rPr lang="it-IT" sz="2400" b="1" dirty="0">
                <a:solidFill>
                  <a:schemeClr val="bg1"/>
                </a:solidFill>
              </a:rPr>
              <a:t> s’intende l’evolversi temporale delle concentrazioni tissutali del tossico dovuto all’equilibrio tra cinetiche di assorbimento, distribuzione ed eliminazione</a:t>
            </a:r>
          </a:p>
        </p:txBody>
      </p:sp>
      <p:sp>
        <p:nvSpPr>
          <p:cNvPr id="34819" name="Text Box 3"/>
          <p:cNvSpPr txBox="1">
            <a:spLocks noChangeArrowheads="1"/>
          </p:cNvSpPr>
          <p:nvPr/>
        </p:nvSpPr>
        <p:spPr bwMode="auto">
          <a:xfrm>
            <a:off x="365125" y="346075"/>
            <a:ext cx="8313738" cy="579438"/>
          </a:xfrm>
          <a:prstGeom prst="rect">
            <a:avLst/>
          </a:prstGeom>
          <a:solidFill>
            <a:schemeClr val="bg1"/>
          </a:solidFill>
          <a:ln w="9525">
            <a:noFill/>
            <a:miter lim="800000"/>
            <a:headEnd/>
            <a:tailEnd/>
          </a:ln>
        </p:spPr>
        <p:txBody>
          <a:bodyPr>
            <a:spAutoFit/>
          </a:bodyPr>
          <a:lstStyle/>
          <a:p>
            <a:pPr algn="ctr" eaLnBrk="1" hangingPunct="1"/>
            <a:r>
              <a:rPr lang="it-IT" sz="3200" b="1"/>
              <a:t>2) La struttura molecolare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295275" y="355600"/>
            <a:ext cx="8269288" cy="3786188"/>
          </a:xfrm>
          <a:prstGeom prst="rect">
            <a:avLst/>
          </a:prstGeom>
          <a:noFill/>
          <a:ln w="9525">
            <a:noFill/>
            <a:miter lim="800000"/>
            <a:headEnd/>
            <a:tailEnd/>
          </a:ln>
        </p:spPr>
        <p:txBody>
          <a:bodyPr>
            <a:spAutoFit/>
          </a:bodyPr>
          <a:lstStyle/>
          <a:p>
            <a:pPr eaLnBrk="1" hangingPunct="1"/>
            <a:r>
              <a:rPr lang="it-IT" sz="2400" b="1" dirty="0">
                <a:solidFill>
                  <a:schemeClr val="bg1"/>
                </a:solidFill>
              </a:rPr>
              <a:t>Ad esempio il </a:t>
            </a:r>
            <a:r>
              <a:rPr lang="it-IT" sz="2400" b="1" dirty="0" err="1">
                <a:solidFill>
                  <a:srgbClr val="FFFF00"/>
                </a:solidFill>
              </a:rPr>
              <a:t>paraquat</a:t>
            </a:r>
            <a:r>
              <a:rPr lang="it-IT" sz="2400" b="1" dirty="0">
                <a:solidFill>
                  <a:srgbClr val="FFFF00"/>
                </a:solidFill>
              </a:rPr>
              <a:t> </a:t>
            </a:r>
            <a:r>
              <a:rPr lang="it-IT" sz="2400" b="1" dirty="0">
                <a:solidFill>
                  <a:schemeClr val="bg1"/>
                </a:solidFill>
              </a:rPr>
              <a:t>ed il </a:t>
            </a:r>
            <a:r>
              <a:rPr lang="it-IT" sz="2400" b="1" dirty="0" err="1">
                <a:solidFill>
                  <a:srgbClr val="FFFF00"/>
                </a:solidFill>
              </a:rPr>
              <a:t>diquat</a:t>
            </a:r>
            <a:r>
              <a:rPr lang="it-IT" sz="2400" b="1" dirty="0">
                <a:solidFill>
                  <a:schemeClr val="bg1"/>
                </a:solidFill>
              </a:rPr>
              <a:t> sono due erbicidi </a:t>
            </a:r>
            <a:r>
              <a:rPr lang="it-IT" sz="2400" b="1" dirty="0" err="1">
                <a:solidFill>
                  <a:schemeClr val="bg1"/>
                </a:solidFill>
              </a:rPr>
              <a:t>dipiridilici</a:t>
            </a:r>
            <a:r>
              <a:rPr lang="it-IT" sz="2400" b="1" dirty="0">
                <a:solidFill>
                  <a:schemeClr val="bg1"/>
                </a:solidFill>
              </a:rPr>
              <a:t> di struttura molecolare simile ma differiscono nella loro tossicità per motivi </a:t>
            </a:r>
            <a:r>
              <a:rPr lang="it-IT" sz="2400" b="1" dirty="0" err="1">
                <a:solidFill>
                  <a:srgbClr val="FF0000"/>
                </a:solidFill>
              </a:rPr>
              <a:t>tossicocinetici</a:t>
            </a:r>
            <a:r>
              <a:rPr lang="it-IT" sz="2400" b="1" dirty="0">
                <a:solidFill>
                  <a:srgbClr val="FF0000"/>
                </a:solidFill>
              </a:rPr>
              <a:t>.</a:t>
            </a:r>
          </a:p>
          <a:p>
            <a:pPr eaLnBrk="1" hangingPunct="1"/>
            <a:endParaRPr lang="it-IT" sz="2400" b="1" dirty="0">
              <a:solidFill>
                <a:schemeClr val="bg1"/>
              </a:solidFill>
            </a:endParaRPr>
          </a:p>
          <a:p>
            <a:pPr eaLnBrk="1" hangingPunct="1"/>
            <a:endParaRPr lang="it-IT" sz="2400" b="1" dirty="0">
              <a:solidFill>
                <a:schemeClr val="bg1"/>
              </a:solidFill>
            </a:endParaRPr>
          </a:p>
          <a:p>
            <a:pPr eaLnBrk="1" hangingPunct="1"/>
            <a:r>
              <a:rPr lang="it-IT" sz="2400" b="1" dirty="0">
                <a:solidFill>
                  <a:srgbClr val="FFFF00"/>
                </a:solidFill>
              </a:rPr>
              <a:t>1) Il </a:t>
            </a:r>
            <a:r>
              <a:rPr lang="it-IT" sz="2400" b="1" dirty="0" err="1">
                <a:solidFill>
                  <a:srgbClr val="FFFF00"/>
                </a:solidFill>
              </a:rPr>
              <a:t>paraquat</a:t>
            </a:r>
            <a:r>
              <a:rPr lang="it-IT" sz="2400" b="1" dirty="0">
                <a:solidFill>
                  <a:schemeClr val="bg1"/>
                </a:solidFill>
              </a:rPr>
              <a:t>, una volta assorbito si accumula negli alveoli polmonari causando una </a:t>
            </a:r>
            <a:r>
              <a:rPr lang="it-IT" sz="2400" b="1" dirty="0">
                <a:solidFill>
                  <a:srgbClr val="FFFF00"/>
                </a:solidFill>
              </a:rPr>
              <a:t>grave tossicità polmonare</a:t>
            </a:r>
            <a:r>
              <a:rPr lang="it-IT" sz="2400" b="1" dirty="0">
                <a:solidFill>
                  <a:schemeClr val="bg1"/>
                </a:solidFill>
              </a:rPr>
              <a:t>.</a:t>
            </a:r>
          </a:p>
          <a:p>
            <a:pPr eaLnBrk="1" hangingPunct="1"/>
            <a:endParaRPr lang="it-IT" sz="2400" b="1" dirty="0">
              <a:solidFill>
                <a:schemeClr val="bg1"/>
              </a:solidFill>
            </a:endParaRPr>
          </a:p>
          <a:p>
            <a:pPr eaLnBrk="1" hangingPunct="1"/>
            <a:endParaRPr lang="it-IT" sz="2400" b="1" dirty="0">
              <a:solidFill>
                <a:schemeClr val="bg1"/>
              </a:solidFill>
            </a:endParaRPr>
          </a:p>
          <a:p>
            <a:pPr eaLnBrk="1" hangingPunct="1"/>
            <a:r>
              <a:rPr lang="it-IT" sz="2400" b="1" dirty="0">
                <a:solidFill>
                  <a:srgbClr val="FFFF00"/>
                </a:solidFill>
              </a:rPr>
              <a:t>2) Il </a:t>
            </a:r>
            <a:r>
              <a:rPr lang="it-IT" sz="2400" b="1" dirty="0" err="1">
                <a:solidFill>
                  <a:srgbClr val="FFFF00"/>
                </a:solidFill>
              </a:rPr>
              <a:t>diquat</a:t>
            </a:r>
            <a:r>
              <a:rPr lang="it-IT" sz="2400" b="1" dirty="0">
                <a:solidFill>
                  <a:schemeClr val="bg1"/>
                </a:solidFill>
              </a:rPr>
              <a:t> è invece sprovvisto di tossicità polmonare </a:t>
            </a:r>
          </a:p>
        </p:txBody>
      </p:sp>
      <p:pic>
        <p:nvPicPr>
          <p:cNvPr id="35843" name="Picture 4" descr="File:Paraquat.png">
            <a:hlinkClick r:id="rId2"/>
          </p:cNvPr>
          <p:cNvPicPr>
            <a:picLocks noChangeAspect="1" noChangeArrowheads="1"/>
          </p:cNvPicPr>
          <p:nvPr/>
        </p:nvPicPr>
        <p:blipFill>
          <a:blip r:embed="rId3" cstate="print"/>
          <a:srcRect/>
          <a:stretch>
            <a:fillRect/>
          </a:stretch>
        </p:blipFill>
        <p:spPr bwMode="auto">
          <a:xfrm>
            <a:off x="381000" y="4321175"/>
            <a:ext cx="4271963" cy="1619250"/>
          </a:xfrm>
          <a:prstGeom prst="rect">
            <a:avLst/>
          </a:prstGeom>
          <a:noFill/>
          <a:ln w="9525">
            <a:noFill/>
            <a:miter lim="800000"/>
            <a:headEnd/>
            <a:tailEnd/>
          </a:ln>
        </p:spPr>
      </p:pic>
      <p:pic>
        <p:nvPicPr>
          <p:cNvPr id="35844" name="Picture 7" descr="File:Diquat dibromide.png">
            <a:hlinkClick r:id="rId4"/>
          </p:cNvPr>
          <p:cNvPicPr>
            <a:picLocks noChangeAspect="1" noChangeArrowheads="1"/>
          </p:cNvPicPr>
          <p:nvPr/>
        </p:nvPicPr>
        <p:blipFill>
          <a:blip r:embed="rId5" cstate="print">
            <a:grayscl/>
            <a:biLevel thresh="50000"/>
          </a:blip>
          <a:srcRect/>
          <a:stretch>
            <a:fillRect/>
          </a:stretch>
        </p:blipFill>
        <p:spPr bwMode="auto">
          <a:xfrm>
            <a:off x="4826000" y="4332288"/>
            <a:ext cx="4032250" cy="1582737"/>
          </a:xfrm>
          <a:prstGeom prst="rect">
            <a:avLst/>
          </a:prstGeom>
          <a:solidFill>
            <a:schemeClr val="bg1"/>
          </a:solidFill>
          <a:ln w="9525">
            <a:noFill/>
            <a:miter lim="800000"/>
            <a:headEnd/>
            <a:tailEnd/>
          </a:ln>
        </p:spPr>
      </p:pic>
      <p:sp>
        <p:nvSpPr>
          <p:cNvPr id="35845" name="Text Box 8"/>
          <p:cNvSpPr txBox="1">
            <a:spLocks noChangeArrowheads="1"/>
          </p:cNvSpPr>
          <p:nvPr/>
        </p:nvSpPr>
        <p:spPr bwMode="auto">
          <a:xfrm>
            <a:off x="558800" y="6159500"/>
            <a:ext cx="8356600" cy="457200"/>
          </a:xfrm>
          <a:prstGeom prst="rect">
            <a:avLst/>
          </a:prstGeom>
          <a:noFill/>
          <a:ln w="9525">
            <a:noFill/>
            <a:miter lim="800000"/>
            <a:headEnd/>
            <a:tailEnd/>
          </a:ln>
        </p:spPr>
        <p:txBody>
          <a:bodyPr>
            <a:spAutoFit/>
          </a:bodyPr>
          <a:lstStyle/>
          <a:p>
            <a:pPr>
              <a:spcBef>
                <a:spcPct val="50000"/>
              </a:spcBef>
            </a:pPr>
            <a:r>
              <a:rPr lang="it-IT" b="1">
                <a:solidFill>
                  <a:schemeClr val="bg1"/>
                </a:solidFill>
                <a:latin typeface="Arial" charset="0"/>
              </a:rPr>
              <a:t>          paraquat</a:t>
            </a:r>
            <a:r>
              <a:rPr lang="it-IT" b="1">
                <a:latin typeface="Arial" charset="0"/>
              </a:rPr>
              <a:t>	</a:t>
            </a:r>
            <a:r>
              <a:rPr lang="it-IT">
                <a:latin typeface="Verdana" pitchFamily="34" charset="0"/>
              </a:rPr>
              <a:t>			</a:t>
            </a:r>
            <a:r>
              <a:rPr lang="it-IT" b="1">
                <a:solidFill>
                  <a:schemeClr val="bg1"/>
                </a:solidFill>
                <a:latin typeface="Arial" charset="0"/>
              </a:rPr>
              <a:t>diquat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81000" y="1447800"/>
            <a:ext cx="8194675" cy="4154984"/>
          </a:xfrm>
          <a:prstGeom prst="rect">
            <a:avLst/>
          </a:prstGeom>
          <a:noFill/>
          <a:ln w="9525">
            <a:noFill/>
            <a:miter lim="800000"/>
            <a:headEnd/>
            <a:tailEnd/>
          </a:ln>
        </p:spPr>
        <p:txBody>
          <a:bodyPr>
            <a:spAutoFit/>
          </a:bodyPr>
          <a:lstStyle/>
          <a:p>
            <a:pPr eaLnBrk="1" hangingPunct="1"/>
            <a:r>
              <a:rPr lang="it-IT" sz="2400" b="1" dirty="0">
                <a:solidFill>
                  <a:srgbClr val="FFFF00"/>
                </a:solidFill>
              </a:rPr>
              <a:t>La configurazione elettronica</a:t>
            </a:r>
            <a:r>
              <a:rPr lang="it-IT" sz="2400" b="1" dirty="0">
                <a:solidFill>
                  <a:schemeClr val="bg1"/>
                </a:solidFill>
              </a:rPr>
              <a:t> iniziale è molto importante nel determinare il grado di tossicità di una sostanza</a:t>
            </a:r>
          </a:p>
          <a:p>
            <a:pPr eaLnBrk="1" hangingPunct="1"/>
            <a:endParaRPr lang="it-IT" sz="2400" b="1" dirty="0">
              <a:solidFill>
                <a:schemeClr val="bg1"/>
              </a:solidFill>
            </a:endParaRPr>
          </a:p>
          <a:p>
            <a:pPr eaLnBrk="1" hangingPunct="1"/>
            <a:endParaRPr lang="it-IT" sz="2400" b="1" dirty="0">
              <a:solidFill>
                <a:schemeClr val="bg1"/>
              </a:solidFill>
            </a:endParaRPr>
          </a:p>
          <a:p>
            <a:pPr eaLnBrk="1" hangingPunct="1"/>
            <a:r>
              <a:rPr lang="it-IT" sz="2400" b="1" dirty="0">
                <a:solidFill>
                  <a:schemeClr val="bg1"/>
                </a:solidFill>
              </a:rPr>
              <a:t>La presenza di un numero spaiato di elettroni nell’orbita periferica di una sostanza chimica le conferisce la caratteristica di </a:t>
            </a:r>
            <a:r>
              <a:rPr lang="it-IT" sz="2400" b="1" dirty="0">
                <a:solidFill>
                  <a:srgbClr val="FFFF00"/>
                </a:solidFill>
              </a:rPr>
              <a:t>radicale libero</a:t>
            </a:r>
          </a:p>
          <a:p>
            <a:pPr eaLnBrk="1" hangingPunct="1"/>
            <a:endParaRPr lang="it-IT" sz="2400" b="1" dirty="0">
              <a:solidFill>
                <a:srgbClr val="FFFF00"/>
              </a:solidFill>
            </a:endParaRPr>
          </a:p>
          <a:p>
            <a:pPr eaLnBrk="1" hangingPunct="1"/>
            <a:endParaRPr lang="it-IT" sz="2400" b="1" dirty="0">
              <a:solidFill>
                <a:schemeClr val="bg1"/>
              </a:solidFill>
            </a:endParaRPr>
          </a:p>
          <a:p>
            <a:pPr eaLnBrk="1" hangingPunct="1"/>
            <a:r>
              <a:rPr lang="it-IT" sz="2400" b="1" dirty="0">
                <a:solidFill>
                  <a:schemeClr val="bg1"/>
                </a:solidFill>
              </a:rPr>
              <a:t>Questa caratteristica si trova sia in molecole di natura organica, </a:t>
            </a:r>
            <a:r>
              <a:rPr lang="it-IT" sz="2400" b="1" dirty="0">
                <a:solidFill>
                  <a:srgbClr val="FFFF00"/>
                </a:solidFill>
              </a:rPr>
              <a:t>i chinoni</a:t>
            </a:r>
            <a:r>
              <a:rPr lang="it-IT" sz="2400" b="1" dirty="0">
                <a:solidFill>
                  <a:schemeClr val="bg1"/>
                </a:solidFill>
              </a:rPr>
              <a:t>, che inorganica, </a:t>
            </a:r>
            <a:r>
              <a:rPr lang="it-IT" sz="2400" b="1" dirty="0">
                <a:solidFill>
                  <a:srgbClr val="FFFF00"/>
                </a:solidFill>
              </a:rPr>
              <a:t>i radicali liberi dell’ossigeno</a:t>
            </a:r>
            <a:r>
              <a:rPr lang="it-IT" sz="2400" b="1" dirty="0">
                <a:solidFill>
                  <a:schemeClr val="bg1"/>
                </a:solidFill>
              </a:rPr>
              <a:t>.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295275" y="1423988"/>
            <a:ext cx="8588375" cy="4171950"/>
          </a:xfrm>
          <a:prstGeom prst="rect">
            <a:avLst/>
          </a:prstGeom>
          <a:noFill/>
          <a:ln w="9525">
            <a:noFill/>
            <a:miter lim="800000"/>
            <a:headEnd/>
            <a:tailEnd/>
          </a:ln>
        </p:spPr>
        <p:txBody>
          <a:bodyPr/>
          <a:lstStyle/>
          <a:p>
            <a:r>
              <a:rPr lang="en-US" b="1">
                <a:solidFill>
                  <a:srgbClr val="000000"/>
                </a:solidFill>
                <a:latin typeface="Verdana" pitchFamily="34" charset="0"/>
                <a:cs typeface="Arial" charset="0"/>
              </a:rPr>
              <a:t>1a. Proprietà chimiche intrinseche </a:t>
            </a:r>
          </a:p>
          <a:p>
            <a:endParaRPr lang="en-US" sz="2000" b="1">
              <a:solidFill>
                <a:srgbClr val="000000"/>
              </a:solidFill>
              <a:latin typeface="Verdana" pitchFamily="34" charset="0"/>
              <a:cs typeface="Arial" charset="0"/>
            </a:endParaRPr>
          </a:p>
          <a:p>
            <a:r>
              <a:rPr lang="it-IT" sz="2000" b="1">
                <a:solidFill>
                  <a:srgbClr val="000000"/>
                </a:solidFill>
                <a:latin typeface="Verdana" pitchFamily="34" charset="0"/>
                <a:cs typeface="Arial" charset="0"/>
              </a:rPr>
              <a:t>Tossicità da metalli.</a:t>
            </a:r>
          </a:p>
          <a:p>
            <a:r>
              <a:rPr lang="it-IT" sz="2000" b="1">
                <a:solidFill>
                  <a:srgbClr val="000000"/>
                </a:solidFill>
                <a:latin typeface="Verdana" pitchFamily="34" charset="0"/>
                <a:cs typeface="Arial" charset="0"/>
              </a:rPr>
              <a:t>Cr</a:t>
            </a:r>
            <a:r>
              <a:rPr lang="it-IT" sz="2000" b="1" baseline="30000">
                <a:solidFill>
                  <a:srgbClr val="000000"/>
                </a:solidFill>
                <a:latin typeface="Verdana" pitchFamily="34" charset="0"/>
                <a:cs typeface="Arial" charset="0"/>
              </a:rPr>
              <a:t>3+</a:t>
            </a:r>
            <a:r>
              <a:rPr lang="it-IT" sz="2000" b="1">
                <a:solidFill>
                  <a:srgbClr val="000000"/>
                </a:solidFill>
                <a:latin typeface="Verdana" pitchFamily="34" charset="0"/>
                <a:cs typeface="Arial" charset="0"/>
              </a:rPr>
              <a:t> è relativamente non-tossico, laddove il Cr</a:t>
            </a:r>
            <a:r>
              <a:rPr lang="it-IT" sz="2000" b="1" baseline="30000">
                <a:solidFill>
                  <a:srgbClr val="000000"/>
                </a:solidFill>
                <a:latin typeface="Verdana" pitchFamily="34" charset="0"/>
                <a:cs typeface="Arial" charset="0"/>
              </a:rPr>
              <a:t>6+</a:t>
            </a:r>
            <a:r>
              <a:rPr lang="it-IT" sz="2000" b="1">
                <a:solidFill>
                  <a:srgbClr val="000000"/>
                </a:solidFill>
                <a:latin typeface="Verdana" pitchFamily="34" charset="0"/>
                <a:cs typeface="Arial" charset="0"/>
              </a:rPr>
              <a:t> causa corrosioni cutanee e mucose e tumori polmonari</a:t>
            </a:r>
          </a:p>
          <a:p>
            <a:r>
              <a:rPr lang="it-IT" sz="2000" b="1">
                <a:solidFill>
                  <a:srgbClr val="000000"/>
                </a:solidFill>
                <a:latin typeface="Verdana" pitchFamily="34" charset="0"/>
                <a:cs typeface="Arial" charset="0"/>
              </a:rPr>
              <a:t/>
            </a:r>
            <a:br>
              <a:rPr lang="it-IT" sz="2000" b="1">
                <a:solidFill>
                  <a:srgbClr val="000000"/>
                </a:solidFill>
                <a:latin typeface="Verdana" pitchFamily="34" charset="0"/>
                <a:cs typeface="Arial" charset="0"/>
              </a:rPr>
            </a:br>
            <a:endParaRPr lang="it-IT" sz="2000" b="1">
              <a:solidFill>
                <a:srgbClr val="000000"/>
              </a:solidFill>
              <a:latin typeface="Verdana" pitchFamily="34" charset="0"/>
              <a:cs typeface="Arial" charset="0"/>
            </a:endParaRPr>
          </a:p>
          <a:p>
            <a:r>
              <a:rPr lang="en-US" b="1">
                <a:solidFill>
                  <a:srgbClr val="000000"/>
                </a:solidFill>
                <a:latin typeface="Verdana" pitchFamily="34" charset="0"/>
                <a:cs typeface="Arial" charset="0"/>
              </a:rPr>
              <a:t>1b. Attività biologica intrinseca</a:t>
            </a:r>
          </a:p>
          <a:p>
            <a:endParaRPr lang="en-US" b="1">
              <a:solidFill>
                <a:srgbClr val="000000"/>
              </a:solidFill>
              <a:latin typeface="Verdana" pitchFamily="34" charset="0"/>
              <a:cs typeface="Arial" charset="0"/>
            </a:endParaRPr>
          </a:p>
          <a:p>
            <a:r>
              <a:rPr lang="it-IT" sz="2000" b="1">
                <a:solidFill>
                  <a:srgbClr val="000000"/>
                </a:solidFill>
                <a:latin typeface="Verdana" pitchFamily="34" charset="0"/>
                <a:cs typeface="Arial" charset="0"/>
              </a:rPr>
              <a:t>Alcune sostanze possono causare danni immediati (cianuro, blocco della citocromo-ossidasi, ipossia e morte rapida); altre interferire lentamente con processi cellulari (nicotina, blocco progressivo dei recettori nicotinici e paralisi muscolare ad esordio graduale)</a:t>
            </a:r>
            <a:endParaRPr lang="en-US" sz="2000" b="1">
              <a:solidFill>
                <a:srgbClr val="000000"/>
              </a:solidFill>
              <a:latin typeface="Verdana" pitchFamily="34" charset="0"/>
              <a:cs typeface="Arial" charset="0"/>
            </a:endParaRPr>
          </a:p>
        </p:txBody>
      </p:sp>
      <p:sp>
        <p:nvSpPr>
          <p:cNvPr id="37891" name="Rectangle 3"/>
          <p:cNvSpPr>
            <a:spLocks noChangeArrowheads="1"/>
          </p:cNvSpPr>
          <p:nvPr/>
        </p:nvSpPr>
        <p:spPr bwMode="auto">
          <a:xfrm>
            <a:off x="493713" y="327025"/>
            <a:ext cx="8348662" cy="519113"/>
          </a:xfrm>
          <a:prstGeom prst="rect">
            <a:avLst/>
          </a:prstGeom>
          <a:solidFill>
            <a:srgbClr val="CCFFFF"/>
          </a:solidFill>
          <a:ln w="9525">
            <a:noFill/>
            <a:miter lim="800000"/>
            <a:headEnd/>
            <a:tailEnd/>
          </a:ln>
        </p:spPr>
        <p:txBody>
          <a:bodyPr>
            <a:spAutoFit/>
          </a:bodyPr>
          <a:lstStyle/>
          <a:p>
            <a:pPr algn="ctr"/>
            <a:r>
              <a:rPr lang="en-US" sz="2800" b="1">
                <a:solidFill>
                  <a:srgbClr val="000000"/>
                </a:solidFill>
                <a:latin typeface="Verdana" pitchFamily="34" charset="0"/>
                <a:cs typeface="Times New Roman" pitchFamily="18" charset="0"/>
              </a:rPr>
              <a:t>Fattori che influenzano la Tossicità</a:t>
            </a:r>
            <a:endParaRPr lang="it-IT" sz="2800">
              <a:solidFill>
                <a:srgbClr val="000000"/>
              </a:solidFill>
              <a:latin typeface="Verdan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263525" y="1531938"/>
            <a:ext cx="8521700" cy="4401205"/>
          </a:xfrm>
          <a:prstGeom prst="rect">
            <a:avLst/>
          </a:prstGeom>
          <a:noFill/>
          <a:ln w="9525">
            <a:noFill/>
            <a:miter lim="800000"/>
            <a:headEnd/>
            <a:tailEnd/>
          </a:ln>
        </p:spPr>
        <p:txBody>
          <a:bodyPr>
            <a:spAutoFit/>
          </a:bodyPr>
          <a:lstStyle/>
          <a:p>
            <a:pPr marL="457200" indent="-457200"/>
            <a:r>
              <a:rPr lang="it-IT" sz="2800" b="1" dirty="0">
                <a:solidFill>
                  <a:schemeClr val="bg1"/>
                </a:solidFill>
              </a:rPr>
              <a:t>      Meccanismo d’azione: la risposta tossicologica può essere recettoriale e non recettoriale.</a:t>
            </a:r>
          </a:p>
          <a:p>
            <a:pPr marL="457200" indent="-457200"/>
            <a:endParaRPr lang="it-IT" sz="2800" b="1" dirty="0">
              <a:solidFill>
                <a:schemeClr val="bg1"/>
              </a:solidFill>
            </a:endParaRPr>
          </a:p>
          <a:p>
            <a:pPr marL="457200" indent="-457200"/>
            <a:r>
              <a:rPr lang="it-IT" sz="2800" b="1" dirty="0">
                <a:solidFill>
                  <a:schemeClr val="bg1"/>
                </a:solidFill>
              </a:rPr>
              <a:t>      Dalla conoscenza del meccanismo d’azione del tossico dipendono:</a:t>
            </a:r>
          </a:p>
          <a:p>
            <a:pPr marL="457200" indent="-457200"/>
            <a:endParaRPr lang="it-IT" sz="2800" b="1" dirty="0">
              <a:solidFill>
                <a:schemeClr val="bg1"/>
              </a:solidFill>
            </a:endParaRPr>
          </a:p>
          <a:p>
            <a:pPr marL="457200" indent="-457200">
              <a:buFontTx/>
              <a:buAutoNum type="arabicParenR"/>
            </a:pPr>
            <a:r>
              <a:rPr lang="it-IT" sz="2800" b="1" dirty="0">
                <a:solidFill>
                  <a:srgbClr val="FFFF00"/>
                </a:solidFill>
              </a:rPr>
              <a:t>La corretta interpretazione dei sintomi clinici (diagnosi)</a:t>
            </a:r>
          </a:p>
          <a:p>
            <a:pPr marL="457200" indent="-457200"/>
            <a:endParaRPr lang="it-IT" sz="2800" b="1" dirty="0">
              <a:solidFill>
                <a:srgbClr val="FFFF00"/>
              </a:solidFill>
            </a:endParaRPr>
          </a:p>
          <a:p>
            <a:pPr marL="457200" indent="-457200"/>
            <a:r>
              <a:rPr lang="it-IT" sz="2800" b="1" dirty="0">
                <a:solidFill>
                  <a:srgbClr val="FFFF00"/>
                </a:solidFill>
              </a:rPr>
              <a:t>2)   L’ intervento terapeutico razionale</a:t>
            </a:r>
          </a:p>
        </p:txBody>
      </p:sp>
      <p:sp>
        <p:nvSpPr>
          <p:cNvPr id="38915" name="Text Box 3"/>
          <p:cNvSpPr txBox="1">
            <a:spLocks noChangeArrowheads="1"/>
          </p:cNvSpPr>
          <p:nvPr/>
        </p:nvSpPr>
        <p:spPr bwMode="auto">
          <a:xfrm>
            <a:off x="365125" y="346075"/>
            <a:ext cx="8313738" cy="579438"/>
          </a:xfrm>
          <a:prstGeom prst="rect">
            <a:avLst/>
          </a:prstGeom>
          <a:solidFill>
            <a:schemeClr val="bg1"/>
          </a:solidFill>
          <a:ln w="9525">
            <a:noFill/>
            <a:miter lim="800000"/>
            <a:headEnd/>
            <a:tailEnd/>
          </a:ln>
        </p:spPr>
        <p:txBody>
          <a:bodyPr>
            <a:spAutoFit/>
          </a:bodyPr>
          <a:lstStyle/>
          <a:p>
            <a:pPr algn="ctr" eaLnBrk="1" hangingPunct="1"/>
            <a:r>
              <a:rPr lang="it-IT" sz="3200" b="1"/>
              <a:t>3) Meccanismo d’azione</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200024" y="694290"/>
            <a:ext cx="8695497" cy="5262979"/>
          </a:xfrm>
          <a:prstGeom prst="rect">
            <a:avLst/>
          </a:prstGeom>
          <a:noFill/>
          <a:ln w="9525">
            <a:noFill/>
            <a:miter lim="800000"/>
            <a:headEnd/>
            <a:tailEnd/>
          </a:ln>
        </p:spPr>
        <p:txBody>
          <a:bodyPr wrap="square">
            <a:spAutoFit/>
          </a:bodyPr>
          <a:lstStyle/>
          <a:p>
            <a:pPr marL="457200" indent="-457200"/>
            <a:r>
              <a:rPr lang="it-IT" b="1" dirty="0">
                <a:solidFill>
                  <a:schemeClr val="bg1"/>
                </a:solidFill>
              </a:rPr>
              <a:t>	</a:t>
            </a:r>
            <a:r>
              <a:rPr lang="it-IT" sz="2800" b="1" dirty="0">
                <a:solidFill>
                  <a:schemeClr val="bg1"/>
                </a:solidFill>
              </a:rPr>
              <a:t>L’esposizione a dosi tossiche di una sostanza chimica 		</a:t>
            </a:r>
            <a:r>
              <a:rPr lang="it-IT" sz="2800" b="1" dirty="0" smtClean="0">
                <a:solidFill>
                  <a:schemeClr val="bg1"/>
                </a:solidFill>
              </a:rPr>
              <a:t>alterazioni </a:t>
            </a:r>
            <a:r>
              <a:rPr lang="it-IT" sz="2800" b="1" dirty="0">
                <a:solidFill>
                  <a:schemeClr val="bg1"/>
                </a:solidFill>
              </a:rPr>
              <a:t>omeostatiche </a:t>
            </a:r>
            <a:r>
              <a:rPr lang="it-IT" sz="2800" b="1" dirty="0" smtClean="0">
                <a:solidFill>
                  <a:schemeClr val="bg1"/>
                </a:solidFill>
              </a:rPr>
              <a:t>locali o </a:t>
            </a:r>
            <a:r>
              <a:rPr lang="it-IT" sz="2800" b="1" dirty="0">
                <a:solidFill>
                  <a:schemeClr val="bg1"/>
                </a:solidFill>
              </a:rPr>
              <a:t>sistemiche.</a:t>
            </a:r>
          </a:p>
          <a:p>
            <a:pPr marL="457200" indent="-457200"/>
            <a:endParaRPr lang="it-IT" sz="2800" b="1" dirty="0">
              <a:solidFill>
                <a:schemeClr val="bg1"/>
              </a:solidFill>
            </a:endParaRPr>
          </a:p>
          <a:p>
            <a:pPr marL="457200" indent="-457200">
              <a:buFontTx/>
              <a:buAutoNum type="arabicParenR"/>
            </a:pPr>
            <a:r>
              <a:rPr lang="it-IT" sz="2800" b="1" dirty="0">
                <a:solidFill>
                  <a:srgbClr val="FFFF00"/>
                </a:solidFill>
              </a:rPr>
              <a:t>Le azioni tossiche locali sono causate dal contatto tra sostanza tossica e la cute o le mucose e portano a necrosi locale e a fenomeni reattivi conseguenti la necrosi</a:t>
            </a:r>
          </a:p>
          <a:p>
            <a:pPr marL="457200" indent="-457200"/>
            <a:endParaRPr lang="it-IT" sz="2800" b="1" dirty="0">
              <a:solidFill>
                <a:srgbClr val="FFFF00"/>
              </a:solidFill>
            </a:endParaRPr>
          </a:p>
          <a:p>
            <a:pPr marL="457200" indent="-457200"/>
            <a:r>
              <a:rPr lang="it-IT" sz="2800" b="1" dirty="0">
                <a:solidFill>
                  <a:schemeClr val="bg1"/>
                </a:solidFill>
              </a:rPr>
              <a:t>2</a:t>
            </a:r>
            <a:r>
              <a:rPr lang="it-IT" sz="2800" b="1" dirty="0">
                <a:solidFill>
                  <a:srgbClr val="CCFFFF"/>
                </a:solidFill>
              </a:rPr>
              <a:t>)  Le azioni tossiche sistemiche sono causate dalla diffusione del tossico nell’organismo e si verificano quando vengono raggiunte alte concentrazioni in alcuni organi e distretti.</a:t>
            </a:r>
          </a:p>
        </p:txBody>
      </p:sp>
      <p:sp>
        <p:nvSpPr>
          <p:cNvPr id="39939" name="AutoShape 4"/>
          <p:cNvSpPr>
            <a:spLocks noChangeArrowheads="1"/>
          </p:cNvSpPr>
          <p:nvPr/>
        </p:nvSpPr>
        <p:spPr bwMode="auto">
          <a:xfrm>
            <a:off x="687457" y="1245152"/>
            <a:ext cx="1320800" cy="342900"/>
          </a:xfrm>
          <a:prstGeom prst="rightArrow">
            <a:avLst>
              <a:gd name="adj1" fmla="val 50000"/>
              <a:gd name="adj2" fmla="val 96296"/>
            </a:avLst>
          </a:prstGeom>
          <a:solidFill>
            <a:schemeClr val="tx1">
              <a:lumMod val="40000"/>
              <a:lumOff val="60000"/>
            </a:schemeClr>
          </a:solidFill>
          <a:ln w="9525">
            <a:solidFill>
              <a:schemeClr val="tx1"/>
            </a:solidFill>
            <a:miter lim="800000"/>
            <a:headEnd/>
            <a:tailEnd/>
          </a:ln>
        </p:spPr>
        <p:txBody>
          <a:bodyPr wrap="none" anchor="ctr"/>
          <a:lstStyle/>
          <a:p>
            <a:pPr algn="ctr"/>
            <a:r>
              <a:rPr lang="it-IT">
                <a:solidFill>
                  <a:srgbClr val="CCFFFF"/>
                </a:solidFill>
                <a:latin typeface="Verdana" pitchFamily="34" charset="0"/>
              </a:rPr>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074" name="Text Box 6"/>
          <p:cNvSpPr txBox="1">
            <a:spLocks noChangeArrowheads="1"/>
          </p:cNvSpPr>
          <p:nvPr/>
        </p:nvSpPr>
        <p:spPr bwMode="auto">
          <a:xfrm>
            <a:off x="457200" y="381000"/>
            <a:ext cx="8216900" cy="579438"/>
          </a:xfrm>
          <a:prstGeom prst="rect">
            <a:avLst/>
          </a:prstGeom>
          <a:solidFill>
            <a:srgbClr val="CCFFFF"/>
          </a:solidFill>
          <a:ln w="9525">
            <a:noFill/>
            <a:miter lim="800000"/>
            <a:headEnd/>
            <a:tailEnd/>
          </a:ln>
        </p:spPr>
        <p:txBody>
          <a:bodyPr wrap="none">
            <a:spAutoFit/>
          </a:bodyPr>
          <a:lstStyle/>
          <a:p>
            <a:r>
              <a:rPr lang="it-IT" sz="3200" b="1">
                <a:solidFill>
                  <a:srgbClr val="000000"/>
                </a:solidFill>
                <a:latin typeface="Verdana" pitchFamily="34" charset="0"/>
              </a:rPr>
              <a:t>DISCIPLINE DELLA TOSSICOLOGIA</a:t>
            </a:r>
          </a:p>
        </p:txBody>
      </p:sp>
      <p:sp>
        <p:nvSpPr>
          <p:cNvPr id="3075" name="Rectangle 7"/>
          <p:cNvSpPr>
            <a:spLocks noChangeArrowheads="1"/>
          </p:cNvSpPr>
          <p:nvPr/>
        </p:nvSpPr>
        <p:spPr bwMode="auto">
          <a:xfrm>
            <a:off x="723900" y="1368425"/>
            <a:ext cx="7759700" cy="4473575"/>
          </a:xfrm>
          <a:prstGeom prst="rect">
            <a:avLst/>
          </a:prstGeom>
          <a:solidFill>
            <a:schemeClr val="bg1"/>
          </a:solidFill>
          <a:ln w="9525">
            <a:noFill/>
            <a:miter lim="800000"/>
            <a:headEnd/>
            <a:tailEnd/>
          </a:ln>
        </p:spPr>
        <p:txBody>
          <a:bodyPr>
            <a:spAutoFit/>
          </a:bodyPr>
          <a:lstStyle/>
          <a:p>
            <a:pPr>
              <a:buFont typeface="Wingdings" pitchFamily="2" charset="2"/>
              <a:buChar char="Ø"/>
            </a:pPr>
            <a:r>
              <a:rPr lang="it-IT">
                <a:latin typeface="Verdana" pitchFamily="34" charset="0"/>
              </a:rPr>
              <a:t>Effetti dannosi di agenti chimici e fisici su tutti i sistemi viventi</a:t>
            </a:r>
          </a:p>
          <a:p>
            <a:pPr>
              <a:buFont typeface="Wingdings" pitchFamily="2" charset="2"/>
              <a:buChar char="Ø"/>
            </a:pPr>
            <a:r>
              <a:rPr lang="it-IT">
                <a:latin typeface="Verdana" pitchFamily="34" charset="0"/>
              </a:rPr>
              <a:t>Tossicologia descrittiva (test)</a:t>
            </a:r>
          </a:p>
          <a:p>
            <a:pPr>
              <a:buFont typeface="Wingdings" pitchFamily="2" charset="2"/>
              <a:buChar char="Ø"/>
            </a:pPr>
            <a:r>
              <a:rPr lang="it-IT">
                <a:latin typeface="Verdana" pitchFamily="34" charset="0"/>
              </a:rPr>
              <a:t>Tossicologia molecolare (e/o dei meccanismi)</a:t>
            </a:r>
          </a:p>
          <a:p>
            <a:pPr>
              <a:buFont typeface="Wingdings" pitchFamily="2" charset="2"/>
              <a:buChar char="Ø"/>
            </a:pPr>
            <a:r>
              <a:rPr lang="it-IT">
                <a:latin typeface="Verdana" pitchFamily="34" charset="0"/>
              </a:rPr>
              <a:t>Tossicologia normativa (FDA, EMEA) </a:t>
            </a:r>
          </a:p>
          <a:p>
            <a:pPr>
              <a:buFont typeface="Wingdings" pitchFamily="2" charset="2"/>
              <a:buChar char="Ø"/>
            </a:pPr>
            <a:r>
              <a:rPr lang="it-IT">
                <a:latin typeface="Verdana" pitchFamily="34" charset="0"/>
              </a:rPr>
              <a:t>Tossicologia forense (medico-legale)</a:t>
            </a:r>
          </a:p>
          <a:p>
            <a:pPr>
              <a:buFont typeface="Wingdings" pitchFamily="2" charset="2"/>
              <a:buChar char="Ø"/>
            </a:pPr>
            <a:r>
              <a:rPr lang="it-IT">
                <a:latin typeface="Verdana" pitchFamily="34" charset="0"/>
              </a:rPr>
              <a:t>Tossicologia clinica</a:t>
            </a:r>
          </a:p>
          <a:p>
            <a:r>
              <a:rPr lang="it-IT">
                <a:latin typeface="Verdana" pitchFamily="34" charset="0"/>
              </a:rPr>
              <a:t>      (Reazioni avverse da f., farmacodipendenze)</a:t>
            </a:r>
          </a:p>
          <a:p>
            <a:pPr>
              <a:buFont typeface="Wingdings" pitchFamily="2" charset="2"/>
              <a:buChar char="Ø"/>
            </a:pPr>
            <a:r>
              <a:rPr lang="it-IT">
                <a:latin typeface="Verdana" pitchFamily="34" charset="0"/>
              </a:rPr>
              <a:t>Tossicologia nutrizionale</a:t>
            </a:r>
          </a:p>
          <a:p>
            <a:pPr>
              <a:buFont typeface="Wingdings" pitchFamily="2" charset="2"/>
              <a:buChar char="Ø"/>
            </a:pPr>
            <a:r>
              <a:rPr lang="it-IT">
                <a:latin typeface="Verdana" pitchFamily="34" charset="0"/>
              </a:rPr>
              <a:t>Tossicologia industriale</a:t>
            </a:r>
          </a:p>
          <a:p>
            <a:pPr>
              <a:buFont typeface="Wingdings" pitchFamily="2" charset="2"/>
              <a:buChar char="Ø"/>
            </a:pPr>
            <a:r>
              <a:rPr lang="it-IT">
                <a:latin typeface="Verdana" pitchFamily="34" charset="0"/>
              </a:rPr>
              <a:t>Tossicologia ambientale</a:t>
            </a:r>
          </a:p>
          <a:p>
            <a:pPr>
              <a:buFont typeface="Wingdings" pitchFamily="2" charset="2"/>
              <a:buNone/>
            </a:pPr>
            <a:r>
              <a:rPr lang="it-IT">
                <a:latin typeface="Verdana" pitchFamily="34" charset="0"/>
              </a:rPr>
              <a:t>  	(Ecotossicologia)</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555625" y="915988"/>
            <a:ext cx="8178800" cy="5970865"/>
          </a:xfrm>
          <a:prstGeom prst="rect">
            <a:avLst/>
          </a:prstGeom>
          <a:noFill/>
          <a:ln w="9525">
            <a:noFill/>
            <a:miter lim="800000"/>
            <a:headEnd/>
            <a:tailEnd/>
          </a:ln>
        </p:spPr>
        <p:txBody>
          <a:bodyPr>
            <a:spAutoFit/>
          </a:bodyPr>
          <a:lstStyle/>
          <a:p>
            <a:pPr eaLnBrk="1" hangingPunct="1"/>
            <a:r>
              <a:rPr lang="it-IT" sz="2800" b="1" dirty="0">
                <a:solidFill>
                  <a:schemeClr val="bg1"/>
                </a:solidFill>
              </a:rPr>
              <a:t>I </a:t>
            </a:r>
            <a:r>
              <a:rPr lang="it-IT" sz="2800" b="1" dirty="0">
                <a:solidFill>
                  <a:srgbClr val="FFFF00"/>
                </a:solidFill>
              </a:rPr>
              <a:t>radicali liberi</a:t>
            </a:r>
            <a:r>
              <a:rPr lang="it-IT" sz="2800" b="1" dirty="0">
                <a:solidFill>
                  <a:schemeClr val="bg1"/>
                </a:solidFill>
              </a:rPr>
              <a:t> hanno una grandissima capacità di combinarsi con:</a:t>
            </a:r>
          </a:p>
          <a:p>
            <a:pPr eaLnBrk="1" hangingPunct="1"/>
            <a:endParaRPr lang="it-IT" sz="2800" b="1" dirty="0">
              <a:solidFill>
                <a:schemeClr val="bg1"/>
              </a:solidFill>
            </a:endParaRPr>
          </a:p>
          <a:p>
            <a:pPr eaLnBrk="1" hangingPunct="1"/>
            <a:r>
              <a:rPr lang="it-IT" sz="2800" b="1" dirty="0">
                <a:solidFill>
                  <a:srgbClr val="FFFF00"/>
                </a:solidFill>
              </a:rPr>
              <a:t>1) </a:t>
            </a:r>
            <a:r>
              <a:rPr lang="it-IT" sz="2800" b="1" dirty="0">
                <a:solidFill>
                  <a:schemeClr val="bg1"/>
                </a:solidFill>
              </a:rPr>
              <a:t> I fosfolipidi di membrana</a:t>
            </a:r>
          </a:p>
          <a:p>
            <a:pPr eaLnBrk="1" hangingPunct="1"/>
            <a:endParaRPr lang="it-IT" sz="2800" b="1" dirty="0">
              <a:solidFill>
                <a:schemeClr val="bg1"/>
              </a:solidFill>
            </a:endParaRPr>
          </a:p>
          <a:p>
            <a:pPr eaLnBrk="1" hangingPunct="1"/>
            <a:r>
              <a:rPr lang="it-IT" sz="2800" b="1" dirty="0">
                <a:solidFill>
                  <a:srgbClr val="FFFF00"/>
                </a:solidFill>
              </a:rPr>
              <a:t>2) </a:t>
            </a:r>
            <a:r>
              <a:rPr lang="it-IT" sz="2800" b="1" dirty="0">
                <a:solidFill>
                  <a:schemeClr val="bg1"/>
                </a:solidFill>
              </a:rPr>
              <a:t> Le proteine recettoriali e/o di struttura</a:t>
            </a:r>
          </a:p>
          <a:p>
            <a:pPr eaLnBrk="1" hangingPunct="1"/>
            <a:endParaRPr lang="it-IT" sz="2800" b="1" dirty="0">
              <a:solidFill>
                <a:schemeClr val="bg1"/>
              </a:solidFill>
            </a:endParaRPr>
          </a:p>
          <a:p>
            <a:pPr eaLnBrk="1" hangingPunct="1"/>
            <a:r>
              <a:rPr lang="it-IT" sz="2800" b="1" dirty="0">
                <a:solidFill>
                  <a:srgbClr val="FFFF00"/>
                </a:solidFill>
              </a:rPr>
              <a:t>3) </a:t>
            </a:r>
            <a:r>
              <a:rPr lang="it-IT" sz="2800" b="1" dirty="0">
                <a:solidFill>
                  <a:schemeClr val="bg1"/>
                </a:solidFill>
              </a:rPr>
              <a:t> Gli acidi nucleici (DNA,RNA)</a:t>
            </a:r>
          </a:p>
          <a:p>
            <a:pPr eaLnBrk="1" hangingPunct="1"/>
            <a:endParaRPr lang="it-IT" sz="2800" b="1" dirty="0">
              <a:solidFill>
                <a:schemeClr val="bg1"/>
              </a:solidFill>
            </a:endParaRPr>
          </a:p>
          <a:p>
            <a:pPr eaLnBrk="1" hangingPunct="1"/>
            <a:r>
              <a:rPr lang="it-IT" sz="2800" b="1" dirty="0">
                <a:solidFill>
                  <a:schemeClr val="bg1"/>
                </a:solidFill>
              </a:rPr>
              <a:t>In questo modo producono una grave tossicità cellulare attraverso svariati meccanismi  (necrosi, inibizione di proteine enzimi, mutagenesi, teratogenesi, cancerogenesi)</a:t>
            </a:r>
            <a:r>
              <a:rPr lang="it-IT" b="1" dirty="0">
                <a:solidFill>
                  <a:schemeClr val="bg1"/>
                </a:solidFill>
              </a:rPr>
              <a:t>.</a:t>
            </a:r>
          </a:p>
          <a:p>
            <a:pPr eaLnBrk="1" hangingPunct="1"/>
            <a:endParaRPr lang="it-IT" b="1" dirty="0">
              <a:solidFill>
                <a:schemeClr val="bg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415925" y="193675"/>
            <a:ext cx="8178800" cy="6740307"/>
          </a:xfrm>
          <a:prstGeom prst="rect">
            <a:avLst/>
          </a:prstGeom>
          <a:noFill/>
          <a:ln w="9525">
            <a:noFill/>
            <a:miter lim="800000"/>
            <a:headEnd/>
            <a:tailEnd/>
          </a:ln>
        </p:spPr>
        <p:txBody>
          <a:bodyPr>
            <a:spAutoFit/>
          </a:bodyPr>
          <a:lstStyle/>
          <a:p>
            <a:r>
              <a:rPr lang="it-IT" sz="2400" b="1" dirty="0">
                <a:solidFill>
                  <a:schemeClr val="bg1"/>
                </a:solidFill>
              </a:rPr>
              <a:t>Le azioni tossiche sistemiche si possono classificare in funzione dell’organo prevalentemente coinvolto:</a:t>
            </a:r>
          </a:p>
          <a:p>
            <a:endParaRPr lang="it-IT" sz="2400" b="1" dirty="0">
              <a:solidFill>
                <a:schemeClr val="bg1"/>
              </a:solidFill>
            </a:endParaRPr>
          </a:p>
          <a:p>
            <a:r>
              <a:rPr lang="it-IT" sz="2400" b="1" dirty="0" err="1">
                <a:solidFill>
                  <a:schemeClr val="accent4">
                    <a:lumMod val="60000"/>
                    <a:lumOff val="40000"/>
                  </a:schemeClr>
                </a:solidFill>
              </a:rPr>
              <a:t>Neurotossicità</a:t>
            </a:r>
            <a:endParaRPr lang="it-IT" sz="2400" b="1" dirty="0">
              <a:solidFill>
                <a:schemeClr val="accent4">
                  <a:lumMod val="60000"/>
                  <a:lumOff val="40000"/>
                </a:schemeClr>
              </a:solidFill>
            </a:endParaRPr>
          </a:p>
          <a:p>
            <a:r>
              <a:rPr lang="it-IT" sz="2400" b="1" dirty="0" err="1">
                <a:solidFill>
                  <a:schemeClr val="accent4">
                    <a:lumMod val="60000"/>
                    <a:lumOff val="40000"/>
                  </a:schemeClr>
                </a:solidFill>
              </a:rPr>
              <a:t>Cardiotossicità</a:t>
            </a:r>
            <a:endParaRPr lang="it-IT" sz="2400" b="1" dirty="0">
              <a:solidFill>
                <a:schemeClr val="accent4">
                  <a:lumMod val="60000"/>
                  <a:lumOff val="40000"/>
                </a:schemeClr>
              </a:solidFill>
            </a:endParaRPr>
          </a:p>
          <a:p>
            <a:r>
              <a:rPr lang="it-IT" sz="2400" b="1" dirty="0">
                <a:solidFill>
                  <a:schemeClr val="accent4">
                    <a:lumMod val="60000"/>
                    <a:lumOff val="40000"/>
                  </a:schemeClr>
                </a:solidFill>
              </a:rPr>
              <a:t>Epatotossicità</a:t>
            </a:r>
          </a:p>
          <a:p>
            <a:r>
              <a:rPr lang="it-IT" sz="2400" b="1" dirty="0">
                <a:solidFill>
                  <a:schemeClr val="accent4">
                    <a:lumMod val="60000"/>
                    <a:lumOff val="40000"/>
                  </a:schemeClr>
                </a:solidFill>
              </a:rPr>
              <a:t>Nefrotossicità</a:t>
            </a:r>
          </a:p>
          <a:p>
            <a:r>
              <a:rPr lang="it-IT" sz="2400" b="1" dirty="0">
                <a:solidFill>
                  <a:schemeClr val="accent4">
                    <a:lumMod val="60000"/>
                    <a:lumOff val="40000"/>
                  </a:schemeClr>
                </a:solidFill>
              </a:rPr>
              <a:t>etc.</a:t>
            </a:r>
          </a:p>
          <a:p>
            <a:endParaRPr lang="it-IT" sz="2400" b="1" dirty="0">
              <a:solidFill>
                <a:srgbClr val="99FF99"/>
              </a:solidFill>
            </a:endParaRPr>
          </a:p>
          <a:p>
            <a:r>
              <a:rPr lang="it-IT" sz="2400" b="1" dirty="0">
                <a:solidFill>
                  <a:srgbClr val="FFFF00"/>
                </a:solidFill>
              </a:rPr>
              <a:t>La tossicità sistemica può essere sostenuta da meccanismi recettoriali o non recettoriali</a:t>
            </a:r>
          </a:p>
          <a:p>
            <a:endParaRPr lang="it-IT" sz="2400" b="1" dirty="0">
              <a:solidFill>
                <a:srgbClr val="FFFF00"/>
              </a:solidFill>
            </a:endParaRPr>
          </a:p>
          <a:p>
            <a:r>
              <a:rPr lang="it-IT" sz="2400" b="1" dirty="0">
                <a:solidFill>
                  <a:srgbClr val="CCFFFF"/>
                </a:solidFill>
              </a:rPr>
              <a:t>N.B. Il concetto di recettore in tossicologia non è limitato a quei complessi macromolecolari che mediano gli effetti dei neurotrasmettitori, ormoni e fattori trofici, ma è esteso ad ogni struttura molecolare capace di legare il tossico e che, da questo suo legame, subisca un’alterazione della sua normale</a:t>
            </a:r>
          </a:p>
          <a:p>
            <a:r>
              <a:rPr lang="it-IT" sz="2400" b="1" dirty="0">
                <a:solidFill>
                  <a:srgbClr val="CCFFFF"/>
                </a:solidFill>
              </a:rPr>
              <a:t>funzione</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403225" y="1095375"/>
            <a:ext cx="8178800" cy="4893647"/>
          </a:xfrm>
          <a:prstGeom prst="rect">
            <a:avLst/>
          </a:prstGeom>
          <a:noFill/>
          <a:ln w="9525">
            <a:noFill/>
            <a:miter lim="800000"/>
            <a:headEnd/>
            <a:tailEnd/>
          </a:ln>
        </p:spPr>
        <p:txBody>
          <a:bodyPr>
            <a:spAutoFit/>
          </a:bodyPr>
          <a:lstStyle/>
          <a:p>
            <a:r>
              <a:rPr lang="it-IT" sz="2400" b="1" dirty="0">
                <a:solidFill>
                  <a:schemeClr val="bg1"/>
                </a:solidFill>
              </a:rPr>
              <a:t>Esempi di tossici recettoriali che agiscono attraverso recettori per i neurotrasmettitori sono farmaci usati sia a scopo terapeutico che voluttuario come:</a:t>
            </a:r>
          </a:p>
          <a:p>
            <a:r>
              <a:rPr lang="it-IT" sz="2400" b="1" dirty="0">
                <a:solidFill>
                  <a:schemeClr val="bg1"/>
                </a:solidFill>
              </a:rPr>
              <a:t>1) </a:t>
            </a:r>
            <a:r>
              <a:rPr lang="it-IT" sz="2400" b="1" dirty="0" err="1">
                <a:solidFill>
                  <a:schemeClr val="bg1"/>
                </a:solidFill>
              </a:rPr>
              <a:t>Benzodiazepine</a:t>
            </a:r>
            <a:endParaRPr lang="it-IT" sz="2400" b="1" dirty="0">
              <a:solidFill>
                <a:schemeClr val="bg1"/>
              </a:solidFill>
            </a:endParaRPr>
          </a:p>
          <a:p>
            <a:r>
              <a:rPr lang="it-IT" sz="2400" b="1" dirty="0">
                <a:solidFill>
                  <a:schemeClr val="bg1"/>
                </a:solidFill>
              </a:rPr>
              <a:t>2) Barbiturici</a:t>
            </a:r>
          </a:p>
          <a:p>
            <a:r>
              <a:rPr lang="it-IT" sz="2400" b="1" dirty="0">
                <a:solidFill>
                  <a:schemeClr val="bg1"/>
                </a:solidFill>
              </a:rPr>
              <a:t>3) Alcool</a:t>
            </a:r>
          </a:p>
          <a:p>
            <a:r>
              <a:rPr lang="it-IT" sz="2400" b="1" dirty="0">
                <a:solidFill>
                  <a:schemeClr val="bg1"/>
                </a:solidFill>
              </a:rPr>
              <a:t>4) Nicotina</a:t>
            </a:r>
          </a:p>
          <a:p>
            <a:r>
              <a:rPr lang="it-IT" sz="2400" b="1" dirty="0">
                <a:solidFill>
                  <a:schemeClr val="bg1"/>
                </a:solidFill>
              </a:rPr>
              <a:t>5) Oppiacei</a:t>
            </a:r>
          </a:p>
          <a:p>
            <a:endParaRPr lang="it-IT" sz="2400" b="1" dirty="0">
              <a:solidFill>
                <a:schemeClr val="bg1"/>
              </a:solidFill>
            </a:endParaRPr>
          </a:p>
          <a:p>
            <a:r>
              <a:rPr lang="it-IT" sz="2400" b="1" dirty="0" err="1">
                <a:solidFill>
                  <a:schemeClr val="bg1"/>
                </a:solidFill>
              </a:rPr>
              <a:t>Benzodiazepine</a:t>
            </a:r>
            <a:r>
              <a:rPr lang="it-IT" sz="2400" b="1" dirty="0">
                <a:solidFill>
                  <a:schemeClr val="bg1"/>
                </a:solidFill>
              </a:rPr>
              <a:t>, barbiturici e alcool, a dosi non appropriate, sono in grado di provocare un’intossicazione acuta a diversi livelli di rischio con progressiva depressione del </a:t>
            </a:r>
            <a:r>
              <a:rPr lang="it-IT" sz="2400" b="1" dirty="0" err="1">
                <a:solidFill>
                  <a:schemeClr val="bg1"/>
                </a:solidFill>
              </a:rPr>
              <a:t>S.N.C.</a:t>
            </a:r>
            <a:r>
              <a:rPr lang="it-IT" sz="2400" b="1" dirty="0">
                <a:solidFill>
                  <a:schemeClr val="bg1"/>
                </a:solidFill>
              </a:rPr>
              <a:t> fino allo stato di coma.</a:t>
            </a:r>
          </a:p>
        </p:txBody>
      </p:sp>
      <p:sp>
        <p:nvSpPr>
          <p:cNvPr id="43011" name="Text Box 3"/>
          <p:cNvSpPr txBox="1">
            <a:spLocks noChangeArrowheads="1"/>
          </p:cNvSpPr>
          <p:nvPr/>
        </p:nvSpPr>
        <p:spPr bwMode="auto">
          <a:xfrm>
            <a:off x="390525" y="257175"/>
            <a:ext cx="8313738" cy="579438"/>
          </a:xfrm>
          <a:prstGeom prst="rect">
            <a:avLst/>
          </a:prstGeom>
          <a:solidFill>
            <a:schemeClr val="bg1"/>
          </a:solidFill>
          <a:ln w="9525">
            <a:noFill/>
            <a:miter lim="800000"/>
            <a:headEnd/>
            <a:tailEnd/>
          </a:ln>
        </p:spPr>
        <p:txBody>
          <a:bodyPr>
            <a:spAutoFit/>
          </a:bodyPr>
          <a:lstStyle/>
          <a:p>
            <a:pPr algn="ctr" eaLnBrk="1" hangingPunct="1"/>
            <a:r>
              <a:rPr lang="it-IT" sz="3200" b="1"/>
              <a:t>Meccanismi d’azione recettoriali</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555625" y="915988"/>
            <a:ext cx="8178800" cy="4524315"/>
          </a:xfrm>
          <a:prstGeom prst="rect">
            <a:avLst/>
          </a:prstGeom>
          <a:noFill/>
          <a:ln w="9525">
            <a:noFill/>
            <a:miter lim="800000"/>
            <a:headEnd/>
            <a:tailEnd/>
          </a:ln>
        </p:spPr>
        <p:txBody>
          <a:bodyPr>
            <a:spAutoFit/>
          </a:bodyPr>
          <a:lstStyle/>
          <a:p>
            <a:pPr marL="457200" indent="-457200"/>
            <a:r>
              <a:rPr lang="it-IT" sz="2400" b="1" dirty="0">
                <a:solidFill>
                  <a:schemeClr val="bg1"/>
                </a:solidFill>
              </a:rPr>
              <a:t>Queste tre sostanze causano intossicazione attraverso un meccanismo recettoriale comune che è l’azione sul recettore GABA A.</a:t>
            </a:r>
          </a:p>
          <a:p>
            <a:pPr marL="457200" indent="-457200"/>
            <a:endParaRPr lang="it-IT" sz="2400" b="1" dirty="0">
              <a:solidFill>
                <a:schemeClr val="bg1"/>
              </a:solidFill>
            </a:endParaRPr>
          </a:p>
          <a:p>
            <a:pPr marL="457200" indent="-457200">
              <a:buFontTx/>
              <a:buAutoNum type="arabicParenR"/>
            </a:pPr>
            <a:r>
              <a:rPr lang="it-IT" sz="2400" b="1" dirty="0">
                <a:solidFill>
                  <a:schemeClr val="bg1"/>
                </a:solidFill>
              </a:rPr>
              <a:t>In condizioni fisiologiche il GABA modula l’apertura del canale per il cloro intrinseco al recettore </a:t>
            </a:r>
            <a:r>
              <a:rPr lang="it-IT" sz="2400" b="1" dirty="0" smtClean="0">
                <a:solidFill>
                  <a:schemeClr val="bg1"/>
                </a:solidFill>
              </a:rPr>
              <a:t>   </a:t>
            </a:r>
            <a:r>
              <a:rPr lang="it-IT" sz="2400" b="1" dirty="0" err="1" smtClean="0">
                <a:solidFill>
                  <a:schemeClr val="bg1"/>
                </a:solidFill>
              </a:rPr>
              <a:t>iperpolarizzazione</a:t>
            </a:r>
            <a:r>
              <a:rPr lang="it-IT" sz="2400" b="1" dirty="0" smtClean="0">
                <a:solidFill>
                  <a:schemeClr val="bg1"/>
                </a:solidFill>
              </a:rPr>
              <a:t> </a:t>
            </a:r>
            <a:r>
              <a:rPr lang="it-IT" sz="2400" b="1" dirty="0">
                <a:solidFill>
                  <a:schemeClr val="bg1"/>
                </a:solidFill>
              </a:rPr>
              <a:t>che è responsabile della riduzione dell’eccitabilità neuronale</a:t>
            </a:r>
          </a:p>
          <a:p>
            <a:pPr marL="457200" indent="-457200"/>
            <a:endParaRPr lang="it-IT" sz="2400" b="1" dirty="0">
              <a:solidFill>
                <a:schemeClr val="bg1"/>
              </a:solidFill>
            </a:endParaRPr>
          </a:p>
          <a:p>
            <a:pPr marL="457200" indent="-457200"/>
            <a:r>
              <a:rPr lang="it-IT" sz="2400" b="1" dirty="0">
                <a:solidFill>
                  <a:schemeClr val="bg1"/>
                </a:solidFill>
              </a:rPr>
              <a:t>2) A dosi non appropriate </a:t>
            </a:r>
            <a:r>
              <a:rPr lang="it-IT" sz="2400" b="1" dirty="0" err="1">
                <a:solidFill>
                  <a:schemeClr val="bg1"/>
                </a:solidFill>
              </a:rPr>
              <a:t>benzodiazepine</a:t>
            </a:r>
            <a:r>
              <a:rPr lang="it-IT" sz="2400" b="1" dirty="0">
                <a:solidFill>
                  <a:schemeClr val="bg1"/>
                </a:solidFill>
              </a:rPr>
              <a:t>, barbiturici ed alcool potenziano l’effetto </a:t>
            </a:r>
            <a:r>
              <a:rPr lang="it-IT" sz="2400" b="1" dirty="0" err="1">
                <a:solidFill>
                  <a:schemeClr val="bg1"/>
                </a:solidFill>
              </a:rPr>
              <a:t>neuroinibitore</a:t>
            </a:r>
            <a:r>
              <a:rPr lang="it-IT" sz="2400" b="1" dirty="0">
                <a:solidFill>
                  <a:schemeClr val="bg1"/>
                </a:solidFill>
              </a:rPr>
              <a:t> del GABA 	 </a:t>
            </a:r>
            <a:r>
              <a:rPr lang="it-IT" sz="2400" b="1" dirty="0" smtClean="0">
                <a:solidFill>
                  <a:schemeClr val="bg1"/>
                </a:solidFill>
              </a:rPr>
              <a:t>            			coma</a:t>
            </a:r>
            <a:r>
              <a:rPr lang="it-IT" sz="2400" b="1" dirty="0">
                <a:solidFill>
                  <a:schemeClr val="bg1"/>
                </a:solidFill>
              </a:rPr>
              <a:t>.</a:t>
            </a:r>
          </a:p>
        </p:txBody>
      </p:sp>
      <p:sp>
        <p:nvSpPr>
          <p:cNvPr id="44035" name="AutoShape 3"/>
          <p:cNvSpPr>
            <a:spLocks noChangeArrowheads="1"/>
          </p:cNvSpPr>
          <p:nvPr/>
        </p:nvSpPr>
        <p:spPr bwMode="auto">
          <a:xfrm>
            <a:off x="6804248" y="2852936"/>
            <a:ext cx="1016000" cy="241300"/>
          </a:xfrm>
          <a:prstGeom prst="rightArrow">
            <a:avLst>
              <a:gd name="adj1" fmla="val 50000"/>
              <a:gd name="adj2" fmla="val 105263"/>
            </a:avLst>
          </a:prstGeom>
          <a:solidFill>
            <a:srgbClr val="FFC000"/>
          </a:solidFill>
          <a:ln w="9525">
            <a:solidFill>
              <a:schemeClr val="tx1"/>
            </a:solidFill>
            <a:miter lim="800000"/>
            <a:headEnd/>
            <a:tailEnd/>
          </a:ln>
        </p:spPr>
        <p:txBody>
          <a:bodyPr wrap="none" anchor="ctr"/>
          <a:lstStyle/>
          <a:p>
            <a:endParaRPr lang="it-IT"/>
          </a:p>
        </p:txBody>
      </p:sp>
      <p:sp>
        <p:nvSpPr>
          <p:cNvPr id="44036" name="AutoShape 4"/>
          <p:cNvSpPr>
            <a:spLocks noChangeArrowheads="1"/>
          </p:cNvSpPr>
          <p:nvPr/>
        </p:nvSpPr>
        <p:spPr bwMode="auto">
          <a:xfrm>
            <a:off x="1510748" y="5110336"/>
            <a:ext cx="1016000" cy="241300"/>
          </a:xfrm>
          <a:prstGeom prst="rightArrow">
            <a:avLst>
              <a:gd name="adj1" fmla="val 50000"/>
              <a:gd name="adj2" fmla="val 105263"/>
            </a:avLst>
          </a:prstGeom>
          <a:solidFill>
            <a:srgbClr val="FF0000"/>
          </a:solidFill>
          <a:ln w="9525">
            <a:solidFill>
              <a:schemeClr val="tx1"/>
            </a:solidFill>
            <a:miter lim="800000"/>
            <a:headEnd/>
            <a:tailEnd/>
          </a:ln>
        </p:spPr>
        <p:txBody>
          <a:bodyPr wrap="none" anchor="ctr"/>
          <a:lstStyle/>
          <a:p>
            <a:endParaRPr lang="it-IT"/>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555625" y="915988"/>
            <a:ext cx="8178800" cy="4893647"/>
          </a:xfrm>
          <a:prstGeom prst="rect">
            <a:avLst/>
          </a:prstGeom>
          <a:noFill/>
          <a:ln w="9525">
            <a:noFill/>
            <a:miter lim="800000"/>
            <a:headEnd/>
            <a:tailEnd/>
          </a:ln>
        </p:spPr>
        <p:txBody>
          <a:bodyPr>
            <a:spAutoFit/>
          </a:bodyPr>
          <a:lstStyle/>
          <a:p>
            <a:pPr marL="457200" indent="-457200"/>
            <a:r>
              <a:rPr lang="it-IT" sz="2400" b="1" dirty="0"/>
              <a:t>Gli oppiacei sono causa di una tossicità sul </a:t>
            </a:r>
            <a:r>
              <a:rPr lang="it-IT" sz="2400" b="1" dirty="0" err="1"/>
              <a:t>S.N.C.</a:t>
            </a:r>
            <a:r>
              <a:rPr lang="it-IT" sz="2400" b="1" dirty="0"/>
              <a:t> che riconosce un meccanismo recettoriale</a:t>
            </a:r>
          </a:p>
          <a:p>
            <a:pPr marL="457200" indent="-457200"/>
            <a:endParaRPr lang="it-IT" sz="2400" b="1" dirty="0"/>
          </a:p>
          <a:p>
            <a:pPr marL="457200" indent="-457200"/>
            <a:r>
              <a:rPr lang="it-IT" sz="2400" b="1" dirty="0"/>
              <a:t>La morfina si lega ai recettori oppioidi e la loro eccessiva attivazione inibisce i circuiti neuronali essenziali al mantenimento dello stato di Veglia</a:t>
            </a:r>
          </a:p>
          <a:p>
            <a:pPr marL="457200" indent="-457200"/>
            <a:endParaRPr lang="it-IT" sz="2400" b="1" dirty="0"/>
          </a:p>
          <a:p>
            <a:pPr marL="457200" indent="-457200"/>
            <a:r>
              <a:rPr lang="it-IT" sz="2400" b="1" dirty="0"/>
              <a:t>Il naloxone, antagonista competitivo puro, alla dose di 0.4 mg </a:t>
            </a:r>
            <a:r>
              <a:rPr lang="it-IT" sz="2400" b="1" dirty="0" err="1"/>
              <a:t>I.V</a:t>
            </a:r>
            <a:r>
              <a:rPr lang="it-IT" sz="2400" b="1" dirty="0"/>
              <a:t>.</a:t>
            </a:r>
          </a:p>
          <a:p>
            <a:pPr marL="457200" indent="-457200"/>
            <a:endParaRPr lang="it-IT" sz="2400" b="1" dirty="0"/>
          </a:p>
          <a:p>
            <a:pPr marL="457200" indent="-457200"/>
            <a:endParaRPr lang="it-IT" sz="2400" b="1" dirty="0"/>
          </a:p>
          <a:p>
            <a:pPr marL="457200" indent="-457200"/>
            <a:endParaRPr lang="it-IT" sz="2400" b="1" dirty="0"/>
          </a:p>
          <a:p>
            <a:pPr marL="457200" indent="-457200"/>
            <a:r>
              <a:rPr lang="it-IT" sz="2400" b="1" dirty="0"/>
              <a:t>		         immediata ripresa della coscienza</a:t>
            </a:r>
          </a:p>
        </p:txBody>
      </p:sp>
      <p:sp>
        <p:nvSpPr>
          <p:cNvPr id="45059" name="AutoShape 5"/>
          <p:cNvSpPr>
            <a:spLocks noChangeArrowheads="1"/>
          </p:cNvSpPr>
          <p:nvPr/>
        </p:nvSpPr>
        <p:spPr bwMode="auto">
          <a:xfrm>
            <a:off x="3987800" y="4152900"/>
            <a:ext cx="482600" cy="1028700"/>
          </a:xfrm>
          <a:prstGeom prst="downArrow">
            <a:avLst>
              <a:gd name="adj1" fmla="val 50000"/>
              <a:gd name="adj2" fmla="val 53289"/>
            </a:avLst>
          </a:prstGeom>
          <a:solidFill>
            <a:srgbClr val="FFFF99"/>
          </a:solidFill>
          <a:ln w="9525">
            <a:solidFill>
              <a:schemeClr val="tx1"/>
            </a:solidFill>
            <a:miter lim="800000"/>
            <a:headEnd/>
            <a:tailEnd/>
          </a:ln>
        </p:spPr>
        <p:txBody>
          <a:bodyPr wrap="none" anchor="ctr"/>
          <a:lstStyle/>
          <a:p>
            <a:pPr algn="ctr"/>
            <a:endParaRPr lang="it-IT">
              <a:solidFill>
                <a:schemeClr val="bg1"/>
              </a:solidFill>
              <a:latin typeface="Verdana"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530225" y="317500"/>
            <a:ext cx="8178800" cy="6370975"/>
          </a:xfrm>
          <a:prstGeom prst="rect">
            <a:avLst/>
          </a:prstGeom>
          <a:noFill/>
          <a:ln w="9525">
            <a:noFill/>
            <a:miter lim="800000"/>
            <a:headEnd/>
            <a:tailEnd/>
          </a:ln>
        </p:spPr>
        <p:txBody>
          <a:bodyPr>
            <a:spAutoFit/>
          </a:bodyPr>
          <a:lstStyle/>
          <a:p>
            <a:pPr marL="457200" indent="-457200">
              <a:tabLst>
                <a:tab pos="533400" algn="l"/>
              </a:tabLst>
            </a:pPr>
            <a:r>
              <a:rPr lang="it-IT" sz="2400" b="1" dirty="0">
                <a:solidFill>
                  <a:schemeClr val="bg1"/>
                </a:solidFill>
              </a:rPr>
              <a:t>La nicotina è un alcaloide i cui effetti tossici (tachicardia, ipertensione, convulsioni) sono dovuti all’attivazione del recettore nicotinico (ACHR) neuronale ed alle conseguenti depolarizzazioni e risposte </a:t>
            </a:r>
            <a:r>
              <a:rPr lang="it-IT" sz="2400" b="1" dirty="0" err="1">
                <a:solidFill>
                  <a:schemeClr val="bg1"/>
                </a:solidFill>
              </a:rPr>
              <a:t>eccitatorie</a:t>
            </a:r>
            <a:r>
              <a:rPr lang="it-IT" sz="2400" b="1" dirty="0">
                <a:solidFill>
                  <a:schemeClr val="bg1"/>
                </a:solidFill>
              </a:rPr>
              <a:t>.</a:t>
            </a:r>
          </a:p>
          <a:p>
            <a:pPr marL="457200" indent="-457200">
              <a:tabLst>
                <a:tab pos="533400" algn="l"/>
              </a:tabLst>
            </a:pPr>
            <a:endParaRPr lang="it-IT" sz="2400" b="1" dirty="0">
              <a:solidFill>
                <a:schemeClr val="bg1"/>
              </a:solidFill>
            </a:endParaRPr>
          </a:p>
          <a:p>
            <a:pPr marL="457200" indent="-457200">
              <a:tabLst>
                <a:tab pos="533400" algn="l"/>
              </a:tabLst>
            </a:pPr>
            <a:r>
              <a:rPr lang="it-IT" sz="2400" b="1" dirty="0">
                <a:solidFill>
                  <a:schemeClr val="bg1"/>
                </a:solidFill>
              </a:rPr>
              <a:t>N.B. </a:t>
            </a:r>
            <a:r>
              <a:rPr lang="it-IT" sz="2400" b="1" dirty="0" err="1">
                <a:solidFill>
                  <a:schemeClr val="bg1"/>
                </a:solidFill>
              </a:rPr>
              <a:t>Benzodiazepine</a:t>
            </a:r>
            <a:r>
              <a:rPr lang="it-IT" sz="2400" b="1" dirty="0">
                <a:solidFill>
                  <a:schemeClr val="bg1"/>
                </a:solidFill>
              </a:rPr>
              <a:t>, barbiturici, alcool, nicotina, narcotici oppioidi , sono esempi di sostanze che producono effetti tossici legandosi agli stessi recettori che operano la loro azione farmacologica. I recettori per queste sostanze sono proteine recettoriali</a:t>
            </a:r>
          </a:p>
          <a:p>
            <a:pPr marL="457200" indent="-457200">
              <a:tabLst>
                <a:tab pos="533400" algn="l"/>
              </a:tabLst>
            </a:pPr>
            <a:endParaRPr lang="it-IT" sz="2400" b="1" dirty="0">
              <a:solidFill>
                <a:schemeClr val="bg1"/>
              </a:solidFill>
            </a:endParaRPr>
          </a:p>
          <a:p>
            <a:pPr marL="457200" indent="-457200">
              <a:tabLst>
                <a:tab pos="533400" algn="l"/>
              </a:tabLst>
            </a:pPr>
            <a:r>
              <a:rPr lang="it-IT" sz="2400" b="1" dirty="0">
                <a:solidFill>
                  <a:srgbClr val="FFFF00"/>
                </a:solidFill>
              </a:rPr>
              <a:t>Gli insetticidi </a:t>
            </a:r>
            <a:r>
              <a:rPr lang="it-IT" sz="2400" b="1" dirty="0" err="1">
                <a:solidFill>
                  <a:srgbClr val="FFFF00"/>
                </a:solidFill>
              </a:rPr>
              <a:t>organofosforici</a:t>
            </a:r>
            <a:r>
              <a:rPr lang="it-IT" sz="2400" b="1" dirty="0">
                <a:solidFill>
                  <a:srgbClr val="FFFF00"/>
                </a:solidFill>
              </a:rPr>
              <a:t> riconoscono nel sito </a:t>
            </a:r>
            <a:r>
              <a:rPr lang="it-IT" sz="2400" b="1" dirty="0" err="1">
                <a:solidFill>
                  <a:srgbClr val="FFFF00"/>
                </a:solidFill>
              </a:rPr>
              <a:t>esterasico</a:t>
            </a:r>
            <a:r>
              <a:rPr lang="it-IT" sz="2400" b="1" dirty="0">
                <a:solidFill>
                  <a:srgbClr val="FFFF00"/>
                </a:solidFill>
              </a:rPr>
              <a:t> della proteina enzima </a:t>
            </a:r>
            <a:r>
              <a:rPr lang="it-IT" sz="2400" b="1" dirty="0" err="1">
                <a:solidFill>
                  <a:srgbClr val="FFFF00"/>
                </a:solidFill>
              </a:rPr>
              <a:t>acetilcolinaesterasi</a:t>
            </a:r>
            <a:r>
              <a:rPr lang="it-IT" sz="2400" b="1" dirty="0">
                <a:solidFill>
                  <a:srgbClr val="FFFF00"/>
                </a:solidFill>
              </a:rPr>
              <a:t>, il recettore per l’effetto tossicologico.</a:t>
            </a:r>
          </a:p>
          <a:p>
            <a:pPr marL="457200" indent="-457200">
              <a:tabLst>
                <a:tab pos="533400" algn="l"/>
              </a:tabLst>
            </a:pPr>
            <a:r>
              <a:rPr lang="it-IT" sz="2400" b="1" dirty="0">
                <a:solidFill>
                  <a:srgbClr val="FFFF00"/>
                </a:solidFill>
              </a:rPr>
              <a:t>L’eccessivo accumulo di </a:t>
            </a:r>
            <a:r>
              <a:rPr lang="it-IT" sz="2400" b="1" dirty="0" err="1">
                <a:solidFill>
                  <a:srgbClr val="FFFF00"/>
                </a:solidFill>
              </a:rPr>
              <a:t>Ach</a:t>
            </a:r>
            <a:r>
              <a:rPr lang="it-IT" sz="2400" b="1" dirty="0">
                <a:solidFill>
                  <a:srgbClr val="FFFF00"/>
                </a:solidFill>
              </a:rPr>
              <a:t> a livello </a:t>
            </a:r>
            <a:r>
              <a:rPr lang="it-IT" sz="2400" b="1" dirty="0" err="1">
                <a:solidFill>
                  <a:srgbClr val="FFFF00"/>
                </a:solidFill>
              </a:rPr>
              <a:t>sinaptico</a:t>
            </a:r>
            <a:r>
              <a:rPr lang="it-IT" sz="2400" b="1" dirty="0">
                <a:solidFill>
                  <a:srgbClr val="FFFF00"/>
                </a:solidFill>
              </a:rPr>
              <a:t> è causa di una</a:t>
            </a:r>
          </a:p>
          <a:p>
            <a:pPr marL="457200" indent="-457200">
              <a:tabLst>
                <a:tab pos="533400" algn="l"/>
              </a:tabLst>
            </a:pPr>
            <a:r>
              <a:rPr lang="it-IT" sz="2400" b="1" dirty="0">
                <a:solidFill>
                  <a:srgbClr val="FFFF00"/>
                </a:solidFill>
              </a:rPr>
              <a:t>      grave intossicazione caratterizzata da una profonda distorsione della funzione </a:t>
            </a:r>
            <a:r>
              <a:rPr lang="it-IT" sz="2400" b="1" dirty="0" err="1">
                <a:solidFill>
                  <a:srgbClr val="FFFF00"/>
                </a:solidFill>
              </a:rPr>
              <a:t>S.N.C.</a:t>
            </a:r>
            <a:r>
              <a:rPr lang="it-IT" sz="2400" b="1" dirty="0">
                <a:solidFill>
                  <a:srgbClr val="FFFF00"/>
                </a:solidFill>
              </a:rPr>
              <a:t> e periferico.</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endParaRPr lang="it-IT" smtClean="0"/>
          </a:p>
        </p:txBody>
      </p:sp>
      <p:sp>
        <p:nvSpPr>
          <p:cNvPr id="47107" name="Rectangle 3"/>
          <p:cNvSpPr>
            <a:spLocks noGrp="1" noChangeArrowheads="1"/>
          </p:cNvSpPr>
          <p:nvPr>
            <p:ph type="body" idx="1"/>
          </p:nvPr>
        </p:nvSpPr>
        <p:spPr/>
        <p:txBody>
          <a:bodyPr/>
          <a:lstStyle/>
          <a:p>
            <a:endParaRPr lang="it-IT" smtClean="0"/>
          </a:p>
        </p:txBody>
      </p:sp>
      <p:pic>
        <p:nvPicPr>
          <p:cNvPr id="47108" name="Picture 4"/>
          <p:cNvPicPr>
            <a:picLocks noChangeAspect="1" noChangeArrowheads="1"/>
          </p:cNvPicPr>
          <p:nvPr/>
        </p:nvPicPr>
        <p:blipFill>
          <a:blip r:embed="rId2" cstate="print"/>
          <a:srcRect t="20709" b="20709"/>
          <a:stretch>
            <a:fillRect/>
          </a:stretch>
        </p:blipFill>
        <p:spPr bwMode="auto">
          <a:xfrm>
            <a:off x="415925" y="19050"/>
            <a:ext cx="8313738" cy="6821488"/>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466725" y="914400"/>
            <a:ext cx="8245475" cy="4893647"/>
          </a:xfrm>
          <a:prstGeom prst="rect">
            <a:avLst/>
          </a:prstGeom>
          <a:noFill/>
          <a:ln w="9525">
            <a:noFill/>
            <a:miter lim="800000"/>
            <a:headEnd/>
            <a:tailEnd/>
          </a:ln>
        </p:spPr>
        <p:txBody>
          <a:bodyPr>
            <a:spAutoFit/>
          </a:bodyPr>
          <a:lstStyle/>
          <a:p>
            <a:pPr eaLnBrk="1" hangingPunct="1"/>
            <a:r>
              <a:rPr lang="it-IT" sz="2400" b="1" dirty="0">
                <a:solidFill>
                  <a:srgbClr val="FFFF00"/>
                </a:solidFill>
              </a:rPr>
              <a:t>I glicosidi digitalici</a:t>
            </a:r>
            <a:r>
              <a:rPr lang="it-IT" sz="2400" b="1" dirty="0">
                <a:solidFill>
                  <a:schemeClr val="bg1"/>
                </a:solidFill>
              </a:rPr>
              <a:t> si legano al gruppo di isoenzimi indicati come </a:t>
            </a:r>
            <a:r>
              <a:rPr lang="it-IT" sz="2400" b="1" dirty="0" err="1">
                <a:solidFill>
                  <a:schemeClr val="bg1"/>
                </a:solidFill>
              </a:rPr>
              <a:t>Na</a:t>
            </a:r>
            <a:r>
              <a:rPr lang="it-IT" sz="2400" b="1" baseline="30000" dirty="0" err="1">
                <a:solidFill>
                  <a:schemeClr val="bg1"/>
                </a:solidFill>
              </a:rPr>
              <a:t>+</a:t>
            </a:r>
            <a:r>
              <a:rPr lang="it-IT" sz="2400" b="1" dirty="0">
                <a:solidFill>
                  <a:schemeClr val="bg1"/>
                </a:solidFill>
              </a:rPr>
              <a:t>/</a:t>
            </a:r>
            <a:r>
              <a:rPr lang="it-IT" sz="2400" b="1" dirty="0" err="1">
                <a:solidFill>
                  <a:schemeClr val="bg1"/>
                </a:solidFill>
              </a:rPr>
              <a:t>K</a:t>
            </a:r>
            <a:r>
              <a:rPr lang="it-IT" sz="2400" b="1" baseline="30000" dirty="0" err="1">
                <a:solidFill>
                  <a:schemeClr val="bg1"/>
                </a:solidFill>
              </a:rPr>
              <a:t>+</a:t>
            </a:r>
            <a:r>
              <a:rPr lang="it-IT" sz="2400" b="1" dirty="0">
                <a:solidFill>
                  <a:schemeClr val="bg1"/>
                </a:solidFill>
              </a:rPr>
              <a:t> </a:t>
            </a:r>
            <a:r>
              <a:rPr lang="it-IT" sz="2400" b="1" dirty="0" err="1">
                <a:solidFill>
                  <a:schemeClr val="bg1"/>
                </a:solidFill>
              </a:rPr>
              <a:t>ATPasi</a:t>
            </a:r>
            <a:endParaRPr lang="it-IT" sz="2400" b="1" dirty="0">
              <a:solidFill>
                <a:schemeClr val="bg1"/>
              </a:solidFill>
            </a:endParaRPr>
          </a:p>
          <a:p>
            <a:pPr eaLnBrk="1" hangingPunct="1"/>
            <a:endParaRPr lang="it-IT" sz="2400" b="1" dirty="0">
              <a:solidFill>
                <a:schemeClr val="bg1"/>
              </a:solidFill>
            </a:endParaRPr>
          </a:p>
          <a:p>
            <a:pPr eaLnBrk="1" hangingPunct="1"/>
            <a:r>
              <a:rPr lang="it-IT" sz="2400" b="1" dirty="0">
                <a:solidFill>
                  <a:schemeClr val="bg1"/>
                </a:solidFill>
              </a:rPr>
              <a:t>L’inibizione di questa attività enzimatica 	            </a:t>
            </a:r>
            <a:r>
              <a:rPr lang="it-IT" sz="2400" b="1" dirty="0" smtClean="0">
                <a:solidFill>
                  <a:schemeClr val="bg1"/>
                </a:solidFill>
              </a:rPr>
              <a:t> accumulo </a:t>
            </a:r>
            <a:r>
              <a:rPr lang="it-IT" sz="2400" b="1" dirty="0">
                <a:solidFill>
                  <a:schemeClr val="bg1"/>
                </a:solidFill>
              </a:rPr>
              <a:t>intracellulare di ioni Ca</a:t>
            </a:r>
            <a:r>
              <a:rPr lang="it-IT" sz="2400" b="1" baseline="30000" dirty="0">
                <a:solidFill>
                  <a:schemeClr val="bg1"/>
                </a:solidFill>
              </a:rPr>
              <a:t>2+</a:t>
            </a:r>
            <a:r>
              <a:rPr lang="it-IT" sz="2400" b="1" dirty="0">
                <a:solidFill>
                  <a:schemeClr val="bg1"/>
                </a:solidFill>
              </a:rPr>
              <a:t> e di altre cariche positive che sono responsabili dell’aumento della forza di contrazione (effetto </a:t>
            </a:r>
            <a:r>
              <a:rPr lang="it-IT" sz="2400" b="1" dirty="0" err="1">
                <a:solidFill>
                  <a:schemeClr val="bg1"/>
                </a:solidFill>
              </a:rPr>
              <a:t>inotropo</a:t>
            </a:r>
            <a:r>
              <a:rPr lang="it-IT" sz="2400" b="1" dirty="0">
                <a:solidFill>
                  <a:schemeClr val="bg1"/>
                </a:solidFill>
              </a:rPr>
              <a:t> positivo) e dell’eccitabilità (effetto </a:t>
            </a:r>
            <a:r>
              <a:rPr lang="it-IT" sz="2400" b="1" dirty="0" err="1">
                <a:solidFill>
                  <a:schemeClr val="bg1"/>
                </a:solidFill>
              </a:rPr>
              <a:t>batmotropo</a:t>
            </a:r>
            <a:r>
              <a:rPr lang="it-IT" sz="2400" b="1" dirty="0">
                <a:solidFill>
                  <a:schemeClr val="bg1"/>
                </a:solidFill>
              </a:rPr>
              <a:t> positivo)</a:t>
            </a:r>
          </a:p>
          <a:p>
            <a:pPr eaLnBrk="1" hangingPunct="1"/>
            <a:endParaRPr lang="it-IT" sz="2400" b="1" dirty="0">
              <a:solidFill>
                <a:schemeClr val="bg1"/>
              </a:solidFill>
            </a:endParaRPr>
          </a:p>
          <a:p>
            <a:pPr eaLnBrk="1" hangingPunct="1"/>
            <a:endParaRPr lang="it-IT" sz="2400" b="1" dirty="0">
              <a:solidFill>
                <a:schemeClr val="bg1"/>
              </a:solidFill>
            </a:endParaRPr>
          </a:p>
          <a:p>
            <a:pPr eaLnBrk="1" hangingPunct="1"/>
            <a:r>
              <a:rPr lang="it-IT" sz="2400" b="1" dirty="0">
                <a:solidFill>
                  <a:schemeClr val="bg1"/>
                </a:solidFill>
              </a:rPr>
              <a:t>L’</a:t>
            </a:r>
            <a:r>
              <a:rPr lang="it-IT" sz="2400" b="1" dirty="0" err="1">
                <a:solidFill>
                  <a:schemeClr val="bg1"/>
                </a:solidFill>
              </a:rPr>
              <a:t>intossicaziione</a:t>
            </a:r>
            <a:r>
              <a:rPr lang="it-IT" sz="2400" b="1" dirty="0">
                <a:solidFill>
                  <a:schemeClr val="bg1"/>
                </a:solidFill>
              </a:rPr>
              <a:t> da digitalici (</a:t>
            </a:r>
            <a:r>
              <a:rPr lang="it-IT" sz="2400" b="1" dirty="0" err="1">
                <a:solidFill>
                  <a:schemeClr val="bg1"/>
                </a:solidFill>
              </a:rPr>
              <a:t>tachiaritmia</a:t>
            </a:r>
            <a:r>
              <a:rPr lang="it-IT" sz="2400" b="1" dirty="0">
                <a:solidFill>
                  <a:schemeClr val="bg1"/>
                </a:solidFill>
              </a:rPr>
              <a:t> fino alla fibrillazione ventricolare) può essere quindi ricondotta ad un meccanismo recettoriale</a:t>
            </a:r>
          </a:p>
        </p:txBody>
      </p:sp>
      <p:sp>
        <p:nvSpPr>
          <p:cNvPr id="48131" name="AutoShape 3"/>
          <p:cNvSpPr>
            <a:spLocks noChangeArrowheads="1"/>
          </p:cNvSpPr>
          <p:nvPr/>
        </p:nvSpPr>
        <p:spPr bwMode="auto">
          <a:xfrm>
            <a:off x="5994400" y="2159000"/>
            <a:ext cx="838200" cy="228600"/>
          </a:xfrm>
          <a:prstGeom prst="rightArrow">
            <a:avLst>
              <a:gd name="adj1" fmla="val 50000"/>
              <a:gd name="adj2" fmla="val 91667"/>
            </a:avLst>
          </a:prstGeom>
          <a:solidFill>
            <a:srgbClr val="FF9900"/>
          </a:solidFill>
          <a:ln w="9525">
            <a:solidFill>
              <a:srgbClr val="FFFF00"/>
            </a:solidFill>
            <a:miter lim="800000"/>
            <a:headEnd/>
            <a:tailEnd/>
          </a:ln>
        </p:spPr>
        <p:txBody>
          <a:bodyPr wrap="none" anchor="ctr"/>
          <a:lstStyle/>
          <a:p>
            <a:pPr algn="ctr" eaLnBrk="1" hangingPunct="1"/>
            <a:endParaRPr lang="it-IT"/>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539552" y="332656"/>
            <a:ext cx="7894638" cy="6001643"/>
          </a:xfrm>
          <a:prstGeom prst="rect">
            <a:avLst/>
          </a:prstGeom>
          <a:noFill/>
          <a:ln w="9525">
            <a:noFill/>
            <a:miter lim="800000"/>
            <a:headEnd/>
            <a:tailEnd/>
          </a:ln>
        </p:spPr>
        <p:txBody>
          <a:bodyPr>
            <a:spAutoFit/>
          </a:bodyPr>
          <a:lstStyle/>
          <a:p>
            <a:pPr eaLnBrk="1" hangingPunct="1"/>
            <a:r>
              <a:rPr lang="it-IT" sz="2400" b="1" dirty="0">
                <a:solidFill>
                  <a:srgbClr val="FFFF00"/>
                </a:solidFill>
              </a:rPr>
              <a:t>Due famiglie di </a:t>
            </a:r>
            <a:r>
              <a:rPr lang="it-IT" sz="2400" b="1" dirty="0" err="1">
                <a:solidFill>
                  <a:srgbClr val="FFFF00"/>
                </a:solidFill>
              </a:rPr>
              <a:t>ciclopeptidi</a:t>
            </a:r>
            <a:r>
              <a:rPr lang="it-IT" sz="2400" b="1" dirty="0">
                <a:solidFill>
                  <a:srgbClr val="FFFF00"/>
                </a:solidFill>
              </a:rPr>
              <a:t> tossici</a:t>
            </a:r>
            <a:r>
              <a:rPr lang="it-IT" sz="2400" b="1" dirty="0">
                <a:solidFill>
                  <a:schemeClr val="bg1"/>
                </a:solidFill>
              </a:rPr>
              <a:t> presenti nei funghi causa di </a:t>
            </a:r>
            <a:r>
              <a:rPr lang="it-IT" sz="2400" b="1" dirty="0" smtClean="0">
                <a:solidFill>
                  <a:schemeClr val="bg1"/>
                </a:solidFill>
              </a:rPr>
              <a:t>intossicazioni </a:t>
            </a:r>
            <a:r>
              <a:rPr lang="it-IT" sz="2400" b="1" dirty="0">
                <a:solidFill>
                  <a:schemeClr val="bg1"/>
                </a:solidFill>
              </a:rPr>
              <a:t>mortali, appartengono al </a:t>
            </a:r>
            <a:r>
              <a:rPr lang="it-IT" sz="2400" b="1" dirty="0" err="1">
                <a:solidFill>
                  <a:schemeClr val="bg1"/>
                </a:solidFill>
              </a:rPr>
              <a:t>genus</a:t>
            </a:r>
            <a:r>
              <a:rPr lang="it-IT" sz="2400" b="1" dirty="0">
                <a:solidFill>
                  <a:schemeClr val="bg1"/>
                </a:solidFill>
              </a:rPr>
              <a:t> </a:t>
            </a:r>
            <a:r>
              <a:rPr lang="it-IT" sz="2400" b="1" dirty="0">
                <a:solidFill>
                  <a:srgbClr val="FFFF00"/>
                </a:solidFill>
              </a:rPr>
              <a:t>amanita </a:t>
            </a:r>
            <a:r>
              <a:rPr lang="it-IT" sz="2400" b="1" dirty="0" err="1">
                <a:solidFill>
                  <a:srgbClr val="FFFF00"/>
                </a:solidFill>
              </a:rPr>
              <a:t>phalloides</a:t>
            </a:r>
            <a:r>
              <a:rPr lang="it-IT" sz="2400" b="1" dirty="0">
                <a:solidFill>
                  <a:schemeClr val="bg1"/>
                </a:solidFill>
              </a:rPr>
              <a:t>, </a:t>
            </a:r>
            <a:r>
              <a:rPr lang="it-IT" sz="2400" b="1" dirty="0" err="1" smtClean="0">
                <a:solidFill>
                  <a:srgbClr val="FFFF00"/>
                </a:solidFill>
              </a:rPr>
              <a:t>verna</a:t>
            </a:r>
            <a:r>
              <a:rPr lang="it-IT" sz="2400" b="1" dirty="0" smtClean="0">
                <a:solidFill>
                  <a:schemeClr val="bg1"/>
                </a:solidFill>
              </a:rPr>
              <a:t> </a:t>
            </a:r>
            <a:r>
              <a:rPr lang="it-IT" sz="2400" b="1" dirty="0">
                <a:solidFill>
                  <a:schemeClr val="bg1"/>
                </a:solidFill>
              </a:rPr>
              <a:t>e </a:t>
            </a:r>
            <a:r>
              <a:rPr lang="it-IT" sz="2400" b="1" dirty="0">
                <a:solidFill>
                  <a:srgbClr val="FFFF00"/>
                </a:solidFill>
              </a:rPr>
              <a:t>virosa</a:t>
            </a:r>
            <a:r>
              <a:rPr lang="it-IT" sz="2400" b="1" dirty="0">
                <a:solidFill>
                  <a:schemeClr val="bg1"/>
                </a:solidFill>
              </a:rPr>
              <a:t> e riconoscono come bersaglio gli acidi nucleici.</a:t>
            </a:r>
          </a:p>
          <a:p>
            <a:pPr eaLnBrk="1" hangingPunct="1"/>
            <a:endParaRPr lang="it-IT" sz="2400" b="1" dirty="0">
              <a:solidFill>
                <a:schemeClr val="bg1"/>
              </a:solidFill>
            </a:endParaRPr>
          </a:p>
          <a:p>
            <a:pPr eaLnBrk="1" hangingPunct="1"/>
            <a:r>
              <a:rPr lang="it-IT" sz="2400" b="1" dirty="0">
                <a:solidFill>
                  <a:srgbClr val="FFFF00"/>
                </a:solidFill>
              </a:rPr>
              <a:t>1)</a:t>
            </a:r>
            <a:r>
              <a:rPr lang="it-IT" sz="2400" b="1" dirty="0">
                <a:solidFill>
                  <a:schemeClr val="bg1"/>
                </a:solidFill>
              </a:rPr>
              <a:t> Il 1° gruppo ha come capostipite l’</a:t>
            </a:r>
            <a:r>
              <a:rPr lang="it-IT" sz="2400" b="1" dirty="0" err="1">
                <a:solidFill>
                  <a:srgbClr val="FFFF00"/>
                </a:solidFill>
                <a:cs typeface="Times New Roman" pitchFamily="18" charset="0"/>
              </a:rPr>
              <a:t>α</a:t>
            </a:r>
            <a:r>
              <a:rPr lang="it-IT" sz="2400" b="1" dirty="0" err="1">
                <a:solidFill>
                  <a:srgbClr val="FFFF00"/>
                </a:solidFill>
              </a:rPr>
              <a:t>-amanitina</a:t>
            </a:r>
            <a:r>
              <a:rPr lang="it-IT" sz="2400" b="1" dirty="0">
                <a:solidFill>
                  <a:schemeClr val="bg1"/>
                </a:solidFill>
              </a:rPr>
              <a:t> che si lega </a:t>
            </a:r>
            <a:r>
              <a:rPr lang="it-IT" sz="2400" b="1" dirty="0" smtClean="0">
                <a:solidFill>
                  <a:schemeClr val="bg1"/>
                </a:solidFill>
              </a:rPr>
              <a:t>all’</a:t>
            </a:r>
            <a:r>
              <a:rPr lang="it-IT" sz="2400" b="1" dirty="0" smtClean="0">
                <a:solidFill>
                  <a:srgbClr val="FFFF00"/>
                </a:solidFill>
              </a:rPr>
              <a:t>RNA</a:t>
            </a:r>
            <a:r>
              <a:rPr lang="it-IT" sz="2400" b="1" dirty="0" smtClean="0">
                <a:solidFill>
                  <a:schemeClr val="bg1"/>
                </a:solidFill>
              </a:rPr>
              <a:t> </a:t>
            </a:r>
            <a:r>
              <a:rPr lang="it-IT" sz="2400" b="1" dirty="0">
                <a:solidFill>
                  <a:srgbClr val="FFFF00"/>
                </a:solidFill>
              </a:rPr>
              <a:t>polimerasi II</a:t>
            </a:r>
            <a:r>
              <a:rPr lang="it-IT" sz="2400" b="1" dirty="0">
                <a:solidFill>
                  <a:schemeClr val="bg1"/>
                </a:solidFill>
              </a:rPr>
              <a:t> che è localizzata nel nucleolo dell’epatocita a cui </a:t>
            </a:r>
            <a:r>
              <a:rPr lang="it-IT" sz="2400" b="1" dirty="0" smtClean="0">
                <a:solidFill>
                  <a:schemeClr val="bg1"/>
                </a:solidFill>
              </a:rPr>
              <a:t>segue </a:t>
            </a:r>
            <a:r>
              <a:rPr lang="it-IT" sz="2400" b="1" u="sng" dirty="0">
                <a:solidFill>
                  <a:schemeClr val="bg1"/>
                </a:solidFill>
              </a:rPr>
              <a:t>l’inibizione della sintesi proteica.</a:t>
            </a:r>
          </a:p>
          <a:p>
            <a:pPr eaLnBrk="1" hangingPunct="1"/>
            <a:endParaRPr lang="it-IT" sz="2400" b="1" u="sng" dirty="0">
              <a:solidFill>
                <a:schemeClr val="bg1"/>
              </a:solidFill>
            </a:endParaRPr>
          </a:p>
          <a:p>
            <a:pPr eaLnBrk="1" hangingPunct="1"/>
            <a:r>
              <a:rPr lang="it-IT" sz="2400" b="1" dirty="0">
                <a:solidFill>
                  <a:srgbClr val="FFFF00"/>
                </a:solidFill>
              </a:rPr>
              <a:t>2)</a:t>
            </a:r>
            <a:r>
              <a:rPr lang="it-IT" sz="2400" b="1" dirty="0">
                <a:solidFill>
                  <a:schemeClr val="bg1"/>
                </a:solidFill>
              </a:rPr>
              <a:t> Il 2° gruppo ha come capostipite la </a:t>
            </a:r>
            <a:r>
              <a:rPr lang="it-IT" sz="2400" b="1" dirty="0" err="1">
                <a:solidFill>
                  <a:srgbClr val="FFFF00"/>
                </a:solidFill>
              </a:rPr>
              <a:t>falloidina</a:t>
            </a:r>
            <a:r>
              <a:rPr lang="it-IT" sz="2400" b="1" dirty="0">
                <a:solidFill>
                  <a:schemeClr val="bg1"/>
                </a:solidFill>
              </a:rPr>
              <a:t> che si combina con </a:t>
            </a:r>
            <a:r>
              <a:rPr lang="it-IT" sz="2400" b="1" dirty="0" smtClean="0">
                <a:solidFill>
                  <a:schemeClr val="bg1"/>
                </a:solidFill>
              </a:rPr>
              <a:t>le </a:t>
            </a:r>
            <a:r>
              <a:rPr lang="it-IT" sz="2400" b="1" dirty="0">
                <a:solidFill>
                  <a:schemeClr val="bg1"/>
                </a:solidFill>
              </a:rPr>
              <a:t>molecole di actina a cui segue la lesione della membrana con </a:t>
            </a:r>
            <a:r>
              <a:rPr lang="it-IT" sz="2400" b="1" dirty="0" smtClean="0">
                <a:solidFill>
                  <a:schemeClr val="bg1"/>
                </a:solidFill>
              </a:rPr>
              <a:t>rottura dell’equilibrio </a:t>
            </a:r>
            <a:r>
              <a:rPr lang="it-IT" sz="2400" b="1" dirty="0">
                <a:solidFill>
                  <a:schemeClr val="bg1"/>
                </a:solidFill>
              </a:rPr>
              <a:t>dinamico tra actina filamentosa ed actina glomerulare.</a:t>
            </a:r>
          </a:p>
          <a:p>
            <a:pPr eaLnBrk="1" hangingPunct="1"/>
            <a:endParaRPr lang="it-IT" sz="2400" b="1" dirty="0">
              <a:solidFill>
                <a:schemeClr val="bg1"/>
              </a:solidFill>
            </a:endParaRPr>
          </a:p>
          <a:p>
            <a:pPr eaLnBrk="1" hangingPunct="1"/>
            <a:r>
              <a:rPr lang="it-IT" sz="2400" b="1" dirty="0">
                <a:solidFill>
                  <a:srgbClr val="FFFF00"/>
                </a:solidFill>
              </a:rPr>
              <a:t>La morte della cellula epatica deriva pertanto dall’insieme dei </a:t>
            </a:r>
            <a:r>
              <a:rPr lang="it-IT" sz="2400" b="1" dirty="0" smtClean="0">
                <a:solidFill>
                  <a:srgbClr val="FFFF00"/>
                </a:solidFill>
              </a:rPr>
              <a:t>due processi </a:t>
            </a:r>
            <a:r>
              <a:rPr lang="it-IT" sz="2400" b="1" dirty="0">
                <a:solidFill>
                  <a:srgbClr val="FFFF00"/>
                </a:solidFill>
              </a:rPr>
              <a:t>dovuti all’</a:t>
            </a:r>
            <a:r>
              <a:rPr lang="it-IT" sz="2400" b="1" dirty="0" err="1">
                <a:solidFill>
                  <a:srgbClr val="FFFF00"/>
                </a:solidFill>
                <a:cs typeface="Times New Roman" pitchFamily="18" charset="0"/>
              </a:rPr>
              <a:t>α</a:t>
            </a:r>
            <a:r>
              <a:rPr lang="it-IT" sz="2400" b="1" dirty="0" err="1">
                <a:solidFill>
                  <a:srgbClr val="FFFF00"/>
                </a:solidFill>
              </a:rPr>
              <a:t>-amanitina</a:t>
            </a:r>
            <a:r>
              <a:rPr lang="it-IT" sz="2400" b="1" dirty="0">
                <a:solidFill>
                  <a:srgbClr val="FFFF00"/>
                </a:solidFill>
              </a:rPr>
              <a:t> ed alla </a:t>
            </a:r>
            <a:r>
              <a:rPr lang="it-IT" sz="2400" b="1" dirty="0" err="1">
                <a:solidFill>
                  <a:srgbClr val="FFFF00"/>
                </a:solidFill>
              </a:rPr>
              <a:t>falloidina</a:t>
            </a:r>
            <a:r>
              <a:rPr lang="it-IT" sz="2400" b="1" dirty="0">
                <a:solidFill>
                  <a:srgbClr val="FFFF00"/>
                </a:solidFill>
              </a:rPr>
              <a: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50178" name="Rectangle 3"/>
          <p:cNvSpPr>
            <a:spLocks noGrp="1" noChangeArrowheads="1"/>
          </p:cNvSpPr>
          <p:nvPr>
            <p:ph type="body" idx="1"/>
          </p:nvPr>
        </p:nvSpPr>
        <p:spPr>
          <a:xfrm>
            <a:off x="749300" y="635000"/>
            <a:ext cx="7772400" cy="4864100"/>
          </a:xfrm>
        </p:spPr>
        <p:txBody>
          <a:bodyPr/>
          <a:lstStyle/>
          <a:p>
            <a:pPr>
              <a:lnSpc>
                <a:spcPct val="90000"/>
              </a:lnSpc>
            </a:pPr>
            <a:r>
              <a:rPr lang="it-IT" b="1" smtClean="0">
                <a:solidFill>
                  <a:srgbClr val="FFFF00"/>
                </a:solidFill>
              </a:rPr>
              <a:t>α-amanitina		         falloidina</a:t>
            </a:r>
          </a:p>
          <a:p>
            <a:pPr>
              <a:lnSpc>
                <a:spcPct val="90000"/>
              </a:lnSpc>
            </a:pPr>
            <a:endParaRPr lang="it-IT" b="1" smtClean="0">
              <a:solidFill>
                <a:srgbClr val="FFFF00"/>
              </a:solidFill>
            </a:endParaRPr>
          </a:p>
          <a:p>
            <a:pPr>
              <a:lnSpc>
                <a:spcPct val="90000"/>
              </a:lnSpc>
            </a:pPr>
            <a:endParaRPr lang="it-IT" b="1" smtClean="0">
              <a:solidFill>
                <a:srgbClr val="FFFF00"/>
              </a:solidFill>
            </a:endParaRPr>
          </a:p>
          <a:p>
            <a:pPr>
              <a:lnSpc>
                <a:spcPct val="90000"/>
              </a:lnSpc>
            </a:pPr>
            <a:endParaRPr lang="it-IT" b="1" smtClean="0">
              <a:solidFill>
                <a:srgbClr val="FFFF00"/>
              </a:solidFill>
            </a:endParaRPr>
          </a:p>
          <a:p>
            <a:pPr>
              <a:lnSpc>
                <a:spcPct val="90000"/>
              </a:lnSpc>
            </a:pPr>
            <a:endParaRPr lang="it-IT" b="1" smtClean="0">
              <a:solidFill>
                <a:srgbClr val="FFFF00"/>
              </a:solidFill>
            </a:endParaRPr>
          </a:p>
          <a:p>
            <a:pPr>
              <a:lnSpc>
                <a:spcPct val="90000"/>
              </a:lnSpc>
            </a:pPr>
            <a:endParaRPr lang="it-IT" b="1" smtClean="0">
              <a:solidFill>
                <a:srgbClr val="FFFF00"/>
              </a:solidFill>
            </a:endParaRPr>
          </a:p>
          <a:p>
            <a:pPr>
              <a:lnSpc>
                <a:spcPct val="90000"/>
              </a:lnSpc>
            </a:pPr>
            <a:endParaRPr lang="it-IT" b="1" smtClean="0">
              <a:solidFill>
                <a:srgbClr val="FFFF00"/>
              </a:solidFill>
            </a:endParaRPr>
          </a:p>
          <a:p>
            <a:pPr>
              <a:lnSpc>
                <a:spcPct val="90000"/>
              </a:lnSpc>
            </a:pPr>
            <a:endParaRPr lang="it-IT" b="1" smtClean="0">
              <a:solidFill>
                <a:srgbClr val="FFFF00"/>
              </a:solidFill>
            </a:endParaRPr>
          </a:p>
          <a:p>
            <a:pPr>
              <a:lnSpc>
                <a:spcPct val="90000"/>
              </a:lnSpc>
              <a:buFontTx/>
              <a:buNone/>
            </a:pPr>
            <a:r>
              <a:rPr lang="it-IT" b="1" smtClean="0">
                <a:solidFill>
                  <a:srgbClr val="FFFF00"/>
                </a:solidFill>
              </a:rPr>
              <a:t>RNA polimerasi II			Actina</a:t>
            </a:r>
          </a:p>
        </p:txBody>
      </p:sp>
      <p:pic>
        <p:nvPicPr>
          <p:cNvPr id="50179" name="Picture 5" descr="250px-Alpha-amanitin_structure">
            <a:hlinkClick r:id="rId2"/>
          </p:cNvPr>
          <p:cNvPicPr>
            <a:picLocks noChangeAspect="1" noChangeArrowheads="1"/>
          </p:cNvPicPr>
          <p:nvPr/>
        </p:nvPicPr>
        <p:blipFill>
          <a:blip r:embed="rId3" cstate="print"/>
          <a:srcRect/>
          <a:stretch>
            <a:fillRect/>
          </a:stretch>
        </p:blipFill>
        <p:spPr bwMode="auto">
          <a:xfrm>
            <a:off x="927100" y="1316038"/>
            <a:ext cx="3059113" cy="2460625"/>
          </a:xfrm>
          <a:prstGeom prst="rect">
            <a:avLst/>
          </a:prstGeom>
          <a:solidFill>
            <a:schemeClr val="bg1"/>
          </a:solidFill>
          <a:ln w="9525">
            <a:noFill/>
            <a:miter lim="800000"/>
            <a:headEnd/>
            <a:tailEnd/>
          </a:ln>
        </p:spPr>
      </p:pic>
      <p:pic>
        <p:nvPicPr>
          <p:cNvPr id="50180" name="Picture 7" descr="formula di struttura">
            <a:hlinkClick r:id="rId4" tooltip="formula di struttura"/>
          </p:cNvPr>
          <p:cNvPicPr>
            <a:picLocks noChangeAspect="1" noChangeArrowheads="1"/>
          </p:cNvPicPr>
          <p:nvPr/>
        </p:nvPicPr>
        <p:blipFill>
          <a:blip r:embed="rId5" cstate="print"/>
          <a:srcRect/>
          <a:stretch>
            <a:fillRect/>
          </a:stretch>
        </p:blipFill>
        <p:spPr bwMode="auto">
          <a:xfrm>
            <a:off x="5362575" y="1268413"/>
            <a:ext cx="3168650" cy="2471737"/>
          </a:xfrm>
          <a:prstGeom prst="rect">
            <a:avLst/>
          </a:prstGeom>
          <a:solidFill>
            <a:schemeClr val="bg1"/>
          </a:solidFill>
          <a:ln w="9525">
            <a:noFill/>
            <a:miter lim="800000"/>
            <a:headEnd/>
            <a:tailEnd/>
          </a:ln>
        </p:spPr>
      </p:pic>
      <p:sp>
        <p:nvSpPr>
          <p:cNvPr id="50181" name="AutoShape 8"/>
          <p:cNvSpPr>
            <a:spLocks noChangeArrowheads="1"/>
          </p:cNvSpPr>
          <p:nvPr/>
        </p:nvSpPr>
        <p:spPr bwMode="auto">
          <a:xfrm>
            <a:off x="2120900" y="3949700"/>
            <a:ext cx="330200" cy="914400"/>
          </a:xfrm>
          <a:prstGeom prst="downArrow">
            <a:avLst>
              <a:gd name="adj1" fmla="val 50000"/>
              <a:gd name="adj2" fmla="val 69231"/>
            </a:avLst>
          </a:prstGeom>
          <a:solidFill>
            <a:srgbClr val="FFFF00"/>
          </a:solidFill>
          <a:ln w="9525">
            <a:solidFill>
              <a:schemeClr val="tx1"/>
            </a:solidFill>
            <a:miter lim="800000"/>
            <a:headEnd/>
            <a:tailEnd/>
          </a:ln>
        </p:spPr>
        <p:txBody>
          <a:bodyPr wrap="none" anchor="ctr"/>
          <a:lstStyle/>
          <a:p>
            <a:pPr algn="ctr"/>
            <a:endParaRPr lang="it-IT">
              <a:solidFill>
                <a:srgbClr val="FFFF00"/>
              </a:solidFill>
            </a:endParaRPr>
          </a:p>
        </p:txBody>
      </p:sp>
      <p:sp>
        <p:nvSpPr>
          <p:cNvPr id="50182" name="AutoShape 9"/>
          <p:cNvSpPr>
            <a:spLocks noChangeArrowheads="1"/>
          </p:cNvSpPr>
          <p:nvPr/>
        </p:nvSpPr>
        <p:spPr bwMode="auto">
          <a:xfrm>
            <a:off x="6654800" y="4000500"/>
            <a:ext cx="330200" cy="914400"/>
          </a:xfrm>
          <a:prstGeom prst="downArrow">
            <a:avLst>
              <a:gd name="adj1" fmla="val 50000"/>
              <a:gd name="adj2" fmla="val 69231"/>
            </a:avLst>
          </a:prstGeom>
          <a:solidFill>
            <a:srgbClr val="FFFF00"/>
          </a:solidFill>
          <a:ln w="9525">
            <a:solidFill>
              <a:schemeClr val="tx1"/>
            </a:solidFill>
            <a:miter lim="800000"/>
            <a:headEnd/>
            <a:tailEnd/>
          </a:ln>
        </p:spPr>
        <p:txBody>
          <a:bodyPr wrap="none" anchor="ctr"/>
          <a:lstStyle/>
          <a:p>
            <a:pPr algn="ctr"/>
            <a:endParaRPr lang="it-IT">
              <a:solidFill>
                <a:srgbClr val="FFFF00"/>
              </a:solidFill>
            </a:endParaRPr>
          </a:p>
        </p:txBody>
      </p:sp>
      <p:sp>
        <p:nvSpPr>
          <p:cNvPr id="50183" name="Text Box 13"/>
          <p:cNvSpPr txBox="1">
            <a:spLocks noChangeArrowheads="1"/>
          </p:cNvSpPr>
          <p:nvPr/>
        </p:nvSpPr>
        <p:spPr bwMode="auto">
          <a:xfrm>
            <a:off x="4038600" y="5473700"/>
            <a:ext cx="2197100" cy="579438"/>
          </a:xfrm>
          <a:prstGeom prst="rect">
            <a:avLst/>
          </a:prstGeom>
          <a:noFill/>
          <a:ln w="9525">
            <a:noFill/>
            <a:miter lim="800000"/>
            <a:headEnd/>
            <a:tailEnd/>
          </a:ln>
        </p:spPr>
        <p:txBody>
          <a:bodyPr>
            <a:spAutoFit/>
          </a:bodyPr>
          <a:lstStyle/>
          <a:p>
            <a:pPr>
              <a:spcBef>
                <a:spcPct val="50000"/>
              </a:spcBef>
            </a:pPr>
            <a:r>
              <a:rPr lang="it-IT" sz="3200" b="1">
                <a:solidFill>
                  <a:srgbClr val="FFFF00"/>
                </a:solidFill>
              </a:rPr>
              <a:t>  nel fegato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81000" y="457200"/>
            <a:ext cx="8763000" cy="762000"/>
          </a:xfrm>
          <a:prstGeom prst="rect">
            <a:avLst/>
          </a:prstGeom>
          <a:noFill/>
          <a:ln w="9525">
            <a:noFill/>
            <a:miter lim="800000"/>
            <a:headEnd/>
            <a:tailEnd/>
          </a:ln>
        </p:spPr>
        <p:txBody>
          <a:bodyPr/>
          <a:lstStyle/>
          <a:p>
            <a:r>
              <a:rPr lang="en-US" b="1">
                <a:solidFill>
                  <a:srgbClr val="000000"/>
                </a:solidFill>
                <a:latin typeface="Verdana" pitchFamily="34" charset="0"/>
                <a:cs typeface="Arial" charset="0"/>
              </a:rPr>
              <a:t>                                                                                                                                      </a:t>
            </a:r>
            <a:r>
              <a:rPr lang="en-US" b="1">
                <a:latin typeface="Verdana" pitchFamily="34" charset="0"/>
              </a:rPr>
              <a:t> </a:t>
            </a:r>
            <a:endParaRPr lang="en-US" b="1">
              <a:solidFill>
                <a:srgbClr val="000000"/>
              </a:solidFill>
              <a:latin typeface="Verdana" pitchFamily="34" charset="0"/>
              <a:cs typeface="Arial" charset="0"/>
            </a:endParaRPr>
          </a:p>
        </p:txBody>
      </p:sp>
      <p:sp>
        <p:nvSpPr>
          <p:cNvPr id="6147" name="Rectangle 4"/>
          <p:cNvSpPr>
            <a:spLocks noChangeArrowheads="1"/>
          </p:cNvSpPr>
          <p:nvPr/>
        </p:nvSpPr>
        <p:spPr bwMode="auto">
          <a:xfrm>
            <a:off x="152400" y="381000"/>
            <a:ext cx="8921750" cy="6001643"/>
          </a:xfrm>
          <a:prstGeom prst="rect">
            <a:avLst/>
          </a:prstGeom>
          <a:noFill/>
          <a:ln w="9525">
            <a:noFill/>
            <a:miter lim="800000"/>
            <a:headEnd/>
            <a:tailEnd/>
          </a:ln>
        </p:spPr>
        <p:txBody>
          <a:bodyPr>
            <a:spAutoFit/>
          </a:bodyPr>
          <a:lstStyle/>
          <a:p>
            <a:r>
              <a:rPr lang="en-US" b="1" dirty="0">
                <a:solidFill>
                  <a:srgbClr val="000000"/>
                </a:solidFill>
                <a:latin typeface="Verdana" pitchFamily="34" charset="0"/>
                <a:cs typeface="Arial" charset="0"/>
              </a:rPr>
              <a:t>I termini </a:t>
            </a:r>
            <a:r>
              <a:rPr lang="en-US" b="1" dirty="0" err="1">
                <a:solidFill>
                  <a:srgbClr val="FF0000"/>
                </a:solidFill>
                <a:latin typeface="Verdana" pitchFamily="34" charset="0"/>
                <a:cs typeface="Arial" charset="0"/>
              </a:rPr>
              <a:t>veleno</a:t>
            </a:r>
            <a:r>
              <a:rPr lang="en-US" b="1" dirty="0">
                <a:solidFill>
                  <a:srgbClr val="FF0000"/>
                </a:solidFill>
                <a:latin typeface="Verdana" pitchFamily="34" charset="0"/>
                <a:cs typeface="Arial" charset="0"/>
              </a:rPr>
              <a:t>, </a:t>
            </a:r>
            <a:r>
              <a:rPr lang="en-US" b="1" dirty="0" err="1">
                <a:solidFill>
                  <a:srgbClr val="9933FF"/>
                </a:solidFill>
                <a:latin typeface="Verdana" pitchFamily="34" charset="0"/>
                <a:cs typeface="Arial" charset="0"/>
              </a:rPr>
              <a:t>tossina</a:t>
            </a:r>
            <a:r>
              <a:rPr lang="en-US" b="1" dirty="0">
                <a:solidFill>
                  <a:srgbClr val="000000"/>
                </a:solidFill>
                <a:latin typeface="Verdana" pitchFamily="34" charset="0"/>
                <a:cs typeface="Arial" charset="0"/>
              </a:rPr>
              <a:t>, </a:t>
            </a:r>
            <a:r>
              <a:rPr lang="en-US" b="1" dirty="0" err="1">
                <a:solidFill>
                  <a:schemeClr val="accent2"/>
                </a:solidFill>
                <a:latin typeface="Verdana" pitchFamily="34" charset="0"/>
                <a:cs typeface="Arial" charset="0"/>
              </a:rPr>
              <a:t>composto</a:t>
            </a:r>
            <a:r>
              <a:rPr lang="en-US" b="1" dirty="0">
                <a:solidFill>
                  <a:schemeClr val="accent2"/>
                </a:solidFill>
                <a:latin typeface="Verdana" pitchFamily="34" charset="0"/>
                <a:cs typeface="Arial" charset="0"/>
              </a:rPr>
              <a:t> </a:t>
            </a:r>
            <a:r>
              <a:rPr lang="en-US" b="1" dirty="0" err="1">
                <a:solidFill>
                  <a:schemeClr val="accent2"/>
                </a:solidFill>
                <a:latin typeface="Verdana" pitchFamily="34" charset="0"/>
                <a:cs typeface="Arial" charset="0"/>
              </a:rPr>
              <a:t>tossico</a:t>
            </a:r>
            <a:r>
              <a:rPr lang="en-US" b="1" dirty="0">
                <a:solidFill>
                  <a:srgbClr val="000000"/>
                </a:solidFill>
                <a:latin typeface="Verdana" pitchFamily="34" charset="0"/>
                <a:cs typeface="Arial" charset="0"/>
              </a:rPr>
              <a:t>, … </a:t>
            </a:r>
          </a:p>
          <a:p>
            <a:r>
              <a:rPr lang="en-US" b="1" dirty="0" err="1">
                <a:solidFill>
                  <a:srgbClr val="000000"/>
                </a:solidFill>
                <a:latin typeface="Verdana" pitchFamily="34" charset="0"/>
                <a:cs typeface="Arial" charset="0"/>
              </a:rPr>
              <a:t>sono</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spesso</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utilizzati</a:t>
            </a:r>
            <a:r>
              <a:rPr lang="en-US" b="1" dirty="0">
                <a:solidFill>
                  <a:srgbClr val="000000"/>
                </a:solidFill>
                <a:latin typeface="Verdana" pitchFamily="34" charset="0"/>
                <a:cs typeface="Arial" charset="0"/>
              </a:rPr>
              <a:t> come </a:t>
            </a:r>
            <a:r>
              <a:rPr lang="en-US" b="1" dirty="0" err="1">
                <a:solidFill>
                  <a:srgbClr val="000000"/>
                </a:solidFill>
                <a:latin typeface="Verdana" pitchFamily="34" charset="0"/>
                <a:cs typeface="Arial" charset="0"/>
              </a:rPr>
              <a:t>sinonimi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pur</a:t>
            </a:r>
            <a:r>
              <a:rPr lang="en-US" b="1" dirty="0">
                <a:solidFill>
                  <a:srgbClr val="000000"/>
                </a:solidFill>
                <a:latin typeface="Verdana" pitchFamily="34" charset="0"/>
                <a:cs typeface="Arial" charset="0"/>
              </a:rPr>
              <a:t> </a:t>
            </a:r>
          </a:p>
          <a:p>
            <a:r>
              <a:rPr lang="en-US" b="1" dirty="0" err="1">
                <a:solidFill>
                  <a:srgbClr val="000000"/>
                </a:solidFill>
                <a:latin typeface="Verdana" pitchFamily="34" charset="0"/>
                <a:cs typeface="Arial" charset="0"/>
              </a:rPr>
              <a:t>esistendo</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sottili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differenze</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tra</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questi</a:t>
            </a:r>
            <a:r>
              <a:rPr lang="en-US" b="1" dirty="0">
                <a:solidFill>
                  <a:srgbClr val="000000"/>
                </a:solidFill>
                <a:latin typeface="Verdana" pitchFamily="34" charset="0"/>
                <a:cs typeface="Arial" charset="0"/>
              </a:rPr>
              <a:t/>
            </a:r>
            <a:br>
              <a:rPr lang="en-US" b="1" dirty="0">
                <a:solidFill>
                  <a:srgbClr val="000000"/>
                </a:solidFill>
                <a:latin typeface="Verdana" pitchFamily="34" charset="0"/>
                <a:cs typeface="Arial" charset="0"/>
              </a:rPr>
            </a:br>
            <a:endParaRPr lang="en-US" b="1" dirty="0">
              <a:solidFill>
                <a:srgbClr val="000000"/>
              </a:solidFill>
              <a:latin typeface="Verdana" pitchFamily="34" charset="0"/>
              <a:cs typeface="Arial" charset="0"/>
            </a:endParaRPr>
          </a:p>
          <a:p>
            <a:r>
              <a:rPr lang="en-US" b="1" dirty="0" err="1">
                <a:solidFill>
                  <a:schemeClr val="accent2"/>
                </a:solidFill>
                <a:latin typeface="Verdana" pitchFamily="34" charset="0"/>
                <a:cs typeface="Arial" charset="0"/>
              </a:rPr>
              <a:t>Composto</a:t>
            </a:r>
            <a:r>
              <a:rPr lang="en-US" b="1" dirty="0">
                <a:solidFill>
                  <a:schemeClr val="accent2"/>
                </a:solidFill>
                <a:latin typeface="Verdana" pitchFamily="34" charset="0"/>
                <a:cs typeface="Arial" charset="0"/>
              </a:rPr>
              <a:t> </a:t>
            </a:r>
            <a:r>
              <a:rPr lang="en-US" b="1" dirty="0" err="1">
                <a:solidFill>
                  <a:schemeClr val="accent2"/>
                </a:solidFill>
                <a:latin typeface="Verdana" pitchFamily="34" charset="0"/>
                <a:cs typeface="Arial" charset="0"/>
              </a:rPr>
              <a:t>tossico</a:t>
            </a:r>
            <a:r>
              <a:rPr lang="en-US" b="1" dirty="0">
                <a:solidFill>
                  <a:schemeClr val="accent2"/>
                </a:solidFill>
                <a:latin typeface="Verdana" pitchFamily="34" charset="0"/>
                <a:cs typeface="Arial" charset="0"/>
              </a:rPr>
              <a:t> (</a:t>
            </a:r>
            <a:r>
              <a:rPr lang="en-US" b="1" i="1" dirty="0">
                <a:solidFill>
                  <a:schemeClr val="accent2"/>
                </a:solidFill>
                <a:latin typeface="Verdana" pitchFamily="34" charset="0"/>
                <a:cs typeface="Arial" charset="0"/>
              </a:rPr>
              <a:t>toxican</a:t>
            </a:r>
            <a:r>
              <a:rPr lang="en-US" b="1" dirty="0">
                <a:solidFill>
                  <a:schemeClr val="accent2"/>
                </a:solidFill>
                <a:latin typeface="Verdana" pitchFamily="34" charset="0"/>
                <a:cs typeface="Arial" charset="0"/>
              </a:rPr>
              <a:t>t): </a:t>
            </a:r>
          </a:p>
          <a:p>
            <a:r>
              <a:rPr lang="en-US" b="1" dirty="0">
                <a:solidFill>
                  <a:schemeClr val="accent2"/>
                </a:solidFill>
                <a:latin typeface="Verdana" pitchFamily="34" charset="0"/>
                <a:cs typeface="Arial" charset="0"/>
              </a:rPr>
              <a:t>	</a:t>
            </a:r>
            <a:r>
              <a:rPr lang="en-US" b="1" dirty="0" err="1">
                <a:solidFill>
                  <a:schemeClr val="accent2"/>
                </a:solidFill>
                <a:latin typeface="Verdana" pitchFamily="34" charset="0"/>
                <a:cs typeface="Arial" charset="0"/>
              </a:rPr>
              <a:t>una</a:t>
            </a:r>
            <a:r>
              <a:rPr lang="en-US" b="1" dirty="0">
                <a:solidFill>
                  <a:schemeClr val="accent2"/>
                </a:solidFill>
                <a:latin typeface="Verdana" pitchFamily="34" charset="0"/>
                <a:cs typeface="Arial" charset="0"/>
              </a:rPr>
              <a:t> </a:t>
            </a:r>
            <a:r>
              <a:rPr lang="en-US" b="1" dirty="0" err="1">
                <a:solidFill>
                  <a:schemeClr val="accent2"/>
                </a:solidFill>
                <a:latin typeface="Verdana" pitchFamily="34" charset="0"/>
                <a:cs typeface="Arial" charset="0"/>
              </a:rPr>
              <a:t>sostanza</a:t>
            </a:r>
            <a:r>
              <a:rPr lang="en-US" b="1" dirty="0">
                <a:solidFill>
                  <a:schemeClr val="accent2"/>
                </a:solidFill>
                <a:latin typeface="Verdana" pitchFamily="34" charset="0"/>
                <a:cs typeface="Arial" charset="0"/>
              </a:rPr>
              <a:t> </a:t>
            </a:r>
            <a:r>
              <a:rPr lang="en-US" b="1" dirty="0" err="1">
                <a:solidFill>
                  <a:schemeClr val="accent2"/>
                </a:solidFill>
                <a:latin typeface="Verdana" pitchFamily="34" charset="0"/>
                <a:cs typeface="Arial" charset="0"/>
              </a:rPr>
              <a:t>che</a:t>
            </a:r>
            <a:r>
              <a:rPr lang="en-US" b="1" dirty="0">
                <a:solidFill>
                  <a:schemeClr val="accent2"/>
                </a:solidFill>
                <a:latin typeface="Verdana" pitchFamily="34" charset="0"/>
                <a:cs typeface="Arial" charset="0"/>
              </a:rPr>
              <a:t> produce un </a:t>
            </a:r>
            <a:r>
              <a:rPr lang="en-US" b="1" dirty="0" err="1">
                <a:solidFill>
                  <a:schemeClr val="accent2"/>
                </a:solidFill>
                <a:latin typeface="Verdana" pitchFamily="34" charset="0"/>
                <a:cs typeface="Arial" charset="0"/>
              </a:rPr>
              <a:t>evento</a:t>
            </a:r>
            <a:r>
              <a:rPr lang="en-US" b="1" dirty="0">
                <a:solidFill>
                  <a:schemeClr val="accent2"/>
                </a:solidFill>
                <a:latin typeface="Verdana" pitchFamily="34" charset="0"/>
                <a:cs typeface="Arial" charset="0"/>
              </a:rPr>
              <a:t> </a:t>
            </a:r>
            <a:r>
              <a:rPr lang="en-US" b="1" dirty="0" err="1">
                <a:solidFill>
                  <a:schemeClr val="accent2"/>
                </a:solidFill>
                <a:latin typeface="Verdana" pitchFamily="34" charset="0"/>
                <a:cs typeface="Arial" charset="0"/>
              </a:rPr>
              <a:t>avverso</a:t>
            </a:r>
            <a:r>
              <a:rPr lang="en-US" b="1" dirty="0">
                <a:solidFill>
                  <a:schemeClr val="accent2"/>
                </a:solidFill>
                <a:latin typeface="Verdana" pitchFamily="34" charset="0"/>
                <a:cs typeface="Arial" charset="0"/>
              </a:rPr>
              <a:t> </a:t>
            </a:r>
          </a:p>
          <a:p>
            <a:r>
              <a:rPr lang="en-US" b="1" dirty="0">
                <a:solidFill>
                  <a:schemeClr val="accent2"/>
                </a:solidFill>
                <a:latin typeface="Verdana" pitchFamily="34" charset="0"/>
                <a:cs typeface="Arial" charset="0"/>
              </a:rPr>
              <a:t>	</a:t>
            </a:r>
            <a:r>
              <a:rPr lang="en-US" b="1" dirty="0" err="1">
                <a:solidFill>
                  <a:schemeClr val="accent2"/>
                </a:solidFill>
                <a:latin typeface="Verdana" pitchFamily="34" charset="0"/>
                <a:cs typeface="Arial" charset="0"/>
              </a:rPr>
              <a:t>di</a:t>
            </a:r>
            <a:r>
              <a:rPr lang="en-US" b="1" dirty="0">
                <a:solidFill>
                  <a:schemeClr val="accent2"/>
                </a:solidFill>
                <a:latin typeface="Verdana" pitchFamily="34" charset="0"/>
                <a:cs typeface="Arial" charset="0"/>
              </a:rPr>
              <a:t> </a:t>
            </a:r>
            <a:r>
              <a:rPr lang="en-US" b="1" dirty="0" err="1">
                <a:solidFill>
                  <a:schemeClr val="accent2"/>
                </a:solidFill>
                <a:latin typeface="Verdana" pitchFamily="34" charset="0"/>
                <a:cs typeface="Arial" charset="0"/>
              </a:rPr>
              <a:t>qualsiasi</a:t>
            </a:r>
            <a:r>
              <a:rPr lang="en-US" b="1" dirty="0">
                <a:solidFill>
                  <a:schemeClr val="accent2"/>
                </a:solidFill>
                <a:latin typeface="Verdana" pitchFamily="34" charset="0"/>
                <a:cs typeface="Arial" charset="0"/>
              </a:rPr>
              <a:t> </a:t>
            </a:r>
            <a:r>
              <a:rPr lang="en-US" b="1" dirty="0" err="1">
                <a:solidFill>
                  <a:schemeClr val="accent2"/>
                </a:solidFill>
                <a:latin typeface="Verdana" pitchFamily="34" charset="0"/>
                <a:cs typeface="Arial" charset="0"/>
              </a:rPr>
              <a:t>natura</a:t>
            </a:r>
            <a:endParaRPr lang="en-US" b="1" dirty="0">
              <a:solidFill>
                <a:schemeClr val="accent2"/>
              </a:solidFill>
              <a:latin typeface="Verdana" pitchFamily="34" charset="0"/>
              <a:cs typeface="Arial" charset="0"/>
            </a:endParaRPr>
          </a:p>
          <a:p>
            <a:r>
              <a:rPr lang="en-US" b="1" dirty="0">
                <a:solidFill>
                  <a:srgbClr val="000000"/>
                </a:solidFill>
                <a:latin typeface="Verdana" pitchFamily="34" charset="0"/>
                <a:cs typeface="Arial" charset="0"/>
              </a:rPr>
              <a:t>	</a:t>
            </a:r>
          </a:p>
          <a:p>
            <a:r>
              <a:rPr lang="en-US" b="1" dirty="0" err="1">
                <a:solidFill>
                  <a:srgbClr val="9933FF"/>
                </a:solidFill>
                <a:latin typeface="Verdana" pitchFamily="34" charset="0"/>
                <a:cs typeface="Arial" charset="0"/>
              </a:rPr>
              <a:t>Tossina</a:t>
            </a:r>
            <a:r>
              <a:rPr lang="en-US" b="1" dirty="0">
                <a:solidFill>
                  <a:srgbClr val="9933FF"/>
                </a:solidFill>
                <a:latin typeface="Verdana" pitchFamily="34" charset="0"/>
                <a:cs typeface="Arial" charset="0"/>
              </a:rPr>
              <a:t> (</a:t>
            </a:r>
            <a:r>
              <a:rPr lang="en-US" b="1" i="1" dirty="0">
                <a:solidFill>
                  <a:srgbClr val="9933FF"/>
                </a:solidFill>
                <a:latin typeface="Verdana" pitchFamily="34" charset="0"/>
                <a:cs typeface="Arial" charset="0"/>
              </a:rPr>
              <a:t>toxin</a:t>
            </a:r>
            <a:r>
              <a:rPr lang="en-US" b="1" dirty="0">
                <a:solidFill>
                  <a:srgbClr val="9933FF"/>
                </a:solidFill>
                <a:latin typeface="Verdana" pitchFamily="34" charset="0"/>
                <a:cs typeface="Arial" charset="0"/>
              </a:rPr>
              <a:t>):</a:t>
            </a:r>
          </a:p>
          <a:p>
            <a:r>
              <a:rPr lang="en-US" b="1" dirty="0">
                <a:solidFill>
                  <a:srgbClr val="9933FF"/>
                </a:solidFill>
                <a:latin typeface="Verdana" pitchFamily="34" charset="0"/>
                <a:cs typeface="Arial" charset="0"/>
              </a:rPr>
              <a:t>	</a:t>
            </a:r>
            <a:r>
              <a:rPr lang="en-US" b="1" dirty="0" err="1">
                <a:solidFill>
                  <a:srgbClr val="9933FF"/>
                </a:solidFill>
                <a:latin typeface="Verdana" pitchFamily="34" charset="0"/>
                <a:cs typeface="Arial" charset="0"/>
              </a:rPr>
              <a:t>proteina</a:t>
            </a:r>
            <a:r>
              <a:rPr lang="en-US" b="1" dirty="0">
                <a:solidFill>
                  <a:srgbClr val="9933FF"/>
                </a:solidFill>
                <a:latin typeface="Verdana" pitchFamily="34" charset="0"/>
                <a:cs typeface="Arial" charset="0"/>
              </a:rPr>
              <a:t> </a:t>
            </a:r>
            <a:r>
              <a:rPr lang="en-US" b="1" dirty="0" err="1">
                <a:solidFill>
                  <a:srgbClr val="9933FF"/>
                </a:solidFill>
                <a:latin typeface="Verdana" pitchFamily="34" charset="0"/>
                <a:cs typeface="Arial" charset="0"/>
              </a:rPr>
              <a:t>specifica</a:t>
            </a:r>
            <a:r>
              <a:rPr lang="en-US" b="1" dirty="0">
                <a:solidFill>
                  <a:srgbClr val="9933FF"/>
                </a:solidFill>
                <a:latin typeface="Verdana" pitchFamily="34" charset="0"/>
                <a:cs typeface="Arial" charset="0"/>
              </a:rPr>
              <a:t> </a:t>
            </a:r>
            <a:r>
              <a:rPr lang="en-US" b="1" dirty="0" err="1">
                <a:solidFill>
                  <a:srgbClr val="9933FF"/>
                </a:solidFill>
                <a:latin typeface="Verdana" pitchFamily="34" charset="0"/>
                <a:cs typeface="Arial" charset="0"/>
              </a:rPr>
              <a:t>prodotta</a:t>
            </a:r>
            <a:r>
              <a:rPr lang="en-US" b="1" dirty="0">
                <a:solidFill>
                  <a:srgbClr val="9933FF"/>
                </a:solidFill>
                <a:latin typeface="Verdana" pitchFamily="34" charset="0"/>
                <a:cs typeface="Arial" charset="0"/>
              </a:rPr>
              <a:t> </a:t>
            </a:r>
            <a:r>
              <a:rPr lang="en-US" b="1" dirty="0" err="1">
                <a:solidFill>
                  <a:srgbClr val="9933FF"/>
                </a:solidFill>
                <a:latin typeface="Verdana" pitchFamily="34" charset="0"/>
                <a:cs typeface="Arial" charset="0"/>
              </a:rPr>
              <a:t>da</a:t>
            </a:r>
            <a:r>
              <a:rPr lang="en-US" b="1" dirty="0">
                <a:solidFill>
                  <a:srgbClr val="9933FF"/>
                </a:solidFill>
                <a:latin typeface="Verdana" pitchFamily="34" charset="0"/>
                <a:cs typeface="Arial" charset="0"/>
              </a:rPr>
              <a:t> </a:t>
            </a:r>
            <a:r>
              <a:rPr lang="en-US" b="1" dirty="0" err="1">
                <a:solidFill>
                  <a:srgbClr val="9933FF"/>
                </a:solidFill>
                <a:latin typeface="Verdana" pitchFamily="34" charset="0"/>
                <a:cs typeface="Arial" charset="0"/>
              </a:rPr>
              <a:t>organismi</a:t>
            </a:r>
            <a:endParaRPr lang="en-US" b="1" dirty="0">
              <a:solidFill>
                <a:srgbClr val="9933FF"/>
              </a:solidFill>
              <a:latin typeface="Verdana" pitchFamily="34" charset="0"/>
              <a:cs typeface="Arial" charset="0"/>
            </a:endParaRPr>
          </a:p>
          <a:p>
            <a:r>
              <a:rPr lang="en-US" b="1" dirty="0">
                <a:solidFill>
                  <a:srgbClr val="9933FF"/>
                </a:solidFill>
                <a:latin typeface="Verdana" pitchFamily="34" charset="0"/>
                <a:cs typeface="Arial" charset="0"/>
              </a:rPr>
              <a:t>	</a:t>
            </a:r>
            <a:r>
              <a:rPr lang="en-US" b="1" dirty="0" err="1">
                <a:solidFill>
                  <a:srgbClr val="9933FF"/>
                </a:solidFill>
                <a:latin typeface="Verdana" pitchFamily="34" charset="0"/>
                <a:cs typeface="Arial" charset="0"/>
              </a:rPr>
              <a:t>viventi</a:t>
            </a:r>
            <a:r>
              <a:rPr lang="en-US" b="1" dirty="0">
                <a:solidFill>
                  <a:srgbClr val="9933FF"/>
                </a:solidFill>
                <a:latin typeface="Verdana" pitchFamily="34" charset="0"/>
                <a:cs typeface="Arial" charset="0"/>
              </a:rPr>
              <a:t>, con </a:t>
            </a:r>
            <a:r>
              <a:rPr lang="en-US" b="1" dirty="0" err="1">
                <a:solidFill>
                  <a:srgbClr val="9933FF"/>
                </a:solidFill>
                <a:latin typeface="Verdana" pitchFamily="34" charset="0"/>
                <a:cs typeface="Arial" charset="0"/>
              </a:rPr>
              <a:t>effetti</a:t>
            </a:r>
            <a:r>
              <a:rPr lang="en-US" b="1" dirty="0">
                <a:solidFill>
                  <a:srgbClr val="9933FF"/>
                </a:solidFill>
                <a:latin typeface="Verdana" pitchFamily="34" charset="0"/>
                <a:cs typeface="Arial" charset="0"/>
              </a:rPr>
              <a:t> </a:t>
            </a:r>
            <a:r>
              <a:rPr lang="en-US" b="1" dirty="0" err="1">
                <a:solidFill>
                  <a:srgbClr val="9933FF"/>
                </a:solidFill>
                <a:latin typeface="Verdana" pitchFamily="34" charset="0"/>
                <a:cs typeface="Arial" charset="0"/>
              </a:rPr>
              <a:t>generalmente</a:t>
            </a:r>
            <a:r>
              <a:rPr lang="en-US" b="1" dirty="0">
                <a:solidFill>
                  <a:srgbClr val="9933FF"/>
                </a:solidFill>
                <a:latin typeface="Verdana" pitchFamily="34" charset="0"/>
                <a:cs typeface="Arial" charset="0"/>
              </a:rPr>
              <a:t> </a:t>
            </a:r>
            <a:r>
              <a:rPr lang="en-US" b="1" dirty="0" err="1">
                <a:solidFill>
                  <a:srgbClr val="9933FF"/>
                </a:solidFill>
                <a:latin typeface="Verdana" pitchFamily="34" charset="0"/>
                <a:cs typeface="Arial" charset="0"/>
              </a:rPr>
              <a:t>immediati</a:t>
            </a:r>
            <a:endParaRPr lang="en-US" b="1" dirty="0">
              <a:solidFill>
                <a:srgbClr val="9933FF"/>
              </a:solidFill>
              <a:latin typeface="Verdana" pitchFamily="34" charset="0"/>
              <a:cs typeface="Arial" charset="0"/>
            </a:endParaRPr>
          </a:p>
          <a:p>
            <a:endParaRPr lang="en-US" b="1" dirty="0">
              <a:solidFill>
                <a:srgbClr val="000000"/>
              </a:solidFill>
              <a:latin typeface="Verdana" pitchFamily="34" charset="0"/>
              <a:cs typeface="Arial" charset="0"/>
            </a:endParaRPr>
          </a:p>
          <a:p>
            <a:r>
              <a:rPr lang="en-US" b="1" dirty="0" err="1">
                <a:solidFill>
                  <a:srgbClr val="FF0000"/>
                </a:solidFill>
                <a:latin typeface="Verdana" pitchFamily="34" charset="0"/>
                <a:cs typeface="Arial" charset="0"/>
              </a:rPr>
              <a:t>Veleno</a:t>
            </a:r>
            <a:r>
              <a:rPr lang="en-US" b="1" dirty="0">
                <a:solidFill>
                  <a:srgbClr val="FF0000"/>
                </a:solidFill>
                <a:latin typeface="Verdana" pitchFamily="34" charset="0"/>
                <a:cs typeface="Arial" charset="0"/>
              </a:rPr>
              <a:t> (</a:t>
            </a:r>
            <a:r>
              <a:rPr lang="en-US" b="1" i="1" dirty="0">
                <a:solidFill>
                  <a:srgbClr val="FF0000"/>
                </a:solidFill>
                <a:latin typeface="Verdana" pitchFamily="34" charset="0"/>
                <a:cs typeface="Arial" charset="0"/>
              </a:rPr>
              <a:t>poison</a:t>
            </a:r>
            <a:r>
              <a:rPr lang="en-US" b="1" dirty="0">
                <a:solidFill>
                  <a:srgbClr val="FF0000"/>
                </a:solidFill>
                <a:latin typeface="Verdana" pitchFamily="34" charset="0"/>
                <a:cs typeface="Arial" charset="0"/>
              </a:rPr>
              <a:t>):</a:t>
            </a:r>
          </a:p>
          <a:p>
            <a:r>
              <a:rPr lang="en-US" b="1" dirty="0">
                <a:solidFill>
                  <a:srgbClr val="000000"/>
                </a:solidFill>
                <a:latin typeface="Verdana" pitchFamily="34" charset="0"/>
                <a:cs typeface="Arial" charset="0"/>
              </a:rPr>
              <a:t>	</a:t>
            </a:r>
            <a:r>
              <a:rPr lang="en-US" b="1" dirty="0" err="1">
                <a:solidFill>
                  <a:srgbClr val="FF0000"/>
                </a:solidFill>
                <a:latin typeface="Verdana" pitchFamily="34" charset="0"/>
                <a:cs typeface="Arial" charset="0"/>
              </a:rPr>
              <a:t>una</a:t>
            </a:r>
            <a:r>
              <a:rPr lang="en-US" b="1" dirty="0">
                <a:solidFill>
                  <a:srgbClr val="FF0000"/>
                </a:solidFill>
                <a:latin typeface="Verdana" pitchFamily="34" charset="0"/>
                <a:cs typeface="Arial" charset="0"/>
              </a:rPr>
              <a:t> </a:t>
            </a:r>
            <a:r>
              <a:rPr lang="en-US" b="1" dirty="0" err="1">
                <a:solidFill>
                  <a:srgbClr val="FF0000"/>
                </a:solidFill>
                <a:latin typeface="Verdana" pitchFamily="34" charset="0"/>
                <a:cs typeface="Arial" charset="0"/>
              </a:rPr>
              <a:t>sostanza</a:t>
            </a:r>
            <a:r>
              <a:rPr lang="en-US" b="1" dirty="0">
                <a:solidFill>
                  <a:srgbClr val="FF0000"/>
                </a:solidFill>
                <a:latin typeface="Verdana" pitchFamily="34" charset="0"/>
                <a:cs typeface="Arial" charset="0"/>
              </a:rPr>
              <a:t> </a:t>
            </a:r>
            <a:r>
              <a:rPr lang="en-US" b="1" dirty="0" err="1">
                <a:solidFill>
                  <a:srgbClr val="FF0000"/>
                </a:solidFill>
                <a:latin typeface="Verdana" pitchFamily="34" charset="0"/>
                <a:cs typeface="Arial" charset="0"/>
              </a:rPr>
              <a:t>che</a:t>
            </a:r>
            <a:r>
              <a:rPr lang="en-US" b="1" dirty="0">
                <a:solidFill>
                  <a:srgbClr val="FF0000"/>
                </a:solidFill>
                <a:latin typeface="Verdana" pitchFamily="34" charset="0"/>
                <a:cs typeface="Arial" charset="0"/>
              </a:rPr>
              <a:t> </a:t>
            </a:r>
            <a:r>
              <a:rPr lang="en-US" b="1" dirty="0" err="1">
                <a:solidFill>
                  <a:srgbClr val="FF0000"/>
                </a:solidFill>
                <a:latin typeface="Verdana" pitchFamily="34" charset="0"/>
                <a:cs typeface="Arial" charset="0"/>
              </a:rPr>
              <a:t>causa</a:t>
            </a:r>
            <a:r>
              <a:rPr lang="en-US" b="1" dirty="0">
                <a:solidFill>
                  <a:srgbClr val="FF0000"/>
                </a:solidFill>
                <a:latin typeface="Verdana" pitchFamily="34" charset="0"/>
                <a:cs typeface="Arial" charset="0"/>
              </a:rPr>
              <a:t> </a:t>
            </a:r>
            <a:r>
              <a:rPr lang="en-US" b="1" dirty="0" err="1">
                <a:solidFill>
                  <a:srgbClr val="FF0000"/>
                </a:solidFill>
                <a:latin typeface="Verdana" pitchFamily="34" charset="0"/>
                <a:cs typeface="Arial" charset="0"/>
              </a:rPr>
              <a:t>morte</a:t>
            </a:r>
            <a:r>
              <a:rPr lang="en-US" b="1" dirty="0">
                <a:solidFill>
                  <a:srgbClr val="FF0000"/>
                </a:solidFill>
                <a:latin typeface="Verdana" pitchFamily="34" charset="0"/>
                <a:cs typeface="Arial" charset="0"/>
              </a:rPr>
              <a:t> o </a:t>
            </a:r>
            <a:r>
              <a:rPr lang="en-US" b="1" dirty="0" err="1">
                <a:solidFill>
                  <a:srgbClr val="FF0000"/>
                </a:solidFill>
                <a:latin typeface="Verdana" pitchFamily="34" charset="0"/>
                <a:cs typeface="Arial" charset="0"/>
              </a:rPr>
              <a:t>malattia</a:t>
            </a:r>
            <a:r>
              <a:rPr lang="en-US" b="1" dirty="0">
                <a:solidFill>
                  <a:srgbClr val="FF0000"/>
                </a:solidFill>
                <a:latin typeface="Verdana" pitchFamily="34" charset="0"/>
                <a:cs typeface="Arial" charset="0"/>
              </a:rPr>
              <a:t> </a:t>
            </a:r>
          </a:p>
          <a:p>
            <a:r>
              <a:rPr lang="en-US" b="1" dirty="0">
                <a:solidFill>
                  <a:srgbClr val="FF0000"/>
                </a:solidFill>
                <a:latin typeface="Verdana" pitchFamily="34" charset="0"/>
                <a:cs typeface="Arial" charset="0"/>
              </a:rPr>
              <a:t>	immediate, </a:t>
            </a:r>
            <a:r>
              <a:rPr lang="en-US" b="1" dirty="0" err="1">
                <a:solidFill>
                  <a:srgbClr val="FF0000"/>
                </a:solidFill>
                <a:latin typeface="Verdana" pitchFamily="34" charset="0"/>
                <a:cs typeface="Arial" charset="0"/>
              </a:rPr>
              <a:t>dopo</a:t>
            </a:r>
            <a:r>
              <a:rPr lang="en-US" b="1" dirty="0">
                <a:solidFill>
                  <a:srgbClr val="FF0000"/>
                </a:solidFill>
                <a:latin typeface="Verdana" pitchFamily="34" charset="0"/>
                <a:cs typeface="Arial" charset="0"/>
              </a:rPr>
              <a:t> </a:t>
            </a:r>
            <a:r>
              <a:rPr lang="en-US" b="1" dirty="0" err="1">
                <a:solidFill>
                  <a:srgbClr val="FF0000"/>
                </a:solidFill>
                <a:latin typeface="Verdana" pitchFamily="34" charset="0"/>
                <a:cs typeface="Arial" charset="0"/>
              </a:rPr>
              <a:t>essere</a:t>
            </a:r>
            <a:r>
              <a:rPr lang="en-US" b="1" dirty="0">
                <a:solidFill>
                  <a:srgbClr val="FF0000"/>
                </a:solidFill>
                <a:latin typeface="Verdana" pitchFamily="34" charset="0"/>
                <a:cs typeface="Arial" charset="0"/>
              </a:rPr>
              <a:t> </a:t>
            </a:r>
            <a:r>
              <a:rPr lang="en-US" b="1" dirty="0" err="1">
                <a:solidFill>
                  <a:srgbClr val="FF0000"/>
                </a:solidFill>
                <a:latin typeface="Verdana" pitchFamily="34" charset="0"/>
                <a:cs typeface="Arial" charset="0"/>
              </a:rPr>
              <a:t>stata</a:t>
            </a:r>
            <a:r>
              <a:rPr lang="en-US" b="1" dirty="0">
                <a:solidFill>
                  <a:srgbClr val="FF0000"/>
                </a:solidFill>
                <a:latin typeface="Verdana" pitchFamily="34" charset="0"/>
                <a:cs typeface="Arial" charset="0"/>
              </a:rPr>
              <a:t> </a:t>
            </a:r>
            <a:r>
              <a:rPr lang="en-US" b="1" dirty="0" err="1">
                <a:solidFill>
                  <a:srgbClr val="FF0000"/>
                </a:solidFill>
                <a:latin typeface="Verdana" pitchFamily="34" charset="0"/>
                <a:cs typeface="Arial" charset="0"/>
              </a:rPr>
              <a:t>assunta</a:t>
            </a:r>
            <a:r>
              <a:rPr lang="en-US" b="1" dirty="0">
                <a:solidFill>
                  <a:srgbClr val="FF0000"/>
                </a:solidFill>
                <a:latin typeface="Verdana" pitchFamily="34" charset="0"/>
                <a:cs typeface="Arial" charset="0"/>
              </a:rPr>
              <a:t> </a:t>
            </a:r>
          </a:p>
          <a:p>
            <a:r>
              <a:rPr lang="en-US" b="1" dirty="0">
                <a:solidFill>
                  <a:srgbClr val="FF0000"/>
                </a:solidFill>
                <a:latin typeface="Verdana" pitchFamily="34" charset="0"/>
                <a:cs typeface="Arial" charset="0"/>
              </a:rPr>
              <a:t>	in </a:t>
            </a:r>
            <a:r>
              <a:rPr lang="en-US" b="1" dirty="0" err="1">
                <a:solidFill>
                  <a:srgbClr val="FF0000"/>
                </a:solidFill>
                <a:latin typeface="Verdana" pitchFamily="34" charset="0"/>
                <a:cs typeface="Arial" charset="0"/>
              </a:rPr>
              <a:t>piccolissime</a:t>
            </a:r>
            <a:r>
              <a:rPr lang="en-US" b="1" dirty="0">
                <a:solidFill>
                  <a:srgbClr val="FF0000"/>
                </a:solidFill>
                <a:latin typeface="Verdana" pitchFamily="34" charset="0"/>
                <a:cs typeface="Arial" charset="0"/>
              </a:rPr>
              <a:t> </a:t>
            </a:r>
            <a:r>
              <a:rPr lang="en-US" b="1" dirty="0" err="1">
                <a:solidFill>
                  <a:srgbClr val="FF0000"/>
                </a:solidFill>
                <a:latin typeface="Verdana" pitchFamily="34" charset="0"/>
                <a:cs typeface="Arial" charset="0"/>
              </a:rPr>
              <a:t>quantità</a:t>
            </a:r>
            <a:endParaRPr lang="it-IT" b="1" dirty="0">
              <a:solidFill>
                <a:srgbClr val="FF0000"/>
              </a:solidFill>
              <a:latin typeface="Verdana" pitchFamily="34" charset="0"/>
              <a:cs typeface="Arial"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403225" y="1095375"/>
            <a:ext cx="8178800" cy="3785652"/>
          </a:xfrm>
          <a:prstGeom prst="rect">
            <a:avLst/>
          </a:prstGeom>
          <a:noFill/>
          <a:ln w="9525">
            <a:noFill/>
            <a:miter lim="800000"/>
            <a:headEnd/>
            <a:tailEnd/>
          </a:ln>
        </p:spPr>
        <p:txBody>
          <a:bodyPr>
            <a:spAutoFit/>
          </a:bodyPr>
          <a:lstStyle/>
          <a:p>
            <a:r>
              <a:rPr lang="it-IT" sz="2400" b="1" dirty="0">
                <a:solidFill>
                  <a:schemeClr val="bg1"/>
                </a:solidFill>
              </a:rPr>
              <a:t>I radicali liberi sono un esempio di sostanze tossiche che agiscono con meccanismo non recettoriale.</a:t>
            </a:r>
          </a:p>
          <a:p>
            <a:endParaRPr lang="it-IT" sz="2400" b="1" dirty="0">
              <a:solidFill>
                <a:schemeClr val="bg1"/>
              </a:solidFill>
            </a:endParaRPr>
          </a:p>
          <a:p>
            <a:r>
              <a:rPr lang="it-IT" sz="2400" b="1" dirty="0">
                <a:solidFill>
                  <a:schemeClr val="bg1"/>
                </a:solidFill>
              </a:rPr>
              <a:t>Sono molecole estremamente reattive per la presenza di un elettrone spaiato nell’orbitale esterno.</a:t>
            </a:r>
          </a:p>
          <a:p>
            <a:endParaRPr lang="it-IT" sz="2400" b="1" dirty="0">
              <a:solidFill>
                <a:schemeClr val="bg1"/>
              </a:solidFill>
            </a:endParaRPr>
          </a:p>
          <a:p>
            <a:r>
              <a:rPr lang="it-IT" sz="2400" b="1" dirty="0">
                <a:solidFill>
                  <a:schemeClr val="bg1"/>
                </a:solidFill>
              </a:rPr>
              <a:t>Sono responsabili della </a:t>
            </a:r>
            <a:r>
              <a:rPr lang="it-IT" sz="2400" b="1" dirty="0" err="1">
                <a:solidFill>
                  <a:schemeClr val="bg1"/>
                </a:solidFill>
              </a:rPr>
              <a:t>lipoperossidazione</a:t>
            </a:r>
            <a:r>
              <a:rPr lang="it-IT" sz="2400" b="1" dirty="0">
                <a:solidFill>
                  <a:schemeClr val="bg1"/>
                </a:solidFill>
              </a:rPr>
              <a:t> e di </a:t>
            </a:r>
            <a:r>
              <a:rPr lang="it-IT" sz="2400" b="1" dirty="0">
                <a:solidFill>
                  <a:srgbClr val="FFFF00"/>
                </a:solidFill>
              </a:rPr>
              <a:t>alterazioni aspecifiche</a:t>
            </a:r>
            <a:r>
              <a:rPr lang="it-IT" sz="2400" b="1" dirty="0">
                <a:solidFill>
                  <a:schemeClr val="bg1"/>
                </a:solidFill>
              </a:rPr>
              <a:t> della permeabilità delle membrane plasmatiche; possono reagire con le proteine denaturandole ed anche intercalarsi con gli acidi nucleici                     cancerogenesi.</a:t>
            </a:r>
          </a:p>
        </p:txBody>
      </p:sp>
      <p:sp>
        <p:nvSpPr>
          <p:cNvPr id="51203" name="Text Box 3"/>
          <p:cNvSpPr txBox="1">
            <a:spLocks noChangeArrowheads="1"/>
          </p:cNvSpPr>
          <p:nvPr/>
        </p:nvSpPr>
        <p:spPr bwMode="auto">
          <a:xfrm>
            <a:off x="390525" y="257175"/>
            <a:ext cx="8313738" cy="579438"/>
          </a:xfrm>
          <a:prstGeom prst="rect">
            <a:avLst/>
          </a:prstGeom>
          <a:solidFill>
            <a:schemeClr val="bg1"/>
          </a:solidFill>
          <a:ln w="9525">
            <a:noFill/>
            <a:miter lim="800000"/>
            <a:headEnd/>
            <a:tailEnd/>
          </a:ln>
        </p:spPr>
        <p:txBody>
          <a:bodyPr>
            <a:spAutoFit/>
          </a:bodyPr>
          <a:lstStyle/>
          <a:p>
            <a:pPr algn="ctr" eaLnBrk="1" hangingPunct="1"/>
            <a:r>
              <a:rPr lang="it-IT" sz="3200" b="1"/>
              <a:t>Meccanismi d’azione non recettoriali</a:t>
            </a:r>
          </a:p>
        </p:txBody>
      </p:sp>
      <p:sp>
        <p:nvSpPr>
          <p:cNvPr id="51204" name="AutoShape 4"/>
          <p:cNvSpPr>
            <a:spLocks noChangeArrowheads="1"/>
          </p:cNvSpPr>
          <p:nvPr/>
        </p:nvSpPr>
        <p:spPr bwMode="auto">
          <a:xfrm>
            <a:off x="4860032" y="4581128"/>
            <a:ext cx="876300" cy="177800"/>
          </a:xfrm>
          <a:prstGeom prst="rightArrow">
            <a:avLst>
              <a:gd name="adj1" fmla="val 50000"/>
              <a:gd name="adj2" fmla="val 123214"/>
            </a:avLst>
          </a:prstGeom>
          <a:solidFill>
            <a:srgbClr val="FFFF00"/>
          </a:solidFill>
          <a:ln w="9525">
            <a:solidFill>
              <a:schemeClr val="tx1"/>
            </a:solidFill>
            <a:miter lim="800000"/>
            <a:headEnd/>
            <a:tailEnd/>
          </a:ln>
        </p:spPr>
        <p:txBody>
          <a:bodyPr wrap="none" anchor="ctr"/>
          <a:lstStyle/>
          <a:p>
            <a:endParaRPr lang="it-IT"/>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395536" y="908720"/>
            <a:ext cx="8178800" cy="5693866"/>
          </a:xfrm>
          <a:prstGeom prst="rect">
            <a:avLst/>
          </a:prstGeom>
          <a:noFill/>
          <a:ln w="9525">
            <a:noFill/>
            <a:miter lim="800000"/>
            <a:headEnd/>
            <a:tailEnd/>
          </a:ln>
        </p:spPr>
        <p:txBody>
          <a:bodyPr>
            <a:spAutoFit/>
          </a:bodyPr>
          <a:lstStyle/>
          <a:p>
            <a:pPr marL="457200" indent="-457200"/>
            <a:r>
              <a:rPr lang="it-IT" sz="2800" b="1" dirty="0">
                <a:solidFill>
                  <a:schemeClr val="bg1"/>
                </a:solidFill>
              </a:rPr>
              <a:t>I radicali liberi, essendo estremamente reattivi hanno un’emivita brevissima per cui è improbabile che siano presenti come tali in concentrazioni </a:t>
            </a:r>
            <a:r>
              <a:rPr lang="it-IT" sz="2800" b="1" dirty="0" err="1" smtClean="0">
                <a:solidFill>
                  <a:schemeClr val="bg1"/>
                </a:solidFill>
              </a:rPr>
              <a:t>tossicologicamente</a:t>
            </a:r>
            <a:r>
              <a:rPr lang="it-IT" sz="2800" b="1" dirty="0" smtClean="0">
                <a:solidFill>
                  <a:schemeClr val="bg1"/>
                </a:solidFill>
              </a:rPr>
              <a:t> </a:t>
            </a:r>
            <a:r>
              <a:rPr lang="it-IT" sz="2800" b="1" dirty="0">
                <a:solidFill>
                  <a:schemeClr val="bg1"/>
                </a:solidFill>
              </a:rPr>
              <a:t>significative tra le tossine ambientali</a:t>
            </a:r>
          </a:p>
          <a:p>
            <a:pPr marL="457200" indent="-457200"/>
            <a:endParaRPr lang="it-IT" sz="2800" b="1" dirty="0">
              <a:solidFill>
                <a:schemeClr val="bg1"/>
              </a:solidFill>
            </a:endParaRPr>
          </a:p>
          <a:p>
            <a:pPr marL="457200" indent="-457200"/>
            <a:r>
              <a:rPr lang="it-IT" sz="2800" b="1" dirty="0">
                <a:solidFill>
                  <a:srgbClr val="CCFFFF"/>
                </a:solidFill>
              </a:rPr>
              <a:t>Esistono tossine che sono di per sé radicali liberi: di rilievo è il </a:t>
            </a:r>
            <a:r>
              <a:rPr lang="it-IT" sz="2800" b="1" dirty="0" err="1">
                <a:solidFill>
                  <a:srgbClr val="CCFFFF"/>
                </a:solidFill>
              </a:rPr>
              <a:t>nitrossido</a:t>
            </a:r>
            <a:r>
              <a:rPr lang="it-IT" sz="2800" b="1" dirty="0">
                <a:solidFill>
                  <a:srgbClr val="CCFFFF"/>
                </a:solidFill>
              </a:rPr>
              <a:t>, presente nello smog e nel fumo di sigaretta</a:t>
            </a:r>
          </a:p>
          <a:p>
            <a:pPr marL="457200" indent="-457200"/>
            <a:endParaRPr lang="it-IT" sz="2800" b="1" dirty="0">
              <a:solidFill>
                <a:srgbClr val="CCFFFF"/>
              </a:solidFill>
            </a:endParaRPr>
          </a:p>
          <a:p>
            <a:pPr marL="457200" indent="-457200"/>
            <a:r>
              <a:rPr lang="it-IT" sz="2800" b="1" dirty="0">
                <a:solidFill>
                  <a:srgbClr val="99FF99"/>
                </a:solidFill>
              </a:rPr>
              <a:t>L’ozono non è di per sé un radicali libero ma è così reattivo da innescarne la produzione nei sistemi biologici</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endParaRPr lang="it-IT" smtClean="0"/>
          </a:p>
        </p:txBody>
      </p:sp>
      <p:sp>
        <p:nvSpPr>
          <p:cNvPr id="54275" name="Rectangle 3"/>
          <p:cNvSpPr>
            <a:spLocks noGrp="1" noChangeArrowheads="1"/>
          </p:cNvSpPr>
          <p:nvPr>
            <p:ph type="body" idx="1"/>
          </p:nvPr>
        </p:nvSpPr>
        <p:spPr>
          <a:xfrm>
            <a:off x="698500" y="2565400"/>
            <a:ext cx="7772400" cy="3733800"/>
          </a:xfrm>
          <a:solidFill>
            <a:schemeClr val="bg1"/>
          </a:solidFill>
        </p:spPr>
        <p:txBody>
          <a:bodyPr>
            <a:normAutofit lnSpcReduction="10000"/>
          </a:bodyPr>
          <a:lstStyle/>
          <a:p>
            <a:pPr>
              <a:lnSpc>
                <a:spcPct val="90000"/>
              </a:lnSpc>
            </a:pPr>
            <a:r>
              <a:rPr lang="it-IT" sz="2400" b="1" dirty="0" smtClean="0"/>
              <a:t>Il </a:t>
            </a:r>
            <a:r>
              <a:rPr lang="it-IT" sz="2400" b="1" dirty="0" err="1" smtClean="0"/>
              <a:t>nitrossido</a:t>
            </a:r>
            <a:r>
              <a:rPr lang="it-IT" sz="2400" b="1" dirty="0" smtClean="0"/>
              <a:t>, </a:t>
            </a:r>
            <a:r>
              <a:rPr lang="it-IT" sz="2400" dirty="0" smtClean="0"/>
              <a:t>ma anche</a:t>
            </a:r>
            <a:r>
              <a:rPr lang="it-IT" sz="2400" b="1" dirty="0" smtClean="0"/>
              <a:t> i nitriti</a:t>
            </a:r>
            <a:r>
              <a:rPr lang="it-IT" sz="2400" dirty="0" smtClean="0"/>
              <a:t> si legano all'emoglobina ossidandola a metaemoglobina, riducendo quindi il trasporto di ossigeno ai tessuti. Questa circostanza  è particolarmente pericolosa per i neonati (che assorbono una maggior quantità di nitriti), ai quali infatti non vengono somministrate verdure ricche di nitrati fino all'ottavo mese di vita </a:t>
            </a:r>
          </a:p>
          <a:p>
            <a:pPr>
              <a:lnSpc>
                <a:spcPct val="90000"/>
              </a:lnSpc>
            </a:pPr>
            <a:r>
              <a:rPr lang="it-IT" sz="2400" dirty="0" smtClean="0"/>
              <a:t>Inoltre </a:t>
            </a:r>
            <a:r>
              <a:rPr lang="it-IT" sz="2400" b="1" dirty="0" smtClean="0"/>
              <a:t>i nitriti</a:t>
            </a:r>
            <a:r>
              <a:rPr lang="it-IT" sz="2400" dirty="0" smtClean="0"/>
              <a:t>  in ambiente acido (soprattutto nello stomaco) si trasformano in acido nitroso il quale legandosi alle ammine da origine alle </a:t>
            </a:r>
            <a:r>
              <a:rPr lang="it-IT" sz="2400" b="1" dirty="0" err="1" smtClean="0">
                <a:solidFill>
                  <a:srgbClr val="FF0000"/>
                </a:solidFill>
              </a:rPr>
              <a:t>nitrosammine</a:t>
            </a:r>
            <a:r>
              <a:rPr lang="it-IT" sz="2400" b="1" dirty="0" smtClean="0">
                <a:solidFill>
                  <a:srgbClr val="FF0000"/>
                </a:solidFill>
              </a:rPr>
              <a:t>, </a:t>
            </a:r>
            <a:r>
              <a:rPr lang="it-IT" sz="2400" dirty="0" smtClean="0"/>
              <a:t>composti dimostratesi </a:t>
            </a:r>
            <a:r>
              <a:rPr lang="it-IT" sz="2400" b="1" dirty="0" smtClean="0"/>
              <a:t>cancerogeni</a:t>
            </a:r>
          </a:p>
        </p:txBody>
      </p:sp>
      <p:pic>
        <p:nvPicPr>
          <p:cNvPr id="54276" name="Picture 4" descr="no"/>
          <p:cNvPicPr>
            <a:picLocks noChangeAspect="1" noChangeArrowheads="1"/>
          </p:cNvPicPr>
          <p:nvPr/>
        </p:nvPicPr>
        <p:blipFill>
          <a:blip r:embed="rId2" cstate="print"/>
          <a:srcRect/>
          <a:stretch>
            <a:fillRect/>
          </a:stretch>
        </p:blipFill>
        <p:spPr bwMode="auto">
          <a:xfrm>
            <a:off x="723900" y="538163"/>
            <a:ext cx="7810500" cy="1692275"/>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98500" y="-228600"/>
            <a:ext cx="7772400" cy="1143000"/>
          </a:xfrm>
        </p:spPr>
        <p:txBody>
          <a:bodyPr/>
          <a:lstStyle/>
          <a:p>
            <a:r>
              <a:rPr lang="it-IT" sz="2800" b="1" smtClean="0">
                <a:solidFill>
                  <a:schemeClr val="bg1"/>
                </a:solidFill>
              </a:rPr>
              <a:t>OZONO, (O</a:t>
            </a:r>
            <a:r>
              <a:rPr lang="it-IT" sz="2800" b="1" baseline="-25000" smtClean="0">
                <a:solidFill>
                  <a:schemeClr val="bg1"/>
                </a:solidFill>
              </a:rPr>
              <a:t>3</a:t>
            </a:r>
            <a:r>
              <a:rPr lang="it-IT" sz="2800" b="1" smtClean="0">
                <a:solidFill>
                  <a:schemeClr val="bg1"/>
                </a:solidFill>
              </a:rPr>
              <a:t>) volatile</a:t>
            </a:r>
            <a:r>
              <a:rPr lang="it-IT" smtClean="0"/>
              <a:t> </a:t>
            </a:r>
          </a:p>
        </p:txBody>
      </p:sp>
      <p:sp>
        <p:nvSpPr>
          <p:cNvPr id="55299" name="Rectangle 3"/>
          <p:cNvSpPr>
            <a:spLocks noGrp="1" noChangeArrowheads="1"/>
          </p:cNvSpPr>
          <p:nvPr>
            <p:ph type="body" idx="1"/>
          </p:nvPr>
        </p:nvSpPr>
        <p:spPr>
          <a:xfrm>
            <a:off x="685800" y="2247900"/>
            <a:ext cx="7772400" cy="4114800"/>
          </a:xfrm>
          <a:solidFill>
            <a:schemeClr val="bg1"/>
          </a:solidFill>
        </p:spPr>
        <p:txBody>
          <a:bodyPr/>
          <a:lstStyle/>
          <a:p>
            <a:pPr>
              <a:lnSpc>
                <a:spcPct val="90000"/>
              </a:lnSpc>
            </a:pPr>
            <a:r>
              <a:rPr lang="it-IT" sz="2400" smtClean="0"/>
              <a:t>Com'è noto </a:t>
            </a:r>
            <a:r>
              <a:rPr lang="it-IT" sz="2400" b="1" smtClean="0"/>
              <a:t>l'ozono</a:t>
            </a:r>
            <a:r>
              <a:rPr lang="it-IT" sz="2400" smtClean="0"/>
              <a:t> è un inquinante secondario che si forma in atmosfera a partire da precursori (inquinanti primari) prodotti da varie sorgenti (veicoli a motore, industrie, processi di combustione…). </a:t>
            </a:r>
          </a:p>
          <a:p>
            <a:pPr>
              <a:lnSpc>
                <a:spcPct val="90000"/>
              </a:lnSpc>
            </a:pPr>
            <a:r>
              <a:rPr lang="it-IT" sz="2400" smtClean="0"/>
              <a:t>In termini di effetti acuti per esposizioni a breve termine le manifestazioni più frequenti sono </a:t>
            </a:r>
            <a:r>
              <a:rPr lang="it-IT" sz="2400" b="1" smtClean="0"/>
              <a:t>sintomi respiratori</a:t>
            </a:r>
            <a:r>
              <a:rPr lang="it-IT" sz="2400" smtClean="0"/>
              <a:t>, modificazione della funzionalità polmonare, aumentata reattività delle vie respiratorie (esacerbazioni dell'asma nelle persone suscettibili che fanno attività fisica) e infiammazioni delle vie aeree.</a:t>
            </a:r>
            <a:br>
              <a:rPr lang="it-IT" sz="2400" smtClean="0"/>
            </a:br>
            <a:endParaRPr lang="it-IT" sz="2400" smtClean="0"/>
          </a:p>
        </p:txBody>
      </p:sp>
      <p:pic>
        <p:nvPicPr>
          <p:cNvPr id="55300" name="Picture 5" descr="360px-Ozono_struttura"/>
          <p:cNvPicPr>
            <a:picLocks noChangeAspect="1" noChangeArrowheads="1"/>
          </p:cNvPicPr>
          <p:nvPr/>
        </p:nvPicPr>
        <p:blipFill>
          <a:blip r:embed="rId2" cstate="print"/>
          <a:srcRect/>
          <a:stretch>
            <a:fillRect/>
          </a:stretch>
        </p:blipFill>
        <p:spPr bwMode="auto">
          <a:xfrm>
            <a:off x="368300" y="977900"/>
            <a:ext cx="8204200" cy="96520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403225" y="1933575"/>
            <a:ext cx="8178800" cy="3785652"/>
          </a:xfrm>
          <a:prstGeom prst="rect">
            <a:avLst/>
          </a:prstGeom>
          <a:noFill/>
          <a:ln w="9525">
            <a:noFill/>
            <a:miter lim="800000"/>
            <a:headEnd/>
            <a:tailEnd/>
          </a:ln>
        </p:spPr>
        <p:txBody>
          <a:bodyPr>
            <a:spAutoFit/>
          </a:bodyPr>
          <a:lstStyle/>
          <a:p>
            <a:r>
              <a:rPr lang="it-IT" sz="2400" b="1" dirty="0">
                <a:solidFill>
                  <a:srgbClr val="CCFFFF"/>
                </a:solidFill>
              </a:rPr>
              <a:t>I metalli (arsenico, mercurio, etc.) riconoscono i gruppi </a:t>
            </a:r>
            <a:r>
              <a:rPr lang="it-IT" sz="2400" b="1" dirty="0" err="1">
                <a:solidFill>
                  <a:srgbClr val="CCFFFF"/>
                </a:solidFill>
              </a:rPr>
              <a:t>sulfidrilici</a:t>
            </a:r>
            <a:r>
              <a:rPr lang="it-IT" sz="2400" b="1" dirty="0">
                <a:solidFill>
                  <a:srgbClr val="CCFFFF"/>
                </a:solidFill>
              </a:rPr>
              <a:t> delle proteine come recettori responsabili della loro azione tossica</a:t>
            </a:r>
          </a:p>
          <a:p>
            <a:endParaRPr lang="it-IT" sz="2400" b="1" dirty="0">
              <a:solidFill>
                <a:srgbClr val="CCFFFF"/>
              </a:solidFill>
            </a:endParaRPr>
          </a:p>
          <a:p>
            <a:r>
              <a:rPr lang="it-IT" sz="2400" b="1" dirty="0">
                <a:solidFill>
                  <a:srgbClr val="CCFFFF"/>
                </a:solidFill>
              </a:rPr>
              <a:t>I metalli riconoscono anche un meccanismo di tossicità non recettoriale, </a:t>
            </a:r>
            <a:r>
              <a:rPr lang="it-IT" sz="2400" b="1" dirty="0" err="1">
                <a:solidFill>
                  <a:srgbClr val="CCFFFF"/>
                </a:solidFill>
              </a:rPr>
              <a:t>piu’</a:t>
            </a:r>
            <a:r>
              <a:rPr lang="it-IT" sz="2400" b="1" dirty="0">
                <a:solidFill>
                  <a:srgbClr val="CCFFFF"/>
                </a:solidFill>
              </a:rPr>
              <a:t> aspecifico che riguarda:</a:t>
            </a:r>
          </a:p>
          <a:p>
            <a:endParaRPr lang="it-IT" sz="2400" b="1" dirty="0">
              <a:solidFill>
                <a:srgbClr val="CCFFFF"/>
              </a:solidFill>
            </a:endParaRPr>
          </a:p>
          <a:p>
            <a:r>
              <a:rPr lang="it-IT" sz="2400" b="1" dirty="0">
                <a:solidFill>
                  <a:srgbClr val="CCFFFF"/>
                </a:solidFill>
              </a:rPr>
              <a:t>1) L’alterazione della fluidità delle membrane cellulari</a:t>
            </a:r>
          </a:p>
          <a:p>
            <a:r>
              <a:rPr lang="it-IT" sz="2400" b="1" dirty="0">
                <a:solidFill>
                  <a:srgbClr val="CCFFFF"/>
                </a:solidFill>
              </a:rPr>
              <a:t>2) La modificazione della struttura degli acidi nucleici</a:t>
            </a:r>
          </a:p>
          <a:p>
            <a:r>
              <a:rPr lang="it-IT" sz="2400" b="1" dirty="0">
                <a:solidFill>
                  <a:srgbClr val="CCFFFF"/>
                </a:solidFill>
              </a:rPr>
              <a:t>		cancerogenesi (piombo, cadmio, etc.)</a:t>
            </a:r>
          </a:p>
        </p:txBody>
      </p:sp>
      <p:sp>
        <p:nvSpPr>
          <p:cNvPr id="52227" name="Text Box 3"/>
          <p:cNvSpPr txBox="1">
            <a:spLocks noChangeArrowheads="1"/>
          </p:cNvSpPr>
          <p:nvPr/>
        </p:nvSpPr>
        <p:spPr bwMode="auto">
          <a:xfrm>
            <a:off x="365125" y="168275"/>
            <a:ext cx="8313738" cy="1066800"/>
          </a:xfrm>
          <a:prstGeom prst="rect">
            <a:avLst/>
          </a:prstGeom>
          <a:solidFill>
            <a:schemeClr val="bg1"/>
          </a:solidFill>
          <a:ln w="9525">
            <a:noFill/>
            <a:miter lim="800000"/>
            <a:headEnd/>
            <a:tailEnd/>
          </a:ln>
        </p:spPr>
        <p:txBody>
          <a:bodyPr>
            <a:spAutoFit/>
          </a:bodyPr>
          <a:lstStyle/>
          <a:p>
            <a:pPr algn="ctr" eaLnBrk="1" hangingPunct="1"/>
            <a:r>
              <a:rPr lang="it-IT" sz="3200" b="1"/>
              <a:t>Meccanismo d’azione recettoriale e non recettoriale</a:t>
            </a:r>
          </a:p>
        </p:txBody>
      </p:sp>
      <p:sp>
        <p:nvSpPr>
          <p:cNvPr id="52228" name="AutoShape 5"/>
          <p:cNvSpPr>
            <a:spLocks noChangeArrowheads="1"/>
          </p:cNvSpPr>
          <p:nvPr/>
        </p:nvSpPr>
        <p:spPr bwMode="auto">
          <a:xfrm>
            <a:off x="927100" y="5359400"/>
            <a:ext cx="1168400" cy="203200"/>
          </a:xfrm>
          <a:prstGeom prst="rightArrow">
            <a:avLst>
              <a:gd name="adj1" fmla="val 50000"/>
              <a:gd name="adj2" fmla="val 143750"/>
            </a:avLst>
          </a:prstGeom>
          <a:solidFill>
            <a:srgbClr val="FFFF00"/>
          </a:solidFill>
          <a:ln w="9525">
            <a:solidFill>
              <a:schemeClr val="tx1"/>
            </a:solidFill>
            <a:miter lim="800000"/>
            <a:headEnd/>
            <a:tailEnd/>
          </a:ln>
        </p:spPr>
        <p:txBody>
          <a:bodyPr wrap="none" anchor="ctr"/>
          <a:lstStyle/>
          <a:p>
            <a:endParaRPr lang="it-IT"/>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0" y="533400"/>
            <a:ext cx="9144000" cy="519113"/>
          </a:xfrm>
          <a:prstGeom prst="rect">
            <a:avLst/>
          </a:prstGeom>
          <a:solidFill>
            <a:schemeClr val="bg1"/>
          </a:solidFill>
          <a:ln w="9525">
            <a:noFill/>
            <a:miter lim="800000"/>
            <a:headEnd/>
            <a:tailEnd/>
          </a:ln>
        </p:spPr>
        <p:txBody>
          <a:bodyPr>
            <a:spAutoFit/>
          </a:bodyPr>
          <a:lstStyle/>
          <a:p>
            <a:pPr algn="ctr" eaLnBrk="1" hangingPunct="1"/>
            <a:r>
              <a:rPr lang="it-IT" sz="2800" b="1"/>
              <a:t>B) Fattori relativi all’individuo</a:t>
            </a:r>
          </a:p>
        </p:txBody>
      </p:sp>
      <p:sp>
        <p:nvSpPr>
          <p:cNvPr id="56323" name="Text Box 3"/>
          <p:cNvSpPr txBox="1">
            <a:spLocks noChangeArrowheads="1"/>
          </p:cNvSpPr>
          <p:nvPr/>
        </p:nvSpPr>
        <p:spPr bwMode="auto">
          <a:xfrm>
            <a:off x="365125" y="1766888"/>
            <a:ext cx="8488363" cy="3970318"/>
          </a:xfrm>
          <a:prstGeom prst="rect">
            <a:avLst/>
          </a:prstGeom>
          <a:noFill/>
          <a:ln w="9525">
            <a:noFill/>
            <a:miter lim="800000"/>
            <a:headEnd/>
            <a:tailEnd/>
          </a:ln>
        </p:spPr>
        <p:txBody>
          <a:bodyPr>
            <a:spAutoFit/>
          </a:bodyPr>
          <a:lstStyle/>
          <a:p>
            <a:pPr eaLnBrk="1" hangingPunct="1"/>
            <a:r>
              <a:rPr lang="it-IT" sz="2800" b="1" dirty="0">
                <a:solidFill>
                  <a:schemeClr val="bg1"/>
                </a:solidFill>
              </a:rPr>
              <a:t>La risposta tossicologica può essere influenzata da molti fattori relativi all’individuo:</a:t>
            </a:r>
          </a:p>
          <a:p>
            <a:pPr eaLnBrk="1" hangingPunct="1"/>
            <a:endParaRPr lang="it-IT" sz="2800" b="1" dirty="0">
              <a:solidFill>
                <a:schemeClr val="bg1"/>
              </a:solidFill>
            </a:endParaRPr>
          </a:p>
          <a:p>
            <a:pPr eaLnBrk="1" hangingPunct="1"/>
            <a:r>
              <a:rPr lang="it-IT" sz="2800" b="1" dirty="0">
                <a:solidFill>
                  <a:schemeClr val="bg1"/>
                </a:solidFill>
              </a:rPr>
              <a:t>	</a:t>
            </a:r>
            <a:r>
              <a:rPr lang="it-IT" sz="2800" b="1" dirty="0">
                <a:solidFill>
                  <a:srgbClr val="FFFF00"/>
                </a:solidFill>
              </a:rPr>
              <a:t>1) I fattori genetici</a:t>
            </a:r>
          </a:p>
          <a:p>
            <a:pPr eaLnBrk="1" hangingPunct="1"/>
            <a:r>
              <a:rPr lang="it-IT" sz="2800" b="1" dirty="0">
                <a:solidFill>
                  <a:srgbClr val="FFFF00"/>
                </a:solidFill>
              </a:rPr>
              <a:t>	2) La specie</a:t>
            </a:r>
          </a:p>
          <a:p>
            <a:pPr eaLnBrk="1" hangingPunct="1"/>
            <a:r>
              <a:rPr lang="it-IT" sz="2800" b="1" dirty="0">
                <a:solidFill>
                  <a:srgbClr val="FFFF00"/>
                </a:solidFill>
              </a:rPr>
              <a:t>	3) Il sesso		</a:t>
            </a:r>
          </a:p>
          <a:p>
            <a:pPr eaLnBrk="1" hangingPunct="1"/>
            <a:r>
              <a:rPr lang="it-IT" sz="2800" b="1" dirty="0">
                <a:solidFill>
                  <a:srgbClr val="FFFF00"/>
                </a:solidFill>
              </a:rPr>
              <a:t>	4) L’età</a:t>
            </a:r>
          </a:p>
          <a:p>
            <a:pPr eaLnBrk="1" hangingPunct="1"/>
            <a:r>
              <a:rPr lang="it-IT" sz="2800" b="1" dirty="0">
                <a:solidFill>
                  <a:srgbClr val="FFFF00"/>
                </a:solidFill>
              </a:rPr>
              <a:t>	5) Le condizioni patologiche</a:t>
            </a:r>
          </a:p>
          <a:p>
            <a:pPr eaLnBrk="1" hangingPunct="1"/>
            <a:r>
              <a:rPr lang="it-IT" sz="2800" b="1" dirty="0">
                <a:solidFill>
                  <a:srgbClr val="FFFF00"/>
                </a:solidFill>
              </a:rPr>
              <a:t>	6) L’induzione degli enzimi </a:t>
            </a:r>
            <a:r>
              <a:rPr lang="it-IT" sz="2800" b="1" dirty="0" err="1">
                <a:solidFill>
                  <a:srgbClr val="FFFF00"/>
                </a:solidFill>
              </a:rPr>
              <a:t>microsomiali</a:t>
            </a:r>
            <a:r>
              <a:rPr lang="it-IT" sz="2800" b="1" dirty="0">
                <a:solidFill>
                  <a:srgbClr val="FFFF00"/>
                </a:solidFill>
              </a:rPr>
              <a:t> epatici</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315913" y="358775"/>
            <a:ext cx="8585200" cy="1098550"/>
          </a:xfrm>
          <a:solidFill>
            <a:srgbClr val="CCFFFF"/>
          </a:solidFill>
          <a:effectLst>
            <a:outerShdw dist="35921" dir="2700000" algn="ctr" rotWithShape="0">
              <a:schemeClr val="tx1">
                <a:alpha val="50000"/>
              </a:schemeClr>
            </a:outerShdw>
          </a:effectLst>
        </p:spPr>
        <p:txBody>
          <a:bodyPr lIns="92075" tIns="46038" rIns="92075" bIns="46038"/>
          <a:lstStyle/>
          <a:p>
            <a:pPr>
              <a:defRPr/>
            </a:pPr>
            <a:r>
              <a:rPr lang="it-IT" sz="3200" b="1" smtClean="0">
                <a:solidFill>
                  <a:srgbClr val="000000"/>
                </a:solidFill>
                <a:latin typeface="Verdana" pitchFamily="34" charset="0"/>
              </a:rPr>
              <a:t>CINETICA E DINAMICA DI UN COMPOSTO AD ATTIVITA’ TOSSICA</a:t>
            </a:r>
            <a:endParaRPr lang="it-IT" sz="3200" b="1" smtClean="0">
              <a:solidFill>
                <a:srgbClr val="000000"/>
              </a:solidFill>
              <a:effectLst>
                <a:outerShdw blurRad="38100" dist="38100" dir="2700000" algn="tl">
                  <a:srgbClr val="FFFFFF"/>
                </a:outerShdw>
              </a:effectLst>
              <a:latin typeface="Verdana" pitchFamily="34" charset="0"/>
            </a:endParaRPr>
          </a:p>
        </p:txBody>
      </p:sp>
      <p:pic>
        <p:nvPicPr>
          <p:cNvPr id="3075" name="Picture 3" descr="topi blu"/>
          <p:cNvPicPr>
            <a:picLocks noChangeAspect="1" noChangeArrowheads="1"/>
          </p:cNvPicPr>
          <p:nvPr/>
        </p:nvPicPr>
        <p:blipFill>
          <a:blip r:embed="rId2" cstate="print"/>
          <a:srcRect/>
          <a:stretch>
            <a:fillRect/>
          </a:stretch>
        </p:blipFill>
        <p:spPr bwMode="auto">
          <a:xfrm>
            <a:off x="3092450" y="1533525"/>
            <a:ext cx="4902200" cy="5122863"/>
          </a:xfrm>
          <a:prstGeom prst="rect">
            <a:avLst/>
          </a:prstGeom>
          <a:noFill/>
          <a:ln w="9525">
            <a:noFill/>
            <a:miter lim="800000"/>
            <a:headEnd/>
            <a:tailEnd/>
          </a:ln>
        </p:spPr>
      </p:pic>
      <p:sp>
        <p:nvSpPr>
          <p:cNvPr id="3076" name="Line 4"/>
          <p:cNvSpPr>
            <a:spLocks noChangeShapeType="1"/>
          </p:cNvSpPr>
          <p:nvPr/>
        </p:nvSpPr>
        <p:spPr bwMode="auto">
          <a:xfrm flipH="1">
            <a:off x="4013200" y="2514600"/>
            <a:ext cx="1366838" cy="2166938"/>
          </a:xfrm>
          <a:prstGeom prst="line">
            <a:avLst/>
          </a:prstGeom>
          <a:noFill/>
          <a:ln w="28575">
            <a:solidFill>
              <a:srgbClr val="FF0066"/>
            </a:solidFill>
            <a:round/>
            <a:headEnd/>
            <a:tailEnd/>
          </a:ln>
        </p:spPr>
        <p:txBody>
          <a:bodyPr/>
          <a:lstStyle/>
          <a:p>
            <a:endParaRPr lang="it-IT"/>
          </a:p>
        </p:txBody>
      </p:sp>
      <p:sp>
        <p:nvSpPr>
          <p:cNvPr id="207877" name="Text Box 5"/>
          <p:cNvSpPr txBox="1">
            <a:spLocks noChangeArrowheads="1"/>
          </p:cNvSpPr>
          <p:nvPr/>
        </p:nvSpPr>
        <p:spPr bwMode="auto">
          <a:xfrm>
            <a:off x="80963" y="1603375"/>
            <a:ext cx="2874962" cy="396875"/>
          </a:xfrm>
          <a:prstGeom prst="rect">
            <a:avLst/>
          </a:prstGeom>
          <a:solidFill>
            <a:srgbClr val="EAEAEA"/>
          </a:solidFill>
          <a:ln w="9525">
            <a:noFill/>
            <a:miter lim="800000"/>
            <a:headEnd/>
            <a:tailEnd/>
          </a:ln>
          <a:effectLst>
            <a:outerShdw dist="35921" dir="2700000" algn="ctr" rotWithShape="0">
              <a:schemeClr val="tx1"/>
            </a:outerShdw>
          </a:effectLst>
        </p:spPr>
        <p:txBody>
          <a:bodyPr wrap="none">
            <a:spAutoFit/>
          </a:bodyPr>
          <a:lstStyle/>
          <a:p>
            <a:pPr>
              <a:defRPr/>
            </a:pPr>
            <a:r>
              <a:rPr lang="it-IT" sz="2000" b="1">
                <a:solidFill>
                  <a:srgbClr val="000000"/>
                </a:solidFill>
                <a:latin typeface="Verdana" pitchFamily="34" charset="0"/>
              </a:rPr>
              <a:t>TOSSICOCINETICA</a:t>
            </a:r>
          </a:p>
        </p:txBody>
      </p:sp>
      <p:sp>
        <p:nvSpPr>
          <p:cNvPr id="207878" name="Text Box 6"/>
          <p:cNvSpPr txBox="1">
            <a:spLocks noChangeArrowheads="1"/>
          </p:cNvSpPr>
          <p:nvPr/>
        </p:nvSpPr>
        <p:spPr bwMode="auto">
          <a:xfrm>
            <a:off x="80963" y="4057650"/>
            <a:ext cx="2994025" cy="396875"/>
          </a:xfrm>
          <a:prstGeom prst="rect">
            <a:avLst/>
          </a:prstGeom>
          <a:solidFill>
            <a:srgbClr val="EAEAEA"/>
          </a:solidFill>
          <a:ln w="9525">
            <a:noFill/>
            <a:miter lim="800000"/>
            <a:headEnd/>
            <a:tailEnd/>
          </a:ln>
          <a:effectLst>
            <a:outerShdw dist="35921" dir="2700000" algn="ctr" rotWithShape="0">
              <a:schemeClr val="tx1"/>
            </a:outerShdw>
          </a:effectLst>
        </p:spPr>
        <p:txBody>
          <a:bodyPr wrap="none">
            <a:spAutoFit/>
          </a:bodyPr>
          <a:lstStyle/>
          <a:p>
            <a:pPr>
              <a:defRPr/>
            </a:pPr>
            <a:r>
              <a:rPr lang="it-IT" sz="2000" b="1">
                <a:solidFill>
                  <a:srgbClr val="000000"/>
                </a:solidFill>
                <a:latin typeface="Verdana" pitchFamily="34" charset="0"/>
              </a:rPr>
              <a:t>TOSSICODINAMICA</a:t>
            </a:r>
          </a:p>
        </p:txBody>
      </p:sp>
      <p:sp>
        <p:nvSpPr>
          <p:cNvPr id="3079" name="Text Box 7"/>
          <p:cNvSpPr txBox="1">
            <a:spLocks noChangeArrowheads="1"/>
          </p:cNvSpPr>
          <p:nvPr/>
        </p:nvSpPr>
        <p:spPr bwMode="auto">
          <a:xfrm>
            <a:off x="3022600" y="3709988"/>
            <a:ext cx="622300" cy="274637"/>
          </a:xfrm>
          <a:prstGeom prst="rect">
            <a:avLst/>
          </a:prstGeom>
          <a:noFill/>
          <a:ln w="9525">
            <a:noFill/>
            <a:miter lim="800000"/>
            <a:headEnd/>
            <a:tailEnd/>
          </a:ln>
        </p:spPr>
        <p:txBody>
          <a:bodyPr wrap="none">
            <a:spAutoFit/>
          </a:bodyPr>
          <a:lstStyle/>
          <a:p>
            <a:r>
              <a:rPr lang="it-IT" sz="1200" b="1">
                <a:solidFill>
                  <a:schemeClr val="bg1"/>
                </a:solidFill>
                <a:latin typeface="Verdana" pitchFamily="34" charset="0"/>
              </a:rPr>
              <a:t>CIBO</a:t>
            </a:r>
          </a:p>
        </p:txBody>
      </p:sp>
      <p:sp>
        <p:nvSpPr>
          <p:cNvPr id="3080" name="Line 8"/>
          <p:cNvSpPr>
            <a:spLocks noChangeShapeType="1"/>
          </p:cNvSpPr>
          <p:nvPr/>
        </p:nvSpPr>
        <p:spPr bwMode="auto">
          <a:xfrm flipV="1">
            <a:off x="3397250" y="3540125"/>
            <a:ext cx="133350" cy="187325"/>
          </a:xfrm>
          <a:prstGeom prst="line">
            <a:avLst/>
          </a:prstGeom>
          <a:noFill/>
          <a:ln w="28575">
            <a:solidFill>
              <a:schemeClr val="bg1"/>
            </a:solidFill>
            <a:round/>
            <a:headEnd/>
            <a:tailEnd/>
          </a:ln>
        </p:spPr>
        <p:txBody>
          <a:bodyPr/>
          <a:lstStyle/>
          <a:p>
            <a:endParaRPr lang="it-IT"/>
          </a:p>
        </p:txBody>
      </p:sp>
      <p:sp>
        <p:nvSpPr>
          <p:cNvPr id="3081" name="Text Box 9"/>
          <p:cNvSpPr txBox="1">
            <a:spLocks noChangeArrowheads="1"/>
          </p:cNvSpPr>
          <p:nvPr/>
        </p:nvSpPr>
        <p:spPr bwMode="auto">
          <a:xfrm>
            <a:off x="7186613" y="1917700"/>
            <a:ext cx="641350" cy="274638"/>
          </a:xfrm>
          <a:prstGeom prst="rect">
            <a:avLst/>
          </a:prstGeom>
          <a:noFill/>
          <a:ln w="9525">
            <a:noFill/>
            <a:miter lim="800000"/>
            <a:headEnd/>
            <a:tailEnd/>
          </a:ln>
        </p:spPr>
        <p:txBody>
          <a:bodyPr wrap="none">
            <a:spAutoFit/>
          </a:bodyPr>
          <a:lstStyle/>
          <a:p>
            <a:r>
              <a:rPr lang="it-IT" sz="1200" b="1">
                <a:solidFill>
                  <a:schemeClr val="bg1"/>
                </a:solidFill>
                <a:latin typeface="Verdana" pitchFamily="34" charset="0"/>
              </a:rPr>
              <a:t>RENE</a:t>
            </a:r>
          </a:p>
        </p:txBody>
      </p:sp>
      <p:sp>
        <p:nvSpPr>
          <p:cNvPr id="207882" name="Line 10"/>
          <p:cNvSpPr>
            <a:spLocks noChangeShapeType="1"/>
          </p:cNvSpPr>
          <p:nvPr/>
        </p:nvSpPr>
        <p:spPr bwMode="auto">
          <a:xfrm flipV="1">
            <a:off x="6729413" y="2095500"/>
            <a:ext cx="498475" cy="158750"/>
          </a:xfrm>
          <a:prstGeom prst="line">
            <a:avLst/>
          </a:prstGeom>
          <a:noFill/>
          <a:ln w="28575">
            <a:solidFill>
              <a:schemeClr val="bg1"/>
            </a:solidFill>
            <a:round/>
            <a:headEnd/>
            <a:tailEnd/>
          </a:ln>
          <a:effectLst>
            <a:outerShdw dist="35921" dir="2700000" algn="ctr" rotWithShape="0">
              <a:schemeClr val="tx1"/>
            </a:outerShdw>
          </a:effectLst>
        </p:spPr>
        <p:txBody>
          <a:bodyPr/>
          <a:lstStyle/>
          <a:p>
            <a:pPr eaLnBrk="0" hangingPunct="0">
              <a:defRPr/>
            </a:pPr>
            <a:endParaRPr lang="it-IT">
              <a:latin typeface="Verdana" pitchFamily="34" charset="0"/>
            </a:endParaRPr>
          </a:p>
        </p:txBody>
      </p:sp>
      <p:sp>
        <p:nvSpPr>
          <p:cNvPr id="3083" name="Text Box 11"/>
          <p:cNvSpPr txBox="1">
            <a:spLocks noChangeArrowheads="1"/>
          </p:cNvSpPr>
          <p:nvPr/>
        </p:nvSpPr>
        <p:spPr bwMode="auto">
          <a:xfrm>
            <a:off x="6884988" y="3489325"/>
            <a:ext cx="933450" cy="274638"/>
          </a:xfrm>
          <a:prstGeom prst="rect">
            <a:avLst/>
          </a:prstGeom>
          <a:noFill/>
          <a:ln w="9525">
            <a:noFill/>
            <a:miter lim="800000"/>
            <a:headEnd/>
            <a:tailEnd/>
          </a:ln>
        </p:spPr>
        <p:txBody>
          <a:bodyPr wrap="none">
            <a:spAutoFit/>
          </a:bodyPr>
          <a:lstStyle/>
          <a:p>
            <a:r>
              <a:rPr lang="it-IT" sz="1200" b="1">
                <a:solidFill>
                  <a:schemeClr val="bg1"/>
                </a:solidFill>
                <a:latin typeface="Verdana" pitchFamily="34" charset="0"/>
              </a:rPr>
              <a:t>VESCICA</a:t>
            </a:r>
          </a:p>
        </p:txBody>
      </p:sp>
      <p:sp>
        <p:nvSpPr>
          <p:cNvPr id="207884" name="Line 12"/>
          <p:cNvSpPr>
            <a:spLocks noChangeShapeType="1"/>
          </p:cNvSpPr>
          <p:nvPr/>
        </p:nvSpPr>
        <p:spPr bwMode="auto">
          <a:xfrm>
            <a:off x="6808788" y="3203575"/>
            <a:ext cx="257175" cy="327025"/>
          </a:xfrm>
          <a:prstGeom prst="line">
            <a:avLst/>
          </a:prstGeom>
          <a:noFill/>
          <a:ln w="28575">
            <a:solidFill>
              <a:schemeClr val="bg1"/>
            </a:solidFill>
            <a:round/>
            <a:headEnd/>
            <a:tailEnd/>
          </a:ln>
          <a:effectLst>
            <a:outerShdw dist="25400" dir="5400000" algn="ctr" rotWithShape="0">
              <a:schemeClr val="tx1"/>
            </a:outerShdw>
          </a:effectLst>
        </p:spPr>
        <p:txBody>
          <a:bodyPr/>
          <a:lstStyle/>
          <a:p>
            <a:pPr eaLnBrk="0" hangingPunct="0">
              <a:defRPr/>
            </a:pPr>
            <a:endParaRPr lang="it-IT">
              <a:latin typeface="Verdana" pitchFamily="34" charset="0"/>
            </a:endParaRPr>
          </a:p>
        </p:txBody>
      </p:sp>
      <p:sp>
        <p:nvSpPr>
          <p:cNvPr id="207885" name="Line 13"/>
          <p:cNvSpPr>
            <a:spLocks noChangeShapeType="1"/>
          </p:cNvSpPr>
          <p:nvPr/>
        </p:nvSpPr>
        <p:spPr bwMode="auto">
          <a:xfrm>
            <a:off x="7119938" y="3090863"/>
            <a:ext cx="153987" cy="265112"/>
          </a:xfrm>
          <a:prstGeom prst="line">
            <a:avLst/>
          </a:prstGeom>
          <a:noFill/>
          <a:ln w="28575">
            <a:solidFill>
              <a:srgbClr val="FFE600"/>
            </a:solidFill>
            <a:round/>
            <a:headEnd/>
            <a:tailEnd type="triangle" w="sm" len="sm"/>
          </a:ln>
          <a:effectLst>
            <a:outerShdw dist="25400" dir="5400000" algn="ctr" rotWithShape="0">
              <a:schemeClr val="tx1"/>
            </a:outerShdw>
          </a:effectLst>
        </p:spPr>
        <p:txBody>
          <a:bodyPr/>
          <a:lstStyle/>
          <a:p>
            <a:pPr eaLnBrk="0" hangingPunct="0">
              <a:defRPr/>
            </a:pPr>
            <a:endParaRPr lang="it-IT">
              <a:latin typeface="Verdana"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492125" y="623888"/>
            <a:ext cx="8423275" cy="5508625"/>
          </a:xfrm>
          <a:prstGeom prst="rect">
            <a:avLst/>
          </a:prstGeom>
          <a:noFill/>
          <a:ln w="9525">
            <a:noFill/>
            <a:miter lim="800000"/>
            <a:headEnd/>
            <a:tailEnd/>
          </a:ln>
        </p:spPr>
        <p:txBody>
          <a:bodyPr>
            <a:spAutoFit/>
          </a:bodyPr>
          <a:lstStyle/>
          <a:p>
            <a:r>
              <a:rPr lang="it-IT" b="1">
                <a:solidFill>
                  <a:srgbClr val="FFFF00"/>
                </a:solidFill>
              </a:rPr>
              <a:t>1) I fattori genetici </a:t>
            </a:r>
          </a:p>
          <a:p>
            <a:endParaRPr lang="it-IT" b="1">
              <a:solidFill>
                <a:srgbClr val="FFFF00"/>
              </a:solidFill>
            </a:endParaRPr>
          </a:p>
          <a:p>
            <a:r>
              <a:rPr lang="it-IT" b="1">
                <a:solidFill>
                  <a:schemeClr val="bg1"/>
                </a:solidFill>
              </a:rPr>
              <a:t>I livelli di espressione di alcuni  degli </a:t>
            </a:r>
            <a:r>
              <a:rPr lang="it-IT" b="1">
                <a:solidFill>
                  <a:srgbClr val="FFFF00"/>
                </a:solidFill>
              </a:rPr>
              <a:t>enzimi</a:t>
            </a:r>
            <a:r>
              <a:rPr lang="it-IT" b="1">
                <a:solidFill>
                  <a:schemeClr val="bg1"/>
                </a:solidFill>
              </a:rPr>
              <a:t> che metabolizzano xenobiotici e farmaci, sono sotto controllo genetico: quindi la velocità di metabolizzazione (livelli plasmatici, durata d’azione) varia tra individui che esprimono questi enzimi in modo diverso</a:t>
            </a:r>
          </a:p>
          <a:p>
            <a:endParaRPr lang="it-IT" b="1">
              <a:solidFill>
                <a:schemeClr val="bg1"/>
              </a:solidFill>
            </a:endParaRPr>
          </a:p>
          <a:p>
            <a:r>
              <a:rPr lang="it-IT" b="1">
                <a:solidFill>
                  <a:schemeClr val="bg1"/>
                </a:solidFill>
              </a:rPr>
              <a:t>Esempi di alcuni reazioni (enzimi):</a:t>
            </a:r>
          </a:p>
          <a:p>
            <a:r>
              <a:rPr lang="it-IT" b="1">
                <a:solidFill>
                  <a:schemeClr val="bg1"/>
                </a:solidFill>
              </a:rPr>
              <a:t>	</a:t>
            </a:r>
            <a:r>
              <a:rPr lang="it-IT" b="1">
                <a:solidFill>
                  <a:srgbClr val="FFFF00"/>
                </a:solidFill>
              </a:rPr>
              <a:t>a) IDROLISI (Pseudocolinesterasi)</a:t>
            </a:r>
          </a:p>
          <a:p>
            <a:r>
              <a:rPr lang="it-IT" b="1">
                <a:solidFill>
                  <a:srgbClr val="FFFF00"/>
                </a:solidFill>
              </a:rPr>
              <a:t>	b) ACETILAZIONE (Acetiltransferasi)</a:t>
            </a:r>
          </a:p>
          <a:p>
            <a:r>
              <a:rPr lang="it-IT" b="1">
                <a:solidFill>
                  <a:srgbClr val="FFFF00"/>
                </a:solidFill>
              </a:rPr>
              <a:t>	c) OSSIDAZIONE</a:t>
            </a:r>
          </a:p>
          <a:p>
            <a:r>
              <a:rPr lang="it-IT" b="1">
                <a:solidFill>
                  <a:srgbClr val="FFFF00"/>
                </a:solidFill>
              </a:rPr>
              <a:t>	d) IDROSSILASI </a:t>
            </a:r>
          </a:p>
          <a:p>
            <a:endParaRPr lang="it-IT" b="1">
              <a:solidFill>
                <a:srgbClr val="FFFF00"/>
              </a:solidFill>
            </a:endParaRPr>
          </a:p>
          <a:p>
            <a:endParaRPr lang="it-IT" sz="2000" b="1">
              <a:solidFill>
                <a:schemeClr val="bg1"/>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71450" y="254000"/>
            <a:ext cx="8629650" cy="7356475"/>
          </a:xfrm>
          <a:prstGeom prst="rect">
            <a:avLst/>
          </a:prstGeom>
          <a:noFill/>
          <a:ln w="9525">
            <a:noFill/>
            <a:miter lim="800000"/>
            <a:headEnd/>
            <a:tailEnd/>
          </a:ln>
        </p:spPr>
        <p:txBody>
          <a:bodyPr>
            <a:spAutoFit/>
          </a:bodyPr>
          <a:lstStyle/>
          <a:p>
            <a:pPr marL="87313" algn="just"/>
            <a:r>
              <a:rPr lang="it-IT" sz="2000" b="1">
                <a:solidFill>
                  <a:srgbClr val="FFFF00"/>
                </a:solidFill>
              </a:rPr>
              <a:t>a</a:t>
            </a:r>
            <a:r>
              <a:rPr lang="it-IT" b="1">
                <a:solidFill>
                  <a:srgbClr val="FFFF00"/>
                </a:solidFill>
              </a:rPr>
              <a:t>) Pseudocolinesterasi (idrolasi)</a:t>
            </a:r>
            <a:r>
              <a:rPr lang="it-IT" b="1">
                <a:solidFill>
                  <a:schemeClr val="bg1"/>
                </a:solidFill>
              </a:rPr>
              <a:t>: è l’enzima che idrolizza la </a:t>
            </a:r>
            <a:r>
              <a:rPr lang="it-IT" b="1">
                <a:solidFill>
                  <a:srgbClr val="FFFF00"/>
                </a:solidFill>
              </a:rPr>
              <a:t>succinilcolina </a:t>
            </a:r>
            <a:r>
              <a:rPr lang="it-IT" b="1">
                <a:solidFill>
                  <a:schemeClr val="bg1"/>
                </a:solidFill>
              </a:rPr>
              <a:t>miorilassante depolarizzante a breve durata d’azione usato in anestesia (prima tappa metabolica colina + succinilmonocolina che vengono eliminate per filtrazione renale = emivita 4 minuti),</a:t>
            </a:r>
            <a:r>
              <a:rPr lang="it-IT"/>
              <a:t> </a:t>
            </a:r>
            <a:endParaRPr lang="it-IT" b="1">
              <a:solidFill>
                <a:schemeClr val="bg1"/>
              </a:solidFill>
            </a:endParaRPr>
          </a:p>
          <a:p>
            <a:pPr marL="87313" algn="just"/>
            <a:endParaRPr lang="it-IT" b="1">
              <a:solidFill>
                <a:schemeClr val="bg1"/>
              </a:solidFill>
            </a:endParaRPr>
          </a:p>
          <a:p>
            <a:pPr marL="87313" algn="just"/>
            <a:r>
              <a:rPr lang="it-IT" b="1">
                <a:solidFill>
                  <a:schemeClr val="bg1"/>
                </a:solidFill>
              </a:rPr>
              <a:t>Pertanto la tossicità da succinilcolina (</a:t>
            </a:r>
            <a:r>
              <a:rPr lang="it-IT" b="1">
                <a:solidFill>
                  <a:srgbClr val="FFFF00"/>
                </a:solidFill>
              </a:rPr>
              <a:t>apnea da succinilcolina</a:t>
            </a:r>
            <a:r>
              <a:rPr lang="it-IT" b="1">
                <a:solidFill>
                  <a:schemeClr val="bg1"/>
                </a:solidFill>
              </a:rPr>
              <a:t>), dipende dal </a:t>
            </a:r>
            <a:r>
              <a:rPr lang="it-IT" b="1" u="sng">
                <a:solidFill>
                  <a:schemeClr val="bg1"/>
                </a:solidFill>
              </a:rPr>
              <a:t>genotipo dell’individuo</a:t>
            </a:r>
            <a:r>
              <a:rPr lang="it-IT" b="1">
                <a:solidFill>
                  <a:schemeClr val="bg1"/>
                </a:solidFill>
              </a:rPr>
              <a:t> in cui il codice genetico della pseudocolinesterasi può essere rappresentato normalmente, o essere atipico o completamente assente</a:t>
            </a:r>
          </a:p>
          <a:p>
            <a:pPr marL="87313" algn="just"/>
            <a:endParaRPr lang="it-IT" b="1">
              <a:solidFill>
                <a:schemeClr val="bg1"/>
              </a:solidFill>
            </a:endParaRPr>
          </a:p>
          <a:p>
            <a:pPr marL="87313" algn="just"/>
            <a:r>
              <a:rPr lang="it-IT" b="1">
                <a:solidFill>
                  <a:schemeClr val="bg1"/>
                </a:solidFill>
              </a:rPr>
              <a:t>Circa 1 individuo su 1500 ha un deficit di pseudocolinesterasi, che riduce l'inattivazione della succinilcolina. Quando a queste persone vengono somministrate dosi convenzionali di succinilcolina, si verifica una paralisi prolungata dei muscoli respiratori. L'apnea persistente può richiedere la ventilazione meccanica finché il farmaco non può essere eliminato attraverso vie alternative.</a:t>
            </a:r>
            <a:r>
              <a:rPr lang="it-IT" sz="2000" b="1">
                <a:solidFill>
                  <a:schemeClr val="bg1"/>
                </a:solidFill>
              </a:rPr>
              <a:t> </a:t>
            </a:r>
          </a:p>
          <a:p>
            <a:pPr marL="87313"/>
            <a:endParaRPr lang="it-IT" sz="2000" b="1">
              <a:solidFill>
                <a:schemeClr val="bg1"/>
              </a:solidFill>
            </a:endParaRPr>
          </a:p>
          <a:p>
            <a:pPr marL="87313"/>
            <a:endParaRPr lang="it-IT" sz="2000" b="1">
              <a:solidFill>
                <a:schemeClr val="bg1"/>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0" y="393700"/>
            <a:ext cx="8856663" cy="5203825"/>
          </a:xfrm>
          <a:prstGeom prst="rect">
            <a:avLst/>
          </a:prstGeom>
          <a:noFill/>
          <a:ln w="9525">
            <a:noFill/>
            <a:miter lim="800000"/>
            <a:headEnd/>
            <a:tailEnd/>
          </a:ln>
        </p:spPr>
        <p:txBody>
          <a:bodyPr>
            <a:spAutoFit/>
          </a:bodyPr>
          <a:lstStyle/>
          <a:p>
            <a:pPr marL="355600" indent="-355600"/>
            <a:r>
              <a:rPr lang="it-IT" b="1">
                <a:solidFill>
                  <a:srgbClr val="FFFF00"/>
                </a:solidFill>
              </a:rPr>
              <a:t>b) Acetiltransferasi epatiche e intestinali</a:t>
            </a:r>
            <a:r>
              <a:rPr lang="it-IT" b="1">
                <a:solidFill>
                  <a:schemeClr val="bg1"/>
                </a:solidFill>
              </a:rPr>
              <a:t>:</a:t>
            </a:r>
          </a:p>
          <a:p>
            <a:pPr marL="355600" indent="-355600"/>
            <a:r>
              <a:rPr lang="it-IT" b="1">
                <a:solidFill>
                  <a:schemeClr val="bg1"/>
                </a:solidFill>
              </a:rPr>
              <a:t>     sono gli enzimi che coniugano i vari substrati all’acido acetico</a:t>
            </a:r>
          </a:p>
          <a:p>
            <a:pPr marL="355600" indent="-355600"/>
            <a:endParaRPr lang="it-IT" b="1">
              <a:solidFill>
                <a:schemeClr val="bg1"/>
              </a:solidFill>
            </a:endParaRPr>
          </a:p>
          <a:p>
            <a:pPr marL="355600" indent="-355600"/>
            <a:r>
              <a:rPr lang="it-IT" b="1">
                <a:solidFill>
                  <a:schemeClr val="bg1"/>
                </a:solidFill>
              </a:rPr>
              <a:t>     La velocità della reazione dipende anche dai livelli di enzima che sono variabili da individuo a individuo</a:t>
            </a:r>
          </a:p>
          <a:p>
            <a:pPr marL="355600" indent="-355600"/>
            <a:endParaRPr lang="it-IT" b="1">
              <a:solidFill>
                <a:schemeClr val="bg1"/>
              </a:solidFill>
            </a:endParaRPr>
          </a:p>
          <a:p>
            <a:pPr marL="355600" indent="-355600"/>
            <a:r>
              <a:rPr lang="it-IT" b="1">
                <a:solidFill>
                  <a:schemeClr val="bg1"/>
                </a:solidFill>
              </a:rPr>
              <a:t>     Ad esempio, la tossicità dell’</a:t>
            </a:r>
            <a:r>
              <a:rPr lang="it-IT" b="1">
                <a:solidFill>
                  <a:srgbClr val="FFFF00"/>
                </a:solidFill>
              </a:rPr>
              <a:t>isoniazide</a:t>
            </a:r>
            <a:r>
              <a:rPr lang="it-IT" b="1">
                <a:solidFill>
                  <a:schemeClr val="bg1"/>
                </a:solidFill>
              </a:rPr>
              <a:t>, chemioterapico usato nella terapia della tubercolosi, compare in corso di terapia cronica in individui appartenenti al genotipo “</a:t>
            </a:r>
            <a:r>
              <a:rPr lang="it-IT" b="1">
                <a:solidFill>
                  <a:srgbClr val="FFFF00"/>
                </a:solidFill>
              </a:rPr>
              <a:t>acetilatore lento</a:t>
            </a:r>
            <a:r>
              <a:rPr lang="it-IT" b="1">
                <a:solidFill>
                  <a:schemeClr val="bg1"/>
                </a:solidFill>
              </a:rPr>
              <a:t>”:</a:t>
            </a:r>
          </a:p>
          <a:p>
            <a:pPr marL="355600" indent="-355600"/>
            <a:endParaRPr lang="it-IT" b="1">
              <a:solidFill>
                <a:schemeClr val="bg1"/>
              </a:solidFill>
            </a:endParaRPr>
          </a:p>
          <a:p>
            <a:pPr marL="355600" indent="-355600"/>
            <a:r>
              <a:rPr lang="it-IT" b="1">
                <a:solidFill>
                  <a:schemeClr val="bg1"/>
                </a:solidFill>
              </a:rPr>
              <a:t>     L’isoniazide viene insufficientemente metabolizzata e forma complessi con la vitamina B</a:t>
            </a:r>
            <a:r>
              <a:rPr lang="it-IT" b="1" baseline="-25000">
                <a:solidFill>
                  <a:schemeClr val="bg1"/>
                </a:solidFill>
              </a:rPr>
              <a:t>6</a:t>
            </a:r>
            <a:r>
              <a:rPr lang="it-IT" b="1">
                <a:solidFill>
                  <a:schemeClr val="bg1"/>
                </a:solidFill>
              </a:rPr>
              <a:t>			</a:t>
            </a:r>
            <a:r>
              <a:rPr lang="it-IT" b="1" u="sng">
                <a:solidFill>
                  <a:srgbClr val="FFFF00"/>
                </a:solidFill>
              </a:rPr>
              <a:t>neuropatia da carenza di vitamina B</a:t>
            </a:r>
            <a:r>
              <a:rPr lang="it-IT" b="1" u="sng" baseline="-25000">
                <a:solidFill>
                  <a:srgbClr val="FFFF00"/>
                </a:solidFill>
              </a:rPr>
              <a:t>6</a:t>
            </a:r>
            <a:r>
              <a:rPr lang="it-IT" sz="2000" b="1">
                <a:solidFill>
                  <a:schemeClr val="bg1"/>
                </a:solidFill>
              </a:rPr>
              <a:t>  (piridossina)</a:t>
            </a:r>
          </a:p>
        </p:txBody>
      </p:sp>
      <p:sp>
        <p:nvSpPr>
          <p:cNvPr id="6147" name="AutoShape 3"/>
          <p:cNvSpPr>
            <a:spLocks noChangeArrowheads="1"/>
          </p:cNvSpPr>
          <p:nvPr/>
        </p:nvSpPr>
        <p:spPr bwMode="auto">
          <a:xfrm>
            <a:off x="4381500" y="4902200"/>
            <a:ext cx="1905000" cy="228600"/>
          </a:xfrm>
          <a:prstGeom prst="rightArrow">
            <a:avLst>
              <a:gd name="adj1" fmla="val 50000"/>
              <a:gd name="adj2" fmla="val 208333"/>
            </a:avLst>
          </a:prstGeom>
          <a:solidFill>
            <a:srgbClr val="FF9900"/>
          </a:solidFill>
          <a:ln w="9525">
            <a:solidFill>
              <a:srgbClr val="FFFF00"/>
            </a:solidFill>
            <a:miter lim="800000"/>
            <a:headEnd/>
            <a:tailEnd/>
          </a:ln>
        </p:spPr>
        <p:txBody>
          <a:bodyPr wrap="none" anchor="ctr"/>
          <a:lstStyle/>
          <a:p>
            <a:pPr eaLnBrk="0" hangingPunct="0"/>
            <a:endParaRPr lang="it-IT">
              <a:latin typeface="Verdana"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685800" y="152400"/>
            <a:ext cx="7772400" cy="723900"/>
          </a:xfrm>
          <a:solidFill>
            <a:srgbClr val="CCFFFF"/>
          </a:solidFill>
        </p:spPr>
        <p:txBody>
          <a:bodyPr/>
          <a:lstStyle/>
          <a:p>
            <a:r>
              <a:rPr lang="en-US" sz="3600" b="1" smtClean="0">
                <a:solidFill>
                  <a:srgbClr val="000000"/>
                </a:solidFill>
                <a:latin typeface="Verdana" pitchFamily="34" charset="0"/>
              </a:rPr>
              <a:t>Veleno o tossico?</a:t>
            </a:r>
          </a:p>
        </p:txBody>
      </p:sp>
      <p:sp>
        <p:nvSpPr>
          <p:cNvPr id="7171" name="Rectangle 3"/>
          <p:cNvSpPr>
            <a:spLocks noGrp="1" noChangeArrowheads="1"/>
          </p:cNvSpPr>
          <p:nvPr>
            <p:ph type="body" idx="4294967295"/>
          </p:nvPr>
        </p:nvSpPr>
        <p:spPr>
          <a:xfrm>
            <a:off x="241300" y="1104900"/>
            <a:ext cx="8737600" cy="5067300"/>
          </a:xfrm>
        </p:spPr>
        <p:txBody>
          <a:bodyPr>
            <a:normAutofit lnSpcReduction="10000"/>
          </a:bodyPr>
          <a:lstStyle/>
          <a:p>
            <a:r>
              <a:rPr lang="en-US" smtClean="0"/>
              <a:t>VELENO</a:t>
            </a:r>
          </a:p>
          <a:p>
            <a:pPr algn="just">
              <a:buFontTx/>
              <a:buNone/>
            </a:pPr>
            <a:r>
              <a:rPr lang="en-US" sz="2800" smtClean="0"/>
              <a:t>	sostanza chimica che non presenta effetto positivo medicamentoso in alcuna dose o concentrazione (fungo velenoso, morso di serpente, morso di scorpione)</a:t>
            </a:r>
          </a:p>
          <a:p>
            <a:pPr algn="just">
              <a:buFontTx/>
              <a:buNone/>
            </a:pPr>
            <a:endParaRPr lang="en-US" sz="2800" smtClean="0"/>
          </a:p>
          <a:p>
            <a:r>
              <a:rPr lang="en-US" smtClean="0"/>
              <a:t>TOSSICI</a:t>
            </a:r>
          </a:p>
          <a:p>
            <a:pPr algn="just">
              <a:buFontTx/>
              <a:buNone/>
            </a:pPr>
            <a:r>
              <a:rPr lang="en-US" sz="2800" smtClean="0"/>
              <a:t>	la maggior parte dei farmaci, a determinate dosi e concentrazioni, si comportano da medicamenti mentre a dosi più elevate, si comportano da tossico</a:t>
            </a:r>
          </a:p>
          <a:p>
            <a:pPr algn="just">
              <a:buFontTx/>
              <a:buNone/>
            </a:pPr>
            <a:r>
              <a:rPr lang="en-US" sz="2800" smtClean="0"/>
              <a:t>	(es: intossicazione da Beta-blocanti, Ca-antagonisti, BDZ, Barbiturici) (Tentati suicidi)</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206500" y="355600"/>
            <a:ext cx="7650163" cy="6002338"/>
          </a:xfrm>
          <a:prstGeom prst="rect">
            <a:avLst/>
          </a:prstGeom>
          <a:noFill/>
          <a:ln w="9525">
            <a:noFill/>
            <a:miter lim="800000"/>
            <a:headEnd/>
            <a:tailEnd/>
          </a:ln>
        </p:spPr>
        <p:txBody>
          <a:bodyPr>
            <a:spAutoFit/>
          </a:bodyPr>
          <a:lstStyle/>
          <a:p>
            <a:pPr eaLnBrk="0" hangingPunct="0"/>
            <a:r>
              <a:rPr lang="it-IT" b="1">
                <a:solidFill>
                  <a:srgbClr val="FFFF00"/>
                </a:solidFill>
              </a:rPr>
              <a:t>b) Acetilazione</a:t>
            </a:r>
          </a:p>
          <a:p>
            <a:pPr eaLnBrk="0" hangingPunct="0"/>
            <a:endParaRPr lang="it-IT" b="1">
              <a:solidFill>
                <a:srgbClr val="FFFF00"/>
              </a:solidFill>
            </a:endParaRPr>
          </a:p>
          <a:p>
            <a:pPr eaLnBrk="0" hangingPunct="0"/>
            <a:r>
              <a:rPr lang="it-IT" b="1">
                <a:solidFill>
                  <a:srgbClr val="47FFD1"/>
                </a:solidFill>
              </a:rPr>
              <a:t>• L’N-acetilazione e una via metabolica importante per</a:t>
            </a:r>
          </a:p>
          <a:p>
            <a:pPr eaLnBrk="0" hangingPunct="0"/>
            <a:r>
              <a:rPr lang="it-IT" b="1">
                <a:solidFill>
                  <a:srgbClr val="47FFD1"/>
                </a:solidFill>
              </a:rPr>
              <a:t>farmaci che possiedono gruppi aminici aromatici</a:t>
            </a:r>
          </a:p>
          <a:p>
            <a:pPr eaLnBrk="0" hangingPunct="0"/>
            <a:r>
              <a:rPr lang="it-IT" b="1">
                <a:solidFill>
                  <a:srgbClr val="47FFD1"/>
                </a:solidFill>
              </a:rPr>
              <a:t>primari e gruppi idrazinici.</a:t>
            </a:r>
          </a:p>
          <a:p>
            <a:pPr eaLnBrk="0" hangingPunct="0"/>
            <a:endParaRPr lang="it-IT" b="1">
              <a:solidFill>
                <a:srgbClr val="47FFD1"/>
              </a:solidFill>
            </a:endParaRPr>
          </a:p>
          <a:p>
            <a:pPr eaLnBrk="0" hangingPunct="0"/>
            <a:r>
              <a:rPr lang="it-IT" b="1">
                <a:solidFill>
                  <a:srgbClr val="47FFD1"/>
                </a:solidFill>
              </a:rPr>
              <a:t>• La reazione è catalizzata dall’enzima citosolico (e</a:t>
            </a:r>
          </a:p>
          <a:p>
            <a:pPr eaLnBrk="0" hangingPunct="0"/>
            <a:r>
              <a:rPr lang="it-IT" b="1">
                <a:solidFill>
                  <a:srgbClr val="47FFD1"/>
                </a:solidFill>
              </a:rPr>
              <a:t>principalmente espresso nel fegato) N-acetiltransferasi</a:t>
            </a:r>
          </a:p>
          <a:p>
            <a:pPr eaLnBrk="0" hangingPunct="0"/>
            <a:r>
              <a:rPr lang="it-IT" b="1">
                <a:solidFill>
                  <a:srgbClr val="47FFD1"/>
                </a:solidFill>
              </a:rPr>
              <a:t>che ha come cofattore l’acetilCoA.</a:t>
            </a:r>
          </a:p>
          <a:p>
            <a:pPr eaLnBrk="0" hangingPunct="0"/>
            <a:endParaRPr lang="it-IT" b="1">
              <a:solidFill>
                <a:srgbClr val="47FFD1"/>
              </a:solidFill>
            </a:endParaRPr>
          </a:p>
          <a:p>
            <a:pPr eaLnBrk="0" hangingPunct="0"/>
            <a:r>
              <a:rPr lang="it-IT" b="1">
                <a:solidFill>
                  <a:srgbClr val="47FFD1"/>
                </a:solidFill>
              </a:rPr>
              <a:t>• Esistono due forme dell’enzima NAT1 e NAT2,</a:t>
            </a:r>
          </a:p>
          <a:p>
            <a:pPr eaLnBrk="0" hangingPunct="0"/>
            <a:r>
              <a:rPr lang="it-IT" b="1">
                <a:solidFill>
                  <a:srgbClr val="47FFD1"/>
                </a:solidFill>
              </a:rPr>
              <a:t>codificate da geni diversi: esistono inoltre diverse</a:t>
            </a:r>
          </a:p>
          <a:p>
            <a:pPr eaLnBrk="0" hangingPunct="0"/>
            <a:r>
              <a:rPr lang="it-IT" b="1">
                <a:solidFill>
                  <a:srgbClr val="47FFD1"/>
                </a:solidFill>
              </a:rPr>
              <a:t>forme alleliche di NAT2 (polimorfismo genetico) a</a:t>
            </a:r>
          </a:p>
          <a:p>
            <a:pPr eaLnBrk="0" hangingPunct="0"/>
            <a:r>
              <a:rPr lang="it-IT" b="1">
                <a:solidFill>
                  <a:srgbClr val="47FFD1"/>
                </a:solidFill>
              </a:rPr>
              <a:t>ridotta attività catalitica responsabili del fenotipo</a:t>
            </a:r>
          </a:p>
          <a:p>
            <a:pPr eaLnBrk="0" hangingPunct="0"/>
            <a:r>
              <a:rPr lang="it-IT" b="1">
                <a:solidFill>
                  <a:srgbClr val="47FFD1"/>
                </a:solidFill>
              </a:rPr>
              <a:t>acetilatore lento (aumento della biodisponibilita dei</a:t>
            </a:r>
          </a:p>
          <a:p>
            <a:pPr eaLnBrk="0" hangingPunct="0"/>
            <a:r>
              <a:rPr lang="it-IT" b="1">
                <a:solidFill>
                  <a:srgbClr val="47FFD1"/>
                </a:solidFill>
              </a:rPr>
              <a:t>farmaci con effetti tossici sull’organismo)</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596900" y="193675"/>
            <a:ext cx="8229600" cy="7151688"/>
          </a:xfrm>
          <a:prstGeom prst="rect">
            <a:avLst/>
          </a:prstGeom>
          <a:noFill/>
          <a:ln w="9525">
            <a:noFill/>
            <a:miter lim="800000"/>
            <a:headEnd/>
            <a:tailEnd/>
          </a:ln>
        </p:spPr>
        <p:txBody>
          <a:bodyPr>
            <a:spAutoFit/>
          </a:bodyPr>
          <a:lstStyle/>
          <a:p>
            <a:pPr eaLnBrk="0" hangingPunct="0"/>
            <a:r>
              <a:rPr lang="it-IT" b="1" i="1">
                <a:solidFill>
                  <a:srgbClr val="FFFF00"/>
                </a:solidFill>
              </a:rPr>
              <a:t>N-acetiltransferasi 2</a:t>
            </a:r>
            <a:r>
              <a:rPr lang="it-IT" b="1">
                <a:solidFill>
                  <a:srgbClr val="FFFF00"/>
                </a:solidFill>
              </a:rPr>
              <a:t> (NAT2)</a:t>
            </a:r>
          </a:p>
          <a:p>
            <a:pPr algn="just" eaLnBrk="0" hangingPunct="0"/>
            <a:endParaRPr lang="it-IT" sz="800" b="1">
              <a:solidFill>
                <a:srgbClr val="47FFD1"/>
              </a:solidFill>
            </a:endParaRPr>
          </a:p>
          <a:p>
            <a:pPr algn="just" eaLnBrk="0" hangingPunct="0"/>
            <a:r>
              <a:rPr lang="it-IT" b="1">
                <a:solidFill>
                  <a:srgbClr val="47FFD1"/>
                </a:solidFill>
              </a:rPr>
              <a:t> Il primo e più conosciuto esempio di metabolismo geneticamente controllato di un farmaco è dato dalla differente capacità di acetilazione di alcuni composti di impiego clinico quali isoniazide, procainamide </a:t>
            </a:r>
            <a:r>
              <a:rPr lang="it-IT" sz="1800" b="1">
                <a:solidFill>
                  <a:srgbClr val="47FFD1"/>
                </a:solidFill>
              </a:rPr>
              <a:t>(antiaritmico),</a:t>
            </a:r>
            <a:r>
              <a:rPr lang="it-IT" b="1">
                <a:solidFill>
                  <a:srgbClr val="47FFD1"/>
                </a:solidFill>
              </a:rPr>
              <a:t> idralazina </a:t>
            </a:r>
            <a:r>
              <a:rPr lang="it-IT" sz="1800" b="1">
                <a:solidFill>
                  <a:srgbClr val="47FFD1"/>
                </a:solidFill>
              </a:rPr>
              <a:t>(vasodilatatore),</a:t>
            </a:r>
            <a:r>
              <a:rPr lang="it-IT" b="1">
                <a:solidFill>
                  <a:srgbClr val="47FFD1"/>
                </a:solidFill>
              </a:rPr>
              <a:t> dapsone </a:t>
            </a:r>
            <a:r>
              <a:rPr lang="it-IT" sz="1800" b="1">
                <a:solidFill>
                  <a:srgbClr val="47FFD1"/>
                </a:solidFill>
              </a:rPr>
              <a:t>(lebbra),</a:t>
            </a:r>
            <a:r>
              <a:rPr lang="it-IT" b="1">
                <a:solidFill>
                  <a:srgbClr val="47FFD1"/>
                </a:solidFill>
              </a:rPr>
              <a:t> sulfametazina da parte dell’enzima </a:t>
            </a:r>
            <a:r>
              <a:rPr lang="it-IT" b="1" i="1">
                <a:solidFill>
                  <a:srgbClr val="47FFD1"/>
                </a:solidFill>
              </a:rPr>
              <a:t>N-acetiltransferasi 2</a:t>
            </a:r>
            <a:r>
              <a:rPr lang="it-IT" b="1">
                <a:solidFill>
                  <a:srgbClr val="47FFD1"/>
                </a:solidFill>
              </a:rPr>
              <a:t> (NAT2). Questo enzima esercita un ruolo importante nella detossificazione e/o nell’attivazione metabolica di diversi farmaci esercitando la sua azione in circa l’1% dei farmaci attualmente in commercio. </a:t>
            </a:r>
          </a:p>
          <a:p>
            <a:pPr algn="just" eaLnBrk="0" hangingPunct="0"/>
            <a:r>
              <a:rPr lang="it-IT" b="1">
                <a:solidFill>
                  <a:srgbClr val="47FFD1"/>
                </a:solidFill>
              </a:rPr>
              <a:t>L’attività dell’enzima è controllata genicamente e l’acetilazione lenta viene ereditata come carattere autosomico recessivo. La frequenza di acetilatori rapidi e lenti varia in relazione al gruppo etnico: nelle popolazioni europee i due fenotipi sono ugualmente distribuiti, mentre tra i giapponesi e gli esquimesi gli acetilatori lenti non superano il 10%. </a:t>
            </a:r>
          </a:p>
          <a:p>
            <a:pPr eaLnBrk="0" hangingPunct="0"/>
            <a:endParaRPr lang="it-IT" b="1">
              <a:solidFill>
                <a:schemeClr val="bg1"/>
              </a:solidFill>
            </a:endParaRPr>
          </a:p>
          <a:p>
            <a:pPr eaLnBrk="0" hangingPunct="0"/>
            <a:endParaRPr lang="it-IT" b="1">
              <a:solidFill>
                <a:schemeClr val="bg1"/>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28600" y="193675"/>
            <a:ext cx="8653463" cy="6726238"/>
          </a:xfrm>
          <a:prstGeom prst="rect">
            <a:avLst/>
          </a:prstGeom>
          <a:noFill/>
          <a:ln w="9525">
            <a:noFill/>
            <a:miter lim="800000"/>
            <a:headEnd/>
            <a:tailEnd/>
          </a:ln>
        </p:spPr>
        <p:txBody>
          <a:bodyPr>
            <a:spAutoFit/>
          </a:bodyPr>
          <a:lstStyle/>
          <a:p>
            <a:r>
              <a:rPr lang="it-IT" b="1">
                <a:solidFill>
                  <a:srgbClr val="FFFF00"/>
                </a:solidFill>
              </a:rPr>
              <a:t>b) Acetiltransferasi epatiche e intestinali</a:t>
            </a:r>
            <a:r>
              <a:rPr lang="it-IT" b="1">
                <a:solidFill>
                  <a:schemeClr val="bg1"/>
                </a:solidFill>
              </a:rPr>
              <a:t>:</a:t>
            </a:r>
          </a:p>
          <a:p>
            <a:endParaRPr lang="it-IT" sz="800" b="1">
              <a:solidFill>
                <a:schemeClr val="bg1"/>
              </a:solidFill>
            </a:endParaRPr>
          </a:p>
          <a:p>
            <a:pPr eaLnBrk="0" hangingPunct="0"/>
            <a:r>
              <a:rPr lang="it-IT" b="1">
                <a:solidFill>
                  <a:schemeClr val="bg1"/>
                </a:solidFill>
              </a:rPr>
              <a:t>Acetilazione: in circa il 50% della popolazione degli USA, l'inattivazione dei farmaci da parte della N-acetiltransferasi epatica avviene lentamente. Tali individui </a:t>
            </a:r>
            <a:r>
              <a:rPr lang="it-IT" b="1">
                <a:solidFill>
                  <a:srgbClr val="FFFF00"/>
                </a:solidFill>
              </a:rPr>
              <a:t>(acetilatori lenti)</a:t>
            </a:r>
            <a:r>
              <a:rPr lang="it-IT" b="1">
                <a:solidFill>
                  <a:schemeClr val="bg1"/>
                </a:solidFill>
              </a:rPr>
              <a:t> richiedono un tempo più lungo per metabolizzare i farmaci eliminati per acetilazione e sono quindi più suscettibili agli effetti indesiderati di questi farmaci (p. es., </a:t>
            </a:r>
            <a:r>
              <a:rPr lang="it-IT" b="1">
                <a:solidFill>
                  <a:srgbClr val="FF3300"/>
                </a:solidFill>
              </a:rPr>
              <a:t>neuriti periferiche da isoniazide,</a:t>
            </a:r>
            <a:r>
              <a:rPr lang="it-IT" b="1">
                <a:solidFill>
                  <a:schemeClr val="bg1"/>
                </a:solidFill>
              </a:rPr>
              <a:t> </a:t>
            </a:r>
            <a:r>
              <a:rPr lang="it-IT" b="1">
                <a:solidFill>
                  <a:schemeClr val="hlink"/>
                </a:solidFill>
              </a:rPr>
              <a:t>lupus eritematoso da idralazina (vasodilatatore)</a:t>
            </a:r>
            <a:r>
              <a:rPr lang="it-IT" b="1">
                <a:solidFill>
                  <a:schemeClr val="bg1"/>
                </a:solidFill>
              </a:rPr>
              <a:t>, </a:t>
            </a:r>
            <a:r>
              <a:rPr lang="it-IT" b="1">
                <a:solidFill>
                  <a:srgbClr val="66FFFF"/>
                </a:solidFill>
              </a:rPr>
              <a:t>sedazione e nausea da fenelzina (antidepressivo IMAO</a:t>
            </a:r>
            <a:r>
              <a:rPr lang="it-IT" b="1">
                <a:solidFill>
                  <a:schemeClr val="bg1"/>
                </a:solidFill>
              </a:rPr>
              <a:t>) </a:t>
            </a:r>
            <a:r>
              <a:rPr lang="en-US" b="1">
                <a:solidFill>
                  <a:schemeClr val="bg1"/>
                </a:solidFill>
              </a:rPr>
              <a:t>e sono più suscettibili a vari cancerogeni (es. fumo di tabacco),</a:t>
            </a:r>
            <a:r>
              <a:rPr lang="en-US">
                <a:solidFill>
                  <a:schemeClr val="tx2"/>
                </a:solidFill>
              </a:rPr>
              <a:t>  </a:t>
            </a:r>
            <a:br>
              <a:rPr lang="en-US">
                <a:solidFill>
                  <a:schemeClr val="tx2"/>
                </a:solidFill>
              </a:rPr>
            </a:br>
            <a:r>
              <a:rPr lang="it-IT" sz="1000" b="1">
                <a:solidFill>
                  <a:schemeClr val="bg1"/>
                </a:solidFill>
              </a:rPr>
              <a:t>  </a:t>
            </a:r>
          </a:p>
          <a:p>
            <a:pPr algn="just" eaLnBrk="0" hangingPunct="0"/>
            <a:r>
              <a:rPr lang="it-IT" b="1">
                <a:solidFill>
                  <a:schemeClr val="bg1"/>
                </a:solidFill>
              </a:rPr>
              <a:t>Nel resto della popolazione, l'acetilazione avviene rapidamente. </a:t>
            </a:r>
          </a:p>
          <a:p>
            <a:pPr algn="just" eaLnBrk="0" hangingPunct="0"/>
            <a:endParaRPr lang="it-IT" sz="1000" b="1">
              <a:solidFill>
                <a:schemeClr val="bg1"/>
              </a:solidFill>
            </a:endParaRPr>
          </a:p>
          <a:p>
            <a:pPr algn="just" eaLnBrk="0" hangingPunct="0"/>
            <a:r>
              <a:rPr lang="it-IT" b="1">
                <a:solidFill>
                  <a:schemeClr val="bg1"/>
                </a:solidFill>
              </a:rPr>
              <a:t>Tali individui </a:t>
            </a:r>
            <a:r>
              <a:rPr lang="it-IT" b="1">
                <a:solidFill>
                  <a:srgbClr val="FFFF00"/>
                </a:solidFill>
              </a:rPr>
              <a:t>(acetilatori rapidi)</a:t>
            </a:r>
            <a:r>
              <a:rPr lang="it-IT" b="1">
                <a:solidFill>
                  <a:schemeClr val="bg1"/>
                </a:solidFill>
              </a:rPr>
              <a:t>, richiedono dosi più elevate o più frequenti dei farmaci che vengono acetilati (p. es., l'isoniazide) per ottenere la risposta terapeutica desiderata. Essi hanno inoltre una maggiore probabilità di sviluppare epatotossicità dovuta all'accumulo di acetilidrazina il metabolita acetilato tossico.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473075" y="511175"/>
            <a:ext cx="8048625" cy="5448300"/>
          </a:xfrm>
          <a:prstGeom prst="rect">
            <a:avLst/>
          </a:prstGeom>
          <a:noFill/>
          <a:ln w="9525">
            <a:noFill/>
            <a:miter lim="800000"/>
            <a:headEnd/>
            <a:tailEnd/>
          </a:ln>
        </p:spPr>
        <p:txBody>
          <a:bodyPr>
            <a:spAutoFit/>
          </a:bodyPr>
          <a:lstStyle/>
          <a:p>
            <a:r>
              <a:rPr lang="it-IT" b="1">
                <a:solidFill>
                  <a:srgbClr val="FFFF00"/>
                </a:solidFill>
              </a:rPr>
              <a:t>Isoniazide: effetti collaterali</a:t>
            </a:r>
          </a:p>
          <a:p>
            <a:endParaRPr lang="it-IT" b="1">
              <a:solidFill>
                <a:schemeClr val="bg1"/>
              </a:solidFill>
            </a:endParaRPr>
          </a:p>
          <a:p>
            <a:r>
              <a:rPr lang="it-IT" b="1">
                <a:solidFill>
                  <a:schemeClr val="bg1"/>
                </a:solidFill>
              </a:rPr>
              <a:t>	1) </a:t>
            </a:r>
            <a:r>
              <a:rPr lang="it-IT" b="1">
                <a:solidFill>
                  <a:srgbClr val="FFFF00"/>
                </a:solidFill>
              </a:rPr>
              <a:t>Neuropatia periferica</a:t>
            </a:r>
            <a:r>
              <a:rPr lang="it-IT" b="1">
                <a:solidFill>
                  <a:schemeClr val="bg1"/>
                </a:solidFill>
              </a:rPr>
              <a:t> da deficienza di vitamina B</a:t>
            </a:r>
            <a:r>
              <a:rPr lang="it-IT" b="1" baseline="-25000">
                <a:solidFill>
                  <a:schemeClr val="bg1"/>
                </a:solidFill>
              </a:rPr>
              <a:t>6 	</a:t>
            </a:r>
            <a:r>
              <a:rPr lang="it-IT" b="1">
                <a:solidFill>
                  <a:schemeClr val="bg1"/>
                </a:solidFill>
              </a:rPr>
              <a:t>negli </a:t>
            </a:r>
            <a:r>
              <a:rPr lang="it-IT" b="1" u="sng">
                <a:solidFill>
                  <a:schemeClr val="bg1"/>
                </a:solidFill>
              </a:rPr>
              <a:t>acetilatori lenti</a:t>
            </a:r>
          </a:p>
          <a:p>
            <a:endParaRPr lang="it-IT" b="1" u="sng">
              <a:solidFill>
                <a:schemeClr val="bg1"/>
              </a:solidFill>
            </a:endParaRPr>
          </a:p>
          <a:p>
            <a:r>
              <a:rPr lang="it-IT" b="1">
                <a:solidFill>
                  <a:schemeClr val="bg1"/>
                </a:solidFill>
              </a:rPr>
              <a:t>	2) </a:t>
            </a:r>
            <a:r>
              <a:rPr lang="it-IT" b="1">
                <a:solidFill>
                  <a:srgbClr val="FFFF00"/>
                </a:solidFill>
              </a:rPr>
              <a:t>Epatopatia grave</a:t>
            </a:r>
            <a:r>
              <a:rPr lang="it-IT" b="1">
                <a:solidFill>
                  <a:schemeClr val="bg1"/>
                </a:solidFill>
              </a:rPr>
              <a:t> (sembra) negli </a:t>
            </a:r>
            <a:r>
              <a:rPr lang="it-IT" b="1" u="sng">
                <a:solidFill>
                  <a:schemeClr val="bg1"/>
                </a:solidFill>
              </a:rPr>
              <a:t>acetilatori rapidi</a:t>
            </a:r>
          </a:p>
          <a:p>
            <a:endParaRPr lang="it-IT" b="1">
              <a:solidFill>
                <a:schemeClr val="bg1"/>
              </a:solidFill>
            </a:endParaRPr>
          </a:p>
          <a:p>
            <a:r>
              <a:rPr lang="it-IT" b="1" u="sng">
                <a:solidFill>
                  <a:srgbClr val="FFFF00"/>
                </a:solidFill>
              </a:rPr>
              <a:t>Patogenesi dell’epatopatia</a:t>
            </a:r>
          </a:p>
          <a:p>
            <a:endParaRPr lang="it-IT" b="1">
              <a:solidFill>
                <a:schemeClr val="bg1"/>
              </a:solidFill>
            </a:endParaRPr>
          </a:p>
          <a:p>
            <a:r>
              <a:rPr lang="it-IT" b="1">
                <a:solidFill>
                  <a:schemeClr val="bg1"/>
                </a:solidFill>
              </a:rPr>
              <a:t>E’ attribuita alla </a:t>
            </a:r>
            <a:r>
              <a:rPr lang="it-IT" b="1">
                <a:solidFill>
                  <a:srgbClr val="FFFF00"/>
                </a:solidFill>
              </a:rPr>
              <a:t>acetilidralazina</a:t>
            </a:r>
            <a:r>
              <a:rPr lang="it-IT" b="1">
                <a:solidFill>
                  <a:schemeClr val="bg1"/>
                </a:solidFill>
              </a:rPr>
              <a:t> ed alla sua ossidazione in un composto </a:t>
            </a:r>
            <a:r>
              <a:rPr lang="it-IT" b="1">
                <a:solidFill>
                  <a:srgbClr val="FFFF00"/>
                </a:solidFill>
              </a:rPr>
              <a:t>nucleofilo </a:t>
            </a:r>
            <a:r>
              <a:rPr lang="it-IT" b="1" u="sng">
                <a:solidFill>
                  <a:schemeClr val="bg1"/>
                </a:solidFill>
              </a:rPr>
              <a:t>altamente reattivo</a:t>
            </a:r>
            <a:r>
              <a:rPr lang="it-IT" b="1">
                <a:solidFill>
                  <a:schemeClr val="bg1"/>
                </a:solidFill>
              </a:rPr>
              <a:t> capace di formare un legame covalente con le macromolecole e quindi di produrre la lesione epatica</a:t>
            </a:r>
          </a:p>
          <a:p>
            <a:endParaRPr lang="it-IT" sz="2000" b="1">
              <a:solidFill>
                <a:schemeClr val="bg1"/>
              </a:solidFill>
            </a:endParaRPr>
          </a:p>
          <a:p>
            <a:endParaRPr lang="it-IT" sz="2000" b="1">
              <a:solidFill>
                <a:schemeClr val="bg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673100" y="1157288"/>
            <a:ext cx="7378700" cy="3743325"/>
          </a:xfrm>
          <a:prstGeom prst="rect">
            <a:avLst/>
          </a:prstGeom>
          <a:noFill/>
          <a:ln w="9525">
            <a:noFill/>
            <a:miter lim="800000"/>
            <a:headEnd/>
            <a:tailEnd/>
          </a:ln>
        </p:spPr>
        <p:txBody>
          <a:bodyPr>
            <a:spAutoFit/>
          </a:bodyPr>
          <a:lstStyle/>
          <a:p>
            <a:r>
              <a:rPr lang="it-IT" b="1">
                <a:solidFill>
                  <a:srgbClr val="FFFF00"/>
                </a:solidFill>
              </a:rPr>
              <a:t>L’epatopatia</a:t>
            </a:r>
            <a:r>
              <a:rPr lang="it-IT" b="1">
                <a:solidFill>
                  <a:schemeClr val="bg1"/>
                </a:solidFill>
              </a:rPr>
              <a:t> da isoniazide riconosce 2 momenti patogenetici:</a:t>
            </a:r>
          </a:p>
          <a:p>
            <a:endParaRPr lang="it-IT" b="1">
              <a:solidFill>
                <a:schemeClr val="bg1"/>
              </a:solidFill>
            </a:endParaRPr>
          </a:p>
          <a:p>
            <a:r>
              <a:rPr lang="it-IT" b="1">
                <a:solidFill>
                  <a:schemeClr val="bg1"/>
                </a:solidFill>
              </a:rPr>
              <a:t>1) </a:t>
            </a:r>
            <a:r>
              <a:rPr lang="it-IT" b="1">
                <a:solidFill>
                  <a:srgbClr val="FFFF00"/>
                </a:solidFill>
              </a:rPr>
              <a:t>l’acetilazione</a:t>
            </a:r>
            <a:r>
              <a:rPr lang="it-IT" b="1">
                <a:solidFill>
                  <a:schemeClr val="bg1"/>
                </a:solidFill>
              </a:rPr>
              <a:t> dell’isoniazide con formazione di </a:t>
            </a:r>
            <a:r>
              <a:rPr lang="it-IT" b="1">
                <a:solidFill>
                  <a:srgbClr val="FFFF00"/>
                </a:solidFill>
              </a:rPr>
              <a:t>acetilisoniazide			acetilidralazina</a:t>
            </a:r>
          </a:p>
          <a:p>
            <a:endParaRPr lang="it-IT" b="1">
              <a:solidFill>
                <a:schemeClr val="bg1"/>
              </a:solidFill>
            </a:endParaRPr>
          </a:p>
          <a:p>
            <a:r>
              <a:rPr lang="it-IT" b="1">
                <a:solidFill>
                  <a:schemeClr val="bg1"/>
                </a:solidFill>
              </a:rPr>
              <a:t>2) </a:t>
            </a:r>
            <a:r>
              <a:rPr lang="it-IT" b="1">
                <a:solidFill>
                  <a:srgbClr val="FFFF00"/>
                </a:solidFill>
              </a:rPr>
              <a:t>l’ossidazione</a:t>
            </a:r>
            <a:r>
              <a:rPr lang="it-IT" b="1">
                <a:solidFill>
                  <a:schemeClr val="bg1"/>
                </a:solidFill>
              </a:rPr>
              <a:t> dell’</a:t>
            </a:r>
            <a:r>
              <a:rPr lang="it-IT" b="1">
                <a:solidFill>
                  <a:srgbClr val="FFFF00"/>
                </a:solidFill>
              </a:rPr>
              <a:t>acetilidralazina</a:t>
            </a:r>
            <a:r>
              <a:rPr lang="it-IT" b="1">
                <a:solidFill>
                  <a:schemeClr val="bg1"/>
                </a:solidFill>
              </a:rPr>
              <a:t> sotto controllo degli enzimi microsomiali epatici</a:t>
            </a:r>
          </a:p>
          <a:p>
            <a:endParaRPr lang="it-IT" b="1">
              <a:solidFill>
                <a:schemeClr val="bg1"/>
              </a:solidFill>
            </a:endParaRPr>
          </a:p>
          <a:p>
            <a:endParaRPr lang="it-IT" b="1">
              <a:solidFill>
                <a:schemeClr val="bg1"/>
              </a:solidFill>
            </a:endParaRPr>
          </a:p>
        </p:txBody>
      </p:sp>
      <p:sp>
        <p:nvSpPr>
          <p:cNvPr id="11267" name="AutoShape 3"/>
          <p:cNvSpPr>
            <a:spLocks noChangeArrowheads="1"/>
          </p:cNvSpPr>
          <p:nvPr/>
        </p:nvSpPr>
        <p:spPr bwMode="auto">
          <a:xfrm>
            <a:off x="3162300" y="2743200"/>
            <a:ext cx="1447800" cy="228600"/>
          </a:xfrm>
          <a:prstGeom prst="rightArrow">
            <a:avLst>
              <a:gd name="adj1" fmla="val 50000"/>
              <a:gd name="adj2" fmla="val 158333"/>
            </a:avLst>
          </a:prstGeom>
          <a:solidFill>
            <a:srgbClr val="FF9900"/>
          </a:solidFill>
          <a:ln w="9525">
            <a:solidFill>
              <a:srgbClr val="FFFF00"/>
            </a:solidFill>
            <a:miter lim="800000"/>
            <a:headEnd/>
            <a:tailEnd/>
          </a:ln>
        </p:spPr>
        <p:txBody>
          <a:bodyPr wrap="none" anchor="ctr"/>
          <a:lstStyle/>
          <a:p>
            <a:pPr eaLnBrk="0" hangingPunct="0"/>
            <a:endParaRPr lang="it-IT"/>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609600" y="304800"/>
            <a:ext cx="7772400" cy="4338638"/>
          </a:xfrm>
          <a:prstGeom prst="rect">
            <a:avLst/>
          </a:prstGeom>
          <a:solidFill>
            <a:srgbClr val="FFFFFF"/>
          </a:solidFill>
          <a:ln w="9525">
            <a:solidFill>
              <a:schemeClr val="tx1"/>
            </a:solidFill>
            <a:miter lim="800000"/>
            <a:headEnd/>
            <a:tailEnd/>
          </a:ln>
        </p:spPr>
        <p:txBody>
          <a:bodyPr>
            <a:spAutoFit/>
          </a:bodyPr>
          <a:lstStyle/>
          <a:p>
            <a:pPr marL="342900" indent="-342900">
              <a:spcBef>
                <a:spcPct val="20000"/>
              </a:spcBef>
              <a:buFontTx/>
              <a:buChar char="•"/>
            </a:pPr>
            <a:r>
              <a:rPr lang="it-IT" b="1"/>
              <a:t>Metabolismo ISONIAZIDE</a:t>
            </a:r>
          </a:p>
          <a:p>
            <a:pPr marL="342900" indent="-342900">
              <a:spcBef>
                <a:spcPct val="20000"/>
              </a:spcBef>
              <a:buFontTx/>
              <a:buChar char="•"/>
            </a:pPr>
            <a:r>
              <a:rPr lang="it-IT"/>
              <a:t>La NAT può sia attivare che detossificare i suoi substrati</a:t>
            </a:r>
          </a:p>
          <a:p>
            <a:pPr marL="342900" indent="-342900">
              <a:spcBef>
                <a:spcPct val="20000"/>
              </a:spcBef>
            </a:pPr>
            <a:r>
              <a:rPr lang="it-IT"/>
              <a:t>		Isoniazide </a:t>
            </a:r>
            <a:r>
              <a:rPr lang="it-IT" sz="1800">
                <a:solidFill>
                  <a:srgbClr val="FF3300"/>
                </a:solidFill>
              </a:rPr>
              <a:t>(NAT)</a:t>
            </a:r>
            <a:r>
              <a:rPr lang="it-IT" sz="3200">
                <a:sym typeface="Symbol" pitchFamily="18" charset="2"/>
              </a:rPr>
              <a:t></a:t>
            </a:r>
            <a:r>
              <a:rPr lang="it-IT" sz="4000">
                <a:sym typeface="Symbol" pitchFamily="18" charset="2"/>
              </a:rPr>
              <a:t> </a:t>
            </a:r>
            <a:r>
              <a:rPr lang="it-IT">
                <a:sym typeface="Symbol" pitchFamily="18" charset="2"/>
              </a:rPr>
              <a:t>acetilisoniazide</a:t>
            </a:r>
          </a:p>
          <a:p>
            <a:pPr marL="342900" indent="-342900">
              <a:spcBef>
                <a:spcPct val="20000"/>
              </a:spcBef>
            </a:pPr>
            <a:r>
              <a:rPr lang="it-IT"/>
              <a:t>		       </a:t>
            </a:r>
            <a:r>
              <a:rPr lang="it-IT" sz="1600">
                <a:solidFill>
                  <a:srgbClr val="FF3300"/>
                </a:solidFill>
              </a:rPr>
              <a:t>(idrolisi)</a:t>
            </a:r>
            <a:r>
              <a:rPr lang="it-IT"/>
              <a:t> 	               </a:t>
            </a:r>
            <a:r>
              <a:rPr lang="it-IT" sz="1600">
                <a:solidFill>
                  <a:srgbClr val="FF3300"/>
                </a:solidFill>
              </a:rPr>
              <a:t>(idrolisi)</a:t>
            </a:r>
          </a:p>
          <a:p>
            <a:pPr marL="342900" indent="-342900">
              <a:spcBef>
                <a:spcPct val="20000"/>
              </a:spcBef>
            </a:pPr>
            <a:r>
              <a:rPr lang="it-IT"/>
              <a:t>		idrazina </a:t>
            </a:r>
            <a:r>
              <a:rPr lang="it-IT" sz="4000">
                <a:sym typeface="Symbol" pitchFamily="18" charset="2"/>
              </a:rPr>
              <a:t></a:t>
            </a:r>
            <a:r>
              <a:rPr lang="it-IT">
                <a:sym typeface="Symbol" pitchFamily="18" charset="2"/>
              </a:rPr>
              <a:t> acetilidrazina</a:t>
            </a:r>
            <a:r>
              <a:rPr lang="it-IT" sz="4400">
                <a:sym typeface="Symbol" pitchFamily="18" charset="2"/>
              </a:rPr>
              <a:t>  </a:t>
            </a:r>
            <a:r>
              <a:rPr lang="it-IT">
                <a:sym typeface="Symbol" pitchFamily="18" charset="2"/>
              </a:rPr>
              <a:t>acetilidrazina 		   			                ossidata </a:t>
            </a:r>
            <a:r>
              <a:rPr lang="it-IT" sz="2000">
                <a:sym typeface="Symbol" pitchFamily="18" charset="2"/>
              </a:rPr>
              <a:t>(CYP)</a:t>
            </a:r>
            <a:r>
              <a:rPr lang="it-IT">
                <a:sym typeface="Symbol" pitchFamily="18" charset="2"/>
              </a:rPr>
              <a:t>  		diacetilidrazina</a:t>
            </a:r>
          </a:p>
          <a:p>
            <a:pPr marL="342900" indent="-342900"/>
            <a:r>
              <a:rPr lang="it-IT">
                <a:sym typeface="Symbol" pitchFamily="18" charset="2"/>
              </a:rPr>
              <a:t>               (stabile)	                             metabolita reattivo </a:t>
            </a:r>
          </a:p>
          <a:p>
            <a:pPr marL="342900" indent="-342900"/>
            <a:r>
              <a:rPr lang="it-IT">
                <a:sym typeface="Symbol" pitchFamily="18" charset="2"/>
              </a:rPr>
              <a:t>                                                                       tossico</a:t>
            </a:r>
          </a:p>
        </p:txBody>
      </p:sp>
      <p:sp>
        <p:nvSpPr>
          <p:cNvPr id="12291" name="Line 3"/>
          <p:cNvSpPr>
            <a:spLocks noChangeShapeType="1"/>
          </p:cNvSpPr>
          <p:nvPr/>
        </p:nvSpPr>
        <p:spPr bwMode="auto">
          <a:xfrm>
            <a:off x="4025900" y="1905000"/>
            <a:ext cx="12700" cy="636588"/>
          </a:xfrm>
          <a:prstGeom prst="line">
            <a:avLst/>
          </a:prstGeom>
          <a:noFill/>
          <a:ln w="12700">
            <a:solidFill>
              <a:schemeClr val="tx1"/>
            </a:solidFill>
            <a:round/>
            <a:headEnd type="none" w="lg" len="lg"/>
            <a:tailEnd type="stealth" w="lg" len="lg"/>
          </a:ln>
        </p:spPr>
        <p:txBody>
          <a:bodyPr/>
          <a:lstStyle/>
          <a:p>
            <a:endParaRPr lang="it-IT"/>
          </a:p>
        </p:txBody>
      </p:sp>
      <p:sp>
        <p:nvSpPr>
          <p:cNvPr id="12292" name="Line 4"/>
          <p:cNvSpPr>
            <a:spLocks noChangeShapeType="1"/>
          </p:cNvSpPr>
          <p:nvPr/>
        </p:nvSpPr>
        <p:spPr bwMode="auto">
          <a:xfrm flipH="1">
            <a:off x="2819400" y="3200400"/>
            <a:ext cx="1295400" cy="381000"/>
          </a:xfrm>
          <a:prstGeom prst="line">
            <a:avLst/>
          </a:prstGeom>
          <a:noFill/>
          <a:ln w="25400">
            <a:solidFill>
              <a:schemeClr val="tx1"/>
            </a:solidFill>
            <a:round/>
            <a:headEnd/>
            <a:tailEnd type="triangle" w="med" len="med"/>
          </a:ln>
        </p:spPr>
        <p:txBody>
          <a:bodyPr/>
          <a:lstStyle/>
          <a:p>
            <a:endParaRPr lang="it-IT"/>
          </a:p>
        </p:txBody>
      </p:sp>
      <p:sp>
        <p:nvSpPr>
          <p:cNvPr id="12293" name="Line 5"/>
          <p:cNvSpPr>
            <a:spLocks noChangeShapeType="1"/>
          </p:cNvSpPr>
          <p:nvPr/>
        </p:nvSpPr>
        <p:spPr bwMode="auto">
          <a:xfrm>
            <a:off x="6629400" y="3454400"/>
            <a:ext cx="0" cy="406400"/>
          </a:xfrm>
          <a:prstGeom prst="line">
            <a:avLst/>
          </a:prstGeom>
          <a:noFill/>
          <a:ln w="9525">
            <a:solidFill>
              <a:schemeClr val="tx1"/>
            </a:solidFill>
            <a:round/>
            <a:headEnd/>
            <a:tailEnd type="triangle" w="med" len="med"/>
          </a:ln>
        </p:spPr>
        <p:txBody>
          <a:bodyPr/>
          <a:lstStyle/>
          <a:p>
            <a:endParaRPr lang="it-IT"/>
          </a:p>
        </p:txBody>
      </p:sp>
      <p:sp>
        <p:nvSpPr>
          <p:cNvPr id="12294" name="Rectangle 6"/>
          <p:cNvSpPr>
            <a:spLocks noChangeArrowheads="1"/>
          </p:cNvSpPr>
          <p:nvPr/>
        </p:nvSpPr>
        <p:spPr bwMode="auto">
          <a:xfrm>
            <a:off x="457200" y="4814888"/>
            <a:ext cx="8331200" cy="1938992"/>
          </a:xfrm>
          <a:prstGeom prst="rect">
            <a:avLst/>
          </a:prstGeom>
          <a:noFill/>
          <a:ln w="9525">
            <a:noFill/>
            <a:miter lim="800000"/>
            <a:headEnd/>
            <a:tailEnd/>
          </a:ln>
        </p:spPr>
        <p:txBody>
          <a:bodyPr>
            <a:spAutoFit/>
          </a:bodyPr>
          <a:lstStyle/>
          <a:p>
            <a:pPr eaLnBrk="0" hangingPunct="0"/>
            <a:r>
              <a:rPr lang="it-IT" sz="2000" dirty="0">
                <a:solidFill>
                  <a:srgbClr val="FF3300"/>
                </a:solidFill>
              </a:rPr>
              <a:t>NAT: </a:t>
            </a:r>
            <a:r>
              <a:rPr lang="it-IT" sz="2000" dirty="0" err="1">
                <a:solidFill>
                  <a:srgbClr val="FF3300"/>
                </a:solidFill>
              </a:rPr>
              <a:t>N-acetiltransferasi</a:t>
            </a:r>
            <a:r>
              <a:rPr lang="it-IT" sz="2000" dirty="0">
                <a:solidFill>
                  <a:srgbClr val="FF3300"/>
                </a:solidFill>
              </a:rPr>
              <a:t>, </a:t>
            </a:r>
            <a:r>
              <a:rPr lang="en-US" sz="2000" dirty="0">
                <a:solidFill>
                  <a:schemeClr val="tx2"/>
                </a:solidFill>
              </a:rPr>
              <a:t>Si </a:t>
            </a:r>
            <a:r>
              <a:rPr lang="en-US" sz="2000" dirty="0" err="1">
                <a:solidFill>
                  <a:schemeClr val="tx2"/>
                </a:solidFill>
              </a:rPr>
              <a:t>conoscono</a:t>
            </a:r>
            <a:r>
              <a:rPr lang="en-US" sz="2000" dirty="0">
                <a:solidFill>
                  <a:schemeClr val="tx2"/>
                </a:solidFill>
              </a:rPr>
              <a:t> due tipi: NAT1 (</a:t>
            </a:r>
            <a:r>
              <a:rPr lang="en-US" sz="2000" dirty="0" err="1">
                <a:solidFill>
                  <a:schemeClr val="tx2"/>
                </a:solidFill>
              </a:rPr>
              <a:t>espressa</a:t>
            </a:r>
            <a:r>
              <a:rPr lang="en-US" sz="2000" dirty="0">
                <a:solidFill>
                  <a:schemeClr val="tx2"/>
                </a:solidFill>
              </a:rPr>
              <a:t> </a:t>
            </a:r>
            <a:r>
              <a:rPr lang="en-US" sz="2000" dirty="0" err="1">
                <a:solidFill>
                  <a:schemeClr val="tx2"/>
                </a:solidFill>
              </a:rPr>
              <a:t>ovunque</a:t>
            </a:r>
            <a:r>
              <a:rPr lang="en-US" sz="2000" dirty="0">
                <a:solidFill>
                  <a:schemeClr val="tx2"/>
                </a:solidFill>
              </a:rPr>
              <a:t>) e NAT2 (</a:t>
            </a:r>
            <a:r>
              <a:rPr lang="en-US" sz="2000" dirty="0" err="1">
                <a:solidFill>
                  <a:schemeClr val="tx2"/>
                </a:solidFill>
              </a:rPr>
              <a:t>espressa</a:t>
            </a:r>
            <a:r>
              <a:rPr lang="en-US" sz="2000" dirty="0">
                <a:solidFill>
                  <a:schemeClr val="tx2"/>
                </a:solidFill>
              </a:rPr>
              <a:t> </a:t>
            </a:r>
            <a:r>
              <a:rPr lang="en-US" sz="2000" dirty="0" err="1">
                <a:solidFill>
                  <a:schemeClr val="tx2"/>
                </a:solidFill>
              </a:rPr>
              <a:t>nel</a:t>
            </a:r>
            <a:r>
              <a:rPr lang="en-US" sz="2000" dirty="0">
                <a:solidFill>
                  <a:schemeClr val="tx2"/>
                </a:solidFill>
              </a:rPr>
              <a:t> </a:t>
            </a:r>
            <a:r>
              <a:rPr lang="en-US" sz="2000" dirty="0" err="1">
                <a:solidFill>
                  <a:schemeClr val="tx2"/>
                </a:solidFill>
              </a:rPr>
              <a:t>fegato</a:t>
            </a:r>
            <a:r>
              <a:rPr lang="en-US" sz="2000" dirty="0">
                <a:solidFill>
                  <a:schemeClr val="tx2"/>
                </a:solidFill>
              </a:rPr>
              <a:t>). </a:t>
            </a:r>
            <a:r>
              <a:rPr lang="en-US" sz="2000" dirty="0" err="1">
                <a:solidFill>
                  <a:schemeClr val="tx2"/>
                </a:solidFill>
              </a:rPr>
              <a:t>Ci</a:t>
            </a:r>
            <a:r>
              <a:rPr lang="en-US" sz="2000" dirty="0">
                <a:solidFill>
                  <a:schemeClr val="tx2"/>
                </a:solidFill>
              </a:rPr>
              <a:t> </a:t>
            </a:r>
            <a:r>
              <a:rPr lang="en-US" sz="2000" dirty="0" err="1">
                <a:solidFill>
                  <a:schemeClr val="tx2"/>
                </a:solidFill>
              </a:rPr>
              <a:t>sono</a:t>
            </a:r>
            <a:r>
              <a:rPr lang="en-US" sz="2000" dirty="0">
                <a:solidFill>
                  <a:schemeClr val="tx2"/>
                </a:solidFill>
              </a:rPr>
              <a:t> 27 </a:t>
            </a:r>
            <a:r>
              <a:rPr lang="en-US" sz="2000" dirty="0" err="1">
                <a:solidFill>
                  <a:schemeClr val="tx2"/>
                </a:solidFill>
              </a:rPr>
              <a:t>polimorfismi</a:t>
            </a:r>
            <a:r>
              <a:rPr lang="en-US" sz="2000" dirty="0">
                <a:solidFill>
                  <a:schemeClr val="tx2"/>
                </a:solidFill>
              </a:rPr>
              <a:t>.</a:t>
            </a:r>
          </a:p>
          <a:p>
            <a:pPr eaLnBrk="0" hangingPunct="0"/>
            <a:r>
              <a:rPr lang="it-IT" sz="2000" b="1" dirty="0" err="1" smtClean="0"/>
              <a:t>Acetilidrazina</a:t>
            </a:r>
            <a:r>
              <a:rPr lang="it-IT" sz="2000" b="1" dirty="0"/>
              <a:t>: metabolita tossico perché molto reattivo e determina danni su proteine cellulari con rigonfiamento membrana rottura e morte cellulare.</a:t>
            </a:r>
          </a:p>
          <a:p>
            <a:pPr eaLnBrk="0" hangingPunct="0"/>
            <a:r>
              <a:rPr lang="it-IT" sz="2000" dirty="0"/>
              <a:t>ISONIAZIDE: disfunzioni epatiche nel 10-20% dei pazienti, epatiti nel 1%</a:t>
            </a:r>
          </a:p>
        </p:txBody>
      </p:sp>
      <p:sp>
        <p:nvSpPr>
          <p:cNvPr id="12295" name="Line 8"/>
          <p:cNvSpPr>
            <a:spLocks noChangeShapeType="1"/>
          </p:cNvSpPr>
          <p:nvPr/>
        </p:nvSpPr>
        <p:spPr bwMode="auto">
          <a:xfrm>
            <a:off x="2019300" y="1892300"/>
            <a:ext cx="0" cy="647700"/>
          </a:xfrm>
          <a:prstGeom prst="line">
            <a:avLst/>
          </a:prstGeom>
          <a:noFill/>
          <a:ln w="9525">
            <a:solidFill>
              <a:schemeClr val="tx1"/>
            </a:solidFill>
            <a:round/>
            <a:headEnd/>
            <a:tailEnd type="triangle" w="med" len="med"/>
          </a:ln>
        </p:spPr>
        <p:txBody>
          <a:bodyPr/>
          <a:lstStyle/>
          <a:p>
            <a:endParaRPr lang="it-IT"/>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olo 1"/>
          <p:cNvSpPr>
            <a:spLocks noGrp="1"/>
          </p:cNvSpPr>
          <p:nvPr>
            <p:ph type="ctrTitle"/>
          </p:nvPr>
        </p:nvSpPr>
        <p:spPr/>
        <p:txBody>
          <a:bodyPr/>
          <a:lstStyle/>
          <a:p>
            <a:endParaRPr lang="it-IT" smtClean="0"/>
          </a:p>
        </p:txBody>
      </p:sp>
      <p:sp>
        <p:nvSpPr>
          <p:cNvPr id="1028" name="Rectangle 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endParaRPr lang="it-IT"/>
          </a:p>
        </p:txBody>
      </p:sp>
      <p:graphicFrame>
        <p:nvGraphicFramePr>
          <p:cNvPr id="1026" name="Object 8"/>
          <p:cNvGraphicFramePr>
            <a:graphicFrameLocks noChangeAspect="1"/>
          </p:cNvGraphicFramePr>
          <p:nvPr/>
        </p:nvGraphicFramePr>
        <p:xfrm>
          <a:off x="0" y="171450"/>
          <a:ext cx="5886450" cy="6686550"/>
        </p:xfrm>
        <a:graphic>
          <a:graphicData uri="http://schemas.openxmlformats.org/presentationml/2006/ole">
            <p:oleObj spid="_x0000_s1026" r:id="rId3" imgW="5886736" imgH="6696194" progId="">
              <p:embed/>
            </p:oleObj>
          </a:graphicData>
        </a:graphic>
      </p:graphicFrame>
      <p:sp>
        <p:nvSpPr>
          <p:cNvPr id="1029" name="Rectangle 10"/>
          <p:cNvSpPr>
            <a:spLocks noChangeArrowheads="1"/>
          </p:cNvSpPr>
          <p:nvPr/>
        </p:nvSpPr>
        <p:spPr bwMode="auto">
          <a:xfrm>
            <a:off x="5867400" y="301625"/>
            <a:ext cx="3276600" cy="6248400"/>
          </a:xfrm>
          <a:prstGeom prst="rect">
            <a:avLst/>
          </a:prstGeom>
          <a:solidFill>
            <a:srgbClr val="FFFFCC"/>
          </a:solidFill>
          <a:ln w="9525">
            <a:noFill/>
            <a:miter lim="800000"/>
            <a:headEnd/>
            <a:tailEnd/>
          </a:ln>
        </p:spPr>
        <p:txBody>
          <a:bodyPr anchor="ctr">
            <a:spAutoFit/>
          </a:bodyPr>
          <a:lstStyle/>
          <a:p>
            <a:pPr algn="just" eaLnBrk="0" hangingPunct="0"/>
            <a:r>
              <a:rPr lang="it-IT" sz="2000">
                <a:latin typeface="Tahoma" pitchFamily="34" charset="0"/>
                <a:ea typeface="Times New Roman" pitchFamily="18" charset="0"/>
                <a:cs typeface="Tahoma" pitchFamily="34" charset="0"/>
              </a:rPr>
              <a:t>L'isoniazide è convertita inizialmente ad acetilisoniazide che è poi idrolizzata a monoacetilidrazina ed acido isonicotinico (che non è epatotossico). </a:t>
            </a:r>
          </a:p>
          <a:p>
            <a:pPr algn="just" eaLnBrk="0" hangingPunct="0"/>
            <a:r>
              <a:rPr lang="it-IT" sz="2000">
                <a:latin typeface="Tahoma" pitchFamily="34" charset="0"/>
                <a:ea typeface="Times New Roman" pitchFamily="18" charset="0"/>
                <a:cs typeface="Tahoma" pitchFamily="34" charset="0"/>
              </a:rPr>
              <a:t>La monoacetilidrazina è successivamente convertita o a diacetilidrazina (che non è epatotossica) oppure, ad opera dei sistemi microsomiali epatici, </a:t>
            </a:r>
            <a:r>
              <a:rPr lang="it-IT" sz="2000">
                <a:solidFill>
                  <a:srgbClr val="FF0000"/>
                </a:solidFill>
                <a:latin typeface="Tahoma" pitchFamily="34" charset="0"/>
                <a:ea typeface="Times New Roman" pitchFamily="18" charset="0"/>
                <a:cs typeface="Tahoma" pitchFamily="34" charset="0"/>
              </a:rPr>
              <a:t>in intermedi reattivi </a:t>
            </a:r>
            <a:r>
              <a:rPr lang="it-IT" sz="2000">
                <a:latin typeface="Tahoma" pitchFamily="34" charset="0"/>
                <a:ea typeface="Times New Roman" pitchFamily="18" charset="0"/>
                <a:cs typeface="Tahoma" pitchFamily="34" charset="0"/>
              </a:rPr>
              <a:t>(cationi o radicali acetile) che possono legarsi covalentemente a componenti macromolecolari degli epatociti.</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09550" y="165100"/>
            <a:ext cx="8870950" cy="6604000"/>
          </a:xfrm>
          <a:prstGeom prst="rect">
            <a:avLst/>
          </a:prstGeom>
          <a:noFill/>
          <a:ln w="9525">
            <a:noFill/>
            <a:miter lim="800000"/>
            <a:headEnd/>
            <a:tailEnd/>
          </a:ln>
        </p:spPr>
        <p:txBody>
          <a:bodyPr>
            <a:spAutoFit/>
          </a:bodyPr>
          <a:lstStyle/>
          <a:p>
            <a:r>
              <a:rPr lang="it-IT" b="1">
                <a:solidFill>
                  <a:srgbClr val="FFFF00"/>
                </a:solidFill>
              </a:rPr>
              <a:t>c) Ossidazione</a:t>
            </a:r>
            <a:r>
              <a:rPr lang="it-IT" b="1">
                <a:solidFill>
                  <a:schemeClr val="bg1"/>
                </a:solidFill>
              </a:rPr>
              <a:t>:</a:t>
            </a:r>
          </a:p>
          <a:p>
            <a:pPr algn="just"/>
            <a:r>
              <a:rPr lang="it-IT" b="1">
                <a:solidFill>
                  <a:schemeClr val="bg1"/>
                </a:solidFill>
              </a:rPr>
              <a:t>Circa il 50% dei giapponesi, dei cinesi e degli individui di altre popolazioni asiatiche ha un </a:t>
            </a:r>
            <a:r>
              <a:rPr lang="it-IT" b="1" u="sng">
                <a:solidFill>
                  <a:schemeClr val="bg1"/>
                </a:solidFill>
              </a:rPr>
              <a:t>deficit</a:t>
            </a:r>
            <a:r>
              <a:rPr lang="it-IT" b="1">
                <a:solidFill>
                  <a:schemeClr val="bg1"/>
                </a:solidFill>
              </a:rPr>
              <a:t> di </a:t>
            </a:r>
            <a:r>
              <a:rPr lang="it-IT" b="1">
                <a:solidFill>
                  <a:srgbClr val="FF3300"/>
                </a:solidFill>
              </a:rPr>
              <a:t>aldeide deidrogenasi 2</a:t>
            </a:r>
            <a:r>
              <a:rPr lang="it-IT" b="1">
                <a:solidFill>
                  <a:schemeClr val="bg1"/>
                </a:solidFill>
              </a:rPr>
              <a:t>, un enzima coinvolto nel metabolismo dell'etanolo. </a:t>
            </a:r>
            <a:r>
              <a:rPr lang="it-IT" b="1">
                <a:solidFill>
                  <a:srgbClr val="FFFF00"/>
                </a:solidFill>
              </a:rPr>
              <a:t>In queste persone, l'ingestione di alcol provoca un aumento notevole dell'acetaldeide ematica e la comparsa di effetti indesiderati</a:t>
            </a:r>
            <a:r>
              <a:rPr lang="it-IT" b="1">
                <a:solidFill>
                  <a:schemeClr val="bg1"/>
                </a:solidFill>
              </a:rPr>
              <a:t> (p. es., arrossamento del volto, aumento della frequenza cardiaca, sudorazione, astenia muscolare); </a:t>
            </a:r>
            <a:r>
              <a:rPr lang="it-IT" b="1">
                <a:solidFill>
                  <a:srgbClr val="FFFF00"/>
                </a:solidFill>
              </a:rPr>
              <a:t>le elevate concentrazioni di acetaldeide possono provocare una vasodilatazione mediata dalle catecolamine con sintomatologia euforica e distrofica.</a:t>
            </a:r>
            <a:r>
              <a:rPr lang="it-IT">
                <a:solidFill>
                  <a:srgbClr val="FFFF00"/>
                </a:solidFill>
              </a:rPr>
              <a:t> </a:t>
            </a:r>
            <a:endParaRPr lang="it-IT" b="1">
              <a:solidFill>
                <a:srgbClr val="FFFF00"/>
              </a:solidFill>
            </a:endParaRPr>
          </a:p>
          <a:p>
            <a:pPr algn="just"/>
            <a:r>
              <a:rPr lang="it-IT" b="1">
                <a:solidFill>
                  <a:srgbClr val="99FF99"/>
                </a:solidFill>
              </a:rPr>
              <a:t>In circa l'85% degli individui giapponesi, cinesi e di altre popolazioni asiatiche, nel 5-10% degli inglesi, nel 9-14% dei tedeschi e nel 20% degli svizzeri,</a:t>
            </a:r>
            <a:r>
              <a:rPr lang="it-IT" b="1">
                <a:solidFill>
                  <a:schemeClr val="bg1"/>
                </a:solidFill>
              </a:rPr>
              <a:t> </a:t>
            </a:r>
            <a:r>
              <a:rPr lang="it-IT" b="1">
                <a:solidFill>
                  <a:srgbClr val="FF3300"/>
                </a:solidFill>
              </a:rPr>
              <a:t>l'alcol deidrogenasi</a:t>
            </a:r>
            <a:r>
              <a:rPr lang="it-IT" b="1">
                <a:solidFill>
                  <a:schemeClr val="bg1"/>
                </a:solidFill>
              </a:rPr>
              <a:t> </a:t>
            </a:r>
            <a:r>
              <a:rPr lang="it-IT" b="1">
                <a:solidFill>
                  <a:srgbClr val="99FF99"/>
                </a:solidFill>
              </a:rPr>
              <a:t>(un altro enzima coinvolto nel metabolismo dell'etanolo) </a:t>
            </a:r>
            <a:r>
              <a:rPr lang="it-IT" b="1" u="sng">
                <a:solidFill>
                  <a:srgbClr val="99FF99"/>
                </a:solidFill>
              </a:rPr>
              <a:t>agisce circa 5 volte più velocemente</a:t>
            </a:r>
            <a:r>
              <a:rPr lang="it-IT" b="1">
                <a:solidFill>
                  <a:srgbClr val="99FF99"/>
                </a:solidFill>
              </a:rPr>
              <a:t> del normale. Quando queste persone assumono alcol,</a:t>
            </a:r>
            <a:r>
              <a:rPr lang="it-IT" b="1">
                <a:solidFill>
                  <a:schemeClr val="bg1"/>
                </a:solidFill>
              </a:rPr>
              <a:t> </a:t>
            </a:r>
            <a:r>
              <a:rPr lang="it-IT" b="1">
                <a:solidFill>
                  <a:srgbClr val="FFFF00"/>
                </a:solidFill>
              </a:rPr>
              <a:t>l'acetaldeide si accumula, con conseguente vasodilatazione estesa, arrossamento del volto e tachicardia compensatoria.</a:t>
            </a:r>
            <a:r>
              <a:rPr lang="it-IT" sz="2000" b="1">
                <a:solidFill>
                  <a:schemeClr val="bg1"/>
                </a:solidFill>
              </a:rPr>
              <a:t> </a:t>
            </a:r>
          </a:p>
          <a:p>
            <a:r>
              <a:rPr lang="it-IT" sz="2000" b="1">
                <a:solidFill>
                  <a:schemeClr val="bg1"/>
                </a:solidFill>
              </a:rPr>
              <a:t>     </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ag248"/>
          <p:cNvPicPr>
            <a:picLocks noChangeAspect="1" noChangeArrowheads="1"/>
          </p:cNvPicPr>
          <p:nvPr/>
        </p:nvPicPr>
        <p:blipFill>
          <a:blip r:embed="rId2" cstate="print"/>
          <a:srcRect/>
          <a:stretch>
            <a:fillRect/>
          </a:stretch>
        </p:blipFill>
        <p:spPr bwMode="auto">
          <a:xfrm>
            <a:off x="1524000" y="685800"/>
            <a:ext cx="6172200" cy="4267200"/>
          </a:xfrm>
          <a:prstGeom prst="rect">
            <a:avLst/>
          </a:prstGeom>
          <a:noFill/>
          <a:ln w="9525">
            <a:noFill/>
            <a:miter lim="800000"/>
            <a:headEnd/>
            <a:tailEnd/>
          </a:ln>
        </p:spPr>
      </p:pic>
      <p:sp>
        <p:nvSpPr>
          <p:cNvPr id="14339" name="Text Box 3"/>
          <p:cNvSpPr txBox="1">
            <a:spLocks noChangeArrowheads="1"/>
          </p:cNvSpPr>
          <p:nvPr/>
        </p:nvSpPr>
        <p:spPr bwMode="auto">
          <a:xfrm>
            <a:off x="838200" y="5486400"/>
            <a:ext cx="6740525" cy="457200"/>
          </a:xfrm>
          <a:prstGeom prst="rect">
            <a:avLst/>
          </a:prstGeom>
          <a:noFill/>
          <a:ln w="9525">
            <a:noFill/>
            <a:miter lim="800000"/>
            <a:headEnd/>
            <a:tailEnd/>
          </a:ln>
        </p:spPr>
        <p:txBody>
          <a:bodyPr wrap="none">
            <a:spAutoFit/>
          </a:bodyPr>
          <a:lstStyle/>
          <a:p>
            <a:r>
              <a:rPr lang="it-IT">
                <a:solidFill>
                  <a:srgbClr val="FFFF00"/>
                </a:solidFill>
              </a:rPr>
              <a:t>Le due tappe iniziali del metabolismo dell’etanolo nel fegato</a:t>
            </a:r>
          </a:p>
        </p:txBody>
      </p:sp>
      <p:sp>
        <p:nvSpPr>
          <p:cNvPr id="14340" name="Rectangle 4"/>
          <p:cNvSpPr>
            <a:spLocks noChangeArrowheads="1"/>
          </p:cNvSpPr>
          <p:nvPr/>
        </p:nvSpPr>
        <p:spPr bwMode="auto">
          <a:xfrm>
            <a:off x="1524000" y="685800"/>
            <a:ext cx="6172200" cy="4267200"/>
          </a:xfrm>
          <a:prstGeom prst="rect">
            <a:avLst/>
          </a:prstGeom>
          <a:noFill/>
          <a:ln w="9525">
            <a:solidFill>
              <a:srgbClr val="FF3300"/>
            </a:solidFill>
            <a:miter lim="800000"/>
            <a:headEnd/>
            <a:tailEnd/>
          </a:ln>
        </p:spPr>
        <p:txBody>
          <a:bodyPr wrap="none" anchor="ctr"/>
          <a:lstStyle/>
          <a:p>
            <a:pPr eaLnBrk="0" hangingPunct="0"/>
            <a:endParaRPr lang="it-IT">
              <a:latin typeface="Verdana"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429000" y="228600"/>
            <a:ext cx="1706563" cy="457200"/>
          </a:xfrm>
          <a:prstGeom prst="rect">
            <a:avLst/>
          </a:prstGeom>
          <a:noFill/>
          <a:ln w="9525">
            <a:noFill/>
            <a:miter lim="800000"/>
            <a:headEnd/>
            <a:tailEnd/>
          </a:ln>
        </p:spPr>
        <p:txBody>
          <a:bodyPr wrap="none">
            <a:spAutoFit/>
          </a:bodyPr>
          <a:lstStyle/>
          <a:p>
            <a:r>
              <a:rPr lang="it-IT" b="1">
                <a:solidFill>
                  <a:srgbClr val="FFFF00"/>
                </a:solidFill>
              </a:rPr>
              <a:t>Acetaldeide</a:t>
            </a:r>
          </a:p>
        </p:txBody>
      </p:sp>
      <p:sp>
        <p:nvSpPr>
          <p:cNvPr id="15363" name="Text Box 3"/>
          <p:cNvSpPr txBox="1">
            <a:spLocks noChangeArrowheads="1"/>
          </p:cNvSpPr>
          <p:nvPr/>
        </p:nvSpPr>
        <p:spPr bwMode="auto">
          <a:xfrm>
            <a:off x="533400" y="1905000"/>
            <a:ext cx="7893050" cy="1465263"/>
          </a:xfrm>
          <a:prstGeom prst="rect">
            <a:avLst/>
          </a:prstGeom>
          <a:noFill/>
          <a:ln w="9525">
            <a:noFill/>
            <a:miter lim="800000"/>
            <a:headEnd/>
            <a:tailEnd/>
          </a:ln>
        </p:spPr>
        <p:txBody>
          <a:bodyPr wrap="none">
            <a:spAutoFit/>
          </a:bodyPr>
          <a:lstStyle/>
          <a:p>
            <a:r>
              <a:rPr lang="it-IT" sz="1800">
                <a:solidFill>
                  <a:schemeClr val="bg1"/>
                </a:solidFill>
              </a:rPr>
              <a:t>    L’acetaldeide è una micromolecola altamente diffusibile e raggiunge rapidamente</a:t>
            </a:r>
          </a:p>
          <a:p>
            <a:r>
              <a:rPr lang="it-IT" sz="1800">
                <a:solidFill>
                  <a:schemeClr val="bg1"/>
                </a:solidFill>
              </a:rPr>
              <a:t>    l’equilibrio tra sangue e tessuti.</a:t>
            </a:r>
          </a:p>
          <a:p>
            <a:endParaRPr lang="it-IT" sz="1800">
              <a:solidFill>
                <a:schemeClr val="bg1"/>
              </a:solidFill>
            </a:endParaRPr>
          </a:p>
          <a:p>
            <a:r>
              <a:rPr lang="it-IT" sz="1800">
                <a:solidFill>
                  <a:schemeClr val="bg1"/>
                </a:solidFill>
              </a:rPr>
              <a:t>    E’ molto più reattiva dell’etanolo così da suggerire che alcune reazioni tossiche </a:t>
            </a:r>
          </a:p>
          <a:p>
            <a:r>
              <a:rPr lang="it-IT" sz="1800">
                <a:solidFill>
                  <a:schemeClr val="bg1"/>
                </a:solidFill>
              </a:rPr>
              <a:t>    dell’etanolo siano mediate dall’acetaldeide</a:t>
            </a:r>
          </a:p>
        </p:txBody>
      </p:sp>
      <p:sp>
        <p:nvSpPr>
          <p:cNvPr id="15364" name="Text Box 4"/>
          <p:cNvSpPr txBox="1">
            <a:spLocks noChangeArrowheads="1"/>
          </p:cNvSpPr>
          <p:nvPr/>
        </p:nvSpPr>
        <p:spPr bwMode="auto">
          <a:xfrm>
            <a:off x="2819400" y="3733800"/>
            <a:ext cx="3135313" cy="457200"/>
          </a:xfrm>
          <a:prstGeom prst="rect">
            <a:avLst/>
          </a:prstGeom>
          <a:noFill/>
          <a:ln w="9525">
            <a:noFill/>
            <a:miter lim="800000"/>
            <a:headEnd/>
            <a:tailEnd/>
          </a:ln>
        </p:spPr>
        <p:txBody>
          <a:bodyPr wrap="none">
            <a:spAutoFit/>
          </a:bodyPr>
          <a:lstStyle/>
          <a:p>
            <a:r>
              <a:rPr lang="it-IT" b="1">
                <a:solidFill>
                  <a:srgbClr val="FFFF00"/>
                </a:solidFill>
              </a:rPr>
              <a:t>Azioni dell’acetaldeide</a:t>
            </a:r>
          </a:p>
        </p:txBody>
      </p:sp>
      <p:sp>
        <p:nvSpPr>
          <p:cNvPr id="15365" name="Text Box 5"/>
          <p:cNvSpPr txBox="1">
            <a:spLocks noChangeArrowheads="1"/>
          </p:cNvSpPr>
          <p:nvPr/>
        </p:nvSpPr>
        <p:spPr bwMode="auto">
          <a:xfrm>
            <a:off x="2057400" y="4648200"/>
            <a:ext cx="4830763" cy="1616075"/>
          </a:xfrm>
          <a:prstGeom prst="rect">
            <a:avLst/>
          </a:prstGeom>
          <a:noFill/>
          <a:ln w="9525">
            <a:noFill/>
            <a:miter lim="800000"/>
            <a:headEnd/>
            <a:tailEnd/>
          </a:ln>
        </p:spPr>
        <p:txBody>
          <a:bodyPr>
            <a:spAutoFit/>
          </a:bodyPr>
          <a:lstStyle/>
          <a:p>
            <a:r>
              <a:rPr lang="it-IT" sz="1800">
                <a:solidFill>
                  <a:srgbClr val="FFFF00"/>
                </a:solidFill>
              </a:rPr>
              <a:t>1</a:t>
            </a:r>
            <a:r>
              <a:rPr lang="it-IT" sz="2000">
                <a:solidFill>
                  <a:srgbClr val="FFFF00"/>
                </a:solidFill>
              </a:rPr>
              <a:t>) </a:t>
            </a:r>
            <a:r>
              <a:rPr lang="it-IT" sz="2000">
                <a:solidFill>
                  <a:schemeClr val="bg1"/>
                </a:solidFill>
              </a:rPr>
              <a:t>Azione simpaticomimetica</a:t>
            </a:r>
          </a:p>
          <a:p>
            <a:r>
              <a:rPr lang="it-IT" sz="2000">
                <a:solidFill>
                  <a:srgbClr val="FFFF00"/>
                </a:solidFill>
              </a:rPr>
              <a:t>2) </a:t>
            </a:r>
            <a:r>
              <a:rPr lang="it-IT" sz="2000">
                <a:solidFill>
                  <a:schemeClr val="bg1"/>
                </a:solidFill>
              </a:rPr>
              <a:t>Ipertensione</a:t>
            </a:r>
          </a:p>
          <a:p>
            <a:r>
              <a:rPr lang="it-IT" sz="2000">
                <a:solidFill>
                  <a:srgbClr val="FFFF00"/>
                </a:solidFill>
              </a:rPr>
              <a:t>3) </a:t>
            </a:r>
            <a:r>
              <a:rPr lang="it-IT" sz="2000">
                <a:solidFill>
                  <a:schemeClr val="bg1"/>
                </a:solidFill>
              </a:rPr>
              <a:t>Tachicardia</a:t>
            </a:r>
          </a:p>
          <a:p>
            <a:r>
              <a:rPr lang="it-IT" sz="2000">
                <a:solidFill>
                  <a:srgbClr val="FFFF00"/>
                </a:solidFill>
              </a:rPr>
              <a:t>4) </a:t>
            </a:r>
            <a:r>
              <a:rPr lang="it-IT" sz="2000">
                <a:solidFill>
                  <a:schemeClr val="bg1"/>
                </a:solidFill>
              </a:rPr>
              <a:t>Effetto inotropo positivo</a:t>
            </a:r>
          </a:p>
          <a:p>
            <a:r>
              <a:rPr lang="it-IT" sz="2000">
                <a:solidFill>
                  <a:srgbClr val="FFFF00"/>
                </a:solidFill>
              </a:rPr>
              <a:t>5) </a:t>
            </a:r>
            <a:r>
              <a:rPr lang="it-IT" sz="2000">
                <a:solidFill>
                  <a:schemeClr val="bg1"/>
                </a:solidFill>
              </a:rPr>
              <a:t>Liberazione di catecolamine dal surrene</a:t>
            </a:r>
          </a:p>
        </p:txBody>
      </p:sp>
      <p:pic>
        <p:nvPicPr>
          <p:cNvPr id="15366" name="Picture 6" descr="BD10299_"/>
          <p:cNvPicPr>
            <a:picLocks noChangeAspect="1" noChangeArrowheads="1"/>
          </p:cNvPicPr>
          <p:nvPr/>
        </p:nvPicPr>
        <p:blipFill>
          <a:blip r:embed="rId2" cstate="print"/>
          <a:srcRect/>
          <a:stretch>
            <a:fillRect/>
          </a:stretch>
        </p:blipFill>
        <p:spPr bwMode="auto">
          <a:xfrm>
            <a:off x="609600" y="2057400"/>
            <a:ext cx="153988" cy="136525"/>
          </a:xfrm>
          <a:prstGeom prst="rect">
            <a:avLst/>
          </a:prstGeom>
          <a:noFill/>
          <a:ln w="9525">
            <a:noFill/>
            <a:miter lim="800000"/>
            <a:headEnd/>
            <a:tailEnd/>
          </a:ln>
        </p:spPr>
      </p:pic>
      <p:pic>
        <p:nvPicPr>
          <p:cNvPr id="15367" name="Picture 7" descr="BD10299_"/>
          <p:cNvPicPr>
            <a:picLocks noChangeAspect="1" noChangeArrowheads="1"/>
          </p:cNvPicPr>
          <p:nvPr/>
        </p:nvPicPr>
        <p:blipFill>
          <a:blip r:embed="rId2" cstate="print"/>
          <a:srcRect/>
          <a:stretch>
            <a:fillRect/>
          </a:stretch>
        </p:blipFill>
        <p:spPr bwMode="auto">
          <a:xfrm>
            <a:off x="609600" y="2895600"/>
            <a:ext cx="153988" cy="136525"/>
          </a:xfrm>
          <a:prstGeom prst="rect">
            <a:avLst/>
          </a:prstGeom>
          <a:noFill/>
          <a:ln w="9525">
            <a:noFill/>
            <a:miter lim="800000"/>
            <a:headEnd/>
            <a:tailEnd/>
          </a:ln>
        </p:spPr>
      </p:pic>
      <p:sp>
        <p:nvSpPr>
          <p:cNvPr id="15368" name="Rectangle 8"/>
          <p:cNvSpPr>
            <a:spLocks noChangeArrowheads="1"/>
          </p:cNvSpPr>
          <p:nvPr/>
        </p:nvSpPr>
        <p:spPr bwMode="auto">
          <a:xfrm>
            <a:off x="533400" y="1828800"/>
            <a:ext cx="7848600" cy="1600200"/>
          </a:xfrm>
          <a:prstGeom prst="rect">
            <a:avLst/>
          </a:prstGeom>
          <a:noFill/>
          <a:ln w="9525">
            <a:solidFill>
              <a:srgbClr val="FF3300"/>
            </a:solidFill>
            <a:miter lim="800000"/>
            <a:headEnd/>
            <a:tailEnd/>
          </a:ln>
        </p:spPr>
        <p:txBody>
          <a:bodyPr wrap="none" anchor="ctr"/>
          <a:lstStyle/>
          <a:p>
            <a:pPr eaLnBrk="0" hangingPunct="0"/>
            <a:endParaRPr lang="it-IT">
              <a:latin typeface="Verdana" pitchFamily="34" charset="0"/>
            </a:endParaRPr>
          </a:p>
        </p:txBody>
      </p:sp>
      <p:sp>
        <p:nvSpPr>
          <p:cNvPr id="15369" name="Rectangle 9"/>
          <p:cNvSpPr>
            <a:spLocks noChangeArrowheads="1"/>
          </p:cNvSpPr>
          <p:nvPr/>
        </p:nvSpPr>
        <p:spPr bwMode="auto">
          <a:xfrm>
            <a:off x="1981200" y="4572000"/>
            <a:ext cx="4495800" cy="1752600"/>
          </a:xfrm>
          <a:prstGeom prst="rect">
            <a:avLst/>
          </a:prstGeom>
          <a:noFill/>
          <a:ln w="9525">
            <a:solidFill>
              <a:srgbClr val="FF3300"/>
            </a:solidFill>
            <a:miter lim="800000"/>
            <a:headEnd/>
            <a:tailEnd/>
          </a:ln>
        </p:spPr>
        <p:txBody>
          <a:bodyPr wrap="none" anchor="ctr"/>
          <a:lstStyle/>
          <a:p>
            <a:pPr eaLnBrk="0" hangingPunct="0"/>
            <a:endParaRPr lang="it-IT">
              <a:latin typeface="Verdana" pitchFamily="34" charset="0"/>
            </a:endParaRPr>
          </a:p>
        </p:txBody>
      </p:sp>
      <p:pic>
        <p:nvPicPr>
          <p:cNvPr id="15370" name="Picture 10" descr="Acetaldeide"/>
          <p:cNvPicPr>
            <a:picLocks noChangeAspect="1" noChangeArrowheads="1"/>
          </p:cNvPicPr>
          <p:nvPr/>
        </p:nvPicPr>
        <p:blipFill>
          <a:blip r:embed="rId3" cstate="print"/>
          <a:srcRect/>
          <a:stretch>
            <a:fillRect/>
          </a:stretch>
        </p:blipFill>
        <p:spPr bwMode="auto">
          <a:xfrm>
            <a:off x="3352800" y="762000"/>
            <a:ext cx="1905000" cy="914400"/>
          </a:xfrm>
          <a:prstGeom prst="rect">
            <a:avLst/>
          </a:prstGeom>
          <a:noFill/>
          <a:ln w="9525">
            <a:noFill/>
            <a:miter lim="800000"/>
            <a:headEnd/>
            <a:tailEnd/>
          </a:ln>
        </p:spPr>
      </p:pic>
      <p:sp>
        <p:nvSpPr>
          <p:cNvPr id="15371" name="Rectangle 11"/>
          <p:cNvSpPr>
            <a:spLocks noChangeArrowheads="1"/>
          </p:cNvSpPr>
          <p:nvPr/>
        </p:nvSpPr>
        <p:spPr bwMode="auto">
          <a:xfrm>
            <a:off x="3352800" y="228600"/>
            <a:ext cx="1905000" cy="1447800"/>
          </a:xfrm>
          <a:prstGeom prst="rect">
            <a:avLst/>
          </a:prstGeom>
          <a:noFill/>
          <a:ln w="9525">
            <a:solidFill>
              <a:srgbClr val="FF3300"/>
            </a:solidFill>
            <a:miter lim="800000"/>
            <a:headEnd/>
            <a:tailEnd/>
          </a:ln>
        </p:spPr>
        <p:txBody>
          <a:bodyPr wrap="none" anchor="ctr"/>
          <a:lstStyle/>
          <a:p>
            <a:pPr eaLnBrk="0" hangingPunct="0"/>
            <a:endParaRPr lang="it-IT">
              <a:latin typeface="Verdana"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228600"/>
            <a:ext cx="7772400" cy="723900"/>
          </a:xfrm>
          <a:solidFill>
            <a:srgbClr val="CCFFFF"/>
          </a:solidFill>
        </p:spPr>
        <p:txBody>
          <a:bodyPr/>
          <a:lstStyle/>
          <a:p>
            <a:r>
              <a:rPr lang="en-US" sz="3600" b="1" smtClean="0">
                <a:solidFill>
                  <a:srgbClr val="000000"/>
                </a:solidFill>
                <a:latin typeface="Verdana" pitchFamily="34" charset="0"/>
              </a:rPr>
              <a:t>Cos’è un veleno?</a:t>
            </a:r>
          </a:p>
        </p:txBody>
      </p:sp>
      <p:sp>
        <p:nvSpPr>
          <p:cNvPr id="8195" name="Rectangle 3"/>
          <p:cNvSpPr>
            <a:spLocks noGrp="1" noChangeArrowheads="1"/>
          </p:cNvSpPr>
          <p:nvPr>
            <p:ph type="body" idx="1"/>
          </p:nvPr>
        </p:nvSpPr>
        <p:spPr>
          <a:xfrm>
            <a:off x="152400" y="1409700"/>
            <a:ext cx="8763000" cy="4114800"/>
          </a:xfrm>
        </p:spPr>
        <p:txBody>
          <a:bodyPr>
            <a:normAutofit fontScale="92500" lnSpcReduction="10000"/>
          </a:bodyPr>
          <a:lstStyle/>
          <a:p>
            <a:pPr algn="ctr">
              <a:lnSpc>
                <a:spcPct val="90000"/>
              </a:lnSpc>
              <a:buFontTx/>
              <a:buNone/>
            </a:pPr>
            <a:r>
              <a:rPr lang="en-US" sz="2400" b="1" dirty="0" err="1" smtClean="0">
                <a:solidFill>
                  <a:srgbClr val="000000"/>
                </a:solidFill>
                <a:latin typeface="Verdana" pitchFamily="34" charset="0"/>
              </a:rPr>
              <a:t>Tutte</a:t>
            </a:r>
            <a:r>
              <a:rPr lang="en-US" sz="2400" b="1" dirty="0" smtClean="0">
                <a:solidFill>
                  <a:srgbClr val="000000"/>
                </a:solidFill>
                <a:latin typeface="Verdana" pitchFamily="34" charset="0"/>
              </a:rPr>
              <a:t> le </a:t>
            </a:r>
            <a:r>
              <a:rPr lang="en-US" sz="2400" b="1" dirty="0" err="1" smtClean="0">
                <a:solidFill>
                  <a:srgbClr val="000000"/>
                </a:solidFill>
                <a:latin typeface="Verdana" pitchFamily="34" charset="0"/>
              </a:rPr>
              <a:t>sostanze</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sono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velenose</a:t>
            </a:r>
            <a:r>
              <a:rPr lang="en-US" sz="2400" b="1" dirty="0" smtClean="0">
                <a:solidFill>
                  <a:srgbClr val="000000"/>
                </a:solidFill>
                <a:latin typeface="Verdana" pitchFamily="34" charset="0"/>
              </a:rPr>
              <a:t>;</a:t>
            </a:r>
          </a:p>
          <a:p>
            <a:pPr algn="ctr">
              <a:lnSpc>
                <a:spcPct val="90000"/>
              </a:lnSpc>
              <a:buFontTx/>
              <a:buNone/>
            </a:pPr>
            <a:r>
              <a:rPr lang="en-US" sz="2400" b="1" dirty="0" smtClean="0">
                <a:solidFill>
                  <a:srgbClr val="000000"/>
                </a:solidFill>
                <a:latin typeface="Verdana" pitchFamily="34" charset="0"/>
              </a:rPr>
              <a:t>Non </a:t>
            </a:r>
            <a:r>
              <a:rPr lang="en-US" sz="2400" b="1" dirty="0" err="1" smtClean="0">
                <a:solidFill>
                  <a:srgbClr val="000000"/>
                </a:solidFill>
                <a:latin typeface="Verdana" pitchFamily="34" charset="0"/>
              </a:rPr>
              <a:t>ve</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n’è</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una</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che</a:t>
            </a:r>
            <a:r>
              <a:rPr lang="en-US" sz="2400" b="1" dirty="0" smtClean="0">
                <a:solidFill>
                  <a:srgbClr val="000000"/>
                </a:solidFill>
                <a:latin typeface="Verdana" pitchFamily="34" charset="0"/>
              </a:rPr>
              <a:t> non </a:t>
            </a:r>
            <a:r>
              <a:rPr lang="en-US" sz="2400" b="1" dirty="0" err="1" smtClean="0">
                <a:solidFill>
                  <a:srgbClr val="000000"/>
                </a:solidFill>
                <a:latin typeface="Verdana" pitchFamily="34" charset="0"/>
              </a:rPr>
              <a:t>sia</a:t>
            </a:r>
            <a:r>
              <a:rPr lang="en-US" sz="2400" b="1" dirty="0" smtClean="0">
                <a:solidFill>
                  <a:srgbClr val="000000"/>
                </a:solidFill>
                <a:latin typeface="Verdana" pitchFamily="34" charset="0"/>
              </a:rPr>
              <a:t> un </a:t>
            </a:r>
            <a:r>
              <a:rPr lang="en-US" sz="2400" b="1" dirty="0" err="1" smtClean="0">
                <a:solidFill>
                  <a:srgbClr val="000000"/>
                </a:solidFill>
                <a:latin typeface="Verdana" pitchFamily="34" charset="0"/>
              </a:rPr>
              <a:t>veleno</a:t>
            </a:r>
            <a:r>
              <a:rPr lang="en-US" sz="2400" b="1" dirty="0" smtClean="0">
                <a:solidFill>
                  <a:srgbClr val="000000"/>
                </a:solidFill>
                <a:latin typeface="Verdana" pitchFamily="34" charset="0"/>
              </a:rPr>
              <a:t>.  </a:t>
            </a:r>
          </a:p>
          <a:p>
            <a:pPr algn="ctr">
              <a:lnSpc>
                <a:spcPct val="90000"/>
              </a:lnSpc>
              <a:buFontTx/>
              <a:buNone/>
            </a:pPr>
            <a:r>
              <a:rPr lang="en-US" sz="2400" b="1" dirty="0" smtClean="0">
                <a:solidFill>
                  <a:srgbClr val="000000"/>
                </a:solidFill>
                <a:latin typeface="Verdana" pitchFamily="34" charset="0"/>
              </a:rPr>
              <a:t>La </a:t>
            </a:r>
            <a:r>
              <a:rPr lang="en-US" sz="2400" b="1" dirty="0" err="1" smtClean="0">
                <a:solidFill>
                  <a:srgbClr val="000000"/>
                </a:solidFill>
                <a:latin typeface="Verdana" pitchFamily="34" charset="0"/>
              </a:rPr>
              <a:t>giusta</a:t>
            </a:r>
            <a:r>
              <a:rPr lang="en-US" sz="2400" b="1" dirty="0" smtClean="0">
                <a:solidFill>
                  <a:srgbClr val="000000"/>
                </a:solidFill>
                <a:latin typeface="Verdana" pitchFamily="34" charset="0"/>
              </a:rPr>
              <a:t> dose </a:t>
            </a:r>
            <a:r>
              <a:rPr lang="en-US" sz="2400" b="1" dirty="0" err="1" smtClean="0">
                <a:solidFill>
                  <a:srgbClr val="000000"/>
                </a:solidFill>
                <a:latin typeface="Verdana" pitchFamily="34" charset="0"/>
              </a:rPr>
              <a:t>differenzia</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il</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veleno</a:t>
            </a:r>
            <a:r>
              <a:rPr lang="en-US" sz="2400" b="1" dirty="0" smtClean="0">
                <a:solidFill>
                  <a:srgbClr val="000000"/>
                </a:solidFill>
                <a:latin typeface="Verdana" pitchFamily="34" charset="0"/>
              </a:rPr>
              <a:t> dal </a:t>
            </a:r>
            <a:r>
              <a:rPr lang="en-US" sz="2400" b="1" dirty="0" err="1" smtClean="0">
                <a:solidFill>
                  <a:srgbClr val="000000"/>
                </a:solidFill>
                <a:latin typeface="Verdana" pitchFamily="34" charset="0"/>
              </a:rPr>
              <a:t>rimedio</a:t>
            </a:r>
            <a:r>
              <a:rPr lang="en-US" sz="2400" b="1" dirty="0" smtClean="0">
                <a:solidFill>
                  <a:srgbClr val="000000"/>
                </a:solidFill>
                <a:latin typeface="Verdana" pitchFamily="34" charset="0"/>
              </a:rPr>
              <a:t>.</a:t>
            </a:r>
          </a:p>
          <a:p>
            <a:pPr algn="ctr">
              <a:lnSpc>
                <a:spcPct val="90000"/>
              </a:lnSpc>
              <a:buFontTx/>
              <a:buNone/>
            </a:pPr>
            <a:endParaRPr lang="en-US" sz="2400" b="1" dirty="0" smtClean="0">
              <a:solidFill>
                <a:srgbClr val="000000"/>
              </a:solidFill>
              <a:latin typeface="Verdana" pitchFamily="34" charset="0"/>
            </a:endParaRPr>
          </a:p>
          <a:p>
            <a:pPr algn="ctr">
              <a:lnSpc>
                <a:spcPct val="90000"/>
              </a:lnSpc>
              <a:buFontTx/>
              <a:buNone/>
            </a:pPr>
            <a:r>
              <a:rPr lang="en-US" sz="2400" b="1" dirty="0" err="1" smtClean="0">
                <a:solidFill>
                  <a:srgbClr val="000000"/>
                </a:solidFill>
                <a:latin typeface="Verdana" pitchFamily="34" charset="0"/>
              </a:rPr>
              <a:t>Paracelso</a:t>
            </a:r>
            <a:r>
              <a:rPr lang="en-US" sz="2400" b="1" dirty="0" smtClean="0">
                <a:solidFill>
                  <a:srgbClr val="000000"/>
                </a:solidFill>
                <a:latin typeface="Verdana" pitchFamily="34" charset="0"/>
              </a:rPr>
              <a:t> (1493-1541)</a:t>
            </a:r>
          </a:p>
          <a:p>
            <a:pPr algn="ctr">
              <a:lnSpc>
                <a:spcPct val="90000"/>
              </a:lnSpc>
              <a:buFontTx/>
              <a:buNone/>
            </a:pPr>
            <a:endParaRPr lang="en-US" sz="2400" b="1" dirty="0" smtClean="0">
              <a:solidFill>
                <a:srgbClr val="000000"/>
              </a:solidFill>
              <a:latin typeface="Verdana" pitchFamily="34" charset="0"/>
            </a:endParaRPr>
          </a:p>
          <a:p>
            <a:pPr algn="ctr">
              <a:lnSpc>
                <a:spcPct val="90000"/>
              </a:lnSpc>
              <a:buFont typeface="Symbol" pitchFamily="18" charset="2"/>
              <a:buChar char="®"/>
            </a:pPr>
            <a:r>
              <a:rPr lang="en-US" sz="2400" b="1" dirty="0" err="1" smtClean="0">
                <a:solidFill>
                  <a:srgbClr val="000000"/>
                </a:solidFill>
                <a:latin typeface="Verdana" pitchFamily="34" charset="0"/>
                <a:sym typeface="Symbol" pitchFamily="18" charset="2"/>
              </a:rPr>
              <a:t>Ruolo</a:t>
            </a:r>
            <a:r>
              <a:rPr lang="en-US" sz="2400" b="1" dirty="0" smtClean="0">
                <a:solidFill>
                  <a:srgbClr val="000000"/>
                </a:solidFill>
                <a:latin typeface="Verdana" pitchFamily="34" charset="0"/>
                <a:sym typeface="Symbol" pitchFamily="18" charset="2"/>
              </a:rPr>
              <a:t> </a:t>
            </a:r>
            <a:r>
              <a:rPr lang="en-US" sz="2400" b="1" dirty="0" err="1" smtClean="0">
                <a:solidFill>
                  <a:srgbClr val="000000"/>
                </a:solidFill>
                <a:latin typeface="Verdana" pitchFamily="34" charset="0"/>
                <a:sym typeface="Symbol" pitchFamily="18" charset="2"/>
              </a:rPr>
              <a:t>della</a:t>
            </a:r>
            <a:r>
              <a:rPr lang="en-US" sz="2400" b="1" dirty="0" smtClean="0">
                <a:solidFill>
                  <a:srgbClr val="000000"/>
                </a:solidFill>
                <a:latin typeface="Verdana" pitchFamily="34" charset="0"/>
                <a:sym typeface="Symbol" pitchFamily="18" charset="2"/>
              </a:rPr>
              <a:t> DOSE</a:t>
            </a:r>
          </a:p>
          <a:p>
            <a:pPr algn="ctr">
              <a:lnSpc>
                <a:spcPct val="90000"/>
              </a:lnSpc>
              <a:buFont typeface="Symbol" pitchFamily="18" charset="2"/>
              <a:buChar char="®"/>
            </a:pPr>
            <a:endParaRPr lang="en-US" sz="2400" b="1" dirty="0" smtClean="0">
              <a:solidFill>
                <a:srgbClr val="000000"/>
              </a:solidFill>
              <a:latin typeface="Verdana" pitchFamily="34" charset="0"/>
              <a:sym typeface="Symbol" pitchFamily="18" charset="2"/>
            </a:endParaRPr>
          </a:p>
          <a:p>
            <a:pPr>
              <a:lnSpc>
                <a:spcPct val="90000"/>
              </a:lnSpc>
              <a:buFont typeface="Symbol" pitchFamily="18" charset="2"/>
              <a:buNone/>
            </a:pPr>
            <a:r>
              <a:rPr lang="it-IT" sz="2400" b="1" dirty="0" smtClean="0">
                <a:solidFill>
                  <a:srgbClr val="000000"/>
                </a:solidFill>
                <a:latin typeface="Verdana" pitchFamily="34" charset="0"/>
                <a:cs typeface="Arial" charset="0"/>
                <a:sym typeface="Symbol" pitchFamily="18" charset="2"/>
              </a:rPr>
              <a:t>Uno xenobiotico (sostanza estranea), assunto in piccole quantità può non essere tossico o risultare addirittura utile; all’aumentare delle dosi è possibile che questo determini effetti tossici finanche letali</a:t>
            </a:r>
            <a:endParaRPr lang="en-US" sz="2400" b="1" dirty="0" smtClean="0">
              <a:solidFill>
                <a:srgbClr val="000000"/>
              </a:solidFill>
              <a:latin typeface="Verdana" pitchFamily="34" charset="0"/>
              <a:cs typeface="Arial" charset="0"/>
              <a:sym typeface="Symbol" pitchFamily="18" charset="2"/>
            </a:endParaRPr>
          </a:p>
        </p:txBody>
      </p:sp>
      <p:pic>
        <p:nvPicPr>
          <p:cNvPr id="4"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67744" y="1052736"/>
            <a:ext cx="4460953" cy="44609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558800" y="762000"/>
            <a:ext cx="8126413" cy="5355312"/>
          </a:xfrm>
          <a:prstGeom prst="rect">
            <a:avLst/>
          </a:prstGeom>
          <a:noFill/>
          <a:ln w="9525">
            <a:noFill/>
            <a:miter lim="800000"/>
            <a:headEnd/>
            <a:tailEnd/>
          </a:ln>
        </p:spPr>
        <p:txBody>
          <a:bodyPr>
            <a:spAutoFit/>
          </a:bodyPr>
          <a:lstStyle/>
          <a:p>
            <a:pPr marL="266700" indent="-266700"/>
            <a:r>
              <a:rPr lang="it-IT" b="1" dirty="0">
                <a:solidFill>
                  <a:srgbClr val="FFFF00"/>
                </a:solidFill>
              </a:rPr>
              <a:t>d) </a:t>
            </a:r>
            <a:r>
              <a:rPr lang="it-IT" b="1" dirty="0" err="1">
                <a:solidFill>
                  <a:srgbClr val="FFFF00"/>
                </a:solidFill>
              </a:rPr>
              <a:t>Idrossilasi</a:t>
            </a:r>
            <a:r>
              <a:rPr lang="it-IT" b="1" dirty="0">
                <a:solidFill>
                  <a:schemeClr val="bg1"/>
                </a:solidFill>
              </a:rPr>
              <a:t>:</a:t>
            </a:r>
          </a:p>
          <a:p>
            <a:pPr marL="266700" indent="-266700"/>
            <a:endParaRPr lang="it-IT" b="1" dirty="0">
              <a:solidFill>
                <a:schemeClr val="bg1"/>
              </a:solidFill>
            </a:endParaRPr>
          </a:p>
          <a:p>
            <a:pPr marL="266700" indent="-266700"/>
            <a:endParaRPr lang="it-IT" b="1" dirty="0">
              <a:solidFill>
                <a:schemeClr val="bg1"/>
              </a:solidFill>
            </a:endParaRPr>
          </a:p>
          <a:p>
            <a:pPr marL="266700" indent="-266700"/>
            <a:r>
              <a:rPr lang="it-IT" b="1" dirty="0">
                <a:solidFill>
                  <a:schemeClr val="bg1"/>
                </a:solidFill>
              </a:rPr>
              <a:t>    Sono enzimi responsabili della </a:t>
            </a:r>
            <a:r>
              <a:rPr lang="it-IT" b="1" dirty="0" err="1">
                <a:solidFill>
                  <a:srgbClr val="FFFF00"/>
                </a:solidFill>
              </a:rPr>
              <a:t>idrossilazione</a:t>
            </a:r>
            <a:r>
              <a:rPr lang="it-IT" b="1" dirty="0">
                <a:solidFill>
                  <a:srgbClr val="FFFF00"/>
                </a:solidFill>
              </a:rPr>
              <a:t> </a:t>
            </a:r>
            <a:r>
              <a:rPr lang="it-IT" b="1" dirty="0">
                <a:solidFill>
                  <a:schemeClr val="bg1"/>
                </a:solidFill>
              </a:rPr>
              <a:t>della    </a:t>
            </a:r>
            <a:r>
              <a:rPr lang="it-IT" b="1" dirty="0" err="1" smtClean="0">
                <a:solidFill>
                  <a:srgbClr val="FFFF00"/>
                </a:solidFill>
              </a:rPr>
              <a:t>difenilidantoina</a:t>
            </a:r>
            <a:r>
              <a:rPr lang="it-IT" b="1" dirty="0" smtClean="0">
                <a:solidFill>
                  <a:srgbClr val="FFFF00"/>
                </a:solidFill>
              </a:rPr>
              <a:t> (</a:t>
            </a:r>
            <a:r>
              <a:rPr lang="it-IT" b="1" dirty="0" err="1" smtClean="0">
                <a:solidFill>
                  <a:srgbClr val="FFFF00"/>
                </a:solidFill>
              </a:rPr>
              <a:t>fenitoina</a:t>
            </a:r>
            <a:r>
              <a:rPr lang="it-IT" b="1" dirty="0" smtClean="0">
                <a:solidFill>
                  <a:srgbClr val="FFFF00"/>
                </a:solidFill>
              </a:rPr>
              <a:t>)</a:t>
            </a:r>
            <a:r>
              <a:rPr lang="it-IT" b="1" dirty="0" smtClean="0">
                <a:solidFill>
                  <a:schemeClr val="bg1"/>
                </a:solidFill>
              </a:rPr>
              <a:t>, </a:t>
            </a:r>
            <a:r>
              <a:rPr lang="it-IT" b="1" dirty="0">
                <a:solidFill>
                  <a:schemeClr val="bg1"/>
                </a:solidFill>
              </a:rPr>
              <a:t>farmaco impiegato nell’epilessia.</a:t>
            </a:r>
          </a:p>
          <a:p>
            <a:pPr marL="266700" indent="-266700"/>
            <a:endParaRPr lang="it-IT" b="1" dirty="0">
              <a:solidFill>
                <a:schemeClr val="bg1"/>
              </a:solidFill>
            </a:endParaRPr>
          </a:p>
          <a:p>
            <a:pPr marL="266700" indent="-266700"/>
            <a:r>
              <a:rPr lang="it-IT" b="1" dirty="0">
                <a:solidFill>
                  <a:schemeClr val="bg1"/>
                </a:solidFill>
              </a:rPr>
              <a:t>    </a:t>
            </a:r>
            <a:r>
              <a:rPr lang="it-IT" b="1" u="sng" dirty="0">
                <a:solidFill>
                  <a:schemeClr val="bg1"/>
                </a:solidFill>
              </a:rPr>
              <a:t>La carenza</a:t>
            </a:r>
            <a:r>
              <a:rPr lang="it-IT" b="1" dirty="0">
                <a:solidFill>
                  <a:schemeClr val="bg1"/>
                </a:solidFill>
              </a:rPr>
              <a:t> di </a:t>
            </a:r>
            <a:r>
              <a:rPr lang="it-IT" b="1" dirty="0" err="1">
                <a:solidFill>
                  <a:schemeClr val="bg1"/>
                </a:solidFill>
              </a:rPr>
              <a:t>idrossilasi</a:t>
            </a:r>
            <a:r>
              <a:rPr lang="it-IT" b="1" dirty="0">
                <a:solidFill>
                  <a:schemeClr val="bg1"/>
                </a:solidFill>
              </a:rPr>
              <a:t> è responsabile della comparsa di segni di tossicità di questo farmaco a causa del suo accumulo (atassia, nistagmo, confusione mentale)</a:t>
            </a:r>
          </a:p>
          <a:p>
            <a:pPr marL="266700" indent="-266700"/>
            <a:endParaRPr lang="it-IT" b="1" dirty="0">
              <a:solidFill>
                <a:schemeClr val="bg1"/>
              </a:solidFill>
            </a:endParaRPr>
          </a:p>
          <a:p>
            <a:pPr marL="266700" indent="-266700"/>
            <a:r>
              <a:rPr lang="it-IT" sz="1800" b="1" dirty="0">
                <a:solidFill>
                  <a:schemeClr val="bg1"/>
                </a:solidFill>
              </a:rPr>
              <a:t>    Atassia: </a:t>
            </a:r>
            <a:r>
              <a:rPr lang="it-IT" sz="1800" b="1" dirty="0">
                <a:solidFill>
                  <a:srgbClr val="CCFFFF"/>
                </a:solidFill>
              </a:rPr>
              <a:t>è un disturbo consistente nella progressiva perdita della coordinazione muscolare che quindi rende difficoltoso eseguire i movimenti volontari.</a:t>
            </a:r>
          </a:p>
          <a:p>
            <a:pPr marL="266700" indent="-266700"/>
            <a:r>
              <a:rPr lang="it-IT" sz="1800" b="1" dirty="0"/>
              <a:t>	</a:t>
            </a:r>
            <a:r>
              <a:rPr lang="it-IT" sz="1800" b="1" dirty="0">
                <a:solidFill>
                  <a:schemeClr val="bg1"/>
                </a:solidFill>
              </a:rPr>
              <a:t>Nistagmo:</a:t>
            </a:r>
            <a:r>
              <a:rPr lang="it-IT" dirty="0"/>
              <a:t> </a:t>
            </a:r>
            <a:r>
              <a:rPr lang="it-IT" sz="1800" b="1" dirty="0">
                <a:solidFill>
                  <a:srgbClr val="CCFFFF"/>
                </a:solidFill>
              </a:rPr>
              <a:t>si riferisce a movimenti oscillatori, ritmici e involontari dei globi oculari. </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355600" y="223838"/>
            <a:ext cx="8407400" cy="6709529"/>
          </a:xfrm>
          <a:prstGeom prst="rect">
            <a:avLst/>
          </a:prstGeom>
          <a:noFill/>
          <a:ln w="9525">
            <a:noFill/>
            <a:miter lim="800000"/>
            <a:headEnd/>
            <a:tailEnd/>
          </a:ln>
        </p:spPr>
        <p:txBody>
          <a:bodyPr>
            <a:spAutoFit/>
          </a:bodyPr>
          <a:lstStyle/>
          <a:p>
            <a:r>
              <a:rPr lang="it-IT" b="1" dirty="0">
                <a:solidFill>
                  <a:srgbClr val="FFFF00"/>
                </a:solidFill>
              </a:rPr>
              <a:t>e) G6PD e </a:t>
            </a:r>
            <a:r>
              <a:rPr lang="it-IT" b="1" dirty="0" err="1">
                <a:solidFill>
                  <a:srgbClr val="FFFF00"/>
                </a:solidFill>
              </a:rPr>
              <a:t>Glutatione</a:t>
            </a:r>
            <a:r>
              <a:rPr lang="it-IT" b="1" dirty="0">
                <a:solidFill>
                  <a:srgbClr val="FFFF00"/>
                </a:solidFill>
              </a:rPr>
              <a:t> </a:t>
            </a:r>
            <a:r>
              <a:rPr lang="it-IT" b="1" dirty="0" err="1">
                <a:solidFill>
                  <a:srgbClr val="FFFF00"/>
                </a:solidFill>
              </a:rPr>
              <a:t>sintetasi</a:t>
            </a:r>
            <a:r>
              <a:rPr lang="it-IT" b="1" dirty="0">
                <a:solidFill>
                  <a:srgbClr val="FFFF00"/>
                </a:solidFill>
              </a:rPr>
              <a:t> (deficit)</a:t>
            </a:r>
            <a:endParaRPr lang="it-IT" b="1" dirty="0">
              <a:solidFill>
                <a:schemeClr val="bg1"/>
              </a:solidFill>
            </a:endParaRPr>
          </a:p>
          <a:p>
            <a:endParaRPr lang="it-IT" sz="1000" b="1" dirty="0">
              <a:solidFill>
                <a:schemeClr val="bg1"/>
              </a:solidFill>
            </a:endParaRPr>
          </a:p>
          <a:p>
            <a:r>
              <a:rPr lang="it-IT" b="1" u="sng" dirty="0">
                <a:solidFill>
                  <a:schemeClr val="bg1"/>
                </a:solidFill>
              </a:rPr>
              <a:t>Deficit </a:t>
            </a:r>
            <a:r>
              <a:rPr lang="it-IT" b="1" dirty="0">
                <a:solidFill>
                  <a:schemeClr val="bg1"/>
                </a:solidFill>
              </a:rPr>
              <a:t>di glucoso-6-fosfato deidrogenasi (G6PD): la G6PD è fondamentale per le reazioni di riduzione che avvengono all'interno dei </a:t>
            </a:r>
            <a:r>
              <a:rPr lang="it-IT" b="1" dirty="0" smtClean="0">
                <a:solidFill>
                  <a:schemeClr val="bg1"/>
                </a:solidFill>
              </a:rPr>
              <a:t>globuli rossi (GR), </a:t>
            </a:r>
            <a:r>
              <a:rPr lang="it-IT" b="1" dirty="0">
                <a:solidFill>
                  <a:schemeClr val="bg1"/>
                </a:solidFill>
              </a:rPr>
              <a:t>destinate al mantenimento dell'integrità del </a:t>
            </a:r>
            <a:r>
              <a:rPr lang="it-IT" b="1" dirty="0" err="1">
                <a:solidFill>
                  <a:schemeClr val="bg1"/>
                </a:solidFill>
              </a:rPr>
              <a:t>citoscheletro</a:t>
            </a:r>
            <a:r>
              <a:rPr lang="it-IT" b="1" dirty="0">
                <a:solidFill>
                  <a:schemeClr val="bg1"/>
                </a:solidFill>
              </a:rPr>
              <a:t>. I pazienti con deficit di G6PD, che si osserva nel 10% circa dei maschi di razza nera, presentano un aumento </a:t>
            </a:r>
            <a:r>
              <a:rPr lang="it-IT" b="1" dirty="0">
                <a:solidFill>
                  <a:srgbClr val="FFFF00"/>
                </a:solidFill>
              </a:rPr>
              <a:t>del rischio di sviluppare anemia emolitica</a:t>
            </a:r>
            <a:r>
              <a:rPr lang="it-IT" b="1" dirty="0">
                <a:solidFill>
                  <a:schemeClr val="bg1"/>
                </a:solidFill>
              </a:rPr>
              <a:t> quando vengono trattati con farmaci ossidanti, come </a:t>
            </a:r>
            <a:r>
              <a:rPr lang="it-IT" b="1" dirty="0">
                <a:solidFill>
                  <a:srgbClr val="FFFF00"/>
                </a:solidFill>
              </a:rPr>
              <a:t>gli antimalarici</a:t>
            </a:r>
            <a:r>
              <a:rPr lang="it-IT" b="1" dirty="0">
                <a:solidFill>
                  <a:schemeClr val="bg1"/>
                </a:solidFill>
              </a:rPr>
              <a:t> (p. es., la </a:t>
            </a:r>
            <a:r>
              <a:rPr lang="it-IT" b="1" dirty="0" err="1">
                <a:solidFill>
                  <a:schemeClr val="bg1"/>
                </a:solidFill>
              </a:rPr>
              <a:t>clorochina</a:t>
            </a:r>
            <a:r>
              <a:rPr lang="it-IT" b="1" dirty="0">
                <a:solidFill>
                  <a:schemeClr val="bg1"/>
                </a:solidFill>
              </a:rPr>
              <a:t>, la </a:t>
            </a:r>
            <a:r>
              <a:rPr lang="it-IT" b="1" dirty="0" err="1">
                <a:solidFill>
                  <a:schemeClr val="bg1"/>
                </a:solidFill>
              </a:rPr>
              <a:t>pamachina</a:t>
            </a:r>
            <a:r>
              <a:rPr lang="it-IT" b="1" dirty="0">
                <a:solidFill>
                  <a:schemeClr val="bg1"/>
                </a:solidFill>
              </a:rPr>
              <a:t>, la </a:t>
            </a:r>
            <a:r>
              <a:rPr lang="it-IT" b="1" dirty="0" err="1">
                <a:solidFill>
                  <a:schemeClr val="bg1"/>
                </a:solidFill>
              </a:rPr>
              <a:t>primachina</a:t>
            </a:r>
            <a:r>
              <a:rPr lang="it-IT" b="1" dirty="0">
                <a:solidFill>
                  <a:schemeClr val="bg1"/>
                </a:solidFill>
              </a:rPr>
              <a:t>), l'aspirina, il </a:t>
            </a:r>
            <a:r>
              <a:rPr lang="it-IT" b="1" dirty="0" err="1">
                <a:solidFill>
                  <a:schemeClr val="bg1"/>
                </a:solidFill>
              </a:rPr>
              <a:t>probenecid</a:t>
            </a:r>
            <a:r>
              <a:rPr lang="it-IT" b="1" dirty="0">
                <a:solidFill>
                  <a:schemeClr val="bg1"/>
                </a:solidFill>
              </a:rPr>
              <a:t> e la vitamina K. </a:t>
            </a:r>
          </a:p>
          <a:p>
            <a:endParaRPr lang="it-IT" sz="1200" b="1" dirty="0">
              <a:solidFill>
                <a:schemeClr val="bg1"/>
              </a:solidFill>
            </a:endParaRPr>
          </a:p>
          <a:p>
            <a:r>
              <a:rPr lang="it-IT" b="1" u="sng" dirty="0">
                <a:solidFill>
                  <a:srgbClr val="99FF99"/>
                </a:solidFill>
              </a:rPr>
              <a:t>Deficit </a:t>
            </a:r>
            <a:r>
              <a:rPr lang="it-IT" b="1" dirty="0">
                <a:solidFill>
                  <a:srgbClr val="99FF99"/>
                </a:solidFill>
              </a:rPr>
              <a:t>di </a:t>
            </a:r>
            <a:r>
              <a:rPr lang="it-IT" b="1" dirty="0" err="1">
                <a:solidFill>
                  <a:srgbClr val="99FF99"/>
                </a:solidFill>
              </a:rPr>
              <a:t>glutatione</a:t>
            </a:r>
            <a:r>
              <a:rPr lang="it-IT" b="1" dirty="0">
                <a:solidFill>
                  <a:srgbClr val="99FF99"/>
                </a:solidFill>
              </a:rPr>
              <a:t> </a:t>
            </a:r>
            <a:r>
              <a:rPr lang="it-IT" b="1" dirty="0" err="1">
                <a:solidFill>
                  <a:srgbClr val="99FF99"/>
                </a:solidFill>
              </a:rPr>
              <a:t>sintetasi</a:t>
            </a:r>
            <a:r>
              <a:rPr lang="it-IT" b="1" dirty="0">
                <a:solidFill>
                  <a:srgbClr val="99FF99"/>
                </a:solidFill>
              </a:rPr>
              <a:t>: nei pazienti con deficit di </a:t>
            </a:r>
            <a:r>
              <a:rPr lang="it-IT" b="1" dirty="0" err="1">
                <a:solidFill>
                  <a:srgbClr val="99FF99"/>
                </a:solidFill>
              </a:rPr>
              <a:t>glutatione</a:t>
            </a:r>
            <a:r>
              <a:rPr lang="it-IT" b="1" dirty="0">
                <a:solidFill>
                  <a:srgbClr val="99FF99"/>
                </a:solidFill>
              </a:rPr>
              <a:t> </a:t>
            </a:r>
            <a:r>
              <a:rPr lang="it-IT" b="1" dirty="0" err="1">
                <a:solidFill>
                  <a:srgbClr val="99FF99"/>
                </a:solidFill>
              </a:rPr>
              <a:t>sintetasi</a:t>
            </a:r>
            <a:r>
              <a:rPr lang="it-IT" b="1" dirty="0">
                <a:solidFill>
                  <a:srgbClr val="99FF99"/>
                </a:solidFill>
              </a:rPr>
              <a:t> </a:t>
            </a:r>
            <a:r>
              <a:rPr lang="it-IT" b="1" dirty="0" err="1">
                <a:solidFill>
                  <a:srgbClr val="99FF99"/>
                </a:solidFill>
              </a:rPr>
              <a:t>eritrocitaria</a:t>
            </a:r>
            <a:r>
              <a:rPr lang="it-IT" b="1" dirty="0">
                <a:solidFill>
                  <a:srgbClr val="99FF99"/>
                </a:solidFill>
              </a:rPr>
              <a:t> (un difetto simile al deficit di G6PD, ma più raro), i farmaci ossidanti causano anemia emolitica. I pazienti con bassi livelli di </a:t>
            </a:r>
            <a:r>
              <a:rPr lang="it-IT" b="1" dirty="0" err="1">
                <a:solidFill>
                  <a:srgbClr val="99FF99"/>
                </a:solidFill>
              </a:rPr>
              <a:t>glutatione</a:t>
            </a:r>
            <a:r>
              <a:rPr lang="it-IT" b="1" dirty="0">
                <a:solidFill>
                  <a:srgbClr val="99FF99"/>
                </a:solidFill>
              </a:rPr>
              <a:t> </a:t>
            </a:r>
            <a:r>
              <a:rPr lang="it-IT" b="1" dirty="0" err="1">
                <a:solidFill>
                  <a:srgbClr val="99FF99"/>
                </a:solidFill>
              </a:rPr>
              <a:t>sintetasi</a:t>
            </a:r>
            <a:r>
              <a:rPr lang="it-IT" b="1" dirty="0">
                <a:solidFill>
                  <a:srgbClr val="99FF99"/>
                </a:solidFill>
              </a:rPr>
              <a:t> </a:t>
            </a:r>
            <a:r>
              <a:rPr lang="it-IT" b="1" dirty="0" err="1">
                <a:solidFill>
                  <a:srgbClr val="99FF99"/>
                </a:solidFill>
              </a:rPr>
              <a:t>eritrocitaria</a:t>
            </a:r>
            <a:r>
              <a:rPr lang="it-IT" b="1" dirty="0">
                <a:solidFill>
                  <a:srgbClr val="99FF99"/>
                </a:solidFill>
              </a:rPr>
              <a:t> negli epatociti hanno un aumento del rischio</a:t>
            </a:r>
            <a:r>
              <a:rPr lang="it-IT" b="1" dirty="0">
                <a:solidFill>
                  <a:schemeClr val="bg1"/>
                </a:solidFill>
              </a:rPr>
              <a:t> </a:t>
            </a:r>
            <a:r>
              <a:rPr lang="it-IT" b="1" dirty="0">
                <a:solidFill>
                  <a:srgbClr val="FFFF00"/>
                </a:solidFill>
              </a:rPr>
              <a:t>di danno epatico</a:t>
            </a:r>
            <a:r>
              <a:rPr lang="it-IT" b="1" dirty="0">
                <a:solidFill>
                  <a:schemeClr val="bg1"/>
                </a:solidFill>
              </a:rPr>
              <a:t> </a:t>
            </a:r>
            <a:r>
              <a:rPr lang="it-IT" b="1" dirty="0">
                <a:solidFill>
                  <a:srgbClr val="99FF99"/>
                </a:solidFill>
              </a:rPr>
              <a:t>in seguito a somministrazione di farmaci come il</a:t>
            </a:r>
            <a:r>
              <a:rPr lang="it-IT" b="1" dirty="0">
                <a:solidFill>
                  <a:schemeClr val="bg1"/>
                </a:solidFill>
              </a:rPr>
              <a:t> </a:t>
            </a:r>
            <a:r>
              <a:rPr lang="it-IT" b="1" dirty="0">
                <a:solidFill>
                  <a:srgbClr val="FFFF00"/>
                </a:solidFill>
              </a:rPr>
              <a:t>paracetamolo e la </a:t>
            </a:r>
            <a:r>
              <a:rPr lang="it-IT" b="1" dirty="0" err="1">
                <a:solidFill>
                  <a:srgbClr val="FFFF00"/>
                </a:solidFill>
              </a:rPr>
              <a:t>nitrofurantoina</a:t>
            </a:r>
            <a:r>
              <a:rPr lang="it-IT" b="1" dirty="0">
                <a:solidFill>
                  <a:srgbClr val="FFFF00"/>
                </a:solidFill>
              </a:rPr>
              <a:t> (antibatterico).</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ile:Via dei pentoso fosfati.svg">
            <a:hlinkClick r:id="rId2"/>
          </p:cNvPr>
          <p:cNvPicPr>
            <a:picLocks noChangeAspect="1" noChangeArrowheads="1"/>
          </p:cNvPicPr>
          <p:nvPr/>
        </p:nvPicPr>
        <p:blipFill>
          <a:blip r:embed="rId3" cstate="print"/>
          <a:srcRect/>
          <a:stretch>
            <a:fillRect/>
          </a:stretch>
        </p:blipFill>
        <p:spPr bwMode="auto">
          <a:xfrm>
            <a:off x="325438" y="919163"/>
            <a:ext cx="8577262" cy="5938837"/>
          </a:xfrm>
          <a:prstGeom prst="rect">
            <a:avLst/>
          </a:prstGeom>
          <a:solidFill>
            <a:srgbClr val="FFFFCC"/>
          </a:solidFill>
          <a:ln w="9525">
            <a:noFill/>
            <a:miter lim="800000"/>
            <a:headEnd/>
            <a:tailEnd/>
          </a:ln>
        </p:spPr>
      </p:pic>
      <p:sp>
        <p:nvSpPr>
          <p:cNvPr id="18435" name="CasellaDiTesto 2"/>
          <p:cNvSpPr txBox="1">
            <a:spLocks noChangeArrowheads="1"/>
          </p:cNvSpPr>
          <p:nvPr/>
        </p:nvSpPr>
        <p:spPr bwMode="auto">
          <a:xfrm>
            <a:off x="342900" y="0"/>
            <a:ext cx="8483600" cy="923925"/>
          </a:xfrm>
          <a:prstGeom prst="rect">
            <a:avLst/>
          </a:prstGeom>
          <a:solidFill>
            <a:schemeClr val="bg1"/>
          </a:solidFill>
          <a:ln w="9525">
            <a:noFill/>
            <a:miter lim="800000"/>
            <a:headEnd/>
            <a:tailEnd/>
          </a:ln>
        </p:spPr>
        <p:txBody>
          <a:bodyPr>
            <a:spAutoFit/>
          </a:bodyPr>
          <a:lstStyle/>
          <a:p>
            <a:pPr eaLnBrk="0" hangingPunct="0"/>
            <a:r>
              <a:rPr lang="it-IT" sz="1800"/>
              <a:t>L'NADPH fornisce il potere riducente necessario per riconvertire il</a:t>
            </a:r>
            <a:r>
              <a:rPr lang="it-IT" sz="1800">
                <a:solidFill>
                  <a:srgbClr val="FF0000"/>
                </a:solidFill>
              </a:rPr>
              <a:t> glutatione </a:t>
            </a:r>
            <a:r>
              <a:rPr lang="it-IT" sz="1800"/>
              <a:t>ossidato (GSSG) in glutatione ridotto (GSH), una molecola necessaria per neutralizzare i </a:t>
            </a:r>
            <a:r>
              <a:rPr lang="it-IT" sz="1800">
                <a:solidFill>
                  <a:srgbClr val="FF0000"/>
                </a:solidFill>
              </a:rPr>
              <a:t>radicali liberi  </a:t>
            </a:r>
            <a:r>
              <a:rPr lang="it-IT" sz="1800"/>
              <a:t>in grado di causare un danno ossidativo.</a:t>
            </a:r>
            <a:endParaRPr lang="it-IT"/>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cstate="print"/>
          <a:srcRect/>
          <a:stretch>
            <a:fillRect/>
          </a:stretch>
        </p:blipFill>
        <p:spPr bwMode="auto">
          <a:xfrm>
            <a:off x="147754" y="308112"/>
            <a:ext cx="8857098" cy="6247845"/>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342900" y="419100"/>
            <a:ext cx="8356600" cy="6238875"/>
          </a:xfrm>
          <a:prstGeom prst="rect">
            <a:avLst/>
          </a:prstGeom>
          <a:noFill/>
          <a:ln w="9525">
            <a:noFill/>
            <a:miter lim="800000"/>
            <a:headEnd/>
            <a:tailEnd/>
          </a:ln>
        </p:spPr>
        <p:txBody>
          <a:bodyPr>
            <a:spAutoFit/>
          </a:bodyPr>
          <a:lstStyle/>
          <a:p>
            <a:r>
              <a:rPr lang="it-IT" b="1">
                <a:solidFill>
                  <a:srgbClr val="FFFF00"/>
                </a:solidFill>
              </a:rPr>
              <a:t>Paracetamolo</a:t>
            </a:r>
          </a:p>
          <a:p>
            <a:endParaRPr lang="it-IT" b="1">
              <a:solidFill>
                <a:srgbClr val="FFFF00"/>
              </a:solidFill>
            </a:endParaRPr>
          </a:p>
          <a:p>
            <a:r>
              <a:rPr lang="it-IT" b="1">
                <a:solidFill>
                  <a:schemeClr val="bg1"/>
                </a:solidFill>
              </a:rPr>
              <a:t>E’ il metabolita attivo della </a:t>
            </a:r>
            <a:r>
              <a:rPr lang="it-IT" b="1">
                <a:solidFill>
                  <a:srgbClr val="FFFF00"/>
                </a:solidFill>
              </a:rPr>
              <a:t>fenacetina</a:t>
            </a:r>
            <a:r>
              <a:rPr lang="it-IT" b="1">
                <a:solidFill>
                  <a:schemeClr val="bg1"/>
                </a:solidFill>
              </a:rPr>
              <a:t> usato come antipiretico e analgesico che, ad alte dosi		    </a:t>
            </a:r>
            <a:r>
              <a:rPr lang="it-IT" b="1" u="sng">
                <a:solidFill>
                  <a:srgbClr val="FFFF00"/>
                </a:solidFill>
              </a:rPr>
              <a:t>epatite tossica</a:t>
            </a:r>
          </a:p>
          <a:p>
            <a:endParaRPr lang="it-IT" b="1" u="sng">
              <a:solidFill>
                <a:schemeClr val="bg1"/>
              </a:solidFill>
            </a:endParaRPr>
          </a:p>
          <a:p>
            <a:r>
              <a:rPr lang="it-IT" b="1">
                <a:solidFill>
                  <a:schemeClr val="bg1"/>
                </a:solidFill>
              </a:rPr>
              <a:t>La sintomatologia iniziale (nausea, vomito e pallore) può evolvere in un quadro di </a:t>
            </a:r>
            <a:r>
              <a:rPr lang="it-IT" b="1" u="sng">
                <a:solidFill>
                  <a:srgbClr val="FFFF00"/>
                </a:solidFill>
              </a:rPr>
              <a:t>necrosi epatica e renale ingravescenti</a:t>
            </a:r>
          </a:p>
          <a:p>
            <a:endParaRPr lang="it-IT" b="1">
              <a:solidFill>
                <a:schemeClr val="bg1"/>
              </a:solidFill>
            </a:endParaRPr>
          </a:p>
          <a:p>
            <a:r>
              <a:rPr lang="it-IT" b="1">
                <a:solidFill>
                  <a:schemeClr val="bg1"/>
                </a:solidFill>
              </a:rPr>
              <a:t>La tossicità del paracetamolo è prodotta dal metabolita</a:t>
            </a:r>
          </a:p>
          <a:p>
            <a:r>
              <a:rPr lang="it-IT" b="1">
                <a:solidFill>
                  <a:srgbClr val="FFFF00"/>
                </a:solidFill>
              </a:rPr>
              <a:t>n-acetil-p-benzochinonimina</a:t>
            </a:r>
            <a:r>
              <a:rPr lang="it-IT" b="1">
                <a:solidFill>
                  <a:schemeClr val="bg1"/>
                </a:solidFill>
              </a:rPr>
              <a:t> che presenta caratteristiche</a:t>
            </a:r>
          </a:p>
          <a:p>
            <a:r>
              <a:rPr lang="it-IT" b="1">
                <a:solidFill>
                  <a:schemeClr val="bg1"/>
                </a:solidFill>
              </a:rPr>
              <a:t>strutturali di un radicale libero</a:t>
            </a:r>
          </a:p>
          <a:p>
            <a:endParaRPr lang="it-IT" b="1">
              <a:solidFill>
                <a:schemeClr val="bg1"/>
              </a:solidFill>
            </a:endParaRPr>
          </a:p>
          <a:p>
            <a:r>
              <a:rPr lang="it-IT" b="1">
                <a:solidFill>
                  <a:schemeClr val="bg1"/>
                </a:solidFill>
              </a:rPr>
              <a:t>Questo metabolita è citotossico sugli epatociti isolati e produce </a:t>
            </a:r>
          </a:p>
          <a:p>
            <a:r>
              <a:rPr lang="it-IT" b="1" u="sng">
                <a:solidFill>
                  <a:schemeClr val="bg1"/>
                </a:solidFill>
              </a:rPr>
              <a:t>deplezione di glutatione e lipoperossidazione</a:t>
            </a:r>
            <a:r>
              <a:rPr lang="it-IT" b="1">
                <a:solidFill>
                  <a:schemeClr val="bg1"/>
                </a:solidFill>
              </a:rPr>
              <a:t> delle membrane</a:t>
            </a:r>
          </a:p>
          <a:p>
            <a:r>
              <a:rPr lang="it-IT" b="1">
                <a:solidFill>
                  <a:schemeClr val="bg1"/>
                </a:solidFill>
              </a:rPr>
              <a:t>cellulari</a:t>
            </a:r>
          </a:p>
          <a:p>
            <a:endParaRPr lang="it-IT" b="1">
              <a:solidFill>
                <a:schemeClr val="bg1"/>
              </a:solidFill>
            </a:endParaRPr>
          </a:p>
          <a:p>
            <a:endParaRPr lang="it-IT" sz="2000" b="1">
              <a:solidFill>
                <a:schemeClr val="bg1"/>
              </a:solidFill>
            </a:endParaRPr>
          </a:p>
        </p:txBody>
      </p:sp>
      <p:sp>
        <p:nvSpPr>
          <p:cNvPr id="19459" name="AutoShape 3"/>
          <p:cNvSpPr>
            <a:spLocks noChangeArrowheads="1"/>
          </p:cNvSpPr>
          <p:nvPr/>
        </p:nvSpPr>
        <p:spPr bwMode="auto">
          <a:xfrm>
            <a:off x="4406900" y="1689100"/>
            <a:ext cx="1447800" cy="228600"/>
          </a:xfrm>
          <a:prstGeom prst="rightArrow">
            <a:avLst>
              <a:gd name="adj1" fmla="val 50000"/>
              <a:gd name="adj2" fmla="val 158333"/>
            </a:avLst>
          </a:prstGeom>
          <a:solidFill>
            <a:srgbClr val="FF9900"/>
          </a:solidFill>
          <a:ln w="9525">
            <a:solidFill>
              <a:srgbClr val="FFFF00"/>
            </a:solidFill>
            <a:miter lim="800000"/>
            <a:headEnd/>
            <a:tailEnd/>
          </a:ln>
        </p:spPr>
        <p:txBody>
          <a:bodyPr wrap="none" anchor="ctr"/>
          <a:lstStyle/>
          <a:p>
            <a:pPr eaLnBrk="0" hangingPunct="0"/>
            <a:endParaRPr lang="it-IT">
              <a:latin typeface="Verdana"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asellaDiTesto 1"/>
          <p:cNvSpPr txBox="1">
            <a:spLocks noChangeArrowheads="1"/>
          </p:cNvSpPr>
          <p:nvPr/>
        </p:nvSpPr>
        <p:spPr bwMode="auto">
          <a:xfrm>
            <a:off x="965200" y="736600"/>
            <a:ext cx="7353300" cy="461963"/>
          </a:xfrm>
          <a:prstGeom prst="rect">
            <a:avLst/>
          </a:prstGeom>
          <a:noFill/>
          <a:ln w="9525">
            <a:noFill/>
            <a:miter lim="800000"/>
            <a:headEnd/>
            <a:tailEnd/>
          </a:ln>
        </p:spPr>
        <p:txBody>
          <a:bodyPr>
            <a:spAutoFit/>
          </a:bodyPr>
          <a:lstStyle/>
          <a:p>
            <a:pPr eaLnBrk="0" hangingPunct="0"/>
            <a:r>
              <a:rPr lang="it-IT">
                <a:solidFill>
                  <a:srgbClr val="FFFF00"/>
                </a:solidFill>
              </a:rPr>
              <a:t>Paracetamolo 					</a:t>
            </a:r>
            <a:r>
              <a:rPr lang="it-IT">
                <a:solidFill>
                  <a:srgbClr val="FF3300"/>
                </a:solidFill>
              </a:rPr>
              <a:t>Tachipirina</a:t>
            </a:r>
          </a:p>
        </p:txBody>
      </p:sp>
      <p:pic>
        <p:nvPicPr>
          <p:cNvPr id="20483" name="Picture 3"/>
          <p:cNvPicPr>
            <a:picLocks noChangeAspect="1" noChangeArrowheads="1"/>
          </p:cNvPicPr>
          <p:nvPr/>
        </p:nvPicPr>
        <p:blipFill>
          <a:blip r:embed="rId2" cstate="print"/>
          <a:srcRect/>
          <a:stretch>
            <a:fillRect/>
          </a:stretch>
        </p:blipFill>
        <p:spPr bwMode="auto">
          <a:xfrm>
            <a:off x="2311400" y="1530350"/>
            <a:ext cx="1249363" cy="1912938"/>
          </a:xfrm>
          <a:prstGeom prst="rect">
            <a:avLst/>
          </a:prstGeom>
          <a:noFill/>
          <a:ln w="9525">
            <a:noFill/>
            <a:miter lim="800000"/>
            <a:headEnd/>
            <a:tailEnd/>
          </a:ln>
        </p:spPr>
      </p:pic>
      <p:pic>
        <p:nvPicPr>
          <p:cNvPr id="20484" name="Picture 4"/>
          <p:cNvPicPr>
            <a:picLocks noChangeAspect="1" noChangeArrowheads="1"/>
          </p:cNvPicPr>
          <p:nvPr/>
        </p:nvPicPr>
        <p:blipFill>
          <a:blip r:embed="rId3" cstate="print"/>
          <a:srcRect/>
          <a:stretch>
            <a:fillRect/>
          </a:stretch>
        </p:blipFill>
        <p:spPr bwMode="auto">
          <a:xfrm>
            <a:off x="3797300" y="2376488"/>
            <a:ext cx="990600" cy="809625"/>
          </a:xfrm>
          <a:prstGeom prst="rect">
            <a:avLst/>
          </a:prstGeom>
          <a:noFill/>
          <a:ln w="9525">
            <a:noFill/>
            <a:miter lim="800000"/>
            <a:headEnd/>
            <a:tailEnd/>
          </a:ln>
        </p:spPr>
      </p:pic>
      <p:sp>
        <p:nvSpPr>
          <p:cNvPr id="20485" name="Rettangolo 5"/>
          <p:cNvSpPr>
            <a:spLocks noChangeArrowheads="1"/>
          </p:cNvSpPr>
          <p:nvPr/>
        </p:nvSpPr>
        <p:spPr bwMode="auto">
          <a:xfrm>
            <a:off x="977900" y="3889375"/>
            <a:ext cx="7150100" cy="2678113"/>
          </a:xfrm>
          <a:prstGeom prst="rect">
            <a:avLst/>
          </a:prstGeom>
          <a:solidFill>
            <a:schemeClr val="bg1"/>
          </a:solidFill>
          <a:ln w="9525">
            <a:noFill/>
            <a:miter lim="800000"/>
            <a:headEnd/>
            <a:tailEnd/>
          </a:ln>
        </p:spPr>
        <p:txBody>
          <a:bodyPr>
            <a:spAutoFit/>
          </a:bodyPr>
          <a:lstStyle/>
          <a:p>
            <a:pPr eaLnBrk="0" hangingPunct="0"/>
            <a:r>
              <a:rPr lang="it-IT"/>
              <a:t>Compresse da 500 mg; granulato effervescente in bustine da 500 mg e da 125 mg; sciroppo con bicchierino dose; gocce pediatriche uso orale; microsupposte 125 mg; supposte 250 mg; supposte 500 mg; supposte 1.000 mg.</a:t>
            </a:r>
          </a:p>
          <a:p>
            <a:pPr eaLnBrk="0" hangingPunct="0"/>
            <a:endParaRPr lang="it-IT"/>
          </a:p>
          <a:p>
            <a:pPr eaLnBrk="0" hangingPunct="0"/>
            <a:r>
              <a:rPr lang="it-IT">
                <a:solidFill>
                  <a:srgbClr val="FF0000"/>
                </a:solidFill>
              </a:rPr>
              <a:t>Dose tossica: superiore e 10-20 g.</a:t>
            </a:r>
          </a:p>
        </p:txBody>
      </p:sp>
      <p:pic>
        <p:nvPicPr>
          <p:cNvPr id="20486" name="Picture 6"/>
          <p:cNvPicPr>
            <a:picLocks noChangeAspect="1" noChangeArrowheads="1"/>
          </p:cNvPicPr>
          <p:nvPr/>
        </p:nvPicPr>
        <p:blipFill>
          <a:blip r:embed="rId4" cstate="print"/>
          <a:srcRect l="21732" r="20787" b="21417"/>
          <a:stretch>
            <a:fillRect/>
          </a:stretch>
        </p:blipFill>
        <p:spPr bwMode="auto">
          <a:xfrm>
            <a:off x="4981575" y="1327150"/>
            <a:ext cx="2189163" cy="2244725"/>
          </a:xfrm>
          <a:prstGeom prst="rect">
            <a:avLst/>
          </a:prstGeom>
          <a:noFill/>
          <a:ln w="9525">
            <a:noFill/>
            <a:miter lim="800000"/>
            <a:headEnd/>
            <a:tailEnd/>
          </a:ln>
        </p:spPr>
      </p:pic>
      <p:sp>
        <p:nvSpPr>
          <p:cNvPr id="20487" name="Freccia a destra 7"/>
          <p:cNvSpPr>
            <a:spLocks noChangeArrowheads="1"/>
          </p:cNvSpPr>
          <p:nvPr/>
        </p:nvSpPr>
        <p:spPr bwMode="auto">
          <a:xfrm>
            <a:off x="3721100" y="850900"/>
            <a:ext cx="1714500" cy="152400"/>
          </a:xfrm>
          <a:prstGeom prst="rightArrow">
            <a:avLst>
              <a:gd name="adj1" fmla="val 50000"/>
              <a:gd name="adj2" fmla="val 50000"/>
            </a:avLst>
          </a:prstGeom>
          <a:solidFill>
            <a:srgbClr val="FFFF00"/>
          </a:solidFill>
          <a:ln w="9525" algn="ctr">
            <a:solidFill>
              <a:schemeClr val="tx1"/>
            </a:solidFill>
            <a:round/>
            <a:headEnd/>
            <a:tailEnd/>
          </a:ln>
        </p:spPr>
        <p:txBody>
          <a:bodyPr/>
          <a:lstStyle/>
          <a:p>
            <a:pPr eaLnBrk="0" hangingPunct="0"/>
            <a:endParaRPr lang="it-IT">
              <a:latin typeface="Verdana"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uova1"/>
          <p:cNvPicPr>
            <a:picLocks noChangeAspect="1" noChangeArrowheads="1"/>
          </p:cNvPicPr>
          <p:nvPr/>
        </p:nvPicPr>
        <p:blipFill>
          <a:blip r:embed="rId2" cstate="print"/>
          <a:srcRect/>
          <a:stretch>
            <a:fillRect/>
          </a:stretch>
        </p:blipFill>
        <p:spPr bwMode="auto">
          <a:xfrm>
            <a:off x="838200" y="609600"/>
            <a:ext cx="7620000" cy="554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455613" y="117475"/>
            <a:ext cx="8348662" cy="519113"/>
          </a:xfrm>
          <a:prstGeom prst="rect">
            <a:avLst/>
          </a:prstGeom>
          <a:solidFill>
            <a:srgbClr val="CCFFFF"/>
          </a:solidFill>
          <a:ln w="9525">
            <a:noFill/>
            <a:miter lim="800000"/>
            <a:headEnd/>
            <a:tailEnd/>
          </a:ln>
        </p:spPr>
        <p:txBody>
          <a:bodyPr>
            <a:spAutoFit/>
          </a:bodyPr>
          <a:lstStyle/>
          <a:p>
            <a:pPr algn="ctr" eaLnBrk="0" hangingPunct="0"/>
            <a:r>
              <a:rPr lang="en-US" sz="2800" b="1">
                <a:solidFill>
                  <a:srgbClr val="000000"/>
                </a:solidFill>
                <a:latin typeface="Verdana" pitchFamily="34" charset="0"/>
                <a:cs typeface="Times New Roman" pitchFamily="18" charset="0"/>
              </a:rPr>
              <a:t>Fattori che influenzano la Tossicità</a:t>
            </a:r>
            <a:endParaRPr lang="it-IT" sz="2800">
              <a:solidFill>
                <a:srgbClr val="000000"/>
              </a:solidFill>
              <a:latin typeface="Verdana" pitchFamily="34" charset="0"/>
              <a:cs typeface="Times New Roman" pitchFamily="18" charset="0"/>
            </a:endParaRPr>
          </a:p>
        </p:txBody>
      </p:sp>
      <p:sp>
        <p:nvSpPr>
          <p:cNvPr id="22531" name="Rectangle 3"/>
          <p:cNvSpPr>
            <a:spLocks noChangeArrowheads="1"/>
          </p:cNvSpPr>
          <p:nvPr/>
        </p:nvSpPr>
        <p:spPr bwMode="auto">
          <a:xfrm>
            <a:off x="312738" y="815975"/>
            <a:ext cx="8831262" cy="560388"/>
          </a:xfrm>
          <a:prstGeom prst="rect">
            <a:avLst/>
          </a:prstGeom>
          <a:noFill/>
          <a:ln w="9525">
            <a:noFill/>
            <a:miter lim="800000"/>
            <a:headEnd/>
            <a:tailEnd/>
          </a:ln>
        </p:spPr>
        <p:txBody>
          <a:bodyPr/>
          <a:lstStyle/>
          <a:p>
            <a:pPr eaLnBrk="0" hangingPunct="0"/>
            <a:r>
              <a:rPr lang="en-US" b="1">
                <a:solidFill>
                  <a:srgbClr val="000000"/>
                </a:solidFill>
                <a:latin typeface="Verdana" pitchFamily="34" charset="0"/>
                <a:cs typeface="Arial" charset="0"/>
              </a:rPr>
              <a:t>4. Specie.</a:t>
            </a:r>
          </a:p>
          <a:p>
            <a:pPr eaLnBrk="0" hangingPunct="0"/>
            <a:r>
              <a:rPr lang="it-IT" sz="2000" b="1">
                <a:solidFill>
                  <a:srgbClr val="000000"/>
                </a:solidFill>
                <a:latin typeface="Verdana" pitchFamily="34" charset="0"/>
                <a:cs typeface="Arial" charset="0"/>
              </a:rPr>
              <a:t>Differenze di tossicità tra specie diverse sono spesso attribuibili a fattori metabolici, anatomici o fisiologici (i ratti non vomitano, l’uomo ed il cane si!). </a:t>
            </a:r>
          </a:p>
          <a:p>
            <a:pPr eaLnBrk="0" hangingPunct="0"/>
            <a:r>
              <a:rPr lang="it-IT" sz="2000" b="1">
                <a:solidFill>
                  <a:srgbClr val="000000"/>
                </a:solidFill>
                <a:latin typeface="Verdana" pitchFamily="34" charset="0"/>
                <a:cs typeface="Arial" charset="0"/>
                <a:sym typeface="Symbol" pitchFamily="18" charset="2"/>
              </a:rPr>
              <a:t> </a:t>
            </a:r>
            <a:r>
              <a:rPr lang="it-IT" sz="2000" b="1">
                <a:solidFill>
                  <a:srgbClr val="000000"/>
                </a:solidFill>
                <a:latin typeface="Verdana" pitchFamily="34" charset="0"/>
                <a:cs typeface="Arial" charset="0"/>
              </a:rPr>
              <a:t>TOSSICITA’ SELETTIVA (insetticidi, antibiotici, …).</a:t>
            </a:r>
          </a:p>
          <a:p>
            <a:pPr eaLnBrk="0" hangingPunct="0"/>
            <a:endParaRPr lang="it-IT" sz="1400" b="1">
              <a:solidFill>
                <a:srgbClr val="000000"/>
              </a:solidFill>
              <a:latin typeface="Verdana" pitchFamily="34" charset="0"/>
              <a:cs typeface="Arial" charset="0"/>
            </a:endParaRPr>
          </a:p>
          <a:p>
            <a:pPr eaLnBrk="0" hangingPunct="0"/>
            <a:r>
              <a:rPr lang="en-US" b="1">
                <a:solidFill>
                  <a:srgbClr val="000000"/>
                </a:solidFill>
                <a:latin typeface="Verdana" pitchFamily="34" charset="0"/>
                <a:cs typeface="Times New Roman" pitchFamily="18" charset="0"/>
              </a:rPr>
              <a:t>5. Età.</a:t>
            </a:r>
            <a:endParaRPr lang="en-US" b="1">
              <a:solidFill>
                <a:srgbClr val="000000"/>
              </a:solidFill>
              <a:latin typeface="Verdana" pitchFamily="34" charset="0"/>
              <a:cs typeface="Arial" charset="0"/>
            </a:endParaRPr>
          </a:p>
          <a:p>
            <a:pPr eaLnBrk="0" hangingPunct="0"/>
            <a:r>
              <a:rPr lang="en-US" sz="2000" b="1">
                <a:solidFill>
                  <a:srgbClr val="000000"/>
                </a:solidFill>
                <a:latin typeface="Verdana" pitchFamily="34" charset="0"/>
                <a:cs typeface="Arial" charset="0"/>
              </a:rPr>
              <a:t>Alcune sostanze possono essere più tossiche nel neonato e nell’anziano rispetto ad un giovane adulto </a:t>
            </a:r>
            <a:r>
              <a:rPr lang="it-IT" sz="2000" b="1">
                <a:solidFill>
                  <a:srgbClr val="000000"/>
                </a:solidFill>
                <a:latin typeface="Verdana" pitchFamily="34" charset="0"/>
                <a:cs typeface="Arial" charset="0"/>
                <a:sym typeface="Symbol" pitchFamily="18" charset="2"/>
              </a:rPr>
              <a:t> </a:t>
            </a:r>
            <a:r>
              <a:rPr lang="en-US" sz="2000" b="1">
                <a:solidFill>
                  <a:srgbClr val="000000"/>
                </a:solidFill>
                <a:latin typeface="Verdana" pitchFamily="34" charset="0"/>
                <a:cs typeface="Arial" charset="0"/>
              </a:rPr>
              <a:t>differenze farmacocinetiche (ad es., il </a:t>
            </a:r>
            <a:r>
              <a:rPr lang="it-IT" sz="2000" b="1">
                <a:solidFill>
                  <a:srgbClr val="000000"/>
                </a:solidFill>
                <a:latin typeface="Verdana" pitchFamily="34" charset="0"/>
                <a:cs typeface="Arial" charset="0"/>
              </a:rPr>
              <a:t>parathion è più tossico e le nitrosamine sono maggiormente carcinogeniche per gli animali giovani).</a:t>
            </a:r>
          </a:p>
          <a:p>
            <a:pPr eaLnBrk="0" hangingPunct="0"/>
            <a:endParaRPr lang="it-IT" sz="1400" b="1">
              <a:solidFill>
                <a:srgbClr val="000000"/>
              </a:solidFill>
              <a:latin typeface="Verdana" pitchFamily="34" charset="0"/>
              <a:cs typeface="Arial" charset="0"/>
            </a:endParaRPr>
          </a:p>
          <a:p>
            <a:pPr eaLnBrk="0" hangingPunct="0"/>
            <a:r>
              <a:rPr lang="en-US" b="1">
                <a:solidFill>
                  <a:srgbClr val="000000"/>
                </a:solidFill>
                <a:latin typeface="Verdana" pitchFamily="34" charset="0"/>
                <a:cs typeface="Times New Roman" pitchFamily="18" charset="0"/>
              </a:rPr>
              <a:t>6. Sesso.</a:t>
            </a:r>
            <a:endParaRPr lang="en-US" b="1">
              <a:solidFill>
                <a:srgbClr val="000000"/>
              </a:solidFill>
              <a:latin typeface="Verdana" pitchFamily="34" charset="0"/>
              <a:cs typeface="Arial" charset="0"/>
            </a:endParaRPr>
          </a:p>
          <a:p>
            <a:pPr eaLnBrk="0" hangingPunct="0"/>
            <a:r>
              <a:rPr lang="en-US" sz="2000" b="1">
                <a:solidFill>
                  <a:srgbClr val="000000"/>
                </a:solidFill>
                <a:latin typeface="Verdana" pitchFamily="34" charset="0"/>
                <a:cs typeface="Arial" charset="0"/>
              </a:rPr>
              <a:t>I ratti maschi sono 10 volte più sensibili delle femmine all’epatotossicità da DDT, ma 2 volte meno sensibili al parathion. Alcune forme di cardiotossicità da farmaci anche sono più frequenti nelle femmine.</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504825" y="966788"/>
            <a:ext cx="8234363" cy="5203825"/>
          </a:xfrm>
          <a:prstGeom prst="rect">
            <a:avLst/>
          </a:prstGeom>
          <a:noFill/>
          <a:ln w="9525">
            <a:noFill/>
            <a:miter lim="800000"/>
            <a:headEnd/>
            <a:tailEnd/>
          </a:ln>
        </p:spPr>
        <p:txBody>
          <a:bodyPr>
            <a:spAutoFit/>
          </a:bodyPr>
          <a:lstStyle/>
          <a:p>
            <a:r>
              <a:rPr lang="it-IT" b="1">
                <a:solidFill>
                  <a:srgbClr val="FFFF00"/>
                </a:solidFill>
              </a:rPr>
              <a:t>2) La specie</a:t>
            </a:r>
          </a:p>
          <a:p>
            <a:endParaRPr lang="it-IT" b="1">
              <a:solidFill>
                <a:srgbClr val="FFFF00"/>
              </a:solidFill>
            </a:endParaRPr>
          </a:p>
          <a:p>
            <a:r>
              <a:rPr lang="it-IT" b="1">
                <a:solidFill>
                  <a:schemeClr val="bg1"/>
                </a:solidFill>
              </a:rPr>
              <a:t>La risposta tossicologica è dipendente dalla specie</a:t>
            </a:r>
          </a:p>
          <a:p>
            <a:endParaRPr lang="it-IT" b="1">
              <a:solidFill>
                <a:schemeClr val="bg1"/>
              </a:solidFill>
            </a:endParaRPr>
          </a:p>
          <a:p>
            <a:r>
              <a:rPr lang="it-IT" b="1">
                <a:solidFill>
                  <a:schemeClr val="bg1"/>
                </a:solidFill>
              </a:rPr>
              <a:t>Le differenze possono essere imputate, nell’ambito della stessa specie, a :</a:t>
            </a:r>
          </a:p>
          <a:p>
            <a:endParaRPr lang="it-IT" b="1">
              <a:solidFill>
                <a:schemeClr val="bg1"/>
              </a:solidFill>
            </a:endParaRPr>
          </a:p>
          <a:p>
            <a:r>
              <a:rPr lang="it-IT" b="1">
                <a:solidFill>
                  <a:srgbClr val="FFFF00"/>
                </a:solidFill>
              </a:rPr>
              <a:t>a) Motivi farmacometabolici</a:t>
            </a:r>
            <a:r>
              <a:rPr lang="it-IT" b="1">
                <a:solidFill>
                  <a:schemeClr val="bg1"/>
                </a:solidFill>
              </a:rPr>
              <a:t>: variazione dell’efficienza dell’eliminazione, del legame con le proteine plasmatiche o tissutali</a:t>
            </a:r>
          </a:p>
          <a:p>
            <a:endParaRPr lang="it-IT" b="1">
              <a:solidFill>
                <a:schemeClr val="bg1"/>
              </a:solidFill>
            </a:endParaRPr>
          </a:p>
          <a:p>
            <a:r>
              <a:rPr lang="it-IT" b="1">
                <a:solidFill>
                  <a:srgbClr val="FFFF00"/>
                </a:solidFill>
              </a:rPr>
              <a:t>b) Motivi farmacodinamici</a:t>
            </a:r>
            <a:r>
              <a:rPr lang="it-IT" b="1">
                <a:solidFill>
                  <a:schemeClr val="bg1"/>
                </a:solidFill>
              </a:rPr>
              <a:t>: tipi di recettori espressi, diversa sensibilità dell’organo bersaglio (narcosi da esobarbitale nel topo e nel cane)</a:t>
            </a:r>
            <a:r>
              <a:rPr lang="it-IT" sz="2000" b="1">
                <a:solidFill>
                  <a:schemeClr val="bg1"/>
                </a:solidFill>
              </a:rPr>
              <a:t> </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65125" y="1233488"/>
            <a:ext cx="7804150" cy="5578475"/>
          </a:xfrm>
          <a:prstGeom prst="rect">
            <a:avLst/>
          </a:prstGeom>
          <a:noFill/>
          <a:ln w="9525">
            <a:noFill/>
            <a:miter lim="800000"/>
            <a:headEnd/>
            <a:tailEnd/>
          </a:ln>
        </p:spPr>
        <p:txBody>
          <a:bodyPr wrap="none">
            <a:spAutoFit/>
          </a:bodyPr>
          <a:lstStyle/>
          <a:p>
            <a:endParaRPr lang="it-IT" sz="2000" b="1">
              <a:solidFill>
                <a:schemeClr val="bg1"/>
              </a:solidFill>
            </a:endParaRPr>
          </a:p>
          <a:p>
            <a:endParaRPr lang="it-IT" sz="2000" b="1">
              <a:solidFill>
                <a:schemeClr val="bg1"/>
              </a:solidFill>
            </a:endParaRPr>
          </a:p>
          <a:p>
            <a:endParaRPr lang="it-IT" sz="2000" b="1">
              <a:solidFill>
                <a:schemeClr val="bg1"/>
              </a:solidFill>
            </a:endParaRPr>
          </a:p>
          <a:p>
            <a:endParaRPr lang="it-IT" sz="2000" b="1">
              <a:solidFill>
                <a:schemeClr val="bg1"/>
              </a:solidFill>
            </a:endParaRPr>
          </a:p>
          <a:p>
            <a:endParaRPr lang="it-IT" sz="2000" b="1">
              <a:solidFill>
                <a:schemeClr val="bg1"/>
              </a:solidFill>
            </a:endParaRPr>
          </a:p>
          <a:p>
            <a:endParaRPr lang="it-IT" sz="2000" b="1">
              <a:solidFill>
                <a:schemeClr val="bg1"/>
              </a:solidFill>
            </a:endParaRPr>
          </a:p>
          <a:p>
            <a:r>
              <a:rPr lang="it-IT" sz="2000" b="1">
                <a:solidFill>
                  <a:schemeClr val="bg1"/>
                </a:solidFill>
              </a:rPr>
              <a:t>     </a:t>
            </a:r>
            <a:r>
              <a:rPr lang="it-IT" sz="2000" b="1">
                <a:solidFill>
                  <a:srgbClr val="FFFF00"/>
                </a:solidFill>
              </a:rPr>
              <a:t>a)</a:t>
            </a:r>
            <a:r>
              <a:rPr lang="it-IT" sz="2000" b="1">
                <a:solidFill>
                  <a:schemeClr val="bg1"/>
                </a:solidFill>
              </a:rPr>
              <a:t> Tossicità della </a:t>
            </a:r>
            <a:r>
              <a:rPr lang="it-IT" sz="2000" b="1">
                <a:solidFill>
                  <a:srgbClr val="FFFF00"/>
                </a:solidFill>
              </a:rPr>
              <a:t>morfina</a:t>
            </a:r>
          </a:p>
          <a:p>
            <a:r>
              <a:rPr lang="it-IT" sz="2000" b="1">
                <a:solidFill>
                  <a:schemeClr val="bg1"/>
                </a:solidFill>
              </a:rPr>
              <a:t>     ratto         : tossicità 10 volte piu’ bassa rispetto al ratto       perché</a:t>
            </a:r>
          </a:p>
          <a:p>
            <a:r>
              <a:rPr lang="it-IT" sz="2000" b="1">
                <a:solidFill>
                  <a:schemeClr val="bg1"/>
                </a:solidFill>
              </a:rPr>
              <a:t>     gli enzimi microsomiali epatici nel maschio inattivano la   morfina</a:t>
            </a:r>
          </a:p>
          <a:p>
            <a:r>
              <a:rPr lang="it-IT" sz="2000" b="1">
                <a:solidFill>
                  <a:schemeClr val="bg1"/>
                </a:solidFill>
              </a:rPr>
              <a:t>     piu’ rapidamente che nelle femmine</a:t>
            </a:r>
          </a:p>
          <a:p>
            <a:endParaRPr lang="it-IT" sz="2000" b="1">
              <a:solidFill>
                <a:schemeClr val="bg1"/>
              </a:solidFill>
            </a:endParaRPr>
          </a:p>
          <a:p>
            <a:r>
              <a:rPr lang="it-IT" sz="2000" b="1">
                <a:solidFill>
                  <a:schemeClr val="bg1"/>
                </a:solidFill>
              </a:rPr>
              <a:t>     </a:t>
            </a:r>
            <a:r>
              <a:rPr lang="it-IT" sz="2000" b="1">
                <a:solidFill>
                  <a:srgbClr val="FFFF00"/>
                </a:solidFill>
              </a:rPr>
              <a:t>L’estradiolo</a:t>
            </a:r>
            <a:r>
              <a:rPr lang="it-IT" sz="2000" b="1">
                <a:solidFill>
                  <a:schemeClr val="bg1"/>
                </a:solidFill>
              </a:rPr>
              <a:t>		aumenta la tossicità della morfina nei ratti</a:t>
            </a:r>
          </a:p>
          <a:p>
            <a:r>
              <a:rPr lang="it-IT" sz="2000" b="1">
                <a:solidFill>
                  <a:schemeClr val="bg1"/>
                </a:solidFill>
              </a:rPr>
              <a:t>     </a:t>
            </a:r>
            <a:r>
              <a:rPr lang="it-IT" sz="2000" b="1">
                <a:solidFill>
                  <a:srgbClr val="FFFF00"/>
                </a:solidFill>
              </a:rPr>
              <a:t>riducendo</a:t>
            </a:r>
            <a:r>
              <a:rPr lang="it-IT" sz="2000" b="1">
                <a:solidFill>
                  <a:schemeClr val="bg1"/>
                </a:solidFill>
              </a:rPr>
              <a:t> l’attività enzimatica</a:t>
            </a:r>
          </a:p>
          <a:p>
            <a:endParaRPr lang="it-IT" sz="2000" b="1">
              <a:solidFill>
                <a:schemeClr val="bg1"/>
              </a:solidFill>
            </a:endParaRPr>
          </a:p>
          <a:p>
            <a:r>
              <a:rPr lang="it-IT" sz="2000" b="1">
                <a:solidFill>
                  <a:schemeClr val="bg1"/>
                </a:solidFill>
              </a:rPr>
              <a:t>     </a:t>
            </a:r>
            <a:r>
              <a:rPr lang="it-IT" sz="2000" b="1">
                <a:solidFill>
                  <a:srgbClr val="FFFF00"/>
                </a:solidFill>
              </a:rPr>
              <a:t>Il testosterone</a:t>
            </a:r>
            <a:r>
              <a:rPr lang="it-IT" sz="2000" b="1">
                <a:solidFill>
                  <a:schemeClr val="bg1"/>
                </a:solidFill>
              </a:rPr>
              <a:t> 	diminuisce  la tossicità della morfina nei ratti</a:t>
            </a:r>
          </a:p>
          <a:p>
            <a:r>
              <a:rPr lang="it-IT" sz="2000" b="1">
                <a:solidFill>
                  <a:schemeClr val="bg1"/>
                </a:solidFill>
              </a:rPr>
              <a:t>     </a:t>
            </a:r>
            <a:r>
              <a:rPr lang="it-IT" sz="2000" b="1">
                <a:solidFill>
                  <a:srgbClr val="FFFF00"/>
                </a:solidFill>
              </a:rPr>
              <a:t>aumentando</a:t>
            </a:r>
            <a:r>
              <a:rPr lang="it-IT" sz="2000" b="1">
                <a:solidFill>
                  <a:schemeClr val="bg1"/>
                </a:solidFill>
              </a:rPr>
              <a:t> l’attività enzimatica</a:t>
            </a:r>
          </a:p>
          <a:p>
            <a:endParaRPr lang="it-IT" sz="2000" b="1">
              <a:solidFill>
                <a:schemeClr val="bg1"/>
              </a:solidFill>
            </a:endParaRPr>
          </a:p>
          <a:p>
            <a:endParaRPr lang="it-IT" sz="2000" b="1">
              <a:solidFill>
                <a:schemeClr val="bg1"/>
              </a:solidFill>
            </a:endParaRPr>
          </a:p>
        </p:txBody>
      </p:sp>
      <p:sp>
        <p:nvSpPr>
          <p:cNvPr id="24579" name="Oval 3"/>
          <p:cNvSpPr>
            <a:spLocks noChangeArrowheads="1"/>
          </p:cNvSpPr>
          <p:nvPr/>
        </p:nvSpPr>
        <p:spPr bwMode="auto">
          <a:xfrm>
            <a:off x="1447800" y="3505200"/>
            <a:ext cx="228600" cy="228600"/>
          </a:xfrm>
          <a:prstGeom prst="ellipse">
            <a:avLst/>
          </a:prstGeom>
          <a:noFill/>
          <a:ln w="50800">
            <a:solidFill>
              <a:srgbClr val="FFFF00"/>
            </a:solidFill>
            <a:round/>
            <a:headEnd/>
            <a:tailEnd/>
          </a:ln>
        </p:spPr>
        <p:txBody>
          <a:bodyPr wrap="none" anchor="ctr"/>
          <a:lstStyle/>
          <a:p>
            <a:pPr eaLnBrk="0" hangingPunct="0"/>
            <a:endParaRPr lang="it-IT">
              <a:latin typeface="Verdana" pitchFamily="34" charset="0"/>
            </a:endParaRPr>
          </a:p>
        </p:txBody>
      </p:sp>
      <p:sp>
        <p:nvSpPr>
          <p:cNvPr id="24580" name="Line 4"/>
          <p:cNvSpPr>
            <a:spLocks noChangeShapeType="1"/>
          </p:cNvSpPr>
          <p:nvPr/>
        </p:nvSpPr>
        <p:spPr bwMode="auto">
          <a:xfrm flipV="1">
            <a:off x="1676400" y="3429000"/>
            <a:ext cx="228600" cy="152400"/>
          </a:xfrm>
          <a:prstGeom prst="line">
            <a:avLst/>
          </a:prstGeom>
          <a:noFill/>
          <a:ln w="50800">
            <a:solidFill>
              <a:srgbClr val="FFFF00"/>
            </a:solidFill>
            <a:round/>
            <a:headEnd/>
            <a:tailEnd type="triangle" w="med" len="med"/>
          </a:ln>
        </p:spPr>
        <p:txBody>
          <a:bodyPr/>
          <a:lstStyle/>
          <a:p>
            <a:endParaRPr lang="it-IT"/>
          </a:p>
        </p:txBody>
      </p:sp>
      <p:sp>
        <p:nvSpPr>
          <p:cNvPr id="24581" name="Oval 5"/>
          <p:cNvSpPr>
            <a:spLocks noChangeArrowheads="1"/>
          </p:cNvSpPr>
          <p:nvPr/>
        </p:nvSpPr>
        <p:spPr bwMode="auto">
          <a:xfrm>
            <a:off x="6818313" y="3429000"/>
            <a:ext cx="228600" cy="228600"/>
          </a:xfrm>
          <a:prstGeom prst="ellipse">
            <a:avLst/>
          </a:prstGeom>
          <a:noFill/>
          <a:ln w="50800">
            <a:solidFill>
              <a:srgbClr val="FFFF00"/>
            </a:solidFill>
            <a:round/>
            <a:headEnd/>
            <a:tailEnd/>
          </a:ln>
        </p:spPr>
        <p:txBody>
          <a:bodyPr wrap="none" anchor="ctr"/>
          <a:lstStyle/>
          <a:p>
            <a:pPr eaLnBrk="0" hangingPunct="0"/>
            <a:endParaRPr lang="it-IT">
              <a:latin typeface="Verdana" pitchFamily="34" charset="0"/>
            </a:endParaRPr>
          </a:p>
        </p:txBody>
      </p:sp>
      <p:sp>
        <p:nvSpPr>
          <p:cNvPr id="24582" name="Line 6"/>
          <p:cNvSpPr>
            <a:spLocks noChangeShapeType="1"/>
          </p:cNvSpPr>
          <p:nvPr/>
        </p:nvSpPr>
        <p:spPr bwMode="auto">
          <a:xfrm>
            <a:off x="6934200" y="3657600"/>
            <a:ext cx="0" cy="228600"/>
          </a:xfrm>
          <a:prstGeom prst="line">
            <a:avLst/>
          </a:prstGeom>
          <a:noFill/>
          <a:ln w="50800">
            <a:solidFill>
              <a:srgbClr val="FFFF00"/>
            </a:solidFill>
            <a:round/>
            <a:headEnd/>
            <a:tailEnd/>
          </a:ln>
        </p:spPr>
        <p:txBody>
          <a:bodyPr/>
          <a:lstStyle/>
          <a:p>
            <a:endParaRPr lang="it-IT"/>
          </a:p>
        </p:txBody>
      </p:sp>
      <p:sp>
        <p:nvSpPr>
          <p:cNvPr id="24583" name="Line 7"/>
          <p:cNvSpPr>
            <a:spLocks noChangeShapeType="1"/>
          </p:cNvSpPr>
          <p:nvPr/>
        </p:nvSpPr>
        <p:spPr bwMode="auto">
          <a:xfrm>
            <a:off x="6818313" y="3810000"/>
            <a:ext cx="228600" cy="0"/>
          </a:xfrm>
          <a:prstGeom prst="line">
            <a:avLst/>
          </a:prstGeom>
          <a:noFill/>
          <a:ln w="50800">
            <a:solidFill>
              <a:srgbClr val="FFFF00"/>
            </a:solidFill>
            <a:round/>
            <a:headEnd/>
            <a:tailEnd/>
          </a:ln>
        </p:spPr>
        <p:txBody>
          <a:bodyPr/>
          <a:lstStyle/>
          <a:p>
            <a:endParaRPr lang="it-IT"/>
          </a:p>
        </p:txBody>
      </p:sp>
      <p:sp>
        <p:nvSpPr>
          <p:cNvPr id="24584" name="Oval 8"/>
          <p:cNvSpPr>
            <a:spLocks noChangeArrowheads="1"/>
          </p:cNvSpPr>
          <p:nvPr/>
        </p:nvSpPr>
        <p:spPr bwMode="auto">
          <a:xfrm>
            <a:off x="7924800" y="4724400"/>
            <a:ext cx="228600" cy="228600"/>
          </a:xfrm>
          <a:prstGeom prst="ellipse">
            <a:avLst/>
          </a:prstGeom>
          <a:noFill/>
          <a:ln w="50800">
            <a:solidFill>
              <a:srgbClr val="FFFF00"/>
            </a:solidFill>
            <a:round/>
            <a:headEnd/>
            <a:tailEnd/>
          </a:ln>
        </p:spPr>
        <p:txBody>
          <a:bodyPr wrap="none" anchor="ctr"/>
          <a:lstStyle/>
          <a:p>
            <a:pPr eaLnBrk="0" hangingPunct="0"/>
            <a:endParaRPr lang="it-IT">
              <a:latin typeface="Verdana" pitchFamily="34" charset="0"/>
            </a:endParaRPr>
          </a:p>
        </p:txBody>
      </p:sp>
      <p:sp>
        <p:nvSpPr>
          <p:cNvPr id="24585" name="Line 9"/>
          <p:cNvSpPr>
            <a:spLocks noChangeShapeType="1"/>
          </p:cNvSpPr>
          <p:nvPr/>
        </p:nvSpPr>
        <p:spPr bwMode="auto">
          <a:xfrm flipV="1">
            <a:off x="8153400" y="4648200"/>
            <a:ext cx="228600" cy="152400"/>
          </a:xfrm>
          <a:prstGeom prst="line">
            <a:avLst/>
          </a:prstGeom>
          <a:noFill/>
          <a:ln w="50800">
            <a:solidFill>
              <a:srgbClr val="FFFF00"/>
            </a:solidFill>
            <a:round/>
            <a:headEnd/>
            <a:tailEnd type="triangle" w="med" len="med"/>
          </a:ln>
        </p:spPr>
        <p:txBody>
          <a:bodyPr/>
          <a:lstStyle/>
          <a:p>
            <a:endParaRPr lang="it-IT"/>
          </a:p>
        </p:txBody>
      </p:sp>
      <p:sp>
        <p:nvSpPr>
          <p:cNvPr id="24586" name="AutoShape 10"/>
          <p:cNvSpPr>
            <a:spLocks noChangeArrowheads="1"/>
          </p:cNvSpPr>
          <p:nvPr/>
        </p:nvSpPr>
        <p:spPr bwMode="auto">
          <a:xfrm>
            <a:off x="2209800" y="4724400"/>
            <a:ext cx="914400" cy="228600"/>
          </a:xfrm>
          <a:prstGeom prst="rightArrow">
            <a:avLst>
              <a:gd name="adj1" fmla="val 50000"/>
              <a:gd name="adj2" fmla="val 100000"/>
            </a:avLst>
          </a:prstGeom>
          <a:solidFill>
            <a:srgbClr val="FF9900"/>
          </a:solidFill>
          <a:ln w="9525">
            <a:solidFill>
              <a:srgbClr val="FFFF00"/>
            </a:solidFill>
            <a:miter lim="800000"/>
            <a:headEnd/>
            <a:tailEnd/>
          </a:ln>
        </p:spPr>
        <p:txBody>
          <a:bodyPr wrap="none" anchor="ctr"/>
          <a:lstStyle/>
          <a:p>
            <a:pPr eaLnBrk="0" hangingPunct="0"/>
            <a:endParaRPr lang="it-IT">
              <a:latin typeface="Verdana" pitchFamily="34" charset="0"/>
            </a:endParaRPr>
          </a:p>
        </p:txBody>
      </p:sp>
      <p:sp>
        <p:nvSpPr>
          <p:cNvPr id="24587" name="AutoShape 11"/>
          <p:cNvSpPr>
            <a:spLocks noChangeArrowheads="1"/>
          </p:cNvSpPr>
          <p:nvPr/>
        </p:nvSpPr>
        <p:spPr bwMode="auto">
          <a:xfrm>
            <a:off x="2362200" y="5638800"/>
            <a:ext cx="762000" cy="228600"/>
          </a:xfrm>
          <a:prstGeom prst="rightArrow">
            <a:avLst>
              <a:gd name="adj1" fmla="val 50000"/>
              <a:gd name="adj2" fmla="val 83333"/>
            </a:avLst>
          </a:prstGeom>
          <a:solidFill>
            <a:srgbClr val="FF9900"/>
          </a:solidFill>
          <a:ln w="9525">
            <a:solidFill>
              <a:srgbClr val="FFFF00"/>
            </a:solidFill>
            <a:miter lim="800000"/>
            <a:headEnd/>
            <a:tailEnd/>
          </a:ln>
        </p:spPr>
        <p:txBody>
          <a:bodyPr wrap="none" anchor="ctr"/>
          <a:lstStyle/>
          <a:p>
            <a:pPr eaLnBrk="0" hangingPunct="0"/>
            <a:endParaRPr lang="it-IT">
              <a:latin typeface="Verdana" pitchFamily="34" charset="0"/>
            </a:endParaRPr>
          </a:p>
        </p:txBody>
      </p:sp>
      <p:sp>
        <p:nvSpPr>
          <p:cNvPr id="24588" name="Oval 12"/>
          <p:cNvSpPr>
            <a:spLocks noChangeArrowheads="1"/>
          </p:cNvSpPr>
          <p:nvPr/>
        </p:nvSpPr>
        <p:spPr bwMode="auto">
          <a:xfrm>
            <a:off x="8229600" y="5638800"/>
            <a:ext cx="228600" cy="228600"/>
          </a:xfrm>
          <a:prstGeom prst="ellipse">
            <a:avLst/>
          </a:prstGeom>
          <a:noFill/>
          <a:ln w="50800">
            <a:solidFill>
              <a:srgbClr val="FFFF00"/>
            </a:solidFill>
            <a:round/>
            <a:headEnd/>
            <a:tailEnd/>
          </a:ln>
        </p:spPr>
        <p:txBody>
          <a:bodyPr wrap="none" anchor="ctr"/>
          <a:lstStyle/>
          <a:p>
            <a:pPr eaLnBrk="0" hangingPunct="0"/>
            <a:endParaRPr lang="it-IT">
              <a:latin typeface="Verdana" pitchFamily="34" charset="0"/>
            </a:endParaRPr>
          </a:p>
        </p:txBody>
      </p:sp>
      <p:sp>
        <p:nvSpPr>
          <p:cNvPr id="24589" name="Line 13"/>
          <p:cNvSpPr>
            <a:spLocks noChangeShapeType="1"/>
          </p:cNvSpPr>
          <p:nvPr/>
        </p:nvSpPr>
        <p:spPr bwMode="auto">
          <a:xfrm>
            <a:off x="8345488" y="5867400"/>
            <a:ext cx="0" cy="228600"/>
          </a:xfrm>
          <a:prstGeom prst="line">
            <a:avLst/>
          </a:prstGeom>
          <a:noFill/>
          <a:ln w="50800">
            <a:solidFill>
              <a:srgbClr val="FFFF00"/>
            </a:solidFill>
            <a:round/>
            <a:headEnd/>
            <a:tailEnd/>
          </a:ln>
        </p:spPr>
        <p:txBody>
          <a:bodyPr/>
          <a:lstStyle/>
          <a:p>
            <a:endParaRPr lang="it-IT"/>
          </a:p>
        </p:txBody>
      </p:sp>
      <p:sp>
        <p:nvSpPr>
          <p:cNvPr id="24590" name="Line 14"/>
          <p:cNvSpPr>
            <a:spLocks noChangeShapeType="1"/>
          </p:cNvSpPr>
          <p:nvPr/>
        </p:nvSpPr>
        <p:spPr bwMode="auto">
          <a:xfrm>
            <a:off x="8229600" y="6019800"/>
            <a:ext cx="228600" cy="0"/>
          </a:xfrm>
          <a:prstGeom prst="line">
            <a:avLst/>
          </a:prstGeom>
          <a:noFill/>
          <a:ln w="50800">
            <a:solidFill>
              <a:srgbClr val="FFFF00"/>
            </a:solidFill>
            <a:round/>
            <a:headEnd/>
            <a:tailEnd/>
          </a:ln>
        </p:spPr>
        <p:txBody>
          <a:bodyPr/>
          <a:lstStyle/>
          <a:p>
            <a:endParaRPr lang="it-IT"/>
          </a:p>
        </p:txBody>
      </p:sp>
      <p:sp>
        <p:nvSpPr>
          <p:cNvPr id="24591" name="Text Box 15"/>
          <p:cNvSpPr txBox="1">
            <a:spLocks noChangeArrowheads="1"/>
          </p:cNvSpPr>
          <p:nvPr/>
        </p:nvSpPr>
        <p:spPr bwMode="auto">
          <a:xfrm>
            <a:off x="698500" y="254000"/>
            <a:ext cx="7988300" cy="2465388"/>
          </a:xfrm>
          <a:prstGeom prst="rect">
            <a:avLst/>
          </a:prstGeom>
          <a:noFill/>
          <a:ln w="9525">
            <a:noFill/>
            <a:miter lim="800000"/>
            <a:headEnd/>
            <a:tailEnd/>
          </a:ln>
        </p:spPr>
        <p:txBody>
          <a:bodyPr>
            <a:spAutoFit/>
          </a:bodyPr>
          <a:lstStyle/>
          <a:p>
            <a:pPr eaLnBrk="0" hangingPunct="0"/>
            <a:r>
              <a:rPr lang="it-IT" b="1">
                <a:solidFill>
                  <a:srgbClr val="FFFF00"/>
                </a:solidFill>
              </a:rPr>
              <a:t>3) Il sesso</a:t>
            </a:r>
            <a:r>
              <a:rPr lang="it-IT" b="1">
                <a:solidFill>
                  <a:schemeClr val="bg1"/>
                </a:solidFill>
              </a:rPr>
              <a:t>:</a:t>
            </a:r>
          </a:p>
          <a:p>
            <a:pPr eaLnBrk="0" hangingPunct="0"/>
            <a:endParaRPr lang="it-IT" b="1">
              <a:solidFill>
                <a:schemeClr val="bg1"/>
              </a:solidFill>
            </a:endParaRPr>
          </a:p>
          <a:p>
            <a:pPr eaLnBrk="0" hangingPunct="0"/>
            <a:r>
              <a:rPr lang="it-IT" b="1">
                <a:solidFill>
                  <a:schemeClr val="bg1"/>
                </a:solidFill>
              </a:rPr>
              <a:t>La risposta tossicologica è influenzata dal sesso perché gli enzimi che metabolizzano i farmaci e gli xenobiotici sono sotto controllodegli </a:t>
            </a:r>
            <a:r>
              <a:rPr lang="it-IT" b="1">
                <a:solidFill>
                  <a:srgbClr val="FFFF00"/>
                </a:solidFill>
              </a:rPr>
              <a:t>ormoni sessuali</a:t>
            </a:r>
          </a:p>
          <a:p>
            <a:pPr eaLnBrk="0" hangingPunct="0">
              <a:spcBef>
                <a:spcPct val="50000"/>
              </a:spcBef>
            </a:pPr>
            <a:endParaRPr lang="it-IT"/>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
      <a:dk1>
        <a:srgbClr val="000099"/>
      </a:dk1>
      <a:lt1>
        <a:srgbClr val="FFFFFF"/>
      </a:lt1>
      <a:dk2>
        <a:srgbClr val="A50021"/>
      </a:dk2>
      <a:lt2>
        <a:srgbClr val="808080"/>
      </a:lt2>
      <a:accent1>
        <a:srgbClr val="00CC99"/>
      </a:accent1>
      <a:accent2>
        <a:srgbClr val="3333CC"/>
      </a:accent2>
      <a:accent3>
        <a:srgbClr val="FFFFFF"/>
      </a:accent3>
      <a:accent4>
        <a:srgbClr val="000082"/>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4087</TotalTime>
  <Words>6939</Words>
  <Application>Microsoft Office PowerPoint</Application>
  <PresentationFormat>Presentazione su schermo (4:3)</PresentationFormat>
  <Paragraphs>923</Paragraphs>
  <Slides>148</Slides>
  <Notes>0</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148</vt:i4>
      </vt:variant>
    </vt:vector>
  </HeadingPairs>
  <TitlesOfParts>
    <vt:vector size="150" baseType="lpstr">
      <vt:lpstr>Struttura predefinita</vt:lpstr>
      <vt:lpstr>Acrobat Document</vt:lpstr>
      <vt:lpstr>La TOSSICOLOGIA è lo studio degli eventi avversi di una sostanza tossica (farmaco, xenobiotico, ecc.) sugli organismi viventi  Il suo scopo è la comprensione della natura, dell’incidenza, del meccanismo d’azione e della reversibilità di tali eventi   A descrivere l’effetto tossico ed il  meccanismo d’azione (stima della  pericolosità)   B valutare la probabilità di insorgenza di  danni alla salute a determinate esposizioni  (stima quantitativa del rischio) </vt:lpstr>
      <vt:lpstr>Caratterizzazione del rischio.</vt:lpstr>
      <vt:lpstr>Diapositiva 3</vt:lpstr>
      <vt:lpstr>Integrazione della tossicologia con discipline biomediche di base nei principali campi di applicazione.</vt:lpstr>
      <vt:lpstr>Diapositiva 5</vt:lpstr>
      <vt:lpstr>Diapositiva 6</vt:lpstr>
      <vt:lpstr>Diapositiva 7</vt:lpstr>
      <vt:lpstr>Veleno o tossico?</vt:lpstr>
      <vt:lpstr>Cos’è un veleno?</vt:lpstr>
      <vt:lpstr>Diapositiva 10</vt:lpstr>
      <vt:lpstr>Cloruro di Sodio</vt:lpstr>
      <vt:lpstr>Esempi di LD50</vt:lpstr>
      <vt:lpstr>Diapositiva 13</vt:lpstr>
      <vt:lpstr>Diapositiva 14</vt:lpstr>
      <vt:lpstr>Diapositiva 15</vt:lpstr>
      <vt:lpstr>Diapositiva 16</vt:lpstr>
      <vt:lpstr>Diapositiva 17</vt:lpstr>
      <vt:lpstr>Diapositiva 18</vt:lpstr>
      <vt:lpstr>Dose</vt:lpstr>
      <vt:lpstr>Diapositiva 20</vt:lpstr>
      <vt:lpstr>Dose</vt:lpstr>
      <vt:lpstr>Diapositiva 22</vt:lpstr>
      <vt:lpstr>Risposta</vt:lpstr>
      <vt:lpstr>Diapositiva 24</vt:lpstr>
      <vt:lpstr>Diapositiva 25</vt:lpstr>
      <vt:lpstr>Curve dose-risposta graduali</vt:lpstr>
      <vt:lpstr>Diapositiva 27</vt:lpstr>
      <vt:lpstr>Come esprimere la relazione dose-risposta</vt:lpstr>
      <vt:lpstr>Diapositiva 29</vt:lpstr>
      <vt:lpstr>Curve dose-risposta quantali</vt:lpstr>
      <vt:lpstr>Diapositiva 31</vt:lpstr>
      <vt:lpstr>Diapositiva 32</vt:lpstr>
      <vt:lpstr>Diapositiva 33</vt:lpstr>
      <vt:lpstr>Diapositiva 34</vt:lpstr>
      <vt:lpstr>Diapositiva 35</vt:lpstr>
      <vt:lpstr>Diapositiva 36</vt:lpstr>
      <vt:lpstr>Confronto tra le DL50</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OZONO, (O3) volatile </vt:lpstr>
      <vt:lpstr>Diapositiva 74</vt:lpstr>
      <vt:lpstr>Diapositiva 75</vt:lpstr>
      <vt:lpstr>CINETICA E DINAMICA DI UN COMPOSTO AD ATTIVITA’ TOSSICA</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Medicina di genere</vt:lpstr>
      <vt:lpstr>Medicina di genere</vt:lpstr>
      <vt:lpstr>Medicina di genere</vt:lpstr>
      <vt:lpstr>Farmaci di genere</vt:lpstr>
      <vt:lpstr>Farmaci di genere</vt:lpstr>
      <vt:lpstr>Farmaci di genere</vt:lpstr>
      <vt:lpstr>Farmaci di genere</vt:lpstr>
      <vt:lpstr>FARMACOCINETICA?</vt:lpstr>
      <vt:lpstr>Differenze farmacocinetiche</vt:lpstr>
      <vt:lpstr>Differenze farmacocinetiche (distribuzione)</vt:lpstr>
      <vt:lpstr>Differenze farmacocinetiche (distribuzione)</vt:lpstr>
      <vt:lpstr>Differenze farmacocinetiche (metabolismo)</vt:lpstr>
      <vt:lpstr>Differenze farmacocinetiche (metabolismo)</vt:lpstr>
      <vt:lpstr>Differenze farmacocinetiche (metabolismo)</vt:lpstr>
      <vt:lpstr>Differenze farmacocinetiche (metabolismo)</vt:lpstr>
      <vt:lpstr>Differenze farmacocinetiche (metabolismo)</vt:lpstr>
      <vt:lpstr>Differenze farmacodinamiche</vt:lpstr>
      <vt:lpstr>Differenze morfina</vt:lpstr>
      <vt:lpstr>Differenze farmacodinamiche</vt:lpstr>
      <vt:lpstr>Differenze farmacodinamiche</vt:lpstr>
      <vt:lpstr>Differenze farmacodinamiche</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Diapositiva 139</vt:lpstr>
      <vt:lpstr>Diapositiva 140</vt:lpstr>
      <vt:lpstr>Diapositiva 141</vt:lpstr>
      <vt:lpstr>Diapositiva 142</vt:lpstr>
      <vt:lpstr>Diapositiva 143</vt:lpstr>
      <vt:lpstr>Diapositiva 144</vt:lpstr>
      <vt:lpstr>Diapositiva 145</vt:lpstr>
      <vt:lpstr>Diapositiva 146</vt:lpstr>
      <vt:lpstr>Diapositiva 147</vt:lpstr>
      <vt:lpstr>Diapositiva 148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Principi di Tossicologia</dc:title>
  <dc:creator>Sonia Zorzet</dc:creator>
  <cp:lastModifiedBy>Proprietario</cp:lastModifiedBy>
  <cp:revision>294</cp:revision>
  <cp:lastPrinted>2001-01-10T23:32:59Z</cp:lastPrinted>
  <dcterms:created xsi:type="dcterms:W3CDTF">1999-06-07T01:11:43Z</dcterms:created>
  <dcterms:modified xsi:type="dcterms:W3CDTF">2017-09-28T08:49:09Z</dcterms:modified>
</cp:coreProperties>
</file>