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7" r:id="rId4"/>
    <p:sldId id="294" r:id="rId5"/>
    <p:sldId id="298" r:id="rId6"/>
    <p:sldId id="259" r:id="rId7"/>
    <p:sldId id="295" r:id="rId8"/>
    <p:sldId id="296" r:id="rId9"/>
    <p:sldId id="297" r:id="rId10"/>
    <p:sldId id="260" r:id="rId11"/>
    <p:sldId id="261" r:id="rId12"/>
    <p:sldId id="292" r:id="rId13"/>
    <p:sldId id="262" r:id="rId14"/>
    <p:sldId id="293" r:id="rId15"/>
    <p:sldId id="263" r:id="rId16"/>
    <p:sldId id="266" r:id="rId17"/>
    <p:sldId id="299" r:id="rId18"/>
    <p:sldId id="26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6" r:id="rId38"/>
    <p:sldId id="287" r:id="rId39"/>
    <p:sldId id="291" r:id="rId4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0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10" autoAdjust="0"/>
    <p:restoredTop sz="98188" autoAdjust="0"/>
  </p:normalViewPr>
  <p:slideViewPr>
    <p:cSldViewPr snapToGrid="0">
      <p:cViewPr varScale="1">
        <p:scale>
          <a:sx n="103" d="100"/>
          <a:sy n="103" d="100"/>
        </p:scale>
        <p:origin x="-108" y="-1566"/>
      </p:cViewPr>
      <p:guideLst>
        <p:guide orient="horz" pos="21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notesViewPr>
    <p:cSldViewPr snapToGrid="0"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DA9E011-6CB3-45EF-BB97-8955AACFEE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2FCE-9E50-4A55-AEA3-00D0078249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4C7E3-FA7B-4BCA-882A-7354428396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86077-37D7-481B-B2D4-5977D88AE8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7E86-9D54-4A43-82B1-D80D334255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40C64-D2F9-4B5D-B4AC-2D3243F73E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1353-4B9E-46D6-A489-6320BDD8C6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675F5-B71B-4011-89FB-BD99F84668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98B43-7201-4456-ACFA-6519B6070A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BBDF-C643-4805-A548-32493D1A22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5CC5-C63C-48E1-B5AB-D12557ACCA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9231A-865E-4BA8-A217-DF7E23505B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4FB4B7-15B7-4545-BB21-E06427A2B4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6" name="Picture 2" descr="Risultati immagini per tiroide e farmaci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15" y="0"/>
            <a:ext cx="8351685" cy="6260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 descr="http://slideplayer.it/slide/968038/3/images/6/La+regolazione+della+secrezione+tiroidea+avviene+su+due+livelli: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292436" y="5772727"/>
            <a:ext cx="336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TRH: ormone di rilascio della tireotropina</a:t>
            </a:r>
          </a:p>
          <a:p>
            <a:r>
              <a:rPr lang="it-IT" sz="1400" dirty="0" smtClean="0"/>
              <a:t>TSH:  tireotropina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 descr="http://slideplayer.it/slide/968038/3/images/7/Gli+effetti+degli+ormoni+tiroidei+(T3)+sulla+cellula+bersaglio:+-+Azioni+genomiche+%EF%83%A0espressione+del+legame+del+T3+con+recettori+nucleari+(a+livello+del+DNA+mitocondriale+%EF%83%A0aumentata+attivit%C3%A0+termogenica+calorigena)+-+Azioni+non+genomiche+%EF%83%A0+Recettori+di+membrana+che+appartengono+alla+famiglia+delle+integrine+-site+sulla+membrana+cellulare+del+Reticolo+endoplasmatico-+,+membrana+mitocondriale,+membrana+nucleare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59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mage3.slideserve.com/6056626/oh-tiroidei-meccanismo-di-azione-n.jpg"/>
          <p:cNvPicPr>
            <a:picLocks noChangeAspect="1" noChangeArrowheads="1"/>
          </p:cNvPicPr>
          <p:nvPr/>
        </p:nvPicPr>
        <p:blipFill>
          <a:blip r:embed="rId3" cstate="print"/>
          <a:srcRect l="3150" t="6999" r="4724" b="13298"/>
          <a:stretch>
            <a:fillRect/>
          </a:stretch>
        </p:blipFill>
        <p:spPr bwMode="auto">
          <a:xfrm>
            <a:off x="0" y="3"/>
            <a:ext cx="5180761" cy="3361610"/>
          </a:xfrm>
          <a:prstGeom prst="rect">
            <a:avLst/>
          </a:prstGeom>
          <a:noFill/>
        </p:spPr>
      </p:pic>
      <p:pic>
        <p:nvPicPr>
          <p:cNvPr id="51204" name="Picture 4" descr="https://image3.slideserve.com/6056626/oh-tiroidei-meccanismo-di-azione1-n.jpg"/>
          <p:cNvPicPr>
            <a:picLocks noChangeAspect="1" noChangeArrowheads="1"/>
          </p:cNvPicPr>
          <p:nvPr/>
        </p:nvPicPr>
        <p:blipFill>
          <a:blip r:embed="rId4" cstate="print"/>
          <a:srcRect l="2625" t="8399" r="5249" b="11899"/>
          <a:stretch>
            <a:fillRect/>
          </a:stretch>
        </p:blipFill>
        <p:spPr bwMode="auto">
          <a:xfrm>
            <a:off x="3283528" y="3168475"/>
            <a:ext cx="5686201" cy="368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 descr="http://slideplayer.it/slide/968038/3/images/8/Effetti+biologici+degli+ormoni+tiroid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2226" name="Picture 2" descr="https://image3.slideserve.com/6056626/effetti-degli-oh-tiroidei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8" y="526474"/>
            <a:ext cx="7715344" cy="578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 descr="http://slideplayer.it/slide/968038/3/images/11/Diagnosi+delle+tireopatie.jpg"/>
          <p:cNvPicPr>
            <a:picLocks noChangeAspect="1" noChangeArrowheads="1"/>
          </p:cNvPicPr>
          <p:nvPr/>
        </p:nvPicPr>
        <p:blipFill>
          <a:blip r:embed="rId2" cstate="print"/>
          <a:srcRect l="4240" t="4111"/>
          <a:stretch>
            <a:fillRect/>
          </a:stretch>
        </p:blipFill>
        <p:spPr bwMode="auto">
          <a:xfrm>
            <a:off x="0" y="0"/>
            <a:ext cx="8407832" cy="6314328"/>
          </a:xfrm>
          <a:prstGeom prst="rect">
            <a:avLst/>
          </a:prstGeom>
          <a:noFill/>
        </p:spPr>
      </p:pic>
      <p:pic>
        <p:nvPicPr>
          <p:cNvPr id="29700" name="Picture 4" descr="http://slideplayer.it/slide/968038/3/images/12/Diagnostica+di+laboratorio+nelle+tireopatie.jpg"/>
          <p:cNvPicPr>
            <a:picLocks noChangeAspect="1" noChangeArrowheads="1"/>
          </p:cNvPicPr>
          <p:nvPr/>
        </p:nvPicPr>
        <p:blipFill>
          <a:blip r:embed="rId3" cstate="print"/>
          <a:srcRect l="2698" t="5139" r="5010" b="58069"/>
          <a:stretch>
            <a:fillRect/>
          </a:stretch>
        </p:blipFill>
        <p:spPr bwMode="auto">
          <a:xfrm>
            <a:off x="3368217" y="5131123"/>
            <a:ext cx="5775783" cy="1726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 descr="http://slideplayer.it/slide/968038/3/images/17/Antigeni+Tiroid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Risultati immagini per tireoperossidasi"/>
          <p:cNvPicPr>
            <a:picLocks noChangeAspect="1" noChangeArrowheads="1"/>
          </p:cNvPicPr>
          <p:nvPr/>
        </p:nvPicPr>
        <p:blipFill>
          <a:blip r:embed="rId2" cstate="print"/>
          <a:srcRect t="4625" b="14389"/>
          <a:stretch>
            <a:fillRect/>
          </a:stretch>
        </p:blipFill>
        <p:spPr bwMode="auto">
          <a:xfrm>
            <a:off x="0" y="0"/>
            <a:ext cx="7378122" cy="4137931"/>
          </a:xfrm>
          <a:prstGeom prst="rect">
            <a:avLst/>
          </a:prstGeom>
          <a:noFill/>
        </p:spPr>
      </p:pic>
      <p:pic>
        <p:nvPicPr>
          <p:cNvPr id="5" name="Picture 2" descr="http://slideplayer.it/slide/548288/1/images/5/1.+CAPTAZIONE+DELLO+IODURO+2.+OSSIDAZIONE+A+I2+E+ORGANICAZIO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60" t="32556" r="56447" b="517"/>
          <a:stretch>
            <a:fillRect/>
          </a:stretch>
        </p:blipFill>
        <p:spPr bwMode="auto">
          <a:xfrm>
            <a:off x="6188364" y="3519190"/>
            <a:ext cx="2826327" cy="3338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 descr="http://slideplayer.it/slide/968038/3/images/13/La+determinazione+del+TSH+%C3%A8+l%E2%80%99+esame+di+laboratorio+pi%C3%B9+utile+nell%E2%80%99indagine+iniziale+di+valutazione+della+funzione+tiroi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3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4" name="Picture 4" descr="https://image3.slideserve.com/6056626/ipotiroidismo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83" y="516011"/>
            <a:ext cx="8050934" cy="603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4818" name="Picture 2" descr="http://slideplayer.it/slide/968038/3/images/4/I+tireociti+sono+cellule+differenziate+che+presentano+una+spiccata+polarizzazione+morfologica+che+permette+loro+di+assolvere+alle+attivit%C3%A0+complesse+di+captazione+dello+iodio,+sintesi+e+secrezione+ormonale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 descr="https://image3.slideserve.com/6056626/eziologia-ipotiroidismo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4" y="563418"/>
            <a:ext cx="7870826" cy="5903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6" name="Picture 4" descr="https://image3.slideserve.com/6056626/trattamento-dell-ipotiroidismo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57" y="609601"/>
            <a:ext cx="7335020" cy="5501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2530" name="Picture 2" descr="https://image3.slideserve.com/6056626/levotiroxina-sintetica-t-4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94" y="157018"/>
            <a:ext cx="7879870" cy="5909903"/>
          </a:xfrm>
          <a:prstGeom prst="rect">
            <a:avLst/>
          </a:prstGeom>
          <a:noFill/>
        </p:spPr>
      </p:pic>
      <p:sp>
        <p:nvSpPr>
          <p:cNvPr id="22532" name="AutoShape 4" descr="Risultati immagini per eutir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4" name="AutoShape 6" descr="Risultati immagini per eutir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 l="4328" t="5906" r="2885" b="3937"/>
          <a:stretch>
            <a:fillRect/>
          </a:stretch>
        </p:blipFill>
        <p:spPr bwMode="auto">
          <a:xfrm>
            <a:off x="2453168" y="5341112"/>
            <a:ext cx="2130302" cy="151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AutoShape 9" descr="Risultati immagini per eutirox 75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 cstate="print"/>
          <a:srcRect l="5039" t="15118" r="5039" b="20157"/>
          <a:stretch>
            <a:fillRect/>
          </a:stretch>
        </p:blipFill>
        <p:spPr bwMode="auto">
          <a:xfrm>
            <a:off x="588132" y="5341504"/>
            <a:ext cx="1927154" cy="138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AutoShape 12" descr="Risultati immagini per eutirox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5" cstate="print"/>
          <a:srcRect l="3360" t="13438" r="3360" b="13438"/>
          <a:stretch>
            <a:fillRect/>
          </a:stretch>
        </p:blipFill>
        <p:spPr bwMode="auto">
          <a:xfrm>
            <a:off x="5124146" y="5353547"/>
            <a:ext cx="1919143" cy="150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7185890" y="4014090"/>
            <a:ext cx="1838037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chemeClr val="accent2"/>
                </a:solidFill>
              </a:rPr>
              <a:t>Eutirox</a:t>
            </a:r>
            <a:r>
              <a:rPr lang="it-IT" sz="1400" b="1" dirty="0" smtClean="0">
                <a:solidFill>
                  <a:schemeClr val="accent2"/>
                </a:solidFill>
              </a:rPr>
              <a:t>  compresse</a:t>
            </a:r>
          </a:p>
          <a:p>
            <a:r>
              <a:rPr lang="it-IT" sz="1400" b="1" dirty="0" smtClean="0">
                <a:solidFill>
                  <a:schemeClr val="accent2"/>
                </a:solidFill>
              </a:rPr>
              <a:t>25mcg </a:t>
            </a:r>
            <a:br>
              <a:rPr lang="it-IT" sz="1400" b="1" dirty="0" smtClean="0">
                <a:solidFill>
                  <a:schemeClr val="accent2"/>
                </a:solidFill>
              </a:rPr>
            </a:br>
            <a:r>
              <a:rPr lang="it-IT" sz="1400" b="1" dirty="0" smtClean="0">
                <a:solidFill>
                  <a:schemeClr val="accent2"/>
                </a:solidFill>
              </a:rPr>
              <a:t>50mcg </a:t>
            </a:r>
            <a:br>
              <a:rPr lang="it-IT" sz="1400" b="1" dirty="0" smtClean="0">
                <a:solidFill>
                  <a:schemeClr val="accent2"/>
                </a:solidFill>
              </a:rPr>
            </a:br>
            <a:r>
              <a:rPr lang="it-IT" sz="1400" b="1" dirty="0" smtClean="0">
                <a:solidFill>
                  <a:schemeClr val="accent2"/>
                </a:solidFill>
              </a:rPr>
              <a:t>75mcg </a:t>
            </a:r>
            <a:br>
              <a:rPr lang="it-IT" sz="1400" b="1" dirty="0" smtClean="0">
                <a:solidFill>
                  <a:schemeClr val="accent2"/>
                </a:solidFill>
              </a:rPr>
            </a:br>
            <a:r>
              <a:rPr lang="it-IT" sz="1400" b="1" dirty="0" smtClean="0">
                <a:solidFill>
                  <a:schemeClr val="accent2"/>
                </a:solidFill>
              </a:rPr>
              <a:t>88mcg </a:t>
            </a:r>
            <a:br>
              <a:rPr lang="it-IT" sz="1400" b="1" dirty="0" smtClean="0">
                <a:solidFill>
                  <a:schemeClr val="accent2"/>
                </a:solidFill>
              </a:rPr>
            </a:br>
            <a:r>
              <a:rPr lang="it-IT" sz="1400" b="1" dirty="0" smtClean="0">
                <a:solidFill>
                  <a:schemeClr val="accent2"/>
                </a:solidFill>
              </a:rPr>
              <a:t>100mcg </a:t>
            </a:r>
            <a:br>
              <a:rPr lang="it-IT" sz="1400" b="1" dirty="0" smtClean="0">
                <a:solidFill>
                  <a:schemeClr val="accent2"/>
                </a:solidFill>
              </a:rPr>
            </a:br>
            <a:r>
              <a:rPr lang="it-IT" sz="1400" b="1" dirty="0" smtClean="0">
                <a:solidFill>
                  <a:schemeClr val="accent2"/>
                </a:solidFill>
              </a:rPr>
              <a:t>112mcg </a:t>
            </a:r>
            <a:br>
              <a:rPr lang="it-IT" sz="1400" b="1" dirty="0" smtClean="0">
                <a:solidFill>
                  <a:schemeClr val="accent2"/>
                </a:solidFill>
              </a:rPr>
            </a:br>
            <a:r>
              <a:rPr lang="it-IT" sz="1400" b="1" dirty="0" smtClean="0">
                <a:solidFill>
                  <a:schemeClr val="accent2"/>
                </a:solidFill>
              </a:rPr>
              <a:t>125mcg </a:t>
            </a:r>
            <a:br>
              <a:rPr lang="it-IT" sz="1400" b="1" dirty="0" smtClean="0">
                <a:solidFill>
                  <a:schemeClr val="accent2"/>
                </a:solidFill>
              </a:rPr>
            </a:br>
            <a:r>
              <a:rPr lang="it-IT" sz="1400" b="1" dirty="0" smtClean="0">
                <a:solidFill>
                  <a:schemeClr val="accent2"/>
                </a:solidFill>
              </a:rPr>
              <a:t>137mcg </a:t>
            </a:r>
            <a:br>
              <a:rPr lang="it-IT" sz="1400" b="1" dirty="0" smtClean="0">
                <a:solidFill>
                  <a:schemeClr val="accent2"/>
                </a:solidFill>
              </a:rPr>
            </a:br>
            <a:r>
              <a:rPr lang="it-IT" sz="1400" b="1" dirty="0" smtClean="0">
                <a:solidFill>
                  <a:schemeClr val="accent2"/>
                </a:solidFill>
              </a:rPr>
              <a:t>150mcg </a:t>
            </a:r>
            <a:br>
              <a:rPr lang="it-IT" sz="1400" b="1" dirty="0" smtClean="0">
                <a:solidFill>
                  <a:schemeClr val="accent2"/>
                </a:solidFill>
              </a:rPr>
            </a:br>
            <a:r>
              <a:rPr lang="it-IT" sz="1400" b="1" dirty="0" smtClean="0">
                <a:solidFill>
                  <a:schemeClr val="accent2"/>
                </a:solidFill>
              </a:rPr>
              <a:t>175mcg </a:t>
            </a:r>
            <a:br>
              <a:rPr lang="it-IT" sz="1400" b="1" dirty="0" smtClean="0">
                <a:solidFill>
                  <a:schemeClr val="accent2"/>
                </a:solidFill>
              </a:rPr>
            </a:br>
            <a:r>
              <a:rPr lang="it-IT" sz="1400" b="1" dirty="0" smtClean="0">
                <a:solidFill>
                  <a:schemeClr val="accent2"/>
                </a:solidFill>
              </a:rPr>
              <a:t>200mcg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https://image3.slideserve.com/6056626/levotiroxina-sintetica-t-4-dosaggio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37" y="388865"/>
            <a:ext cx="7609512" cy="5707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https://image3.slideserve.com/6056626/liotironina-t-3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091" y="555265"/>
            <a:ext cx="7444412" cy="5583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 descr="https://image3.slideserve.com/6056626/liotrix-t-3-t-4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136091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8436" name="Picture 4" descr="https://image3.slideserve.com/6056626/ipertiroidismo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475" y="461819"/>
            <a:ext cx="7612015" cy="570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https://image3.slideserve.com/6056626/slide20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8" y="490464"/>
            <a:ext cx="7703127" cy="5777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6386" name="Picture 2" descr="https://image3.slideserve.com/6056626/slide21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65" y="461746"/>
            <a:ext cx="7647708" cy="5735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https://image3.slideserve.com/6056626/slide2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456" y="280339"/>
            <a:ext cx="8054108" cy="6040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5842" name="Picture 2" descr="http://slideplayer.it/slide/968038/3/images/3/La+funzione+principale+della+tiroide+%C3%A8+la+sintesi+e+l%E2%80%99immagazzinamento+degli+ormoni+tiroidei+(OT)..jpg"/>
          <p:cNvPicPr>
            <a:picLocks noChangeAspect="1" noChangeArrowheads="1"/>
          </p:cNvPicPr>
          <p:nvPr/>
        </p:nvPicPr>
        <p:blipFill>
          <a:blip r:embed="rId2" cstate="print"/>
          <a:srcRect t="6681"/>
          <a:stretch>
            <a:fillRect/>
          </a:stretch>
        </p:blipFill>
        <p:spPr bwMode="auto">
          <a:xfrm>
            <a:off x="0" y="0"/>
            <a:ext cx="9144000" cy="6399899"/>
          </a:xfrm>
          <a:prstGeom prst="rect">
            <a:avLst/>
          </a:prstGeom>
          <a:noFill/>
        </p:spPr>
      </p:pic>
      <p:pic>
        <p:nvPicPr>
          <p:cNvPr id="5" name="Picture 2" descr="Risultati immagini per fabbisogno giornaliero di iodio"/>
          <p:cNvPicPr>
            <a:picLocks noChangeAspect="1" noChangeArrowheads="1"/>
          </p:cNvPicPr>
          <p:nvPr/>
        </p:nvPicPr>
        <p:blipFill>
          <a:blip r:embed="rId3" cstate="print"/>
          <a:srcRect b="9449"/>
          <a:stretch>
            <a:fillRect/>
          </a:stretch>
        </p:blipFill>
        <p:spPr bwMode="auto">
          <a:xfrm>
            <a:off x="580445" y="3481024"/>
            <a:ext cx="3566160" cy="322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https://image3.slideserve.com/6056626/trattamento-dell-ipertiroidismo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18" y="444284"/>
            <a:ext cx="7818868" cy="5864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https://image3.slideserve.com/6056626/tireostatici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18" y="600364"/>
            <a:ext cx="7741420" cy="5806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https://image3.slideserve.com/6056626/tioamidi-n.jpg"/>
          <p:cNvPicPr>
            <a:picLocks noChangeAspect="1" noChangeArrowheads="1"/>
          </p:cNvPicPr>
          <p:nvPr/>
        </p:nvPicPr>
        <p:blipFill>
          <a:blip r:embed="rId2" cstate="print"/>
          <a:srcRect l="2100" t="2800" r="4724" b="5599"/>
          <a:stretch>
            <a:fillRect/>
          </a:stretch>
        </p:blipFill>
        <p:spPr bwMode="auto">
          <a:xfrm>
            <a:off x="600363" y="384624"/>
            <a:ext cx="7996677" cy="589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https://image3.slideserve.com/6056626/farmacocinetica-tioamidi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19" y="418958"/>
            <a:ext cx="8037364" cy="602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https://image3.slideserve.com/6056626/effetti-collaterali-tioamidi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68" y="480291"/>
            <a:ext cx="7907577" cy="593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https://image3.slideserve.com/6056626/tireotossicosi-in-gravidanza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63" y="391173"/>
            <a:ext cx="7852738" cy="5889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3.slideserve.com/6056626/inibitori-anionici-e-ioduri-n.jpg"/>
          <p:cNvPicPr>
            <a:picLocks noChangeAspect="1" noChangeArrowheads="1"/>
          </p:cNvPicPr>
          <p:nvPr/>
        </p:nvPicPr>
        <p:blipFill>
          <a:blip r:embed="rId2" cstate="print"/>
          <a:srcRect l="4199" t="6299" r="6824" b="14698"/>
          <a:stretch>
            <a:fillRect/>
          </a:stretch>
        </p:blipFill>
        <p:spPr bwMode="auto">
          <a:xfrm>
            <a:off x="193964" y="0"/>
            <a:ext cx="5430818" cy="3616532"/>
          </a:xfrm>
          <a:prstGeom prst="rect">
            <a:avLst/>
          </a:prstGeom>
          <a:noFill/>
        </p:spPr>
      </p:pic>
      <p:pic>
        <p:nvPicPr>
          <p:cNvPr id="8196" name="Picture 4" descr="https://image3.slideserve.com/6056626/terapia-radiometabolica-iodio-131-n.jpg"/>
          <p:cNvPicPr>
            <a:picLocks noChangeAspect="1" noChangeArrowheads="1"/>
          </p:cNvPicPr>
          <p:nvPr/>
        </p:nvPicPr>
        <p:blipFill>
          <a:blip r:embed="rId3" cstate="print"/>
          <a:srcRect l="4199" t="6299" r="5774" b="29396"/>
          <a:stretch>
            <a:fillRect/>
          </a:stretch>
        </p:blipFill>
        <p:spPr bwMode="auto">
          <a:xfrm>
            <a:off x="2752538" y="3406499"/>
            <a:ext cx="6174171" cy="3307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https://image3.slideserve.com/6056626/interferenze-di-farmaci-con-fx-tiroidea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75" y="508000"/>
            <a:ext cx="7758544" cy="5818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https://image3.slideserve.com/6056626/slide34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84" y="469684"/>
            <a:ext cx="7809632" cy="58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60219"/>
            <a:ext cx="7813964" cy="586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3250" name="Picture 2" descr="http://slideplayer.it/slide/548288/1/images/5/1.+CAPTAZIONE+DELLO+IODURO+2.+OSSIDAZIONE+A+I2+E+ORGANICAZ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0"/>
            <a:ext cx="9115425" cy="681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91" y="772056"/>
            <a:ext cx="8660219" cy="522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 descr="http://slideplayer.it/slide/968038/3/images/5/La+colloide+(30%25+della+massa+tiroidea)+contiene+la+tireoglobulina,+che+pu%C3%B2+essere+considerata+l%E2%80%99impalcatura+sulla+quale+avviene+la+sintesi+degli+OT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1" y="2146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4274" name="Picture 2" descr="http://slideplayer.it/slide/548288/1/images/7/TIROIDE+Gli+ormoni+tiroidei+derivano+dall%E2%80%99AA+TIRO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38099"/>
            <a:ext cx="9115425" cy="681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4" descr="http://slideplayer.it/slide/548288/1/images/8/TIROIDE+Il+numero+e+la+posizione+delle+molecole+di+I+%C3%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1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5298" name="Picture 2" descr="http://slideplayer.it/slide/548288/1/images/18/ORMONI+TIROIDEI+E+IODIO:+METABOL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1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12.Tossicologia_cardiovascolare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CAP12.Tossicologia_cardiovascolare</Template>
  <TotalTime>100</TotalTime>
  <Words>13</Words>
  <Application>Microsoft Office PowerPoint</Application>
  <PresentationFormat>Presentazione su schermo (4:3)</PresentationFormat>
  <Paragraphs>4</Paragraphs>
  <Slides>39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CAP12.Tossicologia_cardiovascolare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Company>Università degli Studi di Trieste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Zorzet</dc:creator>
  <cp:lastModifiedBy>Zorzet</cp:lastModifiedBy>
  <cp:revision>11</cp:revision>
  <dcterms:created xsi:type="dcterms:W3CDTF">2017-11-16T11:24:30Z</dcterms:created>
  <dcterms:modified xsi:type="dcterms:W3CDTF">2017-11-20T12:16:53Z</dcterms:modified>
</cp:coreProperties>
</file>