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2"/>
  </p:handoutMasterIdLst>
  <p:sldIdLst>
    <p:sldId id="447" r:id="rId2"/>
    <p:sldId id="436" r:id="rId3"/>
    <p:sldId id="443" r:id="rId4"/>
    <p:sldId id="444" r:id="rId5"/>
    <p:sldId id="445" r:id="rId6"/>
    <p:sldId id="446" r:id="rId7"/>
    <p:sldId id="442" r:id="rId8"/>
    <p:sldId id="448" r:id="rId9"/>
    <p:sldId id="449" r:id="rId10"/>
    <p:sldId id="450" r:id="rId11"/>
    <p:sldId id="451" r:id="rId12"/>
    <p:sldId id="453" r:id="rId13"/>
    <p:sldId id="454" r:id="rId14"/>
    <p:sldId id="452" r:id="rId15"/>
    <p:sldId id="455" r:id="rId16"/>
    <p:sldId id="456" r:id="rId17"/>
    <p:sldId id="457" r:id="rId18"/>
    <p:sldId id="458" r:id="rId19"/>
    <p:sldId id="459" r:id="rId20"/>
    <p:sldId id="460" r:id="rId21"/>
    <p:sldId id="461" r:id="rId22"/>
    <p:sldId id="463" r:id="rId23"/>
    <p:sldId id="464" r:id="rId24"/>
    <p:sldId id="465" r:id="rId25"/>
    <p:sldId id="466" r:id="rId26"/>
    <p:sldId id="467" r:id="rId27"/>
    <p:sldId id="468" r:id="rId28"/>
    <p:sldId id="469" r:id="rId29"/>
    <p:sldId id="470" r:id="rId30"/>
    <p:sldId id="471" r:id="rId31"/>
    <p:sldId id="472" r:id="rId32"/>
    <p:sldId id="473" r:id="rId33"/>
    <p:sldId id="474" r:id="rId34"/>
    <p:sldId id="475" r:id="rId35"/>
    <p:sldId id="437" r:id="rId36"/>
    <p:sldId id="343" r:id="rId37"/>
    <p:sldId id="438" r:id="rId38"/>
    <p:sldId id="439" r:id="rId39"/>
    <p:sldId id="440" r:id="rId40"/>
    <p:sldId id="441" r:id="rId41"/>
  </p:sldIdLst>
  <p:sldSz cx="9144000" cy="6858000" type="screen4x3"/>
  <p:notesSz cx="6858000" cy="9144000"/>
  <p:defaultTextStyle>
    <a:defPPr>
      <a:defRPr lang="it-IT"/>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66FFFF"/>
    <a:srgbClr val="CCFF99"/>
    <a:srgbClr val="FF7C80"/>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4" autoAdjust="0"/>
    <p:restoredTop sz="94728" autoAdjust="0"/>
  </p:normalViewPr>
  <p:slideViewPr>
    <p:cSldViewPr snapToGrid="0">
      <p:cViewPr>
        <p:scale>
          <a:sx n="100" d="100"/>
          <a:sy n="100" d="100"/>
        </p:scale>
        <p:origin x="-1824" y="-228"/>
      </p:cViewPr>
      <p:guideLst>
        <p:guide orient="horz" pos="2160"/>
        <p:guide pos="2868"/>
      </p:guideLst>
    </p:cSldViewPr>
  </p:slideViewPr>
  <p:outlineViewPr>
    <p:cViewPr>
      <p:scale>
        <a:sx n="33" d="100"/>
        <a:sy n="33" d="100"/>
      </p:scale>
      <p:origin x="0" y="4750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it-IT"/>
          </a:p>
        </p:txBody>
      </p:sp>
      <p:sp>
        <p:nvSpPr>
          <p:cNvPr id="3277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it-IT"/>
          </a:p>
        </p:txBody>
      </p:sp>
      <p:sp>
        <p:nvSpPr>
          <p:cNvPr id="3277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it-IT"/>
          </a:p>
        </p:txBody>
      </p:sp>
      <p:sp>
        <p:nvSpPr>
          <p:cNvPr id="3277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0DDE4C23-65FC-4AB7-AA7B-94D86595D276}"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517C845-BBA1-41F3-A31C-26D1131580F4}"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B6E1EBE7-6313-43F8-8A90-2B6A10A85D16}"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82B7B3D2-B785-443B-80E1-3F3E2F96CF8F}"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8D26B47-11F5-43C9-A0FA-3888F10F9E17}"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13C6F17-3B6F-4A0E-A593-9A2F665EFCCC}"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7186FC46-FC5A-4FA7-86AF-19822453356B}"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26DEE612-5551-40FA-8254-052D1097672E}"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CAF4CFBF-06D4-455E-8514-DF35B12825A1}"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CB7B999C-8854-47C6-B921-35F4F0E569F3}"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BF1CCC6A-98DD-45F8-8289-8F1C0D4885FB}"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7FAD0299-CB48-4113-B237-7D4F96A3A8C8}"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rgbClr val="66FFFF"/>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pPr>
              <a:defRPr/>
            </a:pPr>
            <a:endParaRPr 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pPr>
              <a:defRPr/>
            </a:pPr>
            <a:endParaRPr 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a:defRPr/>
            </a:pPr>
            <a:fld id="{5578747C-2E3F-41B5-8254-84D842E9A1AC}"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ext Box 2"/>
          <p:cNvSpPr txBox="1">
            <a:spLocks noChangeArrowheads="1"/>
          </p:cNvSpPr>
          <p:nvPr/>
        </p:nvSpPr>
        <p:spPr bwMode="auto">
          <a:xfrm>
            <a:off x="282575" y="207963"/>
            <a:ext cx="8637588" cy="6497637"/>
          </a:xfrm>
          <a:prstGeom prst="rect">
            <a:avLst/>
          </a:prstGeom>
          <a:noFill/>
          <a:ln w="9525">
            <a:noFill/>
            <a:miter lim="800000"/>
            <a:headEnd/>
            <a:tailEnd/>
          </a:ln>
        </p:spPr>
        <p:txBody>
          <a:bodyPr>
            <a:spAutoFit/>
          </a:bodyPr>
          <a:lstStyle/>
          <a:p>
            <a:r>
              <a:rPr lang="it-IT" altLang="zh-CN" b="1">
                <a:solidFill>
                  <a:srgbClr val="FF7C80"/>
                </a:solidFill>
                <a:ea typeface="宋体" charset="-122"/>
              </a:rPr>
              <a:t>	ALTERAZIONI A CARICO DELLA BOCCA</a:t>
            </a:r>
            <a:r>
              <a:rPr lang="it-IT" altLang="zh-CN" b="1">
                <a:ea typeface="宋体" charset="-122"/>
              </a:rPr>
              <a:t> </a:t>
            </a:r>
          </a:p>
          <a:p>
            <a:r>
              <a:rPr lang="it-IT" altLang="zh-CN" b="1">
                <a:ea typeface="宋体" charset="-122"/>
              </a:rPr>
              <a:t>Gli effetti dei farmaci sulla regione oro-facciale possono essere diretti, talora indiretti con meccanismi alla base non sempre chiari.</a:t>
            </a:r>
            <a:r>
              <a:rPr lang="it-IT" altLang="zh-CN">
                <a:ea typeface="宋体" charset="-122"/>
              </a:rPr>
              <a:t> </a:t>
            </a:r>
          </a:p>
          <a:p>
            <a:r>
              <a:rPr lang="it-IT" altLang="zh-CN">
                <a:ea typeface="宋体" charset="-122"/>
              </a:rPr>
              <a:t>Posso essere divisi in: </a:t>
            </a:r>
          </a:p>
          <a:p>
            <a:pPr>
              <a:buFont typeface="Wingdings" pitchFamily="2" charset="2"/>
              <a:buChar char="v"/>
            </a:pPr>
            <a:r>
              <a:rPr lang="it-IT" altLang="zh-CN" b="1">
                <a:solidFill>
                  <a:schemeClr val="accent2"/>
                </a:solidFill>
                <a:ea typeface="宋体" charset="-122"/>
              </a:rPr>
              <a:t> Xerostomia</a:t>
            </a:r>
          </a:p>
          <a:p>
            <a:pPr>
              <a:buFont typeface="Wingdings" pitchFamily="2" charset="2"/>
              <a:buChar char="v"/>
            </a:pPr>
            <a:r>
              <a:rPr lang="it-IT" altLang="zh-CN" b="1">
                <a:solidFill>
                  <a:schemeClr val="accent2"/>
                </a:solidFill>
                <a:ea typeface="宋体" charset="-122"/>
              </a:rPr>
              <a:t> P t i a l i s m o</a:t>
            </a:r>
          </a:p>
          <a:p>
            <a:pPr>
              <a:buFont typeface="Wingdings" pitchFamily="2" charset="2"/>
              <a:buChar char="v"/>
            </a:pPr>
            <a:r>
              <a:rPr lang="it-IT" altLang="zh-CN" b="1">
                <a:solidFill>
                  <a:schemeClr val="accent2"/>
                </a:solidFill>
                <a:ea typeface="宋体" charset="-122"/>
              </a:rPr>
              <a:t> A l t e r a z i o n i   d e l   g u s t o</a:t>
            </a:r>
          </a:p>
          <a:p>
            <a:pPr>
              <a:buFont typeface="Wingdings" pitchFamily="2" charset="2"/>
              <a:buChar char="v"/>
            </a:pPr>
            <a:r>
              <a:rPr lang="it-IT" altLang="zh-CN" b="1">
                <a:solidFill>
                  <a:schemeClr val="accent2"/>
                </a:solidFill>
                <a:ea typeface="宋体" charset="-122"/>
              </a:rPr>
              <a:t> I n g r o s s a m e n t o   g h i a n d o l e   s a l i v a r i</a:t>
            </a:r>
          </a:p>
          <a:p>
            <a:pPr>
              <a:buFont typeface="Wingdings" pitchFamily="2" charset="2"/>
              <a:buChar char="v"/>
            </a:pPr>
            <a:r>
              <a:rPr lang="it-IT" altLang="zh-CN" b="1">
                <a:solidFill>
                  <a:schemeClr val="accent2"/>
                </a:solidFill>
                <a:ea typeface="宋体" charset="-122"/>
              </a:rPr>
              <a:t> R e a z i o n i   i p e r s e n s i b i l i t à</a:t>
            </a:r>
          </a:p>
          <a:p>
            <a:pPr>
              <a:buFont typeface="Wingdings" pitchFamily="2" charset="2"/>
              <a:buChar char="v"/>
            </a:pPr>
            <a:r>
              <a:rPr lang="it-IT" altLang="zh-CN" b="1">
                <a:solidFill>
                  <a:schemeClr val="accent2"/>
                </a:solidFill>
                <a:ea typeface="宋体" charset="-122"/>
              </a:rPr>
              <a:t> U l c e r a z i o n i</a:t>
            </a:r>
          </a:p>
          <a:p>
            <a:pPr>
              <a:buFont typeface="Wingdings" pitchFamily="2" charset="2"/>
              <a:buChar char="v"/>
            </a:pPr>
            <a:r>
              <a:rPr lang="it-IT" altLang="zh-CN" b="1">
                <a:solidFill>
                  <a:schemeClr val="accent2"/>
                </a:solidFill>
                <a:ea typeface="宋体" charset="-122"/>
              </a:rPr>
              <a:t> I p e r p l a s i a   g e n g i v a l e</a:t>
            </a:r>
          </a:p>
          <a:p>
            <a:pPr>
              <a:buFont typeface="Wingdings" pitchFamily="2" charset="2"/>
              <a:buChar char="v"/>
            </a:pPr>
            <a:r>
              <a:rPr lang="it-IT" altLang="zh-CN" b="1">
                <a:solidFill>
                  <a:schemeClr val="accent2"/>
                </a:solidFill>
                <a:ea typeface="宋体" charset="-122"/>
              </a:rPr>
              <a:t> C o l o r a z i o n e   d e n t i   e   m u c o s e</a:t>
            </a:r>
          </a:p>
          <a:p>
            <a:pPr>
              <a:buFont typeface="Wingdings" pitchFamily="2" charset="2"/>
              <a:buChar char="v"/>
            </a:pPr>
            <a:r>
              <a:rPr lang="it-IT" altLang="zh-CN" b="1">
                <a:solidFill>
                  <a:schemeClr val="accent2"/>
                </a:solidFill>
                <a:ea typeface="宋体" charset="-122"/>
              </a:rPr>
              <a:t> I n f e z i o n i   o r a l i</a:t>
            </a:r>
          </a:p>
          <a:p>
            <a:pPr>
              <a:buFont typeface="Wingdings" pitchFamily="2" charset="2"/>
              <a:buChar char="v"/>
            </a:pPr>
            <a:r>
              <a:rPr lang="it-IT" altLang="zh-CN" b="1">
                <a:solidFill>
                  <a:schemeClr val="accent2"/>
                </a:solidFill>
                <a:ea typeface="宋体" charset="-122"/>
              </a:rPr>
              <a:t> N e u r o p a t ie</a:t>
            </a:r>
          </a:p>
        </p:txBody>
      </p:sp>
      <p:sp>
        <p:nvSpPr>
          <p:cNvPr id="23245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3245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Text Box 2"/>
          <p:cNvSpPr txBox="1">
            <a:spLocks noChangeArrowheads="1"/>
          </p:cNvSpPr>
          <p:nvPr/>
        </p:nvSpPr>
        <p:spPr bwMode="auto">
          <a:xfrm>
            <a:off x="314325" y="190500"/>
            <a:ext cx="8640763" cy="6361113"/>
          </a:xfrm>
          <a:prstGeom prst="rect">
            <a:avLst/>
          </a:prstGeom>
          <a:noFill/>
          <a:ln w="9525">
            <a:noFill/>
            <a:miter lim="800000"/>
            <a:headEnd/>
            <a:tailEnd/>
          </a:ln>
        </p:spPr>
        <p:txBody>
          <a:bodyPr>
            <a:spAutoFit/>
          </a:bodyPr>
          <a:lstStyle/>
          <a:p>
            <a:pPr algn="just"/>
            <a:r>
              <a:rPr lang="it-IT" altLang="zh-CN" sz="2400" b="1" i="1">
                <a:solidFill>
                  <a:schemeClr val="accent2"/>
                </a:solidFill>
                <a:ea typeface="宋体" charset="-122"/>
              </a:rPr>
              <a:t>*FARMACI ANTIADRENERGICI: CLONIDINA E ALFA-METIL-DOPA</a:t>
            </a:r>
            <a:r>
              <a:rPr lang="it-IT" altLang="zh-CN" sz="2000" b="1" i="1">
                <a:ea typeface="宋体" charset="-122"/>
              </a:rPr>
              <a:t> </a:t>
            </a:r>
          </a:p>
          <a:p>
            <a:pPr algn="just"/>
            <a:r>
              <a:rPr lang="it-IT" altLang="zh-CN" sz="2400" b="1">
                <a:ea typeface="宋体" charset="-122"/>
              </a:rPr>
              <a:t>Farmaci antiipertensivi ad azione sia centrale (agonista dei recettori </a:t>
            </a:r>
            <a:r>
              <a:rPr lang="el-GR" altLang="zh-CN" sz="2400" b="1">
                <a:ea typeface="宋体" charset="-122"/>
                <a:cs typeface="Times New Roman" pitchFamily="18" charset="0"/>
              </a:rPr>
              <a:t>α</a:t>
            </a:r>
            <a:r>
              <a:rPr lang="it-IT" altLang="zh-CN" sz="2400" b="1">
                <a:ea typeface="宋体" charset="-122"/>
              </a:rPr>
              <a:t>2 postsinaptici del neurone inibitore con conseguente riduzione delle scariche simpatiche), sia periferica (agonista dei recettori </a:t>
            </a:r>
            <a:r>
              <a:rPr lang="el-GR" altLang="zh-CN" b="1"/>
              <a:t>α</a:t>
            </a:r>
            <a:r>
              <a:rPr lang="it-IT" altLang="zh-CN">
                <a:ea typeface="宋体" charset="-122"/>
              </a:rPr>
              <a:t> </a:t>
            </a:r>
            <a:r>
              <a:rPr lang="it-IT" altLang="zh-CN" sz="2400" b="1">
                <a:ea typeface="宋体" charset="-122"/>
              </a:rPr>
              <a:t>2 presinaptici e quindi impedito ulteriore rilascio di Noradrenalina). </a:t>
            </a:r>
          </a:p>
          <a:p>
            <a:pPr algn="just"/>
            <a:r>
              <a:rPr lang="it-IT" altLang="zh-CN" sz="2400" b="1">
                <a:ea typeface="宋体" charset="-122"/>
              </a:rPr>
              <a:t>La secchezza delle fauci e la sedazione sono gli effetti collaterali più marcati della </a:t>
            </a:r>
            <a:r>
              <a:rPr lang="it-IT" altLang="zh-CN" sz="2400" b="1">
                <a:solidFill>
                  <a:schemeClr val="accent2"/>
                </a:solidFill>
                <a:ea typeface="宋体" charset="-122"/>
              </a:rPr>
              <a:t>clonidina</a:t>
            </a:r>
            <a:r>
              <a:rPr lang="it-IT" altLang="zh-CN" sz="2400" b="1">
                <a:ea typeface="宋体" charset="-122"/>
              </a:rPr>
              <a:t> e possono verificarsi anche nel </a:t>
            </a:r>
            <a:r>
              <a:rPr lang="it-IT" altLang="zh-CN" sz="2400" b="1">
                <a:solidFill>
                  <a:schemeClr val="accent2"/>
                </a:solidFill>
                <a:ea typeface="宋体" charset="-122"/>
              </a:rPr>
              <a:t>40-54%</a:t>
            </a:r>
            <a:r>
              <a:rPr lang="it-IT" altLang="zh-CN" sz="2400" b="1">
                <a:ea typeface="宋体" charset="-122"/>
              </a:rPr>
              <a:t> dei pazienti; in genere la prosecuzione della terapia porta ad una attenuazione o alla scomparsa di questi effetti dopo 2-4 settimane, </a:t>
            </a:r>
            <a:r>
              <a:rPr lang="it-IT" altLang="zh-CN" sz="2400" b="1">
                <a:solidFill>
                  <a:srgbClr val="FF0000"/>
                </a:solidFill>
                <a:ea typeface="宋体" charset="-122"/>
              </a:rPr>
              <a:t>tuttavia circa il 10% dei pazienti è costretto ad interrompere questo trattamento per il perdurare degli effetti collaterali. </a:t>
            </a:r>
          </a:p>
          <a:p>
            <a:pPr algn="just"/>
            <a:r>
              <a:rPr lang="it-IT" altLang="zh-CN" sz="2400" b="1">
                <a:ea typeface="宋体" charset="-122"/>
              </a:rPr>
              <a:t>La secchezza delle fauci è accompagnata spesso da anoressia, ingrossamento della parotide, secchezza della congiuntiva e della mucosa nasale. </a:t>
            </a:r>
          </a:p>
        </p:txBody>
      </p:sp>
      <p:sp>
        <p:nvSpPr>
          <p:cNvPr id="23552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3552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Text Box 2"/>
          <p:cNvSpPr txBox="1">
            <a:spLocks noChangeArrowheads="1"/>
          </p:cNvSpPr>
          <p:nvPr/>
        </p:nvSpPr>
        <p:spPr bwMode="auto">
          <a:xfrm>
            <a:off x="314325" y="496888"/>
            <a:ext cx="8416925" cy="5754687"/>
          </a:xfrm>
          <a:prstGeom prst="rect">
            <a:avLst/>
          </a:prstGeom>
          <a:noFill/>
          <a:ln w="9525">
            <a:noFill/>
            <a:miter lim="800000"/>
            <a:headEnd/>
            <a:tailEnd/>
          </a:ln>
        </p:spPr>
        <p:txBody>
          <a:bodyPr>
            <a:spAutoFit/>
          </a:bodyPr>
          <a:lstStyle/>
          <a:p>
            <a:pPr algn="just"/>
            <a:r>
              <a:rPr lang="it-IT" altLang="zh-CN" b="1" i="1">
                <a:solidFill>
                  <a:schemeClr val="accent2"/>
                </a:solidFill>
                <a:ea typeface="宋体" charset="-122"/>
              </a:rPr>
              <a:t>*</a:t>
            </a:r>
            <a:r>
              <a:rPr lang="it-IT" altLang="zh-CN" sz="2400" b="1" i="1">
                <a:solidFill>
                  <a:schemeClr val="accent2"/>
                </a:solidFill>
                <a:ea typeface="宋体" charset="-122"/>
              </a:rPr>
              <a:t>FARMACI ANTIADRENERGICI: CLONIDINA E ALFA-METIL-DOPA</a:t>
            </a:r>
            <a:r>
              <a:rPr lang="it-IT" altLang="zh-CN">
                <a:solidFill>
                  <a:schemeClr val="accent2"/>
                </a:solidFill>
                <a:ea typeface="宋体" charset="-122"/>
              </a:rPr>
              <a:t> (</a:t>
            </a:r>
            <a:r>
              <a:rPr lang="it-IT" altLang="zh-CN" sz="2400">
                <a:solidFill>
                  <a:schemeClr val="accent2"/>
                </a:solidFill>
                <a:ea typeface="宋体" charset="-122"/>
              </a:rPr>
              <a:t>continua</a:t>
            </a:r>
            <a:r>
              <a:rPr lang="it-IT" altLang="zh-CN">
                <a:solidFill>
                  <a:schemeClr val="accent2"/>
                </a:solidFill>
                <a:ea typeface="宋体" charset="-122"/>
              </a:rPr>
              <a:t>)</a:t>
            </a:r>
          </a:p>
          <a:p>
            <a:pPr algn="just"/>
            <a:endParaRPr lang="it-IT" altLang="zh-CN">
              <a:solidFill>
                <a:schemeClr val="accent2"/>
              </a:solidFill>
              <a:ea typeface="宋体" charset="-122"/>
            </a:endParaRPr>
          </a:p>
          <a:p>
            <a:pPr algn="just"/>
            <a:r>
              <a:rPr lang="it-IT" altLang="zh-CN" sz="2400" b="1">
                <a:ea typeface="宋体" charset="-122"/>
              </a:rPr>
              <a:t>La riduzione della salivazione dipende dalla sua attività agonistica per i recettori adrenergici </a:t>
            </a:r>
            <a:r>
              <a:rPr lang="el-GR" altLang="zh-CN" sz="2400" b="1">
                <a:cs typeface="Times New Roman" pitchFamily="18" charset="0"/>
              </a:rPr>
              <a:t>α</a:t>
            </a:r>
            <a:r>
              <a:rPr lang="it-IT" altLang="zh-CN" sz="2400" b="1">
                <a:ea typeface="宋体" charset="-122"/>
              </a:rPr>
              <a:t>2. In particolare in periferia la stimolazione di recettori </a:t>
            </a:r>
            <a:r>
              <a:rPr lang="el-GR" altLang="zh-CN" sz="2400" b="1">
                <a:cs typeface="Times New Roman" pitchFamily="18" charset="0"/>
              </a:rPr>
              <a:t>α</a:t>
            </a:r>
            <a:r>
              <a:rPr lang="it-IT" altLang="zh-CN" sz="2400" b="1">
                <a:ea typeface="宋体" charset="-122"/>
              </a:rPr>
              <a:t>2 presinaptici eterotropici provoca un'inibizione della trasmissione colinergica.</a:t>
            </a:r>
          </a:p>
          <a:p>
            <a:pPr algn="just"/>
            <a:r>
              <a:rPr lang="it-IT" altLang="zh-CN" sz="2400" b="1">
                <a:ea typeface="宋体" charset="-122"/>
              </a:rPr>
              <a:t> </a:t>
            </a:r>
          </a:p>
          <a:p>
            <a:pPr algn="just"/>
            <a:r>
              <a:rPr lang="it-IT" altLang="zh-CN" sz="2400" b="1">
                <a:solidFill>
                  <a:schemeClr val="accent2"/>
                </a:solidFill>
                <a:ea typeface="宋体" charset="-122"/>
              </a:rPr>
              <a:t>L'incidenza degli effetti collaterali è legata alla dose ed è minore nella somministrazione transdermica, dal momento che l'efficacia anti-ipertensiva può essere raggiunta ugualmente, evitando però i picchi di concentrazione dopo somministrazione orale.</a:t>
            </a:r>
            <a:r>
              <a:rPr lang="it-IT" altLang="zh-CN" sz="2400">
                <a:solidFill>
                  <a:schemeClr val="accent2"/>
                </a:solidFill>
                <a:ea typeface="宋体" charset="-122"/>
              </a:rPr>
              <a:t> </a:t>
            </a:r>
          </a:p>
          <a:p>
            <a:pPr algn="just"/>
            <a:endParaRPr lang="it-IT" altLang="zh-CN" sz="2400">
              <a:solidFill>
                <a:schemeClr val="accent2"/>
              </a:solidFill>
              <a:ea typeface="宋体" charset="-122"/>
            </a:endParaRPr>
          </a:p>
        </p:txBody>
      </p:sp>
      <p:sp>
        <p:nvSpPr>
          <p:cNvPr id="23654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3654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Text Box 2"/>
          <p:cNvSpPr txBox="1">
            <a:spLocks noChangeArrowheads="1"/>
          </p:cNvSpPr>
          <p:nvPr/>
        </p:nvSpPr>
        <p:spPr bwMode="auto">
          <a:xfrm>
            <a:off x="314325" y="53975"/>
            <a:ext cx="8829675" cy="6610350"/>
          </a:xfrm>
          <a:prstGeom prst="rect">
            <a:avLst/>
          </a:prstGeom>
          <a:noFill/>
          <a:ln w="9525">
            <a:noFill/>
            <a:miter lim="800000"/>
            <a:headEnd/>
            <a:tailEnd/>
          </a:ln>
        </p:spPr>
        <p:txBody>
          <a:bodyPr>
            <a:spAutoFit/>
          </a:bodyPr>
          <a:lstStyle/>
          <a:p>
            <a:pPr algn="just">
              <a:lnSpc>
                <a:spcPct val="85000"/>
              </a:lnSpc>
            </a:pPr>
            <a:r>
              <a:rPr lang="it-IT" altLang="zh-CN" i="1">
                <a:solidFill>
                  <a:schemeClr val="accent2"/>
                </a:solidFill>
                <a:ea typeface="宋体" charset="-122"/>
              </a:rPr>
              <a:t>*ACE INIBITORI.</a:t>
            </a:r>
            <a:r>
              <a:rPr lang="it-IT" altLang="zh-CN" b="1">
                <a:ea typeface="宋体" charset="-122"/>
              </a:rPr>
              <a:t> </a:t>
            </a:r>
            <a:r>
              <a:rPr lang="it-IT" altLang="zh-CN" sz="2400">
                <a:ea typeface="宋体" charset="-122"/>
              </a:rPr>
              <a:t>E' stata riportata xerostomia per diversi inibitori dell'enzima di conversione, compresi captopril, enalapril e lisinopril (</a:t>
            </a:r>
            <a:r>
              <a:rPr lang="it-IT" altLang="zh-CN" sz="2400">
                <a:solidFill>
                  <a:srgbClr val="FF0000"/>
                </a:solidFill>
                <a:ea typeface="宋体" charset="-122"/>
              </a:rPr>
              <a:t>8% di casi</a:t>
            </a:r>
            <a:r>
              <a:rPr lang="it-IT" altLang="zh-CN" sz="2400">
                <a:ea typeface="宋体" charset="-122"/>
              </a:rPr>
              <a:t>). Motivo non riportato</a:t>
            </a:r>
            <a:r>
              <a:rPr lang="it-IT" altLang="zh-CN">
                <a:ea typeface="宋体" charset="-122"/>
              </a:rPr>
              <a:t> </a:t>
            </a:r>
          </a:p>
          <a:p>
            <a:pPr algn="just"/>
            <a:endParaRPr lang="it-IT" altLang="zh-CN" sz="900" b="1">
              <a:ea typeface="宋体" charset="-122"/>
            </a:endParaRPr>
          </a:p>
          <a:p>
            <a:pPr algn="just"/>
            <a:r>
              <a:rPr lang="it-IT" altLang="zh-CN" i="1">
                <a:solidFill>
                  <a:schemeClr val="accent2"/>
                </a:solidFill>
                <a:ea typeface="宋体" charset="-122"/>
              </a:rPr>
              <a:t>* FARMACI CHE INDUCONO DISIDRATAZIONE</a:t>
            </a:r>
            <a:r>
              <a:rPr lang="it-IT" altLang="zh-CN">
                <a:ea typeface="宋体" charset="-122"/>
              </a:rPr>
              <a:t> </a:t>
            </a:r>
          </a:p>
          <a:p>
            <a:pPr algn="just"/>
            <a:r>
              <a:rPr lang="it-IT" altLang="zh-CN" sz="2400">
                <a:ea typeface="宋体" charset="-122"/>
              </a:rPr>
              <a:t>o ANTIMANIACALI (Sali di litio). La xerostomia si verifica nel </a:t>
            </a:r>
            <a:r>
              <a:rPr lang="it-IT" altLang="zh-CN" sz="2400">
                <a:solidFill>
                  <a:srgbClr val="FF0000"/>
                </a:solidFill>
                <a:ea typeface="宋体" charset="-122"/>
              </a:rPr>
              <a:t>30-50%</a:t>
            </a:r>
            <a:r>
              <a:rPr lang="it-IT" altLang="zh-CN" sz="2400">
                <a:ea typeface="宋体" charset="-122"/>
              </a:rPr>
              <a:t> dei pazienti a causa della poliuria indotta dallo ione litio </a:t>
            </a:r>
          </a:p>
          <a:p>
            <a:pPr algn="just"/>
            <a:r>
              <a:rPr lang="it-IT" altLang="zh-CN" sz="2400">
                <a:ea typeface="宋体" charset="-122"/>
              </a:rPr>
              <a:t>o DIURETICI. Xerostomia è stata riportata con le tiazidi, la furosemide ed il mannitolo ed è ascrivibile a disidratazione </a:t>
            </a:r>
          </a:p>
          <a:p>
            <a:pPr algn="just"/>
            <a:endParaRPr lang="it-IT" altLang="zh-CN" sz="900">
              <a:ea typeface="宋体" charset="-122"/>
            </a:endParaRPr>
          </a:p>
          <a:p>
            <a:pPr algn="just">
              <a:lnSpc>
                <a:spcPct val="90000"/>
              </a:lnSpc>
            </a:pPr>
            <a:r>
              <a:rPr lang="it-IT" altLang="zh-CN" i="1">
                <a:solidFill>
                  <a:schemeClr val="accent2"/>
                </a:solidFill>
                <a:ea typeface="宋体" charset="-122"/>
              </a:rPr>
              <a:t>* FARMACI ANTI-DIARROICI</a:t>
            </a:r>
            <a:r>
              <a:rPr lang="it-IT" altLang="zh-CN">
                <a:ea typeface="宋体" charset="-122"/>
              </a:rPr>
              <a:t>. </a:t>
            </a:r>
            <a:r>
              <a:rPr lang="it-IT" altLang="zh-CN" sz="2400">
                <a:ea typeface="宋体" charset="-122"/>
              </a:rPr>
              <a:t>Il difenossilato e la loperamide possono provocare xerostomia, che è ulteriormente aggravata dall'associazione eventuale con antimuscarinici.</a:t>
            </a:r>
          </a:p>
          <a:p>
            <a:pPr algn="just"/>
            <a:r>
              <a:rPr lang="it-IT" altLang="zh-CN" sz="1000">
                <a:ea typeface="宋体" charset="-122"/>
              </a:rPr>
              <a:t> </a:t>
            </a:r>
          </a:p>
          <a:p>
            <a:pPr algn="just">
              <a:lnSpc>
                <a:spcPct val="90000"/>
              </a:lnSpc>
            </a:pPr>
            <a:r>
              <a:rPr lang="it-IT" altLang="zh-CN" i="1">
                <a:solidFill>
                  <a:schemeClr val="accent2"/>
                </a:solidFill>
                <a:ea typeface="宋体" charset="-122"/>
              </a:rPr>
              <a:t>* FARMACI ANSIOLITICI.</a:t>
            </a:r>
            <a:r>
              <a:rPr lang="it-IT" altLang="zh-CN">
                <a:ea typeface="宋体" charset="-122"/>
              </a:rPr>
              <a:t> </a:t>
            </a:r>
            <a:r>
              <a:rPr lang="it-IT" altLang="zh-CN" sz="2400">
                <a:ea typeface="宋体" charset="-122"/>
              </a:rPr>
              <a:t>Varie </a:t>
            </a:r>
            <a:r>
              <a:rPr lang="it-IT" altLang="zh-CN" sz="2400" u="sng">
                <a:ea typeface="宋体" charset="-122"/>
              </a:rPr>
              <a:t> benzodiazepine, </a:t>
            </a:r>
            <a:r>
              <a:rPr lang="it-IT" altLang="zh-CN" sz="2400">
                <a:ea typeface="宋体" charset="-122"/>
              </a:rPr>
              <a:t>tra cui il triazolam, possono causare xerostomia</a:t>
            </a:r>
          </a:p>
          <a:p>
            <a:pPr algn="just"/>
            <a:endParaRPr lang="it-IT" altLang="zh-CN" sz="900">
              <a:ea typeface="宋体" charset="-122"/>
            </a:endParaRPr>
          </a:p>
          <a:p>
            <a:pPr algn="just">
              <a:lnSpc>
                <a:spcPct val="90000"/>
              </a:lnSpc>
            </a:pPr>
            <a:r>
              <a:rPr lang="it-IT" altLang="zh-CN" i="1">
                <a:solidFill>
                  <a:schemeClr val="accent2"/>
                </a:solidFill>
                <a:ea typeface="宋体" charset="-122"/>
              </a:rPr>
              <a:t>*RETINOIDI.</a:t>
            </a:r>
            <a:r>
              <a:rPr lang="it-IT" altLang="zh-CN">
                <a:ea typeface="宋体" charset="-122"/>
              </a:rPr>
              <a:t> </a:t>
            </a:r>
            <a:r>
              <a:rPr lang="it-IT" altLang="zh-CN" sz="2400">
                <a:ea typeface="宋体" charset="-122"/>
              </a:rPr>
              <a:t>L'isotretinoina ha un effetto essiccante a livello mucocutaneo e la xerostomia è frequente </a:t>
            </a:r>
          </a:p>
          <a:p>
            <a:pPr algn="just">
              <a:lnSpc>
                <a:spcPct val="90000"/>
              </a:lnSpc>
            </a:pPr>
            <a:endParaRPr lang="it-IT" altLang="zh-CN" sz="1000">
              <a:ea typeface="宋体" charset="-122"/>
            </a:endParaRPr>
          </a:p>
          <a:p>
            <a:pPr algn="just"/>
            <a:r>
              <a:rPr lang="it-IT" altLang="zh-CN">
                <a:solidFill>
                  <a:schemeClr val="accent2"/>
                </a:solidFill>
                <a:ea typeface="宋体" charset="-122"/>
              </a:rPr>
              <a:t>* FANS. </a:t>
            </a:r>
            <a:r>
              <a:rPr lang="it-IT" altLang="zh-CN" sz="2400">
                <a:ea typeface="宋体" charset="-122"/>
              </a:rPr>
              <a:t>Ibuprofene, naprossene, piroxicam</a:t>
            </a:r>
            <a:r>
              <a:rPr lang="it-IT" altLang="zh-CN">
                <a:ea typeface="宋体" charset="-122"/>
              </a:rPr>
              <a:t> </a:t>
            </a:r>
          </a:p>
        </p:txBody>
      </p:sp>
      <p:sp>
        <p:nvSpPr>
          <p:cNvPr id="23859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3859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ext Box 2"/>
          <p:cNvSpPr txBox="1">
            <a:spLocks noChangeArrowheads="1"/>
          </p:cNvSpPr>
          <p:nvPr/>
        </p:nvSpPr>
        <p:spPr bwMode="auto">
          <a:xfrm>
            <a:off x="266700" y="212725"/>
            <a:ext cx="8416925" cy="5988050"/>
          </a:xfrm>
          <a:prstGeom prst="rect">
            <a:avLst/>
          </a:prstGeom>
          <a:noFill/>
          <a:ln w="9525">
            <a:noFill/>
            <a:miter lim="800000"/>
            <a:headEnd/>
            <a:tailEnd/>
          </a:ln>
        </p:spPr>
        <p:txBody>
          <a:bodyPr>
            <a:spAutoFit/>
          </a:bodyPr>
          <a:lstStyle/>
          <a:p>
            <a:r>
              <a:rPr lang="it-IT" altLang="zh-CN" sz="2400">
                <a:solidFill>
                  <a:schemeClr val="accent2"/>
                </a:solidFill>
                <a:ea typeface="宋体" charset="-122"/>
              </a:rPr>
              <a:t>			   </a:t>
            </a:r>
            <a:r>
              <a:rPr lang="it-IT" altLang="zh-CN">
                <a:solidFill>
                  <a:schemeClr val="accent2"/>
                </a:solidFill>
                <a:ea typeface="宋体" charset="-122"/>
              </a:rPr>
              <a:t>PTIALISMO</a:t>
            </a:r>
          </a:p>
          <a:p>
            <a:pPr algn="just">
              <a:lnSpc>
                <a:spcPct val="115000"/>
              </a:lnSpc>
            </a:pPr>
            <a:r>
              <a:rPr lang="it-IT" altLang="zh-CN" sz="2400">
                <a:ea typeface="宋体" charset="-122"/>
              </a:rPr>
              <a:t>La secrezione salivare può essere aumentata dai farmaci che esercitano un effetto colinergico sia diretto sui recettori (pilocarpina e betanecolo o Urecolina</a:t>
            </a:r>
            <a:r>
              <a:rPr lang="it-IT" altLang="zh-CN" sz="2400" baseline="30000">
                <a:ea typeface="宋体" charset="-122"/>
              </a:rPr>
              <a:t>R</a:t>
            </a:r>
            <a:r>
              <a:rPr lang="it-IT" altLang="zh-CN" sz="2400">
                <a:ea typeface="宋体" charset="-122"/>
              </a:rPr>
              <a:t>) sia indiretto, agendo come INIBITORI DELLA ACETILCOLINESTERASI (neostigmina). Questi ultimi vengono usati anche per uso sistemico, non solo come colliri per il glaucoma (danno miosi con diminuzione della pressione endooculare), ma anche per via orale o parenterale in caso di atonia della muscolatura liscia gastrointestinale (ileo paralitico) e vescicale, in caso di miastenia grave e per superare il blocco neuromuscolare da curari competitivi. </a:t>
            </a:r>
          </a:p>
          <a:p>
            <a:pPr algn="just">
              <a:lnSpc>
                <a:spcPct val="115000"/>
              </a:lnSpc>
            </a:pPr>
            <a:r>
              <a:rPr lang="it-IT" altLang="zh-CN" sz="2400">
                <a:ea typeface="宋体" charset="-122"/>
              </a:rPr>
              <a:t>La secrezione salivare tende ad essere aumentata anche con sali di mercurio e bromuri, tutti farmaci che ormai sono praticamente obsoleti. </a:t>
            </a:r>
          </a:p>
        </p:txBody>
      </p:sp>
      <p:sp>
        <p:nvSpPr>
          <p:cNvPr id="23961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3962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1" name="Rectangle 3"/>
          <p:cNvSpPr>
            <a:spLocks noGrp="1" noChangeArrowheads="1"/>
          </p:cNvSpPr>
          <p:nvPr>
            <p:ph type="body" idx="1"/>
          </p:nvPr>
        </p:nvSpPr>
        <p:spPr>
          <a:xfrm>
            <a:off x="811213" y="657225"/>
            <a:ext cx="7772400" cy="4114800"/>
          </a:xfrm>
        </p:spPr>
        <p:txBody>
          <a:bodyPr/>
          <a:lstStyle/>
          <a:p>
            <a:pPr>
              <a:lnSpc>
                <a:spcPct val="80000"/>
              </a:lnSpc>
              <a:buFontTx/>
              <a:buNone/>
            </a:pPr>
            <a:r>
              <a:rPr lang="it-IT" altLang="zh-CN" sz="2400" smtClean="0">
                <a:solidFill>
                  <a:schemeClr val="accent2"/>
                </a:solidFill>
                <a:ea typeface="宋体" charset="-122"/>
              </a:rPr>
              <a:t>				</a:t>
            </a:r>
            <a:r>
              <a:rPr lang="it-IT" altLang="zh-CN" sz="2800" smtClean="0">
                <a:solidFill>
                  <a:schemeClr val="accent2"/>
                </a:solidFill>
                <a:ea typeface="宋体" charset="-122"/>
              </a:rPr>
              <a:t>PTIALISMO</a:t>
            </a:r>
            <a:r>
              <a:rPr lang="it-IT" altLang="zh-CN" sz="2400" smtClean="0">
                <a:ea typeface="宋体" charset="-122"/>
              </a:rPr>
              <a:t> </a:t>
            </a:r>
          </a:p>
          <a:p>
            <a:pPr>
              <a:lnSpc>
                <a:spcPct val="80000"/>
              </a:lnSpc>
              <a:buFontTx/>
              <a:buNone/>
            </a:pPr>
            <a:endParaRPr lang="it-IT" altLang="zh-CN" sz="2400" smtClean="0">
              <a:ea typeface="宋体" charset="-122"/>
            </a:endParaRPr>
          </a:p>
          <a:p>
            <a:pPr algn="just">
              <a:lnSpc>
                <a:spcPct val="80000"/>
              </a:lnSpc>
            </a:pPr>
            <a:r>
              <a:rPr lang="it-IT" altLang="zh-CN" sz="2400" smtClean="0">
                <a:ea typeface="宋体" charset="-122"/>
              </a:rPr>
              <a:t>Talora la produzione della saliva può essere così abbondante da creare problemi nella parola. </a:t>
            </a:r>
          </a:p>
          <a:p>
            <a:pPr algn="just">
              <a:lnSpc>
                <a:spcPct val="80000"/>
              </a:lnSpc>
            </a:pPr>
            <a:r>
              <a:rPr lang="it-IT" altLang="zh-CN" sz="2400" smtClean="0">
                <a:ea typeface="宋体" charset="-122"/>
              </a:rPr>
              <a:t>Un certo numero di sostanze chiamate comunemente &lt;amari&gt; stimolano le papille gustative della lingua determinando in via riflessa la secrezione di saliva e vengono comunemente assunte prima dei pasti per stimolare l'appetito. </a:t>
            </a:r>
          </a:p>
          <a:p>
            <a:pPr algn="just">
              <a:lnSpc>
                <a:spcPct val="80000"/>
              </a:lnSpc>
            </a:pPr>
            <a:r>
              <a:rPr lang="it-IT" altLang="zh-CN" sz="2400" smtClean="0">
                <a:ea typeface="宋体" charset="-122"/>
              </a:rPr>
              <a:t>(semplici amari come stricnina, tintura di chinino, estratti di genziana oppure amari aromatici quali tintura di arancio amaro o di limone). </a:t>
            </a:r>
          </a:p>
          <a:p>
            <a:pPr>
              <a:lnSpc>
                <a:spcPct val="80000"/>
              </a:lnSpc>
            </a:pPr>
            <a:endParaRPr lang="it-IT" sz="24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Text Box 2"/>
          <p:cNvSpPr txBox="1">
            <a:spLocks noChangeArrowheads="1"/>
          </p:cNvSpPr>
          <p:nvPr/>
        </p:nvSpPr>
        <p:spPr bwMode="auto">
          <a:xfrm>
            <a:off x="314325" y="228600"/>
            <a:ext cx="8416925" cy="5216525"/>
          </a:xfrm>
          <a:prstGeom prst="rect">
            <a:avLst/>
          </a:prstGeom>
          <a:noFill/>
          <a:ln w="9525">
            <a:noFill/>
            <a:miter lim="800000"/>
            <a:headEnd/>
            <a:tailEnd/>
          </a:ln>
        </p:spPr>
        <p:txBody>
          <a:bodyPr>
            <a:spAutoFit/>
          </a:bodyPr>
          <a:lstStyle/>
          <a:p>
            <a:r>
              <a:rPr lang="it-IT" altLang="zh-CN" u="sng">
                <a:solidFill>
                  <a:schemeClr val="accent2"/>
                </a:solidFill>
                <a:ea typeface="宋体" charset="-122"/>
              </a:rPr>
              <a:t>ALTERAZIONI DEL SENSO DEL GUSTO</a:t>
            </a:r>
            <a:r>
              <a:rPr lang="it-IT" altLang="zh-CN" i="1">
                <a:ea typeface="宋体" charset="-122"/>
              </a:rPr>
              <a:t> </a:t>
            </a:r>
          </a:p>
          <a:p>
            <a:endParaRPr lang="it-IT" altLang="zh-CN">
              <a:ea typeface="宋体" charset="-122"/>
            </a:endParaRPr>
          </a:p>
          <a:p>
            <a:r>
              <a:rPr lang="it-IT" altLang="zh-CN">
                <a:ea typeface="宋体" charset="-122"/>
              </a:rPr>
              <a:t>Le alterazioni del gusto, indotte da farmaci,rappresentano un dato misconosciuto di farmacovigilanza e certamente non così importante come molti altri effetti collaterali. Poiché numerosi stati patologici possono alterare la funzione gustativa, la diagnosi delle alterazioni gustative di origine medicamentosa è difficile da stabilire e si basa su una sequenza temporale rispetto alla assunzione del farmaco e sulla reversibilità a seguito della sospensione. </a:t>
            </a:r>
          </a:p>
          <a:p>
            <a:r>
              <a:rPr lang="it-IT" altLang="zh-CN">
                <a:solidFill>
                  <a:schemeClr val="accent2"/>
                </a:solidFill>
                <a:ea typeface="宋体" charset="-122"/>
              </a:rPr>
              <a:t>I farmaci possono alterare la funzione gustativa sia nella componente qualitativa che in quella quantitativa</a:t>
            </a:r>
            <a:r>
              <a:rPr lang="it-IT" altLang="zh-CN">
                <a:ea typeface="宋体" charset="-122"/>
              </a:rPr>
              <a:t>: </a:t>
            </a:r>
          </a:p>
        </p:txBody>
      </p:sp>
      <p:sp>
        <p:nvSpPr>
          <p:cNvPr id="24371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4371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Text Box 2"/>
          <p:cNvSpPr txBox="1">
            <a:spLocks noChangeArrowheads="1"/>
          </p:cNvSpPr>
          <p:nvPr/>
        </p:nvSpPr>
        <p:spPr bwMode="auto">
          <a:xfrm>
            <a:off x="314325" y="180975"/>
            <a:ext cx="8416925" cy="6497638"/>
          </a:xfrm>
          <a:prstGeom prst="rect">
            <a:avLst/>
          </a:prstGeom>
          <a:noFill/>
          <a:ln w="9525">
            <a:noFill/>
            <a:miter lim="800000"/>
            <a:headEnd/>
            <a:tailEnd/>
          </a:ln>
        </p:spPr>
        <p:txBody>
          <a:bodyPr>
            <a:spAutoFit/>
          </a:bodyPr>
          <a:lstStyle/>
          <a:p>
            <a:pPr algn="just"/>
            <a:r>
              <a:rPr lang="it-IT" altLang="zh-CN">
                <a:ea typeface="宋体" charset="-122"/>
              </a:rPr>
              <a:t>Alterazioni qualitative possono essere di tre tipi: </a:t>
            </a:r>
          </a:p>
          <a:p>
            <a:pPr algn="just">
              <a:buFontTx/>
              <a:buChar char="•"/>
            </a:pPr>
            <a:r>
              <a:rPr lang="it-IT" altLang="zh-CN" u="sng">
                <a:solidFill>
                  <a:schemeClr val="accent2"/>
                </a:solidFill>
                <a:ea typeface="宋体" charset="-122"/>
              </a:rPr>
              <a:t>DISGEUSIA</a:t>
            </a:r>
            <a:r>
              <a:rPr lang="it-IT" altLang="zh-CN" u="sng">
                <a:ea typeface="宋体" charset="-122"/>
              </a:rPr>
              <a:t> </a:t>
            </a:r>
            <a:r>
              <a:rPr lang="it-IT" altLang="zh-CN">
                <a:ea typeface="宋体" charset="-122"/>
              </a:rPr>
              <a:t>Quando si ha una </a:t>
            </a:r>
            <a:r>
              <a:rPr lang="it-IT" altLang="zh-CN" u="sng">
                <a:ea typeface="宋体" charset="-122"/>
              </a:rPr>
              <a:t>distorsione </a:t>
            </a:r>
            <a:r>
              <a:rPr lang="it-IT" altLang="zh-CN">
                <a:ea typeface="宋体" charset="-122"/>
              </a:rPr>
              <a:t>della percezione gustativa. </a:t>
            </a:r>
          </a:p>
          <a:p>
            <a:pPr algn="just"/>
            <a:r>
              <a:rPr lang="it-IT" altLang="zh-CN">
                <a:ea typeface="宋体" charset="-122"/>
              </a:rPr>
              <a:t>Questa distorsione viene detta: </a:t>
            </a:r>
          </a:p>
          <a:p>
            <a:pPr algn="just"/>
            <a:r>
              <a:rPr lang="it-IT" altLang="zh-CN">
                <a:ea typeface="宋体" charset="-122"/>
              </a:rPr>
              <a:t>	</a:t>
            </a:r>
            <a:r>
              <a:rPr lang="it-IT" altLang="zh-CN">
                <a:solidFill>
                  <a:schemeClr val="accent2"/>
                </a:solidFill>
                <a:ea typeface="宋体" charset="-122"/>
              </a:rPr>
              <a:t>PARAGEUSIA</a:t>
            </a:r>
            <a:r>
              <a:rPr lang="it-IT" altLang="zh-CN">
                <a:ea typeface="宋体" charset="-122"/>
              </a:rPr>
              <a:t> quando si verifica durante 	l'assunzione di cibo o di bevande e </a:t>
            </a:r>
          </a:p>
          <a:p>
            <a:pPr algn="just"/>
            <a:r>
              <a:rPr lang="it-IT" altLang="zh-CN">
                <a:ea typeface="宋体" charset="-122"/>
              </a:rPr>
              <a:t>	</a:t>
            </a:r>
            <a:r>
              <a:rPr lang="it-IT" altLang="zh-CN">
                <a:solidFill>
                  <a:schemeClr val="accent2"/>
                </a:solidFill>
                <a:ea typeface="宋体" charset="-122"/>
              </a:rPr>
              <a:t>FANTAGEUSIA </a:t>
            </a:r>
            <a:r>
              <a:rPr lang="it-IT" altLang="zh-CN">
                <a:ea typeface="宋体" charset="-122"/>
              </a:rPr>
              <a:t>quando si verifica (in maniera 	costante od intermittente) in assenza dello stimolo 	gustativo. Se intermittente, si può osservare un 	aumento dei sintomi durante l'alimentazione. </a:t>
            </a:r>
          </a:p>
          <a:p>
            <a:pPr algn="just">
              <a:buFontTx/>
              <a:buChar char="•"/>
            </a:pPr>
            <a:r>
              <a:rPr lang="it-IT" altLang="zh-CN" u="sng">
                <a:solidFill>
                  <a:schemeClr val="accent2"/>
                </a:solidFill>
                <a:ea typeface="宋体" charset="-122"/>
              </a:rPr>
              <a:t>ETEROGEUSIA </a:t>
            </a:r>
            <a:r>
              <a:rPr lang="it-IT" altLang="zh-CN">
                <a:ea typeface="宋体" charset="-122"/>
              </a:rPr>
              <a:t>Quando il gusto, pur </a:t>
            </a:r>
            <a:r>
              <a:rPr lang="it-IT" altLang="zh-CN" u="sng">
                <a:ea typeface="宋体" charset="-122"/>
              </a:rPr>
              <a:t>non risultando spiacevole, </a:t>
            </a:r>
            <a:r>
              <a:rPr lang="it-IT" altLang="zh-CN">
                <a:ea typeface="宋体" charset="-122"/>
              </a:rPr>
              <a:t>può essere inatteso e non usuale, ad esempio una sostanza zuccherina che viene percepita come salata.</a:t>
            </a:r>
            <a:r>
              <a:rPr lang="it-IT" altLang="zh-CN" i="1">
                <a:ea typeface="宋体" charset="-122"/>
              </a:rPr>
              <a:t> </a:t>
            </a:r>
          </a:p>
          <a:p>
            <a:pPr algn="just">
              <a:buFontTx/>
              <a:buChar char="•"/>
            </a:pPr>
            <a:r>
              <a:rPr lang="it-IT" altLang="zh-CN" i="1" u="sng">
                <a:solidFill>
                  <a:schemeClr val="accent2"/>
                </a:solidFill>
                <a:ea typeface="宋体" charset="-122"/>
              </a:rPr>
              <a:t>CACOGEUSIA </a:t>
            </a:r>
            <a:r>
              <a:rPr lang="it-IT" altLang="zh-CN">
                <a:ea typeface="宋体" charset="-122"/>
              </a:rPr>
              <a:t>quando il gusto viene percepito come pessimo </a:t>
            </a:r>
          </a:p>
        </p:txBody>
      </p:sp>
      <p:sp>
        <p:nvSpPr>
          <p:cNvPr id="24473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4474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Text Box 2"/>
          <p:cNvSpPr txBox="1">
            <a:spLocks noChangeArrowheads="1"/>
          </p:cNvSpPr>
          <p:nvPr/>
        </p:nvSpPr>
        <p:spPr bwMode="auto">
          <a:xfrm>
            <a:off x="314325" y="228600"/>
            <a:ext cx="8416925" cy="5643563"/>
          </a:xfrm>
          <a:prstGeom prst="rect">
            <a:avLst/>
          </a:prstGeom>
          <a:noFill/>
          <a:ln w="9525">
            <a:noFill/>
            <a:miter lim="800000"/>
            <a:headEnd/>
            <a:tailEnd/>
          </a:ln>
        </p:spPr>
        <p:txBody>
          <a:bodyPr>
            <a:spAutoFit/>
          </a:bodyPr>
          <a:lstStyle/>
          <a:p>
            <a:r>
              <a:rPr lang="it-IT" altLang="zh-CN">
                <a:ea typeface="宋体" charset="-122"/>
              </a:rPr>
              <a:t>Alterazioni quantitative</a:t>
            </a:r>
            <a:r>
              <a:rPr lang="it-IT" altLang="zh-CN" i="1">
                <a:ea typeface="宋体" charset="-122"/>
              </a:rPr>
              <a:t> </a:t>
            </a:r>
          </a:p>
          <a:p>
            <a:endParaRPr lang="it-IT" altLang="zh-CN" i="1">
              <a:ea typeface="宋体" charset="-122"/>
            </a:endParaRPr>
          </a:p>
          <a:p>
            <a:pPr>
              <a:buFontTx/>
              <a:buChar char="•"/>
            </a:pPr>
            <a:r>
              <a:rPr lang="it-IT" altLang="zh-CN" u="sng">
                <a:solidFill>
                  <a:schemeClr val="accent2"/>
                </a:solidFill>
                <a:ea typeface="宋体" charset="-122"/>
              </a:rPr>
              <a:t>AGEUSIA </a:t>
            </a:r>
            <a:r>
              <a:rPr lang="it-IT" altLang="zh-CN">
                <a:solidFill>
                  <a:schemeClr val="accent2"/>
                </a:solidFill>
                <a:ea typeface="宋体" charset="-122"/>
              </a:rPr>
              <a:t>quando la sensazione del gusto sparisce 		          completamente </a:t>
            </a:r>
          </a:p>
          <a:p>
            <a:endParaRPr lang="it-IT" altLang="zh-CN">
              <a:solidFill>
                <a:schemeClr val="accent2"/>
              </a:solidFill>
              <a:ea typeface="宋体" charset="-122"/>
            </a:endParaRPr>
          </a:p>
          <a:p>
            <a:pPr>
              <a:buFontTx/>
              <a:buChar char="•"/>
            </a:pPr>
            <a:r>
              <a:rPr lang="it-IT" altLang="zh-CN" u="sng">
                <a:solidFill>
                  <a:schemeClr val="accent2"/>
                </a:solidFill>
                <a:ea typeface="宋体" charset="-122"/>
              </a:rPr>
              <a:t>IPOGEUSIA </a:t>
            </a:r>
            <a:r>
              <a:rPr lang="it-IT" altLang="zh-CN">
                <a:solidFill>
                  <a:schemeClr val="accent2"/>
                </a:solidFill>
                <a:ea typeface="宋体" charset="-122"/>
              </a:rPr>
              <a:t>quando la sensazione del gusto è  				   diminuita </a:t>
            </a:r>
          </a:p>
          <a:p>
            <a:endParaRPr lang="it-IT" altLang="zh-CN">
              <a:solidFill>
                <a:schemeClr val="accent2"/>
              </a:solidFill>
              <a:ea typeface="宋体" charset="-122"/>
            </a:endParaRPr>
          </a:p>
          <a:p>
            <a:pPr>
              <a:buFontTx/>
              <a:buChar char="•"/>
            </a:pPr>
            <a:r>
              <a:rPr lang="it-IT" altLang="zh-CN" u="sng">
                <a:solidFill>
                  <a:schemeClr val="accent2"/>
                </a:solidFill>
                <a:ea typeface="宋体" charset="-122"/>
              </a:rPr>
              <a:t>IPERGEUSIA </a:t>
            </a:r>
            <a:r>
              <a:rPr lang="it-IT" altLang="zh-CN">
                <a:solidFill>
                  <a:schemeClr val="accent2"/>
                </a:solidFill>
                <a:ea typeface="宋体" charset="-122"/>
              </a:rPr>
              <a:t>quando la sensazione del gusto è 		  	               aumentata </a:t>
            </a:r>
          </a:p>
          <a:p>
            <a:endParaRPr lang="it-IT" altLang="zh-CN">
              <a:solidFill>
                <a:schemeClr val="accent2"/>
              </a:solidFill>
              <a:ea typeface="宋体" charset="-122"/>
            </a:endParaRPr>
          </a:p>
          <a:p>
            <a:r>
              <a:rPr lang="it-IT" altLang="zh-CN">
                <a:ea typeface="宋体" charset="-122"/>
              </a:rPr>
              <a:t>Varie categorie di farmaci possono portare ad alterazioni del gusto </a:t>
            </a:r>
          </a:p>
        </p:txBody>
      </p:sp>
      <p:sp>
        <p:nvSpPr>
          <p:cNvPr id="24576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4576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Text Box 2"/>
          <p:cNvSpPr txBox="1">
            <a:spLocks noChangeArrowheads="1"/>
          </p:cNvSpPr>
          <p:nvPr/>
        </p:nvSpPr>
        <p:spPr bwMode="auto">
          <a:xfrm>
            <a:off x="314325" y="228600"/>
            <a:ext cx="8416925" cy="5570538"/>
          </a:xfrm>
          <a:prstGeom prst="rect">
            <a:avLst/>
          </a:prstGeom>
          <a:noFill/>
          <a:ln w="9525">
            <a:noFill/>
            <a:miter lim="800000"/>
            <a:headEnd/>
            <a:tailEnd/>
          </a:ln>
        </p:spPr>
        <p:txBody>
          <a:bodyPr>
            <a:spAutoFit/>
          </a:bodyPr>
          <a:lstStyle/>
          <a:p>
            <a:r>
              <a:rPr lang="it-IT" altLang="zh-CN" b="1">
                <a:solidFill>
                  <a:schemeClr val="accent2"/>
                </a:solidFill>
                <a:ea typeface="宋体" charset="-122"/>
              </a:rPr>
              <a:t>Farmaci dell'apparato cardiovascolare</a:t>
            </a:r>
            <a:r>
              <a:rPr lang="it-IT" altLang="zh-CN" sz="2000">
                <a:solidFill>
                  <a:schemeClr val="accent2"/>
                </a:solidFill>
                <a:ea typeface="宋体" charset="-122"/>
              </a:rPr>
              <a:t> </a:t>
            </a:r>
          </a:p>
          <a:p>
            <a:endParaRPr lang="it-IT" altLang="zh-CN" sz="2000" b="1">
              <a:solidFill>
                <a:schemeClr val="accent2"/>
              </a:solidFill>
              <a:ea typeface="宋体" charset="-122"/>
            </a:endParaRPr>
          </a:p>
          <a:p>
            <a:pPr algn="just"/>
            <a:r>
              <a:rPr lang="it-IT" altLang="zh-CN" sz="2400" b="1">
                <a:solidFill>
                  <a:schemeClr val="accent2"/>
                </a:solidFill>
                <a:ea typeface="宋体" charset="-122"/>
              </a:rPr>
              <a:t>-ACE </a:t>
            </a:r>
            <a:r>
              <a:rPr lang="it-IT" altLang="zh-CN" sz="2400">
                <a:solidFill>
                  <a:schemeClr val="accent2"/>
                </a:solidFill>
                <a:ea typeface="宋体" charset="-122"/>
              </a:rPr>
              <a:t>INIBITORI:</a:t>
            </a:r>
            <a:r>
              <a:rPr lang="it-IT" altLang="zh-CN" sz="2400">
                <a:ea typeface="宋体" charset="-122"/>
              </a:rPr>
              <a:t> CAPTOPRIL è uno dei principali farmaci che provocano altrazioni gustative. In particolare si parla di </a:t>
            </a:r>
            <a:r>
              <a:rPr lang="it-IT" altLang="zh-CN" sz="2400" u="sng">
                <a:solidFill>
                  <a:schemeClr val="accent2"/>
                </a:solidFill>
                <a:ea typeface="宋体" charset="-122"/>
              </a:rPr>
              <a:t>ageusie</a:t>
            </a:r>
            <a:r>
              <a:rPr lang="it-IT" altLang="zh-CN" sz="2400" u="sng">
                <a:ea typeface="宋体" charset="-122"/>
              </a:rPr>
              <a:t>, </a:t>
            </a:r>
            <a:r>
              <a:rPr lang="it-IT" altLang="zh-CN" sz="2400">
                <a:ea typeface="宋体" charset="-122"/>
              </a:rPr>
              <a:t>ma anche di </a:t>
            </a:r>
            <a:r>
              <a:rPr lang="it-IT" altLang="zh-CN" sz="2400" u="sng">
                <a:solidFill>
                  <a:schemeClr val="accent2"/>
                </a:solidFill>
                <a:ea typeface="宋体" charset="-122"/>
              </a:rPr>
              <a:t>ipogeusie,</a:t>
            </a:r>
            <a:r>
              <a:rPr lang="it-IT" altLang="zh-CN" sz="2400" u="sng">
                <a:ea typeface="宋体" charset="-122"/>
              </a:rPr>
              <a:t> </a:t>
            </a:r>
            <a:r>
              <a:rPr lang="it-IT" altLang="zh-CN" sz="2400">
                <a:ea typeface="宋体" charset="-122"/>
              </a:rPr>
              <a:t>di </a:t>
            </a:r>
            <a:r>
              <a:rPr lang="it-IT" altLang="zh-CN" sz="2400" u="sng">
                <a:solidFill>
                  <a:schemeClr val="accent2"/>
                </a:solidFill>
                <a:ea typeface="宋体" charset="-122"/>
              </a:rPr>
              <a:t>disgeusie </a:t>
            </a:r>
            <a:r>
              <a:rPr lang="it-IT" altLang="zh-CN" sz="2400">
                <a:ea typeface="宋体" charset="-122"/>
              </a:rPr>
              <a:t>(sia</a:t>
            </a:r>
            <a:r>
              <a:rPr lang="it-IT" altLang="zh-CN" sz="2400">
                <a:solidFill>
                  <a:schemeClr val="accent2"/>
                </a:solidFill>
                <a:ea typeface="宋体" charset="-122"/>
              </a:rPr>
              <a:t> para</a:t>
            </a:r>
            <a:r>
              <a:rPr lang="it-IT" altLang="zh-CN" sz="2400" u="sng">
                <a:solidFill>
                  <a:schemeClr val="accent2"/>
                </a:solidFill>
                <a:ea typeface="宋体" charset="-122"/>
              </a:rPr>
              <a:t>geusie</a:t>
            </a:r>
            <a:r>
              <a:rPr lang="it-IT" altLang="zh-CN" sz="2400" u="sng">
                <a:ea typeface="宋体" charset="-122"/>
              </a:rPr>
              <a:t> </a:t>
            </a:r>
            <a:r>
              <a:rPr lang="it-IT" altLang="zh-CN" sz="2400">
                <a:ea typeface="宋体" charset="-122"/>
              </a:rPr>
              <a:t>sia </a:t>
            </a:r>
            <a:r>
              <a:rPr lang="it-IT" altLang="zh-CN" sz="2400" u="sng">
                <a:solidFill>
                  <a:schemeClr val="accent2"/>
                </a:solidFill>
                <a:ea typeface="宋体" charset="-122"/>
              </a:rPr>
              <a:t>fantageusie</a:t>
            </a:r>
            <a:r>
              <a:rPr lang="it-IT" altLang="zh-CN" sz="2400" u="sng">
                <a:ea typeface="宋体" charset="-122"/>
              </a:rPr>
              <a:t>). </a:t>
            </a:r>
            <a:r>
              <a:rPr lang="it-IT" altLang="zh-CN" sz="2400">
                <a:ea typeface="宋体" charset="-122"/>
              </a:rPr>
              <a:t>L'effetto è particolarmente marcato nelle donne. E' legato alla dose e con dosi superiori ai </a:t>
            </a:r>
            <a:r>
              <a:rPr lang="it-IT" altLang="zh-CN" sz="2400">
                <a:solidFill>
                  <a:srgbClr val="FF0000"/>
                </a:solidFill>
                <a:ea typeface="宋体" charset="-122"/>
              </a:rPr>
              <a:t>50 mg al giorno</a:t>
            </a:r>
            <a:r>
              <a:rPr lang="it-IT" altLang="zh-CN" sz="2400">
                <a:ea typeface="宋体" charset="-122"/>
              </a:rPr>
              <a:t> ha un'incidenza attorno al </a:t>
            </a:r>
            <a:r>
              <a:rPr lang="it-IT" altLang="zh-CN" sz="2400">
                <a:solidFill>
                  <a:srgbClr val="FF0000"/>
                </a:solidFill>
                <a:ea typeface="宋体" charset="-122"/>
              </a:rPr>
              <a:t>3%</a:t>
            </a:r>
            <a:r>
              <a:rPr lang="it-IT" altLang="zh-CN" sz="2400">
                <a:ea typeface="宋体" charset="-122"/>
              </a:rPr>
              <a:t> dei casi. Può essere transitoria e scomparire nelle settimane seguenti, pur continuando la </a:t>
            </a:r>
            <a:r>
              <a:rPr lang="it-IT" altLang="zh-CN" sz="2400" b="1">
                <a:ea typeface="宋体" charset="-122"/>
              </a:rPr>
              <a:t>terapia.</a:t>
            </a:r>
            <a:r>
              <a:rPr lang="it-IT" altLang="zh-CN" sz="2400">
                <a:ea typeface="宋体" charset="-122"/>
              </a:rPr>
              <a:t> Tale disturbo può portare a dimagrimento ed anche a alterazione della funzione renale conseguente alla diminuita assunzione di liquidi. </a:t>
            </a:r>
            <a:r>
              <a:rPr lang="it-IT" altLang="zh-CN" sz="2400" i="1">
                <a:solidFill>
                  <a:schemeClr val="accent2"/>
                </a:solidFill>
                <a:ea typeface="宋体" charset="-122"/>
              </a:rPr>
              <a:t>I sintomi scompaiono in genere dopo 0-14 giorni dalla cessazione, (ma si sono verificati casi in cui sono continuati  </a:t>
            </a:r>
            <a:r>
              <a:rPr lang="it-IT" altLang="zh-CN" sz="2400" i="1" u="sng">
                <a:solidFill>
                  <a:schemeClr val="accent2"/>
                </a:solidFill>
                <a:ea typeface="宋体" charset="-122"/>
              </a:rPr>
              <a:t>anche  per 6 mesi)</a:t>
            </a:r>
            <a:r>
              <a:rPr lang="it-IT" altLang="zh-CN" sz="2400">
                <a:ea typeface="宋体" charset="-122"/>
              </a:rPr>
              <a:t> Alterazioni del gusto sono state riportate anche per l'ENALAPRIL, per il QUINAPRIL, per il FOSINOPRIL e per il RAMIPRIL. </a:t>
            </a:r>
          </a:p>
        </p:txBody>
      </p:sp>
      <p:sp>
        <p:nvSpPr>
          <p:cNvPr id="24678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4678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Text Box 2"/>
          <p:cNvSpPr txBox="1">
            <a:spLocks noChangeArrowheads="1"/>
          </p:cNvSpPr>
          <p:nvPr/>
        </p:nvSpPr>
        <p:spPr bwMode="auto">
          <a:xfrm>
            <a:off x="314325" y="228600"/>
            <a:ext cx="8416925" cy="6546850"/>
          </a:xfrm>
          <a:prstGeom prst="rect">
            <a:avLst/>
          </a:prstGeom>
          <a:noFill/>
          <a:ln w="9525">
            <a:noFill/>
            <a:miter lim="800000"/>
            <a:headEnd/>
            <a:tailEnd/>
          </a:ln>
        </p:spPr>
        <p:txBody>
          <a:bodyPr>
            <a:spAutoFit/>
          </a:bodyPr>
          <a:lstStyle/>
          <a:p>
            <a:r>
              <a:rPr lang="it-IT" altLang="zh-CN" sz="2400">
                <a:solidFill>
                  <a:schemeClr val="accent2"/>
                </a:solidFill>
                <a:ea typeface="宋体" charset="-122"/>
              </a:rPr>
              <a:t>- CALCIO ANTAGONISTI</a:t>
            </a:r>
            <a:r>
              <a:rPr lang="it-IT" altLang="zh-CN">
                <a:ea typeface="宋体" charset="-122"/>
              </a:rPr>
              <a:t> </a:t>
            </a:r>
          </a:p>
          <a:p>
            <a:pPr algn="just">
              <a:lnSpc>
                <a:spcPct val="85000"/>
              </a:lnSpc>
            </a:pPr>
            <a:r>
              <a:rPr lang="it-IT" altLang="zh-CN" sz="2400">
                <a:ea typeface="宋体" charset="-122"/>
              </a:rPr>
              <a:t>Le segnalazioni in merito sono abbastanza limitate ed in genere interessano la NIFEDIPINA (</a:t>
            </a:r>
            <a:r>
              <a:rPr lang="it-IT" altLang="zh-CN" sz="2400">
                <a:solidFill>
                  <a:schemeClr val="accent2"/>
                </a:solidFill>
                <a:ea typeface="宋体" charset="-122"/>
              </a:rPr>
              <a:t>disgeusie</a:t>
            </a:r>
            <a:r>
              <a:rPr lang="it-IT" altLang="zh-CN" sz="2400">
                <a:ea typeface="宋体" charset="-122"/>
              </a:rPr>
              <a:t>) e DILTIAZEM (</a:t>
            </a:r>
            <a:r>
              <a:rPr lang="it-IT" altLang="zh-CN" sz="2400">
                <a:solidFill>
                  <a:schemeClr val="accent2"/>
                </a:solidFill>
                <a:ea typeface="宋体" charset="-122"/>
              </a:rPr>
              <a:t>ageusia</a:t>
            </a:r>
            <a:r>
              <a:rPr lang="it-IT" altLang="zh-CN" sz="2400">
                <a:ea typeface="宋体" charset="-122"/>
              </a:rPr>
              <a:t>). </a:t>
            </a:r>
            <a:r>
              <a:rPr lang="it-IT" altLang="zh-CN" sz="2400" i="1">
                <a:solidFill>
                  <a:schemeClr val="accent2"/>
                </a:solidFill>
                <a:ea typeface="宋体" charset="-122"/>
              </a:rPr>
              <a:t>L'insorgenza di alterazioni del gusto si verifica dopo 2 - 14 mesi dall'inizio del trattamento e si risolve dopo 24-48 ore dalla sospensione del trattamento</a:t>
            </a:r>
            <a:r>
              <a:rPr lang="it-IT" altLang="zh-CN" sz="2400">
                <a:ea typeface="宋体" charset="-122"/>
              </a:rPr>
              <a:t> </a:t>
            </a:r>
          </a:p>
          <a:p>
            <a:pPr algn="just">
              <a:lnSpc>
                <a:spcPct val="85000"/>
              </a:lnSpc>
            </a:pPr>
            <a:r>
              <a:rPr lang="it-IT" altLang="zh-CN" sz="2400">
                <a:ea typeface="宋体" charset="-122"/>
              </a:rPr>
              <a:t>In letteratura non sono invece riportati disturbi del gusto da beta-bloccanti, amiodarone, anticoagulanti orali, epatine </a:t>
            </a:r>
          </a:p>
          <a:p>
            <a:r>
              <a:rPr lang="it-IT" altLang="zh-CN">
                <a:solidFill>
                  <a:schemeClr val="accent2"/>
                </a:solidFill>
                <a:ea typeface="宋体" charset="-122"/>
              </a:rPr>
              <a:t>Farmaci chemioterapici</a:t>
            </a:r>
          </a:p>
          <a:p>
            <a:pPr algn="just">
              <a:lnSpc>
                <a:spcPct val="85000"/>
              </a:lnSpc>
            </a:pPr>
            <a:r>
              <a:rPr lang="it-IT" altLang="zh-CN" sz="2400">
                <a:ea typeface="宋体" charset="-122"/>
              </a:rPr>
              <a:t>La GRISEOFULVINA può determinare una profonda insipidità di alcuni cibi (</a:t>
            </a:r>
            <a:r>
              <a:rPr lang="it-IT" altLang="zh-CN" sz="2400">
                <a:solidFill>
                  <a:schemeClr val="accent2"/>
                </a:solidFill>
                <a:ea typeface="宋体" charset="-122"/>
              </a:rPr>
              <a:t>augesia</a:t>
            </a:r>
            <a:r>
              <a:rPr lang="it-IT" altLang="zh-CN" sz="2400">
                <a:ea typeface="宋体" charset="-122"/>
              </a:rPr>
              <a:t>) e questo sintomo peggiora gradatamente durante tutto il periodo di assunzione del farmaco (in genere protratto). </a:t>
            </a:r>
            <a:r>
              <a:rPr lang="it-IT" altLang="zh-CN" sz="2400" i="1">
                <a:solidFill>
                  <a:schemeClr val="accent2"/>
                </a:solidFill>
                <a:ea typeface="宋体" charset="-122"/>
              </a:rPr>
              <a:t>Possono passare vari mesi dopo la sospensione del trattamento prima che questo sintomo scompaia</a:t>
            </a:r>
            <a:r>
              <a:rPr lang="it-IT" altLang="zh-CN" sz="2400">
                <a:ea typeface="宋体" charset="-122"/>
              </a:rPr>
              <a:t>. La TERBINAFINA determina </a:t>
            </a:r>
            <a:r>
              <a:rPr lang="it-IT" altLang="zh-CN" sz="2400">
                <a:solidFill>
                  <a:schemeClr val="accent2"/>
                </a:solidFill>
                <a:ea typeface="宋体" charset="-122"/>
              </a:rPr>
              <a:t>ipogeusia</a:t>
            </a:r>
            <a:r>
              <a:rPr lang="it-IT" altLang="zh-CN" sz="2400">
                <a:ea typeface="宋体" charset="-122"/>
              </a:rPr>
              <a:t> sino ad </a:t>
            </a:r>
            <a:r>
              <a:rPr lang="it-IT" altLang="zh-CN" sz="2400">
                <a:solidFill>
                  <a:schemeClr val="accent2"/>
                </a:solidFill>
                <a:ea typeface="宋体" charset="-122"/>
              </a:rPr>
              <a:t>ageusia </a:t>
            </a:r>
            <a:r>
              <a:rPr lang="it-IT" altLang="zh-CN" sz="2400">
                <a:ea typeface="宋体" charset="-122"/>
              </a:rPr>
              <a:t>e </a:t>
            </a:r>
            <a:r>
              <a:rPr lang="it-IT" altLang="zh-CN" sz="2400">
                <a:solidFill>
                  <a:schemeClr val="accent2"/>
                </a:solidFill>
                <a:ea typeface="宋体" charset="-122"/>
              </a:rPr>
              <a:t>disgeusia</a:t>
            </a:r>
            <a:r>
              <a:rPr lang="it-IT" altLang="zh-CN" sz="2400">
                <a:ea typeface="宋体" charset="-122"/>
              </a:rPr>
              <a:t> nello 0,7 % dei pazienti nel corso delle prime 4-8 settimane di trattamento. Tali sintomi scompaiono entro 4 - 6 settimane dall'interruzione del trattamento ma si sono verificati casi in cui la sintomatologia si è protratta per 4-mesi. L'incidenza nelle donne appare doppia rispetto gli uomini. </a:t>
            </a:r>
          </a:p>
        </p:txBody>
      </p:sp>
      <p:sp>
        <p:nvSpPr>
          <p:cNvPr id="24781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4781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Text Box 2"/>
          <p:cNvSpPr txBox="1">
            <a:spLocks noChangeArrowheads="1"/>
          </p:cNvSpPr>
          <p:nvPr/>
        </p:nvSpPr>
        <p:spPr bwMode="auto">
          <a:xfrm>
            <a:off x="282575" y="207963"/>
            <a:ext cx="8637588" cy="6610350"/>
          </a:xfrm>
          <a:prstGeom prst="rect">
            <a:avLst/>
          </a:prstGeom>
          <a:noFill/>
          <a:ln w="9525">
            <a:noFill/>
            <a:miter lim="800000"/>
            <a:headEnd/>
            <a:tailEnd/>
          </a:ln>
        </p:spPr>
        <p:txBody>
          <a:bodyPr>
            <a:spAutoFit/>
          </a:bodyPr>
          <a:lstStyle/>
          <a:p>
            <a:pPr algn="just"/>
            <a:r>
              <a:rPr lang="it-IT" altLang="zh-CN" sz="2400" b="1">
                <a:solidFill>
                  <a:schemeClr val="accent2"/>
                </a:solidFill>
                <a:ea typeface="宋体" charset="-122"/>
              </a:rPr>
              <a:t>XEROSTOMIA  </a:t>
            </a:r>
          </a:p>
          <a:p>
            <a:pPr algn="just"/>
            <a:r>
              <a:rPr lang="it-IT" altLang="zh-CN" sz="2000" b="1">
                <a:ea typeface="宋体" charset="-122"/>
              </a:rPr>
              <a:t>Le ghiandole salivari sono sotto il controllo del sistema nervoso vegetativo e soprattutto </a:t>
            </a:r>
            <a:r>
              <a:rPr lang="it-IT" altLang="zh-CN" sz="2000" b="1">
                <a:solidFill>
                  <a:srgbClr val="FF0000"/>
                </a:solidFill>
                <a:ea typeface="宋体" charset="-122"/>
              </a:rPr>
              <a:t>del parasimpatico</a:t>
            </a:r>
            <a:r>
              <a:rPr lang="it-IT" altLang="zh-CN" sz="2000" b="1">
                <a:ea typeface="宋体" charset="-122"/>
              </a:rPr>
              <a:t>, la cui stimolazione determina secrezione di una </a:t>
            </a:r>
            <a:r>
              <a:rPr lang="it-IT" altLang="zh-CN" sz="2000" b="1" i="1">
                <a:ea typeface="宋体" charset="-122"/>
              </a:rPr>
              <a:t>saliva fluida e piuttosto acquosa</a:t>
            </a:r>
            <a:r>
              <a:rPr lang="it-IT" altLang="zh-CN" sz="2000" b="1">
                <a:ea typeface="宋体" charset="-122"/>
              </a:rPr>
              <a:t> </a:t>
            </a:r>
            <a:r>
              <a:rPr lang="it-IT" altLang="zh-CN" sz="2000" b="1">
                <a:solidFill>
                  <a:srgbClr val="FF0000"/>
                </a:solidFill>
                <a:ea typeface="宋体" charset="-122"/>
              </a:rPr>
              <a:t>(recettori muscarinici);</a:t>
            </a:r>
            <a:r>
              <a:rPr lang="it-IT" altLang="zh-CN" sz="2000" b="1">
                <a:ea typeface="宋体" charset="-122"/>
              </a:rPr>
              <a:t> la stimolazione </a:t>
            </a:r>
            <a:r>
              <a:rPr lang="it-IT" altLang="zh-CN" sz="2000" b="1">
                <a:solidFill>
                  <a:schemeClr val="accent2"/>
                </a:solidFill>
                <a:ea typeface="宋体" charset="-122"/>
              </a:rPr>
              <a:t>simpatica</a:t>
            </a:r>
            <a:r>
              <a:rPr lang="it-IT" altLang="zh-CN" sz="2000" b="1">
                <a:ea typeface="宋体" charset="-122"/>
              </a:rPr>
              <a:t> porta alla secrezione di una </a:t>
            </a:r>
            <a:r>
              <a:rPr lang="it-IT" altLang="zh-CN" sz="2000" b="1" i="1">
                <a:ea typeface="宋体" charset="-122"/>
              </a:rPr>
              <a:t>saliva molto densa</a:t>
            </a:r>
            <a:r>
              <a:rPr lang="it-IT" altLang="zh-CN" sz="2000" b="1">
                <a:ea typeface="宋体" charset="-122"/>
              </a:rPr>
              <a:t> perché ricca di </a:t>
            </a:r>
            <a:r>
              <a:rPr lang="it-IT" altLang="zh-CN" sz="2000" b="1">
                <a:solidFill>
                  <a:schemeClr val="accent2"/>
                </a:solidFill>
                <a:ea typeface="宋体" charset="-122"/>
              </a:rPr>
              <a:t>mucina</a:t>
            </a:r>
            <a:r>
              <a:rPr lang="it-IT" altLang="zh-CN" sz="2000" b="1">
                <a:ea typeface="宋体" charset="-122"/>
              </a:rPr>
              <a:t>. Recettori di tipo </a:t>
            </a:r>
            <a:r>
              <a:rPr lang="el-GR" altLang="zh-CN" sz="2000" b="1">
                <a:cs typeface="Times New Roman" pitchFamily="18" charset="0"/>
              </a:rPr>
              <a:t>α</a:t>
            </a:r>
            <a:r>
              <a:rPr lang="it-IT" altLang="zh-CN" sz="2000" b="1">
                <a:ea typeface="宋体" charset="-122"/>
                <a:cs typeface="Times New Roman" pitchFamily="18" charset="0"/>
              </a:rPr>
              <a:t>1 </a:t>
            </a:r>
            <a:r>
              <a:rPr lang="it-IT" altLang="zh-CN" sz="2000" b="1">
                <a:ea typeface="宋体" charset="-122"/>
              </a:rPr>
              <a:t>sono implicati nella secrezione di acqua e ioni potassio, recettori di tipo </a:t>
            </a:r>
            <a:r>
              <a:rPr lang="en-US" altLang="zh-CN" sz="2000" b="1">
                <a:ea typeface="宋体" charset="-122"/>
              </a:rPr>
              <a:t>ß</a:t>
            </a:r>
            <a:r>
              <a:rPr lang="it-IT" altLang="zh-CN" sz="2000" b="1">
                <a:ea typeface="宋体" charset="-122"/>
              </a:rPr>
              <a:t> nella secrezione di amilasi.</a:t>
            </a:r>
            <a:r>
              <a:rPr lang="it-IT" altLang="zh-CN" sz="2000" b="1">
                <a:solidFill>
                  <a:srgbClr val="FF7C80"/>
                </a:solidFill>
                <a:ea typeface="宋体" charset="-122"/>
              </a:rPr>
              <a:t> </a:t>
            </a:r>
          </a:p>
          <a:p>
            <a:pPr algn="just"/>
            <a:r>
              <a:rPr lang="it-IT" altLang="zh-CN" sz="2400" b="1">
                <a:solidFill>
                  <a:schemeClr val="accent2"/>
                </a:solidFill>
                <a:ea typeface="宋体" charset="-122"/>
              </a:rPr>
              <a:t>La xerostomia è stata definita "un sintomo che agisce come una malattia": La saliva infatti ha un ruolo cruciale nel mantenimento delle funzioni orali; così una diminuzione della secrezione di saliva può alterare la sensazione di benessere, causando stomatiti, bruciore e dolore locali, deterioramento del senso del gusto e della capacità di parlare, masticare o deglutire.</a:t>
            </a:r>
            <a:r>
              <a:rPr lang="it-IT" altLang="zh-CN" sz="2400" b="1">
                <a:ea typeface="宋体" charset="-122"/>
              </a:rPr>
              <a:t> </a:t>
            </a:r>
          </a:p>
          <a:p>
            <a:pPr algn="just"/>
            <a:r>
              <a:rPr lang="it-IT" altLang="zh-CN" sz="2000" b="1">
                <a:ea typeface="宋体" charset="-122"/>
              </a:rPr>
              <a:t>La mancanza di saliva è anche associata ad un aumentato rischio di sviluppare varie malattie dentali e orali, come carie e candidosi. </a:t>
            </a:r>
          </a:p>
          <a:p>
            <a:pPr algn="just"/>
            <a:r>
              <a:rPr lang="it-IT" altLang="zh-CN" sz="2000" b="1">
                <a:ea typeface="宋体" charset="-122"/>
              </a:rPr>
              <a:t>I sintomi di bocca secca comparirebbero quando il flusso salivare è ridotto del 50% rispetto al valore originale "normale". Vi sono comunque ampie variazioni da individuo a individuo. Mediamente la velocità del flusso </a:t>
            </a:r>
          </a:p>
          <a:p>
            <a:pPr algn="just"/>
            <a:r>
              <a:rPr lang="it-IT" altLang="zh-CN" sz="2000" b="1">
                <a:ea typeface="宋体" charset="-122"/>
              </a:rPr>
              <a:t>normale è di 0,3 - 0,4 ml/min per la saliva a riposo e di 1 -2 ml per la saliva stimolata dalla masticazione. </a:t>
            </a:r>
            <a:endParaRPr lang="it-IT" altLang="zh-CN" sz="2000" b="1" u="sng">
              <a:ea typeface="宋体" charset="-122"/>
            </a:endParaRPr>
          </a:p>
        </p:txBody>
      </p:sp>
      <p:sp>
        <p:nvSpPr>
          <p:cNvPr id="21504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1504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Text Box 2"/>
          <p:cNvSpPr txBox="1">
            <a:spLocks noChangeArrowheads="1"/>
          </p:cNvSpPr>
          <p:nvPr/>
        </p:nvSpPr>
        <p:spPr bwMode="auto">
          <a:xfrm>
            <a:off x="314325" y="228600"/>
            <a:ext cx="8416925" cy="6626225"/>
          </a:xfrm>
          <a:prstGeom prst="rect">
            <a:avLst/>
          </a:prstGeom>
          <a:noFill/>
          <a:ln w="9525">
            <a:noFill/>
            <a:miter lim="800000"/>
            <a:headEnd/>
            <a:tailEnd/>
          </a:ln>
        </p:spPr>
        <p:txBody>
          <a:bodyPr>
            <a:spAutoFit/>
          </a:bodyPr>
          <a:lstStyle/>
          <a:p>
            <a:pPr algn="just">
              <a:lnSpc>
                <a:spcPct val="85000"/>
              </a:lnSpc>
            </a:pPr>
            <a:r>
              <a:rPr lang="it-IT" altLang="zh-CN" sz="2400">
                <a:ea typeface="宋体" charset="-122"/>
              </a:rPr>
              <a:t>Nei DERIVATI IMIDAZOLICI le alterazioni gustative sono di tipo essenzialmente </a:t>
            </a:r>
            <a:r>
              <a:rPr lang="it-IT" altLang="zh-CN" sz="2400">
                <a:solidFill>
                  <a:schemeClr val="accent2"/>
                </a:solidFill>
                <a:ea typeface="宋体" charset="-122"/>
              </a:rPr>
              <a:t>fantageusie metalliche</a:t>
            </a:r>
            <a:r>
              <a:rPr lang="it-IT" altLang="zh-CN" sz="2400">
                <a:ea typeface="宋体" charset="-122"/>
              </a:rPr>
              <a:t> e costituiscono un effetto secondario classico del </a:t>
            </a:r>
            <a:r>
              <a:rPr lang="it-IT" altLang="zh-CN" sz="2400" b="1">
                <a:ea typeface="宋体" charset="-122"/>
              </a:rPr>
              <a:t>METRONIDAZOLO </a:t>
            </a:r>
            <a:r>
              <a:rPr lang="it-IT" altLang="zh-CN" sz="2400">
                <a:ea typeface="宋体" charset="-122"/>
              </a:rPr>
              <a:t>e analoghi. Questi fenomeni interessano il </a:t>
            </a:r>
            <a:r>
              <a:rPr lang="it-IT" altLang="zh-CN" sz="2400">
                <a:solidFill>
                  <a:srgbClr val="FF0000"/>
                </a:solidFill>
                <a:ea typeface="宋体" charset="-122"/>
              </a:rPr>
              <a:t>12 %</a:t>
            </a:r>
            <a:r>
              <a:rPr lang="it-IT" altLang="zh-CN" sz="2400">
                <a:ea typeface="宋体" charset="-122"/>
              </a:rPr>
              <a:t> dei pazienti nel corso delle </a:t>
            </a:r>
            <a:r>
              <a:rPr lang="it-IT" altLang="zh-CN" sz="2400" i="1">
                <a:solidFill>
                  <a:schemeClr val="accent2"/>
                </a:solidFill>
                <a:ea typeface="宋体" charset="-122"/>
              </a:rPr>
              <a:t>prime 2</a:t>
            </a:r>
            <a:r>
              <a:rPr lang="it-IT" altLang="zh-CN" sz="2400" i="1">
                <a:ea typeface="宋体" charset="-122"/>
              </a:rPr>
              <a:t> </a:t>
            </a:r>
            <a:r>
              <a:rPr lang="it-IT" altLang="zh-CN" sz="2400" i="1">
                <a:solidFill>
                  <a:schemeClr val="accent2"/>
                </a:solidFill>
                <a:ea typeface="宋体" charset="-122"/>
              </a:rPr>
              <a:t>settimane di trattamento</a:t>
            </a:r>
            <a:r>
              <a:rPr lang="it-IT" altLang="zh-CN" sz="2400">
                <a:ea typeface="宋体" charset="-122"/>
              </a:rPr>
              <a:t>, con evoluzione favorevole entro </a:t>
            </a:r>
            <a:r>
              <a:rPr lang="it-IT" altLang="zh-CN" sz="2400" i="1">
                <a:solidFill>
                  <a:schemeClr val="accent2"/>
                </a:solidFill>
                <a:ea typeface="宋体" charset="-122"/>
              </a:rPr>
              <a:t>2-3 settimane dalla sospensione</a:t>
            </a:r>
            <a:r>
              <a:rPr lang="it-IT" altLang="zh-CN" sz="2400">
                <a:ea typeface="宋体" charset="-122"/>
              </a:rPr>
              <a:t>. Il </a:t>
            </a:r>
            <a:r>
              <a:rPr lang="it-IT" altLang="zh-CN" sz="2400" b="1">
                <a:ea typeface="宋体" charset="-122"/>
              </a:rPr>
              <a:t>METRONIDAZOLO o </a:t>
            </a:r>
            <a:r>
              <a:rPr lang="it-IT" altLang="zh-CN" sz="2400">
                <a:ea typeface="宋体" charset="-122"/>
              </a:rPr>
              <a:t>Flagyl, è un potente antiprotozoario (Trichomonas ed ameba) ed antibatterico, e può dare con una certa frequenza anche glossiti e stomatiti. </a:t>
            </a:r>
            <a:r>
              <a:rPr lang="it-IT" altLang="zh-CN" sz="2400" i="1">
                <a:ea typeface="宋体" charset="-122"/>
              </a:rPr>
              <a:t>Viene spesso impiegato in associazione nella terapia dell'ulcera da Helicobacter pilori.</a:t>
            </a:r>
            <a:r>
              <a:rPr lang="it-IT" altLang="zh-CN" sz="2400">
                <a:ea typeface="宋体" charset="-122"/>
              </a:rPr>
              <a:t> </a:t>
            </a:r>
          </a:p>
          <a:p>
            <a:pPr algn="just">
              <a:lnSpc>
                <a:spcPct val="85000"/>
              </a:lnSpc>
            </a:pPr>
            <a:r>
              <a:rPr lang="it-IT" altLang="zh-CN" sz="2400">
                <a:ea typeface="宋体" charset="-122"/>
              </a:rPr>
              <a:t>Alterazioni gustative simile sono state riportate anche per altri imidazoli, quali </a:t>
            </a:r>
            <a:r>
              <a:rPr lang="it-IT" altLang="zh-CN" sz="2400" b="1">
                <a:ea typeface="宋体" charset="-122"/>
              </a:rPr>
              <a:t>FLUOCONAZOLO, ITRACONAZOLO e KETOCONAZOLO. </a:t>
            </a:r>
          </a:p>
          <a:p>
            <a:pPr algn="just">
              <a:lnSpc>
                <a:spcPct val="85000"/>
              </a:lnSpc>
            </a:pPr>
            <a:r>
              <a:rPr lang="it-IT" altLang="zh-CN" sz="2400" b="1">
                <a:ea typeface="宋体" charset="-122"/>
              </a:rPr>
              <a:t>I DERIVATI MACROLIDICI (CLARITROMICINA) </a:t>
            </a:r>
            <a:r>
              <a:rPr lang="it-IT" altLang="zh-CN" sz="2400">
                <a:ea typeface="宋体" charset="-122"/>
              </a:rPr>
              <a:t>appaiono essere responsabili di </a:t>
            </a:r>
            <a:r>
              <a:rPr lang="it-IT" altLang="zh-CN" sz="2400">
                <a:solidFill>
                  <a:schemeClr val="accent2"/>
                </a:solidFill>
                <a:ea typeface="宋体" charset="-122"/>
              </a:rPr>
              <a:t>ipogeusie, ageusie e disgeusie amare.</a:t>
            </a:r>
            <a:r>
              <a:rPr lang="it-IT" altLang="zh-CN" sz="2400">
                <a:ea typeface="宋体" charset="-122"/>
              </a:rPr>
              <a:t> La </a:t>
            </a:r>
            <a:r>
              <a:rPr lang="it-IT" altLang="zh-CN" sz="2400" b="1">
                <a:ea typeface="宋体" charset="-122"/>
              </a:rPr>
              <a:t>CLARITROMICINA </a:t>
            </a:r>
            <a:r>
              <a:rPr lang="it-IT" altLang="zh-CN" sz="2400">
                <a:ea typeface="宋体" charset="-122"/>
              </a:rPr>
              <a:t>(Klacid) ma anche la </a:t>
            </a:r>
            <a:r>
              <a:rPr lang="it-IT" altLang="zh-CN" sz="2400" b="1">
                <a:ea typeface="宋体" charset="-122"/>
              </a:rPr>
              <a:t>CEFOTAXIMA </a:t>
            </a:r>
            <a:r>
              <a:rPr lang="it-IT" altLang="zh-CN" sz="2400">
                <a:ea typeface="宋体" charset="-122"/>
              </a:rPr>
              <a:t>(Zinnat) (cefalosporina) determinano la comparsa di </a:t>
            </a:r>
            <a:r>
              <a:rPr lang="it-IT" altLang="zh-CN" sz="2400">
                <a:solidFill>
                  <a:srgbClr val="FF0000"/>
                </a:solidFill>
                <a:ea typeface="宋体" charset="-122"/>
              </a:rPr>
              <a:t>un sapore sgradevole</a:t>
            </a:r>
            <a:r>
              <a:rPr lang="it-IT" altLang="zh-CN" sz="2400">
                <a:ea typeface="宋体" charset="-122"/>
              </a:rPr>
              <a:t> che molti pazienti trovano intollerabile. </a:t>
            </a:r>
            <a:r>
              <a:rPr lang="it-IT" altLang="zh-CN" sz="2400" i="1">
                <a:solidFill>
                  <a:schemeClr val="accent2"/>
                </a:solidFill>
                <a:ea typeface="宋体" charset="-122"/>
              </a:rPr>
              <a:t>Tali alterazioni si verificano nel corso delle prime 2 settimane di trattamento e regrediscono in 24 giorni dalla</a:t>
            </a:r>
            <a:r>
              <a:rPr lang="it-IT" altLang="zh-CN" sz="2400">
                <a:ea typeface="宋体" charset="-122"/>
              </a:rPr>
              <a:t> </a:t>
            </a:r>
            <a:r>
              <a:rPr lang="it-IT" altLang="zh-CN" sz="2400" i="1">
                <a:solidFill>
                  <a:schemeClr val="accent2"/>
                </a:solidFill>
                <a:ea typeface="宋体" charset="-122"/>
              </a:rPr>
              <a:t>sospensione.</a:t>
            </a:r>
            <a:r>
              <a:rPr lang="it-IT" altLang="zh-CN" sz="2400">
                <a:ea typeface="宋体" charset="-122"/>
              </a:rPr>
              <a:t> </a:t>
            </a:r>
          </a:p>
        </p:txBody>
      </p:sp>
      <p:sp>
        <p:nvSpPr>
          <p:cNvPr id="24883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4883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Text Box 2"/>
          <p:cNvSpPr txBox="1">
            <a:spLocks noChangeArrowheads="1"/>
          </p:cNvSpPr>
          <p:nvPr/>
        </p:nvSpPr>
        <p:spPr bwMode="auto">
          <a:xfrm>
            <a:off x="314325" y="-41275"/>
            <a:ext cx="8416925" cy="6646863"/>
          </a:xfrm>
          <a:prstGeom prst="rect">
            <a:avLst/>
          </a:prstGeom>
          <a:noFill/>
          <a:ln w="9525">
            <a:noFill/>
            <a:miter lim="800000"/>
            <a:headEnd/>
            <a:tailEnd/>
          </a:ln>
        </p:spPr>
        <p:txBody>
          <a:bodyPr>
            <a:spAutoFit/>
          </a:bodyPr>
          <a:lstStyle/>
          <a:p>
            <a:r>
              <a:rPr lang="it-IT" altLang="zh-CN">
                <a:solidFill>
                  <a:schemeClr val="accent2"/>
                </a:solidFill>
                <a:ea typeface="宋体" charset="-122"/>
              </a:rPr>
              <a:t>Farmaci antiinfiammatori</a:t>
            </a:r>
            <a:r>
              <a:rPr lang="it-IT" altLang="zh-CN" u="sng">
                <a:ea typeface="宋体" charset="-122"/>
              </a:rPr>
              <a:t> </a:t>
            </a:r>
          </a:p>
          <a:p>
            <a:endParaRPr lang="it-IT" altLang="zh-CN" sz="1400" b="1">
              <a:ea typeface="宋体" charset="-122"/>
            </a:endParaRPr>
          </a:p>
          <a:p>
            <a:pPr algn="just">
              <a:lnSpc>
                <a:spcPct val="90000"/>
              </a:lnSpc>
            </a:pPr>
            <a:r>
              <a:rPr lang="it-IT" altLang="zh-CN" sz="2400" b="1">
                <a:ea typeface="宋体" charset="-122"/>
              </a:rPr>
              <a:t>La PENICILLAMINA </a:t>
            </a:r>
            <a:r>
              <a:rPr lang="it-IT" altLang="zh-CN" sz="2400">
                <a:ea typeface="宋体" charset="-122"/>
              </a:rPr>
              <a:t>(PEMINE) oltre ad essere impiegato in caso di avvelenamento da rame, mercurio e piombo, trova impiego in caso di artrite reumatoide anche se il suo meccanismo rimane sconosciuto (si ritiene che determini una riduzione del fattore reumatoide IgM). Il prodotto presenta vari effetti collaterali soprattutto a carico della cute (con orticaria, lesioni papulari e desquamazione); nei soggetti sensibili si può osservare una ipersensibilità crociata con la penicillina. Vi può essere tossicità renale (glomerulonefrite membranosa) ed ematica (Ieucopenia, anemia aplastica, agranulocitosi). Fra gli effetti collaterali non certo pericolosi, ma fastidiosi vi è il fatto che la penicillamina può dare nausea, vomito, diarrea, anoressia, gravi stomatiti ed una </a:t>
            </a:r>
            <a:r>
              <a:rPr lang="it-IT" altLang="zh-CN" sz="2400" b="1">
                <a:ea typeface="宋体" charset="-122"/>
              </a:rPr>
              <a:t>perdita, di solito transitoria, del gusto per il dolce e per il salato. </a:t>
            </a:r>
            <a:endParaRPr lang="it-IT" altLang="zh-CN" sz="2400">
              <a:ea typeface="宋体" charset="-122"/>
            </a:endParaRPr>
          </a:p>
          <a:p>
            <a:pPr algn="just">
              <a:lnSpc>
                <a:spcPct val="90000"/>
              </a:lnSpc>
            </a:pPr>
            <a:r>
              <a:rPr lang="it-IT" altLang="zh-CN" sz="2400">
                <a:solidFill>
                  <a:schemeClr val="accent2"/>
                </a:solidFill>
                <a:ea typeface="宋体" charset="-122"/>
              </a:rPr>
              <a:t>Pare che quest'ultimo effetto sia dovuto alla deplezione di rame che consegue al trattamento con questo farmaco che si comporta infatti come chelante.</a:t>
            </a:r>
            <a:r>
              <a:rPr lang="it-IT" altLang="zh-CN" sz="2400">
                <a:ea typeface="宋体" charset="-122"/>
              </a:rPr>
              <a:t> </a:t>
            </a:r>
            <a:r>
              <a:rPr lang="it-IT" altLang="zh-CN" sz="2400" i="1">
                <a:solidFill>
                  <a:schemeClr val="accent2"/>
                </a:solidFill>
                <a:ea typeface="宋体" charset="-122"/>
              </a:rPr>
              <a:t>La reazione compare con incidenza elevata</a:t>
            </a:r>
            <a:r>
              <a:rPr lang="it-IT" altLang="zh-CN" sz="2400">
                <a:ea typeface="宋体" charset="-122"/>
              </a:rPr>
              <a:t> </a:t>
            </a:r>
            <a:r>
              <a:rPr lang="it-IT" altLang="zh-CN" sz="2400">
                <a:solidFill>
                  <a:srgbClr val="FF0000"/>
                </a:solidFill>
                <a:ea typeface="宋体" charset="-122"/>
              </a:rPr>
              <a:t>(25-33 %)</a:t>
            </a:r>
            <a:r>
              <a:rPr lang="it-IT" altLang="zh-CN" sz="2400">
                <a:ea typeface="宋体" charset="-122"/>
              </a:rPr>
              <a:t> </a:t>
            </a:r>
            <a:r>
              <a:rPr lang="it-IT" altLang="zh-CN" sz="2400" i="1">
                <a:solidFill>
                  <a:schemeClr val="accent2"/>
                </a:solidFill>
                <a:ea typeface="宋体" charset="-122"/>
              </a:rPr>
              <a:t>nelle prime 6 settimane di trattamento e si esaurisce entro 2-6 mesi </a:t>
            </a:r>
          </a:p>
        </p:txBody>
      </p:sp>
      <p:sp>
        <p:nvSpPr>
          <p:cNvPr id="24985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4986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Text Box 2"/>
          <p:cNvSpPr txBox="1">
            <a:spLocks noChangeArrowheads="1"/>
          </p:cNvSpPr>
          <p:nvPr/>
        </p:nvSpPr>
        <p:spPr bwMode="auto">
          <a:xfrm>
            <a:off x="266700" y="227013"/>
            <a:ext cx="8416925" cy="6057900"/>
          </a:xfrm>
          <a:prstGeom prst="rect">
            <a:avLst/>
          </a:prstGeom>
          <a:noFill/>
          <a:ln w="9525">
            <a:noFill/>
            <a:miter lim="800000"/>
            <a:headEnd/>
            <a:tailEnd/>
          </a:ln>
        </p:spPr>
        <p:txBody>
          <a:bodyPr>
            <a:spAutoFit/>
          </a:bodyPr>
          <a:lstStyle/>
          <a:p>
            <a:r>
              <a:rPr lang="it-IT" altLang="zh-CN" b="1">
                <a:solidFill>
                  <a:schemeClr val="accent2"/>
                </a:solidFill>
                <a:ea typeface="宋体" charset="-122"/>
              </a:rPr>
              <a:t>Farmaci del SNC:</a:t>
            </a:r>
          </a:p>
          <a:p>
            <a:pPr algn="just"/>
            <a:r>
              <a:rPr lang="it-IT" altLang="zh-CN" sz="2400">
                <a:ea typeface="宋体" charset="-122"/>
              </a:rPr>
              <a:t>Alterazioni gustative anche del tipo </a:t>
            </a:r>
            <a:r>
              <a:rPr lang="it-IT" altLang="zh-CN" sz="2400">
                <a:solidFill>
                  <a:schemeClr val="accent2"/>
                </a:solidFill>
                <a:ea typeface="宋体" charset="-122"/>
              </a:rPr>
              <a:t>fantageusie metalliche</a:t>
            </a:r>
            <a:r>
              <a:rPr lang="it-IT" altLang="zh-CN" sz="2400">
                <a:ea typeface="宋体" charset="-122"/>
              </a:rPr>
              <a:t>, sono state segnalate con lo ZOPICLONE (3% di pazienti) e, in misura minore, con lo ZOLPIDEM. Tali effetti talora possono portare all'interruzione del trattamento. In genere l'effetto sembra scomparire anche con la prosecuzione del trattamento. </a:t>
            </a:r>
          </a:p>
          <a:p>
            <a:pPr algn="just"/>
            <a:r>
              <a:rPr lang="it-IT" altLang="zh-CN" sz="2400">
                <a:ea typeface="宋体" charset="-122"/>
              </a:rPr>
              <a:t>Anche gli </a:t>
            </a:r>
            <a:r>
              <a:rPr lang="it-IT" altLang="zh-CN" sz="2400" b="1">
                <a:ea typeface="宋体" charset="-122"/>
              </a:rPr>
              <a:t>ANTIDEPRESSIVI, </a:t>
            </a:r>
            <a:r>
              <a:rPr lang="it-IT" altLang="zh-CN" sz="2400">
                <a:ea typeface="宋体" charset="-122"/>
              </a:rPr>
              <a:t>tipo imipramina, possono distorcere o diminuire il senso del gusto determinando una sensazione di </a:t>
            </a:r>
            <a:r>
              <a:rPr lang="it-IT" altLang="zh-CN" sz="2400">
                <a:solidFill>
                  <a:schemeClr val="accent2"/>
                </a:solidFill>
                <a:ea typeface="宋体" charset="-122"/>
              </a:rPr>
              <a:t>sapore acido o metallico in bocca</a:t>
            </a:r>
            <a:r>
              <a:rPr lang="it-IT" altLang="zh-CN" sz="2400">
                <a:ea typeface="宋体" charset="-122"/>
              </a:rPr>
              <a:t>. </a:t>
            </a:r>
          </a:p>
          <a:p>
            <a:pPr algn="just"/>
            <a:endParaRPr lang="it-IT" altLang="zh-CN" sz="2400">
              <a:ea typeface="宋体" charset="-122"/>
            </a:endParaRPr>
          </a:p>
          <a:p>
            <a:r>
              <a:rPr lang="it-IT" altLang="zh-CN" b="1">
                <a:solidFill>
                  <a:schemeClr val="accent2"/>
                </a:solidFill>
                <a:ea typeface="宋体" charset="-122"/>
              </a:rPr>
              <a:t>Farmaci antineoplastici:</a:t>
            </a:r>
          </a:p>
          <a:p>
            <a:pPr algn="just"/>
            <a:r>
              <a:rPr lang="it-IT" altLang="zh-CN" sz="2400">
                <a:ea typeface="宋体" charset="-122"/>
              </a:rPr>
              <a:t>Analogamente anche molti farmaci antineoplastici possono alterare il gusto dando una sensazione di </a:t>
            </a:r>
            <a:r>
              <a:rPr lang="it-IT" altLang="zh-CN" sz="2400">
                <a:solidFill>
                  <a:schemeClr val="accent2"/>
                </a:solidFill>
                <a:ea typeface="宋体" charset="-122"/>
              </a:rPr>
              <a:t>sapore estremamente amaro ad alcuni cibi. </a:t>
            </a:r>
          </a:p>
          <a:p>
            <a:pPr algn="just"/>
            <a:r>
              <a:rPr lang="it-IT" altLang="zh-CN" sz="2400">
                <a:ea typeface="宋体" charset="-122"/>
              </a:rPr>
              <a:t>Fra questi: metotrexate, ciclofosfamide, epirubicina, tamoxifene, bleomicina </a:t>
            </a:r>
          </a:p>
        </p:txBody>
      </p:sp>
      <p:sp>
        <p:nvSpPr>
          <p:cNvPr id="25293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5293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Text Box 2"/>
          <p:cNvSpPr txBox="1">
            <a:spLocks noChangeArrowheads="1"/>
          </p:cNvSpPr>
          <p:nvPr/>
        </p:nvSpPr>
        <p:spPr bwMode="auto">
          <a:xfrm>
            <a:off x="330200" y="636588"/>
            <a:ext cx="8416925" cy="4900612"/>
          </a:xfrm>
          <a:prstGeom prst="rect">
            <a:avLst/>
          </a:prstGeom>
          <a:noFill/>
          <a:ln w="9525">
            <a:noFill/>
            <a:miter lim="800000"/>
            <a:headEnd/>
            <a:tailEnd/>
          </a:ln>
        </p:spPr>
        <p:txBody>
          <a:bodyPr>
            <a:spAutoFit/>
          </a:bodyPr>
          <a:lstStyle/>
          <a:p>
            <a:r>
              <a:rPr lang="it-IT" altLang="zh-CN" sz="2400" b="1">
                <a:solidFill>
                  <a:schemeClr val="accent2"/>
                </a:solidFill>
                <a:ea typeface="宋体" charset="-122"/>
              </a:rPr>
              <a:t>DOLORE E INGROSSAMENTO DELLE GHIANDOLE SALIVARI</a:t>
            </a:r>
          </a:p>
          <a:p>
            <a:r>
              <a:rPr lang="it-IT" altLang="zh-CN" sz="2400" b="1" u="sng">
                <a:solidFill>
                  <a:schemeClr val="accent2"/>
                </a:solidFill>
                <a:ea typeface="宋体" charset="-122"/>
              </a:rPr>
              <a:t> </a:t>
            </a:r>
            <a:endParaRPr lang="it-IT" altLang="zh-CN" sz="2400" u="sng">
              <a:solidFill>
                <a:schemeClr val="accent2"/>
              </a:solidFill>
              <a:ea typeface="宋体" charset="-122"/>
            </a:endParaRPr>
          </a:p>
          <a:p>
            <a:pPr algn="just"/>
            <a:r>
              <a:rPr lang="it-IT" altLang="zh-CN" sz="2400">
                <a:ea typeface="宋体" charset="-122"/>
              </a:rPr>
              <a:t>L'ingrossamento delle ghiandole salivari è associato all'uso di molti farmaci e talvolta è così evidente da far pensare ad una parotite. </a:t>
            </a:r>
          </a:p>
          <a:p>
            <a:pPr algn="just"/>
            <a:r>
              <a:rPr lang="it-IT" altLang="zh-CN" sz="2400">
                <a:ea typeface="宋体" charset="-122"/>
              </a:rPr>
              <a:t>Questo effetto si verificava con il </a:t>
            </a:r>
            <a:r>
              <a:rPr lang="it-IT" altLang="zh-CN" sz="2400" b="1">
                <a:ea typeface="宋体" charset="-122"/>
              </a:rPr>
              <a:t>FENILBUTAZONE </a:t>
            </a:r>
            <a:r>
              <a:rPr lang="it-IT" altLang="zh-CN" sz="2400">
                <a:ea typeface="宋体" charset="-122"/>
              </a:rPr>
              <a:t>o con </a:t>
            </a:r>
            <a:r>
              <a:rPr lang="it-IT" altLang="zh-CN" sz="2400" b="1">
                <a:ea typeface="宋体" charset="-122"/>
              </a:rPr>
              <a:t>l'OSSIFENBUTAZONE </a:t>
            </a:r>
            <a:r>
              <a:rPr lang="it-IT" altLang="zh-CN" sz="2400">
                <a:ea typeface="宋体" charset="-122"/>
              </a:rPr>
              <a:t>insieme a dolore e febbre. </a:t>
            </a:r>
            <a:r>
              <a:rPr lang="it-IT" altLang="zh-CN" sz="2400" i="1">
                <a:ea typeface="宋体" charset="-122"/>
              </a:rPr>
              <a:t>Si ritiene che ciò sia dovuto ad una reazione di tipo immunologico dal momento che viene alleviato dal trattamento con corticosteroidi.</a:t>
            </a:r>
            <a:r>
              <a:rPr lang="it-IT" altLang="zh-CN" sz="2400">
                <a:ea typeface="宋体" charset="-122"/>
              </a:rPr>
              <a:t> </a:t>
            </a:r>
            <a:r>
              <a:rPr lang="it-IT" altLang="zh-CN" sz="2400">
                <a:solidFill>
                  <a:schemeClr val="accent2"/>
                </a:solidFill>
                <a:ea typeface="宋体" charset="-122"/>
              </a:rPr>
              <a:t>Problema risolto perché questi due farmaci ormai non sono più in uso. </a:t>
            </a:r>
          </a:p>
          <a:p>
            <a:pPr algn="just"/>
            <a:endParaRPr lang="it-IT" altLang="zh-CN" sz="2400">
              <a:solidFill>
                <a:schemeClr val="accent2"/>
              </a:solidFill>
              <a:ea typeface="宋体" charset="-122"/>
            </a:endParaRPr>
          </a:p>
          <a:p>
            <a:pPr algn="just"/>
            <a:r>
              <a:rPr lang="it-IT" altLang="zh-CN" sz="2400">
                <a:solidFill>
                  <a:srgbClr val="FF0000"/>
                </a:solidFill>
                <a:ea typeface="宋体" charset="-122"/>
              </a:rPr>
              <a:t>Ingrossamento delle parotidi può essere dato da </a:t>
            </a:r>
            <a:r>
              <a:rPr lang="it-IT" altLang="zh-CN" sz="2400" b="1">
                <a:solidFill>
                  <a:srgbClr val="FF0000"/>
                </a:solidFill>
                <a:ea typeface="宋体" charset="-122"/>
              </a:rPr>
              <a:t>GUANETIDINA, </a:t>
            </a:r>
          </a:p>
          <a:p>
            <a:pPr algn="just"/>
            <a:r>
              <a:rPr lang="it-IT" altLang="zh-CN" sz="2400" b="1">
                <a:solidFill>
                  <a:srgbClr val="FF0000"/>
                </a:solidFill>
                <a:ea typeface="宋体" charset="-122"/>
              </a:rPr>
              <a:t>BRETILIO, CLONIDINA ed ALFAMETILDOPA</a:t>
            </a:r>
            <a:r>
              <a:rPr lang="it-IT" altLang="zh-CN">
                <a:ea typeface="宋体" charset="-122"/>
              </a:rPr>
              <a:t> </a:t>
            </a:r>
          </a:p>
        </p:txBody>
      </p:sp>
      <p:sp>
        <p:nvSpPr>
          <p:cNvPr id="25395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5395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Text Box 2"/>
          <p:cNvSpPr txBox="1">
            <a:spLocks noChangeArrowheads="1"/>
          </p:cNvSpPr>
          <p:nvPr/>
        </p:nvSpPr>
        <p:spPr bwMode="auto">
          <a:xfrm>
            <a:off x="314325" y="58738"/>
            <a:ext cx="8416925" cy="6581775"/>
          </a:xfrm>
          <a:prstGeom prst="rect">
            <a:avLst/>
          </a:prstGeom>
          <a:noFill/>
          <a:ln w="9525">
            <a:noFill/>
            <a:miter lim="800000"/>
            <a:headEnd/>
            <a:tailEnd/>
          </a:ln>
        </p:spPr>
        <p:txBody>
          <a:bodyPr>
            <a:spAutoFit/>
          </a:bodyPr>
          <a:lstStyle/>
          <a:p>
            <a:r>
              <a:rPr lang="it-IT" altLang="zh-CN" b="1">
                <a:solidFill>
                  <a:schemeClr val="accent2"/>
                </a:solidFill>
                <a:ea typeface="宋体" charset="-122"/>
              </a:rPr>
              <a:t>REAZIONI Di IPERSENSIBILITÀ</a:t>
            </a:r>
            <a:r>
              <a:rPr lang="it-IT" altLang="zh-CN" b="1" u="sng">
                <a:ea typeface="宋体" charset="-122"/>
              </a:rPr>
              <a:t> </a:t>
            </a:r>
            <a:endParaRPr lang="it-IT" altLang="zh-CN" b="1">
              <a:ea typeface="宋体" charset="-122"/>
            </a:endParaRPr>
          </a:p>
          <a:p>
            <a:pPr algn="just">
              <a:lnSpc>
                <a:spcPct val="90000"/>
              </a:lnSpc>
            </a:pPr>
            <a:r>
              <a:rPr lang="it-IT" altLang="zh-CN" sz="2400">
                <a:ea typeface="宋体" charset="-122"/>
              </a:rPr>
              <a:t>Vi possono essere essenzialmente due tipi di reazioni allergiche che possono interessare la bocca:</a:t>
            </a:r>
            <a:r>
              <a:rPr lang="it-IT" altLang="zh-CN">
                <a:ea typeface="宋体" charset="-122"/>
              </a:rPr>
              <a:t> </a:t>
            </a:r>
          </a:p>
          <a:p>
            <a:pPr algn="just">
              <a:lnSpc>
                <a:spcPct val="90000"/>
              </a:lnSpc>
            </a:pPr>
            <a:r>
              <a:rPr lang="it-IT" altLang="zh-CN" sz="2400" b="1">
                <a:ea typeface="宋体" charset="-122"/>
              </a:rPr>
              <a:t>* la prima è di TIPO IMMEDIATO o reazione di tipo anafilattico mediata da anticorpi serici;</a:t>
            </a:r>
            <a:r>
              <a:rPr lang="it-IT" altLang="zh-CN" b="1">
                <a:ea typeface="宋体" charset="-122"/>
              </a:rPr>
              <a:t> </a:t>
            </a:r>
            <a:r>
              <a:rPr lang="it-IT" altLang="zh-CN" sz="2400" b="1">
                <a:ea typeface="宋体" charset="-122"/>
              </a:rPr>
              <a:t>questa produce</a:t>
            </a:r>
            <a:r>
              <a:rPr lang="it-IT" altLang="zh-CN" sz="2400">
                <a:ea typeface="宋体" charset="-122"/>
              </a:rPr>
              <a:t> </a:t>
            </a:r>
          </a:p>
          <a:p>
            <a:pPr algn="just">
              <a:buFont typeface="Wingdings" pitchFamily="2" charset="2"/>
              <a:buChar char="ü"/>
            </a:pPr>
            <a:r>
              <a:rPr lang="it-IT" altLang="zh-CN" sz="2400">
                <a:ea typeface="宋体" charset="-122"/>
              </a:rPr>
              <a:t> </a:t>
            </a:r>
            <a:r>
              <a:rPr lang="it-IT" altLang="zh-CN" sz="2400">
                <a:solidFill>
                  <a:schemeClr val="accent2"/>
                </a:solidFill>
                <a:ea typeface="宋体" charset="-122"/>
              </a:rPr>
              <a:t>orticaria </a:t>
            </a:r>
            <a:r>
              <a:rPr lang="it-IT" altLang="zh-CN" sz="2400">
                <a:ea typeface="宋体" charset="-122"/>
              </a:rPr>
              <a:t>(eritemi, prurito ed edema dermo-epidermico) </a:t>
            </a:r>
          </a:p>
          <a:p>
            <a:pPr algn="just">
              <a:lnSpc>
                <a:spcPct val="90000"/>
              </a:lnSpc>
              <a:buFont typeface="Wingdings" pitchFamily="2" charset="2"/>
              <a:buChar char="ü"/>
            </a:pPr>
            <a:r>
              <a:rPr lang="it-IT" altLang="zh-CN" sz="2400">
                <a:ea typeface="宋体" charset="-122"/>
              </a:rPr>
              <a:t> </a:t>
            </a:r>
            <a:r>
              <a:rPr lang="it-IT" altLang="zh-CN" sz="2400">
                <a:solidFill>
                  <a:schemeClr val="accent2"/>
                </a:solidFill>
                <a:ea typeface="宋体" charset="-122"/>
              </a:rPr>
              <a:t>edema angioneurotico</a:t>
            </a:r>
            <a:r>
              <a:rPr lang="it-IT" altLang="zh-CN" sz="2400">
                <a:ea typeface="宋体" charset="-122"/>
              </a:rPr>
              <a:t> (analogo all'orticaria ma l'edema allergico si localizza nel tessuto sottocutaneo e sottomucoso ed interessa le orbite, le labbra, la lingua, la laringe e la glottide); tali reazioni possono essere accompagnate da </a:t>
            </a:r>
          </a:p>
          <a:p>
            <a:pPr algn="just">
              <a:lnSpc>
                <a:spcPct val="90000"/>
              </a:lnSpc>
              <a:buFont typeface="Wingdings" pitchFamily="2" charset="2"/>
              <a:buChar char="ü"/>
            </a:pPr>
            <a:r>
              <a:rPr lang="it-IT" altLang="zh-CN" sz="2400">
                <a:ea typeface="宋体" charset="-122"/>
              </a:rPr>
              <a:t> </a:t>
            </a:r>
            <a:r>
              <a:rPr lang="it-IT" altLang="zh-CN" sz="2400">
                <a:solidFill>
                  <a:schemeClr val="accent2"/>
                </a:solidFill>
                <a:ea typeface="宋体" charset="-122"/>
              </a:rPr>
              <a:t>broncospasmo </a:t>
            </a:r>
            <a:r>
              <a:rPr lang="it-IT" altLang="zh-CN" sz="2400">
                <a:ea typeface="宋体" charset="-122"/>
              </a:rPr>
              <a:t>e </a:t>
            </a:r>
            <a:r>
              <a:rPr lang="it-IT" altLang="zh-CN" sz="2400">
                <a:solidFill>
                  <a:schemeClr val="accent2"/>
                </a:solidFill>
                <a:ea typeface="宋体" charset="-122"/>
              </a:rPr>
              <a:t>collasso vasomotorio.</a:t>
            </a:r>
            <a:r>
              <a:rPr lang="it-IT" altLang="zh-CN" sz="2400">
                <a:ea typeface="宋体" charset="-122"/>
              </a:rPr>
              <a:t> </a:t>
            </a:r>
          </a:p>
          <a:p>
            <a:pPr algn="just">
              <a:lnSpc>
                <a:spcPct val="90000"/>
              </a:lnSpc>
            </a:pPr>
            <a:r>
              <a:rPr lang="it-IT" altLang="zh-CN" sz="2400" b="1">
                <a:ea typeface="宋体" charset="-122"/>
              </a:rPr>
              <a:t>* La seconda reazione è invece di TIPO RITARDATO ed è mediata da cellule sensibilizzate; </a:t>
            </a:r>
            <a:r>
              <a:rPr lang="it-IT" altLang="zh-CN" sz="2400">
                <a:ea typeface="宋体" charset="-122"/>
              </a:rPr>
              <a:t>questa può produrre eruzioni che vengono definite come </a:t>
            </a:r>
            <a:r>
              <a:rPr lang="it-IT" altLang="zh-CN" sz="2400">
                <a:solidFill>
                  <a:schemeClr val="accent2"/>
                </a:solidFill>
                <a:ea typeface="宋体" charset="-122"/>
              </a:rPr>
              <a:t>stomatite medicamentosa</a:t>
            </a:r>
            <a:r>
              <a:rPr lang="it-IT" altLang="zh-CN" sz="2400">
                <a:ea typeface="宋体" charset="-122"/>
              </a:rPr>
              <a:t>: quando sono </a:t>
            </a:r>
          </a:p>
          <a:p>
            <a:pPr algn="just">
              <a:lnSpc>
                <a:spcPct val="90000"/>
              </a:lnSpc>
            </a:pPr>
            <a:r>
              <a:rPr lang="it-IT" altLang="zh-CN" sz="2400">
                <a:ea typeface="宋体" charset="-122"/>
              </a:rPr>
              <a:t>dovute ad una reazione sistemica o come </a:t>
            </a:r>
            <a:r>
              <a:rPr lang="it-IT" altLang="zh-CN" sz="2400">
                <a:solidFill>
                  <a:schemeClr val="accent2"/>
                </a:solidFill>
                <a:ea typeface="宋体" charset="-122"/>
              </a:rPr>
              <a:t>stomatite venenata</a:t>
            </a:r>
            <a:r>
              <a:rPr lang="it-IT" altLang="zh-CN" sz="2400" b="1">
                <a:solidFill>
                  <a:schemeClr val="accent2"/>
                </a:solidFill>
                <a:ea typeface="宋体" charset="-122"/>
              </a:rPr>
              <a:t>:</a:t>
            </a:r>
            <a:r>
              <a:rPr lang="it-IT" altLang="zh-CN" sz="2400" b="1">
                <a:ea typeface="宋体" charset="-122"/>
              </a:rPr>
              <a:t> </a:t>
            </a:r>
            <a:r>
              <a:rPr lang="it-IT" altLang="zh-CN" sz="2400">
                <a:ea typeface="宋体" charset="-122"/>
              </a:rPr>
              <a:t>se sono dovute a ipersensibilità da contatto. Una gran varietà di farmaci possono provocare reazioni di ipersensibilità a carico della cavità orale; queste reazioni possono andare da reazioni molto lievi ad altre gravi, tali da interferire con la funzione orale.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Text Box 2"/>
          <p:cNvSpPr txBox="1">
            <a:spLocks noChangeArrowheads="1"/>
          </p:cNvSpPr>
          <p:nvPr/>
        </p:nvSpPr>
        <p:spPr bwMode="auto">
          <a:xfrm>
            <a:off x="330200" y="242888"/>
            <a:ext cx="8416925" cy="5934075"/>
          </a:xfrm>
          <a:prstGeom prst="rect">
            <a:avLst/>
          </a:prstGeom>
          <a:noFill/>
          <a:ln w="9525">
            <a:noFill/>
            <a:miter lim="800000"/>
            <a:headEnd/>
            <a:tailEnd/>
          </a:ln>
        </p:spPr>
        <p:txBody>
          <a:bodyPr>
            <a:spAutoFit/>
          </a:bodyPr>
          <a:lstStyle/>
          <a:p>
            <a:r>
              <a:rPr lang="it-IT" altLang="zh-CN" sz="2400" b="1">
                <a:solidFill>
                  <a:schemeClr val="accent2"/>
                </a:solidFill>
                <a:ea typeface="宋体" charset="-122"/>
              </a:rPr>
              <a:t>REAZIONI DI IPERSENSIBILITÀ DI TIPO IMMEDIATO</a:t>
            </a:r>
            <a:r>
              <a:rPr lang="it-IT" altLang="zh-CN" sz="2400" b="1">
                <a:ea typeface="宋体" charset="-122"/>
              </a:rPr>
              <a:t> </a:t>
            </a:r>
          </a:p>
          <a:p>
            <a:endParaRPr lang="it-IT" altLang="zh-CN" sz="2400" b="1">
              <a:ea typeface="宋体" charset="-122"/>
            </a:endParaRPr>
          </a:p>
          <a:p>
            <a:pPr algn="just"/>
            <a:r>
              <a:rPr lang="it-IT" altLang="zh-CN" sz="2400" b="1">
                <a:solidFill>
                  <a:srgbClr val="FF0000"/>
                </a:solidFill>
                <a:ea typeface="宋体" charset="-122"/>
              </a:rPr>
              <a:t>Sono queste le reazioni più drammatiche ma per fortuna molto rare. </a:t>
            </a:r>
          </a:p>
          <a:p>
            <a:pPr algn="just"/>
            <a:r>
              <a:rPr lang="it-IT" altLang="zh-CN" sz="2400" b="1">
                <a:ea typeface="宋体" charset="-122"/>
              </a:rPr>
              <a:t>Naturalmente la </a:t>
            </a:r>
            <a:r>
              <a:rPr lang="it-IT" altLang="zh-CN" sz="2400" b="1">
                <a:solidFill>
                  <a:srgbClr val="FF0000"/>
                </a:solidFill>
                <a:ea typeface="宋体" charset="-122"/>
              </a:rPr>
              <a:t>PENICILLINA</a:t>
            </a:r>
            <a:r>
              <a:rPr lang="it-IT" altLang="zh-CN" sz="2400" b="1">
                <a:ea typeface="宋体" charset="-122"/>
              </a:rPr>
              <a:t> è il farmaco più noto per dare questi effetti, ma anche altri farmaci possono essere responsabili. </a:t>
            </a:r>
          </a:p>
          <a:p>
            <a:pPr algn="just"/>
            <a:r>
              <a:rPr lang="it-IT" altLang="zh-CN" sz="2400" b="1">
                <a:ea typeface="宋体" charset="-122"/>
              </a:rPr>
              <a:t>I dentisti sono particolarmente coinvolti nel pericolo di avere reazioni di questo tipo con la </a:t>
            </a:r>
            <a:r>
              <a:rPr lang="it-IT" altLang="zh-CN" sz="2400" b="1">
                <a:solidFill>
                  <a:srgbClr val="FF0000"/>
                </a:solidFill>
                <a:ea typeface="宋体" charset="-122"/>
              </a:rPr>
              <a:t>LIDOCAINA,</a:t>
            </a:r>
            <a:r>
              <a:rPr lang="it-IT" altLang="zh-CN" sz="2400" b="1">
                <a:ea typeface="宋体" charset="-122"/>
              </a:rPr>
              <a:t> usata come anestetico locale. La ipersensibilità alla lidocaina non è frequente, ma è stata chiaramente dimostrata anche con la comparsa di anticorpi circolanti alla lidocaina. Analoghi casi si sono osservati con la </a:t>
            </a:r>
            <a:r>
              <a:rPr lang="it-IT" altLang="zh-CN" sz="2400" b="1">
                <a:solidFill>
                  <a:srgbClr val="FF0000"/>
                </a:solidFill>
                <a:ea typeface="宋体" charset="-122"/>
              </a:rPr>
              <a:t>mepivacaina</a:t>
            </a:r>
            <a:r>
              <a:rPr lang="it-IT" altLang="zh-CN" sz="2400" b="1">
                <a:ea typeface="宋体" charset="-122"/>
              </a:rPr>
              <a:t> che è strutturalmente simile. </a:t>
            </a:r>
          </a:p>
          <a:p>
            <a:pPr algn="just"/>
            <a:r>
              <a:rPr lang="it-IT" altLang="zh-CN" sz="2400" b="1">
                <a:ea typeface="宋体" charset="-122"/>
              </a:rPr>
              <a:t>L'incidenza di reazioni anafilattiche è molto bassa anche tenendo conto del gran numero di anestesie locali che vengono effettuate quotidianamente nel mondo.</a:t>
            </a:r>
            <a:r>
              <a:rPr lang="it-IT" altLang="zh-CN" sz="2400">
                <a:ea typeface="宋体" charset="-122"/>
              </a:rPr>
              <a:t> </a:t>
            </a:r>
          </a:p>
        </p:txBody>
      </p:sp>
      <p:sp>
        <p:nvSpPr>
          <p:cNvPr id="25600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Text Box 2"/>
          <p:cNvSpPr txBox="1">
            <a:spLocks noChangeArrowheads="1"/>
          </p:cNvSpPr>
          <p:nvPr/>
        </p:nvSpPr>
        <p:spPr bwMode="auto">
          <a:xfrm>
            <a:off x="330200" y="23813"/>
            <a:ext cx="8575675" cy="6945312"/>
          </a:xfrm>
          <a:prstGeom prst="rect">
            <a:avLst/>
          </a:prstGeom>
          <a:noFill/>
          <a:ln w="9525">
            <a:noFill/>
            <a:miter lim="800000"/>
            <a:headEnd/>
            <a:tailEnd/>
          </a:ln>
        </p:spPr>
        <p:txBody>
          <a:bodyPr>
            <a:spAutoFit/>
          </a:bodyPr>
          <a:lstStyle/>
          <a:p>
            <a:r>
              <a:rPr lang="it-IT" altLang="zh-CN" sz="2400" b="1">
                <a:solidFill>
                  <a:schemeClr val="accent2"/>
                </a:solidFill>
                <a:ea typeface="宋体" charset="-122"/>
              </a:rPr>
              <a:t>REAZIONI DI IPERSENSIBILITÀ DI TIPO RITARDATO: STOMATITE MEDICAMENTOSA</a:t>
            </a:r>
            <a:r>
              <a:rPr lang="it-IT" altLang="zh-CN" sz="2000" b="1">
                <a:ea typeface="宋体" charset="-122"/>
              </a:rPr>
              <a:t> </a:t>
            </a:r>
          </a:p>
          <a:p>
            <a:pPr algn="just">
              <a:lnSpc>
                <a:spcPct val="90000"/>
              </a:lnSpc>
            </a:pPr>
            <a:r>
              <a:rPr lang="it-IT" altLang="zh-CN" sz="2400">
                <a:ea typeface="宋体" charset="-122"/>
              </a:rPr>
              <a:t>Le manifestazioni orali da sensibilità ai farmaci </a:t>
            </a:r>
            <a:r>
              <a:rPr lang="it-IT" altLang="zh-CN" sz="2400" b="1">
                <a:solidFill>
                  <a:srgbClr val="FF0000"/>
                </a:solidFill>
                <a:ea typeface="宋体" charset="-122"/>
              </a:rPr>
              <a:t>sono meno frequenti di quelle a carico della cute.</a:t>
            </a:r>
            <a:r>
              <a:rPr lang="it-IT" altLang="zh-CN" sz="2400">
                <a:ea typeface="宋体" charset="-122"/>
              </a:rPr>
              <a:t> La lesione varia grandemente da un semplice eritema a zone di ulcerazione. </a:t>
            </a:r>
            <a:r>
              <a:rPr lang="it-IT" altLang="zh-CN" sz="2400">
                <a:solidFill>
                  <a:schemeClr val="accent2"/>
                </a:solidFill>
                <a:ea typeface="宋体" charset="-122"/>
              </a:rPr>
              <a:t>In genere nella fase precoce di reazione si hanno sul palato, labbra e lingua vescicole o bolle che in breve tempo si rompono. Una reazione legata ad un farmaco è una reazione che si verifica nello stesso sito ogni volta che viene somministrato un particolare farmaco. </a:t>
            </a:r>
          </a:p>
          <a:p>
            <a:pPr algn="just">
              <a:lnSpc>
                <a:spcPct val="90000"/>
              </a:lnSpc>
            </a:pPr>
            <a:r>
              <a:rPr lang="it-IT" altLang="zh-CN" sz="2400">
                <a:ea typeface="宋体" charset="-122"/>
              </a:rPr>
              <a:t>Vari composti sono stati accusati di produrre questo tipo di reazioni fra i quali il più comune è la </a:t>
            </a:r>
            <a:r>
              <a:rPr lang="it-IT" altLang="zh-CN" sz="2000">
                <a:ea typeface="宋体" charset="-122"/>
              </a:rPr>
              <a:t>FENOLFTALEINA</a:t>
            </a:r>
            <a:r>
              <a:rPr lang="it-IT" altLang="zh-CN" sz="2400">
                <a:ea typeface="宋体" charset="-122"/>
              </a:rPr>
              <a:t>, comune ingrediente di lassativi (ritirato dal commercio perché accusato di essere cancerogeno). Altri farmaci comprendono fenacetina, sulfamidici, salicilati, tetracicline, meprobamato e barbiturici. </a:t>
            </a:r>
          </a:p>
          <a:p>
            <a:pPr algn="just">
              <a:lnSpc>
                <a:spcPct val="80000"/>
              </a:lnSpc>
            </a:pPr>
            <a:r>
              <a:rPr lang="it-IT" altLang="zh-CN" sz="2400">
                <a:ea typeface="宋体" charset="-122"/>
              </a:rPr>
              <a:t>I più comuni effetti tossici che accompagnano l'uso terapeutico dell‘ORO (</a:t>
            </a:r>
            <a:r>
              <a:rPr lang="it-IT" altLang="zh-CN" sz="2000">
                <a:ea typeface="宋体" charset="-122"/>
              </a:rPr>
              <a:t>l'aurotioglucosio, l'aurotiomalato sodico e l'aurotiosolfato sodico: per artrite reumatoide, lupus ecc.</a:t>
            </a:r>
            <a:r>
              <a:rPr lang="it-IT" altLang="zh-CN">
                <a:ea typeface="宋体" charset="-122"/>
              </a:rPr>
              <a:t>) </a:t>
            </a:r>
            <a:r>
              <a:rPr lang="it-IT" altLang="zh-CN" sz="2400">
                <a:ea typeface="宋体" charset="-122"/>
              </a:rPr>
              <a:t>sono quelli che interessano la cute e le mucose di solito del cavo orale. Si verificano in circa il </a:t>
            </a:r>
            <a:r>
              <a:rPr lang="it-IT" altLang="zh-CN" sz="2400">
                <a:solidFill>
                  <a:srgbClr val="FF0000"/>
                </a:solidFill>
                <a:ea typeface="宋体" charset="-122"/>
              </a:rPr>
              <a:t>15%</a:t>
            </a:r>
            <a:r>
              <a:rPr lang="it-IT" altLang="zh-CN" sz="2400">
                <a:ea typeface="宋体" charset="-122"/>
              </a:rPr>
              <a:t> dei pazienti. Le lesioni alle mucose comprendono stomatiti, glossiti e quindi faringiti, tracheiti, gastriti, coliti e vaginiti</a:t>
            </a:r>
            <a:r>
              <a:rPr lang="it-IT" altLang="zh-CN" sz="2000" b="1">
                <a:ea typeface="宋体" charset="-122"/>
              </a:rPr>
              <a:t>.</a:t>
            </a:r>
            <a:r>
              <a:rPr lang="it-IT" altLang="zh-CN">
                <a:ea typeface="宋体" charset="-122"/>
              </a:rPr>
              <a:t> </a:t>
            </a:r>
          </a:p>
        </p:txBody>
      </p:sp>
      <p:sp>
        <p:nvSpPr>
          <p:cNvPr id="25702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Text Box 2"/>
          <p:cNvSpPr txBox="1">
            <a:spLocks noChangeArrowheads="1"/>
          </p:cNvSpPr>
          <p:nvPr/>
        </p:nvSpPr>
        <p:spPr bwMode="auto">
          <a:xfrm>
            <a:off x="330200" y="242888"/>
            <a:ext cx="8416925" cy="5754687"/>
          </a:xfrm>
          <a:prstGeom prst="rect">
            <a:avLst/>
          </a:prstGeom>
          <a:noFill/>
          <a:ln w="9525">
            <a:noFill/>
            <a:miter lim="800000"/>
            <a:headEnd/>
            <a:tailEnd/>
          </a:ln>
        </p:spPr>
        <p:txBody>
          <a:bodyPr>
            <a:spAutoFit/>
          </a:bodyPr>
          <a:lstStyle/>
          <a:p>
            <a:r>
              <a:rPr lang="it-IT" altLang="zh-CN" sz="2400" b="1">
                <a:solidFill>
                  <a:schemeClr val="accent2"/>
                </a:solidFill>
                <a:ea typeface="宋体" charset="-122"/>
              </a:rPr>
              <a:t>REAZIONI DI IPERSENSIBILITÀ DI TIPO RITARDATO: STOMATITE VENENATA O DA CONTATTO</a:t>
            </a:r>
            <a:r>
              <a:rPr lang="it-IT" altLang="zh-CN" b="1">
                <a:ea typeface="宋体" charset="-122"/>
              </a:rPr>
              <a:t> </a:t>
            </a:r>
          </a:p>
          <a:p>
            <a:endParaRPr lang="it-IT" altLang="zh-CN" b="1">
              <a:ea typeface="宋体" charset="-122"/>
            </a:endParaRPr>
          </a:p>
          <a:p>
            <a:pPr algn="just"/>
            <a:r>
              <a:rPr lang="it-IT" altLang="zh-CN" sz="2400" b="1">
                <a:ea typeface="宋体" charset="-122"/>
              </a:rPr>
              <a:t>Questi effetti sono dati da reazioni della mucosa dopo ripetuti contatti con l'agente causale. </a:t>
            </a:r>
          </a:p>
          <a:p>
            <a:pPr algn="just"/>
            <a:r>
              <a:rPr lang="it-IT" altLang="zh-CN" sz="2400" b="1">
                <a:ea typeface="宋体" charset="-122"/>
              </a:rPr>
              <a:t>Sono così tante le sostanze che possono causare questo tipo di reazioni che sarebbe impossibile nominarle tutte. </a:t>
            </a:r>
          </a:p>
          <a:p>
            <a:pPr algn="just"/>
            <a:r>
              <a:rPr lang="it-IT" altLang="zh-CN" sz="2400" b="1">
                <a:solidFill>
                  <a:srgbClr val="FF0000"/>
                </a:solidFill>
                <a:ea typeface="宋体" charset="-122"/>
              </a:rPr>
              <a:t>Allergeni responsabili delle reazioni possono essere antibiotici, colluttori, dentifrici, anestetici locali, cosmetici, chewing gum, pastiglie disinfettanti.</a:t>
            </a:r>
            <a:r>
              <a:rPr lang="it-IT" altLang="zh-CN" sz="2400" b="1">
                <a:ea typeface="宋体" charset="-122"/>
              </a:rPr>
              <a:t> </a:t>
            </a:r>
          </a:p>
          <a:p>
            <a:pPr algn="just"/>
            <a:r>
              <a:rPr lang="it-IT" altLang="zh-CN" sz="2400" b="1">
                <a:ea typeface="宋体" charset="-122"/>
              </a:rPr>
              <a:t>L'intervallo fra il contatto e lo sviluppo della ipersensibilità può variare da giorni ad anni. </a:t>
            </a:r>
          </a:p>
          <a:p>
            <a:pPr algn="just"/>
            <a:r>
              <a:rPr lang="it-IT" altLang="zh-CN" sz="2400" b="1">
                <a:ea typeface="宋体" charset="-122"/>
              </a:rPr>
              <a:t>Le stomatiti possono mostrare lesioni eritematose, oppure edemi della mucosa ed il paziente può lamentarsi per una sensazione di bruciore alla bocca associata a xerostomia.</a:t>
            </a:r>
            <a:r>
              <a:rPr lang="it-IT" altLang="zh-CN">
                <a:ea typeface="宋体" charset="-122"/>
              </a:rPr>
              <a:t> </a:t>
            </a:r>
          </a:p>
        </p:txBody>
      </p:sp>
      <p:sp>
        <p:nvSpPr>
          <p:cNvPr id="25805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Text Box 2"/>
          <p:cNvSpPr txBox="1">
            <a:spLocks noChangeArrowheads="1"/>
          </p:cNvSpPr>
          <p:nvPr/>
        </p:nvSpPr>
        <p:spPr bwMode="auto">
          <a:xfrm>
            <a:off x="330200" y="242888"/>
            <a:ext cx="8416925" cy="6361112"/>
          </a:xfrm>
          <a:prstGeom prst="rect">
            <a:avLst/>
          </a:prstGeom>
          <a:noFill/>
          <a:ln w="9525">
            <a:noFill/>
            <a:miter lim="800000"/>
            <a:headEnd/>
            <a:tailEnd/>
          </a:ln>
        </p:spPr>
        <p:txBody>
          <a:bodyPr>
            <a:spAutoFit/>
          </a:bodyPr>
          <a:lstStyle/>
          <a:p>
            <a:r>
              <a:rPr lang="it-IT" altLang="zh-CN" b="1" u="sng">
                <a:solidFill>
                  <a:schemeClr val="accent2"/>
                </a:solidFill>
                <a:ea typeface="宋体" charset="-122"/>
              </a:rPr>
              <a:t>ULCERAZIONI ORALI</a:t>
            </a:r>
            <a:r>
              <a:rPr lang="it-IT" altLang="zh-CN" sz="2400" b="1" u="sng">
                <a:ea typeface="宋体" charset="-122"/>
              </a:rPr>
              <a:t>  </a:t>
            </a:r>
            <a:endParaRPr lang="it-IT" altLang="zh-CN" sz="2400" b="1">
              <a:ea typeface="宋体" charset="-122"/>
            </a:endParaRPr>
          </a:p>
          <a:p>
            <a:pPr algn="just"/>
            <a:r>
              <a:rPr lang="it-IT" altLang="zh-CN" sz="2400">
                <a:ea typeface="宋体" charset="-122"/>
              </a:rPr>
              <a:t>Varie sostanze, se mal usate, possono dare ulcerazioni alla bocca; è il caso ad esempio di alcuni prodotti chimici usati dai dentisti (ac. tricloroacetico) . </a:t>
            </a:r>
          </a:p>
          <a:p>
            <a:pPr algn="just"/>
            <a:r>
              <a:rPr lang="it-IT" altLang="zh-CN" sz="2400">
                <a:ea typeface="宋体" charset="-122"/>
              </a:rPr>
              <a:t>Vi sono dei farmaci che possono dare delle ulcerazioni non però per un fenomeno diretto di lesione; è il caso della </a:t>
            </a:r>
            <a:r>
              <a:rPr lang="it-IT" altLang="zh-CN" sz="2400">
                <a:solidFill>
                  <a:schemeClr val="accent2"/>
                </a:solidFill>
                <a:ea typeface="宋体" charset="-122"/>
              </a:rPr>
              <a:t>COCAINA</a:t>
            </a:r>
            <a:r>
              <a:rPr lang="it-IT" altLang="zh-CN" sz="2400">
                <a:ea typeface="宋体" charset="-122"/>
              </a:rPr>
              <a:t>, se applicata topicamente, data la fortissima vasocostrizione che produce. </a:t>
            </a:r>
          </a:p>
          <a:p>
            <a:pPr algn="just"/>
            <a:r>
              <a:rPr lang="it-IT" altLang="zh-CN" sz="2400">
                <a:ea typeface="宋体" charset="-122"/>
              </a:rPr>
              <a:t>Ulcerazioni orali, che tuttavia possono interessare la mucosa di tutto il tratto-gastro-intestinale, possono essere prodotte da farmaci </a:t>
            </a:r>
            <a:r>
              <a:rPr lang="it-IT" altLang="zh-CN" sz="2400">
                <a:solidFill>
                  <a:schemeClr val="accent2"/>
                </a:solidFill>
                <a:ea typeface="宋体" charset="-122"/>
              </a:rPr>
              <a:t>ANTINEOPLASTICI,</a:t>
            </a:r>
            <a:r>
              <a:rPr lang="it-IT" altLang="zh-CN" sz="2400">
                <a:ea typeface="宋体" charset="-122"/>
              </a:rPr>
              <a:t> quali metotrexate, fluorouracicle, doxorubicina e bleomicina. </a:t>
            </a:r>
          </a:p>
          <a:p>
            <a:pPr algn="just"/>
            <a:r>
              <a:rPr lang="it-IT" altLang="zh-CN" sz="2400">
                <a:ea typeface="宋体" charset="-122"/>
              </a:rPr>
              <a:t>Queste lesioni sono ovviamente legate al tipo di azione antimitotica dei prodotti e quindi possono verificarsi sia dopo somministrazione parenterale (come nel caso del fluorouracile, doxorubicina e bleomicina) sia per via orale (come con il methotrexate). </a:t>
            </a:r>
          </a:p>
        </p:txBody>
      </p:sp>
      <p:sp>
        <p:nvSpPr>
          <p:cNvPr id="25907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Text Box 2"/>
          <p:cNvSpPr txBox="1">
            <a:spLocks noChangeArrowheads="1"/>
          </p:cNvSpPr>
          <p:nvPr/>
        </p:nvSpPr>
        <p:spPr bwMode="auto">
          <a:xfrm>
            <a:off x="330200" y="242888"/>
            <a:ext cx="8416925" cy="6119812"/>
          </a:xfrm>
          <a:prstGeom prst="rect">
            <a:avLst/>
          </a:prstGeom>
          <a:noFill/>
          <a:ln w="9525">
            <a:noFill/>
            <a:miter lim="800000"/>
            <a:headEnd/>
            <a:tailEnd/>
          </a:ln>
        </p:spPr>
        <p:txBody>
          <a:bodyPr>
            <a:spAutoFit/>
          </a:bodyPr>
          <a:lstStyle/>
          <a:p>
            <a:r>
              <a:rPr lang="it-IT" altLang="zh-CN" sz="2400" b="1">
                <a:solidFill>
                  <a:schemeClr val="accent2"/>
                </a:solidFill>
                <a:ea typeface="宋体" charset="-122"/>
              </a:rPr>
              <a:t>IPERPLASIA ED IPERTROFIA GENGIVALE</a:t>
            </a:r>
            <a:r>
              <a:rPr lang="it-IT" altLang="zh-CN" sz="2400" b="1" u="sng">
                <a:ea typeface="宋体" charset="-122"/>
              </a:rPr>
              <a:t> </a:t>
            </a:r>
          </a:p>
          <a:p>
            <a:pPr algn="just"/>
            <a:r>
              <a:rPr lang="it-IT" altLang="zh-CN" sz="2400">
                <a:solidFill>
                  <a:srgbClr val="FF0000"/>
                </a:solidFill>
                <a:ea typeface="宋体" charset="-122"/>
              </a:rPr>
              <a:t>L'iperplasia gengivale è il più comune effetto collaterale della FENITOINA, farmaco antiepilettico, che può indurre questo disturbo anche nel 40% dei soggetti specie giovani.</a:t>
            </a:r>
            <a:r>
              <a:rPr lang="it-IT" altLang="zh-CN" sz="2400">
                <a:ea typeface="宋体" charset="-122"/>
              </a:rPr>
              <a:t> </a:t>
            </a:r>
          </a:p>
          <a:p>
            <a:pPr algn="just"/>
            <a:r>
              <a:rPr lang="it-IT" altLang="zh-CN" sz="2000" b="1">
                <a:ea typeface="宋体" charset="-122"/>
              </a:rPr>
              <a:t>Il meccanismo che sta alla base di questo fenomeno non è tuttora chiaro, si ritiene tuttavia che il farmaco predisponga il tessuto gengivale ad una risposta esagerata nei confronti di una situazione di irritazione locale quale potrebbe essere la presenza della placca batterica. </a:t>
            </a:r>
          </a:p>
          <a:p>
            <a:pPr algn="just"/>
            <a:r>
              <a:rPr lang="it-IT" altLang="zh-CN" sz="2400" b="1">
                <a:ea typeface="宋体" charset="-122"/>
              </a:rPr>
              <a:t>L'entità di questa iperplasia è variabile: può essere solo leggera o può essere molto grave tanto da coprire quasi totalmente i denti interferendo così con la masticazione. </a:t>
            </a:r>
          </a:p>
          <a:p>
            <a:pPr algn="just"/>
            <a:r>
              <a:rPr lang="it-IT" altLang="zh-CN" sz="2400">
                <a:ea typeface="宋体" charset="-122"/>
              </a:rPr>
              <a:t>La gengiva può apparire soda e rosata senza apparenti segni di infiammazione oppure molle e arrossata con tendenza a sanguinare. </a:t>
            </a:r>
            <a:r>
              <a:rPr lang="it-IT" altLang="zh-CN" sz="2400">
                <a:solidFill>
                  <a:schemeClr val="accent2"/>
                </a:solidFill>
                <a:ea typeface="宋体" charset="-122"/>
              </a:rPr>
              <a:t>Anche il tempo di comparsa è molto variabile; può verificarsi dopo soli 2 mesi od essere ritardata; il tempo di comparsa e la gravità della lesione non sembrano essere correlati con la dose impiegata</a:t>
            </a:r>
            <a:r>
              <a:rPr lang="it-IT" altLang="zh-CN" sz="2400">
                <a:ea typeface="宋体" charset="-122"/>
              </a:rPr>
              <a:t>. </a:t>
            </a:r>
          </a:p>
          <a:p>
            <a:pPr algn="just"/>
            <a:endParaRPr lang="it-IT" altLang="zh-CN">
              <a:ea typeface="宋体" charset="-122"/>
            </a:endParaRPr>
          </a:p>
        </p:txBody>
      </p:sp>
      <p:sp>
        <p:nvSpPr>
          <p:cNvPr id="26009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Text Box 2"/>
          <p:cNvSpPr txBox="1">
            <a:spLocks noChangeArrowheads="1"/>
          </p:cNvSpPr>
          <p:nvPr/>
        </p:nvSpPr>
        <p:spPr bwMode="auto">
          <a:xfrm>
            <a:off x="282575" y="-93663"/>
            <a:ext cx="8637588" cy="7029451"/>
          </a:xfrm>
          <a:prstGeom prst="rect">
            <a:avLst/>
          </a:prstGeom>
          <a:noFill/>
          <a:ln w="9525">
            <a:noFill/>
            <a:miter lim="800000"/>
            <a:headEnd/>
            <a:tailEnd/>
          </a:ln>
        </p:spPr>
        <p:txBody>
          <a:bodyPr>
            <a:spAutoFit/>
          </a:bodyPr>
          <a:lstStyle/>
          <a:p>
            <a:pPr algn="just"/>
            <a:r>
              <a:rPr lang="it-IT" altLang="zh-CN" sz="2400" b="1">
                <a:solidFill>
                  <a:schemeClr val="accent2"/>
                </a:solidFill>
                <a:ea typeface="宋体" charset="-122"/>
              </a:rPr>
              <a:t> </a:t>
            </a:r>
            <a:r>
              <a:rPr lang="it-IT" altLang="zh-CN" sz="2400" b="1">
                <a:ea typeface="宋体" charset="-122"/>
              </a:rPr>
              <a:t>In genere le donne sembrano più soggette alla </a:t>
            </a:r>
            <a:r>
              <a:rPr lang="it-IT" altLang="zh-CN" sz="2400" b="1">
                <a:solidFill>
                  <a:schemeClr val="accent2"/>
                </a:solidFill>
                <a:ea typeface="宋体" charset="-122"/>
              </a:rPr>
              <a:t>xerostomia</a:t>
            </a:r>
            <a:r>
              <a:rPr lang="it-IT" altLang="zh-CN" sz="2400" b="1">
                <a:ea typeface="宋体" charset="-122"/>
              </a:rPr>
              <a:t> rispetto agli uomini, così come gli anziani. Oltre che a seguito dell'età, la xerostomia nell'anziano è comunemente associata all'uso di medicamenti. Inoltre situazioni di stress possono spesso accompagnare il “fastidio della bocca asciutta”. Sindromi patologiche come 'insufficienza renale avanzata ed il </a:t>
            </a:r>
            <a:r>
              <a:rPr lang="it-IT" altLang="zh-CN" sz="2400" b="1" u="sng">
                <a:ea typeface="宋体" charset="-122"/>
              </a:rPr>
              <a:t>diabete insipido” </a:t>
            </a:r>
            <a:r>
              <a:rPr lang="it-IT" altLang="zh-CN" sz="2400" b="1">
                <a:ea typeface="宋体" charset="-122"/>
              </a:rPr>
              <a:t>sono frequentemente associate a</a:t>
            </a:r>
            <a:r>
              <a:rPr lang="it-IT" altLang="zh-CN" sz="2400" b="1" u="sng">
                <a:ea typeface="宋体" charset="-122"/>
              </a:rPr>
              <a:t> xerostomia.</a:t>
            </a:r>
            <a:endParaRPr lang="it-IT" altLang="zh-CN" sz="2400" b="1">
              <a:ea typeface="宋体" charset="-122"/>
            </a:endParaRPr>
          </a:p>
          <a:p>
            <a:pPr algn="just"/>
            <a:r>
              <a:rPr lang="it-IT" altLang="zh-CN" sz="2400" b="1">
                <a:solidFill>
                  <a:schemeClr val="accent2"/>
                </a:solidFill>
                <a:ea typeface="宋体" charset="-122"/>
              </a:rPr>
              <a:t>La xerostomia è frequente anche nei soggetti con cancro alla bocca trattati con radioterapia esterna. </a:t>
            </a:r>
          </a:p>
          <a:p>
            <a:pPr algn="just"/>
            <a:r>
              <a:rPr lang="it-IT" altLang="zh-CN" sz="2400" b="1">
                <a:ea typeface="宋体" charset="-122"/>
              </a:rPr>
              <a:t>La xerostomia (secchezza della bocca) (da xeròs secco e stoma bocca) può essere causata da molti farmaci; </a:t>
            </a:r>
            <a:r>
              <a:rPr lang="it-IT" altLang="zh-CN" sz="2400" b="1">
                <a:solidFill>
                  <a:schemeClr val="accent2"/>
                </a:solidFill>
                <a:ea typeface="宋体" charset="-122"/>
              </a:rPr>
              <a:t>è stato calcolato che più di 600 farmaci di uso comune possono causare secchezza della bocca associata o meno a ridotta funzionalità delle ghiandole salivari</a:t>
            </a:r>
            <a:r>
              <a:rPr lang="it-IT" altLang="zh-CN" sz="2400" b="1">
                <a:ea typeface="宋体" charset="-122"/>
              </a:rPr>
              <a:t>. Ai dosaggi normalmente utilizzati la maggior parte dei farmaci non danneggia la struttura delle ghiandole salivari e così, quando il trattamento viene sospeso, il disturbo scompare. </a:t>
            </a:r>
          </a:p>
          <a:p>
            <a:pPr algn="just"/>
            <a:r>
              <a:rPr lang="it-IT" altLang="zh-CN" sz="2400" b="1">
                <a:ea typeface="宋体" charset="-122"/>
              </a:rPr>
              <a:t>Talora il solo possibile intervento sarebbe quello di sospendere il farmaco, ma ben raramente questo si verifica.</a:t>
            </a:r>
            <a:r>
              <a:rPr lang="it-IT" altLang="zh-CN" sz="2400">
                <a:ea typeface="宋体" charset="-122"/>
              </a:rPr>
              <a:t> </a:t>
            </a:r>
          </a:p>
        </p:txBody>
      </p:sp>
      <p:sp>
        <p:nvSpPr>
          <p:cNvPr id="22835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2835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Text Box 2"/>
          <p:cNvSpPr txBox="1">
            <a:spLocks noChangeArrowheads="1"/>
          </p:cNvSpPr>
          <p:nvPr/>
        </p:nvSpPr>
        <p:spPr bwMode="auto">
          <a:xfrm>
            <a:off x="330200" y="52388"/>
            <a:ext cx="8416925" cy="6838950"/>
          </a:xfrm>
          <a:prstGeom prst="rect">
            <a:avLst/>
          </a:prstGeom>
          <a:noFill/>
          <a:ln w="9525">
            <a:noFill/>
            <a:miter lim="800000"/>
            <a:headEnd/>
            <a:tailEnd/>
          </a:ln>
        </p:spPr>
        <p:txBody>
          <a:bodyPr>
            <a:spAutoFit/>
          </a:bodyPr>
          <a:lstStyle/>
          <a:p>
            <a:pPr algn="just"/>
            <a:r>
              <a:rPr lang="it-IT" altLang="zh-CN" sz="2400" b="1">
                <a:ea typeface="宋体" charset="-122"/>
              </a:rPr>
              <a:t>Il trattamento dell'iperplasia non è sempre facile.</a:t>
            </a:r>
          </a:p>
          <a:p>
            <a:pPr algn="just"/>
            <a:r>
              <a:rPr lang="it-IT" altLang="zh-CN" sz="2000" b="1">
                <a:ea typeface="宋体" charset="-122"/>
              </a:rPr>
              <a:t> </a:t>
            </a:r>
            <a:r>
              <a:rPr lang="it-IT" altLang="zh-CN" sz="2400">
                <a:ea typeface="宋体" charset="-122"/>
              </a:rPr>
              <a:t>Talora può essere sufficiente un accurato controllo dell'igiene orale con l'eliminazione il più possibile della placca batterica. Nei casi più gravi si deve ricorrere all'intervento chirurgico di gengivectomia, che consiste appunto nella rimozione del tessuto iperplastico. Si deve tener presente che questo intervento non è risolutivo e che l'iperplasia può ripetersi anche più volte rendendo necessari ripetuti interventi. </a:t>
            </a:r>
          </a:p>
          <a:p>
            <a:pPr>
              <a:lnSpc>
                <a:spcPct val="90000"/>
              </a:lnSpc>
            </a:pPr>
            <a:r>
              <a:rPr lang="it-IT" altLang="zh-CN" sz="2400">
                <a:solidFill>
                  <a:schemeClr val="accent2"/>
                </a:solidFill>
                <a:ea typeface="宋体" charset="-122"/>
              </a:rPr>
              <a:t>Anche i calcio-antagonisti possono dare iperplasia che recede con la sospensione del trattamento</a:t>
            </a:r>
            <a:r>
              <a:rPr lang="it-IT" altLang="zh-CN" sz="2400">
                <a:ea typeface="宋体" charset="-122"/>
              </a:rPr>
              <a:t>.</a:t>
            </a:r>
          </a:p>
          <a:p>
            <a:pPr>
              <a:lnSpc>
                <a:spcPct val="90000"/>
              </a:lnSpc>
            </a:pPr>
            <a:endParaRPr lang="it-IT" altLang="zh-CN" sz="1800">
              <a:ea typeface="宋体" charset="-122"/>
            </a:endParaRPr>
          </a:p>
          <a:p>
            <a:r>
              <a:rPr lang="it-IT" altLang="zh-CN" sz="2400" b="1">
                <a:solidFill>
                  <a:schemeClr val="accent2"/>
                </a:solidFill>
                <a:ea typeface="宋体" charset="-122"/>
              </a:rPr>
              <a:t>ALTERATA COLORAZIONE DELLE MUCOSE E DEI DENTI </a:t>
            </a:r>
            <a:endParaRPr lang="it-IT" altLang="zh-CN" sz="2400">
              <a:solidFill>
                <a:schemeClr val="accent2"/>
              </a:solidFill>
              <a:ea typeface="宋体" charset="-122"/>
            </a:endParaRPr>
          </a:p>
          <a:p>
            <a:pPr algn="just"/>
            <a:r>
              <a:rPr lang="it-IT" altLang="zh-CN" sz="2400">
                <a:ea typeface="宋体" charset="-122"/>
              </a:rPr>
              <a:t>Questo effetto può verificarsi sia per contatto diretto del prodotto con i denti e le mucose, sia dopo somministrazione sistemica ed assorbimento del farmaco. In passato la colorazione della mucosa era spesso dovuta al trattamento di farmaci contenenti metalli (argento, bismuto, oro, mercurio, ecc.). Attualmente questi metalli non trovano più impiego.</a:t>
            </a:r>
          </a:p>
        </p:txBody>
      </p:sp>
      <p:sp>
        <p:nvSpPr>
          <p:cNvPr id="26112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Text Box 2"/>
          <p:cNvSpPr txBox="1">
            <a:spLocks noChangeArrowheads="1"/>
          </p:cNvSpPr>
          <p:nvPr/>
        </p:nvSpPr>
        <p:spPr bwMode="auto">
          <a:xfrm>
            <a:off x="330200" y="36513"/>
            <a:ext cx="8416925" cy="6788150"/>
          </a:xfrm>
          <a:prstGeom prst="rect">
            <a:avLst/>
          </a:prstGeom>
          <a:noFill/>
          <a:ln w="9525">
            <a:noFill/>
            <a:miter lim="800000"/>
            <a:headEnd/>
            <a:tailEnd/>
          </a:ln>
        </p:spPr>
        <p:txBody>
          <a:bodyPr>
            <a:spAutoFit/>
          </a:bodyPr>
          <a:lstStyle/>
          <a:p>
            <a:pPr algn="just"/>
            <a:r>
              <a:rPr lang="it-IT" altLang="zh-CN" sz="2400">
                <a:ea typeface="宋体" charset="-122"/>
              </a:rPr>
              <a:t>Ad esempio l'avvelenamento cronico da </a:t>
            </a:r>
            <a:r>
              <a:rPr lang="it-IT" altLang="zh-CN" sz="2400">
                <a:solidFill>
                  <a:schemeClr val="accent2"/>
                </a:solidFill>
                <a:ea typeface="宋体" charset="-122"/>
              </a:rPr>
              <a:t>PIOMBO </a:t>
            </a:r>
            <a:r>
              <a:rPr lang="it-IT" altLang="zh-CN" sz="2400">
                <a:ea typeface="宋体" charset="-122"/>
              </a:rPr>
              <a:t>è un rischio </a:t>
            </a:r>
          </a:p>
          <a:p>
            <a:pPr algn="just"/>
            <a:r>
              <a:rPr lang="it-IT" altLang="zh-CN" sz="2400">
                <a:ea typeface="宋体" charset="-122"/>
              </a:rPr>
              <a:t>occupazionale da ingestione, inalazione o assorbimento attraverso la cute e può produrre una linea bluastra attorno al margine gengivale. </a:t>
            </a:r>
          </a:p>
          <a:p>
            <a:pPr algn="just"/>
            <a:r>
              <a:rPr lang="it-IT" altLang="zh-CN" sz="2400">
                <a:ea typeface="宋体" charset="-122"/>
              </a:rPr>
              <a:t>La </a:t>
            </a:r>
            <a:r>
              <a:rPr lang="it-IT" altLang="zh-CN" sz="2400">
                <a:solidFill>
                  <a:schemeClr val="accent2"/>
                </a:solidFill>
                <a:ea typeface="宋体" charset="-122"/>
              </a:rPr>
              <a:t>CLOROCHINA,</a:t>
            </a:r>
            <a:r>
              <a:rPr lang="it-IT" altLang="zh-CN" sz="2400">
                <a:ea typeface="宋体" charset="-122"/>
              </a:rPr>
              <a:t> farmaco antimalarico, può provocare la decolorazione della mucosa orale sino ad un colore azzurognolo-grigiastro; Lo stesso effetto lo si può riscontrarsi dopo somministrazione di </a:t>
            </a:r>
            <a:r>
              <a:rPr lang="it-IT" altLang="zh-CN" sz="2400">
                <a:solidFill>
                  <a:schemeClr val="accent2"/>
                </a:solidFill>
                <a:ea typeface="宋体" charset="-122"/>
              </a:rPr>
              <a:t>FENOTIAZINE </a:t>
            </a:r>
            <a:r>
              <a:rPr lang="it-IT" altLang="zh-CN" sz="2400">
                <a:ea typeface="宋体" charset="-122"/>
              </a:rPr>
              <a:t>(clorpromazina). </a:t>
            </a:r>
          </a:p>
          <a:p>
            <a:pPr algn="just"/>
            <a:r>
              <a:rPr lang="it-IT" altLang="zh-CN" sz="2400">
                <a:ea typeface="宋体" charset="-122"/>
              </a:rPr>
              <a:t>L'incidenza di questo effetto è circa dell'l % e si ritiene che sia dovuto ad un accumulo di un metabolita a livello della mucosa. </a:t>
            </a:r>
          </a:p>
          <a:p>
            <a:pPr algn="just"/>
            <a:r>
              <a:rPr lang="it-IT" altLang="zh-CN" sz="2400">
                <a:ea typeface="宋体" charset="-122"/>
              </a:rPr>
              <a:t>Un tipico farmaco che causa colorazione giallo-brunastra dei denti e della lingua è la </a:t>
            </a:r>
            <a:r>
              <a:rPr lang="it-IT" altLang="zh-CN" sz="2400">
                <a:solidFill>
                  <a:schemeClr val="accent2"/>
                </a:solidFill>
                <a:ea typeface="宋体" charset="-122"/>
              </a:rPr>
              <a:t>CLOREXIDINA</a:t>
            </a:r>
            <a:r>
              <a:rPr lang="it-IT" altLang="zh-CN" sz="2400">
                <a:ea typeface="宋体" charset="-122"/>
              </a:rPr>
              <a:t> che è un derivato biguanidico con potente attività antisettica. Attualmente è uno dei tre più importanti antisettici chirurgici ed è il più importante antisettico in campo dentistico, componente di numerosi colluttori.(Plack out, Dentosan) </a:t>
            </a:r>
          </a:p>
          <a:p>
            <a:pPr algn="just"/>
            <a:r>
              <a:rPr lang="it-IT" altLang="zh-CN" sz="2400">
                <a:solidFill>
                  <a:schemeClr val="accent2"/>
                </a:solidFill>
                <a:ea typeface="宋体" charset="-122"/>
              </a:rPr>
              <a:t>Colorazione brunastra</a:t>
            </a:r>
            <a:r>
              <a:rPr lang="it-IT" altLang="zh-CN" b="1" u="sng">
                <a:solidFill>
                  <a:schemeClr val="accent2"/>
                </a:solidFill>
                <a:ea typeface="宋体" charset="-122"/>
              </a:rPr>
              <a:t> dei denti può essere data anche dalle</a:t>
            </a:r>
            <a:r>
              <a:rPr lang="it-IT" altLang="zh-CN">
                <a:solidFill>
                  <a:schemeClr val="accent2"/>
                </a:solidFill>
                <a:ea typeface="宋体" charset="-122"/>
              </a:rPr>
              <a:t> TETRACICLINE</a:t>
            </a:r>
          </a:p>
        </p:txBody>
      </p:sp>
      <p:sp>
        <p:nvSpPr>
          <p:cNvPr id="26214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Text Box 2"/>
          <p:cNvSpPr txBox="1">
            <a:spLocks noChangeArrowheads="1"/>
          </p:cNvSpPr>
          <p:nvPr/>
        </p:nvSpPr>
        <p:spPr bwMode="auto">
          <a:xfrm>
            <a:off x="330200" y="36513"/>
            <a:ext cx="8416925" cy="6697662"/>
          </a:xfrm>
          <a:prstGeom prst="rect">
            <a:avLst/>
          </a:prstGeom>
          <a:noFill/>
          <a:ln w="9525">
            <a:noFill/>
            <a:miter lim="800000"/>
            <a:headEnd/>
            <a:tailEnd/>
          </a:ln>
        </p:spPr>
        <p:txBody>
          <a:bodyPr>
            <a:spAutoFit/>
          </a:bodyPr>
          <a:lstStyle/>
          <a:p>
            <a:pPr algn="just">
              <a:lnSpc>
                <a:spcPct val="95000"/>
              </a:lnSpc>
            </a:pPr>
            <a:r>
              <a:rPr lang="it-IT" altLang="zh-CN" sz="2400" b="1">
                <a:ea typeface="宋体" charset="-122"/>
              </a:rPr>
              <a:t>TETRACICLINE </a:t>
            </a:r>
            <a:r>
              <a:rPr lang="it-IT" altLang="zh-CN" sz="2400">
                <a:ea typeface="宋体" charset="-122"/>
              </a:rPr>
              <a:t>nei bambini sottoposti a brevi o lunghi periodi di terapia con questi farmaci. Quanto più elevata è la dose rispetto il peso corporeo, tanto più intensa è la colorazione dello smalto. Sembra che la durata complessiva della terapia sia meno importante rispetto la quantità totale di farmaco somministrata. </a:t>
            </a:r>
          </a:p>
          <a:p>
            <a:pPr algn="just">
              <a:lnSpc>
                <a:spcPct val="95000"/>
              </a:lnSpc>
            </a:pPr>
            <a:r>
              <a:rPr lang="it-IT" altLang="zh-CN" sz="2400">
                <a:solidFill>
                  <a:schemeClr val="accent2"/>
                </a:solidFill>
                <a:ea typeface="宋体" charset="-122"/>
              </a:rPr>
              <a:t>Si può avere colorazione dei denti permanenti anche facendo assumere al bambino il farmaco in età compresa tra i 2 mesi ed i 5 anni, cioè nel periodo in cui i denti permanenti cominciano a calcificarsi.</a:t>
            </a:r>
            <a:r>
              <a:rPr lang="it-IT" altLang="zh-CN" sz="2400">
                <a:ea typeface="宋体" charset="-122"/>
              </a:rPr>
              <a:t> Una caratteristica precoce di questa alterazione è la comparsa di una fluorescenza gialla sui denti. Il deposito del farmaco nei denti e nel tessuto osseo è probabilmente attribuibile alle proprietà chelanti di questa classe di farmaci e quindi alla formazione di complessi tetracicline-ortofosfato di calcio. </a:t>
            </a:r>
            <a:r>
              <a:rPr lang="it-IT" altLang="zh-CN" sz="2400">
                <a:solidFill>
                  <a:schemeClr val="accent2"/>
                </a:solidFill>
                <a:ea typeface="宋体" charset="-122"/>
              </a:rPr>
              <a:t>Col passare del tempo la fluorescenza gialla viene sostituita da un colore marrone non fluorescente che forse rappresenta un prodotto di ossidazione dell'antibiotico, la formazione del quale viene accelerata con la luce.</a:t>
            </a:r>
            <a:r>
              <a:rPr lang="it-IT" altLang="zh-CN" sz="2400">
                <a:ea typeface="宋体" charset="-122"/>
              </a:rPr>
              <a:t> </a:t>
            </a:r>
            <a:r>
              <a:rPr lang="it-IT" altLang="zh-CN" sz="2400">
                <a:solidFill>
                  <a:srgbClr val="FF0000"/>
                </a:solidFill>
                <a:ea typeface="宋体" charset="-122"/>
              </a:rPr>
              <a:t>Il processo è irreversibile.</a:t>
            </a:r>
            <a:r>
              <a:rPr lang="it-IT" altLang="zh-CN" sz="2400">
                <a:ea typeface="宋体" charset="-122"/>
              </a:rPr>
              <a:t> </a:t>
            </a:r>
          </a:p>
          <a:p>
            <a:pPr algn="just">
              <a:lnSpc>
                <a:spcPct val="95000"/>
              </a:lnSpc>
            </a:pPr>
            <a:r>
              <a:rPr lang="it-IT" altLang="zh-CN" sz="2400">
                <a:ea typeface="宋体" charset="-122"/>
              </a:rPr>
              <a:t>Questo fenomeno può verificarsi anche nei figli nati da madri trattate con tetracicline durante la gravidanza. </a:t>
            </a:r>
          </a:p>
        </p:txBody>
      </p:sp>
      <p:sp>
        <p:nvSpPr>
          <p:cNvPr id="26317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Text Box 2"/>
          <p:cNvSpPr txBox="1">
            <a:spLocks noChangeArrowheads="1"/>
          </p:cNvSpPr>
          <p:nvPr/>
        </p:nvSpPr>
        <p:spPr bwMode="auto">
          <a:xfrm>
            <a:off x="330200" y="36513"/>
            <a:ext cx="8416925" cy="6664325"/>
          </a:xfrm>
          <a:prstGeom prst="rect">
            <a:avLst/>
          </a:prstGeom>
          <a:noFill/>
          <a:ln w="9525">
            <a:noFill/>
            <a:miter lim="800000"/>
            <a:headEnd/>
            <a:tailEnd/>
          </a:ln>
        </p:spPr>
        <p:txBody>
          <a:bodyPr>
            <a:spAutoFit/>
          </a:bodyPr>
          <a:lstStyle/>
          <a:p>
            <a:pPr algn="just"/>
            <a:r>
              <a:rPr lang="it-IT" altLang="zh-CN" sz="2400" b="1">
                <a:solidFill>
                  <a:schemeClr val="accent2"/>
                </a:solidFill>
                <a:ea typeface="宋体" charset="-122"/>
              </a:rPr>
              <a:t>INFEZIONI ORALI </a:t>
            </a:r>
            <a:r>
              <a:rPr lang="it-IT" altLang="zh-CN" sz="2400">
                <a:solidFill>
                  <a:schemeClr val="accent2"/>
                </a:solidFill>
                <a:ea typeface="宋体" charset="-122"/>
              </a:rPr>
              <a:t>INDOTTE O </a:t>
            </a:r>
            <a:r>
              <a:rPr lang="it-IT" altLang="zh-CN" sz="2400" b="1">
                <a:solidFill>
                  <a:schemeClr val="accent2"/>
                </a:solidFill>
                <a:ea typeface="宋体" charset="-122"/>
              </a:rPr>
              <a:t>AGGRAVATE DA FARMACI</a:t>
            </a:r>
            <a:r>
              <a:rPr lang="it-IT" altLang="zh-CN" sz="2400" b="1">
                <a:ea typeface="宋体" charset="-122"/>
              </a:rPr>
              <a:t> </a:t>
            </a:r>
            <a:endParaRPr lang="it-IT" altLang="zh-CN" sz="2400">
              <a:ea typeface="宋体" charset="-122"/>
            </a:endParaRPr>
          </a:p>
          <a:p>
            <a:pPr algn="just"/>
            <a:r>
              <a:rPr lang="it-IT" altLang="zh-CN" sz="2400">
                <a:ea typeface="宋体" charset="-122"/>
              </a:rPr>
              <a:t>Gli </a:t>
            </a:r>
            <a:r>
              <a:rPr lang="it-IT" altLang="zh-CN" sz="2400" b="1">
                <a:ea typeface="宋体" charset="-122"/>
              </a:rPr>
              <a:t>ANTIBIOTICI, </a:t>
            </a:r>
            <a:r>
              <a:rPr lang="it-IT" altLang="zh-CN" sz="2400">
                <a:ea typeface="宋体" charset="-122"/>
              </a:rPr>
              <a:t>particolarmente quelli ad ampio spettro possono alterare la normale flora batterica della bocca, gola e intestino e permettere la crescita di micro-organimismi resistenti. Ciò può portare ad una superinfezione da Candida albicans causando quindi candidiasi orale cioè la cosiddetta </a:t>
            </a:r>
            <a:r>
              <a:rPr lang="it-IT" altLang="zh-CN" sz="2400" b="1">
                <a:ea typeface="宋体" charset="-122"/>
              </a:rPr>
              <a:t>&lt;</a:t>
            </a:r>
            <a:r>
              <a:rPr lang="it-IT" altLang="zh-CN" sz="2400" b="1">
                <a:solidFill>
                  <a:schemeClr val="accent2"/>
                </a:solidFill>
                <a:ea typeface="宋体" charset="-122"/>
              </a:rPr>
              <a:t>stomatite antibiotica&gt;. </a:t>
            </a:r>
          </a:p>
          <a:p>
            <a:pPr algn="just"/>
            <a:r>
              <a:rPr lang="it-IT" altLang="zh-CN" sz="2400" b="1">
                <a:ea typeface="宋体" charset="-122"/>
              </a:rPr>
              <a:t>I FARMACI IMMUNODEPRESSIVI </a:t>
            </a:r>
            <a:r>
              <a:rPr lang="it-IT" altLang="zh-CN" sz="2400">
                <a:ea typeface="宋体" charset="-122"/>
              </a:rPr>
              <a:t>che vengono impiegati ad esempio in casi di trapianti per impedirne il rigetto od in caso di malattie autoimmuni, possono evidentemente permettere lo svilupparsi di infezioni in genere ed in particolare a carico della bocca; benchè si tratti in genere di infezioni batteriche o micotiche, possono virulentarsi anche delle infezioni da Herpes simplex che in questi casi possono produrre estese lesioni alla bocca ed anche alla faccia. </a:t>
            </a:r>
            <a:r>
              <a:rPr lang="it-IT" altLang="zh-CN" sz="2400">
                <a:solidFill>
                  <a:schemeClr val="accent2"/>
                </a:solidFill>
                <a:ea typeface="宋体" charset="-122"/>
              </a:rPr>
              <a:t>Da tener presente che una volta infettate dal virus, le persone conservano nell'organismo il virus che può virulentarsi nuovamente. </a:t>
            </a:r>
          </a:p>
        </p:txBody>
      </p:sp>
      <p:sp>
        <p:nvSpPr>
          <p:cNvPr id="26419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Text Box 2"/>
          <p:cNvSpPr txBox="1">
            <a:spLocks noChangeArrowheads="1"/>
          </p:cNvSpPr>
          <p:nvPr/>
        </p:nvSpPr>
        <p:spPr bwMode="auto">
          <a:xfrm>
            <a:off x="519113" y="36513"/>
            <a:ext cx="8134350" cy="5888037"/>
          </a:xfrm>
          <a:prstGeom prst="rect">
            <a:avLst/>
          </a:prstGeom>
          <a:noFill/>
          <a:ln w="9525">
            <a:noFill/>
            <a:miter lim="800000"/>
            <a:headEnd/>
            <a:tailEnd/>
          </a:ln>
        </p:spPr>
        <p:txBody>
          <a:bodyPr>
            <a:spAutoFit/>
          </a:bodyPr>
          <a:lstStyle/>
          <a:p>
            <a:pPr algn="ctr"/>
            <a:r>
              <a:rPr lang="it-IT" altLang="zh-CN" b="1">
                <a:solidFill>
                  <a:schemeClr val="accent2"/>
                </a:solidFill>
                <a:ea typeface="宋体" charset="-122"/>
              </a:rPr>
              <a:t>NEUROPATIE</a:t>
            </a:r>
          </a:p>
          <a:p>
            <a:pPr algn="ctr"/>
            <a:r>
              <a:rPr lang="it-IT" altLang="zh-CN" b="1" u="sng">
                <a:ea typeface="宋体" charset="-122"/>
              </a:rPr>
              <a:t> </a:t>
            </a:r>
            <a:endParaRPr lang="it-IT" altLang="zh-CN">
              <a:ea typeface="宋体" charset="-122"/>
            </a:endParaRPr>
          </a:p>
          <a:p>
            <a:pPr algn="just"/>
            <a:r>
              <a:rPr lang="it-IT" altLang="zh-CN">
                <a:ea typeface="宋体" charset="-122"/>
              </a:rPr>
              <a:t>Vari farmaci sono in grado di indurre neuriti tossiche a carico delle branche del trigemino, dando una sensazione di torpore o bruciatura alla faccia o nella bocca. </a:t>
            </a:r>
          </a:p>
          <a:p>
            <a:pPr algn="just"/>
            <a:r>
              <a:rPr lang="it-IT" altLang="zh-CN">
                <a:ea typeface="宋体" charset="-122"/>
              </a:rPr>
              <a:t>Fra questi si possono citare </a:t>
            </a:r>
            <a:r>
              <a:rPr lang="it-IT" altLang="zh-CN">
                <a:solidFill>
                  <a:schemeClr val="accent2"/>
                </a:solidFill>
                <a:ea typeface="宋体" charset="-122"/>
              </a:rPr>
              <a:t>STREPTOMICINA, ISONIAZIDE, ACIDO NALIDISSICO, NITROFURANTOINA, vari antidepressivi (triciclici ed anti-MAO), propranololo, antidiabetici orali (tolbutamide) ed acido nicotinico. </a:t>
            </a:r>
          </a:p>
          <a:p>
            <a:pPr algn="just"/>
            <a:endParaRPr lang="it-IT" altLang="zh-CN" sz="1600">
              <a:solidFill>
                <a:schemeClr val="accent2"/>
              </a:solidFill>
              <a:ea typeface="宋体" charset="-122"/>
            </a:endParaRPr>
          </a:p>
          <a:p>
            <a:pPr algn="just"/>
            <a:r>
              <a:rPr lang="it-IT" altLang="zh-CN">
                <a:ea typeface="宋体" charset="-122"/>
              </a:rPr>
              <a:t>Il meccanismo di questo effetto tossico rimane sconosciuto. </a:t>
            </a:r>
          </a:p>
        </p:txBody>
      </p:sp>
      <p:sp>
        <p:nvSpPr>
          <p:cNvPr id="26521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Text Box 2"/>
          <p:cNvSpPr txBox="1">
            <a:spLocks noChangeArrowheads="1"/>
          </p:cNvSpPr>
          <p:nvPr/>
        </p:nvSpPr>
        <p:spPr bwMode="auto">
          <a:xfrm>
            <a:off x="346075" y="409575"/>
            <a:ext cx="8416925" cy="5643563"/>
          </a:xfrm>
          <a:prstGeom prst="rect">
            <a:avLst/>
          </a:prstGeom>
          <a:noFill/>
          <a:ln w="9525">
            <a:noFill/>
            <a:miter lim="800000"/>
            <a:headEnd/>
            <a:tailEnd/>
          </a:ln>
        </p:spPr>
        <p:txBody>
          <a:bodyPr>
            <a:spAutoFit/>
          </a:bodyPr>
          <a:lstStyle/>
          <a:p>
            <a:r>
              <a:rPr lang="it-IT" altLang="zh-CN" b="1">
                <a:ea typeface="宋体" charset="-122"/>
              </a:rPr>
              <a:t>ALTERAZIONI A CARICO DELLA BOCCA</a:t>
            </a:r>
          </a:p>
          <a:p>
            <a:r>
              <a:rPr lang="it-IT" altLang="zh-CN" b="1">
                <a:ea typeface="宋体" charset="-122"/>
              </a:rPr>
              <a:t>			</a:t>
            </a:r>
            <a:r>
              <a:rPr lang="it-IT" altLang="zh-CN" b="1">
                <a:solidFill>
                  <a:schemeClr val="accent2"/>
                </a:solidFill>
                <a:ea typeface="宋体" charset="-122"/>
              </a:rPr>
              <a:t>X e r o s t o m i a</a:t>
            </a:r>
            <a:r>
              <a:rPr lang="it-IT" altLang="zh-CN" b="1">
                <a:ea typeface="宋体" charset="-122"/>
              </a:rPr>
              <a:t> </a:t>
            </a:r>
            <a:r>
              <a:rPr lang="it-IT" altLang="zh-CN" sz="2400">
                <a:ea typeface="宋体" charset="-122"/>
              </a:rPr>
              <a:t>(continua)</a:t>
            </a:r>
          </a:p>
          <a:p>
            <a:r>
              <a:rPr lang="it-IT" altLang="zh-CN" b="1">
                <a:ea typeface="宋体" charset="-122"/>
              </a:rPr>
              <a:t>Farmaci antipsicotici fenotiazinici:</a:t>
            </a:r>
          </a:p>
          <a:p>
            <a:r>
              <a:rPr lang="it-IT" altLang="zh-CN" b="1">
                <a:ea typeface="宋体" charset="-122"/>
              </a:rPr>
              <a:t>Tioridazina (Melleril</a:t>
            </a:r>
            <a:r>
              <a:rPr lang="it-IT" altLang="zh-CN" b="1" baseline="30000">
                <a:ea typeface="宋体" charset="-122"/>
              </a:rPr>
              <a:t>R</a:t>
            </a:r>
            <a:r>
              <a:rPr lang="it-IT" altLang="zh-CN" b="1">
                <a:ea typeface="宋体" charset="-122"/>
              </a:rPr>
              <a:t>) &gt; clorpromazina (Largactil</a:t>
            </a:r>
            <a:r>
              <a:rPr lang="it-IT" altLang="zh-CN" b="1" baseline="30000">
                <a:ea typeface="宋体" charset="-122"/>
              </a:rPr>
              <a:t>R</a:t>
            </a:r>
            <a:r>
              <a:rPr lang="it-IT" altLang="zh-CN" b="1">
                <a:ea typeface="宋体" charset="-122"/>
              </a:rPr>
              <a:t>)</a:t>
            </a:r>
            <a:endParaRPr lang="it-IT" altLang="zh-CN" b="1">
              <a:ea typeface="宋体" charset="-122"/>
              <a:sym typeface="Wingdings" pitchFamily="2" charset="2"/>
            </a:endParaRPr>
          </a:p>
          <a:p>
            <a:r>
              <a:rPr lang="it-IT" altLang="zh-CN" b="1">
                <a:ea typeface="宋体" charset="-122"/>
                <a:sym typeface="Wingdings" pitchFamily="2" charset="2"/>
              </a:rPr>
              <a:t></a:t>
            </a:r>
            <a:r>
              <a:rPr lang="it-IT" altLang="zh-CN" b="1">
                <a:ea typeface="宋体" charset="-122"/>
              </a:rPr>
              <a:t>xerostomia</a:t>
            </a:r>
            <a:endParaRPr lang="it-IT" altLang="zh-CN" b="1">
              <a:ea typeface="宋体" charset="-122"/>
              <a:sym typeface="Wingdings" pitchFamily="2" charset="2"/>
            </a:endParaRPr>
          </a:p>
          <a:p>
            <a:r>
              <a:rPr lang="it-IT" altLang="zh-CN" b="1">
                <a:ea typeface="宋体" charset="-122"/>
                <a:sym typeface="Wingdings" pitchFamily="2" charset="2"/>
              </a:rPr>
              <a:t></a:t>
            </a:r>
            <a:r>
              <a:rPr lang="it-IT" altLang="zh-CN" b="1">
                <a:ea typeface="宋体" charset="-122"/>
              </a:rPr>
              <a:t>minore sudorazione e secrezione gastrica</a:t>
            </a:r>
          </a:p>
          <a:p>
            <a:r>
              <a:rPr lang="it-IT" altLang="zh-CN" b="1">
                <a:ea typeface="宋体" charset="-122"/>
              </a:rPr>
              <a:t>	</a:t>
            </a:r>
            <a:r>
              <a:rPr lang="it-IT" altLang="zh-CN" b="1">
                <a:ea typeface="宋体" charset="-122"/>
                <a:sym typeface="Wingdings" pitchFamily="2" charset="2"/>
              </a:rPr>
              <a:t></a:t>
            </a:r>
            <a:r>
              <a:rPr lang="it-IT" altLang="zh-CN" b="1">
                <a:ea typeface="宋体" charset="-122"/>
              </a:rPr>
              <a:t>minore motilità intestino, stipsi</a:t>
            </a:r>
          </a:p>
          <a:p>
            <a:r>
              <a:rPr lang="it-IT" altLang="zh-CN" b="1">
                <a:ea typeface="宋体" charset="-122"/>
              </a:rPr>
              <a:t>Clonidina (Catapresan</a:t>
            </a:r>
            <a:r>
              <a:rPr lang="it-IT" altLang="zh-CN" b="1" baseline="30000">
                <a:ea typeface="宋体" charset="-122"/>
              </a:rPr>
              <a:t>R</a:t>
            </a:r>
            <a:r>
              <a:rPr lang="it-IT" altLang="zh-CN" b="1">
                <a:ea typeface="宋体" charset="-122"/>
              </a:rPr>
              <a:t>)</a:t>
            </a:r>
            <a:endParaRPr lang="it-IT" altLang="zh-CN" b="1">
              <a:ea typeface="宋体" charset="-122"/>
              <a:sym typeface="Wingdings" pitchFamily="2" charset="2"/>
            </a:endParaRPr>
          </a:p>
          <a:p>
            <a:r>
              <a:rPr lang="it-IT" altLang="zh-CN" b="1">
                <a:ea typeface="宋体" charset="-122"/>
                <a:sym typeface="Wingdings" pitchFamily="2" charset="2"/>
              </a:rPr>
              <a:t></a:t>
            </a:r>
            <a:r>
              <a:rPr lang="it-IT" altLang="zh-CN" b="1">
                <a:ea typeface="宋体" charset="-122"/>
              </a:rPr>
              <a:t>xerostomia - ingrossamento parotidi</a:t>
            </a:r>
            <a:endParaRPr lang="it-IT" altLang="zh-CN" b="1">
              <a:ea typeface="宋体" charset="-122"/>
              <a:sym typeface="Wingdings" pitchFamily="2" charset="2"/>
            </a:endParaRPr>
          </a:p>
          <a:p>
            <a:r>
              <a:rPr lang="it-IT" altLang="zh-CN" b="1">
                <a:ea typeface="宋体" charset="-122"/>
                <a:sym typeface="Wingdings" pitchFamily="2" charset="2"/>
              </a:rPr>
              <a:t></a:t>
            </a:r>
            <a:r>
              <a:rPr lang="it-IT" altLang="zh-CN" b="1">
                <a:ea typeface="宋体" charset="-122"/>
              </a:rPr>
              <a:t>sedazione (54% pazienti)</a:t>
            </a:r>
            <a:endParaRPr lang="it-IT" altLang="zh-CN" b="1">
              <a:ea typeface="宋体" charset="-122"/>
              <a:sym typeface="Wingdings" pitchFamily="2" charset="2"/>
            </a:endParaRPr>
          </a:p>
          <a:p>
            <a:r>
              <a:rPr lang="it-IT" altLang="zh-CN" b="1">
                <a:ea typeface="宋体" charset="-122"/>
                <a:sym typeface="Wingdings" pitchFamily="2" charset="2"/>
              </a:rPr>
              <a:t></a:t>
            </a:r>
            <a:r>
              <a:rPr lang="it-IT" altLang="zh-CN" b="1">
                <a:ea typeface="宋体" charset="-122"/>
              </a:rPr>
              <a:t>anoressia, secchezza congiuntiva e mucosa nasale</a:t>
            </a:r>
          </a:p>
          <a:p>
            <a:r>
              <a:rPr lang="it-IT" altLang="zh-CN" b="1">
                <a:ea typeface="宋体" charset="-122"/>
              </a:rPr>
              <a:t/>
            </a:r>
            <a:br>
              <a:rPr lang="it-IT" altLang="zh-CN" b="1">
                <a:ea typeface="宋体" charset="-122"/>
              </a:rPr>
            </a:br>
            <a:endParaRPr lang="it-IT" altLang="zh-CN" b="1">
              <a:ea typeface="宋体" charset="-122"/>
            </a:endParaRPr>
          </a:p>
        </p:txBody>
      </p:sp>
      <p:sp>
        <p:nvSpPr>
          <p:cNvPr id="22221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2221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393700" y="25400"/>
            <a:ext cx="8416925" cy="6924675"/>
          </a:xfrm>
          <a:prstGeom prst="rect">
            <a:avLst/>
          </a:prstGeom>
          <a:noFill/>
          <a:ln w="9525">
            <a:noFill/>
            <a:miter lim="800000"/>
            <a:headEnd/>
            <a:tailEnd/>
          </a:ln>
        </p:spPr>
        <p:txBody>
          <a:bodyPr>
            <a:spAutoFit/>
          </a:bodyPr>
          <a:lstStyle/>
          <a:p>
            <a:r>
              <a:rPr lang="it-IT" altLang="zh-CN" b="1">
                <a:ea typeface="宋体" charset="-122"/>
              </a:rPr>
              <a:t>			</a:t>
            </a:r>
            <a:r>
              <a:rPr lang="it-IT" altLang="zh-CN" b="1">
                <a:solidFill>
                  <a:schemeClr val="accent2"/>
                </a:solidFill>
                <a:ea typeface="宋体" charset="-122"/>
              </a:rPr>
              <a:t>P t i a l i s m o</a:t>
            </a:r>
          </a:p>
          <a:p>
            <a:r>
              <a:rPr lang="it-IT" altLang="zh-CN" b="1">
                <a:ea typeface="宋体" charset="-122"/>
              </a:rPr>
              <a:t> Da colinergici diretti ed indiretti</a:t>
            </a:r>
            <a:endParaRPr lang="it-IT" altLang="zh-CN">
              <a:ea typeface="宋体" charset="-122"/>
            </a:endParaRPr>
          </a:p>
          <a:p>
            <a:r>
              <a:rPr lang="it-IT" altLang="zh-CN" b="1">
                <a:ea typeface="宋体" charset="-122"/>
              </a:rPr>
              <a:t> Amari semplici ed amari aromatici</a:t>
            </a:r>
            <a:endParaRPr lang="it-IT" altLang="zh-CN">
              <a:ea typeface="宋体" charset="-122"/>
            </a:endParaRPr>
          </a:p>
          <a:p>
            <a:r>
              <a:rPr lang="it-IT" altLang="zh-CN" b="1">
                <a:ea typeface="宋体" charset="-122"/>
              </a:rPr>
              <a:t>		</a:t>
            </a:r>
            <a:r>
              <a:rPr lang="it-IT" altLang="zh-CN" b="1">
                <a:solidFill>
                  <a:schemeClr val="accent2"/>
                </a:solidFill>
                <a:ea typeface="宋体" charset="-122"/>
              </a:rPr>
              <a:t>A l t e r a z i o n i   d e l   g u s t o</a:t>
            </a:r>
          </a:p>
          <a:p>
            <a:r>
              <a:rPr lang="it-IT" altLang="zh-CN">
                <a:ea typeface="宋体" charset="-122"/>
              </a:rPr>
              <a:t>Penicillamina</a:t>
            </a:r>
          </a:p>
          <a:p>
            <a:r>
              <a:rPr lang="it-IT" altLang="zh-CN" b="1">
                <a:ea typeface="宋体" charset="-122"/>
              </a:rPr>
              <a:t>	Tossicità cute, reni, sangue</a:t>
            </a:r>
            <a:endParaRPr lang="it-IT" altLang="zh-CN">
              <a:ea typeface="宋体" charset="-122"/>
            </a:endParaRPr>
          </a:p>
          <a:p>
            <a:r>
              <a:rPr lang="it-IT" altLang="zh-CN">
                <a:ea typeface="宋体" charset="-122"/>
              </a:rPr>
              <a:t>	Ipersensibilità crociata con penicillina</a:t>
            </a:r>
          </a:p>
          <a:p>
            <a:r>
              <a:rPr lang="it-IT" altLang="zh-CN">
                <a:ea typeface="宋体" charset="-122"/>
              </a:rPr>
              <a:t>	Nausea, vomito, diarrea, anoressia, stomatiti </a:t>
            </a:r>
          </a:p>
          <a:p>
            <a:r>
              <a:rPr lang="it-IT" altLang="zh-CN">
                <a:ea typeface="宋体" charset="-122"/>
              </a:rPr>
              <a:t>	perdita amaro e dolce</a:t>
            </a:r>
            <a:endParaRPr lang="it-IT" altLang="zh-CN" b="1">
              <a:ea typeface="宋体" charset="-122"/>
            </a:endParaRPr>
          </a:p>
          <a:p>
            <a:r>
              <a:rPr lang="it-IT" altLang="zh-CN" b="1">
                <a:ea typeface="宋体" charset="-122"/>
              </a:rPr>
              <a:t>Vari</a:t>
            </a:r>
            <a:endParaRPr lang="it-IT" altLang="zh-CN">
              <a:ea typeface="宋体" charset="-122"/>
            </a:endParaRPr>
          </a:p>
          <a:p>
            <a:r>
              <a:rPr lang="it-IT" altLang="zh-CN">
                <a:ea typeface="宋体" charset="-122"/>
              </a:rPr>
              <a:t>	Triciclici</a:t>
            </a:r>
          </a:p>
          <a:p>
            <a:r>
              <a:rPr lang="it-IT" altLang="zh-CN">
                <a:ea typeface="宋体" charset="-122"/>
              </a:rPr>
              <a:t>	griseofulvina (Fulcin®, Grisovina FPR®)	- metronidazolo (glossiti, stomatiti, gusto metallico, acido)</a:t>
            </a:r>
          </a:p>
          <a:p>
            <a:r>
              <a:rPr lang="it-IT" altLang="zh-CN">
                <a:ea typeface="宋体" charset="-122"/>
              </a:rPr>
              <a:t>claritromicina (Klacid®) – Cefotaxime (Zinnat®)</a:t>
            </a:r>
          </a:p>
          <a:p>
            <a:r>
              <a:rPr lang="it-IT" altLang="zh-CN">
                <a:ea typeface="宋体" charset="-122"/>
              </a:rPr>
              <a:t>	Metronidazolo (Flagyl®)	</a:t>
            </a:r>
          </a:p>
          <a:p>
            <a:r>
              <a:rPr lang="it-IT" altLang="zh-CN">
                <a:ea typeface="宋体" charset="-122"/>
              </a:rPr>
              <a:t>	antineoplastici</a:t>
            </a:r>
            <a:endParaRPr lang="it-IT"/>
          </a:p>
        </p:txBody>
      </p:sp>
      <p:sp>
        <p:nvSpPr>
          <p:cNvPr id="5017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Text Box 2"/>
          <p:cNvSpPr txBox="1">
            <a:spLocks noChangeArrowheads="1"/>
          </p:cNvSpPr>
          <p:nvPr/>
        </p:nvSpPr>
        <p:spPr bwMode="auto">
          <a:xfrm>
            <a:off x="393700" y="-133350"/>
            <a:ext cx="8416925" cy="7104063"/>
          </a:xfrm>
          <a:prstGeom prst="rect">
            <a:avLst/>
          </a:prstGeom>
          <a:noFill/>
          <a:ln w="9525">
            <a:noFill/>
            <a:miter lim="800000"/>
            <a:headEnd/>
            <a:tailEnd/>
          </a:ln>
        </p:spPr>
        <p:txBody>
          <a:bodyPr>
            <a:spAutoFit/>
          </a:bodyPr>
          <a:lstStyle/>
          <a:p>
            <a:r>
              <a:rPr lang="it-IT" altLang="zh-CN" b="1">
                <a:solidFill>
                  <a:schemeClr val="accent2"/>
                </a:solidFill>
                <a:ea typeface="宋体" charset="-122"/>
              </a:rPr>
              <a:t>   I n g r o s s a m e n t o   g h i a n d o l e   s a l i v a r i</a:t>
            </a:r>
          </a:p>
          <a:p>
            <a:r>
              <a:rPr lang="it-IT" altLang="zh-CN">
                <a:ea typeface="宋体" charset="-122"/>
              </a:rPr>
              <a:t>Guanetidina, Bretilio, Clonidina, Alfametildopa</a:t>
            </a:r>
          </a:p>
          <a:p>
            <a:r>
              <a:rPr lang="it-IT" altLang="zh-CN">
                <a:ea typeface="宋体" charset="-122"/>
              </a:rPr>
              <a:t>          </a:t>
            </a:r>
            <a:r>
              <a:rPr lang="it-IT" altLang="zh-CN" b="1">
                <a:solidFill>
                  <a:schemeClr val="accent2"/>
                </a:solidFill>
                <a:ea typeface="宋体" charset="-122"/>
              </a:rPr>
              <a:t>R e a z i o n i   i p e r s e n s i b i l i t à</a:t>
            </a:r>
          </a:p>
          <a:p>
            <a:r>
              <a:rPr lang="it-IT" altLang="zh-CN" b="1">
                <a:ea typeface="宋体" charset="-122"/>
              </a:rPr>
              <a:t>Di tipo immediato </a:t>
            </a:r>
            <a:r>
              <a:rPr lang="it-IT" altLang="zh-CN">
                <a:ea typeface="宋体" charset="-122"/>
              </a:rPr>
              <a:t>(anticorpi serici)</a:t>
            </a:r>
          </a:p>
          <a:p>
            <a:r>
              <a:rPr lang="it-IT" altLang="zh-CN">
                <a:ea typeface="宋体" charset="-122"/>
              </a:rPr>
              <a:t>	orticaria, angioedema, broncospasmo e collasso </a:t>
            </a:r>
          </a:p>
          <a:p>
            <a:r>
              <a:rPr lang="it-IT" altLang="zh-CN">
                <a:ea typeface="宋体" charset="-122"/>
              </a:rPr>
              <a:t>	Penicillina, lidocaina e mepivacaina</a:t>
            </a:r>
          </a:p>
          <a:p>
            <a:r>
              <a:rPr lang="it-IT" altLang="zh-CN" b="1">
                <a:ea typeface="宋体" charset="-122"/>
              </a:rPr>
              <a:t>Di tipo ritardato</a:t>
            </a:r>
            <a:r>
              <a:rPr lang="it-IT" altLang="zh-CN">
                <a:ea typeface="宋体" charset="-122"/>
              </a:rPr>
              <a:t> : Stomatite medicamentosa</a:t>
            </a:r>
          </a:p>
          <a:p>
            <a:r>
              <a:rPr lang="it-IT" altLang="zh-CN">
                <a:ea typeface="宋体" charset="-122"/>
              </a:rPr>
              <a:t>	Più frequenti le reazioni cutanee</a:t>
            </a:r>
          </a:p>
          <a:p>
            <a:r>
              <a:rPr lang="it-IT" altLang="zh-CN">
                <a:ea typeface="宋体" charset="-122"/>
              </a:rPr>
              <a:t>	Eritemi, vescicole su palato, labbra e lingua 	</a:t>
            </a:r>
            <a:r>
              <a:rPr lang="it-IT" altLang="zh-CN">
                <a:ea typeface="宋体" charset="-122"/>
                <a:sym typeface="Symbol" pitchFamily="18" charset="2"/>
              </a:rPr>
              <a:t></a:t>
            </a:r>
            <a:r>
              <a:rPr lang="it-IT" altLang="zh-CN">
                <a:ea typeface="宋体" charset="-122"/>
              </a:rPr>
              <a:t>ulcerazione</a:t>
            </a:r>
          </a:p>
          <a:p>
            <a:r>
              <a:rPr lang="it-IT" altLang="zh-CN">
                <a:ea typeface="宋体" charset="-122"/>
              </a:rPr>
              <a:t>	Fenolftaleina, sulfamidici, tetracicline, barbiturici</a:t>
            </a:r>
          </a:p>
          <a:p>
            <a:r>
              <a:rPr lang="it-IT" altLang="zh-CN">
                <a:ea typeface="宋体" charset="-122"/>
              </a:rPr>
              <a:t>	Sali d'oro (lesioni mucose orali </a:t>
            </a:r>
            <a:r>
              <a:rPr lang="it-IT" altLang="zh-CN">
                <a:ea typeface="宋体" charset="-122"/>
                <a:sym typeface="Symbol" pitchFamily="18" charset="2"/>
              </a:rPr>
              <a:t></a:t>
            </a:r>
            <a:r>
              <a:rPr lang="it-IT" altLang="zh-CN">
                <a:ea typeface="宋体" charset="-122"/>
              </a:rPr>
              <a:t> stomatiti e 	glossiti - faringiti, tracheiti, gastriti, coliti, vaginiti)</a:t>
            </a:r>
          </a:p>
          <a:p>
            <a:pPr algn="just"/>
            <a:r>
              <a:rPr lang="it-IT" altLang="zh-CN" sz="2400">
                <a:ea typeface="宋体" charset="-122"/>
              </a:rPr>
              <a:t>Di tipo ritardato : Stomatite venenata o da contatto</a:t>
            </a:r>
          </a:p>
          <a:p>
            <a:pPr algn="just"/>
            <a:r>
              <a:rPr lang="it-IT" altLang="zh-CN" sz="2400">
                <a:ea typeface="宋体" charset="-122"/>
              </a:rPr>
              <a:t>antibiotici, anestetici locali, colluttori, dentifrici, cosmetici, chewingum e pastiglie disinfettanti lesioni eritematose sino a edemi mucosa - bruciore alla bocca</a:t>
            </a:r>
            <a:endParaRPr lang="it-IT" sz="2400"/>
          </a:p>
        </p:txBody>
      </p:sp>
      <p:sp>
        <p:nvSpPr>
          <p:cNvPr id="22323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Text Box 2"/>
          <p:cNvSpPr txBox="1">
            <a:spLocks noChangeArrowheads="1"/>
          </p:cNvSpPr>
          <p:nvPr/>
        </p:nvSpPr>
        <p:spPr bwMode="auto">
          <a:xfrm>
            <a:off x="425450" y="369888"/>
            <a:ext cx="8416925" cy="5643562"/>
          </a:xfrm>
          <a:prstGeom prst="rect">
            <a:avLst/>
          </a:prstGeom>
          <a:noFill/>
          <a:ln w="9525">
            <a:noFill/>
            <a:miter lim="800000"/>
            <a:headEnd/>
            <a:tailEnd/>
          </a:ln>
        </p:spPr>
        <p:txBody>
          <a:bodyPr>
            <a:spAutoFit/>
          </a:bodyPr>
          <a:lstStyle/>
          <a:p>
            <a:r>
              <a:rPr lang="it-IT" altLang="zh-CN" b="1">
                <a:solidFill>
                  <a:schemeClr val="accent2"/>
                </a:solidFill>
                <a:ea typeface="宋体" charset="-122"/>
              </a:rPr>
              <a:t>   			U l c e r a z i o n i</a:t>
            </a:r>
          </a:p>
          <a:p>
            <a:r>
              <a:rPr lang="it-IT" altLang="zh-CN" b="1">
                <a:ea typeface="宋体" charset="-122"/>
              </a:rPr>
              <a:t>Da uso improprio sostanze irritanti</a:t>
            </a:r>
          </a:p>
          <a:p>
            <a:r>
              <a:rPr lang="it-IT" altLang="zh-CN" b="1">
                <a:ea typeface="宋体" charset="-122"/>
              </a:rPr>
              <a:t>Cocaina</a:t>
            </a:r>
          </a:p>
          <a:p>
            <a:r>
              <a:rPr lang="it-IT" altLang="zh-CN" b="1">
                <a:ea typeface="宋体" charset="-122"/>
              </a:rPr>
              <a:t>Antineoplastici (bleomicina, fluorouracile, doxorubicina, methotrexate)</a:t>
            </a:r>
          </a:p>
          <a:p>
            <a:endParaRPr lang="it-IT" altLang="zh-CN" b="1">
              <a:ea typeface="宋体" charset="-122"/>
            </a:endParaRPr>
          </a:p>
          <a:p>
            <a:r>
              <a:rPr lang="it-IT" altLang="zh-CN" b="1">
                <a:ea typeface="宋体" charset="-122"/>
              </a:rPr>
              <a:t>		</a:t>
            </a:r>
            <a:r>
              <a:rPr lang="it-IT" altLang="zh-CN" b="1">
                <a:solidFill>
                  <a:schemeClr val="accent2"/>
                </a:solidFill>
                <a:ea typeface="宋体" charset="-122"/>
              </a:rPr>
              <a:t>I p e r p l a s i a   g e n g i v a l e</a:t>
            </a:r>
          </a:p>
          <a:p>
            <a:r>
              <a:rPr lang="it-IT" altLang="zh-CN" b="1">
                <a:ea typeface="宋体" charset="-122"/>
              </a:rPr>
              <a:t>Fenitoina (40% soggetti)</a:t>
            </a:r>
          </a:p>
          <a:p>
            <a:r>
              <a:rPr lang="it-IT" altLang="zh-CN" b="1">
                <a:ea typeface="宋体" charset="-122"/>
              </a:rPr>
              <a:t>Sensibilizzazione ad agenti irritanti (placca)</a:t>
            </a:r>
          </a:p>
          <a:p>
            <a:r>
              <a:rPr lang="it-IT" altLang="zh-CN" b="1">
                <a:ea typeface="宋体" charset="-122"/>
              </a:rPr>
              <a:t>Diversi gradi di gravità e diverso aspetto gengive</a:t>
            </a:r>
          </a:p>
          <a:p>
            <a:r>
              <a:rPr lang="it-IT" altLang="zh-CN" b="1">
                <a:ea typeface="宋体" charset="-122"/>
              </a:rPr>
              <a:t>Comparsa dopo 2 mesi o più</a:t>
            </a:r>
          </a:p>
          <a:p>
            <a:r>
              <a:rPr lang="it-IT" altLang="zh-CN" b="1">
                <a:ea typeface="宋体" charset="-122"/>
              </a:rPr>
              <a:t>Tempo comparsa e gravità non correlati a dose</a:t>
            </a:r>
          </a:p>
          <a:p>
            <a:r>
              <a:rPr lang="it-IT" altLang="zh-CN" b="1">
                <a:ea typeface="宋体" charset="-122"/>
              </a:rPr>
              <a:t>Talora necessaria gengivectomia</a:t>
            </a:r>
            <a:endParaRPr lang="it-IT" b="1"/>
          </a:p>
        </p:txBody>
      </p:sp>
      <p:sp>
        <p:nvSpPr>
          <p:cNvPr id="22425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Text Box 2"/>
          <p:cNvSpPr txBox="1">
            <a:spLocks noChangeArrowheads="1"/>
          </p:cNvSpPr>
          <p:nvPr/>
        </p:nvSpPr>
        <p:spPr bwMode="auto">
          <a:xfrm>
            <a:off x="204788" y="207963"/>
            <a:ext cx="8939212" cy="6650037"/>
          </a:xfrm>
          <a:prstGeom prst="rect">
            <a:avLst/>
          </a:prstGeom>
          <a:noFill/>
          <a:ln w="9525">
            <a:noFill/>
            <a:miter lim="800000"/>
            <a:headEnd/>
            <a:tailEnd/>
          </a:ln>
        </p:spPr>
        <p:txBody>
          <a:bodyPr>
            <a:spAutoFit/>
          </a:bodyPr>
          <a:lstStyle/>
          <a:p>
            <a:r>
              <a:rPr lang="it-IT" altLang="zh-CN" b="1">
                <a:solidFill>
                  <a:schemeClr val="accent2"/>
                </a:solidFill>
                <a:ea typeface="宋体" charset="-122"/>
              </a:rPr>
              <a:t>   	C o l o r a z i o n e   d e n t i   e   m u c o s e</a:t>
            </a:r>
          </a:p>
          <a:p>
            <a:pPr algn="just"/>
            <a:r>
              <a:rPr lang="it-IT" altLang="zh-CN" b="1">
                <a:ea typeface="宋体" charset="-122"/>
              </a:rPr>
              <a:t>Sia da contatto diretto sia dopo assorbimento</a:t>
            </a:r>
          </a:p>
          <a:p>
            <a:pPr algn="just"/>
            <a:r>
              <a:rPr lang="it-IT" altLang="zh-CN" b="1">
                <a:ea typeface="宋体" charset="-122"/>
              </a:rPr>
              <a:t>Da farmaci contenenti metalli (argento, bismuto, oro, mercurio, ecc)</a:t>
            </a:r>
          </a:p>
          <a:p>
            <a:pPr algn="just"/>
            <a:r>
              <a:rPr lang="it-IT" altLang="zh-CN" b="1">
                <a:ea typeface="宋体" charset="-122"/>
              </a:rPr>
              <a:t>Piombo linea bluastra su margine gengive</a:t>
            </a:r>
          </a:p>
          <a:p>
            <a:pPr algn="just"/>
            <a:r>
              <a:rPr lang="it-IT" altLang="zh-CN" b="1">
                <a:ea typeface="宋体" charset="-122"/>
              </a:rPr>
              <a:t>Clorochina decolorazione mucosa sino colore azzurro-grigio</a:t>
            </a:r>
          </a:p>
          <a:p>
            <a:pPr algn="just"/>
            <a:r>
              <a:rPr lang="it-IT" altLang="zh-CN" b="1">
                <a:ea typeface="宋体" charset="-122"/>
              </a:rPr>
              <a:t>Clorpromazina effetto analogo (forse da accumulo metaboliti)</a:t>
            </a:r>
          </a:p>
          <a:p>
            <a:pPr algn="just"/>
            <a:r>
              <a:rPr lang="it-IT" altLang="zh-CN" b="1">
                <a:ea typeface="宋体" charset="-122"/>
              </a:rPr>
              <a:t>Clorexidina </a:t>
            </a:r>
          </a:p>
          <a:p>
            <a:r>
              <a:rPr lang="it-IT" altLang="zh-CN" sz="1000" b="1">
                <a:ea typeface="宋体" charset="-122"/>
              </a:rPr>
              <a:t/>
            </a:r>
            <a:br>
              <a:rPr lang="it-IT" altLang="zh-CN" sz="1000" b="1">
                <a:ea typeface="宋体" charset="-122"/>
              </a:rPr>
            </a:br>
            <a:r>
              <a:rPr lang="it-IT" altLang="zh-CN" b="1">
                <a:solidFill>
                  <a:srgbClr val="FF7C80"/>
                </a:solidFill>
                <a:ea typeface="宋体" charset="-122"/>
              </a:rPr>
              <a:t>Tetracicline:</a:t>
            </a:r>
            <a:endParaRPr lang="it-IT" altLang="zh-CN" b="1">
              <a:solidFill>
                <a:srgbClr val="FF7C80"/>
              </a:solidFill>
              <a:ea typeface="宋体" charset="-122"/>
              <a:sym typeface="Wingdings" pitchFamily="2" charset="2"/>
            </a:endParaRPr>
          </a:p>
          <a:p>
            <a:r>
              <a:rPr lang="it-IT" altLang="zh-CN" b="1">
                <a:ea typeface="宋体" charset="-122"/>
                <a:sym typeface="Wingdings" pitchFamily="2" charset="2"/>
              </a:rPr>
              <a:t></a:t>
            </a:r>
            <a:r>
              <a:rPr lang="it-IT" altLang="zh-CN" b="1">
                <a:ea typeface="宋体" charset="-122"/>
              </a:rPr>
              <a:t> Importante la dose totale di farmaco somministrata</a:t>
            </a:r>
            <a:endParaRPr lang="it-IT" altLang="zh-CN" b="1">
              <a:ea typeface="宋体" charset="-122"/>
              <a:sym typeface="Wingdings" pitchFamily="2" charset="2"/>
            </a:endParaRPr>
          </a:p>
          <a:p>
            <a:r>
              <a:rPr lang="it-IT" altLang="zh-CN" b="1">
                <a:ea typeface="宋体" charset="-122"/>
                <a:sym typeface="Wingdings" pitchFamily="2" charset="2"/>
              </a:rPr>
              <a:t></a:t>
            </a:r>
            <a:r>
              <a:rPr lang="it-IT" altLang="zh-CN" b="1">
                <a:ea typeface="宋体" charset="-122"/>
              </a:rPr>
              <a:t> Colorazione denti 1° dentizione: da metà gravidanza a 4-6 mesi </a:t>
            </a:r>
            <a:endParaRPr lang="it-IT" altLang="zh-CN" b="1">
              <a:ea typeface="宋体" charset="-122"/>
              <a:sym typeface="Wingdings" pitchFamily="2" charset="2"/>
            </a:endParaRPr>
          </a:p>
          <a:p>
            <a:r>
              <a:rPr lang="it-IT" altLang="zh-CN" b="1">
                <a:ea typeface="宋体" charset="-122"/>
                <a:sym typeface="Wingdings" pitchFamily="2" charset="2"/>
              </a:rPr>
              <a:t></a:t>
            </a:r>
            <a:r>
              <a:rPr lang="it-IT" altLang="zh-CN" b="1">
                <a:ea typeface="宋体" charset="-122"/>
              </a:rPr>
              <a:t> Colorazione denti permanenti: da 6 mesi a 5-7 anni</a:t>
            </a:r>
            <a:endParaRPr lang="it-IT" b="1"/>
          </a:p>
        </p:txBody>
      </p:sp>
      <p:sp>
        <p:nvSpPr>
          <p:cNvPr id="22528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Text Box 2"/>
          <p:cNvSpPr txBox="1">
            <a:spLocks noChangeArrowheads="1"/>
          </p:cNvSpPr>
          <p:nvPr/>
        </p:nvSpPr>
        <p:spPr bwMode="auto">
          <a:xfrm>
            <a:off x="282575" y="207963"/>
            <a:ext cx="8637588" cy="5581650"/>
          </a:xfrm>
          <a:prstGeom prst="rect">
            <a:avLst/>
          </a:prstGeom>
          <a:noFill/>
          <a:ln w="9525">
            <a:noFill/>
            <a:miter lim="800000"/>
            <a:headEnd/>
            <a:tailEnd/>
          </a:ln>
        </p:spPr>
        <p:txBody>
          <a:bodyPr>
            <a:spAutoFit/>
          </a:bodyPr>
          <a:lstStyle/>
          <a:p>
            <a:pPr algn="just"/>
            <a:r>
              <a:rPr lang="it-IT" altLang="zh-CN" sz="2400" b="1">
                <a:solidFill>
                  <a:schemeClr val="accent2"/>
                </a:solidFill>
                <a:ea typeface="宋体" charset="-122"/>
              </a:rPr>
              <a:t>			XEROSTOMIA  </a:t>
            </a:r>
          </a:p>
          <a:p>
            <a:r>
              <a:rPr lang="it-IT" altLang="zh-CN" b="1">
                <a:ea typeface="宋体" charset="-122"/>
              </a:rPr>
              <a:t>Farmaci che possono dare xerostomia sono generalmente: </a:t>
            </a:r>
          </a:p>
          <a:p>
            <a:r>
              <a:rPr lang="it-IT" altLang="zh-CN" b="1">
                <a:ea typeface="宋体" charset="-122"/>
              </a:rPr>
              <a:t>* quelli che possiedono un'attività anticolinergica che può verificarsi a vari livelli </a:t>
            </a:r>
          </a:p>
          <a:p>
            <a:r>
              <a:rPr lang="it-IT" altLang="zh-CN" b="1">
                <a:ea typeface="宋体" charset="-122"/>
              </a:rPr>
              <a:t>* farmaci che hanno attività diverse ma possiedono anche una componente antimuscarinica </a:t>
            </a:r>
          </a:p>
          <a:p>
            <a:pPr>
              <a:buFontTx/>
              <a:buChar char="•"/>
            </a:pPr>
            <a:r>
              <a:rPr lang="it-IT" altLang="zh-CN" b="1">
                <a:ea typeface="宋体" charset="-122"/>
              </a:rPr>
              <a:t>farmaci che possono indurre disidratazione (diuretici e Sali di litio) </a:t>
            </a:r>
          </a:p>
          <a:p>
            <a:endParaRPr lang="it-IT" altLang="zh-CN" b="1">
              <a:ea typeface="宋体" charset="-122"/>
            </a:endParaRPr>
          </a:p>
          <a:p>
            <a:r>
              <a:rPr lang="it-IT" altLang="zh-CN" b="1">
                <a:solidFill>
                  <a:schemeClr val="accent2"/>
                </a:solidFill>
                <a:ea typeface="宋体" charset="-122"/>
              </a:rPr>
              <a:t>Si tratta quindi di un effetto indesiderato di tipo A (atteso), dose dipendente e reversibile con la sospensione del trattamento.</a:t>
            </a:r>
            <a:endParaRPr lang="it-IT" altLang="zh-CN">
              <a:solidFill>
                <a:schemeClr val="accent2"/>
              </a:solidFill>
              <a:ea typeface="宋体" charset="-122"/>
            </a:endParaRPr>
          </a:p>
        </p:txBody>
      </p:sp>
      <p:sp>
        <p:nvSpPr>
          <p:cNvPr id="22937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2938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Text Box 2"/>
          <p:cNvSpPr txBox="1">
            <a:spLocks noChangeArrowheads="1"/>
          </p:cNvSpPr>
          <p:nvPr/>
        </p:nvSpPr>
        <p:spPr bwMode="auto">
          <a:xfrm>
            <a:off x="361950" y="511175"/>
            <a:ext cx="8416925" cy="4789488"/>
          </a:xfrm>
          <a:prstGeom prst="rect">
            <a:avLst/>
          </a:prstGeom>
          <a:noFill/>
          <a:ln w="9525">
            <a:noFill/>
            <a:miter lim="800000"/>
            <a:headEnd/>
            <a:tailEnd/>
          </a:ln>
        </p:spPr>
        <p:txBody>
          <a:bodyPr>
            <a:spAutoFit/>
          </a:bodyPr>
          <a:lstStyle/>
          <a:p>
            <a:r>
              <a:rPr lang="it-IT" altLang="zh-CN" b="1">
                <a:solidFill>
                  <a:schemeClr val="accent2"/>
                </a:solidFill>
                <a:ea typeface="宋体" charset="-122"/>
              </a:rPr>
              <a:t>   			I n f e z i o n i   o r a l i</a:t>
            </a:r>
          </a:p>
          <a:p>
            <a:r>
              <a:rPr lang="it-IT" altLang="zh-CN" b="1">
                <a:ea typeface="宋体" charset="-122"/>
              </a:rPr>
              <a:t>Antibiotici a largo spettro stomatiti da candida (stomatite antibiotica)</a:t>
            </a:r>
          </a:p>
          <a:p>
            <a:r>
              <a:rPr lang="it-IT" altLang="zh-CN" b="1">
                <a:ea typeface="宋体" charset="-122"/>
              </a:rPr>
              <a:t>Immunodepressori infezioni batteriche, micotiche, Herpes simplex</a:t>
            </a:r>
          </a:p>
          <a:p>
            <a:endParaRPr lang="it-IT" altLang="zh-CN" b="1">
              <a:ea typeface="宋体" charset="-122"/>
            </a:endParaRPr>
          </a:p>
          <a:p>
            <a:r>
              <a:rPr lang="it-IT" altLang="zh-CN" b="1">
                <a:ea typeface="宋体" charset="-122"/>
              </a:rPr>
              <a:t>			</a:t>
            </a:r>
            <a:r>
              <a:rPr lang="it-IT" altLang="zh-CN" b="1">
                <a:solidFill>
                  <a:schemeClr val="accent2"/>
                </a:solidFill>
                <a:ea typeface="宋体" charset="-122"/>
              </a:rPr>
              <a:t>N e u r o p a t i e</a:t>
            </a:r>
          </a:p>
          <a:p>
            <a:r>
              <a:rPr lang="it-IT" altLang="zh-CN" b="1">
                <a:ea typeface="宋体" charset="-122"/>
              </a:rPr>
              <a:t>A carico delle branche trigemino (bruciore e torpore a faccia e bocca)</a:t>
            </a:r>
          </a:p>
          <a:p>
            <a:r>
              <a:rPr lang="it-IT" altLang="zh-CN" b="1">
                <a:ea typeface="宋体" charset="-122"/>
              </a:rPr>
              <a:t>Streptomicina, isoniazide, acido nalidissico, nitrofurantoina, propranololo antidepressivi</a:t>
            </a:r>
            <a:endParaRPr lang="it-IT" b="1"/>
          </a:p>
        </p:txBody>
      </p:sp>
      <p:sp>
        <p:nvSpPr>
          <p:cNvPr id="22630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Text Box 2"/>
          <p:cNvSpPr txBox="1">
            <a:spLocks noChangeArrowheads="1"/>
          </p:cNvSpPr>
          <p:nvPr/>
        </p:nvSpPr>
        <p:spPr bwMode="auto">
          <a:xfrm>
            <a:off x="0" y="65088"/>
            <a:ext cx="9144000" cy="6697662"/>
          </a:xfrm>
          <a:prstGeom prst="rect">
            <a:avLst/>
          </a:prstGeom>
          <a:noFill/>
          <a:ln w="9525">
            <a:noFill/>
            <a:miter lim="800000"/>
            <a:headEnd/>
            <a:tailEnd/>
          </a:ln>
        </p:spPr>
        <p:txBody>
          <a:bodyPr>
            <a:spAutoFit/>
          </a:bodyPr>
          <a:lstStyle/>
          <a:p>
            <a:r>
              <a:rPr lang="it-IT" altLang="zh-CN" b="1">
                <a:solidFill>
                  <a:srgbClr val="FF7C80"/>
                </a:solidFill>
                <a:ea typeface="宋体" charset="-122"/>
              </a:rPr>
              <a:t>		Farmaci ad attività anticolinergica</a:t>
            </a:r>
            <a:r>
              <a:rPr lang="it-IT" altLang="zh-CN" b="1">
                <a:ea typeface="宋体" charset="-122"/>
              </a:rPr>
              <a:t> </a:t>
            </a:r>
            <a:endParaRPr lang="it-IT" altLang="zh-CN" sz="2400" b="1">
              <a:ea typeface="宋体" charset="-122"/>
            </a:endParaRPr>
          </a:p>
          <a:p>
            <a:r>
              <a:rPr lang="it-IT" altLang="zh-CN" sz="2000" b="1">
                <a:ea typeface="宋体" charset="-122"/>
              </a:rPr>
              <a:t>* </a:t>
            </a:r>
            <a:r>
              <a:rPr lang="it-IT" altLang="zh-CN" sz="2000">
                <a:ea typeface="宋体" charset="-122"/>
              </a:rPr>
              <a:t>FARMACI CHE AGISCONO A LIVELLO DEI GANGLI PARASIMPATICI E SIMPATICI</a:t>
            </a:r>
            <a:r>
              <a:rPr lang="it-IT" altLang="zh-CN" sz="2400">
                <a:ea typeface="宋体" charset="-122"/>
              </a:rPr>
              <a:t>.</a:t>
            </a:r>
            <a:endParaRPr lang="it-IT" altLang="zh-CN" sz="2400" i="1">
              <a:ea typeface="宋体" charset="-122"/>
            </a:endParaRPr>
          </a:p>
          <a:p>
            <a:r>
              <a:rPr lang="it-IT" altLang="zh-CN" sz="2400" b="1">
                <a:solidFill>
                  <a:schemeClr val="accent2"/>
                </a:solidFill>
                <a:ea typeface="宋体" charset="-122"/>
              </a:rPr>
              <a:t>A questo livello la trasmissione è sempre da parte di acetilcolinica. </a:t>
            </a:r>
          </a:p>
          <a:p>
            <a:r>
              <a:rPr lang="it-IT" altLang="zh-CN" sz="2400" b="1">
                <a:solidFill>
                  <a:schemeClr val="accent2"/>
                </a:solidFill>
                <a:ea typeface="宋体" charset="-122"/>
              </a:rPr>
              <a:t>Sono rappresentati dai farmaci antiipertensivi (pentametonio, esametonio, pentolinium, pempidina, ecc) ormai largamente superati e sostituiti con farmaci più selettivi. </a:t>
            </a:r>
          </a:p>
          <a:p>
            <a:endParaRPr lang="it-IT" altLang="zh-CN" sz="1000" b="1">
              <a:solidFill>
                <a:schemeClr val="accent2"/>
              </a:solidFill>
              <a:ea typeface="宋体" charset="-122"/>
            </a:endParaRPr>
          </a:p>
          <a:p>
            <a:pPr algn="just"/>
            <a:r>
              <a:rPr lang="it-IT" altLang="zh-CN" sz="2000">
                <a:ea typeface="宋体" charset="-122"/>
              </a:rPr>
              <a:t>* </a:t>
            </a:r>
            <a:r>
              <a:rPr lang="it-IT" altLang="zh-CN" sz="2000" b="1">
                <a:ea typeface="宋体" charset="-122"/>
              </a:rPr>
              <a:t>FARMACI CHE AGISCONO A LIVELLO DELLA GIUNZIONE PARASIMPATICA CON L' EFFETTORE</a:t>
            </a:r>
            <a:r>
              <a:rPr lang="it-IT" altLang="zh-CN" sz="2000">
                <a:ea typeface="宋体" charset="-122"/>
              </a:rPr>
              <a:t> </a:t>
            </a:r>
          </a:p>
          <a:p>
            <a:pPr algn="just"/>
            <a:r>
              <a:rPr lang="it-IT" altLang="zh-CN" sz="2400" b="1">
                <a:ea typeface="宋体" charset="-122"/>
              </a:rPr>
              <a:t>Questa è la più comune via per la quale i farmaci possono dare xerostomia. Comprendono alcaloidi naturali come </a:t>
            </a:r>
            <a:r>
              <a:rPr lang="it-IT" altLang="zh-CN" sz="2400" b="1" i="1">
                <a:solidFill>
                  <a:schemeClr val="accent2"/>
                </a:solidFill>
                <a:ea typeface="宋体" charset="-122"/>
              </a:rPr>
              <a:t>Atropina </a:t>
            </a:r>
            <a:r>
              <a:rPr lang="it-IT" altLang="zh-CN" sz="2400" b="1">
                <a:solidFill>
                  <a:schemeClr val="accent2"/>
                </a:solidFill>
                <a:ea typeface="宋体" charset="-122"/>
              </a:rPr>
              <a:t>e </a:t>
            </a:r>
            <a:r>
              <a:rPr lang="it-IT" altLang="zh-CN" sz="2400" b="1" i="1">
                <a:solidFill>
                  <a:schemeClr val="accent2"/>
                </a:solidFill>
                <a:ea typeface="宋体" charset="-122"/>
              </a:rPr>
              <a:t>scopolamina </a:t>
            </a:r>
            <a:r>
              <a:rPr lang="it-IT" altLang="zh-CN" sz="2400" b="1">
                <a:solidFill>
                  <a:schemeClr val="accent2"/>
                </a:solidFill>
                <a:ea typeface="宋体" charset="-122"/>
              </a:rPr>
              <a:t>e </a:t>
            </a:r>
            <a:r>
              <a:rPr lang="it-IT" altLang="zh-CN" sz="2400" b="1" i="1">
                <a:solidFill>
                  <a:schemeClr val="accent2"/>
                </a:solidFill>
                <a:ea typeface="宋体" charset="-122"/>
              </a:rPr>
              <a:t>farmaci atropino-simili semisintetici</a:t>
            </a:r>
            <a:r>
              <a:rPr lang="it-IT" altLang="zh-CN" sz="2400" b="1" i="1">
                <a:ea typeface="宋体" charset="-122"/>
              </a:rPr>
              <a:t> </a:t>
            </a:r>
            <a:r>
              <a:rPr lang="it-IT" altLang="zh-CN" sz="2400" b="1">
                <a:ea typeface="宋体" charset="-122"/>
              </a:rPr>
              <a:t>(omatropina ecc) o </a:t>
            </a:r>
            <a:r>
              <a:rPr lang="it-IT" altLang="zh-CN" sz="2400" b="1" i="1">
                <a:solidFill>
                  <a:schemeClr val="accent2"/>
                </a:solidFill>
                <a:ea typeface="宋体" charset="-122"/>
              </a:rPr>
              <a:t>sintetici</a:t>
            </a:r>
            <a:r>
              <a:rPr lang="it-IT" altLang="zh-CN" sz="2400" b="1" i="1">
                <a:ea typeface="宋体" charset="-122"/>
              </a:rPr>
              <a:t> </a:t>
            </a:r>
            <a:r>
              <a:rPr lang="it-IT" altLang="zh-CN" sz="2400" b="1">
                <a:ea typeface="宋体" charset="-122"/>
              </a:rPr>
              <a:t>che vengono usati come antispastici a livello gastrointestinale e genitourinario (</a:t>
            </a:r>
            <a:r>
              <a:rPr lang="it-IT" altLang="zh-CN" sz="2400" b="1">
                <a:solidFill>
                  <a:srgbClr val="FF0000"/>
                </a:solidFill>
                <a:ea typeface="宋体" charset="-122"/>
              </a:rPr>
              <a:t>Buscopan, Antispasmina colica)</a:t>
            </a:r>
            <a:r>
              <a:rPr lang="it-IT" altLang="zh-CN" sz="2400" b="1">
                <a:ea typeface="宋体" charset="-122"/>
              </a:rPr>
              <a:t> o in alcuni casi di dissenteria lieve che accompagna condizioni irritative dei più bassi tratti dell'intestino. </a:t>
            </a:r>
            <a:r>
              <a:rPr lang="it-IT" altLang="zh-CN" sz="2400" b="1" i="1">
                <a:solidFill>
                  <a:schemeClr val="accent2"/>
                </a:solidFill>
                <a:ea typeface="宋体" charset="-122"/>
              </a:rPr>
              <a:t>Proprio per questo effetto di ridurre la salivazione tali composti possono essere usati anche nell'ipersalivazione che accompagna il parkinsonismo.</a:t>
            </a:r>
            <a:r>
              <a:rPr lang="it-IT" altLang="zh-CN" sz="2400" i="1">
                <a:solidFill>
                  <a:schemeClr val="accent2"/>
                </a:solidFill>
                <a:ea typeface="宋体" charset="-122"/>
              </a:rPr>
              <a:t> </a:t>
            </a:r>
          </a:p>
        </p:txBody>
      </p:sp>
      <p:sp>
        <p:nvSpPr>
          <p:cNvPr id="23040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3040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Text Box 2"/>
          <p:cNvSpPr txBox="1">
            <a:spLocks noChangeArrowheads="1"/>
          </p:cNvSpPr>
          <p:nvPr/>
        </p:nvSpPr>
        <p:spPr bwMode="auto">
          <a:xfrm>
            <a:off x="282575" y="49213"/>
            <a:ext cx="8637588" cy="6546850"/>
          </a:xfrm>
          <a:prstGeom prst="rect">
            <a:avLst/>
          </a:prstGeom>
          <a:noFill/>
          <a:ln w="9525">
            <a:noFill/>
            <a:miter lim="800000"/>
            <a:headEnd/>
            <a:tailEnd/>
          </a:ln>
        </p:spPr>
        <p:txBody>
          <a:bodyPr>
            <a:spAutoFit/>
          </a:bodyPr>
          <a:lstStyle/>
          <a:p>
            <a:r>
              <a:rPr lang="it-IT" altLang="zh-CN" sz="2000" b="1">
                <a:solidFill>
                  <a:schemeClr val="accent2"/>
                </a:solidFill>
                <a:ea typeface="宋体" charset="-122"/>
              </a:rPr>
              <a:t>* FARMACI CHE PRESENTANO PROPRIETÀ ANTIMUSCARINICHE COLLATERALI</a:t>
            </a:r>
            <a:r>
              <a:rPr lang="it-IT" altLang="zh-CN" sz="2000" b="1">
                <a:ea typeface="宋体" charset="-122"/>
              </a:rPr>
              <a:t> </a:t>
            </a:r>
          </a:p>
          <a:p>
            <a:pPr algn="just"/>
            <a:r>
              <a:rPr lang="it-IT" altLang="zh-CN" sz="2000" b="1">
                <a:ea typeface="宋体" charset="-122"/>
              </a:rPr>
              <a:t>- </a:t>
            </a:r>
            <a:r>
              <a:rPr lang="it-IT" altLang="zh-CN" sz="2000" b="1" i="1">
                <a:ea typeface="宋体" charset="-122"/>
              </a:rPr>
              <a:t>Antidepressivi triciclici </a:t>
            </a:r>
            <a:r>
              <a:rPr lang="it-IT" altLang="zh-CN" sz="2000" b="1">
                <a:ea typeface="宋体" charset="-122"/>
              </a:rPr>
              <a:t>(Imipramina o Tofranil@- Amitriptilina o Laroxyl@ Trimipramina o Surmontil@ - Maprotilina o Ludiomil@ e in misura minore il Trazodone o Trittico@) </a:t>
            </a:r>
            <a:r>
              <a:rPr lang="it-IT" altLang="zh-CN" sz="2000" b="1">
                <a:solidFill>
                  <a:srgbClr val="FF0000"/>
                </a:solidFill>
                <a:ea typeface="宋体" charset="-122"/>
              </a:rPr>
              <a:t>hanno degli effetti anticolinergici, a dosi terapeutiche, per i quali producono secchezza delle fauci.</a:t>
            </a:r>
            <a:r>
              <a:rPr lang="it-IT" altLang="zh-CN" sz="2000" b="1">
                <a:ea typeface="宋体" charset="-122"/>
              </a:rPr>
              <a:t> Con questi farmaci la xerostomia </a:t>
            </a:r>
            <a:r>
              <a:rPr lang="it-IT" altLang="zh-CN" sz="2000" b="1">
                <a:solidFill>
                  <a:srgbClr val="FF0000"/>
                </a:solidFill>
                <a:ea typeface="宋体" charset="-122"/>
              </a:rPr>
              <a:t>è molto frequente</a:t>
            </a:r>
            <a:r>
              <a:rPr lang="it-IT" altLang="zh-CN" sz="2000" b="1">
                <a:ea typeface="宋体" charset="-122"/>
              </a:rPr>
              <a:t>, (specialmente negli </a:t>
            </a:r>
            <a:r>
              <a:rPr lang="it-IT" altLang="zh-CN" sz="2000" b="1" u="sng">
                <a:ea typeface="宋体" charset="-122"/>
              </a:rPr>
              <a:t>anziani).</a:t>
            </a:r>
            <a:r>
              <a:rPr lang="it-IT" altLang="zh-CN" sz="2000" b="1">
                <a:ea typeface="宋体" charset="-122"/>
              </a:rPr>
              <a:t> In realtà le azioni degli antidepressivi triciclici sono molto complesse, essi danno: </a:t>
            </a:r>
          </a:p>
          <a:p>
            <a:pPr algn="just">
              <a:buFont typeface="Wingdings" pitchFamily="2" charset="2"/>
              <a:buChar char="Ø"/>
            </a:pPr>
            <a:r>
              <a:rPr lang="it-IT" altLang="zh-CN" sz="2400" b="1">
                <a:ea typeface="宋体" charset="-122"/>
              </a:rPr>
              <a:t>effetti anticolinergici cui sono dovuti la secchezza delle fauci, l'offuscamento della visione (da alterato potere di accomodazione), la stipsi e la ritenzione urinaria (da diminuzione del tono e della contrazione della muscolatura intestinale e degli ureteri e della vescica) ed in parte la tachicardia da blocco dell'effetto cardio inibitore del vago </a:t>
            </a:r>
          </a:p>
          <a:p>
            <a:pPr algn="just">
              <a:buFont typeface="Wingdings" pitchFamily="2" charset="2"/>
              <a:buChar char="Ø"/>
            </a:pPr>
            <a:r>
              <a:rPr lang="it-IT" altLang="zh-CN" sz="2400" b="1">
                <a:ea typeface="宋体" charset="-122"/>
              </a:rPr>
              <a:t>effetti di inibizione del reuptake di noradrenalina da cui potenziamento delle amine biogene (NA-serotonina-dopamina) e conseguente potenziamento a livello del SNC e periferico (da cui anche tachicardia) </a:t>
            </a:r>
          </a:p>
          <a:p>
            <a:pPr algn="just">
              <a:buFont typeface="Wingdings" pitchFamily="2" charset="2"/>
              <a:buChar char="Ø"/>
            </a:pPr>
            <a:r>
              <a:rPr lang="it-IT" altLang="zh-CN" sz="2400" b="1">
                <a:ea typeface="宋体" charset="-122"/>
              </a:rPr>
              <a:t>blocco dei recettori </a:t>
            </a:r>
            <a:r>
              <a:rPr lang="el-GR" altLang="zh-CN" sz="2400" b="1">
                <a:cs typeface="Times New Roman" pitchFamily="18" charset="0"/>
              </a:rPr>
              <a:t>α</a:t>
            </a:r>
            <a:r>
              <a:rPr lang="it-IT" altLang="zh-CN" sz="2400" b="1">
                <a:ea typeface="宋体" charset="-122"/>
              </a:rPr>
              <a:t>l postsinaptici con ipotensione ortostatica</a:t>
            </a:r>
            <a:r>
              <a:rPr lang="it-IT" altLang="zh-CN" sz="2400">
                <a:ea typeface="宋体" charset="-122"/>
              </a:rPr>
              <a:t> </a:t>
            </a:r>
          </a:p>
        </p:txBody>
      </p:sp>
      <p:sp>
        <p:nvSpPr>
          <p:cNvPr id="23142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3142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Text Box 2"/>
          <p:cNvSpPr txBox="1">
            <a:spLocks noChangeArrowheads="1"/>
          </p:cNvSpPr>
          <p:nvPr/>
        </p:nvSpPr>
        <p:spPr bwMode="auto">
          <a:xfrm>
            <a:off x="314325" y="496888"/>
            <a:ext cx="8416925" cy="5389562"/>
          </a:xfrm>
          <a:prstGeom prst="rect">
            <a:avLst/>
          </a:prstGeom>
          <a:noFill/>
          <a:ln w="9525">
            <a:noFill/>
            <a:miter lim="800000"/>
            <a:headEnd/>
            <a:tailEnd/>
          </a:ln>
        </p:spPr>
        <p:txBody>
          <a:bodyPr>
            <a:spAutoFit/>
          </a:bodyPr>
          <a:lstStyle/>
          <a:p>
            <a:pPr algn="just"/>
            <a:r>
              <a:rPr lang="it-IT" altLang="zh-CN" b="1">
                <a:solidFill>
                  <a:schemeClr val="accent2"/>
                </a:solidFill>
                <a:ea typeface="宋体" charset="-122"/>
              </a:rPr>
              <a:t>*</a:t>
            </a:r>
            <a:r>
              <a:rPr lang="it-IT" altLang="zh-CN" b="1" i="1">
                <a:solidFill>
                  <a:schemeClr val="accent2"/>
                </a:solidFill>
                <a:ea typeface="宋体" charset="-122"/>
              </a:rPr>
              <a:t>Antidepressivi inibitori selettivi del reuptake della serotonina</a:t>
            </a:r>
            <a:r>
              <a:rPr lang="it-IT" altLang="zh-CN" b="1" i="1">
                <a:ea typeface="宋体" charset="-122"/>
              </a:rPr>
              <a:t> </a:t>
            </a:r>
          </a:p>
          <a:p>
            <a:pPr algn="just"/>
            <a:r>
              <a:rPr lang="it-IT" altLang="zh-CN" sz="2400" b="1">
                <a:ea typeface="宋体" charset="-122"/>
              </a:rPr>
              <a:t>fluoxetina (10% dei casi), paroxetina (18%), sertralina (15%) e trazodone (15-30%). Questi farmaci hanno infatti una minore componente anticolinergica. </a:t>
            </a:r>
          </a:p>
          <a:p>
            <a:pPr algn="just"/>
            <a:r>
              <a:rPr lang="it-IT" altLang="zh-CN" sz="2400" b="1">
                <a:ea typeface="宋体" charset="-122"/>
              </a:rPr>
              <a:t>Il bupropione provoca reazione avversa nel 28% dei casi. </a:t>
            </a:r>
          </a:p>
          <a:p>
            <a:pPr algn="just"/>
            <a:endParaRPr lang="it-IT" altLang="zh-CN" sz="2400" b="1">
              <a:ea typeface="宋体" charset="-122"/>
            </a:endParaRPr>
          </a:p>
          <a:p>
            <a:r>
              <a:rPr lang="it-IT" altLang="zh-CN" b="1" i="1">
                <a:solidFill>
                  <a:schemeClr val="accent2"/>
                </a:solidFill>
                <a:ea typeface="宋体" charset="-122"/>
              </a:rPr>
              <a:t>*Farmaci antiparkinson</a:t>
            </a:r>
            <a:r>
              <a:rPr lang="it-IT" altLang="zh-CN" b="1" i="1">
                <a:ea typeface="宋体" charset="-122"/>
              </a:rPr>
              <a:t> </a:t>
            </a:r>
          </a:p>
          <a:p>
            <a:pPr algn="just"/>
            <a:r>
              <a:rPr lang="it-IT" altLang="zh-CN" sz="2400" b="1">
                <a:ea typeface="宋体" charset="-122"/>
              </a:rPr>
              <a:t>Triesifenidile (Artane), prociclidina (Kemadrin), Biperidene (Akineton). Sono tutti farmaci antagonisti muscarinici che permettono di migliorare i tremori, la rigidità e la bradicinesia (lentezza nei movimenti) tipici del morbo di Parkinson; inoltre possono bloccare </a:t>
            </a:r>
            <a:r>
              <a:rPr lang="it-IT" altLang="zh-CN" sz="2400" b="1">
                <a:solidFill>
                  <a:srgbClr val="FF0000"/>
                </a:solidFill>
                <a:ea typeface="宋体" charset="-122"/>
              </a:rPr>
              <a:t>l'eccessiva scialorrea</a:t>
            </a:r>
            <a:r>
              <a:rPr lang="it-IT" altLang="zh-CN" sz="2400" b="1">
                <a:ea typeface="宋体" charset="-122"/>
              </a:rPr>
              <a:t> che rappresenta un sintomo secondario di tale forma morbosa</a:t>
            </a:r>
            <a:r>
              <a:rPr lang="it-IT" altLang="zh-CN" sz="2400">
                <a:ea typeface="宋体" charset="-122"/>
              </a:rPr>
              <a:t> </a:t>
            </a:r>
          </a:p>
        </p:txBody>
      </p:sp>
      <p:sp>
        <p:nvSpPr>
          <p:cNvPr id="22733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2733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Text Box 2"/>
          <p:cNvSpPr txBox="1">
            <a:spLocks noChangeArrowheads="1"/>
          </p:cNvSpPr>
          <p:nvPr/>
        </p:nvSpPr>
        <p:spPr bwMode="auto">
          <a:xfrm>
            <a:off x="314325" y="496888"/>
            <a:ext cx="8416925" cy="5265737"/>
          </a:xfrm>
          <a:prstGeom prst="rect">
            <a:avLst/>
          </a:prstGeom>
          <a:noFill/>
          <a:ln w="9525">
            <a:noFill/>
            <a:miter lim="800000"/>
            <a:headEnd/>
            <a:tailEnd/>
          </a:ln>
        </p:spPr>
        <p:txBody>
          <a:bodyPr>
            <a:spAutoFit/>
          </a:bodyPr>
          <a:lstStyle/>
          <a:p>
            <a:r>
              <a:rPr lang="it-IT" altLang="zh-CN" b="1" i="1">
                <a:solidFill>
                  <a:schemeClr val="accent2"/>
                </a:solidFill>
                <a:ea typeface="宋体" charset="-122"/>
              </a:rPr>
              <a:t>*Farmaci antiistaminici </a:t>
            </a:r>
          </a:p>
          <a:p>
            <a:pPr algn="just"/>
            <a:r>
              <a:rPr lang="it-IT" altLang="zh-CN" sz="2400" b="1">
                <a:ea typeface="宋体" charset="-122"/>
              </a:rPr>
              <a:t>Molti degli antagonisti H1 tendono ad inibire le risposte all'acetilcolina mediate dai recettori muscarinici. In alcuni di questi farmaci le azioni antimuscariniche o atropino-simili sono tanto intense da manifestarsi nell'uso clinico quali effetti collaterali. </a:t>
            </a:r>
          </a:p>
          <a:p>
            <a:pPr algn="just"/>
            <a:r>
              <a:rPr lang="it-IT" altLang="zh-CN" sz="2400" b="1">
                <a:ea typeface="宋体" charset="-122"/>
              </a:rPr>
              <a:t>E' il caso particolarmente della </a:t>
            </a:r>
            <a:r>
              <a:rPr lang="it-IT" altLang="zh-CN" sz="2400" b="1">
                <a:solidFill>
                  <a:schemeClr val="accent2"/>
                </a:solidFill>
                <a:ea typeface="宋体" charset="-122"/>
              </a:rPr>
              <a:t>prometazina</a:t>
            </a:r>
            <a:r>
              <a:rPr lang="it-IT" altLang="zh-CN" sz="2400" b="1">
                <a:ea typeface="宋体" charset="-122"/>
              </a:rPr>
              <a:t> (Fargan) che è una fenotiazina, ma più o meno i vari antiistaminici danno secchezza della bocca, della gola, e delle vie respiratorie tanto </a:t>
            </a:r>
            <a:r>
              <a:rPr lang="it-IT" altLang="zh-CN" sz="2400" b="1">
                <a:solidFill>
                  <a:schemeClr val="accent2"/>
                </a:solidFill>
                <a:ea typeface="宋体" charset="-122"/>
              </a:rPr>
              <a:t>da indurre tosse</a:t>
            </a:r>
            <a:r>
              <a:rPr lang="it-IT" altLang="zh-CN" sz="2400" b="1">
                <a:ea typeface="宋体" charset="-122"/>
              </a:rPr>
              <a:t> (soprattutto con anti-H1 della prima generazione, meno con quelli della seconda generazione tipo loratadina o Clarityn@); oltre ad altri effetti a carico dell'apparato gastro intestinale dovuti all'azione atropino-simile ed alla sedazione.</a:t>
            </a:r>
            <a:r>
              <a:rPr lang="it-IT" altLang="zh-CN" sz="2400">
                <a:ea typeface="宋体" charset="-122"/>
              </a:rPr>
              <a:t> </a:t>
            </a:r>
          </a:p>
        </p:txBody>
      </p:sp>
      <p:sp>
        <p:nvSpPr>
          <p:cNvPr id="23347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3347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Text Box 2"/>
          <p:cNvSpPr txBox="1">
            <a:spLocks noChangeArrowheads="1"/>
          </p:cNvSpPr>
          <p:nvPr/>
        </p:nvSpPr>
        <p:spPr bwMode="auto">
          <a:xfrm>
            <a:off x="298450" y="-41275"/>
            <a:ext cx="8589963" cy="6575425"/>
          </a:xfrm>
          <a:prstGeom prst="rect">
            <a:avLst/>
          </a:prstGeom>
          <a:noFill/>
          <a:ln w="9525">
            <a:noFill/>
            <a:miter lim="800000"/>
            <a:headEnd/>
            <a:tailEnd/>
          </a:ln>
        </p:spPr>
        <p:txBody>
          <a:bodyPr>
            <a:spAutoFit/>
          </a:bodyPr>
          <a:lstStyle/>
          <a:p>
            <a:r>
              <a:rPr lang="it-IT" altLang="zh-CN" sz="2400" b="1">
                <a:solidFill>
                  <a:schemeClr val="accent2"/>
                </a:solidFill>
                <a:ea typeface="宋体" charset="-122"/>
              </a:rPr>
              <a:t>* Farmaci antiaritmici </a:t>
            </a:r>
          </a:p>
          <a:p>
            <a:pPr algn="just"/>
            <a:r>
              <a:rPr lang="it-IT" altLang="zh-CN" sz="2400" b="1">
                <a:ea typeface="宋体" charset="-122"/>
              </a:rPr>
              <a:t>soprattutto la chinidina, la procainamide e la disopiramide (Ritmodan@) che sono particolarmente dotate di attività anticolinergica. Meno frequente, ma significativa la xerostomia con amiodarone e diltiazem (1-3% di casi)</a:t>
            </a:r>
          </a:p>
          <a:p>
            <a:pPr algn="just"/>
            <a:r>
              <a:rPr lang="it-IT" altLang="zh-CN" sz="1000" b="1">
                <a:ea typeface="宋体" charset="-122"/>
              </a:rPr>
              <a:t> </a:t>
            </a:r>
            <a:endParaRPr lang="it-IT" altLang="zh-CN" sz="1000" b="1" u="sng">
              <a:ea typeface="宋体" charset="-122"/>
            </a:endParaRPr>
          </a:p>
          <a:p>
            <a:pPr algn="just"/>
            <a:r>
              <a:rPr lang="it-IT" altLang="zh-CN" sz="2400" b="1">
                <a:solidFill>
                  <a:schemeClr val="accent2"/>
                </a:solidFill>
                <a:ea typeface="宋体" charset="-122"/>
              </a:rPr>
              <a:t>*Farmaci antipsicotici fenotiazinici e butirrofenonici</a:t>
            </a:r>
          </a:p>
          <a:p>
            <a:pPr algn="just"/>
            <a:r>
              <a:rPr lang="it-IT" altLang="zh-CN" sz="2400" b="1">
                <a:ea typeface="宋体" charset="-122"/>
              </a:rPr>
              <a:t>molti di essi possiedono deboli ma avvertibili effetti di blocco colinergico. Da questo punto di vista la fenotiazina più potente è la tioridazina (Melleril) mentre la clorpromazina (Largactil) ha un'attività </a:t>
            </a:r>
            <a:r>
              <a:rPr lang="it-IT" altLang="zh-CN" sz="2400" b="1">
                <a:solidFill>
                  <a:schemeClr val="accent2"/>
                </a:solidFill>
                <a:ea typeface="宋体" charset="-122"/>
              </a:rPr>
              <a:t>antimuscarinica intermedia.</a:t>
            </a:r>
            <a:r>
              <a:rPr lang="it-IT" altLang="zh-CN" sz="2400" b="1">
                <a:ea typeface="宋体" charset="-122"/>
              </a:rPr>
              <a:t> E' appunto a questo tipo di attività che si deve la secchezza della bocca, la diminuzione della sudorazione, la stipsi e la diminuzione della secrezione e motilità intestinale. </a:t>
            </a:r>
            <a:r>
              <a:rPr lang="it-IT" altLang="zh-CN" sz="2400" b="1">
                <a:solidFill>
                  <a:srgbClr val="FF0000"/>
                </a:solidFill>
                <a:ea typeface="宋体" charset="-122"/>
              </a:rPr>
              <a:t>La xerostomia può essere così spiccata da produrre fissurazione delle labbra e degli angoli della bocca.</a:t>
            </a:r>
            <a:endParaRPr lang="it-IT" altLang="zh-CN" sz="2400" b="1" u="sng">
              <a:solidFill>
                <a:srgbClr val="FF0000"/>
              </a:solidFill>
              <a:ea typeface="宋体" charset="-122"/>
            </a:endParaRPr>
          </a:p>
          <a:p>
            <a:pPr algn="just"/>
            <a:r>
              <a:rPr lang="it-IT" altLang="zh-CN" sz="2000" b="1">
                <a:ea typeface="宋体" charset="-122"/>
              </a:rPr>
              <a:t>Il rischio di incorrere in questi fenomeni è aumentato dalla concomitante somministrazione di farmaci anti-parkinson di tipo anticolinergico, che usualmente vengono dati per combattere gli effetti extrapiramidali conseguenti all'assunzione dei neurolettici.</a:t>
            </a:r>
            <a:endParaRPr lang="it-IT" altLang="zh-CN" sz="2000">
              <a:ea typeface="宋体" charset="-122"/>
            </a:endParaRPr>
          </a:p>
        </p:txBody>
      </p:sp>
      <p:sp>
        <p:nvSpPr>
          <p:cNvPr id="23449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a:p>
        </p:txBody>
      </p:sp>
      <p:sp>
        <p:nvSpPr>
          <p:cNvPr id="23450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mbiotossicità e teratogenesi2">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Embiotossicità e teratogenesi2</Template>
  <TotalTime>376</TotalTime>
  <Words>4052</Words>
  <Application>Microsoft Office PowerPoint</Application>
  <PresentationFormat>Presentazione su schermo (4:3)</PresentationFormat>
  <Paragraphs>265</Paragraphs>
  <Slides>40</Slides>
  <Notes>0</Notes>
  <HiddenSlides>0</HiddenSlides>
  <MMClips>0</MMClips>
  <ScaleCrop>false</ScaleCrop>
  <HeadingPairs>
    <vt:vector size="4" baseType="variant">
      <vt:variant>
        <vt:lpstr>Tema</vt:lpstr>
      </vt:variant>
      <vt:variant>
        <vt:i4>1</vt:i4>
      </vt:variant>
      <vt:variant>
        <vt:lpstr>Titoli diapositive</vt:lpstr>
      </vt:variant>
      <vt:variant>
        <vt:i4>40</vt:i4>
      </vt:variant>
    </vt:vector>
  </HeadingPairs>
  <TitlesOfParts>
    <vt:vector size="41" baseType="lpstr">
      <vt:lpstr>Embiotossicità e teratogenesi2</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mnbvcx</dc:creator>
  <cp:lastModifiedBy>Proprietario</cp:lastModifiedBy>
  <cp:revision>14</cp:revision>
  <dcterms:created xsi:type="dcterms:W3CDTF">2008-05-15T13:52:43Z</dcterms:created>
  <dcterms:modified xsi:type="dcterms:W3CDTF">2017-09-28T08:58:46Z</dcterms:modified>
</cp:coreProperties>
</file>