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7"/>
  </p:handoutMasterIdLst>
  <p:sldIdLst>
    <p:sldId id="436" r:id="rId2"/>
    <p:sldId id="517" r:id="rId3"/>
    <p:sldId id="448" r:id="rId4"/>
    <p:sldId id="449" r:id="rId5"/>
    <p:sldId id="450" r:id="rId6"/>
    <p:sldId id="451" r:id="rId7"/>
    <p:sldId id="452" r:id="rId8"/>
    <p:sldId id="453" r:id="rId9"/>
    <p:sldId id="519" r:id="rId10"/>
    <p:sldId id="525" r:id="rId11"/>
    <p:sldId id="454" r:id="rId12"/>
    <p:sldId id="459" r:id="rId13"/>
    <p:sldId id="461" r:id="rId14"/>
    <p:sldId id="460" r:id="rId15"/>
    <p:sldId id="455" r:id="rId16"/>
    <p:sldId id="456" r:id="rId17"/>
    <p:sldId id="457" r:id="rId18"/>
    <p:sldId id="518" r:id="rId19"/>
    <p:sldId id="458" r:id="rId20"/>
    <p:sldId id="462" r:id="rId21"/>
    <p:sldId id="463" r:id="rId22"/>
    <p:sldId id="464" r:id="rId23"/>
    <p:sldId id="465" r:id="rId24"/>
    <p:sldId id="467" r:id="rId25"/>
    <p:sldId id="468" r:id="rId26"/>
    <p:sldId id="469" r:id="rId27"/>
    <p:sldId id="522" r:id="rId28"/>
    <p:sldId id="524" r:id="rId29"/>
    <p:sldId id="523" r:id="rId30"/>
    <p:sldId id="526" r:id="rId31"/>
    <p:sldId id="531" r:id="rId32"/>
    <p:sldId id="470" r:id="rId33"/>
    <p:sldId id="471" r:id="rId34"/>
    <p:sldId id="472" r:id="rId35"/>
    <p:sldId id="473" r:id="rId36"/>
    <p:sldId id="474" r:id="rId37"/>
    <p:sldId id="528" r:id="rId38"/>
    <p:sldId id="529" r:id="rId39"/>
    <p:sldId id="475" r:id="rId40"/>
    <p:sldId id="476" r:id="rId41"/>
    <p:sldId id="530" r:id="rId42"/>
    <p:sldId id="477" r:id="rId43"/>
    <p:sldId id="478" r:id="rId44"/>
    <p:sldId id="527" r:id="rId45"/>
    <p:sldId id="479" r:id="rId46"/>
    <p:sldId id="480" r:id="rId47"/>
    <p:sldId id="481" r:id="rId48"/>
    <p:sldId id="482" r:id="rId49"/>
    <p:sldId id="483" r:id="rId50"/>
    <p:sldId id="521" r:id="rId51"/>
    <p:sldId id="484" r:id="rId52"/>
    <p:sldId id="485" r:id="rId53"/>
    <p:sldId id="486" r:id="rId54"/>
    <p:sldId id="487" r:id="rId55"/>
    <p:sldId id="488" r:id="rId56"/>
    <p:sldId id="533" r:id="rId57"/>
    <p:sldId id="489" r:id="rId58"/>
    <p:sldId id="490" r:id="rId59"/>
    <p:sldId id="502" r:id="rId60"/>
    <p:sldId id="520" r:id="rId61"/>
    <p:sldId id="491" r:id="rId62"/>
    <p:sldId id="492" r:id="rId63"/>
    <p:sldId id="493" r:id="rId64"/>
    <p:sldId id="494" r:id="rId65"/>
    <p:sldId id="495" r:id="rId66"/>
    <p:sldId id="496" r:id="rId67"/>
    <p:sldId id="497" r:id="rId68"/>
    <p:sldId id="498" r:id="rId69"/>
    <p:sldId id="499" r:id="rId70"/>
    <p:sldId id="500" r:id="rId71"/>
    <p:sldId id="501" r:id="rId72"/>
    <p:sldId id="503" r:id="rId73"/>
    <p:sldId id="504" r:id="rId74"/>
    <p:sldId id="505" r:id="rId75"/>
    <p:sldId id="506" r:id="rId76"/>
    <p:sldId id="507" r:id="rId77"/>
    <p:sldId id="508" r:id="rId78"/>
    <p:sldId id="509" r:id="rId79"/>
    <p:sldId id="510" r:id="rId80"/>
    <p:sldId id="511" r:id="rId81"/>
    <p:sldId id="512" r:id="rId82"/>
    <p:sldId id="513" r:id="rId83"/>
    <p:sldId id="514" r:id="rId84"/>
    <p:sldId id="515" r:id="rId85"/>
    <p:sldId id="516" r:id="rId86"/>
  </p:sldIdLst>
  <p:sldSz cx="9144000" cy="6858000" type="screen4x3"/>
  <p:notesSz cx="6858000" cy="9144000"/>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3300"/>
    <a:srgbClr val="FF7C8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0847" autoAdjust="0"/>
  </p:normalViewPr>
  <p:slideViewPr>
    <p:cSldViewPr snapToGrid="0">
      <p:cViewPr>
        <p:scale>
          <a:sx n="75" d="100"/>
          <a:sy n="75" d="100"/>
        </p:scale>
        <p:origin x="-2568" y="-666"/>
      </p:cViewPr>
      <p:guideLst>
        <p:guide orient="horz" pos="2160"/>
        <p:guide pos="2868"/>
      </p:guideLst>
    </p:cSldViewPr>
  </p:slideViewPr>
  <p:outlineViewPr>
    <p:cViewPr>
      <p:scale>
        <a:sx n="33" d="100"/>
        <a:sy n="33" d="100"/>
      </p:scale>
      <p:origin x="0" y="4750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it-IT"/>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32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it-IT"/>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0D2F8DC-F502-4DA8-86D5-718055524381}"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C186C36-455B-42EF-8D41-5E78C2FC602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30F3ECA-9F63-4350-88E6-C2729A47DEB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C33AD92-CB61-4279-B9C3-754424BE6C8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8CCCDD0-17DB-4758-9E20-3432FF0631A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FBC3279-4456-434B-AF1E-9A993E3AAB0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FF82247-31C3-4762-A272-B0F4B888F93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A120541-49C5-4264-A723-D866FF83DB4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6A0CDC60-2573-470D-AA97-8F9373479C0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F903611-FE45-4BF7-8565-817FA4D26F7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0C93757-79B9-42D4-A051-55A6A341368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554F78F-975F-4FF2-B444-E76E0056F3F7}"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1809AE9B-DBF1-468C-ADB3-4423C3A0FBF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tantasalute.it/img/diverticoli.jpg"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hyperlink" Target="http://www.giovannichetta.it/sistemaendocrin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82575" y="207963"/>
            <a:ext cx="8637588" cy="6064250"/>
          </a:xfrm>
          <a:prstGeom prst="rect">
            <a:avLst/>
          </a:prstGeom>
          <a:noFill/>
          <a:ln w="9525">
            <a:noFill/>
            <a:miter lim="800000"/>
            <a:headEnd/>
            <a:tailEnd/>
          </a:ln>
        </p:spPr>
        <p:txBody>
          <a:bodyPr>
            <a:spAutoFit/>
          </a:bodyPr>
          <a:lstStyle/>
          <a:p>
            <a:r>
              <a:rPr lang="it-IT" altLang="zh-CN" b="1">
                <a:solidFill>
                  <a:schemeClr val="accent2"/>
                </a:solidFill>
                <a:ea typeface="宋体" charset="-122"/>
              </a:rPr>
              <a:t>TOSSICITA' GASTRO-INTESTINALE</a:t>
            </a:r>
            <a:r>
              <a:rPr lang="it-IT" altLang="zh-CN" b="1" u="sng">
                <a:ea typeface="宋体" charset="-122"/>
              </a:rPr>
              <a:t> </a:t>
            </a:r>
            <a:endParaRPr lang="it-IT" altLang="zh-CN" b="1">
              <a:ea typeface="宋体" charset="-122"/>
            </a:endParaRPr>
          </a:p>
          <a:p>
            <a:pPr algn="just"/>
            <a:r>
              <a:rPr lang="it-IT" altLang="zh-CN" b="1">
                <a:solidFill>
                  <a:schemeClr val="accent2"/>
                </a:solidFill>
                <a:ea typeface="宋体" charset="-122"/>
              </a:rPr>
              <a:t>Tra il 20 ed il 40 % delle documentate reazioni collaterali ai farmaci colpiscono il tratto gastro-intestinale e rappresentano un importante fattore che influenza le complicanze terapeutiche nei pazienti non ospedalizzati.</a:t>
            </a:r>
            <a:r>
              <a:rPr lang="it-IT" altLang="zh-CN" b="1">
                <a:ea typeface="宋体" charset="-122"/>
              </a:rPr>
              <a:t> </a:t>
            </a:r>
            <a:endParaRPr lang="it-IT" altLang="zh-CN">
              <a:ea typeface="宋体" charset="-122"/>
            </a:endParaRPr>
          </a:p>
          <a:p>
            <a:pPr algn="ctr"/>
            <a:r>
              <a:rPr lang="it-IT" altLang="zh-CN" b="1">
                <a:solidFill>
                  <a:srgbClr val="FF7C80"/>
                </a:solidFill>
                <a:ea typeface="宋体" charset="-122"/>
              </a:rPr>
              <a:t>ESOFAGO </a:t>
            </a:r>
          </a:p>
          <a:p>
            <a:pPr algn="just"/>
            <a:r>
              <a:rPr lang="it-IT" altLang="zh-CN" sz="2400" b="1">
                <a:ea typeface="宋体" charset="-122"/>
              </a:rPr>
              <a:t>In genere i farmaci attraversano l'esofago per arrivare allo stomaco così rapidamente che le reazioni collaterali a suo carico sono molto rare. Tuttavia, se il passaggio dei farmaci è ritardato ad esempio da spasmi, tumori ed ingrossamento del cuore (</a:t>
            </a:r>
            <a:r>
              <a:rPr lang="it-IT" altLang="zh-CN" sz="2400" b="1">
                <a:solidFill>
                  <a:schemeClr val="accent2"/>
                </a:solidFill>
                <a:ea typeface="宋体" charset="-122"/>
              </a:rPr>
              <a:t>in caso di scompenso cardiaco</a:t>
            </a:r>
            <a:r>
              <a:rPr lang="it-IT" altLang="zh-CN" sz="2400" b="1">
                <a:ea typeface="宋体" charset="-122"/>
              </a:rPr>
              <a:t>) vi è la possibilità che si verifichino delle lesioni a suo carico. </a:t>
            </a:r>
          </a:p>
          <a:p>
            <a:pPr algn="just"/>
            <a:r>
              <a:rPr lang="it-IT" altLang="zh-CN" sz="2400" b="1">
                <a:ea typeface="宋体" charset="-122"/>
              </a:rPr>
              <a:t>La tossicità a questo livello riguarda soprattutto la possibilità che alcuni farmaci inducano delle ulcerazioni.</a:t>
            </a:r>
            <a:r>
              <a:rPr lang="it-IT" altLang="zh-CN" b="1">
                <a:ea typeface="宋体" charset="-122"/>
              </a:rPr>
              <a:t> </a:t>
            </a:r>
          </a:p>
        </p:txBody>
      </p:sp>
      <p:sp>
        <p:nvSpPr>
          <p:cNvPr id="307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307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vomito 1"/>
          <p:cNvPicPr>
            <a:picLocks noGrp="1" noChangeAspect="1" noChangeArrowheads="1"/>
          </p:cNvPicPr>
          <p:nvPr>
            <p:ph type="body" idx="1"/>
          </p:nvPr>
        </p:nvPicPr>
        <p:blipFill>
          <a:blip r:embed="rId2" cstate="print"/>
          <a:srcRect l="9827"/>
          <a:stretch>
            <a:fillRect/>
          </a:stretch>
        </p:blipFill>
        <p:spPr>
          <a:xfrm>
            <a:off x="760413" y="777875"/>
            <a:ext cx="7259637" cy="53721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82575" y="96838"/>
            <a:ext cx="8637588" cy="7108825"/>
          </a:xfrm>
          <a:prstGeom prst="rect">
            <a:avLst/>
          </a:prstGeom>
          <a:noFill/>
          <a:ln w="9525">
            <a:noFill/>
            <a:miter lim="800000"/>
            <a:headEnd/>
            <a:tailEnd/>
          </a:ln>
        </p:spPr>
        <p:txBody>
          <a:bodyPr>
            <a:spAutoFit/>
          </a:bodyPr>
          <a:lstStyle/>
          <a:p>
            <a:pPr algn="just"/>
            <a:r>
              <a:rPr lang="it-IT" altLang="zh-CN" sz="2400" b="1">
                <a:ea typeface="宋体" charset="-122"/>
              </a:rPr>
              <a:t>Tenendo quindi presente che gli stimoli emetici possono derivare da varie cause, si comprende come i farmaci ad azione emetica possano venir divisi, a seconda del loro meccanismo emetico, in agenti ad azione centrale e quelli ad azione periferica.</a:t>
            </a:r>
            <a:r>
              <a:rPr lang="it-IT" altLang="zh-CN">
                <a:ea typeface="宋体" charset="-122"/>
              </a:rPr>
              <a:t> </a:t>
            </a:r>
          </a:p>
          <a:p>
            <a:pPr algn="just"/>
            <a:endParaRPr lang="it-IT" altLang="zh-CN" sz="1600">
              <a:ea typeface="宋体" charset="-122"/>
            </a:endParaRPr>
          </a:p>
          <a:p>
            <a:pPr algn="ctr"/>
            <a:r>
              <a:rPr lang="it-IT" altLang="zh-CN" b="1">
                <a:solidFill>
                  <a:schemeClr val="accent2"/>
                </a:solidFill>
                <a:ea typeface="宋体" charset="-122"/>
              </a:rPr>
              <a:t>Farmaci ad azione emetica centrale:</a:t>
            </a:r>
          </a:p>
          <a:p>
            <a:pPr marL="180975" lvl="1" indent="-1588">
              <a:lnSpc>
                <a:spcPct val="90000"/>
              </a:lnSpc>
            </a:pPr>
            <a:r>
              <a:rPr lang="it-IT" altLang="zh-CN">
                <a:solidFill>
                  <a:schemeClr val="accent2"/>
                </a:solidFill>
                <a:ea typeface="宋体" charset="-122"/>
              </a:rPr>
              <a:t>Glicosidi cardioattivi (</a:t>
            </a:r>
            <a:r>
              <a:rPr lang="it-IT" altLang="zh-CN" sz="2400">
                <a:ea typeface="宋体" charset="-122"/>
              </a:rPr>
              <a:t>anoressia nausea e vomito segni</a:t>
            </a:r>
            <a:r>
              <a:rPr lang="it-IT" altLang="zh-CN">
                <a:ea typeface="宋体" charset="-122"/>
              </a:rPr>
              <a:t> </a:t>
            </a:r>
            <a:r>
              <a:rPr lang="it-IT" altLang="zh-CN" sz="2400">
                <a:ea typeface="宋体" charset="-122"/>
              </a:rPr>
              <a:t>precoci intossicazione. Talora solo vomito, talora solo diarrea. Prevenibili con controllo concentrazioni ematiche</a:t>
            </a:r>
            <a:r>
              <a:rPr lang="it-IT" altLang="zh-CN" sz="2400">
                <a:solidFill>
                  <a:schemeClr val="accent2"/>
                </a:solidFill>
                <a:ea typeface="宋体" charset="-122"/>
              </a:rPr>
              <a:t>)</a:t>
            </a:r>
            <a:r>
              <a:rPr lang="it-IT" altLang="zh-CN">
                <a:solidFill>
                  <a:schemeClr val="accent2"/>
                </a:solidFill>
                <a:ea typeface="宋体" charset="-122"/>
              </a:rPr>
              <a:t>  </a:t>
            </a:r>
          </a:p>
          <a:p>
            <a:pPr algn="just"/>
            <a:r>
              <a:rPr lang="it-IT" altLang="zh-CN">
                <a:solidFill>
                  <a:schemeClr val="accent2"/>
                </a:solidFill>
                <a:ea typeface="宋体" charset="-122"/>
              </a:rPr>
              <a:t>Morfina e derivati (</a:t>
            </a:r>
            <a:r>
              <a:rPr lang="it-IT" altLang="zh-CN" sz="2400">
                <a:ea typeface="宋体" charset="-122"/>
              </a:rPr>
              <a:t>Frequenti in pazienti ambulatoriali, Componente vestibolare. Attenuazione con anticinetosici)</a:t>
            </a:r>
          </a:p>
          <a:p>
            <a:r>
              <a:rPr lang="it-IT" altLang="zh-CN">
                <a:solidFill>
                  <a:schemeClr val="accent2"/>
                </a:solidFill>
                <a:ea typeface="宋体" charset="-122"/>
              </a:rPr>
              <a:t>Alcaloidi segale cornuta e derivati (</a:t>
            </a:r>
            <a:r>
              <a:rPr lang="it-IT" altLang="zh-CN" sz="2400">
                <a:ea typeface="宋体" charset="-122"/>
              </a:rPr>
              <a:t>Ergotamina metisergide) </a:t>
            </a:r>
            <a:endParaRPr lang="it-IT" altLang="zh-CN" sz="2400">
              <a:solidFill>
                <a:schemeClr val="accent2"/>
              </a:solidFill>
              <a:ea typeface="宋体" charset="-122"/>
            </a:endParaRPr>
          </a:p>
          <a:p>
            <a:pPr>
              <a:lnSpc>
                <a:spcPct val="125000"/>
              </a:lnSpc>
            </a:pPr>
            <a:r>
              <a:rPr lang="it-IT" altLang="zh-CN">
                <a:solidFill>
                  <a:schemeClr val="accent2"/>
                </a:solidFill>
                <a:ea typeface="宋体" charset="-122"/>
              </a:rPr>
              <a:t>Levodopa (</a:t>
            </a:r>
            <a:r>
              <a:rPr lang="it-IT" altLang="zh-CN" sz="2400">
                <a:ea typeface="宋体" charset="-122"/>
              </a:rPr>
              <a:t>Inizio terapia anoressia, nausea, vomito e dolori)</a:t>
            </a:r>
            <a:r>
              <a:rPr lang="it-IT" altLang="zh-CN">
                <a:ea typeface="宋体" charset="-122"/>
              </a:rPr>
              <a:t> </a:t>
            </a:r>
            <a:endParaRPr lang="it-IT" altLang="zh-CN">
              <a:solidFill>
                <a:schemeClr val="accent2"/>
              </a:solidFill>
              <a:ea typeface="宋体" charset="-122"/>
            </a:endParaRPr>
          </a:p>
          <a:p>
            <a:pPr algn="just">
              <a:lnSpc>
                <a:spcPct val="85000"/>
              </a:lnSpc>
            </a:pPr>
            <a:r>
              <a:rPr lang="it-IT" altLang="zh-CN">
                <a:solidFill>
                  <a:schemeClr val="accent2"/>
                </a:solidFill>
                <a:ea typeface="宋体" charset="-122"/>
              </a:rPr>
              <a:t>Estrogeni (</a:t>
            </a:r>
            <a:r>
              <a:rPr lang="it-IT" altLang="zh-CN" sz="2400">
                <a:ea typeface="宋体" charset="-122"/>
              </a:rPr>
              <a:t>Anoressia, nausea, vomito e diarrea moderata. Forse responsabili di sintomi analoghi in gravidanza</a:t>
            </a:r>
            <a:r>
              <a:rPr lang="it-IT" altLang="zh-CN">
                <a:ea typeface="宋体" charset="-122"/>
              </a:rPr>
              <a:t>)</a:t>
            </a:r>
            <a:endParaRPr lang="it-IT" altLang="zh-CN">
              <a:solidFill>
                <a:schemeClr val="accent2"/>
              </a:solidFill>
              <a:ea typeface="宋体" charset="-122"/>
            </a:endParaRPr>
          </a:p>
          <a:p>
            <a:pPr algn="just">
              <a:lnSpc>
                <a:spcPct val="90000"/>
              </a:lnSpc>
            </a:pPr>
            <a:r>
              <a:rPr lang="it-IT" altLang="zh-CN">
                <a:solidFill>
                  <a:schemeClr val="accent2"/>
                </a:solidFill>
                <a:ea typeface="宋体" charset="-122"/>
              </a:rPr>
              <a:t>Metil-xantine (Teofillina e Caffeina) (</a:t>
            </a:r>
            <a:r>
              <a:rPr lang="it-IT" altLang="zh-CN" sz="2400">
                <a:ea typeface="宋体" charset="-122"/>
              </a:rPr>
              <a:t>Nausea e vomito specie con teofillina) </a:t>
            </a:r>
            <a:endParaRPr lang="it-IT" altLang="zh-CN" sz="2400">
              <a:solidFill>
                <a:schemeClr val="accent2"/>
              </a:solidFill>
              <a:ea typeface="宋体" charset="-122"/>
            </a:endParaRPr>
          </a:p>
          <a:p>
            <a:pPr>
              <a:lnSpc>
                <a:spcPct val="125000"/>
              </a:lnSpc>
            </a:pPr>
            <a:r>
              <a:rPr lang="it-IT" altLang="zh-CN">
                <a:ea typeface="宋体" charset="-122"/>
              </a:rPr>
              <a:t>	</a:t>
            </a:r>
          </a:p>
        </p:txBody>
      </p:sp>
      <p:sp>
        <p:nvSpPr>
          <p:cNvPr id="1229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1229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2575" y="207963"/>
            <a:ext cx="8637588" cy="6615112"/>
          </a:xfrm>
          <a:prstGeom prst="rect">
            <a:avLst/>
          </a:prstGeom>
          <a:noFill/>
          <a:ln w="9525">
            <a:noFill/>
            <a:miter lim="800000"/>
            <a:headEnd/>
            <a:tailEnd/>
          </a:ln>
        </p:spPr>
        <p:txBody>
          <a:bodyPr>
            <a:spAutoFit/>
          </a:bodyPr>
          <a:lstStyle/>
          <a:p>
            <a:pPr algn="ctr"/>
            <a:r>
              <a:rPr lang="it-IT" altLang="zh-CN" b="1">
                <a:solidFill>
                  <a:schemeClr val="accent2"/>
                </a:solidFill>
                <a:ea typeface="宋体" charset="-122"/>
              </a:rPr>
              <a:t>Farmaci emetici con  azione irritante periferica:</a:t>
            </a:r>
          </a:p>
          <a:p>
            <a:r>
              <a:rPr lang="it-IT" altLang="zh-CN">
                <a:solidFill>
                  <a:schemeClr val="accent2"/>
                </a:solidFill>
                <a:ea typeface="宋体" charset="-122"/>
              </a:rPr>
              <a:t>Sali di potassio  </a:t>
            </a:r>
          </a:p>
          <a:p>
            <a:r>
              <a:rPr lang="it-IT" altLang="zh-CN">
                <a:solidFill>
                  <a:schemeClr val="accent2"/>
                </a:solidFill>
                <a:ea typeface="宋体" charset="-122"/>
              </a:rPr>
              <a:t>Sali di Ferro (</a:t>
            </a:r>
            <a:r>
              <a:rPr lang="it-IT" altLang="zh-CN" sz="2400">
                <a:solidFill>
                  <a:schemeClr val="accent2"/>
                </a:solidFill>
                <a:ea typeface="宋体" charset="-122"/>
              </a:rPr>
              <a:t>solfato, fumarato, gluconato, succinato</a:t>
            </a:r>
            <a:r>
              <a:rPr lang="it-IT" altLang="zh-CN">
                <a:solidFill>
                  <a:schemeClr val="accent2"/>
                </a:solidFill>
                <a:ea typeface="宋体" charset="-122"/>
              </a:rPr>
              <a:t>):</a:t>
            </a:r>
          </a:p>
          <a:p>
            <a:r>
              <a:rPr lang="it-IT" altLang="zh-CN">
                <a:solidFill>
                  <a:schemeClr val="accent2"/>
                </a:solidFill>
                <a:ea typeface="宋体" charset="-122"/>
              </a:rPr>
              <a:t>	</a:t>
            </a:r>
            <a:r>
              <a:rPr lang="it-IT" altLang="zh-CN" sz="2400">
                <a:solidFill>
                  <a:schemeClr val="accent2"/>
                </a:solidFill>
                <a:ea typeface="宋体" charset="-122"/>
              </a:rPr>
              <a:t>azione irritante nausea, vomito, diarrea o stipsi</a:t>
            </a:r>
          </a:p>
          <a:p>
            <a:r>
              <a:rPr lang="it-IT" altLang="zh-CN" sz="2400">
                <a:solidFill>
                  <a:schemeClr val="accent2"/>
                </a:solidFill>
                <a:ea typeface="宋体" charset="-122"/>
              </a:rPr>
              <a:t>	Assunzione durante i pasti, Somministrazione per os nausea e 	vomito, danno mucosa con sanguinamento, 	perforazione 	intestinale</a:t>
            </a:r>
            <a:r>
              <a:rPr lang="it-IT" altLang="zh-CN">
                <a:solidFill>
                  <a:schemeClr val="accent2"/>
                </a:solidFill>
                <a:ea typeface="宋体" charset="-122"/>
              </a:rPr>
              <a:t> </a:t>
            </a:r>
          </a:p>
          <a:p>
            <a:r>
              <a:rPr lang="it-IT" altLang="zh-CN">
                <a:solidFill>
                  <a:schemeClr val="accent2"/>
                </a:solidFill>
                <a:ea typeface="宋体" charset="-122"/>
              </a:rPr>
              <a:t>Analgesici antiinfiammatori </a:t>
            </a:r>
          </a:p>
          <a:p>
            <a:r>
              <a:rPr lang="it-IT" altLang="zh-CN">
                <a:solidFill>
                  <a:schemeClr val="accent2"/>
                </a:solidFill>
                <a:ea typeface="宋体" charset="-122"/>
              </a:rPr>
              <a:t>	</a:t>
            </a:r>
            <a:r>
              <a:rPr lang="it-IT" altLang="zh-CN" sz="2400">
                <a:solidFill>
                  <a:schemeClr val="accent2"/>
                </a:solidFill>
                <a:ea typeface="宋体" charset="-122"/>
              </a:rPr>
              <a:t>nausea e vomito sintomi di lieve intossicazione</a:t>
            </a:r>
          </a:p>
          <a:p>
            <a:r>
              <a:rPr lang="it-IT" altLang="zh-CN" sz="2400">
                <a:solidFill>
                  <a:schemeClr val="accent2"/>
                </a:solidFill>
                <a:ea typeface="宋体" charset="-122"/>
              </a:rPr>
              <a:t>	più frequenti i fenomeni di irritazione gastrica</a:t>
            </a:r>
          </a:p>
          <a:p>
            <a:r>
              <a:rPr lang="it-IT" altLang="zh-CN">
                <a:solidFill>
                  <a:schemeClr val="accent2"/>
                </a:solidFill>
                <a:ea typeface="宋体" charset="-122"/>
              </a:rPr>
              <a:t>Tetracicline</a:t>
            </a:r>
          </a:p>
          <a:p>
            <a:r>
              <a:rPr lang="it-IT" altLang="zh-CN">
                <a:solidFill>
                  <a:schemeClr val="accent2"/>
                </a:solidFill>
                <a:ea typeface="宋体" charset="-122"/>
              </a:rPr>
              <a:t>	</a:t>
            </a:r>
            <a:r>
              <a:rPr lang="it-IT" altLang="zh-CN" sz="2400">
                <a:solidFill>
                  <a:schemeClr val="accent2"/>
                </a:solidFill>
                <a:ea typeface="宋体" charset="-122"/>
              </a:rPr>
              <a:t>vomito da azione irritante gastrica</a:t>
            </a:r>
          </a:p>
          <a:p>
            <a:r>
              <a:rPr lang="it-IT" altLang="zh-CN">
                <a:solidFill>
                  <a:schemeClr val="accent2"/>
                </a:solidFill>
                <a:ea typeface="宋体" charset="-122"/>
              </a:rPr>
              <a:t>Ipecacuana (</a:t>
            </a:r>
            <a:r>
              <a:rPr lang="it-IT" altLang="zh-CN" sz="2000" b="1">
                <a:solidFill>
                  <a:schemeClr val="accent2"/>
                </a:solidFill>
                <a:ea typeface="宋体" charset="-122"/>
              </a:rPr>
              <a:t>prodotto vegetale</a:t>
            </a:r>
            <a:r>
              <a:rPr lang="it-IT" altLang="zh-CN">
                <a:solidFill>
                  <a:schemeClr val="accent2"/>
                </a:solidFill>
                <a:ea typeface="宋体" charset="-122"/>
              </a:rPr>
              <a:t>) con Emetina</a:t>
            </a:r>
          </a:p>
          <a:p>
            <a:r>
              <a:rPr lang="it-IT" altLang="zh-CN" sz="2400">
                <a:solidFill>
                  <a:schemeClr val="accent2"/>
                </a:solidFill>
                <a:ea typeface="宋体" charset="-122"/>
              </a:rPr>
              <a:t>	azione irritante sull'intestino vomito e diarrea</a:t>
            </a:r>
          </a:p>
          <a:p>
            <a:r>
              <a:rPr lang="it-IT" altLang="zh-CN" sz="2400">
                <a:solidFill>
                  <a:schemeClr val="accent2"/>
                </a:solidFill>
                <a:ea typeface="宋体" charset="-122"/>
              </a:rPr>
              <a:t>	usata come espettorante</a:t>
            </a:r>
          </a:p>
          <a:p>
            <a:r>
              <a:rPr lang="it-IT" altLang="zh-CN">
                <a:solidFill>
                  <a:schemeClr val="accent2"/>
                </a:solidFill>
                <a:ea typeface="宋体" charset="-122"/>
              </a:rPr>
              <a:t>Tartrato di potassio ed antimonio [Tartaro emetico]</a:t>
            </a:r>
          </a:p>
        </p:txBody>
      </p:sp>
      <p:sp>
        <p:nvSpPr>
          <p:cNvPr id="1331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1331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63538" y="-111125"/>
            <a:ext cx="9174163" cy="7035800"/>
          </a:xfrm>
          <a:prstGeom prst="rect">
            <a:avLst/>
          </a:prstGeom>
          <a:noFill/>
          <a:ln w="9525">
            <a:noFill/>
            <a:miter lim="800000"/>
            <a:headEnd/>
            <a:tailEnd/>
          </a:ln>
        </p:spPr>
        <p:txBody>
          <a:bodyPr>
            <a:spAutoFit/>
          </a:bodyPr>
          <a:lstStyle/>
          <a:p>
            <a:pPr algn="ctr"/>
            <a:r>
              <a:rPr lang="it-IT" altLang="zh-CN" b="1">
                <a:solidFill>
                  <a:schemeClr val="accent2"/>
                </a:solidFill>
                <a:ea typeface="宋体" charset="-122"/>
              </a:rPr>
              <a:t>	Farmaci ad azione emetica centrale:</a:t>
            </a:r>
          </a:p>
          <a:p>
            <a:pPr marL="742950" lvl="1" indent="-285750" algn="just"/>
            <a:r>
              <a:rPr lang="it-IT" altLang="zh-CN">
                <a:solidFill>
                  <a:schemeClr val="accent2"/>
                </a:solidFill>
                <a:ea typeface="宋体" charset="-122"/>
              </a:rPr>
              <a:t>	Glicosidi cardioattivi: </a:t>
            </a:r>
            <a:r>
              <a:rPr lang="it-IT" altLang="zh-CN" sz="2400">
                <a:ea typeface="宋体" charset="-122"/>
              </a:rPr>
              <a:t>possono determinare anoressia nausea e vomito. Tali effetti erano usualmente i più precoci e più frequenti </a:t>
            </a:r>
            <a:r>
              <a:rPr lang="it-IT" altLang="zh-CN" sz="2400">
                <a:solidFill>
                  <a:schemeClr val="accent2"/>
                </a:solidFill>
                <a:ea typeface="宋体" charset="-122"/>
              </a:rPr>
              <a:t>sintomi dell'iperdosaggio da digitalici quando venivano impiegate preparazione galeniche di digitale (foglie);</a:t>
            </a:r>
            <a:r>
              <a:rPr lang="it-IT" altLang="zh-CN" sz="2400">
                <a:ea typeface="宋体" charset="-122"/>
              </a:rPr>
              <a:t> tali fenomeni sono da ricollegarsi, almeno in parte, ad una azione irritante sulla mucosa gastro-intestinale. </a:t>
            </a:r>
          </a:p>
          <a:p>
            <a:pPr marL="742950" lvl="1" indent="-285750" algn="just"/>
            <a:r>
              <a:rPr lang="it-IT" altLang="zh-CN" sz="2400">
                <a:ea typeface="宋体" charset="-122"/>
              </a:rPr>
              <a:t>	Tuttavia questi fenomeni possono verificarsi anche con i glicosidi puri e ciò può avvenire praticamente </a:t>
            </a:r>
            <a:r>
              <a:rPr lang="it-IT" altLang="zh-CN" sz="2400">
                <a:solidFill>
                  <a:srgbClr val="FF3300"/>
                </a:solidFill>
                <a:ea typeface="宋体" charset="-122"/>
              </a:rPr>
              <a:t>alla stessa dose che determina i primi sintomi di cardiotossicità (NB).</a:t>
            </a:r>
            <a:r>
              <a:rPr lang="it-IT" altLang="zh-CN" sz="2400">
                <a:ea typeface="宋体" charset="-122"/>
              </a:rPr>
              <a:t> L'emesi può essere provocata sia dopo somministrazione orale di digossina, sia dopo quella parenterale e si può ottenere sperimentalmente anche in animali anestetizzati dopo iniezione endovenosa dopo totale eviscerazione </a:t>
            </a:r>
            <a:r>
              <a:rPr lang="it-IT" altLang="zh-CN" sz="2400" i="1">
                <a:solidFill>
                  <a:srgbClr val="FF66FF"/>
                </a:solidFill>
                <a:ea typeface="宋体" charset="-122"/>
              </a:rPr>
              <a:t>(perciò non è data da irritazione locale).</a:t>
            </a:r>
          </a:p>
          <a:p>
            <a:pPr marL="742950" lvl="1" indent="-285750" algn="just"/>
            <a:r>
              <a:rPr lang="it-IT" altLang="zh-CN">
                <a:solidFill>
                  <a:schemeClr val="accent2"/>
                </a:solidFill>
                <a:ea typeface="宋体" charset="-122"/>
              </a:rPr>
              <a:t>	Queste osservazioni indicano che l'azione emetica non è di origine gastro-intestinale ma è stato dimostrato che è dovuta ad una azione diretta dei digitalici sulla chemoreceptor trigger zone</a:t>
            </a:r>
            <a:r>
              <a:rPr lang="it-IT" altLang="zh-CN">
                <a:ea typeface="宋体" charset="-122"/>
              </a:rPr>
              <a:t>. </a:t>
            </a:r>
            <a:r>
              <a:rPr lang="it-IT" altLang="zh-CN" sz="2400">
                <a:ea typeface="宋体" charset="-122"/>
              </a:rPr>
              <a:t> 	</a:t>
            </a:r>
          </a:p>
        </p:txBody>
      </p:sp>
      <p:sp>
        <p:nvSpPr>
          <p:cNvPr id="1433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1434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82575" y="207963"/>
            <a:ext cx="8637588" cy="6497637"/>
          </a:xfrm>
          <a:prstGeom prst="rect">
            <a:avLst/>
          </a:prstGeom>
          <a:noFill/>
          <a:ln w="9525">
            <a:noFill/>
            <a:miter lim="800000"/>
            <a:headEnd/>
            <a:tailEnd/>
          </a:ln>
        </p:spPr>
        <p:txBody>
          <a:bodyPr>
            <a:spAutoFit/>
          </a:bodyPr>
          <a:lstStyle/>
          <a:p>
            <a:pPr algn="just"/>
            <a:r>
              <a:rPr lang="it-IT" altLang="zh-CN">
                <a:solidFill>
                  <a:schemeClr val="accent2"/>
                </a:solidFill>
                <a:ea typeface="宋体" charset="-122"/>
              </a:rPr>
              <a:t>L'anoressia </a:t>
            </a:r>
            <a:r>
              <a:rPr lang="it-IT" altLang="zh-CN">
                <a:ea typeface="宋体" charset="-122"/>
              </a:rPr>
              <a:t>è il sintomo più frequente quando viene usata la digossina (Lanoxin@) ed è molto facile che questo sintomo venga trascurato dall'anziano o dall'individuo depresso. Talora si può avere </a:t>
            </a:r>
            <a:r>
              <a:rPr lang="it-IT" altLang="zh-CN">
                <a:solidFill>
                  <a:schemeClr val="accent2"/>
                </a:solidFill>
                <a:ea typeface="宋体" charset="-122"/>
              </a:rPr>
              <a:t>vomito senza che sia preceduto da anoressia e nausea, come pure vomito e nausea possono essere del tutto mancanti. </a:t>
            </a:r>
          </a:p>
          <a:p>
            <a:pPr algn="just"/>
            <a:r>
              <a:rPr lang="it-IT" altLang="zh-CN">
                <a:ea typeface="宋体" charset="-122"/>
              </a:rPr>
              <a:t>Vi possono essere episodi di diarrea che a volte può rappresentare l'unico sintomo gastro-intestinale di intossicazione digitalica. I sintomi gastro-intestinali sono spesso accompagnati da uno stato di malessere e dolori addominali. </a:t>
            </a:r>
          </a:p>
          <a:p>
            <a:pPr algn="just"/>
            <a:r>
              <a:rPr lang="it-IT" altLang="zh-CN">
                <a:solidFill>
                  <a:schemeClr val="accent2"/>
                </a:solidFill>
                <a:ea typeface="宋体" charset="-122"/>
              </a:rPr>
              <a:t>I sintomi gastro-intestinali cessano pochi giorni dopo la sospensione del farmaco e indubbiamente potrebbero essere prevenuti con un accurato controllo dei livelli ematici dei digitalici. </a:t>
            </a:r>
          </a:p>
        </p:txBody>
      </p:sp>
      <p:sp>
        <p:nvSpPr>
          <p:cNvPr id="1536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1536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82575" y="-14288"/>
            <a:ext cx="8637588" cy="6942138"/>
          </a:xfrm>
          <a:prstGeom prst="rect">
            <a:avLst/>
          </a:prstGeom>
          <a:noFill/>
          <a:ln w="9525">
            <a:noFill/>
            <a:miter lim="800000"/>
            <a:headEnd/>
            <a:tailEnd/>
          </a:ln>
        </p:spPr>
        <p:txBody>
          <a:bodyPr>
            <a:spAutoFit/>
          </a:bodyPr>
          <a:lstStyle/>
          <a:p>
            <a:pPr algn="just">
              <a:lnSpc>
                <a:spcPct val="85000"/>
              </a:lnSpc>
            </a:pPr>
            <a:r>
              <a:rPr lang="it-IT" altLang="zh-CN" sz="2400" b="1">
                <a:solidFill>
                  <a:srgbClr val="FF7C80"/>
                </a:solidFill>
                <a:ea typeface="宋体" charset="-122"/>
              </a:rPr>
              <a:t>La nausea ed il vomito provocati dalla MORFINA E DAI SUOI DERIVATI sono degli </a:t>
            </a:r>
            <a:r>
              <a:rPr lang="it-IT" altLang="zh-CN" sz="2400" b="1" i="1">
                <a:solidFill>
                  <a:srgbClr val="FF7C80"/>
                </a:solidFill>
                <a:ea typeface="宋体" charset="-122"/>
              </a:rPr>
              <a:t>effetti </a:t>
            </a:r>
            <a:r>
              <a:rPr lang="it-IT" altLang="zh-CN" sz="2400" b="1">
                <a:solidFill>
                  <a:srgbClr val="FF7C80"/>
                </a:solidFill>
                <a:ea typeface="宋体" charset="-122"/>
              </a:rPr>
              <a:t>collaterali sgradevoli causati dalla stimolazione diretta della chemoreceptor trigger zone.</a:t>
            </a:r>
            <a:r>
              <a:rPr lang="it-IT" altLang="zh-CN">
                <a:ea typeface="宋体" charset="-122"/>
              </a:rPr>
              <a:t> </a:t>
            </a:r>
          </a:p>
          <a:p>
            <a:pPr algn="just">
              <a:lnSpc>
                <a:spcPct val="85000"/>
              </a:lnSpc>
            </a:pPr>
            <a:endParaRPr lang="it-IT" altLang="zh-CN" sz="1000">
              <a:ea typeface="宋体" charset="-122"/>
            </a:endParaRPr>
          </a:p>
          <a:p>
            <a:pPr algn="just">
              <a:lnSpc>
                <a:spcPct val="90000"/>
              </a:lnSpc>
            </a:pPr>
            <a:r>
              <a:rPr lang="it-IT" altLang="zh-CN" sz="2400">
                <a:ea typeface="宋体" charset="-122"/>
              </a:rPr>
              <a:t>È stato tuttavia notato che tali sintomi sono relativamente </a:t>
            </a:r>
            <a:r>
              <a:rPr lang="it-IT" altLang="zh-CN" sz="2400" i="1">
                <a:ea typeface="宋体" charset="-122"/>
              </a:rPr>
              <a:t>poco frequenti</a:t>
            </a:r>
            <a:r>
              <a:rPr lang="it-IT" altLang="zh-CN" sz="2400">
                <a:ea typeface="宋体" charset="-122"/>
              </a:rPr>
              <a:t> nei soggetti che giacciono a letto ai quali vengono somministrate dosi terapeutiche di morfina mentre si verifica</a:t>
            </a:r>
            <a:r>
              <a:rPr lang="it-IT" altLang="zh-CN" sz="2400">
                <a:solidFill>
                  <a:srgbClr val="FF3300"/>
                </a:solidFill>
                <a:ea typeface="宋体" charset="-122"/>
              </a:rPr>
              <a:t> nausea</a:t>
            </a:r>
            <a:r>
              <a:rPr lang="it-IT" altLang="zh-CN" sz="2400">
                <a:ea typeface="宋体" charset="-122"/>
              </a:rPr>
              <a:t>, in circa il </a:t>
            </a:r>
            <a:r>
              <a:rPr lang="it-IT" altLang="zh-CN" sz="2400">
                <a:solidFill>
                  <a:srgbClr val="FF3300"/>
                </a:solidFill>
                <a:ea typeface="宋体" charset="-122"/>
              </a:rPr>
              <a:t>40%,</a:t>
            </a:r>
            <a:r>
              <a:rPr lang="it-IT" altLang="zh-CN" sz="2400">
                <a:ea typeface="宋体" charset="-122"/>
              </a:rPr>
              <a:t> e </a:t>
            </a:r>
            <a:r>
              <a:rPr lang="it-IT" altLang="zh-CN" sz="2400">
                <a:solidFill>
                  <a:srgbClr val="FF3300"/>
                </a:solidFill>
                <a:ea typeface="宋体" charset="-122"/>
              </a:rPr>
              <a:t>vomito</a:t>
            </a:r>
            <a:r>
              <a:rPr lang="it-IT" altLang="zh-CN" sz="2400">
                <a:ea typeface="宋体" charset="-122"/>
              </a:rPr>
              <a:t> circa nel </a:t>
            </a:r>
            <a:r>
              <a:rPr lang="it-IT" altLang="zh-CN" sz="2400">
                <a:solidFill>
                  <a:srgbClr val="FF3300"/>
                </a:solidFill>
                <a:ea typeface="宋体" charset="-122"/>
              </a:rPr>
              <a:t>15%</a:t>
            </a:r>
            <a:r>
              <a:rPr lang="it-IT" altLang="zh-CN" sz="2400">
                <a:ea typeface="宋体" charset="-122"/>
              </a:rPr>
              <a:t> dei pazienti ambulatoriali cui vengono somministrati 15 mg del farmaco per via sottocutanea. </a:t>
            </a:r>
            <a:r>
              <a:rPr lang="it-IT" altLang="zh-CN" sz="2400">
                <a:solidFill>
                  <a:schemeClr val="accent2"/>
                </a:solidFill>
                <a:ea typeface="宋体" charset="-122"/>
              </a:rPr>
              <a:t>Ciò fa pensare che intervenga anche una componente vestibolare;</a:t>
            </a:r>
            <a:r>
              <a:rPr lang="it-IT" altLang="zh-CN" sz="2400">
                <a:ea typeface="宋体" charset="-122"/>
              </a:rPr>
              <a:t> è stato osservato nell'uomo che la morfina e gli analgesici morfino-simili inducono un aumento della sensibilità vestibolare e che tali </a:t>
            </a:r>
            <a:r>
              <a:rPr lang="it-IT" altLang="zh-CN" sz="2400" i="1">
                <a:ea typeface="宋体" charset="-122"/>
              </a:rPr>
              <a:t>effetti </a:t>
            </a:r>
            <a:r>
              <a:rPr lang="it-IT" altLang="zh-CN" sz="2400">
                <a:ea typeface="宋体" charset="-122"/>
              </a:rPr>
              <a:t>possono essere alleviati dall'assunzione di farmaci anticinetosici.</a:t>
            </a:r>
            <a:r>
              <a:rPr lang="it-IT" altLang="zh-CN">
                <a:ea typeface="宋体" charset="-122"/>
              </a:rPr>
              <a:t> </a:t>
            </a:r>
          </a:p>
          <a:p>
            <a:pPr algn="just">
              <a:lnSpc>
                <a:spcPct val="90000"/>
              </a:lnSpc>
            </a:pPr>
            <a:endParaRPr lang="it-IT" altLang="zh-CN" sz="1200">
              <a:ea typeface="宋体" charset="-122"/>
            </a:endParaRPr>
          </a:p>
          <a:p>
            <a:pPr algn="just"/>
            <a:r>
              <a:rPr lang="it-IT" altLang="zh-CN" sz="2400">
                <a:solidFill>
                  <a:schemeClr val="accent2"/>
                </a:solidFill>
                <a:ea typeface="宋体" charset="-122"/>
              </a:rPr>
              <a:t>Un derivato di semisintesi della morfina, la APOMORFINA, possiede un'attività analgesica molto inferiore a quella della morfina, tuttavia la molecola conserva la capacità di stimolare la chemoreceptor trigger zone dando origine al vomito; </a:t>
            </a:r>
            <a:r>
              <a:rPr lang="it-IT" altLang="zh-CN" sz="2400" u="sng">
                <a:solidFill>
                  <a:srgbClr val="FF3300"/>
                </a:solidFill>
                <a:ea typeface="宋体" charset="-122"/>
              </a:rPr>
              <a:t>questo composto è infatti impiegato come emetico soprattutto in casi di avvelenamento da composti assunti per via orale ovviamente prima del loro completo assorbimento </a:t>
            </a:r>
          </a:p>
        </p:txBody>
      </p:sp>
      <p:sp>
        <p:nvSpPr>
          <p:cNvPr id="1638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1638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82575" y="-30163"/>
            <a:ext cx="8637588" cy="6704013"/>
          </a:xfrm>
          <a:prstGeom prst="rect">
            <a:avLst/>
          </a:prstGeom>
          <a:noFill/>
          <a:ln w="9525">
            <a:noFill/>
            <a:miter lim="800000"/>
            <a:headEnd/>
            <a:tailEnd/>
          </a:ln>
        </p:spPr>
        <p:txBody>
          <a:bodyPr>
            <a:spAutoFit/>
          </a:bodyPr>
          <a:lstStyle/>
          <a:p>
            <a:pPr algn="just"/>
            <a:r>
              <a:rPr lang="it-IT" altLang="zh-CN" sz="2400" b="1">
                <a:ea typeface="宋体" charset="-122"/>
              </a:rPr>
              <a:t>Il meccanismo di azione della apomorfina e dei composti ad essa correlati risiede probabilmente nelle sue proprietà di </a:t>
            </a:r>
            <a:r>
              <a:rPr lang="it-IT" altLang="zh-CN" sz="2400" b="1">
                <a:solidFill>
                  <a:srgbClr val="FF3300"/>
                </a:solidFill>
                <a:ea typeface="宋体" charset="-122"/>
              </a:rPr>
              <a:t>agonista dopaminergico</a:t>
            </a:r>
            <a:r>
              <a:rPr lang="it-IT" altLang="zh-CN" sz="2400" b="1">
                <a:ea typeface="宋体" charset="-122"/>
              </a:rPr>
              <a:t> [</a:t>
            </a:r>
            <a:r>
              <a:rPr lang="it-IT" altLang="zh-CN" sz="2400" b="1">
                <a:solidFill>
                  <a:schemeClr val="accent2"/>
                </a:solidFill>
                <a:ea typeface="宋体" charset="-122"/>
              </a:rPr>
              <a:t>appunto la dopamina è il mediatore a livello della CTZ</a:t>
            </a:r>
            <a:r>
              <a:rPr lang="it-IT" altLang="zh-CN" sz="2400" b="1">
                <a:ea typeface="宋体" charset="-122"/>
              </a:rPr>
              <a:t>].                      </a:t>
            </a:r>
          </a:p>
          <a:p>
            <a:pPr algn="just"/>
            <a:r>
              <a:rPr lang="it-IT" altLang="zh-CN" sz="2400" b="1">
                <a:solidFill>
                  <a:srgbClr val="FF7C80"/>
                </a:solidFill>
                <a:ea typeface="宋体" charset="-122"/>
              </a:rPr>
              <a:t>NB:</a:t>
            </a:r>
            <a:r>
              <a:rPr lang="it-IT" altLang="zh-CN" sz="2400" b="1">
                <a:ea typeface="宋体" charset="-122"/>
              </a:rPr>
              <a:t> L'effetto emetico della morfina e dell'apomorfina sono </a:t>
            </a:r>
            <a:r>
              <a:rPr lang="it-IT" altLang="zh-CN" sz="2400" b="1">
                <a:solidFill>
                  <a:schemeClr val="accent2"/>
                </a:solidFill>
                <a:ea typeface="宋体" charset="-122"/>
              </a:rPr>
              <a:t>antagonizzati da alcuni derivati fenotiazinici,</a:t>
            </a:r>
            <a:r>
              <a:rPr lang="it-IT" altLang="zh-CN" sz="2400" b="1">
                <a:ea typeface="宋体" charset="-122"/>
              </a:rPr>
              <a:t> in particolare da quelli capaci di esercitare una </a:t>
            </a:r>
            <a:r>
              <a:rPr lang="it-IT" altLang="zh-CN" sz="2400" b="1">
                <a:solidFill>
                  <a:schemeClr val="accent2"/>
                </a:solidFill>
                <a:ea typeface="宋体" charset="-122"/>
              </a:rPr>
              <a:t>potente azione di blocco della dopamina come neurotrasmettitore</a:t>
            </a:r>
            <a:r>
              <a:rPr lang="it-IT" altLang="zh-CN" sz="2400" b="1">
                <a:ea typeface="宋体" charset="-122"/>
              </a:rPr>
              <a:t>. </a:t>
            </a:r>
          </a:p>
          <a:p>
            <a:pPr algn="just"/>
            <a:r>
              <a:rPr lang="it-IT" altLang="zh-CN" sz="2400" b="1">
                <a:solidFill>
                  <a:schemeClr val="accent2"/>
                </a:solidFill>
                <a:ea typeface="宋体" charset="-122"/>
              </a:rPr>
              <a:t>L'effetto antiemetico, esercitato dalla maggior parte dei neurolettici o antipsicotici, si manifesta a dosi molto basse</a:t>
            </a:r>
            <a:r>
              <a:rPr lang="it-IT" altLang="zh-CN" sz="2400" b="1">
                <a:ea typeface="宋体" charset="-122"/>
              </a:rPr>
              <a:t>; fa eccezione la tioridazina (Melleril) che è l'unico neurolettico privo di efficacia clinica come antiemetico.</a:t>
            </a:r>
            <a:r>
              <a:rPr lang="it-IT" altLang="zh-CN" sz="2400">
                <a:ea typeface="宋体" charset="-122"/>
              </a:rPr>
              <a:t> </a:t>
            </a:r>
          </a:p>
          <a:p>
            <a:pPr algn="just">
              <a:lnSpc>
                <a:spcPct val="85000"/>
              </a:lnSpc>
            </a:pPr>
            <a:r>
              <a:rPr lang="it-IT" altLang="zh-CN" sz="2400">
                <a:ea typeface="宋体" charset="-122"/>
              </a:rPr>
              <a:t>Numerosi sono i composti a struttura fenotiazinica che trovano impiego in caso di nausea e vomito di determinata eziologia, benchè </a:t>
            </a:r>
            <a:r>
              <a:rPr lang="it-IT" altLang="zh-CN" sz="2400">
                <a:solidFill>
                  <a:schemeClr val="accent2"/>
                </a:solidFill>
                <a:ea typeface="宋体" charset="-122"/>
              </a:rPr>
              <a:t>curiosamente la nausea possa rappresentare un effetto collaterale degli stessi antipsicotici.</a:t>
            </a:r>
            <a:r>
              <a:rPr lang="it-IT" altLang="zh-CN" sz="2400">
                <a:ea typeface="宋体" charset="-122"/>
              </a:rPr>
              <a:t> 		NB: Fra l'altro è da tener presente che proprio in seguito a questa azione antiemetica può essere molto difficile indurre vomito farmacologicamente (es. con apomorfina) in caso di sovradosaggio di questi farmaci.</a:t>
            </a:r>
            <a:r>
              <a:rPr lang="it-IT" altLang="zh-CN">
                <a:ea typeface="宋体" charset="-122"/>
              </a:rPr>
              <a:t> </a:t>
            </a:r>
          </a:p>
        </p:txBody>
      </p:sp>
      <p:sp>
        <p:nvSpPr>
          <p:cNvPr id="1741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17412" name="Line 5"/>
          <p:cNvSpPr>
            <a:spLocks noChangeShapeType="1"/>
          </p:cNvSpPr>
          <p:nvPr/>
        </p:nvSpPr>
        <p:spPr bwMode="auto">
          <a:xfrm>
            <a:off x="3324225" y="1247775"/>
            <a:ext cx="1304925" cy="9525"/>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82575" y="128588"/>
            <a:ext cx="8637588" cy="6500812"/>
          </a:xfrm>
          <a:prstGeom prst="rect">
            <a:avLst/>
          </a:prstGeom>
          <a:noFill/>
          <a:ln w="9525">
            <a:noFill/>
            <a:miter lim="800000"/>
            <a:headEnd/>
            <a:tailEnd/>
          </a:ln>
        </p:spPr>
        <p:txBody>
          <a:bodyPr>
            <a:spAutoFit/>
          </a:bodyPr>
          <a:lstStyle/>
          <a:p>
            <a:pPr algn="just"/>
            <a:r>
              <a:rPr lang="it-IT" altLang="zh-CN" sz="2400" b="1">
                <a:ea typeface="宋体" charset="-122"/>
              </a:rPr>
              <a:t>La stessa </a:t>
            </a:r>
            <a:r>
              <a:rPr lang="it-IT" altLang="zh-CN" sz="2400" b="1">
                <a:solidFill>
                  <a:schemeClr val="accent2"/>
                </a:solidFill>
                <a:ea typeface="宋体" charset="-122"/>
              </a:rPr>
              <a:t>clorpromazina</a:t>
            </a:r>
            <a:r>
              <a:rPr lang="it-IT" altLang="zh-CN" sz="2400" b="1">
                <a:ea typeface="宋体" charset="-122"/>
              </a:rPr>
              <a:t> (Largactil@) a dosi relativamente basse, non sedative, viene usata come potente antiemetico in vari disturbi caratterizzati da vomito, quali l'uremia, la gastroenterite, la malattia da radiazioni, e nel vomito provocato da farmaci quali estrogeni, tetracicline, chemioterapici antitumorali, disulfiram (Antabuse), oltre naturalmente gli oppiacei. </a:t>
            </a:r>
          </a:p>
          <a:p>
            <a:pPr algn="just"/>
            <a:r>
              <a:rPr lang="it-IT" altLang="zh-CN" sz="2400" b="1">
                <a:solidFill>
                  <a:schemeClr val="accent2"/>
                </a:solidFill>
                <a:ea typeface="宋体" charset="-122"/>
              </a:rPr>
              <a:t>(Il disulfiram è usato nella dissuefazione all'alcool ed agisce bloccando l'aldeide deidrogenasi che ossida l'acetaldeide, derivata dall'ossidazione dell'etanolo; da cui accumulo di acetaldeide con sudorazione, intensa vasodilatazione, marcata ipotensione, cefalea, vomito intenso. E' sufficiente l‘ingestione di 7 ml di alcool per scatenare tali fenomeni che possono durare da 30 minuti a varie ore).</a:t>
            </a:r>
            <a:r>
              <a:rPr lang="it-IT" altLang="zh-CN" sz="2400">
                <a:solidFill>
                  <a:schemeClr val="accent2"/>
                </a:solidFill>
                <a:ea typeface="宋体" charset="-122"/>
              </a:rPr>
              <a:t> </a:t>
            </a:r>
          </a:p>
          <a:p>
            <a:pPr algn="just">
              <a:lnSpc>
                <a:spcPct val="85000"/>
              </a:lnSpc>
            </a:pPr>
            <a:r>
              <a:rPr lang="it-IT" altLang="zh-CN" sz="2400">
                <a:ea typeface="宋体" charset="-122"/>
              </a:rPr>
              <a:t>La clorpromazina non sembra invece essere in grado di antagonizzare la nausea ed il vomito da cinetosi, cioè di origine labirintica. </a:t>
            </a:r>
            <a:r>
              <a:rPr lang="it-IT" altLang="zh-CN" sz="2400" b="1">
                <a:ea typeface="宋体" charset="-122"/>
              </a:rPr>
              <a:t>Le fenotiazine non sono efficaci neppure contro il vomito da glicosidi cardioattivi</a:t>
            </a:r>
            <a:r>
              <a:rPr lang="it-IT" altLang="zh-CN" b="1">
                <a:ea typeface="宋体" charset="-122"/>
              </a:rPr>
              <a:t>.</a:t>
            </a:r>
          </a:p>
        </p:txBody>
      </p:sp>
      <p:sp>
        <p:nvSpPr>
          <p:cNvPr id="1843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1843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g248"/>
          <p:cNvPicPr>
            <a:picLocks noChangeAspect="1" noChangeArrowheads="1"/>
          </p:cNvPicPr>
          <p:nvPr/>
        </p:nvPicPr>
        <p:blipFill>
          <a:blip r:embed="rId2" cstate="print"/>
          <a:srcRect/>
          <a:stretch>
            <a:fillRect/>
          </a:stretch>
        </p:blipFill>
        <p:spPr bwMode="auto">
          <a:xfrm>
            <a:off x="1524000" y="685800"/>
            <a:ext cx="6172200" cy="4267200"/>
          </a:xfrm>
          <a:prstGeom prst="rect">
            <a:avLst/>
          </a:prstGeom>
          <a:noFill/>
          <a:ln w="9525">
            <a:noFill/>
            <a:miter lim="800000"/>
            <a:headEnd/>
            <a:tailEnd/>
          </a:ln>
        </p:spPr>
      </p:pic>
      <p:sp>
        <p:nvSpPr>
          <p:cNvPr id="19459" name="Text Box 3"/>
          <p:cNvSpPr txBox="1">
            <a:spLocks noChangeArrowheads="1"/>
          </p:cNvSpPr>
          <p:nvPr/>
        </p:nvSpPr>
        <p:spPr bwMode="auto">
          <a:xfrm>
            <a:off x="838200" y="5486400"/>
            <a:ext cx="7583488" cy="457200"/>
          </a:xfrm>
          <a:prstGeom prst="rect">
            <a:avLst/>
          </a:prstGeom>
          <a:noFill/>
          <a:ln w="9525">
            <a:noFill/>
            <a:miter lim="800000"/>
            <a:headEnd/>
            <a:tailEnd/>
          </a:ln>
        </p:spPr>
        <p:txBody>
          <a:bodyPr wrap="none">
            <a:spAutoFit/>
          </a:bodyPr>
          <a:lstStyle/>
          <a:p>
            <a:r>
              <a:rPr lang="it-IT" sz="2400">
                <a:solidFill>
                  <a:schemeClr val="accent2"/>
                </a:solidFill>
              </a:rPr>
              <a:t>Le due tappe iniziali del metabolismo dell’etanolo nel fegato</a:t>
            </a:r>
          </a:p>
        </p:txBody>
      </p:sp>
      <p:sp>
        <p:nvSpPr>
          <p:cNvPr id="19460" name="Rectangle 4"/>
          <p:cNvSpPr>
            <a:spLocks noChangeArrowheads="1"/>
          </p:cNvSpPr>
          <p:nvPr/>
        </p:nvSpPr>
        <p:spPr bwMode="auto">
          <a:xfrm>
            <a:off x="1524000" y="685800"/>
            <a:ext cx="6172200" cy="4267200"/>
          </a:xfrm>
          <a:prstGeom prst="rect">
            <a:avLst/>
          </a:prstGeom>
          <a:noFill/>
          <a:ln w="9525">
            <a:solidFill>
              <a:srgbClr val="FF3300"/>
            </a:solidFill>
            <a:miter lim="800000"/>
            <a:headEnd/>
            <a:tailEnd/>
          </a:ln>
        </p:spPr>
        <p:txBody>
          <a:bodyPr wrap="none" anchor="ctr"/>
          <a:lstStyle/>
          <a:p>
            <a:endParaRPr lang="it-IT"/>
          </a:p>
        </p:txBody>
      </p:sp>
      <p:sp>
        <p:nvSpPr>
          <p:cNvPr id="19461" name="AutoShape 6"/>
          <p:cNvSpPr>
            <a:spLocks noChangeArrowheads="1"/>
          </p:cNvSpPr>
          <p:nvPr/>
        </p:nvSpPr>
        <p:spPr bwMode="auto">
          <a:xfrm>
            <a:off x="6337300" y="3152775"/>
            <a:ext cx="1339850" cy="520700"/>
          </a:xfrm>
          <a:prstGeom prst="leftArrow">
            <a:avLst>
              <a:gd name="adj1" fmla="val 50000"/>
              <a:gd name="adj2" fmla="val 64329"/>
            </a:avLst>
          </a:prstGeom>
          <a:solidFill>
            <a:schemeClr val="accent1"/>
          </a:solidFill>
          <a:ln w="9525">
            <a:solidFill>
              <a:schemeClr val="tx1"/>
            </a:solidFill>
            <a:miter lim="800000"/>
            <a:headEnd/>
            <a:tailEnd/>
          </a:ln>
        </p:spPr>
        <p:txBody>
          <a:bodyPr wrap="none" anchor="ctr"/>
          <a:lstStyle/>
          <a:p>
            <a:endParaRPr lang="it-IT"/>
          </a:p>
        </p:txBody>
      </p:sp>
      <p:sp>
        <p:nvSpPr>
          <p:cNvPr id="19462" name="Text Box 7"/>
          <p:cNvSpPr txBox="1">
            <a:spLocks noChangeArrowheads="1"/>
          </p:cNvSpPr>
          <p:nvPr/>
        </p:nvSpPr>
        <p:spPr bwMode="auto">
          <a:xfrm>
            <a:off x="7724775" y="3184525"/>
            <a:ext cx="1419225" cy="396875"/>
          </a:xfrm>
          <a:prstGeom prst="rect">
            <a:avLst/>
          </a:prstGeom>
          <a:noFill/>
          <a:ln w="9525">
            <a:noFill/>
            <a:miter lim="800000"/>
            <a:headEnd/>
            <a:tailEnd/>
          </a:ln>
        </p:spPr>
        <p:txBody>
          <a:bodyPr>
            <a:spAutoFit/>
          </a:bodyPr>
          <a:lstStyle/>
          <a:p>
            <a:pPr>
              <a:spcBef>
                <a:spcPct val="50000"/>
              </a:spcBef>
            </a:pPr>
            <a:r>
              <a:rPr lang="it-IT" sz="2000" b="1"/>
              <a:t>Disulfiram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82575" y="207963"/>
            <a:ext cx="8637588" cy="5754687"/>
          </a:xfrm>
          <a:prstGeom prst="rect">
            <a:avLst/>
          </a:prstGeom>
          <a:noFill/>
          <a:ln w="9525">
            <a:noFill/>
            <a:miter lim="800000"/>
            <a:headEnd/>
            <a:tailEnd/>
          </a:ln>
        </p:spPr>
        <p:txBody>
          <a:bodyPr>
            <a:spAutoFit/>
          </a:bodyPr>
          <a:lstStyle/>
          <a:p>
            <a:pPr algn="just"/>
            <a:r>
              <a:rPr lang="it-IT" altLang="zh-CN" sz="2400" b="1">
                <a:ea typeface="宋体" charset="-122"/>
              </a:rPr>
              <a:t>Utile come antivomito anche un'altra molecola a struttura fenotiazinica, </a:t>
            </a:r>
            <a:r>
              <a:rPr lang="it-IT" altLang="zh-CN" sz="2400" b="1">
                <a:solidFill>
                  <a:schemeClr val="accent2"/>
                </a:solidFill>
                <a:ea typeface="宋体" charset="-122"/>
              </a:rPr>
              <a:t>la prometazina</a:t>
            </a:r>
            <a:r>
              <a:rPr lang="it-IT" altLang="zh-CN" sz="2400" b="1">
                <a:ea typeface="宋体" charset="-122"/>
              </a:rPr>
              <a:t> (Fargan@) che ha anche una potente azione sedativa, anticolinergica ed antiistaminica ed è impiegata fondamentalmente per quest'ultimo scopo. Utilizzata a tale scopo anche la </a:t>
            </a:r>
            <a:r>
              <a:rPr lang="it-IT" altLang="zh-CN" sz="2400" b="1">
                <a:solidFill>
                  <a:schemeClr val="accent2"/>
                </a:solidFill>
                <a:ea typeface="宋体" charset="-122"/>
              </a:rPr>
              <a:t>metoclopramide </a:t>
            </a:r>
            <a:r>
              <a:rPr lang="it-IT" altLang="zh-CN" sz="2400" b="1">
                <a:ea typeface="宋体" charset="-122"/>
              </a:rPr>
              <a:t>(Plasil</a:t>
            </a:r>
            <a:r>
              <a:rPr lang="it-IT" altLang="zh-CN" b="1">
                <a:ea typeface="宋体" charset="-122"/>
              </a:rPr>
              <a:t>@</a:t>
            </a:r>
            <a:r>
              <a:rPr lang="it-IT" altLang="zh-CN" sz="2400" b="1">
                <a:ea typeface="宋体" charset="-122"/>
              </a:rPr>
              <a:t>)</a:t>
            </a:r>
            <a:r>
              <a:rPr lang="it-IT" altLang="zh-CN" sz="2400" b="1">
                <a:solidFill>
                  <a:schemeClr val="accent2"/>
                </a:solidFill>
                <a:ea typeface="宋体" charset="-122"/>
              </a:rPr>
              <a:t> </a:t>
            </a:r>
            <a:r>
              <a:rPr lang="it-IT" altLang="zh-CN" sz="2400" b="1">
                <a:ea typeface="宋体" charset="-122"/>
              </a:rPr>
              <a:t>che è un antagonista dei recettori dopaminergici D2.</a:t>
            </a:r>
            <a:r>
              <a:rPr lang="it-IT" altLang="zh-CN">
                <a:ea typeface="宋体" charset="-122"/>
              </a:rPr>
              <a:t> </a:t>
            </a:r>
          </a:p>
          <a:p>
            <a:pPr algn="just"/>
            <a:endParaRPr lang="it-IT" altLang="zh-CN">
              <a:ea typeface="宋体" charset="-122"/>
            </a:endParaRPr>
          </a:p>
          <a:p>
            <a:pPr algn="just"/>
            <a:r>
              <a:rPr lang="it-IT" altLang="zh-CN" sz="2400">
                <a:solidFill>
                  <a:schemeClr val="accent2"/>
                </a:solidFill>
                <a:ea typeface="宋体" charset="-122"/>
              </a:rPr>
              <a:t>Anche gli </a:t>
            </a:r>
            <a:r>
              <a:rPr lang="it-IT" altLang="zh-CN" sz="2400" b="1">
                <a:solidFill>
                  <a:schemeClr val="accent2"/>
                </a:solidFill>
                <a:ea typeface="宋体" charset="-122"/>
              </a:rPr>
              <a:t>ALCALOIDI DELLA SEGALE CORNUTA E FARMACI DERIVATI </a:t>
            </a:r>
            <a:r>
              <a:rPr lang="it-IT" altLang="zh-CN" sz="2400">
                <a:solidFill>
                  <a:schemeClr val="accent2"/>
                </a:solidFill>
                <a:ea typeface="宋体" charset="-122"/>
              </a:rPr>
              <a:t>da essi inducono nausea e vomito per stimolazione della trigger zone</a:t>
            </a:r>
            <a:r>
              <a:rPr lang="it-IT" altLang="zh-CN" sz="2400">
                <a:ea typeface="宋体" charset="-122"/>
              </a:rPr>
              <a:t> [Sono infatti </a:t>
            </a:r>
            <a:r>
              <a:rPr lang="it-IT" altLang="zh-CN" sz="2400">
                <a:solidFill>
                  <a:srgbClr val="FF3300"/>
                </a:solidFill>
                <a:ea typeface="宋体" charset="-122"/>
              </a:rPr>
              <a:t>agonisti dopaminergici</a:t>
            </a:r>
            <a:r>
              <a:rPr lang="it-IT" altLang="zh-CN" sz="2400">
                <a:ea typeface="宋体" charset="-122"/>
              </a:rPr>
              <a:t> per cui sono controindicati nell'allattamento (la dopamina è un inibitore della prolattina]. Così questi sono tra i più comuni effetti collaterali riscontrabili con l'impiego della ergotamina in attacchi di emicrania (Cafergot@), </a:t>
            </a:r>
            <a:r>
              <a:rPr lang="it-IT" altLang="zh-CN" sz="2400">
                <a:solidFill>
                  <a:schemeClr val="accent2"/>
                </a:solidFill>
                <a:ea typeface="宋体" charset="-122"/>
              </a:rPr>
              <a:t>nei quali viene prescritta spesso in associazione con antiemetici. </a:t>
            </a:r>
          </a:p>
        </p:txBody>
      </p:sp>
      <p:sp>
        <p:nvSpPr>
          <p:cNvPr id="2048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2048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p_digerente"/>
          <p:cNvPicPr>
            <a:picLocks noGrp="1" noChangeAspect="1" noChangeArrowheads="1"/>
          </p:cNvPicPr>
          <p:nvPr>
            <p:ph idx="1"/>
          </p:nvPr>
        </p:nvPicPr>
        <p:blipFill>
          <a:blip r:embed="rId2" cstate="print"/>
          <a:srcRect/>
          <a:stretch>
            <a:fillRect/>
          </a:stretch>
        </p:blipFill>
        <p:spPr>
          <a:xfrm>
            <a:off x="1366838" y="0"/>
            <a:ext cx="5992812" cy="68580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19075" y="492125"/>
            <a:ext cx="8637588" cy="5934075"/>
          </a:xfrm>
          <a:prstGeom prst="rect">
            <a:avLst/>
          </a:prstGeom>
          <a:noFill/>
          <a:ln w="9525">
            <a:noFill/>
            <a:miter lim="800000"/>
            <a:headEnd/>
            <a:tailEnd/>
          </a:ln>
        </p:spPr>
        <p:txBody>
          <a:bodyPr>
            <a:spAutoFit/>
          </a:bodyPr>
          <a:lstStyle/>
          <a:p>
            <a:pPr algn="just"/>
            <a:r>
              <a:rPr lang="it-IT" altLang="zh-CN" sz="2400">
                <a:ea typeface="宋体" charset="-122"/>
              </a:rPr>
              <a:t>Analoghi sintomi si possono avere con la </a:t>
            </a:r>
            <a:r>
              <a:rPr lang="it-IT" altLang="zh-CN" sz="2400" b="1">
                <a:solidFill>
                  <a:schemeClr val="accent2"/>
                </a:solidFill>
                <a:ea typeface="宋体" charset="-122"/>
              </a:rPr>
              <a:t>METISERGIDE </a:t>
            </a:r>
            <a:r>
              <a:rPr lang="it-IT" altLang="zh-CN" sz="2400">
                <a:solidFill>
                  <a:schemeClr val="accent2"/>
                </a:solidFill>
                <a:ea typeface="宋体" charset="-122"/>
              </a:rPr>
              <a:t>(Deserril@) che viene impiegata nella prevenzione degli attacchi di emicrania</a:t>
            </a:r>
            <a:r>
              <a:rPr lang="it-IT" altLang="zh-CN" sz="2400">
                <a:ea typeface="宋体" charset="-122"/>
              </a:rPr>
              <a:t> (solo nella prevenzione, non è curativo, il meccanismo di tale effetto non è noto, anche se si sa che ha una debole azione vasocostrittrice).</a:t>
            </a:r>
          </a:p>
          <a:p>
            <a:pPr algn="just"/>
            <a:endParaRPr lang="it-IT" altLang="zh-CN" sz="2400">
              <a:ea typeface="宋体" charset="-122"/>
            </a:endParaRPr>
          </a:p>
          <a:p>
            <a:pPr algn="just"/>
            <a:r>
              <a:rPr lang="it-IT" altLang="zh-CN" sz="2400">
                <a:ea typeface="宋体" charset="-122"/>
              </a:rPr>
              <a:t>Anche la somministrazione della </a:t>
            </a:r>
            <a:r>
              <a:rPr lang="it-IT" altLang="zh-CN" sz="2400" b="1">
                <a:solidFill>
                  <a:schemeClr val="accent2"/>
                </a:solidFill>
                <a:ea typeface="宋体" charset="-122"/>
              </a:rPr>
              <a:t>LEVODOPA,</a:t>
            </a:r>
            <a:r>
              <a:rPr lang="it-IT" altLang="zh-CN" sz="2400" b="1">
                <a:ea typeface="宋体" charset="-122"/>
              </a:rPr>
              <a:t> </a:t>
            </a:r>
            <a:r>
              <a:rPr lang="it-IT" altLang="zh-CN" sz="2400">
                <a:ea typeface="宋体" charset="-122"/>
              </a:rPr>
              <a:t>farmaco di largo impiego nella terapia del morbo di Parkinson, </a:t>
            </a:r>
            <a:r>
              <a:rPr lang="it-IT" altLang="zh-CN" sz="2400">
                <a:solidFill>
                  <a:schemeClr val="accent2"/>
                </a:solidFill>
                <a:ea typeface="宋体" charset="-122"/>
              </a:rPr>
              <a:t>determina all'inizio della terapia la comparsa di anoressia, nausea e vomito o dolori </a:t>
            </a:r>
            <a:r>
              <a:rPr lang="it-IT" altLang="zh-CN" sz="2400">
                <a:solidFill>
                  <a:srgbClr val="FF7C80"/>
                </a:solidFill>
                <a:ea typeface="宋体" charset="-122"/>
              </a:rPr>
              <a:t>epigastrici in circa 1'80% dei pazienti.</a:t>
            </a:r>
            <a:r>
              <a:rPr lang="it-IT" altLang="zh-CN" sz="2400">
                <a:ea typeface="宋体" charset="-122"/>
              </a:rPr>
              <a:t> </a:t>
            </a:r>
            <a:r>
              <a:rPr lang="it-IT" altLang="zh-CN" sz="2400">
                <a:solidFill>
                  <a:schemeClr val="accent2"/>
                </a:solidFill>
                <a:ea typeface="宋体" charset="-122"/>
              </a:rPr>
              <a:t>Questi effetti sono in parte di origine centrale per stimolazione della CTZ e tendono a verificarsi soprattutto se la posologia è aumentata troppo rapidamente, se le singole dosi sono troppo elevate o se il farmaco viene assunto a stomaco vuoto.</a:t>
            </a:r>
            <a:r>
              <a:rPr lang="it-IT" altLang="zh-CN" sz="2400">
                <a:ea typeface="宋体" charset="-122"/>
              </a:rPr>
              <a:t> In alcuni pazienti l'anoressia può provocare una transitoria diminuzione di peso. Questi sintomi vengono tenuti sotto controllo con una diminuzione della dose. </a:t>
            </a:r>
          </a:p>
        </p:txBody>
      </p:sp>
      <p:sp>
        <p:nvSpPr>
          <p:cNvPr id="2150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2150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9075" y="128588"/>
            <a:ext cx="8637588" cy="6421437"/>
          </a:xfrm>
          <a:prstGeom prst="rect">
            <a:avLst/>
          </a:prstGeom>
          <a:noFill/>
          <a:ln w="9525">
            <a:noFill/>
            <a:miter lim="800000"/>
            <a:headEnd/>
            <a:tailEnd/>
          </a:ln>
        </p:spPr>
        <p:txBody>
          <a:bodyPr>
            <a:spAutoFit/>
          </a:bodyPr>
          <a:lstStyle/>
          <a:p>
            <a:pPr algn="just"/>
            <a:r>
              <a:rPr lang="it-IT" altLang="zh-CN" sz="2000">
                <a:ea typeface="宋体" charset="-122"/>
              </a:rPr>
              <a:t>Levodopa (continua)</a:t>
            </a:r>
          </a:p>
          <a:p>
            <a:pPr algn="just"/>
            <a:endParaRPr lang="it-IT" altLang="zh-CN" sz="1200">
              <a:ea typeface="宋体" charset="-122"/>
            </a:endParaRPr>
          </a:p>
          <a:p>
            <a:pPr algn="just"/>
            <a:r>
              <a:rPr lang="it-IT" altLang="zh-CN" sz="2400">
                <a:ea typeface="宋体" charset="-122"/>
              </a:rPr>
              <a:t>Le fenotiazine ed i butirrofenoni, pur essendo degli antiemetici altamente efficaci, </a:t>
            </a:r>
            <a:r>
              <a:rPr lang="it-IT" altLang="zh-CN" sz="2400" b="1">
                <a:solidFill>
                  <a:schemeClr val="accent2"/>
                </a:solidFill>
                <a:ea typeface="宋体" charset="-122"/>
              </a:rPr>
              <a:t>NON </a:t>
            </a:r>
            <a:r>
              <a:rPr lang="it-IT" altLang="zh-CN" sz="2400">
                <a:solidFill>
                  <a:schemeClr val="accent2"/>
                </a:solidFill>
                <a:ea typeface="宋体" charset="-122"/>
              </a:rPr>
              <a:t>dovrebbero essere usate per combattere la nausea in questa situazione</a:t>
            </a:r>
            <a:r>
              <a:rPr lang="it-IT" altLang="zh-CN" sz="2400">
                <a:ea typeface="宋体" charset="-122"/>
              </a:rPr>
              <a:t>, poichè interferiscono con l'azione della dopamina a livello dei siti recettoriali presenti nel corpo striato (a livello encefalico - nucleo caudato+putamen = striato) e </a:t>
            </a:r>
            <a:r>
              <a:rPr lang="it-IT" altLang="zh-CN" sz="2400">
                <a:solidFill>
                  <a:srgbClr val="FF7C80"/>
                </a:solidFill>
                <a:ea typeface="宋体" charset="-122"/>
              </a:rPr>
              <a:t>possono provocare una sindrome simile al parkinsonismo. </a:t>
            </a:r>
          </a:p>
          <a:p>
            <a:pPr algn="just"/>
            <a:r>
              <a:rPr lang="it-IT" altLang="zh-CN" sz="2400" b="1">
                <a:solidFill>
                  <a:schemeClr val="accent2"/>
                </a:solidFill>
                <a:ea typeface="宋体" charset="-122"/>
              </a:rPr>
              <a:t>I tratti striatali, importanti per la regolazione dei movimenti volontari, contengono infatti componenti dopaminergiche (inibitorie) e colinergiche (eccitatorie) in equilibrio fra loro. Qualsiasi squilibrio fra questi singoli sistemi provoca specifici disturbi del movimento</a:t>
            </a:r>
            <a:r>
              <a:rPr lang="it-IT" altLang="zh-CN" sz="2400" b="1">
                <a:ea typeface="宋体" charset="-122"/>
              </a:rPr>
              <a:t>.</a:t>
            </a:r>
            <a:r>
              <a:rPr lang="it-IT" altLang="zh-CN" sz="2400">
                <a:ea typeface="宋体" charset="-122"/>
              </a:rPr>
              <a:t> Nel parkinsonismo si riscontra una notevole carenza della componente dopaminergica dei gangli della base. E' questa carenza di dopamina che provoca il tremore (movimento del contar monete), la bradicinesia (scarsità di movimenti spontanei, mancanza di movimenti associati normali e inizio lento di tutti i movimenti volontari) e la rigidità. </a:t>
            </a:r>
          </a:p>
        </p:txBody>
      </p:sp>
      <p:sp>
        <p:nvSpPr>
          <p:cNvPr id="2253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2253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03200" y="160338"/>
            <a:ext cx="8637588" cy="6056312"/>
          </a:xfrm>
          <a:prstGeom prst="rect">
            <a:avLst/>
          </a:prstGeom>
          <a:noFill/>
          <a:ln w="9525">
            <a:noFill/>
            <a:miter lim="800000"/>
            <a:headEnd/>
            <a:tailEnd/>
          </a:ln>
        </p:spPr>
        <p:txBody>
          <a:bodyPr>
            <a:spAutoFit/>
          </a:bodyPr>
          <a:lstStyle/>
          <a:p>
            <a:pPr algn="just"/>
            <a:r>
              <a:rPr lang="it-IT" altLang="zh-CN" sz="2000">
                <a:ea typeface="宋体" charset="-122"/>
              </a:rPr>
              <a:t>Levodopa (continua)</a:t>
            </a:r>
          </a:p>
          <a:p>
            <a:pPr algn="just"/>
            <a:endParaRPr lang="it-IT" altLang="zh-CN" sz="1200">
              <a:ea typeface="宋体" charset="-122"/>
            </a:endParaRPr>
          </a:p>
          <a:p>
            <a:pPr algn="just"/>
            <a:r>
              <a:rPr lang="it-IT" altLang="zh-CN" sz="2400">
                <a:ea typeface="宋体" charset="-122"/>
              </a:rPr>
              <a:t>Di conseguenza l'obiettivo nella terapia di questa forma morbosa è quella di equilibrare l'attività dello striato riducendo l'attività colinergica o potenziando l'attività dopaminergica con farmaci ad azione centrale rispettivamente anticolinergici [Triesifenidile o Artane@, Prociclidina o Kemadrin@, Biperidene o Akineton@] o dopaminergici [Levodopa e bromocriptina]. </a:t>
            </a:r>
          </a:p>
          <a:p>
            <a:pPr algn="just"/>
            <a:endParaRPr lang="it-IT" altLang="zh-CN" sz="2400">
              <a:ea typeface="宋体" charset="-122"/>
            </a:endParaRPr>
          </a:p>
          <a:p>
            <a:pPr algn="just"/>
            <a:r>
              <a:rPr lang="it-IT" altLang="zh-CN" sz="2400" b="1">
                <a:solidFill>
                  <a:srgbClr val="FF7C80"/>
                </a:solidFill>
                <a:ea typeface="宋体" charset="-122"/>
              </a:rPr>
              <a:t>Pertanto l'impiego di fenotiazine o butirrofenoni che bloccano i recettori per la dopamina o di reserpina che agisce determinando deplezione dei depositi centrali di dopamina è assolutamente controindicato</a:t>
            </a:r>
            <a:r>
              <a:rPr lang="it-IT" altLang="zh-CN" sz="2400" b="1">
                <a:ea typeface="宋体" charset="-122"/>
              </a:rPr>
              <a:t>.</a:t>
            </a:r>
            <a:r>
              <a:rPr lang="it-IT" altLang="zh-CN" sz="2400">
                <a:ea typeface="宋体" charset="-122"/>
              </a:rPr>
              <a:t> </a:t>
            </a:r>
          </a:p>
          <a:p>
            <a:pPr algn="just"/>
            <a:endParaRPr lang="it-IT" altLang="zh-CN" sz="2400">
              <a:ea typeface="宋体" charset="-122"/>
            </a:endParaRPr>
          </a:p>
          <a:p>
            <a:pPr algn="just"/>
            <a:r>
              <a:rPr lang="it-IT" altLang="zh-CN" sz="2400">
                <a:solidFill>
                  <a:schemeClr val="accent2"/>
                </a:solidFill>
                <a:ea typeface="宋体" charset="-122"/>
              </a:rPr>
              <a:t>Gli effetti collaterali gastrointestinali da Levodopa tendono a scomparire con la prosecuzione della terapia via via che si sviluppa la tolleranza per il farmaco.</a:t>
            </a:r>
            <a:r>
              <a:rPr lang="it-IT" altLang="zh-CN" sz="2400">
                <a:ea typeface="宋体" charset="-122"/>
              </a:rPr>
              <a:t>  </a:t>
            </a:r>
          </a:p>
        </p:txBody>
      </p:sp>
      <p:sp>
        <p:nvSpPr>
          <p:cNvPr id="2355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2355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9075" y="381000"/>
            <a:ext cx="8637588" cy="5995988"/>
          </a:xfrm>
          <a:prstGeom prst="rect">
            <a:avLst/>
          </a:prstGeom>
          <a:noFill/>
          <a:ln w="9525">
            <a:noFill/>
            <a:miter lim="800000"/>
            <a:headEnd/>
            <a:tailEnd/>
          </a:ln>
        </p:spPr>
        <p:txBody>
          <a:bodyPr>
            <a:spAutoFit/>
          </a:bodyPr>
          <a:lstStyle/>
          <a:p>
            <a:pPr algn="just"/>
            <a:r>
              <a:rPr lang="it-IT" altLang="zh-CN" sz="2400">
                <a:solidFill>
                  <a:schemeClr val="accent2"/>
                </a:solidFill>
                <a:ea typeface="宋体" charset="-122"/>
              </a:rPr>
              <a:t>Tra i più frequenti effetti collaterali degli </a:t>
            </a:r>
            <a:r>
              <a:rPr lang="it-IT" altLang="zh-CN" sz="2400" b="1">
                <a:solidFill>
                  <a:schemeClr val="accent2"/>
                </a:solidFill>
                <a:ea typeface="宋体" charset="-122"/>
              </a:rPr>
              <a:t>ESTROGENI </a:t>
            </a:r>
            <a:r>
              <a:rPr lang="it-IT" altLang="zh-CN" sz="2400">
                <a:solidFill>
                  <a:schemeClr val="accent2"/>
                </a:solidFill>
                <a:ea typeface="宋体" charset="-122"/>
              </a:rPr>
              <a:t>sono anche in questo caso da citare nausea, vomito, anoressia, vertigini e diarrea moderata.</a:t>
            </a:r>
            <a:r>
              <a:rPr lang="it-IT" altLang="zh-CN" sz="2400">
                <a:ea typeface="宋体" charset="-122"/>
              </a:rPr>
              <a:t> Fra l'altro si ritiene che la nausea ed il vomito che possono verificarsi durante il primo trimestre di gravidanza siano da ascriversi all'effetto </a:t>
            </a:r>
            <a:r>
              <a:rPr lang="it-IT" altLang="zh-CN" sz="2400">
                <a:solidFill>
                  <a:schemeClr val="accent2"/>
                </a:solidFill>
                <a:ea typeface="宋体" charset="-122"/>
              </a:rPr>
              <a:t>delle alte concentrazioni di estrogeni sulla chemoreceptor trigger zone.</a:t>
            </a:r>
          </a:p>
          <a:p>
            <a:pPr algn="just"/>
            <a:r>
              <a:rPr lang="it-IT" altLang="zh-CN">
                <a:ea typeface="宋体" charset="-122"/>
              </a:rPr>
              <a:t> </a:t>
            </a:r>
          </a:p>
          <a:p>
            <a:pPr algn="just"/>
            <a:r>
              <a:rPr lang="it-IT" altLang="zh-CN" sz="2400">
                <a:solidFill>
                  <a:schemeClr val="accent2"/>
                </a:solidFill>
                <a:ea typeface="宋体" charset="-122"/>
              </a:rPr>
              <a:t>Anche le </a:t>
            </a:r>
            <a:r>
              <a:rPr lang="it-IT" altLang="zh-CN" sz="2400" b="1">
                <a:solidFill>
                  <a:schemeClr val="accent2"/>
                </a:solidFill>
                <a:ea typeface="宋体" charset="-122"/>
              </a:rPr>
              <a:t>METIL-XANTINE (TEOFILLINA E CAFFEINA) </a:t>
            </a:r>
            <a:r>
              <a:rPr lang="it-IT" altLang="zh-CN" sz="2400">
                <a:solidFill>
                  <a:schemeClr val="accent2"/>
                </a:solidFill>
                <a:ea typeface="宋体" charset="-122"/>
              </a:rPr>
              <a:t>(Tefamin@, Aminomal@, Euphyllina@, Theodur@) possono provocare nausea e vomito, dovuti, almeno in parte a stimolazione del SNC.</a:t>
            </a:r>
            <a:r>
              <a:rPr lang="it-IT" altLang="zh-CN" sz="2400">
                <a:ea typeface="宋体" charset="-122"/>
              </a:rPr>
              <a:t> Il vomito da teofillina è frequente quando le concentrazioni ematiche superano i 15 </a:t>
            </a:r>
            <a:r>
              <a:rPr lang="el-GR" altLang="zh-CN" sz="2400">
                <a:cs typeface="Times New Roman" pitchFamily="18" charset="0"/>
              </a:rPr>
              <a:t>μ</a:t>
            </a:r>
            <a:r>
              <a:rPr lang="it-IT" altLang="zh-CN" sz="2400">
                <a:ea typeface="宋体" charset="-122"/>
              </a:rPr>
              <a:t>g/ml, cioè assumono valori compresi nella parte superiore dell'intervallo consigliato di concentrazioni terapeutiche. </a:t>
            </a:r>
          </a:p>
          <a:p>
            <a:pPr algn="just"/>
            <a:r>
              <a:rPr lang="it-IT" altLang="zh-CN" sz="2400">
                <a:ea typeface="宋体" charset="-122"/>
              </a:rPr>
              <a:t>L'intolleranza alla teofillina è molto frequente e la posologia deve </a:t>
            </a:r>
          </a:p>
          <a:p>
            <a:pPr algn="just"/>
            <a:r>
              <a:rPr lang="it-IT" altLang="zh-CN" sz="2400">
                <a:ea typeface="宋体" charset="-122"/>
              </a:rPr>
              <a:t>essere adattata </a:t>
            </a:r>
            <a:r>
              <a:rPr lang="it-IT" altLang="zh-CN" sz="2400" i="1">
                <a:ea typeface="宋体" charset="-122"/>
              </a:rPr>
              <a:t>ad personam.</a:t>
            </a:r>
            <a:r>
              <a:rPr lang="it-IT" altLang="zh-CN" sz="2400">
                <a:ea typeface="宋体" charset="-122"/>
              </a:rPr>
              <a:t> </a:t>
            </a:r>
          </a:p>
        </p:txBody>
      </p:sp>
      <p:sp>
        <p:nvSpPr>
          <p:cNvPr id="2457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24580"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12738" y="0"/>
            <a:ext cx="8637587" cy="6086475"/>
          </a:xfrm>
          <a:prstGeom prst="rect">
            <a:avLst/>
          </a:prstGeom>
          <a:noFill/>
          <a:ln w="9525">
            <a:noFill/>
            <a:miter lim="800000"/>
            <a:headEnd/>
            <a:tailEnd/>
          </a:ln>
        </p:spPr>
        <p:txBody>
          <a:bodyPr>
            <a:spAutoFit/>
          </a:bodyPr>
          <a:lstStyle/>
          <a:p>
            <a:r>
              <a:rPr lang="it-IT" altLang="zh-CN" sz="2400" b="1">
                <a:solidFill>
                  <a:schemeClr val="accent2"/>
                </a:solidFill>
                <a:ea typeface="宋体" charset="-122"/>
              </a:rPr>
              <a:t>FARMACI AD EFFETTO EMETICO DOVUTO AD AZIONE IRRITANTE PERIFERICA</a:t>
            </a:r>
          </a:p>
          <a:p>
            <a:r>
              <a:rPr lang="it-IT" altLang="zh-CN" sz="1000">
                <a:ea typeface="宋体" charset="-122"/>
              </a:rPr>
              <a:t> </a:t>
            </a:r>
          </a:p>
          <a:p>
            <a:pPr algn="just"/>
            <a:r>
              <a:rPr lang="it-IT" altLang="zh-CN" sz="2400">
                <a:ea typeface="宋体" charset="-122"/>
              </a:rPr>
              <a:t>Altri farmaci determinano nausea e vomito per un'azione irritante sul tratto gastro-intestinale. Questo sembra essere il caso che si verifica con l'assunzione di </a:t>
            </a:r>
            <a:r>
              <a:rPr lang="it-IT" altLang="zh-CN" sz="2400" b="1">
                <a:ea typeface="宋体" charset="-122"/>
              </a:rPr>
              <a:t>SALI DI POTASSIO </a:t>
            </a:r>
            <a:r>
              <a:rPr lang="it-IT" altLang="zh-CN" sz="2400">
                <a:ea typeface="宋体" charset="-122"/>
              </a:rPr>
              <a:t>(cloruro) o </a:t>
            </a:r>
            <a:r>
              <a:rPr lang="it-IT" altLang="zh-CN" sz="2400" b="1">
                <a:ea typeface="宋体" charset="-122"/>
              </a:rPr>
              <a:t>SALI DI FERRO </a:t>
            </a:r>
            <a:r>
              <a:rPr lang="it-IT" altLang="zh-CN" sz="2400">
                <a:ea typeface="宋体" charset="-122"/>
              </a:rPr>
              <a:t>(solfato, succinato, gluconato, fumarato ecc). </a:t>
            </a:r>
            <a:r>
              <a:rPr lang="it-IT" altLang="zh-CN" sz="2400">
                <a:solidFill>
                  <a:schemeClr val="accent2"/>
                </a:solidFill>
                <a:ea typeface="宋体" charset="-122"/>
              </a:rPr>
              <a:t>I sali di ferro hanno azione astringente che provoca irritazione della mucosa gastro-intestinale con conseguenti effetti di nausea, vomito, diarrea o costipazione.</a:t>
            </a:r>
            <a:r>
              <a:rPr lang="it-IT" altLang="zh-CN" sz="2000">
                <a:solidFill>
                  <a:schemeClr val="accent2"/>
                </a:solidFill>
                <a:ea typeface="宋体" charset="-122"/>
              </a:rPr>
              <a:t> </a:t>
            </a:r>
          </a:p>
          <a:p>
            <a:pPr algn="just"/>
            <a:r>
              <a:rPr lang="it-IT" altLang="zh-CN" sz="2400">
                <a:ea typeface="宋体" charset="-122"/>
              </a:rPr>
              <a:t>Questi disturbi sono presenti nel 15-20% dei pazienti trattati per os [impiegati per curare forme di anemia]. </a:t>
            </a:r>
            <a:r>
              <a:rPr lang="it-IT" altLang="zh-CN" sz="2400">
                <a:solidFill>
                  <a:srgbClr val="FF3300"/>
                </a:solidFill>
                <a:ea typeface="宋体" charset="-122"/>
              </a:rPr>
              <a:t>L'effetto irritante del ferro viene ridotto se il farmaco è assunto durante i pasti, tuttavia viene, ridotto l'assorbimento [ed infatti i medici ne consigliano l'assunzione a digiuno o con vitaminica C].</a:t>
            </a:r>
            <a:r>
              <a:rPr lang="it-IT" altLang="zh-CN" sz="2400">
                <a:ea typeface="宋体" charset="-122"/>
              </a:rPr>
              <a:t> Dopo quantità elevate di ferro per via orale si può avere danno alle cellule mucose con dolore epigastrico, vomito, diarrea. </a:t>
            </a:r>
          </a:p>
        </p:txBody>
      </p:sp>
      <p:sp>
        <p:nvSpPr>
          <p:cNvPr id="25603"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25604"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12738" y="0"/>
            <a:ext cx="8637587" cy="6451600"/>
          </a:xfrm>
          <a:prstGeom prst="rect">
            <a:avLst/>
          </a:prstGeom>
          <a:noFill/>
          <a:ln w="9525">
            <a:noFill/>
            <a:miter lim="800000"/>
            <a:headEnd/>
            <a:tailEnd/>
          </a:ln>
        </p:spPr>
        <p:txBody>
          <a:bodyPr>
            <a:spAutoFit/>
          </a:bodyPr>
          <a:lstStyle/>
          <a:p>
            <a:r>
              <a:rPr lang="it-IT" altLang="zh-CN" sz="1000">
                <a:ea typeface="宋体" charset="-122"/>
              </a:rPr>
              <a:t> </a:t>
            </a:r>
          </a:p>
          <a:p>
            <a:pPr algn="just"/>
            <a:r>
              <a:rPr lang="it-IT" altLang="zh-CN" sz="2400">
                <a:solidFill>
                  <a:schemeClr val="accent2"/>
                </a:solidFill>
                <a:ea typeface="宋体" charset="-122"/>
              </a:rPr>
              <a:t>Un danno grave provoca sanguinamento nello stomaco o nel duodeno e può portare ad </a:t>
            </a:r>
            <a:r>
              <a:rPr lang="it-IT" altLang="zh-CN" sz="2400">
                <a:solidFill>
                  <a:srgbClr val="FF7C80"/>
                </a:solidFill>
                <a:ea typeface="宋体" charset="-122"/>
              </a:rPr>
              <a:t>ematemesi </a:t>
            </a:r>
            <a:r>
              <a:rPr lang="it-IT" altLang="zh-CN" sz="2400">
                <a:solidFill>
                  <a:schemeClr val="accent2"/>
                </a:solidFill>
                <a:ea typeface="宋体" charset="-122"/>
              </a:rPr>
              <a:t>(vomito di sangue). La necrosi delle cellule mucose può portare a perforazione intestinale per cui la mucosa danneggiata non funziona più da barriera e la velocità di assorbimento può superare la velocità di legame alla transferrina.       	L'eccesso di ferro nel sangue portale causa una necrosi delle cellule epatiche. Può esserci morte per collasso circolatorio da emorragia intestinale o coma da danno epatico. </a:t>
            </a:r>
          </a:p>
          <a:p>
            <a:pPr algn="just"/>
            <a:endParaRPr lang="it-IT" altLang="zh-CN" sz="2400">
              <a:solidFill>
                <a:schemeClr val="accent2"/>
              </a:solidFill>
              <a:ea typeface="宋体" charset="-122"/>
            </a:endParaRPr>
          </a:p>
          <a:p>
            <a:pPr algn="just"/>
            <a:r>
              <a:rPr lang="it-IT" altLang="zh-CN" sz="2400" b="1">
                <a:solidFill>
                  <a:schemeClr val="accent2"/>
                </a:solidFill>
                <a:ea typeface="宋体" charset="-122"/>
              </a:rPr>
              <a:t>ANALGESICI ANTIINFIAMMATORI</a:t>
            </a:r>
            <a:r>
              <a:rPr lang="it-IT" altLang="zh-CN" sz="2400" b="1">
                <a:ea typeface="宋体" charset="-122"/>
              </a:rPr>
              <a:t> </a:t>
            </a:r>
            <a:r>
              <a:rPr lang="it-IT" altLang="zh-CN" sz="2400">
                <a:ea typeface="宋体" charset="-122"/>
              </a:rPr>
              <a:t>possono provocare come sintomi comuni di una lieve intossicazione nausea e vomito, benchè l'effetto collaterale più comune sia quello di irritazione, spesso accompagnato da sanguinamento a carico della mucosa gastrica. Tale </a:t>
            </a:r>
            <a:r>
              <a:rPr lang="it-IT" altLang="zh-CN" sz="2400" i="1">
                <a:ea typeface="宋体" charset="-122"/>
              </a:rPr>
              <a:t>effetto </a:t>
            </a:r>
            <a:r>
              <a:rPr lang="it-IT" altLang="zh-CN" sz="2400">
                <a:ea typeface="宋体" charset="-122"/>
              </a:rPr>
              <a:t>dei FANS si ritiene sia ascrivibile all'inibizione della sintesi delle PGs cioè allo stesso meccanismo che ne giustifica le azioni antiinfiammatorie. </a:t>
            </a:r>
            <a:r>
              <a:rPr lang="it-IT" altLang="zh-CN" sz="2400">
                <a:solidFill>
                  <a:srgbClr val="FF3300"/>
                </a:solidFill>
                <a:ea typeface="宋体" charset="-122"/>
              </a:rPr>
              <a:t>L'uso di preparazioni solubili o tamponate sembra ridurre significativamente la tossicità gastrica.</a:t>
            </a:r>
            <a:r>
              <a:rPr lang="it-IT" altLang="zh-CN" sz="2400">
                <a:ea typeface="宋体" charset="-122"/>
              </a:rPr>
              <a:t> </a:t>
            </a:r>
          </a:p>
        </p:txBody>
      </p:sp>
      <p:sp>
        <p:nvSpPr>
          <p:cNvPr id="26627"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26628"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26629" name="AutoShape 6"/>
          <p:cNvSpPr>
            <a:spLocks noChangeArrowheads="1"/>
          </p:cNvSpPr>
          <p:nvPr/>
        </p:nvSpPr>
        <p:spPr bwMode="auto">
          <a:xfrm>
            <a:off x="431800" y="2159000"/>
            <a:ext cx="863600" cy="177800"/>
          </a:xfrm>
          <a:prstGeom prst="rightArrow">
            <a:avLst>
              <a:gd name="adj1" fmla="val 50000"/>
              <a:gd name="adj2" fmla="val 121429"/>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12738" y="0"/>
            <a:ext cx="8637587" cy="6650038"/>
          </a:xfrm>
          <a:prstGeom prst="rect">
            <a:avLst/>
          </a:prstGeom>
          <a:noFill/>
          <a:ln w="9525">
            <a:noFill/>
            <a:miter lim="800000"/>
            <a:headEnd/>
            <a:tailEnd/>
          </a:ln>
        </p:spPr>
        <p:txBody>
          <a:bodyPr>
            <a:spAutoFit/>
          </a:bodyPr>
          <a:lstStyle/>
          <a:p>
            <a:r>
              <a:rPr lang="it-IT" altLang="zh-CN" sz="1000">
                <a:ea typeface="宋体" charset="-122"/>
              </a:rPr>
              <a:t> </a:t>
            </a:r>
          </a:p>
          <a:p>
            <a:pPr algn="just"/>
            <a:r>
              <a:rPr lang="it-IT" altLang="zh-CN">
                <a:solidFill>
                  <a:schemeClr val="accent2"/>
                </a:solidFill>
                <a:ea typeface="宋体" charset="-122"/>
              </a:rPr>
              <a:t>Altri farmaci che possono indurre vomito in seguito ad un'azione irritante gastrica sono le </a:t>
            </a:r>
            <a:r>
              <a:rPr lang="it-IT" altLang="zh-CN" b="1">
                <a:solidFill>
                  <a:schemeClr val="accent2"/>
                </a:solidFill>
                <a:ea typeface="宋体" charset="-122"/>
              </a:rPr>
              <a:t>TETRACICLINE, </a:t>
            </a:r>
            <a:r>
              <a:rPr lang="it-IT" altLang="zh-CN">
                <a:solidFill>
                  <a:schemeClr val="accent2"/>
                </a:solidFill>
                <a:ea typeface="宋体" charset="-122"/>
              </a:rPr>
              <a:t>e molti farmaci antineoplastici</a:t>
            </a:r>
            <a:r>
              <a:rPr lang="it-IT" altLang="zh-CN">
                <a:ea typeface="宋体" charset="-122"/>
              </a:rPr>
              <a:t>.</a:t>
            </a:r>
          </a:p>
          <a:p>
            <a:pPr algn="just"/>
            <a:r>
              <a:rPr lang="it-IT" altLang="zh-CN">
                <a:ea typeface="宋体" charset="-122"/>
              </a:rPr>
              <a:t> </a:t>
            </a:r>
          </a:p>
          <a:p>
            <a:pPr algn="just"/>
            <a:r>
              <a:rPr lang="it-IT" altLang="zh-CN">
                <a:ea typeface="宋体" charset="-122"/>
              </a:rPr>
              <a:t>L'ipecacuana, usata come tintura ottenuta dalle radici essiccate di piante della specie Cephaelis, contiene un alcaloide, </a:t>
            </a:r>
            <a:r>
              <a:rPr lang="it-IT" altLang="zh-CN" b="1">
                <a:ea typeface="宋体" charset="-122"/>
              </a:rPr>
              <a:t>l'EMETINA </a:t>
            </a:r>
            <a:r>
              <a:rPr lang="it-IT" altLang="zh-CN">
                <a:ea typeface="宋体" charset="-122"/>
              </a:rPr>
              <a:t>che ha un'azione irritante sulla mucosa intestinale, ma non su quella dello stomaco, e produce vomito riflesso e diarrea. </a:t>
            </a:r>
            <a:r>
              <a:rPr lang="it-IT" altLang="zh-CN">
                <a:solidFill>
                  <a:schemeClr val="accent2"/>
                </a:solidFill>
                <a:ea typeface="宋体" charset="-122"/>
              </a:rPr>
              <a:t>Le preparazioni di ipecacuana a piccole dosi sono usate come espettoranti</a:t>
            </a:r>
            <a:r>
              <a:rPr lang="it-IT" altLang="zh-CN">
                <a:solidFill>
                  <a:srgbClr val="FF7C80"/>
                </a:solidFill>
                <a:ea typeface="宋体" charset="-122"/>
              </a:rPr>
              <a:t>. </a:t>
            </a:r>
            <a:r>
              <a:rPr lang="it-IT" altLang="zh-CN" b="1">
                <a:solidFill>
                  <a:srgbClr val="FF3300"/>
                </a:solidFill>
                <a:ea typeface="宋体" charset="-122"/>
              </a:rPr>
              <a:t>La tintura di ipecacuana è obbligatoria in farmacia. </a:t>
            </a:r>
          </a:p>
          <a:p>
            <a:pPr algn="just"/>
            <a:endParaRPr lang="it-IT" altLang="zh-CN" b="1">
              <a:solidFill>
                <a:srgbClr val="FF3300"/>
              </a:solidFill>
              <a:ea typeface="宋体" charset="-122"/>
            </a:endParaRPr>
          </a:p>
          <a:p>
            <a:pPr algn="just"/>
            <a:r>
              <a:rPr lang="it-IT" altLang="zh-CN">
                <a:ea typeface="宋体" charset="-122"/>
              </a:rPr>
              <a:t>Il tartrato di potassio e antimonio, o tartaro emetico, usato per via parenterale nella schistosomiasi (parassitosi da elminti), stimola il vomito sempre per via riflessa. </a:t>
            </a:r>
          </a:p>
        </p:txBody>
      </p:sp>
      <p:sp>
        <p:nvSpPr>
          <p:cNvPr id="27651"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27652"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14300" y="257175"/>
            <a:ext cx="8724900" cy="6426200"/>
          </a:xfrm>
        </p:spPr>
        <p:txBody>
          <a:bodyPr/>
          <a:lstStyle/>
          <a:p>
            <a:pPr>
              <a:lnSpc>
                <a:spcPct val="80000"/>
              </a:lnSpc>
            </a:pPr>
            <a:r>
              <a:rPr lang="it-IT" altLang="zh-CN" smtClean="0">
                <a:solidFill>
                  <a:srgbClr val="FF7C80"/>
                </a:solidFill>
                <a:ea typeface="宋体" charset="-122"/>
              </a:rPr>
              <a:t>Molti farmaci antineoplastici (quasi tutti) possono indurre vomito subito dopo il trattamento e tale effetto può perdurare anche per 3-4 giorni. </a:t>
            </a:r>
          </a:p>
          <a:p>
            <a:pPr>
              <a:lnSpc>
                <a:spcPct val="80000"/>
              </a:lnSpc>
            </a:pPr>
            <a:endParaRPr lang="it-IT" altLang="zh-CN" smtClean="0">
              <a:solidFill>
                <a:srgbClr val="FF7C80"/>
              </a:solidFill>
              <a:ea typeface="宋体" charset="-122"/>
            </a:endParaRPr>
          </a:p>
          <a:p>
            <a:pPr>
              <a:lnSpc>
                <a:spcPct val="80000"/>
              </a:lnSpc>
            </a:pPr>
            <a:r>
              <a:rPr lang="it-IT" altLang="zh-CN" smtClean="0">
                <a:solidFill>
                  <a:schemeClr val="accent2"/>
                </a:solidFill>
                <a:ea typeface="宋体" charset="-122"/>
              </a:rPr>
              <a:t>Il vomito è forte tante da dover essere trattato e sembra sia dovuto a più compenenti: centrali e periferiche che coinvolgono la serotonina.</a:t>
            </a:r>
          </a:p>
          <a:p>
            <a:pPr>
              <a:lnSpc>
                <a:spcPct val="80000"/>
              </a:lnSpc>
            </a:pPr>
            <a:endParaRPr lang="it-IT" altLang="zh-CN" smtClean="0">
              <a:solidFill>
                <a:schemeClr val="accent2"/>
              </a:solidFill>
              <a:ea typeface="宋体" charset="-122"/>
            </a:endParaRPr>
          </a:p>
          <a:p>
            <a:pPr>
              <a:lnSpc>
                <a:spcPct val="80000"/>
              </a:lnSpc>
            </a:pPr>
            <a:r>
              <a:rPr lang="de-DE" b="1" smtClean="0"/>
              <a:t>Poiché i recettori 5-HT3 sono localizzati perifericamente sulle terminazioni delle fibre afferenti vagali, e centralmente nell'area postrema, é stato ipotizzato che questi recettori partecipino alla regolazione del vomito a livello sia centrale che periferico.</a:t>
            </a:r>
            <a:endParaRPr lang="it-IT" b="1"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300038"/>
            <a:ext cx="8891588" cy="6858000"/>
          </a:xfrm>
        </p:spPr>
        <p:txBody>
          <a:bodyPr/>
          <a:lstStyle/>
          <a:p>
            <a:pPr algn="just">
              <a:lnSpc>
                <a:spcPct val="80000"/>
              </a:lnSpc>
              <a:buFontTx/>
              <a:buNone/>
            </a:pPr>
            <a:r>
              <a:rPr lang="de-DE" sz="2400" b="1" smtClean="0">
                <a:latin typeface="Arial" charset="0"/>
              </a:rPr>
              <a:t>    </a:t>
            </a:r>
            <a:r>
              <a:rPr lang="de-DE" sz="2400" b="1" smtClean="0">
                <a:solidFill>
                  <a:schemeClr val="accent2"/>
                </a:solidFill>
                <a:latin typeface="Arial" charset="0"/>
              </a:rPr>
              <a:t>Tuttavia, l'ipotesi più condivisa é quella dell'attivazione periferica dei recettori 5-HT3. Secondo tale ipotesi, la serotonina, liberata dalle cellule enterocromaffini in seguito al trattamento con farmaci citotossici, interagirebbe con i recettori 5-HT3 localizzati sulle terminazioni vagali, causando l'attivazione del riflesso emetico</a:t>
            </a:r>
          </a:p>
          <a:p>
            <a:pPr algn="just">
              <a:lnSpc>
                <a:spcPct val="80000"/>
              </a:lnSpc>
            </a:pPr>
            <a:r>
              <a:rPr lang="de-DE" sz="2400" b="1" smtClean="0">
                <a:latin typeface="Arial" charset="0"/>
              </a:rPr>
              <a:t>Gli studi sul ruolo svolto dalla serotonina nella fisiopatologia del vomito indotto da farmaci antitumorali e la caratterizzazione dei recettori 5-HT3 hanno permesso di dimostrare che i farmaci antagonisti dei recettori 5-HT3 sono efficaci nel trattamento dell'emesi indotta da chemioterapia.</a:t>
            </a:r>
          </a:p>
          <a:p>
            <a:pPr algn="just">
              <a:lnSpc>
                <a:spcPct val="80000"/>
              </a:lnSpc>
            </a:pPr>
            <a:r>
              <a:rPr lang="de-DE" sz="2400" b="1" smtClean="0">
                <a:solidFill>
                  <a:schemeClr val="accent2"/>
                </a:solidFill>
                <a:latin typeface="Arial" charset="0"/>
              </a:rPr>
              <a:t>In particolare, é stato osservato che nell'uomo i livelli plasmatici di serotonina e del suo metabolita (acido 5-idrossi-indolacetico) aumentano in corrispondenza degli episodi di vomito indotti da farmaci antitumorali. Inoltre, gli effetti emetogeni di vari farmaci antitumorali sono efficacemente prevenuti dalla somministrazione di antagonisti dei recettori 5-HT3</a:t>
            </a:r>
            <a:endParaRPr lang="it-IT" sz="2400" b="1" smtClean="0">
              <a:solidFill>
                <a:schemeClr val="accent2"/>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p:txBody>
          <a:bodyPr/>
          <a:lstStyle/>
          <a:p>
            <a:pPr>
              <a:lnSpc>
                <a:spcPct val="80000"/>
              </a:lnSpc>
            </a:pPr>
            <a:r>
              <a:rPr lang="it-IT" sz="2000" b="1" smtClean="0"/>
              <a:t>Figura 5 - Ruolo della serotonina nel vomito indotto da chemioterapia e radioterapia</a:t>
            </a:r>
            <a:endParaRPr lang="de-DE" sz="2000" b="1" smtClean="0"/>
          </a:p>
          <a:p>
            <a:pPr>
              <a:lnSpc>
                <a:spcPct val="80000"/>
              </a:lnSpc>
            </a:pPr>
            <a:r>
              <a:rPr lang="de-DE" sz="2000" b="1" smtClean="0"/>
              <a:t>-	Poiché i recettori 5-HT3 sono localizzati perifericamente sulle terminazioni delle fibre afferenti vagali, e centralmente nell'area postrema, é stato ipotizzato che questi recettori partecipino alla regolazione del vomito a livello sia centrale che periferico.</a:t>
            </a:r>
          </a:p>
          <a:p>
            <a:pPr>
              <a:lnSpc>
                <a:spcPct val="80000"/>
              </a:lnSpc>
            </a:pPr>
            <a:r>
              <a:rPr lang="de-DE" sz="2000" b="1" smtClean="0"/>
              <a:t>-	Tuttavia, l'ipotesi più condivisa é quella dell'attivazione periferica dei recettori 5-HT3. Secondo tale ipotesi, la serotonina, liberata dalle cellule enterocromaffini in seguito al trattamento con farmaci citotossici, interagirebbe con i recettori 5-HT3 localizzati sulle terminazioni vagali, causando l'attivazione del riflesso emetico</a:t>
            </a:r>
            <a:endParaRPr lang="it-IT" sz="2000" b="1" smtClean="0"/>
          </a:p>
        </p:txBody>
      </p:sp>
      <p:pic>
        <p:nvPicPr>
          <p:cNvPr id="30723" name="Picture 3" descr="vomito"/>
          <p:cNvPicPr>
            <a:picLocks noChangeAspect="1" noChangeArrowheads="1"/>
          </p:cNvPicPr>
          <p:nvPr/>
        </p:nvPicPr>
        <p:blipFill>
          <a:blip r:embed="rId2" cstate="print"/>
          <a:srcRect l="12094" t="11237"/>
          <a:stretch>
            <a:fillRect/>
          </a:stretch>
        </p:blipFill>
        <p:spPr bwMode="auto">
          <a:xfrm>
            <a:off x="411163" y="365125"/>
            <a:ext cx="8307387" cy="6207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82575" y="207963"/>
            <a:ext cx="8637588" cy="5878512"/>
          </a:xfrm>
          <a:prstGeom prst="rect">
            <a:avLst/>
          </a:prstGeom>
          <a:noFill/>
          <a:ln w="9525">
            <a:noFill/>
            <a:miter lim="800000"/>
            <a:headEnd/>
            <a:tailEnd/>
          </a:ln>
        </p:spPr>
        <p:txBody>
          <a:bodyPr>
            <a:spAutoFit/>
          </a:bodyPr>
          <a:lstStyle/>
          <a:p>
            <a:pPr algn="just"/>
            <a:endParaRPr lang="it-IT" altLang="zh-CN" sz="2400" b="1">
              <a:ea typeface="宋体" charset="-122"/>
            </a:endParaRPr>
          </a:p>
          <a:p>
            <a:pPr algn="just"/>
            <a:r>
              <a:rPr lang="it-IT" altLang="zh-CN" sz="2400" b="1">
                <a:solidFill>
                  <a:schemeClr val="accent2"/>
                </a:solidFill>
                <a:ea typeface="宋体" charset="-122"/>
              </a:rPr>
              <a:t>In linea generale piccole e pesanti compresse assunte in posizione eretta saranno in grado di attraversare l'esofago più velocemente delle capsule.</a:t>
            </a:r>
            <a:r>
              <a:rPr lang="it-IT" altLang="zh-CN" sz="2400" b="1">
                <a:ea typeface="宋体" charset="-122"/>
              </a:rPr>
              <a:t> In un esofago normale la deglutizione è possibile anche in assenza di gravità e persino contro la forza di gravità, tuttavia la forza di gravità aiuta il movimento dei materiali contenuti nell'esofago ed infatti nel caso che l'esofago sia occluso da un tumore o danneggiato da un veleno corrosivo può essere sostituito da un tubo inerte.</a:t>
            </a:r>
          </a:p>
          <a:p>
            <a:pPr algn="just"/>
            <a:endParaRPr lang="it-IT" altLang="zh-CN" sz="2400" b="1">
              <a:ea typeface="宋体" charset="-122"/>
            </a:endParaRPr>
          </a:p>
          <a:p>
            <a:pPr algn="just"/>
            <a:r>
              <a:rPr lang="it-IT" altLang="zh-CN" b="1">
                <a:solidFill>
                  <a:schemeClr val="accent2"/>
                </a:solidFill>
                <a:ea typeface="宋体" charset="-122"/>
              </a:rPr>
              <a:t>Ai pazienti dovrebbero essere date chiare indicazioni di assumere i farmaci in posizione eretta e con adeguati volumi di liquido onde accelerare al massimo il transito dei prodotti attraverso l'esofago per evitare che si verifichino delle ulcerazioni a suo carico.</a:t>
            </a:r>
            <a:r>
              <a:rPr lang="it-IT" altLang="zh-CN">
                <a:ea typeface="宋体" charset="-122"/>
              </a:rPr>
              <a:t> </a:t>
            </a:r>
            <a:r>
              <a:rPr lang="it-IT" altLang="zh-CN" sz="2400">
                <a:ea typeface="宋体" charset="-122"/>
              </a:rPr>
              <a:t> </a:t>
            </a:r>
          </a:p>
        </p:txBody>
      </p:sp>
      <p:sp>
        <p:nvSpPr>
          <p:cNvPr id="512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512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endParaRPr lang="it-IT" smtClean="0"/>
          </a:p>
        </p:txBody>
      </p:sp>
      <p:pic>
        <p:nvPicPr>
          <p:cNvPr id="31747" name="Picture 4" descr="vomito 2"/>
          <p:cNvPicPr>
            <a:picLocks noChangeAspect="1" noChangeArrowheads="1"/>
          </p:cNvPicPr>
          <p:nvPr/>
        </p:nvPicPr>
        <p:blipFill>
          <a:blip r:embed="rId2" cstate="print"/>
          <a:srcRect l="9827" t="10214"/>
          <a:stretch>
            <a:fillRect/>
          </a:stretch>
        </p:blipFill>
        <p:spPr bwMode="auto">
          <a:xfrm>
            <a:off x="474663" y="631825"/>
            <a:ext cx="8153400" cy="62007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contenuto 2"/>
          <p:cNvSpPr>
            <a:spLocks noGrp="1"/>
          </p:cNvSpPr>
          <p:nvPr>
            <p:ph idx="1"/>
          </p:nvPr>
        </p:nvSpPr>
        <p:spPr>
          <a:xfrm>
            <a:off x="317500" y="342900"/>
            <a:ext cx="7772400" cy="5994400"/>
          </a:xfrm>
        </p:spPr>
        <p:txBody>
          <a:bodyPr/>
          <a:lstStyle/>
          <a:p>
            <a:r>
              <a:rPr lang="it-IT" sz="2400" b="1" smtClean="0"/>
              <a:t>MECCANISMO D’AZIONE per DESAMETASONE</a:t>
            </a:r>
          </a:p>
          <a:p>
            <a:endParaRPr lang="it-IT" sz="2400" b="1" smtClean="0"/>
          </a:p>
          <a:p>
            <a:pPr algn="just"/>
            <a:r>
              <a:rPr lang="it-IT" sz="2000" smtClean="0"/>
              <a:t>• </a:t>
            </a:r>
            <a:r>
              <a:rPr lang="it-IT" sz="2000" i="1" smtClean="0"/>
              <a:t>1a ipotesi: prevede che l'effetto antiemetico dipenda dal blocco delle vie metabo-liche deputate alla sintesi di PG. Questa ipotesi é in accordo con il fatto che alcune PG quali E2 e F2α inducono vomito. </a:t>
            </a:r>
          </a:p>
          <a:p>
            <a:pPr algn="just"/>
            <a:r>
              <a:rPr lang="it-IT" sz="2000" smtClean="0"/>
              <a:t>• </a:t>
            </a:r>
            <a:r>
              <a:rPr lang="it-IT" sz="2000" i="1" smtClean="0"/>
              <a:t>2a ipotesi : attribuisce l'effetto al fatto che i glicocorticoidi riducono la disponibili-tà di 5-HT mediante l'attivazione dell'enzima triptofano pirrolasi che favorisce la conversione del triptofano in chinurenina (precursore di alanina e nicotinamide). Una minore quantità di triptofano é quindi disponibile per la sintesi di 5-HT che svolge un ruolo fondamentale nel vomito da agenti citotossici. </a:t>
            </a:r>
          </a:p>
          <a:p>
            <a:pPr algn="just"/>
            <a:r>
              <a:rPr lang="it-IT" sz="2000" b="1" smtClean="0"/>
              <a:t>INDICAZIONI: Emesi da chemioterapici (spesso vengono usati in associazione con altri antiemetici quali anti-D2 ed anti-5HT3 EFFETTI INDESIDERATI: prurito periorale, parestesie, reazioni , psicotiche in soggetti con una storia di psicosi BENZODIAZEPINE Lorazepam, diazepam, flunitrazepam, alprazolam INDICAZIONI: Emesi anticipata indotta da chemioterapici </a:t>
            </a:r>
            <a:endParaRPr lang="it-IT" sz="20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12738" y="0"/>
            <a:ext cx="8637587" cy="6878638"/>
          </a:xfrm>
          <a:prstGeom prst="rect">
            <a:avLst/>
          </a:prstGeom>
          <a:noFill/>
          <a:ln w="9525">
            <a:noFill/>
            <a:miter lim="800000"/>
            <a:headEnd/>
            <a:tailEnd/>
          </a:ln>
        </p:spPr>
        <p:txBody>
          <a:bodyPr>
            <a:spAutoFit/>
          </a:bodyPr>
          <a:lstStyle/>
          <a:p>
            <a:pPr algn="ctr"/>
            <a:r>
              <a:rPr lang="it-IT" altLang="zh-CN" b="1">
                <a:ea typeface="宋体" charset="-122"/>
              </a:rPr>
              <a:t>STOMACO E DUODENO</a:t>
            </a:r>
            <a:r>
              <a:rPr lang="it-IT" altLang="zh-CN" sz="2400" b="1" u="sng">
                <a:ea typeface="宋体" charset="-122"/>
              </a:rPr>
              <a:t> </a:t>
            </a:r>
            <a:endParaRPr lang="it-IT" altLang="zh-CN" sz="2400">
              <a:ea typeface="宋体" charset="-122"/>
            </a:endParaRPr>
          </a:p>
          <a:p>
            <a:pPr algn="just"/>
            <a:r>
              <a:rPr lang="it-IT" altLang="zh-CN" sz="2400">
                <a:ea typeface="宋体" charset="-122"/>
              </a:rPr>
              <a:t>A questo livello possiamo avere degli effetti indesiderati da </a:t>
            </a:r>
            <a:r>
              <a:rPr lang="it-IT" altLang="zh-CN" sz="2400">
                <a:solidFill>
                  <a:schemeClr val="accent2"/>
                </a:solidFill>
                <a:ea typeface="宋体" charset="-122"/>
              </a:rPr>
              <a:t>1) alterazioni della motilità gastrica o duodenale</a:t>
            </a:r>
            <a:r>
              <a:rPr lang="it-IT" altLang="zh-CN" sz="2400">
                <a:ea typeface="宋体" charset="-122"/>
              </a:rPr>
              <a:t> o </a:t>
            </a:r>
            <a:r>
              <a:rPr lang="it-IT" altLang="zh-CN" sz="2400">
                <a:solidFill>
                  <a:schemeClr val="accent2"/>
                </a:solidFill>
                <a:ea typeface="宋体" charset="-122"/>
              </a:rPr>
              <a:t>2)</a:t>
            </a:r>
            <a:r>
              <a:rPr lang="it-IT" altLang="zh-CN" sz="2400">
                <a:ea typeface="宋体" charset="-122"/>
              </a:rPr>
              <a:t> </a:t>
            </a:r>
            <a:r>
              <a:rPr lang="it-IT" altLang="zh-CN" sz="2400">
                <a:solidFill>
                  <a:schemeClr val="accent2"/>
                </a:solidFill>
                <a:ea typeface="宋体" charset="-122"/>
              </a:rPr>
              <a:t>da azioni irritanti e lesive sulle mucose</a:t>
            </a:r>
            <a:r>
              <a:rPr lang="it-IT" altLang="zh-CN" sz="2400">
                <a:ea typeface="宋体" charset="-122"/>
              </a:rPr>
              <a:t> con conseguente azione ulcerogena. </a:t>
            </a:r>
          </a:p>
          <a:p>
            <a:pPr algn="just"/>
            <a:endParaRPr lang="it-IT" altLang="zh-CN" sz="1000" b="1">
              <a:ea typeface="宋体" charset="-122"/>
            </a:endParaRPr>
          </a:p>
          <a:p>
            <a:pPr algn="just"/>
            <a:r>
              <a:rPr lang="it-IT" altLang="zh-CN" sz="2400" b="1">
                <a:solidFill>
                  <a:schemeClr val="accent2"/>
                </a:solidFill>
                <a:ea typeface="宋体" charset="-122"/>
              </a:rPr>
              <a:t>1a. MODIFICAZIONI DELLA MOTILITÀ GASTRICA:</a:t>
            </a:r>
            <a:r>
              <a:rPr lang="it-IT" altLang="zh-CN" sz="2400" b="1">
                <a:ea typeface="宋体" charset="-122"/>
              </a:rPr>
              <a:t> </a:t>
            </a:r>
            <a:r>
              <a:rPr lang="it-IT" altLang="zh-CN" sz="2400">
                <a:solidFill>
                  <a:srgbClr val="FF7C80"/>
                </a:solidFill>
                <a:ea typeface="宋体" charset="-122"/>
              </a:rPr>
              <a:t>un ritardo nello svuotamento gastrico può essere la conseguenza di tutti quei farmaci che possiedono </a:t>
            </a:r>
            <a:r>
              <a:rPr lang="it-IT" altLang="zh-CN" sz="2400" b="1">
                <a:solidFill>
                  <a:srgbClr val="FF7C80"/>
                </a:solidFill>
                <a:ea typeface="宋体" charset="-122"/>
              </a:rPr>
              <a:t>attività anticolinergica (atropina e Joscina=Buscopan) </a:t>
            </a:r>
            <a:r>
              <a:rPr lang="it-IT" altLang="zh-CN" sz="2400">
                <a:solidFill>
                  <a:srgbClr val="FF7C80"/>
                </a:solidFill>
                <a:ea typeface="宋体" charset="-122"/>
              </a:rPr>
              <a:t>e degli </a:t>
            </a:r>
            <a:r>
              <a:rPr lang="it-IT" altLang="zh-CN" sz="2400" b="1">
                <a:solidFill>
                  <a:srgbClr val="FF7C80"/>
                </a:solidFill>
                <a:ea typeface="宋体" charset="-122"/>
              </a:rPr>
              <a:t>oppiacei.</a:t>
            </a:r>
            <a:r>
              <a:rPr lang="it-IT" altLang="zh-CN" sz="2400" b="1">
                <a:ea typeface="宋体" charset="-122"/>
              </a:rPr>
              <a:t> </a:t>
            </a:r>
            <a:r>
              <a:rPr lang="it-IT" altLang="zh-CN" sz="2400">
                <a:ea typeface="宋体" charset="-122"/>
              </a:rPr>
              <a:t>Tale </a:t>
            </a:r>
            <a:r>
              <a:rPr lang="it-IT" altLang="zh-CN" sz="2400" i="1">
                <a:ea typeface="宋体" charset="-122"/>
              </a:rPr>
              <a:t>effetto, </a:t>
            </a:r>
            <a:r>
              <a:rPr lang="it-IT" altLang="zh-CN" sz="2400">
                <a:ea typeface="宋体" charset="-122"/>
              </a:rPr>
              <a:t>oltre che risultare in una sgradevole sensazione di pesantezza nei pazienti, </a:t>
            </a:r>
            <a:r>
              <a:rPr lang="it-IT" altLang="zh-CN" sz="2400">
                <a:solidFill>
                  <a:schemeClr val="accent2"/>
                </a:solidFill>
                <a:ea typeface="宋体" charset="-122"/>
              </a:rPr>
              <a:t>può avere delle conseguenze nell'assorbimento di altri farmaci che possono essere somministrati contemporaneamente. </a:t>
            </a:r>
          </a:p>
          <a:p>
            <a:pPr algn="just"/>
            <a:r>
              <a:rPr lang="it-IT" altLang="zh-CN" sz="2400">
                <a:ea typeface="宋体" charset="-122"/>
              </a:rPr>
              <a:t>L'attività propulsiva dello stomaco e dell'intestino determina la</a:t>
            </a:r>
            <a:r>
              <a:rPr lang="it-IT" altLang="zh-CN" sz="2400" b="1">
                <a:ea typeface="宋体" charset="-122"/>
              </a:rPr>
              <a:t> </a:t>
            </a:r>
            <a:r>
              <a:rPr lang="it-IT" altLang="zh-CN" sz="2400">
                <a:ea typeface="宋体" charset="-122"/>
              </a:rPr>
              <a:t>comparsa e la durata del contatto del farmaco sciolto con le superfici di assorbimento. 			</a:t>
            </a:r>
            <a:r>
              <a:rPr lang="it-IT" altLang="zh-CN" sz="2400">
                <a:solidFill>
                  <a:schemeClr val="accent2"/>
                </a:solidFill>
                <a:ea typeface="宋体" charset="-122"/>
              </a:rPr>
              <a:t>NB:</a:t>
            </a:r>
            <a:r>
              <a:rPr lang="it-IT" altLang="zh-CN" sz="2400">
                <a:ea typeface="宋体" charset="-122"/>
              </a:rPr>
              <a:t> </a:t>
            </a:r>
            <a:r>
              <a:rPr lang="it-IT" altLang="zh-CN" sz="2400">
                <a:solidFill>
                  <a:schemeClr val="accent2"/>
                </a:solidFill>
                <a:ea typeface="宋体" charset="-122"/>
              </a:rPr>
              <a:t>Un farmaco che viene principalmente assorbito dall'intestino, se assunto con il cibo, specie se grasso, a causa del lento svuotamento dello stomaco, raggiungerà lentamente l'intestino e quindi il suo assorbimento e di conseguenza la comparsa dell'effetto si verificherà con un certo ritardo. </a:t>
            </a:r>
          </a:p>
        </p:txBody>
      </p:sp>
      <p:sp>
        <p:nvSpPr>
          <p:cNvPr id="33795"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33796"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12738" y="0"/>
            <a:ext cx="8637587" cy="6673850"/>
          </a:xfrm>
          <a:prstGeom prst="rect">
            <a:avLst/>
          </a:prstGeom>
          <a:noFill/>
          <a:ln w="9525">
            <a:noFill/>
            <a:miter lim="800000"/>
            <a:headEnd/>
            <a:tailEnd/>
          </a:ln>
        </p:spPr>
        <p:txBody>
          <a:bodyPr>
            <a:spAutoFit/>
          </a:bodyPr>
          <a:lstStyle/>
          <a:p>
            <a:pPr algn="just">
              <a:lnSpc>
                <a:spcPct val="95000"/>
              </a:lnSpc>
            </a:pPr>
            <a:r>
              <a:rPr lang="it-IT" altLang="zh-CN" sz="2400">
                <a:solidFill>
                  <a:srgbClr val="FF3300"/>
                </a:solidFill>
                <a:ea typeface="宋体" charset="-122"/>
              </a:rPr>
              <a:t>La morfina e gli oppiacei morfino-simili provocano ad esempio una diminuzione notevole della motilità dello stomaco, ciò che ritarda sino a 12 ore il transito del contenuto gastrico attraverso il duodeno e ritarda grandemente l'assorbimento dei farmaci somministrati per via orale.</a:t>
            </a:r>
            <a:r>
              <a:rPr lang="it-IT" altLang="zh-CN" sz="2400">
                <a:ea typeface="宋体" charset="-122"/>
              </a:rPr>
              <a:t> Pertanto la stimolazione dello svuotamento gastrico ad esempio con </a:t>
            </a:r>
            <a:r>
              <a:rPr lang="it-IT" altLang="zh-CN" sz="2400">
                <a:solidFill>
                  <a:schemeClr val="accent2"/>
                </a:solidFill>
                <a:ea typeface="宋体" charset="-122"/>
              </a:rPr>
              <a:t>metoclopramide</a:t>
            </a:r>
            <a:r>
              <a:rPr lang="it-IT" altLang="zh-CN" sz="2400">
                <a:ea typeface="宋体" charset="-122"/>
              </a:rPr>
              <a:t> aumenta in modo considerevole la velocità di assorbimento intestinale e quindi di comparsa dell'effetto dei farmaci.</a:t>
            </a:r>
            <a:r>
              <a:rPr lang="it-IT" altLang="zh-CN">
                <a:ea typeface="宋体" charset="-122"/>
              </a:rPr>
              <a:t> </a:t>
            </a:r>
          </a:p>
          <a:p>
            <a:pPr algn="just">
              <a:lnSpc>
                <a:spcPct val="85000"/>
              </a:lnSpc>
            </a:pPr>
            <a:endParaRPr lang="it-IT" altLang="zh-CN" sz="1400">
              <a:ea typeface="宋体" charset="-122"/>
            </a:endParaRPr>
          </a:p>
          <a:p>
            <a:pPr algn="just"/>
            <a:endParaRPr lang="it-IT" altLang="zh-CN" sz="1400" b="1">
              <a:ea typeface="宋体" charset="-122"/>
            </a:endParaRPr>
          </a:p>
          <a:p>
            <a:pPr algn="just"/>
            <a:r>
              <a:rPr lang="it-IT" altLang="zh-CN" sz="2400" b="1">
                <a:solidFill>
                  <a:schemeClr val="accent2"/>
                </a:solidFill>
                <a:ea typeface="宋体" charset="-122"/>
              </a:rPr>
              <a:t>1b. MODIFICAZIONI DELLA MOTILlTÀ INTESTINALE:</a:t>
            </a:r>
            <a:r>
              <a:rPr lang="it-IT" altLang="zh-CN" sz="2400" b="1">
                <a:ea typeface="宋体" charset="-122"/>
              </a:rPr>
              <a:t> </a:t>
            </a:r>
          </a:p>
          <a:p>
            <a:pPr algn="just"/>
            <a:r>
              <a:rPr lang="it-IT" altLang="zh-CN" sz="2400">
                <a:ea typeface="宋体" charset="-122"/>
              </a:rPr>
              <a:t>Il grado di assorbimento</a:t>
            </a:r>
            <a:r>
              <a:rPr lang="it-IT" altLang="zh-CN">
                <a:ea typeface="宋体" charset="-122"/>
              </a:rPr>
              <a:t> di </a:t>
            </a:r>
            <a:r>
              <a:rPr lang="it-IT" altLang="zh-CN" sz="2400">
                <a:ea typeface="宋体" charset="-122"/>
              </a:rPr>
              <a:t>farmaci poco assorbiti dall'intestino può essere molto influenzato da farmaci che modificano il tempo di transito intestinale. Così il prolungamento del tempo di transito prodotto da </a:t>
            </a:r>
            <a:r>
              <a:rPr lang="it-IT" altLang="zh-CN" sz="2400" b="1">
                <a:ea typeface="宋体" charset="-122"/>
              </a:rPr>
              <a:t>analgesici morfino-simili, da atropina </a:t>
            </a:r>
            <a:r>
              <a:rPr lang="it-IT" altLang="zh-CN" sz="2400">
                <a:ea typeface="宋体" charset="-122"/>
              </a:rPr>
              <a:t>e congeneri, da </a:t>
            </a:r>
            <a:r>
              <a:rPr lang="it-IT" altLang="zh-CN" sz="2400" b="1">
                <a:ea typeface="宋体" charset="-122"/>
              </a:rPr>
              <a:t>spasmolitici intestinali </a:t>
            </a:r>
            <a:r>
              <a:rPr lang="it-IT" altLang="zh-CN" sz="2400">
                <a:ea typeface="宋体" charset="-122"/>
              </a:rPr>
              <a:t>o bloccanti gangliari può determinare un maggior assorbimento, mentre la diminuzione del tempo di transito prodotta ad esempio dai </a:t>
            </a:r>
            <a:r>
              <a:rPr lang="it-IT" altLang="zh-CN" sz="2400" b="1">
                <a:ea typeface="宋体" charset="-122"/>
              </a:rPr>
              <a:t>lassativi </a:t>
            </a:r>
            <a:r>
              <a:rPr lang="it-IT" altLang="zh-CN" sz="2400">
                <a:ea typeface="宋体" charset="-122"/>
              </a:rPr>
              <a:t>può tradursi in un minore assorbimento. </a:t>
            </a:r>
          </a:p>
        </p:txBody>
      </p:sp>
      <p:sp>
        <p:nvSpPr>
          <p:cNvPr id="34819"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34820"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12738" y="0"/>
            <a:ext cx="8637587" cy="6726238"/>
          </a:xfrm>
          <a:prstGeom prst="rect">
            <a:avLst/>
          </a:prstGeom>
          <a:noFill/>
          <a:ln w="9525">
            <a:noFill/>
            <a:miter lim="800000"/>
            <a:headEnd/>
            <a:tailEnd/>
          </a:ln>
        </p:spPr>
        <p:txBody>
          <a:bodyPr>
            <a:spAutoFit/>
          </a:bodyPr>
          <a:lstStyle/>
          <a:p>
            <a:r>
              <a:rPr lang="it-IT" altLang="zh-CN" sz="2400" b="1">
                <a:solidFill>
                  <a:schemeClr val="accent2"/>
                </a:solidFill>
                <a:ea typeface="宋体" charset="-122"/>
              </a:rPr>
              <a:t>2. FARMACI ULCEROGENI:</a:t>
            </a:r>
            <a:r>
              <a:rPr lang="it-IT" altLang="zh-CN" b="1">
                <a:ea typeface="宋体" charset="-122"/>
              </a:rPr>
              <a:t> </a:t>
            </a:r>
            <a:endParaRPr lang="it-IT" altLang="zh-CN">
              <a:ea typeface="宋体" charset="-122"/>
            </a:endParaRPr>
          </a:p>
          <a:p>
            <a:pPr algn="just"/>
            <a:r>
              <a:rPr lang="it-IT" altLang="zh-CN" sz="2400">
                <a:ea typeface="宋体" charset="-122"/>
              </a:rPr>
              <a:t>I più importanti effetti ulcerogeni che colpiscono lo stomaco ed il duodeno sono quelli associati con l'impiego di </a:t>
            </a:r>
            <a:r>
              <a:rPr lang="it-IT" altLang="zh-CN" sz="2400" b="1">
                <a:solidFill>
                  <a:srgbClr val="FF3300"/>
                </a:solidFill>
                <a:ea typeface="宋体" charset="-122"/>
              </a:rPr>
              <a:t>Analgesici ed antiinfiammatori non steroidei.</a:t>
            </a:r>
            <a:r>
              <a:rPr lang="it-IT" altLang="zh-CN" sz="2400" b="1">
                <a:ea typeface="宋体" charset="-122"/>
              </a:rPr>
              <a:t> </a:t>
            </a:r>
            <a:r>
              <a:rPr lang="it-IT" altLang="zh-CN" sz="2400">
                <a:ea typeface="宋体" charset="-122"/>
              </a:rPr>
              <a:t>Ciò è dovuto in parte anche al fatto che questi farmaci sono tra quelli più largamente prescritti. </a:t>
            </a:r>
          </a:p>
          <a:p>
            <a:pPr algn="just"/>
            <a:r>
              <a:rPr lang="it-IT" altLang="zh-CN" sz="2400">
                <a:ea typeface="宋体" charset="-122"/>
              </a:rPr>
              <a:t>I più frequenti effetti collaterali sono la</a:t>
            </a:r>
            <a:r>
              <a:rPr lang="it-IT" altLang="zh-CN" sz="2400">
                <a:solidFill>
                  <a:schemeClr val="accent2"/>
                </a:solidFill>
                <a:ea typeface="宋体" charset="-122"/>
              </a:rPr>
              <a:t> DISPEPSIA</a:t>
            </a:r>
            <a:r>
              <a:rPr lang="it-IT" altLang="zh-CN" sz="2400">
                <a:ea typeface="宋体" charset="-122"/>
              </a:rPr>
              <a:t> (alterazioni nella digestione) e la tendenza ad indurre </a:t>
            </a:r>
            <a:r>
              <a:rPr lang="it-IT" altLang="zh-CN" sz="2400">
                <a:solidFill>
                  <a:schemeClr val="accent2"/>
                </a:solidFill>
                <a:ea typeface="宋体" charset="-122"/>
              </a:rPr>
              <a:t>ULCERA GASTRICA o INTESTINALE</a:t>
            </a:r>
            <a:r>
              <a:rPr lang="it-IT" altLang="zh-CN" sz="2400">
                <a:ea typeface="宋体" charset="-122"/>
              </a:rPr>
              <a:t> </a:t>
            </a:r>
            <a:r>
              <a:rPr lang="it-IT" altLang="zh-CN" sz="2400">
                <a:solidFill>
                  <a:schemeClr val="accent2"/>
                </a:solidFill>
                <a:ea typeface="宋体" charset="-122"/>
              </a:rPr>
              <a:t>che può essere accompagnata talvolta da un'anemia secondaria dovuta alla conseguente perdita di sangue</a:t>
            </a:r>
            <a:r>
              <a:rPr lang="it-IT" altLang="zh-CN" sz="2400">
                <a:ea typeface="宋体" charset="-122"/>
              </a:rPr>
              <a:t>. </a:t>
            </a:r>
            <a:r>
              <a:rPr lang="it-IT" altLang="zh-CN" sz="2400" b="1" i="1">
                <a:solidFill>
                  <a:srgbClr val="FF3300"/>
                </a:solidFill>
                <a:ea typeface="宋体" charset="-122"/>
              </a:rPr>
              <a:t>Il trattamento con i FANS può portare ad ulcera gastrica o può riacutizzare vecchie ulcere preesistenti. </a:t>
            </a:r>
          </a:p>
          <a:p>
            <a:pPr algn="just"/>
            <a:r>
              <a:rPr lang="it-IT" altLang="zh-CN" sz="2400">
                <a:ea typeface="宋体" charset="-122"/>
              </a:rPr>
              <a:t>Il danno gastrico può essere determinato da </a:t>
            </a:r>
            <a:r>
              <a:rPr lang="it-IT" altLang="zh-CN" sz="2400">
                <a:solidFill>
                  <a:schemeClr val="accent2"/>
                </a:solidFill>
                <a:ea typeface="宋体" charset="-122"/>
              </a:rPr>
              <a:t>2</a:t>
            </a:r>
            <a:r>
              <a:rPr lang="it-IT" altLang="zh-CN" sz="2400">
                <a:ea typeface="宋体" charset="-122"/>
              </a:rPr>
              <a:t> meccanismi distinti: </a:t>
            </a:r>
          </a:p>
          <a:p>
            <a:pPr algn="just"/>
            <a:endParaRPr lang="it-IT" altLang="zh-CN" sz="2400">
              <a:ea typeface="宋体" charset="-122"/>
            </a:endParaRPr>
          </a:p>
          <a:p>
            <a:pPr algn="just"/>
            <a:r>
              <a:rPr lang="it-IT" altLang="zh-CN" sz="2400">
                <a:solidFill>
                  <a:schemeClr val="accent2"/>
                </a:solidFill>
                <a:ea typeface="宋体" charset="-122"/>
              </a:rPr>
              <a:t>1. un meccanismo di tipo irritativo</a:t>
            </a:r>
            <a:r>
              <a:rPr lang="it-IT" altLang="zh-CN" sz="2400">
                <a:ea typeface="宋体" charset="-122"/>
              </a:rPr>
              <a:t>, legato alle caratteristiche della molecola e che quindi può essere diverso da prodotto o prodotto, che permette la retrodiffusione dell'acido gastrico nella mucosa ed induce un danno a carico del tessuto. Questo effetto è legato alla </a:t>
            </a:r>
            <a:r>
              <a:rPr lang="it-IT" altLang="zh-CN" sz="2400">
                <a:solidFill>
                  <a:schemeClr val="accent2"/>
                </a:solidFill>
                <a:ea typeface="宋体" charset="-122"/>
              </a:rPr>
              <a:t>somministrazione orale.</a:t>
            </a:r>
            <a:r>
              <a:rPr lang="it-IT" altLang="zh-CN" sz="2400">
                <a:ea typeface="宋体" charset="-122"/>
              </a:rPr>
              <a:t> </a:t>
            </a:r>
          </a:p>
        </p:txBody>
      </p:sp>
      <p:sp>
        <p:nvSpPr>
          <p:cNvPr id="35843"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35844"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12738" y="866775"/>
            <a:ext cx="8637587" cy="5327650"/>
          </a:xfrm>
          <a:prstGeom prst="rect">
            <a:avLst/>
          </a:prstGeom>
          <a:noFill/>
          <a:ln w="9525">
            <a:noFill/>
            <a:miter lim="800000"/>
            <a:headEnd/>
            <a:tailEnd/>
          </a:ln>
        </p:spPr>
        <p:txBody>
          <a:bodyPr>
            <a:spAutoFit/>
          </a:bodyPr>
          <a:lstStyle/>
          <a:p>
            <a:pPr algn="just"/>
            <a:r>
              <a:rPr lang="it-IT" altLang="zh-CN" sz="2400">
                <a:ea typeface="宋体" charset="-122"/>
              </a:rPr>
              <a:t>L'uso di preparazioni tamponate o solubili può attenuare il fenomeno irritativo. </a:t>
            </a:r>
            <a:r>
              <a:rPr lang="it-IT" altLang="zh-CN" sz="2400" i="1">
                <a:ea typeface="宋体" charset="-122"/>
              </a:rPr>
              <a:t>In genere ciò porta ad una riduzione dell'incidenza di dispepsia, ma non arreca vantaggi nell'attenuare l'incidenza del verificarsi di ulcere.</a:t>
            </a:r>
          </a:p>
          <a:p>
            <a:pPr algn="just"/>
            <a:r>
              <a:rPr lang="it-IT" altLang="zh-CN" sz="2400">
                <a:ea typeface="宋体" charset="-122"/>
              </a:rPr>
              <a:t> </a:t>
            </a:r>
          </a:p>
          <a:p>
            <a:pPr algn="just"/>
            <a:r>
              <a:rPr lang="it-IT" altLang="zh-CN" sz="2400">
                <a:solidFill>
                  <a:schemeClr val="accent2"/>
                </a:solidFill>
                <a:ea typeface="宋体" charset="-122"/>
              </a:rPr>
              <a:t>2. L'altro meccanismo è legato alla capacità di questi prodotti di inibire la sintesi delle PGs.</a:t>
            </a:r>
            <a:r>
              <a:rPr lang="it-IT" altLang="zh-CN" sz="2400">
                <a:ea typeface="宋体" charset="-122"/>
              </a:rPr>
              <a:t> E' stato notato infatti che l'azione ulcerogena dei FANS è presente anche </a:t>
            </a:r>
            <a:r>
              <a:rPr lang="it-IT" altLang="zh-CN" sz="2400">
                <a:solidFill>
                  <a:srgbClr val="FF3300"/>
                </a:solidFill>
                <a:ea typeface="宋体" charset="-122"/>
              </a:rPr>
              <a:t>dopo somministrazione parenterale</a:t>
            </a:r>
            <a:r>
              <a:rPr lang="it-IT" altLang="zh-CN" sz="2400">
                <a:ea typeface="宋体" charset="-122"/>
              </a:rPr>
              <a:t> e che, nonostante le dichiarazioni delle ditte produttrici, non vi sono grosse differenze fra i vari analgesici per quanto riguarda la tossicità gastro-intestinale. </a:t>
            </a:r>
          </a:p>
          <a:p>
            <a:pPr algn="just"/>
            <a:endParaRPr lang="it-IT" altLang="zh-CN" sz="2400">
              <a:ea typeface="宋体" charset="-122"/>
            </a:endParaRPr>
          </a:p>
          <a:p>
            <a:pPr algn="ctr"/>
            <a:r>
              <a:rPr lang="it-IT" altLang="zh-CN">
                <a:solidFill>
                  <a:schemeClr val="accent2"/>
                </a:solidFill>
                <a:ea typeface="宋体" charset="-122"/>
              </a:rPr>
              <a:t>Vediamo adesso questo secondo meccanismo più in dettaglio.</a:t>
            </a:r>
          </a:p>
        </p:txBody>
      </p:sp>
      <p:sp>
        <p:nvSpPr>
          <p:cNvPr id="36867"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36868"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69875" y="0"/>
            <a:ext cx="8637588" cy="6924675"/>
          </a:xfrm>
          <a:prstGeom prst="rect">
            <a:avLst/>
          </a:prstGeom>
          <a:noFill/>
          <a:ln w="9525">
            <a:noFill/>
            <a:miter lim="800000"/>
            <a:headEnd/>
            <a:tailEnd/>
          </a:ln>
        </p:spPr>
        <p:txBody>
          <a:bodyPr>
            <a:spAutoFit/>
          </a:bodyPr>
          <a:lstStyle/>
          <a:p>
            <a:pPr algn="just"/>
            <a:r>
              <a:rPr lang="it-IT" altLang="zh-CN">
                <a:solidFill>
                  <a:schemeClr val="accent2"/>
                </a:solidFill>
                <a:ea typeface="宋体" charset="-122"/>
              </a:rPr>
              <a:t>I più comuni FANS inibiscono infatti sia la cicloossigenasi 1 (COX-l), sia la ciclossigenasi 2 (COX-2). La cicloossigenasi è un enzima che converte l'acido arachidonico agli intermedi instabili PGG2 e PGH2 </a:t>
            </a:r>
            <a:r>
              <a:rPr lang="it-IT" altLang="zh-CN" sz="1800">
                <a:solidFill>
                  <a:schemeClr val="accent2"/>
                </a:solidFill>
                <a:ea typeface="宋体" charset="-122"/>
              </a:rPr>
              <a:t>(endoperossidi</a:t>
            </a:r>
            <a:r>
              <a:rPr lang="it-IT" altLang="zh-CN" sz="1200">
                <a:solidFill>
                  <a:schemeClr val="accent2"/>
                </a:solidFill>
                <a:ea typeface="宋体" charset="-122"/>
              </a:rPr>
              <a:t> </a:t>
            </a:r>
            <a:r>
              <a:rPr lang="it-IT" altLang="zh-CN" sz="1800">
                <a:solidFill>
                  <a:schemeClr val="accent2"/>
                </a:solidFill>
                <a:ea typeface="宋体" charset="-122"/>
              </a:rPr>
              <a:t>ciclici)</a:t>
            </a:r>
            <a:r>
              <a:rPr lang="it-IT" altLang="zh-CN">
                <a:solidFill>
                  <a:schemeClr val="accent2"/>
                </a:solidFill>
                <a:ea typeface="宋体" charset="-122"/>
              </a:rPr>
              <a:t> da cui hanno origine le varie prostaglandine. </a:t>
            </a:r>
          </a:p>
          <a:p>
            <a:pPr algn="just"/>
            <a:r>
              <a:rPr lang="it-IT" altLang="zh-CN">
                <a:solidFill>
                  <a:schemeClr val="accent2"/>
                </a:solidFill>
                <a:ea typeface="宋体" charset="-122"/>
              </a:rPr>
              <a:t>Tuttavia mentre la COX-l è costitutiva e si trova nei vasi ematici ed a livello dello stomaco e del rene, la sintesi della COX-2 viene indotta durante il processo infiammatorio da parte delle citochine e degli altri mediatori. Si ritiene che l'inibizione della COX-2 porti all'effetto antipiretico, analgesico ed antiinfiammatorio, mentre l'inibizione della COX-l sarebbe responsabile dell'effetto ulcerogeno. </a:t>
            </a:r>
          </a:p>
          <a:p>
            <a:pPr algn="just"/>
            <a:r>
              <a:rPr lang="it-IT" altLang="zh-CN">
                <a:solidFill>
                  <a:srgbClr val="FF3300"/>
                </a:solidFill>
                <a:ea typeface="宋体" charset="-122"/>
              </a:rPr>
              <a:t>Le PGs predominanti sintetizzate dalla mucosa gastrica sono la PGI2 e la PGE2 che inibiscono la secrezione di acido da parte dello stomaco e promuovono la secrezione di muco citoprotettivo nell'intestino.</a:t>
            </a:r>
            <a:r>
              <a:rPr lang="it-IT" altLang="zh-CN" sz="2400">
                <a:solidFill>
                  <a:srgbClr val="FF3300"/>
                </a:solidFill>
                <a:ea typeface="宋体" charset="-122"/>
              </a:rPr>
              <a:t> </a:t>
            </a:r>
          </a:p>
        </p:txBody>
      </p:sp>
      <p:sp>
        <p:nvSpPr>
          <p:cNvPr id="37891"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37892"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8914" name="AutoShape 2" descr="data:image/jpeg;base64,/9j/4AAQSkZJRgABAQAAAQABAAD/2wCEAAkGBhQSEBIUEhEVFRUWGRcWEhUYExcYGBQYGBcVFBQTGBUYGyYeGBsjGRIXIC8iJCcpLC4uFx8xODAqNSYtLCoBCQoKDgwOGg8PGikkHyUsLiosNSwsLCwsLywsKSwsLCwsLCktLCwsLCwsLCksLCwsKSksLCwsLCksLCksKSwsLf/AABEIALYBFQMBIgACEQEDEQH/xAAbAAEAAgMBAQAAAAAAAAAAAAAABAUBAwYCB//EAEkQAAIBAgMFBAYGBgcHBQAAAAECAwARBBIhBRMiMUFRUmFxBhQVMoGRIzNCYqHRU5KTscHSJGNygpTh8AcWQ1VzpPE1dKKzwv/EABkBAQEBAQEBAAAAAAAAAAAAAAABAgMEBf/EADARAAIBAgUBBwMEAwEAAAAAAAABAhESAxMhMVFBImGRobHh8HGB0QRiwfEyQlIU/9oADAMBAAIRAxEAPwD7jSlKAUpSgFKUoBSlKAUpSgFKUoBSlKAUpSgFKUoBSlKAUpSgFKUoBSl6UApSl6AUrF6zQClAaxegM0oTSgFKUoCsxCkiMSEhba26t428K1YYMHcRElcp56jN9m1+tWOMUZCSbW4gewjlp1rVgGPEttBY/wBkkXZPG1/xrzOHb3PSp9h/EVUka5bhm3vmc1//ADUidbsBOxAyrYXsL24uXM3rZNwyHLrYiw8XPFH8RxeFSdpKMoPUGwHezaFPiPlauaw9HqdXPVd/iQMPnyShCxXTKeZGvHlJ15VqdAMphYmQ+JN+2/h51b4BroQdQCVU94DQH+HwqJhzlkAU3FynmoF7/wB0m1+t6rw9I6kWJrL5X6mvFIpkbfE2+wLm1vD414iD7p7FsmYWOt8n2rHna/8AGpu0YwcvaTkt3lPvDwsBmv4VtwbZ4+LW9xflmXUBrdLjWtZfbaqZzKQT+fYqljUOm4JzXF7Xta+ubwt21mSNSX3rHPc21Ogvw28LdlSMExDixvmzKfFU0WTzvw+POve0EAcHNa4Jb7uTVZPgbC3W9c7OzXv+x0vd1P7Ixz7pN4Wy3bMeRy/Yzdf9C9ZwiATLuSSuu855bWNr+N7VZMueLj4bgFtbZTzv8D+6o2zJDmPYwzt4MTYHwzAZrdPjW7O0tTF9Yy+/0+exCZFIYyOwk/tEWPYAOQ7LVtcuY4t4WCm+Y8iTfhzW8Pxr1taRYi0hawVTKxtfKUFgbdcw4bdelQzG8wDTlhexEKsQsfIhWK2LsOpJtfkOp5SpCqb+d4eI3S1V6/QkQqyuwhLFcrXvcgG3Da/W9apI1y5g77zzOa/l/Cqnb0CwrAIoIyZJ4oSTyUSNZmA6mwP79arP96MNkzjBrlsrXDockbSGMmXKCY3BFzGAzc+61sq6UdF5mXiyT2Xj66HZYgMxQTEgZRy0Bb7V7da8YfOBKIyxW3De5sb65SfCuRbbSRtPvcLFZZZki41RckCqXzSOLGRs1wul9eQBNE2/Eqyu+GTKjzhVChDkjOFCZmZrK39J10tp0tr0tnWv8mM2VKUXjp6HUSxKFBjZ950sSST4/wAb1JxSZn+mJAsMoF8vLi+N/wCFce3pJAJAPVUPDl0KFM+/SDNv+Qiu9y2Xn46VI9Htox4gtnw8Yskz2RQ11jxEkICsGOclUHIWJPwqWSS28y5067eevodFFnCOFLbvMLHW4XXNlPO3L8aysYV03JYm4zC5It1zeFq4uL0riLEnBxlGXDmMCRTZpt8fppBwx2WIDLYm5tret8m2Iw6lsPGkZJLhhxKowa4mxZCRfM1ri4tUtmqfkudLheProdfNGCz70te5yi5sB0tWV3m41LZc2p1zbvz5/wCVUWw2gxUTOMOEKu8bKbHiQ2urDmNQQdKsZHaFSyszxgHexMxe6/aaNmOYMBra5Bt0OtYU0pNS0NOclGrWnzZUJMUSiRNze9xntyy9c1eXjQ5t6TvL9b/C3+VStnTXZSpzKwJv2qNI5PMjTxtes49QHuDa4zN4FdEb4nht1rrZ2Km7+1Tu+5oZX3Ue8LZbnN22vwZqYSO0v0N8tjm7t7cPhe9WUozRcfDpc/dI1uPI1o2c5uQeVgzfdZtSPiNbdL10y+2tTGZWL+IrjCmU58xk6881/D/Kt8sbZYt9fLazf2umbtNv41txnC7FTyAbyc8Kgf2hcEfGpeNtuyToRxAjow5eeulZWHpJVNPE27/mhWYeI3fc3y5T5ZtLZfG161PEmUbvNvOlr5r+dWmzieIdBb+6xF2QdoBP41oAyycHRgqj+1q6eQ97w5VHh6L54FWI7n88TziYwX+m5WGXsvbi+N62YRGCvlvl0y/xy36VIx66A/avYDvZtCp8CP3V7wbXXncAkKe0Dka6qHbZyc+weURbUrYqjt5cvypXRRObkeMc3DblcgEnkLnn/rtpgmuGPax07Olj46fjUeXEM6qoAGYHNcX05WFasPK0chVuK63uNDwDr26aX8qw8RXm1B2U6ntZLya2F3PQaZBYLy5nn5Vux8tigt1J88oJCjxP8DVdMkjKZMy62NraaHMuvP41ulxLTZVWyjKrG+pudRbstbnXJYiozo8PVPSnUn4H6pdQdL6ctdbCouAkzMtyPdZrWGuZtVGn2bWPia04bGNGJQQGI4gRoOI21HTXX51qmEkdpCynXMVsBraxsRqNKrxVRMLD1a52+fcn7QmIZbDkGYfeIFso+d/hW+E5YhbjsulvtadLdtQcS7yOVUhQuUi41vYMDry/81rw+MZI3WwJVgAenGSdQOVj0HhWsxKTM5dYJdSRs57sNRogtYe9mNyRpyB0/fXnHynOw0HCq6gcmbV9RyFreZ1qK6vEUcsG4rlbAe9o1rfO1bps8rMQyqELKBYE903vzv2eVYv7NOp0tV12lCfj5MsTEdlvAX0zHwF7/CteAOr6jQhbWF7AaMbdt7+VQ4cc+6RRYNcx5jqOEc7HqR/GsYdWilQEhgwycgCBqw5cwK1mpyTOeXSLj1+fg17dhMyTRghSwVFJ6HV1Y6e6WAXzvVJtTbmIsDhoAzhJmmRkdmjkjVWjgIRhlLkkBtQQLgGr2UPLmcFVFmUC1zYnUHt5X8K1YmNZ1iJjXeG67y5DLkNjldSG1Jva9cZUk6/GHhyVHH6P54lHNtnGrIE9XQgOymXdzZHA3JQBUzNHcSycZzLeI6a2GcNtXGlgWwseXMjMu5kDWbEtARmzkZ1iUTFrcjysb1bLgMj5XeRgQSLTyggqC3f1vb91YbZzZM+8YDnl30vna+e/xqJ0WyMuE3x4+xSYHamOypG0Odi6q8kmHlAiBmdczcQEtowGzLYDS/MVsxG1MTM0sRwYyZ4wplgkAH04R2cB7SAKolBVrWte3S8OFz5AhkXMoYkzSm19LDi8OdYjw+UyB2kYhcwInlHKwseL8fOt3a7IzZicLx9ioO3MVvII/VLgsEmO5kClDJIhkjbMVUBUVyr9HFi3OpO09r4iN5xHBcIEEQEMrbxWyZ5g6HKQmZvogM5yXvrUUNKMbMhmcokEMoTeyAXZ5A1jmvqFHU1dyYLO2VGkUZQSTNISbi9tW0qXdxEpvXTx4+xzZxWNaUERnKfVyUWNhE2uJ3txIoYXywlr8rjXqcttrFO+HIwsqouRp1WFgXY4ecywgSWuqyrGoNxckC+tXi4awcM0hYFcp38oHESNQH6WpLs4xlSzyMCRcCaUHWw0s9Ryr0RvLntp4+xTYDbGMcD+iqoAlbWKWPeBEiaKNQ7DdszSOtzcfRmwNb8LtaZ4XEkY3z3EMapIjMCouzxyC6hSxBa5U20NzarV9k52cK8ihSRrPKSbc73flW3Z9oomyRqr5gjPqSx6MzE3PPqedYsTbT0LbiNUXryStjR5QqZ8wSONFNrZwB9Z5X0t4VnFzHOwvb3F16Am5fyvw+dRsrxOjFg1za1gPfIva3jravcoeXM2YKBmUCwvbkQb872rvmdmnU6LDSdehY497Rtbyv2A6Fj4DnXjAtcvr1tbsAAAJ8xr8ahR45zEiiwJJQtzHDpcA9vj41jDZopVUnOGGXlqAAWHLn2VvNTkmYymotdTdLKTIQTYZ1U+AGoP946VK2g9k7ASAW7ovz/h8arHR5FLlwLgjKAOXYb862nGPIka6LnBzG17200v21lYiozTw9nxv8+xOwD3VieZY3Hd+7/rtqLhpizrc2uzm3YRwiPztrWiKZonYE57re/UZRYXtzFa50cLvDICdGIsLHLqPEed6jxVRdxVh6vv2LTGyEFLdpPmQNE+P8K2YU8C63051CmlaUhQcgsrHTW51Gp5Wr3hJSucHW3Ffz7a6qavOTh2KdSUraf6+VZoint50rojkzMkCsLEcuXh5W5VoO7iPifMm3x6VLqjxakO1+puPEVjFduqR0wY3ujZuZ4SfcPl0/Vvavc2Kja11bTQEaEeFwag1Rba2PNJiI5oXCmOGZUzMMqyuYwrBCp1KBxm6cOhFxXnjKumngemcElVV8TrYcREoICGx56Xv5knWvC7kEHIdOQJuB8CbVyi4PGZgN427O9FmlTPGrIAjNIi3eQPmsACtjqbitezNj4uFcPGsnCiwq3Gm7AC/wBJDJkDyOzlsrA9QdLHN08Dj9n4nZzyRtqyNft5H5g0SeNVKhNDzFhr56618/2b6I4gJhklZMsUmGcqHFmEUMisGOS7/SlCL30uRawqww2H2hoXcX30TFBItsliJ1L+9kuQVtxG2qgEgarrXQnSjTOtQxKQQjXHK9zbyBNYmmiY3KNfrbS/nY1y52ViTgYMOWjDmy4lrkDdhmZlTd5TdxlS65bAsb3qTs71hFgimUOwDrJML5SqaROeodxlupHRjm5A829KaHRLXWp0JxcWXLkOXoLDT8aYaaENcAg8rm5t8bm1QKVnMda0R1yVSlX4lw+ARje3PU2YgHx0Ne2wilQuUWHIcreVuVVJ2ZiTYpi90thaPcI9v7xN9ezpWPZOM/5h/wBrH+delJUrbv8AQ+fKck6a6FtDgkU3A15XJJNuy5rwdmR93Tu3OX5Xt8KrPZOM/wCYf9rH+dPZOM/5h/2sf51bVtb6EzJ76lvNhVa1xy5EaEeRFIcIq3sOfMnUnzJrm9r7Bx7x5Y8fxXFjuljy2+1mS5PlYg9a3bE2Jjo8u/2iJbc19WQXHZnvf400urb6EzJba0NMGCT2xMMunqsJA1tpLJ0rpJsIr6kajkQSD8xVHH/6y/8A7OP/AO+SuipGK1VBGUuTSmDQKVCix59b+ZPOvKbPQEG2o5XJNvK5qRStWR4NXy5NEuCRjcjXqQSL+dude1w6hcoUZey2lbKUtW9Bc9qkeLAopuF16HU28r8qSYBGJJXU87Ei/nbnUilLI0pQXyrWpqbDKVy5Rl6C2g8uysQ4NFN1XXt1J8rmt1Ktq3oLntUjvgIyblBrz8fMda2SYdWFioIHIdnl2VspUtXAufJqhwqpfKoF+fafia1+zo73yDt8PlyqTSlseBfLk1y4dW94X7O351mOEKLAWFe6VaKtSVdKHkRisV7pSgqxXl4weYB8xXqlUho9STuD5Vn1NO4PlW6lZtXBq+XJp9TTuis+qJ3RW2lLVwLpcmr1Ve6Keqr3RW2lW1cC58mn1RO6Kepp3B8q3UqWrgXy5NHqSdwfKvSYZRyUD4VtpS1cC6XIpSoWK2xFG2QsS/PIis7AdCVUEgHtNqraWrMN0JtKrPb6fo5v2D/lWRt1P0c37F/yrGbDlEuRZUqu9tr+jm/Yv+VZ9tL+jm/Yv+VM2HIvRycO1Zv94GiMa6QAF7m25DNIpy9GzOF524Setd5VEHi9ZOJ3U+8MYh+pe2UMX7OdzU320v6Ob9i/5VmM4qtWYjJLdlhSq/20v6Ob9i/5V5O3V/RzfsX/ACrWbDk3eiypVZ7fT9HN+wf8q9RbeiLBSWQk2USRulz0AZgAT4XvRYkHpVC5FjSlK6GhSlKAUpSgFKUoBSlKAUpSgFKUoBSlKAUpWuadVHEbf67KjdNypN6I2UqF7VTsb5D86e1V7G/D86zmR5N5U+CbSoftRew/h+dZ9pL2H8PzpfHkZU+CXSontJew/h+dYO1F7D+H50zI8jKnwSZ82Vsls1jlvyvbS/heua2Kw3K21I+uv729/wCLvPv5r8/C2lqu/aq9jfh+dRJ48PK+ZkKv3wWRvAF0INvOvPjRWJSjLGGJB3JHL4HH48sN7CUTeLmISJpFUqxKhcwVlDgAuBex0BHENUx2gxRCjqokia6FTdBinMu8laTMoEISwF7gkWPur2Y2FEftS/4ib+evXsOPvTf4ib+eiwpLWiMOcuPP2KHY2JxZkf1iMBchJGVVAlzaRxOGJkjK/aYAg27Sqxtl4nHuyiSPdqZQWYpGWEe6Z2T3rH6VVTNl5MTY866c7FjH25f8RL/PXO3bFuUwLyLENHxjTSst+RXDoWtK33zwD7x0q5cl0RnMlx5+xFwe0NoMTvIWRN4mojiaVUKksoXOFYBwoLW5E2zcxjZkePRY0kDOrOWcllzRAYscOcPdwcOxbXu2t9mupb0fUx5d9iAbW3gnfMD3tTlv8LeFUak4ZgmOeTIbCPFrNKsbHkFmUPaF/H3D908NVwkuiF8l08/YrI5Nob1nZXHAquoSPIh3rGQwx7wiVgmWzNzBPM8NTsPNjiyFlQAGEMuRPpFaV1mYnPwMsQR7C4uSOLkOlGxYz9uX/ES/z09hx96b/ETfz1HhSfRFU5cefsclHiMcEIMfEEXILKwNyN6zOz33igtlS4U2HFrpY7PlcwOcUAFu9y6qt4vstKgJVWtfQHoDYE2F37Bj703+Im/nrMewoQwYoXI1Uu7yWI5EZyQD4iub/TyfBpYsuPP2PPo7n9Wjz3vrlzXzZLnd5r65str3qyrBNqiPtRByufIfnXrqoJJszCEmqImUqD7WXsP4fnWfaq91vw/OpmR5OmVPgm0qGNpr2H8PzrJ2kvYfw/OrmR5JlS4JdKhnai9h/D868+1l7D+H50zI8lyp8E6lQfay91vw/OpEGKV+R17OtFOL2Zl4co6tG6lKVswKUpQClKUAqo2kpElzyIGU/vFW9YZQdCL1icL1Q6Yc7JVOExmz8Q7y8QKl4WiJfgVEkhaSMwlbZ7I5D3PvAcPSIdj4s7tzIN6izqZDKWDtLuOKMZPoVIicZbHKWB4rV9A9RTuCnqSd0VyWHJcHRzg+TgpNm47KMs1vrMgM5vEWZTE0r5P6QFUOCv3gLn3hITAYze33hKb92AMvOEiwDIo+zyVRp3wTrXbepp3RT1RO6Ktku4l8O8+cJgsejwxLIbhUUuFIgRRhWUgx7sI5GICtdTcggZQARUmPZONMVmxDBrTEHe65zHGIOPKSUEgkYg9Gta3CO+9TTuisepJ3RRwl3BTguT59i9n49jOVlyhkIjCS24w0RRhmX6MFRIGy2PFp0NXGycNIgmMpS7ylxl5BSkYtcgEnMram5Itc11PqKd0VlMIgNwo+VZeFJ6aG1iwi66nPbVwmNMP9EkRD9kMhzXvo2ctlC+BRqhptDH4VFbG4nCNc5USOCVpZWP2I1VlzN5L4mwF6t9pekDGQ4fCIJpx9YSSIsPfk0zjr1Ea8R8BxVt2R6PCJzNK5nxDCzTOAMq893Eg0ijv9kc+ZLHWuihTap5J9qTkQhsubG64xd1BzXCBrl+w4l1Nm/wCkpy94tyHRRxhQAoAAFgALAAcgB0FeqV0oUV5kjDAqwBBFiCLgg8wQeYr1SqDnG2XNg9cGN5B9rCM1inacPIdF/wCm3D2Fatdk7aixCkxsbqcsiMCskTdx0Oqn9/S4qdVVtX0fSZhIjGGdRZJ0tmA7rg6SJ91rjssdalKbE22LWlUOD9IHjkWDGoI5GNopVvuJz0CsdY3/AKttewtVf6WbbxbSrhtnRZpAVaeVtIohoRGzHmzdQNbdNajlRVI5UVS52ztJFaOHN9LIbrGAWYqurMQPdQd42F7DmaiI2o86lej+xNwhZ+KeTWeUtmaQjkMxA4R0UAKOgFWT4dTzUH4VynhObqenCxrVRo+W4TYOMgEKqbqSqyCJwjZVWdjeUpdRmdLHXW40q2h2fjc0ebEAkBczX4BZLOpgyfSMXsQ9x8OR7r1NO4PlT1RO6PlTLl3C+C5OD9m47JpMc2aIgNNcNlJ3zM4QMsbXFo11Fuw2rxLs3GAZzLfKZrHNmlZXeIqq5YzkOVXHALDQ2J5fQPVU7o+VPVl7o+VWx9xLo9588wmDx7NE5ldIw73RmBcJvLpnzKM4MelmFxztfWvS7Lxyx29YzsyLvCZSCJM7FmjKquVchUW0Bseup+g+qJ3R8qx6oncHyqPDl3FU495wUGzcWSu9kVxlw+clrjOjqZSiZbC4BNyL3tYgcuowaEutuhuT2CrX1NO4PlW1UA0AtUWE61ZrOSTS8zNKUr0HmFKUoBSlKAUpSgFKVC2zjzDA8igFgAFB5XYhVv4XYXqN0VWRuiqTaXrm/Zqk3lvK3Vn1162T3UHgBUL0gEWGwmInGHiYxRs4VkABKjQEgXtXj/8AVV0SOuVNKrodjel6+cS7RZMqPhMPFIUllzPDdXSNlUBIswOchixUvwgX1vpug23G8qgRYdY95DGbxEySb5I3SRVBG7jYyhVJDXIN7WrtmS48/Y50Z9AvXD7Ti2jjcSNyThcIl1zuSss1+FnVBxILXC3ynUnmRaxxTwDCzTxxxPu43kAygXyozAMLXW5UjUX51QDaz5YxJhcNE8iySI7xnK6RpGxVIc2YyEyGylxwxlvCs5kpdPP2JKEtvnod5szZseHiWOJFRR0UcydWY3JJJOpJJJ6k1LvXzF/SeIhimEikW+CCyCMBCMVu7l83EhG8OUWPS9dTFgsO65kijIuRfdj7JKkEEXBBBFvCpLHcN4+Z0jBvah0tK5bEx7hGlhOQoC5QH6NwNWVlOguL2YWIPbyrpopMyg9oB+etdMLGWIZknF2s90pSuxBSlKA04zBpLG0ciK6MLMrC4I7CDVEMPiMF9XnxWG/Rk5sRCP6tz9co7rHMOhblXR0qNEoRdm7TjxEYkhcOpuLjmCOasDqrDqDYipVU20vR7NIZ8NJuMRpdgLpNbks0dxnHTNow6HpTZ3pFeQQYhNxiLaKTeOUDm0MlgHHhow6jrSvIryXNKUqlFKUoBSlKAUpSgFKUoBSlKAUpSgFKUoBWvEYdXRkdQysCGB5EHQg1spQFKdjyppHKrr0EiksB2bxTxeZF/E0Oz5yLNuCDzBDkEdhB51X4v/aNhlxJw8RM0o0yoVsXvbdh2IW46kkActTpUv1DF4j6+YYeM/8ACgN5COx8QRp/cUH7xrzZOG3oiKb2TZB21i1jtHOcPIx1WARvNI3YRCAT8bADtFb8DhJ5rPLhII8ukWc5pQCNdFBEXkGPwq52ZsWHDqRDEqX1Y82c9rubs58STU2tLBih2nuyjwuxGiDCOPDoGtnAVhmsoQX7bKoHkKqcdtFlJixsEMSEgJI4MmHfu3e1oz4OF8Ca7KvMkYYEEAgixBFwQeYI6iq8GI15ZTDZspGgw9jbkrWNvdPwsLdnSsQ7JmRFRBAqroqjOAB2CtbejrwcWBkEY5nDSXbDt4Jbig/ucP3TUTD/AO0OH1hMNOu5ma6lS6OoYEADeKbEMbgE2NxYhSRfDwcP/YXtbssk2Ezkb+QFQb7tFIVrG4zsSSw05CwPW9XNKV2hCMFSJe8UpStgUpSgFKUoBUXaWy4sRGY5kDrzseYI5MpGqsOhBBFSqUBzu/xGC+szYnDfpQLzwj+sUfXIO8vEOobnV5hMYkqK8bq6MLqykEEeBFbqocZsFomabBssUh4pIjfcTdpZR7j/AH117Q1Z2JsX1K5f0f8AT+DE4hsOQY5lF8jEG5HvqrDQ2/EHzA6iqmnsE09hSlKpRSlKAUpSgNWKxSxoXdgqjmT8gPEk6W61VHasz+5Gka9N4SXPmi6L+tfwFNv/AFuFB93O58M4jYx//q3iKyteHHxpRlajphQU616GjGbakhUGWXDoCbLdX4jYnKBmuTYE2GulaG9KgL3xWF0VXNsxsrWyNo/2ri3bfS9UvpTteEyRh3mX1ea+eMoCZPV5XaMM7qAVjOY873AsSa84DDYIndwpLaRsOBKHChZIl3kWQyMGMih7tlVtW16irGUmqtsjw4109WXE/pmiIztisPlVN4xVJGypmy5iFYkcQIsdbg9hqS3pFYkHEYdSE3hzK68Fgc92YCwBF+y4vVFsbZWDxqO6b2zLJE2aVQ0m9JeR23bE5iTezWtpZRWj0n2bg4XJmMzSSo5DFswT6mJpModXY5t2bJcggkAVuutKszlrf+WXkfpeGcIs0LXSSQssblVEZjDq3HcP9KnDa+tYxW3UmRY2xOGZZgMoBkGcMxQC6uCAWUrra5uvPSubTDYUJiJJnnkNsRI06sFzKm5Mu6RpC8ihsKouVKkhhyNdJhPRjD7uyhirhL3c3OWdsUt/HeysT52pJ06sLDT/ALK/Z22cPFIIsOuEU8NjHAFXjk3KjNnFzn7L3sbXtarIeloKswxOFIUgEgOfevlsA12vlblf3T2G3N4WXAGQWGJZ4t0sCZs2kc7CKGNVY2tJG2j5TlFycouMyRYEthocsqu0YjgIliORIHaP3zIUY3xDCwzEgnTSsttbVKsOPxs6+Pac5CspgdSARbOAwIuCHBYWIN72NTtnbWEhKMpjkAuUJBuOWdGGjrfS/MdQKqMFOgZoFUruVitcCzRspCOpGhF42U8rFTpa1esR9fhSPe3pA7chjcyfCwX4ha5Qx5qdHqbxMNRjcjoZZQqlmICqCWJNgANSSey1U/tuWQXiiCqdVaViGYdu7UXAP3iD4VO21gDPh5YwbFlsCeV+Yv4XGvhVR7RANpQYn6q+gv1yv7rjxB+Art+oxJx/xOcVFuknREoY/EXt9Bfs479L6fEfOoe0tmHEqRPh8LIOXHG5I8jzHOqT0g2TDiZN4uKijfcS4fPcFgJCrB1YMCCMpHk55Vrx3o/G7uY8ZHGrBghHvxAwGEQqwcDdXbeEWve+t9RxU21rLyEo4fPmdLC8uGhtmiWOMElnaUhFGurub2A7TyFSlxOIPLcm+o0k5dtcbivRaFlITGolwyXvfhfDbh1tvOTSfSntPjrT/duPKV9cgtckRgHdITGsYlVN7fejKWzXtdjpfWul37jFIc+Z2frGI/qvlJXk4nE9kPykrlJdhqZGYY2PWSKTi4iWjUqzNx2fNfRSMqnUAGteG9H496zTYyKRGcO8QGRXIE4uwz2ud8t7C30Y530jm/8Ao1TD58zrDjcT2Q/KSg260dt/GAvIyRsWC30u6kAqviLgdbDWuVg2UiyQuccjGMRDMW47RrlMaHPZUk5sCCTc68rXs0+9VkhG8ZgVuATGuYWLM/KwBvYEk9lc83ETVrqapCjaev1qdPStWFgyIiXvlULftsAL/hW2vpGSPjscsKF3OgsNASSSbKqqNSSTYAVXe15m1WFFHTPIc3xCKQP1jW7buFZljZFzGNw+S9iwyshAvpmAe4v2W61XJtOPq4U9VfgYeBVrEV4v1GLODotjUFGTdzoS5NqzKpZlhCqCWJkewA5k8HKtnrs/ci/Wf+Sq/HzxSwyR76MZ0ZL51Nswte19aoodghZJJBjUZmdXUs/PLIJAjgMAQAMoI1ArnDGk1rISjBPfzLzaWyTiCrS4eAuhBSQNIsiEagrIq5h86sRi5xYFYv1nuf8A4VykOwratjYmYrIA/Iwl2di8HGcp4wDmv7o5cq8xejMQMbesQZkZyij3Iw8e7JS73DE2c62J6da6X/uMWw580dYNozZiuWHMACVzvcA3ANsl7aGkm0ZlBJSIAakl3AAHMk5K5DG+i8bIqJjEVFjiQoX4XZC5Z3478Re/bcDnXvEej8bXYYxRJZFV94SVQQmJ0uXucxIY37PjUeL+4tI8+aOpG1JiAQkJB1FpH1Hnu624Tbd3WOVN27e4b5kcjUqr2HFbWxAPZeqzCYqOOKNGnRiiKpYut2KgAtqetr1mxxDIsWqh1Z5eSqFN7K32mNracrm5rnDHxHKm5ucYRjVS1OmpSlfSMEfHYFJkKOLg2OhIIIN1YEaggi4NVh2fOmgKSjtYmN/jZSpPiAPKrulc54UZ7hVTqnQ5Qejb75pTAhJcSBTNdRIIzCZAN3zMZAINxwg6Gsy+jBaXeGAA7xZioxLBGlS2WUpktm4Rrpe2t66qlZyUurJ2ufT8HJD0VZURI0ZN3m3RGJzGMspS6l4yRYE26edWLYBzIkhgQuilEYzXsCVY/Y53Qa86vKUylyx2ufT8HHz+haOTmwwykSgJ604Rd8pWYooXgzBje3aSLGpmA2LLC7MiaNclDPw5iQc9t372VVXyXtJNdJSmV3sdrn0/BzB9HjuhEMMgUNvARiGDK+YvvA4TMGzMdb9bcqjYX0RMZZkgAdllUucSWb6ZleRuKMjMWRTe2lq7ClMlcsdrn0/By2A2BNEzFUQXSOMZpiQiRAhECrGOrsxPUt5Vc7P2TkbeO2eS2XNawVSblUW5sNBckkmwudABYUqxwYxdepdXuxSlK6gxlHZTKOys0oDGQdgplHZWaUBjL4Uy+FZpQGMo7KzSlAKUpQCvLxA8wD5i9eqUBq9VTuL+qKerJ3F/VFbaVKEojV6sncX9UU9WTuL+qK20pQURq9WTuL+qKerJ3F/VFbaUoKI1erJ3F/VFbaUqlFKUoBSlKAUpSgFKUoBSlKAUpSgFKUoBSlKAUpSgFKUoBSlKAUpSgFKUoBSlKAUpSgFKUoBSlKAUpSgFKUoD/9k="/>
          <p:cNvSpPr>
            <a:spLocks noChangeAspect="1" noChangeArrowheads="1"/>
          </p:cNvSpPr>
          <p:nvPr/>
        </p:nvSpPr>
        <p:spPr bwMode="auto">
          <a:xfrm>
            <a:off x="76200" y="-839788"/>
            <a:ext cx="2638425" cy="1733551"/>
          </a:xfrm>
          <a:prstGeom prst="rect">
            <a:avLst/>
          </a:prstGeom>
          <a:noFill/>
          <a:ln w="9525">
            <a:noFill/>
            <a:miter lim="800000"/>
            <a:headEnd/>
            <a:tailEnd/>
          </a:ln>
        </p:spPr>
        <p:txBody>
          <a:bodyPr/>
          <a:lstStyle/>
          <a:p>
            <a:endParaRPr lang="it-IT"/>
          </a:p>
        </p:txBody>
      </p:sp>
      <p:sp>
        <p:nvSpPr>
          <p:cNvPr id="38915" name="AutoShape 4" descr="data:image/jpeg;base64,/9j/4AAQSkZJRgABAQAAAQABAAD/2wCEAAkGBhQSEBIUEhEVFRUWGRcWEhUYExcYGBQYGBcVFBQTGBUYGyYeGBsjGRIXIC8iJCcpLC4uFx8xODAqNSYtLCoBCQoKDgwOGg8PGikkHyUsLiosNSwsLCwsLywsKSwsLCwsLCktLCwsLCwsLCksLCwsKSksLCwsLCksLCksKSwsLf/AABEIALYBFQMBIgACEQEDEQH/xAAbAAEAAgMBAQAAAAAAAAAAAAAABAUBAwYCB//EAEkQAAIBAgMFBAYGBgcHBQAAAAECAwARBBIhBRMiMUFRUmFxBhQVMoGRIzNCYqHRU5KTscHSJGNygpTh8AcWQ1VzpPE1dKKzwv/EABkBAQEBAQEBAAAAAAAAAAAAAAABAgMEBf/EADARAAIBAgUBBwMEAwEAAAAAAAABAhESAxMhMVFBImGRobHh8HGB0QRiwfEyQlIU/9oADAMBAAIRAxEAPwD7jSlKAUpSgFKUoBSlKAUpSgFKUoBSlKAUpSgFKUoBSlKAUpSgFKUoBSl6UApSl6AUrF6zQClAaxegM0oTSgFKUoCsxCkiMSEhba26t428K1YYMHcRElcp56jN9m1+tWOMUZCSbW4gewjlp1rVgGPEttBY/wBkkXZPG1/xrzOHb3PSp9h/EVUka5bhm3vmc1//ADUidbsBOxAyrYXsL24uXM3rZNwyHLrYiw8XPFH8RxeFSdpKMoPUGwHezaFPiPlauaw9HqdXPVd/iQMPnyShCxXTKeZGvHlJ15VqdAMphYmQ+JN+2/h51b4BroQdQCVU94DQH+HwqJhzlkAU3FynmoF7/wB0m1+t6rw9I6kWJrL5X6mvFIpkbfE2+wLm1vD414iD7p7FsmYWOt8n2rHna/8AGpu0YwcvaTkt3lPvDwsBmv4VtwbZ4+LW9xflmXUBrdLjWtZfbaqZzKQT+fYqljUOm4JzXF7Xta+ubwt21mSNSX3rHPc21Ogvw28LdlSMExDixvmzKfFU0WTzvw+POve0EAcHNa4Jb7uTVZPgbC3W9c7OzXv+x0vd1P7Ixz7pN4Wy3bMeRy/Yzdf9C9ZwiATLuSSuu855bWNr+N7VZMueLj4bgFtbZTzv8D+6o2zJDmPYwzt4MTYHwzAZrdPjW7O0tTF9Yy+/0+exCZFIYyOwk/tEWPYAOQ7LVtcuY4t4WCm+Y8iTfhzW8Pxr1taRYi0hawVTKxtfKUFgbdcw4bdelQzG8wDTlhexEKsQsfIhWK2LsOpJtfkOp5SpCqb+d4eI3S1V6/QkQqyuwhLFcrXvcgG3Da/W9apI1y5g77zzOa/l/Cqnb0CwrAIoIyZJ4oSTyUSNZmA6mwP79arP96MNkzjBrlsrXDockbSGMmXKCY3BFzGAzc+61sq6UdF5mXiyT2Xj66HZYgMxQTEgZRy0Bb7V7da8YfOBKIyxW3De5sb65SfCuRbbSRtPvcLFZZZki41RckCqXzSOLGRs1wul9eQBNE2/Eqyu+GTKjzhVChDkjOFCZmZrK39J10tp0tr0tnWv8mM2VKUXjp6HUSxKFBjZ950sSST4/wAb1JxSZn+mJAsMoF8vLi+N/wCFce3pJAJAPVUPDl0KFM+/SDNv+Qiu9y2Xn46VI9Htox4gtnw8Yskz2RQ11jxEkICsGOclUHIWJPwqWSS28y5067eevodFFnCOFLbvMLHW4XXNlPO3L8aysYV03JYm4zC5It1zeFq4uL0riLEnBxlGXDmMCRTZpt8fppBwx2WIDLYm5tret8m2Iw6lsPGkZJLhhxKowa4mxZCRfM1ri4tUtmqfkudLheProdfNGCz70te5yi5sB0tWV3m41LZc2p1zbvz5/wCVUWw2gxUTOMOEKu8bKbHiQ2urDmNQQdKsZHaFSyszxgHexMxe6/aaNmOYMBra5Bt0OtYU0pNS0NOclGrWnzZUJMUSiRNze9xntyy9c1eXjQ5t6TvL9b/C3+VStnTXZSpzKwJv2qNI5PMjTxtes49QHuDa4zN4FdEb4nht1rrZ2Km7+1Tu+5oZX3Ue8LZbnN22vwZqYSO0v0N8tjm7t7cPhe9WUozRcfDpc/dI1uPI1o2c5uQeVgzfdZtSPiNbdL10y+2tTGZWL+IrjCmU58xk6881/D/Kt8sbZYt9fLazf2umbtNv41txnC7FTyAbyc8Kgf2hcEfGpeNtuyToRxAjow5eeulZWHpJVNPE27/mhWYeI3fc3y5T5ZtLZfG161PEmUbvNvOlr5r+dWmzieIdBb+6xF2QdoBP41oAyycHRgqj+1q6eQ97w5VHh6L54FWI7n88TziYwX+m5WGXsvbi+N62YRGCvlvl0y/xy36VIx66A/avYDvZtCp8CP3V7wbXXncAkKe0Dka6qHbZyc+weURbUrYqjt5cvypXRRObkeMc3DblcgEnkLnn/rtpgmuGPax07Olj46fjUeXEM6qoAGYHNcX05WFasPK0chVuK63uNDwDr26aX8qw8RXm1B2U6ntZLya2F3PQaZBYLy5nn5Vux8tigt1J88oJCjxP8DVdMkjKZMy62NraaHMuvP41ulxLTZVWyjKrG+pudRbstbnXJYiozo8PVPSnUn4H6pdQdL6ctdbCouAkzMtyPdZrWGuZtVGn2bWPia04bGNGJQQGI4gRoOI21HTXX51qmEkdpCynXMVsBraxsRqNKrxVRMLD1a52+fcn7QmIZbDkGYfeIFso+d/hW+E5YhbjsulvtadLdtQcS7yOVUhQuUi41vYMDry/81rw+MZI3WwJVgAenGSdQOVj0HhWsxKTM5dYJdSRs57sNRogtYe9mNyRpyB0/fXnHynOw0HCq6gcmbV9RyFreZ1qK6vEUcsG4rlbAe9o1rfO1bps8rMQyqELKBYE903vzv2eVYv7NOp0tV12lCfj5MsTEdlvAX0zHwF7/CteAOr6jQhbWF7AaMbdt7+VQ4cc+6RRYNcx5jqOEc7HqR/GsYdWilQEhgwycgCBqw5cwK1mpyTOeXSLj1+fg17dhMyTRghSwVFJ6HV1Y6e6WAXzvVJtTbmIsDhoAzhJmmRkdmjkjVWjgIRhlLkkBtQQLgGr2UPLmcFVFmUC1zYnUHt5X8K1YmNZ1iJjXeG67y5DLkNjldSG1Jva9cZUk6/GHhyVHH6P54lHNtnGrIE9XQgOymXdzZHA3JQBUzNHcSycZzLeI6a2GcNtXGlgWwseXMjMu5kDWbEtARmzkZ1iUTFrcjysb1bLgMj5XeRgQSLTyggqC3f1vb91YbZzZM+8YDnl30vna+e/xqJ0WyMuE3x4+xSYHamOypG0Odi6q8kmHlAiBmdczcQEtowGzLYDS/MVsxG1MTM0sRwYyZ4wplgkAH04R2cB7SAKolBVrWte3S8OFz5AhkXMoYkzSm19LDi8OdYjw+UyB2kYhcwInlHKwseL8fOt3a7IzZicLx9ioO3MVvII/VLgsEmO5kClDJIhkjbMVUBUVyr9HFi3OpO09r4iN5xHBcIEEQEMrbxWyZ5g6HKQmZvogM5yXvrUUNKMbMhmcokEMoTeyAXZ5A1jmvqFHU1dyYLO2VGkUZQSTNISbi9tW0qXdxEpvXTx4+xzZxWNaUERnKfVyUWNhE2uJ3txIoYXywlr8rjXqcttrFO+HIwsqouRp1WFgXY4ecywgSWuqyrGoNxckC+tXi4awcM0hYFcp38oHESNQH6WpLs4xlSzyMCRcCaUHWw0s9Ryr0RvLntp4+xTYDbGMcD+iqoAlbWKWPeBEiaKNQ7DdszSOtzcfRmwNb8LtaZ4XEkY3z3EMapIjMCouzxyC6hSxBa5U20NzarV9k52cK8ihSRrPKSbc73flW3Z9oomyRqr5gjPqSx6MzE3PPqedYsTbT0LbiNUXryStjR5QqZ8wSONFNrZwB9Z5X0t4VnFzHOwvb3F16Am5fyvw+dRsrxOjFg1za1gPfIva3jravcoeXM2YKBmUCwvbkQb872rvmdmnU6LDSdehY497Rtbyv2A6Fj4DnXjAtcvr1tbsAAAJ8xr8ahR45zEiiwJJQtzHDpcA9vj41jDZopVUnOGGXlqAAWHLn2VvNTkmYymotdTdLKTIQTYZ1U+AGoP946VK2g9k7ASAW7ovz/h8arHR5FLlwLgjKAOXYb862nGPIka6LnBzG17200v21lYiozTw9nxv8+xOwD3VieZY3Hd+7/rtqLhpizrc2uzm3YRwiPztrWiKZonYE57re/UZRYXtzFa50cLvDICdGIsLHLqPEed6jxVRdxVh6vv2LTGyEFLdpPmQNE+P8K2YU8C63051CmlaUhQcgsrHTW51Gp5Wr3hJSucHW3Ffz7a6qavOTh2KdSUraf6+VZoint50rojkzMkCsLEcuXh5W5VoO7iPifMm3x6VLqjxakO1+puPEVjFduqR0wY3ujZuZ4SfcPl0/Vvavc2Kja11bTQEaEeFwag1Rba2PNJiI5oXCmOGZUzMMqyuYwrBCp1KBxm6cOhFxXnjKumngemcElVV8TrYcREoICGx56Xv5knWvC7kEHIdOQJuB8CbVyi4PGZgN427O9FmlTPGrIAjNIi3eQPmsACtjqbitezNj4uFcPGsnCiwq3Gm7AC/wBJDJkDyOzlsrA9QdLHN08Dj9n4nZzyRtqyNft5H5g0SeNVKhNDzFhr56618/2b6I4gJhklZMsUmGcqHFmEUMisGOS7/SlCL30uRawqww2H2hoXcX30TFBItsliJ1L+9kuQVtxG2qgEgarrXQnSjTOtQxKQQjXHK9zbyBNYmmiY3KNfrbS/nY1y52ViTgYMOWjDmy4lrkDdhmZlTd5TdxlS65bAsb3qTs71hFgimUOwDrJML5SqaROeodxlupHRjm5A829KaHRLXWp0JxcWXLkOXoLDT8aYaaENcAg8rm5t8bm1QKVnMda0R1yVSlX4lw+ARje3PU2YgHx0Ne2wilQuUWHIcreVuVVJ2ZiTYpi90thaPcI9v7xN9ezpWPZOM/5h/wBrH+delJUrbv8AQ+fKck6a6FtDgkU3A15XJJNuy5rwdmR93Tu3OX5Xt8KrPZOM/wCYf9rH+dPZOM/5h/2sf51bVtb6EzJ76lvNhVa1xy5EaEeRFIcIq3sOfMnUnzJrm9r7Bx7x5Y8fxXFjuljy2+1mS5PlYg9a3bE2Jjo8u/2iJbc19WQXHZnvf400urb6EzJba0NMGCT2xMMunqsJA1tpLJ0rpJsIr6kajkQSD8xVHH/6y/8A7OP/AO+SuipGK1VBGUuTSmDQKVCix59b+ZPOvKbPQEG2o5XJNvK5qRStWR4NXy5NEuCRjcjXqQSL+dude1w6hcoUZey2lbKUtW9Bc9qkeLAopuF16HU28r8qSYBGJJXU87Ei/nbnUilLI0pQXyrWpqbDKVy5Rl6C2g8uysQ4NFN1XXt1J8rmt1Ktq3oLntUjvgIyblBrz8fMda2SYdWFioIHIdnl2VspUtXAufJqhwqpfKoF+fafia1+zo73yDt8PlyqTSlseBfLk1y4dW94X7O351mOEKLAWFe6VaKtSVdKHkRisV7pSgqxXl4weYB8xXqlUho9STuD5Vn1NO4PlW6lZtXBq+XJp9TTuis+qJ3RW2lLVwLpcmr1Ve6Keqr3RW2lW1cC58mn1RO6Kepp3B8q3UqWrgXy5NHqSdwfKvSYZRyUD4VtpS1cC6XIpSoWK2xFG2QsS/PIis7AdCVUEgHtNqraWrMN0JtKrPb6fo5v2D/lWRt1P0c37F/yrGbDlEuRZUqu9tr+jm/Yv+VZ9tL+jm/Yv+VM2HIvRycO1Zv94GiMa6QAF7m25DNIpy9GzOF524Setd5VEHi9ZOJ3U+8MYh+pe2UMX7OdzU320v6Ob9i/5VmM4qtWYjJLdlhSq/20v6Ob9i/5V5O3V/RzfsX/ACrWbDk3eiypVZ7fT9HN+wf8q9RbeiLBSWQk2USRulz0AZgAT4XvRYkHpVC5FjSlK6GhSlKAUpSgFKUoBSlKAUpSgFKUoBSlKAUpWuadVHEbf67KjdNypN6I2UqF7VTsb5D86e1V7G/D86zmR5N5U+CbSoftRew/h+dZ9pL2H8PzpfHkZU+CXSontJew/h+dYO1F7D+H50zI8jKnwSZ82Vsls1jlvyvbS/heua2Kw3K21I+uv729/wCLvPv5r8/C2lqu/aq9jfh+dRJ48PK+ZkKv3wWRvAF0INvOvPjRWJSjLGGJB3JHL4HH48sN7CUTeLmISJpFUqxKhcwVlDgAuBex0BHENUx2gxRCjqokia6FTdBinMu8laTMoEISwF7gkWPur2Y2FEftS/4ib+evXsOPvTf4ib+eiwpLWiMOcuPP2KHY2JxZkf1iMBchJGVVAlzaRxOGJkjK/aYAg27Sqxtl4nHuyiSPdqZQWYpGWEe6Z2T3rH6VVTNl5MTY866c7FjH25f8RL/PXO3bFuUwLyLENHxjTSst+RXDoWtK33zwD7x0q5cl0RnMlx5+xFwe0NoMTvIWRN4mojiaVUKksoXOFYBwoLW5E2zcxjZkePRY0kDOrOWcllzRAYscOcPdwcOxbXu2t9mupb0fUx5d9iAbW3gnfMD3tTlv8LeFUak4ZgmOeTIbCPFrNKsbHkFmUPaF/H3D908NVwkuiF8l08/YrI5Nob1nZXHAquoSPIh3rGQwx7wiVgmWzNzBPM8NTsPNjiyFlQAGEMuRPpFaV1mYnPwMsQR7C4uSOLkOlGxYz9uX/ES/z09hx96b/ETfz1HhSfRFU5cefsclHiMcEIMfEEXILKwNyN6zOz33igtlS4U2HFrpY7PlcwOcUAFu9y6qt4vstKgJVWtfQHoDYE2F37Bj703+Im/nrMewoQwYoXI1Uu7yWI5EZyQD4iub/TyfBpYsuPP2PPo7n9Wjz3vrlzXzZLnd5r65str3qyrBNqiPtRByufIfnXrqoJJszCEmqImUqD7WXsP4fnWfaq91vw/OpmR5OmVPgm0qGNpr2H8PzrJ2kvYfw/OrmR5JlS4JdKhnai9h/D868+1l7D+H50zI8lyp8E6lQfay91vw/OpEGKV+R17OtFOL2Zl4co6tG6lKVswKUpQClKUAqo2kpElzyIGU/vFW9YZQdCL1icL1Q6Yc7JVOExmz8Q7y8QKl4WiJfgVEkhaSMwlbZ7I5D3PvAcPSIdj4s7tzIN6izqZDKWDtLuOKMZPoVIicZbHKWB4rV9A9RTuCnqSd0VyWHJcHRzg+TgpNm47KMs1vrMgM5vEWZTE0r5P6QFUOCv3gLn3hITAYze33hKb92AMvOEiwDIo+zyVRp3wTrXbepp3RT1RO6Ktku4l8O8+cJgsejwxLIbhUUuFIgRRhWUgx7sI5GICtdTcggZQARUmPZONMVmxDBrTEHe65zHGIOPKSUEgkYg9Gta3CO+9TTuisepJ3RRwl3BTguT59i9n49jOVlyhkIjCS24w0RRhmX6MFRIGy2PFp0NXGycNIgmMpS7ylxl5BSkYtcgEnMram5Itc11PqKd0VlMIgNwo+VZeFJ6aG1iwi66nPbVwmNMP9EkRD9kMhzXvo2ctlC+BRqhptDH4VFbG4nCNc5USOCVpZWP2I1VlzN5L4mwF6t9pekDGQ4fCIJpx9YSSIsPfk0zjr1Ea8R8BxVt2R6PCJzNK5nxDCzTOAMq893Eg0ijv9kc+ZLHWuihTap5J9qTkQhsubG64xd1BzXCBrl+w4l1Nm/wCkpy94tyHRRxhQAoAAFgALAAcgB0FeqV0oUV5kjDAqwBBFiCLgg8wQeYr1SqDnG2XNg9cGN5B9rCM1inacPIdF/wCm3D2Fatdk7aixCkxsbqcsiMCskTdx0Oqn9/S4qdVVtX0fSZhIjGGdRZJ0tmA7rg6SJ91rjssdalKbE22LWlUOD9IHjkWDGoI5GNopVvuJz0CsdY3/AKttewtVf6WbbxbSrhtnRZpAVaeVtIohoRGzHmzdQNbdNajlRVI5UVS52ztJFaOHN9LIbrGAWYqurMQPdQd42F7DmaiI2o86lej+xNwhZ+KeTWeUtmaQjkMxA4R0UAKOgFWT4dTzUH4VynhObqenCxrVRo+W4TYOMgEKqbqSqyCJwjZVWdjeUpdRmdLHXW40q2h2fjc0ebEAkBczX4BZLOpgyfSMXsQ9x8OR7r1NO4PlT1RO6PlTLl3C+C5OD9m47JpMc2aIgNNcNlJ3zM4QMsbXFo11Fuw2rxLs3GAZzLfKZrHNmlZXeIqq5YzkOVXHALDQ2J5fQPVU7o+VPVl7o+VWx9xLo9588wmDx7NE5ldIw73RmBcJvLpnzKM4MelmFxztfWvS7Lxyx29YzsyLvCZSCJM7FmjKquVchUW0Bseup+g+qJ3R8qx6oncHyqPDl3FU495wUGzcWSu9kVxlw+clrjOjqZSiZbC4BNyL3tYgcuowaEutuhuT2CrX1NO4PlW1UA0AtUWE61ZrOSTS8zNKUr0HmFKUoBSlKAUpSgFKVC2zjzDA8igFgAFB5XYhVv4XYXqN0VWRuiqTaXrm/Zqk3lvK3Vn1162T3UHgBUL0gEWGwmInGHiYxRs4VkABKjQEgXtXj/8AVV0SOuVNKrodjel6+cS7RZMqPhMPFIUllzPDdXSNlUBIswOchixUvwgX1vpug23G8qgRYdY95DGbxEySb5I3SRVBG7jYyhVJDXIN7WrtmS48/Y50Z9AvXD7Ti2jjcSNyThcIl1zuSss1+FnVBxILXC3ynUnmRaxxTwDCzTxxxPu43kAygXyozAMLXW5UjUX51QDaz5YxJhcNE8iySI7xnK6RpGxVIc2YyEyGylxwxlvCs5kpdPP2JKEtvnod5szZseHiWOJFRR0UcydWY3JJJOpJJJ6k1LvXzF/SeIhimEikW+CCyCMBCMVu7l83EhG8OUWPS9dTFgsO65kijIuRfdj7JKkEEXBBBFvCpLHcN4+Z0jBvah0tK5bEx7hGlhOQoC5QH6NwNWVlOguL2YWIPbyrpopMyg9oB+etdMLGWIZknF2s90pSuxBSlKA04zBpLG0ciK6MLMrC4I7CDVEMPiMF9XnxWG/Rk5sRCP6tz9co7rHMOhblXR0qNEoRdm7TjxEYkhcOpuLjmCOasDqrDqDYipVU20vR7NIZ8NJuMRpdgLpNbks0dxnHTNow6HpTZ3pFeQQYhNxiLaKTeOUDm0MlgHHhow6jrSvIryXNKUqlFKUoBSlKAUpSgFKUoBSlKAUpSgFKUoBWvEYdXRkdQysCGB5EHQg1spQFKdjyppHKrr0EiksB2bxTxeZF/E0Oz5yLNuCDzBDkEdhB51X4v/aNhlxJw8RM0o0yoVsXvbdh2IW46kkActTpUv1DF4j6+YYeM/8ACgN5COx8QRp/cUH7xrzZOG3oiKb2TZB21i1jtHOcPIx1WARvNI3YRCAT8bADtFb8DhJ5rPLhII8ukWc5pQCNdFBEXkGPwq52ZsWHDqRDEqX1Y82c9rubs58STU2tLBih2nuyjwuxGiDCOPDoGtnAVhmsoQX7bKoHkKqcdtFlJixsEMSEgJI4MmHfu3e1oz4OF8Ca7KvMkYYEEAgixBFwQeYI6iq8GI15ZTDZspGgw9jbkrWNvdPwsLdnSsQ7JmRFRBAqroqjOAB2CtbejrwcWBkEY5nDSXbDt4Jbig/ucP3TUTD/AO0OH1hMNOu5ma6lS6OoYEADeKbEMbgE2NxYhSRfDwcP/YXtbssk2Ezkb+QFQb7tFIVrG4zsSSw05CwPW9XNKV2hCMFSJe8UpStgUpSgFKUoBUXaWy4sRGY5kDrzseYI5MpGqsOhBBFSqUBzu/xGC+szYnDfpQLzwj+sUfXIO8vEOobnV5hMYkqK8bq6MLqykEEeBFbqocZsFomabBssUh4pIjfcTdpZR7j/AH117Q1Z2JsX1K5f0f8AT+DE4hsOQY5lF8jEG5HvqrDQ2/EHzA6iqmnsE09hSlKpRSlKAUpSgNWKxSxoXdgqjmT8gPEk6W61VHasz+5Gka9N4SXPmi6L+tfwFNv/AFuFB93O58M4jYx//q3iKyteHHxpRlajphQU616GjGbakhUGWXDoCbLdX4jYnKBmuTYE2GulaG9KgL3xWF0VXNsxsrWyNo/2ri3bfS9UvpTteEyRh3mX1ea+eMoCZPV5XaMM7qAVjOY873AsSa84DDYIndwpLaRsOBKHChZIl3kWQyMGMih7tlVtW16irGUmqtsjw4109WXE/pmiIztisPlVN4xVJGypmy5iFYkcQIsdbg9hqS3pFYkHEYdSE3hzK68Fgc92YCwBF+y4vVFsbZWDxqO6b2zLJE2aVQ0m9JeR23bE5iTezWtpZRWj0n2bg4XJmMzSSo5DFswT6mJpModXY5t2bJcggkAVuutKszlrf+WXkfpeGcIs0LXSSQssblVEZjDq3HcP9KnDa+tYxW3UmRY2xOGZZgMoBkGcMxQC6uCAWUrra5uvPSubTDYUJiJJnnkNsRI06sFzKm5Mu6RpC8ihsKouVKkhhyNdJhPRjD7uyhirhL3c3OWdsUt/HeysT52pJ06sLDT/ALK/Z22cPFIIsOuEU8NjHAFXjk3KjNnFzn7L3sbXtarIeloKswxOFIUgEgOfevlsA12vlblf3T2G3N4WXAGQWGJZ4t0sCZs2kc7CKGNVY2tJG2j5TlFycouMyRYEthocsqu0YjgIliORIHaP3zIUY3xDCwzEgnTSsttbVKsOPxs6+Pac5CspgdSARbOAwIuCHBYWIN72NTtnbWEhKMpjkAuUJBuOWdGGjrfS/MdQKqMFOgZoFUruVitcCzRspCOpGhF42U8rFTpa1esR9fhSPe3pA7chjcyfCwX4ha5Qx5qdHqbxMNRjcjoZZQqlmICqCWJNgANSSey1U/tuWQXiiCqdVaViGYdu7UXAP3iD4VO21gDPh5YwbFlsCeV+Yv4XGvhVR7RANpQYn6q+gv1yv7rjxB+Art+oxJx/xOcVFuknREoY/EXt9Bfs479L6fEfOoe0tmHEqRPh8LIOXHG5I8jzHOqT0g2TDiZN4uKijfcS4fPcFgJCrB1YMCCMpHk55Vrx3o/G7uY8ZHGrBghHvxAwGEQqwcDdXbeEWve+t9RxU21rLyEo4fPmdLC8uGhtmiWOMElnaUhFGurub2A7TyFSlxOIPLcm+o0k5dtcbivRaFlITGolwyXvfhfDbh1tvOTSfSntPjrT/duPKV9cgtckRgHdITGsYlVN7fejKWzXtdjpfWul37jFIc+Z2frGI/qvlJXk4nE9kPykrlJdhqZGYY2PWSKTi4iWjUqzNx2fNfRSMqnUAGteG9H496zTYyKRGcO8QGRXIE4uwz2ud8t7C30Y530jm/8Ao1TD58zrDjcT2Q/KSg260dt/GAvIyRsWC30u6kAqviLgdbDWuVg2UiyQuccjGMRDMW47RrlMaHPZUk5sCCTc68rXs0+9VkhG8ZgVuATGuYWLM/KwBvYEk9lc83ETVrqapCjaev1qdPStWFgyIiXvlULftsAL/hW2vpGSPjscsKF3OgsNASSSbKqqNSSTYAVXe15m1WFFHTPIc3xCKQP1jW7buFZljZFzGNw+S9iwyshAvpmAe4v2W61XJtOPq4U9VfgYeBVrEV4v1GLODotjUFGTdzoS5NqzKpZlhCqCWJkewA5k8HKtnrs/ci/Wf+Sq/HzxSwyR76MZ0ZL51Nswte19aoodghZJJBjUZmdXUs/PLIJAjgMAQAMoI1ArnDGk1rISjBPfzLzaWyTiCrS4eAuhBSQNIsiEagrIq5h86sRi5xYFYv1nuf8A4VykOwratjYmYrIA/Iwl2di8HGcp4wDmv7o5cq8xejMQMbesQZkZyij3Iw8e7JS73DE2c62J6da6X/uMWw580dYNozZiuWHMACVzvcA3ANsl7aGkm0ZlBJSIAakl3AAHMk5K5DG+i8bIqJjEVFjiQoX4XZC5Z3478Re/bcDnXvEej8bXYYxRJZFV94SVQQmJ0uXucxIY37PjUeL+4tI8+aOpG1JiAQkJB1FpH1Hnu624Tbd3WOVN27e4b5kcjUqr2HFbWxAPZeqzCYqOOKNGnRiiKpYut2KgAtqetr1mxxDIsWqh1Z5eSqFN7K32mNracrm5rnDHxHKm5ucYRjVS1OmpSlfSMEfHYFJkKOLg2OhIIIN1YEaggi4NVh2fOmgKSjtYmN/jZSpPiAPKrulc54UZ7hVTqnQ5Qejb75pTAhJcSBTNdRIIzCZAN3zMZAINxwg6Gsy+jBaXeGAA7xZioxLBGlS2WUpktm4Rrpe2t66qlZyUurJ2ufT8HJD0VZURI0ZN3m3RGJzGMspS6l4yRYE26edWLYBzIkhgQuilEYzXsCVY/Y53Qa86vKUylyx2ufT8HHz+haOTmwwykSgJ604Rd8pWYooXgzBje3aSLGpmA2LLC7MiaNclDPw5iQc9t372VVXyXtJNdJSmV3sdrn0/BzB9HjuhEMMgUNvARiGDK+YvvA4TMGzMdb9bcqjYX0RMZZkgAdllUucSWb6ZleRuKMjMWRTe2lq7ClMlcsdrn0/By2A2BNEzFUQXSOMZpiQiRAhECrGOrsxPUt5Vc7P2TkbeO2eS2XNawVSblUW5sNBckkmwudABYUqxwYxdepdXuxSlK6gxlHZTKOys0oDGQdgplHZWaUBjL4Uy+FZpQGMo7KzSlAKUpQCvLxA8wD5i9eqUBq9VTuL+qKerJ3F/VFbaVKEojV6sncX9UU9WTuL+qK20pQURq9WTuL+qKerJ3F/VFbaUoKI1erJ3F/VFbaUqlFKUoBSlKAUpSgFKUoBSlKAUpSgFKUoBSlKAUpSgFKUoBSlKAUpSgFKUoBSlKAUpSgFKUoBSlKAUpSgFKUoD/9k="/>
          <p:cNvSpPr>
            <a:spLocks noChangeAspect="1" noChangeArrowheads="1"/>
          </p:cNvSpPr>
          <p:nvPr/>
        </p:nvSpPr>
        <p:spPr bwMode="auto">
          <a:xfrm>
            <a:off x="76200" y="-839788"/>
            <a:ext cx="2638425" cy="1733551"/>
          </a:xfrm>
          <a:prstGeom prst="rect">
            <a:avLst/>
          </a:prstGeom>
          <a:noFill/>
          <a:ln w="9525">
            <a:noFill/>
            <a:miter lim="800000"/>
            <a:headEnd/>
            <a:tailEnd/>
          </a:ln>
        </p:spPr>
        <p:txBody>
          <a:bodyPr/>
          <a:lstStyle/>
          <a:p>
            <a:endParaRPr lang="it-IT"/>
          </a:p>
        </p:txBody>
      </p:sp>
      <p:sp>
        <p:nvSpPr>
          <p:cNvPr id="38916" name="AutoShape 6" descr="data:image/jpeg;base64,/9j/4AAQSkZJRgABAQAAAQABAAD/2wCEAAkGBhQSEBIUEhEVFRUWGRcWEhUYExcYGBQYGBcVFBQTGBUYGyYeGBsjGRIXIC8iJCcpLC4uFx8xODAqNSYtLCoBCQoKDgwOGg8PGikkHyUsLiosNSwsLCwsLywsKSwsLCwsLCktLCwsLCwsLCksLCwsKSksLCwsLCksLCksKSwsLf/AABEIALYBFQMBIgACEQEDEQH/xAAbAAEAAgMBAQAAAAAAAAAAAAAABAUBAwYCB//EAEkQAAIBAgMFBAYGBgcHBQAAAAECAwARBBIhBRMiMUFRUmFxBhQVMoGRIzNCYqHRU5KTscHSJGNygpTh8AcWQ1VzpPE1dKKzwv/EABkBAQEBAQEBAAAAAAAAAAAAAAABAgMEBf/EADARAAIBAgUBBwMEAwEAAAAAAAABAhESAxMhMVFBImGRobHh8HGB0QRiwfEyQlIU/9oADAMBAAIRAxEAPwD7jSlKAUpSgFKUoBSlKAUpSgFKUoBSlKAUpSgFKUoBSlKAUpSgFKUoBSl6UApSl6AUrF6zQClAaxegM0oTSgFKUoCsxCkiMSEhba26t428K1YYMHcRElcp56jN9m1+tWOMUZCSbW4gewjlp1rVgGPEttBY/wBkkXZPG1/xrzOHb3PSp9h/EVUka5bhm3vmc1//ADUidbsBOxAyrYXsL24uXM3rZNwyHLrYiw8XPFH8RxeFSdpKMoPUGwHezaFPiPlauaw9HqdXPVd/iQMPnyShCxXTKeZGvHlJ15VqdAMphYmQ+JN+2/h51b4BroQdQCVU94DQH+HwqJhzlkAU3FynmoF7/wB0m1+t6rw9I6kWJrL5X6mvFIpkbfE2+wLm1vD414iD7p7FsmYWOt8n2rHna/8AGpu0YwcvaTkt3lPvDwsBmv4VtwbZ4+LW9xflmXUBrdLjWtZfbaqZzKQT+fYqljUOm4JzXF7Xta+ubwt21mSNSX3rHPc21Ogvw28LdlSMExDixvmzKfFU0WTzvw+POve0EAcHNa4Jb7uTVZPgbC3W9c7OzXv+x0vd1P7Ixz7pN4Wy3bMeRy/Yzdf9C9ZwiATLuSSuu855bWNr+N7VZMueLj4bgFtbZTzv8D+6o2zJDmPYwzt4MTYHwzAZrdPjW7O0tTF9Yy+/0+exCZFIYyOwk/tEWPYAOQ7LVtcuY4t4WCm+Y8iTfhzW8Pxr1taRYi0hawVTKxtfKUFgbdcw4bdelQzG8wDTlhexEKsQsfIhWK2LsOpJtfkOp5SpCqb+d4eI3S1V6/QkQqyuwhLFcrXvcgG3Da/W9apI1y5g77zzOa/l/Cqnb0CwrAIoIyZJ4oSTyUSNZmA6mwP79arP96MNkzjBrlsrXDockbSGMmXKCY3BFzGAzc+61sq6UdF5mXiyT2Xj66HZYgMxQTEgZRy0Bb7V7da8YfOBKIyxW3De5sb65SfCuRbbSRtPvcLFZZZki41RckCqXzSOLGRs1wul9eQBNE2/Eqyu+GTKjzhVChDkjOFCZmZrK39J10tp0tr0tnWv8mM2VKUXjp6HUSxKFBjZ950sSST4/wAb1JxSZn+mJAsMoF8vLi+N/wCFce3pJAJAPVUPDl0KFM+/SDNv+Qiu9y2Xn46VI9Htox4gtnw8Yskz2RQ11jxEkICsGOclUHIWJPwqWSS28y5067eevodFFnCOFLbvMLHW4XXNlPO3L8aysYV03JYm4zC5It1zeFq4uL0riLEnBxlGXDmMCRTZpt8fppBwx2WIDLYm5tret8m2Iw6lsPGkZJLhhxKowa4mxZCRfM1ri4tUtmqfkudLheProdfNGCz70te5yi5sB0tWV3m41LZc2p1zbvz5/wCVUWw2gxUTOMOEKu8bKbHiQ2urDmNQQdKsZHaFSyszxgHexMxe6/aaNmOYMBra5Bt0OtYU0pNS0NOclGrWnzZUJMUSiRNze9xntyy9c1eXjQ5t6TvL9b/C3+VStnTXZSpzKwJv2qNI5PMjTxtes49QHuDa4zN4FdEb4nht1rrZ2Km7+1Tu+5oZX3Ue8LZbnN22vwZqYSO0v0N8tjm7t7cPhe9WUozRcfDpc/dI1uPI1o2c5uQeVgzfdZtSPiNbdL10y+2tTGZWL+IrjCmU58xk6881/D/Kt8sbZYt9fLazf2umbtNv41txnC7FTyAbyc8Kgf2hcEfGpeNtuyToRxAjow5eeulZWHpJVNPE27/mhWYeI3fc3y5T5ZtLZfG161PEmUbvNvOlr5r+dWmzieIdBb+6xF2QdoBP41oAyycHRgqj+1q6eQ97w5VHh6L54FWI7n88TziYwX+m5WGXsvbi+N62YRGCvlvl0y/xy36VIx66A/avYDvZtCp8CP3V7wbXXncAkKe0Dka6qHbZyc+weURbUrYqjt5cvypXRRObkeMc3DblcgEnkLnn/rtpgmuGPax07Olj46fjUeXEM6qoAGYHNcX05WFasPK0chVuK63uNDwDr26aX8qw8RXm1B2U6ntZLya2F3PQaZBYLy5nn5Vux8tigt1J88oJCjxP8DVdMkjKZMy62NraaHMuvP41ulxLTZVWyjKrG+pudRbstbnXJYiozo8PVPSnUn4H6pdQdL6ctdbCouAkzMtyPdZrWGuZtVGn2bWPia04bGNGJQQGI4gRoOI21HTXX51qmEkdpCynXMVsBraxsRqNKrxVRMLD1a52+fcn7QmIZbDkGYfeIFso+d/hW+E5YhbjsulvtadLdtQcS7yOVUhQuUi41vYMDry/81rw+MZI3WwJVgAenGSdQOVj0HhWsxKTM5dYJdSRs57sNRogtYe9mNyRpyB0/fXnHynOw0HCq6gcmbV9RyFreZ1qK6vEUcsG4rlbAe9o1rfO1bps8rMQyqELKBYE903vzv2eVYv7NOp0tV12lCfj5MsTEdlvAX0zHwF7/CteAOr6jQhbWF7AaMbdt7+VQ4cc+6RRYNcx5jqOEc7HqR/GsYdWilQEhgwycgCBqw5cwK1mpyTOeXSLj1+fg17dhMyTRghSwVFJ6HV1Y6e6WAXzvVJtTbmIsDhoAzhJmmRkdmjkjVWjgIRhlLkkBtQQLgGr2UPLmcFVFmUC1zYnUHt5X8K1YmNZ1iJjXeG67y5DLkNjldSG1Jva9cZUk6/GHhyVHH6P54lHNtnGrIE9XQgOymXdzZHA3JQBUzNHcSycZzLeI6a2GcNtXGlgWwseXMjMu5kDWbEtARmzkZ1iUTFrcjysb1bLgMj5XeRgQSLTyggqC3f1vb91YbZzZM+8YDnl30vna+e/xqJ0WyMuE3x4+xSYHamOypG0Odi6q8kmHlAiBmdczcQEtowGzLYDS/MVsxG1MTM0sRwYyZ4wplgkAH04R2cB7SAKolBVrWte3S8OFz5AhkXMoYkzSm19LDi8OdYjw+UyB2kYhcwInlHKwseL8fOt3a7IzZicLx9ioO3MVvII/VLgsEmO5kClDJIhkjbMVUBUVyr9HFi3OpO09r4iN5xHBcIEEQEMrbxWyZ5g6HKQmZvogM5yXvrUUNKMbMhmcokEMoTeyAXZ5A1jmvqFHU1dyYLO2VGkUZQSTNISbi9tW0qXdxEpvXTx4+xzZxWNaUERnKfVyUWNhE2uJ3txIoYXywlr8rjXqcttrFO+HIwsqouRp1WFgXY4ecywgSWuqyrGoNxckC+tXi4awcM0hYFcp38oHESNQH6WpLs4xlSzyMCRcCaUHWw0s9Ryr0RvLntp4+xTYDbGMcD+iqoAlbWKWPeBEiaKNQ7DdszSOtzcfRmwNb8LtaZ4XEkY3z3EMapIjMCouzxyC6hSxBa5U20NzarV9k52cK8ihSRrPKSbc73flW3Z9oomyRqr5gjPqSx6MzE3PPqedYsTbT0LbiNUXryStjR5QqZ8wSONFNrZwB9Z5X0t4VnFzHOwvb3F16Am5fyvw+dRsrxOjFg1za1gPfIva3jravcoeXM2YKBmUCwvbkQb872rvmdmnU6LDSdehY497Rtbyv2A6Fj4DnXjAtcvr1tbsAAAJ8xr8ahR45zEiiwJJQtzHDpcA9vj41jDZopVUnOGGXlqAAWHLn2VvNTkmYymotdTdLKTIQTYZ1U+AGoP946VK2g9k7ASAW7ovz/h8arHR5FLlwLgjKAOXYb862nGPIka6LnBzG17200v21lYiozTw9nxv8+xOwD3VieZY3Hd+7/rtqLhpizrc2uzm3YRwiPztrWiKZonYE57re/UZRYXtzFa50cLvDICdGIsLHLqPEed6jxVRdxVh6vv2LTGyEFLdpPmQNE+P8K2YU8C63051CmlaUhQcgsrHTW51Gp5Wr3hJSucHW3Ffz7a6qavOTh2KdSUraf6+VZoint50rojkzMkCsLEcuXh5W5VoO7iPifMm3x6VLqjxakO1+puPEVjFduqR0wY3ujZuZ4SfcPl0/Vvavc2Kja11bTQEaEeFwag1Rba2PNJiI5oXCmOGZUzMMqyuYwrBCp1KBxm6cOhFxXnjKumngemcElVV8TrYcREoICGx56Xv5knWvC7kEHIdOQJuB8CbVyi4PGZgN427O9FmlTPGrIAjNIi3eQPmsACtjqbitezNj4uFcPGsnCiwq3Gm7AC/wBJDJkDyOzlsrA9QdLHN08Dj9n4nZzyRtqyNft5H5g0SeNVKhNDzFhr56618/2b6I4gJhklZMsUmGcqHFmEUMisGOS7/SlCL30uRawqww2H2hoXcX30TFBItsliJ1L+9kuQVtxG2qgEgarrXQnSjTOtQxKQQjXHK9zbyBNYmmiY3KNfrbS/nY1y52ViTgYMOWjDmy4lrkDdhmZlTd5TdxlS65bAsb3qTs71hFgimUOwDrJML5SqaROeodxlupHRjm5A829KaHRLXWp0JxcWXLkOXoLDT8aYaaENcAg8rm5t8bm1QKVnMda0R1yVSlX4lw+ARje3PU2YgHx0Ne2wilQuUWHIcreVuVVJ2ZiTYpi90thaPcI9v7xN9ezpWPZOM/5h/wBrH+delJUrbv8AQ+fKck6a6FtDgkU3A15XJJNuy5rwdmR93Tu3OX5Xt8KrPZOM/wCYf9rH+dPZOM/5h/2sf51bVtb6EzJ76lvNhVa1xy5EaEeRFIcIq3sOfMnUnzJrm9r7Bx7x5Y8fxXFjuljy2+1mS5PlYg9a3bE2Jjo8u/2iJbc19WQXHZnvf400urb6EzJba0NMGCT2xMMunqsJA1tpLJ0rpJsIr6kajkQSD8xVHH/6y/8A7OP/AO+SuipGK1VBGUuTSmDQKVCix59b+ZPOvKbPQEG2o5XJNvK5qRStWR4NXy5NEuCRjcjXqQSL+dude1w6hcoUZey2lbKUtW9Bc9qkeLAopuF16HU28r8qSYBGJJXU87Ei/nbnUilLI0pQXyrWpqbDKVy5Rl6C2g8uysQ4NFN1XXt1J8rmt1Ktq3oLntUjvgIyblBrz8fMda2SYdWFioIHIdnl2VspUtXAufJqhwqpfKoF+fafia1+zo73yDt8PlyqTSlseBfLk1y4dW94X7O351mOEKLAWFe6VaKtSVdKHkRisV7pSgqxXl4weYB8xXqlUho9STuD5Vn1NO4PlW6lZtXBq+XJp9TTuis+qJ3RW2lLVwLpcmr1Ve6Keqr3RW2lW1cC58mn1RO6Kepp3B8q3UqWrgXy5NHqSdwfKvSYZRyUD4VtpS1cC6XIpSoWK2xFG2QsS/PIis7AdCVUEgHtNqraWrMN0JtKrPb6fo5v2D/lWRt1P0c37F/yrGbDlEuRZUqu9tr+jm/Yv+VZ9tL+jm/Yv+VM2HIvRycO1Zv94GiMa6QAF7m25DNIpy9GzOF524Setd5VEHi9ZOJ3U+8MYh+pe2UMX7OdzU320v6Ob9i/5VmM4qtWYjJLdlhSq/20v6Ob9i/5V5O3V/RzfsX/ACrWbDk3eiypVZ7fT9HN+wf8q9RbeiLBSWQk2USRulz0AZgAT4XvRYkHpVC5FjSlK6GhSlKAUpSgFKUoBSlKAUpSgFKUoBSlKAUpWuadVHEbf67KjdNypN6I2UqF7VTsb5D86e1V7G/D86zmR5N5U+CbSoftRew/h+dZ9pL2H8PzpfHkZU+CXSontJew/h+dYO1F7D+H50zI8jKnwSZ82Vsls1jlvyvbS/heua2Kw3K21I+uv729/wCLvPv5r8/C2lqu/aq9jfh+dRJ48PK+ZkKv3wWRvAF0INvOvPjRWJSjLGGJB3JHL4HH48sN7CUTeLmISJpFUqxKhcwVlDgAuBex0BHENUx2gxRCjqokia6FTdBinMu8laTMoEISwF7gkWPur2Y2FEftS/4ib+evXsOPvTf4ib+eiwpLWiMOcuPP2KHY2JxZkf1iMBchJGVVAlzaRxOGJkjK/aYAg27Sqxtl4nHuyiSPdqZQWYpGWEe6Z2T3rH6VVTNl5MTY866c7FjH25f8RL/PXO3bFuUwLyLENHxjTSst+RXDoWtK33zwD7x0q5cl0RnMlx5+xFwe0NoMTvIWRN4mojiaVUKksoXOFYBwoLW5E2zcxjZkePRY0kDOrOWcllzRAYscOcPdwcOxbXu2t9mupb0fUx5d9iAbW3gnfMD3tTlv8LeFUak4ZgmOeTIbCPFrNKsbHkFmUPaF/H3D908NVwkuiF8l08/YrI5Nob1nZXHAquoSPIh3rGQwx7wiVgmWzNzBPM8NTsPNjiyFlQAGEMuRPpFaV1mYnPwMsQR7C4uSOLkOlGxYz9uX/ES/z09hx96b/ETfz1HhSfRFU5cefsclHiMcEIMfEEXILKwNyN6zOz33igtlS4U2HFrpY7PlcwOcUAFu9y6qt4vstKgJVWtfQHoDYE2F37Bj703+Im/nrMewoQwYoXI1Uu7yWI5EZyQD4iub/TyfBpYsuPP2PPo7n9Wjz3vrlzXzZLnd5r65str3qyrBNqiPtRByufIfnXrqoJJszCEmqImUqD7WXsP4fnWfaq91vw/OpmR5OmVPgm0qGNpr2H8PzrJ2kvYfw/OrmR5JlS4JdKhnai9h/D868+1l7D+H50zI8lyp8E6lQfay91vw/OpEGKV+R17OtFOL2Zl4co6tG6lKVswKUpQClKUAqo2kpElzyIGU/vFW9YZQdCL1icL1Q6Yc7JVOExmz8Q7y8QKl4WiJfgVEkhaSMwlbZ7I5D3PvAcPSIdj4s7tzIN6izqZDKWDtLuOKMZPoVIicZbHKWB4rV9A9RTuCnqSd0VyWHJcHRzg+TgpNm47KMs1vrMgM5vEWZTE0r5P6QFUOCv3gLn3hITAYze33hKb92AMvOEiwDIo+zyVRp3wTrXbepp3RT1RO6Ktku4l8O8+cJgsejwxLIbhUUuFIgRRhWUgx7sI5GICtdTcggZQARUmPZONMVmxDBrTEHe65zHGIOPKSUEgkYg9Gta3CO+9TTuisepJ3RRwl3BTguT59i9n49jOVlyhkIjCS24w0RRhmX6MFRIGy2PFp0NXGycNIgmMpS7ylxl5BSkYtcgEnMram5Itc11PqKd0VlMIgNwo+VZeFJ6aG1iwi66nPbVwmNMP9EkRD9kMhzXvo2ctlC+BRqhptDH4VFbG4nCNc5USOCVpZWP2I1VlzN5L4mwF6t9pekDGQ4fCIJpx9YSSIsPfk0zjr1Ea8R8BxVt2R6PCJzNK5nxDCzTOAMq893Eg0ijv9kc+ZLHWuihTap5J9qTkQhsubG64xd1BzXCBrl+w4l1Nm/wCkpy94tyHRRxhQAoAAFgALAAcgB0FeqV0oUV5kjDAqwBBFiCLgg8wQeYr1SqDnG2XNg9cGN5B9rCM1inacPIdF/wCm3D2Fatdk7aixCkxsbqcsiMCskTdx0Oqn9/S4qdVVtX0fSZhIjGGdRZJ0tmA7rg6SJ91rjssdalKbE22LWlUOD9IHjkWDGoI5GNopVvuJz0CsdY3/AKttewtVf6WbbxbSrhtnRZpAVaeVtIohoRGzHmzdQNbdNajlRVI5UVS52ztJFaOHN9LIbrGAWYqurMQPdQd42F7DmaiI2o86lej+xNwhZ+KeTWeUtmaQjkMxA4R0UAKOgFWT4dTzUH4VynhObqenCxrVRo+W4TYOMgEKqbqSqyCJwjZVWdjeUpdRmdLHXW40q2h2fjc0ebEAkBczX4BZLOpgyfSMXsQ9x8OR7r1NO4PlT1RO6PlTLl3C+C5OD9m47JpMc2aIgNNcNlJ3zM4QMsbXFo11Fuw2rxLs3GAZzLfKZrHNmlZXeIqq5YzkOVXHALDQ2J5fQPVU7o+VPVl7o+VWx9xLo9588wmDx7NE5ldIw73RmBcJvLpnzKM4MelmFxztfWvS7Lxyx29YzsyLvCZSCJM7FmjKquVchUW0Bseup+g+qJ3R8qx6oncHyqPDl3FU495wUGzcWSu9kVxlw+clrjOjqZSiZbC4BNyL3tYgcuowaEutuhuT2CrX1NO4PlW1UA0AtUWE61ZrOSTS8zNKUr0HmFKUoBSlKAUpSgFKVC2zjzDA8igFgAFB5XYhVv4XYXqN0VWRuiqTaXrm/Zqk3lvK3Vn1162T3UHgBUL0gEWGwmInGHiYxRs4VkABKjQEgXtXj/8AVV0SOuVNKrodjel6+cS7RZMqPhMPFIUllzPDdXSNlUBIswOchixUvwgX1vpug23G8qgRYdY95DGbxEySb5I3SRVBG7jYyhVJDXIN7WrtmS48/Y50Z9AvXD7Ti2jjcSNyThcIl1zuSss1+FnVBxILXC3ynUnmRaxxTwDCzTxxxPu43kAygXyozAMLXW5UjUX51QDaz5YxJhcNE8iySI7xnK6RpGxVIc2YyEyGylxwxlvCs5kpdPP2JKEtvnod5szZseHiWOJFRR0UcydWY3JJJOpJJJ6k1LvXzF/SeIhimEikW+CCyCMBCMVu7l83EhG8OUWPS9dTFgsO65kijIuRfdj7JKkEEXBBBFvCpLHcN4+Z0jBvah0tK5bEx7hGlhOQoC5QH6NwNWVlOguL2YWIPbyrpopMyg9oB+etdMLGWIZknF2s90pSuxBSlKA04zBpLG0ciK6MLMrC4I7CDVEMPiMF9XnxWG/Rk5sRCP6tz9co7rHMOhblXR0qNEoRdm7TjxEYkhcOpuLjmCOasDqrDqDYipVU20vR7NIZ8NJuMRpdgLpNbks0dxnHTNow6HpTZ3pFeQQYhNxiLaKTeOUDm0MlgHHhow6jrSvIryXNKUqlFKUoBSlKAUpSgFKUoBSlKAUpSgFKUoBWvEYdXRkdQysCGB5EHQg1spQFKdjyppHKrr0EiksB2bxTxeZF/E0Oz5yLNuCDzBDkEdhB51X4v/aNhlxJw8RM0o0yoVsXvbdh2IW46kkActTpUv1DF4j6+YYeM/8ACgN5COx8QRp/cUH7xrzZOG3oiKb2TZB21i1jtHOcPIx1WARvNI3YRCAT8bADtFb8DhJ5rPLhII8ukWc5pQCNdFBEXkGPwq52ZsWHDqRDEqX1Y82c9rubs58STU2tLBih2nuyjwuxGiDCOPDoGtnAVhmsoQX7bKoHkKqcdtFlJixsEMSEgJI4MmHfu3e1oz4OF8Ca7KvMkYYEEAgixBFwQeYI6iq8GI15ZTDZspGgw9jbkrWNvdPwsLdnSsQ7JmRFRBAqroqjOAB2CtbejrwcWBkEY5nDSXbDt4Jbig/ucP3TUTD/AO0OH1hMNOu5ma6lS6OoYEADeKbEMbgE2NxYhSRfDwcP/YXtbssk2Ezkb+QFQb7tFIVrG4zsSSw05CwPW9XNKV2hCMFSJe8UpStgUpSgFKUoBUXaWy4sRGY5kDrzseYI5MpGqsOhBBFSqUBzu/xGC+szYnDfpQLzwj+sUfXIO8vEOobnV5hMYkqK8bq6MLqykEEeBFbqocZsFomabBssUh4pIjfcTdpZR7j/AH117Q1Z2JsX1K5f0f8AT+DE4hsOQY5lF8jEG5HvqrDQ2/EHzA6iqmnsE09hSlKpRSlKAUpSgNWKxSxoXdgqjmT8gPEk6W61VHasz+5Gka9N4SXPmi6L+tfwFNv/AFuFB93O58M4jYx//q3iKyteHHxpRlajphQU616GjGbakhUGWXDoCbLdX4jYnKBmuTYE2GulaG9KgL3xWF0VXNsxsrWyNo/2ri3bfS9UvpTteEyRh3mX1ea+eMoCZPV5XaMM7qAVjOY873AsSa84DDYIndwpLaRsOBKHChZIl3kWQyMGMih7tlVtW16irGUmqtsjw4109WXE/pmiIztisPlVN4xVJGypmy5iFYkcQIsdbg9hqS3pFYkHEYdSE3hzK68Fgc92YCwBF+y4vVFsbZWDxqO6b2zLJE2aVQ0m9JeR23bE5iTezWtpZRWj0n2bg4XJmMzSSo5DFswT6mJpModXY5t2bJcggkAVuutKszlrf+WXkfpeGcIs0LXSSQssblVEZjDq3HcP9KnDa+tYxW3UmRY2xOGZZgMoBkGcMxQC6uCAWUrra5uvPSubTDYUJiJJnnkNsRI06sFzKm5Mu6RpC8ihsKouVKkhhyNdJhPRjD7uyhirhL3c3OWdsUt/HeysT52pJ06sLDT/ALK/Z22cPFIIsOuEU8NjHAFXjk3KjNnFzn7L3sbXtarIeloKswxOFIUgEgOfevlsA12vlblf3T2G3N4WXAGQWGJZ4t0sCZs2kc7CKGNVY2tJG2j5TlFycouMyRYEthocsqu0YjgIliORIHaP3zIUY3xDCwzEgnTSsttbVKsOPxs6+Pac5CspgdSARbOAwIuCHBYWIN72NTtnbWEhKMpjkAuUJBuOWdGGjrfS/MdQKqMFOgZoFUruVitcCzRspCOpGhF42U8rFTpa1esR9fhSPe3pA7chjcyfCwX4ha5Qx5qdHqbxMNRjcjoZZQqlmICqCWJNgANSSey1U/tuWQXiiCqdVaViGYdu7UXAP3iD4VO21gDPh5YwbFlsCeV+Yv4XGvhVR7RANpQYn6q+gv1yv7rjxB+Art+oxJx/xOcVFuknREoY/EXt9Bfs479L6fEfOoe0tmHEqRPh8LIOXHG5I8jzHOqT0g2TDiZN4uKijfcS4fPcFgJCrB1YMCCMpHk55Vrx3o/G7uY8ZHGrBghHvxAwGEQqwcDdXbeEWve+t9RxU21rLyEo4fPmdLC8uGhtmiWOMElnaUhFGurub2A7TyFSlxOIPLcm+o0k5dtcbivRaFlITGolwyXvfhfDbh1tvOTSfSntPjrT/duPKV9cgtckRgHdITGsYlVN7fejKWzXtdjpfWul37jFIc+Z2frGI/qvlJXk4nE9kPykrlJdhqZGYY2PWSKTi4iWjUqzNx2fNfRSMqnUAGteG9H496zTYyKRGcO8QGRXIE4uwz2ud8t7C30Y530jm/8Ao1TD58zrDjcT2Q/KSg260dt/GAvIyRsWC30u6kAqviLgdbDWuVg2UiyQuccjGMRDMW47RrlMaHPZUk5sCCTc68rXs0+9VkhG8ZgVuATGuYWLM/KwBvYEk9lc83ETVrqapCjaev1qdPStWFgyIiXvlULftsAL/hW2vpGSPjscsKF3OgsNASSSbKqqNSSTYAVXe15m1WFFHTPIc3xCKQP1jW7buFZljZFzGNw+S9iwyshAvpmAe4v2W61XJtOPq4U9VfgYeBVrEV4v1GLODotjUFGTdzoS5NqzKpZlhCqCWJkewA5k8HKtnrs/ci/Wf+Sq/HzxSwyR76MZ0ZL51Nswte19aoodghZJJBjUZmdXUs/PLIJAjgMAQAMoI1ArnDGk1rISjBPfzLzaWyTiCrS4eAuhBSQNIsiEagrIq5h86sRi5xYFYv1nuf8A4VykOwratjYmYrIA/Iwl2di8HGcp4wDmv7o5cq8xejMQMbesQZkZyij3Iw8e7JS73DE2c62J6da6X/uMWw580dYNozZiuWHMACVzvcA3ANsl7aGkm0ZlBJSIAakl3AAHMk5K5DG+i8bIqJjEVFjiQoX4XZC5Z3478Re/bcDnXvEej8bXYYxRJZFV94SVQQmJ0uXucxIY37PjUeL+4tI8+aOpG1JiAQkJB1FpH1Hnu624Tbd3WOVN27e4b5kcjUqr2HFbWxAPZeqzCYqOOKNGnRiiKpYut2KgAtqetr1mxxDIsWqh1Z5eSqFN7K32mNracrm5rnDHxHKm5ucYRjVS1OmpSlfSMEfHYFJkKOLg2OhIIIN1YEaggi4NVh2fOmgKSjtYmN/jZSpPiAPKrulc54UZ7hVTqnQ5Qejb75pTAhJcSBTNdRIIzCZAN3zMZAINxwg6Gsy+jBaXeGAA7xZioxLBGlS2WUpktm4Rrpe2t66qlZyUurJ2ufT8HJD0VZURI0ZN3m3RGJzGMspS6l4yRYE26edWLYBzIkhgQuilEYzXsCVY/Y53Qa86vKUylyx2ufT8HHz+haOTmwwykSgJ604Rd8pWYooXgzBje3aSLGpmA2LLC7MiaNclDPw5iQc9t372VVXyXtJNdJSmV3sdrn0/BzB9HjuhEMMgUNvARiGDK+YvvA4TMGzMdb9bcqjYX0RMZZkgAdllUucSWb6ZleRuKMjMWRTe2lq7ClMlcsdrn0/By2A2BNEzFUQXSOMZpiQiRAhECrGOrsxPUt5Vc7P2TkbeO2eS2XNawVSblUW5sNBckkmwudABYUqxwYxdepdXuxSlK6gxlHZTKOys0oDGQdgplHZWaUBjL4Uy+FZpQGMo7KzSlAKUpQCvLxA8wD5i9eqUBq9VTuL+qKerJ3F/VFbaVKEojV6sncX9UU9WTuL+qK20pQURq9WTuL+qKerJ3F/VFbaUoKI1erJ3F/VFbaUqlFKUoBSlKAUpSgFKUoBSlKAUpSgFKUoBSlKAUpSgFKUoBSlKAUpSgFKUoBSlKAUpSgFKUoBSlKAUpSgFKUoD/9k="/>
          <p:cNvSpPr>
            <a:spLocks noChangeAspect="1" noChangeArrowheads="1"/>
          </p:cNvSpPr>
          <p:nvPr/>
        </p:nvSpPr>
        <p:spPr bwMode="auto">
          <a:xfrm>
            <a:off x="76200" y="-839788"/>
            <a:ext cx="2638425" cy="1733551"/>
          </a:xfrm>
          <a:prstGeom prst="rect">
            <a:avLst/>
          </a:prstGeom>
          <a:noFill/>
          <a:ln w="9525">
            <a:noFill/>
            <a:miter lim="800000"/>
            <a:headEnd/>
            <a:tailEnd/>
          </a:ln>
        </p:spPr>
        <p:txBody>
          <a:bodyPr/>
          <a:lstStyle/>
          <a:p>
            <a:endParaRPr lang="it-IT"/>
          </a:p>
        </p:txBody>
      </p:sp>
      <p:pic>
        <p:nvPicPr>
          <p:cNvPr id="38917" name="Picture 9" descr="D:\Documenti Zorzet\Immagini\COX3.gif"/>
          <p:cNvPicPr>
            <a:picLocks noChangeAspect="1" noChangeArrowheads="1"/>
          </p:cNvPicPr>
          <p:nvPr/>
        </p:nvPicPr>
        <p:blipFill>
          <a:blip r:embed="rId2" cstate="print"/>
          <a:srcRect/>
          <a:stretch>
            <a:fillRect/>
          </a:stretch>
        </p:blipFill>
        <p:spPr bwMode="auto">
          <a:xfrm>
            <a:off x="0" y="0"/>
            <a:ext cx="4776788" cy="2946400"/>
          </a:xfrm>
          <a:prstGeom prst="rect">
            <a:avLst/>
          </a:prstGeom>
          <a:noFill/>
          <a:ln w="9525">
            <a:noFill/>
            <a:miter lim="800000"/>
            <a:headEnd/>
            <a:tailEnd/>
          </a:ln>
        </p:spPr>
      </p:pic>
      <p:pic>
        <p:nvPicPr>
          <p:cNvPr id="38918" name="Picture 10" descr="D:\Documenti Zorzet\Immagini\fans-sulfamidici-35_clip_image002.gif"/>
          <p:cNvPicPr>
            <a:picLocks noChangeAspect="1" noChangeArrowheads="1"/>
          </p:cNvPicPr>
          <p:nvPr/>
        </p:nvPicPr>
        <p:blipFill>
          <a:blip r:embed="rId3" cstate="print"/>
          <a:srcRect/>
          <a:stretch>
            <a:fillRect/>
          </a:stretch>
        </p:blipFill>
        <p:spPr bwMode="auto">
          <a:xfrm>
            <a:off x="3192463" y="2933700"/>
            <a:ext cx="5951537"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Documenti Zorzet\Immagini\Cox1_cox2.jpg"/>
          <p:cNvPicPr>
            <a:picLocks noChangeAspect="1" noChangeArrowheads="1"/>
          </p:cNvPicPr>
          <p:nvPr/>
        </p:nvPicPr>
        <p:blipFill>
          <a:blip r:embed="rId2" cstate="print"/>
          <a:srcRect b="2135"/>
          <a:stretch>
            <a:fillRect/>
          </a:stretch>
        </p:blipFill>
        <p:spPr bwMode="auto">
          <a:xfrm>
            <a:off x="1171575" y="0"/>
            <a:ext cx="6588125"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52413" y="-111125"/>
            <a:ext cx="8637587" cy="7110413"/>
          </a:xfrm>
          <a:prstGeom prst="rect">
            <a:avLst/>
          </a:prstGeom>
          <a:noFill/>
          <a:ln w="9525">
            <a:noFill/>
            <a:miter lim="800000"/>
            <a:headEnd/>
            <a:tailEnd/>
          </a:ln>
        </p:spPr>
        <p:txBody>
          <a:bodyPr>
            <a:spAutoFit/>
          </a:bodyPr>
          <a:lstStyle/>
          <a:p>
            <a:pPr algn="just"/>
            <a:r>
              <a:rPr lang="it-IT" altLang="zh-CN" sz="2400">
                <a:ea typeface="宋体" charset="-122"/>
              </a:rPr>
              <a:t>Tali PGs ed i loro analoghi sono capaci di prevenire il danno a carico della mucosa, compreso quello indotto dagli antiinfiammatori [da cui molto utile sembra essere l'impiego del misoprostolo o Cytotec, analogo della PGEl nella prevenzione delle ulcere da lungo trattamento con FANS; </a:t>
            </a:r>
            <a:r>
              <a:rPr lang="it-IT" altLang="zh-CN" sz="2400">
                <a:ea typeface="宋体" charset="-122"/>
                <a:cs typeface="Times New Roman" pitchFamily="18" charset="0"/>
              </a:rPr>
              <a:t>[</a:t>
            </a:r>
            <a:r>
              <a:rPr lang="it-IT" altLang="zh-CN" sz="2400">
                <a:ea typeface="宋体" charset="-122"/>
              </a:rPr>
              <a:t>misoprostolo+diclofenac = Misofenac@]. </a:t>
            </a:r>
            <a:r>
              <a:rPr lang="it-IT" altLang="zh-CN" sz="2400">
                <a:solidFill>
                  <a:srgbClr val="FF3300"/>
                </a:solidFill>
                <a:ea typeface="宋体" charset="-122"/>
              </a:rPr>
              <a:t>Perciò l'inibizione della sintesi delle PGs endogene può aumentare la suscettibilità dello stomaco di subire questo tipo di danno.</a:t>
            </a:r>
            <a:r>
              <a:rPr lang="it-IT" altLang="zh-CN" sz="2400">
                <a:ea typeface="宋体" charset="-122"/>
              </a:rPr>
              <a:t> </a:t>
            </a:r>
          </a:p>
          <a:p>
            <a:pPr algn="just"/>
            <a:r>
              <a:rPr lang="it-IT" altLang="zh-CN" sz="2400">
                <a:ea typeface="宋体" charset="-122"/>
              </a:rPr>
              <a:t>Nel caso di trattamenti discontinui ed a basso dosaggio le perdite di sangue non sono rilevanti ma possono in qualche caso portare ad ematemesi. </a:t>
            </a:r>
            <a:r>
              <a:rPr lang="it-IT" altLang="zh-CN" sz="2400">
                <a:solidFill>
                  <a:schemeClr val="accent2"/>
                </a:solidFill>
                <a:ea typeface="宋体" charset="-122"/>
              </a:rPr>
              <a:t>I trattamenti condotti per lunghi periodi con alte dosi di questi farmaci, come avviene nel caso di gravi malattie infiammatorie tipo </a:t>
            </a:r>
            <a:r>
              <a:rPr lang="it-IT" altLang="zh-CN" sz="2400">
                <a:solidFill>
                  <a:srgbClr val="FF3300"/>
                </a:solidFill>
                <a:ea typeface="宋体" charset="-122"/>
              </a:rPr>
              <a:t>artrite reumatoide</a:t>
            </a:r>
            <a:r>
              <a:rPr lang="it-IT" altLang="zh-CN" sz="2400">
                <a:solidFill>
                  <a:schemeClr val="accent2"/>
                </a:solidFill>
                <a:ea typeface="宋体" charset="-122"/>
              </a:rPr>
              <a:t>, possono provocare uno stato di anemia dovuta al verificarsi di numerose anche se lievi emorragie. </a:t>
            </a:r>
            <a:r>
              <a:rPr lang="it-IT" altLang="zh-CN" sz="2400" b="1" i="1">
                <a:solidFill>
                  <a:srgbClr val="FF66FF"/>
                </a:solidFill>
                <a:ea typeface="宋体" charset="-122"/>
              </a:rPr>
              <a:t>E' stato calcolato che con dosaggi di aspirina superiori a 3 g/die si arriva ad avere una perdita di 10 ml/die.</a:t>
            </a:r>
            <a:r>
              <a:rPr lang="it-IT" altLang="zh-CN" sz="2400" b="1">
                <a:solidFill>
                  <a:srgbClr val="FF66FF"/>
                </a:solidFill>
                <a:ea typeface="宋体" charset="-122"/>
              </a:rPr>
              <a:t> </a:t>
            </a:r>
          </a:p>
          <a:p>
            <a:pPr algn="just"/>
            <a:r>
              <a:rPr lang="it-IT" altLang="zh-CN" sz="2400">
                <a:solidFill>
                  <a:schemeClr val="accent2"/>
                </a:solidFill>
                <a:ea typeface="宋体" charset="-122"/>
              </a:rPr>
              <a:t>E' stato notato che gli </a:t>
            </a:r>
            <a:r>
              <a:rPr lang="it-IT" altLang="zh-CN" sz="2400" i="1">
                <a:solidFill>
                  <a:schemeClr val="accent2"/>
                </a:solidFill>
                <a:ea typeface="宋体" charset="-122"/>
              </a:rPr>
              <a:t>effetti </a:t>
            </a:r>
            <a:r>
              <a:rPr lang="it-IT" altLang="zh-CN" sz="2400">
                <a:solidFill>
                  <a:schemeClr val="accent2"/>
                </a:solidFill>
                <a:ea typeface="宋体" charset="-122"/>
              </a:rPr>
              <a:t>collaterali dei FANS sono più comuni negli anziani, ma si ritiene che ciò rifletta variazioni della farmacocinetica di questi composti piuttosto che specifiche variazioni di sensibilità nella ciclo-ossigenasi, legate all'età. </a:t>
            </a:r>
          </a:p>
        </p:txBody>
      </p:sp>
      <p:sp>
        <p:nvSpPr>
          <p:cNvPr id="40963"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40964"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82575" y="207963"/>
            <a:ext cx="8637588" cy="6511925"/>
          </a:xfrm>
          <a:prstGeom prst="rect">
            <a:avLst/>
          </a:prstGeom>
          <a:noFill/>
          <a:ln w="9525">
            <a:noFill/>
            <a:miter lim="800000"/>
            <a:headEnd/>
            <a:tailEnd/>
          </a:ln>
        </p:spPr>
        <p:txBody>
          <a:bodyPr>
            <a:spAutoFit/>
          </a:bodyPr>
          <a:lstStyle/>
          <a:p>
            <a:pPr algn="just"/>
            <a:r>
              <a:rPr lang="it-IT" altLang="zh-CN" sz="2400" b="1">
                <a:ea typeface="宋体" charset="-122"/>
              </a:rPr>
              <a:t>In letteratura sono citati vari </a:t>
            </a:r>
            <a:r>
              <a:rPr lang="it-IT" altLang="zh-CN" sz="2400" b="1">
                <a:solidFill>
                  <a:srgbClr val="FF7C80"/>
                </a:solidFill>
                <a:ea typeface="宋体" charset="-122"/>
              </a:rPr>
              <a:t>casi di ulcerazioni esofagee</a:t>
            </a:r>
            <a:r>
              <a:rPr lang="it-IT" altLang="zh-CN" sz="2400" b="1">
                <a:ea typeface="宋体" charset="-122"/>
              </a:rPr>
              <a:t> conseguenti all'assunzione di EMEPRONIO BROMURO (Detrulisin), farmaco anticolinergico usato negli anziani e nei bambini come spasmolitico particolarmente in casi di incontinenza urinaria soprattutto notturna. </a:t>
            </a:r>
          </a:p>
          <a:p>
            <a:pPr algn="just"/>
            <a:r>
              <a:rPr lang="it-IT" altLang="zh-CN" sz="2400" b="1">
                <a:solidFill>
                  <a:schemeClr val="accent2"/>
                </a:solidFill>
                <a:ea typeface="宋体" charset="-122"/>
              </a:rPr>
              <a:t>Questi casi si riferiscono per la maggior parte a persone anziane che assumevano il prodotto prima del riposo notturno e che avevano problemi di deglutizione tuttavia questo è stato riscontrato anche in giovani senza alcun problema esofageo.</a:t>
            </a:r>
          </a:p>
          <a:p>
            <a:pPr algn="just"/>
            <a:r>
              <a:rPr lang="it-IT" altLang="zh-CN" sz="1400" b="1">
                <a:ea typeface="宋体" charset="-122"/>
              </a:rPr>
              <a:t> </a:t>
            </a:r>
          </a:p>
          <a:p>
            <a:pPr algn="just"/>
            <a:r>
              <a:rPr lang="it-IT" altLang="zh-CN" sz="2400" b="1">
                <a:ea typeface="宋体" charset="-122"/>
              </a:rPr>
              <a:t>Analoghe ulcerazioni esofagee sono state riscontrate, sempre in </a:t>
            </a:r>
            <a:r>
              <a:rPr lang="it-IT" altLang="zh-CN" sz="2400" b="1">
                <a:solidFill>
                  <a:srgbClr val="FF7C80"/>
                </a:solidFill>
                <a:ea typeface="宋体" charset="-122"/>
              </a:rPr>
              <a:t>persone senza problemi di deglutizione,</a:t>
            </a:r>
            <a:r>
              <a:rPr lang="it-IT" altLang="zh-CN" sz="2400" b="1">
                <a:ea typeface="宋体" charset="-122"/>
              </a:rPr>
              <a:t> dopo l'assunzione di tetraciclina, DOXICICLINA (Bassado@), CLINDAMICINA (Dalacin@), COTRIMOSSAZOLO (Bactrim@) e teofillina. </a:t>
            </a:r>
            <a:r>
              <a:rPr lang="it-IT" altLang="zh-CN" sz="2400" b="1">
                <a:solidFill>
                  <a:schemeClr val="accent2"/>
                </a:solidFill>
                <a:ea typeface="宋体" charset="-122"/>
              </a:rPr>
              <a:t>Fra l'altro è stato notato che la maggior parte delle ulcere esofagee erano dovute all'assunzione di </a:t>
            </a:r>
            <a:r>
              <a:rPr lang="it-IT" altLang="zh-CN" sz="2400" b="1">
                <a:solidFill>
                  <a:srgbClr val="FF7C80"/>
                </a:solidFill>
                <a:ea typeface="宋体" charset="-122"/>
              </a:rPr>
              <a:t>doxiciclina </a:t>
            </a:r>
            <a:r>
              <a:rPr lang="it-IT" altLang="zh-CN" sz="2400" b="1">
                <a:solidFill>
                  <a:schemeClr val="accent2"/>
                </a:solidFill>
                <a:ea typeface="宋体" charset="-122"/>
              </a:rPr>
              <a:t>in capsule ciò che ha fatto pensare che le capsule siano più propense ad aderire ed a sciogliersi a livello esofageo.</a:t>
            </a:r>
            <a:r>
              <a:rPr lang="it-IT" altLang="zh-CN" sz="2400">
                <a:solidFill>
                  <a:schemeClr val="accent2"/>
                </a:solidFill>
                <a:ea typeface="宋体" charset="-122"/>
              </a:rPr>
              <a:t> </a:t>
            </a:r>
          </a:p>
        </p:txBody>
      </p:sp>
      <p:sp>
        <p:nvSpPr>
          <p:cNvPr id="614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614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84150" y="95250"/>
            <a:ext cx="8874125" cy="6604000"/>
          </a:xfrm>
          <a:prstGeom prst="rect">
            <a:avLst/>
          </a:prstGeom>
          <a:noFill/>
          <a:ln w="9525">
            <a:noFill/>
            <a:miter lim="800000"/>
            <a:headEnd/>
            <a:tailEnd/>
          </a:ln>
        </p:spPr>
        <p:txBody>
          <a:bodyPr>
            <a:spAutoFit/>
          </a:bodyPr>
          <a:lstStyle/>
          <a:p>
            <a:r>
              <a:rPr lang="it-IT" altLang="zh-CN" sz="2400">
                <a:solidFill>
                  <a:schemeClr val="accent2"/>
                </a:solidFill>
                <a:ea typeface="宋体" charset="-122"/>
              </a:rPr>
              <a:t>I CORTICOSTEROIDI ED ACTH (o. adrenocorticotropo)</a:t>
            </a:r>
          </a:p>
          <a:p>
            <a:endParaRPr lang="it-IT" altLang="zh-CN" sz="1200">
              <a:ea typeface="宋体" charset="-122"/>
            </a:endParaRPr>
          </a:p>
          <a:p>
            <a:pPr algn="just">
              <a:lnSpc>
                <a:spcPct val="85000"/>
              </a:lnSpc>
            </a:pPr>
            <a:r>
              <a:rPr lang="it-IT" altLang="zh-CN" sz="2400">
                <a:ea typeface="宋体" charset="-122"/>
              </a:rPr>
              <a:t>La terapia corticosteroidea può talvolta venir complicata da un'ulcera peptica. L'elevata incidenza di emorragie e di perforazioni di queste ulcere ed il loro esordio insidioso fa di questa complicazione un grave problema terapeutico. Vi è tuttavia disaccordo fra i vari clinici sulla reale incidenza di queste ulcere e addirittura, secondo alcuni studi, non vi sarebbero prove sufficienti a sostegno di una associazione fra ulcera peptica ed uso di corticosteroidi glucocorticoidi (I corticosteroidi vanno ad inibire la fosfolipasi A, inoltre diminuiscono la produzione dei prostanoidi, </a:t>
            </a:r>
            <a:r>
              <a:rPr lang="it-IT" altLang="zh-CN" sz="2400">
                <a:solidFill>
                  <a:schemeClr val="accent2"/>
                </a:solidFill>
                <a:ea typeface="宋体" charset="-122"/>
              </a:rPr>
              <a:t>inibendo l'espressione della COX 2</a:t>
            </a:r>
            <a:r>
              <a:rPr lang="it-IT" altLang="zh-CN" sz="2400">
                <a:ea typeface="宋体" charset="-122"/>
              </a:rPr>
              <a:t> indotta dalle citochine nelle cellule infiammatorie, ovvero monociti, macrofagi, ecc ).[</a:t>
            </a:r>
            <a:r>
              <a:rPr lang="it-IT" altLang="zh-CN" sz="2400" i="1">
                <a:solidFill>
                  <a:schemeClr val="accent1"/>
                </a:solidFill>
                <a:ea typeface="宋体" charset="-122"/>
              </a:rPr>
              <a:t>Nelle persone in cui si sono riscontrate ulcere duodenali vi era in genere anche un concomitante trattamento con FANS per cui il reale ruolo ulcerogeno di questi farmaci non è chiaro</a:t>
            </a:r>
            <a:r>
              <a:rPr lang="it-IT" altLang="zh-CN" sz="2400">
                <a:ea typeface="宋体" charset="-122"/>
              </a:rPr>
              <a:t>]. </a:t>
            </a:r>
            <a:r>
              <a:rPr lang="it-IT" altLang="zh-CN" sz="2400">
                <a:solidFill>
                  <a:srgbClr val="FF3300"/>
                </a:solidFill>
                <a:ea typeface="宋体" charset="-122"/>
              </a:rPr>
              <a:t>La terapia steroidea aumenterebbe di circa due volte il rischio di sviluppare un'ulcera in pazienti che usano FANS.</a:t>
            </a:r>
            <a:r>
              <a:rPr lang="it-IT" altLang="zh-CN" sz="2400">
                <a:solidFill>
                  <a:schemeClr val="accent2"/>
                </a:solidFill>
                <a:ea typeface="宋体" charset="-122"/>
              </a:rPr>
              <a:t> Il fatto che negli animali vi sia un'evidenza sperimentale che i corticosteroidi interferiscono con la guarigione delle ulcere ha fatto ritenere ragionevole che essi facciano la stessa cosa nell'uomo.</a:t>
            </a:r>
            <a:r>
              <a:rPr lang="it-IT" altLang="zh-CN" sz="2400">
                <a:ea typeface="宋体" charset="-122"/>
              </a:rPr>
              <a:t> Tuttavia non vi sono studi che confermino quest'ipotesi.</a:t>
            </a:r>
            <a:r>
              <a:rPr lang="it-IT" altLang="zh-CN">
                <a:ea typeface="宋体" charset="-122"/>
              </a:rPr>
              <a:t> </a:t>
            </a:r>
          </a:p>
        </p:txBody>
      </p:sp>
      <p:sp>
        <p:nvSpPr>
          <p:cNvPr id="41987"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41988"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Documenti Zorzet\Immagini\cortisoni.jpg"/>
          <p:cNvPicPr>
            <a:picLocks noChangeAspect="1" noChangeArrowheads="1"/>
          </p:cNvPicPr>
          <p:nvPr/>
        </p:nvPicPr>
        <p:blipFill>
          <a:blip r:embed="rId2" cstate="print"/>
          <a:srcRect/>
          <a:stretch>
            <a:fillRect/>
          </a:stretch>
        </p:blipFill>
        <p:spPr bwMode="auto">
          <a:xfrm>
            <a:off x="857250" y="857250"/>
            <a:ext cx="7429500" cy="51435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52413" y="-111125"/>
            <a:ext cx="8637587" cy="6908800"/>
          </a:xfrm>
          <a:prstGeom prst="rect">
            <a:avLst/>
          </a:prstGeom>
          <a:noFill/>
          <a:ln w="9525">
            <a:noFill/>
            <a:miter lim="800000"/>
            <a:headEnd/>
            <a:tailEnd/>
          </a:ln>
        </p:spPr>
        <p:txBody>
          <a:bodyPr>
            <a:spAutoFit/>
          </a:bodyPr>
          <a:lstStyle/>
          <a:p>
            <a:r>
              <a:rPr lang="it-IT" altLang="zh-CN" sz="2400">
                <a:solidFill>
                  <a:schemeClr val="accent2"/>
                </a:solidFill>
                <a:ea typeface="宋体" charset="-122"/>
              </a:rPr>
              <a:t>XANTINE</a:t>
            </a:r>
          </a:p>
          <a:p>
            <a:pPr algn="just"/>
            <a:r>
              <a:rPr lang="it-IT" altLang="zh-CN" sz="2400">
                <a:ea typeface="宋体" charset="-122"/>
              </a:rPr>
              <a:t>Nell'uomo la somministrazione anche di dosi moderate di </a:t>
            </a:r>
            <a:r>
              <a:rPr lang="it-IT" altLang="zh-CN" sz="2400">
                <a:solidFill>
                  <a:schemeClr val="accent2"/>
                </a:solidFill>
                <a:ea typeface="宋体" charset="-122"/>
              </a:rPr>
              <a:t>caffeina</a:t>
            </a:r>
            <a:r>
              <a:rPr lang="it-IT" altLang="zh-CN" sz="2400">
                <a:ea typeface="宋体" charset="-122"/>
              </a:rPr>
              <a:t> sia per os sia per via parenterale provoca la secrezione sia di acido sia di pepsina. </a:t>
            </a:r>
          </a:p>
          <a:p>
            <a:pPr algn="just"/>
            <a:r>
              <a:rPr lang="it-IT" altLang="zh-CN" sz="2400">
                <a:ea typeface="宋体" charset="-122"/>
              </a:rPr>
              <a:t>A questo riguardo la </a:t>
            </a:r>
            <a:r>
              <a:rPr lang="it-IT" altLang="zh-CN" sz="2400">
                <a:solidFill>
                  <a:schemeClr val="accent2"/>
                </a:solidFill>
                <a:ea typeface="宋体" charset="-122"/>
              </a:rPr>
              <a:t>teofillina</a:t>
            </a:r>
            <a:r>
              <a:rPr lang="it-IT" altLang="zh-CN" sz="2400">
                <a:ea typeface="宋体" charset="-122"/>
              </a:rPr>
              <a:t> è almeno altrettanto potente. Data la </a:t>
            </a:r>
          </a:p>
          <a:p>
            <a:pPr algn="just"/>
            <a:r>
              <a:rPr lang="it-IT" altLang="zh-CN" sz="2400">
                <a:ea typeface="宋体" charset="-122"/>
              </a:rPr>
              <a:t>sensibilità della mucosa gastrica umana alla caffeina e ad altre sostanze contenute in varie bevande (preparate con cereali torrefatti e caffè decaffeinato) bisogna tener presente l'uso di tali sostanze nella patogenesi dell'ulcera peptica e nel trattamento del paziente che ne è affetto</a:t>
            </a:r>
            <a:r>
              <a:rPr lang="it-IT" altLang="zh-CN">
                <a:ea typeface="宋体" charset="-122"/>
              </a:rPr>
              <a:t>.</a:t>
            </a:r>
          </a:p>
          <a:p>
            <a:pPr algn="just"/>
            <a:r>
              <a:rPr lang="it-IT" altLang="zh-CN" sz="1200">
                <a:ea typeface="宋体" charset="-122"/>
              </a:rPr>
              <a:t> </a:t>
            </a:r>
          </a:p>
          <a:p>
            <a:pPr algn="just"/>
            <a:r>
              <a:rPr lang="it-IT" altLang="zh-CN" sz="2400">
                <a:solidFill>
                  <a:schemeClr val="accent2"/>
                </a:solidFill>
                <a:ea typeface="宋体" charset="-122"/>
              </a:rPr>
              <a:t>ALCOOL</a:t>
            </a:r>
          </a:p>
          <a:p>
            <a:pPr algn="just"/>
            <a:r>
              <a:rPr lang="it-IT" altLang="zh-CN" sz="2400">
                <a:ea typeface="宋体" charset="-122"/>
              </a:rPr>
              <a:t>La secrezione salivare e gastrica sono stimolate dall'etanolo </a:t>
            </a:r>
            <a:r>
              <a:rPr lang="it-IT" altLang="zh-CN" sz="2400">
                <a:solidFill>
                  <a:schemeClr val="accent2"/>
                </a:solidFill>
                <a:ea typeface="宋体" charset="-122"/>
              </a:rPr>
              <a:t>psichicamente </a:t>
            </a:r>
            <a:r>
              <a:rPr lang="it-IT" altLang="zh-CN" sz="2400">
                <a:ea typeface="宋体" charset="-122"/>
              </a:rPr>
              <a:t>(fase cefalica) soprattutto nei soggetti a cui piace. Il succo gastrico prodotto in questo modo </a:t>
            </a:r>
            <a:r>
              <a:rPr lang="it-IT" altLang="zh-CN" sz="2400">
                <a:solidFill>
                  <a:srgbClr val="FF3300"/>
                </a:solidFill>
                <a:ea typeface="宋体" charset="-122"/>
              </a:rPr>
              <a:t>è ricco di acido e pepsina.</a:t>
            </a:r>
            <a:r>
              <a:rPr lang="it-IT" altLang="zh-CN" sz="2400">
                <a:ea typeface="宋体" charset="-122"/>
              </a:rPr>
              <a:t> </a:t>
            </a:r>
          </a:p>
          <a:p>
            <a:pPr algn="just"/>
            <a:r>
              <a:rPr lang="it-IT" altLang="zh-CN" sz="2400">
                <a:ea typeface="宋体" charset="-122"/>
              </a:rPr>
              <a:t>L'alcool può stimolare anche </a:t>
            </a:r>
            <a:r>
              <a:rPr lang="it-IT" altLang="zh-CN" sz="2400">
                <a:solidFill>
                  <a:schemeClr val="accent2"/>
                </a:solidFill>
                <a:ea typeface="宋体" charset="-122"/>
              </a:rPr>
              <a:t>per via riflessa</a:t>
            </a:r>
            <a:r>
              <a:rPr lang="it-IT" altLang="zh-CN" sz="2400">
                <a:ea typeface="宋体" charset="-122"/>
              </a:rPr>
              <a:t> la secrezione di saliva e di succo gastrico attraverso la stimolazione delle terminazioni sensoriali della bocca e dello stomaco (via nervo vago)(</a:t>
            </a:r>
            <a:r>
              <a:rPr lang="it-IT" altLang="zh-CN" sz="2400">
                <a:solidFill>
                  <a:srgbClr val="FF3300"/>
                </a:solidFill>
                <a:ea typeface="宋体" charset="-122"/>
              </a:rPr>
              <a:t>succo ricco di acido</a:t>
            </a:r>
            <a:r>
              <a:rPr lang="it-IT" altLang="zh-CN" sz="2400">
                <a:ea typeface="宋体" charset="-122"/>
              </a:rPr>
              <a:t>)</a:t>
            </a:r>
            <a:r>
              <a:rPr lang="it-IT" altLang="zh-CN" sz="2400">
                <a:solidFill>
                  <a:srgbClr val="FF3300"/>
                </a:solidFill>
                <a:ea typeface="宋体" charset="-122"/>
              </a:rPr>
              <a:t>.  </a:t>
            </a:r>
          </a:p>
        </p:txBody>
      </p:sp>
      <p:sp>
        <p:nvSpPr>
          <p:cNvPr id="44035"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44036"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2413" y="217488"/>
            <a:ext cx="8637587" cy="6299200"/>
          </a:xfrm>
          <a:prstGeom prst="rect">
            <a:avLst/>
          </a:prstGeom>
          <a:noFill/>
          <a:ln w="9525">
            <a:noFill/>
            <a:miter lim="800000"/>
            <a:headEnd/>
            <a:tailEnd/>
          </a:ln>
        </p:spPr>
        <p:txBody>
          <a:bodyPr>
            <a:spAutoFit/>
          </a:bodyPr>
          <a:lstStyle/>
          <a:p>
            <a:pPr algn="just"/>
            <a:r>
              <a:rPr lang="it-IT" altLang="zh-CN" sz="2400">
                <a:solidFill>
                  <a:schemeClr val="accent2"/>
                </a:solidFill>
                <a:ea typeface="宋体" charset="-122"/>
              </a:rPr>
              <a:t>La secrezione gastrica può essere ulteriormente stimolata </a:t>
            </a:r>
            <a:r>
              <a:rPr lang="it-IT" altLang="zh-CN" sz="2400">
                <a:solidFill>
                  <a:schemeClr val="accent1"/>
                </a:solidFill>
                <a:ea typeface="宋体" charset="-122"/>
              </a:rPr>
              <a:t>direttamente</a:t>
            </a:r>
            <a:r>
              <a:rPr lang="it-IT" altLang="zh-CN" sz="2400">
                <a:solidFill>
                  <a:schemeClr val="accent2"/>
                </a:solidFill>
                <a:ea typeface="宋体" charset="-122"/>
              </a:rPr>
              <a:t> a livello dello stomaco per la liberazione di istamina e gastrina indotta dall'etanolo</a:t>
            </a:r>
            <a:r>
              <a:rPr lang="it-IT" altLang="zh-CN" sz="2400">
                <a:ea typeface="宋体" charset="-122"/>
              </a:rPr>
              <a:t> [La gastrina è un ormone secreto dalle </a:t>
            </a:r>
            <a:r>
              <a:rPr lang="it-IT" altLang="zh-CN" sz="2400">
                <a:solidFill>
                  <a:schemeClr val="accent2"/>
                </a:solidFill>
                <a:ea typeface="宋体" charset="-122"/>
              </a:rPr>
              <a:t>cellule parietali o oxintiche della mucosa dello stomaco</a:t>
            </a:r>
            <a:r>
              <a:rPr lang="it-IT" altLang="zh-CN" sz="2400">
                <a:ea typeface="宋体" charset="-122"/>
              </a:rPr>
              <a:t> (porzione antrale), </a:t>
            </a:r>
            <a:r>
              <a:rPr lang="it-IT" altLang="zh-CN" sz="2400">
                <a:solidFill>
                  <a:schemeClr val="accent2"/>
                </a:solidFill>
                <a:ea typeface="宋体" charset="-122"/>
              </a:rPr>
              <a:t>potente stimolante della secrezione acida e peptica e della</a:t>
            </a:r>
            <a:r>
              <a:rPr lang="it-IT" altLang="zh-CN" sz="2400">
                <a:ea typeface="宋体" charset="-122"/>
              </a:rPr>
              <a:t> motilità gastrica. La gastrina, assorbita agisce sul pancreas, </a:t>
            </a:r>
            <a:r>
              <a:rPr lang="it-IT" altLang="zh-CN" sz="2400">
                <a:solidFill>
                  <a:schemeClr val="accent2"/>
                </a:solidFill>
                <a:ea typeface="宋体" charset="-122"/>
              </a:rPr>
              <a:t>stimolando la produzione di insulina</a:t>
            </a:r>
            <a:r>
              <a:rPr lang="it-IT" altLang="zh-CN" sz="2400">
                <a:ea typeface="宋体" charset="-122"/>
              </a:rPr>
              <a:t> e determina liberazione di secretina da parte della mucosa della parte prossimale del duodeno. A sua volta anche la secretina, assorbita, stimola il pancreas.] </a:t>
            </a:r>
          </a:p>
          <a:p>
            <a:pPr algn="just"/>
            <a:r>
              <a:rPr lang="it-IT" altLang="zh-CN" sz="2400">
                <a:ea typeface="宋体" charset="-122"/>
              </a:rPr>
              <a:t>[</a:t>
            </a:r>
            <a:r>
              <a:rPr lang="it-IT" altLang="zh-CN" sz="2400">
                <a:solidFill>
                  <a:srgbClr val="FF7C80"/>
                </a:solidFill>
                <a:ea typeface="宋体" charset="-122"/>
              </a:rPr>
              <a:t>Gli stimolanti della secrezione gastrica sono acetilcolina, gastrina ed istamina.</a:t>
            </a:r>
            <a:r>
              <a:rPr lang="it-IT" altLang="zh-CN" sz="2400">
                <a:ea typeface="宋体" charset="-122"/>
              </a:rPr>
              <a:t> Potenti stimolanti della secrezione di gastrina sono aminoacidi e piccoli peptici. Anche il latte e soluzioni di Sali di calcio sono stimolanti efficaci. E' preferibile quindi non utilizzare Sali contenenti calcio come antiacidi] </a:t>
            </a:r>
          </a:p>
          <a:p>
            <a:pPr algn="just"/>
            <a:r>
              <a:rPr lang="it-IT" altLang="zh-CN" sz="2400">
                <a:solidFill>
                  <a:schemeClr val="accent2"/>
                </a:solidFill>
                <a:ea typeface="宋体" charset="-122"/>
              </a:rPr>
              <a:t>L'alcool è uno stimolo assai efficace per la secrezione di acido cloridrico e, chiaramente, l'assunzione di bevande alcooliche è sconsigliabile nei pazienti affetti da ulcera peptica.</a:t>
            </a:r>
            <a:r>
              <a:rPr lang="it-IT" altLang="zh-CN" sz="2400">
                <a:ea typeface="宋体" charset="-122"/>
              </a:rPr>
              <a:t> </a:t>
            </a:r>
          </a:p>
        </p:txBody>
      </p:sp>
      <p:sp>
        <p:nvSpPr>
          <p:cNvPr id="45059"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45060"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gldulaoxint"/>
          <p:cNvPicPr>
            <a:picLocks noChangeAspect="1" noChangeArrowheads="1"/>
          </p:cNvPicPr>
          <p:nvPr/>
        </p:nvPicPr>
        <p:blipFill>
          <a:blip r:embed="rId2" cstate="print"/>
          <a:srcRect/>
          <a:stretch>
            <a:fillRect/>
          </a:stretch>
        </p:blipFill>
        <p:spPr bwMode="auto">
          <a:xfrm>
            <a:off x="538163" y="488950"/>
            <a:ext cx="6688137" cy="5421313"/>
          </a:xfrm>
          <a:prstGeom prst="rect">
            <a:avLst/>
          </a:prstGeom>
          <a:noFill/>
          <a:ln w="9525">
            <a:noFill/>
            <a:miter lim="800000"/>
            <a:headEnd/>
            <a:tailEnd/>
          </a:ln>
        </p:spPr>
      </p:pic>
      <p:sp>
        <p:nvSpPr>
          <p:cNvPr id="46083" name="Rectangle 7"/>
          <p:cNvSpPr>
            <a:spLocks noChangeArrowheads="1"/>
          </p:cNvSpPr>
          <p:nvPr/>
        </p:nvSpPr>
        <p:spPr bwMode="auto">
          <a:xfrm>
            <a:off x="7416800" y="1143000"/>
            <a:ext cx="1460500" cy="330200"/>
          </a:xfrm>
          <a:prstGeom prst="rect">
            <a:avLst/>
          </a:prstGeom>
          <a:noFill/>
          <a:ln w="9525">
            <a:solidFill>
              <a:schemeClr val="tx1"/>
            </a:solidFill>
            <a:miter lim="800000"/>
            <a:headEnd/>
            <a:tailEnd/>
          </a:ln>
        </p:spPr>
        <p:txBody>
          <a:bodyPr wrap="none" anchor="ctr"/>
          <a:lstStyle/>
          <a:p>
            <a:pPr algn="ctr"/>
            <a:r>
              <a:rPr lang="it-IT">
                <a:solidFill>
                  <a:schemeClr val="accent1"/>
                </a:solidFill>
              </a:rPr>
              <a:t>alcool</a:t>
            </a:r>
          </a:p>
        </p:txBody>
      </p:sp>
      <p:sp>
        <p:nvSpPr>
          <p:cNvPr id="46084" name="AutoShape 8"/>
          <p:cNvSpPr>
            <a:spLocks noChangeArrowheads="1"/>
          </p:cNvSpPr>
          <p:nvPr/>
        </p:nvSpPr>
        <p:spPr bwMode="auto">
          <a:xfrm>
            <a:off x="7442200" y="1511300"/>
            <a:ext cx="863600" cy="1435100"/>
          </a:xfrm>
          <a:prstGeom prst="curvedLeftArrow">
            <a:avLst>
              <a:gd name="adj1" fmla="val 33235"/>
              <a:gd name="adj2" fmla="val 66471"/>
              <a:gd name="adj3" fmla="val 33333"/>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52413" y="-4763"/>
            <a:ext cx="8637587" cy="6896101"/>
          </a:xfrm>
          <a:prstGeom prst="rect">
            <a:avLst/>
          </a:prstGeom>
          <a:noFill/>
          <a:ln w="9525">
            <a:noFill/>
            <a:miter lim="800000"/>
            <a:headEnd/>
            <a:tailEnd/>
          </a:ln>
        </p:spPr>
        <p:txBody>
          <a:bodyPr>
            <a:spAutoFit/>
          </a:bodyPr>
          <a:lstStyle/>
          <a:p>
            <a:pPr algn="just">
              <a:lnSpc>
                <a:spcPct val="90000"/>
              </a:lnSpc>
            </a:pPr>
            <a:r>
              <a:rPr lang="it-IT" altLang="zh-CN" sz="2400">
                <a:ea typeface="宋体" charset="-122"/>
              </a:rPr>
              <a:t>L'effetto sulla secrezione gastrica dipende dalla concentrazione che l'etanolo ha nella bevanda ingerita: </a:t>
            </a:r>
            <a:r>
              <a:rPr lang="it-IT" altLang="zh-CN" sz="2400">
                <a:solidFill>
                  <a:schemeClr val="accent2"/>
                </a:solidFill>
                <a:ea typeface="宋体" charset="-122"/>
              </a:rPr>
              <a:t>Alla concentrazione del 10% si ha una secrezione molto acida con scarso contenuto in pepsina (</a:t>
            </a:r>
            <a:r>
              <a:rPr lang="it-IT" altLang="zh-CN" sz="2400" i="1">
                <a:solidFill>
                  <a:schemeClr val="accent2"/>
                </a:solidFill>
                <a:ea typeface="宋体" charset="-122"/>
              </a:rPr>
              <a:t>birra</a:t>
            </a:r>
            <a:r>
              <a:rPr lang="it-IT" altLang="zh-CN" sz="2400">
                <a:solidFill>
                  <a:schemeClr val="accent2"/>
                </a:solidFill>
                <a:ea typeface="宋体" charset="-122"/>
              </a:rPr>
              <a:t>)</a:t>
            </a:r>
          </a:p>
          <a:p>
            <a:pPr algn="just">
              <a:lnSpc>
                <a:spcPct val="90000"/>
              </a:lnSpc>
            </a:pPr>
            <a:r>
              <a:rPr lang="it-IT" altLang="zh-CN" sz="2400">
                <a:solidFill>
                  <a:srgbClr val="FF3300"/>
                </a:solidFill>
                <a:ea typeface="宋体" charset="-122"/>
              </a:rPr>
              <a:t>Con concentrazioni elevate (concentrazione di alcool nelle bevande ingerite&gt; 20%) si ha l'effetto opposto e la secrezione gastrica risulta inibita (</a:t>
            </a:r>
            <a:r>
              <a:rPr lang="it-IT" altLang="zh-CN" sz="2400" i="1">
                <a:solidFill>
                  <a:srgbClr val="FF3300"/>
                </a:solidFill>
                <a:ea typeface="宋体" charset="-122"/>
              </a:rPr>
              <a:t>vino</a:t>
            </a:r>
            <a:r>
              <a:rPr lang="it-IT" altLang="zh-CN" sz="2400">
                <a:solidFill>
                  <a:srgbClr val="FF3300"/>
                </a:solidFill>
                <a:ea typeface="宋体" charset="-122"/>
              </a:rPr>
              <a:t>);</a:t>
            </a:r>
            <a:r>
              <a:rPr lang="it-IT" altLang="zh-CN" sz="2400">
                <a:ea typeface="宋体" charset="-122"/>
              </a:rPr>
              <a:t> </a:t>
            </a:r>
            <a:r>
              <a:rPr lang="it-IT" altLang="zh-CN" sz="2400">
                <a:solidFill>
                  <a:schemeClr val="accent2"/>
                </a:solidFill>
                <a:ea typeface="宋体" charset="-122"/>
              </a:rPr>
              <a:t>con quantità molto elevate (concentrazione etanolo nelle bevande &gt;40 %: </a:t>
            </a:r>
            <a:r>
              <a:rPr lang="it-IT" altLang="zh-CN" sz="2400" i="1">
                <a:solidFill>
                  <a:schemeClr val="accent2"/>
                </a:solidFill>
                <a:ea typeface="宋体" charset="-122"/>
              </a:rPr>
              <a:t>superalcolici)</a:t>
            </a:r>
            <a:r>
              <a:rPr lang="it-IT" altLang="zh-CN" sz="2400">
                <a:solidFill>
                  <a:schemeClr val="accent2"/>
                </a:solidFill>
                <a:ea typeface="宋体" charset="-122"/>
              </a:rPr>
              <a:t> l'etanolo ha un'azione irritante e produce iperemia (aumento si sangue) ed infiammazione della mucosa dello stomaco. A concentrazioni così elevate l'etanolo causa gastrite erosiva che si manifesta in </a:t>
            </a:r>
            <a:r>
              <a:rPr lang="it-IT" altLang="zh-CN" sz="2400">
                <a:solidFill>
                  <a:srgbClr val="FF3300"/>
                </a:solidFill>
                <a:ea typeface="宋体" charset="-122"/>
              </a:rPr>
              <a:t>1 forte bevitore su 3.</a:t>
            </a:r>
            <a:r>
              <a:rPr lang="it-IT" altLang="zh-CN" sz="2400">
                <a:ea typeface="宋体" charset="-122"/>
              </a:rPr>
              <a:t> Il consumo abituale di quantità smodate di etanolo può causare stipsi, dovuta probabilmente ad una inadeguata assunzione di cibo e di conseguenza ad una inadeguata quantità di residui digestivi. A volte può invece manifestarsi diarrea come conseguenza dell'azione irritante di olii essenziali aromatizzanti; la diarrea nell'alcoolista cronico può però essere ascrivibile a carenza di vitamine o a diminuito assorbimento di ioni sodio ed acqua. </a:t>
            </a:r>
          </a:p>
          <a:p>
            <a:pPr algn="just">
              <a:lnSpc>
                <a:spcPct val="80000"/>
              </a:lnSpc>
            </a:pPr>
            <a:r>
              <a:rPr lang="it-IT" altLang="zh-CN" sz="2400" b="1" i="1">
                <a:solidFill>
                  <a:srgbClr val="FF3300"/>
                </a:solidFill>
                <a:ea typeface="宋体" charset="-122"/>
              </a:rPr>
              <a:t>L'alcool in quantità eccessive fa cessare quasi completamente le funzioni secretorie e motorie gastrointestinali e contribuisce a provocare lesioni all'esofago ed al duodeno ed è anche un fattore eziologico nella pancreatite acuta e cronica.</a:t>
            </a:r>
            <a:r>
              <a:rPr lang="it-IT" altLang="zh-CN">
                <a:solidFill>
                  <a:schemeClr val="accent2"/>
                </a:solidFill>
                <a:ea typeface="宋体" charset="-122"/>
              </a:rPr>
              <a:t> </a:t>
            </a:r>
            <a:r>
              <a:rPr lang="it-IT" altLang="zh-CN" sz="2400">
                <a:solidFill>
                  <a:schemeClr val="accent2"/>
                </a:solidFill>
                <a:ea typeface="宋体" charset="-122"/>
              </a:rPr>
              <a:t> </a:t>
            </a:r>
          </a:p>
        </p:txBody>
      </p:sp>
      <p:sp>
        <p:nvSpPr>
          <p:cNvPr id="47107"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47108"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2413" y="-4763"/>
            <a:ext cx="8637587" cy="6908801"/>
          </a:xfrm>
          <a:prstGeom prst="rect">
            <a:avLst/>
          </a:prstGeom>
          <a:noFill/>
          <a:ln w="9525">
            <a:noFill/>
            <a:miter lim="800000"/>
            <a:headEnd/>
            <a:tailEnd/>
          </a:ln>
        </p:spPr>
        <p:txBody>
          <a:bodyPr>
            <a:spAutoFit/>
          </a:bodyPr>
          <a:lstStyle/>
          <a:p>
            <a:r>
              <a:rPr lang="it-IT" altLang="zh-CN" b="1">
                <a:solidFill>
                  <a:schemeClr val="accent2"/>
                </a:solidFill>
                <a:ea typeface="宋体" charset="-122"/>
              </a:rPr>
              <a:t>INTESTINO TENUE </a:t>
            </a:r>
            <a:endParaRPr lang="it-IT" altLang="zh-CN">
              <a:solidFill>
                <a:schemeClr val="accent2"/>
              </a:solidFill>
              <a:ea typeface="宋体" charset="-122"/>
            </a:endParaRPr>
          </a:p>
          <a:p>
            <a:pPr algn="just"/>
            <a:r>
              <a:rPr lang="it-IT" altLang="zh-CN" sz="2400">
                <a:ea typeface="宋体" charset="-122"/>
              </a:rPr>
              <a:t>Questa parte dell'apparato digerente si estende dal piloro all'estremità prossimale dell'intestino crasso. Nell'uomo è lungo circa 6 metri quando è completamente rilassato. I processi di digestione che iniziano nella bocca e nello stomaco si completano nell'intestino tenue ad opera delle secrezioni del suo epitelio e delle ghiandole accessorie. </a:t>
            </a:r>
          </a:p>
          <a:p>
            <a:pPr algn="just"/>
            <a:r>
              <a:rPr lang="it-IT" altLang="zh-CN" sz="2400">
                <a:ea typeface="宋体" charset="-122"/>
              </a:rPr>
              <a:t>L'intestino tenue è suddiviso in 3 parti: </a:t>
            </a:r>
            <a:r>
              <a:rPr lang="it-IT" altLang="zh-CN" sz="2400">
                <a:solidFill>
                  <a:srgbClr val="FF3300"/>
                </a:solidFill>
                <a:ea typeface="宋体" charset="-122"/>
              </a:rPr>
              <a:t>duodeno, digiuno ed ileo</a:t>
            </a:r>
            <a:r>
              <a:rPr lang="it-IT" altLang="zh-CN" sz="2400">
                <a:ea typeface="宋体" charset="-122"/>
              </a:rPr>
              <a:t> tra le quali esistono piccole differenze con un passaggio graduale fra l'una e l'altra. </a:t>
            </a:r>
          </a:p>
          <a:p>
            <a:pPr algn="just"/>
            <a:r>
              <a:rPr lang="it-IT" altLang="zh-CN" sz="2400">
                <a:solidFill>
                  <a:schemeClr val="accent2"/>
                </a:solidFill>
                <a:ea typeface="宋体" charset="-122"/>
              </a:rPr>
              <a:t>L'acqua viene assorbita attraverso il tubo digerente a livello dello stomaco e dell'intestino crasso, mentre l'assorbimento delle sostanze nutritive e dei farmaci si verifica al livello dell'intestino tenue.</a:t>
            </a:r>
            <a:r>
              <a:rPr lang="it-IT" altLang="zh-CN" sz="2400">
                <a:ea typeface="宋体" charset="-122"/>
              </a:rPr>
              <a:t> </a:t>
            </a:r>
          </a:p>
          <a:p>
            <a:pPr algn="just"/>
            <a:endParaRPr lang="it-IT" altLang="zh-CN" sz="1200">
              <a:ea typeface="宋体" charset="-122"/>
            </a:endParaRPr>
          </a:p>
          <a:p>
            <a:pPr algn="just"/>
            <a:r>
              <a:rPr lang="it-IT" altLang="zh-CN" sz="2400">
                <a:ea typeface="宋体" charset="-122"/>
              </a:rPr>
              <a:t>L'intestino tenue può essere interessato dall'azione dei farmaci che possono: </a:t>
            </a:r>
          </a:p>
          <a:p>
            <a:pPr algn="just"/>
            <a:r>
              <a:rPr lang="it-IT" altLang="zh-CN" sz="2400">
                <a:ea typeface="宋体" charset="-122"/>
              </a:rPr>
              <a:t>*Indurre alterazioni della normale motilità . </a:t>
            </a:r>
          </a:p>
          <a:p>
            <a:pPr algn="just"/>
            <a:r>
              <a:rPr lang="it-IT" altLang="zh-CN" sz="2400">
                <a:ea typeface="宋体" charset="-122"/>
              </a:rPr>
              <a:t>*produrre ulcerazioni </a:t>
            </a:r>
          </a:p>
          <a:p>
            <a:r>
              <a:rPr lang="it-IT" altLang="zh-CN" sz="2400">
                <a:ea typeface="宋体" charset="-122"/>
              </a:rPr>
              <a:t>*alterare i processi di assorbimento. </a:t>
            </a:r>
          </a:p>
        </p:txBody>
      </p:sp>
      <p:sp>
        <p:nvSpPr>
          <p:cNvPr id="48131"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48132"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52413" y="-4763"/>
            <a:ext cx="8637587" cy="6626226"/>
          </a:xfrm>
          <a:prstGeom prst="rect">
            <a:avLst/>
          </a:prstGeom>
          <a:noFill/>
          <a:ln w="9525">
            <a:noFill/>
            <a:miter lim="800000"/>
            <a:headEnd/>
            <a:tailEnd/>
          </a:ln>
        </p:spPr>
        <p:txBody>
          <a:bodyPr>
            <a:spAutoFit/>
          </a:bodyPr>
          <a:lstStyle/>
          <a:p>
            <a:r>
              <a:rPr lang="it-IT" altLang="zh-CN">
                <a:solidFill>
                  <a:schemeClr val="accent2"/>
                </a:solidFill>
                <a:ea typeface="宋体" charset="-122"/>
              </a:rPr>
              <a:t>MOTILITÀ INTESTINALE</a:t>
            </a:r>
            <a:r>
              <a:rPr lang="it-IT" altLang="zh-CN" u="sng">
                <a:ea typeface="宋体" charset="-122"/>
              </a:rPr>
              <a:t>  </a:t>
            </a:r>
            <a:endParaRPr lang="it-IT" altLang="zh-CN">
              <a:ea typeface="宋体" charset="-122"/>
            </a:endParaRPr>
          </a:p>
          <a:p>
            <a:pPr algn="just"/>
            <a:r>
              <a:rPr lang="it-IT" altLang="zh-CN" sz="2400">
                <a:ea typeface="宋体" charset="-122"/>
              </a:rPr>
              <a:t>La motilità intestinale può risultare </a:t>
            </a:r>
            <a:r>
              <a:rPr lang="it-IT" altLang="zh-CN" sz="2400">
                <a:solidFill>
                  <a:schemeClr val="accent2"/>
                </a:solidFill>
                <a:ea typeface="宋体" charset="-122"/>
              </a:rPr>
              <a:t>depressa</a:t>
            </a:r>
            <a:r>
              <a:rPr lang="it-IT" altLang="zh-CN" sz="2400">
                <a:ea typeface="宋体" charset="-122"/>
              </a:rPr>
              <a:t> da tutti i farmaci che possiedono </a:t>
            </a:r>
            <a:r>
              <a:rPr lang="it-IT" altLang="zh-CN" sz="2400" b="1">
                <a:ea typeface="宋体" charset="-122"/>
              </a:rPr>
              <a:t>attività anticolinergica, </a:t>
            </a:r>
            <a:r>
              <a:rPr lang="it-IT" altLang="zh-CN" sz="2400">
                <a:ea typeface="宋体" charset="-122"/>
              </a:rPr>
              <a:t>quindi quest'effetto (che ovviamente determina stipsi) può derivare non solo dall'impiego di sostanze atropino-simili, usate come </a:t>
            </a:r>
            <a:r>
              <a:rPr lang="it-IT" altLang="zh-CN" sz="2400" b="1">
                <a:ea typeface="宋体" charset="-122"/>
              </a:rPr>
              <a:t>spasmolitici, </a:t>
            </a:r>
            <a:r>
              <a:rPr lang="it-IT" altLang="zh-CN" sz="2400">
                <a:ea typeface="宋体" charset="-122"/>
              </a:rPr>
              <a:t>ma anche, ed in maniera particolare con l'impiego di </a:t>
            </a:r>
            <a:r>
              <a:rPr lang="it-IT" altLang="zh-CN" sz="2400" b="1">
                <a:ea typeface="宋体" charset="-122"/>
              </a:rPr>
              <a:t>antidepressivi triciclici, </a:t>
            </a:r>
            <a:r>
              <a:rPr lang="it-IT" altLang="zh-CN" sz="2400">
                <a:ea typeface="宋体" charset="-122"/>
              </a:rPr>
              <a:t>ben noti per le loro </a:t>
            </a:r>
            <a:r>
              <a:rPr lang="it-IT" altLang="zh-CN" sz="2400">
                <a:solidFill>
                  <a:srgbClr val="FF3300"/>
                </a:solidFill>
                <a:ea typeface="宋体" charset="-122"/>
              </a:rPr>
              <a:t>proprietà anticolinergiche</a:t>
            </a:r>
            <a:r>
              <a:rPr lang="it-IT" altLang="zh-CN" sz="2400">
                <a:ea typeface="宋体" charset="-122"/>
              </a:rPr>
              <a:t> ed in particolare con </a:t>
            </a:r>
            <a:r>
              <a:rPr lang="it-IT" altLang="zh-CN" sz="2400">
                <a:solidFill>
                  <a:schemeClr val="accent2"/>
                </a:solidFill>
                <a:ea typeface="宋体" charset="-122"/>
              </a:rPr>
              <a:t>l'amitriptilina tanto da sfociare in taluni casi in ileo paralitico</a:t>
            </a:r>
            <a:r>
              <a:rPr lang="it-IT" altLang="zh-CN" sz="2400">
                <a:ea typeface="宋体" charset="-122"/>
              </a:rPr>
              <a:t>. Un effetto analogo lo si riscontra anche dopo impiego di </a:t>
            </a:r>
            <a:r>
              <a:rPr lang="it-IT" altLang="zh-CN" sz="2400" b="1">
                <a:ea typeface="宋体" charset="-122"/>
              </a:rPr>
              <a:t>antipsicotici, </a:t>
            </a:r>
            <a:r>
              <a:rPr lang="it-IT" altLang="zh-CN" sz="2400">
                <a:ea typeface="宋体" charset="-122"/>
              </a:rPr>
              <a:t>che possiedono proprietà anticolinergiche.</a:t>
            </a:r>
          </a:p>
          <a:p>
            <a:pPr algn="just"/>
            <a:r>
              <a:rPr lang="it-IT" altLang="zh-CN" sz="900">
                <a:ea typeface="宋体" charset="-122"/>
              </a:rPr>
              <a:t> </a:t>
            </a:r>
          </a:p>
          <a:p>
            <a:pPr algn="just">
              <a:lnSpc>
                <a:spcPct val="90000"/>
              </a:lnSpc>
            </a:pPr>
            <a:r>
              <a:rPr lang="it-IT" altLang="zh-CN" sz="2400">
                <a:ea typeface="宋体" charset="-122"/>
              </a:rPr>
              <a:t>Ovviamente un analogo effetto lo si ottiene con la </a:t>
            </a:r>
            <a:r>
              <a:rPr lang="it-IT" altLang="zh-CN" sz="2400" b="1">
                <a:ea typeface="宋体" charset="-122"/>
              </a:rPr>
              <a:t>morfina e sostanze morfino-simile </a:t>
            </a:r>
            <a:r>
              <a:rPr lang="it-IT" altLang="zh-CN" sz="2400">
                <a:ea typeface="宋体" charset="-122"/>
              </a:rPr>
              <a:t>tanto che in caso di avvelenamento da questi farmaci e da anticolinergici si presenta una situazione clinica che può simulare un'ostruzione intestinale. La stipsi da morfina ha tuttavia un'origine diversa in quanto questo alcaloide determina un </a:t>
            </a:r>
            <a:r>
              <a:rPr lang="it-IT" altLang="zh-CN" sz="2400">
                <a:solidFill>
                  <a:srgbClr val="FF3300"/>
                </a:solidFill>
                <a:ea typeface="宋体" charset="-122"/>
              </a:rPr>
              <a:t>aumento del tono degli sfinteri e spasmi dell'intestino tenue</a:t>
            </a:r>
            <a:r>
              <a:rPr lang="it-IT" altLang="zh-CN" sz="2400">
                <a:ea typeface="宋体" charset="-122"/>
              </a:rPr>
              <a:t> che appare contratto. </a:t>
            </a:r>
            <a:r>
              <a:rPr lang="it-IT" altLang="zh-CN" sz="2400">
                <a:solidFill>
                  <a:schemeClr val="accent2"/>
                </a:solidFill>
                <a:ea typeface="宋体" charset="-122"/>
              </a:rPr>
              <a:t>La morfina esalta i movimenti ma di tipo non propulsorio.</a:t>
            </a:r>
            <a:r>
              <a:rPr lang="it-IT" altLang="zh-CN">
                <a:solidFill>
                  <a:schemeClr val="accent2"/>
                </a:solidFill>
                <a:ea typeface="宋体" charset="-122"/>
              </a:rPr>
              <a:t> </a:t>
            </a:r>
          </a:p>
        </p:txBody>
      </p:sp>
      <p:sp>
        <p:nvSpPr>
          <p:cNvPr id="49155"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49156"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2413" y="-4763"/>
            <a:ext cx="8637587" cy="6697663"/>
          </a:xfrm>
          <a:prstGeom prst="rect">
            <a:avLst/>
          </a:prstGeom>
          <a:noFill/>
          <a:ln w="9525">
            <a:noFill/>
            <a:miter lim="800000"/>
            <a:headEnd/>
            <a:tailEnd/>
          </a:ln>
        </p:spPr>
        <p:txBody>
          <a:bodyPr>
            <a:spAutoFit/>
          </a:bodyPr>
          <a:lstStyle/>
          <a:p>
            <a:r>
              <a:rPr lang="it-IT" altLang="zh-CN" b="1">
                <a:solidFill>
                  <a:schemeClr val="accent2"/>
                </a:solidFill>
                <a:ea typeface="宋体" charset="-122"/>
              </a:rPr>
              <a:t>ULCERAZIONI</a:t>
            </a:r>
          </a:p>
          <a:p>
            <a:pPr algn="just"/>
            <a:r>
              <a:rPr lang="it-IT" altLang="zh-CN" sz="2400">
                <a:ea typeface="宋体" charset="-122"/>
              </a:rPr>
              <a:t>Si possono avere ulcerazioni con l'impiego di alcuni prodotti a lento rilascio. E' questo in caso di alcune </a:t>
            </a:r>
            <a:r>
              <a:rPr lang="it-IT" altLang="zh-CN" sz="2400" b="1">
                <a:ea typeface="宋体" charset="-122"/>
              </a:rPr>
              <a:t>compresse contenenti ferro e </a:t>
            </a:r>
            <a:r>
              <a:rPr lang="it-IT" altLang="zh-CN" sz="2400">
                <a:ea typeface="宋体" charset="-122"/>
              </a:rPr>
              <a:t>soprattutto preparazioni a lento rilascio di </a:t>
            </a:r>
            <a:r>
              <a:rPr lang="it-IT" altLang="zh-CN" sz="2400" b="1">
                <a:ea typeface="宋体" charset="-122"/>
              </a:rPr>
              <a:t>sali di potassio </a:t>
            </a:r>
            <a:r>
              <a:rPr lang="it-IT" altLang="zh-CN" sz="2400">
                <a:ea typeface="宋体" charset="-122"/>
              </a:rPr>
              <a:t>che possono anche determinare perforazione del digiuno.</a:t>
            </a:r>
            <a:r>
              <a:rPr lang="it-IT" altLang="zh-CN">
                <a:ea typeface="宋体" charset="-122"/>
              </a:rPr>
              <a:t> </a:t>
            </a:r>
          </a:p>
          <a:p>
            <a:pPr algn="just"/>
            <a:endParaRPr lang="it-IT" altLang="zh-CN" sz="1400" b="1">
              <a:ea typeface="宋体" charset="-122"/>
            </a:endParaRPr>
          </a:p>
          <a:p>
            <a:r>
              <a:rPr lang="it-IT" altLang="zh-CN" sz="2400" b="1">
                <a:solidFill>
                  <a:schemeClr val="accent2"/>
                </a:solidFill>
                <a:ea typeface="宋体" charset="-122"/>
              </a:rPr>
              <a:t>ALTERAZIONE DEI PROCESSI DI ASSORBIMENTO.</a:t>
            </a:r>
          </a:p>
          <a:p>
            <a:pPr algn="just"/>
            <a:r>
              <a:rPr lang="it-IT" altLang="zh-CN" sz="2400">
                <a:ea typeface="宋体" charset="-122"/>
              </a:rPr>
              <a:t>Tale effetto può verificarsi fondamentalmente secondo due modalità.</a:t>
            </a:r>
          </a:p>
          <a:p>
            <a:pPr algn="just"/>
            <a:r>
              <a:rPr lang="it-IT" altLang="zh-CN">
                <a:solidFill>
                  <a:schemeClr val="accent2"/>
                </a:solidFill>
                <a:ea typeface="宋体" charset="-122"/>
              </a:rPr>
              <a:t>* </a:t>
            </a:r>
            <a:r>
              <a:rPr lang="it-IT" altLang="zh-CN" sz="2400">
                <a:solidFill>
                  <a:schemeClr val="accent2"/>
                </a:solidFill>
                <a:ea typeface="宋体" charset="-122"/>
              </a:rPr>
              <a:t>Alcuni farmaci possono interagire con altri a livello dell'intestino tenue dando origine a complessi non assorbibili.</a:t>
            </a:r>
            <a:r>
              <a:rPr lang="it-IT" altLang="zh-CN" sz="2400">
                <a:ea typeface="宋体" charset="-122"/>
              </a:rPr>
              <a:t> </a:t>
            </a:r>
          </a:p>
          <a:p>
            <a:pPr algn="just"/>
            <a:r>
              <a:rPr lang="it-IT" altLang="zh-CN" sz="2400">
                <a:ea typeface="宋体" charset="-122"/>
              </a:rPr>
              <a:t>E' il caso delle </a:t>
            </a:r>
            <a:r>
              <a:rPr lang="it-IT" altLang="zh-CN" sz="2400" b="1">
                <a:solidFill>
                  <a:schemeClr val="accent2"/>
                </a:solidFill>
                <a:ea typeface="宋体" charset="-122"/>
              </a:rPr>
              <a:t>tetracicline </a:t>
            </a:r>
            <a:r>
              <a:rPr lang="it-IT" altLang="zh-CN" sz="2400">
                <a:ea typeface="宋体" charset="-122"/>
              </a:rPr>
              <a:t>che formano chelati insolubili con gli ioni metallici polivalenti e che quindi hanno una biodisponibilità ridotta quando sono assunte insieme a preparazioni di ferro o con antiacidi contenenti ioni alluminio, calcio o magnesio oppure insieme a cibi contenenti ioni metallici polivalenti. </a:t>
            </a:r>
            <a:r>
              <a:rPr lang="it-IT" altLang="zh-CN" sz="2400">
                <a:solidFill>
                  <a:srgbClr val="FF3300"/>
                </a:solidFill>
                <a:ea typeface="宋体" charset="-122"/>
              </a:rPr>
              <a:t>Fra l'altro le tetracicline possono provocare fenomeni di malassorbimento con aumentata eliminazione fecale di grassi ed interferire loro stesse nell'assorbimento del ferro. </a:t>
            </a:r>
          </a:p>
        </p:txBody>
      </p:sp>
      <p:sp>
        <p:nvSpPr>
          <p:cNvPr id="50179"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50180"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2413" y="153988"/>
            <a:ext cx="8637587" cy="6664325"/>
          </a:xfrm>
          <a:prstGeom prst="rect">
            <a:avLst/>
          </a:prstGeom>
          <a:noFill/>
          <a:ln w="9525">
            <a:noFill/>
            <a:miter lim="800000"/>
            <a:headEnd/>
            <a:tailEnd/>
          </a:ln>
        </p:spPr>
        <p:txBody>
          <a:bodyPr>
            <a:spAutoFit/>
          </a:bodyPr>
          <a:lstStyle/>
          <a:p>
            <a:pPr algn="just"/>
            <a:r>
              <a:rPr lang="it-IT" altLang="zh-CN" sz="2400">
                <a:solidFill>
                  <a:schemeClr val="accent2"/>
                </a:solidFill>
                <a:ea typeface="宋体" charset="-122"/>
              </a:rPr>
              <a:t>Un altro esempio di interferenza nell'assorbimento è offerto dalla </a:t>
            </a:r>
            <a:r>
              <a:rPr lang="it-IT" altLang="zh-CN" sz="2400" b="1">
                <a:solidFill>
                  <a:schemeClr val="accent2"/>
                </a:solidFill>
                <a:ea typeface="宋体" charset="-122"/>
              </a:rPr>
              <a:t>colestiramina </a:t>
            </a:r>
            <a:r>
              <a:rPr lang="it-IT" altLang="zh-CN" sz="2400">
                <a:solidFill>
                  <a:schemeClr val="accent2"/>
                </a:solidFill>
                <a:ea typeface="宋体" charset="-122"/>
              </a:rPr>
              <a:t>(QUESTRAN@).</a:t>
            </a:r>
            <a:r>
              <a:rPr lang="it-IT" altLang="zh-CN" sz="2400">
                <a:ea typeface="宋体" charset="-122"/>
              </a:rPr>
              <a:t> Si tratta di una resina basica a scambio ionico, che è stata inizialmente, e lo è tuttora, usata per trattare l'intenso prurito dei pazienti con elevate concentrazioni plasmatiche di acidi biliari provocate da colestasi. Somministrate per os queste resine non vengono assorbite. </a:t>
            </a:r>
            <a:r>
              <a:rPr lang="it-IT" altLang="zh-CN" sz="2400">
                <a:solidFill>
                  <a:schemeClr val="accent2"/>
                </a:solidFill>
                <a:ea typeface="宋体" charset="-122"/>
              </a:rPr>
              <a:t>Esse legano gli acidi biliari nel lume intestinale e quindi vi è un forte aumento della eliminazione fecale di tali acidi.             </a:t>
            </a:r>
            <a:r>
              <a:rPr lang="it-IT" altLang="zh-CN" sz="2400">
                <a:solidFill>
                  <a:srgbClr val="FF3300"/>
                </a:solidFill>
                <a:ea typeface="宋体" charset="-122"/>
              </a:rPr>
              <a:t>Questo composto può ridurre le concentrazioni plasmatiche di colesterolo. </a:t>
            </a:r>
          </a:p>
          <a:p>
            <a:pPr algn="just"/>
            <a:r>
              <a:rPr lang="it-IT" altLang="zh-CN" sz="2400">
                <a:ea typeface="宋体" charset="-122"/>
              </a:rPr>
              <a:t>Infatti gli acidi biliari (ac. colico e ac. chenodeossicolico, </a:t>
            </a:r>
            <a:r>
              <a:rPr lang="it-IT" altLang="zh-CN" sz="2400" i="1">
                <a:ea typeface="宋体" charset="-122"/>
              </a:rPr>
              <a:t>nel fegato</a:t>
            </a:r>
            <a:r>
              <a:rPr lang="it-IT" altLang="zh-CN" sz="2400">
                <a:ea typeface="宋体" charset="-122"/>
              </a:rPr>
              <a:t>) derivano dalla ossidazione del colesterolo; essi sono presenti nella bile assieme a molti altri componenti e sono utili per la digestione dei grassi, per l’attivazione della lipasi pancreatica (per tale motivo si possono avere pancreatiti se la bile risale nel dotto pancreatico) e per l'assorbimento dei grassi neutri, degli acidi grassi, del colesterolo e delle vitamine liposolubili. </a:t>
            </a:r>
            <a:r>
              <a:rPr lang="it-IT" altLang="zh-CN" sz="2400">
                <a:solidFill>
                  <a:schemeClr val="accent2"/>
                </a:solidFill>
                <a:ea typeface="宋体" charset="-122"/>
              </a:rPr>
              <a:t>Circa il 90% degli acidi biliari secreti nell'intestino con la bile viene riassorbito nel sangue portale e riportato al fegato e quindi alla bile.  </a:t>
            </a:r>
          </a:p>
        </p:txBody>
      </p:sp>
      <p:sp>
        <p:nvSpPr>
          <p:cNvPr id="51203" name="Text Box 3"/>
          <p:cNvSpPr txBox="1">
            <a:spLocks noChangeArrowheads="1"/>
          </p:cNvSpPr>
          <p:nvPr/>
        </p:nvSpPr>
        <p:spPr bwMode="auto">
          <a:xfrm>
            <a:off x="-236538" y="573088"/>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51204"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51205" name="AutoShape 5"/>
          <p:cNvSpPr>
            <a:spLocks noChangeArrowheads="1"/>
          </p:cNvSpPr>
          <p:nvPr/>
        </p:nvSpPr>
        <p:spPr bwMode="auto">
          <a:xfrm>
            <a:off x="3124200" y="2914650"/>
            <a:ext cx="904875" cy="88900"/>
          </a:xfrm>
          <a:prstGeom prst="rightArrow">
            <a:avLst>
              <a:gd name="adj1" fmla="val 50000"/>
              <a:gd name="adj2" fmla="val 254464"/>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2575" y="49213"/>
            <a:ext cx="8637588" cy="6832600"/>
          </a:xfrm>
          <a:prstGeom prst="rect">
            <a:avLst/>
          </a:prstGeom>
          <a:noFill/>
          <a:ln w="9525">
            <a:noFill/>
            <a:miter lim="800000"/>
            <a:headEnd/>
            <a:tailEnd/>
          </a:ln>
        </p:spPr>
        <p:txBody>
          <a:bodyPr>
            <a:spAutoFit/>
          </a:bodyPr>
          <a:lstStyle/>
          <a:p>
            <a:pPr algn="just"/>
            <a:r>
              <a:rPr lang="it-IT" altLang="zh-CN" b="1">
                <a:ea typeface="宋体" charset="-122"/>
              </a:rPr>
              <a:t>Effetti lesivi con formazione di </a:t>
            </a:r>
            <a:r>
              <a:rPr lang="it-IT" altLang="zh-CN" b="1">
                <a:solidFill>
                  <a:srgbClr val="FF7C80"/>
                </a:solidFill>
                <a:ea typeface="宋体" charset="-122"/>
              </a:rPr>
              <a:t>gravissime ulcere esofagee con conseguenti emorragie anche fatali sono</a:t>
            </a:r>
            <a:r>
              <a:rPr lang="it-IT" altLang="zh-CN" b="1">
                <a:ea typeface="宋体" charset="-122"/>
              </a:rPr>
              <a:t> state segnalate con preparazioni a lento rilascio di POTASSIO CLORURO (Lentokalium@) </a:t>
            </a:r>
            <a:r>
              <a:rPr lang="it-IT" altLang="zh-CN" b="1">
                <a:solidFill>
                  <a:srgbClr val="FF7C80"/>
                </a:solidFill>
                <a:ea typeface="宋体" charset="-122"/>
              </a:rPr>
              <a:t>in caso di pazienti con ostacolato passaggio a livello dell'esofago.</a:t>
            </a:r>
          </a:p>
          <a:p>
            <a:pPr algn="just"/>
            <a:endParaRPr lang="it-IT" altLang="zh-CN" sz="1400" b="1">
              <a:solidFill>
                <a:srgbClr val="FF7C80"/>
              </a:solidFill>
              <a:ea typeface="宋体" charset="-122"/>
            </a:endParaRPr>
          </a:p>
          <a:p>
            <a:pPr algn="just"/>
            <a:r>
              <a:rPr lang="it-IT" altLang="zh-CN" b="1">
                <a:ea typeface="宋体" charset="-122"/>
              </a:rPr>
              <a:t>Questo composto viene impiegato in caso di aumentata eliminazione di potassio per: </a:t>
            </a:r>
          </a:p>
          <a:p>
            <a:pPr algn="just">
              <a:buFont typeface="Wingdings" pitchFamily="2" charset="2"/>
              <a:buChar char="ü"/>
            </a:pPr>
            <a:r>
              <a:rPr lang="it-IT" altLang="zh-CN" b="1">
                <a:ea typeface="宋体" charset="-122"/>
              </a:rPr>
              <a:t>Uso di diuretici (tranne gli economizzatori di potassio) </a:t>
            </a:r>
          </a:p>
          <a:p>
            <a:pPr algn="just">
              <a:buFont typeface="Wingdings" pitchFamily="2" charset="2"/>
              <a:buChar char="ü"/>
            </a:pPr>
            <a:r>
              <a:rPr lang="it-IT" altLang="zh-CN" b="1">
                <a:ea typeface="宋体" charset="-122"/>
              </a:rPr>
              <a:t>Perdita di liquidi intestinali per vomito e diarrea o per abuso di lassativi </a:t>
            </a:r>
          </a:p>
          <a:p>
            <a:pPr algn="just">
              <a:buFont typeface="Wingdings" pitchFamily="2" charset="2"/>
              <a:buChar char="ü"/>
            </a:pPr>
            <a:r>
              <a:rPr lang="it-IT" altLang="zh-CN" b="1">
                <a:ea typeface="宋体" charset="-122"/>
              </a:rPr>
              <a:t>Eccessiva sudorazione (in genere solo 10 mEq/litro) ma perdite significative si verificano per sforzi fisici intensi </a:t>
            </a:r>
          </a:p>
          <a:p>
            <a:pPr algn="just">
              <a:buFont typeface="Wingdings" pitchFamily="2" charset="2"/>
              <a:buNone/>
            </a:pPr>
            <a:endParaRPr lang="it-IT" altLang="zh-CN" sz="800" b="1">
              <a:ea typeface="宋体" charset="-122"/>
            </a:endParaRPr>
          </a:p>
          <a:p>
            <a:pPr algn="just"/>
            <a:r>
              <a:rPr lang="it-IT" altLang="zh-CN" b="1">
                <a:solidFill>
                  <a:schemeClr val="accent2"/>
                </a:solidFill>
                <a:ea typeface="宋体" charset="-122"/>
              </a:rPr>
              <a:t>Analogamente ulcerazioni esofagee sono state riscontrate in consumatori abituali di FANS.</a:t>
            </a:r>
            <a:r>
              <a:rPr lang="it-IT" altLang="zh-CN">
                <a:ea typeface="宋体" charset="-122"/>
              </a:rPr>
              <a:t> </a:t>
            </a:r>
          </a:p>
        </p:txBody>
      </p:sp>
      <p:sp>
        <p:nvSpPr>
          <p:cNvPr id="717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717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9"/>
          <p:cNvPicPr>
            <a:picLocks noGrp="1" noChangeAspect="1" noChangeArrowheads="1"/>
          </p:cNvPicPr>
          <p:nvPr>
            <p:ph sz="half" idx="2"/>
          </p:nvPr>
        </p:nvPicPr>
        <p:blipFill>
          <a:blip r:embed="rId2" cstate="print"/>
          <a:srcRect t="16068" b="16068"/>
          <a:stretch>
            <a:fillRect/>
          </a:stretch>
        </p:blipFill>
        <p:spPr>
          <a:xfrm>
            <a:off x="1022350" y="39688"/>
            <a:ext cx="7137400" cy="6784975"/>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88913" y="0"/>
            <a:ext cx="8637587" cy="6919913"/>
          </a:xfrm>
          <a:prstGeom prst="rect">
            <a:avLst/>
          </a:prstGeom>
          <a:noFill/>
          <a:ln w="9525">
            <a:noFill/>
            <a:miter lim="800000"/>
            <a:headEnd/>
            <a:tailEnd/>
          </a:ln>
        </p:spPr>
        <p:txBody>
          <a:bodyPr>
            <a:spAutoFit/>
          </a:bodyPr>
          <a:lstStyle/>
          <a:p>
            <a:pPr algn="just"/>
            <a:r>
              <a:rPr lang="it-IT" altLang="zh-CN" sz="2400">
                <a:ea typeface="宋体" charset="-122"/>
              </a:rPr>
              <a:t>La somministrazione di </a:t>
            </a:r>
            <a:r>
              <a:rPr lang="it-IT" altLang="zh-CN" sz="2400">
                <a:solidFill>
                  <a:schemeClr val="accent2"/>
                </a:solidFill>
                <a:ea typeface="宋体" charset="-122"/>
              </a:rPr>
              <a:t>colestiramina porta al mancato riassorbimento degli acidi biliari;</a:t>
            </a:r>
            <a:r>
              <a:rPr lang="it-IT" altLang="zh-CN" sz="2400">
                <a:ea typeface="宋体" charset="-122"/>
              </a:rPr>
              <a:t> di conseguenza si ha la stimolazione della biosintesi di acidi biliari a partire dal colesterolo; </a:t>
            </a:r>
            <a:r>
              <a:rPr lang="it-IT" altLang="zh-CN" sz="2400">
                <a:solidFill>
                  <a:schemeClr val="accent2"/>
                </a:solidFill>
                <a:ea typeface="宋体" charset="-122"/>
              </a:rPr>
              <a:t>quindi il colesterolo diminuisce per un mancato assorbimento di colesterolo esogeno ed una maggiore degradazione di quello endogeno.</a:t>
            </a:r>
            <a:r>
              <a:rPr lang="it-IT" altLang="zh-CN" sz="2400">
                <a:ea typeface="宋体" charset="-122"/>
              </a:rPr>
              <a:t> </a:t>
            </a:r>
          </a:p>
          <a:p>
            <a:pPr algn="just"/>
            <a:r>
              <a:rPr lang="it-IT" altLang="zh-CN" sz="2400">
                <a:ea typeface="宋体" charset="-122"/>
              </a:rPr>
              <a:t>Per somministrazione di dosi elevate di colestiramina si può avere steatorrea (</a:t>
            </a:r>
            <a:r>
              <a:rPr lang="it-IT" altLang="zh-CN" sz="2400" i="1">
                <a:solidFill>
                  <a:schemeClr val="accent2"/>
                </a:solidFill>
                <a:ea typeface="宋体" charset="-122"/>
              </a:rPr>
              <a:t>tanti grassi non digeriti nelle feci</a:t>
            </a:r>
            <a:r>
              <a:rPr lang="it-IT" altLang="zh-CN" sz="2400">
                <a:ea typeface="宋体" charset="-122"/>
              </a:rPr>
              <a:t>) o aggravamento di una steatorrea precedente in quanto l'eliminazione di acidi biliari non permette la formazione di </a:t>
            </a:r>
            <a:r>
              <a:rPr lang="it-IT" altLang="zh-CN" sz="2400">
                <a:solidFill>
                  <a:schemeClr val="accent2"/>
                </a:solidFill>
                <a:ea typeface="宋体" charset="-122"/>
              </a:rPr>
              <a:t>micelle</a:t>
            </a:r>
            <a:r>
              <a:rPr lang="it-IT" altLang="zh-CN" sz="2400">
                <a:ea typeface="宋体" charset="-122"/>
              </a:rPr>
              <a:t>, cioè di aggregati molecolari composti da una superficie idrofilica e da un cuore lipofilico nel quale sono accumulati gli acidi grassi ed altre sostanze lipidiche come il colesterolo e le vitamine liposolubili. Questo può portare ad una alterazione nell'assorbimento delle vitamine liposolubili, che pertanto devono venir somministrate contemporaneamente alla terapia con colestiramina. </a:t>
            </a:r>
          </a:p>
          <a:p>
            <a:pPr algn="just">
              <a:lnSpc>
                <a:spcPct val="85000"/>
              </a:lnSpc>
            </a:pPr>
            <a:r>
              <a:rPr lang="it-IT" altLang="zh-CN" sz="2400">
                <a:solidFill>
                  <a:schemeClr val="accent2"/>
                </a:solidFill>
                <a:ea typeface="宋体" charset="-122"/>
              </a:rPr>
              <a:t>La colestiramina interferisce anche con l'assorbimento del ferro e diminuisce anche l'assorbimento della vitamina B12 in quanto si lega al complesso fattore intrinseco-vitamina B12</a:t>
            </a:r>
            <a:r>
              <a:rPr lang="it-IT" altLang="zh-CN">
                <a:solidFill>
                  <a:schemeClr val="accent2"/>
                </a:solidFill>
                <a:ea typeface="宋体" charset="-122"/>
              </a:rPr>
              <a:t>.</a:t>
            </a:r>
            <a:r>
              <a:rPr lang="it-IT" altLang="zh-CN">
                <a:ea typeface="宋体" charset="-122"/>
              </a:rPr>
              <a:t> </a:t>
            </a:r>
          </a:p>
        </p:txBody>
      </p:sp>
      <p:sp>
        <p:nvSpPr>
          <p:cNvPr id="53251"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53252"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88913" y="238125"/>
            <a:ext cx="8637587" cy="5934075"/>
          </a:xfrm>
          <a:prstGeom prst="rect">
            <a:avLst/>
          </a:prstGeom>
          <a:noFill/>
          <a:ln w="9525">
            <a:noFill/>
            <a:miter lim="800000"/>
            <a:headEnd/>
            <a:tailEnd/>
          </a:ln>
        </p:spPr>
        <p:txBody>
          <a:bodyPr>
            <a:spAutoFit/>
          </a:bodyPr>
          <a:lstStyle/>
          <a:p>
            <a:pPr algn="just"/>
            <a:r>
              <a:rPr lang="it-IT" altLang="zh-CN" sz="2400">
                <a:ea typeface="宋体" charset="-122"/>
              </a:rPr>
              <a:t>Ovviamente queste resine possono sequestrare anche altri composti presenti nell'intestino, </a:t>
            </a:r>
            <a:r>
              <a:rPr lang="it-IT" altLang="zh-CN" sz="2400">
                <a:solidFill>
                  <a:schemeClr val="accent2"/>
                </a:solidFill>
                <a:ea typeface="宋体" charset="-122"/>
              </a:rPr>
              <a:t>fra cui farmaci a carattere acido</a:t>
            </a:r>
            <a:r>
              <a:rPr lang="it-IT" altLang="zh-CN" sz="2400">
                <a:ea typeface="宋体" charset="-122"/>
              </a:rPr>
              <a:t> somministrati contemporaneamente, di cui quindi diminuiscono la biodisponibilità. </a:t>
            </a:r>
          </a:p>
          <a:p>
            <a:pPr algn="just"/>
            <a:r>
              <a:rPr lang="it-IT" altLang="zh-CN" sz="2400">
                <a:ea typeface="宋体" charset="-122"/>
              </a:rPr>
              <a:t>Questo fenomeno è stato riscontrato soprattutto con la somministrazione di </a:t>
            </a:r>
            <a:r>
              <a:rPr lang="it-IT" altLang="zh-CN" sz="2400">
                <a:solidFill>
                  <a:schemeClr val="accent2"/>
                </a:solidFill>
                <a:ea typeface="宋体" charset="-122"/>
              </a:rPr>
              <a:t>clorotiazide, fenobarbital, anticoagulanti e digitalici. </a:t>
            </a:r>
          </a:p>
          <a:p>
            <a:pPr algn="just"/>
            <a:r>
              <a:rPr lang="it-IT" altLang="zh-CN" sz="2400">
                <a:ea typeface="宋体" charset="-122"/>
              </a:rPr>
              <a:t>Anche la biodisponibilità della </a:t>
            </a:r>
            <a:r>
              <a:rPr lang="it-IT" altLang="zh-CN" sz="2400">
                <a:solidFill>
                  <a:srgbClr val="FF3300"/>
                </a:solidFill>
                <a:ea typeface="宋体" charset="-122"/>
              </a:rPr>
              <a:t>griseofulvina</a:t>
            </a:r>
            <a:r>
              <a:rPr lang="it-IT" altLang="zh-CN" sz="2400">
                <a:ea typeface="宋体" charset="-122"/>
              </a:rPr>
              <a:t> </a:t>
            </a:r>
            <a:r>
              <a:rPr lang="it-IT" altLang="zh-CN" sz="2400">
                <a:solidFill>
                  <a:schemeClr val="accent2"/>
                </a:solidFill>
                <a:ea typeface="宋体" charset="-122"/>
              </a:rPr>
              <a:t>può essere compromessa in quanto questo antibiotico viene assorbito più facilmente proprio in concomitanza di un cibo ricco di grassi.</a:t>
            </a:r>
          </a:p>
          <a:p>
            <a:pPr algn="just"/>
            <a:r>
              <a:rPr lang="it-IT" altLang="zh-CN" sz="2400">
                <a:ea typeface="宋体" charset="-122"/>
              </a:rPr>
              <a:t> </a:t>
            </a:r>
          </a:p>
          <a:p>
            <a:pPr algn="just"/>
            <a:r>
              <a:rPr lang="it-IT" altLang="zh-CN" sz="2400">
                <a:ea typeface="宋体" charset="-122"/>
              </a:rPr>
              <a:t>Pertanto come regola generale si consiglia di assumere eventuali altri farmaci almeno un'ora prima o 4 ore dopo la somministrazione delle resine. </a:t>
            </a:r>
          </a:p>
          <a:p>
            <a:pPr algn="just"/>
            <a:endParaRPr lang="it-IT" altLang="zh-CN" sz="2400">
              <a:ea typeface="宋体" charset="-122"/>
            </a:endParaRPr>
          </a:p>
          <a:p>
            <a:pPr algn="just"/>
            <a:r>
              <a:rPr lang="it-IT" altLang="zh-CN" sz="2400">
                <a:ea typeface="宋体" charset="-122"/>
              </a:rPr>
              <a:t>In letteratura sono stati riportati molti altri esempi di interferenze fra farmaci che determinano riduzione nell'assorbimento:</a:t>
            </a:r>
          </a:p>
        </p:txBody>
      </p:sp>
      <p:sp>
        <p:nvSpPr>
          <p:cNvPr id="54275"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73075" y="504825"/>
            <a:ext cx="8148638" cy="5568950"/>
          </a:xfrm>
          <a:prstGeom prst="rect">
            <a:avLst/>
          </a:prstGeom>
          <a:noFill/>
          <a:ln w="9525">
            <a:noFill/>
            <a:miter lim="800000"/>
            <a:headEnd/>
            <a:tailEnd/>
          </a:ln>
        </p:spPr>
        <p:txBody>
          <a:bodyPr>
            <a:spAutoFit/>
          </a:bodyPr>
          <a:lstStyle/>
          <a:p>
            <a:pPr algn="just"/>
            <a:endParaRPr lang="it-IT" altLang="zh-CN" sz="2400">
              <a:ea typeface="宋体" charset="-122"/>
            </a:endParaRPr>
          </a:p>
          <a:p>
            <a:pPr algn="just">
              <a:buFontTx/>
              <a:buChar char="•"/>
            </a:pPr>
            <a:r>
              <a:rPr lang="it-IT" altLang="zh-CN" sz="2400">
                <a:ea typeface="宋体" charset="-122"/>
              </a:rPr>
              <a:t> gli </a:t>
            </a:r>
            <a:r>
              <a:rPr lang="it-IT" altLang="zh-CN" sz="2400" b="1">
                <a:ea typeface="宋体" charset="-122"/>
              </a:rPr>
              <a:t>antiacidi</a:t>
            </a:r>
            <a:r>
              <a:rPr lang="it-IT" altLang="zh-CN" sz="2400">
                <a:ea typeface="宋体" charset="-122"/>
              </a:rPr>
              <a:t> (Sali di magnesio ed alluminio) </a:t>
            </a:r>
            <a:r>
              <a:rPr lang="it-IT" altLang="zh-CN" sz="2400" i="1">
                <a:solidFill>
                  <a:srgbClr val="FF3300"/>
                </a:solidFill>
                <a:ea typeface="宋体" charset="-122"/>
              </a:rPr>
              <a:t>diminuiscono</a:t>
            </a:r>
            <a:r>
              <a:rPr lang="it-IT" altLang="zh-CN" sz="2400">
                <a:ea typeface="宋体" charset="-122"/>
              </a:rPr>
              <a:t> l'assorbimento dei </a:t>
            </a:r>
            <a:r>
              <a:rPr lang="en-US" altLang="zh-CN" sz="2400">
                <a:solidFill>
                  <a:schemeClr val="accent2"/>
                </a:solidFill>
                <a:ea typeface="宋体" charset="-122"/>
                <a:cs typeface="Times New Roman" pitchFamily="18" charset="0"/>
              </a:rPr>
              <a:t>ß</a:t>
            </a:r>
            <a:r>
              <a:rPr lang="it-IT" altLang="zh-CN" sz="2400">
                <a:solidFill>
                  <a:schemeClr val="accent2"/>
                </a:solidFill>
                <a:ea typeface="宋体" charset="-122"/>
              </a:rPr>
              <a:t>-bloccanti</a:t>
            </a:r>
            <a:r>
              <a:rPr lang="it-IT" altLang="zh-CN" sz="2400">
                <a:ea typeface="宋体" charset="-122"/>
              </a:rPr>
              <a:t>, del </a:t>
            </a:r>
            <a:r>
              <a:rPr lang="it-IT" altLang="zh-CN" sz="2400">
                <a:solidFill>
                  <a:schemeClr val="accent2"/>
                </a:solidFill>
                <a:ea typeface="宋体" charset="-122"/>
              </a:rPr>
              <a:t>metronidazolo</a:t>
            </a:r>
            <a:r>
              <a:rPr lang="it-IT" altLang="zh-CN" sz="2400">
                <a:ea typeface="宋体" charset="-122"/>
              </a:rPr>
              <a:t> e degli </a:t>
            </a:r>
            <a:r>
              <a:rPr lang="it-IT" altLang="zh-CN" sz="2400">
                <a:solidFill>
                  <a:schemeClr val="accent2"/>
                </a:solidFill>
                <a:ea typeface="宋体" charset="-122"/>
              </a:rPr>
              <a:t>anti-H2</a:t>
            </a:r>
            <a:r>
              <a:rPr lang="it-IT" altLang="zh-CN" sz="2400">
                <a:ea typeface="宋体" charset="-122"/>
              </a:rPr>
              <a:t> </a:t>
            </a:r>
          </a:p>
          <a:p>
            <a:pPr algn="just">
              <a:buFontTx/>
              <a:buChar char="•"/>
            </a:pPr>
            <a:r>
              <a:rPr lang="it-IT" altLang="zh-CN" sz="2400">
                <a:ea typeface="宋体" charset="-122"/>
              </a:rPr>
              <a:t>gli anti-H2 e gli </a:t>
            </a:r>
            <a:r>
              <a:rPr lang="it-IT" altLang="zh-CN" sz="2400" b="1">
                <a:ea typeface="宋体" charset="-122"/>
              </a:rPr>
              <a:t>inibitori della pompa protonica</a:t>
            </a:r>
            <a:r>
              <a:rPr lang="it-IT" altLang="zh-CN" sz="2400">
                <a:ea typeface="宋体" charset="-122"/>
              </a:rPr>
              <a:t> </a:t>
            </a:r>
            <a:r>
              <a:rPr lang="it-IT" altLang="zh-CN" sz="2400" i="1">
                <a:solidFill>
                  <a:srgbClr val="FF3300"/>
                </a:solidFill>
                <a:ea typeface="宋体" charset="-122"/>
              </a:rPr>
              <a:t>diminuiscono</a:t>
            </a:r>
            <a:r>
              <a:rPr lang="it-IT" altLang="zh-CN" sz="2400">
                <a:ea typeface="宋体" charset="-122"/>
              </a:rPr>
              <a:t> l'acidità e quindi diminuiscono l'assorbimento di </a:t>
            </a:r>
            <a:r>
              <a:rPr lang="it-IT" altLang="zh-CN" sz="2400">
                <a:solidFill>
                  <a:schemeClr val="accent2"/>
                </a:solidFill>
                <a:ea typeface="宋体" charset="-122"/>
              </a:rPr>
              <a:t>ketoconazolo</a:t>
            </a:r>
            <a:r>
              <a:rPr lang="it-IT" altLang="zh-CN" sz="2400">
                <a:ea typeface="宋体" charset="-122"/>
              </a:rPr>
              <a:t> e </a:t>
            </a:r>
            <a:r>
              <a:rPr lang="it-IT" altLang="zh-CN" sz="2400">
                <a:solidFill>
                  <a:schemeClr val="accent2"/>
                </a:solidFill>
                <a:ea typeface="宋体" charset="-122"/>
              </a:rPr>
              <a:t>itraconazolo</a:t>
            </a:r>
            <a:r>
              <a:rPr lang="it-IT" altLang="zh-CN" sz="2400">
                <a:ea typeface="宋体" charset="-122"/>
              </a:rPr>
              <a:t> che vengono assorbiti meglio ad un pH acido </a:t>
            </a:r>
          </a:p>
          <a:p>
            <a:pPr algn="just">
              <a:buFontTx/>
              <a:buChar char="•"/>
            </a:pPr>
            <a:r>
              <a:rPr lang="it-IT" altLang="zh-CN" sz="2400">
                <a:ea typeface="宋体" charset="-122"/>
              </a:rPr>
              <a:t> il </a:t>
            </a:r>
            <a:r>
              <a:rPr lang="it-IT" altLang="zh-CN" sz="2400" b="1">
                <a:ea typeface="宋体" charset="-122"/>
              </a:rPr>
              <a:t>fenobarbital </a:t>
            </a:r>
            <a:r>
              <a:rPr lang="it-IT" altLang="zh-CN" sz="2400" i="1">
                <a:solidFill>
                  <a:srgbClr val="FF3300"/>
                </a:solidFill>
                <a:ea typeface="宋体" charset="-122"/>
              </a:rPr>
              <a:t>diminuisce</a:t>
            </a:r>
            <a:r>
              <a:rPr lang="it-IT" altLang="zh-CN" sz="2400">
                <a:ea typeface="宋体" charset="-122"/>
              </a:rPr>
              <a:t> l'assorbimento della </a:t>
            </a:r>
            <a:r>
              <a:rPr lang="it-IT" altLang="zh-CN" sz="2400">
                <a:solidFill>
                  <a:schemeClr val="accent2"/>
                </a:solidFill>
                <a:ea typeface="宋体" charset="-122"/>
              </a:rPr>
              <a:t>griseofulvina</a:t>
            </a:r>
            <a:r>
              <a:rPr lang="it-IT" altLang="zh-CN" sz="2400">
                <a:ea typeface="宋体" charset="-122"/>
              </a:rPr>
              <a:t> </a:t>
            </a:r>
          </a:p>
          <a:p>
            <a:pPr algn="just">
              <a:buFontTx/>
              <a:buChar char="•"/>
            </a:pPr>
            <a:r>
              <a:rPr lang="it-IT" altLang="zh-CN" sz="2400">
                <a:ea typeface="宋体" charset="-122"/>
              </a:rPr>
              <a:t> gli </a:t>
            </a:r>
            <a:r>
              <a:rPr lang="it-IT" altLang="zh-CN" sz="2400" b="1">
                <a:ea typeface="宋体" charset="-122"/>
              </a:rPr>
              <a:t>antiacidi </a:t>
            </a:r>
            <a:r>
              <a:rPr lang="it-IT" altLang="zh-CN" sz="2400">
                <a:ea typeface="宋体" charset="-122"/>
              </a:rPr>
              <a:t>(Maalox) </a:t>
            </a:r>
            <a:r>
              <a:rPr lang="it-IT" altLang="zh-CN" sz="2400" i="1">
                <a:solidFill>
                  <a:srgbClr val="FF3300"/>
                </a:solidFill>
                <a:ea typeface="宋体" charset="-122"/>
              </a:rPr>
              <a:t>riducono</a:t>
            </a:r>
            <a:r>
              <a:rPr lang="it-IT" altLang="zh-CN" sz="2400">
                <a:ea typeface="宋体" charset="-122"/>
              </a:rPr>
              <a:t> la biodisponibilità del </a:t>
            </a:r>
            <a:r>
              <a:rPr lang="it-IT" altLang="zh-CN" sz="2400">
                <a:solidFill>
                  <a:schemeClr val="accent2"/>
                </a:solidFill>
                <a:ea typeface="宋体" charset="-122"/>
              </a:rPr>
              <a:t>ferro.</a:t>
            </a:r>
            <a:r>
              <a:rPr lang="it-IT" altLang="zh-CN" sz="2400">
                <a:ea typeface="宋体" charset="-122"/>
              </a:rPr>
              <a:t> </a:t>
            </a:r>
          </a:p>
          <a:p>
            <a:pPr algn="just"/>
            <a:endParaRPr lang="it-IT" altLang="zh-CN" sz="2400">
              <a:ea typeface="宋体" charset="-122"/>
            </a:endParaRPr>
          </a:p>
          <a:p>
            <a:pPr algn="just"/>
            <a:r>
              <a:rPr lang="it-IT" altLang="zh-CN" sz="2400">
                <a:solidFill>
                  <a:schemeClr val="accent2"/>
                </a:solidFill>
                <a:ea typeface="宋体" charset="-122"/>
              </a:rPr>
              <a:t>Quest'ultimo caso è di importanza rilevante in quanto queste sostanze sono usate spesso nella terapia dell'ulcera, patologia nella quale si verificano perdite di sangue. </a:t>
            </a:r>
          </a:p>
          <a:p>
            <a:pPr algn="just"/>
            <a:r>
              <a:rPr lang="it-IT" altLang="zh-CN" sz="2400">
                <a:solidFill>
                  <a:srgbClr val="FF3300"/>
                </a:solidFill>
                <a:ea typeface="宋体" charset="-122"/>
              </a:rPr>
              <a:t>NB: Un'interferenza da parte degli antiacidi nell'assorbimento del ferro può favorire l'insorgenza di un'anemia da carenza di ferro.</a:t>
            </a:r>
            <a:r>
              <a:rPr lang="it-IT" altLang="zh-CN" sz="2400">
                <a:ea typeface="宋体" charset="-122"/>
              </a:rPr>
              <a:t>  </a:t>
            </a:r>
          </a:p>
        </p:txBody>
      </p:sp>
      <p:sp>
        <p:nvSpPr>
          <p:cNvPr id="55299"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55300"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88913" y="47625"/>
            <a:ext cx="8637587" cy="6580188"/>
          </a:xfrm>
          <a:prstGeom prst="rect">
            <a:avLst/>
          </a:prstGeom>
          <a:noFill/>
          <a:ln w="9525">
            <a:noFill/>
            <a:miter lim="800000"/>
            <a:headEnd/>
            <a:tailEnd/>
          </a:ln>
        </p:spPr>
        <p:txBody>
          <a:bodyPr>
            <a:spAutoFit/>
          </a:bodyPr>
          <a:lstStyle/>
          <a:p>
            <a:pPr algn="just">
              <a:lnSpc>
                <a:spcPct val="90000"/>
              </a:lnSpc>
            </a:pPr>
            <a:r>
              <a:rPr lang="it-IT" altLang="zh-CN">
                <a:solidFill>
                  <a:schemeClr val="accent2"/>
                </a:solidFill>
                <a:ea typeface="宋体" charset="-122"/>
              </a:rPr>
              <a:t>* </a:t>
            </a:r>
            <a:r>
              <a:rPr lang="it-IT" altLang="zh-CN" sz="2400">
                <a:solidFill>
                  <a:schemeClr val="accent2"/>
                </a:solidFill>
                <a:ea typeface="宋体" charset="-122"/>
              </a:rPr>
              <a:t>Una seconda causa di malassorbimento dovuta a farmaci è legata al loro effetto sulla funzione dell'intestino tenue che può sfociare sia in problemi specifici di cattivo assorbimento, sia in una situazione generalizzata di cattivo assorbimento</a:t>
            </a:r>
            <a:r>
              <a:rPr lang="it-IT" altLang="zh-CN" sz="2400">
                <a:ea typeface="宋体" charset="-122"/>
              </a:rPr>
              <a:t>. </a:t>
            </a:r>
          </a:p>
          <a:p>
            <a:pPr algn="just">
              <a:lnSpc>
                <a:spcPct val="90000"/>
              </a:lnSpc>
            </a:pPr>
            <a:r>
              <a:rPr lang="it-IT" altLang="zh-CN" sz="2400">
                <a:solidFill>
                  <a:srgbClr val="FF3300"/>
                </a:solidFill>
                <a:ea typeface="宋体" charset="-122"/>
              </a:rPr>
              <a:t>Così farmaci che alterano l'attività mitotica della parete di questo tratto dell'intestino possono causare una sindrome di malassorbimento associata ad alterazioni morfologiche simili a quelle osservabili nel morbo celiaco</a:t>
            </a:r>
            <a:r>
              <a:rPr lang="it-IT" altLang="zh-CN" sz="2400">
                <a:ea typeface="宋体" charset="-122"/>
              </a:rPr>
              <a:t> [nei bambini e steatorrea idiopatica negli adulti: da intolleranza alla gliadina, proteina presente nel glutine ottenuto dal grano e dalla segale]. Questo è stato osservato con la </a:t>
            </a:r>
            <a:r>
              <a:rPr lang="it-IT" altLang="zh-CN" sz="2400" b="1">
                <a:solidFill>
                  <a:schemeClr val="accent2"/>
                </a:solidFill>
                <a:ea typeface="宋体" charset="-122"/>
              </a:rPr>
              <a:t>colchicina</a:t>
            </a:r>
            <a:r>
              <a:rPr lang="it-IT" altLang="zh-CN" sz="2400" b="1">
                <a:ea typeface="宋体" charset="-122"/>
              </a:rPr>
              <a:t> </a:t>
            </a:r>
            <a:r>
              <a:rPr lang="it-IT" altLang="zh-CN" sz="2400">
                <a:ea typeface="宋体" charset="-122"/>
              </a:rPr>
              <a:t>e con il </a:t>
            </a:r>
            <a:r>
              <a:rPr lang="it-IT" altLang="zh-CN" sz="2400" b="1">
                <a:solidFill>
                  <a:schemeClr val="accent2"/>
                </a:solidFill>
                <a:ea typeface="宋体" charset="-122"/>
              </a:rPr>
              <a:t>methotrexate</a:t>
            </a:r>
            <a:r>
              <a:rPr lang="it-IT" altLang="zh-CN" sz="2400" b="1">
                <a:ea typeface="宋体" charset="-122"/>
              </a:rPr>
              <a:t> </a:t>
            </a:r>
            <a:r>
              <a:rPr lang="it-IT" altLang="zh-CN" sz="2400">
                <a:ea typeface="宋体" charset="-122"/>
              </a:rPr>
              <a:t>in cui si osserva steatorrea. </a:t>
            </a:r>
          </a:p>
          <a:p>
            <a:pPr algn="just">
              <a:lnSpc>
                <a:spcPct val="85000"/>
              </a:lnSpc>
            </a:pPr>
            <a:r>
              <a:rPr lang="it-IT" altLang="zh-CN" sz="2400">
                <a:ea typeface="宋体" charset="-122"/>
              </a:rPr>
              <a:t>Anche alcuni antibiotici sono responsabili, con meccanismi vari, di alterazioni nell'assorbimento. Così la </a:t>
            </a:r>
            <a:r>
              <a:rPr lang="it-IT" altLang="zh-CN" sz="2400" b="1">
                <a:solidFill>
                  <a:schemeClr val="accent2"/>
                </a:solidFill>
                <a:ea typeface="宋体" charset="-122"/>
              </a:rPr>
              <a:t>neomicina,</a:t>
            </a:r>
            <a:r>
              <a:rPr lang="it-IT" altLang="zh-CN" sz="2400" b="1">
                <a:ea typeface="宋体" charset="-122"/>
              </a:rPr>
              <a:t> </a:t>
            </a:r>
            <a:r>
              <a:rPr lang="it-IT" altLang="zh-CN" sz="2400">
                <a:ea typeface="宋体" charset="-122"/>
              </a:rPr>
              <a:t>data per os, determina anormalità nella digestione dei grassi. Analogamente a quanto visto per la </a:t>
            </a:r>
            <a:r>
              <a:rPr lang="it-IT" altLang="zh-CN" sz="2400">
                <a:solidFill>
                  <a:schemeClr val="accent2"/>
                </a:solidFill>
                <a:ea typeface="宋体" charset="-122"/>
              </a:rPr>
              <a:t>colestiramina</a:t>
            </a:r>
            <a:r>
              <a:rPr lang="it-IT" altLang="zh-CN" sz="2400">
                <a:ea typeface="宋体" charset="-122"/>
              </a:rPr>
              <a:t>, la neomicina</a:t>
            </a:r>
            <a:r>
              <a:rPr lang="it-IT" altLang="zh-CN" sz="2400">
                <a:solidFill>
                  <a:schemeClr val="accent2"/>
                </a:solidFill>
                <a:ea typeface="宋体" charset="-122"/>
              </a:rPr>
              <a:t> lega gli acidi biliari impedendo la formazione delle micelle e quindi causando un cattivo assorbimento dei grassi e delle vitamine liposolubili.</a:t>
            </a:r>
            <a:r>
              <a:rPr lang="it-IT" altLang="zh-CN" sz="2400">
                <a:ea typeface="宋体" charset="-122"/>
              </a:rPr>
              <a:t> Si ritiene inoltre che la neomicina interferisca con la sintesi proteica entro gli enterociti, causando danno all'orletto a spazzola.  </a:t>
            </a:r>
          </a:p>
        </p:txBody>
      </p:sp>
      <p:sp>
        <p:nvSpPr>
          <p:cNvPr id="56323"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56324"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04788" y="174625"/>
            <a:ext cx="8637587" cy="6664325"/>
          </a:xfrm>
          <a:prstGeom prst="rect">
            <a:avLst/>
          </a:prstGeom>
          <a:noFill/>
          <a:ln w="9525">
            <a:noFill/>
            <a:miter lim="800000"/>
            <a:headEnd/>
            <a:tailEnd/>
          </a:ln>
        </p:spPr>
        <p:txBody>
          <a:bodyPr>
            <a:spAutoFit/>
          </a:bodyPr>
          <a:lstStyle/>
          <a:p>
            <a:pPr algn="just"/>
            <a:r>
              <a:rPr lang="it-IT" altLang="zh-CN" sz="2400" b="1">
                <a:ea typeface="宋体" charset="-122"/>
              </a:rPr>
              <a:t>I catartici </a:t>
            </a:r>
            <a:r>
              <a:rPr lang="it-IT" altLang="zh-CN" sz="2400">
                <a:ea typeface="宋体" charset="-122"/>
              </a:rPr>
              <a:t>sono una comune causa di diarrea e possono provocare blanda steatorrea. Gli agenti particolarmente implicati sono il BISACODILE (Dulcolax). </a:t>
            </a:r>
          </a:p>
          <a:p>
            <a:pPr algn="just"/>
            <a:r>
              <a:rPr lang="it-IT" altLang="zh-CN" sz="2400">
                <a:solidFill>
                  <a:schemeClr val="accent2"/>
                </a:solidFill>
                <a:ea typeface="宋体" charset="-122"/>
              </a:rPr>
              <a:t>I meccanismi sono in parte di tipo irritativo ed in parte da effetti tossici diretti sull'intestino tenue.</a:t>
            </a:r>
            <a:r>
              <a:rPr lang="it-IT" altLang="zh-CN" sz="2400">
                <a:ea typeface="宋体" charset="-122"/>
              </a:rPr>
              <a:t> </a:t>
            </a:r>
          </a:p>
          <a:p>
            <a:pPr algn="just"/>
            <a:r>
              <a:rPr lang="it-IT" altLang="zh-CN" sz="2400" b="1">
                <a:solidFill>
                  <a:srgbClr val="FF3300"/>
                </a:solidFill>
                <a:ea typeface="宋体" charset="-122"/>
              </a:rPr>
              <a:t>Molto noto è l'effetto inibitorio che i corticosteroidi hanno sull'assorbimento intestinale del calcio;</a:t>
            </a:r>
            <a:r>
              <a:rPr lang="it-IT" altLang="zh-CN" sz="2400">
                <a:ea typeface="宋体" charset="-122"/>
              </a:rPr>
              <a:t> ciò porta alla liberazione di ormone paratiroideo che stimola l'attività degli osteoclasti [cellule del tessuto osseo importanti nei processi di riassorbimento osseo][I corticosteroidi aumentano la BUN (azoto ureico plasmatico) per il loro effetto di aumentare la gluconeogenesi, infatti mobilizzano aminoacidi dai muscoli e dalla matrice proteica ossea, da cui vi è un maggior catabolismo proteico con aumento della produzione di urea]; i glucocorticoidi inibiscono fra l'altro direttamente l'attività degli osteoblasti [cellule dotate della capacità di produrre il materiale necessario alla organizzazione della sostanza fondamentale del tessuto osseo]. </a:t>
            </a:r>
          </a:p>
          <a:p>
            <a:pPr algn="just"/>
            <a:endParaRPr lang="it-IT" altLang="zh-CN" sz="2400">
              <a:ea typeface="宋体" charset="-122"/>
            </a:endParaRPr>
          </a:p>
        </p:txBody>
      </p:sp>
      <p:sp>
        <p:nvSpPr>
          <p:cNvPr id="57347"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57348"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slideplayer.it/slide/601146/2/images/14/-+-+-+++++Effetti+diretti+dei+GCs+sulle+cellule+ossee+Osteoclasti+GC.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52413" y="427038"/>
            <a:ext cx="8637587" cy="5626100"/>
          </a:xfrm>
          <a:prstGeom prst="rect">
            <a:avLst/>
          </a:prstGeom>
          <a:noFill/>
          <a:ln w="9525">
            <a:noFill/>
            <a:miter lim="800000"/>
            <a:headEnd/>
            <a:tailEnd/>
          </a:ln>
        </p:spPr>
        <p:txBody>
          <a:bodyPr>
            <a:spAutoFit/>
          </a:bodyPr>
          <a:lstStyle/>
          <a:p>
            <a:pPr algn="just">
              <a:lnSpc>
                <a:spcPct val="95000"/>
              </a:lnSpc>
            </a:pPr>
            <a:r>
              <a:rPr lang="it-IT" altLang="zh-CN" sz="2400">
                <a:ea typeface="宋体" charset="-122"/>
              </a:rPr>
              <a:t>Pertanto si ha sia una diminuita produzione di tessuto osseo (da inibizione osteoblasti) sia un aumentato riassorbimento.</a:t>
            </a:r>
            <a:r>
              <a:rPr lang="it-IT" altLang="zh-CN">
                <a:ea typeface="宋体" charset="-122"/>
              </a:rPr>
              <a:t> </a:t>
            </a:r>
            <a:r>
              <a:rPr lang="it-IT" altLang="zh-CN" sz="2400">
                <a:solidFill>
                  <a:schemeClr val="accent2"/>
                </a:solidFill>
                <a:ea typeface="宋体" charset="-122"/>
              </a:rPr>
              <a:t>La conseguenza è che i glucocorticoidi possono indurre osteoporosi e fratture soprattutto a carico di ossa con un alto grado di strutture trabecolari quali vertebre e costole. </a:t>
            </a:r>
          </a:p>
          <a:p>
            <a:pPr algn="just">
              <a:lnSpc>
                <a:spcPct val="95000"/>
              </a:lnSpc>
            </a:pPr>
            <a:endParaRPr lang="it-IT" altLang="zh-CN" sz="900">
              <a:solidFill>
                <a:schemeClr val="accent2"/>
              </a:solidFill>
              <a:ea typeface="宋体" charset="-122"/>
            </a:endParaRPr>
          </a:p>
          <a:p>
            <a:pPr algn="just">
              <a:lnSpc>
                <a:spcPct val="95000"/>
              </a:lnSpc>
            </a:pPr>
            <a:r>
              <a:rPr lang="it-IT" altLang="zh-CN" sz="2400">
                <a:solidFill>
                  <a:srgbClr val="FF3300"/>
                </a:solidFill>
                <a:ea typeface="宋体" charset="-122"/>
              </a:rPr>
              <a:t>Ciò può verificarsi in ogni età ma evidentemente una terapia a lungo termine con corticosteroidi appare particolarmente poco opportuna in donne in postmenopausa.</a:t>
            </a:r>
            <a:r>
              <a:rPr lang="it-IT" altLang="zh-CN" sz="2400">
                <a:ea typeface="宋体" charset="-122"/>
              </a:rPr>
              <a:t> </a:t>
            </a:r>
          </a:p>
          <a:p>
            <a:pPr algn="just">
              <a:lnSpc>
                <a:spcPct val="95000"/>
              </a:lnSpc>
            </a:pPr>
            <a:endParaRPr lang="it-IT" altLang="zh-CN" sz="900">
              <a:ea typeface="宋体" charset="-122"/>
            </a:endParaRPr>
          </a:p>
          <a:p>
            <a:pPr algn="just">
              <a:lnSpc>
                <a:spcPct val="95000"/>
              </a:lnSpc>
            </a:pPr>
            <a:r>
              <a:rPr lang="it-IT" altLang="zh-CN" sz="2400">
                <a:ea typeface="宋体" charset="-122"/>
              </a:rPr>
              <a:t>La comparsa di osteoporosi durante la terapia con questi farmaci deve assolutamente indurre il medico a sospendere il trattamento; è bene evidentemente eseguire un controllo radiografico della colonna vertebrale in pazienti in trattamento con questi farmaci per periodi superiori a qualche mese; sfortunatamente si deve verificare una perdita considerevole di matrice ossea prima che l'osteoporosi diventi manifesta all'esame radiografico. </a:t>
            </a:r>
          </a:p>
        </p:txBody>
      </p:sp>
      <p:sp>
        <p:nvSpPr>
          <p:cNvPr id="58371"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58372"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52413" y="-17463"/>
            <a:ext cx="8637587" cy="6700838"/>
          </a:xfrm>
          <a:prstGeom prst="rect">
            <a:avLst/>
          </a:prstGeom>
          <a:noFill/>
          <a:ln w="9525">
            <a:noFill/>
            <a:miter lim="800000"/>
            <a:headEnd/>
            <a:tailEnd/>
          </a:ln>
        </p:spPr>
        <p:txBody>
          <a:bodyPr>
            <a:spAutoFit/>
          </a:bodyPr>
          <a:lstStyle/>
          <a:p>
            <a:pPr algn="ctr"/>
            <a:r>
              <a:rPr lang="it-IT" altLang="zh-CN" sz="2400">
                <a:solidFill>
                  <a:schemeClr val="accent2"/>
                </a:solidFill>
                <a:ea typeface="宋体" charset="-122"/>
              </a:rPr>
              <a:t>PA N C R E A T I T I</a:t>
            </a:r>
          </a:p>
          <a:p>
            <a:pPr algn="just">
              <a:lnSpc>
                <a:spcPct val="90000"/>
              </a:lnSpc>
            </a:pPr>
            <a:r>
              <a:rPr lang="it-IT" altLang="zh-CN" sz="2400">
                <a:ea typeface="宋体" charset="-122"/>
              </a:rPr>
              <a:t>La secrezione del succo pancreatico è stimolata dalla </a:t>
            </a:r>
            <a:r>
              <a:rPr lang="it-IT" altLang="zh-CN" sz="2400" b="1">
                <a:solidFill>
                  <a:srgbClr val="FF3300"/>
                </a:solidFill>
                <a:ea typeface="宋体" charset="-122"/>
              </a:rPr>
              <a:t>SECRETINA</a:t>
            </a:r>
            <a:r>
              <a:rPr lang="it-IT" altLang="zh-CN" sz="2400" b="1">
                <a:ea typeface="宋体" charset="-122"/>
              </a:rPr>
              <a:t>, </a:t>
            </a:r>
            <a:r>
              <a:rPr lang="it-IT" altLang="zh-CN" sz="2400">
                <a:ea typeface="宋体" charset="-122"/>
              </a:rPr>
              <a:t>ormone liberato dalla mucosa della parete prossimale del duodeno in risposta all'acido presente nel chimo quando questo entra nel duodeno e per azione della gastrina. </a:t>
            </a:r>
            <a:r>
              <a:rPr lang="it-IT" altLang="zh-CN" sz="2400">
                <a:solidFill>
                  <a:schemeClr val="accent2"/>
                </a:solidFill>
                <a:ea typeface="宋体" charset="-122"/>
              </a:rPr>
              <a:t>La secretina va nel sangue e stimola appunto una abbondante secrezione pancreatica.</a:t>
            </a:r>
            <a:r>
              <a:rPr lang="it-IT" altLang="zh-CN" sz="2400">
                <a:ea typeface="宋体" charset="-122"/>
              </a:rPr>
              <a:t> </a:t>
            </a:r>
            <a:r>
              <a:rPr lang="it-IT" altLang="zh-CN" sz="2400" b="1">
                <a:ea typeface="宋体" charset="-122"/>
              </a:rPr>
              <a:t>Il SUCCO PANCREATICO </a:t>
            </a:r>
            <a:r>
              <a:rPr lang="it-IT" altLang="zh-CN" sz="2400">
                <a:ea typeface="宋体" charset="-122"/>
              </a:rPr>
              <a:t>viene prodotto in ragione di circa 1 litro al giorno ed ha un pH di 8 per una forte presenza di bicarbonati. </a:t>
            </a:r>
            <a:r>
              <a:rPr lang="it-IT" altLang="zh-CN" sz="2400">
                <a:solidFill>
                  <a:srgbClr val="FF3300"/>
                </a:solidFill>
                <a:ea typeface="宋体" charset="-122"/>
              </a:rPr>
              <a:t>Il succo pancreatico neutralizza l'acido del chimo portando il pH ad un valore ottimale per gli enzimi digestivi secreti dal pancreas e dalle ghiandole epiteliali della mucosa intestinale.</a:t>
            </a:r>
            <a:r>
              <a:rPr lang="it-IT" altLang="zh-CN" sz="2400">
                <a:ea typeface="宋体" charset="-122"/>
              </a:rPr>
              <a:t> Gli enzimi proteolitici derivati dal succo pancreatico sono secreti come precursori inattivi o </a:t>
            </a:r>
            <a:r>
              <a:rPr lang="it-IT" altLang="zh-CN" sz="2400" b="1">
                <a:ea typeface="宋体" charset="-122"/>
              </a:rPr>
              <a:t>ZIMOGENI.</a:t>
            </a:r>
            <a:r>
              <a:rPr lang="it-IT" altLang="zh-CN" sz="2400">
                <a:ea typeface="宋体" charset="-122"/>
              </a:rPr>
              <a:t> </a:t>
            </a:r>
            <a:r>
              <a:rPr lang="it-IT" altLang="zh-CN" sz="2400">
                <a:solidFill>
                  <a:schemeClr val="accent2"/>
                </a:solidFill>
                <a:ea typeface="宋体" charset="-122"/>
              </a:rPr>
              <a:t>Il primo stadio dell'attivazione si ha ad opera della </a:t>
            </a:r>
            <a:r>
              <a:rPr lang="it-IT" altLang="zh-CN" sz="2400" b="1">
                <a:solidFill>
                  <a:schemeClr val="accent2"/>
                </a:solidFill>
                <a:ea typeface="宋体" charset="-122"/>
              </a:rPr>
              <a:t>ENTEROCHINASI, </a:t>
            </a:r>
            <a:r>
              <a:rPr lang="it-IT" altLang="zh-CN" sz="2400">
                <a:solidFill>
                  <a:schemeClr val="accent2"/>
                </a:solidFill>
                <a:ea typeface="宋体" charset="-122"/>
              </a:rPr>
              <a:t>secreta dalla mucosa duodenale (idrolisi enzimatica) che idrolizza il </a:t>
            </a:r>
            <a:r>
              <a:rPr lang="it-IT" altLang="zh-CN" sz="2400" b="1">
                <a:solidFill>
                  <a:schemeClr val="accent2"/>
                </a:solidFill>
                <a:ea typeface="宋体" charset="-122"/>
              </a:rPr>
              <a:t>TRIPSINOGENO</a:t>
            </a:r>
            <a:r>
              <a:rPr lang="it-IT" altLang="zh-CN" sz="2400" b="1">
                <a:ea typeface="宋体" charset="-122"/>
              </a:rPr>
              <a:t>. </a:t>
            </a:r>
            <a:r>
              <a:rPr lang="it-IT" altLang="zh-CN" sz="2400">
                <a:ea typeface="宋体" charset="-122"/>
              </a:rPr>
              <a:t>Il pH ottimale di questa idrolisi è di circa 6 e quindi questa reazione si può verificare prima che il chimo gastrico sia completamente neutralizzato. A mano a mano che il contenuto intestinale diventa più alcalino, la </a:t>
            </a:r>
            <a:r>
              <a:rPr lang="it-IT" altLang="zh-CN" sz="2400" b="1">
                <a:ea typeface="宋体" charset="-122"/>
              </a:rPr>
              <a:t>TRIPSINA </a:t>
            </a:r>
            <a:r>
              <a:rPr lang="it-IT" altLang="zh-CN" sz="2400">
                <a:ea typeface="宋体" charset="-122"/>
              </a:rPr>
              <a:t>formatasi continua l'attivazione del tripsinogeno ed anche dei chimotripsinogeni e delle procarbossipeptidasi. </a:t>
            </a:r>
          </a:p>
        </p:txBody>
      </p:sp>
      <p:sp>
        <p:nvSpPr>
          <p:cNvPr id="59395"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59396"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52413" y="-17463"/>
            <a:ext cx="8637587" cy="7062788"/>
          </a:xfrm>
          <a:prstGeom prst="rect">
            <a:avLst/>
          </a:prstGeom>
          <a:noFill/>
          <a:ln w="9525">
            <a:noFill/>
            <a:miter lim="800000"/>
            <a:headEnd/>
            <a:tailEnd/>
          </a:ln>
        </p:spPr>
        <p:txBody>
          <a:bodyPr>
            <a:spAutoFit/>
          </a:bodyPr>
          <a:lstStyle/>
          <a:p>
            <a:pPr algn="just">
              <a:lnSpc>
                <a:spcPct val="95000"/>
              </a:lnSpc>
            </a:pPr>
            <a:r>
              <a:rPr lang="it-IT" altLang="zh-CN" sz="2400">
                <a:solidFill>
                  <a:schemeClr val="accent2"/>
                </a:solidFill>
                <a:ea typeface="宋体" charset="-122"/>
              </a:rPr>
              <a:t>Nel caso che gli zimogeni pancreatici si attivino entro la ghiandola, dando origine ai veri enzimi (tripsina, chimotripsina, carbossipeptidasi, ribonucleasi, fosfolipasi, amilasi, ecc.) il pancreas stesso viene attaccato con conseguente necrosi, dolore intenso, nausea, vomito e febbre.</a:t>
            </a:r>
            <a:r>
              <a:rPr lang="it-IT" altLang="zh-CN" sz="2400">
                <a:ea typeface="宋体" charset="-122"/>
              </a:rPr>
              <a:t> La mortalià è elevata e può raggiungere il 50% dei casi. </a:t>
            </a:r>
            <a:r>
              <a:rPr lang="it-IT" altLang="zh-CN" sz="2400">
                <a:solidFill>
                  <a:srgbClr val="FF3300"/>
                </a:solidFill>
                <a:ea typeface="宋体" charset="-122"/>
              </a:rPr>
              <a:t>Questa condizione è nota con il nome di </a:t>
            </a:r>
            <a:r>
              <a:rPr lang="it-IT" altLang="zh-CN" sz="2400" b="1">
                <a:solidFill>
                  <a:srgbClr val="FF3300"/>
                </a:solidFill>
                <a:ea typeface="宋体" charset="-122"/>
              </a:rPr>
              <a:t>PANCREATITE </a:t>
            </a:r>
            <a:r>
              <a:rPr lang="it-IT" altLang="zh-CN" sz="2400">
                <a:solidFill>
                  <a:srgbClr val="FF3300"/>
                </a:solidFill>
                <a:ea typeface="宋体" charset="-122"/>
              </a:rPr>
              <a:t>e può dipendere da varie cause: </a:t>
            </a:r>
          </a:p>
          <a:p>
            <a:pPr algn="just">
              <a:lnSpc>
                <a:spcPct val="95000"/>
              </a:lnSpc>
            </a:pPr>
            <a:r>
              <a:rPr lang="it-IT" altLang="zh-CN" sz="2400">
                <a:ea typeface="宋体" charset="-122"/>
              </a:rPr>
              <a:t>1) </a:t>
            </a:r>
            <a:r>
              <a:rPr lang="it-IT" altLang="zh-CN" sz="2400">
                <a:solidFill>
                  <a:schemeClr val="accent2"/>
                </a:solidFill>
                <a:ea typeface="宋体" charset="-122"/>
              </a:rPr>
              <a:t>un'attivazione del succo pancreatico all'interno del pancreas stesso, </a:t>
            </a:r>
            <a:r>
              <a:rPr lang="it-IT" altLang="zh-CN" sz="2400">
                <a:solidFill>
                  <a:srgbClr val="FF3300"/>
                </a:solidFill>
                <a:ea typeface="宋体" charset="-122"/>
              </a:rPr>
              <a:t>in seguito ad un reflusso di bile nel dotto pancreatico</a:t>
            </a:r>
            <a:r>
              <a:rPr lang="it-IT" altLang="zh-CN" sz="2400">
                <a:solidFill>
                  <a:schemeClr val="accent2"/>
                </a:solidFill>
                <a:ea typeface="宋体" charset="-122"/>
              </a:rPr>
              <a:t> (</a:t>
            </a:r>
            <a:r>
              <a:rPr lang="it-IT" altLang="zh-CN" sz="2400">
                <a:solidFill>
                  <a:srgbClr val="FF66FF"/>
                </a:solidFill>
                <a:ea typeface="宋体" charset="-122"/>
              </a:rPr>
              <a:t>gli acidi biliari attivano le lipasi</a:t>
            </a:r>
            <a:r>
              <a:rPr lang="it-IT" altLang="zh-CN" sz="2400">
                <a:solidFill>
                  <a:schemeClr val="accent2"/>
                </a:solidFill>
                <a:ea typeface="宋体" charset="-122"/>
              </a:rPr>
              <a:t>) (il dotto biliare o coledoco ed il dotto pancreatico o dotto di Wirsung hanno un'uscita comune nel duodeno nell'ampolla di Vater; la parete muscolare liscia delle parti terminali dei dotti si allarga formando degli sfinteri; lo sfintere attorno all'uscita del dotto biliare si chiama sfintere del coledoco o di Oddi ed è più sviluppato di quello pancreatico; in alcune persone lo sfintere di Oddi circonda ambedue i dotti) </a:t>
            </a:r>
          </a:p>
          <a:p>
            <a:pPr algn="just">
              <a:lnSpc>
                <a:spcPct val="95000"/>
              </a:lnSpc>
            </a:pPr>
            <a:r>
              <a:rPr lang="it-IT" altLang="zh-CN" sz="2400">
                <a:ea typeface="宋体" charset="-122"/>
              </a:rPr>
              <a:t>2) </a:t>
            </a:r>
            <a:r>
              <a:rPr lang="it-IT" altLang="zh-CN" sz="2400">
                <a:solidFill>
                  <a:schemeClr val="accent2"/>
                </a:solidFill>
                <a:ea typeface="宋体" charset="-122"/>
              </a:rPr>
              <a:t>rottura delle pareti del dotto a causa dell'elevata pressione</a:t>
            </a:r>
            <a:r>
              <a:rPr lang="it-IT" altLang="zh-CN" sz="2400">
                <a:ea typeface="宋体" charset="-122"/>
              </a:rPr>
              <a:t> che vi si instaura con conseguente attivazione dei proenzimi ad opera delle </a:t>
            </a:r>
            <a:r>
              <a:rPr lang="it-IT" altLang="zh-CN" sz="2400">
                <a:solidFill>
                  <a:schemeClr val="accent2"/>
                </a:solidFill>
                <a:ea typeface="宋体" charset="-122"/>
              </a:rPr>
              <a:t>catepsine tissutali</a:t>
            </a:r>
            <a:r>
              <a:rPr lang="it-IT" altLang="zh-CN" sz="2400">
                <a:ea typeface="宋体" charset="-122"/>
              </a:rPr>
              <a:t>, enzimi intracellulari simili alla tripsina. </a:t>
            </a:r>
          </a:p>
          <a:p>
            <a:endParaRPr lang="it-IT" altLang="zh-CN" sz="2400">
              <a:ea typeface="宋体" charset="-122"/>
            </a:endParaRPr>
          </a:p>
        </p:txBody>
      </p:sp>
      <p:sp>
        <p:nvSpPr>
          <p:cNvPr id="60419"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60420"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2575" y="0"/>
            <a:ext cx="8637588" cy="6464300"/>
          </a:xfrm>
          <a:prstGeom prst="rect">
            <a:avLst/>
          </a:prstGeom>
          <a:noFill/>
          <a:ln w="9525">
            <a:noFill/>
            <a:miter lim="800000"/>
            <a:headEnd/>
            <a:tailEnd/>
          </a:ln>
        </p:spPr>
        <p:txBody>
          <a:bodyPr>
            <a:spAutoFit/>
          </a:bodyPr>
          <a:lstStyle/>
          <a:p>
            <a:pPr algn="ctr"/>
            <a:r>
              <a:rPr lang="it-IT" altLang="zh-CN" b="1">
                <a:solidFill>
                  <a:schemeClr val="accent2"/>
                </a:solidFill>
                <a:ea typeface="宋体" charset="-122"/>
              </a:rPr>
              <a:t>NAUSEA e VOMITO</a:t>
            </a:r>
          </a:p>
          <a:p>
            <a:pPr algn="ctr"/>
            <a:endParaRPr lang="it-IT" altLang="zh-CN" sz="1200" b="1">
              <a:solidFill>
                <a:schemeClr val="accent2"/>
              </a:solidFill>
              <a:ea typeface="宋体" charset="-122"/>
            </a:endParaRPr>
          </a:p>
          <a:p>
            <a:pPr algn="just">
              <a:lnSpc>
                <a:spcPct val="85000"/>
              </a:lnSpc>
            </a:pPr>
            <a:r>
              <a:rPr lang="it-IT" altLang="zh-CN" sz="2400" b="1">
                <a:ea typeface="宋体" charset="-122"/>
              </a:rPr>
              <a:t>Si tratta di effetti collaterali molto frequenti. Virtualmente tutti i gruppi di farmaci sono in grado di causare, sotto appropriate condizioni, questi effetti indesiderati. Si deve quindi fare una distinzione fra quelli che quasi sempre provocano nausea e vomito, come può essere il caso dei molti farmaci citotossici, da quelli che inducono questi effetti occasionalmente.</a:t>
            </a:r>
            <a:r>
              <a:rPr lang="it-IT" altLang="zh-CN" b="1">
                <a:ea typeface="宋体" charset="-122"/>
              </a:rPr>
              <a:t> </a:t>
            </a:r>
          </a:p>
          <a:p>
            <a:pPr algn="just"/>
            <a:r>
              <a:rPr lang="it-IT" altLang="zh-CN" b="1">
                <a:solidFill>
                  <a:schemeClr val="accent2"/>
                </a:solidFill>
                <a:ea typeface="宋体" charset="-122"/>
              </a:rPr>
              <a:t>La fisiopatologia della nausea e del vomito non è ancora completamente chiarita. Vi sono meccanismi centrali di controllo che coinvolgono l'apparato vestibolare (labirinti), ed il centro del vomito (la sostanza grigia del midollo allungato contiene una rete di corpi cellulari e di fibre intrecciati fra loro a costituire la formazione reticolare in cui ci sono il centro vasomotore, il centro respiratorio ed il centro del vomito ed i nuclei vestibolari).</a:t>
            </a:r>
            <a:r>
              <a:rPr lang="it-IT" altLang="zh-CN">
                <a:solidFill>
                  <a:schemeClr val="accent2"/>
                </a:solidFill>
                <a:ea typeface="宋体" charset="-122"/>
              </a:rPr>
              <a:t> </a:t>
            </a:r>
          </a:p>
        </p:txBody>
      </p:sp>
      <p:sp>
        <p:nvSpPr>
          <p:cNvPr id="819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819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pancreas"/>
          <p:cNvPicPr>
            <a:picLocks noChangeAspect="1" noChangeArrowheads="1"/>
          </p:cNvPicPr>
          <p:nvPr/>
        </p:nvPicPr>
        <p:blipFill>
          <a:blip r:embed="rId2" cstate="print"/>
          <a:srcRect/>
          <a:stretch>
            <a:fillRect/>
          </a:stretch>
        </p:blipFill>
        <p:spPr bwMode="auto">
          <a:xfrm>
            <a:off x="1949450" y="0"/>
            <a:ext cx="4953000" cy="644842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68288" y="330200"/>
            <a:ext cx="8637587" cy="5934075"/>
          </a:xfrm>
          <a:prstGeom prst="rect">
            <a:avLst/>
          </a:prstGeom>
          <a:noFill/>
          <a:ln w="9525">
            <a:noFill/>
            <a:miter lim="800000"/>
            <a:headEnd/>
            <a:tailEnd/>
          </a:ln>
        </p:spPr>
        <p:txBody>
          <a:bodyPr>
            <a:spAutoFit/>
          </a:bodyPr>
          <a:lstStyle/>
          <a:p>
            <a:pPr algn="just"/>
            <a:r>
              <a:rPr lang="it-IT" altLang="zh-CN" sz="2400">
                <a:solidFill>
                  <a:srgbClr val="FF66FF"/>
                </a:solidFill>
                <a:ea typeface="宋体" charset="-122"/>
              </a:rPr>
              <a:t>Circa la metà dei casi di pancreatite dipende dall'etanolo o dagli oppiacei</a:t>
            </a:r>
            <a:r>
              <a:rPr lang="it-IT" altLang="zh-CN" sz="2400">
                <a:ea typeface="宋体" charset="-122"/>
              </a:rPr>
              <a:t>. Il perchè gli alcoolisti siano soggetti a questa patologia non è chiaro. </a:t>
            </a:r>
            <a:r>
              <a:rPr lang="it-IT" altLang="zh-CN" sz="2400">
                <a:solidFill>
                  <a:schemeClr val="accent2"/>
                </a:solidFill>
                <a:ea typeface="宋体" charset="-122"/>
              </a:rPr>
              <a:t>Pare che l'etanolo provochi un aumento della secrezione di gastrina e di conseguenza di secretina con un enorme aumento della secrezione pancreatica ed aumento quindi della pressione all'interno dei canalicoli e del dotto pancreatico</a:t>
            </a:r>
            <a:r>
              <a:rPr lang="it-IT" altLang="zh-CN" sz="2400">
                <a:ea typeface="宋体" charset="-122"/>
              </a:rPr>
              <a:t>. Fra l'altro la </a:t>
            </a:r>
            <a:r>
              <a:rPr lang="it-IT" altLang="zh-CN" sz="2400">
                <a:solidFill>
                  <a:srgbClr val="FF66FF"/>
                </a:solidFill>
                <a:ea typeface="宋体" charset="-122"/>
              </a:rPr>
              <a:t>gastrina viene normalmente distrutta in parte dal fegato, cosa che non avviene nel cirrotico, che è infatti, molto sensibile all'azione della gastrina. </a:t>
            </a:r>
          </a:p>
          <a:p>
            <a:pPr algn="just"/>
            <a:endParaRPr lang="it-IT" altLang="zh-CN" sz="2400">
              <a:solidFill>
                <a:srgbClr val="FF66FF"/>
              </a:solidFill>
              <a:ea typeface="宋体" charset="-122"/>
            </a:endParaRPr>
          </a:p>
          <a:p>
            <a:pPr algn="just"/>
            <a:r>
              <a:rPr lang="it-IT" altLang="zh-CN" sz="2400">
                <a:solidFill>
                  <a:srgbClr val="FF3300"/>
                </a:solidFill>
                <a:ea typeface="宋体" charset="-122"/>
              </a:rPr>
              <a:t>La morfina ed i farmaci morfino-simili causano una spasmo dello sfintere di Oddi e da ciò potrebbe dipendere l'alta incidenza di pancreatiti nei tossicodipendenti.</a:t>
            </a:r>
            <a:r>
              <a:rPr lang="it-IT" altLang="zh-CN" sz="2400">
                <a:ea typeface="宋体" charset="-122"/>
              </a:rPr>
              <a:t> </a:t>
            </a:r>
          </a:p>
          <a:p>
            <a:pPr algn="just"/>
            <a:endParaRPr lang="it-IT" altLang="zh-CN" sz="2400" b="1" u="sng">
              <a:ea typeface="宋体" charset="-122"/>
            </a:endParaRPr>
          </a:p>
          <a:p>
            <a:pPr algn="just"/>
            <a:r>
              <a:rPr lang="it-IT" altLang="zh-CN" sz="2400">
                <a:ea typeface="宋体" charset="-122"/>
              </a:rPr>
              <a:t>Pancreatiti sono state chiaramente associate all'uso di contraccettivi orali, antitumorali (azatioprina, asparaginasi, ciclofosfamide, doxorubicina), valproato sodico. </a:t>
            </a:r>
          </a:p>
        </p:txBody>
      </p:sp>
      <p:sp>
        <p:nvSpPr>
          <p:cNvPr id="62467"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62468"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68288" y="330200"/>
            <a:ext cx="8637587" cy="5816600"/>
          </a:xfrm>
          <a:prstGeom prst="rect">
            <a:avLst/>
          </a:prstGeom>
          <a:noFill/>
          <a:ln w="9525">
            <a:noFill/>
            <a:miter lim="800000"/>
            <a:headEnd/>
            <a:tailEnd/>
          </a:ln>
        </p:spPr>
        <p:txBody>
          <a:bodyPr>
            <a:spAutoFit/>
          </a:bodyPr>
          <a:lstStyle/>
          <a:p>
            <a:pPr algn="ctr"/>
            <a:r>
              <a:rPr lang="it-IT" altLang="zh-CN" b="1">
                <a:solidFill>
                  <a:schemeClr val="accent2"/>
                </a:solidFill>
                <a:ea typeface="宋体" charset="-122"/>
              </a:rPr>
              <a:t>COLON</a:t>
            </a:r>
            <a:r>
              <a:rPr lang="it-IT" altLang="zh-CN" b="1" u="sng">
                <a:ea typeface="宋体" charset="-122"/>
              </a:rPr>
              <a:t> </a:t>
            </a:r>
            <a:endParaRPr lang="it-IT" altLang="zh-CN">
              <a:ea typeface="宋体" charset="-122"/>
            </a:endParaRPr>
          </a:p>
          <a:p>
            <a:pPr algn="just"/>
            <a:r>
              <a:rPr lang="it-IT" altLang="zh-CN" sz="2400">
                <a:ea typeface="宋体" charset="-122"/>
              </a:rPr>
              <a:t>L'intestino crasso è costituito dal cieco con l'appendice, dal colon (ascendente, trasverso e discendente) e dal retto che termina nello sfintere anale. </a:t>
            </a:r>
          </a:p>
          <a:p>
            <a:pPr algn="just"/>
            <a:r>
              <a:rPr lang="it-IT" altLang="zh-CN" sz="2400">
                <a:ea typeface="宋体" charset="-122"/>
              </a:rPr>
              <a:t>Le principali funzioni dell'intestino crasso sono l'assorbimento di acqua e la formazione, il trasporto e l'eliminazione delle feci. </a:t>
            </a:r>
          </a:p>
          <a:p>
            <a:pPr algn="just"/>
            <a:r>
              <a:rPr lang="it-IT" altLang="zh-CN" sz="2400">
                <a:solidFill>
                  <a:schemeClr val="accent2"/>
                </a:solidFill>
                <a:ea typeface="宋体" charset="-122"/>
              </a:rPr>
              <a:t>Gli effetti collaterali a livello del colon possono essere una conseguenza di farmaci usati proprio per patologie gastro-intestinali o possono rappresentare effetti collaterali di farmaci usati per patologie in altri distretti dell'organismo</a:t>
            </a:r>
            <a:r>
              <a:rPr lang="it-IT" altLang="zh-CN" sz="2400">
                <a:ea typeface="宋体" charset="-122"/>
              </a:rPr>
              <a:t>.</a:t>
            </a:r>
            <a:r>
              <a:rPr lang="it-IT" altLang="zh-CN">
                <a:ea typeface="宋体" charset="-122"/>
              </a:rPr>
              <a:t> </a:t>
            </a:r>
          </a:p>
          <a:p>
            <a:endParaRPr lang="it-IT" altLang="zh-CN">
              <a:ea typeface="宋体" charset="-122"/>
            </a:endParaRPr>
          </a:p>
          <a:p>
            <a:r>
              <a:rPr lang="it-IT" altLang="zh-CN" sz="2400" b="1">
                <a:solidFill>
                  <a:schemeClr val="accent2"/>
                </a:solidFill>
                <a:ea typeface="宋体" charset="-122"/>
              </a:rPr>
              <a:t>FARMACI CHE PRODUCONO DIARREA E COLITI</a:t>
            </a:r>
            <a:r>
              <a:rPr lang="it-IT" altLang="zh-CN" b="1">
                <a:ea typeface="宋体" charset="-122"/>
              </a:rPr>
              <a:t> </a:t>
            </a:r>
            <a:endParaRPr lang="it-IT" altLang="zh-CN">
              <a:ea typeface="宋体" charset="-122"/>
            </a:endParaRPr>
          </a:p>
          <a:p>
            <a:r>
              <a:rPr lang="it-IT" altLang="zh-CN" sz="2400">
                <a:ea typeface="宋体" charset="-122"/>
              </a:rPr>
              <a:t>Uno squilibrio nel controllo colinergico e adrenergico dell'intestino può portare a diarrea. Ciò può verificarsi con l'impiego di: </a:t>
            </a:r>
          </a:p>
          <a:p>
            <a:endParaRPr lang="it-IT" altLang="zh-CN" sz="2400">
              <a:ea typeface="宋体" charset="-122"/>
            </a:endParaRPr>
          </a:p>
        </p:txBody>
      </p:sp>
      <p:sp>
        <p:nvSpPr>
          <p:cNvPr id="63491"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63492"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68288" y="187325"/>
            <a:ext cx="8637587" cy="6726238"/>
          </a:xfrm>
          <a:prstGeom prst="rect">
            <a:avLst/>
          </a:prstGeom>
          <a:noFill/>
          <a:ln w="9525">
            <a:noFill/>
            <a:miter lim="800000"/>
            <a:headEnd/>
            <a:tailEnd/>
          </a:ln>
        </p:spPr>
        <p:txBody>
          <a:bodyPr>
            <a:spAutoFit/>
          </a:bodyPr>
          <a:lstStyle/>
          <a:p>
            <a:pPr algn="just">
              <a:buFont typeface="Wingdings" pitchFamily="2" charset="2"/>
              <a:buChar char="ü"/>
            </a:pPr>
            <a:r>
              <a:rPr lang="it-IT" altLang="zh-CN" sz="2400">
                <a:ea typeface="宋体" charset="-122"/>
              </a:rPr>
              <a:t>Farmaci antiipertensivi quali i </a:t>
            </a:r>
            <a:r>
              <a:rPr lang="it-IT" altLang="zh-CN" sz="2400" b="1">
                <a:ea typeface="宋体" charset="-122"/>
              </a:rPr>
              <a:t>BLOCCANTI DEL NEURONE ADRENERGICO </a:t>
            </a:r>
            <a:r>
              <a:rPr lang="it-IT" altLang="zh-CN" sz="2400">
                <a:ea typeface="宋体" charset="-122"/>
              </a:rPr>
              <a:t>[guanetidina, bretilium, reserpina] che </a:t>
            </a:r>
            <a:r>
              <a:rPr lang="it-IT" altLang="zh-CN" sz="2400">
                <a:solidFill>
                  <a:schemeClr val="accent2"/>
                </a:solidFill>
                <a:ea typeface="宋体" charset="-122"/>
              </a:rPr>
              <a:t>riducono il rilassamento mediato dal sistema adrenergico (</a:t>
            </a:r>
            <a:r>
              <a:rPr lang="en-US" altLang="zh-CN" sz="2400">
                <a:solidFill>
                  <a:schemeClr val="accent2"/>
                </a:solidFill>
                <a:ea typeface="宋体" charset="-122"/>
                <a:cs typeface="Times New Roman" pitchFamily="18" charset="0"/>
              </a:rPr>
              <a:t>ß</a:t>
            </a:r>
            <a:r>
              <a:rPr lang="it-IT" altLang="zh-CN" sz="2400">
                <a:solidFill>
                  <a:schemeClr val="accent2"/>
                </a:solidFill>
                <a:ea typeface="宋体" charset="-122"/>
              </a:rPr>
              <a:t>-recettori) con prevalenza quindi di una </a:t>
            </a:r>
            <a:r>
              <a:rPr lang="it-IT" altLang="zh-CN" sz="2400">
                <a:solidFill>
                  <a:srgbClr val="FF3300"/>
                </a:solidFill>
                <a:ea typeface="宋体" charset="-122"/>
              </a:rPr>
              <a:t>stimolazione parasimpatica,</a:t>
            </a:r>
            <a:r>
              <a:rPr lang="it-IT" altLang="zh-CN" sz="2400">
                <a:ea typeface="宋体" charset="-122"/>
              </a:rPr>
              <a:t>            cui conseguono aumento del tono e della motilià intestinale con crampi addominali e diarrea. </a:t>
            </a:r>
          </a:p>
          <a:p>
            <a:pPr algn="just">
              <a:buFont typeface="Wingdings" pitchFamily="2" charset="2"/>
              <a:buChar char="ü"/>
            </a:pPr>
            <a:r>
              <a:rPr lang="it-IT" altLang="zh-CN" sz="2400">
                <a:ea typeface="宋体" charset="-122"/>
              </a:rPr>
              <a:t>Anche altri antiipertensivi quali </a:t>
            </a:r>
            <a:r>
              <a:rPr lang="el-GR" altLang="zh-CN" sz="2400" b="1">
                <a:cs typeface="Times New Roman" pitchFamily="18" charset="0"/>
              </a:rPr>
              <a:t>α</a:t>
            </a:r>
            <a:r>
              <a:rPr lang="it-IT" altLang="zh-CN" sz="2400" b="1">
                <a:ea typeface="宋体" charset="-122"/>
              </a:rPr>
              <a:t>-METILDOPA e </a:t>
            </a:r>
            <a:r>
              <a:rPr lang="en-US" altLang="zh-CN" sz="2400" b="1">
                <a:ea typeface="宋体" charset="-122"/>
              </a:rPr>
              <a:t>ß-</a:t>
            </a:r>
            <a:r>
              <a:rPr lang="it-IT" altLang="zh-CN" sz="2400" b="1">
                <a:ea typeface="宋体" charset="-122"/>
              </a:rPr>
              <a:t>BLOCCANTI </a:t>
            </a:r>
            <a:r>
              <a:rPr lang="it-IT" altLang="zh-CN" sz="2400">
                <a:ea typeface="宋体" charset="-122"/>
              </a:rPr>
              <a:t>possono essere associati ad episodi di diarrea (</a:t>
            </a:r>
            <a:r>
              <a:rPr lang="it-IT" altLang="zh-CN" sz="2400">
                <a:solidFill>
                  <a:schemeClr val="accent2"/>
                </a:solidFill>
                <a:ea typeface="宋体" charset="-122"/>
              </a:rPr>
              <a:t>per </a:t>
            </a:r>
            <a:r>
              <a:rPr lang="it-IT" altLang="zh-CN" sz="2400">
                <a:solidFill>
                  <a:srgbClr val="FF3300"/>
                </a:solidFill>
                <a:ea typeface="宋体" charset="-122"/>
              </a:rPr>
              <a:t>prevalenza del parasimpatico</a:t>
            </a:r>
            <a:r>
              <a:rPr lang="it-IT" altLang="zh-CN" sz="2400">
                <a:solidFill>
                  <a:schemeClr val="accent2"/>
                </a:solidFill>
                <a:ea typeface="宋体" charset="-122"/>
              </a:rPr>
              <a:t>) </a:t>
            </a:r>
          </a:p>
          <a:p>
            <a:pPr algn="just">
              <a:buFont typeface="Wingdings" pitchFamily="2" charset="2"/>
              <a:buChar char="ü"/>
            </a:pPr>
            <a:r>
              <a:rPr lang="it-IT" altLang="zh-CN" sz="2400">
                <a:ea typeface="宋体" charset="-122"/>
              </a:rPr>
              <a:t>Analogo effetto con l'impiego di </a:t>
            </a:r>
            <a:r>
              <a:rPr lang="it-IT" altLang="zh-CN" sz="2400" b="1">
                <a:ea typeface="宋体" charset="-122"/>
              </a:rPr>
              <a:t>COLINERGICI DIRETTI O INDIRETTI </a:t>
            </a:r>
            <a:r>
              <a:rPr lang="it-IT" altLang="zh-CN" sz="2400">
                <a:ea typeface="宋体" charset="-122"/>
              </a:rPr>
              <a:t>con sintomi di anoressia, nausea, vomito, crampi addominali e diarrea profusa. Questi farmaci sono raramente usati per impiego sistemico, solo in caso di ileo paralitico e miastenia gravis. </a:t>
            </a:r>
            <a:r>
              <a:rPr lang="it-IT" altLang="zh-CN">
                <a:ea typeface="宋体" charset="-122"/>
              </a:rPr>
              <a:t>(</a:t>
            </a:r>
            <a:r>
              <a:rPr lang="it-IT" altLang="zh-CN" sz="2400">
                <a:solidFill>
                  <a:schemeClr val="accent2"/>
                </a:solidFill>
                <a:ea typeface="宋体" charset="-122"/>
              </a:rPr>
              <a:t>per </a:t>
            </a:r>
            <a:r>
              <a:rPr lang="it-IT" altLang="zh-CN" sz="2400">
                <a:solidFill>
                  <a:srgbClr val="FF3300"/>
                </a:solidFill>
                <a:ea typeface="宋体" charset="-122"/>
              </a:rPr>
              <a:t>prevalenza del parasimpatico</a:t>
            </a:r>
            <a:r>
              <a:rPr lang="it-IT" altLang="zh-CN" sz="2400">
                <a:solidFill>
                  <a:schemeClr val="accent2"/>
                </a:solidFill>
                <a:ea typeface="宋体" charset="-122"/>
              </a:rPr>
              <a:t>)</a:t>
            </a:r>
            <a:r>
              <a:rPr lang="it-IT" altLang="zh-CN">
                <a:solidFill>
                  <a:schemeClr val="accent2"/>
                </a:solidFill>
                <a:ea typeface="宋体" charset="-122"/>
              </a:rPr>
              <a:t> </a:t>
            </a:r>
            <a:endParaRPr lang="it-IT" altLang="zh-CN" sz="2400">
              <a:ea typeface="宋体" charset="-122"/>
            </a:endParaRPr>
          </a:p>
          <a:p>
            <a:pPr algn="just">
              <a:buFont typeface="Wingdings" pitchFamily="2" charset="2"/>
              <a:buChar char="ü"/>
            </a:pPr>
            <a:r>
              <a:rPr lang="it-IT" altLang="zh-CN" sz="2400" b="1">
                <a:ea typeface="宋体" charset="-122"/>
              </a:rPr>
              <a:t>ALCALOIDI DELLA SEGALE CORNUTA </a:t>
            </a:r>
            <a:r>
              <a:rPr lang="it-IT" altLang="zh-CN" sz="2400">
                <a:ea typeface="宋体" charset="-122"/>
              </a:rPr>
              <a:t>e loro derivati inducono diarrea (</a:t>
            </a:r>
            <a:r>
              <a:rPr lang="it-IT" altLang="zh-CN" sz="2400">
                <a:solidFill>
                  <a:schemeClr val="accent2"/>
                </a:solidFill>
                <a:ea typeface="宋体" charset="-122"/>
              </a:rPr>
              <a:t>per stimolazione diretta della muscolatura liscia, forse per azione irritante</a:t>
            </a:r>
            <a:r>
              <a:rPr lang="it-IT" altLang="zh-CN" sz="2400">
                <a:ea typeface="宋体" charset="-122"/>
              </a:rPr>
              <a:t>) oltre a nausea e vomito (per effetto centrale diretto in quanto agonisti dopaminergici).  </a:t>
            </a:r>
          </a:p>
        </p:txBody>
      </p:sp>
      <p:sp>
        <p:nvSpPr>
          <p:cNvPr id="64515"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64516"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64517" name="AutoShape 5"/>
          <p:cNvSpPr>
            <a:spLocks noChangeArrowheads="1"/>
          </p:cNvSpPr>
          <p:nvPr/>
        </p:nvSpPr>
        <p:spPr bwMode="auto">
          <a:xfrm>
            <a:off x="7448550" y="1514475"/>
            <a:ext cx="695325" cy="88900"/>
          </a:xfrm>
          <a:prstGeom prst="rightArrow">
            <a:avLst>
              <a:gd name="adj1" fmla="val 50000"/>
              <a:gd name="adj2" fmla="val 195536"/>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68288" y="234950"/>
            <a:ext cx="8637587" cy="5807075"/>
          </a:xfrm>
          <a:prstGeom prst="rect">
            <a:avLst/>
          </a:prstGeom>
          <a:noFill/>
          <a:ln w="9525">
            <a:noFill/>
            <a:miter lim="800000"/>
            <a:headEnd/>
            <a:tailEnd/>
          </a:ln>
        </p:spPr>
        <p:txBody>
          <a:bodyPr>
            <a:spAutoFit/>
          </a:bodyPr>
          <a:lstStyle/>
          <a:p>
            <a:pPr algn="just">
              <a:buFont typeface="Wingdings" pitchFamily="2" charset="2"/>
              <a:buChar char="ü"/>
            </a:pPr>
            <a:r>
              <a:rPr lang="it-IT" altLang="zh-CN" sz="2400">
                <a:ea typeface="宋体" charset="-122"/>
              </a:rPr>
              <a:t>Diarrea può essere provocata anche da un eccessivo uso di </a:t>
            </a:r>
            <a:r>
              <a:rPr lang="it-IT" altLang="zh-CN" sz="2400" b="1">
                <a:ea typeface="宋体" charset="-122"/>
              </a:rPr>
              <a:t>ANTIACIDI.  E' </a:t>
            </a:r>
            <a:r>
              <a:rPr lang="it-IT" altLang="zh-CN" sz="2400">
                <a:ea typeface="宋体" charset="-122"/>
              </a:rPr>
              <a:t>il caso ad esempio dei sali di magnesio (carbonato, idrossido, ossido e trisilicato), ampiamente usati sotto forma di tavolette o di sospensioni  (Malox@), che possono produrre </a:t>
            </a:r>
            <a:r>
              <a:rPr lang="it-IT" altLang="zh-CN" sz="2400">
                <a:solidFill>
                  <a:srgbClr val="FF3300"/>
                </a:solidFill>
                <a:ea typeface="宋体" charset="-122"/>
              </a:rPr>
              <a:t>diarrea osmotica</a:t>
            </a:r>
            <a:r>
              <a:rPr lang="it-IT" altLang="zh-CN" sz="2400">
                <a:solidFill>
                  <a:schemeClr val="accent2"/>
                </a:solidFill>
                <a:ea typeface="宋体" charset="-122"/>
              </a:rPr>
              <a:t>, così chiamata perchè si ritiene che sia da ascriversi alla presenza di forti quantità nel lume intestinale di composti scarsamente assorbiti ed osmoticamente attivi. </a:t>
            </a:r>
            <a:endParaRPr lang="it-IT" altLang="zh-CN">
              <a:solidFill>
                <a:schemeClr val="accent2"/>
              </a:solidFill>
              <a:ea typeface="宋体" charset="-122"/>
            </a:endParaRPr>
          </a:p>
          <a:p>
            <a:pPr algn="just">
              <a:buFont typeface="Wingdings" pitchFamily="2" charset="2"/>
              <a:buChar char="ü"/>
            </a:pPr>
            <a:r>
              <a:rPr lang="it-IT" altLang="zh-CN" sz="2400">
                <a:ea typeface="宋体" charset="-122"/>
              </a:rPr>
              <a:t>Un sovradosaggio di </a:t>
            </a:r>
            <a:r>
              <a:rPr lang="it-IT" altLang="zh-CN" sz="2400" b="1">
                <a:ea typeface="宋体" charset="-122"/>
              </a:rPr>
              <a:t>DIGOSSINA </a:t>
            </a:r>
            <a:r>
              <a:rPr lang="it-IT" altLang="zh-CN" sz="2400">
                <a:ea typeface="宋体" charset="-122"/>
              </a:rPr>
              <a:t>può essere seguito da malessere, dolori addominali e diarrea; anzi talora la diarrea può rappresentare l'unico sintomo di tossicità gastro-intestinale da digitale. </a:t>
            </a:r>
            <a:endParaRPr lang="it-IT" altLang="zh-CN" sz="2400" b="1">
              <a:ea typeface="宋体" charset="-122"/>
            </a:endParaRPr>
          </a:p>
          <a:p>
            <a:pPr algn="just">
              <a:lnSpc>
                <a:spcPct val="90000"/>
              </a:lnSpc>
              <a:buFont typeface="Wingdings" pitchFamily="2" charset="2"/>
              <a:buChar char="ü"/>
            </a:pPr>
            <a:r>
              <a:rPr lang="it-IT" altLang="zh-CN" sz="2400" b="1">
                <a:ea typeface="宋体" charset="-122"/>
              </a:rPr>
              <a:t>ABUSO DI PURGANTI. </a:t>
            </a:r>
            <a:r>
              <a:rPr lang="it-IT" altLang="zh-CN" sz="2400">
                <a:ea typeface="宋体" charset="-122"/>
              </a:rPr>
              <a:t>E' stato valutato che oltre il 30% delle persone di età superiore ai 60 anni assume settimanalmente almeno una dose di purganti. </a:t>
            </a:r>
            <a:r>
              <a:rPr lang="it-IT" altLang="zh-CN" sz="2400">
                <a:solidFill>
                  <a:srgbClr val="FF3300"/>
                </a:solidFill>
                <a:ea typeface="宋体" charset="-122"/>
              </a:rPr>
              <a:t>L'abuso di catartici è una causa piuttosto comune di alterazione del normale habitat intestinale che può sfociare in stipsi o in diarrea</a:t>
            </a:r>
            <a:r>
              <a:rPr lang="it-IT" altLang="zh-CN">
                <a:solidFill>
                  <a:srgbClr val="FF3300"/>
                </a:solidFill>
                <a:ea typeface="宋体" charset="-122"/>
              </a:rPr>
              <a:t>. </a:t>
            </a:r>
            <a:endParaRPr lang="it-IT" altLang="zh-CN" sz="2400">
              <a:solidFill>
                <a:srgbClr val="FF3300"/>
              </a:solidFill>
              <a:ea typeface="宋体" charset="-122"/>
            </a:endParaRPr>
          </a:p>
        </p:txBody>
      </p:sp>
      <p:sp>
        <p:nvSpPr>
          <p:cNvPr id="65539"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68288" y="92075"/>
            <a:ext cx="8637587" cy="6299200"/>
          </a:xfrm>
          <a:prstGeom prst="rect">
            <a:avLst/>
          </a:prstGeom>
          <a:noFill/>
          <a:ln w="9525">
            <a:noFill/>
            <a:miter lim="800000"/>
            <a:headEnd/>
            <a:tailEnd/>
          </a:ln>
        </p:spPr>
        <p:txBody>
          <a:bodyPr>
            <a:spAutoFit/>
          </a:bodyPr>
          <a:lstStyle/>
          <a:p>
            <a:pPr algn="just"/>
            <a:r>
              <a:rPr lang="it-IT" altLang="zh-CN" sz="2400">
                <a:ea typeface="宋体" charset="-122"/>
              </a:rPr>
              <a:t>In realtà attualmente, al contrario di quello che si riteneva un tempo, i medici sono propensi a ritenere che non vi sia una ragione valida nell'impiego dei lassativi in casi di lieve costipazione asintomatica, mentre sono senza dubbio </a:t>
            </a:r>
            <a:r>
              <a:rPr lang="it-IT" altLang="zh-CN" sz="2400">
                <a:solidFill>
                  <a:schemeClr val="accent2"/>
                </a:solidFill>
                <a:ea typeface="宋体" charset="-122"/>
              </a:rPr>
              <a:t>utili per evitare un eccessivo sforzo che può provocare emorroidi, ernia, prolasso del retto, o per preparare i pazienti ad un esame radiologico del colon, per rimuovere parassiti intestinali dopo trattamento con antielmintici, per svuotare l'intestino prima di interventi chirurgici o per contrastare l'azione costipante di certi farmaci (es. antidepressivi, morfina). </a:t>
            </a:r>
          </a:p>
          <a:p>
            <a:pPr algn="just"/>
            <a:r>
              <a:rPr lang="it-IT" altLang="zh-CN" sz="2400" b="1">
                <a:ea typeface="宋体" charset="-122"/>
              </a:rPr>
              <a:t>Purganti salini ad azione osmotica </a:t>
            </a:r>
            <a:r>
              <a:rPr lang="it-IT" altLang="zh-CN" sz="2400">
                <a:ea typeface="宋体" charset="-122"/>
              </a:rPr>
              <a:t>(Tipo solfato di magnesio o sale amaro) trattengono nel lume intestinale fortissime quantità di acqua (15 g di solfato di Mg trattengono 400 ml di acqua) e possono dare origine a disidratazione. </a:t>
            </a:r>
            <a:r>
              <a:rPr lang="it-IT" altLang="zh-CN" sz="2400">
                <a:solidFill>
                  <a:srgbClr val="FF3300"/>
                </a:solidFill>
                <a:ea typeface="宋体" charset="-122"/>
              </a:rPr>
              <a:t>Proprio per questo motivo sono usati per far perdere il latte ad una madre che non può allattare.</a:t>
            </a:r>
            <a:r>
              <a:rPr lang="it-IT" altLang="zh-CN" sz="2400">
                <a:ea typeface="宋体" charset="-122"/>
              </a:rPr>
              <a:t> Su questa base anche i potenti diuretici possono compromettere l'allattamento. </a:t>
            </a:r>
            <a:r>
              <a:rPr lang="it-IT" altLang="zh-CN" sz="2400">
                <a:solidFill>
                  <a:schemeClr val="accent2"/>
                </a:solidFill>
                <a:ea typeface="宋体" charset="-122"/>
              </a:rPr>
              <a:t>Altri lassativi che aumentano il volume delle feci trattenendo acqua sono l'agar, le pectine, la cellulosa e mannitolo. </a:t>
            </a:r>
          </a:p>
        </p:txBody>
      </p:sp>
      <p:sp>
        <p:nvSpPr>
          <p:cNvPr id="66563"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66564"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68288" y="-66675"/>
            <a:ext cx="8637587" cy="7029450"/>
          </a:xfrm>
          <a:prstGeom prst="rect">
            <a:avLst/>
          </a:prstGeom>
          <a:noFill/>
          <a:ln w="9525">
            <a:noFill/>
            <a:miter lim="800000"/>
            <a:headEnd/>
            <a:tailEnd/>
          </a:ln>
        </p:spPr>
        <p:txBody>
          <a:bodyPr>
            <a:spAutoFit/>
          </a:bodyPr>
          <a:lstStyle/>
          <a:p>
            <a:pPr algn="just"/>
            <a:r>
              <a:rPr lang="it-IT" altLang="zh-CN" sz="2400">
                <a:ea typeface="宋体" charset="-122"/>
              </a:rPr>
              <a:t>Una diarrea acquosa è prodotta anche dall'abuso di </a:t>
            </a:r>
            <a:r>
              <a:rPr lang="it-IT" altLang="zh-CN" sz="2400" b="1">
                <a:ea typeface="宋体" charset="-122"/>
              </a:rPr>
              <a:t>antrachinonici </a:t>
            </a:r>
            <a:endParaRPr lang="it-IT" altLang="zh-CN" sz="2400">
              <a:ea typeface="宋体" charset="-122"/>
            </a:endParaRPr>
          </a:p>
          <a:p>
            <a:pPr algn="just"/>
            <a:r>
              <a:rPr lang="it-IT" altLang="zh-CN" sz="2400">
                <a:ea typeface="宋体" charset="-122"/>
              </a:rPr>
              <a:t>(passano nel latte!), contenuti nell'aloe (Aloe varie specie - foglie), nella cascara Rhamnus purshiana - corteccia), nella frangula (Rhamnus frangula - corteccia), nel rabarbaro (Rheum palmatum - rizoma) e nella senna (Cassia senna - foglie). Una conseguenza di tale diarrea può essere rappresentata da uno squilibrio elettrolitico con, in particolare, una </a:t>
            </a:r>
            <a:r>
              <a:rPr lang="it-IT" altLang="zh-CN" sz="2400" b="1" i="1">
                <a:solidFill>
                  <a:schemeClr val="accent2"/>
                </a:solidFill>
                <a:ea typeface="宋体" charset="-122"/>
              </a:rPr>
              <a:t>forte</a:t>
            </a:r>
            <a:r>
              <a:rPr lang="it-IT" altLang="zh-CN" sz="2400" b="1" i="1">
                <a:ea typeface="宋体" charset="-122"/>
              </a:rPr>
              <a:t> </a:t>
            </a:r>
            <a:r>
              <a:rPr lang="it-IT" altLang="zh-CN" sz="2400">
                <a:ea typeface="宋体" charset="-122"/>
              </a:rPr>
              <a:t>perdita di potassio che può sfociare in una sensazione di debolezza. </a:t>
            </a:r>
          </a:p>
          <a:p>
            <a:pPr algn="just">
              <a:buFont typeface="Wingdings" pitchFamily="2" charset="2"/>
              <a:buChar char="ü"/>
            </a:pPr>
            <a:r>
              <a:rPr lang="it-IT" altLang="zh-CN" sz="2400">
                <a:solidFill>
                  <a:srgbClr val="FF3300"/>
                </a:solidFill>
                <a:ea typeface="宋体" charset="-122"/>
              </a:rPr>
              <a:t>ANTIBIOTICI, soprattutto A LARGO SPETTRO, somministrati per via orale soprattutto se scarsamente assorbiti, possono indurre diarrea. Verosimilmente in questo caso la diarrea sembra sia dovuta ad una alterazione della normale flora intestinale determinando come conseguenza delle superinfezioni da microorganismi resistenti.</a:t>
            </a:r>
            <a:r>
              <a:rPr lang="it-IT" altLang="zh-CN" sz="2400">
                <a:ea typeface="宋体" charset="-122"/>
              </a:rPr>
              <a:t> </a:t>
            </a:r>
          </a:p>
          <a:p>
            <a:pPr algn="just">
              <a:buFont typeface="Wingdings" pitchFamily="2" charset="2"/>
              <a:buNone/>
            </a:pPr>
            <a:r>
              <a:rPr lang="it-IT" altLang="zh-CN" sz="2400">
                <a:ea typeface="宋体" charset="-122"/>
              </a:rPr>
              <a:t>La SULFASALAZINA (Salazopyrin@) è un sulfamidico, scarsamente assorbito dal tratto gastro-intestinale, che viene impiegata nella colite ulcerosa, quindi in malattie infiammatorie intestinali; si tratta di una combinazione di sulfapiridina e acido 5-amino-salicilico); anche questo composto può occasionalmente provocare diarrea.  </a:t>
            </a:r>
          </a:p>
        </p:txBody>
      </p:sp>
      <p:sp>
        <p:nvSpPr>
          <p:cNvPr id="67587"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67588"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20663" y="174625"/>
            <a:ext cx="8637587" cy="6361113"/>
          </a:xfrm>
          <a:prstGeom prst="rect">
            <a:avLst/>
          </a:prstGeom>
          <a:noFill/>
          <a:ln w="9525">
            <a:noFill/>
            <a:miter lim="800000"/>
            <a:headEnd/>
            <a:tailEnd/>
          </a:ln>
        </p:spPr>
        <p:txBody>
          <a:bodyPr>
            <a:spAutoFit/>
          </a:bodyPr>
          <a:lstStyle/>
          <a:p>
            <a:pPr algn="just"/>
            <a:r>
              <a:rPr lang="it-IT" altLang="zh-CN" sz="2400">
                <a:solidFill>
                  <a:schemeClr val="accent2"/>
                </a:solidFill>
                <a:ea typeface="宋体" charset="-122"/>
              </a:rPr>
              <a:t>Una complicazione più seria dell'uso di antibiotici è lo sviluppo della COLITE PSEUDOMEMBRANOSA, una condizione caratterizzata dalla formazione di placche pseudomembranose bianco-giallastre, con febbre e vomito e dolori addominali, sempre accompagnata da diarrea spesso sanguinolenta</a:t>
            </a:r>
            <a:r>
              <a:rPr lang="it-IT" altLang="zh-CN" sz="2400">
                <a:ea typeface="宋体" charset="-122"/>
              </a:rPr>
              <a:t>. </a:t>
            </a:r>
            <a:r>
              <a:rPr lang="it-IT" altLang="zh-CN" sz="2400">
                <a:solidFill>
                  <a:srgbClr val="FF3300"/>
                </a:solidFill>
                <a:ea typeface="宋体" charset="-122"/>
              </a:rPr>
              <a:t>Se non è curata in tempo l'esito è fatale</a:t>
            </a:r>
            <a:r>
              <a:rPr lang="it-IT" altLang="zh-CN" sz="2400">
                <a:solidFill>
                  <a:srgbClr val="FF7C80"/>
                </a:solidFill>
                <a:ea typeface="宋体" charset="-122"/>
              </a:rPr>
              <a:t>.</a:t>
            </a:r>
            <a:r>
              <a:rPr lang="it-IT" altLang="zh-CN" sz="2400">
                <a:ea typeface="宋体" charset="-122"/>
              </a:rPr>
              <a:t> </a:t>
            </a:r>
          </a:p>
          <a:p>
            <a:pPr algn="just"/>
            <a:r>
              <a:rPr lang="it-IT" altLang="zh-CN" sz="2400">
                <a:ea typeface="宋体" charset="-122"/>
              </a:rPr>
              <a:t>Un aumento dell'incidenza di questa forma di colite, una volta molto rara, lo si ebbe nel 1952 tra pazienti trattati con due nuovi antibiotici, la clortetraciclina ed il cloramfenicolo. Si è visto in seguito che parecchi altri antibatterici possono indurre un tale effetto collaterale; è stato notato con l'uso della amoxicillina, della ampicillina, eritromicina, metronidazolo, rifampicina, tetracicline, ma soprattutto con la lincomicina e con la clindamicina, un derivato della lincomicina (incidenza da 0,1 al 10%). </a:t>
            </a:r>
          </a:p>
          <a:p>
            <a:pPr algn="just"/>
            <a:r>
              <a:rPr lang="it-IT" altLang="zh-CN" sz="2400">
                <a:solidFill>
                  <a:srgbClr val="FF3300"/>
                </a:solidFill>
                <a:ea typeface="宋体" charset="-122"/>
              </a:rPr>
              <a:t>E' assodato che lo sviluppo di questa colite è associato ad una sovracrescita di un microorganismo, il Clostridium difficile ed alla produzione di una specifica tossina che danneggia la mucosa con una azione necrotizzante che va dallo stomaco al retto.</a:t>
            </a:r>
            <a:r>
              <a:rPr lang="it-IT" altLang="zh-CN">
                <a:ea typeface="宋体" charset="-122"/>
              </a:rPr>
              <a:t> </a:t>
            </a:r>
          </a:p>
        </p:txBody>
      </p:sp>
      <p:sp>
        <p:nvSpPr>
          <p:cNvPr id="68611"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68612"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20663" y="301625"/>
            <a:ext cx="8637587" cy="5265738"/>
          </a:xfrm>
          <a:prstGeom prst="rect">
            <a:avLst/>
          </a:prstGeom>
          <a:noFill/>
          <a:ln w="9525">
            <a:noFill/>
            <a:miter lim="800000"/>
            <a:headEnd/>
            <a:tailEnd/>
          </a:ln>
        </p:spPr>
        <p:txBody>
          <a:bodyPr>
            <a:spAutoFit/>
          </a:bodyPr>
          <a:lstStyle/>
          <a:p>
            <a:pPr algn="just">
              <a:tabLst>
                <a:tab pos="5743575" algn="l"/>
              </a:tabLst>
            </a:pPr>
            <a:r>
              <a:rPr lang="it-IT" altLang="zh-CN" sz="2400">
                <a:solidFill>
                  <a:schemeClr val="accent2"/>
                </a:solidFill>
                <a:ea typeface="宋体" charset="-122"/>
              </a:rPr>
              <a:t>L'incidenza di tale colite non è legata alla dose di antibiotico usata e può manifestarsi sia dopo somministrazione orale sia parenterale, come pure può comparire sia nel corso della terapia antibiotica, sia anche dopo varie settimane dalla sospensione.</a:t>
            </a:r>
            <a:r>
              <a:rPr lang="it-IT" altLang="zh-CN" sz="2400">
                <a:ea typeface="宋体" charset="-122"/>
              </a:rPr>
              <a:t> </a:t>
            </a:r>
            <a:endParaRPr lang="it-IT" altLang="zh-CN" sz="2400" b="1" u="sng">
              <a:ea typeface="宋体" charset="-122"/>
            </a:endParaRPr>
          </a:p>
          <a:p>
            <a:pPr algn="just">
              <a:tabLst>
                <a:tab pos="5743575" algn="l"/>
              </a:tabLst>
            </a:pPr>
            <a:r>
              <a:rPr lang="it-IT" altLang="zh-CN" sz="2400">
                <a:ea typeface="宋体" charset="-122"/>
              </a:rPr>
              <a:t>La diagnosi di colite pseudomembranosa viene fatta sulla base della presenza della tossina nelle feci e sulla base del risultato del </a:t>
            </a:r>
            <a:r>
              <a:rPr lang="it-IT" altLang="zh-CN" sz="2400">
                <a:solidFill>
                  <a:srgbClr val="FF3300"/>
                </a:solidFill>
                <a:ea typeface="宋体" charset="-122"/>
              </a:rPr>
              <a:t>trattamento dell'affezione con Vancomicina</a:t>
            </a:r>
            <a:r>
              <a:rPr lang="it-IT" altLang="zh-CN" sz="2400">
                <a:ea typeface="宋体" charset="-122"/>
              </a:rPr>
              <a:t> che è attiva contro il batterio responsabile dell'affezione. </a:t>
            </a:r>
          </a:p>
          <a:p>
            <a:pPr algn="just">
              <a:tabLst>
                <a:tab pos="5743575" algn="l"/>
              </a:tabLst>
            </a:pPr>
            <a:r>
              <a:rPr lang="it-IT" altLang="zh-CN" sz="2400">
                <a:solidFill>
                  <a:schemeClr val="accent2"/>
                </a:solidFill>
                <a:ea typeface="宋体" charset="-122"/>
              </a:rPr>
              <a:t>Vi sono anche vari rapporti in letteratura relativi ad effetti collaterali da </a:t>
            </a:r>
            <a:r>
              <a:rPr lang="it-IT" altLang="zh-CN" sz="2400" b="1">
                <a:solidFill>
                  <a:schemeClr val="accent2"/>
                </a:solidFill>
                <a:ea typeface="宋体" charset="-122"/>
              </a:rPr>
              <a:t>FANS </a:t>
            </a:r>
            <a:r>
              <a:rPr lang="it-IT" altLang="zh-CN" sz="2400">
                <a:solidFill>
                  <a:schemeClr val="accent2"/>
                </a:solidFill>
                <a:ea typeface="宋体" charset="-122"/>
              </a:rPr>
              <a:t>a carico del colon.</a:t>
            </a:r>
            <a:r>
              <a:rPr lang="it-IT" altLang="zh-CN" sz="2400">
                <a:ea typeface="宋体" charset="-122"/>
              </a:rPr>
              <a:t> </a:t>
            </a:r>
          </a:p>
          <a:p>
            <a:pPr algn="just">
              <a:tabLst>
                <a:tab pos="5743575" algn="l"/>
              </a:tabLst>
            </a:pPr>
            <a:r>
              <a:rPr lang="it-IT" altLang="zh-CN" sz="2400">
                <a:ea typeface="宋体" charset="-122"/>
              </a:rPr>
              <a:t>Sembra che tali farmaci possano dare delle ricadute di coliti ulcerative con grave sanguinamento o acuta perforazione in caso di </a:t>
            </a:r>
            <a:r>
              <a:rPr lang="it-IT" altLang="zh-CN" sz="2400">
                <a:solidFill>
                  <a:srgbClr val="FF3300"/>
                </a:solidFill>
                <a:ea typeface="宋体" charset="-122"/>
              </a:rPr>
              <a:t>diverticolosi del colon.</a:t>
            </a:r>
            <a:r>
              <a:rPr lang="it-IT" altLang="zh-CN" sz="2400">
                <a:ea typeface="宋体" charset="-122"/>
              </a:rPr>
              <a:t> </a:t>
            </a:r>
          </a:p>
          <a:p>
            <a:pPr algn="just">
              <a:tabLst>
                <a:tab pos="5743575" algn="l"/>
              </a:tabLst>
            </a:pPr>
            <a:endParaRPr lang="it-IT" altLang="zh-CN">
              <a:ea typeface="宋体" charset="-122"/>
            </a:endParaRPr>
          </a:p>
        </p:txBody>
      </p:sp>
      <p:sp>
        <p:nvSpPr>
          <p:cNvPr id="69635"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69636"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pic>
        <p:nvPicPr>
          <p:cNvPr id="69637" name="Picture 6" descr="Mostra immagine a dimensione intera">
            <a:hlinkClick r:id="rId2"/>
          </p:cNvPr>
          <p:cNvPicPr>
            <a:picLocks noChangeAspect="1" noChangeArrowheads="1"/>
          </p:cNvPicPr>
          <p:nvPr/>
        </p:nvPicPr>
        <p:blipFill>
          <a:blip r:embed="rId3" cstate="print">
            <a:lum bright="-4000" contrast="22000"/>
          </a:blip>
          <a:srcRect/>
          <a:stretch>
            <a:fillRect/>
          </a:stretch>
        </p:blipFill>
        <p:spPr bwMode="auto">
          <a:xfrm>
            <a:off x="5791200" y="4770438"/>
            <a:ext cx="2949575" cy="1971675"/>
          </a:xfrm>
          <a:prstGeom prst="rect">
            <a:avLst/>
          </a:prstGeom>
          <a:noFill/>
          <a:ln w="9525">
            <a:noFill/>
            <a:miter lim="800000"/>
            <a:headEnd/>
            <a:tailEnd/>
          </a:ln>
        </p:spPr>
      </p:pic>
      <p:sp>
        <p:nvSpPr>
          <p:cNvPr id="69638" name="Text Box 9"/>
          <p:cNvSpPr txBox="1">
            <a:spLocks noChangeArrowheads="1"/>
          </p:cNvSpPr>
          <p:nvPr/>
        </p:nvSpPr>
        <p:spPr bwMode="auto">
          <a:xfrm>
            <a:off x="285750" y="5353050"/>
            <a:ext cx="5476875" cy="1006475"/>
          </a:xfrm>
          <a:prstGeom prst="rect">
            <a:avLst/>
          </a:prstGeom>
          <a:noFill/>
          <a:ln w="9525">
            <a:noFill/>
            <a:miter lim="800000"/>
            <a:headEnd/>
            <a:tailEnd/>
          </a:ln>
        </p:spPr>
        <p:txBody>
          <a:bodyPr>
            <a:spAutoFit/>
          </a:bodyPr>
          <a:lstStyle/>
          <a:p>
            <a:pPr>
              <a:spcBef>
                <a:spcPct val="50000"/>
              </a:spcBef>
            </a:pPr>
            <a:r>
              <a:rPr lang="it-IT" altLang="zh-CN" sz="2000">
                <a:ea typeface="宋体" charset="-122"/>
              </a:rPr>
              <a:t>[Assottigliamento della parete del colon nei punti di entrata dei vasi sanguigni; in questi punti la mucosa può sporgere nella sierosa formando un diverticolo]</a:t>
            </a:r>
            <a:endParaRPr lang="it-IT" sz="2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0663" y="-63500"/>
            <a:ext cx="8637587" cy="7043738"/>
          </a:xfrm>
          <a:prstGeom prst="rect">
            <a:avLst/>
          </a:prstGeom>
          <a:noFill/>
          <a:ln w="9525">
            <a:noFill/>
            <a:miter lim="800000"/>
            <a:headEnd/>
            <a:tailEnd/>
          </a:ln>
        </p:spPr>
        <p:txBody>
          <a:bodyPr>
            <a:spAutoFit/>
          </a:bodyPr>
          <a:lstStyle/>
          <a:p>
            <a:pPr algn="just"/>
            <a:r>
              <a:rPr lang="it-IT" altLang="zh-CN" sz="2400">
                <a:solidFill>
                  <a:schemeClr val="accent2"/>
                </a:solidFill>
                <a:ea typeface="宋体" charset="-122"/>
              </a:rPr>
              <a:t>FARMACI CHE INDUCONO STIPSI</a:t>
            </a:r>
            <a:r>
              <a:rPr lang="it-IT" altLang="zh-CN" sz="2400">
                <a:ea typeface="宋体" charset="-122"/>
              </a:rPr>
              <a:t> </a:t>
            </a:r>
          </a:p>
          <a:p>
            <a:pPr algn="just">
              <a:lnSpc>
                <a:spcPct val="85000"/>
              </a:lnSpc>
            </a:pPr>
            <a:r>
              <a:rPr lang="it-IT" altLang="zh-CN" sz="2400">
                <a:ea typeface="宋体" charset="-122"/>
              </a:rPr>
              <a:t>Molti sono i farmaci che come effetto collaterale possono produrre costipazione, effetto che peraltro viene sfruttato in casi di diarrea profusa. </a:t>
            </a:r>
          </a:p>
          <a:p>
            <a:pPr algn="just">
              <a:lnSpc>
                <a:spcPct val="85000"/>
              </a:lnSpc>
              <a:buFont typeface="Wingdings" pitchFamily="2" charset="2"/>
              <a:buChar char="ü"/>
            </a:pPr>
            <a:r>
              <a:rPr lang="it-IT" altLang="zh-CN" sz="2400">
                <a:ea typeface="宋体" charset="-122"/>
              </a:rPr>
              <a:t>Nell'uomo la </a:t>
            </a:r>
            <a:r>
              <a:rPr lang="it-IT" altLang="zh-CN" sz="2400">
                <a:solidFill>
                  <a:srgbClr val="FF3300"/>
                </a:solidFill>
                <a:ea typeface="宋体" charset="-122"/>
              </a:rPr>
              <a:t>MORFINA</a:t>
            </a:r>
            <a:r>
              <a:rPr lang="it-IT" altLang="zh-CN" sz="2400">
                <a:ea typeface="宋体" charset="-122"/>
              </a:rPr>
              <a:t> determina una minor secrezione della bile e del succo pancreatico nel duodeno </a:t>
            </a:r>
            <a:r>
              <a:rPr lang="it-IT" altLang="zh-CN" sz="2400">
                <a:solidFill>
                  <a:schemeClr val="accent2"/>
                </a:solidFill>
                <a:ea typeface="宋体" charset="-122"/>
              </a:rPr>
              <a:t>per spasmo dello sfintere di Oddi</a:t>
            </a:r>
            <a:r>
              <a:rPr lang="it-IT" altLang="zh-CN" sz="2400">
                <a:ea typeface="宋体" charset="-122"/>
              </a:rPr>
              <a:t>. Si ha un fortissimo aumento del tono di base della porzione antrale (pilorica) dello stomaco, dell'intestino tenue e del crasso (nel crasso quasi uno spasmo). </a:t>
            </a:r>
            <a:r>
              <a:rPr lang="it-IT" altLang="zh-CN" sz="2400">
                <a:solidFill>
                  <a:srgbClr val="FF3300"/>
                </a:solidFill>
                <a:ea typeface="宋体" charset="-122"/>
              </a:rPr>
              <a:t>L'aumentato tono del duodeno ritarda di molte ore lo svuotamento dello stomaco. I movimenti peristaltici intestinali propulsivi vengono inibiti; ne consegue un ritardo nel passaggio del contenuto gastro-intestinale ed un aumentato assorbimento di acqua.</a:t>
            </a:r>
            <a:r>
              <a:rPr lang="it-IT" altLang="zh-CN" sz="2400">
                <a:ea typeface="宋体" charset="-122"/>
              </a:rPr>
              <a:t> </a:t>
            </a:r>
            <a:r>
              <a:rPr lang="it-IT" altLang="zh-CN" sz="2400">
                <a:solidFill>
                  <a:schemeClr val="accent2"/>
                </a:solidFill>
                <a:ea typeface="宋体" charset="-122"/>
              </a:rPr>
              <a:t>Il tono dello sfintere anale è aumentato</a:t>
            </a:r>
            <a:r>
              <a:rPr lang="it-IT" altLang="zh-CN" sz="2400">
                <a:ea typeface="宋体" charset="-122"/>
              </a:rPr>
              <a:t> e ciò contribuisce a spiegare, insieme alla ridotta velocità di transito ed alla deidratazione delle feci, l'azione costipante della morfina. Infine per effetto centrale viene tenuto in minor conto il normale stimolo sensoriale che evoca il riflesso della defecazione. </a:t>
            </a:r>
            <a:r>
              <a:rPr lang="it-IT" altLang="zh-CN" sz="2400">
                <a:solidFill>
                  <a:schemeClr val="accent2"/>
                </a:solidFill>
                <a:ea typeface="宋体" charset="-122"/>
              </a:rPr>
              <a:t>La ridotta peristalsi intestinale provocata dalla morfina sembra essere dovuta in parte ad una diminuita liberazione di acetilcolina dalle terminazioni nervose colinergiche ed in parte al blocco del recettore intestinale serotoninico operato dalla morfina (la serotonina stimola la peristalsi intestinale).</a:t>
            </a:r>
            <a:r>
              <a:rPr lang="it-IT" altLang="zh-CN" b="1" u="sng">
                <a:solidFill>
                  <a:schemeClr val="accent2"/>
                </a:solidFill>
                <a:ea typeface="宋体" charset="-122"/>
              </a:rPr>
              <a:t> </a:t>
            </a:r>
          </a:p>
        </p:txBody>
      </p:sp>
      <p:sp>
        <p:nvSpPr>
          <p:cNvPr id="70659"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70660"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2575" y="128588"/>
            <a:ext cx="8637588" cy="6309420"/>
          </a:xfrm>
          <a:prstGeom prst="rect">
            <a:avLst/>
          </a:prstGeom>
          <a:noFill/>
          <a:ln w="9525">
            <a:noFill/>
            <a:miter lim="800000"/>
            <a:headEnd/>
            <a:tailEnd/>
          </a:ln>
        </p:spPr>
        <p:txBody>
          <a:bodyPr>
            <a:spAutoFit/>
          </a:bodyPr>
          <a:lstStyle/>
          <a:p>
            <a:r>
              <a:rPr lang="it-IT" altLang="zh-CN" sz="2400" b="1" dirty="0">
                <a:ea typeface="宋体" charset="-122"/>
              </a:rPr>
              <a:t>I principali impulsi eccitatori che arrivano al centro del vomito possono provenire da diversa origine:</a:t>
            </a:r>
            <a:r>
              <a:rPr lang="it-IT" altLang="zh-CN" b="1" dirty="0">
                <a:ea typeface="宋体" charset="-122"/>
              </a:rPr>
              <a:t> </a:t>
            </a:r>
          </a:p>
          <a:p>
            <a:endParaRPr lang="it-IT" altLang="zh-CN" sz="1200" b="1" dirty="0">
              <a:ea typeface="宋体" charset="-122"/>
            </a:endParaRPr>
          </a:p>
          <a:p>
            <a:pPr algn="just"/>
            <a:r>
              <a:rPr lang="it-IT" altLang="zh-CN" sz="2400" b="1" dirty="0">
                <a:solidFill>
                  <a:schemeClr val="accent2"/>
                </a:solidFill>
                <a:ea typeface="宋体" charset="-122"/>
              </a:rPr>
              <a:t>1</a:t>
            </a:r>
            <a:r>
              <a:rPr lang="it-IT" altLang="zh-CN" b="1" dirty="0">
                <a:solidFill>
                  <a:schemeClr val="accent2"/>
                </a:solidFill>
                <a:ea typeface="宋体" charset="-122"/>
              </a:rPr>
              <a:t>-</a:t>
            </a:r>
            <a:r>
              <a:rPr lang="it-IT" altLang="zh-CN" sz="2400" b="1" dirty="0">
                <a:solidFill>
                  <a:schemeClr val="accent2"/>
                </a:solidFill>
                <a:ea typeface="宋体" charset="-122"/>
              </a:rPr>
              <a:t>dai recettori di pressione intracranici </a:t>
            </a:r>
          </a:p>
          <a:p>
            <a:pPr algn="just"/>
            <a:r>
              <a:rPr lang="it-IT" altLang="zh-CN" sz="2400" b="1" dirty="0">
                <a:solidFill>
                  <a:schemeClr val="accent2"/>
                </a:solidFill>
                <a:ea typeface="宋体" charset="-122"/>
              </a:rPr>
              <a:t>2-dai recettori presenti nel tratto gastro-intestinale che rispondono alla tensione intramuscolare od agli stimoli chimici </a:t>
            </a:r>
          </a:p>
          <a:p>
            <a:pPr algn="just"/>
            <a:r>
              <a:rPr lang="it-IT" altLang="zh-CN" sz="2400" b="1" dirty="0">
                <a:solidFill>
                  <a:schemeClr val="accent2"/>
                </a:solidFill>
                <a:ea typeface="宋体" charset="-122"/>
              </a:rPr>
              <a:t>3-dai labirinti attraverso i nuclei vestibolari </a:t>
            </a:r>
          </a:p>
          <a:p>
            <a:pPr algn="just"/>
            <a:r>
              <a:rPr lang="it-IT" altLang="zh-CN" sz="2400" b="1" dirty="0">
                <a:solidFill>
                  <a:schemeClr val="accent2"/>
                </a:solidFill>
                <a:ea typeface="宋体" charset="-122"/>
              </a:rPr>
              <a:t>4-dai recettori del dolore, in particolare quelli del tratto genito-urinario </a:t>
            </a:r>
          </a:p>
          <a:p>
            <a:pPr algn="just"/>
            <a:r>
              <a:rPr lang="it-IT" altLang="zh-CN" sz="2400" b="1" dirty="0">
                <a:solidFill>
                  <a:schemeClr val="accent2"/>
                </a:solidFill>
                <a:ea typeface="宋体" charset="-122"/>
              </a:rPr>
              <a:t>5-dalla corteccia cerebrale quando il vomito è prodotto da sensazioni nauseanti o dall'emozione o da riflessi condizionati [</a:t>
            </a:r>
            <a:r>
              <a:rPr lang="it-IT" altLang="zh-CN" sz="2400" b="1" dirty="0" err="1">
                <a:solidFill>
                  <a:schemeClr val="accent2"/>
                </a:solidFill>
                <a:ea typeface="宋体" charset="-122"/>
              </a:rPr>
              <a:t>es</a:t>
            </a:r>
            <a:r>
              <a:rPr lang="it-IT" altLang="zh-CN" sz="2400" b="1" dirty="0">
                <a:solidFill>
                  <a:schemeClr val="accent2"/>
                </a:solidFill>
                <a:ea typeface="宋体" charset="-122"/>
              </a:rPr>
              <a:t>. vomito che precede il trattamento con citotossici] </a:t>
            </a:r>
          </a:p>
          <a:p>
            <a:pPr algn="just"/>
            <a:r>
              <a:rPr lang="it-IT" altLang="zh-CN" sz="2400" b="1" dirty="0">
                <a:solidFill>
                  <a:schemeClr val="accent2"/>
                </a:solidFill>
                <a:ea typeface="宋体" charset="-122"/>
              </a:rPr>
              <a:t>6-dalla </a:t>
            </a:r>
            <a:r>
              <a:rPr lang="it-IT" altLang="zh-CN" sz="2400" b="1" dirty="0" err="1">
                <a:solidFill>
                  <a:schemeClr val="accent2"/>
                </a:solidFill>
                <a:ea typeface="宋体" charset="-122"/>
              </a:rPr>
              <a:t>chemoreceptor</a:t>
            </a:r>
            <a:r>
              <a:rPr lang="it-IT" altLang="zh-CN" sz="2400" b="1" dirty="0">
                <a:solidFill>
                  <a:schemeClr val="accent2"/>
                </a:solidFill>
                <a:ea typeface="宋体" charset="-122"/>
              </a:rPr>
              <a:t> trigger zone [CTZ], situata sul pavimento del 4° ventricolo (</a:t>
            </a:r>
            <a:r>
              <a:rPr lang="it-IT" altLang="zh-CN" sz="2400" b="1" dirty="0">
                <a:solidFill>
                  <a:srgbClr val="FF7C80"/>
                </a:solidFill>
                <a:ea typeface="宋体" charset="-122"/>
              </a:rPr>
              <a:t>fuori dalla barriera </a:t>
            </a:r>
            <a:r>
              <a:rPr lang="en-US" altLang="zh-CN" sz="2400" b="1" smtClean="0">
                <a:solidFill>
                  <a:srgbClr val="FF7C80"/>
                </a:solidFill>
                <a:ea typeface="宋体" charset="-122"/>
              </a:rPr>
              <a:t>ematoencefalica</a:t>
            </a:r>
            <a:r>
              <a:rPr lang="it-IT" altLang="zh-CN" sz="2400" b="1" smtClean="0">
                <a:solidFill>
                  <a:schemeClr val="accent2"/>
                </a:solidFill>
                <a:ea typeface="宋体" charset="-122"/>
              </a:rPr>
              <a:t>) </a:t>
            </a:r>
            <a:r>
              <a:rPr lang="it-IT" altLang="zh-CN" sz="2400" b="1" dirty="0">
                <a:solidFill>
                  <a:schemeClr val="accent2"/>
                </a:solidFill>
                <a:ea typeface="宋体" charset="-122"/>
              </a:rPr>
              <a:t>nella regione nota come area postrema (o area cinerea), che è capace di rispondere a numerosi farmaci ad azione emetica centrale ed è coinvolta nel vomito in caso di uremia e da radiazioni.</a:t>
            </a:r>
            <a:r>
              <a:rPr lang="it-IT" altLang="zh-CN" sz="2400" dirty="0">
                <a:ea typeface="宋体" charset="-122"/>
              </a:rPr>
              <a:t> </a:t>
            </a:r>
          </a:p>
        </p:txBody>
      </p:sp>
      <p:sp>
        <p:nvSpPr>
          <p:cNvPr id="921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922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20663" y="47625"/>
            <a:ext cx="8637587" cy="6664325"/>
          </a:xfrm>
          <a:prstGeom prst="rect">
            <a:avLst/>
          </a:prstGeom>
          <a:noFill/>
          <a:ln w="9525">
            <a:noFill/>
            <a:miter lim="800000"/>
            <a:headEnd/>
            <a:tailEnd/>
          </a:ln>
        </p:spPr>
        <p:txBody>
          <a:bodyPr>
            <a:spAutoFit/>
          </a:bodyPr>
          <a:lstStyle/>
          <a:p>
            <a:pPr algn="just">
              <a:buFont typeface="Wingdings" pitchFamily="2" charset="2"/>
              <a:buChar char="ü"/>
            </a:pPr>
            <a:r>
              <a:rPr lang="it-IT" altLang="zh-CN" sz="2400" b="1">
                <a:ea typeface="宋体" charset="-122"/>
              </a:rPr>
              <a:t>L'ATROPINA </a:t>
            </a:r>
            <a:r>
              <a:rPr lang="it-IT" altLang="zh-CN" sz="2400">
                <a:ea typeface="宋体" charset="-122"/>
              </a:rPr>
              <a:t>ed i suoi congeneri ad </a:t>
            </a:r>
            <a:r>
              <a:rPr lang="it-IT" altLang="zh-CN" sz="2400" b="1">
                <a:ea typeface="宋体" charset="-122"/>
              </a:rPr>
              <a:t>ATTIVITÀ ANTIMUSCARINICA </a:t>
            </a:r>
            <a:r>
              <a:rPr lang="it-IT" altLang="zh-CN" sz="2400">
                <a:ea typeface="宋体" charset="-122"/>
              </a:rPr>
              <a:t>provocano una prolungata riduzione del tono e della frequenza ed ampiezza dei movimenti peristaltici dallo stomaco sino al retto, bloccando la risposta della muscolatura liscia intestinale ai nervi motori colinergici. </a:t>
            </a:r>
          </a:p>
          <a:p>
            <a:pPr algn="just">
              <a:buFont typeface="Wingdings" pitchFamily="2" charset="2"/>
              <a:buChar char="ü"/>
            </a:pPr>
            <a:r>
              <a:rPr lang="it-IT" altLang="zh-CN" sz="2400">
                <a:ea typeface="宋体" charset="-122"/>
              </a:rPr>
              <a:t>I </a:t>
            </a:r>
            <a:r>
              <a:rPr lang="it-IT" altLang="zh-CN" sz="2400" b="1">
                <a:ea typeface="宋体" charset="-122"/>
              </a:rPr>
              <a:t>FARMACI SIMPATICOMIMETICI </a:t>
            </a:r>
            <a:r>
              <a:rPr lang="it-IT" altLang="zh-CN" sz="2400">
                <a:ea typeface="宋体" charset="-122"/>
              </a:rPr>
              <a:t>soprattutto ad azione </a:t>
            </a:r>
            <a:r>
              <a:rPr lang="en-US" altLang="zh-CN" sz="2400">
                <a:ea typeface="宋体" charset="-122"/>
                <a:cs typeface="Times New Roman" pitchFamily="18" charset="0"/>
              </a:rPr>
              <a:t>ß</a:t>
            </a:r>
            <a:r>
              <a:rPr lang="it-IT" altLang="zh-CN" sz="2400">
                <a:ea typeface="宋体" charset="-122"/>
              </a:rPr>
              <a:t>-agonista possono talora produrre stipsi perchè producono rilassamento sulla muscolatura liscia intestinale. </a:t>
            </a:r>
          </a:p>
          <a:p>
            <a:pPr algn="just">
              <a:buFont typeface="Wingdings" pitchFamily="2" charset="2"/>
              <a:buChar char="ü"/>
            </a:pPr>
            <a:r>
              <a:rPr lang="it-IT" altLang="zh-CN" sz="2400">
                <a:ea typeface="宋体" charset="-122"/>
              </a:rPr>
              <a:t>Le </a:t>
            </a:r>
            <a:r>
              <a:rPr lang="it-IT" altLang="zh-CN" sz="2400" b="1">
                <a:ea typeface="宋体" charset="-122"/>
              </a:rPr>
              <a:t>FENOTIAZINE </a:t>
            </a:r>
            <a:r>
              <a:rPr lang="it-IT" altLang="zh-CN" sz="2400">
                <a:ea typeface="宋体" charset="-122"/>
              </a:rPr>
              <a:t>in conseguenza alle loro più o meno spiccate </a:t>
            </a:r>
            <a:r>
              <a:rPr lang="it-IT" altLang="zh-CN" sz="2400">
                <a:solidFill>
                  <a:srgbClr val="FF3300"/>
                </a:solidFill>
                <a:ea typeface="宋体" charset="-122"/>
              </a:rPr>
              <a:t>azioni antimuscariniche</a:t>
            </a:r>
            <a:r>
              <a:rPr lang="it-IT" altLang="zh-CN" sz="2400">
                <a:ea typeface="宋体" charset="-122"/>
              </a:rPr>
              <a:t> diminuiscono la secrezione e la motilità gastro-intestinale in particolare la clorpromazina (Largactil) e la tioridazina (Melleril).</a:t>
            </a:r>
          </a:p>
          <a:p>
            <a:pPr algn="just">
              <a:buFont typeface="Wingdings" pitchFamily="2" charset="2"/>
              <a:buChar char="ü"/>
            </a:pPr>
            <a:r>
              <a:rPr lang="it-IT" altLang="zh-CN" sz="2400">
                <a:ea typeface="宋体" charset="-122"/>
              </a:rPr>
              <a:t>Gli </a:t>
            </a:r>
            <a:r>
              <a:rPr lang="it-IT" altLang="zh-CN" sz="2400" b="1">
                <a:ea typeface="宋体" charset="-122"/>
              </a:rPr>
              <a:t>ANTIDEPRESSIVI TRICICLICI (NORTRIPTILINA, AMITRIPTILINA) </a:t>
            </a:r>
            <a:r>
              <a:rPr lang="it-IT" altLang="zh-CN" sz="2400">
                <a:ea typeface="宋体" charset="-122"/>
              </a:rPr>
              <a:t>sono noti provocare stipsi le cui cause sono da ricercarsi sia nella loro </a:t>
            </a:r>
            <a:r>
              <a:rPr lang="it-IT" altLang="zh-CN" sz="2400">
                <a:solidFill>
                  <a:srgbClr val="FF3300"/>
                </a:solidFill>
                <a:ea typeface="宋体" charset="-122"/>
              </a:rPr>
              <a:t>azione anti-muscarinica</a:t>
            </a:r>
            <a:r>
              <a:rPr lang="it-IT" altLang="zh-CN" sz="2400">
                <a:ea typeface="宋体" charset="-122"/>
              </a:rPr>
              <a:t> molto spiccata sia nella loro capacità di potenziare la risposta adrenergica in seguito al blocco del reuptake della noradrenalina nelle terminazioni nervose (</a:t>
            </a:r>
            <a:r>
              <a:rPr lang="it-IT" altLang="zh-CN" sz="2400">
                <a:solidFill>
                  <a:schemeClr val="accent2"/>
                </a:solidFill>
                <a:ea typeface="宋体" charset="-122"/>
              </a:rPr>
              <a:t>la stimolazione simpatica porta a rilassamento del colon</a:t>
            </a:r>
            <a:r>
              <a:rPr lang="it-IT" altLang="zh-CN" sz="2400">
                <a:ea typeface="宋体" charset="-122"/>
              </a:rPr>
              <a:t>).  </a:t>
            </a:r>
          </a:p>
        </p:txBody>
      </p:sp>
      <p:sp>
        <p:nvSpPr>
          <p:cNvPr id="71683"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71684"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36538" y="236538"/>
            <a:ext cx="8637587" cy="5557837"/>
          </a:xfrm>
          <a:prstGeom prst="rect">
            <a:avLst/>
          </a:prstGeom>
          <a:noFill/>
          <a:ln w="9525">
            <a:noFill/>
            <a:miter lim="800000"/>
            <a:headEnd/>
            <a:tailEnd/>
          </a:ln>
        </p:spPr>
        <p:txBody>
          <a:bodyPr>
            <a:spAutoFit/>
          </a:bodyPr>
          <a:lstStyle/>
          <a:p>
            <a:pPr algn="just">
              <a:buFont typeface="Wingdings" pitchFamily="2" charset="2"/>
              <a:buChar char="ü"/>
            </a:pPr>
            <a:r>
              <a:rPr lang="it-IT" altLang="zh-CN" sz="2400">
                <a:ea typeface="宋体" charset="-122"/>
              </a:rPr>
              <a:t>Anche alcuni tipi di prodotti utilizzati come </a:t>
            </a:r>
            <a:r>
              <a:rPr lang="it-IT" altLang="zh-CN" sz="2400" b="1">
                <a:ea typeface="宋体" charset="-122"/>
              </a:rPr>
              <a:t>ANTIACIDI </a:t>
            </a:r>
            <a:r>
              <a:rPr lang="it-IT" altLang="zh-CN" sz="2400">
                <a:ea typeface="宋体" charset="-122"/>
              </a:rPr>
              <a:t>possono determinare stipsi. E' il caso ad esempio dell' </a:t>
            </a:r>
            <a:r>
              <a:rPr lang="it-IT" altLang="zh-CN" sz="2400" b="1">
                <a:ea typeface="宋体" charset="-122"/>
              </a:rPr>
              <a:t>IDROSSIDO DI CALCIO e del CARBONATO DI CALCIO. </a:t>
            </a:r>
            <a:r>
              <a:rPr lang="it-IT" altLang="zh-CN" sz="2400">
                <a:solidFill>
                  <a:schemeClr val="accent2"/>
                </a:solidFill>
                <a:ea typeface="宋体" charset="-122"/>
              </a:rPr>
              <a:t>Nell'intestino si formano sali insolubili di carbonato e stearato; </a:t>
            </a:r>
            <a:r>
              <a:rPr lang="it-IT" altLang="zh-CN" sz="2400">
                <a:solidFill>
                  <a:srgbClr val="FF3300"/>
                </a:solidFill>
                <a:ea typeface="宋体" charset="-122"/>
              </a:rPr>
              <a:t>i sali di calcio hanno un'azione costipante</a:t>
            </a:r>
            <a:r>
              <a:rPr lang="it-IT" altLang="zh-CN" sz="2400">
                <a:ea typeface="宋体" charset="-122"/>
              </a:rPr>
              <a:t>. Stipsi può derivare anche dall' impiego sempre come antiacidi di composti dell'alluminio.    </a:t>
            </a:r>
          </a:p>
          <a:p>
            <a:pPr algn="just">
              <a:buFont typeface="Wingdings" pitchFamily="2" charset="2"/>
              <a:buNone/>
            </a:pPr>
            <a:r>
              <a:rPr lang="it-IT" altLang="zh-CN" sz="2400">
                <a:ea typeface="宋体" charset="-122"/>
              </a:rPr>
              <a:t>                   </a:t>
            </a:r>
          </a:p>
          <a:p>
            <a:pPr algn="just">
              <a:buFont typeface="Wingdings" pitchFamily="2" charset="2"/>
              <a:buNone/>
            </a:pPr>
            <a:r>
              <a:rPr lang="it-IT" altLang="zh-CN" sz="2400">
                <a:ea typeface="宋体" charset="-122"/>
              </a:rPr>
              <a:t>Così l' </a:t>
            </a:r>
            <a:r>
              <a:rPr lang="it-IT" altLang="zh-CN" sz="2400" b="1">
                <a:ea typeface="宋体" charset="-122"/>
              </a:rPr>
              <a:t>IDROSSIDO DI ALLUMINIO </a:t>
            </a:r>
            <a:r>
              <a:rPr lang="it-IT" altLang="zh-CN" sz="2400">
                <a:ea typeface="宋体" charset="-122"/>
              </a:rPr>
              <a:t>(sotto forma di gel protegge la parete gastrica rivestendola e inibisce la secrezione gastrica) ed altri composti a livello intestinale formano dei sali insolubili costipanti. </a:t>
            </a:r>
          </a:p>
          <a:p>
            <a:pPr algn="just">
              <a:lnSpc>
                <a:spcPct val="95000"/>
              </a:lnSpc>
            </a:pPr>
            <a:r>
              <a:rPr lang="it-IT" altLang="zh-CN" sz="2400">
                <a:solidFill>
                  <a:schemeClr val="accent2"/>
                </a:solidFill>
                <a:ea typeface="宋体" charset="-122"/>
              </a:rPr>
              <a:t>L'azione costipante dei sali di alluminio</a:t>
            </a:r>
            <a:r>
              <a:rPr lang="it-IT" altLang="zh-CN" sz="2400">
                <a:ea typeface="宋体" charset="-122"/>
              </a:rPr>
              <a:t> e </a:t>
            </a:r>
            <a:r>
              <a:rPr lang="it-IT" altLang="zh-CN" sz="2400">
                <a:solidFill>
                  <a:srgbClr val="FF3300"/>
                </a:solidFill>
                <a:ea typeface="宋体" charset="-122"/>
              </a:rPr>
              <a:t>quella lassativa dei composti di magnesio</a:t>
            </a:r>
            <a:r>
              <a:rPr lang="it-IT" altLang="zh-CN" sz="2400">
                <a:ea typeface="宋体" charset="-122"/>
              </a:rPr>
              <a:t> si compensano somministrando queste preparazioni contemporaneamente (Idrossido di Al ed Mg oppure Idrossido di Al con Mg carbonato essiccato).</a:t>
            </a:r>
            <a:r>
              <a:rPr lang="it-IT" altLang="zh-CN">
                <a:ea typeface="宋体" charset="-122"/>
              </a:rPr>
              <a:t> </a:t>
            </a:r>
          </a:p>
        </p:txBody>
      </p:sp>
      <p:sp>
        <p:nvSpPr>
          <p:cNvPr id="72707" name="Text Box 3"/>
          <p:cNvSpPr txBox="1">
            <a:spLocks noChangeArrowheads="1"/>
          </p:cNvSpPr>
          <p:nvPr/>
        </p:nvSpPr>
        <p:spPr bwMode="auto">
          <a:xfrm>
            <a:off x="0" y="620713"/>
            <a:ext cx="8272463" cy="457200"/>
          </a:xfrm>
          <a:prstGeom prst="rect">
            <a:avLst/>
          </a:prstGeom>
          <a:noFill/>
          <a:ln w="9525">
            <a:noFill/>
            <a:miter lim="800000"/>
            <a:headEnd/>
            <a:tailEnd/>
          </a:ln>
        </p:spPr>
        <p:txBody>
          <a:bodyPr>
            <a:spAutoFit/>
          </a:bodyPr>
          <a:lstStyle/>
          <a:p>
            <a:pPr>
              <a:spcBef>
                <a:spcPct val="50000"/>
              </a:spcBef>
            </a:pPr>
            <a:endParaRPr lang="it-IT" sz="2400"/>
          </a:p>
        </p:txBody>
      </p:sp>
      <p:sp>
        <p:nvSpPr>
          <p:cNvPr id="72708" name="Text Box 4"/>
          <p:cNvSpPr txBox="1">
            <a:spLocks noChangeArrowheads="1"/>
          </p:cNvSpPr>
          <p:nvPr/>
        </p:nvSpPr>
        <p:spPr bwMode="auto">
          <a:xfrm>
            <a:off x="8715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82575" y="49213"/>
            <a:ext cx="8637588" cy="3935412"/>
          </a:xfrm>
          <a:prstGeom prst="rect">
            <a:avLst/>
          </a:prstGeom>
          <a:noFill/>
          <a:ln w="9525">
            <a:noFill/>
            <a:miter lim="800000"/>
            <a:headEnd/>
            <a:tailEnd/>
          </a:ln>
        </p:spPr>
        <p:txBody>
          <a:bodyPr>
            <a:spAutoFit/>
          </a:bodyPr>
          <a:lstStyle/>
          <a:p>
            <a:pPr algn="ctr"/>
            <a:r>
              <a:rPr lang="it-IT" altLang="zh-CN" b="1">
                <a:solidFill>
                  <a:schemeClr val="accent2"/>
                </a:solidFill>
                <a:ea typeface="宋体" charset="-122"/>
              </a:rPr>
              <a:t>TOSSICITA' GASTRO-INTESTINALE</a:t>
            </a:r>
          </a:p>
          <a:p>
            <a:r>
              <a:rPr lang="it-IT" altLang="zh-CN" b="1">
                <a:solidFill>
                  <a:srgbClr val="FF7C80"/>
                </a:solidFill>
                <a:ea typeface="宋体" charset="-122"/>
              </a:rPr>
              <a:t>E s o f a g o</a:t>
            </a:r>
          </a:p>
          <a:p>
            <a:r>
              <a:rPr lang="it-IT" altLang="zh-CN" b="1">
                <a:ea typeface="宋体" charset="-122"/>
              </a:rPr>
              <a:t>Rari effetti collaterali. Possibili ulcerazioni se transito rallentato</a:t>
            </a:r>
          </a:p>
          <a:p>
            <a:r>
              <a:rPr lang="it-IT" altLang="zh-CN" b="1">
                <a:ea typeface="宋体" charset="-122"/>
              </a:rPr>
              <a:t>Importanza forma farmaceutica e modalità assunzione</a:t>
            </a:r>
          </a:p>
          <a:p>
            <a:r>
              <a:rPr lang="it-IT" altLang="zh-CN" b="1">
                <a:ea typeface="宋体" charset="-122"/>
              </a:rPr>
              <a:t>Emepronio bromuro </a:t>
            </a:r>
          </a:p>
          <a:p>
            <a:r>
              <a:rPr lang="it-IT" altLang="zh-CN" b="1">
                <a:ea typeface="宋体" charset="-122"/>
              </a:rPr>
              <a:t>Doxiciclina, clindamicina, cotrimossazolo</a:t>
            </a:r>
          </a:p>
          <a:p>
            <a:r>
              <a:rPr lang="it-IT" altLang="zh-CN" b="1">
                <a:ea typeface="宋体" charset="-122"/>
              </a:rPr>
              <a:t>Potassio cloruro </a:t>
            </a:r>
          </a:p>
          <a:p>
            <a:r>
              <a:rPr lang="it-IT" altLang="zh-CN" b="1">
                <a:ea typeface="宋体" charset="-122"/>
              </a:rPr>
              <a:t>FANS</a:t>
            </a:r>
          </a:p>
        </p:txBody>
      </p:sp>
      <p:sp>
        <p:nvSpPr>
          <p:cNvPr id="7373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7373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82575" y="49213"/>
            <a:ext cx="8637588" cy="3935412"/>
          </a:xfrm>
          <a:prstGeom prst="rect">
            <a:avLst/>
          </a:prstGeom>
          <a:noFill/>
          <a:ln w="9525">
            <a:noFill/>
            <a:miter lim="800000"/>
            <a:headEnd/>
            <a:tailEnd/>
          </a:ln>
        </p:spPr>
        <p:txBody>
          <a:bodyPr>
            <a:spAutoFit/>
          </a:bodyPr>
          <a:lstStyle/>
          <a:p>
            <a:pPr algn="ctr"/>
            <a:r>
              <a:rPr lang="it-IT" altLang="zh-CN" b="1">
                <a:solidFill>
                  <a:srgbClr val="FF7C80"/>
                </a:solidFill>
                <a:ea typeface="宋体" charset="-122"/>
              </a:rPr>
              <a:t>N a u s e a   e   v o m i t o</a:t>
            </a:r>
          </a:p>
          <a:p>
            <a:pPr algn="ctr"/>
            <a:endParaRPr lang="it-IT" altLang="zh-CN" b="1">
              <a:solidFill>
                <a:srgbClr val="FF7C80"/>
              </a:solidFill>
              <a:ea typeface="宋体" charset="-122"/>
            </a:endParaRPr>
          </a:p>
          <a:p>
            <a:r>
              <a:rPr lang="it-IT" altLang="zh-CN" b="1">
                <a:ea typeface="宋体" charset="-122"/>
              </a:rPr>
              <a:t>Frequente. Talora occasionale, talora costante</a:t>
            </a:r>
          </a:p>
          <a:p>
            <a:r>
              <a:rPr lang="it-IT" altLang="zh-CN" b="1">
                <a:ea typeface="宋体" charset="-122"/>
              </a:rPr>
              <a:t>Impulsi eccitatori su centro vomito da:</a:t>
            </a:r>
            <a:endParaRPr lang="it-IT" altLang="zh-CN" b="1">
              <a:ea typeface="宋体" charset="-122"/>
              <a:sym typeface="Wingdings" pitchFamily="2" charset="2"/>
            </a:endParaRPr>
          </a:p>
          <a:p>
            <a:r>
              <a:rPr lang="it-IT" altLang="zh-CN" b="1">
                <a:ea typeface="宋体" charset="-122"/>
                <a:sym typeface="Wingdings" pitchFamily="2" charset="2"/>
              </a:rPr>
              <a:t></a:t>
            </a:r>
            <a:r>
              <a:rPr lang="it-IT" altLang="zh-CN" b="1">
                <a:ea typeface="宋体" charset="-122"/>
              </a:rPr>
              <a:t> recettori gastro-intestinali</a:t>
            </a:r>
            <a:endParaRPr lang="it-IT" altLang="zh-CN" b="1">
              <a:ea typeface="宋体" charset="-122"/>
              <a:sym typeface="Wingdings" pitchFamily="2" charset="2"/>
            </a:endParaRPr>
          </a:p>
          <a:p>
            <a:r>
              <a:rPr lang="it-IT" altLang="zh-CN" b="1">
                <a:ea typeface="宋体" charset="-122"/>
                <a:sym typeface="Wingdings" pitchFamily="2" charset="2"/>
              </a:rPr>
              <a:t></a:t>
            </a:r>
            <a:r>
              <a:rPr lang="it-IT" altLang="zh-CN" b="1">
                <a:ea typeface="宋体" charset="-122"/>
              </a:rPr>
              <a:t> dai labirinti attraverso nuclei vestibolari</a:t>
            </a:r>
            <a:endParaRPr lang="it-IT" altLang="zh-CN" b="1">
              <a:ea typeface="宋体" charset="-122"/>
              <a:sym typeface="Wingdings" pitchFamily="2" charset="2"/>
            </a:endParaRPr>
          </a:p>
          <a:p>
            <a:r>
              <a:rPr lang="it-IT" altLang="zh-CN" b="1">
                <a:ea typeface="宋体" charset="-122"/>
                <a:sym typeface="Wingdings" pitchFamily="2" charset="2"/>
              </a:rPr>
              <a:t></a:t>
            </a:r>
            <a:r>
              <a:rPr lang="it-IT" altLang="zh-CN" b="1">
                <a:ea typeface="宋体" charset="-122"/>
              </a:rPr>
              <a:t> da recettori del dolore (specie tratto genito-urinario)</a:t>
            </a:r>
            <a:endParaRPr lang="it-IT" altLang="zh-CN" b="1">
              <a:ea typeface="宋体" charset="-122"/>
              <a:sym typeface="Wingdings" pitchFamily="2" charset="2"/>
            </a:endParaRPr>
          </a:p>
          <a:p>
            <a:r>
              <a:rPr lang="it-IT" altLang="zh-CN" b="1">
                <a:ea typeface="宋体" charset="-122"/>
                <a:sym typeface="Wingdings" pitchFamily="2" charset="2"/>
              </a:rPr>
              <a:t></a:t>
            </a:r>
            <a:r>
              <a:rPr lang="it-IT" altLang="zh-CN" b="1">
                <a:ea typeface="宋体" charset="-122"/>
              </a:rPr>
              <a:t> dalla corteccia cerebrale</a:t>
            </a:r>
            <a:endParaRPr lang="it-IT" altLang="zh-CN" b="1">
              <a:ea typeface="宋体" charset="-122"/>
              <a:sym typeface="Wingdings" pitchFamily="2" charset="2"/>
            </a:endParaRPr>
          </a:p>
          <a:p>
            <a:r>
              <a:rPr lang="it-IT" altLang="zh-CN" b="1">
                <a:ea typeface="宋体" charset="-122"/>
                <a:sym typeface="Wingdings" pitchFamily="2" charset="2"/>
              </a:rPr>
              <a:t></a:t>
            </a:r>
            <a:r>
              <a:rPr lang="it-IT" altLang="zh-CN" b="1">
                <a:ea typeface="宋体" charset="-122"/>
              </a:rPr>
              <a:t> dalla chemoreceptor trigger zone (CTZ)</a:t>
            </a:r>
          </a:p>
        </p:txBody>
      </p:sp>
      <p:sp>
        <p:nvSpPr>
          <p:cNvPr id="7475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74756"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98450" y="-139700"/>
            <a:ext cx="8637588" cy="7029450"/>
          </a:xfrm>
          <a:prstGeom prst="rect">
            <a:avLst/>
          </a:prstGeom>
          <a:noFill/>
          <a:ln w="9525">
            <a:noFill/>
            <a:miter lim="800000"/>
            <a:headEnd/>
            <a:tailEnd/>
          </a:ln>
        </p:spPr>
        <p:txBody>
          <a:bodyPr>
            <a:spAutoFit/>
          </a:bodyPr>
          <a:lstStyle/>
          <a:p>
            <a:r>
              <a:rPr lang="it-IT" altLang="zh-CN" sz="2400" b="1">
                <a:solidFill>
                  <a:schemeClr val="accent2"/>
                </a:solidFill>
                <a:ea typeface="宋体" charset="-122"/>
              </a:rPr>
              <a:t>Farmaci ad azione emetica centrale:</a:t>
            </a:r>
          </a:p>
          <a:p>
            <a:pPr marL="742950" lvl="1" indent="-285750"/>
            <a:r>
              <a:rPr lang="it-IT" altLang="zh-CN" sz="2400" b="1">
                <a:ea typeface="宋体" charset="-122"/>
              </a:rPr>
              <a:t>*Glicosidi cardioattivi </a:t>
            </a:r>
          </a:p>
          <a:p>
            <a:r>
              <a:rPr lang="it-IT" altLang="zh-CN" sz="2400" b="1">
                <a:ea typeface="宋体" charset="-122"/>
              </a:rPr>
              <a:t>anoressia nausea e vomito segni precoci intossicazione</a:t>
            </a:r>
          </a:p>
          <a:p>
            <a:r>
              <a:rPr lang="it-IT" altLang="zh-CN" sz="2400" b="1">
                <a:ea typeface="宋体" charset="-122"/>
              </a:rPr>
              <a:t>Talora solo vomito, talora solo diarrea</a:t>
            </a:r>
          </a:p>
          <a:p>
            <a:r>
              <a:rPr lang="it-IT" altLang="zh-CN" sz="2400" b="1">
                <a:ea typeface="宋体" charset="-122"/>
              </a:rPr>
              <a:t>Prevenibili con controllo conc. ematiche</a:t>
            </a:r>
          </a:p>
          <a:p>
            <a:r>
              <a:rPr lang="it-IT" altLang="zh-CN" sz="2400" b="1">
                <a:ea typeface="宋体" charset="-122"/>
              </a:rPr>
              <a:t>*Morfina e derivati</a:t>
            </a:r>
          </a:p>
          <a:p>
            <a:r>
              <a:rPr lang="it-IT" altLang="zh-CN" sz="2400" b="1">
                <a:ea typeface="宋体" charset="-122"/>
              </a:rPr>
              <a:t>Frequenti in pazienti ambulatoriali</a:t>
            </a:r>
          </a:p>
          <a:p>
            <a:r>
              <a:rPr lang="it-IT" altLang="zh-CN" sz="2400" b="1">
                <a:ea typeface="宋体" charset="-122"/>
              </a:rPr>
              <a:t>Componente vestibolare </a:t>
            </a:r>
          </a:p>
          <a:p>
            <a:r>
              <a:rPr lang="it-IT" altLang="zh-CN" sz="2400" b="1">
                <a:ea typeface="宋体" charset="-122"/>
              </a:rPr>
              <a:t>Attenuazione con anticinetosici</a:t>
            </a:r>
          </a:p>
          <a:p>
            <a:r>
              <a:rPr lang="it-IT" altLang="zh-CN" sz="2400" b="1">
                <a:ea typeface="宋体" charset="-122"/>
              </a:rPr>
              <a:t>Apomorfina</a:t>
            </a:r>
          </a:p>
          <a:p>
            <a:r>
              <a:rPr lang="it-IT" altLang="zh-CN" sz="2400" b="1">
                <a:ea typeface="宋体" charset="-122"/>
              </a:rPr>
              <a:t>Effetti antagonizzati da fenotiazine a dosi molto basse</a:t>
            </a:r>
          </a:p>
          <a:p>
            <a:r>
              <a:rPr lang="it-IT" altLang="zh-CN" sz="2400" b="1">
                <a:ea typeface="宋体" charset="-122"/>
              </a:rPr>
              <a:t>Azione antiemetica da blocco dopaminergico</a:t>
            </a:r>
          </a:p>
          <a:p>
            <a:r>
              <a:rPr lang="it-IT" altLang="zh-CN" sz="2400" b="1">
                <a:ea typeface="宋体" charset="-122"/>
              </a:rPr>
              <a:t>	presente in tutte le fenotiazine tranne tioridazina</a:t>
            </a:r>
          </a:p>
          <a:p>
            <a:r>
              <a:rPr lang="it-IT" altLang="zh-CN" sz="2400" b="1">
                <a:ea typeface="宋体" charset="-122"/>
              </a:rPr>
              <a:t>	 azione sfruttata in terapia in casi di vomito da:</a:t>
            </a:r>
          </a:p>
          <a:p>
            <a:r>
              <a:rPr lang="it-IT" altLang="zh-CN" sz="2400" b="1">
                <a:ea typeface="宋体" charset="-122"/>
              </a:rPr>
              <a:t>	    uremia, gastroenterite, radiazioni, gravidanza</a:t>
            </a:r>
          </a:p>
          <a:p>
            <a:r>
              <a:rPr lang="it-IT" altLang="zh-CN" sz="2400" b="1">
                <a:ea typeface="宋体" charset="-122"/>
              </a:rPr>
              <a:t>	    farmaci [morfina, estrogeni, antitumorali, disulfiram]</a:t>
            </a:r>
          </a:p>
          <a:p>
            <a:r>
              <a:rPr lang="it-IT" altLang="zh-CN" sz="2400" b="1">
                <a:ea typeface="宋体" charset="-122"/>
              </a:rPr>
              <a:t>	 inefficaci nel vomito da cinetosi</a:t>
            </a:r>
          </a:p>
          <a:p>
            <a:r>
              <a:rPr lang="it-IT" altLang="zh-CN" sz="2400" b="1">
                <a:ea typeface="宋体" charset="-122"/>
              </a:rPr>
              <a:t>	 fenotiazine usate come antiemetici:</a:t>
            </a:r>
          </a:p>
          <a:p>
            <a:r>
              <a:rPr lang="it-IT" altLang="zh-CN" sz="2400" b="1">
                <a:ea typeface="宋体" charset="-122"/>
              </a:rPr>
              <a:t>		clorpromazina, prometazina</a:t>
            </a:r>
          </a:p>
        </p:txBody>
      </p:sp>
      <p:sp>
        <p:nvSpPr>
          <p:cNvPr id="7577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75780"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98450" y="-139700"/>
            <a:ext cx="8637588" cy="7091363"/>
          </a:xfrm>
          <a:prstGeom prst="rect">
            <a:avLst/>
          </a:prstGeom>
          <a:noFill/>
          <a:ln w="9525">
            <a:noFill/>
            <a:miter lim="800000"/>
            <a:headEnd/>
            <a:tailEnd/>
          </a:ln>
        </p:spPr>
        <p:txBody>
          <a:bodyPr>
            <a:spAutoFit/>
          </a:bodyPr>
          <a:lstStyle/>
          <a:p>
            <a:r>
              <a:rPr lang="it-IT" altLang="zh-CN" sz="2400" b="1">
                <a:ea typeface="宋体" charset="-122"/>
              </a:rPr>
              <a:t>*Alcaloidi segale cornuta e derivati (Ergotamina metisergide) </a:t>
            </a:r>
          </a:p>
          <a:p>
            <a:r>
              <a:rPr lang="it-IT" altLang="zh-CN" sz="2400" b="1">
                <a:ea typeface="宋体" charset="-122"/>
              </a:rPr>
              <a:t>*levodopa</a:t>
            </a:r>
          </a:p>
          <a:p>
            <a:r>
              <a:rPr lang="it-IT" altLang="zh-CN" sz="2400" b="1">
                <a:ea typeface="宋体" charset="-122"/>
              </a:rPr>
              <a:t>Inizio terapia anoressia, nausea, vomito e dolori Fenotiazine e butirrofenoni controindicati come antiemetici</a:t>
            </a:r>
          </a:p>
          <a:p>
            <a:r>
              <a:rPr lang="it-IT" altLang="zh-CN" sz="2400" b="1">
                <a:ea typeface="宋体" charset="-122"/>
              </a:rPr>
              <a:t>*Estrogeni</a:t>
            </a:r>
          </a:p>
          <a:p>
            <a:r>
              <a:rPr lang="it-IT" altLang="zh-CN" sz="2400" b="1">
                <a:ea typeface="宋体" charset="-122"/>
              </a:rPr>
              <a:t>	Anoressia , nausea, vomito e diarrea moderata.</a:t>
            </a:r>
          </a:p>
          <a:p>
            <a:r>
              <a:rPr lang="it-IT" altLang="zh-CN" sz="2400" b="1">
                <a:ea typeface="宋体" charset="-122"/>
              </a:rPr>
              <a:t>	Forse responsabili di sintomi analoghi in gravidanza</a:t>
            </a:r>
          </a:p>
          <a:p>
            <a:r>
              <a:rPr lang="it-IT" altLang="zh-CN" sz="2400" b="1">
                <a:ea typeface="宋体" charset="-122"/>
              </a:rPr>
              <a:t>*Metil-xantine (Teofillina e Caffeina)</a:t>
            </a:r>
          </a:p>
          <a:p>
            <a:r>
              <a:rPr lang="it-IT" altLang="zh-CN" sz="2400" b="1">
                <a:ea typeface="宋体" charset="-122"/>
              </a:rPr>
              <a:t>	Nausea e vomito specie con teofillina </a:t>
            </a:r>
          </a:p>
          <a:p>
            <a:r>
              <a:rPr lang="it-IT" altLang="zh-CN" sz="2400" b="1">
                <a:solidFill>
                  <a:schemeClr val="accent2"/>
                </a:solidFill>
                <a:ea typeface="宋体" charset="-122"/>
              </a:rPr>
              <a:t>Farmaci emetici con  azione irritante periferica:</a:t>
            </a:r>
          </a:p>
          <a:p>
            <a:r>
              <a:rPr lang="it-IT" altLang="zh-CN" sz="2400" b="1">
                <a:ea typeface="宋体" charset="-122"/>
              </a:rPr>
              <a:t>*Sali di potassio  </a:t>
            </a:r>
          </a:p>
          <a:p>
            <a:r>
              <a:rPr lang="it-IT" altLang="zh-CN" sz="2400" b="1">
                <a:ea typeface="宋体" charset="-122"/>
              </a:rPr>
              <a:t>*Sali di Ferro</a:t>
            </a:r>
          </a:p>
          <a:p>
            <a:r>
              <a:rPr lang="it-IT" altLang="zh-CN" sz="2400" b="1">
                <a:ea typeface="宋体" charset="-122"/>
              </a:rPr>
              <a:t>	Sali di ferro (solfato, fumarato, gluconato, succinato):</a:t>
            </a:r>
          </a:p>
          <a:p>
            <a:r>
              <a:rPr lang="it-IT" altLang="zh-CN" sz="2400" b="1">
                <a:ea typeface="宋体" charset="-122"/>
              </a:rPr>
              <a:t>	azione irritante nausea, vomito, diarrea o stipsi</a:t>
            </a:r>
          </a:p>
          <a:p>
            <a:r>
              <a:rPr lang="it-IT" altLang="zh-CN" sz="2400" b="1">
                <a:ea typeface="宋体" charset="-122"/>
              </a:rPr>
              <a:t>	Assunzione durante i pasti </a:t>
            </a:r>
          </a:p>
          <a:p>
            <a:r>
              <a:rPr lang="it-IT" altLang="zh-CN" sz="2400" b="1">
                <a:ea typeface="宋体" charset="-122"/>
              </a:rPr>
              <a:t>	Somministrazione per os nausea e vomito</a:t>
            </a:r>
          </a:p>
          <a:p>
            <a:r>
              <a:rPr lang="it-IT" altLang="zh-CN" sz="2400" b="1">
                <a:ea typeface="宋体" charset="-122"/>
              </a:rPr>
              <a:t>				danno mucosa con sanguinamento </a:t>
            </a:r>
          </a:p>
          <a:p>
            <a:r>
              <a:rPr lang="it-IT" altLang="zh-CN" sz="2400" b="1">
                <a:ea typeface="宋体" charset="-122"/>
              </a:rPr>
              <a:t>				ematemesi</a:t>
            </a:r>
          </a:p>
          <a:p>
            <a:r>
              <a:rPr lang="it-IT" altLang="zh-CN" sz="2400" b="1">
                <a:ea typeface="宋体" charset="-122"/>
              </a:rPr>
              <a:t>				perforazione intestinale</a:t>
            </a:r>
            <a:r>
              <a:rPr lang="it-IT" altLang="zh-CN">
                <a:ea typeface="宋体" charset="-122"/>
              </a:rPr>
              <a:t> </a:t>
            </a:r>
          </a:p>
        </p:txBody>
      </p:sp>
      <p:sp>
        <p:nvSpPr>
          <p:cNvPr id="7680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76804"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50825" y="254000"/>
            <a:ext cx="8637588" cy="3378200"/>
          </a:xfrm>
          <a:prstGeom prst="rect">
            <a:avLst/>
          </a:prstGeom>
          <a:noFill/>
          <a:ln w="9525">
            <a:noFill/>
            <a:miter lim="800000"/>
            <a:headEnd/>
            <a:tailEnd/>
          </a:ln>
        </p:spPr>
        <p:txBody>
          <a:bodyPr>
            <a:spAutoFit/>
          </a:bodyPr>
          <a:lstStyle/>
          <a:p>
            <a:r>
              <a:rPr lang="it-IT" altLang="zh-CN" sz="2400" b="1">
                <a:ea typeface="宋体" charset="-122"/>
              </a:rPr>
              <a:t>*Analgesici antiinfiammatori </a:t>
            </a:r>
          </a:p>
          <a:p>
            <a:r>
              <a:rPr lang="it-IT" altLang="zh-CN" sz="2400" b="1">
                <a:ea typeface="宋体" charset="-122"/>
              </a:rPr>
              <a:t>	nausea e vomito sintomi di lieve intossicazione</a:t>
            </a:r>
          </a:p>
          <a:p>
            <a:r>
              <a:rPr lang="it-IT" altLang="zh-CN" sz="2400" b="1">
                <a:ea typeface="宋体" charset="-122"/>
              </a:rPr>
              <a:t>	più frequenti i fenomeni di irritazione gastrica</a:t>
            </a:r>
          </a:p>
          <a:p>
            <a:r>
              <a:rPr lang="it-IT" altLang="zh-CN" sz="2400" b="1">
                <a:ea typeface="宋体" charset="-122"/>
              </a:rPr>
              <a:t>*Tetracicline</a:t>
            </a:r>
          </a:p>
          <a:p>
            <a:r>
              <a:rPr lang="it-IT" altLang="zh-CN" sz="2400" b="1">
                <a:ea typeface="宋体" charset="-122"/>
              </a:rPr>
              <a:t>	vomito da azione irritante gastrica</a:t>
            </a:r>
          </a:p>
          <a:p>
            <a:r>
              <a:rPr lang="it-IT" altLang="zh-CN" sz="2400" b="1">
                <a:ea typeface="宋体" charset="-122"/>
              </a:rPr>
              <a:t>*Ipecacuana con Emetina</a:t>
            </a:r>
          </a:p>
          <a:p>
            <a:r>
              <a:rPr lang="it-IT" altLang="zh-CN" sz="2400" b="1">
                <a:ea typeface="宋体" charset="-122"/>
              </a:rPr>
              <a:t>azione irritante sull'intestino vomito e diarrea</a:t>
            </a:r>
          </a:p>
          <a:p>
            <a:r>
              <a:rPr lang="it-IT" altLang="zh-CN" sz="2400" b="1">
                <a:ea typeface="宋体" charset="-122"/>
              </a:rPr>
              <a:t>usata come espettorante</a:t>
            </a:r>
          </a:p>
          <a:p>
            <a:r>
              <a:rPr lang="it-IT" altLang="zh-CN" sz="2400" b="1">
                <a:ea typeface="宋体" charset="-122"/>
              </a:rPr>
              <a:t>*Tartrato di potassio ed antimonio [Tartaro emetico]</a:t>
            </a:r>
          </a:p>
        </p:txBody>
      </p:sp>
      <p:sp>
        <p:nvSpPr>
          <p:cNvPr id="7782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77828"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50825" y="254000"/>
            <a:ext cx="8637588" cy="5643563"/>
          </a:xfrm>
          <a:prstGeom prst="rect">
            <a:avLst/>
          </a:prstGeom>
          <a:noFill/>
          <a:ln w="9525">
            <a:noFill/>
            <a:miter lim="800000"/>
            <a:headEnd/>
            <a:tailEnd/>
          </a:ln>
        </p:spPr>
        <p:txBody>
          <a:bodyPr>
            <a:spAutoFit/>
          </a:bodyPr>
          <a:lstStyle/>
          <a:p>
            <a:pPr algn="ctr"/>
            <a:r>
              <a:rPr lang="it-IT" altLang="zh-CN" b="1">
                <a:solidFill>
                  <a:srgbClr val="FF7C80"/>
                </a:solidFill>
                <a:ea typeface="宋体" charset="-122"/>
              </a:rPr>
              <a:t>S t o m a c o   e   d u o d e n o</a:t>
            </a:r>
          </a:p>
          <a:p>
            <a:r>
              <a:rPr lang="it-IT" altLang="zh-CN" b="1">
                <a:solidFill>
                  <a:schemeClr val="accent2"/>
                </a:solidFill>
                <a:ea typeface="宋体" charset="-122"/>
              </a:rPr>
              <a:t>*Modificazioni della motilità gastrica</a:t>
            </a:r>
          </a:p>
          <a:p>
            <a:r>
              <a:rPr lang="it-IT" altLang="zh-CN" b="1">
                <a:ea typeface="宋体" charset="-122"/>
              </a:rPr>
              <a:t>-Ritardo dello svuotamento gastrico dovuto a:</a:t>
            </a:r>
          </a:p>
          <a:p>
            <a:r>
              <a:rPr lang="it-IT" altLang="zh-CN" b="1">
                <a:ea typeface="宋体" charset="-122"/>
              </a:rPr>
              <a:t>	 farmaci anticolinergici</a:t>
            </a:r>
          </a:p>
          <a:p>
            <a:r>
              <a:rPr lang="it-IT" altLang="zh-CN" b="1">
                <a:ea typeface="宋体" charset="-122"/>
              </a:rPr>
              <a:t>	 morfina e derivati</a:t>
            </a:r>
          </a:p>
          <a:p>
            <a:r>
              <a:rPr lang="it-IT" altLang="zh-CN" b="1">
                <a:ea typeface="宋体" charset="-122"/>
              </a:rPr>
              <a:t>Conseguenze :</a:t>
            </a:r>
          </a:p>
          <a:p>
            <a:pPr marL="1143000" lvl="2" indent="-228600"/>
            <a:r>
              <a:rPr lang="it-IT" altLang="zh-CN" b="1">
                <a:ea typeface="宋体" charset="-122"/>
              </a:rPr>
              <a:t>	sensazione di pesantezza</a:t>
            </a:r>
          </a:p>
          <a:p>
            <a:pPr marL="1143000" lvl="2" indent="-228600"/>
            <a:r>
              <a:rPr lang="it-IT" altLang="zh-CN" b="1">
                <a:ea typeface="宋体" charset="-122"/>
              </a:rPr>
              <a:t>	interferenze assorbimento altri farmaci</a:t>
            </a:r>
          </a:p>
          <a:p>
            <a:r>
              <a:rPr lang="it-IT" altLang="zh-CN" b="1">
                <a:ea typeface="宋体" charset="-122"/>
              </a:rPr>
              <a:t>		 rallentato passaggio all'intestino</a:t>
            </a:r>
          </a:p>
          <a:p>
            <a:r>
              <a:rPr lang="it-IT" altLang="zh-CN" b="1">
                <a:ea typeface="宋体" charset="-122"/>
              </a:rPr>
              <a:t>		 ritardato assorbimento (Morfina)</a:t>
            </a:r>
          </a:p>
          <a:p>
            <a:r>
              <a:rPr lang="it-IT" altLang="zh-CN" b="1">
                <a:ea typeface="宋体" charset="-122"/>
              </a:rPr>
              <a:t>Ritardato transito intestinale aumento entità assorbimento</a:t>
            </a:r>
          </a:p>
          <a:p>
            <a:r>
              <a:rPr lang="it-IT" altLang="zh-CN" b="1">
                <a:ea typeface="宋体" charset="-122"/>
              </a:rPr>
              <a:t>-Diminuzione tempo transito minor assorbimento</a:t>
            </a:r>
            <a:endParaRPr lang="it-IT" altLang="zh-CN" sz="2400" b="1">
              <a:ea typeface="宋体" charset="-122"/>
            </a:endParaRPr>
          </a:p>
        </p:txBody>
      </p:sp>
      <p:sp>
        <p:nvSpPr>
          <p:cNvPr id="7885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78852" name="Text Box 4"/>
          <p:cNvSpPr txBox="1">
            <a:spLocks noChangeArrowheads="1"/>
          </p:cNvSpPr>
          <p:nvPr/>
        </p:nvSpPr>
        <p:spPr bwMode="auto">
          <a:xfrm>
            <a:off x="719138" y="8048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50825" y="254000"/>
            <a:ext cx="8637588" cy="6664325"/>
          </a:xfrm>
          <a:prstGeom prst="rect">
            <a:avLst/>
          </a:prstGeom>
          <a:noFill/>
          <a:ln w="9525">
            <a:noFill/>
            <a:miter lim="800000"/>
            <a:headEnd/>
            <a:tailEnd/>
          </a:ln>
        </p:spPr>
        <p:txBody>
          <a:bodyPr>
            <a:spAutoFit/>
          </a:bodyPr>
          <a:lstStyle/>
          <a:p>
            <a:r>
              <a:rPr lang="it-IT" altLang="zh-CN" sz="2400" b="1">
                <a:solidFill>
                  <a:schemeClr val="accent2"/>
                </a:solidFill>
                <a:ea typeface="宋体" charset="-122"/>
              </a:rPr>
              <a:t>Farmaci ad azione ulcerogena:</a:t>
            </a:r>
          </a:p>
          <a:p>
            <a:r>
              <a:rPr lang="it-IT" altLang="zh-CN" sz="2400" b="1">
                <a:solidFill>
                  <a:srgbClr val="FF7C80"/>
                </a:solidFill>
                <a:ea typeface="宋体" charset="-122"/>
              </a:rPr>
              <a:t>B] Analgesici ed antiinfiammatori non steroidei</a:t>
            </a:r>
          </a:p>
          <a:p>
            <a:r>
              <a:rPr lang="it-IT" altLang="zh-CN" sz="2400" b="1">
                <a:ea typeface="宋体" charset="-122"/>
              </a:rPr>
              <a:t>Possibilità di :</a:t>
            </a:r>
          </a:p>
          <a:p>
            <a:pPr>
              <a:buFont typeface="Wingdings" pitchFamily="2" charset="2"/>
              <a:buChar char="Ø"/>
            </a:pPr>
            <a:r>
              <a:rPr lang="it-IT" altLang="zh-CN" sz="2400" b="1">
                <a:ea typeface="宋体" charset="-122"/>
              </a:rPr>
              <a:t>dare dispepsia</a:t>
            </a:r>
          </a:p>
          <a:p>
            <a:pPr>
              <a:buFont typeface="Wingdings" pitchFamily="2" charset="2"/>
              <a:buChar char="Ø"/>
            </a:pPr>
            <a:r>
              <a:rPr lang="it-IT" altLang="zh-CN" sz="2400" b="1">
                <a:ea typeface="宋体" charset="-122"/>
              </a:rPr>
              <a:t>indurre formazione o riacutizzare ulcere gastriche o duodenali</a:t>
            </a:r>
          </a:p>
          <a:p>
            <a:pPr>
              <a:buFont typeface="Wingdings" pitchFamily="2" charset="2"/>
              <a:buChar char="Ø"/>
            </a:pPr>
            <a:r>
              <a:rPr lang="it-IT" altLang="zh-CN" sz="2400" b="1">
                <a:ea typeface="宋体" charset="-122"/>
              </a:rPr>
              <a:t>provocare un'anemia secondaria</a:t>
            </a:r>
          </a:p>
          <a:p>
            <a:r>
              <a:rPr lang="it-IT" altLang="zh-CN" sz="2400" b="1">
                <a:ea typeface="宋体" charset="-122"/>
              </a:rPr>
              <a:t>Danno gastrico da due meccanismi:</a:t>
            </a:r>
          </a:p>
          <a:p>
            <a:r>
              <a:rPr lang="it-IT" altLang="zh-CN" sz="2400" b="1">
                <a:ea typeface="宋体" charset="-122"/>
              </a:rPr>
              <a:t>irritativo (per os) - Uso preparazioni tamponate o solubili</a:t>
            </a:r>
          </a:p>
          <a:p>
            <a:r>
              <a:rPr lang="it-IT" altLang="zh-CN" sz="2400" b="1">
                <a:ea typeface="宋体" charset="-122"/>
              </a:rPr>
              <a:t>inibizione sintesi PGs [PGE2 e PGI2]</a:t>
            </a:r>
          </a:p>
          <a:p>
            <a:r>
              <a:rPr lang="it-IT" altLang="zh-CN" sz="2400" b="1">
                <a:ea typeface="宋体" charset="-122"/>
              </a:rPr>
              <a:t>Nimesulide – nabumetone </a:t>
            </a:r>
          </a:p>
          <a:p>
            <a:r>
              <a:rPr lang="it-IT" altLang="zh-CN" sz="2400" b="1">
                <a:ea typeface="宋体" charset="-122"/>
              </a:rPr>
              <a:t>Utilità misoprostolo</a:t>
            </a:r>
          </a:p>
          <a:p>
            <a:r>
              <a:rPr lang="it-IT" altLang="zh-CN" sz="2400" b="1">
                <a:ea typeface="宋体" charset="-122"/>
              </a:rPr>
              <a:t>Trattamenti discontinui a basse dosi ematemesi e melena</a:t>
            </a:r>
          </a:p>
          <a:p>
            <a:r>
              <a:rPr lang="it-IT" altLang="zh-CN" sz="2400" b="1">
                <a:ea typeface="宋体" charset="-122"/>
              </a:rPr>
              <a:t>Trattamenti continui ad alte dosi anemia (10 ml/die)</a:t>
            </a:r>
          </a:p>
          <a:p>
            <a:r>
              <a:rPr lang="it-IT" altLang="zh-CN" sz="2400" b="1">
                <a:ea typeface="宋体" charset="-122"/>
              </a:rPr>
              <a:t>Effetti più frequenti negli anziani</a:t>
            </a:r>
          </a:p>
          <a:p>
            <a:r>
              <a:rPr lang="it-IT" altLang="zh-CN" sz="2400" b="1">
                <a:solidFill>
                  <a:srgbClr val="FF7C80"/>
                </a:solidFill>
                <a:ea typeface="宋体" charset="-122"/>
              </a:rPr>
              <a:t>B] Glucocorticoidi e ACTH</a:t>
            </a:r>
          </a:p>
          <a:p>
            <a:r>
              <a:rPr lang="it-IT" altLang="zh-CN" sz="2400" b="1">
                <a:ea typeface="宋体" charset="-122"/>
              </a:rPr>
              <a:t>	Possibilità di ulcere con perforazioni ed emorragie. </a:t>
            </a:r>
          </a:p>
          <a:p>
            <a:r>
              <a:rPr lang="it-IT" altLang="zh-CN" sz="2400" b="1">
                <a:ea typeface="宋体" charset="-122"/>
              </a:rPr>
              <a:t>	Inizio insidioso</a:t>
            </a:r>
          </a:p>
          <a:p>
            <a:r>
              <a:rPr lang="it-IT" altLang="zh-CN" sz="2400" b="1">
                <a:ea typeface="宋体" charset="-122"/>
              </a:rPr>
              <a:t>Evidenze negli animali</a:t>
            </a:r>
          </a:p>
        </p:txBody>
      </p:sp>
      <p:sp>
        <p:nvSpPr>
          <p:cNvPr id="7987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142875"/>
            <a:ext cx="9144000" cy="6683375"/>
          </a:xfrm>
          <a:prstGeom prst="rect">
            <a:avLst/>
          </a:prstGeom>
          <a:noFill/>
          <a:ln w="9525">
            <a:noFill/>
            <a:miter lim="800000"/>
            <a:headEnd/>
            <a:tailEnd/>
          </a:ln>
        </p:spPr>
        <p:txBody>
          <a:bodyPr>
            <a:spAutoFit/>
          </a:bodyPr>
          <a:lstStyle/>
          <a:p>
            <a:pPr>
              <a:lnSpc>
                <a:spcPct val="75000"/>
              </a:lnSpc>
            </a:pPr>
            <a:r>
              <a:rPr lang="it-IT" altLang="zh-CN" sz="2400" b="1">
                <a:solidFill>
                  <a:srgbClr val="FF7C80"/>
                </a:solidFill>
                <a:ea typeface="宋体" charset="-122"/>
              </a:rPr>
              <a:t>C] Xantine</a:t>
            </a:r>
          </a:p>
          <a:p>
            <a:pPr>
              <a:lnSpc>
                <a:spcPct val="75000"/>
              </a:lnSpc>
            </a:pPr>
            <a:r>
              <a:rPr lang="it-IT" altLang="zh-CN" sz="2400" b="1">
                <a:ea typeface="宋体" charset="-122"/>
              </a:rPr>
              <a:t> 	Caffeina e teofillina (per os e parenterale)</a:t>
            </a:r>
          </a:p>
          <a:p>
            <a:pPr>
              <a:lnSpc>
                <a:spcPct val="75000"/>
              </a:lnSpc>
            </a:pPr>
            <a:r>
              <a:rPr lang="it-IT" altLang="zh-CN" sz="2400" b="1">
                <a:ea typeface="宋体" charset="-122"/>
              </a:rPr>
              <a:t>		 secrezione acido e pepsina </a:t>
            </a:r>
          </a:p>
          <a:p>
            <a:pPr>
              <a:lnSpc>
                <a:spcPct val="75000"/>
              </a:lnSpc>
            </a:pPr>
            <a:r>
              <a:rPr lang="it-IT" altLang="zh-CN" sz="2400" b="1">
                <a:ea typeface="宋体" charset="-122"/>
              </a:rPr>
              <a:t>	Cereali torrefatti - caffè decaffeinato - bevande con cola </a:t>
            </a:r>
          </a:p>
          <a:p>
            <a:pPr>
              <a:lnSpc>
                <a:spcPct val="75000"/>
              </a:lnSpc>
            </a:pPr>
            <a:r>
              <a:rPr lang="it-IT" altLang="zh-CN" sz="2400" b="1">
                <a:ea typeface="宋体" charset="-122"/>
              </a:rPr>
              <a:t>		 analoga stimolazione sebbene meno marcata</a:t>
            </a:r>
          </a:p>
          <a:p>
            <a:pPr>
              <a:lnSpc>
                <a:spcPct val="75000"/>
              </a:lnSpc>
            </a:pPr>
            <a:r>
              <a:rPr lang="it-IT" altLang="zh-CN" sz="2400" b="1">
                <a:ea typeface="宋体" charset="-122"/>
              </a:rPr>
              <a:t>	Controverso l'effetto sulla genesi dell'ulcera. Controindicate</a:t>
            </a:r>
          </a:p>
          <a:p>
            <a:pPr>
              <a:lnSpc>
                <a:spcPct val="75000"/>
              </a:lnSpc>
            </a:pPr>
            <a:r>
              <a:rPr lang="it-IT" altLang="zh-CN" sz="2400" b="1">
                <a:solidFill>
                  <a:srgbClr val="FF7C80"/>
                </a:solidFill>
                <a:ea typeface="宋体" charset="-122"/>
              </a:rPr>
              <a:t>D] Alcool</a:t>
            </a:r>
          </a:p>
          <a:p>
            <a:pPr>
              <a:lnSpc>
                <a:spcPct val="75000"/>
              </a:lnSpc>
            </a:pPr>
            <a:r>
              <a:rPr lang="it-IT" altLang="zh-CN" sz="2400" b="1">
                <a:ea typeface="宋体" charset="-122"/>
              </a:rPr>
              <a:t>Stimolazione salivare e gastrica per:</a:t>
            </a:r>
          </a:p>
          <a:p>
            <a:pPr>
              <a:lnSpc>
                <a:spcPct val="75000"/>
              </a:lnSpc>
            </a:pPr>
            <a:r>
              <a:rPr lang="it-IT" altLang="zh-CN" sz="2400" b="1">
                <a:ea typeface="宋体" charset="-122"/>
              </a:rPr>
              <a:t>-effetto psichico succo gastrico ricco di acido e con pepsina</a:t>
            </a:r>
          </a:p>
          <a:p>
            <a:pPr>
              <a:lnSpc>
                <a:spcPct val="75000"/>
              </a:lnSpc>
            </a:pPr>
            <a:r>
              <a:rPr lang="it-IT" altLang="zh-CN" sz="2400" b="1">
                <a:ea typeface="宋体" charset="-122"/>
              </a:rPr>
              <a:t>-per via riflessa stimolazione terminazioni sensoriali bocca e stomaco</a:t>
            </a:r>
          </a:p>
          <a:p>
            <a:pPr>
              <a:lnSpc>
                <a:spcPct val="75000"/>
              </a:lnSpc>
            </a:pPr>
            <a:r>
              <a:rPr lang="it-IT" altLang="zh-CN" sz="2400" b="1">
                <a:ea typeface="宋体" charset="-122"/>
              </a:rPr>
              <a:t>-direttamente a livello gastrico per liberazione istamina e gastrina</a:t>
            </a:r>
          </a:p>
          <a:p>
            <a:pPr>
              <a:lnSpc>
                <a:spcPct val="75000"/>
              </a:lnSpc>
            </a:pPr>
            <a:r>
              <a:rPr lang="it-IT" altLang="zh-CN" sz="2400" b="1">
                <a:ea typeface="宋体" charset="-122"/>
              </a:rPr>
              <a:t>Concentrazione alcool circa  10 - 20% stimolazione succo gastrico</a:t>
            </a:r>
          </a:p>
          <a:p>
            <a:pPr>
              <a:lnSpc>
                <a:spcPct val="75000"/>
              </a:lnSpc>
            </a:pPr>
            <a:r>
              <a:rPr lang="it-IT" altLang="zh-CN" sz="2400" b="1">
                <a:ea typeface="宋体" charset="-122"/>
              </a:rPr>
              <a:t>						forte conc. acido </a:t>
            </a:r>
          </a:p>
          <a:p>
            <a:pPr>
              <a:lnSpc>
                <a:spcPct val="75000"/>
              </a:lnSpc>
            </a:pPr>
            <a:r>
              <a:rPr lang="it-IT" altLang="zh-CN" sz="2400" b="1">
                <a:ea typeface="宋体" charset="-122"/>
              </a:rPr>
              <a:t>						scarso contenuto pepsina</a:t>
            </a:r>
          </a:p>
          <a:p>
            <a:pPr>
              <a:lnSpc>
                <a:spcPct val="75000"/>
              </a:lnSpc>
            </a:pPr>
            <a:r>
              <a:rPr lang="it-IT" altLang="zh-CN" sz="2400" b="1">
                <a:ea typeface="宋体" charset="-122"/>
              </a:rPr>
              <a:t>Concentrazione alcool &gt; 20% secrezione gastrica inibita; irritazione</a:t>
            </a:r>
          </a:p>
          <a:p>
            <a:pPr>
              <a:lnSpc>
                <a:spcPct val="75000"/>
              </a:lnSpc>
            </a:pPr>
            <a:r>
              <a:rPr lang="it-IT" altLang="zh-CN" sz="2400" b="1">
                <a:ea typeface="宋体" charset="-122"/>
              </a:rPr>
              <a:t>Concentrazione alcool &gt; 40% azione irritante con iperemia e infiammazione - gastrite erosiva</a:t>
            </a:r>
          </a:p>
          <a:p>
            <a:pPr>
              <a:lnSpc>
                <a:spcPct val="75000"/>
              </a:lnSpc>
            </a:pPr>
            <a:r>
              <a:rPr lang="it-IT" altLang="zh-CN" sz="2400" b="1">
                <a:ea typeface="宋体" charset="-122"/>
              </a:rPr>
              <a:t>Altri effetti gastro-intestinali:</a:t>
            </a:r>
          </a:p>
          <a:p>
            <a:pPr>
              <a:lnSpc>
                <a:spcPct val="75000"/>
              </a:lnSpc>
            </a:pPr>
            <a:r>
              <a:rPr lang="it-IT" altLang="zh-CN" sz="2400" b="1">
                <a:ea typeface="宋体" charset="-122"/>
              </a:rPr>
              <a:t>Stipsi per inadeguata assunzione cibo quindi inadeguata quantità residui</a:t>
            </a:r>
          </a:p>
          <a:p>
            <a:pPr>
              <a:lnSpc>
                <a:spcPct val="75000"/>
              </a:lnSpc>
            </a:pPr>
            <a:r>
              <a:rPr lang="it-IT" altLang="zh-CN" sz="2400" b="1">
                <a:ea typeface="宋体" charset="-122"/>
              </a:rPr>
              <a:t>Diarrea da azione irritante da olii essenziali aromatizzanti</a:t>
            </a:r>
          </a:p>
          <a:p>
            <a:pPr>
              <a:lnSpc>
                <a:spcPct val="75000"/>
              </a:lnSpc>
            </a:pPr>
            <a:r>
              <a:rPr lang="it-IT" altLang="zh-CN" sz="2400" b="1">
                <a:ea typeface="宋体" charset="-122"/>
              </a:rPr>
              <a:t>	       carenza vitaminica </a:t>
            </a:r>
          </a:p>
          <a:p>
            <a:pPr>
              <a:lnSpc>
                <a:spcPct val="75000"/>
              </a:lnSpc>
            </a:pPr>
            <a:r>
              <a:rPr lang="it-IT" altLang="zh-CN" sz="2400" b="1">
                <a:ea typeface="宋体" charset="-122"/>
              </a:rPr>
              <a:t>Quantità eccessive alcool lesioni esofagee</a:t>
            </a:r>
          </a:p>
          <a:p>
            <a:pPr>
              <a:lnSpc>
                <a:spcPct val="75000"/>
              </a:lnSpc>
            </a:pPr>
            <a:r>
              <a:rPr lang="it-IT" altLang="zh-CN" sz="2400" b="1">
                <a:ea typeface="宋体" charset="-122"/>
              </a:rPr>
              <a:t>				  pancreatite acuta e cronica</a:t>
            </a:r>
          </a:p>
        </p:txBody>
      </p:sp>
      <p:sp>
        <p:nvSpPr>
          <p:cNvPr id="8089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82575" y="33338"/>
            <a:ext cx="8637588" cy="3013075"/>
          </a:xfrm>
          <a:prstGeom prst="rect">
            <a:avLst/>
          </a:prstGeom>
          <a:noFill/>
          <a:ln w="9525">
            <a:noFill/>
            <a:miter lim="800000"/>
            <a:headEnd/>
            <a:tailEnd/>
          </a:ln>
        </p:spPr>
        <p:txBody>
          <a:bodyPr>
            <a:spAutoFit/>
          </a:bodyPr>
          <a:lstStyle/>
          <a:p>
            <a:pPr algn="just"/>
            <a:r>
              <a:rPr lang="it-IT" altLang="zh-CN" sz="2400">
                <a:ea typeface="宋体" charset="-122"/>
              </a:rPr>
              <a:t>Si ritiene che la chemoreceptor trigger zone sia le sede centrale attraverso cui viene stimolato il centro del vomito e che i mediatori siano la dopamina e la serotonina .</a:t>
            </a:r>
          </a:p>
          <a:p>
            <a:pPr algn="just"/>
            <a:endParaRPr lang="it-IT" altLang="zh-CN" sz="2400">
              <a:ea typeface="宋体" charset="-122"/>
            </a:endParaRPr>
          </a:p>
          <a:p>
            <a:pPr algn="just"/>
            <a:endParaRPr lang="it-IT" altLang="zh-CN" sz="2400">
              <a:ea typeface="宋体" charset="-122"/>
            </a:endParaRPr>
          </a:p>
          <a:p>
            <a:pPr algn="just"/>
            <a:endParaRPr lang="it-IT" altLang="zh-CN" sz="2400">
              <a:ea typeface="宋体" charset="-122"/>
            </a:endParaRPr>
          </a:p>
          <a:p>
            <a:pPr algn="just"/>
            <a:endParaRPr lang="it-IT" altLang="zh-CN" sz="2400">
              <a:ea typeface="宋体" charset="-122"/>
            </a:endParaRPr>
          </a:p>
          <a:p>
            <a:pPr algn="just"/>
            <a:endParaRPr lang="it-IT" altLang="zh-CN" sz="2400">
              <a:ea typeface="宋体" charset="-122"/>
            </a:endParaRPr>
          </a:p>
        </p:txBody>
      </p:sp>
      <p:sp>
        <p:nvSpPr>
          <p:cNvPr id="1024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
        <p:nvSpPr>
          <p:cNvPr id="10244" name="Text Box 4"/>
          <p:cNvSpPr txBox="1">
            <a:spLocks noChangeArrowheads="1"/>
          </p:cNvSpPr>
          <p:nvPr/>
        </p:nvSpPr>
        <p:spPr bwMode="auto">
          <a:xfrm>
            <a:off x="371475" y="2224088"/>
            <a:ext cx="8272463" cy="457200"/>
          </a:xfrm>
          <a:prstGeom prst="rect">
            <a:avLst/>
          </a:prstGeom>
          <a:noFill/>
          <a:ln w="9525">
            <a:noFill/>
            <a:miter lim="800000"/>
            <a:headEnd/>
            <a:tailEnd/>
          </a:ln>
        </p:spPr>
        <p:txBody>
          <a:bodyPr>
            <a:spAutoFit/>
          </a:bodyPr>
          <a:lstStyle/>
          <a:p>
            <a:pPr>
              <a:spcBef>
                <a:spcPct val="50000"/>
              </a:spcBef>
            </a:pPr>
            <a:endParaRPr lang="it-IT" sz="2400"/>
          </a:p>
        </p:txBody>
      </p:sp>
      <p:pic>
        <p:nvPicPr>
          <p:cNvPr id="10245" name="Picture 5" descr="24"/>
          <p:cNvPicPr>
            <a:picLocks noChangeAspect="1" noChangeArrowheads="1"/>
          </p:cNvPicPr>
          <p:nvPr/>
        </p:nvPicPr>
        <p:blipFill>
          <a:blip r:embed="rId2" cstate="print"/>
          <a:srcRect l="6378" t="13559" r="6378" b="16818"/>
          <a:stretch>
            <a:fillRect/>
          </a:stretch>
        </p:blipFill>
        <p:spPr bwMode="auto">
          <a:xfrm>
            <a:off x="0" y="1141413"/>
            <a:ext cx="9144000" cy="566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142875"/>
            <a:ext cx="9144000" cy="6664325"/>
          </a:xfrm>
          <a:prstGeom prst="rect">
            <a:avLst/>
          </a:prstGeom>
          <a:noFill/>
          <a:ln w="9525">
            <a:noFill/>
            <a:miter lim="800000"/>
            <a:headEnd/>
            <a:tailEnd/>
          </a:ln>
        </p:spPr>
        <p:txBody>
          <a:bodyPr>
            <a:spAutoFit/>
          </a:bodyPr>
          <a:lstStyle/>
          <a:p>
            <a:pPr>
              <a:lnSpc>
                <a:spcPct val="90000"/>
              </a:lnSpc>
            </a:pPr>
            <a:r>
              <a:rPr lang="it-IT" altLang="zh-CN" sz="2400" b="1">
                <a:ea typeface="宋体" charset="-122"/>
              </a:rPr>
              <a:t>	Colestiramina</a:t>
            </a:r>
          </a:p>
          <a:p>
            <a:pPr>
              <a:lnSpc>
                <a:spcPct val="90000"/>
              </a:lnSpc>
            </a:pPr>
            <a:r>
              <a:rPr lang="it-IT" altLang="zh-CN" sz="2400" b="1">
                <a:ea typeface="宋体" charset="-122"/>
              </a:rPr>
              <a:t>	Resina basica scambiatrice di anioni</a:t>
            </a:r>
          </a:p>
          <a:p>
            <a:pPr>
              <a:lnSpc>
                <a:spcPct val="90000"/>
              </a:lnSpc>
            </a:pPr>
            <a:r>
              <a:rPr lang="it-IT" altLang="zh-CN" sz="2400" b="1">
                <a:ea typeface="宋体" charset="-122"/>
              </a:rPr>
              <a:t>	Impiego in ittero colestatico e ipercolesterolemia</a:t>
            </a:r>
          </a:p>
          <a:p>
            <a:pPr>
              <a:lnSpc>
                <a:spcPct val="90000"/>
              </a:lnSpc>
            </a:pPr>
            <a:r>
              <a:rPr lang="it-IT" altLang="zh-CN" sz="2400" b="1">
                <a:ea typeface="宋体" charset="-122"/>
              </a:rPr>
              <a:t>	Non assorbita nell'intestino legame con acidi biliari </a:t>
            </a:r>
          </a:p>
          <a:p>
            <a:pPr>
              <a:lnSpc>
                <a:spcPct val="90000"/>
              </a:lnSpc>
            </a:pPr>
            <a:r>
              <a:rPr lang="it-IT" altLang="zh-CN" sz="2400" b="1">
                <a:ea typeface="宋体" charset="-122"/>
              </a:rPr>
              <a:t>				forte eliminazione fecale di acidi biliari</a:t>
            </a:r>
          </a:p>
          <a:p>
            <a:pPr>
              <a:lnSpc>
                <a:spcPct val="90000"/>
              </a:lnSpc>
            </a:pPr>
            <a:r>
              <a:rPr lang="it-IT" altLang="zh-CN" sz="2400" b="1">
                <a:ea typeface="宋体" charset="-122"/>
              </a:rPr>
              <a:t>				diminuzione colesterolemia da</a:t>
            </a:r>
          </a:p>
          <a:p>
            <a:pPr>
              <a:lnSpc>
                <a:spcPct val="90000"/>
              </a:lnSpc>
            </a:pPr>
            <a:r>
              <a:rPr lang="it-IT" altLang="zh-CN" sz="2400" b="1">
                <a:ea typeface="宋体" charset="-122"/>
              </a:rPr>
              <a:t>				aumento sintesi ac.biliari</a:t>
            </a:r>
          </a:p>
          <a:p>
            <a:pPr>
              <a:lnSpc>
                <a:spcPct val="90000"/>
              </a:lnSpc>
            </a:pPr>
            <a:r>
              <a:rPr lang="it-IT" altLang="zh-CN" sz="2400" b="1">
                <a:ea typeface="宋体" charset="-122"/>
              </a:rPr>
              <a:t>				diminuito assorbimento intestinale</a:t>
            </a:r>
          </a:p>
          <a:p>
            <a:pPr>
              <a:lnSpc>
                <a:spcPct val="90000"/>
              </a:lnSpc>
            </a:pPr>
            <a:r>
              <a:rPr lang="it-IT" altLang="zh-CN" sz="2400" b="1">
                <a:ea typeface="宋体" charset="-122"/>
              </a:rPr>
              <a:t>Alte dosi colestiramina steatorrea da mancata formazione micelle</a:t>
            </a:r>
          </a:p>
          <a:p>
            <a:pPr>
              <a:lnSpc>
                <a:spcPct val="90000"/>
              </a:lnSpc>
            </a:pPr>
            <a:r>
              <a:rPr lang="it-IT" altLang="zh-CN" sz="2400" b="1">
                <a:ea typeface="宋体" charset="-122"/>
              </a:rPr>
              <a:t>			 diminuito assorbimento vitamine A, D, E, K</a:t>
            </a:r>
          </a:p>
          <a:p>
            <a:pPr>
              <a:lnSpc>
                <a:spcPct val="90000"/>
              </a:lnSpc>
            </a:pPr>
            <a:r>
              <a:rPr lang="it-IT" altLang="zh-CN" sz="2400" b="1">
                <a:ea typeface="宋体" charset="-122"/>
              </a:rPr>
              <a:t>		             diminuito assorbimento vit B12</a:t>
            </a:r>
          </a:p>
          <a:p>
            <a:pPr>
              <a:lnSpc>
                <a:spcPct val="90000"/>
              </a:lnSpc>
            </a:pPr>
            <a:r>
              <a:rPr lang="it-IT" altLang="zh-CN" sz="2400" b="1">
                <a:ea typeface="宋体" charset="-122"/>
              </a:rPr>
              <a:t>			 Interferenze nell'assorbimento farmaci acidi</a:t>
            </a:r>
          </a:p>
          <a:p>
            <a:pPr>
              <a:lnSpc>
                <a:spcPct val="90000"/>
              </a:lnSpc>
            </a:pPr>
            <a:r>
              <a:rPr lang="it-IT" altLang="zh-CN" sz="2400" b="1">
                <a:ea typeface="宋体" charset="-122"/>
              </a:rPr>
              <a:t>					analgesici antiinfiammatori</a:t>
            </a:r>
          </a:p>
          <a:p>
            <a:pPr>
              <a:lnSpc>
                <a:spcPct val="90000"/>
              </a:lnSpc>
            </a:pPr>
            <a:r>
              <a:rPr lang="it-IT" altLang="zh-CN" sz="2400" b="1">
                <a:ea typeface="宋体" charset="-122"/>
              </a:rPr>
              <a:t>					diuretici tiazidici, barbiturici,           					digitalici, anticoagulanti, 						griseofulvina</a:t>
            </a:r>
          </a:p>
          <a:p>
            <a:pPr>
              <a:lnSpc>
                <a:spcPct val="90000"/>
              </a:lnSpc>
            </a:pPr>
            <a:r>
              <a:rPr lang="it-IT" altLang="zh-CN" sz="2400" b="1">
                <a:ea typeface="宋体" charset="-122"/>
              </a:rPr>
              <a:t>Somministrare farmaci 1 ora prima o 4 ore dopo colestiramina</a:t>
            </a:r>
          </a:p>
          <a:p>
            <a:pPr>
              <a:lnSpc>
                <a:spcPct val="90000"/>
              </a:lnSpc>
            </a:pPr>
            <a:r>
              <a:rPr lang="it-IT" altLang="zh-CN" sz="2400" b="1">
                <a:ea typeface="宋体" charset="-122"/>
              </a:rPr>
              <a:t>	Minor assorbimento griseofulviva ad opera del fenobarbital </a:t>
            </a:r>
          </a:p>
          <a:p>
            <a:pPr>
              <a:lnSpc>
                <a:spcPct val="90000"/>
              </a:lnSpc>
            </a:pPr>
            <a:r>
              <a:rPr lang="it-IT" altLang="zh-CN" sz="2400" b="1">
                <a:ea typeface="宋体" charset="-122"/>
              </a:rPr>
              <a:t>	Minor assorbimento ferro ad opera di antiacidi </a:t>
            </a:r>
          </a:p>
          <a:p>
            <a:pPr>
              <a:lnSpc>
                <a:spcPct val="90000"/>
              </a:lnSpc>
            </a:pPr>
            <a:r>
              <a:rPr lang="it-IT" altLang="zh-CN" sz="2400" b="1">
                <a:ea typeface="宋体" charset="-122"/>
              </a:rPr>
              <a:t>				pericolo anemia da carenza ferro</a:t>
            </a:r>
          </a:p>
        </p:txBody>
      </p:sp>
      <p:sp>
        <p:nvSpPr>
          <p:cNvPr id="8192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142875"/>
            <a:ext cx="9144000" cy="5678488"/>
          </a:xfrm>
          <a:prstGeom prst="rect">
            <a:avLst/>
          </a:prstGeom>
          <a:noFill/>
          <a:ln w="9525">
            <a:noFill/>
            <a:miter lim="800000"/>
            <a:headEnd/>
            <a:tailEnd/>
          </a:ln>
        </p:spPr>
        <p:txBody>
          <a:bodyPr>
            <a:spAutoFit/>
          </a:bodyPr>
          <a:lstStyle/>
          <a:p>
            <a:pPr>
              <a:lnSpc>
                <a:spcPct val="90000"/>
              </a:lnSpc>
            </a:pPr>
            <a:r>
              <a:rPr lang="it-IT" altLang="zh-CN" sz="2400" b="1">
                <a:ea typeface="宋体" charset="-122"/>
              </a:rPr>
              <a:t>I n t e s t i  n o   T e n u e</a:t>
            </a:r>
          </a:p>
          <a:p>
            <a:pPr>
              <a:lnSpc>
                <a:spcPct val="90000"/>
              </a:lnSpc>
            </a:pPr>
            <a:r>
              <a:rPr lang="it-IT" altLang="zh-CN" sz="2400" b="1">
                <a:ea typeface="宋体" charset="-122"/>
              </a:rPr>
              <a:t>1] Ridotta motilità intestinale stipsi sino a ileo paralitico</a:t>
            </a:r>
          </a:p>
          <a:p>
            <a:pPr>
              <a:lnSpc>
                <a:spcPct val="90000"/>
              </a:lnSpc>
            </a:pPr>
            <a:r>
              <a:rPr lang="it-IT" altLang="zh-CN" sz="2400" b="1">
                <a:ea typeface="宋体" charset="-122"/>
              </a:rPr>
              <a:t>    Farmaci coinvolti: Anticolinergici atropino-simili usati come spasmolitici</a:t>
            </a:r>
          </a:p>
          <a:p>
            <a:pPr>
              <a:lnSpc>
                <a:spcPct val="90000"/>
              </a:lnSpc>
            </a:pPr>
            <a:r>
              <a:rPr lang="it-IT" altLang="zh-CN" sz="2400" b="1">
                <a:ea typeface="宋体" charset="-122"/>
              </a:rPr>
              <a:t>         			   Antidepressivi triciclici</a:t>
            </a:r>
          </a:p>
          <a:p>
            <a:pPr>
              <a:lnSpc>
                <a:spcPct val="90000"/>
              </a:lnSpc>
            </a:pPr>
            <a:r>
              <a:rPr lang="it-IT" altLang="zh-CN" sz="2400" b="1">
                <a:ea typeface="宋体" charset="-122"/>
              </a:rPr>
              <a:t>			   Morfina ed analoghi</a:t>
            </a:r>
          </a:p>
          <a:p>
            <a:pPr>
              <a:lnSpc>
                <a:spcPct val="90000"/>
              </a:lnSpc>
            </a:pPr>
            <a:r>
              <a:rPr lang="it-IT" altLang="zh-CN" sz="2400" b="1">
                <a:ea typeface="宋体" charset="-122"/>
              </a:rPr>
              <a:t>2] Ulcerazione dell'intestino tenue</a:t>
            </a:r>
          </a:p>
          <a:p>
            <a:pPr>
              <a:lnSpc>
                <a:spcPct val="90000"/>
              </a:lnSpc>
            </a:pPr>
            <a:r>
              <a:rPr lang="it-IT" altLang="zh-CN" sz="2400" b="1">
                <a:ea typeface="宋体" charset="-122"/>
              </a:rPr>
              <a:t>    Farmaci coinvolti: Compresse a lento rilascio contenente KCl</a:t>
            </a:r>
          </a:p>
          <a:p>
            <a:pPr>
              <a:lnSpc>
                <a:spcPct val="90000"/>
              </a:lnSpc>
            </a:pPr>
            <a:r>
              <a:rPr lang="it-IT" altLang="zh-CN" sz="2400" b="1">
                <a:ea typeface="宋体" charset="-122"/>
              </a:rPr>
              <a:t>			    Preparazioni a base di ferro</a:t>
            </a:r>
          </a:p>
          <a:p>
            <a:pPr>
              <a:lnSpc>
                <a:spcPct val="90000"/>
              </a:lnSpc>
            </a:pPr>
            <a:r>
              <a:rPr lang="it-IT" altLang="zh-CN" sz="2400" b="1">
                <a:ea typeface="宋体" charset="-122"/>
              </a:rPr>
              <a:t>3] Alterazione dei processi di riassorbimento</a:t>
            </a:r>
          </a:p>
          <a:p>
            <a:pPr>
              <a:lnSpc>
                <a:spcPct val="90000"/>
              </a:lnSpc>
            </a:pPr>
            <a:r>
              <a:rPr lang="it-IT" altLang="zh-CN" sz="2400" b="1">
                <a:ea typeface="宋体" charset="-122"/>
              </a:rPr>
              <a:t>    a] In seguito ad interazioni fra farmaci o con sostanze presenti nel lume intestinale formazione complessi non assorbibili</a:t>
            </a:r>
          </a:p>
          <a:p>
            <a:pPr>
              <a:lnSpc>
                <a:spcPct val="90000"/>
              </a:lnSpc>
            </a:pPr>
            <a:r>
              <a:rPr lang="it-IT" altLang="zh-CN" sz="2400" b="1">
                <a:ea typeface="宋体" charset="-122"/>
              </a:rPr>
              <a:t>Tetracicline</a:t>
            </a:r>
          </a:p>
          <a:p>
            <a:pPr>
              <a:lnSpc>
                <a:spcPct val="90000"/>
              </a:lnSpc>
            </a:pPr>
            <a:r>
              <a:rPr lang="it-IT" altLang="zh-CN" sz="2400" b="1">
                <a:ea typeface="宋体" charset="-122"/>
              </a:rPr>
              <a:t>- Formazione di chelati con ioni metallici polivalenti</a:t>
            </a:r>
          </a:p>
          <a:p>
            <a:pPr>
              <a:lnSpc>
                <a:spcPct val="90000"/>
              </a:lnSpc>
            </a:pPr>
            <a:r>
              <a:rPr lang="it-IT" altLang="zh-CN" sz="2400" b="1">
                <a:ea typeface="宋体" charset="-122"/>
              </a:rPr>
              <a:t>- Non compatibili con preparazioni a base di ferro e con antiacidi</a:t>
            </a:r>
          </a:p>
          <a:p>
            <a:pPr>
              <a:lnSpc>
                <a:spcPct val="90000"/>
              </a:lnSpc>
            </a:pPr>
            <a:r>
              <a:rPr lang="it-IT" altLang="zh-CN" sz="2400" b="1">
                <a:ea typeface="宋体" charset="-122"/>
              </a:rPr>
              <a:t>- Non compatibili con cibi ricchi di ioni metallici polivalenti</a:t>
            </a:r>
          </a:p>
          <a:p>
            <a:pPr>
              <a:lnSpc>
                <a:spcPct val="90000"/>
              </a:lnSpc>
            </a:pPr>
            <a:r>
              <a:rPr lang="it-IT" altLang="zh-CN" sz="2400" b="1">
                <a:ea typeface="宋体" charset="-122"/>
              </a:rPr>
              <a:t>- Diminuito assorbimento di preparati a base di ferro</a:t>
            </a:r>
          </a:p>
        </p:txBody>
      </p:sp>
      <p:sp>
        <p:nvSpPr>
          <p:cNvPr id="82947"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0" y="142875"/>
            <a:ext cx="9144000" cy="6664325"/>
          </a:xfrm>
          <a:prstGeom prst="rect">
            <a:avLst/>
          </a:prstGeom>
          <a:noFill/>
          <a:ln w="9525">
            <a:noFill/>
            <a:miter lim="800000"/>
            <a:headEnd/>
            <a:tailEnd/>
          </a:ln>
        </p:spPr>
        <p:txBody>
          <a:bodyPr>
            <a:spAutoFit/>
          </a:bodyPr>
          <a:lstStyle/>
          <a:p>
            <a:r>
              <a:rPr lang="it-IT" altLang="zh-CN" sz="2400" b="1">
                <a:ea typeface="宋体" charset="-122"/>
              </a:rPr>
              <a:t>b</a:t>
            </a:r>
            <a:r>
              <a:rPr lang="it-IT" altLang="zh-CN" sz="2400" b="1" u="sng">
                <a:ea typeface="宋体" charset="-122"/>
              </a:rPr>
              <a:t>] </a:t>
            </a:r>
            <a:r>
              <a:rPr lang="it-IT" altLang="zh-CN" sz="2400" b="1">
                <a:ea typeface="宋体" charset="-122"/>
              </a:rPr>
              <a:t>In seguito ad azione di farmaci su funzionalità intestino tenue</a:t>
            </a:r>
          </a:p>
          <a:p>
            <a:r>
              <a:rPr lang="it-IT" altLang="zh-CN" sz="2400" b="1">
                <a:ea typeface="宋体" charset="-122"/>
              </a:rPr>
              <a:t>    </a:t>
            </a:r>
            <a:r>
              <a:rPr lang="it-IT" altLang="zh-CN" sz="2400" b="1">
                <a:ea typeface="宋体" charset="-122"/>
                <a:sym typeface="Wingdings" pitchFamily="2" charset="2"/>
              </a:rPr>
              <a:t></a:t>
            </a:r>
            <a:r>
              <a:rPr lang="it-IT" altLang="zh-CN" sz="2400" b="1">
                <a:ea typeface="宋体" charset="-122"/>
              </a:rPr>
              <a:t> Farmaci che alterano attività mitotica intestino tenue </a:t>
            </a:r>
          </a:p>
          <a:p>
            <a:r>
              <a:rPr lang="it-IT" altLang="zh-CN" sz="2400" b="1">
                <a:ea typeface="宋体" charset="-122"/>
              </a:rPr>
              <a:t> 	sindrome malassorbimento simile a morbo celiaco</a:t>
            </a:r>
          </a:p>
          <a:p>
            <a:r>
              <a:rPr lang="it-IT" altLang="zh-CN" sz="2400" b="1">
                <a:ea typeface="宋体" charset="-122"/>
              </a:rPr>
              <a:t>	(colchicina e methotrexate)</a:t>
            </a:r>
          </a:p>
          <a:p>
            <a:r>
              <a:rPr lang="it-IT" altLang="zh-CN" sz="2400" b="1">
                <a:ea typeface="宋体" charset="-122"/>
              </a:rPr>
              <a:t>    </a:t>
            </a:r>
            <a:r>
              <a:rPr lang="it-IT" altLang="zh-CN" sz="2400" b="1">
                <a:ea typeface="宋体" charset="-122"/>
                <a:sym typeface="Wingdings" pitchFamily="2" charset="2"/>
              </a:rPr>
              <a:t></a:t>
            </a:r>
            <a:r>
              <a:rPr lang="it-IT" altLang="zh-CN" sz="2400" b="1">
                <a:ea typeface="宋体" charset="-122"/>
              </a:rPr>
              <a:t> Farmaci che danno alterazioni della mucosa intestinale:</a:t>
            </a:r>
          </a:p>
          <a:p>
            <a:r>
              <a:rPr lang="it-IT" altLang="zh-CN" sz="2400" b="1">
                <a:ea typeface="宋体" charset="-122"/>
              </a:rPr>
              <a:t>	neomicina danno dell'orletto a spazzola degli enterociti</a:t>
            </a:r>
          </a:p>
          <a:p>
            <a:r>
              <a:rPr lang="it-IT" altLang="zh-CN" sz="2400" b="1">
                <a:ea typeface="宋体" charset="-122"/>
              </a:rPr>
              <a:t>		       malassorbimento analogo a colestiramina</a:t>
            </a:r>
          </a:p>
          <a:p>
            <a:r>
              <a:rPr lang="it-IT" altLang="zh-CN" sz="2400" b="1">
                <a:ea typeface="宋体" charset="-122"/>
              </a:rPr>
              <a:t>   	Catartici:</a:t>
            </a:r>
          </a:p>
          <a:p>
            <a:r>
              <a:rPr lang="it-IT" altLang="zh-CN" sz="2400" b="1">
                <a:ea typeface="宋体" charset="-122"/>
              </a:rPr>
              <a:t>	bisacodile, gialappa e podofillo perdita di albumine e 	steatorrea</a:t>
            </a:r>
          </a:p>
          <a:p>
            <a:r>
              <a:rPr lang="it-IT" altLang="zh-CN" sz="2400" b="1">
                <a:ea typeface="宋体" charset="-122"/>
              </a:rPr>
              <a:t>         	azione in parte irritativa in parte effetti tossici diretti</a:t>
            </a:r>
          </a:p>
          <a:p>
            <a:r>
              <a:rPr lang="it-IT" altLang="zh-CN" sz="2400" b="1">
                <a:ea typeface="宋体" charset="-122"/>
              </a:rPr>
              <a:t>    	Corticosteroidi:</a:t>
            </a:r>
          </a:p>
          <a:p>
            <a:r>
              <a:rPr lang="it-IT" altLang="zh-CN" sz="2400" b="1">
                <a:ea typeface="宋体" charset="-122"/>
              </a:rPr>
              <a:t>	 malassorbimento intestinale del calcio .</a:t>
            </a:r>
          </a:p>
          <a:p>
            <a:r>
              <a:rPr lang="it-IT" altLang="zh-CN" sz="2400" b="1">
                <a:ea typeface="宋体" charset="-122"/>
              </a:rPr>
              <a:t>    	 liberazione di ormone paratiroideo</a:t>
            </a:r>
          </a:p>
          <a:p>
            <a:r>
              <a:rPr lang="it-IT" altLang="zh-CN" sz="2400" b="1">
                <a:ea typeface="宋体" charset="-122"/>
              </a:rPr>
              <a:t>	 conseguente stimolazione osteoclasti</a:t>
            </a:r>
          </a:p>
          <a:p>
            <a:r>
              <a:rPr lang="it-IT" altLang="zh-CN" sz="2400" b="1">
                <a:ea typeface="宋体" charset="-122"/>
              </a:rPr>
              <a:t>        	 inibizione attività osteoblasti </a:t>
            </a:r>
          </a:p>
          <a:p>
            <a:r>
              <a:rPr lang="it-IT" altLang="zh-CN" sz="2400" b="1">
                <a:ea typeface="宋体" charset="-122"/>
              </a:rPr>
              <a:t>	 osteoporosi e fratture (vertebre e costole)</a:t>
            </a:r>
          </a:p>
          <a:p>
            <a:r>
              <a:rPr lang="it-IT" altLang="zh-CN" sz="2400" b="1">
                <a:ea typeface="宋体" charset="-122"/>
              </a:rPr>
              <a:t>    	 [pericolo in donne in post-menopausa]</a:t>
            </a:r>
          </a:p>
        </p:txBody>
      </p:sp>
      <p:sp>
        <p:nvSpPr>
          <p:cNvPr id="83971"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0038" y="-17463"/>
            <a:ext cx="8843962" cy="6810376"/>
          </a:xfrm>
          <a:prstGeom prst="rect">
            <a:avLst/>
          </a:prstGeom>
          <a:noFill/>
          <a:ln w="9525">
            <a:noFill/>
            <a:miter lim="800000"/>
            <a:headEnd/>
            <a:tailEnd/>
          </a:ln>
        </p:spPr>
        <p:txBody>
          <a:bodyPr>
            <a:spAutoFit/>
          </a:bodyPr>
          <a:lstStyle/>
          <a:p>
            <a:pPr algn="ctr">
              <a:lnSpc>
                <a:spcPct val="80000"/>
              </a:lnSpc>
            </a:pPr>
            <a:r>
              <a:rPr lang="it-IT" altLang="zh-CN" sz="2400" b="1">
                <a:solidFill>
                  <a:schemeClr val="accent2"/>
                </a:solidFill>
                <a:ea typeface="宋体" charset="-122"/>
              </a:rPr>
              <a:t>P a n c r e a t i t i</a:t>
            </a:r>
          </a:p>
          <a:p>
            <a:pPr>
              <a:lnSpc>
                <a:spcPct val="80000"/>
              </a:lnSpc>
            </a:pPr>
            <a:r>
              <a:rPr lang="it-IT" altLang="zh-CN" sz="2400" b="1">
                <a:ea typeface="宋体" charset="-122"/>
              </a:rPr>
              <a:t>Da attivazione zimogeni pancreatici entro ghiandola necrosi e dolore</a:t>
            </a:r>
          </a:p>
          <a:p>
            <a:pPr>
              <a:lnSpc>
                <a:spcPct val="80000"/>
              </a:lnSpc>
            </a:pPr>
            <a:r>
              <a:rPr lang="it-IT" altLang="zh-CN" sz="2400" b="1">
                <a:ea typeface="宋体" charset="-122"/>
              </a:rPr>
              <a:t>Da reflusso bile in dotto pancreatico o da rottura pareti del dotto</a:t>
            </a:r>
          </a:p>
          <a:p>
            <a:pPr>
              <a:lnSpc>
                <a:spcPct val="80000"/>
              </a:lnSpc>
            </a:pPr>
            <a:r>
              <a:rPr lang="it-IT" altLang="zh-CN" sz="2400" b="1">
                <a:ea typeface="宋体" charset="-122"/>
              </a:rPr>
              <a:t>Da morfina (forse per spasmo sfintere di Oddi)</a:t>
            </a:r>
          </a:p>
          <a:p>
            <a:pPr>
              <a:lnSpc>
                <a:spcPct val="80000"/>
              </a:lnSpc>
            </a:pPr>
            <a:r>
              <a:rPr lang="it-IT" altLang="zh-CN" sz="2400" b="1">
                <a:ea typeface="宋体" charset="-122"/>
              </a:rPr>
              <a:t>In alcoolisti	</a:t>
            </a:r>
          </a:p>
          <a:p>
            <a:pPr>
              <a:lnSpc>
                <a:spcPct val="80000"/>
              </a:lnSpc>
            </a:pPr>
            <a:r>
              <a:rPr lang="it-IT" altLang="zh-CN" sz="2400" b="1">
                <a:ea typeface="宋体" charset="-122"/>
              </a:rPr>
              <a:t>In bambini per trattamento cronico con corticosteroidi </a:t>
            </a:r>
          </a:p>
          <a:p>
            <a:pPr>
              <a:lnSpc>
                <a:spcPct val="80000"/>
              </a:lnSpc>
            </a:pPr>
            <a:r>
              <a:rPr lang="it-IT" altLang="zh-CN" sz="2400" b="1">
                <a:ea typeface="宋体" charset="-122"/>
              </a:rPr>
              <a:t>Contraccettivi orali, antitumorali (azatioprina, asparaginasi, ciclofosfamide)</a:t>
            </a:r>
          </a:p>
          <a:p>
            <a:pPr>
              <a:lnSpc>
                <a:spcPct val="80000"/>
              </a:lnSpc>
            </a:pPr>
            <a:r>
              <a:rPr lang="it-IT" altLang="zh-CN" sz="2400" b="1">
                <a:ea typeface="宋体" charset="-122"/>
              </a:rPr>
              <a:t>Valproato sodico</a:t>
            </a:r>
          </a:p>
          <a:p>
            <a:pPr algn="ctr">
              <a:lnSpc>
                <a:spcPct val="80000"/>
              </a:lnSpc>
            </a:pPr>
            <a:r>
              <a:rPr lang="it-IT" altLang="zh-CN" sz="2400" b="1">
                <a:solidFill>
                  <a:schemeClr val="accent2"/>
                </a:solidFill>
                <a:ea typeface="宋体" charset="-122"/>
              </a:rPr>
              <a:t>C o l o n</a:t>
            </a:r>
          </a:p>
          <a:p>
            <a:pPr>
              <a:lnSpc>
                <a:spcPct val="80000"/>
              </a:lnSpc>
            </a:pPr>
            <a:r>
              <a:rPr lang="it-IT" altLang="zh-CN" sz="2400" b="1">
                <a:ea typeface="宋体" charset="-122"/>
              </a:rPr>
              <a:t>Funzioni: assorbimento acqua e formazione, trasporto eliminazione feci</a:t>
            </a:r>
          </a:p>
          <a:p>
            <a:pPr>
              <a:lnSpc>
                <a:spcPct val="80000"/>
              </a:lnSpc>
            </a:pPr>
            <a:r>
              <a:rPr lang="it-IT" altLang="zh-CN" sz="2400" b="1">
                <a:ea typeface="宋体" charset="-122"/>
              </a:rPr>
              <a:t>a] Farmaci che producono diarrea e coliti</a:t>
            </a:r>
          </a:p>
          <a:p>
            <a:pPr>
              <a:lnSpc>
                <a:spcPct val="80000"/>
              </a:lnSpc>
            </a:pPr>
            <a:r>
              <a:rPr lang="it-IT" altLang="zh-CN" sz="2400" b="1">
                <a:ea typeface="宋体" charset="-122"/>
              </a:rPr>
              <a:t> -Per alterato l'equilibrio fra innervazione colinergica e adrenergica </a:t>
            </a:r>
          </a:p>
          <a:p>
            <a:pPr>
              <a:lnSpc>
                <a:spcPct val="80000"/>
              </a:lnSpc>
            </a:pPr>
            <a:r>
              <a:rPr lang="it-IT" altLang="zh-CN" sz="2400" b="1">
                <a:ea typeface="宋体" charset="-122"/>
              </a:rPr>
              <a:t>-Bloccanti del neurone adrenergico con prevalenza simpatica</a:t>
            </a:r>
          </a:p>
          <a:p>
            <a:pPr>
              <a:lnSpc>
                <a:spcPct val="80000"/>
              </a:lnSpc>
            </a:pPr>
            <a:r>
              <a:rPr lang="it-IT" altLang="zh-CN" sz="2400" b="1">
                <a:ea typeface="宋体" charset="-122"/>
              </a:rPr>
              <a:t>	a-metildopa e b-bloccanti</a:t>
            </a:r>
          </a:p>
          <a:p>
            <a:pPr>
              <a:lnSpc>
                <a:spcPct val="80000"/>
              </a:lnSpc>
            </a:pPr>
            <a:r>
              <a:rPr lang="it-IT" altLang="zh-CN" sz="2400" b="1">
                <a:ea typeface="宋体" charset="-122"/>
              </a:rPr>
              <a:t>	Colinergici diretti ed indiretti</a:t>
            </a:r>
          </a:p>
          <a:p>
            <a:pPr>
              <a:lnSpc>
                <a:spcPct val="80000"/>
              </a:lnSpc>
            </a:pPr>
            <a:r>
              <a:rPr lang="it-IT" altLang="zh-CN" sz="2400" b="1">
                <a:ea typeface="宋体" charset="-122"/>
              </a:rPr>
              <a:t> -Alcaloidi segale cornuta</a:t>
            </a:r>
          </a:p>
          <a:p>
            <a:pPr>
              <a:lnSpc>
                <a:spcPct val="80000"/>
              </a:lnSpc>
            </a:pPr>
            <a:r>
              <a:rPr lang="it-IT" altLang="zh-CN" sz="2400" b="1">
                <a:ea typeface="宋体" charset="-122"/>
              </a:rPr>
              <a:t> -Uso eccessivo antiacidi [sali di magnesio: carbonato, idrossido.</a:t>
            </a:r>
          </a:p>
          <a:p>
            <a:pPr>
              <a:lnSpc>
                <a:spcPct val="80000"/>
              </a:lnSpc>
            </a:pPr>
            <a:r>
              <a:rPr lang="it-IT" altLang="zh-CN" sz="2400" b="1">
                <a:ea typeface="宋体" charset="-122"/>
              </a:rPr>
              <a:t>			      ossido, trisilicato] diarrea osmotica</a:t>
            </a:r>
          </a:p>
          <a:p>
            <a:pPr>
              <a:lnSpc>
                <a:spcPct val="80000"/>
              </a:lnSpc>
            </a:pPr>
            <a:r>
              <a:rPr lang="it-IT" altLang="zh-CN" sz="2400" b="1">
                <a:ea typeface="宋体" charset="-122"/>
              </a:rPr>
              <a:t>  -Digossina iperdosaggio diarrea</a:t>
            </a:r>
          </a:p>
        </p:txBody>
      </p:sp>
      <p:sp>
        <p:nvSpPr>
          <p:cNvPr id="84995"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00038" y="-17463"/>
            <a:ext cx="8843962" cy="6492876"/>
          </a:xfrm>
          <a:prstGeom prst="rect">
            <a:avLst/>
          </a:prstGeom>
          <a:noFill/>
          <a:ln w="9525">
            <a:noFill/>
            <a:miter lim="800000"/>
            <a:headEnd/>
            <a:tailEnd/>
          </a:ln>
        </p:spPr>
        <p:txBody>
          <a:bodyPr>
            <a:spAutoFit/>
          </a:bodyPr>
          <a:lstStyle/>
          <a:p>
            <a:r>
              <a:rPr lang="it-IT" altLang="zh-CN" sz="2000">
                <a:ea typeface="宋体" charset="-122"/>
              </a:rPr>
              <a:t> </a:t>
            </a:r>
            <a:r>
              <a:rPr lang="it-IT" altLang="zh-CN" sz="2000" b="1">
                <a:ea typeface="宋体" charset="-122"/>
              </a:rPr>
              <a:t>Abuso di purganti </a:t>
            </a:r>
          </a:p>
          <a:p>
            <a:r>
              <a:rPr lang="it-IT" altLang="zh-CN" sz="2000" b="1">
                <a:ea typeface="宋体" charset="-122"/>
              </a:rPr>
              <a:t>	Purganti salini ad azione osmotica disidratazione</a:t>
            </a:r>
          </a:p>
          <a:p>
            <a:r>
              <a:rPr lang="it-IT" altLang="zh-CN" sz="2000" b="1">
                <a:ea typeface="宋体" charset="-122"/>
              </a:rPr>
              <a:t>	Antrachinoni in Aloe (foglie)</a:t>
            </a:r>
          </a:p>
          <a:p>
            <a:r>
              <a:rPr lang="it-IT" altLang="zh-CN" sz="2000" b="1">
                <a:ea typeface="宋体" charset="-122"/>
              </a:rPr>
              <a:t>			    Cascara (corteccia Rhamnus purshiana )</a:t>
            </a:r>
          </a:p>
          <a:p>
            <a:r>
              <a:rPr lang="it-IT" altLang="zh-CN" sz="2000" b="1">
                <a:ea typeface="宋体" charset="-122"/>
              </a:rPr>
              <a:t>			    Frangula (corteccia Rhamnus frangula)</a:t>
            </a:r>
          </a:p>
          <a:p>
            <a:r>
              <a:rPr lang="it-IT" altLang="zh-CN" sz="2000" b="1">
                <a:ea typeface="宋体" charset="-122"/>
              </a:rPr>
              <a:t>			    Rabarbaro (rizoma Rheum palmatum)</a:t>
            </a:r>
          </a:p>
          <a:p>
            <a:r>
              <a:rPr lang="it-IT" altLang="zh-CN" sz="2000" b="1">
                <a:ea typeface="宋体" charset="-122"/>
              </a:rPr>
              <a:t>			    Senna foglie (Cassia sena)</a:t>
            </a:r>
          </a:p>
          <a:p>
            <a:r>
              <a:rPr lang="it-IT" altLang="zh-CN" sz="2000" b="1">
                <a:ea typeface="宋体" charset="-122"/>
              </a:rPr>
              <a:t>			    diarrea acquosa squilibri elettolitici </a:t>
            </a:r>
          </a:p>
          <a:p>
            <a:r>
              <a:rPr lang="it-IT" altLang="zh-CN" sz="2000" b="1">
                <a:ea typeface="宋体" charset="-122"/>
              </a:rPr>
              <a:t>			    sensazione di debolezza</a:t>
            </a:r>
          </a:p>
          <a:p>
            <a:r>
              <a:rPr lang="it-IT" altLang="zh-CN" sz="2000" b="1">
                <a:ea typeface="宋体" charset="-122"/>
              </a:rPr>
              <a:t>   Antibiotici a largo spettro per os diarrea</a:t>
            </a:r>
          </a:p>
          <a:p>
            <a:r>
              <a:rPr lang="it-IT" altLang="zh-CN" sz="2000" b="1">
                <a:ea typeface="宋体" charset="-122"/>
              </a:rPr>
              <a:t>   Sulfasalazina (sulfapiridina + acido 5-amino-salicilico) diarrea</a:t>
            </a:r>
          </a:p>
          <a:p>
            <a:r>
              <a:rPr lang="it-IT" altLang="zh-CN" sz="2000" b="1">
                <a:ea typeface="宋体" charset="-122"/>
              </a:rPr>
              <a:t>   Colite pseudomembranosa formazione di placche pseudomembranose</a:t>
            </a:r>
          </a:p>
          <a:p>
            <a:r>
              <a:rPr lang="it-IT" altLang="zh-CN" sz="2000" b="1">
                <a:ea typeface="宋体" charset="-122"/>
              </a:rPr>
              <a:t>				    diarrea spesso sanguinolenta</a:t>
            </a:r>
          </a:p>
          <a:p>
            <a:r>
              <a:rPr lang="it-IT" altLang="zh-CN" sz="2000" b="1">
                <a:ea typeface="宋体" charset="-122"/>
              </a:rPr>
              <a:t>	da clortetraciclina, CAF, amoxiciclina, ampicillina, benzilpenicillina,</a:t>
            </a:r>
          </a:p>
          <a:p>
            <a:r>
              <a:rPr lang="it-IT" altLang="zh-CN" sz="2000" b="1">
                <a:ea typeface="宋体" charset="-122"/>
              </a:rPr>
              <a:t>	carbenicillina, metronidazolo, cotrimossazolo, eritromicina, </a:t>
            </a:r>
          </a:p>
          <a:p>
            <a:r>
              <a:rPr lang="it-IT" altLang="zh-CN" sz="2000" b="1">
                <a:ea typeface="宋体" charset="-122"/>
              </a:rPr>
              <a:t> 	rifampicina, lincomicina e clindamicina</a:t>
            </a:r>
          </a:p>
          <a:p>
            <a:r>
              <a:rPr lang="it-IT" altLang="zh-CN" sz="2000" b="1">
                <a:ea typeface="宋体" charset="-122"/>
              </a:rPr>
              <a:t>	provocata da sovracrescita di Clostridium difficile tossina</a:t>
            </a:r>
          </a:p>
          <a:p>
            <a:r>
              <a:rPr lang="it-IT" altLang="zh-CN" sz="2000" b="1">
                <a:ea typeface="宋体" charset="-122"/>
              </a:rPr>
              <a:t>	curabile con vancomicina</a:t>
            </a:r>
          </a:p>
          <a:p>
            <a:r>
              <a:rPr lang="it-IT" altLang="zh-CN" sz="2000" b="1">
                <a:ea typeface="宋体" charset="-122"/>
              </a:rPr>
              <a:t>	frequente in pazienti con motilità intestinale scarsa</a:t>
            </a:r>
          </a:p>
          <a:p>
            <a:r>
              <a:rPr lang="it-IT" altLang="zh-CN" sz="2000" b="1">
                <a:ea typeface="宋体" charset="-122"/>
              </a:rPr>
              <a:t>FANS possibile riacutizzazione coliti ulcerative con sanguinamento</a:t>
            </a:r>
          </a:p>
          <a:p>
            <a:r>
              <a:rPr lang="it-IT" altLang="zh-CN" sz="2000" b="1">
                <a:ea typeface="宋体" charset="-122"/>
              </a:rPr>
              <a:t>	  perforazione in caso di diverticolosi </a:t>
            </a:r>
          </a:p>
        </p:txBody>
      </p:sp>
      <p:sp>
        <p:nvSpPr>
          <p:cNvPr id="86019"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0038" y="-17463"/>
            <a:ext cx="8843962" cy="6248401"/>
          </a:xfrm>
          <a:prstGeom prst="rect">
            <a:avLst/>
          </a:prstGeom>
          <a:noFill/>
          <a:ln w="9525">
            <a:noFill/>
            <a:miter lim="800000"/>
            <a:headEnd/>
            <a:tailEnd/>
          </a:ln>
        </p:spPr>
        <p:txBody>
          <a:bodyPr>
            <a:spAutoFit/>
          </a:bodyPr>
          <a:lstStyle/>
          <a:p>
            <a:r>
              <a:rPr lang="it-IT" altLang="zh-CN" sz="2000" b="1">
                <a:ea typeface="宋体" charset="-122"/>
              </a:rPr>
              <a:t>b] Farmaci che inducono stipsi</a:t>
            </a:r>
          </a:p>
          <a:p>
            <a:r>
              <a:rPr lang="it-IT" altLang="zh-CN" sz="2000" b="1">
                <a:ea typeface="宋体" charset="-122"/>
              </a:rPr>
              <a:t>	Morfina e analoghi fortissimo aumento tono di base a livello di</a:t>
            </a:r>
          </a:p>
          <a:p>
            <a:r>
              <a:rPr lang="it-IT" altLang="zh-CN" sz="2000" b="1">
                <a:ea typeface="宋体" charset="-122"/>
              </a:rPr>
              <a:t>					stomaco (porzione antrale pilorica)</a:t>
            </a:r>
          </a:p>
          <a:p>
            <a:r>
              <a:rPr lang="it-IT" altLang="zh-CN" sz="2000" b="1">
                <a:ea typeface="宋体" charset="-122"/>
              </a:rPr>
              <a:t>					intestino tenue e crasso (spasmo)</a:t>
            </a:r>
          </a:p>
          <a:p>
            <a:r>
              <a:rPr lang="it-IT" altLang="zh-CN" sz="2000" b="1">
                <a:ea typeface="宋体" charset="-122"/>
              </a:rPr>
              <a:t>					inibizione peristalsi </a:t>
            </a:r>
          </a:p>
          <a:p>
            <a:r>
              <a:rPr lang="it-IT" altLang="zh-CN" sz="2000" b="1">
                <a:ea typeface="宋体" charset="-122"/>
              </a:rPr>
              <a:t>					aumentato assorbimento di acqua</a:t>
            </a:r>
          </a:p>
          <a:p>
            <a:r>
              <a:rPr lang="it-IT" altLang="zh-CN" sz="2000" b="1">
                <a:ea typeface="宋体" charset="-122"/>
              </a:rPr>
              <a:t>					aumentato tono sfintere anale</a:t>
            </a:r>
          </a:p>
          <a:p>
            <a:r>
              <a:rPr lang="it-IT" altLang="zh-CN" sz="2000" b="1">
                <a:ea typeface="宋体" charset="-122"/>
              </a:rPr>
              <a:t>					minore attenzione stimolo sensoriale</a:t>
            </a:r>
          </a:p>
          <a:p>
            <a:r>
              <a:rPr lang="it-IT" altLang="zh-CN" sz="2000" b="1">
                <a:ea typeface="宋体" charset="-122"/>
              </a:rPr>
              <a:t>				 potente azione costipante</a:t>
            </a:r>
          </a:p>
          <a:p>
            <a:r>
              <a:rPr lang="it-IT" altLang="zh-CN" sz="2000" b="1">
                <a:ea typeface="宋体" charset="-122"/>
              </a:rPr>
              <a:t>	Atropina e congeneri antimuscarinici (blocco peristalsi)</a:t>
            </a:r>
          </a:p>
          <a:p>
            <a:r>
              <a:rPr lang="it-IT" altLang="zh-CN" sz="2000" b="1">
                <a:ea typeface="宋体" charset="-122"/>
              </a:rPr>
              <a:t>	Bloccanti gangliari	 (blocco trasmissione nicotinica)</a:t>
            </a:r>
          </a:p>
          <a:p>
            <a:r>
              <a:rPr lang="it-IT" altLang="zh-CN" sz="2000" b="1">
                <a:ea typeface="宋体" charset="-122"/>
              </a:rPr>
              <a:t>	Simpaticomimetici (b-agonisti)</a:t>
            </a:r>
          </a:p>
          <a:p>
            <a:r>
              <a:rPr lang="it-IT" altLang="zh-CN" sz="2000" b="1">
                <a:ea typeface="宋体" charset="-122"/>
              </a:rPr>
              <a:t>	Fenotiazine (clorpromazina e tioridazina) (azione antimuscarinica)</a:t>
            </a:r>
          </a:p>
          <a:p>
            <a:r>
              <a:rPr lang="it-IT" altLang="zh-CN" sz="2000" b="1">
                <a:ea typeface="宋体" charset="-122"/>
              </a:rPr>
              <a:t>	Antidepressivi triciclici (amitriptilina e nortriptilina) per </a:t>
            </a:r>
          </a:p>
          <a:p>
            <a:r>
              <a:rPr lang="it-IT" altLang="zh-CN" sz="2000" b="1">
                <a:ea typeface="宋体" charset="-122"/>
              </a:rPr>
              <a:t>		azione antimuscarinica</a:t>
            </a:r>
          </a:p>
          <a:p>
            <a:r>
              <a:rPr lang="it-IT" altLang="zh-CN" sz="2000" b="1">
                <a:ea typeface="宋体" charset="-122"/>
              </a:rPr>
              <a:t>		blocco reuptake noradrenalina</a:t>
            </a:r>
          </a:p>
          <a:p>
            <a:r>
              <a:rPr lang="it-IT" altLang="zh-CN" sz="2000" b="1">
                <a:ea typeface="宋体" charset="-122"/>
              </a:rPr>
              <a:t>	Antiacidi (Ca idrossido o Ca carbonato o Al idrossido) </a:t>
            </a:r>
          </a:p>
          <a:p>
            <a:r>
              <a:rPr lang="it-IT" altLang="zh-CN" sz="2000" b="1">
                <a:ea typeface="宋体" charset="-122"/>
              </a:rPr>
              <a:t>		formazione sali insolubili costipanti</a:t>
            </a:r>
          </a:p>
          <a:p>
            <a:pPr algn="ctr"/>
            <a:r>
              <a:rPr lang="it-IT" altLang="zh-CN" sz="2400" b="1">
                <a:solidFill>
                  <a:schemeClr val="accent2"/>
                </a:solidFill>
                <a:ea typeface="宋体" charset="-122"/>
              </a:rPr>
              <a:t>P r o c t i t i</a:t>
            </a:r>
          </a:p>
          <a:p>
            <a:r>
              <a:rPr lang="it-IT" altLang="zh-CN" sz="2000" b="1">
                <a:ea typeface="宋体" charset="-122"/>
              </a:rPr>
              <a:t>Da uso farmaci irritanti: indometacina ed alcaloidi ergot</a:t>
            </a:r>
          </a:p>
        </p:txBody>
      </p:sp>
      <p:sp>
        <p:nvSpPr>
          <p:cNvPr id="87043" name="Text Box 3"/>
          <p:cNvSpPr txBox="1">
            <a:spLocks noChangeArrowheads="1"/>
          </p:cNvSpPr>
          <p:nvPr/>
        </p:nvSpPr>
        <p:spPr bwMode="auto">
          <a:xfrm>
            <a:off x="566738" y="652463"/>
            <a:ext cx="8272462" cy="457200"/>
          </a:xfrm>
          <a:prstGeom prst="rect">
            <a:avLst/>
          </a:prstGeom>
          <a:noFill/>
          <a:ln w="9525">
            <a:noFill/>
            <a:miter lim="800000"/>
            <a:headEnd/>
            <a:tailEnd/>
          </a:ln>
        </p:spPr>
        <p:txBody>
          <a:bodyPr>
            <a:spAutoFit/>
          </a:bodyPr>
          <a:lstStyle/>
          <a:p>
            <a:pPr>
              <a:spcBef>
                <a:spcPct val="50000"/>
              </a:spcBef>
            </a:pPr>
            <a:endParaRPr lang="it-IT"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endParaRPr lang="it-IT" smtClean="0"/>
          </a:p>
        </p:txBody>
      </p:sp>
      <p:graphicFrame>
        <p:nvGraphicFramePr>
          <p:cNvPr id="1026" name="Object 3"/>
          <p:cNvGraphicFramePr>
            <a:graphicFrameLocks noChangeAspect="1"/>
          </p:cNvGraphicFramePr>
          <p:nvPr>
            <p:ph idx="1"/>
          </p:nvPr>
        </p:nvGraphicFramePr>
        <p:xfrm>
          <a:off x="962025" y="-12700"/>
          <a:ext cx="9144000" cy="6870700"/>
        </p:xfrm>
        <a:graphic>
          <a:graphicData uri="http://schemas.openxmlformats.org/presentationml/2006/ole">
            <p:oleObj spid="_x0000_s1026" name="Slide" r:id="rId3" imgW="4572000" imgH="3429000" progId="PowerPoint.Slide.8">
              <p:embed/>
            </p:oleObj>
          </a:graphicData>
        </a:graphic>
      </p:graphicFrame>
      <p:sp>
        <p:nvSpPr>
          <p:cNvPr id="1028" name="Text Box 4"/>
          <p:cNvSpPr txBox="1">
            <a:spLocks noChangeArrowheads="1"/>
          </p:cNvSpPr>
          <p:nvPr/>
        </p:nvSpPr>
        <p:spPr bwMode="auto">
          <a:xfrm>
            <a:off x="238125" y="1533525"/>
            <a:ext cx="3095625" cy="2014538"/>
          </a:xfrm>
          <a:prstGeom prst="rect">
            <a:avLst/>
          </a:prstGeom>
          <a:solidFill>
            <a:srgbClr val="CCFFCC"/>
          </a:solidFill>
          <a:ln w="9525">
            <a:noFill/>
            <a:miter lim="800000"/>
            <a:headEnd/>
            <a:tailEnd/>
          </a:ln>
        </p:spPr>
        <p:txBody>
          <a:bodyPr>
            <a:spAutoFit/>
          </a:bodyPr>
          <a:lstStyle/>
          <a:p>
            <a:pPr>
              <a:spcBef>
                <a:spcPct val="50000"/>
              </a:spcBef>
            </a:pPr>
            <a:r>
              <a:rPr lang="it-IT" sz="1800"/>
              <a:t>Organi circumventricolari" sono (alcuni): </a:t>
            </a:r>
            <a:r>
              <a:rPr lang="it-IT" sz="1800" b="1"/>
              <a:t>la</a:t>
            </a:r>
            <a:r>
              <a:rPr lang="it-IT" sz="1800"/>
              <a:t> </a:t>
            </a:r>
            <a:r>
              <a:rPr lang="it-IT" sz="1800" b="1">
                <a:hlinkClick r:id="" action="ppaction://noaction"/>
              </a:rPr>
              <a:t>neuroipofisi</a:t>
            </a:r>
            <a:r>
              <a:rPr lang="it-IT" sz="1800"/>
              <a:t>, </a:t>
            </a:r>
            <a:r>
              <a:rPr lang="it-IT" sz="1800" b="1"/>
              <a:t>l’</a:t>
            </a:r>
            <a:r>
              <a:rPr lang="it-IT" sz="1800" b="1">
                <a:hlinkClick r:id="" action="ppaction://noaction"/>
              </a:rPr>
              <a:t>eminenza mediana</a:t>
            </a:r>
            <a:r>
              <a:rPr lang="it-IT" sz="1800">
                <a:hlinkClick r:id="" action="ppaction://noaction"/>
              </a:rPr>
              <a:t> </a:t>
            </a:r>
            <a:r>
              <a:rPr lang="it-IT" sz="1800" b="1">
                <a:hlinkClick r:id="" action="ppaction://noaction"/>
              </a:rPr>
              <a:t>dell’ipofisi</a:t>
            </a:r>
            <a:r>
              <a:rPr lang="it-IT" sz="1800" b="1"/>
              <a:t>, l’</a:t>
            </a:r>
            <a:r>
              <a:rPr lang="it-IT" sz="1800" b="1">
                <a:hlinkClick r:id="rId4" tooltip="approfondimento"/>
              </a:rPr>
              <a:t>epifisi</a:t>
            </a:r>
            <a:r>
              <a:rPr lang="it-IT" sz="1800" b="1"/>
              <a:t>,</a:t>
            </a:r>
            <a:r>
              <a:rPr lang="it-IT" sz="1800"/>
              <a:t> </a:t>
            </a:r>
            <a:r>
              <a:rPr lang="it-IT" sz="1800" b="1">
                <a:solidFill>
                  <a:srgbClr val="FF7C80"/>
                </a:solidFill>
              </a:rPr>
              <a:t>l'area postrema (“centro del vomito”),</a:t>
            </a:r>
            <a:r>
              <a:rPr lang="it-IT" sz="1800"/>
              <a:t> l'organo subfornicale (regola i liquidi corporei).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mbiotossicità e teratogenesi2">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Embiotossicità e teratogenesi2</Template>
  <TotalTime>1321</TotalTime>
  <Words>8695</Words>
  <Application>Microsoft Office PowerPoint</Application>
  <PresentationFormat>Presentazione su schermo (4:3)</PresentationFormat>
  <Paragraphs>505</Paragraphs>
  <Slides>85</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85</vt:i4>
      </vt:variant>
    </vt:vector>
  </HeadingPairs>
  <TitlesOfParts>
    <vt:vector size="87" baseType="lpstr">
      <vt:lpstr>Embiotossicità e teratogenesi2</vt:lpstr>
      <vt:lpstr>Slide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mnbvcx</dc:creator>
  <cp:lastModifiedBy>Proprietario</cp:lastModifiedBy>
  <cp:revision>44</cp:revision>
  <dcterms:created xsi:type="dcterms:W3CDTF">2008-05-15T13:52:43Z</dcterms:created>
  <dcterms:modified xsi:type="dcterms:W3CDTF">2017-11-12T10:17:11Z</dcterms:modified>
</cp:coreProperties>
</file>