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276" r:id="rId2"/>
    <p:sldId id="279" r:id="rId3"/>
    <p:sldId id="280" r:id="rId4"/>
    <p:sldId id="282" r:id="rId5"/>
    <p:sldId id="290" r:id="rId6"/>
    <p:sldId id="283" r:id="rId7"/>
    <p:sldId id="284" r:id="rId8"/>
    <p:sldId id="285" r:id="rId9"/>
    <p:sldId id="281" r:id="rId10"/>
    <p:sldId id="292" r:id="rId11"/>
    <p:sldId id="286" r:id="rId12"/>
    <p:sldId id="372" r:id="rId13"/>
    <p:sldId id="373" r:id="rId14"/>
    <p:sldId id="287" r:id="rId15"/>
    <p:sldId id="374" r:id="rId16"/>
    <p:sldId id="375" r:id="rId17"/>
    <p:sldId id="288" r:id="rId18"/>
    <p:sldId id="293" r:id="rId19"/>
    <p:sldId id="326" r:id="rId20"/>
    <p:sldId id="294" r:id="rId21"/>
    <p:sldId id="295" r:id="rId22"/>
    <p:sldId id="322" r:id="rId23"/>
    <p:sldId id="296" r:id="rId24"/>
    <p:sldId id="376" r:id="rId25"/>
    <p:sldId id="297" r:id="rId26"/>
    <p:sldId id="379" r:id="rId27"/>
    <p:sldId id="323" r:id="rId28"/>
    <p:sldId id="377" r:id="rId29"/>
    <p:sldId id="324" r:id="rId30"/>
    <p:sldId id="299" r:id="rId31"/>
    <p:sldId id="301" r:id="rId32"/>
    <p:sldId id="320" r:id="rId33"/>
    <p:sldId id="300" r:id="rId34"/>
    <p:sldId id="302" r:id="rId35"/>
    <p:sldId id="303" r:id="rId36"/>
    <p:sldId id="305" r:id="rId37"/>
    <p:sldId id="380" r:id="rId38"/>
    <p:sldId id="381" r:id="rId39"/>
    <p:sldId id="382" r:id="rId40"/>
    <p:sldId id="306" r:id="rId41"/>
    <p:sldId id="307" r:id="rId42"/>
    <p:sldId id="313" r:id="rId43"/>
    <p:sldId id="314"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43" r:id="rId61"/>
    <p:sldId id="344" r:id="rId62"/>
    <p:sldId id="345" r:id="rId63"/>
    <p:sldId id="346" r:id="rId64"/>
    <p:sldId id="347" r:id="rId65"/>
    <p:sldId id="348" r:id="rId66"/>
    <p:sldId id="349" r:id="rId67"/>
    <p:sldId id="350" r:id="rId68"/>
    <p:sldId id="351" r:id="rId69"/>
    <p:sldId id="352" r:id="rId70"/>
    <p:sldId id="353" r:id="rId71"/>
    <p:sldId id="354" r:id="rId72"/>
    <p:sldId id="355" r:id="rId73"/>
    <p:sldId id="356" r:id="rId74"/>
    <p:sldId id="357" r:id="rId75"/>
    <p:sldId id="358" r:id="rId76"/>
    <p:sldId id="359" r:id="rId77"/>
    <p:sldId id="360" r:id="rId78"/>
    <p:sldId id="361" r:id="rId79"/>
    <p:sldId id="369" r:id="rId80"/>
    <p:sldId id="370" r:id="rId81"/>
    <p:sldId id="371" r:id="rId82"/>
    <p:sldId id="362" r:id="rId83"/>
    <p:sldId id="363" r:id="rId84"/>
    <p:sldId id="364" r:id="rId85"/>
    <p:sldId id="365" r:id="rId86"/>
    <p:sldId id="366" r:id="rId87"/>
    <p:sldId id="367" r:id="rId88"/>
    <p:sldId id="368" r:id="rId89"/>
  </p:sldIdLst>
  <p:sldSz cx="9144000" cy="6858000" type="screen4x3"/>
  <p:notesSz cx="6858000" cy="9144000"/>
  <p:defaultTextStyle>
    <a:defPPr>
      <a:defRPr lang="it-IT"/>
    </a:defPPr>
    <a:lvl1pPr algn="l" rtl="0" fontAlgn="base">
      <a:spcBef>
        <a:spcPct val="0"/>
      </a:spcBef>
      <a:spcAft>
        <a:spcPct val="0"/>
      </a:spcAft>
      <a:defRPr sz="2400" kern="1200" baseline="-25000">
        <a:solidFill>
          <a:schemeClr val="tx1"/>
        </a:solidFill>
        <a:latin typeface="Times New Roman" pitchFamily="18" charset="0"/>
        <a:ea typeface="+mn-ea"/>
        <a:cs typeface="+mn-cs"/>
      </a:defRPr>
    </a:lvl1pPr>
    <a:lvl2pPr marL="457200" algn="l" rtl="0" fontAlgn="base">
      <a:spcBef>
        <a:spcPct val="0"/>
      </a:spcBef>
      <a:spcAft>
        <a:spcPct val="0"/>
      </a:spcAft>
      <a:defRPr sz="2400" kern="1200" baseline="-25000">
        <a:solidFill>
          <a:schemeClr val="tx1"/>
        </a:solidFill>
        <a:latin typeface="Times New Roman" pitchFamily="18" charset="0"/>
        <a:ea typeface="+mn-ea"/>
        <a:cs typeface="+mn-cs"/>
      </a:defRPr>
    </a:lvl2pPr>
    <a:lvl3pPr marL="914400" algn="l" rtl="0" fontAlgn="base">
      <a:spcBef>
        <a:spcPct val="0"/>
      </a:spcBef>
      <a:spcAft>
        <a:spcPct val="0"/>
      </a:spcAft>
      <a:defRPr sz="2400" kern="1200" baseline="-25000">
        <a:solidFill>
          <a:schemeClr val="tx1"/>
        </a:solidFill>
        <a:latin typeface="Times New Roman" pitchFamily="18" charset="0"/>
        <a:ea typeface="+mn-ea"/>
        <a:cs typeface="+mn-cs"/>
      </a:defRPr>
    </a:lvl3pPr>
    <a:lvl4pPr marL="1371600" algn="l" rtl="0" fontAlgn="base">
      <a:spcBef>
        <a:spcPct val="0"/>
      </a:spcBef>
      <a:spcAft>
        <a:spcPct val="0"/>
      </a:spcAft>
      <a:defRPr sz="2400" kern="1200" baseline="-25000">
        <a:solidFill>
          <a:schemeClr val="tx1"/>
        </a:solidFill>
        <a:latin typeface="Times New Roman" pitchFamily="18" charset="0"/>
        <a:ea typeface="+mn-ea"/>
        <a:cs typeface="+mn-cs"/>
      </a:defRPr>
    </a:lvl4pPr>
    <a:lvl5pPr marL="1828800" algn="l" rtl="0" fontAlgn="base">
      <a:spcBef>
        <a:spcPct val="0"/>
      </a:spcBef>
      <a:spcAft>
        <a:spcPct val="0"/>
      </a:spcAft>
      <a:defRPr sz="2400" kern="1200" baseline="-25000">
        <a:solidFill>
          <a:schemeClr val="tx1"/>
        </a:solidFill>
        <a:latin typeface="Times New Roman" pitchFamily="18" charset="0"/>
        <a:ea typeface="+mn-ea"/>
        <a:cs typeface="+mn-cs"/>
      </a:defRPr>
    </a:lvl5pPr>
    <a:lvl6pPr marL="2286000" algn="l" defTabSz="914400" rtl="0" eaLnBrk="1" latinLnBrk="0" hangingPunct="1">
      <a:defRPr sz="2400" kern="1200" baseline="-25000">
        <a:solidFill>
          <a:schemeClr val="tx1"/>
        </a:solidFill>
        <a:latin typeface="Times New Roman" pitchFamily="18" charset="0"/>
        <a:ea typeface="+mn-ea"/>
        <a:cs typeface="+mn-cs"/>
      </a:defRPr>
    </a:lvl6pPr>
    <a:lvl7pPr marL="2743200" algn="l" defTabSz="914400" rtl="0" eaLnBrk="1" latinLnBrk="0" hangingPunct="1">
      <a:defRPr sz="2400" kern="1200" baseline="-25000">
        <a:solidFill>
          <a:schemeClr val="tx1"/>
        </a:solidFill>
        <a:latin typeface="Times New Roman" pitchFamily="18" charset="0"/>
        <a:ea typeface="+mn-ea"/>
        <a:cs typeface="+mn-cs"/>
      </a:defRPr>
    </a:lvl7pPr>
    <a:lvl8pPr marL="3200400" algn="l" defTabSz="914400" rtl="0" eaLnBrk="1" latinLnBrk="0" hangingPunct="1">
      <a:defRPr sz="2400" kern="1200" baseline="-25000">
        <a:solidFill>
          <a:schemeClr val="tx1"/>
        </a:solidFill>
        <a:latin typeface="Times New Roman" pitchFamily="18" charset="0"/>
        <a:ea typeface="+mn-ea"/>
        <a:cs typeface="+mn-cs"/>
      </a:defRPr>
    </a:lvl8pPr>
    <a:lvl9pPr marL="3657600" algn="l" defTabSz="914400" rtl="0" eaLnBrk="1" latinLnBrk="0" hangingPunct="1">
      <a:defRPr sz="2400" kern="1200" baseline="-250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72" autoAdjust="0"/>
    <p:restoredTop sz="94660"/>
  </p:normalViewPr>
  <p:slideViewPr>
    <p:cSldViewPr snapToGrid="0">
      <p:cViewPr>
        <p:scale>
          <a:sx n="66" d="100"/>
          <a:sy n="66" d="100"/>
        </p:scale>
        <p:origin x="-1320" y="-9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34B0EB7-7B10-432D-BD64-C647BC91FB3D}"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F18C49-54F1-4D84-B0F3-BCE05C75FB39}" type="datetimeFigureOut">
              <a:rPr lang="it-IT" smtClean="0"/>
              <a:pPr/>
              <a:t>13/11/2017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B5183-20ED-4A26-A4E8-1041C2C8914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bwMode="auto">
          <a:xfrm>
            <a:off x="685800" y="4346575"/>
            <a:ext cx="5486400" cy="3921125"/>
          </a:xfrm>
          <a:noFill/>
        </p:spPr>
        <p:txBody>
          <a:bodyPr wrap="square" numCol="1" anchor="t" anchorCtr="0" compatLnSpc="1">
            <a:prstTxWarp prst="textNoShape">
              <a:avLst/>
            </a:prstTxWarp>
          </a:bodyPr>
          <a:lstStyle/>
          <a:p>
            <a:pPr algn="ctr">
              <a:spcBef>
                <a:spcPct val="0"/>
              </a:spcBef>
            </a:pPr>
            <a:endParaRPr lang="it-IT" smtClean="0"/>
          </a:p>
        </p:txBody>
      </p:sp>
      <p:sp>
        <p:nvSpPr>
          <p:cNvPr id="49155"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EF80346-3D37-4E8E-898E-0BB2A1DDE442}"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C844DB5-67FD-4BF2-91A3-D79F56D9644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8533C24-10F0-4C11-B318-FEC57B16BDD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6B25E09-B54B-41A4-B8AF-D1738C10DFBF}"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6A792DF-B918-44F5-9080-0BCEE7F2060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5ED956D-B817-4407-9A0D-EE83F974E14E}"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48D99A06-29DC-4D02-B484-B337D3256407}"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62E91883-6D17-4786-A0AE-FC5B9BB0FB9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3E14276B-D460-4453-B3CF-AB05258A97F2}"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605170E-496F-4511-936E-C561BCA0D967}"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1C28512-A93F-4916-BB3F-42C63C527BC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lvl1pPr>
          </a:lstStyle>
          <a:p>
            <a:pPr>
              <a:defRPr/>
            </a:pPr>
            <a:fld id="{08847B81-9537-46DC-8CEC-78415A76F69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82575" y="-134938"/>
            <a:ext cx="8542338" cy="7456488"/>
          </a:xfrm>
          <a:prstGeom prst="rect">
            <a:avLst/>
          </a:prstGeom>
          <a:noFill/>
          <a:ln w="9525">
            <a:noFill/>
            <a:miter lim="800000"/>
            <a:headEnd/>
            <a:tailEnd/>
          </a:ln>
        </p:spPr>
        <p:txBody>
          <a:bodyPr>
            <a:spAutoFit/>
          </a:bodyPr>
          <a:lstStyle/>
          <a:p>
            <a:r>
              <a:rPr lang="it-IT" altLang="zh-CN" sz="2800" b="1" baseline="0">
                <a:solidFill>
                  <a:schemeClr val="accent2"/>
                </a:solidFill>
                <a:ea typeface="宋体" charset="-122"/>
              </a:rPr>
              <a:t>	</a:t>
            </a:r>
            <a:r>
              <a:rPr lang="it-IT" altLang="zh-CN" b="1" baseline="0">
                <a:solidFill>
                  <a:schemeClr val="accent2"/>
                </a:solidFill>
                <a:ea typeface="宋体" charset="-122"/>
              </a:rPr>
              <a:t>        RISPOSTE TOSSICHE DEL FEGATO</a:t>
            </a:r>
          </a:p>
          <a:p>
            <a:pPr algn="just"/>
            <a:r>
              <a:rPr lang="it-IT" altLang="zh-CN" b="1" baseline="0">
                <a:ea typeface="宋体" charset="-122"/>
              </a:rPr>
              <a:t>I danni epatici indotti dai prodotti chimici sono stati riconosciuti come problema tossicologico già da un centinaio di anni. </a:t>
            </a:r>
            <a:r>
              <a:rPr lang="it-IT" altLang="zh-CN" b="1" baseline="0">
                <a:solidFill>
                  <a:srgbClr val="FF3300"/>
                </a:solidFill>
                <a:ea typeface="宋体" charset="-122"/>
              </a:rPr>
              <a:t>Già attorno agli anni '40 si sono studiati negli animali da laboratorio le lesioni epatiche prodotte da tetracloruro di carbonio e cloroformio. Durante questo periodo si è anche riconosciuta la correlazione esistente fra cirrosi epatica ed eccessivo consumo di alcool. </a:t>
            </a:r>
          </a:p>
          <a:p>
            <a:pPr algn="just"/>
            <a:r>
              <a:rPr lang="it-IT" altLang="zh-CN" b="1" baseline="0">
                <a:ea typeface="宋体" charset="-122"/>
              </a:rPr>
              <a:t>La frequenza con cui il fegato risulta l'organo bersaglio delle sostanze tossiche si deve a vari fattori: </a:t>
            </a:r>
          </a:p>
          <a:p>
            <a:pPr algn="just">
              <a:buFont typeface="Wingdings" pitchFamily="2" charset="2"/>
              <a:buChar char="ü"/>
            </a:pPr>
            <a:r>
              <a:rPr lang="it-IT" altLang="zh-CN" b="1" baseline="0">
                <a:solidFill>
                  <a:schemeClr val="accent2"/>
                </a:solidFill>
                <a:ea typeface="宋体" charset="-122"/>
              </a:rPr>
              <a:t>L'assunzione della maggior parte delle sostanze esogene si verifica attraverso la via gastro-enterica e quindi, dopo assorbimento, i prodotti arrivano al fegato attraverso il sistema venoso portale.</a:t>
            </a:r>
            <a:r>
              <a:rPr lang="it-IT" altLang="zh-CN" b="1" baseline="0">
                <a:ea typeface="宋体" charset="-122"/>
              </a:rPr>
              <a:t> </a:t>
            </a:r>
          </a:p>
          <a:p>
            <a:pPr algn="just">
              <a:buFont typeface="Wingdings" pitchFamily="2" charset="2"/>
              <a:buChar char="ü"/>
            </a:pPr>
            <a:r>
              <a:rPr lang="it-IT" altLang="zh-CN" b="1" baseline="0">
                <a:solidFill>
                  <a:schemeClr val="accent1"/>
                </a:solidFill>
                <a:ea typeface="宋体" charset="-122"/>
              </a:rPr>
              <a:t>Il fegato inoltre è ricco di siti di legame e di enzimi capaci di metabolizzare gli xenobiotici. Questi enzimi talora possono "attivare" le sostanze con formazione di metaboliti direttamente responsabili di danno locale (epossidi, metaboliti dell'allotano e del paracetamolo)</a:t>
            </a:r>
            <a:r>
              <a:rPr lang="it-IT" altLang="zh-CN" b="1" baseline="0">
                <a:ea typeface="宋体" charset="-122"/>
              </a:rPr>
              <a:t> </a:t>
            </a:r>
          </a:p>
          <a:p>
            <a:endParaRPr lang="it-IT" altLang="zh-CN" baseline="0">
              <a:ea typeface="宋体"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44475" y="17463"/>
            <a:ext cx="8632825" cy="7964487"/>
          </a:xfrm>
          <a:prstGeom prst="rect">
            <a:avLst/>
          </a:prstGeom>
          <a:noFill/>
          <a:ln w="9525">
            <a:noFill/>
            <a:miter lim="800000"/>
            <a:headEnd/>
            <a:tailEnd/>
          </a:ln>
        </p:spPr>
        <p:txBody>
          <a:bodyPr>
            <a:spAutoFit/>
          </a:bodyPr>
          <a:lstStyle/>
          <a:p>
            <a:pPr algn="just">
              <a:lnSpc>
                <a:spcPct val="85000"/>
              </a:lnSpc>
            </a:pPr>
            <a:endParaRPr lang="it-IT" altLang="zh-CN" b="1" baseline="0">
              <a:ea typeface="宋体" charset="-122"/>
            </a:endParaRPr>
          </a:p>
          <a:p>
            <a:pPr algn="just">
              <a:lnSpc>
                <a:spcPct val="115000"/>
              </a:lnSpc>
            </a:pPr>
            <a:r>
              <a:rPr lang="it-IT" altLang="zh-CN" b="1" baseline="0">
                <a:solidFill>
                  <a:schemeClr val="accent2"/>
                </a:solidFill>
                <a:ea typeface="宋体" charset="-122"/>
              </a:rPr>
              <a:t>La bilirubina non coniugata</a:t>
            </a:r>
            <a:r>
              <a:rPr lang="it-IT" altLang="zh-CN" b="1" baseline="0">
                <a:ea typeface="宋体" charset="-122"/>
              </a:rPr>
              <a:t> (</a:t>
            </a:r>
            <a:r>
              <a:rPr lang="it-IT" altLang="zh-CN" b="1" baseline="0">
                <a:solidFill>
                  <a:srgbClr val="FF3300"/>
                </a:solidFill>
                <a:ea typeface="宋体" charset="-122"/>
              </a:rPr>
              <a:t>bilirubinemia indiretta</a:t>
            </a:r>
            <a:r>
              <a:rPr lang="it-IT" altLang="zh-CN" b="1" baseline="0">
                <a:ea typeface="宋体" charset="-122"/>
              </a:rPr>
              <a:t>) è relativamente insolubile in soluzione acquosa e quindi nel sangue è trasportata saldamente legata alle albumine. </a:t>
            </a:r>
          </a:p>
          <a:p>
            <a:pPr algn="just">
              <a:lnSpc>
                <a:spcPct val="115000"/>
              </a:lnSpc>
            </a:pPr>
            <a:r>
              <a:rPr lang="it-IT" altLang="zh-CN" b="1" baseline="0">
                <a:ea typeface="宋体" charset="-122"/>
              </a:rPr>
              <a:t> </a:t>
            </a:r>
          </a:p>
          <a:p>
            <a:pPr algn="just"/>
            <a:r>
              <a:rPr lang="it-IT" altLang="zh-CN" b="1" baseline="0">
                <a:solidFill>
                  <a:schemeClr val="accent2"/>
                </a:solidFill>
                <a:ea typeface="宋体" charset="-122"/>
              </a:rPr>
              <a:t>La bilirubina coniugata</a:t>
            </a:r>
            <a:r>
              <a:rPr lang="it-IT" altLang="zh-CN" b="1" baseline="0">
                <a:ea typeface="宋体" charset="-122"/>
              </a:rPr>
              <a:t> (</a:t>
            </a:r>
            <a:r>
              <a:rPr lang="it-IT" altLang="zh-CN" b="1" baseline="0">
                <a:solidFill>
                  <a:srgbClr val="FF3300"/>
                </a:solidFill>
                <a:ea typeface="宋体" charset="-122"/>
              </a:rPr>
              <a:t>bilirubinemia diretta</a:t>
            </a:r>
            <a:r>
              <a:rPr lang="it-IT" altLang="zh-CN" b="1" baseline="0">
                <a:ea typeface="宋体" charset="-122"/>
              </a:rPr>
              <a:t>) è solubile in acqua e passa facilmente nell'ultrafiltrato da cui però viene riassorbita a livello tubulare; di conseguenza questa forma non è normalmente presente nell'urina a meno che il livello plasmatico non superi i 15 </a:t>
            </a:r>
            <a:r>
              <a:rPr lang="el-GR" altLang="zh-CN" b="1" baseline="0">
                <a:cs typeface="Times New Roman" pitchFamily="18" charset="0"/>
              </a:rPr>
              <a:t>μ</a:t>
            </a:r>
            <a:r>
              <a:rPr lang="it-IT" altLang="zh-CN" b="1" baseline="0">
                <a:ea typeface="宋体" charset="-122"/>
              </a:rPr>
              <a:t>g/ml</a:t>
            </a:r>
            <a:r>
              <a:rPr lang="it-IT" altLang="zh-CN" b="1">
                <a:ea typeface="宋体" charset="-122"/>
              </a:rPr>
              <a:t> </a:t>
            </a:r>
          </a:p>
          <a:p>
            <a:pPr algn="just"/>
            <a:r>
              <a:rPr lang="it-IT"/>
              <a:t/>
            </a:r>
            <a:br>
              <a:rPr lang="it-IT"/>
            </a:br>
            <a:r>
              <a:rPr lang="it-IT" sz="3200" b="1">
                <a:solidFill>
                  <a:schemeClr val="accent1"/>
                </a:solidFill>
              </a:rPr>
              <a:t>La bile svolge un ruolo essenziale per l'adeguata digestione dei lipidi introdotti con l'alimentazione; tampona inoltre l'acidità del chimo gastrico, stimola la peristalsi intestinale ed esercita un'azione antisettica nei confronti della flora batterica, inibendo i fenomeni putrefattivi.</a:t>
            </a:r>
          </a:p>
          <a:p>
            <a:pPr algn="just">
              <a:lnSpc>
                <a:spcPct val="115000"/>
              </a:lnSpc>
            </a:pPr>
            <a:r>
              <a:rPr lang="it-IT"/>
              <a:t/>
            </a:r>
            <a:br>
              <a:rPr lang="it-IT"/>
            </a:br>
            <a:r>
              <a:rPr lang="it-IT" sz="2800" b="1"/>
              <a:t>Attraverso la bile vengono allontanati dall'organismo anche  sostanze tossiche, di origine farmacologica ed altre ancora di natura endogena (ormoni tiroidei, estrogeni, colesterolo ecc.).</a:t>
            </a:r>
          </a:p>
          <a:p>
            <a:pPr algn="just">
              <a:lnSpc>
                <a:spcPct val="115000"/>
              </a:lnSpc>
            </a:pPr>
            <a:r>
              <a:rPr lang="it-IT" sz="2800" b="1"/>
              <a:t/>
            </a:r>
            <a:br>
              <a:rPr lang="it-IT" sz="2800" b="1"/>
            </a:br>
            <a:r>
              <a:rPr lang="it-IT" b="1"/>
              <a:t/>
            </a:r>
            <a:br>
              <a:rPr lang="it-IT" b="1"/>
            </a:br>
            <a:r>
              <a:rPr lang="it-IT" b="1"/>
              <a:t/>
            </a:r>
            <a:br>
              <a:rPr lang="it-IT" b="1"/>
            </a:br>
            <a:endParaRPr lang="it-IT" altLang="zh-CN" b="1">
              <a:ea typeface="宋体"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44475" y="17463"/>
            <a:ext cx="8632825" cy="6816725"/>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B: DISORDINI DEL METABOLISMO DELLA BILIRUBINA</a:t>
            </a:r>
            <a:r>
              <a:rPr lang="it-IT" altLang="zh-CN" b="1" baseline="0">
                <a:ea typeface="宋体" charset="-122"/>
              </a:rPr>
              <a:t> </a:t>
            </a:r>
          </a:p>
          <a:p>
            <a:endParaRPr lang="it-IT" altLang="zh-CN" sz="1000" b="1" baseline="0">
              <a:ea typeface="宋体" charset="-122"/>
            </a:endParaRPr>
          </a:p>
          <a:p>
            <a:pPr algn="just"/>
            <a:r>
              <a:rPr lang="it-IT" altLang="zh-CN" b="1" baseline="0">
                <a:solidFill>
                  <a:srgbClr val="FF3300"/>
                </a:solidFill>
                <a:ea typeface="宋体" charset="-122"/>
              </a:rPr>
              <a:t>Quando la bilirubina nel plasma supera i 20 </a:t>
            </a:r>
            <a:r>
              <a:rPr lang="el-GR" altLang="zh-CN" b="1" baseline="0">
                <a:solidFill>
                  <a:srgbClr val="FF3300"/>
                </a:solidFill>
                <a:cs typeface="Times New Roman" pitchFamily="18" charset="0"/>
              </a:rPr>
              <a:t>μ</a:t>
            </a:r>
            <a:r>
              <a:rPr lang="it-IT" altLang="zh-CN" b="1" baseline="0">
                <a:solidFill>
                  <a:srgbClr val="FF3300"/>
                </a:solidFill>
                <a:ea typeface="宋体" charset="-122"/>
              </a:rPr>
              <a:t>g/ml, essa impartisce un colore giallo alla pelle ed alla sclera dell'occhio. Questo segno viene chiamato itterizia o ittero.</a:t>
            </a:r>
            <a:r>
              <a:rPr lang="it-IT" altLang="zh-CN" b="1" baseline="0">
                <a:ea typeface="宋体" charset="-122"/>
              </a:rPr>
              <a:t> Vi sono diverse classificazioni dell'itterizia. </a:t>
            </a:r>
          </a:p>
          <a:p>
            <a:pPr algn="just"/>
            <a:r>
              <a:rPr lang="it-IT" altLang="zh-CN" b="1" baseline="0">
                <a:ea typeface="宋体" charset="-122"/>
              </a:rPr>
              <a:t>In base ai meccanismi di formazione si possono identificare 3 tipi di itterizia: emolitica, ostruttiva o colestatica ed epatogena. L'eziologia può essere varia: ci possono essere cause ereditarie oppure possono essere dovute a farmaci o ad infezioni. </a:t>
            </a:r>
          </a:p>
          <a:p>
            <a:pPr algn="just"/>
            <a:r>
              <a:rPr lang="it-IT" altLang="zh-CN" b="1" baseline="0">
                <a:ea typeface="宋体" charset="-122"/>
              </a:rPr>
              <a:t>Si può parlare quindi di: </a:t>
            </a:r>
          </a:p>
          <a:p>
            <a:pPr algn="just"/>
            <a:endParaRPr lang="it-IT" altLang="zh-CN" b="1" baseline="0">
              <a:ea typeface="宋体" charset="-122"/>
            </a:endParaRPr>
          </a:p>
          <a:p>
            <a:pPr algn="just"/>
            <a:r>
              <a:rPr lang="it-IT" altLang="zh-CN" b="1" baseline="0">
                <a:solidFill>
                  <a:schemeClr val="accent2"/>
                </a:solidFill>
                <a:ea typeface="宋体" charset="-122"/>
              </a:rPr>
              <a:t>. Ittero pre-epatico </a:t>
            </a:r>
          </a:p>
          <a:p>
            <a:pPr algn="just"/>
            <a:r>
              <a:rPr lang="it-IT" altLang="zh-CN" b="1" baseline="0">
                <a:solidFill>
                  <a:schemeClr val="accent2"/>
                </a:solidFill>
                <a:ea typeface="宋体" charset="-122"/>
              </a:rPr>
              <a:t>. Ittero epatocellulare  </a:t>
            </a:r>
          </a:p>
          <a:p>
            <a:pPr algn="just"/>
            <a:r>
              <a:rPr lang="it-IT" altLang="zh-CN" b="1" baseline="0">
                <a:solidFill>
                  <a:schemeClr val="accent2"/>
                </a:solidFill>
                <a:ea typeface="宋体" charset="-122"/>
              </a:rPr>
              <a:t>. Ittero epatogeno </a:t>
            </a:r>
          </a:p>
          <a:p>
            <a:pPr algn="just"/>
            <a:endParaRPr lang="it-IT" altLang="zh-CN" b="1" baseline="0">
              <a:solidFill>
                <a:schemeClr val="accent2"/>
              </a:solidFill>
              <a:ea typeface="宋体" charset="-122"/>
            </a:endParaRPr>
          </a:p>
          <a:p>
            <a:pPr algn="just"/>
            <a:r>
              <a:rPr lang="it-IT" altLang="zh-CN" b="1" baseline="0">
                <a:ea typeface="宋体" charset="-122"/>
              </a:rPr>
              <a:t>I farmaci possono interferire con il metabolismo della bilirubina in un qualunque punto, dalla sua sintesi nel reticolo-endotelio alla sua escrezione.</a:t>
            </a:r>
            <a:r>
              <a:rPr lang="it-IT" altLang="zh-CN">
                <a:ea typeface="宋体" charset="-122"/>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44475" y="17463"/>
            <a:ext cx="8632825" cy="6740307"/>
          </a:xfrm>
          <a:prstGeom prst="rect">
            <a:avLst/>
          </a:prstGeom>
          <a:noFill/>
          <a:ln w="9525">
            <a:noFill/>
            <a:miter lim="800000"/>
            <a:headEnd/>
            <a:tailEnd/>
          </a:ln>
        </p:spPr>
        <p:txBody>
          <a:bodyPr>
            <a:spAutoFit/>
          </a:bodyPr>
          <a:lstStyle/>
          <a:p>
            <a:r>
              <a:rPr lang="it-IT" altLang="zh-CN" b="1" baseline="0" dirty="0">
                <a:solidFill>
                  <a:schemeClr val="accent2"/>
                </a:solidFill>
                <a:ea typeface="宋体" charset="-122"/>
              </a:rPr>
              <a:t>ITTERO PRE-EPATICO</a:t>
            </a:r>
          </a:p>
          <a:p>
            <a:pPr algn="just"/>
            <a:r>
              <a:rPr lang="it-IT" altLang="zh-CN" b="1" baseline="0" dirty="0">
                <a:ea typeface="宋体" charset="-122"/>
              </a:rPr>
              <a:t>Quando la velocità di distruzione degli eritrociti </a:t>
            </a:r>
            <a:r>
              <a:rPr lang="it-IT" altLang="zh-CN" b="1" baseline="0" dirty="0">
                <a:solidFill>
                  <a:schemeClr val="accent2"/>
                </a:solidFill>
                <a:ea typeface="宋体" charset="-122"/>
              </a:rPr>
              <a:t>aumenta, la velocità di produzione della bilirubina</a:t>
            </a:r>
            <a:r>
              <a:rPr lang="it-IT" altLang="zh-CN" b="1" baseline="0" dirty="0">
                <a:ea typeface="宋体" charset="-122"/>
              </a:rPr>
              <a:t> </a:t>
            </a:r>
            <a:r>
              <a:rPr lang="it-IT" altLang="zh-CN" b="1" baseline="0" dirty="0">
                <a:solidFill>
                  <a:schemeClr val="accent2"/>
                </a:solidFill>
                <a:ea typeface="宋体" charset="-122"/>
              </a:rPr>
              <a:t>può superare la capacità del fegato di assumerla</a:t>
            </a:r>
            <a:r>
              <a:rPr lang="it-IT" altLang="zh-CN" b="1" baseline="0" dirty="0">
                <a:ea typeface="宋体" charset="-122"/>
              </a:rPr>
              <a:t> per formare i </a:t>
            </a:r>
            <a:r>
              <a:rPr lang="it-IT" altLang="zh-CN" b="1" baseline="0" dirty="0" err="1">
                <a:ea typeface="宋体" charset="-122"/>
              </a:rPr>
              <a:t>glicuronide-coniugati</a:t>
            </a:r>
            <a:r>
              <a:rPr lang="it-IT" altLang="zh-CN" b="1" baseline="0" dirty="0">
                <a:ea typeface="宋体" charset="-122"/>
              </a:rPr>
              <a:t> e quindi possiamo avere una </a:t>
            </a:r>
            <a:r>
              <a:rPr lang="it-IT" altLang="zh-CN" b="1" baseline="0" dirty="0">
                <a:solidFill>
                  <a:srgbClr val="FF3300"/>
                </a:solidFill>
                <a:ea typeface="宋体" charset="-122"/>
              </a:rPr>
              <a:t>IPERBILIRUBINEMIA INDIRETTA (cioè non coniugata);</a:t>
            </a:r>
            <a:r>
              <a:rPr lang="it-IT" altLang="zh-CN" b="1" baseline="0" dirty="0">
                <a:ea typeface="宋体" charset="-122"/>
              </a:rPr>
              <a:t> l'entità di questa </a:t>
            </a:r>
            <a:r>
              <a:rPr lang="it-IT" altLang="zh-CN" b="1" baseline="0" dirty="0" err="1">
                <a:ea typeface="宋体" charset="-122"/>
              </a:rPr>
              <a:t>iperbilirubinemia</a:t>
            </a:r>
            <a:r>
              <a:rPr lang="it-IT" altLang="zh-CN" b="1" baseline="0" dirty="0">
                <a:ea typeface="宋体" charset="-122"/>
              </a:rPr>
              <a:t> sarà dipendente ovviamente sia dall'entità </a:t>
            </a:r>
            <a:r>
              <a:rPr lang="it-IT" altLang="zh-CN" b="1" baseline="0" dirty="0" smtClean="0">
                <a:ea typeface="宋体" charset="-122"/>
              </a:rPr>
              <a:t>dell'anemia, </a:t>
            </a:r>
            <a:r>
              <a:rPr lang="it-IT" altLang="zh-CN" b="1" baseline="0" dirty="0">
                <a:ea typeface="宋体" charset="-122"/>
              </a:rPr>
              <a:t>sia dalla funzionalità del fegato di captare e coniugare la bilirubina</a:t>
            </a:r>
            <a:r>
              <a:rPr lang="it-IT" altLang="zh-CN" b="1" baseline="0" dirty="0" smtClean="0">
                <a:ea typeface="宋体" charset="-122"/>
              </a:rPr>
              <a:t>.</a:t>
            </a:r>
          </a:p>
          <a:p>
            <a:pPr algn="just"/>
            <a:r>
              <a:rPr lang="it-IT" altLang="zh-CN" b="1" baseline="0" dirty="0" smtClean="0">
                <a:ea typeface="宋体" charset="-122"/>
              </a:rPr>
              <a:t>Questo tipo di ittero è frequentemente associato all'anemia emolitica, ma può essere legato anche ad altre forme di anemie  e alla talassemia. </a:t>
            </a:r>
          </a:p>
          <a:p>
            <a:pPr algn="just"/>
            <a:r>
              <a:rPr lang="it-IT" altLang="zh-CN" b="1" baseline="0" dirty="0" smtClean="0">
                <a:solidFill>
                  <a:schemeClr val="accent2"/>
                </a:solidFill>
                <a:ea typeface="宋体" charset="-122"/>
              </a:rPr>
              <a:t>1. </a:t>
            </a:r>
            <a:r>
              <a:rPr lang="it-IT" altLang="zh-CN" b="1" baseline="0" dirty="0" smtClean="0">
                <a:solidFill>
                  <a:schemeClr val="accent2"/>
                </a:solidFill>
                <a:ea typeface="宋体" charset="-122"/>
              </a:rPr>
              <a:t>Si parla pertanto di ittero emolitico, forma morbosa che può essere provocata anche da alcuni farmaci specie in caso di carenza di glucosio-6-fosfato-deidrogenasi</a:t>
            </a:r>
            <a:r>
              <a:rPr lang="it-IT" altLang="zh-CN" b="1" baseline="0" dirty="0" smtClean="0">
                <a:ea typeface="宋体" charset="-122"/>
              </a:rPr>
              <a:t>.</a:t>
            </a:r>
          </a:p>
          <a:p>
            <a:pPr algn="just"/>
            <a:r>
              <a:rPr lang="it-IT" altLang="zh-CN" b="1" baseline="0" dirty="0" smtClean="0">
                <a:ea typeface="宋体" charset="-122"/>
              </a:rPr>
              <a:t>Un aumento della velocità di distruzione degli eritrociti può essere indotta da vari farmaci ed ha come conseguenza la formazione di un maggior carico di bilirubina per gli epatociti</a:t>
            </a:r>
            <a:r>
              <a:rPr lang="it-IT" altLang="zh-CN" dirty="0" smtClean="0">
                <a:ea typeface="宋体" charset="-122"/>
              </a:rPr>
              <a:t>  </a:t>
            </a:r>
            <a:endParaRPr lang="it-IT" altLang="zh-CN" dirty="0">
              <a:ea typeface="宋体"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63525" y="117693"/>
            <a:ext cx="8632825" cy="6740307"/>
          </a:xfrm>
          <a:prstGeom prst="rect">
            <a:avLst/>
          </a:prstGeom>
          <a:noFill/>
          <a:ln w="9525">
            <a:noFill/>
            <a:miter lim="800000"/>
            <a:headEnd/>
            <a:tailEnd/>
          </a:ln>
        </p:spPr>
        <p:txBody>
          <a:bodyPr>
            <a:spAutoFit/>
          </a:bodyPr>
          <a:lstStyle/>
          <a:p>
            <a:pPr algn="just"/>
            <a:r>
              <a:rPr lang="it-IT" altLang="zh-CN" b="1" baseline="0" dirty="0" smtClean="0">
                <a:ea typeface="宋体" charset="-122"/>
              </a:rPr>
              <a:t>2. L'ittero </a:t>
            </a:r>
            <a:r>
              <a:rPr lang="it-IT" altLang="zh-CN" b="1" baseline="0" dirty="0" err="1">
                <a:ea typeface="宋体" charset="-122"/>
              </a:rPr>
              <a:t>pre-epatico</a:t>
            </a:r>
            <a:r>
              <a:rPr lang="it-IT" altLang="zh-CN" b="1" baseline="0" dirty="0">
                <a:ea typeface="宋体" charset="-122"/>
              </a:rPr>
              <a:t> può però essere causato anche da interferenze con la </a:t>
            </a:r>
            <a:r>
              <a:rPr lang="it-IT" altLang="zh-CN" b="1" baseline="0" dirty="0">
                <a:solidFill>
                  <a:schemeClr val="accent2"/>
                </a:solidFill>
                <a:ea typeface="宋体" charset="-122"/>
              </a:rPr>
              <a:t>FORMAZIONE DEL LEGAME ALBUMINA-BILIRUBINA. </a:t>
            </a:r>
          </a:p>
          <a:p>
            <a:pPr algn="just"/>
            <a:r>
              <a:rPr lang="it-IT" altLang="zh-CN" b="1" baseline="0" dirty="0">
                <a:ea typeface="宋体" charset="-122"/>
              </a:rPr>
              <a:t>Si deve ricordare che la bilirubina non coniugata è relativamente insolubile in soluzione acquosa e quindi nel sangue è saldamente legata alle albumine. </a:t>
            </a:r>
          </a:p>
          <a:p>
            <a:pPr algn="just"/>
            <a:r>
              <a:rPr lang="it-IT" altLang="zh-CN" b="1" baseline="0" dirty="0">
                <a:solidFill>
                  <a:srgbClr val="FF3300"/>
                </a:solidFill>
                <a:ea typeface="宋体" charset="-122"/>
              </a:rPr>
              <a:t>La bilirubina però può essere spostata da tali siti di legame anche da farmaci </a:t>
            </a:r>
            <a:r>
              <a:rPr lang="it-IT" altLang="zh-CN" b="1" baseline="0" dirty="0">
                <a:solidFill>
                  <a:schemeClr val="accent2"/>
                </a:solidFill>
                <a:ea typeface="宋体" charset="-122"/>
              </a:rPr>
              <a:t>debolmente acidi (salicilati, </a:t>
            </a:r>
            <a:r>
              <a:rPr lang="it-IT" altLang="zh-CN" b="1" baseline="0" dirty="0" err="1">
                <a:solidFill>
                  <a:schemeClr val="accent2"/>
                </a:solidFill>
                <a:ea typeface="宋体" charset="-122"/>
              </a:rPr>
              <a:t>sulfonamidi</a:t>
            </a:r>
            <a:r>
              <a:rPr lang="it-IT" altLang="zh-CN" b="1" baseline="0" dirty="0">
                <a:solidFill>
                  <a:schemeClr val="accent2"/>
                </a:solidFill>
                <a:ea typeface="宋体" charset="-122"/>
              </a:rPr>
              <a:t>),</a:t>
            </a:r>
            <a:r>
              <a:rPr lang="it-IT" altLang="zh-CN" b="1" baseline="0" dirty="0">
                <a:solidFill>
                  <a:srgbClr val="FF3300"/>
                </a:solidFill>
                <a:ea typeface="宋体" charset="-122"/>
              </a:rPr>
              <a:t> di conseguenza si ha un aumento della concentrazione di bilirubina libera nel plasma e quindi un incremento della sua assunzione nei tessuti. </a:t>
            </a:r>
          </a:p>
          <a:p>
            <a:pPr algn="just"/>
            <a:r>
              <a:rPr lang="it-IT" altLang="zh-CN" b="1" baseline="0" dirty="0">
                <a:ea typeface="宋体" charset="-122"/>
              </a:rPr>
              <a:t>Altrettanto un ittero può verificarsi per una carente presenza di </a:t>
            </a:r>
          </a:p>
          <a:p>
            <a:pPr algn="just"/>
            <a:r>
              <a:rPr lang="it-IT" altLang="zh-CN" b="1" baseline="0" dirty="0">
                <a:ea typeface="宋体" charset="-122"/>
              </a:rPr>
              <a:t>albumine nel sangue, conseguente a vari fattori.</a:t>
            </a:r>
            <a:r>
              <a:rPr lang="it-IT" altLang="zh-CN" baseline="0" dirty="0">
                <a:ea typeface="宋体" charset="-122"/>
              </a:rPr>
              <a:t> </a:t>
            </a:r>
            <a:endParaRPr lang="it-IT" altLang="zh-CN" baseline="0" dirty="0" smtClean="0">
              <a:ea typeface="宋体" charset="-122"/>
            </a:endParaRPr>
          </a:p>
          <a:p>
            <a:pPr algn="just"/>
            <a:endParaRPr lang="it-IT" altLang="zh-CN" baseline="0" dirty="0" smtClean="0">
              <a:ea typeface="宋体" charset="-122"/>
            </a:endParaRPr>
          </a:p>
          <a:p>
            <a:pPr algn="just"/>
            <a:r>
              <a:rPr lang="it-IT" altLang="zh-CN" b="1" baseline="0" dirty="0" smtClean="0">
                <a:ea typeface="宋体" charset="-122"/>
              </a:rPr>
              <a:t>3</a:t>
            </a:r>
            <a:r>
              <a:rPr lang="it-IT" altLang="zh-CN" baseline="0" dirty="0" smtClean="0">
                <a:ea typeface="宋体" charset="-122"/>
              </a:rPr>
              <a:t>. </a:t>
            </a:r>
            <a:r>
              <a:rPr lang="it-IT" b="1" baseline="0" dirty="0" smtClean="0"/>
              <a:t>L'ittero neonatale è sostenuto da un lato dall'aumentata sintesi di bilirubina indiretta e dall'altro dall'ancor poco efficace attività  degli enzimi epatici destinati al suo metabolismo</a:t>
            </a:r>
            <a:endParaRPr lang="it-IT" altLang="zh-CN" b="1" baseline="0" dirty="0" smtClean="0">
              <a:ea typeface="宋体" charset="-122"/>
            </a:endParaRPr>
          </a:p>
          <a:p>
            <a:pPr algn="just"/>
            <a:endParaRPr lang="it-IT" altLang="zh-CN" baseline="0" dirty="0">
              <a:ea typeface="宋体"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44475" y="17463"/>
            <a:ext cx="8632825" cy="6986528"/>
          </a:xfrm>
          <a:prstGeom prst="rect">
            <a:avLst/>
          </a:prstGeom>
          <a:noFill/>
          <a:ln w="9525">
            <a:noFill/>
            <a:miter lim="800000"/>
            <a:headEnd/>
            <a:tailEnd/>
          </a:ln>
        </p:spPr>
        <p:txBody>
          <a:bodyPr>
            <a:spAutoFit/>
          </a:bodyPr>
          <a:lstStyle/>
          <a:p>
            <a:pPr algn="just"/>
            <a:r>
              <a:rPr lang="it-IT" altLang="zh-CN" b="1" baseline="0" dirty="0" smtClean="0">
                <a:ea typeface="宋体" charset="-122"/>
              </a:rPr>
              <a:t>1. Questo </a:t>
            </a:r>
            <a:r>
              <a:rPr lang="it-IT" altLang="zh-CN" b="1" baseline="0" dirty="0">
                <a:ea typeface="宋体" charset="-122"/>
              </a:rPr>
              <a:t>tipo di ittero è frequentemente associato all'anemia emolitica, ma può essere legato anche ad altre forme di anemie  e alla talassemia. </a:t>
            </a:r>
            <a:r>
              <a:rPr lang="it-IT" altLang="zh-CN" b="1" baseline="0" dirty="0">
                <a:solidFill>
                  <a:schemeClr val="accent2"/>
                </a:solidFill>
                <a:ea typeface="宋体" charset="-122"/>
              </a:rPr>
              <a:t>Si parla pertanto di ittero emolitico, forma morbosa che può essere provocata anche da alcuni farmaci specie in caso di carenza di glucosio-6-fosfato-deidrogenasi</a:t>
            </a:r>
            <a:r>
              <a:rPr lang="it-IT" altLang="zh-CN" b="1" baseline="0" dirty="0">
                <a:ea typeface="宋体" charset="-122"/>
              </a:rPr>
              <a:t>.</a:t>
            </a:r>
          </a:p>
          <a:p>
            <a:pPr algn="just"/>
            <a:r>
              <a:rPr lang="it-IT" altLang="zh-CN" b="1" baseline="0" dirty="0">
                <a:ea typeface="宋体" charset="-122"/>
              </a:rPr>
              <a:t>Un aumento della velocità di distruzione degli eritrociti può essere indotta da vari farmaci ed ha come conseguenza la formazione di un maggior carico di bilirubina per gli epatociti</a:t>
            </a:r>
            <a:r>
              <a:rPr lang="it-IT" altLang="zh-CN" dirty="0">
                <a:ea typeface="宋体" charset="-122"/>
              </a:rPr>
              <a:t> </a:t>
            </a:r>
            <a:r>
              <a:rPr lang="it-IT" altLang="zh-CN" dirty="0" smtClean="0">
                <a:ea typeface="宋体" charset="-122"/>
              </a:rPr>
              <a:t>.</a:t>
            </a:r>
          </a:p>
          <a:p>
            <a:pPr algn="just"/>
            <a:r>
              <a:rPr lang="it-IT" altLang="zh-CN" b="1" baseline="0" dirty="0" smtClean="0">
                <a:solidFill>
                  <a:srgbClr val="FF3300"/>
                </a:solidFill>
                <a:ea typeface="宋体" charset="-122"/>
              </a:rPr>
              <a:t>2. La bilirubina però può essere spostata da tali siti di legame anche da farmaci </a:t>
            </a:r>
            <a:r>
              <a:rPr lang="it-IT" altLang="zh-CN" b="1" baseline="0" dirty="0" smtClean="0">
                <a:solidFill>
                  <a:schemeClr val="accent2"/>
                </a:solidFill>
                <a:ea typeface="宋体" charset="-122"/>
              </a:rPr>
              <a:t>debolmente acidi (salicilati, </a:t>
            </a:r>
            <a:r>
              <a:rPr lang="it-IT" altLang="zh-CN" b="1" baseline="0" dirty="0" err="1" smtClean="0">
                <a:solidFill>
                  <a:schemeClr val="accent2"/>
                </a:solidFill>
                <a:ea typeface="宋体" charset="-122"/>
              </a:rPr>
              <a:t>sulfonamidi</a:t>
            </a:r>
            <a:r>
              <a:rPr lang="it-IT" altLang="zh-CN" b="1" baseline="0" dirty="0" smtClean="0">
                <a:solidFill>
                  <a:schemeClr val="accent2"/>
                </a:solidFill>
                <a:ea typeface="宋体" charset="-122"/>
              </a:rPr>
              <a:t>),</a:t>
            </a:r>
            <a:r>
              <a:rPr lang="it-IT" altLang="zh-CN" b="1" baseline="0" dirty="0" smtClean="0">
                <a:solidFill>
                  <a:srgbClr val="FF3300"/>
                </a:solidFill>
                <a:ea typeface="宋体" charset="-122"/>
              </a:rPr>
              <a:t> di conseguenza si ha un aumento della concentrazione di bilirubina libera nel plasma e quindi un incremento della sua assunzione nei tessuti. </a:t>
            </a:r>
          </a:p>
          <a:p>
            <a:pPr algn="just"/>
            <a:r>
              <a:rPr lang="it-IT" altLang="zh-CN" b="1" baseline="0" dirty="0" smtClean="0">
                <a:ea typeface="宋体" charset="-122"/>
              </a:rPr>
              <a:t>Altrettanto un ittero può verificarsi per una carente presenza di </a:t>
            </a:r>
          </a:p>
          <a:p>
            <a:pPr algn="just"/>
            <a:r>
              <a:rPr lang="it-IT" altLang="zh-CN" b="1" baseline="0" dirty="0" smtClean="0">
                <a:ea typeface="宋体" charset="-122"/>
              </a:rPr>
              <a:t>albumine nel sangue, conseguente a vari fattori.</a:t>
            </a:r>
            <a:r>
              <a:rPr lang="it-IT" altLang="zh-CN" baseline="0" dirty="0" smtClean="0">
                <a:ea typeface="宋体" charset="-122"/>
              </a:rPr>
              <a:t> </a:t>
            </a:r>
          </a:p>
          <a:p>
            <a:pPr algn="just"/>
            <a:r>
              <a:rPr lang="it-IT" altLang="zh-CN" b="1" baseline="0" dirty="0" smtClean="0">
                <a:ea typeface="宋体" charset="-122"/>
              </a:rPr>
              <a:t>3</a:t>
            </a:r>
            <a:r>
              <a:rPr lang="it-IT" altLang="zh-CN" baseline="0" dirty="0" smtClean="0">
                <a:ea typeface="宋体" charset="-122"/>
              </a:rPr>
              <a:t>. </a:t>
            </a:r>
            <a:r>
              <a:rPr lang="it-IT" b="1" baseline="0" dirty="0" smtClean="0"/>
              <a:t>L'ittero neonatale è sostenuto da un lato dall'aumentata sintesi di bilirubina indiretta e dall'altro dall'ancor poco efficace attività  degli enzimi epatici destinati al suo metabolismo</a:t>
            </a:r>
            <a:endParaRPr lang="it-IT" altLang="zh-CN" b="1" baseline="0" dirty="0" smtClean="0">
              <a:ea typeface="宋体" charset="-122"/>
            </a:endParaRPr>
          </a:p>
          <a:p>
            <a:pPr algn="just"/>
            <a:r>
              <a:rPr lang="it-IT" altLang="zh-CN" dirty="0" smtClean="0">
                <a:ea typeface="宋体" charset="-122"/>
              </a:rPr>
              <a:t> </a:t>
            </a:r>
            <a:endParaRPr lang="it-IT" altLang="zh-CN" dirty="0">
              <a:ea typeface="宋体"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tangolo 1"/>
          <p:cNvSpPr>
            <a:spLocks noChangeArrowheads="1"/>
          </p:cNvSpPr>
          <p:nvPr/>
        </p:nvSpPr>
        <p:spPr bwMode="auto">
          <a:xfrm>
            <a:off x="0" y="0"/>
            <a:ext cx="9144000" cy="4462760"/>
          </a:xfrm>
          <a:prstGeom prst="rect">
            <a:avLst/>
          </a:prstGeom>
          <a:noFill/>
          <a:ln w="9525">
            <a:noFill/>
            <a:miter lim="800000"/>
            <a:headEnd/>
            <a:tailEnd/>
          </a:ln>
        </p:spPr>
        <p:txBody>
          <a:bodyPr wrap="square">
            <a:spAutoFit/>
          </a:bodyPr>
          <a:lstStyle/>
          <a:p>
            <a:r>
              <a:rPr lang="it-IT" sz="2000" baseline="0" dirty="0" smtClean="0"/>
              <a:t>Non </a:t>
            </a:r>
            <a:r>
              <a:rPr lang="it-IT" sz="2000" baseline="0" dirty="0"/>
              <a:t>a caso, </a:t>
            </a:r>
            <a:r>
              <a:rPr lang="it-IT" sz="2000" baseline="0" dirty="0" smtClean="0"/>
              <a:t>al momento</a:t>
            </a:r>
            <a:r>
              <a:rPr lang="it-IT" sz="2000" baseline="0" dirty="0" smtClean="0"/>
              <a:t> </a:t>
            </a:r>
            <a:r>
              <a:rPr lang="it-IT" sz="2000" baseline="0" dirty="0" smtClean="0"/>
              <a:t>della nascita, </a:t>
            </a:r>
            <a:r>
              <a:rPr lang="it-IT" sz="2000" baseline="0" dirty="0" smtClean="0"/>
              <a:t>i </a:t>
            </a:r>
            <a:r>
              <a:rPr lang="it-IT" sz="2000" baseline="0" dirty="0"/>
              <a:t>polmoni del piccolo hanno iniziato a funzionare e la disponibilità di ossigeno è maggiore rispetto all'ambiente uterino, molti globuli rossi invecchiati e soprannumerari non  hanno ragione di esistere; dopo la nascita, la milza si fa quindi carico di smaltire tale eccesso, producendo ingenti quantità di bilirubina indiretta che si accumulano nei tessuti. L'ittero cutaneo del neonato, in particolare, si manifesta quando  tale pigmento raggiunge e supera concentrazioni di 5/6 mg su 100 ml di sangue. Tra i più   comuni fattori di rischio per l'ittero neonatale ricordiamo: prematurità, diabete gestazionale, asfissia durante il parto, ipossia, ipoglicemia, acidosi, policitemia,  altitudine, disidratazione, grossi ematomi e familiarità per l'ittero (genitori, fratelli o sorelle del bambino che hanno avuto in passato livelli di bilirubina elevati, tali da richiedere il trattamento con fototerapia).</a:t>
            </a:r>
            <a:r>
              <a:rPr lang="it-IT" dirty="0"/>
              <a:t/>
            </a:r>
            <a:br>
              <a:rPr lang="it-IT" dirty="0"/>
            </a:br>
            <a:endParaRPr lang="it-IT" dirty="0"/>
          </a:p>
          <a:p>
            <a:r>
              <a:rPr lang="it-IT" dirty="0"/>
              <a:t/>
            </a:r>
            <a:br>
              <a:rPr lang="it-IT" dirty="0"/>
            </a:br>
            <a:r>
              <a:rPr lang="it-IT" dirty="0"/>
              <a:t/>
            </a:r>
            <a:br>
              <a:rPr lang="it-IT" dirty="0"/>
            </a:br>
            <a:endParaRPr lang="it-IT" dirty="0"/>
          </a:p>
        </p:txBody>
      </p:sp>
      <p:pic>
        <p:nvPicPr>
          <p:cNvPr id="16387" name="Picture 2" descr="D:\Documenti Zorzet\Immagini\Ittero-03.jpg"/>
          <p:cNvPicPr>
            <a:picLocks noChangeAspect="1" noChangeArrowheads="1"/>
          </p:cNvPicPr>
          <p:nvPr/>
        </p:nvPicPr>
        <p:blipFill>
          <a:blip r:embed="rId2" cstate="print"/>
          <a:srcRect/>
          <a:stretch>
            <a:fillRect/>
          </a:stretch>
        </p:blipFill>
        <p:spPr bwMode="auto">
          <a:xfrm>
            <a:off x="2017939" y="3546475"/>
            <a:ext cx="5384800" cy="33115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44475" y="74613"/>
            <a:ext cx="8899525" cy="5784850"/>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	 		</a:t>
            </a:r>
            <a:r>
              <a:rPr lang="it-IT" altLang="zh-CN" sz="2800" b="1" baseline="0">
                <a:solidFill>
                  <a:schemeClr val="accent2"/>
                </a:solidFill>
                <a:ea typeface="宋体" charset="-122"/>
              </a:rPr>
              <a:t>Ittero pre-epatico</a:t>
            </a:r>
          </a:p>
          <a:p>
            <a:endParaRPr lang="it-IT" altLang="zh-CN" sz="2800" b="1" baseline="0">
              <a:solidFill>
                <a:schemeClr val="accent2"/>
              </a:solidFill>
              <a:ea typeface="宋体" charset="-122"/>
            </a:endParaRPr>
          </a:p>
          <a:p>
            <a:pPr marL="742950" lvl="1" indent="-285750"/>
            <a:r>
              <a:rPr lang="it-IT" altLang="zh-CN" b="1" baseline="0">
                <a:ea typeface="宋体" charset="-122"/>
              </a:rPr>
              <a:t>Aumentata velocità di distruzione eritrociti</a:t>
            </a:r>
          </a:p>
          <a:p>
            <a:pPr marL="742950" lvl="1" indent="-285750"/>
            <a:r>
              <a:rPr lang="it-IT" altLang="zh-CN" b="1" baseline="0">
                <a:ea typeface="宋体" charset="-122"/>
              </a:rPr>
              <a:t>	   </a:t>
            </a:r>
            <a:r>
              <a:rPr lang="it-IT" altLang="zh-CN" b="1" baseline="0">
                <a:ea typeface="宋体" charset="-122"/>
                <a:sym typeface="Wingdings" pitchFamily="2" charset="2"/>
              </a:rPr>
              <a:t></a:t>
            </a:r>
            <a:r>
              <a:rPr lang="it-IT" altLang="zh-CN" b="1" baseline="0">
                <a:ea typeface="宋体" charset="-122"/>
              </a:rPr>
              <a:t> maggiore bilirubina plasmatica</a:t>
            </a:r>
          </a:p>
          <a:p>
            <a:pPr marL="742950" lvl="1" indent="-285750"/>
            <a:endParaRPr lang="it-IT" altLang="zh-CN" b="1" baseline="0">
              <a:ea typeface="宋体" charset="-122"/>
            </a:endParaRPr>
          </a:p>
          <a:p>
            <a:pPr>
              <a:buFont typeface="Wingdings" pitchFamily="2" charset="2"/>
              <a:buChar char="ü"/>
            </a:pPr>
            <a:r>
              <a:rPr lang="it-IT" altLang="zh-CN" b="1" baseline="0">
                <a:ea typeface="宋体" charset="-122"/>
              </a:rPr>
              <a:t>Maggiore bilirubina libera nel plasma se: </a:t>
            </a:r>
          </a:p>
          <a:p>
            <a:r>
              <a:rPr lang="it-IT" altLang="zh-CN" b="1" baseline="0">
                <a:ea typeface="宋体" charset="-122"/>
              </a:rPr>
              <a:t>   *superata capacità di captazione epatica </a:t>
            </a:r>
          </a:p>
          <a:p>
            <a:r>
              <a:rPr lang="it-IT" altLang="zh-CN" b="1" baseline="0">
                <a:ea typeface="宋体" charset="-122"/>
              </a:rPr>
              <a:t>   *superata capacita’ di legame con albumine</a:t>
            </a:r>
          </a:p>
          <a:p>
            <a:endParaRPr lang="it-IT" altLang="zh-CN" b="1" baseline="0">
              <a:ea typeface="宋体" charset="-122"/>
            </a:endParaRPr>
          </a:p>
          <a:p>
            <a:pPr>
              <a:buFont typeface="Wingdings" pitchFamily="2" charset="2"/>
              <a:buChar char="ü"/>
            </a:pPr>
            <a:r>
              <a:rPr lang="it-IT" altLang="zh-CN" b="1" baseline="0">
                <a:ea typeface="宋体" charset="-122"/>
              </a:rPr>
              <a:t>Iperbilirubinemia indiretta </a:t>
            </a:r>
            <a:r>
              <a:rPr lang="it-IT" altLang="zh-CN" b="1" baseline="0">
                <a:ea typeface="宋体" charset="-122"/>
                <a:sym typeface="Wingdings" pitchFamily="2" charset="2"/>
              </a:rPr>
              <a:t></a:t>
            </a:r>
            <a:r>
              <a:rPr lang="it-IT" altLang="zh-CN" b="1" baseline="0">
                <a:ea typeface="宋体" charset="-122"/>
              </a:rPr>
              <a:t> ittero</a:t>
            </a:r>
          </a:p>
          <a:p>
            <a:r>
              <a:rPr lang="it-IT" altLang="zh-CN" b="1" baseline="0">
                <a:ea typeface="宋体" charset="-122"/>
              </a:rPr>
              <a:t>   *Ittero emolitico</a:t>
            </a:r>
          </a:p>
          <a:p>
            <a:pPr marL="742950" lvl="1" indent="-285750"/>
            <a:r>
              <a:rPr lang="it-IT" altLang="zh-CN" b="1" baseline="0">
                <a:ea typeface="宋体" charset="-122"/>
              </a:rPr>
              <a:t>   *Interferenze nella formazione del legame albumina-bilirubina</a:t>
            </a:r>
          </a:p>
          <a:p>
            <a:r>
              <a:rPr lang="it-IT" altLang="zh-CN" sz="4000" b="1">
                <a:ea typeface="宋体" charset="-122"/>
                <a:sym typeface="Wingdings" pitchFamily="2" charset="2"/>
              </a:rPr>
              <a:t>  </a:t>
            </a:r>
            <a:r>
              <a:rPr lang="it-IT" altLang="zh-CN" sz="4000">
                <a:ea typeface="宋体" charset="-122"/>
              </a:rPr>
              <a:t>    </a:t>
            </a:r>
          </a:p>
          <a:p>
            <a:r>
              <a:rPr lang="it-IT" altLang="zh-CN" sz="4000">
                <a:ea typeface="宋体" charset="-122"/>
              </a:rPr>
              <a:t>      </a:t>
            </a:r>
            <a:r>
              <a:rPr lang="it-IT" altLang="zh-CN" b="1" baseline="0">
                <a:ea typeface="宋体" charset="-122"/>
              </a:rPr>
              <a:t>Spostamento dal legame con albumine da farmaci debolmente          acidi</a:t>
            </a:r>
            <a:r>
              <a:rPr lang="it-IT" altLang="zh-CN">
                <a:ea typeface="宋体" charset="-122"/>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58763" y="0"/>
            <a:ext cx="8632825" cy="7054850"/>
          </a:xfrm>
          <a:prstGeom prst="rect">
            <a:avLst/>
          </a:prstGeom>
          <a:noFill/>
          <a:ln w="9525">
            <a:noFill/>
            <a:miter lim="800000"/>
            <a:headEnd/>
            <a:tailEnd/>
          </a:ln>
        </p:spPr>
        <p:txBody>
          <a:bodyPr>
            <a:spAutoFit/>
          </a:bodyPr>
          <a:lstStyle/>
          <a:p>
            <a:r>
              <a:rPr lang="it-IT" altLang="zh-CN" b="1" baseline="0" dirty="0">
                <a:solidFill>
                  <a:schemeClr val="accent2"/>
                </a:solidFill>
                <a:ea typeface="宋体" charset="-122"/>
              </a:rPr>
              <a:t>ITTERO EPATOCELLULARE</a:t>
            </a:r>
          </a:p>
          <a:p>
            <a:pPr algn="just">
              <a:lnSpc>
                <a:spcPct val="105000"/>
              </a:lnSpc>
            </a:pPr>
            <a:r>
              <a:rPr lang="it-IT" altLang="zh-CN" b="1" baseline="0" dirty="0">
                <a:ea typeface="宋体" charset="-122"/>
              </a:rPr>
              <a:t>Questa forma di ittero può essere legata a molte cause, come ad esempio: </a:t>
            </a:r>
          </a:p>
          <a:p>
            <a:pPr algn="just">
              <a:lnSpc>
                <a:spcPct val="105000"/>
              </a:lnSpc>
              <a:buFont typeface="Wingdings" pitchFamily="2" charset="2"/>
              <a:buChar char="ü"/>
            </a:pPr>
            <a:r>
              <a:rPr lang="it-IT" altLang="zh-CN" b="1" baseline="0" dirty="0">
                <a:solidFill>
                  <a:srgbClr val="FF3300"/>
                </a:solidFill>
                <a:ea typeface="宋体" charset="-122"/>
              </a:rPr>
              <a:t>Difetto nella captazione e trasporto della bilirubina nel fegato</a:t>
            </a:r>
            <a:r>
              <a:rPr lang="it-IT" altLang="zh-CN" b="1" baseline="0" dirty="0">
                <a:ea typeface="宋体" charset="-122"/>
              </a:rPr>
              <a:t> (Sindrome di Gilbert in cui c'è anche un difetto nella </a:t>
            </a:r>
            <a:r>
              <a:rPr lang="it-IT" altLang="zh-CN" b="1" baseline="0" dirty="0" err="1">
                <a:ea typeface="宋体" charset="-122"/>
              </a:rPr>
              <a:t>glicuronil-transferasi</a:t>
            </a:r>
            <a:r>
              <a:rPr lang="it-IT" altLang="zh-CN" b="1" baseline="0" dirty="0">
                <a:ea typeface="宋体" charset="-122"/>
              </a:rPr>
              <a:t>, 7-8% della popolazione, benigna)</a:t>
            </a:r>
          </a:p>
          <a:p>
            <a:pPr algn="just">
              <a:lnSpc>
                <a:spcPct val="105000"/>
              </a:lnSpc>
              <a:buFont typeface="Wingdings" pitchFamily="2" charset="2"/>
              <a:buChar char="ü"/>
            </a:pPr>
            <a:r>
              <a:rPr lang="it-IT" altLang="zh-CN" b="1" baseline="0" dirty="0">
                <a:solidFill>
                  <a:srgbClr val="FF3300"/>
                </a:solidFill>
                <a:ea typeface="宋体" charset="-122"/>
              </a:rPr>
              <a:t>Difetto nella funzionalità della </a:t>
            </a:r>
            <a:r>
              <a:rPr lang="it-IT" altLang="zh-CN" b="1" baseline="0" dirty="0" err="1">
                <a:solidFill>
                  <a:srgbClr val="FF3300"/>
                </a:solidFill>
                <a:ea typeface="宋体" charset="-122"/>
              </a:rPr>
              <a:t>glicuronil-transferasi</a:t>
            </a:r>
            <a:r>
              <a:rPr lang="it-IT" altLang="zh-CN" b="1" baseline="0" dirty="0">
                <a:ea typeface="宋体" charset="-122"/>
              </a:rPr>
              <a:t> (deficit parziale o totale dell'enzima</a:t>
            </a:r>
            <a:r>
              <a:rPr lang="it-IT" altLang="zh-CN" b="1" baseline="0" dirty="0" smtClean="0">
                <a:ea typeface="宋体" charset="-122"/>
              </a:rPr>
              <a:t>) (</a:t>
            </a:r>
            <a:r>
              <a:rPr lang="it-IT" altLang="zh-CN" b="1" baseline="0" dirty="0">
                <a:ea typeface="宋体" charset="-122"/>
              </a:rPr>
              <a:t>Sindrome di </a:t>
            </a:r>
            <a:r>
              <a:rPr lang="it-IT" altLang="zh-CN" b="1" baseline="0" dirty="0" err="1">
                <a:ea typeface="宋体" charset="-122"/>
              </a:rPr>
              <a:t>Crigler</a:t>
            </a:r>
            <a:r>
              <a:rPr lang="it-IT" altLang="zh-CN" b="1" baseline="0" dirty="0">
                <a:ea typeface="宋体" charset="-122"/>
              </a:rPr>
              <a:t> </a:t>
            </a:r>
            <a:r>
              <a:rPr lang="it-IT" altLang="zh-CN" b="1" baseline="0" dirty="0" err="1">
                <a:ea typeface="宋体" charset="-122"/>
              </a:rPr>
              <a:t>Najjar</a:t>
            </a:r>
            <a:r>
              <a:rPr lang="it-IT" altLang="zh-CN" b="1" baseline="0" dirty="0">
                <a:ea typeface="宋体" charset="-122"/>
              </a:rPr>
              <a:t>, molto rara e grave la I forma) </a:t>
            </a:r>
          </a:p>
          <a:p>
            <a:pPr algn="just">
              <a:lnSpc>
                <a:spcPct val="105000"/>
              </a:lnSpc>
              <a:buFont typeface="Wingdings" pitchFamily="2" charset="2"/>
              <a:buChar char="ü"/>
            </a:pPr>
            <a:r>
              <a:rPr lang="it-IT" altLang="zh-CN" b="1" baseline="0" dirty="0">
                <a:solidFill>
                  <a:srgbClr val="FF3300"/>
                </a:solidFill>
                <a:ea typeface="宋体" charset="-122"/>
              </a:rPr>
              <a:t>Tendenza a sindromi </a:t>
            </a:r>
            <a:r>
              <a:rPr lang="it-IT" altLang="zh-CN" b="1" baseline="0" dirty="0" err="1">
                <a:solidFill>
                  <a:srgbClr val="FF3300"/>
                </a:solidFill>
                <a:ea typeface="宋体" charset="-122"/>
              </a:rPr>
              <a:t>colestatiche</a:t>
            </a:r>
            <a:r>
              <a:rPr lang="it-IT" altLang="zh-CN" b="1" baseline="0" dirty="0">
                <a:solidFill>
                  <a:srgbClr val="FF3300"/>
                </a:solidFill>
                <a:ea typeface="宋体" charset="-122"/>
              </a:rPr>
              <a:t> a varia origine</a:t>
            </a:r>
          </a:p>
          <a:p>
            <a:pPr algn="just">
              <a:lnSpc>
                <a:spcPct val="105000"/>
              </a:lnSpc>
            </a:pPr>
            <a:endParaRPr lang="it-IT" altLang="zh-CN" b="1" baseline="0" dirty="0">
              <a:ea typeface="宋体" charset="-122"/>
            </a:endParaRPr>
          </a:p>
          <a:p>
            <a:pPr algn="just">
              <a:lnSpc>
                <a:spcPct val="105000"/>
              </a:lnSpc>
              <a:buFont typeface="Wingdings" pitchFamily="2" charset="2"/>
              <a:buNone/>
            </a:pPr>
            <a:r>
              <a:rPr lang="it-IT" altLang="zh-CN" b="1" baseline="0" dirty="0">
                <a:ea typeface="宋体" charset="-122"/>
              </a:rPr>
              <a:t>ES: </a:t>
            </a:r>
            <a:r>
              <a:rPr lang="it-IT" altLang="zh-CN" b="1" baseline="0" dirty="0">
                <a:solidFill>
                  <a:schemeClr val="accent2"/>
                </a:solidFill>
                <a:ea typeface="宋体" charset="-122"/>
              </a:rPr>
              <a:t>La </a:t>
            </a:r>
            <a:r>
              <a:rPr lang="it-IT" altLang="zh-CN" b="1" baseline="0" dirty="0" err="1">
                <a:solidFill>
                  <a:schemeClr val="accent2"/>
                </a:solidFill>
                <a:ea typeface="宋体" charset="-122"/>
              </a:rPr>
              <a:t>rifampicina</a:t>
            </a:r>
            <a:r>
              <a:rPr lang="it-IT" altLang="zh-CN" b="1" baseline="0" dirty="0">
                <a:solidFill>
                  <a:schemeClr val="accent2"/>
                </a:solidFill>
                <a:ea typeface="宋体" charset="-122"/>
              </a:rPr>
              <a:t> determina un aumento della bilirubina non coniugata (indiretta) nel sangue impedendo l'attraversamento della membrana dell'epatocita da parte della bilirubina.</a:t>
            </a:r>
          </a:p>
          <a:p>
            <a:pPr algn="just">
              <a:lnSpc>
                <a:spcPct val="105000"/>
              </a:lnSpc>
              <a:buFont typeface="Wingdings" pitchFamily="2" charset="2"/>
              <a:buNone/>
            </a:pPr>
            <a:r>
              <a:rPr lang="it-IT" altLang="zh-CN" b="1" baseline="0" dirty="0">
                <a:ea typeface="宋体" charset="-122"/>
              </a:rPr>
              <a:t> </a:t>
            </a:r>
          </a:p>
          <a:p>
            <a:pPr algn="just">
              <a:lnSpc>
                <a:spcPct val="105000"/>
              </a:lnSpc>
            </a:pPr>
            <a:r>
              <a:rPr lang="it-IT" altLang="zh-CN" b="1" baseline="0" dirty="0">
                <a:solidFill>
                  <a:schemeClr val="accent1"/>
                </a:solidFill>
                <a:ea typeface="宋体" charset="-122"/>
              </a:rPr>
              <a:t>L'acido </a:t>
            </a:r>
            <a:r>
              <a:rPr lang="it-IT" altLang="zh-CN" b="1" baseline="0" dirty="0" err="1">
                <a:solidFill>
                  <a:schemeClr val="accent1"/>
                </a:solidFill>
                <a:ea typeface="宋体" charset="-122"/>
              </a:rPr>
              <a:t>flavaspidico</a:t>
            </a:r>
            <a:r>
              <a:rPr lang="it-IT" altLang="zh-CN" b="1" baseline="0" dirty="0">
                <a:solidFill>
                  <a:schemeClr val="accent1"/>
                </a:solidFill>
                <a:ea typeface="宋体" charset="-122"/>
              </a:rPr>
              <a:t> [principio attivo dell'estratto di felce maschio](vecchio antielmintico) inibisce </a:t>
            </a:r>
            <a:r>
              <a:rPr lang="it-IT" altLang="zh-CN" b="1" baseline="0" dirty="0">
                <a:solidFill>
                  <a:schemeClr val="accent2"/>
                </a:solidFill>
                <a:ea typeface="宋体" charset="-122"/>
              </a:rPr>
              <a:t>selettivamente</a:t>
            </a:r>
            <a:r>
              <a:rPr lang="it-IT" altLang="zh-CN" b="1" baseline="0" dirty="0">
                <a:solidFill>
                  <a:schemeClr val="accent1"/>
                </a:solidFill>
                <a:ea typeface="宋体" charset="-122"/>
              </a:rPr>
              <a:t> il legame fra bilirubina e proteina Z di trasporto.</a:t>
            </a:r>
            <a:r>
              <a:rPr lang="it-IT" altLang="zh-CN" b="1" baseline="0" dirty="0">
                <a:ea typeface="宋体" charset="-122"/>
              </a:rPr>
              <a:t> </a:t>
            </a:r>
            <a:endParaRPr lang="it-IT" altLang="zh-CN" baseline="0" dirty="0">
              <a:ea typeface="宋体"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44475" y="-454025"/>
            <a:ext cx="8632825" cy="7478713"/>
          </a:xfrm>
          <a:prstGeom prst="rect">
            <a:avLst/>
          </a:prstGeom>
          <a:noFill/>
          <a:ln w="9525">
            <a:noFill/>
            <a:miter lim="800000"/>
            <a:headEnd/>
            <a:tailEnd/>
          </a:ln>
        </p:spPr>
        <p:txBody>
          <a:bodyPr>
            <a:spAutoFit/>
          </a:bodyPr>
          <a:lstStyle/>
          <a:p>
            <a:endParaRPr lang="it-IT" altLang="zh-CN" b="1" baseline="0">
              <a:solidFill>
                <a:schemeClr val="accent2"/>
              </a:solidFill>
              <a:ea typeface="宋体" charset="-122"/>
            </a:endParaRPr>
          </a:p>
          <a:p>
            <a:pPr algn="just"/>
            <a:r>
              <a:rPr lang="it-IT" altLang="zh-CN" b="1" baseline="0">
                <a:solidFill>
                  <a:srgbClr val="FF3300"/>
                </a:solidFill>
                <a:ea typeface="宋体" charset="-122"/>
              </a:rPr>
              <a:t>Una particolare e frequente causa di ittero epato-cellulare consiste nelle alterazioni del trasporto biliare intraepatico dei bilirubin-glucuronidi. </a:t>
            </a:r>
          </a:p>
          <a:p>
            <a:pPr algn="just"/>
            <a:r>
              <a:rPr lang="it-IT" altLang="zh-CN" b="1" baseline="0">
                <a:ea typeface="宋体" charset="-122"/>
              </a:rPr>
              <a:t>Quando il flusso della bile viene ostacolato per varie cause, i coniugati bilirubina-glicuronide diffondono all'esterno o si versano nel sangue da rotture dei canalicoli e vengono escreti con l'urina. </a:t>
            </a:r>
            <a:r>
              <a:rPr lang="it-IT" altLang="zh-CN" b="1" baseline="0">
                <a:solidFill>
                  <a:schemeClr val="accent2"/>
                </a:solidFill>
                <a:ea typeface="宋体" charset="-122"/>
              </a:rPr>
              <a:t>Si parla in questo caso di ITTERO OSTRUTTIVO o COLESTATICO.</a:t>
            </a:r>
            <a:r>
              <a:rPr lang="it-IT" altLang="zh-CN" baseline="0">
                <a:solidFill>
                  <a:schemeClr val="accent2"/>
                </a:solidFill>
                <a:ea typeface="宋体" charset="-122"/>
              </a:rPr>
              <a:t> </a:t>
            </a:r>
          </a:p>
          <a:p>
            <a:pPr algn="just"/>
            <a:r>
              <a:rPr lang="it-IT" altLang="zh-CN" b="1" baseline="0">
                <a:ea typeface="宋体" charset="-122"/>
              </a:rPr>
              <a:t>L'ostruzione al flusso biliare può derivare dalla pressione di un tumore, </a:t>
            </a:r>
            <a:r>
              <a:rPr lang="it-IT" altLang="zh-CN" b="1" baseline="0">
                <a:solidFill>
                  <a:srgbClr val="FF3300"/>
                </a:solidFill>
                <a:ea typeface="宋体" charset="-122"/>
              </a:rPr>
              <a:t>dall'occlusione dei dotti per calcoli biliari</a:t>
            </a:r>
            <a:r>
              <a:rPr lang="it-IT" altLang="zh-CN" b="1" baseline="0">
                <a:ea typeface="宋体" charset="-122"/>
              </a:rPr>
              <a:t> o da una lesione intraepatica dei canalicoli (</a:t>
            </a:r>
            <a:r>
              <a:rPr lang="it-IT" altLang="zh-CN" b="1" baseline="0">
                <a:solidFill>
                  <a:schemeClr val="accent2"/>
                </a:solidFill>
                <a:ea typeface="宋体" charset="-122"/>
              </a:rPr>
              <a:t>clorpromazina).</a:t>
            </a:r>
            <a:r>
              <a:rPr lang="it-IT" altLang="zh-CN">
                <a:ea typeface="宋体" charset="-122"/>
              </a:rPr>
              <a:t> </a:t>
            </a:r>
          </a:p>
          <a:p>
            <a:pPr algn="just"/>
            <a:r>
              <a:rPr lang="it-IT" altLang="zh-CN" baseline="0">
                <a:ea typeface="宋体" charset="-122"/>
              </a:rPr>
              <a:t>In caso di ittero colestatico aumentano i livelli plasmatici di BILIRUBINA CONIUGATA (</a:t>
            </a:r>
            <a:r>
              <a:rPr lang="it-IT" altLang="zh-CN" sz="2000" baseline="0">
                <a:solidFill>
                  <a:srgbClr val="FF3300"/>
                </a:solidFill>
                <a:ea typeface="宋体" charset="-122"/>
              </a:rPr>
              <a:t>IPERBILIRUBINEMIA</a:t>
            </a:r>
            <a:r>
              <a:rPr lang="it-IT" altLang="zh-CN">
                <a:ea typeface="宋体" charset="-122"/>
              </a:rPr>
              <a:t> </a:t>
            </a:r>
            <a:r>
              <a:rPr lang="it-IT" altLang="zh-CN" baseline="0">
                <a:solidFill>
                  <a:srgbClr val="FF3300"/>
                </a:solidFill>
                <a:ea typeface="宋体" charset="-122"/>
              </a:rPr>
              <a:t>diretta</a:t>
            </a:r>
            <a:r>
              <a:rPr lang="it-IT" altLang="zh-CN" baseline="0">
                <a:ea typeface="宋体" charset="-122"/>
              </a:rPr>
              <a:t>), </a:t>
            </a:r>
            <a:r>
              <a:rPr lang="it-IT" altLang="zh-CN" baseline="0">
                <a:solidFill>
                  <a:schemeClr val="accent1"/>
                </a:solidFill>
                <a:ea typeface="宋体" charset="-122"/>
              </a:rPr>
              <a:t>di fosfatasi alcalina, colesterolo, e sali biliari [questi ultimi forse responsabili del forte prurito che si manifesta in questa situazione]. </a:t>
            </a:r>
          </a:p>
          <a:p>
            <a:pPr algn="just"/>
            <a:r>
              <a:rPr lang="it-IT" altLang="zh-CN" baseline="0">
                <a:solidFill>
                  <a:schemeClr val="accent2"/>
                </a:solidFill>
                <a:ea typeface="宋体" charset="-122"/>
              </a:rPr>
              <a:t>I farmaci che interferiscono con questo processo producono appunto la sindrome dell'ittero colestatico; essi sono principalmente i C19-norsteroidi, eventualmente sostituiti in C17, e la clorpromazina ed il PAS.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0482" name="AutoShape 2" descr="data:image/jpeg;base64,/9j/4AAQSkZJRgABAQAAAQABAAD/2wCEAAkGBhISERUUEhQQFRQVFRUXFRYXFhIVFxMXFRgVFRcXEhUXHSYfGBkjGhUWHzEgJDMqLSw4GB49ODIqNSYrLCoBCQoKDAwMDQwMDSkYFBgpKSkpKSkpKSkpKSkpKSkpKSkpKSkpKSkpKSkpKSkpKSkpKSkpKSkpKSkpKSkpKSkpKf/AABEIAM4A9QMBIgACEQEDEQH/xAAbAAEAAwEBAQEAAAAAAAAAAAAABAUGAwIBB//EAEMQAAIBAwIEAwUFBAgFBQEAAAECAwAREgQhBRMxQQYiUSMyYXGBFEJSkaEWU4KxFSQzQ2Jyg5Jjc7LB0lSTotHhB//EABUBAQEAAAAAAAAAAAAAAAAAAAAB/8QAFBEBAAAAAAAAAAAAAAAAAAAAAP/aAAwDAQACEQMRAD8A/caUpQKUpQKUpQKUpQKUpQKUpQKUr4aCnj8X6VojKGk5Y5dm5OoAfmmycq6Xkube5fqPWuzeIoBEJSZArNioMM4kZhuQsJTmNsCdh0BPQVn/ANlZk4bBCpleVDpGdecRiYeXmsEh9wDE26VJXhU4EcwjmLpHqIjG86tLjO0DZpPcgFTAPLt7xN7gAhfHi8N4hzI/bbxWYESCwN1I2I3Xfp5l9RUPSeLNNIXCs45YJkLw6iJYwFDnmPIiqvlIbcjYg1nv2P1dszNeSAKYF9kRK3NOpkDytHmmZKQlxYkRBzcsVFvqeASP9qtgDJqtNPFcmzfZ10jBXsLrd9OVvvYG9j0oLjh/Eo51LRkkA2IKujKdjZ0cBlNiDYgXBB6EVKqo4TpJDNJqJUEZkjhjEeQcqsLTtkzDa5M7eUXsFG9yQLegUpSgUpSgUpSgUpSgUpSgUpSgUpSgUpSgUpXwm1B9pWc1vi7e2mQS2NjIWxi+ODC5k+m3xquk4nqWfIzkLv5ERAv+43bb5jrQbSlYWVna2Ukxt/xHH54kVw+xL6yd/wC9n7/x0H6DSsLEzr7skw/1HP8AMmuo4hqB0nkA9CsTfqVvQbWlZVPEeoHUQN9HUn8iRUjS+LGsebAy2/dusl/ocT9Beg0VeXcAEmwAFyTsBb1NVum8S6ZwLyBCTYLJ7Nr+lntvXTjr/wBWltY5Iyj4l/IB+bUEvSz5or2IyVWseoyANj+dda8xoAAB2AH5V6oFKUoFKV8JoPtK88weo/OvoNB9pSlApSlApSlApSlApSlApSlArGcY4odSxVWtp1NrD+/ZT7xYHaMMLW+9Y322Nn4s4jZRAhIeX3iBfGIWzJ9Mh5AfVvhVIqgCwAAGwA7D0FAAt0sB8NrfIV9pSqhSlKBSlKBSlKD4wBFiAR6Hcfkaga7Rr5MclJkiUYs6i2QY+UHHop3tVhUfUqS8QsbBmYnsMUYC/wAbuCPlQTxxCYdJZfzB/mDXv+lZ/wB8/wDth/8ACotKCUOLT/vX/wBsP/hXhuIzn++l/KIfySuFKD1LNIws0kpHpmR/K1R10aDsx+byN+jMa7UoPHIX8KfkK8No0Pa3+Usv/SRXauc06oLse9gOpYnoqjqzHsB1oJXBtbMmqhiQs0TiUyKxLCMIFKsrG5XzG1jsb9q2lZ/wrwZo855hjNKFGNyeXGtyif5vMSxHU2/CK0FRSlKUClKUClKUClKUClKUGI1us52olfaytykNt7R7Pf8A1Mx9BXiuenUAbfeZm+rsWJ/M10qoUpSgUpSgUpSgUrxMwCm5A7bm252Av86jaPUs0AcC7BWsL+8VJUC57nH9aCZSucEuQuRY9x6dxf6EH6iulAqo4nxFy5ii2YGJmYblYyWLtYjcWCj+OrVyeijJjso6Ak9Ln7o9T2rgFUWvZjk1ioJMzEjzKu5tsMV7AfE0HVtSAMjcC9gOpJ3sFA94nsBe9RQ02bWxYG3c2i2NhfZWY97NYfpX3U60QyMsrqkpXqRdYAw3VW91pLdW7dB3r5o9BFZShzUe6csh9KCZETYZAA9wDcX+Br1Su3DOGnVFgGZY1NmdernusTdrd2HQ3HUbBwhDyMUhXmOvXfFE+Ej/AHT8ACfhV/wjwwsbcyU82X7tx5Iv+UvY/wCI7n4dKtdFokiQJGoVR0A/Uk9ye5O5rvUUpSlApSlApSlApSlApSlArnqTZGP+E/yrpXl1uCPUW/OgwOia8aH1Vf5V2rlpAMFAuQBb522/7V1qoUpSgUpSgUpSgrtXro3DxjdwOhuh2NrpcXax7Le9j0619jhkSyxLZAPdbDY2uSGLE2LXNjci/WpvJXLKwy9bC/59q9G91AtkzBVvexY+tt7dzQeNRqYkjRicLWSUOQcSxYrJkNipN1v0Fh0tXuNsrBfMW93GzZfK3zHyr6Q0cyCRShDKrKwukqSHEqD0cG97diOlWOt0+gg5nLjiWdeiplFIS2IFmWzYEst2F1v8RUHk8PiihZp5FEkqPGq8wqFDDdVKg3bbdwD8B2OebXEPaJGjZ7ApIxExX/gy3wGw3WP0O+1Q+J8C2zVpzKzKSVI3be58wOK9et+oveugg1mGMg0s690cGMm1iNxkl9u49OlUWw06fhT/AGqf5ivarbYD6CqSLWTIbCLUf8s/1gfwTRZOv8YPTte4t+AyQ6iYxzSqjKTbS3AeSxNizX86+U+VfTqRQSeGaBtS1lJEINnkH3/VIj39Cw6bjr02Ol0qRIqRqqoosFAsAKz3i+SKMaRZJORAdSVciZtMuP2bVMqs6MthmqbX3IFVa665AlmkXh+cojnMrxhwE0phDaoMGKF21QDEjLlp5m2zit1SsMdE0v2NpX1QMmpnj2n1MXMgSPXPAXWN1GRSOFybAnv6Vz1WiELaspJqgYptGqX1OrcKspgzGLyEb5H86De0rB+Kdcq69lkkgVRpoCqzcR1GgFzLqgxjEQIkJCoCTa1l6326aNZRNPqXkwhg1GoaSRtTqWvFEGvGdMV5SKNjkDcY9N6DcUr81l1GoOj1a6oauKZdNJq4SZyjKeURIqmCTdY5AreYj+2AxUAXsuIEw6lohJMulCaXnsZpmMUbniJZjK7FkDSJCpcHYd1AuobilZThmqB1OnWKaaSEpq8SzMysF+y44ud5lBZ7Ob9TYkb1q6BSlKBSlKBSlfDQYHS+6O25/ma61y0zXUH1/wDuutVCvDSgEDcseiqCzH6DcD4naukETSyCKMgOQWLEEiNemTDvc7Ad61vDuExwA4LubZOd3e17Zt1Nrm3pQZn+itSR5Yf97qn8sjUpfDM7DeSKM27K0lj8bkA1qKVFZkeFJv8A1Cf+wP8Azr4PCsw/v42/0cf1DmtPSgzP7LzfvYz8OWw/XK9e+CcMKTZThQ4uIgDktujMGI98ja3YetzVvJxRMiqhnYdkBI+N290H4XvXDXTiSK6Kzm+xUKWidb2YqxG4I6d/rQRvGWrkj0paJM5A8WK4NJe8iA+RSC1hc2BHTqOtVmnjPEUCagAGF3ysgRs7AIeW5cxNZn2DEjykEXsOPiXjwbTsZ9M940mkMc8BkicxxOyFiuSWLBTa4PyNXPB9bpFusTadAFUBFKR4jdrcvYqMmY9B1oK79h5F2i1TgdlkjEoH1yV/1/OvMXDhGQdTHq9urI/NiO29xEqsR0G6j8r1pH4pGCAGyJ6YBn/MqCB9a9abXq5Is4IvbIWysbEr9aDlwldPhlpuSUY3LRYEOR5SSy+8drXrzxPhmm1Hsp44ZCVJxcKzW90st9x71rjpevuq4HC7544Sbe0Q4SGwtZnXdhbaxuKz0/hPUmaeQSr51srcyUNIpnSblOALQpy1MGSXNjla+1Bpxqo1ZYskBsAFyGXRioCk3N1jc/wN6GpNYOf/APn8xnim5qtIggDSl5wxaOLVQs4TdSRzomAPXBgbZEm50nAdQujmh5xSSTLlsGeTk3VV8ruMjkys+42MhAuFFw0dcdTrI4xeR0Qb7syqPKrO25PZVZj8AT2rIcP8O6xZ4c3bGKOPKQzu+4mmdo0QIiyZRmNCzKuIxtkQaiSeB9bIrNJNGJzNNIhWXUYxc7SywExeUFbSurhdyAD5ibkhv6+1ldd4b1LPMwkBV2DBTLOnMW6nlMV2iVbGzKGLZb2scpfEeB6h4dOgnLPHiJHYyR80hMeaeWb3De0wuATtcdaC/pWQPhHUMWEk7FGmDFRJOuYC6jzEqQUJMsIwHlA04N7sQOH7I61NOY01F2xdFylnGIl08EbvnYsWWZJZAD+895aDbUrIT+FNVjOE1DKZjI3vyG5OqaVFBYMIxyLQkqDa5NmsK0vC4HSGNJGLOqKHYtmWYAAktiuRv3sL+goJVKUoFKUoFRuJSYwyMOojc/kpNSahcaH9Xm/5T/8ASaDF6H+yjv15aE/MqCf1rvXiCQMisOjKpHyIBH6V9dwLX7mwG5JJ2AAG5qo0HhaCySObXaQgbfdQBbfHzBvzq8qj8OTOuUUq4Nkzxg2u0bWJJt0OZbbr0qxGrLSYoAVU+0Y3tf8AAnq3r2Hz6RUulKj6nXohAY+ZtlUXLMeuwFBIqDJK0pxS4TcPIOp/wx/G9rt87b9Oc7EjKY8uMfcvu3Ue0IvsdvKP/wArovMawQCJBtci7EW2xXom/rf5CglwwqihVAAHQVA1JjBZ0lSNyNzkuJI6F1PU7WvsbDrXdeGpazZv8WYm/wD2rpBoIkN0jjU+qqoJ+ZFBRa3xKLLGVTJ5oomDq2EschPMMWVsgEWRj1ACkm4qdBpEnaQyedFkIVDYpYKtja3m696ovG2sxKFUgkzmWErLFHMowh1E5ZUkliXLygXLdCetaLw+ttNF5VUlFYqFVAuQvYKrMFAvYAFgLDc9aD6eAabtDGv+VQn542rN6fhwSCCcPqA7OvMtLJ5g91GzkjYkWv8AH1raVmCQOHMpO8V0b4NG/agtv6PmHu6hz/nSJr/PEKbfKx+NdIV1AYZGBl7kK6N9AWYfrUp5QouxAHqSAP1rz9rTEtmmI6m4sPrQQuI+IIYHCSGTIqXskU8mKg2LOY0YIt+7WFetXx+CMqGf3wGBVXdVU7B5GQFY0PZmIB332qkk4kZNZzNJyJ7Q8tl5wjZDnmCQVJK2PauA8NywxNBGYnE2li0zOzcsx8uN4y4SxzBD3tt0+N6C4m8XadZGiI1RdOoXSa19rlQwKxEFSVazC4NjYmvWn8WaZ42kBmxVsfNBqkLPkyFI1aMNI4ZWBVASCNwK9aThTJqWk8pT7NDEPXKN5ibjsLOv61XpwGZI42UI0kOr1U4TKwkWd9UAM7eVsNQD06i3xoLyLicTRc0OojAJLMcQoW+WeVsCtiCGsRY3tauGn8QQOAQxBZxHi6SxuHKlwrxuoZLqCwyAuPmKrh4fkbTyKSiyyTrqLblUZJI5VQt1I9koLAdzYbCk/DtRO0UjxwRlZo2KglnwRJwc5AAG80uyAbeY3JawCQPF+mIJBmIAyFtPqmLp+8iAjvJH086XUZLv5hfppPFOmkXIOyrgZLyRzRXjXG7jmqt1862I2N9r2NVXAuA6iPIMqoggaMLznlQucQDAJLmCIBSML91vfGucvhOZl04vGDDptOvUkGXTz6acL09wmArl1F72PSgvk8QQGJpcmCqcWVklWQMbYoYWUSZtkuK43bJbA3F5Wi1qSoHjN1N+xBBBsVZWAKsCCCpAIIIIBFUeo4fqZTHO0cCyQyB0iyuXAinhKyT2te2odlAFhbc+Y42HBNA6c6SQKHnl5rIpyEdoooQuW2RxhBJsNyQNgCQs6UpQKVE1HFYY5EjeSNZJPcUsAW7bD57fGuWq8QaaMXkmhUZMm7D3k2ZfmD19KCwr4y3Fj0qqbxXoxJyjqIOZe2Ga5dh0+o/OvaeJdIz8sTwl8csQ6k4lBKD8uWQ3yINBEXwko2WSQJvZbIStzeysR0HQelWGg4NFDuou9rF28zkdbFvSuWj8S6SUExzwsAUFwwIvIwRBf/ExAHqSK7auQs3KSRFOOT7+0CEkAoO1yCMj0tQcdcnPJjW4CnzSg2KH8MTfjsdz2+fT7Ho54wFjeHAABQyNf6lWAP5V50PG9IX5EUsJdSy8tWBIKEhwR6gg3+RqdptWki5Rsrrci6kEXBsRcfGgi/YZXtzZSLG9ogYwfgxJJP0IrlBvkNMiKCd5WF1Zu9gDk9rdSR9a7z+1cxg+Rbczr5idwl/S17j4ipoFBDj4aMw7szsvu3sFU7i6qBYNY2vU2lKBXPUTYIzWJxBNh1Nuw+JrpWe1vHGeRUhCFDMsTk5FmsRny7bWUZXJ9DttQR9ciyq+mZIyE5Ju4DgzTmTJGVgbLYg3G4y+G91o+IRCMA4RYCzRkqvKxHu2G1gOhGxFrbVltW7tjIjG0uo1EpxYIzRwoYUCMdgTirC9ve6ivmqSHlGbTwt5gCzmC5kA3GQfzNIL+ViLX6mxNBcftJJIpeGMhL+R5Afag9GRQRZT6mx+G4qpMeoYSq3ljlbNxEGLDIC6qWFkudyfMT2r7r+Ku8SsqL7QqfuvLEDfJ8CLZqRawJAPW9QdHxBkkK3Li+QbMs+BGwlDNixBI7AdKInTQe1kzseSYOXzGLlskJkdQ7WyuStwKzUMbc0MEHs5CGLG+J+Jvby32uLjLtVy+tMYK8s81ggJIR3lexuXa+LdzjcbCoWklf7OkSrETFtKr7AG7McBa2BuCBtsR6UEmOZTGsrocos2vn5rjKAWkBG9jlb41W67XwmST2cRbFQ3MAldsSBk7mUFR3Ftxb6VJ1uvwIzeFVuq4DJfMQvQdPKtze/QepAqfoNPLqC/JXKMqFSayKosCPKxJ+O6q3Ud72B/T2p0+nyDu5jUsRIFZWA3sCGzF91G7H3b36Vvo2uAbWuAbel+1U/CPDvLCmaWWdwQw5jFlRhe3LW3a/U3Pyq6opSlKBSlKBSlKBSlKDOavQSrLqAIEnXVFDkxTlxBY0jK6hWOTL5SwwDXLMCE941uo4PqEYusc+Rl1lmgfScwJNKjqGXU+zMbBQTbzgqu1i1bWlBnF4RMGjukYC6CSFhHZY1lJissSmxCeU222AFQeAeHNRHFqQ7OOZGipFeExsRotLCWJAyDZxuvvW2vbcGtjSgw0Gi1f2UK0evd430TBJm4ZYiGeJ5BCYXG+KH+0Ivt3qwGr1A1Jn+xaoq0Cx4h9DkpR5Gu19RjYhxaxPQ3t31NKDD6PR66MTqg1ys0usaK7cMOmXnTTPG43MxsJFfE9xY7Va+F+CyaISxsVaICJo2VQgGMYiMeBZmuFhQ5E75gdjWjqBx2XHTytvshO3U/AUHbhyERqWtk3mYjuW3ru0oHUgfMgVEXSO27uwG/kQ4gel2HmJHwsPhXuDhcSXxRN9ztf+dB2E6nbJfzFfJ9QqC5+QAFyT6ADqa8toYyLFE3+AqJ9kEUkQW+F2AXqEbEkMpO67Bh/FQQ+Ia6VysdjADdnLMM8FIAC4EhcmK73va/Q2qHrlWEFkCgwxSyoBc+0kHLVrnrkWf4muut1zvrGRSgESqpXylpDKMyBfpYKOv+Ks54q8J6niJ0ssDmDDUEFhYEQBQRIBfzeePZdwc1JsL0FrxLh/n08YKmGJVgdbizNgGCuO4ZkiWx63PrU3U6eSx3Rd9yMyeu6qu4G31rxHFLFEyaiIyCSYq7AoTLzGxVsALWxxB3FrbDvX1c4LxrHIy3dosChsWswSTNg1wb2a9rHe21EVXGNIgYyquws0ilbHYg81GK+VhbzDuAO4qPgMAQFe7bAXswci6o3Y973se16v00k2Zlu4cjFYhjIuCnK7g7c3JmN1Nug3sKh6KWTT5B1kMYLWdVXE3JZTcbIj33vbEj8J2CunjUZIxVhckhVZ0Uqdy+IuASVs1t/pUPUcGedsokLFUTykAq6vmWeXIXfGwKL3a+xXetTwLQySIpJeGNVsFjKqJWPmL5AZYD3V6X3PpV9otBHECI1AuSzHclmO5ZmO5PxNFQeCcD00UCLGqMtgcyqkyH8bG3Um5+Hwq1AqvA5Mn/AApG+kcjEDb0Vz/8j/iqwvQfaUpQKUpQKUpQKUpQKUpQKUpQKUpQKUpQK5anTh0ZT0YEV1rhqtbHELyOqjtcgX+A9T8BQfdJMWQEix6EfEGx/UV2qk0HE5HMgiidgJWsz+yUbA9CC53P4alDh8r/ANrM1vwRezX/AHbufzFBY1E4nKFjzJUBSrHIhRsR3Owrtp9OqKFUWA+JPXc3J3Jqo8WqZNNLEgLOVDWHYKysbnoDYGw72oOWo8LpPPzpVUAoFZFJPNsTiZCNtge351O1fGI09mivK+ymOIAlAdhmbgINupNc04Y00IEsjgNHbGM4hbjY5dWP6fCqTUpPpGU3WxURLit0kw3UuLry5zdgLXUmwoO8ej1cwKPJGh073RfMxkIBaFp32yXdSQoFyrb1x13GJo782ORScEA5asnMJNzzsgOWRtvYipc/iCJSuoyCpflOxsMgT5GxvfyybevnNRdPxPVagsERwHkIXJF5caC1zKxbdtj5QGG9r9aDzquJM0hEQiY5AKqsHZwhBBFmso6gsem9XGn8Nq8dtV7YklirMzRpf7iJsCoG1yLnepHCOBR6fIru7m7Piim1yQoCgAKMjYfHvVlQQNNIYnETklWvymO+w/u2P4hvY9wPUG8+uWq0yyIVboR22I9Cp7EHcHtavGj5liJLXU2DC3nFgQ1vunexHqD2tQZLhXjiRo2lkETRrBJM2CTRiApYrHJJISrlrkZLYDA9b170nj3LknCJlP2gaho3DiLkSQRiRSt1KFZ0kIv5VPUlbNoRwGL7Oun83KTlgDI+YRsrBXP3lONiDsQSDsa8/s5Bzmmxuzo6Mp3Rg4jD3ToSREgJ7hRQVej8RT6hmSFYA8bTli+ZR0j1Oo00apibhmEBJc3C7WV7+WDxXxnNHNIg5SFFixgeOV5Z3kQPylljflq5Y4D3t99xVzF4QgRVWNp47GS7JI4d1kkeVkdzdiubsQb5Lc2IubyG8NwYSIFKrJy7hTiE5SqsfLA2XHBbdthQVei8SSSat4i8CqkzRiPk6hnYKoN+cG5YJv6VE0vjwzQyNFySVlQZKTOscMgYxzSJEcrEoy43BvvsKuW8MLlKVm1SLKXLokmK5SLizKQMlPcEHYi9e9X4XgcqVDRMihUMVo8Qp8lgBY4guFuCFEj2940HbgPEGmhDtyybsLpfFsWIDBSSUJtfA7r0PSrAVG4bw5YEwTI+ZmZmN2dnJZmY+pJJ2qVQKUpQKUpQKyuh8Q6jGOWXkNHNLLEiojo0ZTnFS7tIwkBEJvYL1+laqqjQ+F4YmDAysAzsiPIzpGzlixRDsD5mHwBNBXT+Lmjg08zIpEmkl1EgW4N44Umxjudr3I3v2rxxHj+qh9k32czOdOUcJJy0WbUw6ZldDJk5Xm3DBly7hLb22n8MwJfZnUqyKjsXSNGFmSJG2VSLCw7ADptXJ/CUDIys07FjGQ5lcyJypFljCOTdQHUG3fvegp+K+KdRAyws0PN5satKIJ5UKSw6qVSunSTmZBtOVIyYWOV9yqydJ4qcSxpJi8bRqXmEU0GDPLKiFoZWLLGeWEuTe7KfdYlJ0nhKFlW7T5rIJBLzW5pYI8QvJ1ICSOtum/rvUiLw9EL5cyQtGI2MjFyyB2cA37gud+vT0oM/H4rnl0pmAjVYtLFPqFs+T82ETMsDBvZ4rexbK5NrC2R0+h0ES+ZUsx+83mc/NyST+dQR4R04VEAkCJGkRUO4WWONcUWcX9oANt+tyDcbVcgUFJpkkOpnjDlEVo5PKAWbmKQVJYHEDAdN96sJNNGPed/rIw/S4qu13DPbu7CRkkRBZMrK0eVjIEsxByFrbbG9VD6qNFEcu8hAzf2caLfuFOBPwFr9L0F5M0d8I3JY9SZXIQep8259B/2rq/CmCkRyNuGuHswkJFvO1sh8x8O21U8eq4cg8rgHv59z63LG16aNgxZkWewBwKqge56YGPyMtr7vQaPhzExRkgA4LcDcA2HQ+ld2UEWIBB6g96j8NgZIY1Y3ZUUE7bkDc7bflUmgqx4Z0oDhYYl5gIchFyN797dd678JnJjxa2cZwe2wutrMB6MLN9am1FXSETGQEWZAHHxU+Vh9CwP8PpQSSa+0pQUev1Uz6h4opFiEMMUxYqriQytOoWS/uxjkG+NmOexXHev1nH5sNTqEdAmjteNcZE1F4IdQx5xAIGMwVSoFscjkDgL/AIhwaGcqZUDY3tuRsbXVrHzIbC6m4NhcU1PBoZJFldAXS1jc/dOS5AGzYsSy5XxJuLHegptTxyYcO1M4I5kb61UIUGwh1E0SeXoSFRfmaiHWak8iMTatDNqTGXlg06uEXTama0ahcTdol3I9auX8I6UlyY29pzC68ybBjLlmTHljuWY9Opv1o3hPTFAhRyA4cXmnLK4Vkurl8l8rsNj940FZBxeeWY6MSYOhnDagKhZlgGkYWjYFFZvtagncezayjMYfeHcY1Gqdo0dIWhUs7BBIJWXUanTAYMfJGTpWYqDl5wA4xJa6k4DA0SxFBgputiysrb3YOCGDHJrte5ya5ORu1fANPIqK8SFYxZFHlAWwBSy2vGQqgofKcRcGwoKHWeIZjHqNQjxhNJEJDGmMsepvAuob2xAIUqwVWUD8RyBwGuFQtVwaGSRZHQF0tY3O+JyXIA2fFrsMr4kkixNTaBSlKBSlKBSlKBSlKBXGDWRuSEdGK+8FZSV3ZdwDt5kYfNT6GqrxPwWTUrGqFQFkBfJmAK9wUCnP5XU+jL1qjh8AyLHHGJQI0VBgGmAyRNcLix/eaiFv9L4Cg2cc6sWCspKnFgCCVOKtZgOhxZTY9mHrXSsJJ4E1IdnSfHKZJWxdkLtyYI2ZmZHsweKRhYC4lO623mJ4Q1C6iOUTsVE88jqHK7STySLbJHJ9kyRlQUFk62OwanU6yOMAyOiA3sWZVBxVnNrnsqM3yUnoK5cQ4tBAoaeWGJSbBpHRATYmwLEAmwJrO+I/CU+onMiSqvkkCMWkDRF9PPABGF2tnKshbYjHarTifDZubFPDymeOOWIrIXVSsrQOWDqGNwYFFrb5HfbcLOaZdlzCl7hN1uTYt5AepABPfpXLTND7iNGxBe4yVmJUgOT3JBYA+lxWUj8BzKYlScARafkxzecSRW0v2YcuO+Fs/bXve5I6b1Y+GvDcunZSzIFA1V40aRlBnlikSxa2WIRhci/m270Gh5C/hX8hXsCvtYDiEsfP12L/ANfEqfZEEjcw/wBU0pUJFexjzMmRIxtmWIAYgN/Xw1i2JMhBL/bjqiCmTX+xnUWvhfDk/Zd8umffm7VFn8OQcniRCPlE0nK9pNdLaSBxh5vxsx+ZNBv6Vi5tJBCyLOXj0/JjaHzyjLUktzMGU5NNiI8V6nzYg+a33jGn1Mun4ckqq07MvPR3aNC40kzOHMIPRxew2uB8KDZ0rAamTVQvHbN4tFi07iQhQJZOZIuLeaRYdNaxFywe1shamhn1KjTKTIySayZla7EoVOoUxSH8JPnW+2xXayXDf18r89lmT7BOUef7X9hnOqCuxxm5Jvzwd43zyxC2PW11FRuMaV4EmVxFAAdFdFmn5MqPrIA0jyuAUCgOjAA2D3PvAUH6ZSvziaSWWFIdCIWN5ZmOl1JdLogSIGSQDfmOr49uUt9mrvrdJFI0+ojVwW4cdQhDzC0r845KCRZunYdBQfoFKxcMic4895hqM4vsqox5jRcuK5jQ+V0z5uZINhe5FhSGU88WZvtv2pxImTXGk5smJMd8RFyeWQ1vetvmbUG0pSlApSlApSlApSlApSlApSlApSlApSlApSlAr5avtKBSlKBSlKBSlKD5avtKUClKUC1LUpQKUpQKUpQKUpQKUpQf/9k="/>
          <p:cNvSpPr>
            <a:spLocks noChangeAspect="1" noChangeArrowheads="1"/>
          </p:cNvSpPr>
          <p:nvPr/>
        </p:nvSpPr>
        <p:spPr bwMode="auto">
          <a:xfrm>
            <a:off x="0" y="-131763"/>
            <a:ext cx="304800" cy="304801"/>
          </a:xfrm>
          <a:prstGeom prst="rect">
            <a:avLst/>
          </a:prstGeom>
          <a:noFill/>
          <a:ln w="9525">
            <a:noFill/>
            <a:miter lim="800000"/>
            <a:headEnd/>
            <a:tailEnd/>
          </a:ln>
        </p:spPr>
        <p:txBody>
          <a:bodyPr/>
          <a:lstStyle/>
          <a:p>
            <a:endParaRPr lang="it-IT"/>
          </a:p>
        </p:txBody>
      </p:sp>
      <p:sp>
        <p:nvSpPr>
          <p:cNvPr id="20483" name="AutoShape 4" descr="data:image/jpeg;base64,/9j/4AAQSkZJRgABAQAAAQABAAD/2wCEAAkGBhISERUUEhQQFRQVFRUXFRYXFhIVFxMXFRgVFRcXEhUXHSYfGBkjGhUWHzEgJDMqLSw4GB49ODIqNSYrLCoBCQoKDAwMDQwMDSkYFBgpKSkpKSkpKSkpKSkpKSkpKSkpKSkpKSkpKSkpKSkpKSkpKSkpKSkpKSkpKSkpKSkpKf/AABEIAM4A9QMBIgACEQEDEQH/xAAbAAEAAwEBAQEAAAAAAAAAAAAABAUGAwIBB//EAEMQAAIBAwIEAwUFBAgFBQEAAAECAwAREgQhBRMxQQYiUSMyYXGBFEJSkaEWU4KxFSQzQ2Jyg5Jjc7LB0lSTotHhB//EABUBAQEAAAAAAAAAAAAAAAAAAAAB/8QAFBEBAAAAAAAAAAAAAAAAAAAAAP/aAAwDAQACEQMRAD8A/caUpQKUpQKUpQKUpQKUpQKUpQKUr4aCnj8X6VojKGk5Y5dm5OoAfmmycq6Xkube5fqPWuzeIoBEJSZArNioMM4kZhuQsJTmNsCdh0BPQVn/ANlZk4bBCpleVDpGdecRiYeXmsEh9wDE26VJXhU4EcwjmLpHqIjG86tLjO0DZpPcgFTAPLt7xN7gAhfHi8N4hzI/bbxWYESCwN1I2I3Xfp5l9RUPSeLNNIXCs45YJkLw6iJYwFDnmPIiqvlIbcjYg1nv2P1dszNeSAKYF9kRK3NOpkDytHmmZKQlxYkRBzcsVFvqeASP9qtgDJqtNPFcmzfZ10jBXsLrd9OVvvYG9j0oLjh/Eo51LRkkA2IKujKdjZ0cBlNiDYgXBB6EVKqo4TpJDNJqJUEZkjhjEeQcqsLTtkzDa5M7eUXsFG9yQLegUpSgUpSgUpSgUpSgUpSgUpSgUpSgUpSgUpXwm1B9pWc1vi7e2mQS2NjIWxi+ODC5k+m3xquk4nqWfIzkLv5ERAv+43bb5jrQbSlYWVna2Ukxt/xHH54kVw+xL6yd/wC9n7/x0H6DSsLEzr7skw/1HP8AMmuo4hqB0nkA9CsTfqVvQbWlZVPEeoHUQN9HUn8iRUjS+LGsebAy2/dusl/ocT9Beg0VeXcAEmwAFyTsBb1NVum8S6ZwLyBCTYLJ7Nr+lntvXTjr/wBWltY5Iyj4l/IB+bUEvSz5or2IyVWseoyANj+dda8xoAAB2AH5V6oFKUoFKV8JoPtK88weo/OvoNB9pSlApSlApSlApSlApSlApSlArGcY4odSxVWtp1NrD+/ZT7xYHaMMLW+9Y322Nn4s4jZRAhIeX3iBfGIWzJ9Mh5AfVvhVIqgCwAAGwA7D0FAAt0sB8NrfIV9pSqhSlKBSlKBSlKD4wBFiAR6Hcfkaga7Rr5MclJkiUYs6i2QY+UHHop3tVhUfUqS8QsbBmYnsMUYC/wAbuCPlQTxxCYdJZfzB/mDXv+lZ/wB8/wDth/8ACotKCUOLT/vX/wBsP/hXhuIzn++l/KIfySuFKD1LNIws0kpHpmR/K1R10aDsx+byN+jMa7UoPHIX8KfkK8No0Pa3+Usv/SRXauc06oLse9gOpYnoqjqzHsB1oJXBtbMmqhiQs0TiUyKxLCMIFKsrG5XzG1jsb9q2lZ/wrwZo855hjNKFGNyeXGtyif5vMSxHU2/CK0FRSlKUClKUClKUClKUClKUGI1us52olfaytykNt7R7Pf8A1Mx9BXiuenUAbfeZm+rsWJ/M10qoUpSgUpSgUpSgUrxMwCm5A7bm252Av86jaPUs0AcC7BWsL+8VJUC57nH9aCZSucEuQuRY9x6dxf6EH6iulAqo4nxFy5ii2YGJmYblYyWLtYjcWCj+OrVyeijJjso6Ak9Ln7o9T2rgFUWvZjk1ioJMzEjzKu5tsMV7AfE0HVtSAMjcC9gOpJ3sFA94nsBe9RQ02bWxYG3c2i2NhfZWY97NYfpX3U60QyMsrqkpXqRdYAw3VW91pLdW7dB3r5o9BFZShzUe6csh9KCZETYZAA9wDcX+Br1Su3DOGnVFgGZY1NmdernusTdrd2HQ3HUbBwhDyMUhXmOvXfFE+Ej/AHT8ACfhV/wjwwsbcyU82X7tx5Iv+UvY/wCI7n4dKtdFokiQJGoVR0A/Uk9ye5O5rvUUpSlApSlApSlApSlApSlArnqTZGP+E/yrpXl1uCPUW/OgwOia8aH1Vf5V2rlpAMFAuQBb522/7V1qoUpSgUpSgUpSgrtXro3DxjdwOhuh2NrpcXax7Le9j0619jhkSyxLZAPdbDY2uSGLE2LXNjci/WpvJXLKwy9bC/59q9G91AtkzBVvexY+tt7dzQeNRqYkjRicLWSUOQcSxYrJkNipN1v0Fh0tXuNsrBfMW93GzZfK3zHyr6Q0cyCRShDKrKwukqSHEqD0cG97diOlWOt0+gg5nLjiWdeiplFIS2IFmWzYEst2F1v8RUHk8PiihZp5FEkqPGq8wqFDDdVKg3bbdwD8B2OebXEPaJGjZ7ApIxExX/gy3wGw3WP0O+1Q+J8C2zVpzKzKSVI3be58wOK9et+oveugg1mGMg0s690cGMm1iNxkl9u49OlUWw06fhT/AGqf5ivarbYD6CqSLWTIbCLUf8s/1gfwTRZOv8YPTte4t+AyQ6iYxzSqjKTbS3AeSxNizX86+U+VfTqRQSeGaBtS1lJEINnkH3/VIj39Cw6bjr02Ol0qRIqRqqoosFAsAKz3i+SKMaRZJORAdSVciZtMuP2bVMqs6MthmqbX3IFVa665AlmkXh+cojnMrxhwE0phDaoMGKF21QDEjLlp5m2zit1SsMdE0v2NpX1QMmpnj2n1MXMgSPXPAXWN1GRSOFybAnv6Vz1WiELaspJqgYptGqX1OrcKspgzGLyEb5H86De0rB+Kdcq69lkkgVRpoCqzcR1GgFzLqgxjEQIkJCoCTa1l6326aNZRNPqXkwhg1GoaSRtTqWvFEGvGdMV5SKNjkDcY9N6DcUr81l1GoOj1a6oauKZdNJq4SZyjKeURIqmCTdY5AreYj+2AxUAXsuIEw6lohJMulCaXnsZpmMUbniJZjK7FkDSJCpcHYd1AuobilZThmqB1OnWKaaSEpq8SzMysF+y44ud5lBZ7Ob9TYkb1q6BSlKBSlKBSlfDQYHS+6O25/ma61y0zXUH1/wDuutVCvDSgEDcseiqCzH6DcD4naukETSyCKMgOQWLEEiNemTDvc7Ad61vDuExwA4LubZOd3e17Zt1Nrm3pQZn+itSR5Yf97qn8sjUpfDM7DeSKM27K0lj8bkA1qKVFZkeFJv8A1Cf+wP8Azr4PCsw/v42/0cf1DmtPSgzP7LzfvYz8OWw/XK9e+CcMKTZThQ4uIgDktujMGI98ja3YetzVvJxRMiqhnYdkBI+N290H4XvXDXTiSK6Kzm+xUKWidb2YqxG4I6d/rQRvGWrkj0paJM5A8WK4NJe8iA+RSC1hc2BHTqOtVmnjPEUCagAGF3ysgRs7AIeW5cxNZn2DEjykEXsOPiXjwbTsZ9M940mkMc8BkicxxOyFiuSWLBTa4PyNXPB9bpFusTadAFUBFKR4jdrcvYqMmY9B1oK79h5F2i1TgdlkjEoH1yV/1/OvMXDhGQdTHq9urI/NiO29xEqsR0G6j8r1pH4pGCAGyJ6YBn/MqCB9a9abXq5Is4IvbIWysbEr9aDlwldPhlpuSUY3LRYEOR5SSy+8drXrzxPhmm1Hsp44ZCVJxcKzW90st9x71rjpevuq4HC7544Sbe0Q4SGwtZnXdhbaxuKz0/hPUmaeQSr51srcyUNIpnSblOALQpy1MGSXNjla+1Bpxqo1ZYskBsAFyGXRioCk3N1jc/wN6GpNYOf/APn8xnim5qtIggDSl5wxaOLVQs4TdSRzomAPXBgbZEm50nAdQujmh5xSSTLlsGeTk3VV8ruMjkys+42MhAuFFw0dcdTrI4xeR0Qb7syqPKrO25PZVZj8AT2rIcP8O6xZ4c3bGKOPKQzu+4mmdo0QIiyZRmNCzKuIxtkQaiSeB9bIrNJNGJzNNIhWXUYxc7SywExeUFbSurhdyAD5ibkhv6+1ldd4b1LPMwkBV2DBTLOnMW6nlMV2iVbGzKGLZb2scpfEeB6h4dOgnLPHiJHYyR80hMeaeWb3De0wuATtcdaC/pWQPhHUMWEk7FGmDFRJOuYC6jzEqQUJMsIwHlA04N7sQOH7I61NOY01F2xdFylnGIl08EbvnYsWWZJZAD+895aDbUrIT+FNVjOE1DKZjI3vyG5OqaVFBYMIxyLQkqDa5NmsK0vC4HSGNJGLOqKHYtmWYAAktiuRv3sL+goJVKUoFKUoFRuJSYwyMOojc/kpNSahcaH9Xm/5T/8ASaDF6H+yjv15aE/MqCf1rvXiCQMisOjKpHyIBH6V9dwLX7mwG5JJ2AAG5qo0HhaCySObXaQgbfdQBbfHzBvzq8qj8OTOuUUq4Nkzxg2u0bWJJt0OZbbr0qxGrLSYoAVU+0Y3tf8AAnq3r2Hz6RUulKj6nXohAY+ZtlUXLMeuwFBIqDJK0pxS4TcPIOp/wx/G9rt87b9Oc7EjKY8uMfcvu3Ue0IvsdvKP/wArovMawQCJBtci7EW2xXom/rf5CglwwqihVAAHQVA1JjBZ0lSNyNzkuJI6F1PU7WvsbDrXdeGpazZv8WYm/wD2rpBoIkN0jjU+qqoJ+ZFBRa3xKLLGVTJ5oomDq2EschPMMWVsgEWRj1ACkm4qdBpEnaQyedFkIVDYpYKtja3m696ovG2sxKFUgkzmWErLFHMowh1E5ZUkliXLygXLdCetaLw+ttNF5VUlFYqFVAuQvYKrMFAvYAFgLDc9aD6eAabtDGv+VQn542rN6fhwSCCcPqA7OvMtLJ5g91GzkjYkWv8AH1raVmCQOHMpO8V0b4NG/agtv6PmHu6hz/nSJr/PEKbfKx+NdIV1AYZGBl7kK6N9AWYfrUp5QouxAHqSAP1rz9rTEtmmI6m4sPrQQuI+IIYHCSGTIqXskU8mKg2LOY0YIt+7WFetXx+CMqGf3wGBVXdVU7B5GQFY0PZmIB332qkk4kZNZzNJyJ7Q8tl5wjZDnmCQVJK2PauA8NywxNBGYnE2li0zOzcsx8uN4y4SxzBD3tt0+N6C4m8XadZGiI1RdOoXSa19rlQwKxEFSVazC4NjYmvWn8WaZ42kBmxVsfNBqkLPkyFI1aMNI4ZWBVASCNwK9aThTJqWk8pT7NDEPXKN5ibjsLOv61XpwGZI42UI0kOr1U4TKwkWd9UAM7eVsNQD06i3xoLyLicTRc0OojAJLMcQoW+WeVsCtiCGsRY3tauGn8QQOAQxBZxHi6SxuHKlwrxuoZLqCwyAuPmKrh4fkbTyKSiyyTrqLblUZJI5VQt1I9koLAdzYbCk/DtRO0UjxwRlZo2KglnwRJwc5AAG80uyAbeY3JawCQPF+mIJBmIAyFtPqmLp+8iAjvJH086XUZLv5hfppPFOmkXIOyrgZLyRzRXjXG7jmqt1862I2N9r2NVXAuA6iPIMqoggaMLznlQucQDAJLmCIBSML91vfGucvhOZl04vGDDptOvUkGXTz6acL09wmArl1F72PSgvk8QQGJpcmCqcWVklWQMbYoYWUSZtkuK43bJbA3F5Wi1qSoHjN1N+xBBBsVZWAKsCCCpAIIIIBFUeo4fqZTHO0cCyQyB0iyuXAinhKyT2te2odlAFhbc+Y42HBNA6c6SQKHnl5rIpyEdoooQuW2RxhBJsNyQNgCQs6UpQKVE1HFYY5EjeSNZJPcUsAW7bD57fGuWq8QaaMXkmhUZMm7D3k2ZfmD19KCwr4y3Fj0qqbxXoxJyjqIOZe2Ga5dh0+o/OvaeJdIz8sTwl8csQ6k4lBKD8uWQ3yINBEXwko2WSQJvZbIStzeysR0HQelWGg4NFDuou9rF28zkdbFvSuWj8S6SUExzwsAUFwwIvIwRBf/ExAHqSK7auQs3KSRFOOT7+0CEkAoO1yCMj0tQcdcnPJjW4CnzSg2KH8MTfjsdz2+fT7Ho54wFjeHAABQyNf6lWAP5V50PG9IX5EUsJdSy8tWBIKEhwR6gg3+RqdptWki5Rsrrci6kEXBsRcfGgi/YZXtzZSLG9ogYwfgxJJP0IrlBvkNMiKCd5WF1Zu9gDk9rdSR9a7z+1cxg+Rbczr5idwl/S17j4ipoFBDj4aMw7szsvu3sFU7i6qBYNY2vU2lKBXPUTYIzWJxBNh1Nuw+JrpWe1vHGeRUhCFDMsTk5FmsRny7bWUZXJ9DttQR9ciyq+mZIyE5Ju4DgzTmTJGVgbLYg3G4y+G91o+IRCMA4RYCzRkqvKxHu2G1gOhGxFrbVltW7tjIjG0uo1EpxYIzRwoYUCMdgTirC9ve6ivmqSHlGbTwt5gCzmC5kA3GQfzNIL+ViLX6mxNBcftJJIpeGMhL+R5Afag9GRQRZT6mx+G4qpMeoYSq3ljlbNxEGLDIC6qWFkudyfMT2r7r+Ku8SsqL7QqfuvLEDfJ8CLZqRawJAPW9QdHxBkkK3Li+QbMs+BGwlDNixBI7AdKInTQe1kzseSYOXzGLlskJkdQ7WyuStwKzUMbc0MEHs5CGLG+J+Jvby32uLjLtVy+tMYK8s81ggJIR3lexuXa+LdzjcbCoWklf7OkSrETFtKr7AG7McBa2BuCBtsR6UEmOZTGsrocos2vn5rjKAWkBG9jlb41W67XwmST2cRbFQ3MAldsSBk7mUFR3Ftxb6VJ1uvwIzeFVuq4DJfMQvQdPKtze/QepAqfoNPLqC/JXKMqFSayKosCPKxJ+O6q3Ud72B/T2p0+nyDu5jUsRIFZWA3sCGzF91G7H3b36Vvo2uAbWuAbel+1U/CPDvLCmaWWdwQw5jFlRhe3LW3a/U3Pyq6opSlKBSlKBSlKBSlKDOavQSrLqAIEnXVFDkxTlxBY0jK6hWOTL5SwwDXLMCE941uo4PqEYusc+Rl1lmgfScwJNKjqGXU+zMbBQTbzgqu1i1bWlBnF4RMGjukYC6CSFhHZY1lJissSmxCeU222AFQeAeHNRHFqQ7OOZGipFeExsRotLCWJAyDZxuvvW2vbcGtjSgw0Gi1f2UK0evd430TBJm4ZYiGeJ5BCYXG+KH+0Ivt3qwGr1A1Jn+xaoq0Cx4h9DkpR5Gu19RjYhxaxPQ3t31NKDD6PR66MTqg1ys0usaK7cMOmXnTTPG43MxsJFfE9xY7Va+F+CyaISxsVaICJo2VQgGMYiMeBZmuFhQ5E75gdjWjqBx2XHTytvshO3U/AUHbhyERqWtk3mYjuW3ru0oHUgfMgVEXSO27uwG/kQ4gel2HmJHwsPhXuDhcSXxRN9ztf+dB2E6nbJfzFfJ9QqC5+QAFyT6ADqa8toYyLFE3+AqJ9kEUkQW+F2AXqEbEkMpO67Bh/FQQ+Ia6VysdjADdnLMM8FIAC4EhcmK73va/Q2qHrlWEFkCgwxSyoBc+0kHLVrnrkWf4muut1zvrGRSgESqpXylpDKMyBfpYKOv+Ks54q8J6niJ0ssDmDDUEFhYEQBQRIBfzeePZdwc1JsL0FrxLh/n08YKmGJVgdbizNgGCuO4ZkiWx63PrU3U6eSx3Rd9yMyeu6qu4G31rxHFLFEyaiIyCSYq7AoTLzGxVsALWxxB3FrbDvX1c4LxrHIy3dosChsWswSTNg1wb2a9rHe21EVXGNIgYyquws0ilbHYg81GK+VhbzDuAO4qPgMAQFe7bAXswci6o3Y973se16v00k2Zlu4cjFYhjIuCnK7g7c3JmN1Nug3sKh6KWTT5B1kMYLWdVXE3JZTcbIj33vbEj8J2CunjUZIxVhckhVZ0Uqdy+IuASVs1t/pUPUcGedsokLFUTykAq6vmWeXIXfGwKL3a+xXetTwLQySIpJeGNVsFjKqJWPmL5AZYD3V6X3PpV9otBHECI1AuSzHclmO5ZmO5PxNFQeCcD00UCLGqMtgcyqkyH8bG3Um5+Hwq1AqvA5Mn/AApG+kcjEDb0Vz/8j/iqwvQfaUpQKUpQKUpQKUpQKUpQKUpQKUpQKUpQK5anTh0ZT0YEV1rhqtbHELyOqjtcgX+A9T8BQfdJMWQEix6EfEGx/UV2qk0HE5HMgiidgJWsz+yUbA9CC53P4alDh8r/ANrM1vwRezX/AHbufzFBY1E4nKFjzJUBSrHIhRsR3Owrtp9OqKFUWA+JPXc3J3Jqo8WqZNNLEgLOVDWHYKysbnoDYGw72oOWo8LpPPzpVUAoFZFJPNsTiZCNtge351O1fGI09mivK+ymOIAlAdhmbgINupNc04Y00IEsjgNHbGM4hbjY5dWP6fCqTUpPpGU3WxURLit0kw3UuLry5zdgLXUmwoO8ej1cwKPJGh073RfMxkIBaFp32yXdSQoFyrb1x13GJo782ORScEA5asnMJNzzsgOWRtvYipc/iCJSuoyCpflOxsMgT5GxvfyybevnNRdPxPVagsERwHkIXJF5caC1zKxbdtj5QGG9r9aDzquJM0hEQiY5AKqsHZwhBBFmso6gsem9XGn8Nq8dtV7YklirMzRpf7iJsCoG1yLnepHCOBR6fIru7m7Piim1yQoCgAKMjYfHvVlQQNNIYnETklWvymO+w/u2P4hvY9wPUG8+uWq0yyIVboR22I9Cp7EHcHtavGj5liJLXU2DC3nFgQ1vunexHqD2tQZLhXjiRo2lkETRrBJM2CTRiApYrHJJISrlrkZLYDA9b170nj3LknCJlP2gaho3DiLkSQRiRSt1KFZ0kIv5VPUlbNoRwGL7Oun83KTlgDI+YRsrBXP3lONiDsQSDsa8/s5Bzmmxuzo6Mp3Rg4jD3ToSREgJ7hRQVej8RT6hmSFYA8bTli+ZR0j1Oo00apibhmEBJc3C7WV7+WDxXxnNHNIg5SFFixgeOV5Z3kQPylljflq5Y4D3t99xVzF4QgRVWNp47GS7JI4d1kkeVkdzdiubsQb5Lc2IubyG8NwYSIFKrJy7hTiE5SqsfLA2XHBbdthQVei8SSSat4i8CqkzRiPk6hnYKoN+cG5YJv6VE0vjwzQyNFySVlQZKTOscMgYxzSJEcrEoy43BvvsKuW8MLlKVm1SLKXLokmK5SLizKQMlPcEHYi9e9X4XgcqVDRMihUMVo8Qp8lgBY4guFuCFEj2940HbgPEGmhDtyybsLpfFsWIDBSSUJtfA7r0PSrAVG4bw5YEwTI+ZmZmN2dnJZmY+pJJ2qVQKUpQKUpQKyuh8Q6jGOWXkNHNLLEiojo0ZTnFS7tIwkBEJvYL1+laqqjQ+F4YmDAysAzsiPIzpGzlixRDsD5mHwBNBXT+Lmjg08zIpEmkl1EgW4N44Umxjudr3I3v2rxxHj+qh9k32czOdOUcJJy0WbUw6ZldDJk5Xm3DBly7hLb22n8MwJfZnUqyKjsXSNGFmSJG2VSLCw7ADptXJ/CUDIys07FjGQ5lcyJypFljCOTdQHUG3fvegp+K+KdRAyws0PN5satKIJ5UKSw6qVSunSTmZBtOVIyYWOV9yqydJ4qcSxpJi8bRqXmEU0GDPLKiFoZWLLGeWEuTe7KfdYlJ0nhKFlW7T5rIJBLzW5pYI8QvJ1ICSOtum/rvUiLw9EL5cyQtGI2MjFyyB2cA37gud+vT0oM/H4rnl0pmAjVYtLFPqFs+T82ETMsDBvZ4rexbK5NrC2R0+h0ES+ZUsx+83mc/NyST+dQR4R04VEAkCJGkRUO4WWONcUWcX9oANt+tyDcbVcgUFJpkkOpnjDlEVo5PKAWbmKQVJYHEDAdN96sJNNGPed/rIw/S4qu13DPbu7CRkkRBZMrK0eVjIEsxByFrbbG9VD6qNFEcu8hAzf2caLfuFOBPwFr9L0F5M0d8I3JY9SZXIQep8259B/2rq/CmCkRyNuGuHswkJFvO1sh8x8O21U8eq4cg8rgHv59z63LG16aNgxZkWewBwKqge56YGPyMtr7vQaPhzExRkgA4LcDcA2HQ+ld2UEWIBB6g96j8NgZIY1Y3ZUUE7bkDc7bflUmgqx4Z0oDhYYl5gIchFyN797dd678JnJjxa2cZwe2wutrMB6MLN9am1FXSETGQEWZAHHxU+Vh9CwP8PpQSSa+0pQUev1Uz6h4opFiEMMUxYqriQytOoWS/uxjkG+NmOexXHev1nH5sNTqEdAmjteNcZE1F4IdQx5xAIGMwVSoFscjkDgL/AIhwaGcqZUDY3tuRsbXVrHzIbC6m4NhcU1PBoZJFldAXS1jc/dOS5AGzYsSy5XxJuLHegptTxyYcO1M4I5kb61UIUGwh1E0SeXoSFRfmaiHWak8iMTatDNqTGXlg06uEXTama0ahcTdol3I9auX8I6UlyY29pzC68ybBjLlmTHljuWY9Opv1o3hPTFAhRyA4cXmnLK4Vkurl8l8rsNj940FZBxeeWY6MSYOhnDagKhZlgGkYWjYFFZvtagncezayjMYfeHcY1Gqdo0dIWhUs7BBIJWXUanTAYMfJGTpWYqDl5wA4xJa6k4DA0SxFBgputiysrb3YOCGDHJrte5ya5ORu1fANPIqK8SFYxZFHlAWwBSy2vGQqgofKcRcGwoKHWeIZjHqNQjxhNJEJDGmMsepvAuob2xAIUqwVWUD8RyBwGuFQtVwaGSRZHQF0tY3O+JyXIA2fFrsMr4kkixNTaBSlKBSlKBSlKBSlKBXGDWRuSEdGK+8FZSV3ZdwDt5kYfNT6GqrxPwWTUrGqFQFkBfJmAK9wUCnP5XU+jL1qjh8AyLHHGJQI0VBgGmAyRNcLix/eaiFv9L4Cg2cc6sWCspKnFgCCVOKtZgOhxZTY9mHrXSsJJ4E1IdnSfHKZJWxdkLtyYI2ZmZHsweKRhYC4lO623mJ4Q1C6iOUTsVE88jqHK7STySLbJHJ9kyRlQUFk62OwanU6yOMAyOiA3sWZVBxVnNrnsqM3yUnoK5cQ4tBAoaeWGJSbBpHRATYmwLEAmwJrO+I/CU+onMiSqvkkCMWkDRF9PPABGF2tnKshbYjHarTifDZubFPDymeOOWIrIXVSsrQOWDqGNwYFFrb5HfbcLOaZdlzCl7hN1uTYt5AepABPfpXLTND7iNGxBe4yVmJUgOT3JBYA+lxWUj8BzKYlScARafkxzecSRW0v2YcuO+Fs/bXve5I6b1Y+GvDcunZSzIFA1V40aRlBnlikSxa2WIRhci/m270Gh5C/hX8hXsCvtYDiEsfP12L/ANfEqfZEEjcw/wBU0pUJFexjzMmRIxtmWIAYgN/Xw1i2JMhBL/bjqiCmTX+xnUWvhfDk/Zd8umffm7VFn8OQcniRCPlE0nK9pNdLaSBxh5vxsx+ZNBv6Vi5tJBCyLOXj0/JjaHzyjLUktzMGU5NNiI8V6nzYg+a33jGn1Mun4ckqq07MvPR3aNC40kzOHMIPRxew2uB8KDZ0rAamTVQvHbN4tFi07iQhQJZOZIuLeaRYdNaxFywe1shamhn1KjTKTIySayZla7EoVOoUxSH8JPnW+2xXayXDf18r89lmT7BOUef7X9hnOqCuxxm5Jvzwd43zyxC2PW11FRuMaV4EmVxFAAdFdFmn5MqPrIA0jyuAUCgOjAA2D3PvAUH6ZSvziaSWWFIdCIWN5ZmOl1JdLogSIGSQDfmOr49uUt9mrvrdJFI0+ojVwW4cdQhDzC0r845KCRZunYdBQfoFKxcMic4895hqM4vsqox5jRcuK5jQ+V0z5uZINhe5FhSGU88WZvtv2pxImTXGk5smJMd8RFyeWQ1vetvmbUG0pSlApSlApSlApSlApSlApSlApSlApSlApSlAr5avtKBSlKBSlKBSlKD5avtKUClKUC1LUpQKUpQKUpQKUpQKUpQf/9k="/>
          <p:cNvSpPr>
            <a:spLocks noChangeAspect="1" noChangeArrowheads="1"/>
          </p:cNvSpPr>
          <p:nvPr/>
        </p:nvSpPr>
        <p:spPr bwMode="auto">
          <a:xfrm>
            <a:off x="0" y="-131763"/>
            <a:ext cx="304800" cy="304801"/>
          </a:xfrm>
          <a:prstGeom prst="rect">
            <a:avLst/>
          </a:prstGeom>
          <a:noFill/>
          <a:ln w="9525">
            <a:noFill/>
            <a:miter lim="800000"/>
            <a:headEnd/>
            <a:tailEnd/>
          </a:ln>
        </p:spPr>
        <p:txBody>
          <a:bodyPr/>
          <a:lstStyle/>
          <a:p>
            <a:endParaRPr lang="it-IT"/>
          </a:p>
        </p:txBody>
      </p:sp>
      <p:sp>
        <p:nvSpPr>
          <p:cNvPr id="20484" name="AutoShape 6" descr="data:image/jpeg;base64,/9j/4AAQSkZJRgABAQAAAQABAAD/2wCEAAkGBhISERUUEhQQFRQVFRUXFRYXFhIVFxMXFRgVFRcXEhUXHSYfGBkjGhUWHzEgJDMqLSw4GB49ODIqNSYrLCoBCQoKDAwMDQwMDSkYFBgpKSkpKSkpKSkpKSkpKSkpKSkpKSkpKSkpKSkpKSkpKSkpKSkpKSkpKSkpKSkpKSkpKf/AABEIAM4A9QMBIgACEQEDEQH/xAAbAAEAAwEBAQEAAAAAAAAAAAAABAUGAwIBB//EAEMQAAIBAwIEAwUFBAgFBQEAAAECAwAREgQhBRMxQQYiUSMyYXGBFEJSkaEWU4KxFSQzQ2Jyg5Jjc7LB0lSTotHhB//EABUBAQEAAAAAAAAAAAAAAAAAAAAB/8QAFBEBAAAAAAAAAAAAAAAAAAAAAP/aAAwDAQACEQMRAD8A/caUpQKUpQKUpQKUpQKUpQKUpQKUr4aCnj8X6VojKGk5Y5dm5OoAfmmycq6Xkube5fqPWuzeIoBEJSZArNioMM4kZhuQsJTmNsCdh0BPQVn/ANlZk4bBCpleVDpGdecRiYeXmsEh9wDE26VJXhU4EcwjmLpHqIjG86tLjO0DZpPcgFTAPLt7xN7gAhfHi8N4hzI/bbxWYESCwN1I2I3Xfp5l9RUPSeLNNIXCs45YJkLw6iJYwFDnmPIiqvlIbcjYg1nv2P1dszNeSAKYF9kRK3NOpkDytHmmZKQlxYkRBzcsVFvqeASP9qtgDJqtNPFcmzfZ10jBXsLrd9OVvvYG9j0oLjh/Eo51LRkkA2IKujKdjZ0cBlNiDYgXBB6EVKqo4TpJDNJqJUEZkjhjEeQcqsLTtkzDa5M7eUXsFG9yQLegUpSgUpSgUpSgUpSgUpSgUpSgUpSgUpSgUpXwm1B9pWc1vi7e2mQS2NjIWxi+ODC5k+m3xquk4nqWfIzkLv5ERAv+43bb5jrQbSlYWVna2Ukxt/xHH54kVw+xL6yd/wC9n7/x0H6DSsLEzr7skw/1HP8AMmuo4hqB0nkA9CsTfqVvQbWlZVPEeoHUQN9HUn8iRUjS+LGsebAy2/dusl/ocT9Beg0VeXcAEmwAFyTsBb1NVum8S6ZwLyBCTYLJ7Nr+lntvXTjr/wBWltY5Iyj4l/IB+bUEvSz5or2IyVWseoyANj+dda8xoAAB2AH5V6oFKUoFKV8JoPtK88weo/OvoNB9pSlApSlApSlApSlApSlApSlArGcY4odSxVWtp1NrD+/ZT7xYHaMMLW+9Y322Nn4s4jZRAhIeX3iBfGIWzJ9Mh5AfVvhVIqgCwAAGwA7D0FAAt0sB8NrfIV9pSqhSlKBSlKBSlKD4wBFiAR6Hcfkaga7Rr5MclJkiUYs6i2QY+UHHop3tVhUfUqS8QsbBmYnsMUYC/wAbuCPlQTxxCYdJZfzB/mDXv+lZ/wB8/wDth/8ACotKCUOLT/vX/wBsP/hXhuIzn++l/KIfySuFKD1LNIws0kpHpmR/K1R10aDsx+byN+jMa7UoPHIX8KfkK8No0Pa3+Usv/SRXauc06oLse9gOpYnoqjqzHsB1oJXBtbMmqhiQs0TiUyKxLCMIFKsrG5XzG1jsb9q2lZ/wrwZo855hjNKFGNyeXGtyif5vMSxHU2/CK0FRSlKUClKUClKUClKUClKUGI1us52olfaytykNt7R7Pf8A1Mx9BXiuenUAbfeZm+rsWJ/M10qoUpSgUpSgUpSgUrxMwCm5A7bm252Av86jaPUs0AcC7BWsL+8VJUC57nH9aCZSucEuQuRY9x6dxf6EH6iulAqo4nxFy5ii2YGJmYblYyWLtYjcWCj+OrVyeijJjso6Ak9Ln7o9T2rgFUWvZjk1ioJMzEjzKu5tsMV7AfE0HVtSAMjcC9gOpJ3sFA94nsBe9RQ02bWxYG3c2i2NhfZWY97NYfpX3U60QyMsrqkpXqRdYAw3VW91pLdW7dB3r5o9BFZShzUe6csh9KCZETYZAA9wDcX+Br1Su3DOGnVFgGZY1NmdernusTdrd2HQ3HUbBwhDyMUhXmOvXfFE+Ej/AHT8ACfhV/wjwwsbcyU82X7tx5Iv+UvY/wCI7n4dKtdFokiQJGoVR0A/Uk9ye5O5rvUUpSlApSlApSlApSlApSlArnqTZGP+E/yrpXl1uCPUW/OgwOia8aH1Vf5V2rlpAMFAuQBb522/7V1qoUpSgUpSgUpSgrtXro3DxjdwOhuh2NrpcXax7Le9j0619jhkSyxLZAPdbDY2uSGLE2LXNjci/WpvJXLKwy9bC/59q9G91AtkzBVvexY+tt7dzQeNRqYkjRicLWSUOQcSxYrJkNipN1v0Fh0tXuNsrBfMW93GzZfK3zHyr6Q0cyCRShDKrKwukqSHEqD0cG97diOlWOt0+gg5nLjiWdeiplFIS2IFmWzYEst2F1v8RUHk8PiihZp5FEkqPGq8wqFDDdVKg3bbdwD8B2OebXEPaJGjZ7ApIxExX/gy3wGw3WP0O+1Q+J8C2zVpzKzKSVI3be58wOK9et+oveugg1mGMg0s690cGMm1iNxkl9u49OlUWw06fhT/AGqf5ivarbYD6CqSLWTIbCLUf8s/1gfwTRZOv8YPTte4t+AyQ6iYxzSqjKTbS3AeSxNizX86+U+VfTqRQSeGaBtS1lJEINnkH3/VIj39Cw6bjr02Ol0qRIqRqqoosFAsAKz3i+SKMaRZJORAdSVciZtMuP2bVMqs6MthmqbX3IFVa665AlmkXh+cojnMrxhwE0phDaoMGKF21QDEjLlp5m2zit1SsMdE0v2NpX1QMmpnj2n1MXMgSPXPAXWN1GRSOFybAnv6Vz1WiELaspJqgYptGqX1OrcKspgzGLyEb5H86De0rB+Kdcq69lkkgVRpoCqzcR1GgFzLqgxjEQIkJCoCTa1l6326aNZRNPqXkwhg1GoaSRtTqWvFEGvGdMV5SKNjkDcY9N6DcUr81l1GoOj1a6oauKZdNJq4SZyjKeURIqmCTdY5AreYj+2AxUAXsuIEw6lohJMulCaXnsZpmMUbniJZjK7FkDSJCpcHYd1AuobilZThmqB1OnWKaaSEpq8SzMysF+y44ud5lBZ7Ob9TYkb1q6BSlKBSlKBSlfDQYHS+6O25/ma61y0zXUH1/wDuutVCvDSgEDcseiqCzH6DcD4naukETSyCKMgOQWLEEiNemTDvc7Ad61vDuExwA4LubZOd3e17Zt1Nrm3pQZn+itSR5Yf97qn8sjUpfDM7DeSKM27K0lj8bkA1qKVFZkeFJv8A1Cf+wP8Azr4PCsw/v42/0cf1DmtPSgzP7LzfvYz8OWw/XK9e+CcMKTZThQ4uIgDktujMGI98ja3YetzVvJxRMiqhnYdkBI+N290H4XvXDXTiSK6Kzm+xUKWidb2YqxG4I6d/rQRvGWrkj0paJM5A8WK4NJe8iA+RSC1hc2BHTqOtVmnjPEUCagAGF3ysgRs7AIeW5cxNZn2DEjykEXsOPiXjwbTsZ9M940mkMc8BkicxxOyFiuSWLBTa4PyNXPB9bpFusTadAFUBFKR4jdrcvYqMmY9B1oK79h5F2i1TgdlkjEoH1yV/1/OvMXDhGQdTHq9urI/NiO29xEqsR0G6j8r1pH4pGCAGyJ6YBn/MqCB9a9abXq5Is4IvbIWysbEr9aDlwldPhlpuSUY3LRYEOR5SSy+8drXrzxPhmm1Hsp44ZCVJxcKzW90st9x71rjpevuq4HC7544Sbe0Q4SGwtZnXdhbaxuKz0/hPUmaeQSr51srcyUNIpnSblOALQpy1MGSXNjla+1Bpxqo1ZYskBsAFyGXRioCk3N1jc/wN6GpNYOf/APn8xnim5qtIggDSl5wxaOLVQs4TdSRzomAPXBgbZEm50nAdQujmh5xSSTLlsGeTk3VV8ruMjkys+42MhAuFFw0dcdTrI4xeR0Qb7syqPKrO25PZVZj8AT2rIcP8O6xZ4c3bGKOPKQzu+4mmdo0QIiyZRmNCzKuIxtkQaiSeB9bIrNJNGJzNNIhWXUYxc7SywExeUFbSurhdyAD5ibkhv6+1ldd4b1LPMwkBV2DBTLOnMW6nlMV2iVbGzKGLZb2scpfEeB6h4dOgnLPHiJHYyR80hMeaeWb3De0wuATtcdaC/pWQPhHUMWEk7FGmDFRJOuYC6jzEqQUJMsIwHlA04N7sQOH7I61NOY01F2xdFylnGIl08EbvnYsWWZJZAD+895aDbUrIT+FNVjOE1DKZjI3vyG5OqaVFBYMIxyLQkqDa5NmsK0vC4HSGNJGLOqKHYtmWYAAktiuRv3sL+goJVKUoFKUoFRuJSYwyMOojc/kpNSahcaH9Xm/5T/8ASaDF6H+yjv15aE/MqCf1rvXiCQMisOjKpHyIBH6V9dwLX7mwG5JJ2AAG5qo0HhaCySObXaQgbfdQBbfHzBvzq8qj8OTOuUUq4Nkzxg2u0bWJJt0OZbbr0qxGrLSYoAVU+0Y3tf8AAnq3r2Hz6RUulKj6nXohAY+ZtlUXLMeuwFBIqDJK0pxS4TcPIOp/wx/G9rt87b9Oc7EjKY8uMfcvu3Ue0IvsdvKP/wArovMawQCJBtci7EW2xXom/rf5CglwwqihVAAHQVA1JjBZ0lSNyNzkuJI6F1PU7WvsbDrXdeGpazZv8WYm/wD2rpBoIkN0jjU+qqoJ+ZFBRa3xKLLGVTJ5oomDq2EschPMMWVsgEWRj1ACkm4qdBpEnaQyedFkIVDYpYKtja3m696ovG2sxKFUgkzmWErLFHMowh1E5ZUkliXLygXLdCetaLw+ttNF5VUlFYqFVAuQvYKrMFAvYAFgLDc9aD6eAabtDGv+VQn542rN6fhwSCCcPqA7OvMtLJ5g91GzkjYkWv8AH1raVmCQOHMpO8V0b4NG/agtv6PmHu6hz/nSJr/PEKbfKx+NdIV1AYZGBl7kK6N9AWYfrUp5QouxAHqSAP1rz9rTEtmmI6m4sPrQQuI+IIYHCSGTIqXskU8mKg2LOY0YIt+7WFetXx+CMqGf3wGBVXdVU7B5GQFY0PZmIB332qkk4kZNZzNJyJ7Q8tl5wjZDnmCQVJK2PauA8NywxNBGYnE2li0zOzcsx8uN4y4SxzBD3tt0+N6C4m8XadZGiI1RdOoXSa19rlQwKxEFSVazC4NjYmvWn8WaZ42kBmxVsfNBqkLPkyFI1aMNI4ZWBVASCNwK9aThTJqWk8pT7NDEPXKN5ibjsLOv61XpwGZI42UI0kOr1U4TKwkWd9UAM7eVsNQD06i3xoLyLicTRc0OojAJLMcQoW+WeVsCtiCGsRY3tauGn8QQOAQxBZxHi6SxuHKlwrxuoZLqCwyAuPmKrh4fkbTyKSiyyTrqLblUZJI5VQt1I9koLAdzYbCk/DtRO0UjxwRlZo2KglnwRJwc5AAG80uyAbeY3JawCQPF+mIJBmIAyFtPqmLp+8iAjvJH086XUZLv5hfppPFOmkXIOyrgZLyRzRXjXG7jmqt1862I2N9r2NVXAuA6iPIMqoggaMLznlQucQDAJLmCIBSML91vfGucvhOZl04vGDDptOvUkGXTz6acL09wmArl1F72PSgvk8QQGJpcmCqcWVklWQMbYoYWUSZtkuK43bJbA3F5Wi1qSoHjN1N+xBBBsVZWAKsCCCpAIIIIBFUeo4fqZTHO0cCyQyB0iyuXAinhKyT2te2odlAFhbc+Y42HBNA6c6SQKHnl5rIpyEdoooQuW2RxhBJsNyQNgCQs6UpQKVE1HFYY5EjeSNZJPcUsAW7bD57fGuWq8QaaMXkmhUZMm7D3k2ZfmD19KCwr4y3Fj0qqbxXoxJyjqIOZe2Ga5dh0+o/OvaeJdIz8sTwl8csQ6k4lBKD8uWQ3yINBEXwko2WSQJvZbIStzeysR0HQelWGg4NFDuou9rF28zkdbFvSuWj8S6SUExzwsAUFwwIvIwRBf/ExAHqSK7auQs3KSRFOOT7+0CEkAoO1yCMj0tQcdcnPJjW4CnzSg2KH8MTfjsdz2+fT7Ho54wFjeHAABQyNf6lWAP5V50PG9IX5EUsJdSy8tWBIKEhwR6gg3+RqdptWki5Rsrrci6kEXBsRcfGgi/YZXtzZSLG9ogYwfgxJJP0IrlBvkNMiKCd5WF1Zu9gDk9rdSR9a7z+1cxg+Rbczr5idwl/S17j4ipoFBDj4aMw7szsvu3sFU7i6qBYNY2vU2lKBXPUTYIzWJxBNh1Nuw+JrpWe1vHGeRUhCFDMsTk5FmsRny7bWUZXJ9DttQR9ciyq+mZIyE5Ju4DgzTmTJGVgbLYg3G4y+G91o+IRCMA4RYCzRkqvKxHu2G1gOhGxFrbVltW7tjIjG0uo1EpxYIzRwoYUCMdgTirC9ve6ivmqSHlGbTwt5gCzmC5kA3GQfzNIL+ViLX6mxNBcftJJIpeGMhL+R5Afag9GRQRZT6mx+G4qpMeoYSq3ljlbNxEGLDIC6qWFkudyfMT2r7r+Ku8SsqL7QqfuvLEDfJ8CLZqRawJAPW9QdHxBkkK3Li+QbMs+BGwlDNixBI7AdKInTQe1kzseSYOXzGLlskJkdQ7WyuStwKzUMbc0MEHs5CGLG+J+Jvby32uLjLtVy+tMYK8s81ggJIR3lexuXa+LdzjcbCoWklf7OkSrETFtKr7AG7McBa2BuCBtsR6UEmOZTGsrocos2vn5rjKAWkBG9jlb41W67XwmST2cRbFQ3MAldsSBk7mUFR3Ftxb6VJ1uvwIzeFVuq4DJfMQvQdPKtze/QepAqfoNPLqC/JXKMqFSayKosCPKxJ+O6q3Ud72B/T2p0+nyDu5jUsRIFZWA3sCGzF91G7H3b36Vvo2uAbWuAbel+1U/CPDvLCmaWWdwQw5jFlRhe3LW3a/U3Pyq6opSlKBSlKBSlKBSlKDOavQSrLqAIEnXVFDkxTlxBY0jK6hWOTL5SwwDXLMCE941uo4PqEYusc+Rl1lmgfScwJNKjqGXU+zMbBQTbzgqu1i1bWlBnF4RMGjukYC6CSFhHZY1lJissSmxCeU222AFQeAeHNRHFqQ7OOZGipFeExsRotLCWJAyDZxuvvW2vbcGtjSgw0Gi1f2UK0evd430TBJm4ZYiGeJ5BCYXG+KH+0Ivt3qwGr1A1Jn+xaoq0Cx4h9DkpR5Gu19RjYhxaxPQ3t31NKDD6PR66MTqg1ys0usaK7cMOmXnTTPG43MxsJFfE9xY7Va+F+CyaISxsVaICJo2VQgGMYiMeBZmuFhQ5E75gdjWjqBx2XHTytvshO3U/AUHbhyERqWtk3mYjuW3ru0oHUgfMgVEXSO27uwG/kQ4gel2HmJHwsPhXuDhcSXxRN9ztf+dB2E6nbJfzFfJ9QqC5+QAFyT6ADqa8toYyLFE3+AqJ9kEUkQW+F2AXqEbEkMpO67Bh/FQQ+Ia6VysdjADdnLMM8FIAC4EhcmK73va/Q2qHrlWEFkCgwxSyoBc+0kHLVrnrkWf4muut1zvrGRSgESqpXylpDKMyBfpYKOv+Ks54q8J6niJ0ssDmDDUEFhYEQBQRIBfzeePZdwc1JsL0FrxLh/n08YKmGJVgdbizNgGCuO4ZkiWx63PrU3U6eSx3Rd9yMyeu6qu4G31rxHFLFEyaiIyCSYq7AoTLzGxVsALWxxB3FrbDvX1c4LxrHIy3dosChsWswSTNg1wb2a9rHe21EVXGNIgYyquws0ilbHYg81GK+VhbzDuAO4qPgMAQFe7bAXswci6o3Y973se16v00k2Zlu4cjFYhjIuCnK7g7c3JmN1Nug3sKh6KWTT5B1kMYLWdVXE3JZTcbIj33vbEj8J2CunjUZIxVhckhVZ0Uqdy+IuASVs1t/pUPUcGedsokLFUTykAq6vmWeXIXfGwKL3a+xXetTwLQySIpJeGNVsFjKqJWPmL5AZYD3V6X3PpV9otBHECI1AuSzHclmO5ZmO5PxNFQeCcD00UCLGqMtgcyqkyH8bG3Um5+Hwq1AqvA5Mn/AApG+kcjEDb0Vz/8j/iqwvQfaUpQKUpQKUpQKUpQKUpQKUpQKUpQKUpQK5anTh0ZT0YEV1rhqtbHELyOqjtcgX+A9T8BQfdJMWQEix6EfEGx/UV2qk0HE5HMgiidgJWsz+yUbA9CC53P4alDh8r/ANrM1vwRezX/AHbufzFBY1E4nKFjzJUBSrHIhRsR3Owrtp9OqKFUWA+JPXc3J3Jqo8WqZNNLEgLOVDWHYKysbnoDYGw72oOWo8LpPPzpVUAoFZFJPNsTiZCNtge351O1fGI09mivK+ymOIAlAdhmbgINupNc04Y00IEsjgNHbGM4hbjY5dWP6fCqTUpPpGU3WxURLit0kw3UuLry5zdgLXUmwoO8ej1cwKPJGh073RfMxkIBaFp32yXdSQoFyrb1x13GJo782ORScEA5asnMJNzzsgOWRtvYipc/iCJSuoyCpflOxsMgT5GxvfyybevnNRdPxPVagsERwHkIXJF5caC1zKxbdtj5QGG9r9aDzquJM0hEQiY5AKqsHZwhBBFmso6gsem9XGn8Nq8dtV7YklirMzRpf7iJsCoG1yLnepHCOBR6fIru7m7Piim1yQoCgAKMjYfHvVlQQNNIYnETklWvymO+w/u2P4hvY9wPUG8+uWq0yyIVboR22I9Cp7EHcHtavGj5liJLXU2DC3nFgQ1vunexHqD2tQZLhXjiRo2lkETRrBJM2CTRiApYrHJJISrlrkZLYDA9b170nj3LknCJlP2gaho3DiLkSQRiRSt1KFZ0kIv5VPUlbNoRwGL7Oun83KTlgDI+YRsrBXP3lONiDsQSDsa8/s5Bzmmxuzo6Mp3Rg4jD3ToSREgJ7hRQVej8RT6hmSFYA8bTli+ZR0j1Oo00apibhmEBJc3C7WV7+WDxXxnNHNIg5SFFixgeOV5Z3kQPylljflq5Y4D3t99xVzF4QgRVWNp47GS7JI4d1kkeVkdzdiubsQb5Lc2IubyG8NwYSIFKrJy7hTiE5SqsfLA2XHBbdthQVei8SSSat4i8CqkzRiPk6hnYKoN+cG5YJv6VE0vjwzQyNFySVlQZKTOscMgYxzSJEcrEoy43BvvsKuW8MLlKVm1SLKXLokmK5SLizKQMlPcEHYi9e9X4XgcqVDRMihUMVo8Qp8lgBY4guFuCFEj2940HbgPEGmhDtyybsLpfFsWIDBSSUJtfA7r0PSrAVG4bw5YEwTI+ZmZmN2dnJZmY+pJJ2qVQKUpQKUpQKyuh8Q6jGOWXkNHNLLEiojo0ZTnFS7tIwkBEJvYL1+laqqjQ+F4YmDAysAzsiPIzpGzlixRDsD5mHwBNBXT+Lmjg08zIpEmkl1EgW4N44Umxjudr3I3v2rxxHj+qh9k32czOdOUcJJy0WbUw6ZldDJk5Xm3DBly7hLb22n8MwJfZnUqyKjsXSNGFmSJG2VSLCw7ADptXJ/CUDIys07FjGQ5lcyJypFljCOTdQHUG3fvegp+K+KdRAyws0PN5satKIJ5UKSw6qVSunSTmZBtOVIyYWOV9yqydJ4qcSxpJi8bRqXmEU0GDPLKiFoZWLLGeWEuTe7KfdYlJ0nhKFlW7T5rIJBLzW5pYI8QvJ1ICSOtum/rvUiLw9EL5cyQtGI2MjFyyB2cA37gud+vT0oM/H4rnl0pmAjVYtLFPqFs+T82ETMsDBvZ4rexbK5NrC2R0+h0ES+ZUsx+83mc/NyST+dQR4R04VEAkCJGkRUO4WWONcUWcX9oANt+tyDcbVcgUFJpkkOpnjDlEVo5PKAWbmKQVJYHEDAdN96sJNNGPed/rIw/S4qu13DPbu7CRkkRBZMrK0eVjIEsxByFrbbG9VD6qNFEcu8hAzf2caLfuFOBPwFr9L0F5M0d8I3JY9SZXIQep8259B/2rq/CmCkRyNuGuHswkJFvO1sh8x8O21U8eq4cg8rgHv59z63LG16aNgxZkWewBwKqge56YGPyMtr7vQaPhzExRkgA4LcDcA2HQ+ld2UEWIBB6g96j8NgZIY1Y3ZUUE7bkDc7bflUmgqx4Z0oDhYYl5gIchFyN797dd678JnJjxa2cZwe2wutrMB6MLN9am1FXSETGQEWZAHHxU+Vh9CwP8PpQSSa+0pQUev1Uz6h4opFiEMMUxYqriQytOoWS/uxjkG+NmOexXHev1nH5sNTqEdAmjteNcZE1F4IdQx5xAIGMwVSoFscjkDgL/AIhwaGcqZUDY3tuRsbXVrHzIbC6m4NhcU1PBoZJFldAXS1jc/dOS5AGzYsSy5XxJuLHegptTxyYcO1M4I5kb61UIUGwh1E0SeXoSFRfmaiHWak8iMTatDNqTGXlg06uEXTama0ahcTdol3I9auX8I6UlyY29pzC68ybBjLlmTHljuWY9Opv1o3hPTFAhRyA4cXmnLK4Vkurl8l8rsNj940FZBxeeWY6MSYOhnDagKhZlgGkYWjYFFZvtagncezayjMYfeHcY1Gqdo0dIWhUs7BBIJWXUanTAYMfJGTpWYqDl5wA4xJa6k4DA0SxFBgputiysrb3YOCGDHJrte5ya5ORu1fANPIqK8SFYxZFHlAWwBSy2vGQqgofKcRcGwoKHWeIZjHqNQjxhNJEJDGmMsepvAuob2xAIUqwVWUD8RyBwGuFQtVwaGSRZHQF0tY3O+JyXIA2fFrsMr4kkixNTaBSlKBSlKBSlKBSlKBXGDWRuSEdGK+8FZSV3ZdwDt5kYfNT6GqrxPwWTUrGqFQFkBfJmAK9wUCnP5XU+jL1qjh8AyLHHGJQI0VBgGmAyRNcLix/eaiFv9L4Cg2cc6sWCspKnFgCCVOKtZgOhxZTY9mHrXSsJJ4E1IdnSfHKZJWxdkLtyYI2ZmZHsweKRhYC4lO623mJ4Q1C6iOUTsVE88jqHK7STySLbJHJ9kyRlQUFk62OwanU6yOMAyOiA3sWZVBxVnNrnsqM3yUnoK5cQ4tBAoaeWGJSbBpHRATYmwLEAmwJrO+I/CU+onMiSqvkkCMWkDRF9PPABGF2tnKshbYjHarTifDZubFPDymeOOWIrIXVSsrQOWDqGNwYFFrb5HfbcLOaZdlzCl7hN1uTYt5AepABPfpXLTND7iNGxBe4yVmJUgOT3JBYA+lxWUj8BzKYlScARafkxzecSRW0v2YcuO+Fs/bXve5I6b1Y+GvDcunZSzIFA1V40aRlBnlikSxa2WIRhci/m270Gh5C/hX8hXsCvtYDiEsfP12L/ANfEqfZEEjcw/wBU0pUJFexjzMmRIxtmWIAYgN/Xw1i2JMhBL/bjqiCmTX+xnUWvhfDk/Zd8umffm7VFn8OQcniRCPlE0nK9pNdLaSBxh5vxsx+ZNBv6Vi5tJBCyLOXj0/JjaHzyjLUktzMGU5NNiI8V6nzYg+a33jGn1Mun4ckqq07MvPR3aNC40kzOHMIPRxew2uB8KDZ0rAamTVQvHbN4tFi07iQhQJZOZIuLeaRYdNaxFywe1shamhn1KjTKTIySayZla7EoVOoUxSH8JPnW+2xXayXDf18r89lmT7BOUef7X9hnOqCuxxm5Jvzwd43zyxC2PW11FRuMaV4EmVxFAAdFdFmn5MqPrIA0jyuAUCgOjAA2D3PvAUH6ZSvziaSWWFIdCIWN5ZmOl1JdLogSIGSQDfmOr49uUt9mrvrdJFI0+ojVwW4cdQhDzC0r845KCRZunYdBQfoFKxcMic4895hqM4vsqox5jRcuK5jQ+V0z5uZINhe5FhSGU88WZvtv2pxImTXGk5smJMd8RFyeWQ1vetvmbUG0pSlApSlApSlApSlApSlApSlApSlApSlApSlAr5avtKBSlKBSlKBSlKD5avtKUClKUC1LUpQKUpQKUpQKUpQKUpQf/9k="/>
          <p:cNvSpPr>
            <a:spLocks noChangeAspect="1" noChangeArrowheads="1"/>
          </p:cNvSpPr>
          <p:nvPr/>
        </p:nvSpPr>
        <p:spPr bwMode="auto">
          <a:xfrm>
            <a:off x="0" y="-131763"/>
            <a:ext cx="304800" cy="304801"/>
          </a:xfrm>
          <a:prstGeom prst="rect">
            <a:avLst/>
          </a:prstGeom>
          <a:noFill/>
          <a:ln w="9525">
            <a:noFill/>
            <a:miter lim="800000"/>
            <a:headEnd/>
            <a:tailEnd/>
          </a:ln>
        </p:spPr>
        <p:txBody>
          <a:bodyPr/>
          <a:lstStyle/>
          <a:p>
            <a:endParaRPr lang="it-IT"/>
          </a:p>
        </p:txBody>
      </p:sp>
      <p:pic>
        <p:nvPicPr>
          <p:cNvPr id="20485" name="Picture 7"/>
          <p:cNvPicPr>
            <a:picLocks noChangeAspect="1" noChangeArrowheads="1"/>
          </p:cNvPicPr>
          <p:nvPr/>
        </p:nvPicPr>
        <p:blipFill>
          <a:blip r:embed="rId2" cstate="print"/>
          <a:srcRect/>
          <a:stretch>
            <a:fillRect/>
          </a:stretch>
        </p:blipFill>
        <p:spPr bwMode="auto">
          <a:xfrm>
            <a:off x="1204913" y="407988"/>
            <a:ext cx="6557962" cy="5513387"/>
          </a:xfrm>
          <a:prstGeom prst="rect">
            <a:avLst/>
          </a:prstGeom>
          <a:solidFill>
            <a:schemeClr val="accent2"/>
          </a:solid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82575" y="17463"/>
            <a:ext cx="8428038" cy="6664325"/>
          </a:xfrm>
          <a:prstGeom prst="rect">
            <a:avLst/>
          </a:prstGeom>
          <a:noFill/>
          <a:ln w="9525">
            <a:noFill/>
            <a:miter lim="800000"/>
            <a:headEnd/>
            <a:tailEnd/>
          </a:ln>
        </p:spPr>
        <p:txBody>
          <a:bodyPr>
            <a:spAutoFit/>
          </a:bodyPr>
          <a:lstStyle/>
          <a:p>
            <a:pPr algn="just"/>
            <a:r>
              <a:rPr lang="it-IT" altLang="zh-CN" b="1" baseline="0">
                <a:ea typeface="宋体" charset="-122"/>
              </a:rPr>
              <a:t>Ci si è resi conto molto presto anche che il cosiddetto “danno epatico” non è in realtà una singola entità e che la lesione osservata </a:t>
            </a:r>
            <a:r>
              <a:rPr lang="it-IT" altLang="zh-CN" b="1" baseline="0">
                <a:solidFill>
                  <a:srgbClr val="FF3300"/>
                </a:solidFill>
                <a:ea typeface="宋体" charset="-122"/>
              </a:rPr>
              <a:t>dipende non solamente dall'agente chimico coinvolto, ma anche dal periodo di esposizione.</a:t>
            </a:r>
          </a:p>
          <a:p>
            <a:pPr algn="just"/>
            <a:endParaRPr lang="it-IT" altLang="zh-CN" b="1" baseline="0">
              <a:solidFill>
                <a:srgbClr val="FF3300"/>
              </a:solidFill>
              <a:ea typeface="宋体" charset="-122"/>
            </a:endParaRPr>
          </a:p>
          <a:p>
            <a:pPr algn="just"/>
            <a:r>
              <a:rPr lang="it-IT" altLang="zh-CN" b="1" baseline="0">
                <a:solidFill>
                  <a:schemeClr val="accent2"/>
                </a:solidFill>
                <a:ea typeface="宋体" charset="-122"/>
              </a:rPr>
              <a:t>Dopo un'ESPOSIZIONE ACUTA</a:t>
            </a:r>
            <a:r>
              <a:rPr lang="it-IT" altLang="zh-CN" b="1" baseline="0">
                <a:ea typeface="宋体" charset="-122"/>
              </a:rPr>
              <a:t> ad un agente epatotossico si possono osservare solitamente: </a:t>
            </a:r>
          </a:p>
          <a:p>
            <a:pPr algn="just"/>
            <a:r>
              <a:rPr lang="it-IT" altLang="zh-CN" b="1" baseline="0">
                <a:solidFill>
                  <a:schemeClr val="accent2"/>
                </a:solidFill>
                <a:ea typeface="宋体" charset="-122"/>
              </a:rPr>
              <a:t>. un accumulo di lipidi negli epatociti (steatosi)</a:t>
            </a:r>
          </a:p>
          <a:p>
            <a:pPr algn="just"/>
            <a:r>
              <a:rPr lang="it-IT" altLang="zh-CN" b="1" baseline="0">
                <a:ea typeface="宋体" charset="-122"/>
              </a:rPr>
              <a:t>. </a:t>
            </a:r>
            <a:r>
              <a:rPr lang="it-IT" altLang="zh-CN" b="1" baseline="0">
                <a:solidFill>
                  <a:schemeClr val="accent2"/>
                </a:solidFill>
                <a:ea typeface="宋体" charset="-122"/>
              </a:rPr>
              <a:t>disfunzioni epato-biliari </a:t>
            </a:r>
          </a:p>
          <a:p>
            <a:pPr algn="just"/>
            <a:r>
              <a:rPr lang="it-IT" altLang="zh-CN" b="1" baseline="0">
                <a:ea typeface="宋体" charset="-122"/>
              </a:rPr>
              <a:t>. </a:t>
            </a:r>
            <a:r>
              <a:rPr lang="it-IT" altLang="zh-CN" b="1" baseline="0">
                <a:solidFill>
                  <a:schemeClr val="accent2"/>
                </a:solidFill>
                <a:ea typeface="宋体" charset="-122"/>
              </a:rPr>
              <a:t>eventualmente comparsa di processi degenerativi che portano a morte le cellule (necrosi cellulare).</a:t>
            </a:r>
            <a:r>
              <a:rPr lang="it-IT" altLang="zh-CN" b="1" baseline="0">
                <a:ea typeface="宋体" charset="-122"/>
              </a:rPr>
              <a:t> Il processo necrotico può interessare piccoli gruppi isolati di cellule parenchimali (</a:t>
            </a:r>
            <a:r>
              <a:rPr lang="it-IT" altLang="zh-CN" b="1" baseline="0">
                <a:solidFill>
                  <a:srgbClr val="FF3300"/>
                </a:solidFill>
                <a:ea typeface="宋体" charset="-122"/>
              </a:rPr>
              <a:t>necrosi focale</a:t>
            </a:r>
            <a:r>
              <a:rPr lang="it-IT" altLang="zh-CN" b="1" baseline="0">
                <a:ea typeface="宋体" charset="-122"/>
              </a:rPr>
              <a:t>), gruppi di cellule collocate in zone (</a:t>
            </a:r>
            <a:r>
              <a:rPr lang="it-IT" altLang="zh-CN" b="1" baseline="0">
                <a:solidFill>
                  <a:srgbClr val="FF3300"/>
                </a:solidFill>
                <a:ea typeface="宋体" charset="-122"/>
              </a:rPr>
              <a:t>necrosi centro-lobulare, midzonale, periportale</a:t>
            </a:r>
            <a:r>
              <a:rPr lang="it-IT" altLang="zh-CN" b="1" baseline="0">
                <a:ea typeface="宋体" charset="-122"/>
              </a:rPr>
              <a:t>) o virtualmente tutte le cellule entro un lobulo epatico (</a:t>
            </a:r>
            <a:r>
              <a:rPr lang="it-IT" altLang="zh-CN" b="1" baseline="0">
                <a:solidFill>
                  <a:srgbClr val="FF3300"/>
                </a:solidFill>
                <a:ea typeface="宋体" charset="-122"/>
              </a:rPr>
              <a:t>necrosi massiva</a:t>
            </a:r>
            <a:r>
              <a:rPr lang="it-IT" altLang="zh-CN" b="1" baseline="0">
                <a:ea typeface="宋体" charset="-122"/>
              </a:rPr>
              <a:t>).</a:t>
            </a:r>
          </a:p>
          <a:p>
            <a:r>
              <a:rPr lang="it-IT" altLang="zh-CN" b="1" baseline="0">
                <a:ea typeface="宋体" charset="-122"/>
              </a:rPr>
              <a:t>Per completezza si potrebbe parlare anche della possibilità di lesioni a carico dei vasi epatici quali trombosi venose in giovani donne dove sembrano essere coinvolti i contracettivi orali.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44475" y="17463"/>
            <a:ext cx="8632825" cy="6238875"/>
          </a:xfrm>
          <a:prstGeom prst="rect">
            <a:avLst/>
          </a:prstGeom>
          <a:noFill/>
          <a:ln w="9525">
            <a:noFill/>
            <a:miter lim="800000"/>
            <a:headEnd/>
            <a:tailEnd/>
          </a:ln>
        </p:spPr>
        <p:txBody>
          <a:bodyPr>
            <a:spAutoFit/>
          </a:bodyPr>
          <a:lstStyle/>
          <a:p>
            <a:pPr algn="just">
              <a:lnSpc>
                <a:spcPct val="105000"/>
              </a:lnSpc>
            </a:pPr>
            <a:r>
              <a:rPr lang="it-IT" altLang="zh-CN" b="1" baseline="0">
                <a:solidFill>
                  <a:schemeClr val="accent2"/>
                </a:solidFill>
                <a:ea typeface="宋体" charset="-122"/>
              </a:rPr>
              <a:t>In genere l'ittero da PAS (ac. p-aminosalicilico) è semplicemente di tipo colestatico</a:t>
            </a:r>
            <a:r>
              <a:rPr lang="it-IT" altLang="zh-CN" b="1" baseline="0">
                <a:ea typeface="宋体" charset="-122"/>
              </a:rPr>
              <a:t>, mentre reazioni miste colestatiche e epatitiche si possono avere con altri antitubercolari quali pirazinamide, etionamide e cicloserina. </a:t>
            </a:r>
          </a:p>
          <a:p>
            <a:pPr algn="just">
              <a:lnSpc>
                <a:spcPct val="105000"/>
              </a:lnSpc>
            </a:pPr>
            <a:endParaRPr lang="it-IT" altLang="zh-CN" b="1" baseline="0">
              <a:ea typeface="宋体" charset="-122"/>
            </a:endParaRPr>
          </a:p>
          <a:p>
            <a:pPr algn="just">
              <a:lnSpc>
                <a:spcPct val="105000"/>
              </a:lnSpc>
            </a:pPr>
            <a:r>
              <a:rPr lang="it-IT" altLang="zh-CN" b="1" baseline="0">
                <a:solidFill>
                  <a:srgbClr val="FF3300"/>
                </a:solidFill>
                <a:ea typeface="宋体" charset="-122"/>
              </a:rPr>
              <a:t>Una classe di steroidi che tende particolarmente a dare ittero è rappresentata dai 19-norsteroidi; in aggiunta la sostituzione in posizione 17 con un gruppo alchilico aumenta grandemente il potenziale colestatico di queste sostanze.</a:t>
            </a:r>
            <a:r>
              <a:rPr lang="it-IT" altLang="zh-CN" b="1" baseline="0">
                <a:ea typeface="宋体" charset="-122"/>
              </a:rPr>
              <a:t> </a:t>
            </a:r>
          </a:p>
          <a:p>
            <a:pPr algn="just">
              <a:lnSpc>
                <a:spcPct val="105000"/>
              </a:lnSpc>
            </a:pPr>
            <a:endParaRPr lang="it-IT" altLang="zh-CN" b="1" baseline="0">
              <a:ea typeface="宋体" charset="-122"/>
            </a:endParaRPr>
          </a:p>
          <a:p>
            <a:pPr algn="just">
              <a:lnSpc>
                <a:spcPct val="105000"/>
              </a:lnSpc>
            </a:pPr>
            <a:r>
              <a:rPr lang="it-IT" altLang="zh-CN" b="1" baseline="0">
                <a:ea typeface="宋体" charset="-122"/>
              </a:rPr>
              <a:t>Gli agenti androgeni ed anabolizzanti con sostituzione alfa alchilica in C17 di un nucleo tipo testosterone producono molto frequentemente </a:t>
            </a:r>
            <a:r>
              <a:rPr lang="it-IT" altLang="zh-CN" b="1" baseline="0">
                <a:solidFill>
                  <a:schemeClr val="accent2"/>
                </a:solidFill>
                <a:ea typeface="宋体" charset="-122"/>
              </a:rPr>
              <a:t>ittero colestatico dopo 2 - 5 mesi di cura solitamente preceduto da malessere, anoressia, nausea e prurito, specie se usati a dosi alte come può verificarsi nella terapia di tumori mammari. </a:t>
            </a:r>
            <a:endParaRPr lang="it-IT" altLang="zh-CN" baseline="0">
              <a:solidFill>
                <a:schemeClr val="accent2"/>
              </a:solidFill>
              <a:ea typeface="宋体"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44475" y="-71438"/>
            <a:ext cx="8632825" cy="7029451"/>
          </a:xfrm>
          <a:prstGeom prst="rect">
            <a:avLst/>
          </a:prstGeom>
          <a:noFill/>
          <a:ln w="9525">
            <a:noFill/>
            <a:miter lim="800000"/>
            <a:headEnd/>
            <a:tailEnd/>
          </a:ln>
        </p:spPr>
        <p:txBody>
          <a:bodyPr>
            <a:spAutoFit/>
          </a:bodyPr>
          <a:lstStyle/>
          <a:p>
            <a:pPr algn="just"/>
            <a:r>
              <a:rPr lang="it-IT" altLang="zh-CN" b="1" baseline="0">
                <a:ea typeface="宋体" charset="-122"/>
              </a:rPr>
              <a:t>Anche la </a:t>
            </a:r>
            <a:r>
              <a:rPr lang="it-IT" altLang="zh-CN" b="1" baseline="0">
                <a:solidFill>
                  <a:schemeClr val="accent2"/>
                </a:solidFill>
                <a:ea typeface="宋体" charset="-122"/>
              </a:rPr>
              <a:t>clorpromazina </a:t>
            </a:r>
            <a:r>
              <a:rPr lang="it-IT" altLang="zh-CN" b="1" baseline="0">
                <a:ea typeface="宋体" charset="-122"/>
              </a:rPr>
              <a:t>ed altre </a:t>
            </a:r>
            <a:r>
              <a:rPr lang="it-IT" altLang="zh-CN" b="1" baseline="0">
                <a:solidFill>
                  <a:schemeClr val="accent2"/>
                </a:solidFill>
                <a:ea typeface="宋体" charset="-122"/>
              </a:rPr>
              <a:t>fenotiazine</a:t>
            </a:r>
            <a:r>
              <a:rPr lang="it-IT" altLang="zh-CN" b="1" baseline="0">
                <a:ea typeface="宋体" charset="-122"/>
              </a:rPr>
              <a:t> possono dare un quadro simile all'ittero ostruttivo (forse per rottura canalicoli biliari) con aumento della bilirubinemia diretta e della fosfatasi alcalina (componente della bile) dopo circa 4 settimane di trattamento, ma l'ittero ostruttivo può verificarsi anche dopo un singolo trattamento (</a:t>
            </a:r>
            <a:r>
              <a:rPr lang="it-IT" altLang="zh-CN" b="1" baseline="0">
                <a:solidFill>
                  <a:srgbClr val="FF3300"/>
                </a:solidFill>
                <a:ea typeface="宋体" charset="-122"/>
              </a:rPr>
              <a:t>forse su base allergica</a:t>
            </a:r>
            <a:r>
              <a:rPr lang="it-IT" altLang="zh-CN" b="1" baseline="0">
                <a:ea typeface="宋体" charset="-122"/>
              </a:rPr>
              <a:t>). </a:t>
            </a:r>
          </a:p>
          <a:p>
            <a:pPr algn="just"/>
            <a:r>
              <a:rPr lang="it-IT" altLang="zh-CN" b="1" baseline="0">
                <a:ea typeface="宋体" charset="-122"/>
              </a:rPr>
              <a:t>Il recupero dopo sospensione del trattamento è in genere completo, talora si verifica anche continuando il trattamento; tuttavia circa il 40% dei pazienti che avevano risposto con un ittero ostruttivo reagiscono nella stessa maniera se il trattamento viene ripreso dopo un periodo di sospensione. </a:t>
            </a:r>
          </a:p>
          <a:p>
            <a:pPr algn="just"/>
            <a:r>
              <a:rPr lang="it-IT" altLang="zh-CN" b="1" baseline="0">
                <a:solidFill>
                  <a:srgbClr val="FF3300"/>
                </a:solidFill>
                <a:ea typeface="宋体" charset="-122"/>
              </a:rPr>
              <a:t>Anche una forma farmaceutica dell'eritromicina, l'estolato o propionil-lauril solfato, tipicamente è responsabile di ittero colestatico (anche su base allergica).</a:t>
            </a:r>
            <a:r>
              <a:rPr lang="it-IT" altLang="zh-CN">
                <a:solidFill>
                  <a:srgbClr val="FF3300"/>
                </a:solidFill>
                <a:ea typeface="宋体" charset="-122"/>
              </a:rPr>
              <a:t> </a:t>
            </a:r>
          </a:p>
          <a:p>
            <a:r>
              <a:rPr lang="it-IT" altLang="zh-CN" b="1" i="1" baseline="0">
                <a:ea typeface="宋体" charset="-122"/>
              </a:rPr>
              <a:t> </a:t>
            </a:r>
            <a:endParaRPr lang="it-IT" altLang="zh-CN" baseline="0">
              <a:ea typeface="宋体" charset="-122"/>
            </a:endParaRPr>
          </a:p>
          <a:p>
            <a:r>
              <a:rPr lang="it-IT" altLang="zh-CN" baseline="0">
                <a:solidFill>
                  <a:schemeClr val="accent2"/>
                </a:solidFill>
                <a:ea typeface="宋体" charset="-122"/>
              </a:rPr>
              <a:t>ITTERO EPATOGENO</a:t>
            </a:r>
          </a:p>
          <a:p>
            <a:pPr algn="just"/>
            <a:r>
              <a:rPr lang="it-IT" altLang="zh-CN" b="1" baseline="0">
                <a:ea typeface="宋体" charset="-122"/>
              </a:rPr>
              <a:t>Questo tipo di ittero è dovuto al danno subito dagli epatociti come si verifica </a:t>
            </a:r>
            <a:r>
              <a:rPr lang="it-IT" altLang="zh-CN" b="1" baseline="0">
                <a:solidFill>
                  <a:schemeClr val="accent2"/>
                </a:solidFill>
                <a:ea typeface="宋体" charset="-122"/>
              </a:rPr>
              <a:t>nell'epatite virale o nell'epatite indotta</a:t>
            </a:r>
            <a:r>
              <a:rPr lang="it-IT" altLang="zh-CN" b="1" baseline="0">
                <a:ea typeface="宋体" charset="-122"/>
              </a:rPr>
              <a:t> da farmaci, oppure nella perdita di epatociti da cirrosi</a:t>
            </a:r>
            <a:r>
              <a:rPr lang="it-IT" altLang="zh-CN" b="1">
                <a:ea typeface="宋体" charset="-122"/>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30188" y="204788"/>
            <a:ext cx="8632825" cy="6299200"/>
          </a:xfrm>
          <a:prstGeom prst="rect">
            <a:avLst/>
          </a:prstGeom>
          <a:noFill/>
          <a:ln w="9525">
            <a:noFill/>
            <a:miter lim="800000"/>
            <a:headEnd/>
            <a:tailEnd/>
          </a:ln>
        </p:spPr>
        <p:txBody>
          <a:bodyPr>
            <a:spAutoFit/>
          </a:bodyPr>
          <a:lstStyle/>
          <a:p>
            <a:pPr algn="just"/>
            <a:r>
              <a:rPr lang="it-IT" altLang="zh-CN" b="1" baseline="0" dirty="0">
                <a:solidFill>
                  <a:schemeClr val="accent2"/>
                </a:solidFill>
                <a:ea typeface="宋体" charset="-122"/>
              </a:rPr>
              <a:t>Ittero </a:t>
            </a:r>
            <a:r>
              <a:rPr lang="it-IT" altLang="zh-CN" b="1" baseline="0" dirty="0" err="1">
                <a:solidFill>
                  <a:schemeClr val="accent2"/>
                </a:solidFill>
                <a:ea typeface="宋体" charset="-122"/>
              </a:rPr>
              <a:t>epatocellulare</a:t>
            </a:r>
            <a:endParaRPr lang="it-IT" altLang="zh-CN" b="1" baseline="0" dirty="0">
              <a:solidFill>
                <a:schemeClr val="accent2"/>
              </a:solidFill>
              <a:ea typeface="宋体" charset="-122"/>
            </a:endParaRPr>
          </a:p>
          <a:p>
            <a:pPr algn="just"/>
            <a:r>
              <a:rPr lang="it-IT" altLang="zh-CN" b="1" baseline="0" dirty="0" err="1">
                <a:ea typeface="宋体" charset="-122"/>
              </a:rPr>
              <a:t>*ridotta</a:t>
            </a:r>
            <a:r>
              <a:rPr lang="it-IT" altLang="zh-CN" b="1" baseline="0" dirty="0">
                <a:ea typeface="宋体" charset="-122"/>
              </a:rPr>
              <a:t> captazione epatica (Sindrome di Gilbert)</a:t>
            </a:r>
          </a:p>
          <a:p>
            <a:pPr marL="742950" lvl="1" indent="-285750" algn="just">
              <a:buFont typeface="Wingdings" pitchFamily="2" charset="2"/>
              <a:buChar char="ü"/>
            </a:pPr>
            <a:r>
              <a:rPr lang="it-IT" altLang="zh-CN" b="1" baseline="0" dirty="0" err="1">
                <a:solidFill>
                  <a:srgbClr val="FF3300"/>
                </a:solidFill>
                <a:ea typeface="宋体" charset="-122"/>
              </a:rPr>
              <a:t>Rifampicina</a:t>
            </a:r>
            <a:r>
              <a:rPr lang="it-IT" altLang="zh-CN" b="1" baseline="0" dirty="0">
                <a:ea typeface="宋体" charset="-122"/>
              </a:rPr>
              <a:t>: impedito attraversamento membrana</a:t>
            </a:r>
          </a:p>
          <a:p>
            <a:pPr marL="742950" lvl="1" indent="-285750" algn="just">
              <a:buFont typeface="Wingdings" pitchFamily="2" charset="2"/>
              <a:buChar char="ü"/>
            </a:pPr>
            <a:r>
              <a:rPr lang="it-IT" altLang="zh-CN" b="1" baseline="0" dirty="0">
                <a:solidFill>
                  <a:srgbClr val="FF3300"/>
                </a:solidFill>
                <a:ea typeface="宋体" charset="-122"/>
              </a:rPr>
              <a:t>Acido </a:t>
            </a:r>
            <a:r>
              <a:rPr lang="it-IT" altLang="zh-CN" b="1" baseline="0" dirty="0" err="1">
                <a:solidFill>
                  <a:srgbClr val="FF3300"/>
                </a:solidFill>
                <a:ea typeface="宋体" charset="-122"/>
              </a:rPr>
              <a:t>flavaspidico</a:t>
            </a:r>
            <a:r>
              <a:rPr lang="it-IT" altLang="zh-CN" b="1" baseline="0" dirty="0">
                <a:solidFill>
                  <a:schemeClr val="accent2"/>
                </a:solidFill>
                <a:ea typeface="宋体" charset="-122"/>
              </a:rPr>
              <a:t>:</a:t>
            </a:r>
            <a:r>
              <a:rPr lang="it-IT" altLang="zh-CN" b="1" baseline="0" dirty="0">
                <a:ea typeface="宋体" charset="-122"/>
              </a:rPr>
              <a:t> impedito legame bilirubina – proteina Z</a:t>
            </a:r>
          </a:p>
          <a:p>
            <a:pPr algn="just"/>
            <a:r>
              <a:rPr lang="it-IT" altLang="zh-CN" b="1" baseline="0" dirty="0" err="1">
                <a:ea typeface="宋体" charset="-122"/>
              </a:rPr>
              <a:t>*ridotta</a:t>
            </a:r>
            <a:r>
              <a:rPr lang="it-IT" altLang="zh-CN" b="1" baseline="0" dirty="0">
                <a:ea typeface="宋体" charset="-122"/>
              </a:rPr>
              <a:t> funzionalità della </a:t>
            </a:r>
            <a:r>
              <a:rPr lang="it-IT" altLang="zh-CN" b="1" baseline="0" dirty="0" err="1">
                <a:ea typeface="宋体" charset="-122"/>
              </a:rPr>
              <a:t>glicuronil-transferasi</a:t>
            </a:r>
            <a:r>
              <a:rPr lang="it-IT" altLang="zh-CN" b="1" baseline="0" dirty="0">
                <a:ea typeface="宋体" charset="-122"/>
              </a:rPr>
              <a:t> (Sindrome di </a:t>
            </a:r>
            <a:r>
              <a:rPr lang="it-IT" altLang="zh-CN" b="1" baseline="0" dirty="0" err="1">
                <a:ea typeface="宋体" charset="-122"/>
              </a:rPr>
              <a:t>Crigler</a:t>
            </a:r>
            <a:r>
              <a:rPr lang="it-IT" altLang="zh-CN" b="1" baseline="0" dirty="0">
                <a:ea typeface="宋体" charset="-122"/>
              </a:rPr>
              <a:t> </a:t>
            </a:r>
            <a:r>
              <a:rPr lang="it-IT" altLang="zh-CN" b="1" baseline="0" dirty="0" err="1">
                <a:ea typeface="宋体" charset="-122"/>
              </a:rPr>
              <a:t>Najjar</a:t>
            </a:r>
            <a:r>
              <a:rPr lang="it-IT" altLang="zh-CN" b="1" baseline="0" dirty="0">
                <a:ea typeface="宋体" charset="-122"/>
              </a:rPr>
              <a:t>)</a:t>
            </a:r>
          </a:p>
          <a:p>
            <a:pPr marL="742950" lvl="1" indent="-285750" algn="just">
              <a:buFont typeface="Wingdings" pitchFamily="2" charset="2"/>
              <a:buChar char="ü"/>
            </a:pPr>
            <a:r>
              <a:rPr lang="it-IT" altLang="zh-CN" b="1" baseline="0" dirty="0" err="1">
                <a:solidFill>
                  <a:srgbClr val="FF3300"/>
                </a:solidFill>
                <a:ea typeface="宋体" charset="-122"/>
              </a:rPr>
              <a:t>Novobiocina</a:t>
            </a:r>
            <a:r>
              <a:rPr lang="it-IT" altLang="zh-CN" b="1" baseline="0" dirty="0">
                <a:ea typeface="宋体" charset="-122"/>
              </a:rPr>
              <a:t>: inibizione della </a:t>
            </a:r>
            <a:r>
              <a:rPr lang="it-IT" altLang="zh-CN" b="1" baseline="0" dirty="0" err="1">
                <a:ea typeface="宋体" charset="-122"/>
              </a:rPr>
              <a:t>glicuronil-transferasi</a:t>
            </a:r>
            <a:endParaRPr lang="it-IT" altLang="zh-CN" b="1" baseline="0" dirty="0">
              <a:ea typeface="宋体" charset="-122"/>
            </a:endParaRPr>
          </a:p>
          <a:p>
            <a:pPr marL="742950" lvl="1" indent="-285750" algn="just">
              <a:buFont typeface="Wingdings" pitchFamily="2" charset="2"/>
              <a:buChar char="ü"/>
            </a:pPr>
            <a:r>
              <a:rPr lang="it-IT" altLang="zh-CN" b="1" baseline="0" dirty="0">
                <a:solidFill>
                  <a:srgbClr val="FF3300"/>
                </a:solidFill>
                <a:ea typeface="宋体" charset="-122"/>
              </a:rPr>
              <a:t>Epatiti</a:t>
            </a:r>
          </a:p>
          <a:p>
            <a:pPr marL="742950" lvl="1" indent="-285750" algn="just">
              <a:buFont typeface="Wingdings" pitchFamily="2" charset="2"/>
              <a:buChar char="ü"/>
            </a:pPr>
            <a:r>
              <a:rPr lang="it-IT" altLang="zh-CN" b="1" baseline="0" dirty="0">
                <a:solidFill>
                  <a:srgbClr val="FF3300"/>
                </a:solidFill>
                <a:ea typeface="宋体" charset="-122"/>
              </a:rPr>
              <a:t>Cirrosi</a:t>
            </a:r>
          </a:p>
          <a:p>
            <a:pPr algn="just"/>
            <a:r>
              <a:rPr lang="it-IT" altLang="zh-CN" b="1" baseline="0" dirty="0" err="1">
                <a:ea typeface="宋体" charset="-122"/>
              </a:rPr>
              <a:t>*Sindromi</a:t>
            </a:r>
            <a:r>
              <a:rPr lang="it-IT" altLang="zh-CN" b="1" baseline="0" dirty="0">
                <a:ea typeface="宋体" charset="-122"/>
              </a:rPr>
              <a:t> </a:t>
            </a:r>
            <a:r>
              <a:rPr lang="it-IT" altLang="zh-CN" b="1" baseline="0" dirty="0" err="1">
                <a:ea typeface="宋体" charset="-122"/>
              </a:rPr>
              <a:t>colestatiche</a:t>
            </a:r>
            <a:endParaRPr lang="it-IT" altLang="zh-CN" b="1" baseline="0" dirty="0">
              <a:ea typeface="宋体" charset="-122"/>
            </a:endParaRPr>
          </a:p>
          <a:p>
            <a:pPr marL="742950" lvl="1" indent="-285750" algn="just">
              <a:buFont typeface="Wingdings" pitchFamily="2" charset="2"/>
              <a:buChar char="ü"/>
            </a:pPr>
            <a:r>
              <a:rPr lang="it-IT" altLang="zh-CN" b="1" baseline="0" dirty="0">
                <a:solidFill>
                  <a:srgbClr val="FF3300"/>
                </a:solidFill>
                <a:ea typeface="宋体" charset="-122"/>
              </a:rPr>
              <a:t>Ostacoli nel flusso biliare (tumori, occlusione dei dotti, lesione canalicoli)</a:t>
            </a:r>
          </a:p>
          <a:p>
            <a:pPr marL="742950" lvl="1" indent="-285750" algn="just">
              <a:buFont typeface="Wingdings" pitchFamily="2" charset="2"/>
              <a:buChar char="ü"/>
            </a:pPr>
            <a:r>
              <a:rPr lang="it-IT" altLang="zh-CN" b="1" baseline="0" dirty="0">
                <a:solidFill>
                  <a:srgbClr val="FF3300"/>
                </a:solidFill>
                <a:ea typeface="宋体" charset="-122"/>
              </a:rPr>
              <a:t>Ittero ostruttivo o </a:t>
            </a:r>
            <a:r>
              <a:rPr lang="it-IT" altLang="zh-CN" b="1" baseline="0" dirty="0" err="1">
                <a:solidFill>
                  <a:srgbClr val="FF3300"/>
                </a:solidFill>
                <a:ea typeface="宋体" charset="-122"/>
              </a:rPr>
              <a:t>colestatico</a:t>
            </a:r>
            <a:endParaRPr lang="it-IT" altLang="zh-CN" b="1" baseline="0" dirty="0">
              <a:solidFill>
                <a:srgbClr val="FF3300"/>
              </a:solidFill>
              <a:ea typeface="宋体" charset="-122"/>
            </a:endParaRPr>
          </a:p>
          <a:p>
            <a:pPr marL="742950" lvl="1" indent="-285750" algn="just">
              <a:buFont typeface="Wingdings" pitchFamily="2" charset="2"/>
              <a:buChar char="ü"/>
            </a:pPr>
            <a:r>
              <a:rPr lang="it-IT" altLang="zh-CN" b="1" baseline="0" dirty="0">
                <a:solidFill>
                  <a:srgbClr val="FF3300"/>
                </a:solidFill>
                <a:ea typeface="宋体" charset="-122"/>
              </a:rPr>
              <a:t>19-norsteroidi-17-alchil-sostituiti</a:t>
            </a:r>
          </a:p>
          <a:p>
            <a:pPr marL="742950" lvl="1" indent="-285750" algn="just">
              <a:buFont typeface="Wingdings" pitchFamily="2" charset="2"/>
              <a:buChar char="ü"/>
            </a:pPr>
            <a:r>
              <a:rPr lang="it-IT" altLang="zh-CN" b="1" baseline="0" dirty="0" err="1">
                <a:solidFill>
                  <a:srgbClr val="FF3300"/>
                </a:solidFill>
                <a:ea typeface="宋体" charset="-122"/>
              </a:rPr>
              <a:t>Pirazinamide-PAS-Cicloserina-Etionamide</a:t>
            </a:r>
            <a:endParaRPr lang="it-IT" altLang="zh-CN" b="1" baseline="0" dirty="0">
              <a:solidFill>
                <a:srgbClr val="FF3300"/>
              </a:solidFill>
              <a:ea typeface="宋体" charset="-122"/>
            </a:endParaRPr>
          </a:p>
          <a:p>
            <a:pPr marL="742950" lvl="1" indent="-285750" algn="just">
              <a:buFont typeface="Wingdings" pitchFamily="2" charset="2"/>
              <a:buChar char="ü"/>
            </a:pPr>
            <a:r>
              <a:rPr lang="it-IT" altLang="zh-CN" b="1" baseline="0" dirty="0" err="1">
                <a:solidFill>
                  <a:srgbClr val="FF3300"/>
                </a:solidFill>
                <a:ea typeface="宋体" charset="-122"/>
              </a:rPr>
              <a:t>Fenotiazine</a:t>
            </a:r>
            <a:endParaRPr lang="it-IT" altLang="zh-CN" b="1" baseline="0" dirty="0">
              <a:solidFill>
                <a:srgbClr val="FF3300"/>
              </a:solidFill>
              <a:ea typeface="宋体" charset="-122"/>
            </a:endParaRPr>
          </a:p>
          <a:p>
            <a:pPr marL="742950" lvl="1" indent="-285750" algn="just">
              <a:buFont typeface="Wingdings" pitchFamily="2" charset="2"/>
              <a:buChar char="ü"/>
            </a:pPr>
            <a:r>
              <a:rPr lang="it-IT" altLang="zh-CN" b="1" baseline="0" dirty="0">
                <a:solidFill>
                  <a:srgbClr val="FF3300"/>
                </a:solidFill>
                <a:ea typeface="宋体" charset="-122"/>
              </a:rPr>
              <a:t>Eritromicina </a:t>
            </a:r>
            <a:r>
              <a:rPr lang="it-IT" altLang="zh-CN" b="1" baseline="0" dirty="0" err="1">
                <a:solidFill>
                  <a:srgbClr val="FF3300"/>
                </a:solidFill>
                <a:ea typeface="宋体" charset="-122"/>
              </a:rPr>
              <a:t>estolato</a:t>
            </a:r>
            <a:r>
              <a:rPr lang="it-IT" altLang="zh-CN" b="1" baseline="0" dirty="0">
                <a:solidFill>
                  <a:srgbClr val="FF3300"/>
                </a:solidFill>
                <a:ea typeface="宋体" charset="-122"/>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44475" y="17463"/>
            <a:ext cx="8632825" cy="6908800"/>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COLELITIASI O CALCOLI BILIARI</a:t>
            </a:r>
          </a:p>
          <a:p>
            <a:pPr algn="just"/>
            <a:r>
              <a:rPr lang="it-IT" altLang="zh-CN" b="1" baseline="0">
                <a:ea typeface="宋体" charset="-122"/>
              </a:rPr>
              <a:t>La colelitiasi è una condizione patologica molto diffusa. </a:t>
            </a:r>
            <a:r>
              <a:rPr lang="it-IT" altLang="zh-CN" b="1" baseline="0">
                <a:solidFill>
                  <a:srgbClr val="FF3300"/>
                </a:solidFill>
                <a:ea typeface="宋体" charset="-122"/>
              </a:rPr>
              <a:t>In Italia la calcolosi biliare interessa circa il 15% degli ultraquarantenni e colpisce prevalentemente le donne che ne sono affette in misura quadrupla rispetto agli uomini.</a:t>
            </a:r>
            <a:r>
              <a:rPr lang="it-IT" altLang="zh-CN" b="1" baseline="0">
                <a:ea typeface="宋体" charset="-122"/>
              </a:rPr>
              <a:t> Analoghi dati si hanno anche per altri paesi europei e superiori per America del Nord.</a:t>
            </a:r>
          </a:p>
          <a:p>
            <a:pPr algn="just"/>
            <a:r>
              <a:rPr lang="it-IT" altLang="zh-CN" b="1" baseline="0">
                <a:ea typeface="宋体" charset="-122"/>
              </a:rPr>
              <a:t>Si tratta di concrezioni cristalline e possono essere di </a:t>
            </a:r>
            <a:r>
              <a:rPr lang="it-IT" altLang="zh-CN" b="1" baseline="0">
                <a:solidFill>
                  <a:srgbClr val="FF3300"/>
                </a:solidFill>
                <a:ea typeface="宋体" charset="-122"/>
              </a:rPr>
              <a:t>3</a:t>
            </a:r>
            <a:r>
              <a:rPr lang="it-IT" altLang="zh-CN" b="1" baseline="0">
                <a:ea typeface="宋体" charset="-122"/>
              </a:rPr>
              <a:t> tipi: </a:t>
            </a:r>
          </a:p>
          <a:p>
            <a:pPr algn="just"/>
            <a:r>
              <a:rPr lang="it-IT" altLang="zh-CN" b="1" baseline="0">
                <a:solidFill>
                  <a:srgbClr val="FF3300"/>
                </a:solidFill>
                <a:ea typeface="宋体" charset="-122"/>
              </a:rPr>
              <a:t>1. calcoli di colesterolo</a:t>
            </a:r>
            <a:r>
              <a:rPr lang="it-IT" altLang="zh-CN" b="1" baseline="0">
                <a:ea typeface="宋体" charset="-122"/>
              </a:rPr>
              <a:t>: sono presenti circa nel 10% della popolazione, sono 2 volte più frequenti nelle donne e sono più frequenti nell'obeso che nel magro. Si formano lentamente e quindi l‘incidenza aumenta con l'età. Si formano in seguito alla precipitazione del colesterolo quando questo viene escreto con la bile in relativo eccesso rispetto agli acidi biliari ed ai fosfolipidi.</a:t>
            </a:r>
            <a:r>
              <a:rPr lang="it-IT" altLang="zh-CN">
                <a:ea typeface="宋体" charset="-122"/>
              </a:rPr>
              <a:t> </a:t>
            </a:r>
            <a:r>
              <a:rPr lang="it-IT" altLang="zh-CN" sz="2000" baseline="0">
                <a:solidFill>
                  <a:schemeClr val="accent2"/>
                </a:solidFill>
                <a:ea typeface="宋体" charset="-122"/>
              </a:rPr>
              <a:t>Vi sono farmaci contenenti desossicolato (Deursil@, Ursobil@) che vengono utilizzati per dissolvere i calcoli di colesterolo. </a:t>
            </a:r>
          </a:p>
          <a:p>
            <a:pPr algn="just"/>
            <a:r>
              <a:rPr lang="it-IT" altLang="zh-CN" b="1" baseline="0">
                <a:solidFill>
                  <a:srgbClr val="FF3300"/>
                </a:solidFill>
                <a:ea typeface="宋体" charset="-122"/>
              </a:rPr>
              <a:t>2. calcoli di pigmento</a:t>
            </a:r>
            <a:r>
              <a:rPr lang="it-IT" altLang="zh-CN" b="1" baseline="0">
                <a:ea typeface="宋体" charset="-122"/>
              </a:rPr>
              <a:t> (rari) sono composti quasi interamente da bilirubina</a:t>
            </a:r>
          </a:p>
          <a:p>
            <a:pPr algn="just"/>
            <a:r>
              <a:rPr lang="it-IT" altLang="zh-CN" b="1" baseline="0">
                <a:solidFill>
                  <a:srgbClr val="FF3300"/>
                </a:solidFill>
                <a:ea typeface="宋体" charset="-122"/>
              </a:rPr>
              <a:t>3. calcoli misti</a:t>
            </a:r>
            <a:r>
              <a:rPr lang="it-IT" altLang="zh-CN" b="1" baseline="0">
                <a:ea typeface="宋体" charset="-122"/>
              </a:rPr>
              <a:t> (i più comuni) sono formati da strati lamellari di colesterolo, bilirubina e sali di calcio.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descr="Risultati immagini per bilirubina e cistifell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0899" name="Picture 3"/>
          <p:cNvPicPr>
            <a:picLocks noChangeAspect="1" noChangeArrowheads="1"/>
          </p:cNvPicPr>
          <p:nvPr/>
        </p:nvPicPr>
        <p:blipFill>
          <a:blip r:embed="rId2" cstate="print"/>
          <a:srcRect b="5641"/>
          <a:stretch>
            <a:fillRect/>
          </a:stretch>
        </p:blipFill>
        <p:spPr bwMode="auto">
          <a:xfrm>
            <a:off x="502557" y="221796"/>
            <a:ext cx="7929408" cy="2666547"/>
          </a:xfrm>
          <a:prstGeom prst="rect">
            <a:avLst/>
          </a:prstGeom>
          <a:noFill/>
          <a:ln w="9525">
            <a:noFill/>
            <a:miter lim="800000"/>
            <a:headEnd/>
            <a:tailEnd/>
          </a:ln>
        </p:spPr>
      </p:pic>
      <p:sp>
        <p:nvSpPr>
          <p:cNvPr id="80901" name="AutoShape 5" descr="Risultati immagini per bilirubina e cistifellea"/>
          <p:cNvSpPr>
            <a:spLocks noChangeAspect="1" noChangeArrowheads="1"/>
          </p:cNvSpPr>
          <p:nvPr/>
        </p:nvSpPr>
        <p:spPr bwMode="auto">
          <a:xfrm>
            <a:off x="155575" y="-830263"/>
            <a:ext cx="2857500" cy="17430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0902" name="Picture 6"/>
          <p:cNvPicPr>
            <a:picLocks noChangeAspect="1" noChangeArrowheads="1"/>
          </p:cNvPicPr>
          <p:nvPr/>
        </p:nvPicPr>
        <p:blipFill>
          <a:blip r:embed="rId3" cstate="print"/>
          <a:srcRect/>
          <a:stretch>
            <a:fillRect/>
          </a:stretch>
        </p:blipFill>
        <p:spPr bwMode="auto">
          <a:xfrm>
            <a:off x="5582609" y="3451906"/>
            <a:ext cx="3133218" cy="1903865"/>
          </a:xfrm>
          <a:prstGeom prst="rect">
            <a:avLst/>
          </a:prstGeom>
          <a:noFill/>
          <a:ln w="9525">
            <a:noFill/>
            <a:miter lim="800000"/>
            <a:headEnd/>
            <a:tailEnd/>
          </a:ln>
        </p:spPr>
      </p:pic>
      <p:pic>
        <p:nvPicPr>
          <p:cNvPr id="80904" name="Picture 8" descr="Risultati immagini per bilirubina e cistifellea"/>
          <p:cNvPicPr>
            <a:picLocks noChangeAspect="1" noChangeArrowheads="1"/>
          </p:cNvPicPr>
          <p:nvPr/>
        </p:nvPicPr>
        <p:blipFill>
          <a:blip r:embed="rId4" cstate="print"/>
          <a:srcRect b="9736"/>
          <a:stretch>
            <a:fillRect/>
          </a:stretch>
        </p:blipFill>
        <p:spPr bwMode="auto">
          <a:xfrm>
            <a:off x="0" y="2790824"/>
            <a:ext cx="5276271" cy="40671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4475" y="17463"/>
            <a:ext cx="8632825" cy="6808787"/>
          </a:xfrm>
          <a:prstGeom prst="rect">
            <a:avLst/>
          </a:prstGeom>
          <a:noFill/>
          <a:ln w="9525">
            <a:noFill/>
            <a:miter lim="800000"/>
            <a:headEnd/>
            <a:tailEnd/>
          </a:ln>
        </p:spPr>
        <p:txBody>
          <a:bodyPr>
            <a:spAutoFit/>
          </a:bodyPr>
          <a:lstStyle/>
          <a:p>
            <a:pPr algn="just">
              <a:lnSpc>
                <a:spcPct val="85000"/>
              </a:lnSpc>
            </a:pPr>
            <a:r>
              <a:rPr lang="it-IT" altLang="zh-CN" sz="2000" b="1" baseline="0">
                <a:solidFill>
                  <a:schemeClr val="accent2"/>
                </a:solidFill>
                <a:ea typeface="宋体" charset="-122"/>
              </a:rPr>
              <a:t>I calcoli biliari nell'80% dei casi risultano clinicamente silenti e sono in genere evidenziati solo ad un esame radiologico o in seguito ad ecografia. Danno disturbi solo se ostruiscono parzialmente o totalmente il flusso della bile. Se occludono il dotto provocano la contrazione della muscolatura liscia con conseguente aumento della pressione e comparsa di un dolore forte e persistente (Colica biliare).</a:t>
            </a:r>
            <a:r>
              <a:rPr lang="it-IT" altLang="zh-CN" b="1" baseline="0">
                <a:ea typeface="宋体" charset="-122"/>
              </a:rPr>
              <a:t> </a:t>
            </a:r>
          </a:p>
          <a:p>
            <a:pPr algn="just"/>
            <a:r>
              <a:rPr lang="it-IT" altLang="zh-CN" b="1" baseline="0">
                <a:solidFill>
                  <a:srgbClr val="FF3300"/>
                </a:solidFill>
                <a:ea typeface="宋体" charset="-122"/>
              </a:rPr>
              <a:t>Vi sono alcuni farmaci che sembrano aumentare le probabilità del verificarsi di calcoli biliari.</a:t>
            </a:r>
            <a:r>
              <a:rPr lang="it-IT" altLang="zh-CN" b="1" baseline="0">
                <a:ea typeface="宋体" charset="-122"/>
              </a:rPr>
              <a:t> E' il caso ad esempio del </a:t>
            </a:r>
            <a:r>
              <a:rPr lang="it-IT" altLang="zh-CN" b="1" baseline="0">
                <a:solidFill>
                  <a:srgbClr val="FF3300"/>
                </a:solidFill>
                <a:ea typeface="宋体" charset="-122"/>
              </a:rPr>
              <a:t>CLOFIBRATO (Atromidin)</a:t>
            </a:r>
            <a:r>
              <a:rPr lang="it-IT" altLang="zh-CN" b="1" baseline="0">
                <a:ea typeface="宋体" charset="-122"/>
              </a:rPr>
              <a:t> farmaco un tempo impiegato nel trattamento delle iperlipoproteinemie [</a:t>
            </a:r>
            <a:r>
              <a:rPr lang="it-IT" altLang="zh-CN" b="1" baseline="0">
                <a:solidFill>
                  <a:schemeClr val="accent2"/>
                </a:solidFill>
                <a:ea typeface="宋体" charset="-122"/>
              </a:rPr>
              <a:t>condizioni caratterizzate da aumento di colesterolo e lipoproteine e che possono accelerare il processo arterosclerotico e quindi aumentare il rischio di fenomeni trombotici ed infartuali].</a:t>
            </a:r>
            <a:r>
              <a:rPr lang="it-IT" altLang="zh-CN" b="1" baseline="0">
                <a:ea typeface="宋体" charset="-122"/>
              </a:rPr>
              <a:t> Il suo uso è associato ad una aumentata frequenza di colelitiasi. </a:t>
            </a:r>
            <a:r>
              <a:rPr lang="it-IT" altLang="zh-CN" b="1" baseline="0">
                <a:solidFill>
                  <a:srgbClr val="FF3300"/>
                </a:solidFill>
                <a:ea typeface="宋体" charset="-122"/>
              </a:rPr>
              <a:t>Si è visto che questo farmaco determina l'eliminazione biliare di colesterolo e quindi rende la bile sovrasatura con precipitazione di colesterolo</a:t>
            </a:r>
            <a:r>
              <a:rPr lang="it-IT" altLang="zh-CN" b="1" baseline="0">
                <a:ea typeface="宋体" charset="-122"/>
              </a:rPr>
              <a:t>; a ciò si aggiunge il fatto che il </a:t>
            </a:r>
            <a:r>
              <a:rPr lang="it-IT" altLang="zh-CN" b="1" baseline="0">
                <a:solidFill>
                  <a:schemeClr val="accent2"/>
                </a:solidFill>
                <a:ea typeface="宋体" charset="-122"/>
              </a:rPr>
              <a:t>clofibrato diminuisce ulteriormente la solubilità del colesterolo nella bile in quanto diminuisce l'eliminazione nella bile degli acidi biliari.</a:t>
            </a:r>
            <a:r>
              <a:rPr lang="it-IT" altLang="zh-CN" b="1" baseline="0">
                <a:ea typeface="宋体" charset="-122"/>
              </a:rPr>
              <a:t> Tale effetto non sembra essere presente nel GEMFIBROZIL (Lopid@).</a:t>
            </a:r>
            <a:r>
              <a:rPr lang="it-IT" altLang="zh-CN">
                <a:ea typeface="宋体" charset="-122"/>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l="15118" t="14488" r="13701" b="12598"/>
          <a:stretch>
            <a:fillRect/>
          </a:stretch>
        </p:blipFill>
        <p:spPr bwMode="auto">
          <a:xfrm>
            <a:off x="3828710" y="0"/>
            <a:ext cx="5315290" cy="4083760"/>
          </a:xfrm>
          <a:prstGeom prst="rect">
            <a:avLst/>
          </a:prstGeom>
          <a:noFill/>
          <a:ln w="9525">
            <a:noFill/>
            <a:miter lim="800000"/>
            <a:headEnd/>
            <a:tailEnd/>
          </a:ln>
        </p:spPr>
      </p:pic>
      <p:sp>
        <p:nvSpPr>
          <p:cNvPr id="2" name="Titolo 1"/>
          <p:cNvSpPr>
            <a:spLocks noGrp="1"/>
          </p:cNvSpPr>
          <p:nvPr>
            <p:ph type="ctrTitle"/>
          </p:nvPr>
        </p:nvSpPr>
        <p:spPr>
          <a:xfrm>
            <a:off x="0" y="319314"/>
            <a:ext cx="3744416" cy="6209928"/>
          </a:xfrm>
          <a:solidFill>
            <a:schemeClr val="bg1"/>
          </a:solidFill>
        </p:spPr>
        <p:txBody>
          <a:bodyPr>
            <a:noAutofit/>
          </a:bodyPr>
          <a:lstStyle/>
          <a:p>
            <a:pPr algn="just"/>
            <a:r>
              <a:rPr lang="it-IT" altLang="zh-CN" sz="2000" b="1" baseline="0" dirty="0" smtClean="0">
                <a:solidFill>
                  <a:srgbClr val="FF3300"/>
                </a:solidFill>
                <a:ea typeface="宋体" charset="-122"/>
              </a:rPr>
              <a:t>Vi sono alcuni farmaci che sembrano aumentare le probabilità del verificarsi di calcoli biliari.</a:t>
            </a:r>
            <a:r>
              <a:rPr lang="it-IT" altLang="zh-CN" sz="2000" b="1" baseline="0" dirty="0" smtClean="0">
                <a:ea typeface="宋体" charset="-122"/>
              </a:rPr>
              <a:t> E' il caso ad esempio del </a:t>
            </a:r>
            <a:r>
              <a:rPr lang="it-IT" altLang="zh-CN" sz="2000" b="1" baseline="0" dirty="0" smtClean="0">
                <a:solidFill>
                  <a:srgbClr val="FF3300"/>
                </a:solidFill>
                <a:ea typeface="宋体" charset="-122"/>
              </a:rPr>
              <a:t>CLOFIBRATO (</a:t>
            </a:r>
            <a:r>
              <a:rPr lang="it-IT" altLang="zh-CN" sz="2000" b="1" baseline="0" dirty="0" err="1" smtClean="0">
                <a:solidFill>
                  <a:srgbClr val="FF3300"/>
                </a:solidFill>
                <a:ea typeface="宋体" charset="-122"/>
              </a:rPr>
              <a:t>Atromidin</a:t>
            </a:r>
            <a:r>
              <a:rPr lang="it-IT" altLang="zh-CN" sz="2000" b="1" baseline="0" dirty="0" smtClean="0">
                <a:solidFill>
                  <a:srgbClr val="FF3300"/>
                </a:solidFill>
                <a:ea typeface="宋体" charset="-122"/>
              </a:rPr>
              <a:t>)</a:t>
            </a:r>
            <a:r>
              <a:rPr lang="it-IT" altLang="zh-CN" sz="2000" b="1" dirty="0" smtClean="0">
                <a:ea typeface="宋体" charset="-122"/>
              </a:rPr>
              <a:t>.</a:t>
            </a:r>
            <a:r>
              <a:rPr lang="it-IT" altLang="zh-CN" sz="2000" b="1" baseline="0" dirty="0" smtClean="0">
                <a:ea typeface="宋体" charset="-122"/>
              </a:rPr>
              <a:t> </a:t>
            </a:r>
            <a:br>
              <a:rPr lang="it-IT" altLang="zh-CN" sz="2000" b="1" baseline="0" dirty="0" smtClean="0">
                <a:ea typeface="宋体" charset="-122"/>
              </a:rPr>
            </a:br>
            <a:r>
              <a:rPr lang="it-IT" altLang="zh-CN" sz="2000" b="1" baseline="0" dirty="0" smtClean="0">
                <a:ea typeface="宋体" charset="-122"/>
              </a:rPr>
              <a:t>Il suo uso è associato ad una aumentata frequenza di colelitiasi. </a:t>
            </a:r>
            <a:br>
              <a:rPr lang="it-IT" altLang="zh-CN" sz="2000" b="1" baseline="0" dirty="0" smtClean="0">
                <a:ea typeface="宋体" charset="-122"/>
              </a:rPr>
            </a:br>
            <a:r>
              <a:rPr lang="it-IT" altLang="zh-CN" sz="2000" b="1" baseline="0" dirty="0" smtClean="0">
                <a:solidFill>
                  <a:srgbClr val="FF3300"/>
                </a:solidFill>
                <a:ea typeface="宋体" charset="-122"/>
              </a:rPr>
              <a:t>Si è visto che questo farmaco determina l'eliminazione biliare di colesterolo e quindi rende la bile </a:t>
            </a:r>
            <a:r>
              <a:rPr lang="it-IT" altLang="zh-CN" sz="2000" b="1" baseline="0" dirty="0" err="1" smtClean="0">
                <a:solidFill>
                  <a:srgbClr val="FF3300"/>
                </a:solidFill>
                <a:ea typeface="宋体" charset="-122"/>
              </a:rPr>
              <a:t>sovrasatura</a:t>
            </a:r>
            <a:r>
              <a:rPr lang="it-IT" altLang="zh-CN" sz="2000" b="1" baseline="0" dirty="0" smtClean="0">
                <a:solidFill>
                  <a:srgbClr val="FF3300"/>
                </a:solidFill>
                <a:ea typeface="宋体" charset="-122"/>
              </a:rPr>
              <a:t> con precipitazione di colesterolo</a:t>
            </a:r>
            <a:r>
              <a:rPr lang="it-IT" altLang="zh-CN" sz="2000" b="1" baseline="0" dirty="0" smtClean="0">
                <a:ea typeface="宋体" charset="-122"/>
              </a:rPr>
              <a:t>; a ciò si aggiunge il fatto che il </a:t>
            </a:r>
            <a:r>
              <a:rPr lang="it-IT" altLang="zh-CN" sz="2000" b="1" baseline="0" dirty="0" err="1" smtClean="0">
                <a:solidFill>
                  <a:schemeClr val="accent2"/>
                </a:solidFill>
                <a:ea typeface="宋体" charset="-122"/>
              </a:rPr>
              <a:t>clofibrato</a:t>
            </a:r>
            <a:r>
              <a:rPr lang="it-IT" altLang="zh-CN" sz="2000" b="1" baseline="0" dirty="0" smtClean="0">
                <a:solidFill>
                  <a:schemeClr val="accent2"/>
                </a:solidFill>
                <a:ea typeface="宋体" charset="-122"/>
              </a:rPr>
              <a:t> diminuisce ulteriormente la solubilità del colesterolo nella bile in quanto diminuisce l'eliminazione nella bile degli acidi biliari.</a:t>
            </a:r>
            <a:r>
              <a:rPr lang="it-IT" altLang="zh-CN" sz="2000" b="1" baseline="0" dirty="0" smtClean="0">
                <a:ea typeface="宋体" charset="-122"/>
              </a:rPr>
              <a:t> </a:t>
            </a:r>
            <a:br>
              <a:rPr lang="it-IT" altLang="zh-CN" sz="2000" b="1" baseline="0" dirty="0" smtClean="0">
                <a:ea typeface="宋体" charset="-122"/>
              </a:rPr>
            </a:br>
            <a:r>
              <a:rPr lang="it-IT" altLang="zh-CN" sz="2000" b="1" baseline="0" dirty="0" smtClean="0">
                <a:ea typeface="宋体" charset="-122"/>
              </a:rPr>
              <a:t>Tale effetto non sembra essere presente nel GEMFIBROZIL (</a:t>
            </a:r>
            <a:r>
              <a:rPr lang="it-IT" altLang="zh-CN" sz="2000" b="1" baseline="0" dirty="0" err="1" smtClean="0">
                <a:ea typeface="宋体" charset="-122"/>
              </a:rPr>
              <a:t>Lopid@</a:t>
            </a:r>
            <a:r>
              <a:rPr lang="it-IT" altLang="zh-CN" sz="2000" b="1" baseline="0" dirty="0" smtClean="0">
                <a:ea typeface="宋体" charset="-122"/>
              </a:rPr>
              <a:t>).</a:t>
            </a:r>
            <a:r>
              <a:rPr lang="it-IT" altLang="zh-CN" sz="2000" dirty="0" smtClean="0">
                <a:ea typeface="宋体" charset="-122"/>
              </a:rPr>
              <a:t> </a:t>
            </a:r>
            <a:endParaRPr lang="it-IT" sz="2000" dirty="0"/>
          </a:p>
        </p:txBody>
      </p:sp>
      <p:sp>
        <p:nvSpPr>
          <p:cNvPr id="6" name="Text Box 2"/>
          <p:cNvSpPr txBox="1">
            <a:spLocks noChangeArrowheads="1"/>
          </p:cNvSpPr>
          <p:nvPr/>
        </p:nvSpPr>
        <p:spPr bwMode="auto">
          <a:xfrm>
            <a:off x="4093028" y="4226153"/>
            <a:ext cx="4740729" cy="2554545"/>
          </a:xfrm>
          <a:prstGeom prst="rect">
            <a:avLst/>
          </a:prstGeom>
          <a:noFill/>
          <a:ln w="6350">
            <a:solidFill>
              <a:schemeClr val="tx1"/>
            </a:solidFill>
            <a:miter lim="800000"/>
            <a:headEnd/>
            <a:tailEnd/>
          </a:ln>
        </p:spPr>
        <p:txBody>
          <a:bodyPr wrap="square">
            <a:spAutoFit/>
          </a:bodyPr>
          <a:lstStyle/>
          <a:p>
            <a:pPr algn="just"/>
            <a:r>
              <a:rPr lang="it-IT" altLang="zh-CN" sz="2000" b="1" baseline="0" dirty="0">
                <a:ea typeface="宋体" charset="-122"/>
              </a:rPr>
              <a:t>Un effetto simile con aumento della concentrazione di colesterolo nella bile e diminuzione dell'escrezione di acidi biliari è stato segnalato anche durante l'uso di CONTRACCETTIVI ORALI o della terapia ormonale sostitutiva. Tali alterazioni appaiono ritornare alla norma con la sospensione del trattamento. </a:t>
            </a:r>
            <a:endParaRPr lang="it-IT" altLang="zh-CN" b="1" baseline="0" dirty="0">
              <a:ea typeface="宋体"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30188" y="320675"/>
            <a:ext cx="8632825" cy="5632311"/>
          </a:xfrm>
          <a:prstGeom prst="rect">
            <a:avLst/>
          </a:prstGeom>
          <a:noFill/>
          <a:ln w="9525">
            <a:noFill/>
            <a:miter lim="800000"/>
            <a:headEnd/>
            <a:tailEnd/>
          </a:ln>
        </p:spPr>
        <p:txBody>
          <a:bodyPr>
            <a:spAutoFit/>
          </a:bodyPr>
          <a:lstStyle/>
          <a:p>
            <a:r>
              <a:rPr lang="it-IT" altLang="zh-CN" b="1" baseline="0" dirty="0">
                <a:solidFill>
                  <a:srgbClr val="7030A0"/>
                </a:solidFill>
                <a:ea typeface="宋体" charset="-122"/>
              </a:rPr>
              <a:t>COLELITIASI O CALCOLI  BILIARI</a:t>
            </a:r>
          </a:p>
          <a:p>
            <a:r>
              <a:rPr lang="it-IT" altLang="zh-CN" b="1" baseline="0" dirty="0">
                <a:ea typeface="宋体" charset="-122"/>
              </a:rPr>
              <a:t>3 tipi:</a:t>
            </a:r>
          </a:p>
          <a:p>
            <a:r>
              <a:rPr lang="it-IT" altLang="zh-CN" b="1" baseline="0" dirty="0" err="1">
                <a:solidFill>
                  <a:schemeClr val="accent2"/>
                </a:solidFill>
                <a:ea typeface="宋体" charset="-122"/>
              </a:rPr>
              <a:t>*colesterolo</a:t>
            </a:r>
            <a:r>
              <a:rPr lang="it-IT" altLang="zh-CN" b="1" baseline="0" dirty="0">
                <a:ea typeface="宋体" charset="-122"/>
              </a:rPr>
              <a:t>:</a:t>
            </a:r>
          </a:p>
          <a:p>
            <a:r>
              <a:rPr lang="it-IT" altLang="zh-CN" b="1" baseline="0" dirty="0">
                <a:ea typeface="宋体" charset="-122"/>
              </a:rPr>
              <a:t> 10% popolazione; &gt; nelle donne, &gt; nell'obeso, legati all’età</a:t>
            </a:r>
          </a:p>
          <a:p>
            <a:r>
              <a:rPr lang="it-IT" altLang="zh-CN" b="1" baseline="0" dirty="0">
                <a:ea typeface="宋体" charset="-122"/>
              </a:rPr>
              <a:t>	</a:t>
            </a:r>
            <a:r>
              <a:rPr lang="it-IT" altLang="zh-CN" b="1" baseline="0" dirty="0" err="1">
                <a:ea typeface="宋体" charset="-122"/>
              </a:rPr>
              <a:t>Desossicolato</a:t>
            </a:r>
            <a:endParaRPr lang="it-IT" altLang="zh-CN" b="1" baseline="0" dirty="0">
              <a:ea typeface="宋体" charset="-122"/>
            </a:endParaRPr>
          </a:p>
          <a:p>
            <a:r>
              <a:rPr lang="it-IT" altLang="zh-CN" b="1" baseline="0" dirty="0" err="1">
                <a:solidFill>
                  <a:schemeClr val="accent2"/>
                </a:solidFill>
                <a:ea typeface="宋体" charset="-122"/>
              </a:rPr>
              <a:t>*pigmento</a:t>
            </a:r>
            <a:r>
              <a:rPr lang="it-IT" altLang="zh-CN" b="1" baseline="0" dirty="0">
                <a:solidFill>
                  <a:schemeClr val="accent2"/>
                </a:solidFill>
                <a:ea typeface="宋体" charset="-122"/>
              </a:rPr>
              <a:t> (bilirubina)</a:t>
            </a:r>
          </a:p>
          <a:p>
            <a:r>
              <a:rPr lang="it-IT" altLang="zh-CN" b="1" baseline="0" dirty="0" err="1">
                <a:solidFill>
                  <a:schemeClr val="accent2"/>
                </a:solidFill>
                <a:ea typeface="宋体" charset="-122"/>
              </a:rPr>
              <a:t>*misti</a:t>
            </a:r>
            <a:r>
              <a:rPr lang="it-IT" altLang="zh-CN" b="1" baseline="0" dirty="0">
                <a:solidFill>
                  <a:schemeClr val="accent2"/>
                </a:solidFill>
                <a:ea typeface="宋体" charset="-122"/>
              </a:rPr>
              <a:t> (strati lamellari di colesterolo, bilirubina, sali calcio)</a:t>
            </a:r>
          </a:p>
          <a:p>
            <a:r>
              <a:rPr lang="it-IT" altLang="zh-CN" b="1" baseline="0" dirty="0">
                <a:ea typeface="宋体" charset="-122"/>
              </a:rPr>
              <a:t>Conseguenze coliche biliari da occlusione del dotto biliare</a:t>
            </a:r>
          </a:p>
          <a:p>
            <a:r>
              <a:rPr lang="it-IT" altLang="zh-CN" b="1" baseline="0" dirty="0">
                <a:ea typeface="宋体" charset="-122"/>
              </a:rPr>
              <a:t>			    ittero ostruttivo</a:t>
            </a:r>
          </a:p>
          <a:p>
            <a:r>
              <a:rPr lang="it-IT" altLang="zh-CN" b="1" baseline="0" dirty="0">
                <a:ea typeface="宋体" charset="-122"/>
              </a:rPr>
              <a:t/>
            </a:r>
            <a:br>
              <a:rPr lang="it-IT" altLang="zh-CN" b="1" baseline="0" dirty="0">
                <a:ea typeface="宋体" charset="-122"/>
              </a:rPr>
            </a:br>
            <a:r>
              <a:rPr lang="it-IT" altLang="zh-CN" b="1" baseline="0" dirty="0">
                <a:ea typeface="宋体" charset="-122"/>
              </a:rPr>
              <a:t>Aumento incidenza formazione da farmaci:</a:t>
            </a:r>
          </a:p>
          <a:p>
            <a:r>
              <a:rPr lang="it-IT" altLang="zh-CN" b="1" baseline="0" dirty="0" err="1">
                <a:solidFill>
                  <a:srgbClr val="FF3300"/>
                </a:solidFill>
                <a:ea typeface="宋体" charset="-122"/>
              </a:rPr>
              <a:t>Clofibrato</a:t>
            </a:r>
            <a:r>
              <a:rPr lang="it-IT" altLang="zh-CN" b="1" baseline="0" dirty="0">
                <a:solidFill>
                  <a:srgbClr val="FF3300"/>
                </a:solidFill>
                <a:ea typeface="宋体" charset="-122"/>
              </a:rPr>
              <a:t> per trattamento </a:t>
            </a:r>
            <a:r>
              <a:rPr lang="it-IT" altLang="zh-CN" b="1" baseline="0" dirty="0" err="1">
                <a:solidFill>
                  <a:srgbClr val="FF3300"/>
                </a:solidFill>
                <a:ea typeface="宋体" charset="-122"/>
              </a:rPr>
              <a:t>iperlipoproteinemie</a:t>
            </a:r>
            <a:r>
              <a:rPr lang="it-IT" altLang="zh-CN" b="1" baseline="0" dirty="0">
                <a:solidFill>
                  <a:srgbClr val="FF3300"/>
                </a:solidFill>
                <a:ea typeface="宋体" charset="-122"/>
              </a:rPr>
              <a:t> </a:t>
            </a:r>
          </a:p>
          <a:p>
            <a:r>
              <a:rPr lang="it-IT" altLang="zh-CN" b="1" baseline="0" dirty="0" err="1">
                <a:solidFill>
                  <a:srgbClr val="FF3300"/>
                </a:solidFill>
                <a:ea typeface="宋体" charset="-122"/>
              </a:rPr>
              <a:t>Gemfibrozil</a:t>
            </a:r>
            <a:r>
              <a:rPr lang="it-IT" altLang="zh-CN" b="1" baseline="0" dirty="0">
                <a:solidFill>
                  <a:srgbClr val="FF3300"/>
                </a:solidFill>
                <a:ea typeface="宋体" charset="-122"/>
              </a:rPr>
              <a:t> </a:t>
            </a:r>
            <a:r>
              <a:rPr lang="it-IT" altLang="zh-CN" b="1" baseline="0" dirty="0">
                <a:solidFill>
                  <a:srgbClr val="FF3300"/>
                </a:solidFill>
                <a:ea typeface="宋体" charset="-122"/>
                <a:sym typeface="Wingdings" pitchFamily="2" charset="2"/>
              </a:rPr>
              <a:t></a:t>
            </a:r>
            <a:r>
              <a:rPr lang="it-IT" altLang="zh-CN" b="1" baseline="0" dirty="0">
                <a:solidFill>
                  <a:srgbClr val="FF3300"/>
                </a:solidFill>
                <a:ea typeface="宋体" charset="-122"/>
              </a:rPr>
              <a:t> meglio tollerato</a:t>
            </a:r>
          </a:p>
          <a:p>
            <a:r>
              <a:rPr lang="it-IT" altLang="zh-CN" b="1" baseline="0" dirty="0">
                <a:solidFill>
                  <a:srgbClr val="FF3300"/>
                </a:solidFill>
                <a:ea typeface="宋体" charset="-122"/>
              </a:rPr>
              <a:t>Contraccettivi orali </a:t>
            </a:r>
          </a:p>
          <a:p>
            <a:r>
              <a:rPr lang="it-IT" altLang="zh-CN" b="1" baseline="0" dirty="0">
                <a:solidFill>
                  <a:srgbClr val="FF3300"/>
                </a:solidFill>
                <a:ea typeface="宋体" charset="-122"/>
              </a:rPr>
              <a:t>Ritorno alla norma dopo sospensione trattamento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9961" y="408895"/>
            <a:ext cx="8632825" cy="5139869"/>
          </a:xfrm>
          <a:prstGeom prst="rect">
            <a:avLst/>
          </a:prstGeom>
          <a:noFill/>
          <a:ln w="9525">
            <a:noFill/>
            <a:miter lim="800000"/>
            <a:headEnd/>
            <a:tailEnd/>
          </a:ln>
        </p:spPr>
        <p:txBody>
          <a:bodyPr>
            <a:spAutoFit/>
          </a:bodyPr>
          <a:lstStyle/>
          <a:p>
            <a:pPr algn="just"/>
            <a:endParaRPr lang="it-IT" altLang="zh-CN" b="1" baseline="0" dirty="0">
              <a:ea typeface="宋体" charset="-122"/>
            </a:endParaRPr>
          </a:p>
          <a:p>
            <a:r>
              <a:rPr lang="it-IT" altLang="zh-CN" b="1" baseline="0" dirty="0">
                <a:solidFill>
                  <a:schemeClr val="accent2"/>
                </a:solidFill>
                <a:ea typeface="宋体" charset="-122"/>
              </a:rPr>
              <a:t>REAZIONI EPATOTOSSICHE DOSE-DIPENDENTI</a:t>
            </a:r>
            <a:r>
              <a:rPr lang="it-IT" altLang="zh-CN" b="1" baseline="0" dirty="0">
                <a:ea typeface="宋体" charset="-122"/>
              </a:rPr>
              <a:t> </a:t>
            </a:r>
            <a:r>
              <a:rPr lang="it-IT" altLang="zh-CN" b="1" baseline="0" dirty="0">
                <a:solidFill>
                  <a:schemeClr val="accent2"/>
                </a:solidFill>
                <a:ea typeface="宋体" charset="-122"/>
              </a:rPr>
              <a:t>(compresa 3° forma di ittero: </a:t>
            </a:r>
            <a:r>
              <a:rPr lang="it-IT" altLang="zh-CN" b="1" baseline="0" dirty="0" err="1">
                <a:solidFill>
                  <a:schemeClr val="accent2"/>
                </a:solidFill>
                <a:ea typeface="宋体" charset="-122"/>
              </a:rPr>
              <a:t>epatitico</a:t>
            </a:r>
            <a:r>
              <a:rPr lang="it-IT" altLang="zh-CN" b="1" baseline="0" dirty="0">
                <a:solidFill>
                  <a:schemeClr val="accent2"/>
                </a:solidFill>
                <a:ea typeface="宋体" charset="-122"/>
              </a:rPr>
              <a:t>)</a:t>
            </a:r>
            <a:r>
              <a:rPr lang="it-IT" altLang="zh-CN" b="1" baseline="0" dirty="0">
                <a:ea typeface="宋体" charset="-122"/>
              </a:rPr>
              <a:t> </a:t>
            </a:r>
          </a:p>
          <a:p>
            <a:pPr algn="just"/>
            <a:endParaRPr lang="it-IT" altLang="zh-CN" b="1" baseline="0" dirty="0">
              <a:ea typeface="宋体" charset="-122"/>
            </a:endParaRPr>
          </a:p>
          <a:p>
            <a:pPr algn="just"/>
            <a:r>
              <a:rPr lang="it-IT" altLang="zh-CN" b="1" baseline="0" dirty="0">
                <a:ea typeface="宋体" charset="-122"/>
              </a:rPr>
              <a:t>A livello epatico si possono verificare alterazioni per cause varie, molte di queste alterazioni possono essere indotte anche da farmaci o da sostanze varie. </a:t>
            </a:r>
            <a:r>
              <a:rPr lang="it-IT" altLang="zh-CN" dirty="0">
                <a:ea typeface="宋体" charset="-122"/>
              </a:rPr>
              <a:t> </a:t>
            </a:r>
          </a:p>
          <a:p>
            <a:endParaRPr lang="it-IT" altLang="zh-CN" dirty="0">
              <a:ea typeface="宋体" charset="-122"/>
            </a:endParaRPr>
          </a:p>
          <a:p>
            <a:r>
              <a:rPr lang="it-IT" altLang="zh-CN" b="1" baseline="0" dirty="0">
                <a:solidFill>
                  <a:schemeClr val="accent2"/>
                </a:solidFill>
                <a:ea typeface="宋体" charset="-122"/>
              </a:rPr>
              <a:t>STEATOSI EPATICA</a:t>
            </a:r>
            <a:r>
              <a:rPr lang="it-IT" altLang="zh-CN" b="1" baseline="0" dirty="0">
                <a:ea typeface="宋体" charset="-122"/>
              </a:rPr>
              <a:t> </a:t>
            </a:r>
          </a:p>
          <a:p>
            <a:endParaRPr lang="it-IT" altLang="zh-CN" b="1" baseline="0" dirty="0">
              <a:ea typeface="宋体" charset="-122"/>
            </a:endParaRPr>
          </a:p>
          <a:p>
            <a:pPr algn="just"/>
            <a:r>
              <a:rPr lang="it-IT" altLang="zh-CN" b="1" baseline="0" dirty="0">
                <a:ea typeface="宋体" charset="-122"/>
              </a:rPr>
              <a:t>E' la condizione in cui il fegato presenta un eccessivo contenuto di lipidi, generalmente in quantità superiori al 5% del proprio peso. La presenza di grassi può essere dimostrata con metodi </a:t>
            </a:r>
            <a:r>
              <a:rPr lang="it-IT" altLang="zh-CN" b="1" baseline="0" dirty="0" err="1">
                <a:ea typeface="宋体" charset="-122"/>
              </a:rPr>
              <a:t>istochimici</a:t>
            </a:r>
            <a:r>
              <a:rPr lang="it-IT" altLang="zh-CN" b="1" baseline="0" dirty="0">
                <a:ea typeface="宋体" charset="-122"/>
              </a:rPr>
              <a:t> mediante </a:t>
            </a:r>
            <a:r>
              <a:rPr lang="it-IT" altLang="zh-CN" b="1" baseline="0" dirty="0" err="1">
                <a:ea typeface="宋体" charset="-122"/>
              </a:rPr>
              <a:t>oppurtuni</a:t>
            </a:r>
            <a:r>
              <a:rPr lang="it-IT" altLang="zh-CN" b="1" baseline="0" dirty="0">
                <a:ea typeface="宋体" charset="-122"/>
              </a:rPr>
              <a:t> tipi di colorazione dei tessuti.</a:t>
            </a:r>
            <a:r>
              <a:rPr lang="it-IT" altLang="zh-CN" dirty="0">
                <a:ea typeface="宋体" charset="-122"/>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30188" y="204788"/>
            <a:ext cx="8632825" cy="5568950"/>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ALTERAZIONI A LIVELLO DEL TESSUTO EPATICO</a:t>
            </a:r>
          </a:p>
          <a:p>
            <a:r>
              <a:rPr lang="it-IT" altLang="zh-CN" b="1" baseline="0">
                <a:solidFill>
                  <a:schemeClr val="accent2"/>
                </a:solidFill>
                <a:ea typeface="宋体" charset="-122"/>
              </a:rPr>
              <a:t>Steatosi:</a:t>
            </a:r>
            <a:r>
              <a:rPr lang="it-IT" altLang="zh-CN" b="1" baseline="0">
                <a:ea typeface="宋体" charset="-122"/>
              </a:rPr>
              <a:t> </a:t>
            </a:r>
          </a:p>
          <a:p>
            <a:r>
              <a:rPr lang="it-IT" altLang="zh-CN" b="1" baseline="0">
                <a:ea typeface="宋体" charset="-122"/>
              </a:rPr>
              <a:t>*Acuta (Etanolo, fosforo, tetracicline)</a:t>
            </a:r>
          </a:p>
          <a:p>
            <a:r>
              <a:rPr lang="it-IT" altLang="zh-CN" b="1" baseline="0">
                <a:ea typeface="宋体" charset="-122"/>
              </a:rPr>
              <a:t>*Cronica (Methotrexate, etanolo)</a:t>
            </a:r>
          </a:p>
          <a:p>
            <a:r>
              <a:rPr lang="it-IT" altLang="zh-CN" b="1" baseline="0">
                <a:ea typeface="宋体" charset="-122"/>
              </a:rPr>
              <a:t>Cause diverse:</a:t>
            </a:r>
          </a:p>
          <a:p>
            <a:r>
              <a:rPr lang="it-IT" altLang="zh-CN" b="1" baseline="0">
                <a:ea typeface="宋体" charset="-122"/>
                <a:sym typeface="Symbol" pitchFamily="18" charset="2"/>
              </a:rPr>
              <a:t></a:t>
            </a:r>
            <a:r>
              <a:rPr lang="it-IT" altLang="zh-CN" b="1" baseline="0">
                <a:ea typeface="宋体" charset="-122"/>
              </a:rPr>
              <a:t>Da dieta troppo ricca di grassi</a:t>
            </a:r>
          </a:p>
          <a:p>
            <a:pPr marL="742950" lvl="1" indent="-285750"/>
            <a:r>
              <a:rPr lang="it-IT" altLang="zh-CN" b="1" baseline="0">
                <a:ea typeface="宋体" charset="-122"/>
                <a:sym typeface="Symbol" pitchFamily="18" charset="2"/>
              </a:rPr>
              <a:t></a:t>
            </a:r>
            <a:r>
              <a:rPr lang="it-IT" altLang="zh-CN" b="1" baseline="0">
                <a:ea typeface="宋体" charset="-122"/>
              </a:rPr>
              <a:t>Da mobilizzazione acidi grassi da adipociti per:</a:t>
            </a:r>
            <a:endParaRPr lang="it-IT" altLang="zh-CN" b="1" baseline="0">
              <a:ea typeface="宋体" charset="-122"/>
              <a:sym typeface="Wingdings" pitchFamily="2" charset="2"/>
            </a:endParaRPr>
          </a:p>
          <a:p>
            <a:r>
              <a:rPr lang="it-IT" altLang="zh-CN" b="1" baseline="0">
                <a:ea typeface="宋体" charset="-122"/>
                <a:sym typeface="Wingdings" pitchFamily="2" charset="2"/>
              </a:rPr>
              <a:t></a:t>
            </a:r>
            <a:r>
              <a:rPr lang="it-IT" altLang="zh-CN" b="1" baseline="0">
                <a:ea typeface="宋体" charset="-122"/>
              </a:rPr>
              <a:t> stimolazione adrenergica da farmaci</a:t>
            </a:r>
            <a:endParaRPr lang="it-IT" altLang="zh-CN" b="1" baseline="0">
              <a:ea typeface="宋体" charset="-122"/>
              <a:sym typeface="Wingdings" pitchFamily="2" charset="2"/>
            </a:endParaRPr>
          </a:p>
          <a:p>
            <a:r>
              <a:rPr lang="it-IT" altLang="zh-CN" b="1" baseline="0">
                <a:ea typeface="宋体" charset="-122"/>
                <a:sym typeface="Wingdings" pitchFamily="2" charset="2"/>
              </a:rPr>
              <a:t></a:t>
            </a:r>
            <a:r>
              <a:rPr lang="it-IT" altLang="zh-CN" b="1" baseline="0">
                <a:ea typeface="宋体" charset="-122"/>
              </a:rPr>
              <a:t> stimolazione da farmaci della midollare surrenalica </a:t>
            </a:r>
          </a:p>
          <a:p>
            <a:r>
              <a:rPr lang="it-IT" altLang="zh-CN" b="1" baseline="0">
                <a:ea typeface="宋体" charset="-122"/>
                <a:sym typeface="Symbol" pitchFamily="18" charset="2"/>
              </a:rPr>
              <a:t></a:t>
            </a:r>
            <a:r>
              <a:rPr lang="it-IT" altLang="zh-CN" b="1" baseline="0">
                <a:ea typeface="宋体" charset="-122"/>
              </a:rPr>
              <a:t>Da ridotta eliminazione epatica di trigliceridi:</a:t>
            </a:r>
          </a:p>
          <a:p>
            <a:pPr marL="742950" lvl="1" indent="-285750"/>
            <a:r>
              <a:rPr lang="it-IT" altLang="zh-CN" b="1">
                <a:ea typeface="宋体" charset="-122"/>
                <a:sym typeface="Wingdings" pitchFamily="2" charset="2"/>
              </a:rPr>
              <a:t></a:t>
            </a:r>
            <a:r>
              <a:rPr lang="it-IT" altLang="zh-CN">
                <a:ea typeface="宋体" charset="-122"/>
              </a:rPr>
              <a:t> </a:t>
            </a:r>
            <a:r>
              <a:rPr lang="it-IT" altLang="zh-CN" b="1" baseline="0">
                <a:ea typeface="宋体" charset="-122"/>
              </a:rPr>
              <a:t>per Interferenza sintesi b-globulina (apoproteina)(CCl4)</a:t>
            </a:r>
          </a:p>
          <a:p>
            <a:pPr marL="742950" lvl="1" indent="-285750"/>
            <a:r>
              <a:rPr lang="it-IT" altLang="zh-CN" b="1">
                <a:ea typeface="宋体" charset="-122"/>
                <a:sym typeface="Wingdings" pitchFamily="2" charset="2"/>
              </a:rPr>
              <a:t></a:t>
            </a:r>
            <a:r>
              <a:rPr lang="it-IT" altLang="zh-CN">
                <a:ea typeface="宋体" charset="-122"/>
              </a:rPr>
              <a:t> </a:t>
            </a:r>
            <a:r>
              <a:rPr lang="it-IT" altLang="zh-CN" b="1" baseline="0">
                <a:ea typeface="宋体" charset="-122"/>
              </a:rPr>
              <a:t>Minor coniugazione trigliceridi per formare VLDL (CCl4)</a:t>
            </a:r>
          </a:p>
          <a:p>
            <a:pPr marL="742950" lvl="1" indent="-285750"/>
            <a:r>
              <a:rPr lang="it-IT" altLang="zh-CN" b="1">
                <a:ea typeface="宋体" charset="-122"/>
                <a:sym typeface="Wingdings" pitchFamily="2" charset="2"/>
              </a:rPr>
              <a:t></a:t>
            </a:r>
            <a:r>
              <a:rPr lang="it-IT" altLang="zh-CN">
                <a:ea typeface="宋体" charset="-122"/>
              </a:rPr>
              <a:t> </a:t>
            </a:r>
            <a:r>
              <a:rPr lang="it-IT" altLang="zh-CN" b="1" baseline="0">
                <a:ea typeface="宋体" charset="-122"/>
              </a:rPr>
              <a:t>Inibizione sintesi fosfolipidi</a:t>
            </a:r>
          </a:p>
          <a:p>
            <a:pPr marL="742950" lvl="1" indent="-285750"/>
            <a:r>
              <a:rPr lang="it-IT" altLang="zh-CN" b="1">
                <a:ea typeface="宋体" charset="-122"/>
                <a:sym typeface="Wingdings" pitchFamily="2" charset="2"/>
              </a:rPr>
              <a:t></a:t>
            </a:r>
            <a:r>
              <a:rPr lang="it-IT" altLang="zh-CN">
                <a:ea typeface="宋体" charset="-122"/>
              </a:rPr>
              <a:t> </a:t>
            </a:r>
            <a:r>
              <a:rPr lang="it-IT" altLang="zh-CN" b="1" baseline="0">
                <a:ea typeface="宋体" charset="-122"/>
              </a:rPr>
              <a:t>Alterazione processi trasporto VLDL attraverso membrana</a:t>
            </a:r>
          </a:p>
          <a:p>
            <a:pPr marL="742950" lvl="1" indent="-285750"/>
            <a:r>
              <a:rPr lang="it-IT" altLang="zh-CN" b="1">
                <a:ea typeface="宋体" charset="-122"/>
                <a:sym typeface="Wingdings" pitchFamily="2" charset="2"/>
              </a:rPr>
              <a:t></a:t>
            </a:r>
            <a:r>
              <a:rPr lang="it-IT" altLang="zh-CN">
                <a:ea typeface="宋体" charset="-122"/>
              </a:rPr>
              <a:t> </a:t>
            </a:r>
            <a:r>
              <a:rPr lang="it-IT" altLang="zh-CN" b="1" baseline="0">
                <a:ea typeface="宋体" charset="-122"/>
              </a:rPr>
              <a:t>Blocco ossidazione mitocondriale dei lipidi (etanolo)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5425" y="17463"/>
            <a:ext cx="8861425" cy="6664325"/>
          </a:xfrm>
          <a:prstGeom prst="rect">
            <a:avLst/>
          </a:prstGeom>
          <a:noFill/>
          <a:ln w="9525">
            <a:noFill/>
            <a:miter lim="800000"/>
            <a:headEnd/>
            <a:tailEnd/>
          </a:ln>
        </p:spPr>
        <p:txBody>
          <a:bodyPr>
            <a:spAutoFit/>
          </a:bodyPr>
          <a:lstStyle/>
          <a:p>
            <a:r>
              <a:rPr lang="it-IT" altLang="zh-CN" b="1" baseline="0">
                <a:solidFill>
                  <a:srgbClr val="FF3300"/>
                </a:solidFill>
                <a:ea typeface="宋体" charset="-122"/>
              </a:rPr>
              <a:t>Le lesioni tossiche del fegato sono spesso centrolobulari (zona che circonda la vena centrale del lobulo) in quanto in questa zona il contenuto in citocromo P450 è relativamente elevato, mentre la concentrazione di alcuni importanti fattori di difesa (glutatione) è piuttosto bassa</a:t>
            </a:r>
            <a:r>
              <a:rPr lang="it-IT" altLang="zh-CN" b="1" baseline="0">
                <a:ea typeface="宋体" charset="-122"/>
              </a:rPr>
              <a:t>.</a:t>
            </a:r>
            <a:r>
              <a:rPr lang="it-IT" altLang="zh-CN" baseline="0">
                <a:ea typeface="宋体" charset="-122"/>
              </a:rPr>
              <a:t> </a:t>
            </a:r>
          </a:p>
          <a:p>
            <a:pPr algn="just"/>
            <a:r>
              <a:rPr lang="it-IT" altLang="zh-CN" b="1" baseline="0">
                <a:solidFill>
                  <a:schemeClr val="accent2"/>
                </a:solidFill>
                <a:ea typeface="宋体" charset="-122"/>
              </a:rPr>
              <a:t>Il risultato di una ESPOSIZIONE CRONICA si ritiene invece che siano cirrosi o neoplasie epatiche</a:t>
            </a:r>
            <a:r>
              <a:rPr lang="it-IT" altLang="zh-CN" b="1" baseline="0">
                <a:ea typeface="宋体" charset="-122"/>
              </a:rPr>
              <a:t>. </a:t>
            </a:r>
          </a:p>
          <a:p>
            <a:pPr algn="just"/>
            <a:r>
              <a:rPr lang="it-IT" altLang="zh-CN" b="1" baseline="0">
                <a:solidFill>
                  <a:schemeClr val="accent1"/>
                </a:solidFill>
                <a:ea typeface="宋体" charset="-122"/>
              </a:rPr>
              <a:t>Alcune forme di danno epatico sono state trovate essere reversibili, mentre altre risultano in una permanente degenerazione dell'organo. Anche la mortalità associata alle varie forme di danno epatico è variabile. </a:t>
            </a:r>
          </a:p>
          <a:p>
            <a:pPr algn="just"/>
            <a:r>
              <a:rPr lang="it-IT" altLang="zh-CN" b="1" baseline="0">
                <a:ea typeface="宋体" charset="-122"/>
              </a:rPr>
              <a:t>Come già accennato, il fegato è il principale sito, anche se non l'unico, della trasformazione metabolica dei farmaci e di altri composti estranei all'organismo. Queste reazioni sono mediate dagli enzimi microsomiali situati sul reticolo endoplasmico liscio delle cellule epatiche. [I microsomi originano dal reticolo endoplasmico liscio quando le cellule vengono omogeneizzate e frazionate]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58750" y="46038"/>
            <a:ext cx="8899525" cy="6712607"/>
          </a:xfrm>
          <a:prstGeom prst="rect">
            <a:avLst/>
          </a:prstGeom>
          <a:noFill/>
          <a:ln w="9525">
            <a:noFill/>
            <a:miter lim="800000"/>
            <a:headEnd/>
            <a:tailEnd/>
          </a:ln>
        </p:spPr>
        <p:txBody>
          <a:bodyPr>
            <a:spAutoFit/>
          </a:bodyPr>
          <a:lstStyle/>
          <a:p>
            <a:pPr algn="just"/>
            <a:r>
              <a:rPr lang="it-IT" altLang="zh-CN" b="1" baseline="0" dirty="0">
                <a:ea typeface="宋体" charset="-122"/>
              </a:rPr>
              <a:t>La lesione può essere acuta e/o cronica. Ad esempio </a:t>
            </a:r>
            <a:r>
              <a:rPr lang="it-IT" altLang="zh-CN" b="1" baseline="0" dirty="0" err="1">
                <a:solidFill>
                  <a:schemeClr val="accent2"/>
                </a:solidFill>
                <a:ea typeface="宋体" charset="-122"/>
              </a:rPr>
              <a:t>etionina</a:t>
            </a:r>
            <a:r>
              <a:rPr lang="it-IT" altLang="zh-CN" b="1" baseline="0" dirty="0">
                <a:ea typeface="宋体" charset="-122"/>
              </a:rPr>
              <a:t> (</a:t>
            </a:r>
            <a:r>
              <a:rPr lang="it-IT" altLang="zh-CN" b="1" baseline="0" dirty="0" err="1">
                <a:ea typeface="宋体" charset="-122"/>
              </a:rPr>
              <a:t>antimetabilita</a:t>
            </a:r>
            <a:r>
              <a:rPr lang="it-IT" altLang="zh-CN" b="1" baseline="0" dirty="0">
                <a:ea typeface="宋体" charset="-122"/>
              </a:rPr>
              <a:t> della </a:t>
            </a:r>
            <a:r>
              <a:rPr lang="it-IT" altLang="zh-CN" b="1" baseline="0" dirty="0" err="1">
                <a:ea typeface="宋体" charset="-122"/>
              </a:rPr>
              <a:t>metionina</a:t>
            </a:r>
            <a:r>
              <a:rPr lang="it-IT" altLang="zh-CN" b="1" baseline="0" dirty="0">
                <a:ea typeface="宋体" charset="-122"/>
              </a:rPr>
              <a:t>; uso sperimentale; epatotossico e cancerogeno), </a:t>
            </a:r>
            <a:r>
              <a:rPr lang="it-IT" altLang="zh-CN" b="1" baseline="0" dirty="0">
                <a:solidFill>
                  <a:schemeClr val="accent2"/>
                </a:solidFill>
                <a:ea typeface="宋体" charset="-122"/>
              </a:rPr>
              <a:t>fosforo</a:t>
            </a:r>
            <a:r>
              <a:rPr lang="it-IT" altLang="zh-CN" b="1" baseline="0" dirty="0">
                <a:ea typeface="宋体" charset="-122"/>
              </a:rPr>
              <a:t> (avvelenamento da fosforo possibile per ingestione di esche per topi) e </a:t>
            </a:r>
            <a:r>
              <a:rPr lang="it-IT" altLang="zh-CN" b="1" baseline="0" dirty="0">
                <a:solidFill>
                  <a:schemeClr val="accent2"/>
                </a:solidFill>
                <a:ea typeface="宋体" charset="-122"/>
              </a:rPr>
              <a:t>tetracicline </a:t>
            </a:r>
            <a:r>
              <a:rPr lang="it-IT" altLang="zh-CN" b="1" baseline="0" dirty="0">
                <a:ea typeface="宋体" charset="-122"/>
              </a:rPr>
              <a:t>provocano lesioni di tipo acuto, </a:t>
            </a:r>
            <a:r>
              <a:rPr lang="it-IT" altLang="zh-CN" b="1" baseline="0" dirty="0">
                <a:solidFill>
                  <a:srgbClr val="FF3300"/>
                </a:solidFill>
                <a:ea typeface="宋体" charset="-122"/>
              </a:rPr>
              <a:t>etanolo</a:t>
            </a:r>
            <a:r>
              <a:rPr lang="it-IT" altLang="zh-CN" b="1" baseline="0" dirty="0">
                <a:ea typeface="宋体" charset="-122"/>
              </a:rPr>
              <a:t> può causare lesioni </a:t>
            </a:r>
            <a:r>
              <a:rPr lang="it-IT" altLang="zh-CN" b="1" baseline="0" dirty="0">
                <a:solidFill>
                  <a:srgbClr val="FF3300"/>
                </a:solidFill>
                <a:ea typeface="宋体" charset="-122"/>
              </a:rPr>
              <a:t>sia acute che croniche</a:t>
            </a:r>
            <a:r>
              <a:rPr lang="it-IT" altLang="zh-CN" b="1" baseline="0" dirty="0">
                <a:ea typeface="宋体" charset="-122"/>
              </a:rPr>
              <a:t>. </a:t>
            </a:r>
            <a:r>
              <a:rPr lang="it-IT" altLang="zh-CN" b="1" baseline="0" dirty="0">
                <a:solidFill>
                  <a:schemeClr val="accent2"/>
                </a:solidFill>
                <a:ea typeface="宋体" charset="-122"/>
              </a:rPr>
              <a:t>Alcune sostanze causano formazione di numerose piccole goccioline di grasso nelle cellule (</a:t>
            </a:r>
            <a:r>
              <a:rPr lang="it-IT" altLang="zh-CN" b="1" baseline="0" dirty="0">
                <a:solidFill>
                  <a:srgbClr val="FF3300"/>
                </a:solidFill>
                <a:ea typeface="宋体" charset="-122"/>
              </a:rPr>
              <a:t>tetracicline</a:t>
            </a:r>
            <a:r>
              <a:rPr lang="it-IT" altLang="zh-CN" b="1" baseline="0" dirty="0">
                <a:solidFill>
                  <a:schemeClr val="accent2"/>
                </a:solidFill>
                <a:ea typeface="宋体" charset="-122"/>
              </a:rPr>
              <a:t>), mentre altre provocano la deposizione di gocce voluminose che spostano il nucleo (</a:t>
            </a:r>
            <a:r>
              <a:rPr lang="it-IT" altLang="zh-CN" b="1" baseline="0" dirty="0">
                <a:solidFill>
                  <a:srgbClr val="FF3300"/>
                </a:solidFill>
                <a:ea typeface="宋体" charset="-122"/>
              </a:rPr>
              <a:t>etanolo</a:t>
            </a:r>
            <a:r>
              <a:rPr lang="it-IT" altLang="zh-CN" b="1" baseline="0" dirty="0">
                <a:solidFill>
                  <a:schemeClr val="accent2"/>
                </a:solidFill>
                <a:ea typeface="宋体" charset="-122"/>
              </a:rPr>
              <a:t>). </a:t>
            </a:r>
          </a:p>
          <a:p>
            <a:pPr algn="just">
              <a:lnSpc>
                <a:spcPct val="85000"/>
              </a:lnSpc>
            </a:pPr>
            <a:r>
              <a:rPr lang="it-IT" altLang="zh-CN" b="1" i="1" baseline="0" dirty="0">
                <a:solidFill>
                  <a:schemeClr val="accent1">
                    <a:lumMod val="50000"/>
                  </a:schemeClr>
                </a:solidFill>
                <a:ea typeface="宋体" charset="-122"/>
              </a:rPr>
              <a:t>La deposizione di grasso nelle cellule epatiche rappresenta l'effetto finale comune a molte sostanze tossiche, ma i meccanismi con cui tale fenomeno si realizza sono molteplici.</a:t>
            </a:r>
            <a:r>
              <a:rPr lang="it-IT" altLang="zh-CN" b="1" baseline="0" dirty="0">
                <a:solidFill>
                  <a:schemeClr val="accent1">
                    <a:lumMod val="50000"/>
                  </a:schemeClr>
                </a:solidFill>
                <a:ea typeface="宋体" charset="-122"/>
              </a:rPr>
              <a:t> </a:t>
            </a:r>
          </a:p>
          <a:p>
            <a:pPr algn="just"/>
            <a:r>
              <a:rPr lang="it-IT" altLang="zh-CN" b="1" baseline="0" dirty="0">
                <a:ea typeface="宋体" charset="-122"/>
              </a:rPr>
              <a:t>La quantità di grasso negli epatociti può aumentare </a:t>
            </a:r>
            <a:r>
              <a:rPr lang="it-IT" altLang="zh-CN" b="1" baseline="0" dirty="0">
                <a:solidFill>
                  <a:schemeClr val="accent2"/>
                </a:solidFill>
                <a:ea typeface="宋体" charset="-122"/>
              </a:rPr>
              <a:t>molto </a:t>
            </a:r>
            <a:r>
              <a:rPr lang="it-IT" altLang="zh-CN" b="1" baseline="0" dirty="0">
                <a:ea typeface="宋体" charset="-122"/>
              </a:rPr>
              <a:t>se il </a:t>
            </a:r>
            <a:r>
              <a:rPr lang="it-IT" altLang="zh-CN" b="1" baseline="0" dirty="0">
                <a:solidFill>
                  <a:schemeClr val="accent2"/>
                </a:solidFill>
                <a:ea typeface="宋体" charset="-122"/>
              </a:rPr>
              <a:t>metabolismo lipidico è alterato</a:t>
            </a:r>
            <a:r>
              <a:rPr lang="it-IT" altLang="zh-CN" b="1" baseline="0" dirty="0">
                <a:ea typeface="宋体" charset="-122"/>
              </a:rPr>
              <a:t> o se il contenuto </a:t>
            </a:r>
            <a:r>
              <a:rPr lang="it-IT" altLang="zh-CN" b="1" baseline="0" dirty="0">
                <a:solidFill>
                  <a:schemeClr val="accent2"/>
                </a:solidFill>
                <a:ea typeface="宋体" charset="-122"/>
              </a:rPr>
              <a:t>in grassi della dieta è eccessivo</a:t>
            </a:r>
            <a:r>
              <a:rPr lang="it-IT" altLang="zh-CN" b="1" baseline="0" dirty="0">
                <a:ea typeface="宋体" charset="-122"/>
              </a:rPr>
              <a:t>. </a:t>
            </a:r>
            <a:r>
              <a:rPr lang="it-IT" altLang="zh-CN" b="1" baseline="0" dirty="0">
                <a:solidFill>
                  <a:srgbClr val="FF3300"/>
                </a:solidFill>
                <a:ea typeface="宋体" charset="-122"/>
              </a:rPr>
              <a:t>(Questa appare essere la principale fonte degli acidi grassi liberi nel plasma.) </a:t>
            </a:r>
          </a:p>
          <a:p>
            <a:pPr algn="just"/>
            <a:endParaRPr lang="it-IT" altLang="zh-CN" sz="900" b="1" baseline="0" dirty="0">
              <a:solidFill>
                <a:srgbClr val="FF3300"/>
              </a:solidFill>
              <a:ea typeface="宋体" charset="-122"/>
            </a:endParaRPr>
          </a:p>
          <a:p>
            <a:pPr algn="just">
              <a:buFont typeface="Wingdings" pitchFamily="2" charset="2"/>
              <a:buChar char="Ø"/>
            </a:pPr>
            <a:r>
              <a:rPr lang="it-IT" altLang="zh-CN" b="1" baseline="0" dirty="0">
                <a:ea typeface="宋体" charset="-122"/>
              </a:rPr>
              <a:t>Un accumulo di lipidi nel fegato può risultare da </a:t>
            </a:r>
            <a:r>
              <a:rPr lang="it-IT" altLang="zh-CN" b="1" baseline="0" dirty="0">
                <a:solidFill>
                  <a:schemeClr val="accent2"/>
                </a:solidFill>
                <a:ea typeface="宋体" charset="-122"/>
              </a:rPr>
              <a:t>una accentuata mobilizzazione di acidi grassi liberi dal tessuto adiposo</a:t>
            </a:r>
            <a:r>
              <a:rPr lang="it-IT" altLang="zh-CN" b="1" baseline="0" dirty="0">
                <a:ea typeface="宋体" charset="-122"/>
              </a:rPr>
              <a:t> (</a:t>
            </a:r>
            <a:r>
              <a:rPr lang="it-IT" altLang="zh-CN" b="1" baseline="0" dirty="0" err="1">
                <a:ea typeface="宋体" charset="-122"/>
              </a:rPr>
              <a:t>adipociti</a:t>
            </a:r>
            <a:r>
              <a:rPr lang="it-IT" altLang="zh-CN" b="1" baseline="0" dirty="0">
                <a:ea typeface="宋体" charset="-122"/>
              </a:rPr>
              <a:t>) in cui sono immagazzinati sotto forma di trigliceridi). </a:t>
            </a:r>
            <a:endParaRPr lang="it-IT" altLang="zh-CN" baseline="0" dirty="0">
              <a:ea typeface="宋体"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44475" y="17463"/>
            <a:ext cx="8632825" cy="6664325"/>
          </a:xfrm>
          <a:prstGeom prst="rect">
            <a:avLst/>
          </a:prstGeom>
          <a:noFill/>
          <a:ln w="9525">
            <a:noFill/>
            <a:miter lim="800000"/>
            <a:headEnd/>
            <a:tailEnd/>
          </a:ln>
        </p:spPr>
        <p:txBody>
          <a:bodyPr>
            <a:spAutoFit/>
          </a:bodyPr>
          <a:lstStyle/>
          <a:p>
            <a:pPr algn="just">
              <a:buFont typeface="Wingdings" pitchFamily="2" charset="2"/>
              <a:buChar char="Ø"/>
            </a:pPr>
            <a:r>
              <a:rPr lang="it-IT" altLang="zh-CN" b="1" baseline="0">
                <a:solidFill>
                  <a:schemeClr val="accent2"/>
                </a:solidFill>
                <a:ea typeface="宋体" charset="-122"/>
              </a:rPr>
              <a:t>Forse il meccanismo più comune però è rappresentato da una ridotta liberazione di trigliceridi epatici nel plasma da parte del fegato a livello dei sinusoidi epatici.</a:t>
            </a:r>
            <a:r>
              <a:rPr lang="it-IT" altLang="zh-CN" b="1" baseline="0">
                <a:ea typeface="宋体" charset="-122"/>
              </a:rPr>
              <a:t> Infatti gli acidi grassi liberi nel plasma sono assunti generalmente da vari tessuti: : </a:t>
            </a:r>
          </a:p>
          <a:p>
            <a:pPr algn="just">
              <a:buFontTx/>
              <a:buChar char="•"/>
            </a:pPr>
            <a:r>
              <a:rPr lang="it-IT" altLang="zh-CN" b="1" baseline="0">
                <a:ea typeface="宋体" charset="-122"/>
              </a:rPr>
              <a:t>Da </a:t>
            </a:r>
            <a:r>
              <a:rPr lang="it-IT" altLang="zh-CN" b="1" baseline="0">
                <a:solidFill>
                  <a:srgbClr val="FF3300"/>
                </a:solidFill>
                <a:ea typeface="宋体" charset="-122"/>
              </a:rPr>
              <a:t>tessuti vari, specie muscoli,</a:t>
            </a:r>
            <a:r>
              <a:rPr lang="it-IT" altLang="zh-CN" b="1" baseline="0">
                <a:ea typeface="宋体" charset="-122"/>
              </a:rPr>
              <a:t> che utilizzano gli acidi grassi come substrati per il loro metabolismo ossidativi </a:t>
            </a:r>
          </a:p>
          <a:p>
            <a:pPr algn="just">
              <a:buFontTx/>
              <a:buChar char="•"/>
            </a:pPr>
            <a:r>
              <a:rPr lang="it-IT" altLang="zh-CN" b="1" baseline="0">
                <a:ea typeface="宋体" charset="-122"/>
              </a:rPr>
              <a:t>Dagli </a:t>
            </a:r>
            <a:r>
              <a:rPr lang="it-IT" altLang="zh-CN" b="1" baseline="0">
                <a:solidFill>
                  <a:srgbClr val="FF3300"/>
                </a:solidFill>
                <a:ea typeface="宋体" charset="-122"/>
              </a:rPr>
              <a:t>adipociti nei quali gli acidi grassi vengono</a:t>
            </a:r>
            <a:r>
              <a:rPr lang="it-IT" altLang="zh-CN" b="1" baseline="0">
                <a:ea typeface="宋体" charset="-122"/>
              </a:rPr>
              <a:t> </a:t>
            </a:r>
            <a:r>
              <a:rPr lang="it-IT" altLang="zh-CN" b="1" baseline="0">
                <a:solidFill>
                  <a:srgbClr val="FF3300"/>
                </a:solidFill>
                <a:ea typeface="宋体" charset="-122"/>
              </a:rPr>
              <a:t>esterificati e conservati come trigliceridi di deposito </a:t>
            </a:r>
          </a:p>
          <a:p>
            <a:pPr algn="just">
              <a:buFontTx/>
              <a:buChar char="•"/>
            </a:pPr>
            <a:r>
              <a:rPr lang="it-IT" altLang="zh-CN" b="1" baseline="0">
                <a:ea typeface="宋体" charset="-122"/>
              </a:rPr>
              <a:t>Dal </a:t>
            </a:r>
            <a:r>
              <a:rPr lang="it-IT" altLang="zh-CN" b="1" baseline="0">
                <a:solidFill>
                  <a:srgbClr val="FF3300"/>
                </a:solidFill>
                <a:ea typeface="宋体" charset="-122"/>
              </a:rPr>
              <a:t>fegato soprattutto</a:t>
            </a:r>
            <a:r>
              <a:rPr lang="it-IT" altLang="zh-CN" b="1" baseline="0">
                <a:ea typeface="宋体" charset="-122"/>
              </a:rPr>
              <a:t>; vi è infatti un uptake epatico notevole; </a:t>
            </a:r>
            <a:r>
              <a:rPr lang="it-IT" altLang="zh-CN" b="1" baseline="0">
                <a:solidFill>
                  <a:schemeClr val="accent2"/>
                </a:solidFill>
                <a:ea typeface="宋体" charset="-122"/>
              </a:rPr>
              <a:t>nel fegato l'eccesso di acidi grassi viene esterificato a trigliceridi ed incorporato nelle lipoproteine assieme ai fosfolipidi ed a proteine specifiche</a:t>
            </a:r>
            <a:r>
              <a:rPr lang="it-IT" altLang="zh-CN" b="1" baseline="0">
                <a:ea typeface="宋体" charset="-122"/>
              </a:rPr>
              <a:t>. Il fegato è il principale sito di sintesi di queste lipoproteine (VLDL very low density). Tutti i componenti delle VLDL (apoproteina A, trigliceridi, fosfolipidi e colesterolo) vengono sintetizzati dagli epatociti. Le lipoproteine vengono poi formate negli epatociti a livello dell'apparato del Golgi dal quale vengono immesse nel plasma a livello dei sinusoidi epatici. </a:t>
            </a:r>
            <a:r>
              <a:rPr lang="it-IT" altLang="zh-CN" b="1" baseline="0">
                <a:solidFill>
                  <a:schemeClr val="accent2"/>
                </a:solidFill>
                <a:ea typeface="宋体" charset="-122"/>
              </a:rPr>
              <a:t>Il ruolo principale delle VLDL è proprio il trasporto dei trigliceridi. </a:t>
            </a:r>
            <a:endParaRPr lang="it-IT" altLang="zh-CN">
              <a:solidFill>
                <a:schemeClr val="accent2"/>
              </a:solidFill>
              <a:ea typeface="宋体"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9"/>
          <p:cNvPicPr>
            <a:picLocks noGrp="1" noChangeAspect="1" noChangeArrowheads="1"/>
          </p:cNvPicPr>
          <p:nvPr>
            <p:ph sz="half" idx="2"/>
          </p:nvPr>
        </p:nvPicPr>
        <p:blipFill>
          <a:blip r:embed="rId2" cstate="print"/>
          <a:srcRect t="16068" b="16068"/>
          <a:stretch>
            <a:fillRect/>
          </a:stretch>
        </p:blipFill>
        <p:spPr>
          <a:xfrm>
            <a:off x="1022350" y="39688"/>
            <a:ext cx="7137400" cy="6784975"/>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44475" y="17463"/>
            <a:ext cx="8632825" cy="5813425"/>
          </a:xfrm>
          <a:prstGeom prst="rect">
            <a:avLst/>
          </a:prstGeom>
          <a:noFill/>
          <a:ln w="9525">
            <a:noFill/>
            <a:miter lim="800000"/>
            <a:headEnd/>
            <a:tailEnd/>
          </a:ln>
        </p:spPr>
        <p:txBody>
          <a:bodyPr>
            <a:spAutoFit/>
          </a:bodyPr>
          <a:lstStyle/>
          <a:p>
            <a:pPr algn="just"/>
            <a:r>
              <a:rPr lang="it-IT" altLang="zh-CN" b="1" baseline="0">
                <a:ea typeface="宋体" charset="-122"/>
              </a:rPr>
              <a:t>Tale mobilizzazione può risultare: </a:t>
            </a:r>
          </a:p>
          <a:p>
            <a:pPr algn="just"/>
            <a:endParaRPr lang="it-IT" altLang="zh-CN" sz="800" b="1" baseline="0">
              <a:ea typeface="宋体" charset="-122"/>
            </a:endParaRPr>
          </a:p>
          <a:p>
            <a:pPr algn="just">
              <a:buFontTx/>
              <a:buChar char="•"/>
            </a:pPr>
            <a:r>
              <a:rPr lang="it-IT" altLang="zh-CN" b="1" baseline="0">
                <a:solidFill>
                  <a:schemeClr val="accent2"/>
                </a:solidFill>
                <a:ea typeface="宋体" charset="-122"/>
              </a:rPr>
              <a:t>per stimolazione adrenergica diretta degli adipociti</a:t>
            </a:r>
          </a:p>
          <a:p>
            <a:pPr algn="just"/>
            <a:r>
              <a:rPr lang="it-IT" altLang="zh-CN" sz="800" b="1" baseline="0">
                <a:ea typeface="宋体" charset="-122"/>
              </a:rPr>
              <a:t> </a:t>
            </a:r>
          </a:p>
          <a:p>
            <a:pPr algn="just"/>
            <a:r>
              <a:rPr lang="it-IT" altLang="zh-CN" b="1" baseline="0">
                <a:solidFill>
                  <a:schemeClr val="accent2"/>
                </a:solidFill>
                <a:ea typeface="宋体" charset="-122"/>
              </a:rPr>
              <a:t>*per stimolazione da parte di varie sostanze (es. nicotina: a livello del surrene la trasmissione è colinergica) ed ormoni (es. tiroxina) dell'asse ipofisi-surrene, con massiccia liberazione da parte della midollare surrenalica di adrenalina e quindi stimolazione, da parte dell'adrenalina liberata, degli adipociti con formazione di cAMP, attivazione di una lipasi e liberazione in circolo degli acidi grassi.</a:t>
            </a:r>
            <a:r>
              <a:rPr lang="it-IT" altLang="zh-CN" b="1" baseline="0">
                <a:ea typeface="宋体" charset="-122"/>
              </a:rPr>
              <a:t> </a:t>
            </a:r>
          </a:p>
          <a:p>
            <a:pPr algn="just"/>
            <a:endParaRPr lang="it-IT" altLang="zh-CN" b="1" baseline="0">
              <a:ea typeface="宋体" charset="-122"/>
            </a:endParaRPr>
          </a:p>
          <a:p>
            <a:pPr algn="just"/>
            <a:r>
              <a:rPr lang="it-IT" altLang="zh-CN" b="1" baseline="0">
                <a:solidFill>
                  <a:srgbClr val="FF3300"/>
                </a:solidFill>
                <a:ea typeface="宋体" charset="-122"/>
              </a:rPr>
              <a:t>NB: In entrambi i casi si ha stimolazione dei recettori adrenergici di tipo </a:t>
            </a:r>
            <a:r>
              <a:rPr lang="en-US" altLang="zh-CN" b="1" baseline="0">
                <a:solidFill>
                  <a:srgbClr val="FF3300"/>
                </a:solidFill>
                <a:ea typeface="宋体" charset="-122"/>
                <a:cs typeface="Times New Roman" pitchFamily="18" charset="0"/>
              </a:rPr>
              <a:t>ß</a:t>
            </a:r>
            <a:r>
              <a:rPr lang="it-IT" altLang="zh-CN" b="1" baseline="0">
                <a:solidFill>
                  <a:srgbClr val="FF3300"/>
                </a:solidFill>
                <a:ea typeface="宋体" charset="-122"/>
              </a:rPr>
              <a:t>1 posti sugli adipociti, </a:t>
            </a:r>
            <a:r>
              <a:rPr lang="it-IT" altLang="zh-CN" b="1" baseline="0">
                <a:solidFill>
                  <a:srgbClr val="FF3300"/>
                </a:solidFill>
                <a:ea typeface="宋体" charset="-122"/>
                <a:sym typeface="Symbol" pitchFamily="18" charset="2"/>
              </a:rPr>
              <a:t> </a:t>
            </a:r>
            <a:r>
              <a:rPr lang="it-IT" altLang="zh-CN" b="1" baseline="0">
                <a:solidFill>
                  <a:srgbClr val="FF3300"/>
                </a:solidFill>
                <a:ea typeface="宋体" charset="-122"/>
              </a:rPr>
              <a:t>con conseguente produzione di AMP ciclico, </a:t>
            </a:r>
            <a:r>
              <a:rPr lang="it-IT" altLang="zh-CN" b="1" baseline="0">
                <a:solidFill>
                  <a:srgbClr val="FF3300"/>
                </a:solidFill>
                <a:ea typeface="宋体" charset="-122"/>
                <a:sym typeface="Symbol" pitchFamily="18" charset="2"/>
              </a:rPr>
              <a:t> </a:t>
            </a:r>
            <a:r>
              <a:rPr lang="it-IT" altLang="zh-CN" b="1" baseline="0">
                <a:solidFill>
                  <a:schemeClr val="accent2"/>
                </a:solidFill>
                <a:ea typeface="宋体" charset="-122"/>
              </a:rPr>
              <a:t>da cui attivazione di una lipasi che accelera la degradazione dei trigliceridi per formare acidi grassi liberi che vengono riversati nel sangue.</a:t>
            </a:r>
            <a:r>
              <a:rPr lang="it-IT" altLang="zh-CN" baseline="0">
                <a:solidFill>
                  <a:srgbClr val="FF3300"/>
                </a:solidFill>
                <a:ea typeface="宋体" charset="-122"/>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44475" y="17463"/>
            <a:ext cx="8632825" cy="6878806"/>
          </a:xfrm>
          <a:prstGeom prst="rect">
            <a:avLst/>
          </a:prstGeom>
          <a:noFill/>
          <a:ln w="9525">
            <a:noFill/>
            <a:miter lim="800000"/>
            <a:headEnd/>
            <a:tailEnd/>
          </a:ln>
        </p:spPr>
        <p:txBody>
          <a:bodyPr>
            <a:spAutoFit/>
          </a:bodyPr>
          <a:lstStyle/>
          <a:p>
            <a:pPr algn="just"/>
            <a:r>
              <a:rPr lang="it-IT" altLang="zh-CN" b="1" baseline="0" dirty="0">
                <a:ea typeface="宋体" charset="-122"/>
              </a:rPr>
              <a:t>Nelle lipoproteine si distingue un CORE in cui vi è </a:t>
            </a:r>
            <a:r>
              <a:rPr lang="it-IT" altLang="zh-CN" b="1" baseline="0" dirty="0">
                <a:solidFill>
                  <a:schemeClr val="accent2"/>
                </a:solidFill>
                <a:ea typeface="宋体" charset="-122"/>
              </a:rPr>
              <a:t>colesterolo esterificato e trigliceridi</a:t>
            </a:r>
            <a:r>
              <a:rPr lang="it-IT" altLang="zh-CN" b="1" baseline="0" dirty="0">
                <a:ea typeface="宋体" charset="-122"/>
              </a:rPr>
              <a:t> ed un MANTELLO formato da </a:t>
            </a:r>
            <a:r>
              <a:rPr lang="it-IT" altLang="zh-CN" b="1" baseline="0" dirty="0">
                <a:solidFill>
                  <a:schemeClr val="accent2"/>
                </a:solidFill>
                <a:ea typeface="宋体" charset="-122"/>
              </a:rPr>
              <a:t>fosfolipidi, </a:t>
            </a:r>
            <a:r>
              <a:rPr lang="it-IT" altLang="zh-CN" b="1" baseline="0" dirty="0" err="1">
                <a:solidFill>
                  <a:schemeClr val="accent2"/>
                </a:solidFill>
                <a:ea typeface="宋体" charset="-122"/>
              </a:rPr>
              <a:t>apoproteina</a:t>
            </a:r>
            <a:r>
              <a:rPr lang="it-IT" altLang="zh-CN" b="1" baseline="0" dirty="0">
                <a:solidFill>
                  <a:schemeClr val="accent2"/>
                </a:solidFill>
                <a:ea typeface="宋体" charset="-122"/>
              </a:rPr>
              <a:t> A e colesterolo libero</a:t>
            </a:r>
            <a:r>
              <a:rPr lang="it-IT" altLang="zh-CN" b="1" baseline="0" dirty="0">
                <a:ea typeface="宋体" charset="-122"/>
              </a:rPr>
              <a:t>. </a:t>
            </a:r>
            <a:r>
              <a:rPr lang="it-IT" altLang="zh-CN" b="1" baseline="0" dirty="0">
                <a:solidFill>
                  <a:srgbClr val="FF0000"/>
                </a:solidFill>
                <a:ea typeface="宋体" charset="-122"/>
              </a:rPr>
              <a:t>I trigliceridi (</a:t>
            </a:r>
            <a:r>
              <a:rPr lang="it-IT" altLang="zh-CN" b="1" baseline="0" dirty="0" err="1">
                <a:solidFill>
                  <a:srgbClr val="FF0000"/>
                </a:solidFill>
                <a:ea typeface="宋体" charset="-122"/>
              </a:rPr>
              <a:t>triacilgliceroli</a:t>
            </a:r>
            <a:r>
              <a:rPr lang="it-IT" altLang="zh-CN" b="1" baseline="0" dirty="0">
                <a:solidFill>
                  <a:srgbClr val="FF0000"/>
                </a:solidFill>
                <a:ea typeface="宋体" charset="-122"/>
              </a:rPr>
              <a:t>) epatici quindi vengono secreti solo se combinati a formare una lipoproteina. </a:t>
            </a:r>
            <a:r>
              <a:rPr lang="it-IT" altLang="zh-CN" b="1" baseline="0" dirty="0">
                <a:ea typeface="宋体" charset="-122"/>
              </a:rPr>
              <a:t>Nelle intossicazioni si ha accumulo di trigliceridi nel fegato per vari meccanismi: </a:t>
            </a:r>
          </a:p>
          <a:p>
            <a:pPr algn="just"/>
            <a:r>
              <a:rPr lang="it-IT" altLang="zh-CN" b="1" baseline="0" dirty="0" err="1">
                <a:solidFill>
                  <a:schemeClr val="accent2"/>
                </a:solidFill>
                <a:ea typeface="宋体" charset="-122"/>
              </a:rPr>
              <a:t>*interferendo</a:t>
            </a:r>
            <a:r>
              <a:rPr lang="it-IT" altLang="zh-CN" b="1" baseline="0" dirty="0">
                <a:solidFill>
                  <a:schemeClr val="accent2"/>
                </a:solidFill>
                <a:ea typeface="宋体" charset="-122"/>
              </a:rPr>
              <a:t> con la sintesi della </a:t>
            </a:r>
            <a:r>
              <a:rPr lang="en-US" altLang="zh-CN" b="1" baseline="0" dirty="0">
                <a:solidFill>
                  <a:schemeClr val="accent2"/>
                </a:solidFill>
                <a:ea typeface="宋体" charset="-122"/>
                <a:cs typeface="Times New Roman" pitchFamily="18" charset="0"/>
              </a:rPr>
              <a:t>ß</a:t>
            </a:r>
            <a:r>
              <a:rPr lang="it-IT" altLang="zh-CN" b="1" baseline="0" dirty="0">
                <a:solidFill>
                  <a:schemeClr val="accent2"/>
                </a:solidFill>
                <a:ea typeface="宋体" charset="-122"/>
              </a:rPr>
              <a:t>-globulina (</a:t>
            </a:r>
            <a:r>
              <a:rPr lang="it-IT" altLang="zh-CN" b="1" baseline="0" dirty="0" err="1">
                <a:solidFill>
                  <a:schemeClr val="accent2"/>
                </a:solidFill>
                <a:ea typeface="宋体" charset="-122"/>
              </a:rPr>
              <a:t>Apoproteina</a:t>
            </a:r>
            <a:r>
              <a:rPr lang="it-IT" altLang="zh-CN" b="1" baseline="0" dirty="0">
                <a:solidFill>
                  <a:schemeClr val="accent2"/>
                </a:solidFill>
                <a:ea typeface="宋体" charset="-122"/>
              </a:rPr>
              <a:t> A) delle lipoproteine (es. tetracloruro di carbonio e tetracicline) </a:t>
            </a:r>
          </a:p>
          <a:p>
            <a:pPr algn="just"/>
            <a:r>
              <a:rPr lang="it-IT" altLang="zh-CN" b="1" baseline="0" dirty="0" err="1">
                <a:solidFill>
                  <a:schemeClr val="accent2"/>
                </a:solidFill>
                <a:ea typeface="宋体" charset="-122"/>
              </a:rPr>
              <a:t>*diminuendo</a:t>
            </a:r>
            <a:r>
              <a:rPr lang="it-IT" altLang="zh-CN" b="1" baseline="0" dirty="0">
                <a:solidFill>
                  <a:schemeClr val="accent2"/>
                </a:solidFill>
                <a:ea typeface="宋体" charset="-122"/>
              </a:rPr>
              <a:t> la coniugazione dei trigliceridi con le lipoproteine (es. tetracloruro di carbonio) </a:t>
            </a:r>
          </a:p>
          <a:p>
            <a:pPr algn="just"/>
            <a:r>
              <a:rPr lang="it-IT" altLang="zh-CN" b="1" baseline="0" dirty="0" err="1">
                <a:solidFill>
                  <a:schemeClr val="accent2"/>
                </a:solidFill>
                <a:ea typeface="宋体" charset="-122"/>
              </a:rPr>
              <a:t>*per</a:t>
            </a:r>
            <a:r>
              <a:rPr lang="it-IT" altLang="zh-CN" b="1" baseline="0" dirty="0">
                <a:solidFill>
                  <a:schemeClr val="accent2"/>
                </a:solidFill>
                <a:ea typeface="宋体" charset="-122"/>
              </a:rPr>
              <a:t> inibizione della sintesi dei fosfolipidi stessi che sono parte essenziale delle VLDL (es. deficit di colina) </a:t>
            </a:r>
          </a:p>
          <a:p>
            <a:pPr algn="just"/>
            <a:r>
              <a:rPr lang="it-IT" altLang="zh-CN" b="1" baseline="0" dirty="0" err="1">
                <a:solidFill>
                  <a:schemeClr val="accent2"/>
                </a:solidFill>
                <a:ea typeface="宋体" charset="-122"/>
              </a:rPr>
              <a:t>*per</a:t>
            </a:r>
            <a:r>
              <a:rPr lang="it-IT" altLang="zh-CN" b="1" baseline="0" dirty="0">
                <a:solidFill>
                  <a:schemeClr val="accent2"/>
                </a:solidFill>
                <a:ea typeface="宋体" charset="-122"/>
              </a:rPr>
              <a:t> blocco della ossidazione dei lipidi nei mitocondri (es. etanolo) in seguito a competizione da parte dell'etanolo a livello delle ossidasi mitocondriali. (assunzione acuta etanolo sfocia in inibizione enzimatica) </a:t>
            </a:r>
          </a:p>
          <a:p>
            <a:pPr algn="just"/>
            <a:endParaRPr lang="it-IT" altLang="zh-CN" sz="900" b="1" baseline="0" dirty="0">
              <a:solidFill>
                <a:schemeClr val="accent2"/>
              </a:solidFill>
              <a:ea typeface="宋体" charset="-122"/>
            </a:endParaRPr>
          </a:p>
          <a:p>
            <a:pPr algn="just"/>
            <a:r>
              <a:rPr lang="it-IT" altLang="zh-CN" b="1" baseline="0" dirty="0">
                <a:ea typeface="宋体" charset="-122"/>
              </a:rPr>
              <a:t>I farmaci possono produrre questi effetti quando l'entità del danno non arriva a produrre necrosi degli epatociti.</a:t>
            </a:r>
            <a:r>
              <a:rPr lang="it-IT" altLang="zh-CN" dirty="0">
                <a:ea typeface="宋体" charset="-122"/>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44475" y="17463"/>
            <a:ext cx="8632825" cy="6481762"/>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NECROSI EPATICA</a:t>
            </a:r>
            <a:r>
              <a:rPr lang="it-IT" altLang="zh-CN" b="1" baseline="0">
                <a:ea typeface="宋体" charset="-122"/>
              </a:rPr>
              <a:t> </a:t>
            </a:r>
          </a:p>
          <a:p>
            <a:endParaRPr lang="it-IT" altLang="zh-CN" sz="1200" b="1" baseline="0">
              <a:ea typeface="宋体" charset="-122"/>
            </a:endParaRPr>
          </a:p>
          <a:p>
            <a:pPr algn="just"/>
            <a:r>
              <a:rPr lang="it-IT" altLang="zh-CN" b="1" baseline="0">
                <a:solidFill>
                  <a:srgbClr val="FF3300"/>
                </a:solidFill>
                <a:ea typeface="宋体" charset="-122"/>
              </a:rPr>
              <a:t>Per necrosi epatica s'intende la morte degli epatociti; può essere focale, zonale o diffusa ed ha in genere le caratteristiche di una lesione acuta.</a:t>
            </a:r>
            <a:r>
              <a:rPr lang="it-IT" altLang="zh-CN" b="1" baseline="0">
                <a:ea typeface="宋体" charset="-122"/>
              </a:rPr>
              <a:t> </a:t>
            </a:r>
          </a:p>
          <a:p>
            <a:pPr algn="just"/>
            <a:r>
              <a:rPr lang="it-IT" altLang="zh-CN" b="1" baseline="0">
                <a:ea typeface="宋体" charset="-122"/>
              </a:rPr>
              <a:t>Può essere causata dall'esposizione di numerose sostanze chimiche. </a:t>
            </a:r>
            <a:r>
              <a:rPr lang="it-IT" altLang="zh-CN" b="1" baseline="0">
                <a:solidFill>
                  <a:schemeClr val="accent2"/>
                </a:solidFill>
                <a:ea typeface="宋体" charset="-122"/>
              </a:rPr>
              <a:t>Si tratta di una lesione assai grave ma non necessariamente critica data la notevole capacità di rigenerazione del fegato. </a:t>
            </a:r>
          </a:p>
          <a:p>
            <a:pPr algn="just"/>
            <a:r>
              <a:rPr lang="it-IT" altLang="zh-CN" b="1" baseline="0">
                <a:ea typeface="宋体" charset="-122"/>
              </a:rPr>
              <a:t>La morte cellulare avviene per rottura della membrana citoplasmatica, ma tale evento è preceduto da una serie di modificazioni morfologiche rappresentate da: </a:t>
            </a:r>
          </a:p>
          <a:p>
            <a:pPr algn="just"/>
            <a:r>
              <a:rPr lang="it-IT" altLang="zh-CN" b="1" baseline="0">
                <a:ea typeface="宋体" charset="-122"/>
              </a:rPr>
              <a:t>- rigonfiamento citoplasmico </a:t>
            </a:r>
          </a:p>
          <a:p>
            <a:pPr algn="just"/>
            <a:r>
              <a:rPr lang="it-IT" altLang="zh-CN" b="1" baseline="0">
                <a:ea typeface="宋体" charset="-122"/>
              </a:rPr>
              <a:t>- disaggregazione dei ribosomi. </a:t>
            </a:r>
          </a:p>
          <a:p>
            <a:pPr algn="just"/>
            <a:r>
              <a:rPr lang="it-IT" altLang="zh-CN" b="1" baseline="0">
                <a:ea typeface="宋体" charset="-122"/>
              </a:rPr>
              <a:t>- accumulo dei trigliceridi sotto forma di goccioline di grasso  </a:t>
            </a:r>
          </a:p>
          <a:p>
            <a:pPr algn="just"/>
            <a:r>
              <a:rPr lang="it-IT" altLang="zh-CN" b="1" baseline="0">
                <a:ea typeface="宋体" charset="-122"/>
              </a:rPr>
              <a:t>- progressivo rigonfiamento dei mitocondri, con distruzione delle creste - dissoluzione del nucleo e degli organuli - rottura della membrana plasmatica</a:t>
            </a:r>
            <a:r>
              <a:rPr lang="it-IT" altLang="zh-CN" b="1">
                <a:ea typeface="宋体" charset="-122"/>
              </a:rPr>
              <a:t>.</a:t>
            </a:r>
            <a:r>
              <a:rPr lang="it-IT" altLang="zh-CN">
                <a:ea typeface="宋体" charset="-122"/>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44475" y="203200"/>
            <a:ext cx="8632825" cy="6299200"/>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CIRROSI EPATICA </a:t>
            </a:r>
          </a:p>
          <a:p>
            <a:pPr algn="just"/>
            <a:r>
              <a:rPr lang="it-IT" altLang="zh-CN" b="1" baseline="0">
                <a:solidFill>
                  <a:srgbClr val="FF3300"/>
                </a:solidFill>
                <a:ea typeface="宋体" charset="-122"/>
              </a:rPr>
              <a:t>E' una malattia del fegato caratterizzata dalla perdita di epatociti e dalla loro sostituzione con tessuto connettivo fibroso</a:t>
            </a:r>
            <a:r>
              <a:rPr lang="it-IT" altLang="zh-CN" b="1" baseline="0">
                <a:ea typeface="宋体" charset="-122"/>
              </a:rPr>
              <a:t>. Il termine cirrosi si riferisce al colore più chiaro delle regioni fibrotiche rispetto al tessuto epatico normale (greco Kirrhos=fulvo). </a:t>
            </a:r>
          </a:p>
          <a:p>
            <a:pPr algn="just"/>
            <a:r>
              <a:rPr lang="it-IT" altLang="zh-CN" b="1" baseline="0">
                <a:ea typeface="宋体" charset="-122"/>
              </a:rPr>
              <a:t>Si formano dei setti di collagene nella massa del fegato che separano gli epatociti in masse cellulari che assumono l'aspetto di noduli. </a:t>
            </a:r>
          </a:p>
          <a:p>
            <a:pPr algn="just"/>
            <a:r>
              <a:rPr lang="it-IT" altLang="zh-CN" b="1" baseline="0">
                <a:solidFill>
                  <a:schemeClr val="accent2"/>
                </a:solidFill>
                <a:ea typeface="宋体" charset="-122"/>
              </a:rPr>
              <a:t>La patogenesi della cirrosi non è del tutto chiara. Nella maggior parte dei casi sembra derivare da necrosi di singole cellule e da un deficit dei meccanismi di rigenerazione;        ciò promuoverebbe l'attività fibroblastica con formazione del tessuto cicatriziale.</a:t>
            </a:r>
            <a:r>
              <a:rPr lang="it-IT" altLang="zh-CN" b="1" baseline="0">
                <a:ea typeface="宋体" charset="-122"/>
              </a:rPr>
              <a:t> </a:t>
            </a:r>
          </a:p>
          <a:p>
            <a:pPr algn="just"/>
            <a:r>
              <a:rPr lang="it-IT" altLang="zh-CN" b="1" baseline="0">
                <a:ea typeface="宋体" charset="-122"/>
              </a:rPr>
              <a:t>Le cause della cirrosi possono essere farmaci, epatite virale, malnutrizione e insufficienza cardiaca congestizia, alcoolismo (nel 10% degli alcoolisti).</a:t>
            </a:r>
            <a:r>
              <a:rPr lang="it-IT" altLang="zh-CN" baseline="0">
                <a:ea typeface="宋体" charset="-122"/>
              </a:rPr>
              <a:t> </a:t>
            </a:r>
          </a:p>
        </p:txBody>
      </p:sp>
      <p:sp>
        <p:nvSpPr>
          <p:cNvPr id="36867" name="AutoShape 3"/>
          <p:cNvSpPr>
            <a:spLocks noChangeArrowheads="1"/>
          </p:cNvSpPr>
          <p:nvPr/>
        </p:nvSpPr>
        <p:spPr bwMode="auto">
          <a:xfrm>
            <a:off x="6980238" y="4454525"/>
            <a:ext cx="1001712" cy="88900"/>
          </a:xfrm>
          <a:prstGeom prst="rightArrow">
            <a:avLst>
              <a:gd name="adj1" fmla="val 50000"/>
              <a:gd name="adj2" fmla="val 281696"/>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Risultati immagini per cirrosi epatica"/>
          <p:cNvPicPr>
            <a:picLocks noChangeAspect="1" noChangeArrowheads="1"/>
          </p:cNvPicPr>
          <p:nvPr/>
        </p:nvPicPr>
        <p:blipFill>
          <a:blip r:embed="rId2" cstate="print"/>
          <a:srcRect b="5727"/>
          <a:stretch>
            <a:fillRect/>
          </a:stretch>
        </p:blipFill>
        <p:spPr bwMode="auto">
          <a:xfrm>
            <a:off x="711200" y="462730"/>
            <a:ext cx="8097313" cy="503818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slideplayer.it/slide/549448/1/images/2/FISIOPATOLOGIA+Necrosi+epatocitaria:+punto+di+partenza+comune+della+cirrosi+di+qualsiasi+eziologia..jpg"/>
          <p:cNvPicPr>
            <a:picLocks noChangeAspect="1" noChangeArrowheads="1"/>
          </p:cNvPicPr>
          <p:nvPr/>
        </p:nvPicPr>
        <p:blipFill>
          <a:blip r:embed="rId2" cstate="print"/>
          <a:srcRect l="10406" t="5653" r="5781" b="7194"/>
          <a:stretch>
            <a:fillRect/>
          </a:stretch>
        </p:blipFill>
        <p:spPr bwMode="auto">
          <a:xfrm>
            <a:off x="0" y="387655"/>
            <a:ext cx="7280587" cy="5678042"/>
          </a:xfrm>
          <a:prstGeom prst="rect">
            <a:avLst/>
          </a:prstGeom>
          <a:noFill/>
        </p:spPr>
      </p:pic>
      <p:pic>
        <p:nvPicPr>
          <p:cNvPr id="2" name="Picture 2" descr="Risultati immagini per cirrosi epatica"/>
          <p:cNvPicPr>
            <a:picLocks noChangeAspect="1" noChangeArrowheads="1"/>
          </p:cNvPicPr>
          <p:nvPr/>
        </p:nvPicPr>
        <p:blipFill>
          <a:blip r:embed="rId3" cstate="print"/>
          <a:srcRect/>
          <a:stretch>
            <a:fillRect/>
          </a:stretch>
        </p:blipFill>
        <p:spPr bwMode="auto">
          <a:xfrm>
            <a:off x="5554889" y="1986649"/>
            <a:ext cx="3589111" cy="282778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slideplayer.it/slide/549448/1/images/5/FIBROGENESI+EPATIC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44475" y="103188"/>
            <a:ext cx="8899525" cy="5830887"/>
          </a:xfrm>
          <a:prstGeom prst="rect">
            <a:avLst/>
          </a:prstGeom>
          <a:noFill/>
          <a:ln w="9525">
            <a:noFill/>
            <a:miter lim="800000"/>
            <a:headEnd/>
            <a:tailEnd/>
          </a:ln>
        </p:spPr>
        <p:txBody>
          <a:bodyPr>
            <a:spAutoFit/>
          </a:bodyPr>
          <a:lstStyle/>
          <a:p>
            <a:pPr>
              <a:lnSpc>
                <a:spcPct val="85000"/>
              </a:lnSpc>
            </a:pPr>
            <a:endParaRPr lang="it-IT" altLang="zh-CN" b="1" baseline="0">
              <a:ea typeface="宋体" charset="-122"/>
            </a:endParaRPr>
          </a:p>
          <a:p>
            <a:pPr>
              <a:lnSpc>
                <a:spcPct val="95000"/>
              </a:lnSpc>
            </a:pPr>
            <a:r>
              <a:rPr lang="it-IT" altLang="zh-CN" sz="2800" b="1" baseline="0">
                <a:ea typeface="宋体" charset="-122"/>
              </a:rPr>
              <a:t>La somministrazione di sostanze chimiche può risultare in:</a:t>
            </a:r>
          </a:p>
          <a:p>
            <a:pPr>
              <a:lnSpc>
                <a:spcPct val="120000"/>
              </a:lnSpc>
              <a:buFont typeface="Wingdings" pitchFamily="2" charset="2"/>
              <a:buChar char="ü"/>
            </a:pPr>
            <a:r>
              <a:rPr lang="it-IT" altLang="zh-CN" sz="2800" b="1" baseline="0">
                <a:solidFill>
                  <a:schemeClr val="accent2"/>
                </a:solidFill>
                <a:ea typeface="宋体" charset="-122"/>
              </a:rPr>
              <a:t>Interferenza con apporto epatico di bilirubina, sua coniugazione ed eliminazione</a:t>
            </a:r>
          </a:p>
          <a:p>
            <a:pPr>
              <a:lnSpc>
                <a:spcPct val="120000"/>
              </a:lnSpc>
              <a:buFont typeface="Wingdings" pitchFamily="2" charset="2"/>
              <a:buChar char="ü"/>
            </a:pPr>
            <a:r>
              <a:rPr lang="it-IT" altLang="zh-CN" sz="2800" b="1" baseline="0">
                <a:solidFill>
                  <a:schemeClr val="accent2"/>
                </a:solidFill>
                <a:ea typeface="宋体" charset="-122"/>
              </a:rPr>
              <a:t>Colelitiasi</a:t>
            </a:r>
          </a:p>
          <a:p>
            <a:pPr>
              <a:lnSpc>
                <a:spcPct val="120000"/>
              </a:lnSpc>
              <a:buFont typeface="Wingdings" pitchFamily="2" charset="2"/>
              <a:buChar char="ü"/>
            </a:pPr>
            <a:r>
              <a:rPr lang="it-IT" altLang="zh-CN" sz="2800" b="1" baseline="0">
                <a:solidFill>
                  <a:schemeClr val="accent2"/>
                </a:solidFill>
                <a:ea typeface="宋体" charset="-122"/>
              </a:rPr>
              <a:t>Reazioni epatotossiche dose dipendenti</a:t>
            </a:r>
          </a:p>
          <a:p>
            <a:pPr>
              <a:lnSpc>
                <a:spcPct val="120000"/>
              </a:lnSpc>
              <a:buFont typeface="Wingdings" pitchFamily="2" charset="2"/>
              <a:buChar char="ü"/>
            </a:pPr>
            <a:r>
              <a:rPr lang="it-IT" altLang="zh-CN" sz="2800" b="1" baseline="0">
                <a:solidFill>
                  <a:schemeClr val="accent2"/>
                </a:solidFill>
                <a:ea typeface="宋体" charset="-122"/>
              </a:rPr>
              <a:t>Reazioni epatotossiche dose indipendenti</a:t>
            </a:r>
          </a:p>
          <a:p>
            <a:pPr marL="742950" lvl="1" indent="-285750">
              <a:lnSpc>
                <a:spcPct val="120000"/>
              </a:lnSpc>
              <a:buFont typeface="Wingdings" pitchFamily="2" charset="2"/>
              <a:buChar char="ü"/>
            </a:pPr>
            <a:r>
              <a:rPr lang="it-IT" altLang="zh-CN" sz="2800" b="1" baseline="0">
                <a:solidFill>
                  <a:schemeClr val="accent2"/>
                </a:solidFill>
                <a:ea typeface="宋体" charset="-122"/>
              </a:rPr>
              <a:t>Danno epatocellulare diffuso</a:t>
            </a:r>
          </a:p>
          <a:p>
            <a:pPr marL="742950" lvl="1" indent="-285750">
              <a:lnSpc>
                <a:spcPct val="120000"/>
              </a:lnSpc>
              <a:buFont typeface="Wingdings" pitchFamily="2" charset="2"/>
              <a:buChar char="ü"/>
            </a:pPr>
            <a:r>
              <a:rPr lang="it-IT" altLang="zh-CN" sz="2800" b="1" baseline="0">
                <a:solidFill>
                  <a:schemeClr val="accent2"/>
                </a:solidFill>
                <a:ea typeface="宋体" charset="-122"/>
              </a:rPr>
              <a:t>Epatite Colestatica</a:t>
            </a:r>
          </a:p>
          <a:p>
            <a:pPr>
              <a:lnSpc>
                <a:spcPct val="120000"/>
              </a:lnSpc>
              <a:buFont typeface="Wingdings" pitchFamily="2" charset="2"/>
              <a:buChar char="ü"/>
            </a:pPr>
            <a:r>
              <a:rPr lang="it-IT" altLang="zh-CN" sz="2800" b="1" baseline="0">
                <a:solidFill>
                  <a:schemeClr val="accent2"/>
                </a:solidFill>
                <a:ea typeface="宋体" charset="-122"/>
              </a:rPr>
              <a:t>Epatiti croniche</a:t>
            </a:r>
          </a:p>
          <a:p>
            <a:pPr>
              <a:lnSpc>
                <a:spcPct val="120000"/>
              </a:lnSpc>
              <a:buFont typeface="Wingdings" pitchFamily="2" charset="2"/>
              <a:buChar char="ü"/>
            </a:pPr>
            <a:r>
              <a:rPr lang="it-IT" altLang="zh-CN" sz="2800" b="1" baseline="0">
                <a:solidFill>
                  <a:schemeClr val="accent2"/>
                </a:solidFill>
                <a:ea typeface="宋体" charset="-122"/>
              </a:rPr>
              <a:t>Tumori epatici</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44475" y="0"/>
            <a:ext cx="8632825" cy="6908800"/>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EPATITE VIRALE-SIMILE</a:t>
            </a:r>
            <a:r>
              <a:rPr lang="it-IT" altLang="zh-CN" b="1" baseline="0">
                <a:ea typeface="宋体" charset="-122"/>
              </a:rPr>
              <a:t> </a:t>
            </a:r>
          </a:p>
          <a:p>
            <a:pPr algn="just"/>
            <a:r>
              <a:rPr lang="it-IT" altLang="zh-CN" b="1" baseline="0">
                <a:ea typeface="宋体" charset="-122"/>
              </a:rPr>
              <a:t>Molti farmaci determinano una sindrone clinica indistinguibile dall'epatite virale. In genere si osserva inizialmente uno stadio preitterico con innalzamento nel siero dei livelli di enzimi epatici (transaminasi glutammico- piruvica o SGPT); gli epatociti sono rigonfi con infiltrazione di cellule infiammatorie che determinano colestasi per compressione dei dotti biliari intraepatici </a:t>
            </a:r>
            <a:r>
              <a:rPr lang="it-IT" altLang="zh-CN" b="1" baseline="0">
                <a:ea typeface="宋体" charset="-122"/>
                <a:sym typeface="Symbol" pitchFamily="18" charset="2"/>
              </a:rPr>
              <a:t> </a:t>
            </a:r>
            <a:r>
              <a:rPr lang="it-IT" altLang="zh-CN" b="1" baseline="0">
                <a:ea typeface="宋体" charset="-122"/>
              </a:rPr>
              <a:t>aumento della bilirubina coniugata plasmatica (diretta). </a:t>
            </a:r>
          </a:p>
          <a:p>
            <a:pPr algn="just"/>
            <a:r>
              <a:rPr lang="it-IT" altLang="zh-CN" b="1" baseline="0">
                <a:ea typeface="宋体" charset="-122"/>
              </a:rPr>
              <a:t>Questo stadio può essere seguito o da un recupero o da una insufficienza epatica acuta. </a:t>
            </a:r>
          </a:p>
          <a:p>
            <a:pPr algn="just"/>
            <a:endParaRPr lang="it-IT" altLang="zh-CN" sz="1600" b="1" baseline="0">
              <a:ea typeface="宋体" charset="-122"/>
            </a:endParaRPr>
          </a:p>
          <a:p>
            <a:pPr algn="just"/>
            <a:r>
              <a:rPr lang="it-IT" altLang="zh-CN" b="1" baseline="0">
                <a:solidFill>
                  <a:schemeClr val="accent2"/>
                </a:solidFill>
                <a:ea typeface="宋体" charset="-122"/>
              </a:rPr>
              <a:t>INSUFFICIENZA EPATICA.</a:t>
            </a:r>
            <a:r>
              <a:rPr lang="it-IT" altLang="zh-CN" b="1" baseline="0">
                <a:ea typeface="宋体" charset="-122"/>
              </a:rPr>
              <a:t> </a:t>
            </a:r>
          </a:p>
          <a:p>
            <a:pPr algn="just"/>
            <a:r>
              <a:rPr lang="it-IT" altLang="zh-CN" b="1" baseline="0">
                <a:ea typeface="宋体" charset="-122"/>
              </a:rPr>
              <a:t>L'insufficienza epatica acuta può derivare da un epatite virale o da una sostanza epatotossica; tuttavia molto più frequente è il verificarsi di un deterioramento graduale della funzionalità epatica con lievi o assenti sintomi di insufficienza sino a che non vengano sopraffatte le capacità di riserva del fegato per una o più funzioni. </a:t>
            </a:r>
            <a:endParaRPr lang="it-IT" altLang="zh-CN" baseline="0">
              <a:ea typeface="宋体"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44475" y="88900"/>
            <a:ext cx="8632825" cy="5934075"/>
          </a:xfrm>
          <a:prstGeom prst="rect">
            <a:avLst/>
          </a:prstGeom>
          <a:noFill/>
          <a:ln w="9525">
            <a:noFill/>
            <a:miter lim="800000"/>
            <a:headEnd/>
            <a:tailEnd/>
          </a:ln>
        </p:spPr>
        <p:txBody>
          <a:bodyPr>
            <a:spAutoFit/>
          </a:bodyPr>
          <a:lstStyle/>
          <a:p>
            <a:pPr algn="just"/>
            <a:r>
              <a:rPr lang="it-IT" altLang="zh-CN" b="1" baseline="0">
                <a:ea typeface="宋体" charset="-122"/>
              </a:rPr>
              <a:t>Uno stress (ben sopportato da un fegato sano), può far precipitare una insufficienza compensata.</a:t>
            </a:r>
            <a:r>
              <a:rPr lang="it-IT" altLang="zh-CN">
                <a:ea typeface="宋体" charset="-122"/>
              </a:rPr>
              <a:t> </a:t>
            </a:r>
          </a:p>
          <a:p>
            <a:pPr algn="just"/>
            <a:endParaRPr lang="it-IT" altLang="zh-CN" b="1" baseline="0">
              <a:ea typeface="宋体" charset="-122"/>
            </a:endParaRPr>
          </a:p>
          <a:p>
            <a:pPr algn="just"/>
            <a:r>
              <a:rPr lang="it-IT" altLang="zh-CN" b="1" baseline="0">
                <a:ea typeface="宋体" charset="-122"/>
              </a:rPr>
              <a:t>Il quadro clinico della fase terminale dell'insufficienza viene detto &lt;</a:t>
            </a:r>
            <a:r>
              <a:rPr lang="it-IT" altLang="zh-CN" b="1" baseline="0">
                <a:solidFill>
                  <a:schemeClr val="accent2"/>
                </a:solidFill>
                <a:ea typeface="宋体" charset="-122"/>
              </a:rPr>
              <a:t>sindrome colemica&gt;:</a:t>
            </a:r>
            <a:r>
              <a:rPr lang="it-IT" altLang="zh-CN" b="1" baseline="0">
                <a:ea typeface="宋体" charset="-122"/>
              </a:rPr>
              <a:t> il paziente è confuso con attacchi maniacali, poi apatico, poi in uno stato comatoso </a:t>
            </a:r>
            <a:r>
              <a:rPr lang="it-IT" altLang="zh-CN" b="1" baseline="0">
                <a:solidFill>
                  <a:schemeClr val="accent2"/>
                </a:solidFill>
                <a:ea typeface="宋体" charset="-122"/>
              </a:rPr>
              <a:t>(coma epatico).</a:t>
            </a:r>
            <a:r>
              <a:rPr lang="it-IT" altLang="zh-CN" b="1" baseline="0">
                <a:ea typeface="宋体" charset="-122"/>
              </a:rPr>
              <a:t> Si osservano in successione tremori muscolari (particolarmente visibili se il paziente viene invitato e tenere le braccia tesi in avanti), riflessi plantari esagerati, convulsioni, morte. </a:t>
            </a:r>
          </a:p>
          <a:p>
            <a:pPr algn="just"/>
            <a:r>
              <a:rPr lang="it-IT" altLang="zh-CN" b="1" baseline="0">
                <a:solidFill>
                  <a:schemeClr val="accent2"/>
                </a:solidFill>
                <a:ea typeface="宋体" charset="-122"/>
              </a:rPr>
              <a:t>Molti degli effetti sul SNC possono essere ricollegabili all'accumulo di sostanze tossiche (ammoniaca).</a:t>
            </a:r>
            <a:r>
              <a:rPr lang="it-IT" altLang="zh-CN" b="1" baseline="0">
                <a:ea typeface="宋体" charset="-122"/>
              </a:rPr>
              <a:t> </a:t>
            </a:r>
          </a:p>
          <a:p>
            <a:pPr algn="just"/>
            <a:r>
              <a:rPr lang="it-IT" altLang="zh-CN" b="1" baseline="0">
                <a:solidFill>
                  <a:srgbClr val="FF3300"/>
                </a:solidFill>
                <a:ea typeface="宋体" charset="-122"/>
              </a:rPr>
              <a:t>L'ammoniaca può provenire dalla attività di enzimi microbici intestinali; normalmente l'ammoniaca viene rimossa dal sangue portale nel fegato e quindi non è mai presente in circolo. In casi di insufficienza epatica grave si può arrivare ad una concentrazione di ammoniaca pari a 3 </a:t>
            </a:r>
            <a:r>
              <a:rPr lang="el-GR" altLang="zh-CN" b="1" baseline="0">
                <a:solidFill>
                  <a:srgbClr val="FF3300"/>
                </a:solidFill>
                <a:cs typeface="Times New Roman" pitchFamily="18" charset="0"/>
              </a:rPr>
              <a:t>μ</a:t>
            </a:r>
            <a:r>
              <a:rPr lang="it-IT" altLang="zh-CN" b="1" baseline="0">
                <a:solidFill>
                  <a:srgbClr val="FF3300"/>
                </a:solidFill>
                <a:ea typeface="宋体" charset="-122"/>
              </a:rPr>
              <a:t>g/ml</a:t>
            </a:r>
            <a:r>
              <a:rPr lang="it-IT" altLang="zh-CN" b="1" baseline="0">
                <a:ea typeface="宋体" charset="-122"/>
              </a:rPr>
              <a:t>.</a:t>
            </a:r>
            <a:r>
              <a:rPr lang="it-IT" altLang="zh-CN" baseline="0">
                <a:ea typeface="宋体" charset="-122"/>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30188" y="204788"/>
            <a:ext cx="8913812" cy="6788150"/>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ALTERAZIONI A LIVELLO DEL TESSUTO EPATICO</a:t>
            </a:r>
          </a:p>
          <a:p>
            <a:r>
              <a:rPr lang="it-IT" altLang="zh-CN" b="1" baseline="0">
                <a:solidFill>
                  <a:schemeClr val="accent2"/>
                </a:solidFill>
                <a:ea typeface="宋体" charset="-122"/>
              </a:rPr>
              <a:t>Epatite virale-simile</a:t>
            </a:r>
          </a:p>
          <a:p>
            <a:r>
              <a:rPr lang="it-IT" altLang="zh-CN" b="1" baseline="0">
                <a:ea typeface="宋体" charset="-122"/>
              </a:rPr>
              <a:t>Sindrome indistinguibile da epatite virale con:</a:t>
            </a:r>
          </a:p>
          <a:p>
            <a:pPr>
              <a:buFont typeface="Wingdings" pitchFamily="2" charset="2"/>
              <a:buChar char="ü"/>
            </a:pPr>
            <a:r>
              <a:rPr lang="it-IT" altLang="zh-CN" b="1" baseline="0">
                <a:ea typeface="宋体" charset="-122"/>
              </a:rPr>
              <a:t>	 stadio preitterico con aumento SGPT</a:t>
            </a:r>
          </a:p>
          <a:p>
            <a:pPr>
              <a:buFont typeface="Wingdings" pitchFamily="2" charset="2"/>
              <a:buChar char="ü"/>
            </a:pPr>
            <a:r>
              <a:rPr lang="it-IT" altLang="zh-CN" b="1" baseline="0">
                <a:ea typeface="宋体" charset="-122"/>
              </a:rPr>
              <a:t>	 rigonfiamento epatociti con infiltrazioni cellule  	infiammatorie </a:t>
            </a:r>
          </a:p>
          <a:p>
            <a:pPr>
              <a:buFont typeface="Wingdings" pitchFamily="2" charset="2"/>
              <a:buChar char="ü"/>
            </a:pPr>
            <a:r>
              <a:rPr lang="it-IT" altLang="zh-CN" b="1" baseline="0">
                <a:ea typeface="宋体" charset="-122"/>
              </a:rPr>
              <a:t>	 ittero colestatico aumento bilirubinemia diretta</a:t>
            </a:r>
          </a:p>
          <a:p>
            <a:pPr>
              <a:buFont typeface="Wingdings" pitchFamily="2" charset="2"/>
              <a:buChar char="ü"/>
            </a:pPr>
            <a:r>
              <a:rPr lang="it-IT" altLang="zh-CN" b="1" baseline="0">
                <a:ea typeface="宋体" charset="-122"/>
              </a:rPr>
              <a:t>	 talora recupero</a:t>
            </a:r>
          </a:p>
          <a:p>
            <a:pPr>
              <a:buFont typeface="Wingdings" pitchFamily="2" charset="2"/>
              <a:buChar char="ü"/>
            </a:pPr>
            <a:r>
              <a:rPr lang="it-IT" altLang="zh-CN" b="1" baseline="0">
                <a:ea typeface="宋体" charset="-122"/>
              </a:rPr>
              <a:t>	 talora insufficienza epatica</a:t>
            </a:r>
          </a:p>
          <a:p>
            <a:r>
              <a:rPr lang="it-IT" altLang="zh-CN" b="1" baseline="0">
                <a:solidFill>
                  <a:schemeClr val="accent2"/>
                </a:solidFill>
                <a:ea typeface="宋体" charset="-122"/>
              </a:rPr>
              <a:t>Insufficienza epatica</a:t>
            </a:r>
          </a:p>
          <a:p>
            <a:r>
              <a:rPr lang="it-IT" altLang="zh-CN" b="1" baseline="0">
                <a:ea typeface="宋体" charset="-122"/>
              </a:rPr>
              <a:t>Acuta da epatite virale o da sostanza epatotossica </a:t>
            </a:r>
          </a:p>
          <a:p>
            <a:r>
              <a:rPr lang="it-IT" altLang="zh-CN" b="1" baseline="0">
                <a:ea typeface="宋体" charset="-122"/>
              </a:rPr>
              <a:t>Spesso deterioramento progressivo funzionalità epatica con:</a:t>
            </a:r>
          </a:p>
          <a:p>
            <a:r>
              <a:rPr lang="it-IT" altLang="zh-CN" b="1" baseline="0">
                <a:ea typeface="宋体" charset="-122"/>
              </a:rPr>
              <a:t>    - lievi o assenti segni insufficienza sino esaurimento capacità   	riserva</a:t>
            </a:r>
          </a:p>
          <a:p>
            <a:r>
              <a:rPr lang="it-IT" altLang="zh-CN" b="1" baseline="0">
                <a:ea typeface="宋体" charset="-122"/>
              </a:rPr>
              <a:t>    - precipitazione quadro tossico </a:t>
            </a:r>
          </a:p>
          <a:p>
            <a:r>
              <a:rPr lang="it-IT" altLang="zh-CN" b="1" baseline="0">
                <a:ea typeface="宋体" charset="-122"/>
              </a:rPr>
              <a:t>    - sindrome colemica (confusione, apatia, tremori muscolari, 			riflessi plantari esagerati, convulsioni, morte</a:t>
            </a:r>
            <a:r>
              <a:rPr lang="it-IT" altLang="zh-CN" b="1">
                <a:ea typeface="宋体" charset="-122"/>
              </a:rPr>
              <a:t>)</a:t>
            </a:r>
          </a:p>
          <a:p>
            <a:r>
              <a:rPr lang="it-IT" altLang="zh-CN" b="1">
                <a:ea typeface="宋体" charset="-122"/>
              </a:rPr>
              <a:t/>
            </a:r>
            <a:br>
              <a:rPr lang="it-IT" altLang="zh-CN" b="1">
                <a:ea typeface="宋体" charset="-122"/>
              </a:rPr>
            </a:br>
            <a:endParaRPr lang="it-IT" altLang="zh-CN" b="1">
              <a:ea typeface="宋体"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30188" y="204788"/>
            <a:ext cx="8913812" cy="6788150"/>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ALTERAZIONI A LIVELLO DEL TESSUTO EPATICO</a:t>
            </a:r>
          </a:p>
          <a:p>
            <a:r>
              <a:rPr lang="it-IT" altLang="zh-CN" b="1" baseline="0">
                <a:solidFill>
                  <a:schemeClr val="accent2"/>
                </a:solidFill>
                <a:ea typeface="宋体" charset="-122"/>
              </a:rPr>
              <a:t>Epatite virale-simile</a:t>
            </a:r>
          </a:p>
          <a:p>
            <a:r>
              <a:rPr lang="it-IT" altLang="zh-CN" b="1" baseline="0">
                <a:ea typeface="宋体" charset="-122"/>
              </a:rPr>
              <a:t>Sindrome indistinguibile da epatite virale con:</a:t>
            </a:r>
          </a:p>
          <a:p>
            <a:pPr>
              <a:buFont typeface="Wingdings" pitchFamily="2" charset="2"/>
              <a:buChar char="ü"/>
            </a:pPr>
            <a:r>
              <a:rPr lang="it-IT" altLang="zh-CN" b="1" baseline="0">
                <a:ea typeface="宋体" charset="-122"/>
              </a:rPr>
              <a:t>	 stadio preitterico con aumento SGPT</a:t>
            </a:r>
          </a:p>
          <a:p>
            <a:pPr>
              <a:buFont typeface="Wingdings" pitchFamily="2" charset="2"/>
              <a:buChar char="ü"/>
            </a:pPr>
            <a:r>
              <a:rPr lang="it-IT" altLang="zh-CN" b="1" baseline="0">
                <a:ea typeface="宋体" charset="-122"/>
              </a:rPr>
              <a:t>	 rigonfiamento epatociti con infiltrazioni cellule  	infiammatorie </a:t>
            </a:r>
          </a:p>
          <a:p>
            <a:pPr>
              <a:buFont typeface="Wingdings" pitchFamily="2" charset="2"/>
              <a:buChar char="ü"/>
            </a:pPr>
            <a:r>
              <a:rPr lang="it-IT" altLang="zh-CN" b="1" baseline="0">
                <a:ea typeface="宋体" charset="-122"/>
              </a:rPr>
              <a:t>	 ittero colestatico aumento bilirubinemia diretta</a:t>
            </a:r>
          </a:p>
          <a:p>
            <a:pPr>
              <a:buFont typeface="Wingdings" pitchFamily="2" charset="2"/>
              <a:buChar char="ü"/>
            </a:pPr>
            <a:r>
              <a:rPr lang="it-IT" altLang="zh-CN" b="1" baseline="0">
                <a:ea typeface="宋体" charset="-122"/>
              </a:rPr>
              <a:t>	 talora recupero</a:t>
            </a:r>
          </a:p>
          <a:p>
            <a:pPr>
              <a:buFont typeface="Wingdings" pitchFamily="2" charset="2"/>
              <a:buChar char="ü"/>
            </a:pPr>
            <a:r>
              <a:rPr lang="it-IT" altLang="zh-CN" b="1" baseline="0">
                <a:ea typeface="宋体" charset="-122"/>
              </a:rPr>
              <a:t>	 talora insufficienza epatica</a:t>
            </a:r>
          </a:p>
          <a:p>
            <a:r>
              <a:rPr lang="it-IT" altLang="zh-CN" b="1" baseline="0">
                <a:solidFill>
                  <a:schemeClr val="accent2"/>
                </a:solidFill>
                <a:ea typeface="宋体" charset="-122"/>
              </a:rPr>
              <a:t>Insufficienza epatica</a:t>
            </a:r>
          </a:p>
          <a:p>
            <a:r>
              <a:rPr lang="it-IT" altLang="zh-CN" b="1" baseline="0">
                <a:ea typeface="宋体" charset="-122"/>
              </a:rPr>
              <a:t>Acuta da epatite virale o da sostanza epatotossica </a:t>
            </a:r>
          </a:p>
          <a:p>
            <a:r>
              <a:rPr lang="it-IT" altLang="zh-CN" b="1" baseline="0">
                <a:ea typeface="宋体" charset="-122"/>
              </a:rPr>
              <a:t>Spesso deterioramento progressivo funzionalità epatica con:</a:t>
            </a:r>
          </a:p>
          <a:p>
            <a:r>
              <a:rPr lang="it-IT" altLang="zh-CN" b="1" baseline="0">
                <a:ea typeface="宋体" charset="-122"/>
              </a:rPr>
              <a:t>    - lievi o assenti segni insufficienza sino esaurimento capacità   	riserva</a:t>
            </a:r>
          </a:p>
          <a:p>
            <a:r>
              <a:rPr lang="it-IT" altLang="zh-CN" b="1" baseline="0">
                <a:ea typeface="宋体" charset="-122"/>
              </a:rPr>
              <a:t>    - precipitazione quadro tossico </a:t>
            </a:r>
          </a:p>
          <a:p>
            <a:r>
              <a:rPr lang="it-IT" altLang="zh-CN" b="1" baseline="0">
                <a:ea typeface="宋体" charset="-122"/>
              </a:rPr>
              <a:t>    - sindrome colemica (confusione, apatia, tremori muscolari, 			riflessi plantari esagerati, convulsioni, morte</a:t>
            </a:r>
            <a:r>
              <a:rPr lang="it-IT" altLang="zh-CN" b="1">
                <a:ea typeface="宋体" charset="-122"/>
              </a:rPr>
              <a:t>)</a:t>
            </a:r>
          </a:p>
          <a:p>
            <a:r>
              <a:rPr lang="it-IT" altLang="zh-CN" b="1">
                <a:ea typeface="宋体" charset="-122"/>
              </a:rPr>
              <a:t/>
            </a:r>
            <a:br>
              <a:rPr lang="it-IT" altLang="zh-CN" b="1">
                <a:ea typeface="宋体" charset="-122"/>
              </a:rPr>
            </a:br>
            <a:endParaRPr lang="it-IT" altLang="zh-CN" b="1">
              <a:ea typeface="宋体"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44475" y="17463"/>
            <a:ext cx="8632825" cy="6664325"/>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EPATOTOSSICITA‘ DOSE-DIPENDENTE</a:t>
            </a:r>
          </a:p>
          <a:p>
            <a:r>
              <a:rPr lang="it-IT" altLang="zh-CN" b="1" u="sng" baseline="0">
                <a:ea typeface="宋体" charset="-122"/>
              </a:rPr>
              <a:t> </a:t>
            </a:r>
            <a:endParaRPr lang="it-IT" altLang="zh-CN" b="1" baseline="0">
              <a:ea typeface="宋体" charset="-122"/>
            </a:endParaRPr>
          </a:p>
          <a:p>
            <a:pPr algn="just"/>
            <a:r>
              <a:rPr lang="it-IT" altLang="zh-CN" b="1" baseline="0">
                <a:ea typeface="宋体" charset="-122"/>
              </a:rPr>
              <a:t>Le reazioni epatiche ai farmaci sono state divise in due tipi principali: </a:t>
            </a:r>
            <a:r>
              <a:rPr lang="it-IT" altLang="zh-CN" b="1" baseline="0">
                <a:solidFill>
                  <a:schemeClr val="accent2"/>
                </a:solidFill>
                <a:ea typeface="宋体" charset="-122"/>
              </a:rPr>
              <a:t>le prevedibili e le non prevedibili.</a:t>
            </a:r>
            <a:r>
              <a:rPr lang="it-IT" altLang="zh-CN" b="1" baseline="0">
                <a:ea typeface="宋体" charset="-122"/>
              </a:rPr>
              <a:t> </a:t>
            </a:r>
          </a:p>
          <a:p>
            <a:pPr algn="just"/>
            <a:r>
              <a:rPr lang="it-IT" altLang="zh-CN" b="1" baseline="0">
                <a:ea typeface="宋体" charset="-122"/>
              </a:rPr>
              <a:t>Le reazioni prevedibili comprendono quelle che insorgono da tossicità epatocellulare diretta e quelle dovute ad interferenza specifica con la trasformazione metabolica dell'eme in bilirubina e con l'escrezione del prodotto metabolico nella bile. </a:t>
            </a:r>
          </a:p>
          <a:p>
            <a:pPr algn="just"/>
            <a:r>
              <a:rPr lang="it-IT" altLang="zh-CN" b="1" baseline="0">
                <a:ea typeface="宋体" charset="-122"/>
              </a:rPr>
              <a:t>Pertanto gli effetti epatotossici dei farmaci e di altre sostanze chimiche possono manifestarsi:</a:t>
            </a:r>
          </a:p>
          <a:p>
            <a:pPr algn="just"/>
            <a:r>
              <a:rPr lang="it-IT" altLang="zh-CN" b="1" baseline="0">
                <a:solidFill>
                  <a:srgbClr val="FF3300"/>
                </a:solidFill>
                <a:ea typeface="宋体" charset="-122"/>
              </a:rPr>
              <a:t>* come ittero colestatico (già parlato) </a:t>
            </a:r>
            <a:r>
              <a:rPr lang="it-IT" altLang="zh-CN" b="1" i="1" baseline="0">
                <a:solidFill>
                  <a:srgbClr val="FF3300"/>
                </a:solidFill>
                <a:ea typeface="宋体" charset="-122"/>
              </a:rPr>
              <a:t> </a:t>
            </a:r>
            <a:endParaRPr lang="it-IT" altLang="zh-CN" b="1" baseline="0">
              <a:solidFill>
                <a:srgbClr val="FF3300"/>
              </a:solidFill>
              <a:ea typeface="宋体" charset="-122"/>
            </a:endParaRPr>
          </a:p>
          <a:p>
            <a:pPr algn="just"/>
            <a:r>
              <a:rPr lang="it-IT" altLang="zh-CN" b="1" baseline="0">
                <a:solidFill>
                  <a:srgbClr val="FF3300"/>
                </a:solidFill>
                <a:ea typeface="宋体" charset="-122"/>
              </a:rPr>
              <a:t>* come reazioni epatocellulari (epatitiche)</a:t>
            </a:r>
          </a:p>
          <a:p>
            <a:pPr algn="just"/>
            <a:r>
              <a:rPr lang="it-IT" altLang="zh-CN" b="1" baseline="0">
                <a:solidFill>
                  <a:srgbClr val="FF3300"/>
                </a:solidFill>
                <a:ea typeface="宋体" charset="-122"/>
              </a:rPr>
              <a:t>* come carcinogenesi. </a:t>
            </a:r>
          </a:p>
          <a:p>
            <a:pPr algn="just"/>
            <a:r>
              <a:rPr lang="it-IT" altLang="zh-CN" b="1" baseline="0">
                <a:ea typeface="宋体" charset="-122"/>
              </a:rPr>
              <a:t>Queste suddivisioni non sono assolute: farmaci la cui epatotossicità è normalmente di tipo colestatico possono occasionalmente produrre una reazione epatitica o mista; alcune sostanze che producono una reazione epatitica acuta possono agire su base cronica come carcinogeni (aflatossina).</a:t>
            </a:r>
            <a:r>
              <a:rPr lang="it-IT" altLang="zh-CN" baseline="0">
                <a:ea typeface="宋体" charset="-122"/>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228725" y="0"/>
            <a:ext cx="63198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44475" y="17463"/>
            <a:ext cx="8632825" cy="6200775"/>
          </a:xfrm>
          <a:prstGeom prst="rect">
            <a:avLst/>
          </a:prstGeom>
          <a:noFill/>
          <a:ln w="9525">
            <a:noFill/>
            <a:miter lim="800000"/>
            <a:headEnd/>
            <a:tailEnd/>
          </a:ln>
        </p:spPr>
        <p:txBody>
          <a:bodyPr>
            <a:spAutoFit/>
          </a:bodyPr>
          <a:lstStyle/>
          <a:p>
            <a:pPr algn="just">
              <a:lnSpc>
                <a:spcPct val="105000"/>
              </a:lnSpc>
            </a:pPr>
            <a:r>
              <a:rPr lang="it-IT" altLang="zh-CN" b="1" baseline="0">
                <a:ea typeface="宋体" charset="-122"/>
              </a:rPr>
              <a:t>Si pensa che le </a:t>
            </a:r>
            <a:r>
              <a:rPr lang="it-IT" altLang="zh-CN" b="1" baseline="0">
                <a:solidFill>
                  <a:schemeClr val="accent2"/>
                </a:solidFill>
                <a:ea typeface="宋体" charset="-122"/>
              </a:rPr>
              <a:t>azioni imprevedibili coinvolgano fenomeni di ipersensibilità (di tipo immunitario) e quindi siano solo in piccola parte dipendenti dal farmaco; </a:t>
            </a:r>
            <a:r>
              <a:rPr lang="it-IT" altLang="zh-CN" b="1" baseline="0">
                <a:solidFill>
                  <a:srgbClr val="FF3300"/>
                </a:solidFill>
                <a:ea typeface="宋体" charset="-122"/>
              </a:rPr>
              <a:t>l'effetto non è dose dipendente ma è più comune dopo un'esposizione ripetuta.</a:t>
            </a:r>
            <a:r>
              <a:rPr lang="it-IT" altLang="zh-CN" b="1" baseline="0">
                <a:ea typeface="宋体" charset="-122"/>
              </a:rPr>
              <a:t> L'insorgenza è di solito ritardata e si accompagna spesso ad una manifestazione più generale di risposte di ipersensibilità (es. eruzioni cutanee, febbre ed eosinofilia). </a:t>
            </a:r>
          </a:p>
          <a:p>
            <a:pPr algn="just">
              <a:lnSpc>
                <a:spcPct val="105000"/>
              </a:lnSpc>
            </a:pPr>
            <a:r>
              <a:rPr lang="it-IT" altLang="zh-CN" b="1" baseline="0">
                <a:ea typeface="宋体" charset="-122"/>
              </a:rPr>
              <a:t>Il danno agli epatociti può essere più o meno grave e può variare da una riduzione funzionale con infiltrazione grassa a necrosi e sostituzione con tessuto fibroso (cirrosi). </a:t>
            </a:r>
          </a:p>
          <a:p>
            <a:pPr algn="just">
              <a:lnSpc>
                <a:spcPct val="105000"/>
              </a:lnSpc>
            </a:pPr>
            <a:r>
              <a:rPr lang="it-IT" altLang="zh-CN" b="1" baseline="0">
                <a:ea typeface="宋体" charset="-122"/>
              </a:rPr>
              <a:t>Il danno può essere prodotto dal farmaco immodificato o da un </a:t>
            </a:r>
          </a:p>
          <a:p>
            <a:pPr algn="just">
              <a:lnSpc>
                <a:spcPct val="105000"/>
              </a:lnSpc>
            </a:pPr>
            <a:r>
              <a:rPr lang="it-IT" altLang="zh-CN" b="1" baseline="0">
                <a:ea typeface="宋体" charset="-122"/>
              </a:rPr>
              <a:t>metabolita attivo. </a:t>
            </a:r>
          </a:p>
          <a:p>
            <a:pPr algn="just">
              <a:lnSpc>
                <a:spcPct val="105000"/>
              </a:lnSpc>
            </a:pPr>
            <a:r>
              <a:rPr lang="it-IT" altLang="zh-CN" b="1" baseline="0">
                <a:ea typeface="宋体" charset="-122"/>
              </a:rPr>
              <a:t>Alcune sostanze note per dare danno epatocellulare sono elencate in tabella.</a:t>
            </a:r>
          </a:p>
          <a:p>
            <a:r>
              <a:rPr lang="it-IT" altLang="zh-CN" b="1" baseline="0">
                <a:ea typeface="宋体" charset="-122"/>
              </a:rPr>
              <a:t>Esempi di sostanze epatotossiche che danneggiano organelli cellulari</a:t>
            </a:r>
            <a:r>
              <a:rPr lang="it-IT" altLang="zh-CN" baseline="0">
                <a:ea typeface="宋体" charset="-122"/>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t="8755"/>
          <a:stretch>
            <a:fillRect/>
          </a:stretch>
        </p:blipFill>
        <p:spPr bwMode="auto">
          <a:xfrm>
            <a:off x="536575" y="1522413"/>
            <a:ext cx="7910513" cy="5119687"/>
          </a:xfrm>
          <a:prstGeom prst="rect">
            <a:avLst/>
          </a:prstGeom>
          <a:noFill/>
          <a:ln w="9525">
            <a:noFill/>
            <a:miter lim="800000"/>
            <a:headEnd/>
            <a:tailEnd/>
          </a:ln>
        </p:spPr>
      </p:pic>
      <p:sp>
        <p:nvSpPr>
          <p:cNvPr id="7171" name="Text Box 3"/>
          <p:cNvSpPr txBox="1">
            <a:spLocks noChangeArrowheads="1"/>
          </p:cNvSpPr>
          <p:nvPr/>
        </p:nvSpPr>
        <p:spPr bwMode="auto">
          <a:xfrm>
            <a:off x="508000" y="304800"/>
            <a:ext cx="7997825" cy="822325"/>
          </a:xfrm>
          <a:prstGeom prst="rect">
            <a:avLst/>
          </a:prstGeom>
          <a:noFill/>
          <a:ln w="9525">
            <a:noFill/>
            <a:miter lim="800000"/>
            <a:headEnd/>
            <a:tailEnd/>
          </a:ln>
        </p:spPr>
        <p:txBody>
          <a:bodyPr>
            <a:spAutoFit/>
          </a:bodyPr>
          <a:lstStyle/>
          <a:p>
            <a:pPr>
              <a:spcBef>
                <a:spcPct val="50000"/>
              </a:spcBef>
            </a:pPr>
            <a:r>
              <a:rPr lang="it-IT" altLang="zh-CN" b="1" baseline="0">
                <a:ea typeface="宋体" charset="-122"/>
              </a:rPr>
              <a:t>Esempi di sostanze epatotossiche che danneggiano organelli cellulari</a:t>
            </a:r>
            <a:endParaRPr lang="it-IT" b="1" baseline="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44475" y="17463"/>
            <a:ext cx="8632825" cy="6626225"/>
          </a:xfrm>
          <a:prstGeom prst="rect">
            <a:avLst/>
          </a:prstGeom>
          <a:noFill/>
          <a:ln w="9525">
            <a:noFill/>
            <a:miter lim="800000"/>
            <a:headEnd/>
            <a:tailEnd/>
          </a:ln>
        </p:spPr>
        <p:txBody>
          <a:bodyPr>
            <a:spAutoFit/>
          </a:bodyPr>
          <a:lstStyle/>
          <a:p>
            <a:pPr>
              <a:lnSpc>
                <a:spcPct val="85000"/>
              </a:lnSpc>
            </a:pPr>
            <a:r>
              <a:rPr lang="it-IT" altLang="zh-CN" b="1" baseline="0">
                <a:solidFill>
                  <a:srgbClr val="FF3300"/>
                </a:solidFill>
                <a:ea typeface="宋体" charset="-122"/>
              </a:rPr>
              <a:t>*PARACETAMOLO</a:t>
            </a:r>
            <a:r>
              <a:rPr lang="it-IT" altLang="zh-CN" b="1" baseline="0">
                <a:ea typeface="宋体" charset="-122"/>
              </a:rPr>
              <a:t> </a:t>
            </a:r>
          </a:p>
          <a:p>
            <a:pPr algn="just">
              <a:lnSpc>
                <a:spcPct val="85000"/>
              </a:lnSpc>
            </a:pPr>
            <a:r>
              <a:rPr lang="it-IT" altLang="zh-CN" b="1" baseline="0">
                <a:ea typeface="宋体" charset="-122"/>
              </a:rPr>
              <a:t>Questa sostanza è considerata un'utile alternativa all’acetilsalicilico come analgesico-antipiretico (non possiede attività anti-infiammatoria). Il paracetamolo ha sostituito la fenacetina dal momento che presenta una minore tossicità.</a:t>
            </a:r>
            <a:r>
              <a:rPr lang="it-IT" altLang="zh-CN" baseline="0">
                <a:ea typeface="宋体" charset="-122"/>
              </a:rPr>
              <a:t> </a:t>
            </a:r>
          </a:p>
          <a:p>
            <a:pPr algn="just">
              <a:lnSpc>
                <a:spcPct val="85000"/>
              </a:lnSpc>
            </a:pPr>
            <a:r>
              <a:rPr lang="it-IT" altLang="zh-CN" b="1" i="1" baseline="0">
                <a:solidFill>
                  <a:schemeClr val="accent2"/>
                </a:solidFill>
                <a:ea typeface="宋体" charset="-122"/>
              </a:rPr>
              <a:t>Pazienti allergici ai salicilati possono esserlo anche al paracetamolo.</a:t>
            </a:r>
            <a:r>
              <a:rPr lang="it-IT" altLang="zh-CN" b="1" baseline="0">
                <a:ea typeface="宋体" charset="-122"/>
              </a:rPr>
              <a:t> Benchè il paracetamolo sia un metabolita della fenacetina, i sintomi dell'intossicazione acuta di questi farmaci sono diversi. La tossicità, in particolare a lungo termine, della fenacetina è rivolta soprattutto al sangue (metaemoglobinemia ed anemia emolitica) ed ai reni (necrosi renale), nel caso del paracetamolo questa tendenza a dare tossicità ematica è risultata molto ridotta, mentre presenta il pericolo di </a:t>
            </a:r>
            <a:r>
              <a:rPr lang="it-IT" altLang="zh-CN" b="1" baseline="0">
                <a:solidFill>
                  <a:srgbClr val="FF3300"/>
                </a:solidFill>
                <a:ea typeface="宋体" charset="-122"/>
              </a:rPr>
              <a:t>dare necrosi epatica la cui gravità è dose-dipendente</a:t>
            </a:r>
            <a:r>
              <a:rPr lang="it-IT" altLang="zh-CN" b="1" baseline="0">
                <a:solidFill>
                  <a:schemeClr val="accent2"/>
                </a:solidFill>
                <a:ea typeface="宋体" charset="-122"/>
              </a:rPr>
              <a:t>,</a:t>
            </a:r>
            <a:r>
              <a:rPr lang="it-IT" altLang="zh-CN" b="1" baseline="0">
                <a:ea typeface="宋体" charset="-122"/>
              </a:rPr>
              <a:t> ma che può risultare fatale. </a:t>
            </a:r>
          </a:p>
          <a:p>
            <a:pPr algn="just">
              <a:lnSpc>
                <a:spcPct val="85000"/>
              </a:lnSpc>
            </a:pPr>
            <a:r>
              <a:rPr lang="it-IT" altLang="zh-CN" b="1" baseline="0">
                <a:solidFill>
                  <a:schemeClr val="accent2"/>
                </a:solidFill>
                <a:ea typeface="宋体" charset="-122"/>
              </a:rPr>
              <a:t>In dosi terapeutiche questa sostanza è in genere ben tollerata (al massimo reazioni allergiche con esantemi), tuttavia l'impiego di alte dosi (talora prese a scopo suicida) possono indurre danni gravissimi. </a:t>
            </a:r>
          </a:p>
          <a:p>
            <a:pPr algn="just">
              <a:lnSpc>
                <a:spcPct val="85000"/>
              </a:lnSpc>
            </a:pPr>
            <a:r>
              <a:rPr lang="it-IT" altLang="zh-CN" b="1" baseline="0">
                <a:solidFill>
                  <a:srgbClr val="FF3300"/>
                </a:solidFill>
                <a:ea typeface="宋体" charset="-122"/>
              </a:rPr>
              <a:t>Nell'adulto una dose singola di 15gr produce quasi sicuramente epatotossicità, mentre una dose di 25gr o più è potenzialmente letale.</a:t>
            </a:r>
            <a:r>
              <a:rPr lang="it-IT" altLang="zh-CN" baseline="0">
                <a:solidFill>
                  <a:srgbClr val="FF3300"/>
                </a:solidFill>
                <a:ea typeface="宋体" charset="-122"/>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44475" y="17463"/>
            <a:ext cx="8632825" cy="6626225"/>
          </a:xfrm>
          <a:prstGeom prst="rect">
            <a:avLst/>
          </a:prstGeom>
          <a:noFill/>
          <a:ln w="9525">
            <a:noFill/>
            <a:miter lim="800000"/>
            <a:headEnd/>
            <a:tailEnd/>
          </a:ln>
        </p:spPr>
        <p:txBody>
          <a:bodyPr>
            <a:spAutoFit/>
          </a:bodyPr>
          <a:lstStyle/>
          <a:p>
            <a:pPr algn="just">
              <a:lnSpc>
                <a:spcPct val="85000"/>
              </a:lnSpc>
            </a:pPr>
            <a:r>
              <a:rPr lang="it-IT" altLang="zh-CN" b="1" baseline="0">
                <a:solidFill>
                  <a:schemeClr val="accent2"/>
                </a:solidFill>
                <a:ea typeface="宋体" charset="-122"/>
              </a:rPr>
              <a:t>I sintomi che si manifestano durante i primi due giorni di intossicazione acuta non rispecchiano la potenziale gravità dell'intossicazione.</a:t>
            </a:r>
            <a:r>
              <a:rPr lang="it-IT" altLang="zh-CN" baseline="0">
                <a:solidFill>
                  <a:schemeClr val="accent2"/>
                </a:solidFill>
                <a:ea typeface="宋体" charset="-122"/>
              </a:rPr>
              <a:t> </a:t>
            </a:r>
            <a:r>
              <a:rPr lang="it-IT" altLang="zh-CN" b="1" baseline="0">
                <a:solidFill>
                  <a:schemeClr val="accent2"/>
                </a:solidFill>
                <a:ea typeface="宋体" charset="-122"/>
              </a:rPr>
              <a:t>Durante le prime 24 ore si manifestano nausea, vomito, anoressia e dolori addominali; in genere non si ha perdita di conoscenza e ciò potrebbe dare al medico un falso senso di sicurezza e di tranquillità nel vedere il paziente reagire relativamente bene all'intossicazione.</a:t>
            </a:r>
            <a:r>
              <a:rPr lang="it-IT" altLang="zh-CN" baseline="0">
                <a:ea typeface="宋体" charset="-122"/>
              </a:rPr>
              <a:t> I segni clinici di danno epatico compaiono dopo 2-4 giorni dall'assunzione di dosi tossiche. </a:t>
            </a:r>
            <a:r>
              <a:rPr lang="it-IT" altLang="zh-CN" baseline="0">
                <a:solidFill>
                  <a:srgbClr val="FF3300"/>
                </a:solidFill>
                <a:ea typeface="宋体" charset="-122"/>
              </a:rPr>
              <a:t>All'inizio aumentano la bilirubina non coniugata (</a:t>
            </a:r>
            <a:r>
              <a:rPr lang="it-IT" altLang="zh-CN" baseline="0">
                <a:solidFill>
                  <a:schemeClr val="accent2"/>
                </a:solidFill>
                <a:ea typeface="宋体" charset="-122"/>
              </a:rPr>
              <a:t>in conseguenza del danno agli epatociti</a:t>
            </a:r>
            <a:r>
              <a:rPr lang="it-IT" altLang="zh-CN" baseline="0">
                <a:solidFill>
                  <a:srgbClr val="FF3300"/>
                </a:solidFill>
                <a:ea typeface="宋体" charset="-122"/>
              </a:rPr>
              <a:t>), le transaminasi (</a:t>
            </a:r>
            <a:r>
              <a:rPr lang="it-IT" altLang="zh-CN" baseline="0">
                <a:solidFill>
                  <a:schemeClr val="accent2"/>
                </a:solidFill>
                <a:ea typeface="宋体" charset="-122"/>
              </a:rPr>
              <a:t>sempre per danno agli epatociti</a:t>
            </a:r>
            <a:r>
              <a:rPr lang="it-IT" altLang="zh-CN" baseline="0">
                <a:solidFill>
                  <a:srgbClr val="FF3300"/>
                </a:solidFill>
                <a:ea typeface="宋体" charset="-122"/>
              </a:rPr>
              <a:t>) e si allunga il tempo di protrombina (</a:t>
            </a:r>
            <a:r>
              <a:rPr lang="it-IT" altLang="zh-CN" baseline="0">
                <a:solidFill>
                  <a:schemeClr val="accent2"/>
                </a:solidFill>
                <a:ea typeface="宋体" charset="-122"/>
              </a:rPr>
              <a:t>non dimenticare che sono inibitori delle PGs</a:t>
            </a:r>
            <a:r>
              <a:rPr lang="it-IT" altLang="zh-CN" baseline="0">
                <a:solidFill>
                  <a:srgbClr val="FF3300"/>
                </a:solidFill>
                <a:ea typeface="宋体" charset="-122"/>
              </a:rPr>
              <a:t>).</a:t>
            </a:r>
            <a:r>
              <a:rPr lang="it-IT" altLang="zh-CN" baseline="0">
                <a:ea typeface="宋体" charset="-122"/>
              </a:rPr>
              <a:t> Se i pazienti non vengono trattati con una terapia specifica, nel 10% di essi si produce un grave danno epatico; in circa il 10-20% di questi sopraggiunge la morte per insufficienza epatica. </a:t>
            </a:r>
            <a:r>
              <a:rPr lang="it-IT" altLang="zh-CN" baseline="0">
                <a:solidFill>
                  <a:srgbClr val="FF3300"/>
                </a:solidFill>
                <a:ea typeface="宋体" charset="-122"/>
              </a:rPr>
              <a:t>La biopsia del fegato rivela necrosi centrolobulare</a:t>
            </a:r>
            <a:r>
              <a:rPr lang="it-IT" altLang="zh-CN" baseline="0">
                <a:ea typeface="宋体" charset="-122"/>
              </a:rPr>
              <a:t>; nei casi non mortali le lesioni regrediscono dopo settimane o mesi. </a:t>
            </a:r>
          </a:p>
          <a:p>
            <a:pPr algn="just">
              <a:lnSpc>
                <a:spcPct val="85000"/>
              </a:lnSpc>
            </a:pPr>
            <a:r>
              <a:rPr lang="it-IT" altLang="zh-CN" baseline="0">
                <a:ea typeface="宋体" charset="-122"/>
              </a:rPr>
              <a:t>Per il trattamento è vitale una diagnosi precoce (dosaggio ematico del paracetamolo): indurre vomito e lavanda gastrica per impedire ulteriore assorbimento di farmaco (entro 4 ore). Trattamento con derivati sulfidrilici per ripristinare le scorte di glutatione tipo N-acetil-cisteina per os (Fluimucil).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44475" y="74613"/>
            <a:ext cx="8899525" cy="5692775"/>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	 </a:t>
            </a:r>
            <a:r>
              <a:rPr lang="it-IT" altLang="zh-CN" sz="2800" b="1" baseline="0">
                <a:solidFill>
                  <a:schemeClr val="accent2"/>
                </a:solidFill>
                <a:ea typeface="宋体" charset="-122"/>
              </a:rPr>
              <a:t>RISPOSTE TOSSICHE DEL FEGATO</a:t>
            </a:r>
          </a:p>
          <a:p>
            <a:endParaRPr lang="it-IT" altLang="zh-CN" sz="2800" b="1" baseline="0">
              <a:solidFill>
                <a:schemeClr val="accent2"/>
              </a:solidFill>
              <a:ea typeface="宋体" charset="-122"/>
            </a:endParaRPr>
          </a:p>
          <a:p>
            <a:r>
              <a:rPr lang="it-IT" altLang="zh-CN" b="1" baseline="0">
                <a:ea typeface="宋体" charset="-122"/>
              </a:rPr>
              <a:t>Fegato organo bersaglio </a:t>
            </a:r>
            <a:r>
              <a:rPr lang="it-IT" altLang="zh-CN" b="1" baseline="0">
                <a:ea typeface="宋体" charset="-122"/>
                <a:sym typeface="Wingdings" pitchFamily="2" charset="2"/>
              </a:rPr>
              <a:t></a:t>
            </a:r>
            <a:r>
              <a:rPr lang="it-IT" altLang="zh-CN" b="1" baseline="0">
                <a:ea typeface="宋体" charset="-122"/>
              </a:rPr>
              <a:t>primo passaggio sostanze assunte per os</a:t>
            </a:r>
          </a:p>
          <a:p>
            <a:r>
              <a:rPr lang="it-IT" altLang="zh-CN" b="1" baseline="0">
                <a:ea typeface="宋体" charset="-122"/>
              </a:rPr>
              <a:t>			     </a:t>
            </a:r>
            <a:r>
              <a:rPr lang="it-IT" altLang="zh-CN" b="1" baseline="0">
                <a:ea typeface="宋体" charset="-122"/>
                <a:sym typeface="Wingdings" pitchFamily="2" charset="2"/>
              </a:rPr>
              <a:t></a:t>
            </a:r>
            <a:r>
              <a:rPr lang="it-IT" altLang="zh-CN" b="1" baseline="0">
                <a:ea typeface="宋体" charset="-122"/>
              </a:rPr>
              <a:t> possibile attivazione a metaboliti tossici</a:t>
            </a:r>
          </a:p>
          <a:p>
            <a:r>
              <a:rPr lang="it-IT" altLang="zh-CN" b="1" baseline="0">
                <a:ea typeface="宋体" charset="-122"/>
              </a:rPr>
              <a:t>Danno epatico </a:t>
            </a:r>
            <a:r>
              <a:rPr lang="it-IT" altLang="zh-CN" b="1" baseline="0">
                <a:ea typeface="宋体" charset="-122"/>
                <a:sym typeface="Wingdings" pitchFamily="2" charset="2"/>
              </a:rPr>
              <a:t></a:t>
            </a:r>
            <a:r>
              <a:rPr lang="it-IT" altLang="zh-CN" b="1" baseline="0">
                <a:ea typeface="宋体" charset="-122"/>
              </a:rPr>
              <a:t> varietà di processi coinvolti</a:t>
            </a:r>
          </a:p>
          <a:p>
            <a:r>
              <a:rPr lang="it-IT" altLang="zh-CN" b="1" baseline="0">
                <a:ea typeface="宋体" charset="-122"/>
              </a:rPr>
              <a:t>		     </a:t>
            </a:r>
            <a:r>
              <a:rPr lang="it-IT" altLang="zh-CN" b="1" baseline="0">
                <a:ea typeface="宋体" charset="-122"/>
                <a:sym typeface="Wingdings" pitchFamily="2" charset="2"/>
              </a:rPr>
              <a:t></a:t>
            </a:r>
            <a:r>
              <a:rPr lang="it-IT" altLang="zh-CN" b="1" baseline="0">
                <a:ea typeface="宋体" charset="-122"/>
              </a:rPr>
              <a:t>legato a natura dell'agente e durata esposizione</a:t>
            </a:r>
          </a:p>
          <a:p>
            <a:r>
              <a:rPr lang="it-IT" altLang="zh-CN" b="1" baseline="0">
                <a:ea typeface="宋体" charset="-122"/>
              </a:rPr>
              <a:t>Esposizione acuta </a:t>
            </a:r>
            <a:r>
              <a:rPr lang="it-IT" altLang="zh-CN" b="1" baseline="0">
                <a:ea typeface="宋体" charset="-122"/>
                <a:sym typeface="Wingdings" pitchFamily="2" charset="2"/>
              </a:rPr>
              <a:t></a:t>
            </a:r>
            <a:r>
              <a:rPr lang="it-IT" altLang="zh-CN" b="1" baseline="0">
                <a:ea typeface="宋体" charset="-122"/>
              </a:rPr>
              <a:t> accumulo di lipidi negli epatociti</a:t>
            </a:r>
          </a:p>
          <a:p>
            <a:r>
              <a:rPr lang="it-IT" altLang="zh-CN" b="1" baseline="0">
                <a:ea typeface="宋体" charset="-122"/>
              </a:rPr>
              <a:t>		           </a:t>
            </a:r>
            <a:r>
              <a:rPr lang="it-IT" altLang="zh-CN" b="1" baseline="0">
                <a:ea typeface="宋体" charset="-122"/>
                <a:sym typeface="Wingdings" pitchFamily="2" charset="2"/>
              </a:rPr>
              <a:t></a:t>
            </a:r>
            <a:r>
              <a:rPr lang="it-IT" altLang="zh-CN" b="1" baseline="0">
                <a:ea typeface="宋体" charset="-122"/>
              </a:rPr>
              <a:t> disfunzioni epato-biliari</a:t>
            </a:r>
          </a:p>
          <a:p>
            <a:r>
              <a:rPr lang="it-IT" altLang="zh-CN" b="1" baseline="0">
                <a:ea typeface="宋体" charset="-122"/>
              </a:rPr>
              <a:t>		           </a:t>
            </a:r>
            <a:r>
              <a:rPr lang="it-IT" altLang="zh-CN" b="1" baseline="0">
                <a:ea typeface="宋体" charset="-122"/>
                <a:sym typeface="Wingdings" pitchFamily="2" charset="2"/>
              </a:rPr>
              <a:t></a:t>
            </a:r>
            <a:r>
              <a:rPr lang="it-IT" altLang="zh-CN" b="1" baseline="0">
                <a:ea typeface="宋体" charset="-122"/>
              </a:rPr>
              <a:t> eventualmente processi degenerativi da cui</a:t>
            </a:r>
          </a:p>
          <a:p>
            <a:r>
              <a:rPr lang="it-IT" altLang="zh-CN" b="1" baseline="0">
                <a:ea typeface="宋体" charset="-122"/>
              </a:rPr>
              <a:t>		           </a:t>
            </a:r>
            <a:r>
              <a:rPr lang="it-IT" altLang="zh-CN" b="1" baseline="0">
                <a:ea typeface="宋体" charset="-122"/>
                <a:sym typeface="Wingdings" pitchFamily="2" charset="2"/>
              </a:rPr>
              <a:t></a:t>
            </a:r>
            <a:r>
              <a:rPr lang="it-IT" altLang="zh-CN" b="1" baseline="0">
                <a:ea typeface="宋体" charset="-122"/>
              </a:rPr>
              <a:t> necrosi cellulare </a:t>
            </a:r>
            <a:r>
              <a:rPr lang="it-IT" altLang="zh-CN" b="1" baseline="0">
                <a:ea typeface="宋体" charset="-122"/>
                <a:sym typeface="Wingdings" pitchFamily="2" charset="2"/>
              </a:rPr>
              <a:t></a:t>
            </a:r>
            <a:r>
              <a:rPr lang="it-IT" altLang="zh-CN" b="1" baseline="0">
                <a:ea typeface="宋体" charset="-122"/>
              </a:rPr>
              <a:t> focale</a:t>
            </a:r>
          </a:p>
          <a:p>
            <a:r>
              <a:rPr lang="it-IT" altLang="zh-CN" b="1" baseline="0">
                <a:ea typeface="宋体" charset="-122"/>
              </a:rPr>
              <a:t>					         </a:t>
            </a:r>
            <a:r>
              <a:rPr lang="it-IT" altLang="zh-CN" b="1" baseline="0">
                <a:ea typeface="宋体" charset="-122"/>
                <a:sym typeface="Wingdings" pitchFamily="2" charset="2"/>
              </a:rPr>
              <a:t></a:t>
            </a:r>
            <a:r>
              <a:rPr lang="it-IT" altLang="zh-CN" b="1" baseline="0">
                <a:ea typeface="宋体" charset="-122"/>
              </a:rPr>
              <a:t> centro-lobulare, 							midzonale, periportale</a:t>
            </a:r>
          </a:p>
          <a:p>
            <a:r>
              <a:rPr lang="it-IT" altLang="zh-CN" b="1" baseline="0">
                <a:ea typeface="宋体" charset="-122"/>
              </a:rPr>
              <a:t>					         </a:t>
            </a:r>
            <a:r>
              <a:rPr lang="it-IT" altLang="zh-CN" b="1" baseline="0">
                <a:ea typeface="宋体" charset="-122"/>
                <a:sym typeface="Wingdings" pitchFamily="2" charset="2"/>
              </a:rPr>
              <a:t></a:t>
            </a:r>
            <a:r>
              <a:rPr lang="it-IT" altLang="zh-CN" b="1" baseline="0">
                <a:ea typeface="宋体" charset="-122"/>
              </a:rPr>
              <a:t> massiva</a:t>
            </a:r>
          </a:p>
          <a:p>
            <a:r>
              <a:rPr lang="it-IT" altLang="zh-CN" b="1" baseline="0">
                <a:ea typeface="宋体" charset="-122"/>
              </a:rPr>
              <a:t>Esposizione cronica </a:t>
            </a:r>
            <a:r>
              <a:rPr lang="it-IT" altLang="zh-CN" b="1" baseline="0">
                <a:ea typeface="宋体" charset="-122"/>
                <a:sym typeface="Wingdings" pitchFamily="2" charset="2"/>
              </a:rPr>
              <a:t></a:t>
            </a:r>
            <a:r>
              <a:rPr lang="it-IT" altLang="zh-CN" b="1" baseline="0">
                <a:ea typeface="宋体" charset="-122"/>
              </a:rPr>
              <a:t> cirrosi</a:t>
            </a:r>
          </a:p>
          <a:p>
            <a:r>
              <a:rPr lang="it-IT" altLang="zh-CN" b="1" baseline="0">
                <a:ea typeface="宋体" charset="-122"/>
              </a:rPr>
              <a:t>			   </a:t>
            </a:r>
            <a:r>
              <a:rPr lang="it-IT" altLang="zh-CN" b="1" baseline="0">
                <a:ea typeface="宋体" charset="-122"/>
                <a:sym typeface="Wingdings" pitchFamily="2" charset="2"/>
              </a:rPr>
              <a:t></a:t>
            </a:r>
            <a:r>
              <a:rPr lang="it-IT" altLang="zh-CN" b="1" baseline="0">
                <a:ea typeface="宋体" charset="-122"/>
              </a:rPr>
              <a:t>neoplasie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8750" y="74613"/>
            <a:ext cx="8899525" cy="6629400"/>
          </a:xfrm>
          <a:prstGeom prst="rect">
            <a:avLst/>
          </a:prstGeom>
          <a:noFill/>
          <a:ln w="9525">
            <a:noFill/>
            <a:miter lim="800000"/>
            <a:headEnd/>
            <a:tailEnd/>
          </a:ln>
        </p:spPr>
        <p:txBody>
          <a:bodyPr>
            <a:spAutoFit/>
          </a:bodyPr>
          <a:lstStyle/>
          <a:p>
            <a:pPr algn="just">
              <a:lnSpc>
                <a:spcPct val="85000"/>
              </a:lnSpc>
            </a:pPr>
            <a:r>
              <a:rPr lang="it-IT" altLang="zh-CN" baseline="0">
                <a:solidFill>
                  <a:schemeClr val="accent2"/>
                </a:solidFill>
                <a:ea typeface="宋体" charset="-122"/>
              </a:rPr>
              <a:t>Il meccanismo biochimico che porta a questa epatotossicità è il seguente:</a:t>
            </a:r>
            <a:r>
              <a:rPr lang="it-IT" altLang="zh-CN" baseline="0">
                <a:ea typeface="宋体" charset="-122"/>
              </a:rPr>
              <a:t> </a:t>
            </a:r>
          </a:p>
          <a:p>
            <a:pPr algn="just">
              <a:lnSpc>
                <a:spcPct val="90000"/>
              </a:lnSpc>
            </a:pPr>
            <a:r>
              <a:rPr lang="it-IT" altLang="zh-CN" baseline="0">
                <a:ea typeface="宋体" charset="-122"/>
              </a:rPr>
              <a:t>Il paracetamolo è metabolizzato soprattutto attraverso glucuronidazione e solfatazione e circa il 55% viene escreto con le urine come coniugato all'acido glucuronico ed il 30% come solfo-coniugato</a:t>
            </a:r>
            <a:r>
              <a:rPr lang="it-IT" altLang="zh-CN" baseline="0">
                <a:solidFill>
                  <a:schemeClr val="accent2"/>
                </a:solidFill>
                <a:ea typeface="宋体" charset="-122"/>
              </a:rPr>
              <a:t>. Una piccola frazione è metabolizzata a reattivi intermedi, attraverso il sistema di ossidazione microsomiale mediata dall'isoenzima CYP2El del citocromo P450, con formazione di un elettrofilo attivo, lo </a:t>
            </a:r>
            <a:r>
              <a:rPr lang="it-IT" altLang="zh-CN" b="1" baseline="0">
                <a:solidFill>
                  <a:schemeClr val="accent2"/>
                </a:solidFill>
                <a:ea typeface="宋体" charset="-122"/>
              </a:rPr>
              <a:t>N-acetil-p-benzochinone </a:t>
            </a:r>
            <a:r>
              <a:rPr lang="it-IT" altLang="zh-CN" baseline="0">
                <a:solidFill>
                  <a:schemeClr val="accent2"/>
                </a:solidFill>
                <a:ea typeface="宋体" charset="-122"/>
              </a:rPr>
              <a:t>(NAPQI), che è responsabile dell'epatotossicità osservata dopo ingestione eccessiva di paracetamolo.</a:t>
            </a:r>
            <a:r>
              <a:rPr lang="it-IT" altLang="zh-CN" baseline="0">
                <a:ea typeface="宋体" charset="-122"/>
              </a:rPr>
              <a:t> A dosi normali si formano solo piccole quantità di NAPQI, che vengono inattivate dal glutatione. Dopo dosi elevate di paracetamolo o quando si ha l'induzione del CYP2El (es. con isoniazide) </a:t>
            </a:r>
            <a:r>
              <a:rPr lang="it-IT" altLang="zh-CN" baseline="0">
                <a:solidFill>
                  <a:srgbClr val="FF3300"/>
                </a:solidFill>
                <a:ea typeface="宋体" charset="-122"/>
              </a:rPr>
              <a:t>si formano grandi quantità di NAPQI che non possono essere inattivate dal glutatione disponibile a livello epatico. </a:t>
            </a:r>
          </a:p>
          <a:p>
            <a:pPr algn="just">
              <a:lnSpc>
                <a:spcPct val="90000"/>
              </a:lnSpc>
            </a:pPr>
            <a:r>
              <a:rPr lang="it-IT" altLang="zh-CN" baseline="0">
                <a:solidFill>
                  <a:schemeClr val="accent2"/>
                </a:solidFill>
                <a:ea typeface="宋体" charset="-122"/>
              </a:rPr>
              <a:t>Il NAPQI si lega così alle proteine degli epatociti e determina morte cellulare.</a:t>
            </a:r>
            <a:r>
              <a:rPr lang="it-IT" altLang="zh-CN" baseline="0">
                <a:ea typeface="宋体" charset="-122"/>
              </a:rPr>
              <a:t> Il danno può appunto essere prevenuto mediante la somministrazione di composti sulfidrilici nucleofili che reagiscono preferenzialmente con il </a:t>
            </a:r>
            <a:r>
              <a:rPr lang="it-IT" altLang="zh-CN" baseline="0">
                <a:solidFill>
                  <a:schemeClr val="accent1"/>
                </a:solidFill>
                <a:ea typeface="宋体" charset="-122"/>
              </a:rPr>
              <a:t>NAPQI elettrofilo</a:t>
            </a:r>
            <a:r>
              <a:rPr lang="it-IT" altLang="zh-CN" baseline="0">
                <a:ea typeface="宋体" charset="-122"/>
              </a:rPr>
              <a:t> prevenendo l'eccessivo impoverimento di glutatione.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44475" y="247650"/>
            <a:ext cx="8710613" cy="6116638"/>
          </a:xfrm>
          <a:prstGeom prst="rect">
            <a:avLst/>
          </a:prstGeom>
          <a:noFill/>
          <a:ln w="9525">
            <a:noFill/>
            <a:miter lim="800000"/>
            <a:headEnd/>
            <a:tailEnd/>
          </a:ln>
        </p:spPr>
        <p:txBody>
          <a:bodyPr>
            <a:spAutoFit/>
          </a:bodyPr>
          <a:lstStyle/>
          <a:p>
            <a:pPr algn="just"/>
            <a:r>
              <a:rPr lang="it-IT" altLang="zh-CN" baseline="0">
                <a:ea typeface="宋体" charset="-122"/>
              </a:rPr>
              <a:t>Negli ultimi tempi sono stati riportati sempre più frequentemente casi di epatotossicità anche a dosi terapeutiche. Queste ultime vengono ritenute sicure fino ad un massimo di 4 g /die. </a:t>
            </a:r>
          </a:p>
          <a:p>
            <a:pPr algn="just"/>
            <a:r>
              <a:rPr lang="it-IT" altLang="zh-CN" baseline="0">
                <a:ea typeface="宋体" charset="-122"/>
              </a:rPr>
              <a:t>Oltre ai farmaci induttori del CYP2El, sono stati proposti altri fattori di rischio per la tossicità da paracetamolo quali: </a:t>
            </a:r>
            <a:r>
              <a:rPr lang="it-IT" altLang="zh-CN" baseline="0">
                <a:solidFill>
                  <a:schemeClr val="accent2"/>
                </a:solidFill>
                <a:ea typeface="宋体" charset="-122"/>
              </a:rPr>
              <a:t>alcoolismo, digiuno o scarso stato nutritivo. </a:t>
            </a:r>
          </a:p>
          <a:p>
            <a:pPr algn="just"/>
            <a:endParaRPr lang="it-IT" altLang="zh-CN" sz="1200" baseline="0">
              <a:solidFill>
                <a:schemeClr val="accent2"/>
              </a:solidFill>
              <a:ea typeface="宋体" charset="-122"/>
            </a:endParaRPr>
          </a:p>
          <a:p>
            <a:pPr algn="just"/>
            <a:r>
              <a:rPr lang="it-IT" altLang="zh-CN" baseline="0">
                <a:solidFill>
                  <a:srgbClr val="FF3300"/>
                </a:solidFill>
                <a:ea typeface="宋体" charset="-122"/>
              </a:rPr>
              <a:t>Il consumo a lungo-termine di alcool induce il sistema enzimatico CYP2El,</a:t>
            </a:r>
            <a:r>
              <a:rPr lang="it-IT" altLang="zh-CN" baseline="0">
                <a:ea typeface="宋体" charset="-122"/>
              </a:rPr>
              <a:t> mentre l'assunzione a breve termine di alcool lo blocca. </a:t>
            </a:r>
          </a:p>
          <a:p>
            <a:pPr algn="just"/>
            <a:r>
              <a:rPr lang="it-IT" altLang="zh-CN" baseline="0">
                <a:solidFill>
                  <a:srgbClr val="FF3300"/>
                </a:solidFill>
                <a:ea typeface="宋体" charset="-122"/>
              </a:rPr>
              <a:t>Il digiuno esaurisce le scorte di glutatione epatico</a:t>
            </a:r>
            <a:r>
              <a:rPr lang="it-IT" altLang="zh-CN" baseline="0">
                <a:ea typeface="宋体" charset="-122"/>
              </a:rPr>
              <a:t> ed in individui a digiuno è stata osservata epatotossicità dopo assunzione di una modesta overdose di paracetamolo (</a:t>
            </a:r>
            <a:r>
              <a:rPr lang="en-US" altLang="zh-CN" baseline="0">
                <a:ea typeface="宋体" charset="-122"/>
                <a:cs typeface="Times New Roman" pitchFamily="18" charset="0"/>
              </a:rPr>
              <a:t>&lt;</a:t>
            </a:r>
            <a:r>
              <a:rPr lang="it-IT" altLang="zh-CN" baseline="0">
                <a:ea typeface="宋体" charset="-122"/>
              </a:rPr>
              <a:t>10 g/die</a:t>
            </a:r>
            <a:r>
              <a:rPr lang="it-IT" altLang="zh-CN" baseline="30000">
                <a:ea typeface="宋体" charset="-122"/>
              </a:rPr>
              <a:t>-1</a:t>
            </a:r>
            <a:r>
              <a:rPr lang="it-IT" altLang="zh-CN" baseline="0">
                <a:ea typeface="宋体" charset="-122"/>
              </a:rPr>
              <a:t>).  </a:t>
            </a:r>
          </a:p>
          <a:p>
            <a:pPr algn="just"/>
            <a:r>
              <a:rPr lang="it-IT" altLang="zh-CN" baseline="0">
                <a:solidFill>
                  <a:schemeClr val="accent2"/>
                </a:solidFill>
                <a:ea typeface="宋体" charset="-122"/>
              </a:rPr>
              <a:t>Il digiuno non solo determina deplezione di glutatione, ma ha effetti sul mantenimento del glucosio epatico. Ciò può portare alla depressione del metabolismo non-tossico (glucuronidazione e solfatazione) e ad uno shift verso il metabolismo tossico e verso la formazione del NAPQI.</a:t>
            </a:r>
            <a:r>
              <a:rPr lang="it-IT" altLang="zh-CN" baseline="0">
                <a:ea typeface="宋体" charset="-122"/>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uova1"/>
          <p:cNvPicPr>
            <a:picLocks noChangeAspect="1" noChangeArrowheads="1"/>
          </p:cNvPicPr>
          <p:nvPr/>
        </p:nvPicPr>
        <p:blipFill>
          <a:blip r:embed="rId2" cstate="print"/>
          <a:srcRect/>
          <a:stretch>
            <a:fillRect/>
          </a:stretch>
        </p:blipFill>
        <p:spPr bwMode="auto">
          <a:xfrm>
            <a:off x="787400" y="774700"/>
            <a:ext cx="7620000" cy="5543550"/>
          </a:xfrm>
          <a:prstGeom prst="rect">
            <a:avLst/>
          </a:prstGeom>
          <a:noFill/>
          <a:ln w="9525">
            <a:noFill/>
            <a:miter lim="800000"/>
            <a:headEnd/>
            <a:tailEnd/>
          </a:ln>
        </p:spPr>
      </p:pic>
      <p:sp>
        <p:nvSpPr>
          <p:cNvPr id="12291" name="Freccia circolare in su 4"/>
          <p:cNvSpPr>
            <a:spLocks noChangeArrowheads="1"/>
          </p:cNvSpPr>
          <p:nvPr/>
        </p:nvSpPr>
        <p:spPr bwMode="auto">
          <a:xfrm flipV="1">
            <a:off x="3708400" y="3162300"/>
            <a:ext cx="1054100" cy="520700"/>
          </a:xfrm>
          <a:prstGeom prst="curvedUpArrow">
            <a:avLst>
              <a:gd name="adj1" fmla="val 24996"/>
              <a:gd name="adj2" fmla="val 50001"/>
              <a:gd name="adj3" fmla="val 25000"/>
            </a:avLst>
          </a:prstGeom>
          <a:solidFill>
            <a:srgbClr val="99FF99"/>
          </a:solidFill>
          <a:ln w="9525" algn="ctr">
            <a:solidFill>
              <a:schemeClr val="tx1"/>
            </a:solidFill>
            <a:round/>
            <a:headEnd/>
            <a:tailEnd/>
          </a:ln>
        </p:spPr>
        <p:txBody>
          <a:bodyPr/>
          <a:lstStyle/>
          <a:p>
            <a:pPr eaLnBrk="0" hangingPunct="0"/>
            <a:endParaRPr lang="it-IT" baseline="0">
              <a:latin typeface="Verdana" pitchFamily="34" charset="0"/>
            </a:endParaRPr>
          </a:p>
        </p:txBody>
      </p:sp>
      <p:sp>
        <p:nvSpPr>
          <p:cNvPr id="12292" name="Text Box 4"/>
          <p:cNvSpPr txBox="1">
            <a:spLocks noChangeArrowheads="1"/>
          </p:cNvSpPr>
          <p:nvPr/>
        </p:nvSpPr>
        <p:spPr bwMode="auto">
          <a:xfrm>
            <a:off x="1333500" y="2408238"/>
            <a:ext cx="1103313" cy="814387"/>
          </a:xfrm>
          <a:prstGeom prst="rect">
            <a:avLst/>
          </a:prstGeom>
          <a:noFill/>
          <a:ln w="9525">
            <a:noFill/>
            <a:miter lim="800000"/>
            <a:headEnd/>
            <a:tailEnd/>
          </a:ln>
        </p:spPr>
        <p:txBody>
          <a:bodyPr>
            <a:spAutoFit/>
          </a:bodyPr>
          <a:lstStyle/>
          <a:p>
            <a:pPr>
              <a:spcBef>
                <a:spcPct val="50000"/>
              </a:spcBef>
            </a:pPr>
            <a:r>
              <a:rPr lang="it-IT" altLang="zh-CN" sz="2800" b="1">
                <a:solidFill>
                  <a:schemeClr val="accent2"/>
                </a:solidFill>
                <a:ea typeface="宋体" charset="-122"/>
              </a:rPr>
              <a:t>CYP2El</a:t>
            </a:r>
            <a:endParaRPr lang="it-IT" sz="2800" b="1">
              <a:solidFill>
                <a:schemeClr val="accent2"/>
              </a:solidFill>
            </a:endParaRPr>
          </a:p>
          <a:p>
            <a:pPr>
              <a:spcBef>
                <a:spcPct val="50000"/>
              </a:spcBef>
            </a:pPr>
            <a:endParaRPr lang="it-IT" sz="28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alli F2"/>
          <p:cNvPicPr>
            <a:picLocks noChangeAspect="1" noChangeArrowheads="1"/>
          </p:cNvPicPr>
          <p:nvPr/>
        </p:nvPicPr>
        <p:blipFill>
          <a:blip r:embed="rId2" cstate="print">
            <a:lum bright="-12000" contrast="42000"/>
          </a:blip>
          <a:srcRect l="2846" r="1067"/>
          <a:stretch>
            <a:fillRect/>
          </a:stretch>
        </p:blipFill>
        <p:spPr bwMode="auto">
          <a:xfrm>
            <a:off x="266700" y="1066800"/>
            <a:ext cx="4038600" cy="4724400"/>
          </a:xfrm>
          <a:prstGeom prst="rect">
            <a:avLst/>
          </a:prstGeom>
          <a:noFill/>
          <a:ln w="9525">
            <a:noFill/>
            <a:miter lim="800000"/>
            <a:headEnd/>
            <a:tailEnd/>
          </a:ln>
        </p:spPr>
      </p:pic>
      <p:sp>
        <p:nvSpPr>
          <p:cNvPr id="13315" name="Text Box 3"/>
          <p:cNvSpPr txBox="1">
            <a:spLocks noChangeArrowheads="1"/>
          </p:cNvSpPr>
          <p:nvPr/>
        </p:nvSpPr>
        <p:spPr bwMode="auto">
          <a:xfrm>
            <a:off x="131763" y="155575"/>
            <a:ext cx="4668837" cy="885825"/>
          </a:xfrm>
          <a:prstGeom prst="rect">
            <a:avLst/>
          </a:prstGeom>
          <a:solidFill>
            <a:srgbClr val="DDDDDD"/>
          </a:solidFill>
          <a:ln w="9525">
            <a:noFill/>
            <a:miter lim="800000"/>
            <a:headEnd/>
            <a:tailEnd/>
          </a:ln>
        </p:spPr>
        <p:txBody>
          <a:bodyPr>
            <a:spAutoFit/>
          </a:bodyPr>
          <a:lstStyle/>
          <a:p>
            <a:pPr algn="ctr"/>
            <a:r>
              <a:rPr lang="it-IT" sz="2600" b="1" baseline="0">
                <a:latin typeface="Verdana" pitchFamily="34" charset="0"/>
              </a:rPr>
              <a:t>BIOTRASFORMAZIONE </a:t>
            </a:r>
          </a:p>
          <a:p>
            <a:pPr algn="ctr"/>
            <a:r>
              <a:rPr lang="it-IT" sz="2600" b="1" baseline="0">
                <a:latin typeface="Verdana" pitchFamily="34" charset="0"/>
              </a:rPr>
              <a:t>DEL PARACETAMOLO</a:t>
            </a:r>
            <a:endParaRPr lang="it-IT" sz="2600" b="1">
              <a:latin typeface="Verdana" pitchFamily="34" charset="0"/>
            </a:endParaRPr>
          </a:p>
        </p:txBody>
      </p:sp>
      <p:pic>
        <p:nvPicPr>
          <p:cNvPr id="13316" name="Picture 5" descr="Lee Review F1"/>
          <p:cNvPicPr>
            <a:picLocks noChangeAspect="1" noChangeArrowheads="1"/>
          </p:cNvPicPr>
          <p:nvPr/>
        </p:nvPicPr>
        <p:blipFill>
          <a:blip r:embed="rId3" cstate="print">
            <a:lum bright="-42000" contrast="54000"/>
          </a:blip>
          <a:srcRect l="2785" t="2269" b="48206"/>
          <a:stretch>
            <a:fillRect/>
          </a:stretch>
        </p:blipFill>
        <p:spPr bwMode="auto">
          <a:xfrm>
            <a:off x="5219700" y="39688"/>
            <a:ext cx="2647950" cy="3389312"/>
          </a:xfrm>
          <a:prstGeom prst="rect">
            <a:avLst/>
          </a:prstGeom>
          <a:noFill/>
          <a:ln w="9525">
            <a:noFill/>
            <a:miter lim="800000"/>
            <a:headEnd/>
            <a:tailEnd/>
          </a:ln>
        </p:spPr>
      </p:pic>
      <p:pic>
        <p:nvPicPr>
          <p:cNvPr id="13317" name="Picture 6" descr="Lee Review F1"/>
          <p:cNvPicPr>
            <a:picLocks noChangeAspect="1" noChangeArrowheads="1"/>
          </p:cNvPicPr>
          <p:nvPr/>
        </p:nvPicPr>
        <p:blipFill>
          <a:blip r:embed="rId4" cstate="print">
            <a:lum bright="-42000" contrast="48000"/>
          </a:blip>
          <a:srcRect l="890" t="51794"/>
          <a:stretch>
            <a:fillRect/>
          </a:stretch>
        </p:blipFill>
        <p:spPr bwMode="auto">
          <a:xfrm>
            <a:off x="5160963" y="3429000"/>
            <a:ext cx="2698750" cy="3298825"/>
          </a:xfrm>
          <a:prstGeom prst="rect">
            <a:avLst/>
          </a:prstGeom>
          <a:noFill/>
          <a:ln w="9525">
            <a:noFill/>
            <a:miter lim="800000"/>
            <a:headEnd/>
            <a:tailEnd/>
          </a:ln>
        </p:spPr>
      </p:pic>
      <p:sp>
        <p:nvSpPr>
          <p:cNvPr id="13318" name="AutoShape 8"/>
          <p:cNvSpPr>
            <a:spLocks noChangeArrowheads="1"/>
          </p:cNvSpPr>
          <p:nvPr/>
        </p:nvSpPr>
        <p:spPr bwMode="auto">
          <a:xfrm>
            <a:off x="1504950" y="5257800"/>
            <a:ext cx="3562350" cy="1219200"/>
          </a:xfrm>
          <a:prstGeom prst="rightArrowCallout">
            <a:avLst>
              <a:gd name="adj1" fmla="val 25000"/>
              <a:gd name="adj2" fmla="val 25000"/>
              <a:gd name="adj3" fmla="val 22130"/>
              <a:gd name="adj4" fmla="val 83333"/>
            </a:avLst>
          </a:prstGeom>
          <a:solidFill>
            <a:srgbClr val="DDDDDD"/>
          </a:solidFill>
          <a:ln w="9525">
            <a:solidFill>
              <a:schemeClr val="tx1"/>
            </a:solidFill>
            <a:miter lim="800000"/>
            <a:headEnd/>
            <a:tailEnd/>
          </a:ln>
        </p:spPr>
        <p:txBody>
          <a:bodyPr wrap="none" anchor="ctr"/>
          <a:lstStyle/>
          <a:p>
            <a:pPr algn="ctr"/>
            <a:r>
              <a:rPr lang="it-IT" sz="2000" b="1">
                <a:latin typeface="Verdana" pitchFamily="34" charset="0"/>
              </a:rPr>
              <a:t>POTENZIAMENTO DEL DANNO</a:t>
            </a:r>
          </a:p>
          <a:p>
            <a:pPr algn="ctr"/>
            <a:r>
              <a:rPr lang="it-IT" sz="2000" b="1">
                <a:latin typeface="Verdana" pitchFamily="34" charset="0"/>
              </a:rPr>
              <a:t>EPATICO DA ALCOOL</a:t>
            </a:r>
          </a:p>
        </p:txBody>
      </p:sp>
      <p:sp>
        <p:nvSpPr>
          <p:cNvPr id="13319" name="Rectangle 10"/>
          <p:cNvSpPr>
            <a:spLocks noChangeArrowheads="1"/>
          </p:cNvSpPr>
          <p:nvPr/>
        </p:nvSpPr>
        <p:spPr bwMode="auto">
          <a:xfrm>
            <a:off x="3119438" y="2870200"/>
            <a:ext cx="1069975" cy="336550"/>
          </a:xfrm>
          <a:prstGeom prst="rect">
            <a:avLst/>
          </a:prstGeom>
          <a:noFill/>
          <a:ln w="9525">
            <a:noFill/>
            <a:miter lim="800000"/>
            <a:headEnd/>
            <a:tailEnd/>
          </a:ln>
        </p:spPr>
        <p:txBody>
          <a:bodyPr>
            <a:spAutoFit/>
          </a:bodyPr>
          <a:lstStyle/>
          <a:p>
            <a:r>
              <a:rPr lang="it-IT" altLang="zh-CN" b="1">
                <a:solidFill>
                  <a:schemeClr val="accent1"/>
                </a:solidFill>
                <a:ea typeface="宋体" charset="-122"/>
              </a:rPr>
              <a:t>(NAPQI)</a:t>
            </a:r>
            <a:endParaRPr lang="it-IT" b="1">
              <a:solidFill>
                <a:schemeClr val="accent1"/>
              </a:solidFill>
            </a:endParaRPr>
          </a:p>
        </p:txBody>
      </p:sp>
      <p:sp>
        <p:nvSpPr>
          <p:cNvPr id="13320" name="AutoShape 11"/>
          <p:cNvSpPr>
            <a:spLocks noChangeArrowheads="1"/>
          </p:cNvSpPr>
          <p:nvPr/>
        </p:nvSpPr>
        <p:spPr bwMode="auto">
          <a:xfrm>
            <a:off x="2828925" y="2947988"/>
            <a:ext cx="260350" cy="276225"/>
          </a:xfrm>
          <a:prstGeom prst="leftArrow">
            <a:avLst>
              <a:gd name="adj1" fmla="val 71269"/>
              <a:gd name="adj2" fmla="val 30486"/>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61925" y="219075"/>
            <a:ext cx="8801100" cy="6372225"/>
          </a:xfrm>
        </p:spPr>
        <p:txBody>
          <a:bodyPr/>
          <a:lstStyle/>
          <a:p>
            <a:pPr eaLnBrk="1" hangingPunct="1">
              <a:lnSpc>
                <a:spcPct val="80000"/>
              </a:lnSpc>
            </a:pPr>
            <a:r>
              <a:rPr lang="it-IT" sz="2000" b="1" smtClean="0"/>
              <a:t>Paracetamolo: l’FDA impone un dosaggio massimo per compressa di 325 mg ( 2011 )</a:t>
            </a:r>
          </a:p>
          <a:p>
            <a:pPr eaLnBrk="1" hangingPunct="1">
              <a:lnSpc>
                <a:spcPct val="80000"/>
              </a:lnSpc>
            </a:pPr>
            <a:r>
              <a:rPr lang="it-IT" sz="2000" smtClean="0"/>
              <a:t/>
            </a:r>
            <a:br>
              <a:rPr lang="it-IT" sz="2000" smtClean="0"/>
            </a:br>
            <a:r>
              <a:rPr lang="it-IT" sz="1200" smtClean="0"/>
              <a:t>L’FDA ( Food and Drug Administration ) sta chiedendo ai produttori di prodotti di combinazione da prescrizione, che contengono Paracetamolo ( Acetaminofene ), di limitare la quantità di Paracetamolo a non più di 325 mg in ciascuna compressa o capsula.</a:t>
            </a:r>
            <a:br>
              <a:rPr lang="it-IT" sz="1200" smtClean="0"/>
            </a:br>
            <a:r>
              <a:rPr lang="it-IT" sz="1200" smtClean="0"/>
              <a:t/>
            </a:r>
            <a:br>
              <a:rPr lang="it-IT" sz="1200" smtClean="0"/>
            </a:br>
            <a:r>
              <a:rPr lang="it-IT" sz="1200" smtClean="0"/>
              <a:t>L’FDA sta anche richiedendo ai produttori di aggiornare le schede tecniche di tutti i prodotti di combinazione con obbligo di prescrizione, contenenti Paracetamolo in modo da avvertire i pazienti del rischio potenziale di danno epatico grave.</a:t>
            </a:r>
            <a:br>
              <a:rPr lang="it-IT" sz="1200" smtClean="0"/>
            </a:br>
            <a:r>
              <a:rPr lang="it-IT" sz="1200" smtClean="0"/>
              <a:t/>
            </a:r>
            <a:br>
              <a:rPr lang="it-IT" sz="1200" smtClean="0"/>
            </a:br>
            <a:r>
              <a:rPr lang="it-IT" sz="1200" smtClean="0"/>
              <a:t>Il Paracetamolo è un farmaco che allevia il dolore e la febbre ed è presente sia come farmaco da banco ( over-the-counter, OTC ) sia come farmaco da prescrizione. </a:t>
            </a:r>
            <a:br>
              <a:rPr lang="it-IT" sz="1200" smtClean="0"/>
            </a:br>
            <a:r>
              <a:rPr lang="it-IT" sz="1200" smtClean="0"/>
              <a:t/>
            </a:r>
            <a:br>
              <a:rPr lang="it-IT" sz="1200" smtClean="0"/>
            </a:br>
            <a:r>
              <a:rPr lang="it-IT" sz="1200" smtClean="0"/>
              <a:t>Il Paracetamolo può essere associato agli oppiacei in genere come la Codeina ( Tylenol with Codeine ), Ossicodone ( Percocet ), e Idrocodone ( Vicodin ). </a:t>
            </a:r>
            <a:br>
              <a:rPr lang="it-IT" sz="1200" smtClean="0"/>
            </a:br>
            <a:r>
              <a:rPr lang="it-IT" sz="1200" smtClean="0"/>
              <a:t/>
            </a:r>
            <a:br>
              <a:rPr lang="it-IT" sz="1200" smtClean="0"/>
            </a:br>
            <a:r>
              <a:rPr lang="it-IT" sz="1200" smtClean="0">
                <a:solidFill>
                  <a:schemeClr val="accent2"/>
                </a:solidFill>
              </a:rPr>
              <a:t>Non sono interessati al provvedimento dell’FDA i prodotti OTC contenenti il Paracetamolo</a:t>
            </a:r>
            <a:r>
              <a:rPr lang="it-IT" sz="1200" smtClean="0"/>
              <a:t>.</a:t>
            </a:r>
            <a:br>
              <a:rPr lang="it-IT" sz="1200" smtClean="0"/>
            </a:br>
            <a:r>
              <a:rPr lang="it-IT" sz="1200" smtClean="0"/>
              <a:t/>
            </a:r>
            <a:br>
              <a:rPr lang="it-IT" sz="1200" smtClean="0"/>
            </a:br>
            <a:r>
              <a:rPr lang="it-IT" sz="1200" smtClean="0"/>
              <a:t>L’obiettivo dell’FDA è quello di rendere la prescrizione di farmaci contenenti Paracetamolo più sicura per i pazienti.</a:t>
            </a:r>
            <a:br>
              <a:rPr lang="it-IT" sz="1200" smtClean="0"/>
            </a:br>
            <a:r>
              <a:rPr lang="it-IT" sz="1200" smtClean="0"/>
              <a:t>L’overdose da prodotti di combinazione da prescrizione contenenti Paracetamolo è responsabile di quasi la metà di tutti i casi di insufficienza epatica causati dal Paracetamolo negli Stati Uniti; molti di questi casi necessitano di un trapianto di fegato o hanno un esito fatale.</a:t>
            </a:r>
            <a:br>
              <a:rPr lang="it-IT" sz="1200" smtClean="0"/>
            </a:br>
            <a:r>
              <a:rPr lang="it-IT" sz="1200" smtClean="0"/>
              <a:t/>
            </a:r>
            <a:br>
              <a:rPr lang="it-IT" sz="1200" smtClean="0"/>
            </a:br>
            <a:r>
              <a:rPr lang="it-IT" sz="1200" smtClean="0"/>
              <a:t>L'FDA ritiene che i prodotti di combinazione da prescrizione che contengono non più di 325 mg per compressa di Paracetamolo sono efficaci nel trattamento del dolore. </a:t>
            </a:r>
            <a:br>
              <a:rPr lang="it-IT" sz="1200" smtClean="0"/>
            </a:br>
            <a:r>
              <a:rPr lang="it-IT" sz="1800" smtClean="0">
                <a:solidFill>
                  <a:srgbClr val="FF3300"/>
                </a:solidFill>
              </a:rPr>
              <a:t>Il rischio di danno epatico si verifica soprattutto quando i pazienti assumono più prodotti contenenti Paracetamolo in una volta sola e superano la dose massima giornaliera di 4 g.</a:t>
            </a:r>
            <a:br>
              <a:rPr lang="it-IT" sz="1800" smtClean="0">
                <a:solidFill>
                  <a:srgbClr val="FF3300"/>
                </a:solidFill>
              </a:rPr>
            </a:br>
            <a:r>
              <a:rPr lang="it-IT" sz="1200" smtClean="0"/>
              <a:t/>
            </a:r>
            <a:br>
              <a:rPr lang="it-IT" sz="1200" smtClean="0"/>
            </a:br>
            <a:r>
              <a:rPr lang="it-IT" sz="1200" smtClean="0"/>
              <a:t>Il Paracetamolo è anche ampiamente usato come farmaco OTC nel trattamento delle algie e della febbre, ed è associato ad altre sostanze per il trattamento della tosse e delle malattie da raffreddamento.</a:t>
            </a:r>
            <a:br>
              <a:rPr lang="it-IT" sz="1200" smtClean="0"/>
            </a:br>
            <a:r>
              <a:rPr lang="it-IT" sz="1200" smtClean="0"/>
              <a:t/>
            </a:r>
            <a:br>
              <a:rPr lang="it-IT" sz="1200" smtClean="0"/>
            </a:br>
            <a:r>
              <a:rPr lang="it-IT" sz="1200" smtClean="0"/>
              <a:t>A causa delle continue segnalazioni di danno epatico, l'FDA propone che nelle schede tecniche di tutti i prodotti di prescrizione contenenti Paracetamolo, sia inserito un boxed warning.</a:t>
            </a:r>
            <a:br>
              <a:rPr lang="it-IT" sz="1200" smtClean="0"/>
            </a:br>
            <a:r>
              <a:rPr lang="it-IT" sz="1400" smtClean="0">
                <a:solidFill>
                  <a:schemeClr val="accent2"/>
                </a:solidFill>
              </a:rPr>
              <a:t>La maggior parte dei casi di danno epatico grave si è verificata nei pazienti che hanno preso più della dose prescritta di un prodotto contenente Paracetamolo nell’arco delle 24 ore, hanno assunto contemporaneamente più di un prodotto contenente Paracetamolo, o bevuto alcolici durante l'assunzione del farmaco.</a:t>
            </a:r>
            <a:r>
              <a:rPr lang="it-IT" sz="1400" smtClean="0"/>
              <a:t> </a:t>
            </a:r>
            <a:r>
              <a:rPr lang="it-IT" sz="1200" smtClean="0"/>
              <a:t/>
            </a:r>
            <a:br>
              <a:rPr lang="it-IT" sz="1200" smtClean="0"/>
            </a:br>
            <a:r>
              <a:rPr lang="it-IT" sz="1200" smtClean="0"/>
              <a:t>Fonte: FDA, 2011</a:t>
            </a:r>
            <a:br>
              <a:rPr lang="it-IT" sz="1200" smtClean="0"/>
            </a:br>
            <a:r>
              <a:rPr lang="it-IT" sz="1200" smtClean="0"/>
              <a:t/>
            </a:r>
            <a:br>
              <a:rPr lang="it-IT" sz="1200" smtClean="0"/>
            </a:br>
            <a:endParaRPr lang="it-IT" sz="12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14313" y="0"/>
            <a:ext cx="8710612" cy="6956425"/>
          </a:xfrm>
          <a:prstGeom prst="rect">
            <a:avLst/>
          </a:prstGeom>
          <a:noFill/>
          <a:ln w="9525">
            <a:noFill/>
            <a:miter lim="800000"/>
            <a:headEnd/>
            <a:tailEnd/>
          </a:ln>
        </p:spPr>
        <p:txBody>
          <a:bodyPr>
            <a:spAutoFit/>
          </a:bodyPr>
          <a:lstStyle/>
          <a:p>
            <a:pPr algn="just"/>
            <a:r>
              <a:rPr lang="it-IT" altLang="zh-CN" baseline="0">
                <a:solidFill>
                  <a:srgbClr val="FF3300"/>
                </a:solidFill>
                <a:ea typeface="宋体" charset="-122"/>
              </a:rPr>
              <a:t>*TETRACLORURO DI CARBONIO</a:t>
            </a:r>
          </a:p>
          <a:p>
            <a:pPr algn="just"/>
            <a:endParaRPr lang="it-IT" altLang="zh-CN" sz="1400" baseline="0">
              <a:solidFill>
                <a:srgbClr val="FF3300"/>
              </a:solidFill>
              <a:ea typeface="宋体" charset="-122"/>
            </a:endParaRPr>
          </a:p>
          <a:p>
            <a:pPr algn="just"/>
            <a:r>
              <a:rPr lang="it-IT" altLang="zh-CN" baseline="0">
                <a:solidFill>
                  <a:schemeClr val="accent2"/>
                </a:solidFill>
                <a:ea typeface="宋体" charset="-122"/>
              </a:rPr>
              <a:t>La sua epatotossicità è dovuta alla formazione di radicali liberi triclorometilici che attaccano gli acidi grassi polinsaturi della membrana a livello dei ponti metilenici ed iniziano una reazione a catena che porta alla formazione di nuovi radicali liberi.</a:t>
            </a:r>
            <a:r>
              <a:rPr lang="it-IT" altLang="zh-CN" baseline="0">
                <a:ea typeface="宋体" charset="-122"/>
              </a:rPr>
              <a:t> </a:t>
            </a:r>
          </a:p>
          <a:p>
            <a:pPr algn="just"/>
            <a:r>
              <a:rPr lang="it-IT" altLang="zh-CN" baseline="0">
                <a:solidFill>
                  <a:srgbClr val="FF3300"/>
                </a:solidFill>
                <a:ea typeface="宋体" charset="-122"/>
              </a:rPr>
              <a:t>Tale epatotossicità è aumentata dal trattamento precedente con fenobarbital che dà induzione enzimatica a livello dei microsomi epatici.</a:t>
            </a:r>
            <a:r>
              <a:rPr lang="it-IT" altLang="zh-CN" baseline="0">
                <a:ea typeface="宋体" charset="-122"/>
              </a:rPr>
              <a:t>         </a:t>
            </a:r>
          </a:p>
          <a:p>
            <a:pPr algn="just"/>
            <a:r>
              <a:rPr lang="it-IT" altLang="zh-CN" baseline="0">
                <a:ea typeface="宋体" charset="-122"/>
              </a:rPr>
              <a:t>La distruzione della membrana provoca perdita del citocromo P450 e  diminuita funzionalità del reticolo-endoplasmico. </a:t>
            </a:r>
          </a:p>
          <a:p>
            <a:pPr algn="just"/>
            <a:r>
              <a:rPr lang="it-IT" altLang="zh-CN" baseline="0">
                <a:ea typeface="宋体" charset="-122"/>
              </a:rPr>
              <a:t>La sintesi proteica diminuisce rapidamente, compresa quella della proteina intracellulare  coinvolta nella secrezione dei trigliceridi come lipoproteine. </a:t>
            </a:r>
            <a:r>
              <a:rPr lang="it-IT" altLang="zh-CN" baseline="0">
                <a:solidFill>
                  <a:srgbClr val="FF3300"/>
                </a:solidFill>
                <a:ea typeface="宋体" charset="-122"/>
              </a:rPr>
              <a:t>Si ha accumulo di trigliceridi ed una caratteristica steatosi epatica.</a:t>
            </a:r>
            <a:r>
              <a:rPr lang="it-IT" altLang="zh-CN" baseline="0">
                <a:ea typeface="宋体" charset="-122"/>
              </a:rPr>
              <a:t> </a:t>
            </a:r>
            <a:r>
              <a:rPr lang="it-IT" altLang="zh-CN" baseline="0">
                <a:solidFill>
                  <a:schemeClr val="accent2"/>
                </a:solidFill>
                <a:ea typeface="宋体" charset="-122"/>
              </a:rPr>
              <a:t>Anche i lisosomi ed i mitocondri possono essere bersaglio della tossicità da tetracloruro di carbonio. </a:t>
            </a:r>
          </a:p>
          <a:p>
            <a:pPr algn="just"/>
            <a:r>
              <a:rPr lang="it-IT" altLang="zh-CN" baseline="0">
                <a:solidFill>
                  <a:schemeClr val="accent2"/>
                </a:solidFill>
                <a:ea typeface="宋体" charset="-122"/>
              </a:rPr>
              <a:t>In questo stesso meccanismo si colloca anche la epatotossicità da cloroformio che può derivare da una accidentale esposizione industriale.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lemFum Fig1"/>
          <p:cNvPicPr>
            <a:picLocks noChangeAspect="1" noChangeArrowheads="1"/>
          </p:cNvPicPr>
          <p:nvPr/>
        </p:nvPicPr>
        <p:blipFill>
          <a:blip r:embed="rId2" cstate="print">
            <a:lum contrast="30000"/>
          </a:blip>
          <a:srcRect/>
          <a:stretch>
            <a:fillRect/>
          </a:stretch>
        </p:blipFill>
        <p:spPr bwMode="auto">
          <a:xfrm>
            <a:off x="106363" y="571500"/>
            <a:ext cx="4465637" cy="6019800"/>
          </a:xfrm>
          <a:prstGeom prst="rect">
            <a:avLst/>
          </a:prstGeom>
          <a:noFill/>
          <a:ln w="9525">
            <a:noFill/>
            <a:miter lim="800000"/>
            <a:headEnd/>
            <a:tailEnd/>
          </a:ln>
        </p:spPr>
      </p:pic>
      <p:pic>
        <p:nvPicPr>
          <p:cNvPr id="16387" name="Picture 3" descr="Grehm F2"/>
          <p:cNvPicPr>
            <a:picLocks noChangeAspect="1" noChangeArrowheads="1"/>
          </p:cNvPicPr>
          <p:nvPr/>
        </p:nvPicPr>
        <p:blipFill>
          <a:blip r:embed="rId3" cstate="print">
            <a:lum contrast="30000"/>
          </a:blip>
          <a:srcRect l="4546" t="6421" b="3502"/>
          <a:stretch>
            <a:fillRect/>
          </a:stretch>
        </p:blipFill>
        <p:spPr bwMode="auto">
          <a:xfrm>
            <a:off x="4572000" y="2536825"/>
            <a:ext cx="4229100" cy="3108325"/>
          </a:xfrm>
          <a:prstGeom prst="rect">
            <a:avLst/>
          </a:prstGeom>
          <a:noFill/>
          <a:ln w="9525">
            <a:noFill/>
            <a:miter lim="800000"/>
            <a:headEnd/>
            <a:tailEnd/>
          </a:ln>
        </p:spPr>
      </p:pic>
      <p:sp>
        <p:nvSpPr>
          <p:cNvPr id="16388" name="Line 4"/>
          <p:cNvSpPr>
            <a:spLocks noChangeShapeType="1"/>
          </p:cNvSpPr>
          <p:nvPr/>
        </p:nvSpPr>
        <p:spPr bwMode="auto">
          <a:xfrm flipH="1">
            <a:off x="2819400" y="952500"/>
            <a:ext cx="571500" cy="266700"/>
          </a:xfrm>
          <a:prstGeom prst="line">
            <a:avLst/>
          </a:prstGeom>
          <a:noFill/>
          <a:ln w="38100">
            <a:solidFill>
              <a:schemeClr val="tx1"/>
            </a:solidFill>
            <a:round/>
            <a:headEnd/>
            <a:tailEnd type="triangle" w="med" len="med"/>
          </a:ln>
        </p:spPr>
        <p:txBody>
          <a:bodyPr wrap="none" anchor="ctr"/>
          <a:lstStyle/>
          <a:p>
            <a:endParaRPr lang="it-IT"/>
          </a:p>
        </p:txBody>
      </p:sp>
      <p:sp>
        <p:nvSpPr>
          <p:cNvPr id="16389" name="Text Box 5"/>
          <p:cNvSpPr txBox="1">
            <a:spLocks noChangeArrowheads="1"/>
          </p:cNvSpPr>
          <p:nvPr/>
        </p:nvSpPr>
        <p:spPr bwMode="auto">
          <a:xfrm>
            <a:off x="3355975" y="673100"/>
            <a:ext cx="1276350" cy="396875"/>
          </a:xfrm>
          <a:prstGeom prst="rect">
            <a:avLst/>
          </a:prstGeom>
          <a:noFill/>
          <a:ln w="9525">
            <a:noFill/>
            <a:miter lim="800000"/>
            <a:headEnd/>
            <a:tailEnd/>
          </a:ln>
        </p:spPr>
        <p:txBody>
          <a:bodyPr wrap="none">
            <a:spAutoFit/>
          </a:bodyPr>
          <a:lstStyle/>
          <a:p>
            <a:r>
              <a:rPr lang="it-IT" sz="2000" b="1" baseline="0">
                <a:latin typeface="Verdana" pitchFamily="34" charset="0"/>
              </a:rPr>
              <a:t>CYP2E1</a:t>
            </a:r>
          </a:p>
        </p:txBody>
      </p:sp>
      <p:sp>
        <p:nvSpPr>
          <p:cNvPr id="16390" name="Text Box 6"/>
          <p:cNvSpPr txBox="1">
            <a:spLocks noChangeArrowheads="1"/>
          </p:cNvSpPr>
          <p:nvPr/>
        </p:nvSpPr>
        <p:spPr bwMode="auto">
          <a:xfrm>
            <a:off x="131763" y="136525"/>
            <a:ext cx="8859837" cy="457200"/>
          </a:xfrm>
          <a:prstGeom prst="rect">
            <a:avLst/>
          </a:prstGeom>
          <a:solidFill>
            <a:srgbClr val="DDDDDD"/>
          </a:solidFill>
          <a:ln w="9525">
            <a:noFill/>
            <a:miter lim="800000"/>
            <a:headEnd/>
            <a:tailEnd/>
          </a:ln>
        </p:spPr>
        <p:txBody>
          <a:bodyPr>
            <a:spAutoFit/>
          </a:bodyPr>
          <a:lstStyle/>
          <a:p>
            <a:pPr algn="ctr"/>
            <a:r>
              <a:rPr lang="it-IT" b="1" baseline="0">
                <a:latin typeface="Verdana" pitchFamily="34" charset="0"/>
              </a:rPr>
              <a:t>METABOLISMO E DANNO DA CCl</a:t>
            </a:r>
            <a:r>
              <a:rPr lang="it-IT" b="1">
                <a:latin typeface="Verdana" pitchFamily="34" charset="0"/>
              </a:rPr>
              <a:t>4</a:t>
            </a:r>
            <a:r>
              <a:rPr lang="it-IT" b="1" baseline="0">
                <a:latin typeface="Verdana" pitchFamily="34" charset="0"/>
              </a:rPr>
              <a:t>, CHCl</a:t>
            </a:r>
            <a:r>
              <a:rPr lang="it-IT" b="1">
                <a:latin typeface="Verdana" pitchFamily="34" charset="0"/>
              </a:rPr>
              <a:t>3</a:t>
            </a:r>
            <a:r>
              <a:rPr lang="it-IT" b="1" baseline="0">
                <a:latin typeface="Verdana" pitchFamily="34" charset="0"/>
              </a:rPr>
              <a:t>, E Cl</a:t>
            </a:r>
            <a:r>
              <a:rPr lang="it-IT" b="1">
                <a:latin typeface="Verdana" pitchFamily="34" charset="0"/>
              </a:rPr>
              <a:t>2</a:t>
            </a:r>
            <a:r>
              <a:rPr lang="it-IT" b="1" baseline="0">
                <a:latin typeface="Verdana" pitchFamily="34" charset="0"/>
              </a:rPr>
              <a:t>=Cl</a:t>
            </a:r>
            <a:r>
              <a:rPr lang="it-IT" b="1">
                <a:latin typeface="Verdana" pitchFamily="34" charset="0"/>
              </a:rPr>
              <a:t>2</a:t>
            </a:r>
          </a:p>
        </p:txBody>
      </p:sp>
      <p:sp>
        <p:nvSpPr>
          <p:cNvPr id="16391" name="Line 7"/>
          <p:cNvSpPr>
            <a:spLocks noChangeShapeType="1"/>
          </p:cNvSpPr>
          <p:nvPr/>
        </p:nvSpPr>
        <p:spPr bwMode="auto">
          <a:xfrm flipH="1">
            <a:off x="3924300" y="2438400"/>
            <a:ext cx="457200" cy="952500"/>
          </a:xfrm>
          <a:prstGeom prst="line">
            <a:avLst/>
          </a:prstGeom>
          <a:noFill/>
          <a:ln w="38100">
            <a:solidFill>
              <a:schemeClr val="tx1"/>
            </a:solidFill>
            <a:round/>
            <a:headEnd/>
            <a:tailEnd type="triangle" w="med" len="med"/>
          </a:ln>
        </p:spPr>
        <p:txBody>
          <a:bodyPr wrap="none" anchor="ctr"/>
          <a:lstStyle/>
          <a:p>
            <a:endParaRPr lang="it-IT"/>
          </a:p>
        </p:txBody>
      </p:sp>
      <p:sp>
        <p:nvSpPr>
          <p:cNvPr id="16392" name="Text Box 8"/>
          <p:cNvSpPr txBox="1">
            <a:spLocks noChangeArrowheads="1"/>
          </p:cNvSpPr>
          <p:nvPr/>
        </p:nvSpPr>
        <p:spPr bwMode="auto">
          <a:xfrm>
            <a:off x="3451225" y="2063750"/>
            <a:ext cx="2395538" cy="396875"/>
          </a:xfrm>
          <a:prstGeom prst="rect">
            <a:avLst/>
          </a:prstGeom>
          <a:noFill/>
          <a:ln w="9525">
            <a:noFill/>
            <a:miter lim="800000"/>
            <a:headEnd/>
            <a:tailEnd/>
          </a:ln>
        </p:spPr>
        <p:txBody>
          <a:bodyPr wrap="none">
            <a:spAutoFit/>
          </a:bodyPr>
          <a:lstStyle/>
          <a:p>
            <a:r>
              <a:rPr lang="it-IT" sz="2000" b="1" baseline="0">
                <a:latin typeface="Verdana" pitchFamily="34" charset="0"/>
              </a:rPr>
              <a:t>tetracloretilene</a:t>
            </a:r>
          </a:p>
        </p:txBody>
      </p:sp>
      <p:sp>
        <p:nvSpPr>
          <p:cNvPr id="16393" name="Text Box 9"/>
          <p:cNvSpPr txBox="1">
            <a:spLocks noChangeArrowheads="1"/>
          </p:cNvSpPr>
          <p:nvPr/>
        </p:nvSpPr>
        <p:spPr bwMode="auto">
          <a:xfrm>
            <a:off x="0" y="1949450"/>
            <a:ext cx="1836738" cy="396875"/>
          </a:xfrm>
          <a:prstGeom prst="rect">
            <a:avLst/>
          </a:prstGeom>
          <a:noFill/>
          <a:ln w="9525">
            <a:noFill/>
            <a:miter lim="800000"/>
            <a:headEnd/>
            <a:tailEnd/>
          </a:ln>
        </p:spPr>
        <p:txBody>
          <a:bodyPr wrap="none">
            <a:spAutoFit/>
          </a:bodyPr>
          <a:lstStyle/>
          <a:p>
            <a:r>
              <a:rPr lang="it-IT" sz="2000" b="1" baseline="0">
                <a:latin typeface="Verdana" pitchFamily="34" charset="0"/>
              </a:rPr>
              <a:t>cloroformio</a:t>
            </a:r>
          </a:p>
        </p:txBody>
      </p:sp>
      <p:sp>
        <p:nvSpPr>
          <p:cNvPr id="16394" name="Line 10"/>
          <p:cNvSpPr>
            <a:spLocks noChangeShapeType="1"/>
          </p:cNvSpPr>
          <p:nvPr/>
        </p:nvSpPr>
        <p:spPr bwMode="auto">
          <a:xfrm>
            <a:off x="1314450" y="2266950"/>
            <a:ext cx="323850" cy="1219200"/>
          </a:xfrm>
          <a:prstGeom prst="line">
            <a:avLst/>
          </a:prstGeom>
          <a:noFill/>
          <a:ln w="38100">
            <a:solidFill>
              <a:schemeClr val="tx1"/>
            </a:solidFill>
            <a:round/>
            <a:headEnd/>
            <a:tailEnd type="triangle" w="med" len="med"/>
          </a:ln>
        </p:spPr>
        <p:txBody>
          <a:bodyPr wrap="none" anchor="ctr"/>
          <a:lstStyle/>
          <a:p>
            <a:endParaRPr lang="it-IT"/>
          </a:p>
        </p:txBody>
      </p:sp>
      <p:sp>
        <p:nvSpPr>
          <p:cNvPr id="16395" name="AutoShape 11"/>
          <p:cNvSpPr>
            <a:spLocks noChangeArrowheads="1"/>
          </p:cNvSpPr>
          <p:nvPr/>
        </p:nvSpPr>
        <p:spPr bwMode="auto">
          <a:xfrm>
            <a:off x="4591050" y="5676900"/>
            <a:ext cx="3905250" cy="838200"/>
          </a:xfrm>
          <a:prstGeom prst="upArrowCallout">
            <a:avLst>
              <a:gd name="adj1" fmla="val 116477"/>
              <a:gd name="adj2" fmla="val 116477"/>
              <a:gd name="adj3" fmla="val 16667"/>
              <a:gd name="adj4" fmla="val 66667"/>
            </a:avLst>
          </a:prstGeom>
          <a:solidFill>
            <a:srgbClr val="DDDDDD"/>
          </a:solidFill>
          <a:ln w="9525">
            <a:solidFill>
              <a:schemeClr val="tx1"/>
            </a:solidFill>
            <a:miter lim="800000"/>
            <a:headEnd/>
            <a:tailEnd/>
          </a:ln>
        </p:spPr>
        <p:txBody>
          <a:bodyPr wrap="none" anchor="ctr"/>
          <a:lstStyle/>
          <a:p>
            <a:pPr algn="ctr"/>
            <a:r>
              <a:rPr lang="it-IT" sz="2000" b="1" baseline="0">
                <a:latin typeface="Verdana" pitchFamily="34" charset="0"/>
              </a:rPr>
              <a:t>Avvelenamento da CCl</a:t>
            </a:r>
            <a:r>
              <a:rPr lang="it-IT" sz="2000" b="1">
                <a:latin typeface="Verdana" pitchFamily="34" charset="0"/>
              </a:rPr>
              <a:t>4</a:t>
            </a:r>
            <a:endParaRPr lang="it-IT" baseline="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14313" y="-71438"/>
            <a:ext cx="8710612" cy="7029451"/>
          </a:xfrm>
          <a:prstGeom prst="rect">
            <a:avLst/>
          </a:prstGeom>
          <a:noFill/>
          <a:ln w="9525">
            <a:noFill/>
            <a:miter lim="800000"/>
            <a:headEnd/>
            <a:tailEnd/>
          </a:ln>
        </p:spPr>
        <p:txBody>
          <a:bodyPr>
            <a:spAutoFit/>
          </a:bodyPr>
          <a:lstStyle/>
          <a:p>
            <a:pPr algn="just">
              <a:lnSpc>
                <a:spcPct val="90000"/>
              </a:lnSpc>
            </a:pPr>
            <a:r>
              <a:rPr lang="it-IT" altLang="zh-CN" baseline="0">
                <a:solidFill>
                  <a:srgbClr val="FF3300"/>
                </a:solidFill>
                <a:ea typeface="宋体" charset="-122"/>
              </a:rPr>
              <a:t>* La </a:t>
            </a:r>
            <a:r>
              <a:rPr lang="it-IT" altLang="zh-CN" b="1" baseline="0">
                <a:solidFill>
                  <a:srgbClr val="FF3300"/>
                </a:solidFill>
                <a:ea typeface="宋体" charset="-122"/>
              </a:rPr>
              <a:t>PIRAZINAMIDE</a:t>
            </a:r>
            <a:r>
              <a:rPr lang="it-IT" altLang="zh-CN" b="1" baseline="0">
                <a:ea typeface="宋体" charset="-122"/>
              </a:rPr>
              <a:t> </a:t>
            </a:r>
            <a:r>
              <a:rPr lang="it-IT" altLang="zh-CN" sz="2000" baseline="0">
                <a:ea typeface="宋体" charset="-122"/>
              </a:rPr>
              <a:t>(antitubercolare)</a:t>
            </a:r>
            <a:r>
              <a:rPr lang="it-IT" altLang="zh-CN" b="1" baseline="0">
                <a:ea typeface="宋体" charset="-122"/>
              </a:rPr>
              <a:t> </a:t>
            </a:r>
            <a:r>
              <a:rPr lang="it-IT" altLang="zh-CN" baseline="0">
                <a:ea typeface="宋体" charset="-122"/>
              </a:rPr>
              <a:t>di per sè ha una notevole tossicità epatica con </a:t>
            </a:r>
            <a:r>
              <a:rPr lang="it-IT" altLang="zh-CN" baseline="0">
                <a:solidFill>
                  <a:schemeClr val="accent2"/>
                </a:solidFill>
                <a:ea typeface="宋体" charset="-122"/>
              </a:rPr>
              <a:t>ittero e necrosi epatica talora letale</a:t>
            </a:r>
            <a:r>
              <a:rPr lang="it-IT" altLang="zh-CN" baseline="0">
                <a:ea typeface="宋体" charset="-122"/>
              </a:rPr>
              <a:t>. Questa tossicità appare essere dose correlata e con dosi pari a circa 3 g/die ha un' incidenza molto elevata; pare che forme di ittero possano comparire nel 15% dei soggetti e casi di epatopatia nel 2-3 %. </a:t>
            </a:r>
          </a:p>
          <a:p>
            <a:pPr algn="just">
              <a:lnSpc>
                <a:spcPct val="90000"/>
              </a:lnSpc>
            </a:pPr>
            <a:r>
              <a:rPr lang="it-IT" altLang="zh-CN" baseline="0">
                <a:ea typeface="宋体" charset="-122"/>
              </a:rPr>
              <a:t>Ai primi segni di aumento delle GPT e GOT è necessario sospendere la terapia. Pertanto la pirazinamide non è usabile in pazienti con preesistente danno epatico e comunque tale terapia necessita di controlli continui della funzionalità epatica del paziente. </a:t>
            </a:r>
          </a:p>
          <a:p>
            <a:r>
              <a:rPr lang="it-IT" altLang="zh-CN" baseline="0">
                <a:solidFill>
                  <a:srgbClr val="FF3300"/>
                </a:solidFill>
                <a:ea typeface="宋体" charset="-122"/>
              </a:rPr>
              <a:t>* </a:t>
            </a:r>
            <a:r>
              <a:rPr lang="it-IT" altLang="zh-CN" b="1" baseline="0">
                <a:solidFill>
                  <a:srgbClr val="FF3300"/>
                </a:solidFill>
                <a:ea typeface="宋体" charset="-122"/>
              </a:rPr>
              <a:t>INIBITORI DELLA SINTESI PROTEICA </a:t>
            </a:r>
          </a:p>
          <a:p>
            <a:pPr algn="just">
              <a:lnSpc>
                <a:spcPct val="90000"/>
              </a:lnSpc>
            </a:pPr>
            <a:r>
              <a:rPr lang="it-IT" altLang="zh-CN" b="1" baseline="0">
                <a:solidFill>
                  <a:schemeClr val="accent2"/>
                </a:solidFill>
                <a:ea typeface="宋体" charset="-122"/>
              </a:rPr>
              <a:t>Le TETRACICLINE</a:t>
            </a:r>
            <a:r>
              <a:rPr lang="it-IT" altLang="zh-CN" b="1" baseline="0">
                <a:ea typeface="宋体" charset="-122"/>
              </a:rPr>
              <a:t>, </a:t>
            </a:r>
            <a:r>
              <a:rPr lang="it-IT" altLang="zh-CN" baseline="0">
                <a:ea typeface="宋体" charset="-122"/>
              </a:rPr>
              <a:t>a concentrazioni molto elevate inibiscono la sintesi proteica nelle cellule dei mammiferi come avviene in quelle batteriche. Normalmente queste alte concentrazioni non si verificano ma possono essere raggiunte quando si impiegano alti dosaggi nei pazienti nei quali la eliminazione urinaria delle tetracicline è ridotta (forte sensibilità a questo effetto durante la gravidanza). </a:t>
            </a:r>
          </a:p>
          <a:p>
            <a:pPr algn="just">
              <a:lnSpc>
                <a:spcPct val="90000"/>
              </a:lnSpc>
            </a:pPr>
            <a:r>
              <a:rPr lang="it-IT" altLang="zh-CN" baseline="0">
                <a:solidFill>
                  <a:schemeClr val="accent2"/>
                </a:solidFill>
                <a:ea typeface="宋体" charset="-122"/>
              </a:rPr>
              <a:t>L'inibizione della sintesi proteica e di conseguenza anche della apoproteina A</a:t>
            </a:r>
            <a:r>
              <a:rPr lang="it-IT" altLang="zh-CN" baseline="0">
                <a:ea typeface="宋体" charset="-122"/>
              </a:rPr>
              <a:t> è particolarmente pericolosa in caso di carente apporto proteico nella dieta che porta ovviamente ad una scarsa disponibilità di aminoacidi: in questo caso le tetracicline possono produrre degenerazione grassa del fegato.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44475" y="17463"/>
            <a:ext cx="8632825" cy="6715125"/>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EPATOTOSSICITA‘ DOSE-INDIPENDENTE</a:t>
            </a:r>
          </a:p>
          <a:p>
            <a:pPr algn="just">
              <a:lnSpc>
                <a:spcPct val="95000"/>
              </a:lnSpc>
            </a:pPr>
            <a:r>
              <a:rPr lang="it-IT" altLang="zh-CN" baseline="0">
                <a:ea typeface="宋体" charset="-122"/>
              </a:rPr>
              <a:t>Molte reazioni epatiche ai farmaci si ritiene che siano da includere in questo tipo di tossicità, anche se la frequenza con la quale si verificano per ogni singolo farmaco è bassa. </a:t>
            </a:r>
            <a:r>
              <a:rPr lang="it-IT" altLang="zh-CN" baseline="0">
                <a:solidFill>
                  <a:schemeClr val="accent2"/>
                </a:solidFill>
                <a:ea typeface="宋体" charset="-122"/>
              </a:rPr>
              <a:t>Spesso queste reazioni epatiche sono accompagnate da eruzioni cutanee e discrasie ematiche (soprattutto eosinofilia, cioè un aumento assoluto degli eosinofili che passano dal normale valore di 150 per mm</a:t>
            </a:r>
            <a:r>
              <a:rPr lang="it-IT" altLang="zh-CN" baseline="30000">
                <a:solidFill>
                  <a:schemeClr val="accent2"/>
                </a:solidFill>
                <a:ea typeface="宋体" charset="-122"/>
              </a:rPr>
              <a:t>3</a:t>
            </a:r>
            <a:r>
              <a:rPr lang="it-IT" altLang="zh-CN" baseline="0">
                <a:solidFill>
                  <a:schemeClr val="accent2"/>
                </a:solidFill>
                <a:ea typeface="宋体" charset="-122"/>
              </a:rPr>
              <a:t> a valori superiori a 500 per mm</a:t>
            </a:r>
            <a:r>
              <a:rPr lang="it-IT" altLang="zh-CN" baseline="30000">
                <a:solidFill>
                  <a:schemeClr val="accent2"/>
                </a:solidFill>
                <a:ea typeface="宋体" charset="-122"/>
              </a:rPr>
              <a:t>3</a:t>
            </a:r>
            <a:r>
              <a:rPr lang="it-IT" altLang="zh-CN" baseline="0">
                <a:solidFill>
                  <a:schemeClr val="accent2"/>
                </a:solidFill>
                <a:ea typeface="宋体" charset="-122"/>
              </a:rPr>
              <a:t>) oltre che da febbre e da artralgie, facendo appunto pensare che ci sia il coinvolgimento di una reazione di ipersensibilità. </a:t>
            </a:r>
          </a:p>
          <a:p>
            <a:pPr algn="just">
              <a:lnSpc>
                <a:spcPct val="95000"/>
              </a:lnSpc>
            </a:pPr>
            <a:r>
              <a:rPr lang="it-IT" altLang="zh-CN" baseline="0">
                <a:ea typeface="宋体" charset="-122"/>
              </a:rPr>
              <a:t>Frequentemente la ripresa della somministrazione del farmaco è seguita da una ricomparsa degli effetti collaterali entro alcune ore.</a:t>
            </a:r>
          </a:p>
          <a:p>
            <a:pPr algn="just">
              <a:lnSpc>
                <a:spcPct val="95000"/>
              </a:lnSpc>
            </a:pPr>
            <a:r>
              <a:rPr lang="it-IT" altLang="zh-CN" baseline="0">
                <a:ea typeface="宋体" charset="-122"/>
              </a:rPr>
              <a:t>Questo tipo di reazioni, in relazione al tipo di lesione usualmente coinvolta, può essere distinto in: </a:t>
            </a:r>
          </a:p>
          <a:p>
            <a:pPr algn="just">
              <a:lnSpc>
                <a:spcPct val="95000"/>
              </a:lnSpc>
            </a:pPr>
            <a:r>
              <a:rPr lang="it-IT" altLang="zh-CN" baseline="0">
                <a:solidFill>
                  <a:srgbClr val="FF3300"/>
                </a:solidFill>
                <a:ea typeface="宋体" charset="-122"/>
              </a:rPr>
              <a:t>-Diffuso (dal momento che non vi è una zona specifica che viene colpita) - Prevalentemente colestatico - Misto </a:t>
            </a:r>
          </a:p>
          <a:p>
            <a:pPr algn="just">
              <a:lnSpc>
                <a:spcPct val="95000"/>
              </a:lnSpc>
            </a:pPr>
            <a:r>
              <a:rPr lang="it-IT" altLang="zh-CN" baseline="0">
                <a:ea typeface="宋体" charset="-122"/>
              </a:rPr>
              <a:t>Benchè ogni farmaco tenda a dare significativamente un tipo di reazione istologica, in una minoranza di casi ci possono essere varianti dal modello consueto; così un farmaco che tipicamente dà una lesione epatica diffusa, può dare lesione colestatica e viceversa.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44475" y="-96838"/>
            <a:ext cx="8632825" cy="7080251"/>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DANNO EPATOCELLULARE DIFFUSO</a:t>
            </a:r>
            <a:r>
              <a:rPr lang="it-IT" altLang="zh-CN" b="1" baseline="0">
                <a:ea typeface="宋体" charset="-122"/>
              </a:rPr>
              <a:t> </a:t>
            </a:r>
          </a:p>
          <a:p>
            <a:pPr algn="just">
              <a:lnSpc>
                <a:spcPct val="95000"/>
              </a:lnSpc>
            </a:pPr>
            <a:r>
              <a:rPr lang="it-IT" altLang="zh-CN" b="1" baseline="0">
                <a:solidFill>
                  <a:srgbClr val="FF3300"/>
                </a:solidFill>
                <a:ea typeface="宋体" charset="-122"/>
              </a:rPr>
              <a:t>Il danno epatico diffuso da farmaci è molto simile, spesso indistinguibile da quello derivante da una epatite virale</a:t>
            </a:r>
            <a:r>
              <a:rPr lang="it-IT" altLang="zh-CN" b="1" baseline="0">
                <a:ea typeface="宋体" charset="-122"/>
              </a:rPr>
              <a:t>; generalmente si deve ricorrere alla ricerca dell'eventuali anticorpi specifici verso il virus dell'epatite virale A. </a:t>
            </a:r>
          </a:p>
          <a:p>
            <a:r>
              <a:rPr lang="it-IT" altLang="zh-CN" b="1" baseline="0">
                <a:solidFill>
                  <a:srgbClr val="FF3300"/>
                </a:solidFill>
                <a:ea typeface="宋体" charset="-122"/>
              </a:rPr>
              <a:t>*ANTIDEPRESSIVI</a:t>
            </a:r>
            <a:r>
              <a:rPr lang="it-IT" altLang="zh-CN" b="1" baseline="0">
                <a:ea typeface="宋体" charset="-122"/>
              </a:rPr>
              <a:t> </a:t>
            </a:r>
          </a:p>
          <a:p>
            <a:pPr algn="just">
              <a:lnSpc>
                <a:spcPct val="95000"/>
              </a:lnSpc>
            </a:pPr>
            <a:r>
              <a:rPr lang="it-IT" altLang="zh-CN" b="1" baseline="0">
                <a:ea typeface="宋体" charset="-122"/>
              </a:rPr>
              <a:t>Tutti i derivati antiMAO con struttura idrazinica (NH2-NH2) correlati all'iproniazide possono provocare reazioni epatitiche ed appaiono avere una reattività crociata. </a:t>
            </a:r>
          </a:p>
          <a:p>
            <a:pPr algn="just">
              <a:lnSpc>
                <a:spcPct val="95000"/>
              </a:lnSpc>
            </a:pPr>
            <a:r>
              <a:rPr lang="it-IT" altLang="zh-CN" b="1" baseline="0">
                <a:ea typeface="宋体" charset="-122"/>
              </a:rPr>
              <a:t>L'incidenza di questa complicazione con i derivati idrazinici è stata valutata attorno all'l %, quindi relativamente bassa, ma l'indice di mortalità negli individui affetti è alta (circa il 20%); nel caso dell'iproniazide è di 1 su 5000. </a:t>
            </a:r>
          </a:p>
          <a:p>
            <a:pPr algn="just">
              <a:lnSpc>
                <a:spcPct val="95000"/>
              </a:lnSpc>
            </a:pPr>
            <a:r>
              <a:rPr lang="it-IT" altLang="zh-CN" b="1" baseline="0">
                <a:solidFill>
                  <a:schemeClr val="accent2"/>
                </a:solidFill>
                <a:ea typeface="宋体" charset="-122"/>
              </a:rPr>
              <a:t>E' stato ipotizzato che la reazione epatitica ai derivati idrazinici sia mediata dalla formazione di metaboliti reattivi che fungerebbero da apteni per formare coniugati antigenici con uno o più componenti degli epatociti</a:t>
            </a:r>
            <a:r>
              <a:rPr lang="it-IT" altLang="zh-CN" b="1" baseline="0">
                <a:ea typeface="宋体" charset="-122"/>
              </a:rPr>
              <a:t>. </a:t>
            </a:r>
          </a:p>
          <a:p>
            <a:pPr algn="just">
              <a:lnSpc>
                <a:spcPct val="95000"/>
              </a:lnSpc>
            </a:pPr>
            <a:r>
              <a:rPr lang="it-IT" altLang="zh-CN" b="1" baseline="0">
                <a:ea typeface="宋体" charset="-122"/>
              </a:rPr>
              <a:t>Gli antidepressivi triciclici hanno una minore tendenza a dare danno epatico rispetto i derivati idrazinici ed inoltre i danni sono generalmente lievi.</a:t>
            </a:r>
            <a:r>
              <a:rPr lang="it-IT" altLang="zh-CN" baseline="0">
                <a:ea typeface="宋体" charset="-122"/>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44475" y="74613"/>
            <a:ext cx="8899525" cy="6781800"/>
          </a:xfrm>
          <a:prstGeom prst="rect">
            <a:avLst/>
          </a:prstGeom>
          <a:noFill/>
          <a:ln w="9525">
            <a:noFill/>
            <a:miter lim="800000"/>
            <a:headEnd/>
            <a:tailEnd/>
          </a:ln>
        </p:spPr>
        <p:txBody>
          <a:bodyPr>
            <a:spAutoFit/>
          </a:bodyPr>
          <a:lstStyle/>
          <a:p>
            <a:pPr>
              <a:lnSpc>
                <a:spcPct val="85000"/>
              </a:lnSpc>
            </a:pPr>
            <a:r>
              <a:rPr lang="it-IT" altLang="zh-CN" b="1" baseline="0">
                <a:solidFill>
                  <a:schemeClr val="accent2"/>
                </a:solidFill>
                <a:ea typeface="宋体" charset="-122"/>
              </a:rPr>
              <a:t>INTERFERENZA CON ASSUNZIONE, CONIUGAZIONE ED ESCREZIONE EPATICA DELLA BILIRUBINA</a:t>
            </a:r>
          </a:p>
          <a:p>
            <a:pPr>
              <a:lnSpc>
                <a:spcPct val="85000"/>
              </a:lnSpc>
            </a:pPr>
            <a:r>
              <a:rPr lang="it-IT" altLang="zh-CN" sz="800" b="1" baseline="0">
                <a:solidFill>
                  <a:schemeClr val="accent2"/>
                </a:solidFill>
                <a:ea typeface="宋体" charset="-122"/>
              </a:rPr>
              <a:t> </a:t>
            </a:r>
          </a:p>
          <a:p>
            <a:pPr algn="just"/>
            <a:r>
              <a:rPr lang="it-IT" altLang="zh-CN" b="1" baseline="0">
                <a:ea typeface="宋体" charset="-122"/>
              </a:rPr>
              <a:t>Fra le molteplici funzioni del fegato vi è quella di </a:t>
            </a:r>
            <a:r>
              <a:rPr lang="it-IT" altLang="zh-CN" b="1" baseline="0">
                <a:solidFill>
                  <a:srgbClr val="FF3300"/>
                </a:solidFill>
                <a:ea typeface="宋体" charset="-122"/>
              </a:rPr>
              <a:t>secernere la bile</a:t>
            </a:r>
            <a:r>
              <a:rPr lang="it-IT" altLang="zh-CN" b="1" baseline="0">
                <a:ea typeface="宋体" charset="-122"/>
              </a:rPr>
              <a:t>, che viene </a:t>
            </a:r>
            <a:r>
              <a:rPr lang="it-IT" altLang="zh-CN" b="1" baseline="0">
                <a:solidFill>
                  <a:srgbClr val="FF3300"/>
                </a:solidFill>
                <a:ea typeface="宋体" charset="-122"/>
              </a:rPr>
              <a:t>successivamente accumulata nella cistifellea.</a:t>
            </a:r>
            <a:r>
              <a:rPr lang="it-IT" altLang="zh-CN" b="1" baseline="0">
                <a:ea typeface="宋体" charset="-122"/>
              </a:rPr>
              <a:t> Qui viene concentrata sino a 10 volte per assorbimento di acqua e sali. La bile proveniente dalla cistifellea è un liquido marrone scuro o verde-marrone </a:t>
            </a:r>
            <a:r>
              <a:rPr lang="it-IT" altLang="zh-CN" b="1" baseline="0">
                <a:solidFill>
                  <a:schemeClr val="accent2"/>
                </a:solidFill>
                <a:ea typeface="宋体" charset="-122"/>
              </a:rPr>
              <a:t>i cui principali componenti lipidici sono colesterolo, acidi grassi e lecitina, che vengono mantenuti in soluzione dai sali biliari, oltre ad enzimi (fosfatasi alcalina).</a:t>
            </a:r>
            <a:r>
              <a:rPr lang="it-IT" altLang="zh-CN" b="1" baseline="0">
                <a:ea typeface="宋体" charset="-122"/>
              </a:rPr>
              <a:t> </a:t>
            </a:r>
            <a:r>
              <a:rPr lang="it-IT" altLang="zh-CN" b="1" baseline="0">
                <a:solidFill>
                  <a:srgbClr val="FF3300"/>
                </a:solidFill>
                <a:ea typeface="宋体" charset="-122"/>
              </a:rPr>
              <a:t>Il colore della bile è quasi interamente dovuto ai coniugati della bilirubina provenienti dal metabolismo delle porfirine.</a:t>
            </a:r>
          </a:p>
          <a:p>
            <a:endParaRPr lang="it-IT" altLang="zh-CN" b="1" baseline="0">
              <a:solidFill>
                <a:srgbClr val="FF3300"/>
              </a:solidFill>
              <a:ea typeface="宋体" charset="-122"/>
            </a:endParaRPr>
          </a:p>
          <a:p>
            <a:r>
              <a:rPr lang="it-IT" altLang="zh-CN" b="1" baseline="0">
                <a:solidFill>
                  <a:schemeClr val="accent2"/>
                </a:solidFill>
                <a:ea typeface="宋体" charset="-122"/>
              </a:rPr>
              <a:t>A: FORMAZIONE DEI PIGMENTI BILIARI DALL'EME E LORO METABOLISMO </a:t>
            </a:r>
          </a:p>
          <a:p>
            <a:endParaRPr lang="it-IT" altLang="zh-CN" sz="800" b="1" baseline="0">
              <a:solidFill>
                <a:schemeClr val="accent2"/>
              </a:solidFill>
              <a:ea typeface="宋体" charset="-122"/>
            </a:endParaRPr>
          </a:p>
          <a:p>
            <a:pPr algn="just"/>
            <a:r>
              <a:rPr lang="it-IT" altLang="zh-CN" b="1" baseline="0">
                <a:ea typeface="宋体" charset="-122"/>
              </a:rPr>
              <a:t>Nell'uomo la produzione di bilirubina è di 250-350 mg al giorno. la maggior parte di essa proviene dall'emoglobina liberata dagli eritrociti invecchiati (tempo di vita medio 120 giorni), che vengono rimossi dal circolo dal sistema reticolo-endoteliale.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44475" y="-25400"/>
            <a:ext cx="8632825" cy="6664325"/>
          </a:xfrm>
          <a:prstGeom prst="rect">
            <a:avLst/>
          </a:prstGeom>
          <a:noFill/>
          <a:ln w="9525">
            <a:noFill/>
            <a:miter lim="800000"/>
            <a:headEnd/>
            <a:tailEnd/>
          </a:ln>
        </p:spPr>
        <p:txBody>
          <a:bodyPr>
            <a:spAutoFit/>
          </a:bodyPr>
          <a:lstStyle/>
          <a:p>
            <a:r>
              <a:rPr lang="it-IT" altLang="zh-CN" b="1" baseline="0">
                <a:solidFill>
                  <a:srgbClr val="FF3300"/>
                </a:solidFill>
                <a:ea typeface="宋体" charset="-122"/>
              </a:rPr>
              <a:t>*ANTITUBERCOLARI</a:t>
            </a:r>
            <a:r>
              <a:rPr lang="it-IT" altLang="zh-CN" b="1" baseline="0">
                <a:ea typeface="宋体" charset="-122"/>
              </a:rPr>
              <a:t> </a:t>
            </a:r>
          </a:p>
          <a:p>
            <a:pPr algn="just"/>
            <a:r>
              <a:rPr lang="it-IT" altLang="zh-CN" b="1" baseline="0">
                <a:ea typeface="宋体" charset="-122"/>
              </a:rPr>
              <a:t>Quasi tutti questi composti con l'eccezione della streptomicina : </a:t>
            </a:r>
          </a:p>
          <a:p>
            <a:pPr algn="just"/>
            <a:r>
              <a:rPr lang="it-IT" altLang="zh-CN" b="1" baseline="0">
                <a:ea typeface="宋体" charset="-122"/>
              </a:rPr>
              <a:t>(tossicità a carico dell'VIII paio di nervi cranici con vertigini e sordità) ed  etambutolo (diminuzione del visus, con alterata visione dei colori in particolare non si distingue il verde dal rosso), </a:t>
            </a:r>
            <a:r>
              <a:rPr lang="it-IT" altLang="zh-CN" b="1" baseline="0">
                <a:solidFill>
                  <a:srgbClr val="FF3300"/>
                </a:solidFill>
                <a:ea typeface="宋体" charset="-122"/>
              </a:rPr>
              <a:t>sono accusati di produrre danni epatici benchè lo spettro delle possibili disfunzioni sia molto ampio, aggirantesi da un leggero aumento della glutammico-ossalacetico transaminasi [SGOT] in pazienti asintomatici a grave necrosi epatocellulare. </a:t>
            </a:r>
          </a:p>
          <a:p>
            <a:pPr algn="just"/>
            <a:r>
              <a:rPr lang="it-IT" altLang="zh-CN" b="1" baseline="0">
                <a:ea typeface="宋体" charset="-122"/>
              </a:rPr>
              <a:t>[</a:t>
            </a:r>
            <a:r>
              <a:rPr lang="it-IT" altLang="zh-CN" b="1" baseline="0">
                <a:solidFill>
                  <a:schemeClr val="accent2"/>
                </a:solidFill>
                <a:ea typeface="宋体" charset="-122"/>
              </a:rPr>
              <a:t>CICLOSERINA</a:t>
            </a:r>
            <a:r>
              <a:rPr lang="it-IT" altLang="zh-CN" b="1" baseline="0">
                <a:ea typeface="宋体" charset="-122"/>
                <a:sym typeface="Symbol" pitchFamily="18" charset="2"/>
              </a:rPr>
              <a:t></a:t>
            </a:r>
            <a:r>
              <a:rPr lang="it-IT" altLang="zh-CN" b="1" baseline="0">
                <a:ea typeface="宋体" charset="-122"/>
              </a:rPr>
              <a:t>EFFETTI CENTRALI CON SONNOLENZA, CEFALEA, CONFUSIONE MENTALE, STATI PSICOTICI CON TENDENZE SUICIDE; A LIVELLO EPATICO </a:t>
            </a:r>
            <a:r>
              <a:rPr lang="it-IT" altLang="zh-CN" b="1" baseline="0">
                <a:ea typeface="宋体" charset="-122"/>
                <a:sym typeface="Symbol" pitchFamily="18" charset="2"/>
              </a:rPr>
              <a:t></a:t>
            </a:r>
            <a:r>
              <a:rPr lang="it-IT" altLang="zh-CN" b="1" baseline="0">
                <a:ea typeface="宋体" charset="-122"/>
              </a:rPr>
              <a:t>ITTERO COLESTATICO ED EPATITICO] </a:t>
            </a:r>
          </a:p>
          <a:p>
            <a:pPr algn="just"/>
            <a:r>
              <a:rPr lang="it-IT" altLang="zh-CN" b="1" baseline="0">
                <a:ea typeface="宋体" charset="-122"/>
              </a:rPr>
              <a:t>[</a:t>
            </a:r>
            <a:r>
              <a:rPr lang="it-IT" altLang="zh-CN" b="1" baseline="0">
                <a:solidFill>
                  <a:schemeClr val="accent2"/>
                </a:solidFill>
                <a:ea typeface="宋体" charset="-122"/>
              </a:rPr>
              <a:t>PIRAZINAMIDE</a:t>
            </a:r>
            <a:r>
              <a:rPr lang="it-IT" altLang="zh-CN" b="1" baseline="0">
                <a:ea typeface="宋体" charset="-122"/>
              </a:rPr>
              <a:t> </a:t>
            </a:r>
            <a:r>
              <a:rPr lang="it-IT" altLang="zh-CN" b="1" baseline="0">
                <a:ea typeface="宋体" charset="-122"/>
                <a:sym typeface="Symbol" pitchFamily="18" charset="2"/>
              </a:rPr>
              <a:t></a:t>
            </a:r>
            <a:r>
              <a:rPr lang="it-IT" altLang="zh-CN" b="1" baseline="0">
                <a:ea typeface="宋体" charset="-122"/>
              </a:rPr>
              <a:t> ITTERO COLESTATICO ED EPATITICO] </a:t>
            </a:r>
          </a:p>
          <a:p>
            <a:pPr algn="just"/>
            <a:r>
              <a:rPr lang="it-IT" altLang="zh-CN" b="1" baseline="0">
                <a:ea typeface="宋体" charset="-122"/>
              </a:rPr>
              <a:t>[</a:t>
            </a:r>
            <a:r>
              <a:rPr lang="it-IT" altLang="zh-CN" b="1" baseline="0">
                <a:solidFill>
                  <a:schemeClr val="accent2"/>
                </a:solidFill>
                <a:ea typeface="宋体" charset="-122"/>
              </a:rPr>
              <a:t>PAS </a:t>
            </a:r>
            <a:r>
              <a:rPr lang="it-IT" altLang="zh-CN" b="1" baseline="0">
                <a:ea typeface="宋体" charset="-122"/>
                <a:sym typeface="Symbol" pitchFamily="18" charset="2"/>
              </a:rPr>
              <a:t></a:t>
            </a:r>
            <a:r>
              <a:rPr lang="it-IT" altLang="zh-CN" b="1" baseline="0">
                <a:ea typeface="宋体" charset="-122"/>
              </a:rPr>
              <a:t> ITTERO COLESTATICO] </a:t>
            </a:r>
          </a:p>
          <a:p>
            <a:pPr algn="just"/>
            <a:r>
              <a:rPr lang="it-IT" altLang="zh-CN" b="1" baseline="0">
                <a:ea typeface="宋体" charset="-122"/>
              </a:rPr>
              <a:t>[</a:t>
            </a:r>
            <a:r>
              <a:rPr lang="it-IT" altLang="zh-CN" b="1" baseline="0">
                <a:solidFill>
                  <a:schemeClr val="accent2"/>
                </a:solidFill>
                <a:ea typeface="宋体" charset="-122"/>
              </a:rPr>
              <a:t>RIFAMPICINA </a:t>
            </a:r>
            <a:r>
              <a:rPr lang="it-IT" altLang="zh-CN" b="1" baseline="0">
                <a:ea typeface="宋体" charset="-122"/>
                <a:sym typeface="Symbol" pitchFamily="18" charset="2"/>
              </a:rPr>
              <a:t></a:t>
            </a:r>
            <a:r>
              <a:rPr lang="it-IT" altLang="zh-CN" b="1" baseline="0">
                <a:ea typeface="宋体" charset="-122"/>
              </a:rPr>
              <a:t>ITTERO DA BLOCCO PENETRAZIONE </a:t>
            </a:r>
          </a:p>
          <a:p>
            <a:pPr algn="just"/>
            <a:r>
              <a:rPr lang="it-IT" altLang="zh-CN" b="1" baseline="0">
                <a:ea typeface="宋体" charset="-122"/>
              </a:rPr>
              <a:t>BILIRUBINA]</a:t>
            </a:r>
            <a:r>
              <a:rPr lang="it-IT" altLang="zh-CN" baseline="0">
                <a:ea typeface="宋体" charset="-122"/>
              </a:rPr>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44475" y="-25400"/>
            <a:ext cx="8632825" cy="6423025"/>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ISONIAZIDE </a:t>
            </a:r>
          </a:p>
          <a:p>
            <a:pPr algn="just"/>
            <a:r>
              <a:rPr lang="it-IT" altLang="zh-CN" b="1" baseline="0">
                <a:ea typeface="宋体" charset="-122"/>
              </a:rPr>
              <a:t>L'aumento asintomatico nei valori della SGOT si verifica in circa il 10-20% dei pazienti dopo circa 2 mesi di terapia; spesso i valori ritornano alla norma pur continuando la terapia. </a:t>
            </a:r>
          </a:p>
          <a:p>
            <a:pPr algn="just"/>
            <a:r>
              <a:rPr lang="it-IT" altLang="zh-CN" b="1" baseline="0">
                <a:ea typeface="宋体" charset="-122"/>
              </a:rPr>
              <a:t>Al contrario la comparsa di clinicamente evidenti segni di epatite con ittero è assai meno frequente e si calcola avere un'incidenza dello 0,1%. </a:t>
            </a:r>
          </a:p>
          <a:p>
            <a:pPr algn="just"/>
            <a:r>
              <a:rPr lang="it-IT" altLang="zh-CN" sz="2000" b="1" baseline="0">
                <a:solidFill>
                  <a:schemeClr val="accent2"/>
                </a:solidFill>
                <a:ea typeface="宋体" charset="-122"/>
              </a:rPr>
              <a:t>Non sempre tali segni sono associati ad altre manifestazioni di ipersensibilità quali eruzioni cutanee (morbilliformi, orticarioidi), febbre, artralgia, reazioni ematologiche (eosinofilia, agranulocitosi, trombocitopenia, anemia) (1-2% dei casi).</a:t>
            </a:r>
          </a:p>
          <a:p>
            <a:pPr algn="just"/>
            <a:r>
              <a:rPr lang="it-IT" altLang="zh-CN" b="1" baseline="0">
                <a:solidFill>
                  <a:srgbClr val="FF3300"/>
                </a:solidFill>
                <a:ea typeface="宋体" charset="-122"/>
              </a:rPr>
              <a:t>Il danno epatico da isoniazide può essere molto grave anche con esito letale. Il riscontro anatomo-patologico è rappresentato da una diffusa necrosi multilobulare.</a:t>
            </a:r>
            <a:r>
              <a:rPr lang="it-IT" altLang="zh-CN" b="1" baseline="0">
                <a:ea typeface="宋体" charset="-122"/>
              </a:rPr>
              <a:t> </a:t>
            </a:r>
          </a:p>
          <a:p>
            <a:pPr algn="just"/>
            <a:r>
              <a:rPr lang="it-IT" altLang="zh-CN" b="1" baseline="0">
                <a:ea typeface="宋体" charset="-122"/>
              </a:rPr>
              <a:t>La mancata sospensione del trattamento una volta che si sia manifestata la disfunzione epatica sembra far aumentare la gravità del danno. L'epatite può svilupparsi dopo 4-8 settimane di terapia.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44475" y="-82550"/>
            <a:ext cx="8632825" cy="7045325"/>
          </a:xfrm>
          <a:prstGeom prst="rect">
            <a:avLst/>
          </a:prstGeom>
          <a:noFill/>
          <a:ln w="9525">
            <a:noFill/>
            <a:miter lim="800000"/>
            <a:headEnd/>
            <a:tailEnd/>
          </a:ln>
        </p:spPr>
        <p:txBody>
          <a:bodyPr>
            <a:spAutoFit/>
          </a:bodyPr>
          <a:lstStyle/>
          <a:p>
            <a:pPr algn="just">
              <a:lnSpc>
                <a:spcPct val="95000"/>
              </a:lnSpc>
            </a:pPr>
            <a:r>
              <a:rPr lang="it-IT" altLang="zh-CN" b="1" baseline="0">
                <a:ea typeface="宋体" charset="-122"/>
              </a:rPr>
              <a:t>Inoltre l'età sembra essere il fattore più importante nel determinare il rischio di epatotossicità da isoniazide. Il rischio è molto basso al di sotto dei 20 anni (0,1 %) e diventa di circa il 2,3 % in individui al di sopra dei 50 anni. </a:t>
            </a:r>
          </a:p>
          <a:p>
            <a:pPr algn="just">
              <a:lnSpc>
                <a:spcPct val="95000"/>
              </a:lnSpc>
            </a:pPr>
            <a:r>
              <a:rPr lang="it-IT" altLang="zh-CN" b="1" baseline="0">
                <a:ea typeface="宋体" charset="-122"/>
              </a:rPr>
              <a:t>Pertanto in pazienti trattati con isoniazide si raccomandano controlli mensili per: </a:t>
            </a:r>
          </a:p>
          <a:p>
            <a:pPr algn="just">
              <a:lnSpc>
                <a:spcPct val="95000"/>
              </a:lnSpc>
            </a:pPr>
            <a:r>
              <a:rPr lang="it-IT" altLang="zh-CN" b="1" baseline="0">
                <a:ea typeface="宋体" charset="-122"/>
              </a:rPr>
              <a:t>- presenza di sintomi di epatite (anoressia, malessere, senso di affaticamento, nausea, ittero) </a:t>
            </a:r>
          </a:p>
          <a:p>
            <a:pPr algn="just">
              <a:lnSpc>
                <a:spcPct val="95000"/>
              </a:lnSpc>
            </a:pPr>
            <a:r>
              <a:rPr lang="it-IT" altLang="zh-CN" b="1" baseline="0">
                <a:ea typeface="宋体" charset="-122"/>
              </a:rPr>
              <a:t>- controlli della GOT (meglio): se vi è un aumento di circa 5 volte, è tassativo sospendere il trattamento. </a:t>
            </a:r>
          </a:p>
          <a:p>
            <a:pPr algn="just">
              <a:lnSpc>
                <a:spcPct val="95000"/>
              </a:lnSpc>
            </a:pPr>
            <a:r>
              <a:rPr lang="it-IT" altLang="zh-CN" baseline="0">
                <a:solidFill>
                  <a:srgbClr val="FF3300"/>
                </a:solidFill>
                <a:ea typeface="宋体" charset="-122"/>
              </a:rPr>
              <a:t>Grave necrosi epatica è stata osservata in caso di associazione fra isoniazide e </a:t>
            </a:r>
            <a:r>
              <a:rPr lang="it-IT" altLang="zh-CN" b="1" baseline="0">
                <a:solidFill>
                  <a:srgbClr val="FF3300"/>
                </a:solidFill>
                <a:ea typeface="宋体" charset="-122"/>
              </a:rPr>
              <a:t>rifampicina</a:t>
            </a:r>
            <a:r>
              <a:rPr lang="it-IT" altLang="zh-CN" b="1" baseline="0">
                <a:ea typeface="宋体" charset="-122"/>
              </a:rPr>
              <a:t>; </a:t>
            </a:r>
            <a:r>
              <a:rPr lang="it-IT" altLang="zh-CN" baseline="0">
                <a:ea typeface="宋体" charset="-122"/>
              </a:rPr>
              <a:t>si ritiene che l'associazione comporti un rischio di epatite molto più elevato che non con l'uso dei singoli due farmaci. (</a:t>
            </a:r>
            <a:r>
              <a:rPr lang="it-IT" altLang="zh-CN" baseline="0">
                <a:solidFill>
                  <a:schemeClr val="accent2"/>
                </a:solidFill>
                <a:ea typeface="宋体" charset="-122"/>
              </a:rPr>
              <a:t>causa: la rifampicina è un induttore enzimatico</a:t>
            </a:r>
            <a:r>
              <a:rPr lang="it-IT" altLang="zh-CN" baseline="0">
                <a:ea typeface="宋体" charset="-122"/>
              </a:rPr>
              <a:t>). </a:t>
            </a:r>
            <a:r>
              <a:rPr lang="it-IT" altLang="zh-CN" b="1" baseline="0">
                <a:solidFill>
                  <a:schemeClr val="accent2"/>
                </a:solidFill>
                <a:ea typeface="宋体" charset="-122"/>
              </a:rPr>
              <a:t>Come già detto per i derivati idrazinici, la principale via metabolica dell'isoniazide è l'acetilazione che porta ad una acetil-isoniazide, per idrolisi di questa si ha la formazione di acetil-idrazina. </a:t>
            </a:r>
            <a:r>
              <a:rPr lang="it-IT" altLang="zh-CN" b="1" baseline="0">
                <a:solidFill>
                  <a:srgbClr val="FF3300"/>
                </a:solidFill>
                <a:ea typeface="宋体" charset="-122"/>
              </a:rPr>
              <a:t>Quest'ultima ad opera delle ossidasi microsomiali viene trasformata in un agente acetilante molto reattivo che si lega alle macromolecole epatiche.</a:t>
            </a:r>
            <a:endParaRPr lang="it-IT" altLang="zh-CN" b="1">
              <a:solidFill>
                <a:srgbClr val="FF3300"/>
              </a:solidFill>
              <a:ea typeface="宋体"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304800"/>
            <a:ext cx="7772400" cy="4338638"/>
          </a:xfrm>
          <a:prstGeom prst="rect">
            <a:avLst/>
          </a:prstGeom>
          <a:solidFill>
            <a:srgbClr val="FFFFFF"/>
          </a:solidFill>
          <a:ln w="9525">
            <a:solidFill>
              <a:schemeClr val="tx1"/>
            </a:solidFill>
            <a:miter lim="800000"/>
            <a:headEnd/>
            <a:tailEnd/>
          </a:ln>
        </p:spPr>
        <p:txBody>
          <a:bodyPr>
            <a:spAutoFit/>
          </a:bodyPr>
          <a:lstStyle/>
          <a:p>
            <a:pPr marL="342900" indent="-342900">
              <a:spcBef>
                <a:spcPct val="20000"/>
              </a:spcBef>
              <a:buFontTx/>
              <a:buChar char="•"/>
            </a:pPr>
            <a:r>
              <a:rPr lang="it-IT" b="1" baseline="0"/>
              <a:t>Metabolismo ISONIAZIDE</a:t>
            </a:r>
          </a:p>
          <a:p>
            <a:pPr marL="342900" indent="-342900">
              <a:spcBef>
                <a:spcPct val="20000"/>
              </a:spcBef>
              <a:buFontTx/>
              <a:buChar char="•"/>
            </a:pPr>
            <a:r>
              <a:rPr lang="it-IT" baseline="0"/>
              <a:t>La NAT può sia attivare che detossificare i suoi substrati</a:t>
            </a:r>
          </a:p>
          <a:p>
            <a:pPr marL="342900" indent="-342900">
              <a:spcBef>
                <a:spcPct val="20000"/>
              </a:spcBef>
            </a:pPr>
            <a:r>
              <a:rPr lang="it-IT" baseline="0"/>
              <a:t>		Isoniazide </a:t>
            </a:r>
            <a:r>
              <a:rPr lang="it-IT" sz="1800" baseline="0">
                <a:solidFill>
                  <a:srgbClr val="FF3300"/>
                </a:solidFill>
              </a:rPr>
              <a:t>(NAT)</a:t>
            </a:r>
            <a:r>
              <a:rPr lang="it-IT" sz="3200" baseline="0">
                <a:sym typeface="Symbol" pitchFamily="18" charset="2"/>
              </a:rPr>
              <a:t></a:t>
            </a:r>
            <a:r>
              <a:rPr lang="it-IT" sz="4000" baseline="0">
                <a:sym typeface="Symbol" pitchFamily="18" charset="2"/>
              </a:rPr>
              <a:t> </a:t>
            </a:r>
            <a:r>
              <a:rPr lang="it-IT" baseline="0">
                <a:sym typeface="Symbol" pitchFamily="18" charset="2"/>
              </a:rPr>
              <a:t>acetilisoniazide</a:t>
            </a:r>
          </a:p>
          <a:p>
            <a:pPr marL="342900" indent="-342900">
              <a:spcBef>
                <a:spcPct val="20000"/>
              </a:spcBef>
            </a:pPr>
            <a:r>
              <a:rPr lang="it-IT" baseline="0"/>
              <a:t>		       </a:t>
            </a:r>
            <a:r>
              <a:rPr lang="it-IT" sz="1600" baseline="0">
                <a:solidFill>
                  <a:srgbClr val="FF3300"/>
                </a:solidFill>
              </a:rPr>
              <a:t>(idrolisi)</a:t>
            </a:r>
            <a:r>
              <a:rPr lang="it-IT" baseline="0"/>
              <a:t> 	               </a:t>
            </a:r>
            <a:r>
              <a:rPr lang="it-IT" sz="1600" baseline="0">
                <a:solidFill>
                  <a:srgbClr val="FF3300"/>
                </a:solidFill>
              </a:rPr>
              <a:t>(idrolisi)</a:t>
            </a:r>
          </a:p>
          <a:p>
            <a:pPr marL="342900" indent="-342900">
              <a:spcBef>
                <a:spcPct val="20000"/>
              </a:spcBef>
            </a:pPr>
            <a:r>
              <a:rPr lang="it-IT" baseline="0"/>
              <a:t>		idrazina </a:t>
            </a:r>
            <a:r>
              <a:rPr lang="it-IT" sz="4000" baseline="0">
                <a:sym typeface="Symbol" pitchFamily="18" charset="2"/>
              </a:rPr>
              <a:t></a:t>
            </a:r>
            <a:r>
              <a:rPr lang="it-IT" baseline="0">
                <a:sym typeface="Symbol" pitchFamily="18" charset="2"/>
              </a:rPr>
              <a:t> acetilidrazina</a:t>
            </a:r>
            <a:r>
              <a:rPr lang="it-IT" sz="4400" baseline="0">
                <a:sym typeface="Symbol" pitchFamily="18" charset="2"/>
              </a:rPr>
              <a:t>  </a:t>
            </a:r>
            <a:r>
              <a:rPr lang="it-IT" baseline="0">
                <a:sym typeface="Symbol" pitchFamily="18" charset="2"/>
              </a:rPr>
              <a:t>acetilidrazina 		   			                ossidata </a:t>
            </a:r>
            <a:r>
              <a:rPr lang="it-IT" sz="2000" baseline="0">
                <a:sym typeface="Symbol" pitchFamily="18" charset="2"/>
              </a:rPr>
              <a:t>(CYP)</a:t>
            </a:r>
            <a:r>
              <a:rPr lang="it-IT" baseline="0">
                <a:sym typeface="Symbol" pitchFamily="18" charset="2"/>
              </a:rPr>
              <a:t>  		diacetilidrazina</a:t>
            </a:r>
          </a:p>
          <a:p>
            <a:pPr marL="342900" indent="-342900"/>
            <a:r>
              <a:rPr lang="it-IT" baseline="0">
                <a:sym typeface="Symbol" pitchFamily="18" charset="2"/>
              </a:rPr>
              <a:t>               (stabile)	                             metabolita reattivo </a:t>
            </a:r>
          </a:p>
          <a:p>
            <a:pPr marL="342900" indent="-342900"/>
            <a:r>
              <a:rPr lang="it-IT" baseline="0">
                <a:sym typeface="Symbol" pitchFamily="18" charset="2"/>
              </a:rPr>
              <a:t>                                                                       tossico</a:t>
            </a:r>
          </a:p>
        </p:txBody>
      </p:sp>
      <p:sp>
        <p:nvSpPr>
          <p:cNvPr id="23555" name="Line 3"/>
          <p:cNvSpPr>
            <a:spLocks noChangeShapeType="1"/>
          </p:cNvSpPr>
          <p:nvPr/>
        </p:nvSpPr>
        <p:spPr bwMode="auto">
          <a:xfrm>
            <a:off x="4025900" y="1905000"/>
            <a:ext cx="12700" cy="636588"/>
          </a:xfrm>
          <a:prstGeom prst="line">
            <a:avLst/>
          </a:prstGeom>
          <a:noFill/>
          <a:ln w="12700">
            <a:solidFill>
              <a:schemeClr val="tx1"/>
            </a:solidFill>
            <a:round/>
            <a:headEnd type="none" w="lg" len="lg"/>
            <a:tailEnd type="stealth" w="lg" len="lg"/>
          </a:ln>
        </p:spPr>
        <p:txBody>
          <a:bodyPr/>
          <a:lstStyle/>
          <a:p>
            <a:endParaRPr lang="it-IT"/>
          </a:p>
        </p:txBody>
      </p:sp>
      <p:sp>
        <p:nvSpPr>
          <p:cNvPr id="23556" name="Line 4"/>
          <p:cNvSpPr>
            <a:spLocks noChangeShapeType="1"/>
          </p:cNvSpPr>
          <p:nvPr/>
        </p:nvSpPr>
        <p:spPr bwMode="auto">
          <a:xfrm flipH="1">
            <a:off x="2819400" y="3200400"/>
            <a:ext cx="1295400" cy="381000"/>
          </a:xfrm>
          <a:prstGeom prst="line">
            <a:avLst/>
          </a:prstGeom>
          <a:noFill/>
          <a:ln w="25400">
            <a:solidFill>
              <a:schemeClr val="tx1"/>
            </a:solidFill>
            <a:round/>
            <a:headEnd/>
            <a:tailEnd type="triangle" w="med" len="med"/>
          </a:ln>
        </p:spPr>
        <p:txBody>
          <a:bodyPr/>
          <a:lstStyle/>
          <a:p>
            <a:endParaRPr lang="it-IT"/>
          </a:p>
        </p:txBody>
      </p:sp>
      <p:sp>
        <p:nvSpPr>
          <p:cNvPr id="23557" name="Line 5"/>
          <p:cNvSpPr>
            <a:spLocks noChangeShapeType="1"/>
          </p:cNvSpPr>
          <p:nvPr/>
        </p:nvSpPr>
        <p:spPr bwMode="auto">
          <a:xfrm>
            <a:off x="6629400" y="3454400"/>
            <a:ext cx="0" cy="406400"/>
          </a:xfrm>
          <a:prstGeom prst="line">
            <a:avLst/>
          </a:prstGeom>
          <a:noFill/>
          <a:ln w="9525">
            <a:solidFill>
              <a:schemeClr val="tx1"/>
            </a:solidFill>
            <a:round/>
            <a:headEnd/>
            <a:tailEnd type="triangle" w="med" len="med"/>
          </a:ln>
        </p:spPr>
        <p:txBody>
          <a:bodyPr/>
          <a:lstStyle/>
          <a:p>
            <a:endParaRPr lang="it-IT"/>
          </a:p>
        </p:txBody>
      </p:sp>
      <p:sp>
        <p:nvSpPr>
          <p:cNvPr id="23558" name="Rectangle 6"/>
          <p:cNvSpPr>
            <a:spLocks noChangeArrowheads="1"/>
          </p:cNvSpPr>
          <p:nvPr/>
        </p:nvSpPr>
        <p:spPr bwMode="auto">
          <a:xfrm>
            <a:off x="457200" y="4814888"/>
            <a:ext cx="8331200" cy="1616075"/>
          </a:xfrm>
          <a:prstGeom prst="rect">
            <a:avLst/>
          </a:prstGeom>
          <a:noFill/>
          <a:ln w="9525">
            <a:noFill/>
            <a:miter lim="800000"/>
            <a:headEnd/>
            <a:tailEnd/>
          </a:ln>
        </p:spPr>
        <p:txBody>
          <a:bodyPr>
            <a:spAutoFit/>
          </a:bodyPr>
          <a:lstStyle/>
          <a:p>
            <a:pPr eaLnBrk="0" hangingPunct="0"/>
            <a:r>
              <a:rPr lang="it-IT" sz="2000" baseline="0">
                <a:solidFill>
                  <a:srgbClr val="FF3300"/>
                </a:solidFill>
              </a:rPr>
              <a:t>NAT: N-acetiltransferasi, </a:t>
            </a:r>
            <a:r>
              <a:rPr lang="en-US" sz="2000" baseline="0">
                <a:solidFill>
                  <a:schemeClr val="tx2"/>
                </a:solidFill>
              </a:rPr>
              <a:t>Si conoscono due tipi: NAT1 (espressa ovunque) e NAT2 (espressa nel fegato). Ci sono 27 polimorfismi.</a:t>
            </a:r>
          </a:p>
          <a:p>
            <a:pPr eaLnBrk="0" hangingPunct="0"/>
            <a:r>
              <a:rPr lang="it-IT" sz="2000" b="1" baseline="0"/>
              <a:t>Idrazina: metabolita tossico perché molto reattivo e determina danni su proteine cellulari con rigonfiamento membrana rottura e morte cellulare.</a:t>
            </a:r>
          </a:p>
          <a:p>
            <a:pPr eaLnBrk="0" hangingPunct="0"/>
            <a:r>
              <a:rPr lang="it-IT" sz="2000" baseline="0"/>
              <a:t>ISONIAZIDE: disfunzioni epatiche nel 10-20% dei pazienti, epatiti nel 0.1%</a:t>
            </a:r>
          </a:p>
        </p:txBody>
      </p:sp>
      <p:sp>
        <p:nvSpPr>
          <p:cNvPr id="23559" name="Line 8"/>
          <p:cNvSpPr>
            <a:spLocks noChangeShapeType="1"/>
          </p:cNvSpPr>
          <p:nvPr/>
        </p:nvSpPr>
        <p:spPr bwMode="auto">
          <a:xfrm>
            <a:off x="2019300" y="1892300"/>
            <a:ext cx="0" cy="647700"/>
          </a:xfrm>
          <a:prstGeom prst="line">
            <a:avLst/>
          </a:prstGeom>
          <a:noFill/>
          <a:ln w="9525">
            <a:solidFill>
              <a:schemeClr val="tx1"/>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44475" y="-82550"/>
            <a:ext cx="8632825" cy="6800850"/>
          </a:xfrm>
          <a:prstGeom prst="rect">
            <a:avLst/>
          </a:prstGeom>
          <a:noFill/>
          <a:ln w="9525">
            <a:noFill/>
            <a:miter lim="800000"/>
            <a:headEnd/>
            <a:tailEnd/>
          </a:ln>
        </p:spPr>
        <p:txBody>
          <a:bodyPr>
            <a:spAutoFit/>
          </a:bodyPr>
          <a:lstStyle/>
          <a:p>
            <a:r>
              <a:rPr lang="it-IT" altLang="zh-CN" b="1" baseline="0">
                <a:solidFill>
                  <a:srgbClr val="FF3300"/>
                </a:solidFill>
                <a:ea typeface="宋体" charset="-122"/>
              </a:rPr>
              <a:t>* ANTICONVULSIVANTI</a:t>
            </a:r>
            <a:r>
              <a:rPr lang="it-IT" altLang="zh-CN" b="1" baseline="0">
                <a:ea typeface="宋体" charset="-122"/>
              </a:rPr>
              <a:t> </a:t>
            </a:r>
          </a:p>
          <a:p>
            <a:pPr algn="just"/>
            <a:r>
              <a:rPr lang="it-IT" altLang="zh-CN" b="1" baseline="0">
                <a:ea typeface="宋体" charset="-122"/>
              </a:rPr>
              <a:t>Una necrosi epatocellulare è una complicanza su </a:t>
            </a:r>
            <a:r>
              <a:rPr lang="it-IT" altLang="zh-CN" b="1" baseline="0">
                <a:solidFill>
                  <a:schemeClr val="accent2"/>
                </a:solidFill>
                <a:ea typeface="宋体" charset="-122"/>
              </a:rPr>
              <a:t>base allergica</a:t>
            </a:r>
            <a:r>
              <a:rPr lang="it-IT" altLang="zh-CN" b="1" baseline="0">
                <a:ea typeface="宋体" charset="-122"/>
              </a:rPr>
              <a:t> ben nota della terapia con </a:t>
            </a:r>
            <a:r>
              <a:rPr lang="it-IT" altLang="zh-CN" b="1" baseline="0">
                <a:solidFill>
                  <a:schemeClr val="accent2"/>
                </a:solidFill>
                <a:ea typeface="宋体" charset="-122"/>
              </a:rPr>
              <a:t>FENITOINA</a:t>
            </a:r>
            <a:r>
              <a:rPr lang="it-IT" altLang="zh-CN" b="1" baseline="0">
                <a:ea typeface="宋体" charset="-122"/>
              </a:rPr>
              <a:t> ed è frequentemente accompagnata da manifestazioni allergiche con eruzioni cutanee, linfoadenopatia [infiammazione delle ghiandole linfatiche] ed eosinofilia. </a:t>
            </a:r>
          </a:p>
          <a:p>
            <a:pPr algn="just"/>
            <a:r>
              <a:rPr lang="it-IT" altLang="zh-CN" b="1" baseline="0">
                <a:ea typeface="宋体" charset="-122"/>
              </a:rPr>
              <a:t>Spesso si osserva un aumento delle concentrazioni plasmatiche di GOT e GPT. </a:t>
            </a:r>
          </a:p>
          <a:p>
            <a:pPr algn="just"/>
            <a:endParaRPr lang="it-IT" altLang="zh-CN" sz="900" b="1" baseline="0">
              <a:ea typeface="宋体" charset="-122"/>
            </a:endParaRPr>
          </a:p>
          <a:p>
            <a:pPr algn="just"/>
            <a:r>
              <a:rPr lang="it-IT" altLang="zh-CN" b="1" baseline="0">
                <a:solidFill>
                  <a:srgbClr val="FF3300"/>
                </a:solidFill>
                <a:ea typeface="宋体" charset="-122"/>
              </a:rPr>
              <a:t>*ANTIINFIAMMATORI.</a:t>
            </a:r>
            <a:r>
              <a:rPr lang="it-IT" altLang="zh-CN" b="1" baseline="0">
                <a:ea typeface="宋体" charset="-122"/>
              </a:rPr>
              <a:t> </a:t>
            </a:r>
          </a:p>
          <a:p>
            <a:pPr algn="just"/>
            <a:r>
              <a:rPr lang="it-IT" altLang="zh-CN" b="1" baseline="0">
                <a:ea typeface="宋体" charset="-122"/>
              </a:rPr>
              <a:t>La </a:t>
            </a:r>
            <a:r>
              <a:rPr lang="it-IT" altLang="zh-CN" b="1" baseline="0">
                <a:solidFill>
                  <a:schemeClr val="accent2"/>
                </a:solidFill>
                <a:ea typeface="宋体" charset="-122"/>
              </a:rPr>
              <a:t>INDOMETACINA</a:t>
            </a:r>
            <a:r>
              <a:rPr lang="it-IT" altLang="zh-CN" b="1" baseline="0">
                <a:ea typeface="宋体" charset="-122"/>
              </a:rPr>
              <a:t>, fra i numerosi effetti collaterali [gastrointestinali (nausea, vomito, dolore, diarrea, ulcere, proctiti), a carico del SNC (confusione mentale, cefalea, vertigini con necessità di attenzione nella guida), ipersensibilità (eritemi, edema angioneurotico) ed a carico della emopoiesi (Ieucopenia, ed anemia aplastica)] può produrre, </a:t>
            </a:r>
            <a:r>
              <a:rPr lang="it-IT" altLang="zh-CN" b="1" baseline="0">
                <a:solidFill>
                  <a:schemeClr val="accent2"/>
                </a:solidFill>
                <a:ea typeface="宋体" charset="-122"/>
              </a:rPr>
              <a:t>sebbene raramente, anche danno epato cellulare ed ittero</a:t>
            </a:r>
            <a:r>
              <a:rPr lang="it-IT" altLang="zh-CN" b="1" baseline="0">
                <a:ea typeface="宋体" charset="-122"/>
              </a:rPr>
              <a:t> talora con esito fatale. </a:t>
            </a:r>
            <a:r>
              <a:rPr lang="it-IT" altLang="zh-CN" b="1" baseline="0">
                <a:solidFill>
                  <a:schemeClr val="accent2"/>
                </a:solidFill>
                <a:ea typeface="宋体" charset="-122"/>
              </a:rPr>
              <a:t>Spesso questi effetti sono risultati accompagnati da reazioni di ipersensibilità.</a:t>
            </a:r>
            <a:r>
              <a:rPr lang="it-IT" altLang="zh-CN" baseline="0">
                <a:solidFill>
                  <a:schemeClr val="accent2"/>
                </a:solidFill>
                <a:ea typeface="宋体" charset="-122"/>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44475" y="-82550"/>
            <a:ext cx="8632825" cy="6664325"/>
          </a:xfrm>
          <a:prstGeom prst="rect">
            <a:avLst/>
          </a:prstGeom>
          <a:noFill/>
          <a:ln w="9525">
            <a:noFill/>
            <a:miter lim="800000"/>
            <a:headEnd/>
            <a:tailEnd/>
          </a:ln>
        </p:spPr>
        <p:txBody>
          <a:bodyPr>
            <a:spAutoFit/>
          </a:bodyPr>
          <a:lstStyle/>
          <a:p>
            <a:r>
              <a:rPr lang="it-IT" altLang="zh-CN" b="1" baseline="0">
                <a:solidFill>
                  <a:srgbClr val="FF3300"/>
                </a:solidFill>
                <a:ea typeface="宋体" charset="-122"/>
              </a:rPr>
              <a:t>* ANTIBATTERICI </a:t>
            </a:r>
          </a:p>
          <a:p>
            <a:pPr algn="just"/>
            <a:r>
              <a:rPr lang="it-IT" altLang="zh-CN" b="1" baseline="0">
                <a:ea typeface="宋体" charset="-122"/>
              </a:rPr>
              <a:t>La </a:t>
            </a:r>
            <a:r>
              <a:rPr lang="it-IT" altLang="zh-CN" b="1" baseline="0">
                <a:solidFill>
                  <a:schemeClr val="accent2"/>
                </a:solidFill>
                <a:ea typeface="宋体" charset="-122"/>
              </a:rPr>
              <a:t>PENICILLINA</a:t>
            </a:r>
            <a:r>
              <a:rPr lang="it-IT" altLang="zh-CN" b="1" baseline="0">
                <a:ea typeface="宋体" charset="-122"/>
              </a:rPr>
              <a:t> e suoi derivati possono causare raramente epatiti associate ad altre reazioni di ipersensibilità. </a:t>
            </a:r>
          </a:p>
          <a:p>
            <a:pPr algn="just"/>
            <a:r>
              <a:rPr lang="it-IT" altLang="zh-CN" b="1" baseline="0">
                <a:ea typeface="宋体" charset="-122"/>
              </a:rPr>
              <a:t>I </a:t>
            </a:r>
            <a:r>
              <a:rPr lang="it-IT" altLang="zh-CN" b="1" baseline="0">
                <a:solidFill>
                  <a:schemeClr val="accent2"/>
                </a:solidFill>
                <a:ea typeface="宋体" charset="-122"/>
              </a:rPr>
              <a:t>SULFAMIDICI</a:t>
            </a:r>
            <a:r>
              <a:rPr lang="it-IT" altLang="zh-CN" b="1" baseline="0">
                <a:ea typeface="宋体" charset="-122"/>
              </a:rPr>
              <a:t> possono dare una necrosi epatica focale o diffusa, provocata da una </a:t>
            </a:r>
            <a:r>
              <a:rPr lang="it-IT" altLang="zh-CN" b="1" baseline="0">
                <a:solidFill>
                  <a:schemeClr val="accent2"/>
                </a:solidFill>
                <a:ea typeface="宋体" charset="-122"/>
              </a:rPr>
              <a:t>tossicità diretta del farmaco</a:t>
            </a:r>
            <a:r>
              <a:rPr lang="it-IT" altLang="zh-CN" b="1" baseline="0">
                <a:ea typeface="宋体" charset="-122"/>
              </a:rPr>
              <a:t> o da </a:t>
            </a:r>
            <a:r>
              <a:rPr lang="it-IT" altLang="zh-CN" b="1" baseline="0">
                <a:solidFill>
                  <a:schemeClr val="accent2"/>
                </a:solidFill>
                <a:ea typeface="宋体" charset="-122"/>
              </a:rPr>
              <a:t>reazioni di ipersensibilità</a:t>
            </a:r>
            <a:r>
              <a:rPr lang="it-IT" altLang="zh-CN" b="1" baseline="0">
                <a:ea typeface="宋体" charset="-122"/>
              </a:rPr>
              <a:t> (in meno dello 0.1% dei pazienti). Questa complicazione epatica inizia solitamente dopo 3-5 giorni di terapia con cefalea, nausea, vomito, febbre, epatomegalia, ittero ed alterazione dei parametri epatici di laboratorio indicanti disfunzione epatocellulare; tale sindrome può progredire sino a degenerazione grassa acuta e morte. </a:t>
            </a:r>
            <a:r>
              <a:rPr lang="it-IT" altLang="zh-CN" b="1" baseline="0">
                <a:solidFill>
                  <a:schemeClr val="accent2"/>
                </a:solidFill>
                <a:ea typeface="宋体" charset="-122"/>
              </a:rPr>
              <a:t>Questa epatite è appunto dose-indipendente</a:t>
            </a:r>
            <a:r>
              <a:rPr lang="it-IT" altLang="zh-CN" b="1" baseline="0">
                <a:ea typeface="宋体" charset="-122"/>
              </a:rPr>
              <a:t>, non dipende da una preesistente disfunzione epatica e può progredire anche dopo la sospensione del trattamento. </a:t>
            </a:r>
          </a:p>
          <a:p>
            <a:pPr algn="just"/>
            <a:r>
              <a:rPr lang="it-IT" altLang="zh-CN" b="1" baseline="0">
                <a:ea typeface="宋体" charset="-122"/>
              </a:rPr>
              <a:t>Lesioni epatocellulari ed ittero colestatico si possono avere, soprattutto negli anziani, anche come reazioni da ipersensibilità alla </a:t>
            </a:r>
            <a:r>
              <a:rPr lang="it-IT" altLang="zh-CN" b="1" baseline="0">
                <a:solidFill>
                  <a:schemeClr val="accent2"/>
                </a:solidFill>
                <a:ea typeface="宋体" charset="-122"/>
              </a:rPr>
              <a:t>NITROFURANTOINA </a:t>
            </a:r>
            <a:r>
              <a:rPr lang="it-IT" altLang="zh-CN" b="1" baseline="0">
                <a:ea typeface="宋体" charset="-122"/>
              </a:rPr>
              <a:t>(Furadantin) e sono accompagnate da brividi, febbre, leucopenia e granulocitopenia.</a:t>
            </a:r>
            <a:r>
              <a:rPr lang="it-IT" altLang="zh-CN" baseline="0">
                <a:ea typeface="宋体" charset="-122"/>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4475" y="-82550"/>
            <a:ext cx="8632825" cy="6940550"/>
          </a:xfrm>
          <a:prstGeom prst="rect">
            <a:avLst/>
          </a:prstGeom>
          <a:noFill/>
          <a:ln w="9525">
            <a:noFill/>
            <a:miter lim="800000"/>
            <a:headEnd/>
            <a:tailEnd/>
          </a:ln>
        </p:spPr>
        <p:txBody>
          <a:bodyPr>
            <a:spAutoFit/>
          </a:bodyPr>
          <a:lstStyle/>
          <a:p>
            <a:r>
              <a:rPr lang="it-IT" altLang="zh-CN" b="1" baseline="0">
                <a:solidFill>
                  <a:srgbClr val="FF3300"/>
                </a:solidFill>
                <a:ea typeface="宋体" charset="-122"/>
              </a:rPr>
              <a:t>* ALOTANO (FLUOTHANE) ED ALTRI ANESTETICI</a:t>
            </a:r>
            <a:r>
              <a:rPr lang="it-IT" altLang="zh-CN" b="1" baseline="0">
                <a:ea typeface="宋体" charset="-122"/>
              </a:rPr>
              <a:t> </a:t>
            </a:r>
          </a:p>
          <a:p>
            <a:pPr algn="just">
              <a:lnSpc>
                <a:spcPct val="95000"/>
              </a:lnSpc>
            </a:pPr>
            <a:r>
              <a:rPr lang="it-IT" altLang="zh-CN" sz="2000" b="1" baseline="0">
                <a:solidFill>
                  <a:schemeClr val="accent2"/>
                </a:solidFill>
                <a:ea typeface="宋体" charset="-122"/>
              </a:rPr>
              <a:t>Nel 1969 è stato riportato il caso di un anestesista, con una precedente storia di asma e febbre da fieno, che manifestò epatite per 7 volte in 5 anni. Ciascuna ricaduta coincideva con il suo ritorno al lavoro e quindi alla riesposizione all'alotano, ricaduta acuta preannunciata da febbre, brividi, mialgia ed emicrania. Biopsie epatiche denunciavano la epatopatia. Considerato il lavoro svolto dal soggetto era essenziale saper se questo quadro clinico era ricollegabile ad ipersensibilità all'alotano. L'assunzione voluta di una dose subanestetica di alotano determinò 4 ore più tardi la comparsa dei soliti sintomi ed una biopsia fatta 24 ore più tardi confermò la lesione epatica.</a:t>
            </a:r>
            <a:r>
              <a:rPr lang="it-IT" altLang="zh-CN" b="1" baseline="0">
                <a:ea typeface="宋体" charset="-122"/>
              </a:rPr>
              <a:t> </a:t>
            </a:r>
          </a:p>
          <a:p>
            <a:pPr algn="just">
              <a:lnSpc>
                <a:spcPct val="95000"/>
              </a:lnSpc>
            </a:pPr>
            <a:r>
              <a:rPr lang="it-IT" altLang="zh-CN" b="1" baseline="0">
                <a:ea typeface="宋体" charset="-122"/>
              </a:rPr>
              <a:t>Questo e numerosi altri analoghi episodi sono riportati in letteratura e ciò evidentemente sembra confermare che un'epatite possa derivare dall'inalazione di questo anestetico. </a:t>
            </a:r>
          </a:p>
          <a:p>
            <a:pPr algn="just">
              <a:lnSpc>
                <a:spcPct val="95000"/>
              </a:lnSpc>
            </a:pPr>
            <a:r>
              <a:rPr lang="it-IT" altLang="zh-CN" b="1" baseline="0">
                <a:ea typeface="宋体" charset="-122"/>
              </a:rPr>
              <a:t>In linea di massima l'incidenza di questa reazione tossica è bassa (circa 1 su 10.000 persone) ma l'indice di mortalità tra quelle colpite è molto alto (circa il 30%). </a:t>
            </a:r>
          </a:p>
          <a:p>
            <a:pPr algn="just">
              <a:lnSpc>
                <a:spcPct val="95000"/>
              </a:lnSpc>
            </a:pPr>
            <a:r>
              <a:rPr lang="it-IT" altLang="zh-CN" b="1" baseline="0">
                <a:solidFill>
                  <a:srgbClr val="FF3300"/>
                </a:solidFill>
                <a:ea typeface="宋体" charset="-122"/>
              </a:rPr>
              <a:t>E' stato notato in ratti e topi che una piccola parte dell'alotano </a:t>
            </a:r>
          </a:p>
          <a:p>
            <a:pPr algn="just">
              <a:lnSpc>
                <a:spcPct val="95000"/>
              </a:lnSpc>
            </a:pPr>
            <a:r>
              <a:rPr lang="it-IT" altLang="zh-CN" b="1" baseline="0">
                <a:solidFill>
                  <a:srgbClr val="FF3300"/>
                </a:solidFill>
                <a:ea typeface="宋体" charset="-122"/>
              </a:rPr>
              <a:t>somministrato si lega covalentemente alle macromolecole degli epatociti</a:t>
            </a:r>
            <a:r>
              <a:rPr lang="it-IT" altLang="zh-CN" b="1" baseline="0">
                <a:ea typeface="宋体" charset="-122"/>
              </a:rPr>
              <a:t> e che un pretrattamento con farmaci induttori enzimatici determina un aumento di tale legame, mentre il pretrattamento con inibitori enzimatici ha un effetto opposto. </a:t>
            </a:r>
            <a:endParaRPr lang="it-IT" altLang="zh-CN" baseline="0">
              <a:ea typeface="宋体"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44475" y="0"/>
            <a:ext cx="8632825" cy="6727825"/>
          </a:xfrm>
          <a:prstGeom prst="rect">
            <a:avLst/>
          </a:prstGeom>
          <a:noFill/>
          <a:ln w="9525">
            <a:noFill/>
            <a:miter lim="800000"/>
            <a:headEnd/>
            <a:tailEnd/>
          </a:ln>
        </p:spPr>
        <p:txBody>
          <a:bodyPr>
            <a:spAutoFit/>
          </a:bodyPr>
          <a:lstStyle/>
          <a:p>
            <a:pPr algn="just">
              <a:lnSpc>
                <a:spcPct val="85000"/>
              </a:lnSpc>
            </a:pPr>
            <a:r>
              <a:rPr lang="it-IT" altLang="zh-CN" b="1" baseline="0">
                <a:solidFill>
                  <a:srgbClr val="FF3300"/>
                </a:solidFill>
                <a:ea typeface="宋体" charset="-122"/>
              </a:rPr>
              <a:t>Si ritiene quindi che questo legame sia da attribuirsi alla formazione di un metabolita reattivo dell'alotano (prodotto dalla </a:t>
            </a:r>
          </a:p>
          <a:p>
            <a:pPr algn="just">
              <a:lnSpc>
                <a:spcPct val="85000"/>
              </a:lnSpc>
            </a:pPr>
            <a:r>
              <a:rPr lang="it-IT" altLang="zh-CN" b="1" baseline="0">
                <a:solidFill>
                  <a:srgbClr val="FF3300"/>
                </a:solidFill>
                <a:ea typeface="宋体" charset="-122"/>
              </a:rPr>
              <a:t>funzione ossidasica mista microsomiale) che reagirebbe con i costituenti cellulari al sito di produzione</a:t>
            </a:r>
            <a:r>
              <a:rPr lang="it-IT" altLang="zh-CN" b="1" baseline="0">
                <a:solidFill>
                  <a:schemeClr val="accent2"/>
                </a:solidFill>
                <a:ea typeface="宋体" charset="-122"/>
              </a:rPr>
              <a:t>. Si verrebbe quindi a formare un complesso tra un componente microsomiale e l'alotano od un suo metabolita reattivo, </a:t>
            </a:r>
            <a:r>
              <a:rPr lang="it-IT" altLang="zh-CN" b="1" baseline="0">
                <a:solidFill>
                  <a:srgbClr val="FF3300"/>
                </a:solidFill>
                <a:ea typeface="宋体" charset="-122"/>
              </a:rPr>
              <a:t>capace di stimolare la produzione di anticorpi. </a:t>
            </a:r>
          </a:p>
          <a:p>
            <a:pPr algn="just">
              <a:lnSpc>
                <a:spcPct val="85000"/>
              </a:lnSpc>
            </a:pPr>
            <a:r>
              <a:rPr lang="it-IT" altLang="zh-CN" b="1" baseline="0">
                <a:solidFill>
                  <a:schemeClr val="accent2"/>
                </a:solidFill>
                <a:ea typeface="宋体" charset="-122"/>
              </a:rPr>
              <a:t>Se è questo il meccanismo, la reazione sarebbe di tipo autoimmunitario. In effetti in alcuni pazienti sono stati trovati anticorpi circolanti contro i microsomi epatici durante una reazione epatitica dopo esposizione ad alotano.</a:t>
            </a:r>
            <a:r>
              <a:rPr lang="it-IT" altLang="zh-CN" b="1" baseline="0">
                <a:ea typeface="宋体" charset="-122"/>
              </a:rPr>
              <a:t> </a:t>
            </a:r>
          </a:p>
          <a:p>
            <a:pPr algn="just">
              <a:lnSpc>
                <a:spcPct val="85000"/>
              </a:lnSpc>
            </a:pPr>
            <a:r>
              <a:rPr lang="it-IT" altLang="zh-CN" b="1" baseline="0">
                <a:ea typeface="宋体" charset="-122"/>
              </a:rPr>
              <a:t>L'alotano può andare incontro a due tipi di metabolismo a seconda dell'ambiente: a) </a:t>
            </a:r>
            <a:r>
              <a:rPr lang="it-IT" altLang="zh-CN" b="1" baseline="0">
                <a:solidFill>
                  <a:schemeClr val="accent2"/>
                </a:solidFill>
                <a:ea typeface="宋体" charset="-122"/>
              </a:rPr>
              <a:t>in situazione di ipossia si verifica una dealogenazione riduttiva con formazione di carbene che è epatotossico (tossicità dose correlata) b) in situazione di normale tensione di ossigeno si va incontro ad una dealogenazione ossidativa con formazione di un alogenuro acilico che è il responsabile delle reazioni autoimmuni. </a:t>
            </a:r>
          </a:p>
          <a:p>
            <a:pPr algn="just">
              <a:lnSpc>
                <a:spcPct val="85000"/>
              </a:lnSpc>
            </a:pPr>
            <a:r>
              <a:rPr lang="it-IT" altLang="zh-CN" sz="2000" b="1" baseline="0">
                <a:ea typeface="宋体" charset="-122"/>
              </a:rPr>
              <a:t>Necrosi epatica è stata riportata anche con il </a:t>
            </a:r>
            <a:r>
              <a:rPr lang="it-IT" altLang="zh-CN" sz="2000" b="1" baseline="0">
                <a:solidFill>
                  <a:schemeClr val="accent2"/>
                </a:solidFill>
                <a:ea typeface="宋体" charset="-122"/>
              </a:rPr>
              <a:t>METOSSIFLURANO</a:t>
            </a:r>
            <a:r>
              <a:rPr lang="it-IT" altLang="zh-CN" sz="2000" b="1" baseline="0">
                <a:ea typeface="宋体" charset="-122"/>
              </a:rPr>
              <a:t>, liquido volatile, chimicamente correlato all'alotano. La sindrome assomiglia a quella da alotano sotto tutti i punti di vista e fra questi due anestetici si osserva una sensibilità crociata.</a:t>
            </a:r>
            <a:r>
              <a:rPr lang="it-IT" altLang="zh-CN" sz="2000" baseline="0">
                <a:ea typeface="宋体" charset="-122"/>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695325" y="419100"/>
            <a:ext cx="7543800" cy="4876800"/>
          </a:xfrm>
        </p:spPr>
        <p:txBody>
          <a:bodyPr/>
          <a:lstStyle/>
          <a:p>
            <a:pPr marL="0" indent="0" algn="ctr" eaLnBrk="1" hangingPunct="1">
              <a:buFontTx/>
              <a:buNone/>
            </a:pPr>
            <a:r>
              <a:rPr lang="it-IT" b="1" i="1" smtClean="0">
                <a:solidFill>
                  <a:srgbClr val="FF3300"/>
                </a:solidFill>
              </a:rPr>
              <a:t>METABOLISMO ALOTANO</a:t>
            </a:r>
          </a:p>
          <a:p>
            <a:pPr marL="0" indent="0" algn="just" eaLnBrk="1" hangingPunct="1">
              <a:buFontTx/>
              <a:buNone/>
            </a:pPr>
            <a:endParaRPr lang="it-IT" sz="2400" b="1" i="1" smtClean="0">
              <a:solidFill>
                <a:srgbClr val="003399"/>
              </a:solidFill>
            </a:endParaRPr>
          </a:p>
          <a:p>
            <a:pPr marL="0" indent="0" algn="just" eaLnBrk="1" hangingPunct="1">
              <a:buFontTx/>
              <a:buNone/>
            </a:pPr>
            <a:r>
              <a:rPr lang="it-IT" sz="2400" b="1" i="1" smtClean="0">
                <a:solidFill>
                  <a:srgbClr val="008000"/>
                </a:solidFill>
              </a:rPr>
              <a:t>DEALOGENAZIONE OSSIDATIVA</a:t>
            </a:r>
            <a:r>
              <a:rPr lang="it-IT" sz="2400" b="1" i="1" smtClean="0">
                <a:solidFill>
                  <a:srgbClr val="0000CC"/>
                </a:solidFill>
              </a:rPr>
              <a:t>:</a:t>
            </a:r>
            <a:r>
              <a:rPr lang="it-IT" sz="2400" b="1" i="1" smtClean="0">
                <a:solidFill>
                  <a:srgbClr val="003399"/>
                </a:solidFill>
              </a:rPr>
              <a:t> </a:t>
            </a:r>
            <a:r>
              <a:rPr lang="it-IT" sz="2400" b="1" i="1" smtClean="0">
                <a:solidFill>
                  <a:srgbClr val="FF3300"/>
                </a:solidFill>
              </a:rPr>
              <a:t>acido trifluoroacetico</a:t>
            </a:r>
            <a:r>
              <a:rPr lang="it-IT" sz="2400" b="1" i="1" smtClean="0">
                <a:solidFill>
                  <a:srgbClr val="0000CC"/>
                </a:solidFill>
              </a:rPr>
              <a:t> e</a:t>
            </a:r>
            <a:r>
              <a:rPr lang="it-IT" sz="2400" b="1" i="1" smtClean="0">
                <a:solidFill>
                  <a:srgbClr val="003399"/>
                </a:solidFill>
              </a:rPr>
              <a:t> </a:t>
            </a:r>
            <a:r>
              <a:rPr lang="it-IT" sz="2400" b="1" i="1" smtClean="0">
                <a:solidFill>
                  <a:srgbClr val="FF3300"/>
                </a:solidFill>
              </a:rPr>
              <a:t>ione bromo</a:t>
            </a:r>
            <a:r>
              <a:rPr lang="it-IT" sz="2400" b="1" i="1" smtClean="0">
                <a:solidFill>
                  <a:srgbClr val="0000CC"/>
                </a:solidFill>
              </a:rPr>
              <a:t>, sono il 25-45% della dose assorbita. La coniugazione con la fosfatidil-etanolamina porta alla formazione di</a:t>
            </a:r>
            <a:r>
              <a:rPr lang="it-IT" sz="2400" b="1" i="1" smtClean="0">
                <a:solidFill>
                  <a:srgbClr val="003399"/>
                </a:solidFill>
              </a:rPr>
              <a:t> </a:t>
            </a:r>
            <a:r>
              <a:rPr lang="it-IT" sz="2400" b="1" i="1" smtClean="0">
                <a:solidFill>
                  <a:srgbClr val="FF3300"/>
                </a:solidFill>
              </a:rPr>
              <a:t>N-trifluoroacetil-2-aminoetanolo</a:t>
            </a:r>
            <a:r>
              <a:rPr lang="it-IT" sz="2400" b="1" i="1" smtClean="0">
                <a:solidFill>
                  <a:srgbClr val="003399"/>
                </a:solidFill>
              </a:rPr>
              <a:t> </a:t>
            </a:r>
            <a:r>
              <a:rPr lang="it-IT" sz="2400" b="1" i="1" smtClean="0">
                <a:solidFill>
                  <a:srgbClr val="0000CC"/>
                </a:solidFill>
              </a:rPr>
              <a:t>che ha potenziale immunotossico. La formazione di tale composto antigenico può innescare, ad una successiva esposizione, una epatite acuta da auto-anticorpi.</a:t>
            </a:r>
          </a:p>
          <a:p>
            <a:pPr marL="0" indent="0" algn="just" eaLnBrk="1" hangingPunct="1">
              <a:buFontTx/>
              <a:buNone/>
            </a:pPr>
            <a:endParaRPr lang="it-IT" sz="2400" smtClean="0">
              <a:solidFill>
                <a:srgbClr val="0000CC"/>
              </a:solidFill>
            </a:endParaRPr>
          </a:p>
          <a:p>
            <a:pPr marL="0" indent="0" algn="just" eaLnBrk="1" hangingPunct="1">
              <a:buFontTx/>
              <a:buNone/>
            </a:pPr>
            <a:r>
              <a:rPr lang="it-IT" sz="2400" b="1" i="1" smtClean="0">
                <a:solidFill>
                  <a:srgbClr val="008000"/>
                </a:solidFill>
              </a:rPr>
              <a:t>DEALOGENAZIONE RIDUTTIVA</a:t>
            </a:r>
            <a:r>
              <a:rPr lang="it-IT" sz="2400" b="1" i="1" smtClean="0">
                <a:solidFill>
                  <a:srgbClr val="0000CC"/>
                </a:solidFill>
              </a:rPr>
              <a:t>: in condizioni di normoossia rappresenta solo lo 0,1-0,6% della dose assorbita. Diventa rilevante in casi di ipossia a livello epatico. L’inattivazione suicida del Cit. P-450 è uno degli eventi scatenanti la tossicità dell’alotano</a:t>
            </a:r>
            <a:r>
              <a:rPr lang="it-IT" sz="2400" b="1" i="1" smtClean="0">
                <a:solidFill>
                  <a:srgbClr val="3333FF"/>
                </a:solidFill>
              </a:rPr>
              <a:t> </a:t>
            </a:r>
            <a:r>
              <a:rPr lang="it-IT" sz="2400" b="1" i="1" smtClean="0">
                <a:solidFill>
                  <a:srgbClr val="0000CC"/>
                </a:solidFill>
              </a:rPr>
              <a:t>quando metabolizzato per tale via.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a:xfrm>
            <a:off x="762000" y="381000"/>
            <a:ext cx="7543800" cy="6019800"/>
          </a:xfrm>
        </p:spPr>
        <p:txBody>
          <a:bodyPr/>
          <a:lstStyle/>
          <a:p>
            <a:pPr marL="381000" indent="-381000" algn="ctr" eaLnBrk="1" hangingPunct="1">
              <a:buFontTx/>
              <a:buNone/>
            </a:pPr>
            <a:r>
              <a:rPr lang="it-IT" sz="3600" b="1" i="1" smtClean="0">
                <a:solidFill>
                  <a:srgbClr val="3333FF"/>
                </a:solidFill>
              </a:rPr>
              <a:t>METABOLISMO DELL’ALOTANO</a:t>
            </a:r>
          </a:p>
          <a:p>
            <a:pPr marL="381000" indent="-381000" algn="ctr" eaLnBrk="1" hangingPunct="1">
              <a:buFontTx/>
              <a:buNone/>
            </a:pPr>
            <a:r>
              <a:rPr lang="it-IT" sz="2800" b="1" i="1" smtClean="0">
                <a:solidFill>
                  <a:srgbClr val="3333FF"/>
                </a:solidFill>
              </a:rPr>
              <a:t>(in condizioni di normossia - dealogenazione ossidativa)</a:t>
            </a:r>
            <a:endParaRPr lang="it-IT" sz="2400" b="1" i="1" smtClean="0">
              <a:solidFill>
                <a:srgbClr val="003399"/>
              </a:solidFill>
            </a:endParaRPr>
          </a:p>
          <a:p>
            <a:pPr marL="381000" indent="-381000" algn="just" eaLnBrk="1" hangingPunct="1">
              <a:buFontTx/>
              <a:buNone/>
            </a:pPr>
            <a:endParaRPr lang="it-IT" sz="2400" smtClean="0">
              <a:solidFill>
                <a:srgbClr val="003399"/>
              </a:solidFill>
            </a:endParaRPr>
          </a:p>
        </p:txBody>
      </p:sp>
      <p:graphicFrame>
        <p:nvGraphicFramePr>
          <p:cNvPr id="1026" name="Object 3"/>
          <p:cNvGraphicFramePr>
            <a:graphicFrameLocks noChangeAspect="1"/>
          </p:cNvGraphicFramePr>
          <p:nvPr/>
        </p:nvGraphicFramePr>
        <p:xfrm>
          <a:off x="2005013" y="1762125"/>
          <a:ext cx="5248275" cy="4695825"/>
        </p:xfrm>
        <a:graphic>
          <a:graphicData uri="http://schemas.openxmlformats.org/presentationml/2006/ole">
            <p:oleObj spid="_x0000_s1026" name="ISIS/Draw Sketch" r:id="rId3" imgW="5248080" imgH="4695480" progId="">
              <p:embed/>
            </p:oleObj>
          </a:graphicData>
        </a:graphic>
      </p:graphicFrame>
      <p:sp>
        <p:nvSpPr>
          <p:cNvPr id="1028" name="Text Box 4"/>
          <p:cNvSpPr txBox="1">
            <a:spLocks noChangeArrowheads="1"/>
          </p:cNvSpPr>
          <p:nvPr/>
        </p:nvSpPr>
        <p:spPr bwMode="auto">
          <a:xfrm>
            <a:off x="7896225" y="5834063"/>
            <a:ext cx="952500" cy="787400"/>
          </a:xfrm>
          <a:prstGeom prst="rect">
            <a:avLst/>
          </a:prstGeom>
          <a:noFill/>
          <a:ln w="9525">
            <a:noFill/>
            <a:miter lim="800000"/>
            <a:headEnd/>
            <a:tailEnd/>
          </a:ln>
        </p:spPr>
        <p:txBody>
          <a:bodyPr>
            <a:spAutoFit/>
          </a:bodyPr>
          <a:lstStyle/>
          <a:p>
            <a:pPr>
              <a:spcBef>
                <a:spcPct val="50000"/>
              </a:spcBef>
            </a:pPr>
            <a:r>
              <a:rPr lang="it-IT" sz="2000" b="1"/>
              <a:t>Composto antigenico</a:t>
            </a:r>
          </a:p>
          <a:p>
            <a:pPr>
              <a:spcBef>
                <a:spcPct val="50000"/>
              </a:spcBef>
            </a:pPr>
            <a:endParaRPr lang="it-IT" sz="2000"/>
          </a:p>
        </p:txBody>
      </p:sp>
      <p:sp>
        <p:nvSpPr>
          <p:cNvPr id="1029" name="AutoShape 5"/>
          <p:cNvSpPr>
            <a:spLocks noChangeArrowheads="1"/>
          </p:cNvSpPr>
          <p:nvPr/>
        </p:nvSpPr>
        <p:spPr bwMode="auto">
          <a:xfrm>
            <a:off x="7400925" y="6105525"/>
            <a:ext cx="523875" cy="127000"/>
          </a:xfrm>
          <a:prstGeom prst="leftArrow">
            <a:avLst>
              <a:gd name="adj1" fmla="val 50000"/>
              <a:gd name="adj2" fmla="val 103125"/>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44475" y="74613"/>
            <a:ext cx="8632825" cy="6823075"/>
          </a:xfrm>
          <a:prstGeom prst="rect">
            <a:avLst/>
          </a:prstGeom>
          <a:noFill/>
          <a:ln w="9525">
            <a:noFill/>
            <a:miter lim="800000"/>
            <a:headEnd/>
            <a:tailEnd/>
          </a:ln>
        </p:spPr>
        <p:txBody>
          <a:bodyPr>
            <a:spAutoFit/>
          </a:bodyPr>
          <a:lstStyle/>
          <a:p>
            <a:pPr algn="just">
              <a:lnSpc>
                <a:spcPct val="115000"/>
              </a:lnSpc>
            </a:pPr>
            <a:r>
              <a:rPr lang="it-IT" altLang="zh-CN" b="1" baseline="0">
                <a:solidFill>
                  <a:schemeClr val="accent2"/>
                </a:solidFill>
                <a:ea typeface="宋体" charset="-122"/>
              </a:rPr>
              <a:t>La formazione di bilirubina avviene appunto nel sistema reticolo-endoteliale, soprattutto della milza, ma anche del fegato e del midollo osseo per catabolismo dell'eme con apertura dell'anello tetrapirrolico dell'eme e produzione prima della biliverdina e poi della bilirubina</a:t>
            </a:r>
            <a:r>
              <a:rPr lang="it-IT" altLang="zh-CN" b="1">
                <a:ea typeface="宋体" charset="-122"/>
              </a:rPr>
              <a:t>.</a:t>
            </a:r>
            <a:r>
              <a:rPr lang="it-IT" altLang="zh-CN">
                <a:ea typeface="宋体" charset="-122"/>
              </a:rPr>
              <a:t> </a:t>
            </a:r>
          </a:p>
          <a:p>
            <a:pPr algn="just">
              <a:lnSpc>
                <a:spcPct val="115000"/>
              </a:lnSpc>
            </a:pPr>
            <a:r>
              <a:rPr lang="it-IT" altLang="zh-CN" b="1" baseline="0">
                <a:ea typeface="宋体" charset="-122"/>
              </a:rPr>
              <a:t>La bilirubina viene versata nel sangue dove si lega alle albumine plasmatiche e solo una piccola parte si trova libera nel sangue. </a:t>
            </a:r>
            <a:r>
              <a:rPr lang="it-IT" altLang="zh-CN" b="1" baseline="0">
                <a:solidFill>
                  <a:schemeClr val="accent2"/>
                </a:solidFill>
                <a:ea typeface="宋体" charset="-122"/>
              </a:rPr>
              <a:t>Tale complesso albumina-bilirubina è in grado di passare liberamente dal plasma ai liquidi interstiziali, ma non è in grado di penetrare nelle cellule, mentre la bilirubina non legata alle albumine penetra con facilità nel compartimento cellulare.</a:t>
            </a:r>
            <a:r>
              <a:rPr lang="it-IT" altLang="zh-CN" b="1" baseline="0">
                <a:ea typeface="宋体" charset="-122"/>
              </a:rPr>
              <a:t> </a:t>
            </a:r>
          </a:p>
          <a:p>
            <a:pPr algn="just">
              <a:lnSpc>
                <a:spcPct val="115000"/>
              </a:lnSpc>
            </a:pPr>
            <a:r>
              <a:rPr lang="it-IT" altLang="zh-CN" b="1" baseline="0">
                <a:ea typeface="宋体" charset="-122"/>
              </a:rPr>
              <a:t>Successivamente viene assunta dagli epatociti a livello dei sinusoidi mediante un </a:t>
            </a:r>
            <a:r>
              <a:rPr lang="it-IT" altLang="zh-CN" b="1" baseline="0">
                <a:solidFill>
                  <a:srgbClr val="FF3300"/>
                </a:solidFill>
                <a:ea typeface="宋体" charset="-122"/>
              </a:rPr>
              <a:t>processo attivo</a:t>
            </a:r>
            <a:r>
              <a:rPr lang="it-IT" altLang="zh-CN" b="1" baseline="0">
                <a:ea typeface="宋体" charset="-122"/>
              </a:rPr>
              <a:t> che coinvolge specifiche proteine di trasporto: </a:t>
            </a:r>
            <a:r>
              <a:rPr lang="it-IT" altLang="zh-CN" b="1" baseline="0">
                <a:solidFill>
                  <a:srgbClr val="FF3300"/>
                </a:solidFill>
                <a:ea typeface="宋体" charset="-122"/>
              </a:rPr>
              <a:t>queste specifiche proteine che trasportano la bilirubina sono chiamate Y e Z e competono con i siti di legame specifici della bilirubina sulle albumine</a:t>
            </a:r>
            <a:r>
              <a:rPr lang="it-IT" altLang="zh-CN" b="1" baseline="0">
                <a:ea typeface="宋体" charset="-122"/>
              </a:rPr>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body" idx="1"/>
          </p:nvPr>
        </p:nvSpPr>
        <p:spPr>
          <a:xfrm>
            <a:off x="762000" y="0"/>
            <a:ext cx="7543800" cy="6400800"/>
          </a:xfrm>
        </p:spPr>
        <p:txBody>
          <a:bodyPr/>
          <a:lstStyle/>
          <a:p>
            <a:pPr marL="381000" indent="-381000" algn="ctr" eaLnBrk="1" hangingPunct="1">
              <a:buFontTx/>
              <a:buNone/>
            </a:pPr>
            <a:r>
              <a:rPr lang="it-IT" sz="3600" b="1" i="1" smtClean="0">
                <a:solidFill>
                  <a:srgbClr val="3333FF"/>
                </a:solidFill>
              </a:rPr>
              <a:t>METABOLISMO DELL’ALOTANO</a:t>
            </a:r>
          </a:p>
          <a:p>
            <a:pPr marL="381000" indent="-381000" algn="ctr" eaLnBrk="1" hangingPunct="1">
              <a:buFontTx/>
              <a:buNone/>
            </a:pPr>
            <a:r>
              <a:rPr lang="it-IT" sz="2800" b="1" i="1" smtClean="0">
                <a:solidFill>
                  <a:srgbClr val="3333FF"/>
                </a:solidFill>
              </a:rPr>
              <a:t>(dealogenazione riduttiva)</a:t>
            </a:r>
            <a:endParaRPr lang="it-IT" sz="2400" b="1" i="1" smtClean="0">
              <a:solidFill>
                <a:srgbClr val="3333FF"/>
              </a:solidFill>
            </a:endParaRPr>
          </a:p>
          <a:p>
            <a:pPr marL="381000" indent="-381000" algn="just" eaLnBrk="1" hangingPunct="1">
              <a:buFontTx/>
              <a:buNone/>
            </a:pPr>
            <a:endParaRPr lang="it-IT" sz="2400" smtClean="0">
              <a:solidFill>
                <a:srgbClr val="003399"/>
              </a:solidFill>
            </a:endParaRPr>
          </a:p>
        </p:txBody>
      </p:sp>
      <p:graphicFrame>
        <p:nvGraphicFramePr>
          <p:cNvPr id="2050" name="Object 3"/>
          <p:cNvGraphicFramePr>
            <a:graphicFrameLocks noChangeAspect="1"/>
          </p:cNvGraphicFramePr>
          <p:nvPr/>
        </p:nvGraphicFramePr>
        <p:xfrm>
          <a:off x="1752600" y="1219200"/>
          <a:ext cx="6173788" cy="5364163"/>
        </p:xfrm>
        <a:graphic>
          <a:graphicData uri="http://schemas.openxmlformats.org/presentationml/2006/ole">
            <p:oleObj spid="_x0000_s2050" name="ISIS/Draw Sketch" r:id="rId3" imgW="6172200" imgH="5362560" progId="">
              <p:embed/>
            </p:oleObj>
          </a:graphicData>
        </a:graphic>
      </p:graphicFrame>
      <p:sp>
        <p:nvSpPr>
          <p:cNvPr id="2052" name="Text Box 4"/>
          <p:cNvSpPr txBox="1">
            <a:spLocks noChangeArrowheads="1"/>
          </p:cNvSpPr>
          <p:nvPr/>
        </p:nvSpPr>
        <p:spPr bwMode="auto">
          <a:xfrm>
            <a:off x="495300" y="3452813"/>
            <a:ext cx="952500" cy="488950"/>
          </a:xfrm>
          <a:prstGeom prst="rect">
            <a:avLst/>
          </a:prstGeom>
          <a:noFill/>
          <a:ln w="9525">
            <a:noFill/>
            <a:miter lim="800000"/>
            <a:headEnd/>
            <a:tailEnd/>
          </a:ln>
        </p:spPr>
        <p:txBody>
          <a:bodyPr>
            <a:spAutoFit/>
          </a:bodyPr>
          <a:lstStyle/>
          <a:p>
            <a:pPr>
              <a:spcBef>
                <a:spcPct val="50000"/>
              </a:spcBef>
            </a:pPr>
            <a:r>
              <a:rPr lang="it-IT" sz="2000" b="1"/>
              <a:t>Composto tossico</a:t>
            </a:r>
            <a:endParaRPr lang="it-IT" sz="2000"/>
          </a:p>
        </p:txBody>
      </p:sp>
      <p:sp>
        <p:nvSpPr>
          <p:cNvPr id="2053" name="AutoShape 5"/>
          <p:cNvSpPr>
            <a:spLocks noChangeArrowheads="1"/>
          </p:cNvSpPr>
          <p:nvPr/>
        </p:nvSpPr>
        <p:spPr bwMode="auto">
          <a:xfrm>
            <a:off x="1600200" y="3629025"/>
            <a:ext cx="571500" cy="152400"/>
          </a:xfrm>
          <a:prstGeom prst="rightArrow">
            <a:avLst>
              <a:gd name="adj1" fmla="val 50000"/>
              <a:gd name="adj2" fmla="val 93750"/>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44475" y="0"/>
            <a:ext cx="8632825" cy="6937375"/>
          </a:xfrm>
          <a:prstGeom prst="rect">
            <a:avLst/>
          </a:prstGeom>
          <a:noFill/>
          <a:ln w="9525">
            <a:noFill/>
            <a:miter lim="800000"/>
            <a:headEnd/>
            <a:tailEnd/>
          </a:ln>
        </p:spPr>
        <p:txBody>
          <a:bodyPr>
            <a:spAutoFit/>
          </a:bodyPr>
          <a:lstStyle/>
          <a:p>
            <a:pPr algn="ctr">
              <a:lnSpc>
                <a:spcPct val="85000"/>
              </a:lnSpc>
            </a:pPr>
            <a:r>
              <a:rPr lang="it-IT" altLang="zh-CN" b="1" baseline="0">
                <a:solidFill>
                  <a:schemeClr val="accent2"/>
                </a:solidFill>
                <a:ea typeface="宋体" charset="-122"/>
              </a:rPr>
              <a:t>EPATITI COLESTATICHE</a:t>
            </a:r>
            <a:r>
              <a:rPr lang="it-IT" altLang="zh-CN" b="1" u="sng" baseline="0">
                <a:ea typeface="宋体" charset="-122"/>
              </a:rPr>
              <a:t> </a:t>
            </a:r>
            <a:endParaRPr lang="it-IT" altLang="zh-CN" b="1" baseline="0">
              <a:ea typeface="宋体" charset="-122"/>
            </a:endParaRPr>
          </a:p>
          <a:p>
            <a:pPr>
              <a:lnSpc>
                <a:spcPct val="85000"/>
              </a:lnSpc>
            </a:pPr>
            <a:r>
              <a:rPr lang="it-IT" altLang="zh-CN" b="1" baseline="0">
                <a:solidFill>
                  <a:srgbClr val="FF3300"/>
                </a:solidFill>
                <a:ea typeface="宋体" charset="-122"/>
              </a:rPr>
              <a:t>* FENOTIAZINE</a:t>
            </a:r>
            <a:r>
              <a:rPr lang="it-IT" altLang="zh-CN" b="1" baseline="0">
                <a:ea typeface="宋体" charset="-122"/>
              </a:rPr>
              <a:t> </a:t>
            </a:r>
          </a:p>
          <a:p>
            <a:pPr algn="just">
              <a:lnSpc>
                <a:spcPct val="85000"/>
              </a:lnSpc>
            </a:pPr>
            <a:r>
              <a:rPr lang="it-IT" altLang="zh-CN" b="1" baseline="0">
                <a:ea typeface="宋体" charset="-122"/>
              </a:rPr>
              <a:t>L'incidenza di epatiti colestatiche in pazienti trattati con clorpromazina si aggira tra il 2 e il 5%, benchè anormalità subcliniche di funzionalità epatica possano essere presenti in percentuale maggiore. </a:t>
            </a:r>
            <a:r>
              <a:rPr lang="it-IT" altLang="zh-CN" b="1" baseline="0">
                <a:solidFill>
                  <a:schemeClr val="accent2"/>
                </a:solidFill>
                <a:ea typeface="宋体" charset="-122"/>
              </a:rPr>
              <a:t>Tale danno può essere provocato anche da altre fenotiazine per le quali si è osservata una ipersensibilità crociata.</a:t>
            </a:r>
            <a:r>
              <a:rPr lang="it-IT" altLang="zh-CN" b="1" baseline="0">
                <a:ea typeface="宋体" charset="-122"/>
              </a:rPr>
              <a:t> Generalmente le fenotiazine danno una lesione colestatica con una componente di danno epatico variabile, ma raramente si arriva alla necrosi epatica acuta. L'ittero appare usualmente entro 2-4 settimane di trattamento, benchè i sintomi possano evidenziarsi molto tardivamente anche dopo 2 settimane dalla sospensione del trattamento. La comparsa può essere acuta con febbre, sensazione di freddo, eosinofilia, vomito e dolori muscolari oppure insidiosa. Spesso è presente un forte prurito. </a:t>
            </a:r>
          </a:p>
          <a:p>
            <a:pPr algn="just">
              <a:lnSpc>
                <a:spcPct val="85000"/>
              </a:lnSpc>
            </a:pPr>
            <a:r>
              <a:rPr lang="it-IT" altLang="zh-CN" b="1" baseline="0">
                <a:ea typeface="宋体" charset="-122"/>
              </a:rPr>
              <a:t>La regressione dei sintomi si verifica in genere sempre dopo sospensione del trattamento, anche se talora molto lentamente. </a:t>
            </a:r>
          </a:p>
          <a:p>
            <a:pPr algn="just">
              <a:lnSpc>
                <a:spcPct val="85000"/>
              </a:lnSpc>
            </a:pPr>
            <a:r>
              <a:rPr lang="it-IT" altLang="zh-CN" b="1" baseline="0">
                <a:solidFill>
                  <a:schemeClr val="accent2"/>
                </a:solidFill>
                <a:ea typeface="宋体" charset="-122"/>
              </a:rPr>
              <a:t>Benchè molti aspetti clinici dell'ittero da </a:t>
            </a:r>
            <a:r>
              <a:rPr lang="it-IT" altLang="zh-CN" b="1" baseline="0">
                <a:solidFill>
                  <a:srgbClr val="FF3300"/>
                </a:solidFill>
                <a:ea typeface="宋体" charset="-122"/>
              </a:rPr>
              <a:t>clorpromazina</a:t>
            </a:r>
            <a:r>
              <a:rPr lang="it-IT" altLang="zh-CN" b="1" baseline="0">
                <a:solidFill>
                  <a:schemeClr val="accent2"/>
                </a:solidFill>
                <a:ea typeface="宋体" charset="-122"/>
              </a:rPr>
              <a:t> suggeriscano una reazione di ipersensibilità, é stato visto anche che in vitro su epatociti isolati può determinare liberazione di enzimi (lattico deidrogenasi) e che l'entità di questo danno è </a:t>
            </a:r>
            <a:r>
              <a:rPr lang="it-IT" altLang="zh-CN" b="1" baseline="0">
                <a:solidFill>
                  <a:srgbClr val="FF3300"/>
                </a:solidFill>
                <a:ea typeface="宋体" charset="-122"/>
              </a:rPr>
              <a:t>dose-correlata.</a:t>
            </a:r>
            <a:r>
              <a:rPr lang="it-IT" altLang="zh-CN" baseline="0">
                <a:ea typeface="宋体" charset="-122"/>
              </a:rPr>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44475" y="0"/>
            <a:ext cx="8632825" cy="6421438"/>
          </a:xfrm>
          <a:prstGeom prst="rect">
            <a:avLst/>
          </a:prstGeom>
          <a:noFill/>
          <a:ln w="9525">
            <a:noFill/>
            <a:miter lim="800000"/>
            <a:headEnd/>
            <a:tailEnd/>
          </a:ln>
        </p:spPr>
        <p:txBody>
          <a:bodyPr>
            <a:spAutoFit/>
          </a:bodyPr>
          <a:lstStyle/>
          <a:p>
            <a:r>
              <a:rPr lang="it-IT" altLang="zh-CN" b="1" baseline="0">
                <a:solidFill>
                  <a:srgbClr val="FF3300"/>
                </a:solidFill>
                <a:ea typeface="宋体" charset="-122"/>
              </a:rPr>
              <a:t>*ERITROMICINA ESTOLATO</a:t>
            </a:r>
            <a:r>
              <a:rPr lang="it-IT" altLang="zh-CN" b="1" baseline="0">
                <a:ea typeface="宋体" charset="-122"/>
              </a:rPr>
              <a:t> </a:t>
            </a:r>
          </a:p>
          <a:p>
            <a:endParaRPr lang="it-IT" altLang="zh-CN" sz="800" b="1" baseline="0">
              <a:ea typeface="宋体" charset="-122"/>
            </a:endParaRPr>
          </a:p>
          <a:p>
            <a:pPr algn="just"/>
            <a:r>
              <a:rPr lang="it-IT" altLang="zh-CN" b="1" baseline="0">
                <a:ea typeface="宋体" charset="-122"/>
              </a:rPr>
              <a:t>Tale derivato dell'eritromicina produce delle anormalità asintomatiche nei test di funzionalità epatica anche nel 38% dei casi e si arriva ad epatite colestatica in un 12% dei pazienti che assumono questo farmaco per oltre 2 settimane. </a:t>
            </a:r>
          </a:p>
          <a:p>
            <a:pPr algn="just"/>
            <a:r>
              <a:rPr lang="it-IT" altLang="zh-CN" b="1" baseline="0">
                <a:ea typeface="宋体" charset="-122"/>
              </a:rPr>
              <a:t>L'ittero si verifica attorno al 7° - 14° giorno di trattamento spesso accompagnato da grave dolore addominale e da eosinofilia. </a:t>
            </a:r>
            <a:r>
              <a:rPr lang="it-IT" altLang="zh-CN" b="1" baseline="0">
                <a:solidFill>
                  <a:srgbClr val="FF3300"/>
                </a:solidFill>
                <a:ea typeface="宋体" charset="-122"/>
              </a:rPr>
              <a:t>L'andamento della reazione è tipico di una reazione da ipersensibilità. </a:t>
            </a:r>
          </a:p>
          <a:p>
            <a:pPr algn="just"/>
            <a:r>
              <a:rPr lang="it-IT" altLang="zh-CN" b="1" baseline="0">
                <a:ea typeface="宋体" charset="-122"/>
              </a:rPr>
              <a:t>Tuttavia è possibile anche avere da parte di questo prodotto una </a:t>
            </a:r>
            <a:r>
              <a:rPr lang="it-IT" altLang="zh-CN" b="1" baseline="0">
                <a:solidFill>
                  <a:schemeClr val="accent2"/>
                </a:solidFill>
                <a:ea typeface="宋体" charset="-122"/>
              </a:rPr>
              <a:t>epatotossicità diretta dose-correlata</a:t>
            </a:r>
            <a:r>
              <a:rPr lang="it-IT" altLang="zh-CN" b="1" baseline="0">
                <a:ea typeface="宋体" charset="-122"/>
              </a:rPr>
              <a:t>, con diminuzione del flusso della bile, ed effetti tossici in vitro su epatociti quando sono incubati con concentrazioni terapeutiche del estolato, mentre per ottenere lo stesso effetto tossico in vitro con altre preparazioni di eritromicina (es. etil-succinato) sono necessari livelli assolutamente non fisiologici di preparazioni di eritromicina diverse</a:t>
            </a:r>
            <a:r>
              <a:rPr lang="it-IT" altLang="zh-CN" b="1">
                <a:ea typeface="宋体" charset="-122"/>
              </a:rPr>
              <a:t>.</a:t>
            </a:r>
            <a:r>
              <a:rPr lang="it-IT" altLang="zh-CN">
                <a:ea typeface="宋体" charset="-122"/>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44475" y="0"/>
            <a:ext cx="8632825" cy="5934075"/>
          </a:xfrm>
          <a:prstGeom prst="rect">
            <a:avLst/>
          </a:prstGeom>
          <a:noFill/>
          <a:ln w="9525">
            <a:noFill/>
            <a:miter lim="800000"/>
            <a:headEnd/>
            <a:tailEnd/>
          </a:ln>
        </p:spPr>
        <p:txBody>
          <a:bodyPr>
            <a:spAutoFit/>
          </a:bodyPr>
          <a:lstStyle/>
          <a:p>
            <a:pPr algn="ctr"/>
            <a:r>
              <a:rPr lang="it-IT" altLang="zh-CN" b="1" baseline="0">
                <a:solidFill>
                  <a:schemeClr val="accent2"/>
                </a:solidFill>
                <a:ea typeface="宋体" charset="-122"/>
              </a:rPr>
              <a:t>EPATITI CRONICHE</a:t>
            </a:r>
          </a:p>
          <a:p>
            <a:pPr algn="ctr"/>
            <a:endParaRPr lang="it-IT" altLang="zh-CN" b="1" baseline="0">
              <a:solidFill>
                <a:schemeClr val="accent2"/>
              </a:solidFill>
              <a:ea typeface="宋体" charset="-122"/>
            </a:endParaRPr>
          </a:p>
          <a:p>
            <a:pPr algn="just"/>
            <a:r>
              <a:rPr lang="it-IT" altLang="zh-CN" b="1" baseline="0">
                <a:ea typeface="宋体" charset="-122"/>
              </a:rPr>
              <a:t>Sono situazioni patologiche che possono svilupparsi a seguito del protrarsi di una terapia con farmaco potenzialmente epatotossico oppure conseguenti ad una epatite da virus o autoimmune. </a:t>
            </a:r>
            <a:r>
              <a:rPr lang="it-IT" altLang="zh-CN" b="1" baseline="0">
                <a:solidFill>
                  <a:schemeClr val="accent2"/>
                </a:solidFill>
                <a:ea typeface="宋体" charset="-122"/>
              </a:rPr>
              <a:t>Con il termine di epatite cronica si intende una reazione infiammatoria a carico del fegato di durata di almeno 6 mesi. </a:t>
            </a:r>
          </a:p>
          <a:p>
            <a:pPr algn="just"/>
            <a:r>
              <a:rPr lang="it-IT" altLang="zh-CN" b="1" baseline="0">
                <a:ea typeface="宋体" charset="-122"/>
              </a:rPr>
              <a:t>Un esempio di questo tipo è dato dall' </a:t>
            </a:r>
            <a:r>
              <a:rPr lang="it-IT" altLang="zh-CN" b="1" baseline="0">
                <a:solidFill>
                  <a:schemeClr val="accent2"/>
                </a:solidFill>
                <a:ea typeface="宋体" charset="-122"/>
              </a:rPr>
              <a:t>a-METILDOPA (ALDOMET</a:t>
            </a:r>
            <a:r>
              <a:rPr lang="it-IT" altLang="zh-CN" b="1" baseline="0">
                <a:ea typeface="宋体" charset="-122"/>
              </a:rPr>
              <a:t>), farmaco antiipertensivo (bloccante del neurone adrenergico ed </a:t>
            </a:r>
            <a:r>
              <a:rPr lang="el-GR" altLang="zh-CN" b="1" baseline="0">
                <a:ea typeface="宋体" charset="-122"/>
                <a:cs typeface="Times New Roman" pitchFamily="18" charset="0"/>
              </a:rPr>
              <a:t>α</a:t>
            </a:r>
            <a:r>
              <a:rPr lang="it-IT" altLang="zh-CN" b="1" baseline="0">
                <a:ea typeface="宋体" charset="-122"/>
              </a:rPr>
              <a:t>2-agonista a livello centrale) la cui somministrazione porta nel 5% dei soggetti ad anormalità nei test di funzionalità epatica (GPT e GOT), mentre l'ittero si manifesta nell‘1 % dei soggetti. Continuando la terapia con metildopa si può arrivare, sebbene raramente ad una epatite cronica</a:t>
            </a:r>
            <a:r>
              <a:rPr lang="it-IT" altLang="zh-CN" baseline="0">
                <a:ea typeface="宋体" charset="-122"/>
              </a:rPr>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44475" y="0"/>
            <a:ext cx="8632825" cy="6864350"/>
          </a:xfrm>
          <a:prstGeom prst="rect">
            <a:avLst/>
          </a:prstGeom>
          <a:noFill/>
          <a:ln w="9525">
            <a:noFill/>
            <a:miter lim="800000"/>
            <a:headEnd/>
            <a:tailEnd/>
          </a:ln>
        </p:spPr>
        <p:txBody>
          <a:bodyPr>
            <a:spAutoFit/>
          </a:bodyPr>
          <a:lstStyle/>
          <a:p>
            <a:pPr algn="ctr"/>
            <a:r>
              <a:rPr lang="it-IT" altLang="zh-CN" b="1" baseline="0">
                <a:solidFill>
                  <a:schemeClr val="accent2"/>
                </a:solidFill>
                <a:ea typeface="宋体" charset="-122"/>
              </a:rPr>
              <a:t>EPATITI</a:t>
            </a:r>
          </a:p>
          <a:p>
            <a:pPr algn="ctr"/>
            <a:endParaRPr lang="it-IT" altLang="zh-CN" b="1" baseline="0">
              <a:solidFill>
                <a:schemeClr val="accent2"/>
              </a:solidFill>
              <a:ea typeface="宋体" charset="-122"/>
            </a:endParaRPr>
          </a:p>
          <a:p>
            <a:pPr algn="just">
              <a:spcBef>
                <a:spcPct val="10000"/>
              </a:spcBef>
              <a:spcAft>
                <a:spcPct val="15000"/>
              </a:spcAft>
            </a:pPr>
            <a:r>
              <a:rPr lang="it-IT" altLang="zh-CN" b="1" baseline="0">
                <a:ea typeface="宋体" charset="-122"/>
              </a:rPr>
              <a:t>Le epatiti virali raggruppano diverse infezioni che colpiscono il fegato che, pur avendo quadri clinici simili, differiscono dal punto di vista epidemiologico ed immuno-patogenetico.</a:t>
            </a:r>
          </a:p>
          <a:p>
            <a:pPr algn="just">
              <a:spcBef>
                <a:spcPct val="10000"/>
              </a:spcBef>
              <a:spcAft>
                <a:spcPct val="15000"/>
              </a:spcAft>
            </a:pPr>
            <a:endParaRPr lang="it-IT" altLang="zh-CN" sz="1200" b="1" baseline="0">
              <a:ea typeface="宋体" charset="-122"/>
            </a:endParaRPr>
          </a:p>
          <a:p>
            <a:pPr algn="just"/>
            <a:r>
              <a:rPr lang="it-IT" altLang="zh-CN" baseline="0">
                <a:ea typeface="宋体" charset="-122"/>
              </a:rPr>
              <a:t>Ad oggi sono noti 5 tipi di epatite determinati dai cosiddetti virus epatitici maggiori: epatite A, epatite B, epatite C, epatite D (Delta), epatite E. In circa il 10-20% dei casi tuttavia l’agente responsabile dell’epatite resta ignoto</a:t>
            </a:r>
            <a:r>
              <a:rPr lang="it-IT" altLang="zh-CN" sz="2000" baseline="0">
                <a:ea typeface="宋体" charset="-122"/>
              </a:rPr>
              <a:t>.</a:t>
            </a:r>
            <a:r>
              <a:rPr lang="it-IT" altLang="zh-CN">
                <a:ea typeface="宋体" charset="-122"/>
              </a:rPr>
              <a:t> </a:t>
            </a:r>
          </a:p>
          <a:p>
            <a:pPr algn="just"/>
            <a:endParaRPr lang="it-IT" altLang="zh-CN">
              <a:ea typeface="宋体" charset="-122"/>
            </a:endParaRPr>
          </a:p>
          <a:p>
            <a:pPr algn="just"/>
            <a:r>
              <a:rPr lang="it-IT" altLang="zh-CN" b="1" baseline="0">
                <a:ea typeface="宋体" charset="-122"/>
              </a:rPr>
              <a:t>Epatite A (virus HAV) trasmissione oro-fecale.</a:t>
            </a:r>
          </a:p>
          <a:p>
            <a:pPr algn="just"/>
            <a:r>
              <a:rPr lang="it-IT" altLang="zh-CN" b="1" baseline="0">
                <a:ea typeface="宋体" charset="-122"/>
              </a:rPr>
              <a:t>Epatite B (virus HBV) trasmissione parenterale (sangue, ferri infetti).</a:t>
            </a:r>
          </a:p>
          <a:p>
            <a:pPr algn="just"/>
            <a:r>
              <a:rPr lang="it-IT" altLang="zh-CN" b="1" baseline="0">
                <a:ea typeface="宋体" charset="-122"/>
              </a:rPr>
              <a:t>Epatite C (virus HCV) trasmissione parenterale anche inapparente (microlesioni della cute e delle mucose, gengive). </a:t>
            </a:r>
          </a:p>
          <a:p>
            <a:pPr algn="just"/>
            <a:r>
              <a:rPr lang="it-IT" altLang="zh-CN" b="1" baseline="0">
                <a:ea typeface="宋体" charset="-122"/>
              </a:rPr>
              <a:t>Epatite D (virus HDV) infetta solo se c’è già il virus HVB.</a:t>
            </a:r>
          </a:p>
          <a:p>
            <a:pPr algn="just"/>
            <a:r>
              <a:rPr lang="it-IT" altLang="zh-CN" b="1" baseline="0">
                <a:ea typeface="宋体" charset="-122"/>
              </a:rPr>
              <a:t>Epatite E (virus HEV) chiamata anche “non A e non B”, trasmissione oro-fecale, rara in Italia e paesi industrializzati</a:t>
            </a:r>
            <a:r>
              <a:rPr lang="it-IT" altLang="zh-CN" baseline="0">
                <a:ea typeface="宋体" charset="-122"/>
              </a:rPr>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44475" y="0"/>
            <a:ext cx="8632825" cy="6299200"/>
          </a:xfrm>
          <a:prstGeom prst="rect">
            <a:avLst/>
          </a:prstGeom>
          <a:noFill/>
          <a:ln w="9525">
            <a:noFill/>
            <a:miter lim="800000"/>
            <a:headEnd/>
            <a:tailEnd/>
          </a:ln>
        </p:spPr>
        <p:txBody>
          <a:bodyPr>
            <a:spAutoFit/>
          </a:bodyPr>
          <a:lstStyle/>
          <a:p>
            <a:pPr algn="ctr"/>
            <a:r>
              <a:rPr lang="it-IT" altLang="zh-CN" b="1" baseline="0">
                <a:solidFill>
                  <a:schemeClr val="accent2"/>
                </a:solidFill>
                <a:ea typeface="宋体" charset="-122"/>
              </a:rPr>
              <a:t>TUMORI EPATICI</a:t>
            </a:r>
          </a:p>
          <a:p>
            <a:pPr algn="just"/>
            <a:r>
              <a:rPr lang="it-IT" altLang="zh-CN" b="1" baseline="0">
                <a:ea typeface="宋体" charset="-122"/>
              </a:rPr>
              <a:t>Purtroppo vi sono varie sostanze che, oltre a determinare danno epatico, possono dare origine a forme di tumori epatici. </a:t>
            </a:r>
          </a:p>
          <a:p>
            <a:pPr algn="just"/>
            <a:endParaRPr lang="it-IT" altLang="zh-CN" b="1" baseline="0">
              <a:ea typeface="宋体" charset="-122"/>
            </a:endParaRPr>
          </a:p>
          <a:p>
            <a:pPr algn="just"/>
            <a:r>
              <a:rPr lang="it-IT" altLang="zh-CN" b="1" baseline="0">
                <a:solidFill>
                  <a:srgbClr val="FF3300"/>
                </a:solidFill>
                <a:ea typeface="宋体" charset="-122"/>
              </a:rPr>
              <a:t>*IDROCARBURI POLICICLICI</a:t>
            </a:r>
            <a:r>
              <a:rPr lang="it-IT" altLang="zh-CN" b="1" baseline="0">
                <a:ea typeface="宋体" charset="-122"/>
              </a:rPr>
              <a:t> </a:t>
            </a:r>
          </a:p>
          <a:p>
            <a:pPr algn="just"/>
            <a:r>
              <a:rPr lang="it-IT" altLang="zh-CN" b="1" baseline="0">
                <a:ea typeface="宋体" charset="-122"/>
              </a:rPr>
              <a:t>(procancerogeni o agenti genotossici secondari). Oltre alla ben nota azione oncogena del </a:t>
            </a:r>
            <a:r>
              <a:rPr lang="it-IT" altLang="zh-CN" b="1" baseline="0">
                <a:solidFill>
                  <a:schemeClr val="accent2"/>
                </a:solidFill>
                <a:ea typeface="宋体" charset="-122"/>
              </a:rPr>
              <a:t>dibenzantracene e del benzopirene</a:t>
            </a:r>
            <a:r>
              <a:rPr lang="it-IT" altLang="zh-CN" b="1" baseline="0">
                <a:ea typeface="宋体" charset="-122"/>
              </a:rPr>
              <a:t>, è stato notato che un gran numero di idrocarburi policiclici ad essi correlati è cancerogeno. </a:t>
            </a:r>
            <a:r>
              <a:rPr lang="it-IT" altLang="zh-CN" b="1" baseline="0">
                <a:solidFill>
                  <a:srgbClr val="FF3300"/>
                </a:solidFill>
                <a:ea typeface="宋体" charset="-122"/>
              </a:rPr>
              <a:t>In particolare è stato osservato che, pur essendo il fenantrene inattivo di per sè in tale senso, tuttavia è necessaria la sua presenza per l'attività cancerogena oltre ad un certo altro numero di requisiti. </a:t>
            </a:r>
          </a:p>
          <a:p>
            <a:pPr algn="just"/>
            <a:endParaRPr lang="it-IT" altLang="zh-CN" b="1" baseline="0">
              <a:solidFill>
                <a:srgbClr val="FF3300"/>
              </a:solidFill>
              <a:ea typeface="宋体" charset="-122"/>
            </a:endParaRPr>
          </a:p>
          <a:p>
            <a:pPr algn="just"/>
            <a:r>
              <a:rPr lang="it-IT" altLang="zh-CN" b="1" baseline="0">
                <a:ea typeface="宋体" charset="-122"/>
              </a:rPr>
              <a:t>Si ritiene che queste sostanze diventino oncogeni attraverso una conversione metabolica ad opera degli enzimi microsomiali nei corrispondenti epossidi, molecole altamente reattive capaci di legarsi con legame covalente alle macromolecole tissutali.</a:t>
            </a:r>
            <a:r>
              <a:rPr lang="it-IT" altLang="zh-CN" baseline="0">
                <a:ea typeface="宋体" charset="-122"/>
              </a:rPr>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44475" y="-42863"/>
            <a:ext cx="8632825" cy="7235826"/>
          </a:xfrm>
          <a:prstGeom prst="rect">
            <a:avLst/>
          </a:prstGeom>
          <a:noFill/>
          <a:ln w="9525">
            <a:noFill/>
            <a:miter lim="800000"/>
            <a:headEnd/>
            <a:tailEnd/>
          </a:ln>
        </p:spPr>
        <p:txBody>
          <a:bodyPr>
            <a:spAutoFit/>
          </a:bodyPr>
          <a:lstStyle/>
          <a:p>
            <a:r>
              <a:rPr lang="it-IT" altLang="zh-CN" b="1" baseline="0">
                <a:solidFill>
                  <a:srgbClr val="FF3300"/>
                </a:solidFill>
                <a:ea typeface="宋体" charset="-122"/>
              </a:rPr>
              <a:t>*NITROSAMINE</a:t>
            </a:r>
          </a:p>
          <a:p>
            <a:pPr algn="just">
              <a:lnSpc>
                <a:spcPct val="85000"/>
              </a:lnSpc>
            </a:pPr>
            <a:r>
              <a:rPr lang="it-IT" altLang="zh-CN" b="1" baseline="0">
                <a:ea typeface="宋体" charset="-122"/>
              </a:rPr>
              <a:t>Si cominciò a sospettare delle nitrosamine come possibili agenti epatotossici all'inizio degli anni '50 quando due ricercatori che usavano metilnitrosamina in laboratorio di ammalarono di cirrosi. Successivamente si osservò una forte mortalità per malattie epatiche in allevamenti di visoni dopo che questi erano stati alimentati con farina di pesce norvegese trattata con nitriti come conservanti. Infatti la dimetilamina che si forma nella decomposizione del pesce, si combina con il nitrito per formare la dimetilnitrosamina. </a:t>
            </a:r>
          </a:p>
          <a:p>
            <a:pPr algn="just">
              <a:lnSpc>
                <a:spcPct val="85000"/>
              </a:lnSpc>
            </a:pPr>
            <a:r>
              <a:rPr lang="it-IT" altLang="zh-CN" b="1" baseline="0">
                <a:solidFill>
                  <a:schemeClr val="accent2"/>
                </a:solidFill>
                <a:ea typeface="宋体" charset="-122"/>
              </a:rPr>
              <a:t>Le nitrosamine furono in seguito scoperte in una grande varietà di cibi, soprattutto in quelli trattati con nitriti o nitrati (che possono essere ridotti a nitriti) per la conservazione o nei cibi che contengono normalmente nitrati (spinaci), le nitrosamine sono presenti anche nel fumo delle sigarette.</a:t>
            </a:r>
            <a:r>
              <a:rPr lang="it-IT" altLang="zh-CN" b="1" baseline="0">
                <a:ea typeface="宋体" charset="-122"/>
              </a:rPr>
              <a:t> </a:t>
            </a:r>
          </a:p>
          <a:p>
            <a:pPr algn="just">
              <a:lnSpc>
                <a:spcPct val="85000"/>
              </a:lnSpc>
            </a:pPr>
            <a:r>
              <a:rPr lang="it-IT" altLang="zh-CN" b="1" baseline="0">
                <a:solidFill>
                  <a:schemeClr val="accent1"/>
                </a:solidFill>
                <a:ea typeface="宋体" charset="-122"/>
              </a:rPr>
              <a:t>Le nitrosamine con un gruppo metilico o metilenico adiacente all'azoto sono trasformate in idrossilnitrosamine e quindi in metaboliti fortemente reattivi ad opera degli enzimi epatici P450-dipendenti, metaboliti che si combinano con le macromolecole producendo danno epatocellulare, ma potendo anche agire come carcinogeni combinandosi con unità base del DNA. </a:t>
            </a:r>
            <a:endParaRPr lang="it-IT" altLang="zh-CN" b="1">
              <a:solidFill>
                <a:schemeClr val="accent1"/>
              </a:solidFill>
              <a:ea typeface="宋体" charset="-122"/>
            </a:endParaRPr>
          </a:p>
          <a:p>
            <a:endParaRPr lang="it-IT" altLang="zh-CN">
              <a:solidFill>
                <a:schemeClr val="accent1"/>
              </a:solidFill>
              <a:ea typeface="宋体"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31750" y="63500"/>
            <a:ext cx="8983663" cy="315913"/>
          </a:xfrm>
          <a:prstGeom prst="rect">
            <a:avLst/>
          </a:prstGeom>
          <a:solidFill>
            <a:schemeClr val="folHlink"/>
          </a:solidFill>
          <a:ln w="76200" cmpd="tri">
            <a:solidFill>
              <a:schemeClr val="tx1"/>
            </a:solidFill>
            <a:miter lim="800000"/>
            <a:headEnd/>
            <a:tailEnd/>
          </a:ln>
        </p:spPr>
        <p:txBody>
          <a:bodyPr lIns="90488" tIns="44450" rIns="90488" bIns="44450">
            <a:spAutoFit/>
          </a:bodyPr>
          <a:lstStyle/>
          <a:p>
            <a:pPr algn="ctr"/>
            <a:r>
              <a:rPr lang="it-IT" sz="2200"/>
              <a:t>ATTIVAZIONE METABOLICA EXTRAEPARICA DEI PROCANCEROGENI</a:t>
            </a:r>
          </a:p>
        </p:txBody>
      </p:sp>
      <p:sp>
        <p:nvSpPr>
          <p:cNvPr id="35843" name="Rectangle 4"/>
          <p:cNvSpPr>
            <a:spLocks noChangeArrowheads="1"/>
          </p:cNvSpPr>
          <p:nvPr/>
        </p:nvSpPr>
        <p:spPr bwMode="auto">
          <a:xfrm>
            <a:off x="0" y="838200"/>
            <a:ext cx="2390775" cy="423863"/>
          </a:xfrm>
          <a:prstGeom prst="rect">
            <a:avLst/>
          </a:prstGeom>
          <a:solidFill>
            <a:srgbClr val="FFC5CF"/>
          </a:solidFill>
          <a:ln w="12700">
            <a:noFill/>
            <a:miter lim="800000"/>
            <a:headEnd/>
            <a:tailEnd/>
          </a:ln>
        </p:spPr>
        <p:txBody>
          <a:bodyPr wrap="none" anchor="ctr"/>
          <a:lstStyle/>
          <a:p>
            <a:r>
              <a:rPr lang="it-IT" sz="3000"/>
              <a:t>nitrati, nitriti   </a:t>
            </a:r>
          </a:p>
        </p:txBody>
      </p:sp>
      <p:sp>
        <p:nvSpPr>
          <p:cNvPr id="38917" name="Rectangle 5"/>
          <p:cNvSpPr>
            <a:spLocks noChangeArrowheads="1"/>
          </p:cNvSpPr>
          <p:nvPr/>
        </p:nvSpPr>
        <p:spPr bwMode="auto">
          <a:xfrm>
            <a:off x="2039938" y="1752600"/>
            <a:ext cx="7104062" cy="623248"/>
          </a:xfrm>
          <a:prstGeom prst="rect">
            <a:avLst/>
          </a:prstGeom>
          <a:solidFill>
            <a:schemeClr val="bg1"/>
          </a:solidFill>
          <a:ln w="12700">
            <a:noFill/>
            <a:miter lim="800000"/>
            <a:headEnd/>
            <a:tailEnd/>
          </a:ln>
        </p:spPr>
        <p:txBody>
          <a:bodyPr wrap="square" lIns="90488" tIns="44450" rIns="90488" bIns="44450">
            <a:spAutoFit/>
          </a:bodyPr>
          <a:lstStyle/>
          <a:p>
            <a:pPr algn="r"/>
            <a:r>
              <a:rPr lang="it-IT" sz="2600" dirty="0"/>
              <a:t>amine (derivate da digestione delle proteine alimentari</a:t>
            </a:r>
            <a:r>
              <a:rPr lang="it-IT" sz="2600" dirty="0" smtClean="0"/>
              <a:t>)</a:t>
            </a:r>
          </a:p>
          <a:p>
            <a:pPr algn="r"/>
            <a:endParaRPr lang="it-IT" sz="2600" dirty="0"/>
          </a:p>
        </p:txBody>
      </p:sp>
      <p:sp>
        <p:nvSpPr>
          <p:cNvPr id="38919" name="Rectangle 7"/>
          <p:cNvSpPr>
            <a:spLocks noChangeArrowheads="1"/>
          </p:cNvSpPr>
          <p:nvPr/>
        </p:nvSpPr>
        <p:spPr bwMode="auto">
          <a:xfrm>
            <a:off x="0" y="5397500"/>
            <a:ext cx="9144000" cy="1013098"/>
          </a:xfrm>
          <a:prstGeom prst="rect">
            <a:avLst/>
          </a:prstGeom>
          <a:noFill/>
          <a:ln w="12700">
            <a:noFill/>
            <a:miter lim="800000"/>
            <a:headEnd/>
            <a:tailEnd/>
          </a:ln>
        </p:spPr>
        <p:txBody>
          <a:bodyPr lIns="90488" tIns="44450" rIns="90488" bIns="44450">
            <a:spAutoFit/>
          </a:bodyPr>
          <a:lstStyle/>
          <a:p>
            <a:pPr algn="ctr">
              <a:buClr>
                <a:schemeClr val="hlink"/>
              </a:buClr>
              <a:buSzPct val="135000"/>
              <a:buFont typeface="Monotype Sorts" pitchFamily="2" charset="2"/>
              <a:buChar char="*"/>
            </a:pPr>
            <a:r>
              <a:rPr lang="it-IT" sz="3000" dirty="0"/>
              <a:t>elettrofile, interagiscono con il DNA delle cellule della mucosa gastrica causando l'insorgenza di </a:t>
            </a:r>
            <a:r>
              <a:rPr lang="it-IT" sz="3000" dirty="0">
                <a:solidFill>
                  <a:srgbClr val="FF0000"/>
                </a:solidFill>
              </a:rPr>
              <a:t>carcinoma dello </a:t>
            </a:r>
            <a:r>
              <a:rPr lang="it-IT" sz="3000" dirty="0" smtClean="0">
                <a:solidFill>
                  <a:srgbClr val="FF0000"/>
                </a:solidFill>
              </a:rPr>
              <a:t>stomaco</a:t>
            </a:r>
          </a:p>
          <a:p>
            <a:pPr algn="ctr">
              <a:buClr>
                <a:schemeClr val="hlink"/>
              </a:buClr>
              <a:buSzPct val="135000"/>
              <a:buFont typeface="Monotype Sorts" pitchFamily="2" charset="2"/>
              <a:buChar char="*"/>
            </a:pPr>
            <a:endParaRPr lang="it-IT" sz="3000" dirty="0">
              <a:solidFill>
                <a:srgbClr val="FF0000"/>
              </a:solidFill>
            </a:endParaRPr>
          </a:p>
        </p:txBody>
      </p:sp>
      <p:grpSp>
        <p:nvGrpSpPr>
          <p:cNvPr id="2" name="Group 78"/>
          <p:cNvGrpSpPr>
            <a:grpSpLocks/>
          </p:cNvGrpSpPr>
          <p:nvPr/>
        </p:nvGrpSpPr>
        <p:grpSpPr bwMode="auto">
          <a:xfrm>
            <a:off x="0" y="1905000"/>
            <a:ext cx="3727450" cy="3657600"/>
            <a:chOff x="144" y="4368"/>
            <a:chExt cx="1537" cy="1825"/>
          </a:xfrm>
        </p:grpSpPr>
        <p:grpSp>
          <p:nvGrpSpPr>
            <p:cNvPr id="3" name="Group 79"/>
            <p:cNvGrpSpPr>
              <a:grpSpLocks/>
            </p:cNvGrpSpPr>
            <p:nvPr/>
          </p:nvGrpSpPr>
          <p:grpSpPr bwMode="auto">
            <a:xfrm>
              <a:off x="323" y="4685"/>
              <a:ext cx="1009" cy="1147"/>
              <a:chOff x="323" y="4685"/>
              <a:chExt cx="1009" cy="1147"/>
            </a:xfrm>
          </p:grpSpPr>
          <p:sp>
            <p:nvSpPr>
              <p:cNvPr id="35857" name="Freeform 80"/>
              <p:cNvSpPr>
                <a:spLocks/>
              </p:cNvSpPr>
              <p:nvPr/>
            </p:nvSpPr>
            <p:spPr bwMode="auto">
              <a:xfrm>
                <a:off x="336" y="4685"/>
                <a:ext cx="996" cy="1147"/>
              </a:xfrm>
              <a:custGeom>
                <a:avLst/>
                <a:gdLst>
                  <a:gd name="T0" fmla="*/ 932 w 996"/>
                  <a:gd name="T1" fmla="*/ 1035 h 1147"/>
                  <a:gd name="T2" fmla="*/ 943 w 996"/>
                  <a:gd name="T3" fmla="*/ 951 h 1147"/>
                  <a:gd name="T4" fmla="*/ 959 w 996"/>
                  <a:gd name="T5" fmla="*/ 853 h 1147"/>
                  <a:gd name="T6" fmla="*/ 979 w 996"/>
                  <a:gd name="T7" fmla="*/ 676 h 1147"/>
                  <a:gd name="T8" fmla="*/ 991 w 996"/>
                  <a:gd name="T9" fmla="*/ 510 h 1147"/>
                  <a:gd name="T10" fmla="*/ 995 w 996"/>
                  <a:gd name="T11" fmla="*/ 380 h 1147"/>
                  <a:gd name="T12" fmla="*/ 991 w 996"/>
                  <a:gd name="T13" fmla="*/ 259 h 1147"/>
                  <a:gd name="T14" fmla="*/ 983 w 996"/>
                  <a:gd name="T15" fmla="*/ 213 h 1147"/>
                  <a:gd name="T16" fmla="*/ 967 w 996"/>
                  <a:gd name="T17" fmla="*/ 170 h 1147"/>
                  <a:gd name="T18" fmla="*/ 951 w 996"/>
                  <a:gd name="T19" fmla="*/ 142 h 1147"/>
                  <a:gd name="T20" fmla="*/ 932 w 996"/>
                  <a:gd name="T21" fmla="*/ 117 h 1147"/>
                  <a:gd name="T22" fmla="*/ 912 w 996"/>
                  <a:gd name="T23" fmla="*/ 93 h 1147"/>
                  <a:gd name="T24" fmla="*/ 880 w 996"/>
                  <a:gd name="T25" fmla="*/ 68 h 1147"/>
                  <a:gd name="T26" fmla="*/ 852 w 996"/>
                  <a:gd name="T27" fmla="*/ 49 h 1147"/>
                  <a:gd name="T28" fmla="*/ 821 w 996"/>
                  <a:gd name="T29" fmla="*/ 37 h 1147"/>
                  <a:gd name="T30" fmla="*/ 789 w 996"/>
                  <a:gd name="T31" fmla="*/ 28 h 1147"/>
                  <a:gd name="T32" fmla="*/ 745 w 996"/>
                  <a:gd name="T33" fmla="*/ 19 h 1147"/>
                  <a:gd name="T34" fmla="*/ 690 w 996"/>
                  <a:gd name="T35" fmla="*/ 9 h 1147"/>
                  <a:gd name="T36" fmla="*/ 587 w 996"/>
                  <a:gd name="T37" fmla="*/ 0 h 1147"/>
                  <a:gd name="T38" fmla="*/ 472 w 996"/>
                  <a:gd name="T39" fmla="*/ 3 h 1147"/>
                  <a:gd name="T40" fmla="*/ 361 w 996"/>
                  <a:gd name="T41" fmla="*/ 9 h 1147"/>
                  <a:gd name="T42" fmla="*/ 254 w 996"/>
                  <a:gd name="T43" fmla="*/ 22 h 1147"/>
                  <a:gd name="T44" fmla="*/ 198 w 996"/>
                  <a:gd name="T45" fmla="*/ 31 h 1147"/>
                  <a:gd name="T46" fmla="*/ 159 w 996"/>
                  <a:gd name="T47" fmla="*/ 40 h 1147"/>
                  <a:gd name="T48" fmla="*/ 119 w 996"/>
                  <a:gd name="T49" fmla="*/ 53 h 1147"/>
                  <a:gd name="T50" fmla="*/ 87 w 996"/>
                  <a:gd name="T51" fmla="*/ 65 h 1147"/>
                  <a:gd name="T52" fmla="*/ 67 w 996"/>
                  <a:gd name="T53" fmla="*/ 74 h 1147"/>
                  <a:gd name="T54" fmla="*/ 44 w 996"/>
                  <a:gd name="T55" fmla="*/ 90 h 1147"/>
                  <a:gd name="T56" fmla="*/ 24 w 996"/>
                  <a:gd name="T57" fmla="*/ 105 h 1147"/>
                  <a:gd name="T58" fmla="*/ 12 w 996"/>
                  <a:gd name="T59" fmla="*/ 120 h 1147"/>
                  <a:gd name="T60" fmla="*/ 4 w 996"/>
                  <a:gd name="T61" fmla="*/ 139 h 1147"/>
                  <a:gd name="T62" fmla="*/ 0 w 996"/>
                  <a:gd name="T63" fmla="*/ 167 h 1147"/>
                  <a:gd name="T64" fmla="*/ 8 w 996"/>
                  <a:gd name="T65" fmla="*/ 188 h 1147"/>
                  <a:gd name="T66" fmla="*/ 36 w 996"/>
                  <a:gd name="T67" fmla="*/ 213 h 1147"/>
                  <a:gd name="T68" fmla="*/ 95 w 996"/>
                  <a:gd name="T69" fmla="*/ 247 h 1147"/>
                  <a:gd name="T70" fmla="*/ 163 w 996"/>
                  <a:gd name="T71" fmla="*/ 290 h 1147"/>
                  <a:gd name="T72" fmla="*/ 250 w 996"/>
                  <a:gd name="T73" fmla="*/ 346 h 1147"/>
                  <a:gd name="T74" fmla="*/ 337 w 996"/>
                  <a:gd name="T75" fmla="*/ 414 h 1147"/>
                  <a:gd name="T76" fmla="*/ 432 w 996"/>
                  <a:gd name="T77" fmla="*/ 516 h 1147"/>
                  <a:gd name="T78" fmla="*/ 492 w 996"/>
                  <a:gd name="T79" fmla="*/ 590 h 1147"/>
                  <a:gd name="T80" fmla="*/ 535 w 996"/>
                  <a:gd name="T81" fmla="*/ 646 h 1147"/>
                  <a:gd name="T82" fmla="*/ 567 w 996"/>
                  <a:gd name="T83" fmla="*/ 695 h 1147"/>
                  <a:gd name="T84" fmla="*/ 614 w 996"/>
                  <a:gd name="T85" fmla="*/ 785 h 1147"/>
                  <a:gd name="T86" fmla="*/ 642 w 996"/>
                  <a:gd name="T87" fmla="*/ 856 h 1147"/>
                  <a:gd name="T88" fmla="*/ 670 w 996"/>
                  <a:gd name="T89" fmla="*/ 927 h 1147"/>
                  <a:gd name="T90" fmla="*/ 710 w 996"/>
                  <a:gd name="T91" fmla="*/ 1004 h 1147"/>
                  <a:gd name="T92" fmla="*/ 745 w 996"/>
                  <a:gd name="T93" fmla="*/ 1066 h 1147"/>
                  <a:gd name="T94" fmla="*/ 769 w 996"/>
                  <a:gd name="T95" fmla="*/ 1093 h 1147"/>
                  <a:gd name="T96" fmla="*/ 789 w 996"/>
                  <a:gd name="T97" fmla="*/ 1115 h 1147"/>
                  <a:gd name="T98" fmla="*/ 813 w 996"/>
                  <a:gd name="T99" fmla="*/ 1131 h 1147"/>
                  <a:gd name="T100" fmla="*/ 848 w 996"/>
                  <a:gd name="T101" fmla="*/ 1143 h 1147"/>
                  <a:gd name="T102" fmla="*/ 876 w 996"/>
                  <a:gd name="T103" fmla="*/ 1146 h 1147"/>
                  <a:gd name="T104" fmla="*/ 896 w 996"/>
                  <a:gd name="T105" fmla="*/ 1140 h 1147"/>
                  <a:gd name="T106" fmla="*/ 908 w 996"/>
                  <a:gd name="T107" fmla="*/ 1124 h 1147"/>
                  <a:gd name="T108" fmla="*/ 920 w 996"/>
                  <a:gd name="T109" fmla="*/ 1097 h 1147"/>
                  <a:gd name="T110" fmla="*/ 932 w 996"/>
                  <a:gd name="T111" fmla="*/ 1035 h 11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6"/>
                  <a:gd name="T169" fmla="*/ 0 h 1147"/>
                  <a:gd name="T170" fmla="*/ 996 w 996"/>
                  <a:gd name="T171" fmla="*/ 1147 h 11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6" h="1147">
                    <a:moveTo>
                      <a:pt x="932" y="1035"/>
                    </a:moveTo>
                    <a:lnTo>
                      <a:pt x="943" y="951"/>
                    </a:lnTo>
                    <a:lnTo>
                      <a:pt x="959" y="853"/>
                    </a:lnTo>
                    <a:lnTo>
                      <a:pt x="979" y="676"/>
                    </a:lnTo>
                    <a:lnTo>
                      <a:pt x="991" y="510"/>
                    </a:lnTo>
                    <a:lnTo>
                      <a:pt x="995" y="380"/>
                    </a:lnTo>
                    <a:lnTo>
                      <a:pt x="991" y="259"/>
                    </a:lnTo>
                    <a:lnTo>
                      <a:pt x="983" y="213"/>
                    </a:lnTo>
                    <a:lnTo>
                      <a:pt x="967" y="170"/>
                    </a:lnTo>
                    <a:lnTo>
                      <a:pt x="951" y="142"/>
                    </a:lnTo>
                    <a:lnTo>
                      <a:pt x="932" y="117"/>
                    </a:lnTo>
                    <a:lnTo>
                      <a:pt x="912" y="93"/>
                    </a:lnTo>
                    <a:lnTo>
                      <a:pt x="880" y="68"/>
                    </a:lnTo>
                    <a:lnTo>
                      <a:pt x="852" y="49"/>
                    </a:lnTo>
                    <a:lnTo>
                      <a:pt x="821" y="37"/>
                    </a:lnTo>
                    <a:lnTo>
                      <a:pt x="789" y="28"/>
                    </a:lnTo>
                    <a:lnTo>
                      <a:pt x="745" y="19"/>
                    </a:lnTo>
                    <a:lnTo>
                      <a:pt x="690" y="9"/>
                    </a:lnTo>
                    <a:lnTo>
                      <a:pt x="587" y="0"/>
                    </a:lnTo>
                    <a:lnTo>
                      <a:pt x="472" y="3"/>
                    </a:lnTo>
                    <a:lnTo>
                      <a:pt x="361" y="9"/>
                    </a:lnTo>
                    <a:lnTo>
                      <a:pt x="254" y="22"/>
                    </a:lnTo>
                    <a:lnTo>
                      <a:pt x="198" y="31"/>
                    </a:lnTo>
                    <a:lnTo>
                      <a:pt x="159" y="40"/>
                    </a:lnTo>
                    <a:lnTo>
                      <a:pt x="119" y="53"/>
                    </a:lnTo>
                    <a:lnTo>
                      <a:pt x="87" y="65"/>
                    </a:lnTo>
                    <a:lnTo>
                      <a:pt x="67" y="74"/>
                    </a:lnTo>
                    <a:lnTo>
                      <a:pt x="44" y="90"/>
                    </a:lnTo>
                    <a:lnTo>
                      <a:pt x="24" y="105"/>
                    </a:lnTo>
                    <a:lnTo>
                      <a:pt x="12" y="120"/>
                    </a:lnTo>
                    <a:lnTo>
                      <a:pt x="4" y="139"/>
                    </a:lnTo>
                    <a:lnTo>
                      <a:pt x="0" y="167"/>
                    </a:lnTo>
                    <a:lnTo>
                      <a:pt x="8" y="188"/>
                    </a:lnTo>
                    <a:lnTo>
                      <a:pt x="36" y="213"/>
                    </a:lnTo>
                    <a:lnTo>
                      <a:pt x="95" y="247"/>
                    </a:lnTo>
                    <a:lnTo>
                      <a:pt x="163" y="290"/>
                    </a:lnTo>
                    <a:lnTo>
                      <a:pt x="250" y="346"/>
                    </a:lnTo>
                    <a:lnTo>
                      <a:pt x="337" y="414"/>
                    </a:lnTo>
                    <a:lnTo>
                      <a:pt x="432" y="516"/>
                    </a:lnTo>
                    <a:lnTo>
                      <a:pt x="492" y="590"/>
                    </a:lnTo>
                    <a:lnTo>
                      <a:pt x="535" y="646"/>
                    </a:lnTo>
                    <a:lnTo>
                      <a:pt x="567" y="695"/>
                    </a:lnTo>
                    <a:lnTo>
                      <a:pt x="614" y="785"/>
                    </a:lnTo>
                    <a:lnTo>
                      <a:pt x="642" y="856"/>
                    </a:lnTo>
                    <a:lnTo>
                      <a:pt x="670" y="927"/>
                    </a:lnTo>
                    <a:lnTo>
                      <a:pt x="710" y="1004"/>
                    </a:lnTo>
                    <a:lnTo>
                      <a:pt x="745" y="1066"/>
                    </a:lnTo>
                    <a:lnTo>
                      <a:pt x="769" y="1093"/>
                    </a:lnTo>
                    <a:lnTo>
                      <a:pt x="789" y="1115"/>
                    </a:lnTo>
                    <a:lnTo>
                      <a:pt x="813" y="1131"/>
                    </a:lnTo>
                    <a:lnTo>
                      <a:pt x="848" y="1143"/>
                    </a:lnTo>
                    <a:lnTo>
                      <a:pt x="876" y="1146"/>
                    </a:lnTo>
                    <a:lnTo>
                      <a:pt x="896" y="1140"/>
                    </a:lnTo>
                    <a:lnTo>
                      <a:pt x="908" y="1124"/>
                    </a:lnTo>
                    <a:lnTo>
                      <a:pt x="920" y="1097"/>
                    </a:lnTo>
                    <a:lnTo>
                      <a:pt x="932" y="1035"/>
                    </a:lnTo>
                  </a:path>
                </a:pathLst>
              </a:custGeom>
              <a:solidFill>
                <a:srgbClr val="E5405D"/>
              </a:solidFill>
              <a:ln w="12700" cap="rnd" cmpd="sng">
                <a:noFill/>
                <a:prstDash val="solid"/>
                <a:round/>
                <a:headEnd type="none" w="med" len="med"/>
                <a:tailEnd type="none" w="med" len="med"/>
              </a:ln>
            </p:spPr>
            <p:txBody>
              <a:bodyPr/>
              <a:lstStyle/>
              <a:p>
                <a:endParaRPr lang="it-IT"/>
              </a:p>
            </p:txBody>
          </p:sp>
          <p:sp>
            <p:nvSpPr>
              <p:cNvPr id="35858" name="Freeform 81"/>
              <p:cNvSpPr>
                <a:spLocks/>
              </p:cNvSpPr>
              <p:nvPr/>
            </p:nvSpPr>
            <p:spPr bwMode="auto">
              <a:xfrm>
                <a:off x="323" y="4782"/>
                <a:ext cx="882" cy="827"/>
              </a:xfrm>
              <a:custGeom>
                <a:avLst/>
                <a:gdLst>
                  <a:gd name="T0" fmla="*/ 302 w 882"/>
                  <a:gd name="T1" fmla="*/ 0 h 827"/>
                  <a:gd name="T2" fmla="*/ 13 w 882"/>
                  <a:gd name="T3" fmla="*/ 93 h 827"/>
                  <a:gd name="T4" fmla="*/ 0 w 882"/>
                  <a:gd name="T5" fmla="*/ 124 h 827"/>
                  <a:gd name="T6" fmla="*/ 0 w 882"/>
                  <a:gd name="T7" fmla="*/ 165 h 827"/>
                  <a:gd name="T8" fmla="*/ 0 w 882"/>
                  <a:gd name="T9" fmla="*/ 217 h 827"/>
                  <a:gd name="T10" fmla="*/ 0 w 882"/>
                  <a:gd name="T11" fmla="*/ 248 h 827"/>
                  <a:gd name="T12" fmla="*/ 0 w 882"/>
                  <a:gd name="T13" fmla="*/ 289 h 827"/>
                  <a:gd name="T14" fmla="*/ 0 w 882"/>
                  <a:gd name="T15" fmla="*/ 330 h 827"/>
                  <a:gd name="T16" fmla="*/ 0 w 882"/>
                  <a:gd name="T17" fmla="*/ 382 h 827"/>
                  <a:gd name="T18" fmla="*/ 26 w 882"/>
                  <a:gd name="T19" fmla="*/ 423 h 827"/>
                  <a:gd name="T20" fmla="*/ 53 w 882"/>
                  <a:gd name="T21" fmla="*/ 454 h 827"/>
                  <a:gd name="T22" fmla="*/ 92 w 882"/>
                  <a:gd name="T23" fmla="*/ 475 h 827"/>
                  <a:gd name="T24" fmla="*/ 118 w 882"/>
                  <a:gd name="T25" fmla="*/ 506 h 827"/>
                  <a:gd name="T26" fmla="*/ 158 w 882"/>
                  <a:gd name="T27" fmla="*/ 516 h 827"/>
                  <a:gd name="T28" fmla="*/ 197 w 882"/>
                  <a:gd name="T29" fmla="*/ 516 h 827"/>
                  <a:gd name="T30" fmla="*/ 224 w 882"/>
                  <a:gd name="T31" fmla="*/ 547 h 827"/>
                  <a:gd name="T32" fmla="*/ 263 w 882"/>
                  <a:gd name="T33" fmla="*/ 558 h 827"/>
                  <a:gd name="T34" fmla="*/ 302 w 882"/>
                  <a:gd name="T35" fmla="*/ 578 h 827"/>
                  <a:gd name="T36" fmla="*/ 355 w 882"/>
                  <a:gd name="T37" fmla="*/ 578 h 827"/>
                  <a:gd name="T38" fmla="*/ 394 w 882"/>
                  <a:gd name="T39" fmla="*/ 589 h 827"/>
                  <a:gd name="T40" fmla="*/ 460 w 882"/>
                  <a:gd name="T41" fmla="*/ 599 h 827"/>
                  <a:gd name="T42" fmla="*/ 460 w 882"/>
                  <a:gd name="T43" fmla="*/ 620 h 827"/>
                  <a:gd name="T44" fmla="*/ 513 w 882"/>
                  <a:gd name="T45" fmla="*/ 661 h 827"/>
                  <a:gd name="T46" fmla="*/ 618 w 882"/>
                  <a:gd name="T47" fmla="*/ 743 h 827"/>
                  <a:gd name="T48" fmla="*/ 881 w 882"/>
                  <a:gd name="T49" fmla="*/ 826 h 8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2"/>
                  <a:gd name="T76" fmla="*/ 0 h 827"/>
                  <a:gd name="T77" fmla="*/ 882 w 882"/>
                  <a:gd name="T78" fmla="*/ 827 h 8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2" h="827">
                    <a:moveTo>
                      <a:pt x="302" y="0"/>
                    </a:moveTo>
                    <a:lnTo>
                      <a:pt x="13" y="93"/>
                    </a:lnTo>
                    <a:lnTo>
                      <a:pt x="0" y="124"/>
                    </a:lnTo>
                    <a:lnTo>
                      <a:pt x="0" y="165"/>
                    </a:lnTo>
                    <a:lnTo>
                      <a:pt x="0" y="217"/>
                    </a:lnTo>
                    <a:lnTo>
                      <a:pt x="0" y="248"/>
                    </a:lnTo>
                    <a:lnTo>
                      <a:pt x="0" y="289"/>
                    </a:lnTo>
                    <a:lnTo>
                      <a:pt x="0" y="330"/>
                    </a:lnTo>
                    <a:lnTo>
                      <a:pt x="0" y="382"/>
                    </a:lnTo>
                    <a:lnTo>
                      <a:pt x="26" y="423"/>
                    </a:lnTo>
                    <a:lnTo>
                      <a:pt x="53" y="454"/>
                    </a:lnTo>
                    <a:lnTo>
                      <a:pt x="92" y="475"/>
                    </a:lnTo>
                    <a:lnTo>
                      <a:pt x="118" y="506"/>
                    </a:lnTo>
                    <a:lnTo>
                      <a:pt x="158" y="516"/>
                    </a:lnTo>
                    <a:lnTo>
                      <a:pt x="197" y="516"/>
                    </a:lnTo>
                    <a:lnTo>
                      <a:pt x="224" y="547"/>
                    </a:lnTo>
                    <a:lnTo>
                      <a:pt x="263" y="558"/>
                    </a:lnTo>
                    <a:lnTo>
                      <a:pt x="302" y="578"/>
                    </a:lnTo>
                    <a:lnTo>
                      <a:pt x="355" y="578"/>
                    </a:lnTo>
                    <a:lnTo>
                      <a:pt x="394" y="589"/>
                    </a:lnTo>
                    <a:lnTo>
                      <a:pt x="460" y="599"/>
                    </a:lnTo>
                    <a:lnTo>
                      <a:pt x="460" y="620"/>
                    </a:lnTo>
                    <a:lnTo>
                      <a:pt x="513" y="661"/>
                    </a:lnTo>
                    <a:lnTo>
                      <a:pt x="618" y="743"/>
                    </a:lnTo>
                    <a:lnTo>
                      <a:pt x="881" y="826"/>
                    </a:lnTo>
                  </a:path>
                </a:pathLst>
              </a:custGeom>
              <a:solidFill>
                <a:srgbClr val="E5405D"/>
              </a:solidFill>
              <a:ln w="12700" cap="rnd" cmpd="sng">
                <a:noFill/>
                <a:prstDash val="solid"/>
                <a:round/>
                <a:headEnd type="none" w="med" len="med"/>
                <a:tailEnd type="none" w="med" len="med"/>
              </a:ln>
            </p:spPr>
            <p:txBody>
              <a:bodyPr/>
              <a:lstStyle/>
              <a:p>
                <a:endParaRPr lang="it-IT"/>
              </a:p>
            </p:txBody>
          </p:sp>
        </p:grpSp>
        <p:sp>
          <p:nvSpPr>
            <p:cNvPr id="35855" name="Freeform 82"/>
            <p:cNvSpPr>
              <a:spLocks/>
            </p:cNvSpPr>
            <p:nvPr/>
          </p:nvSpPr>
          <p:spPr bwMode="auto">
            <a:xfrm>
              <a:off x="1058" y="5690"/>
              <a:ext cx="623" cy="503"/>
            </a:xfrm>
            <a:custGeom>
              <a:avLst/>
              <a:gdLst>
                <a:gd name="T0" fmla="*/ 0 w 623"/>
                <a:gd name="T1" fmla="*/ 0 h 503"/>
                <a:gd name="T2" fmla="*/ 0 w 623"/>
                <a:gd name="T3" fmla="*/ 0 h 503"/>
                <a:gd name="T4" fmla="*/ 18 w 623"/>
                <a:gd name="T5" fmla="*/ 57 h 503"/>
                <a:gd name="T6" fmla="*/ 18 w 623"/>
                <a:gd name="T7" fmla="*/ 100 h 503"/>
                <a:gd name="T8" fmla="*/ 18 w 623"/>
                <a:gd name="T9" fmla="*/ 143 h 503"/>
                <a:gd name="T10" fmla="*/ 18 w 623"/>
                <a:gd name="T11" fmla="*/ 201 h 503"/>
                <a:gd name="T12" fmla="*/ 37 w 623"/>
                <a:gd name="T13" fmla="*/ 244 h 503"/>
                <a:gd name="T14" fmla="*/ 55 w 623"/>
                <a:gd name="T15" fmla="*/ 287 h 503"/>
                <a:gd name="T16" fmla="*/ 91 w 623"/>
                <a:gd name="T17" fmla="*/ 330 h 503"/>
                <a:gd name="T18" fmla="*/ 146 w 623"/>
                <a:gd name="T19" fmla="*/ 359 h 503"/>
                <a:gd name="T20" fmla="*/ 183 w 623"/>
                <a:gd name="T21" fmla="*/ 402 h 503"/>
                <a:gd name="T22" fmla="*/ 238 w 623"/>
                <a:gd name="T23" fmla="*/ 430 h 503"/>
                <a:gd name="T24" fmla="*/ 293 w 623"/>
                <a:gd name="T25" fmla="*/ 459 h 503"/>
                <a:gd name="T26" fmla="*/ 366 w 623"/>
                <a:gd name="T27" fmla="*/ 473 h 503"/>
                <a:gd name="T28" fmla="*/ 439 w 623"/>
                <a:gd name="T29" fmla="*/ 502 h 503"/>
                <a:gd name="T30" fmla="*/ 494 w 623"/>
                <a:gd name="T31" fmla="*/ 502 h 503"/>
                <a:gd name="T32" fmla="*/ 549 w 623"/>
                <a:gd name="T33" fmla="*/ 502 h 503"/>
                <a:gd name="T34" fmla="*/ 604 w 623"/>
                <a:gd name="T35" fmla="*/ 502 h 503"/>
                <a:gd name="T36" fmla="*/ 604 w 623"/>
                <a:gd name="T37" fmla="*/ 459 h 503"/>
                <a:gd name="T38" fmla="*/ 622 w 623"/>
                <a:gd name="T39" fmla="*/ 416 h 503"/>
                <a:gd name="T40" fmla="*/ 622 w 623"/>
                <a:gd name="T41" fmla="*/ 373 h 503"/>
                <a:gd name="T42" fmla="*/ 549 w 623"/>
                <a:gd name="T43" fmla="*/ 359 h 503"/>
                <a:gd name="T44" fmla="*/ 494 w 623"/>
                <a:gd name="T45" fmla="*/ 359 h 503"/>
                <a:gd name="T46" fmla="*/ 439 w 623"/>
                <a:gd name="T47" fmla="*/ 359 h 503"/>
                <a:gd name="T48" fmla="*/ 384 w 623"/>
                <a:gd name="T49" fmla="*/ 316 h 503"/>
                <a:gd name="T50" fmla="*/ 329 w 623"/>
                <a:gd name="T51" fmla="*/ 287 h 503"/>
                <a:gd name="T52" fmla="*/ 293 w 623"/>
                <a:gd name="T53" fmla="*/ 244 h 503"/>
                <a:gd name="T54" fmla="*/ 256 w 623"/>
                <a:gd name="T55" fmla="*/ 201 h 503"/>
                <a:gd name="T56" fmla="*/ 220 w 623"/>
                <a:gd name="T57" fmla="*/ 158 h 503"/>
                <a:gd name="T58" fmla="*/ 220 w 623"/>
                <a:gd name="T59" fmla="*/ 115 h 503"/>
                <a:gd name="T60" fmla="*/ 201 w 623"/>
                <a:gd name="T61" fmla="*/ 72 h 503"/>
                <a:gd name="T62" fmla="*/ 201 w 623"/>
                <a:gd name="T63" fmla="*/ 29 h 5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3"/>
                <a:gd name="T97" fmla="*/ 0 h 503"/>
                <a:gd name="T98" fmla="*/ 623 w 623"/>
                <a:gd name="T99" fmla="*/ 503 h 5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3" h="503">
                  <a:moveTo>
                    <a:pt x="0" y="0"/>
                  </a:moveTo>
                  <a:lnTo>
                    <a:pt x="0" y="0"/>
                  </a:lnTo>
                  <a:lnTo>
                    <a:pt x="18" y="57"/>
                  </a:lnTo>
                  <a:lnTo>
                    <a:pt x="18" y="100"/>
                  </a:lnTo>
                  <a:lnTo>
                    <a:pt x="18" y="143"/>
                  </a:lnTo>
                  <a:lnTo>
                    <a:pt x="18" y="201"/>
                  </a:lnTo>
                  <a:lnTo>
                    <a:pt x="37" y="244"/>
                  </a:lnTo>
                  <a:lnTo>
                    <a:pt x="55" y="287"/>
                  </a:lnTo>
                  <a:lnTo>
                    <a:pt x="91" y="330"/>
                  </a:lnTo>
                  <a:lnTo>
                    <a:pt x="146" y="359"/>
                  </a:lnTo>
                  <a:lnTo>
                    <a:pt x="183" y="402"/>
                  </a:lnTo>
                  <a:lnTo>
                    <a:pt x="238" y="430"/>
                  </a:lnTo>
                  <a:lnTo>
                    <a:pt x="293" y="459"/>
                  </a:lnTo>
                  <a:lnTo>
                    <a:pt x="366" y="473"/>
                  </a:lnTo>
                  <a:lnTo>
                    <a:pt x="439" y="502"/>
                  </a:lnTo>
                  <a:lnTo>
                    <a:pt x="494" y="502"/>
                  </a:lnTo>
                  <a:lnTo>
                    <a:pt x="549" y="502"/>
                  </a:lnTo>
                  <a:lnTo>
                    <a:pt x="604" y="502"/>
                  </a:lnTo>
                  <a:lnTo>
                    <a:pt x="604" y="459"/>
                  </a:lnTo>
                  <a:lnTo>
                    <a:pt x="622" y="416"/>
                  </a:lnTo>
                  <a:lnTo>
                    <a:pt x="622" y="373"/>
                  </a:lnTo>
                  <a:lnTo>
                    <a:pt x="549" y="359"/>
                  </a:lnTo>
                  <a:lnTo>
                    <a:pt x="494" y="359"/>
                  </a:lnTo>
                  <a:lnTo>
                    <a:pt x="439" y="359"/>
                  </a:lnTo>
                  <a:lnTo>
                    <a:pt x="384" y="316"/>
                  </a:lnTo>
                  <a:lnTo>
                    <a:pt x="329" y="287"/>
                  </a:lnTo>
                  <a:lnTo>
                    <a:pt x="293" y="244"/>
                  </a:lnTo>
                  <a:lnTo>
                    <a:pt x="256" y="201"/>
                  </a:lnTo>
                  <a:lnTo>
                    <a:pt x="220" y="158"/>
                  </a:lnTo>
                  <a:lnTo>
                    <a:pt x="220" y="115"/>
                  </a:lnTo>
                  <a:lnTo>
                    <a:pt x="201" y="72"/>
                  </a:lnTo>
                  <a:lnTo>
                    <a:pt x="201" y="29"/>
                  </a:lnTo>
                </a:path>
              </a:pathLst>
            </a:custGeom>
            <a:solidFill>
              <a:srgbClr val="E5405D"/>
            </a:solidFill>
            <a:ln w="12700" cap="rnd" cmpd="sng">
              <a:noFill/>
              <a:prstDash val="solid"/>
              <a:round/>
              <a:headEnd type="none" w="med" len="med"/>
              <a:tailEnd type="none" w="med" len="med"/>
            </a:ln>
          </p:spPr>
          <p:txBody>
            <a:bodyPr/>
            <a:lstStyle/>
            <a:p>
              <a:endParaRPr lang="it-IT"/>
            </a:p>
          </p:txBody>
        </p:sp>
        <p:sp>
          <p:nvSpPr>
            <p:cNvPr id="35856" name="Freeform 83"/>
            <p:cNvSpPr>
              <a:spLocks/>
            </p:cNvSpPr>
            <p:nvPr/>
          </p:nvSpPr>
          <p:spPr bwMode="auto">
            <a:xfrm>
              <a:off x="144" y="4368"/>
              <a:ext cx="439" cy="461"/>
            </a:xfrm>
            <a:custGeom>
              <a:avLst/>
              <a:gdLst>
                <a:gd name="T0" fmla="*/ 256 w 439"/>
                <a:gd name="T1" fmla="*/ 460 h 461"/>
                <a:gd name="T2" fmla="*/ 237 w 439"/>
                <a:gd name="T3" fmla="*/ 417 h 461"/>
                <a:gd name="T4" fmla="*/ 237 w 439"/>
                <a:gd name="T5" fmla="*/ 374 h 461"/>
                <a:gd name="T6" fmla="*/ 219 w 439"/>
                <a:gd name="T7" fmla="*/ 331 h 461"/>
                <a:gd name="T8" fmla="*/ 219 w 439"/>
                <a:gd name="T9" fmla="*/ 288 h 461"/>
                <a:gd name="T10" fmla="*/ 164 w 439"/>
                <a:gd name="T11" fmla="*/ 244 h 461"/>
                <a:gd name="T12" fmla="*/ 110 w 439"/>
                <a:gd name="T13" fmla="*/ 201 h 461"/>
                <a:gd name="T14" fmla="*/ 73 w 439"/>
                <a:gd name="T15" fmla="*/ 158 h 461"/>
                <a:gd name="T16" fmla="*/ 18 w 439"/>
                <a:gd name="T17" fmla="*/ 129 h 461"/>
                <a:gd name="T18" fmla="*/ 0 w 439"/>
                <a:gd name="T19" fmla="*/ 72 h 461"/>
                <a:gd name="T20" fmla="*/ 0 w 439"/>
                <a:gd name="T21" fmla="*/ 29 h 461"/>
                <a:gd name="T22" fmla="*/ 256 w 439"/>
                <a:gd name="T23" fmla="*/ 0 h 461"/>
                <a:gd name="T24" fmla="*/ 256 w 439"/>
                <a:gd name="T25" fmla="*/ 58 h 461"/>
                <a:gd name="T26" fmla="*/ 256 w 439"/>
                <a:gd name="T27" fmla="*/ 101 h 461"/>
                <a:gd name="T28" fmla="*/ 256 w 439"/>
                <a:gd name="T29" fmla="*/ 144 h 461"/>
                <a:gd name="T30" fmla="*/ 310 w 439"/>
                <a:gd name="T31" fmla="*/ 158 h 461"/>
                <a:gd name="T32" fmla="*/ 365 w 439"/>
                <a:gd name="T33" fmla="*/ 201 h 461"/>
                <a:gd name="T34" fmla="*/ 420 w 439"/>
                <a:gd name="T35" fmla="*/ 230 h 461"/>
                <a:gd name="T36" fmla="*/ 420 w 439"/>
                <a:gd name="T37" fmla="*/ 273 h 461"/>
                <a:gd name="T38" fmla="*/ 420 w 439"/>
                <a:gd name="T39" fmla="*/ 316 h 461"/>
                <a:gd name="T40" fmla="*/ 438 w 439"/>
                <a:gd name="T41" fmla="*/ 359 h 4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9"/>
                <a:gd name="T64" fmla="*/ 0 h 461"/>
                <a:gd name="T65" fmla="*/ 439 w 439"/>
                <a:gd name="T66" fmla="*/ 461 h 4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9" h="461">
                  <a:moveTo>
                    <a:pt x="256" y="460"/>
                  </a:moveTo>
                  <a:lnTo>
                    <a:pt x="237" y="417"/>
                  </a:lnTo>
                  <a:lnTo>
                    <a:pt x="237" y="374"/>
                  </a:lnTo>
                  <a:lnTo>
                    <a:pt x="219" y="331"/>
                  </a:lnTo>
                  <a:lnTo>
                    <a:pt x="219" y="288"/>
                  </a:lnTo>
                  <a:lnTo>
                    <a:pt x="164" y="244"/>
                  </a:lnTo>
                  <a:lnTo>
                    <a:pt x="110" y="201"/>
                  </a:lnTo>
                  <a:lnTo>
                    <a:pt x="73" y="158"/>
                  </a:lnTo>
                  <a:lnTo>
                    <a:pt x="18" y="129"/>
                  </a:lnTo>
                  <a:lnTo>
                    <a:pt x="0" y="72"/>
                  </a:lnTo>
                  <a:lnTo>
                    <a:pt x="0" y="29"/>
                  </a:lnTo>
                  <a:lnTo>
                    <a:pt x="256" y="0"/>
                  </a:lnTo>
                  <a:lnTo>
                    <a:pt x="256" y="58"/>
                  </a:lnTo>
                  <a:lnTo>
                    <a:pt x="256" y="101"/>
                  </a:lnTo>
                  <a:lnTo>
                    <a:pt x="256" y="144"/>
                  </a:lnTo>
                  <a:lnTo>
                    <a:pt x="310" y="158"/>
                  </a:lnTo>
                  <a:lnTo>
                    <a:pt x="365" y="201"/>
                  </a:lnTo>
                  <a:lnTo>
                    <a:pt x="420" y="230"/>
                  </a:lnTo>
                  <a:lnTo>
                    <a:pt x="420" y="273"/>
                  </a:lnTo>
                  <a:lnTo>
                    <a:pt x="420" y="316"/>
                  </a:lnTo>
                  <a:lnTo>
                    <a:pt x="438" y="359"/>
                  </a:lnTo>
                </a:path>
              </a:pathLst>
            </a:custGeom>
            <a:solidFill>
              <a:srgbClr val="E5405D"/>
            </a:solidFill>
            <a:ln w="12700" cap="rnd" cmpd="sng">
              <a:noFill/>
              <a:prstDash val="solid"/>
              <a:round/>
              <a:headEnd type="none" w="med" len="med"/>
              <a:tailEnd type="none" w="med" len="med"/>
            </a:ln>
          </p:spPr>
          <p:txBody>
            <a:bodyPr/>
            <a:lstStyle/>
            <a:p>
              <a:endParaRPr lang="it-IT"/>
            </a:p>
          </p:txBody>
        </p:sp>
      </p:grpSp>
      <p:sp>
        <p:nvSpPr>
          <p:cNvPr id="35847" name="Rectangle 86"/>
          <p:cNvSpPr>
            <a:spLocks noChangeArrowheads="1"/>
          </p:cNvSpPr>
          <p:nvPr/>
        </p:nvSpPr>
        <p:spPr bwMode="auto">
          <a:xfrm>
            <a:off x="1547813" y="2743200"/>
            <a:ext cx="811212" cy="315913"/>
          </a:xfrm>
          <a:prstGeom prst="rect">
            <a:avLst/>
          </a:prstGeom>
          <a:noFill/>
          <a:ln w="12700">
            <a:noFill/>
            <a:miter lim="800000"/>
            <a:headEnd/>
            <a:tailEnd/>
          </a:ln>
        </p:spPr>
        <p:txBody>
          <a:bodyPr wrap="none" lIns="90488" tIns="44450" rIns="90488" bIns="44450">
            <a:spAutoFit/>
          </a:bodyPr>
          <a:lstStyle/>
          <a:p>
            <a:r>
              <a:rPr lang="it-IT" sz="2200">
                <a:solidFill>
                  <a:schemeClr val="bg1"/>
                </a:solidFill>
              </a:rPr>
              <a:t>stomaco</a:t>
            </a:r>
          </a:p>
        </p:txBody>
      </p:sp>
      <p:sp>
        <p:nvSpPr>
          <p:cNvPr id="35848" name="Arc 87"/>
          <p:cNvSpPr>
            <a:spLocks/>
          </p:cNvSpPr>
          <p:nvPr/>
        </p:nvSpPr>
        <p:spPr bwMode="auto">
          <a:xfrm>
            <a:off x="665163" y="1447800"/>
            <a:ext cx="881062" cy="1676400"/>
          </a:xfrm>
          <a:custGeom>
            <a:avLst/>
            <a:gdLst>
              <a:gd name="T0" fmla="*/ 38901035 w 21600"/>
              <a:gd name="T1" fmla="*/ 130107258 h 21600"/>
              <a:gd name="T2" fmla="*/ 0 w 21600"/>
              <a:gd name="T3" fmla="*/ 0 h 21600"/>
              <a:gd name="T4" fmla="*/ 38901035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7150" cap="rnd">
            <a:solidFill>
              <a:schemeClr val="bg2"/>
            </a:solidFill>
            <a:round/>
            <a:headEnd type="triangle" w="med" len="med"/>
            <a:tailEnd/>
          </a:ln>
        </p:spPr>
        <p:txBody>
          <a:bodyPr wrap="none" anchor="ctr"/>
          <a:lstStyle/>
          <a:p>
            <a:endParaRPr lang="it-IT"/>
          </a:p>
        </p:txBody>
      </p:sp>
      <p:sp>
        <p:nvSpPr>
          <p:cNvPr id="39000" name="Arc 88"/>
          <p:cNvSpPr>
            <a:spLocks/>
          </p:cNvSpPr>
          <p:nvPr/>
        </p:nvSpPr>
        <p:spPr bwMode="auto">
          <a:xfrm>
            <a:off x="987425" y="2057400"/>
            <a:ext cx="1477963" cy="858838"/>
          </a:xfrm>
          <a:custGeom>
            <a:avLst/>
            <a:gdLst>
              <a:gd name="T0" fmla="*/ 41284145 w 21600"/>
              <a:gd name="T1" fmla="*/ 19158510 h 38500"/>
              <a:gd name="T2" fmla="*/ 109251758 w 21600"/>
              <a:gd name="T3" fmla="*/ 0 h 38500"/>
              <a:gd name="T4" fmla="*/ 109429079 w 21600"/>
              <a:gd name="T5" fmla="*/ 10748679 h 38500"/>
              <a:gd name="T6" fmla="*/ 0 60000 65536"/>
              <a:gd name="T7" fmla="*/ 0 60000 65536"/>
              <a:gd name="T8" fmla="*/ 0 60000 65536"/>
              <a:gd name="T9" fmla="*/ 0 w 21600"/>
              <a:gd name="T10" fmla="*/ 0 h 38500"/>
              <a:gd name="T11" fmla="*/ 21600 w 21600"/>
              <a:gd name="T12" fmla="*/ 38500 h 38500"/>
            </a:gdLst>
            <a:ahLst/>
            <a:cxnLst>
              <a:cxn ang="T6">
                <a:pos x="T0" y="T1"/>
              </a:cxn>
              <a:cxn ang="T7">
                <a:pos x="T2" y="T3"/>
              </a:cxn>
              <a:cxn ang="T8">
                <a:pos x="T4" y="T5"/>
              </a:cxn>
            </a:cxnLst>
            <a:rect l="T9" t="T10" r="T11" b="T12"/>
            <a:pathLst>
              <a:path w="21600" h="38500" fill="none" extrusionOk="0">
                <a:moveTo>
                  <a:pt x="8148" y="38500"/>
                </a:moveTo>
                <a:cubicBezTo>
                  <a:pt x="2999" y="34402"/>
                  <a:pt x="0" y="28180"/>
                  <a:pt x="0" y="21600"/>
                </a:cubicBezTo>
                <a:cubicBezTo>
                  <a:pt x="-1" y="9684"/>
                  <a:pt x="9649" y="19"/>
                  <a:pt x="21565" y="0"/>
                </a:cubicBezTo>
              </a:path>
              <a:path w="21600" h="38500" stroke="0" extrusionOk="0">
                <a:moveTo>
                  <a:pt x="8148" y="38500"/>
                </a:moveTo>
                <a:cubicBezTo>
                  <a:pt x="2999" y="34402"/>
                  <a:pt x="0" y="28180"/>
                  <a:pt x="0" y="21600"/>
                </a:cubicBezTo>
                <a:cubicBezTo>
                  <a:pt x="-1" y="9684"/>
                  <a:pt x="9649" y="19"/>
                  <a:pt x="21565" y="0"/>
                </a:cubicBezTo>
                <a:lnTo>
                  <a:pt x="21600" y="21600"/>
                </a:lnTo>
                <a:close/>
              </a:path>
            </a:pathLst>
          </a:custGeom>
          <a:noFill/>
          <a:ln w="57150" cap="rnd">
            <a:solidFill>
              <a:schemeClr val="bg2"/>
            </a:solidFill>
            <a:round/>
            <a:headEnd type="triangle" w="med" len="med"/>
            <a:tailEnd/>
          </a:ln>
        </p:spPr>
        <p:txBody>
          <a:bodyPr wrap="none" anchor="ctr"/>
          <a:lstStyle/>
          <a:p>
            <a:endParaRPr lang="it-IT"/>
          </a:p>
        </p:txBody>
      </p:sp>
      <p:sp>
        <p:nvSpPr>
          <p:cNvPr id="35850" name="Rectangle 89"/>
          <p:cNvSpPr>
            <a:spLocks noChangeArrowheads="1"/>
          </p:cNvSpPr>
          <p:nvPr/>
        </p:nvSpPr>
        <p:spPr bwMode="auto">
          <a:xfrm>
            <a:off x="2673350" y="838200"/>
            <a:ext cx="6189663" cy="357188"/>
          </a:xfrm>
          <a:prstGeom prst="rect">
            <a:avLst/>
          </a:prstGeom>
          <a:noFill/>
          <a:ln w="12700">
            <a:noFill/>
            <a:miter lim="800000"/>
            <a:headEnd/>
            <a:tailEnd/>
          </a:ln>
        </p:spPr>
        <p:txBody>
          <a:bodyPr lIns="90488" tIns="44450" rIns="90488" bIns="44450">
            <a:spAutoFit/>
          </a:bodyPr>
          <a:lstStyle/>
          <a:p>
            <a:pPr algn="r"/>
            <a:r>
              <a:rPr lang="it-IT" sz="2600"/>
              <a:t>(aggiunti agli alimenti come conservanti)</a:t>
            </a:r>
          </a:p>
        </p:txBody>
      </p:sp>
      <p:sp>
        <p:nvSpPr>
          <p:cNvPr id="39004" name="Rectangle 92"/>
          <p:cNvSpPr>
            <a:spLocks noChangeArrowheads="1"/>
          </p:cNvSpPr>
          <p:nvPr/>
        </p:nvSpPr>
        <p:spPr bwMode="auto">
          <a:xfrm>
            <a:off x="4079875" y="4191000"/>
            <a:ext cx="1625600" cy="438150"/>
          </a:xfrm>
          <a:prstGeom prst="rect">
            <a:avLst/>
          </a:prstGeom>
          <a:solidFill>
            <a:srgbClr val="FFC5CF"/>
          </a:solidFill>
          <a:ln w="12700">
            <a:noFill/>
            <a:miter lim="800000"/>
            <a:headEnd/>
            <a:tailEnd/>
          </a:ln>
        </p:spPr>
        <p:txBody>
          <a:bodyPr wrap="none" lIns="90488" tIns="44450" rIns="90488" bIns="44450">
            <a:spAutoFit/>
          </a:bodyPr>
          <a:lstStyle/>
          <a:p>
            <a:r>
              <a:rPr lang="it-IT" sz="3400"/>
              <a:t>nitrosamine </a:t>
            </a:r>
          </a:p>
        </p:txBody>
      </p:sp>
      <p:sp>
        <p:nvSpPr>
          <p:cNvPr id="39005" name="AutoShape 93"/>
          <p:cNvSpPr>
            <a:spLocks noChangeArrowheads="1"/>
          </p:cNvSpPr>
          <p:nvPr/>
        </p:nvSpPr>
        <p:spPr bwMode="auto">
          <a:xfrm rot="1566587" flipH="1" flipV="1">
            <a:off x="2813050" y="3657600"/>
            <a:ext cx="1125538" cy="762000"/>
          </a:xfrm>
          <a:prstGeom prst="leftArrow">
            <a:avLst>
              <a:gd name="adj1" fmla="val 50000"/>
              <a:gd name="adj2" fmla="val 40004"/>
            </a:avLst>
          </a:prstGeom>
          <a:solidFill>
            <a:srgbClr val="B2B2B2"/>
          </a:solidFill>
          <a:ln w="12700">
            <a:noFill/>
            <a:miter lim="800000"/>
            <a:headEnd/>
            <a:tailEnd/>
          </a:ln>
        </p:spPr>
        <p:txBody>
          <a:bodyPr wrap="none" anchor="ctr"/>
          <a:lstStyle/>
          <a:p>
            <a:endParaRPr lang="it-IT"/>
          </a:p>
        </p:txBody>
      </p:sp>
      <p:sp>
        <p:nvSpPr>
          <p:cNvPr id="38918" name="Rectangle 6"/>
          <p:cNvSpPr>
            <a:spLocks noChangeArrowheads="1"/>
          </p:cNvSpPr>
          <p:nvPr/>
        </p:nvSpPr>
        <p:spPr bwMode="auto">
          <a:xfrm>
            <a:off x="1336675" y="3124200"/>
            <a:ext cx="1547813" cy="346075"/>
          </a:xfrm>
          <a:prstGeom prst="rect">
            <a:avLst/>
          </a:prstGeom>
          <a:noFill/>
          <a:ln w="12700">
            <a:noFill/>
            <a:miter lim="800000"/>
            <a:headEnd/>
            <a:tailEnd/>
          </a:ln>
        </p:spPr>
        <p:txBody>
          <a:bodyPr lIns="90488" tIns="44450" rIns="90488" bIns="44450">
            <a:spAutoFit/>
          </a:bodyPr>
          <a:lstStyle/>
          <a:p>
            <a:pPr algn="ctr"/>
            <a:r>
              <a:rPr lang="it-IT" sz="2500">
                <a:solidFill>
                  <a:srgbClr val="F8F806"/>
                </a:solidFill>
              </a:rPr>
              <a:t>acidità gastrica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38917"/>
                                        </p:tgtEl>
                                        <p:attrNameLst>
                                          <p:attrName>style.visibility</p:attrName>
                                        </p:attrNameLst>
                                      </p:cBhvr>
                                      <p:to>
                                        <p:strVal val="visible"/>
                                      </p:to>
                                    </p:set>
                                    <p:animEffect transition="in" filter="wipe(left)">
                                      <p:cBhvr>
                                        <p:cTn id="7" dur="300"/>
                                        <p:tgtEl>
                                          <p:spTgt spid="38917"/>
                                        </p:tgtEl>
                                      </p:cBhvr>
                                    </p:animEffect>
                                  </p:childTnLst>
                                </p:cTn>
                              </p:par>
                            </p:childTnLst>
                          </p:cTn>
                        </p:par>
                        <p:par>
                          <p:cTn id="8" fill="hold">
                            <p:stCondLst>
                              <p:cond delay="2700"/>
                            </p:stCondLst>
                            <p:childTnLst>
                              <p:par>
                                <p:cTn id="9" presetID="22" presetClass="entr" presetSubtype="2" fill="hold" grpId="0" nodeType="afterEffect">
                                  <p:stCondLst>
                                    <p:cond delay="0"/>
                                  </p:stCondLst>
                                  <p:childTnLst>
                                    <p:set>
                                      <p:cBhvr>
                                        <p:cTn id="10" dur="1" fill="hold">
                                          <p:stCondLst>
                                            <p:cond delay="0"/>
                                          </p:stCondLst>
                                        </p:cTn>
                                        <p:tgtEl>
                                          <p:spTgt spid="39000"/>
                                        </p:tgtEl>
                                        <p:attrNameLst>
                                          <p:attrName>style.visibility</p:attrName>
                                        </p:attrNameLst>
                                      </p:cBhvr>
                                      <p:to>
                                        <p:strVal val="visible"/>
                                      </p:to>
                                    </p:set>
                                    <p:animEffect transition="in" filter="wipe(right)">
                                      <p:cBhvr>
                                        <p:cTn id="11" dur="500"/>
                                        <p:tgtEl>
                                          <p:spTgt spid="3900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8918"/>
                                        </p:tgtEl>
                                        <p:attrNameLst>
                                          <p:attrName>style.visibility</p:attrName>
                                        </p:attrNameLst>
                                      </p:cBhvr>
                                      <p:to>
                                        <p:strVal val="visible"/>
                                      </p:to>
                                    </p:set>
                                    <p:animEffect transition="in" filter="dissolve">
                                      <p:cBhvr>
                                        <p:cTn id="16" dur="500"/>
                                        <p:tgtEl>
                                          <p:spTgt spid="3891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9005"/>
                                        </p:tgtEl>
                                        <p:attrNameLst>
                                          <p:attrName>style.visibility</p:attrName>
                                        </p:attrNameLst>
                                      </p:cBhvr>
                                      <p:to>
                                        <p:strVal val="visible"/>
                                      </p:to>
                                    </p:set>
                                    <p:animEffect transition="in" filter="wipe(left)">
                                      <p:cBhvr>
                                        <p:cTn id="20" dur="500"/>
                                        <p:tgtEl>
                                          <p:spTgt spid="39005"/>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39004"/>
                                        </p:tgtEl>
                                        <p:attrNameLst>
                                          <p:attrName>style.visibility</p:attrName>
                                        </p:attrNameLst>
                                      </p:cBhvr>
                                      <p:to>
                                        <p:strVal val="visible"/>
                                      </p:to>
                                    </p:set>
                                    <p:animEffect transition="in" filter="dissolve">
                                      <p:cBhvr>
                                        <p:cTn id="24" dur="500"/>
                                        <p:tgtEl>
                                          <p:spTgt spid="3900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0"/>
                                  </p:iterate>
                                  <p:childTnLst>
                                    <p:set>
                                      <p:cBhvr>
                                        <p:cTn id="28" dur="1" fill="hold">
                                          <p:stCondLst>
                                            <p:cond delay="0"/>
                                          </p:stCondLst>
                                        </p:cTn>
                                        <p:tgtEl>
                                          <p:spTgt spid="38919"/>
                                        </p:tgtEl>
                                        <p:attrNameLst>
                                          <p:attrName>style.visibility</p:attrName>
                                        </p:attrNameLst>
                                      </p:cBhvr>
                                      <p:to>
                                        <p:strVal val="visible"/>
                                      </p:to>
                                    </p:set>
                                    <p:animEffect transition="in" filter="wipe(left)">
                                      <p:cBhvr>
                                        <p:cTn id="29" dur="3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autoUpdateAnimBg="0"/>
      <p:bldP spid="38919" grpId="0" autoUpdateAnimBg="0"/>
      <p:bldP spid="39000" grpId="0" animBg="1"/>
      <p:bldP spid="39004" grpId="0" animBg="1" autoUpdateAnimBg="0"/>
      <p:bldP spid="39005" grpId="0" animBg="1"/>
      <p:bldP spid="38918"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01613" y="-42863"/>
            <a:ext cx="8899525" cy="6854826"/>
          </a:xfrm>
          <a:prstGeom prst="rect">
            <a:avLst/>
          </a:prstGeom>
          <a:noFill/>
          <a:ln w="9525">
            <a:noFill/>
            <a:miter lim="800000"/>
            <a:headEnd/>
            <a:tailEnd/>
          </a:ln>
        </p:spPr>
        <p:txBody>
          <a:bodyPr>
            <a:spAutoFit/>
          </a:bodyPr>
          <a:lstStyle/>
          <a:p>
            <a:pPr>
              <a:lnSpc>
                <a:spcPct val="95000"/>
              </a:lnSpc>
            </a:pPr>
            <a:r>
              <a:rPr lang="it-IT" altLang="zh-CN" b="1" baseline="0">
                <a:solidFill>
                  <a:srgbClr val="FF3300"/>
                </a:solidFill>
                <a:ea typeface="宋体" charset="-122"/>
              </a:rPr>
              <a:t>*</a:t>
            </a:r>
            <a:r>
              <a:rPr lang="it-IT" altLang="zh-CN" b="1">
                <a:ea typeface="宋体" charset="-122"/>
              </a:rPr>
              <a:t> </a:t>
            </a:r>
            <a:r>
              <a:rPr lang="it-IT" altLang="zh-CN" b="1" baseline="0">
                <a:solidFill>
                  <a:srgbClr val="FF3300"/>
                </a:solidFill>
                <a:ea typeface="宋体" charset="-122"/>
              </a:rPr>
              <a:t>ANDROGENI DI SINTESI</a:t>
            </a:r>
            <a:r>
              <a:rPr lang="it-IT" altLang="zh-CN" b="1" baseline="0">
                <a:ea typeface="宋体" charset="-122"/>
              </a:rPr>
              <a:t> </a:t>
            </a:r>
          </a:p>
          <a:p>
            <a:pPr algn="just">
              <a:lnSpc>
                <a:spcPct val="95000"/>
              </a:lnSpc>
            </a:pPr>
            <a:r>
              <a:rPr lang="it-IT" altLang="zh-CN" sz="2000" b="1" baseline="0">
                <a:ea typeface="宋体" charset="-122"/>
              </a:rPr>
              <a:t>Sino ad oggi sono stati riscontrati vari casi, alcuni anche esaltati dai giornali, di persone che hanno sviluppato tumori epatici in conseguenza all'assunzione per lunghi periodi di steroidi ad attività androgenica. </a:t>
            </a:r>
          </a:p>
          <a:p>
            <a:pPr algn="just">
              <a:lnSpc>
                <a:spcPct val="95000"/>
              </a:lnSpc>
            </a:pPr>
            <a:r>
              <a:rPr lang="it-IT" altLang="zh-CN" sz="2000" b="1" baseline="0">
                <a:solidFill>
                  <a:schemeClr val="accent2"/>
                </a:solidFill>
                <a:ea typeface="宋体" charset="-122"/>
              </a:rPr>
              <a:t>In tutti i casi i pazienti avevano assunto 17</a:t>
            </a:r>
            <a:r>
              <a:rPr lang="el-GR" altLang="zh-CN" sz="2000" b="1" baseline="0">
                <a:solidFill>
                  <a:schemeClr val="accent2"/>
                </a:solidFill>
                <a:cs typeface="Times New Roman" pitchFamily="18" charset="0"/>
              </a:rPr>
              <a:t>α</a:t>
            </a:r>
            <a:r>
              <a:rPr lang="it-IT" altLang="zh-CN" sz="2000" b="1" baseline="0">
                <a:solidFill>
                  <a:schemeClr val="accent2"/>
                </a:solidFill>
                <a:ea typeface="宋体" charset="-122"/>
              </a:rPr>
              <a:t>-alchil-steroidi in genere a dosi elevate sia in casi di impotenza, sia a scopo di doping per sviluppare le masse muscolari, sfruttando l'effetto anabolizzante.</a:t>
            </a:r>
            <a:r>
              <a:rPr lang="it-IT" altLang="zh-CN" sz="2000" b="1" baseline="0">
                <a:ea typeface="宋体" charset="-122"/>
              </a:rPr>
              <a:t> </a:t>
            </a:r>
          </a:p>
          <a:p>
            <a:pPr>
              <a:lnSpc>
                <a:spcPct val="95000"/>
              </a:lnSpc>
            </a:pPr>
            <a:r>
              <a:rPr lang="it-IT" altLang="zh-CN" b="1" baseline="0">
                <a:solidFill>
                  <a:srgbClr val="FF3300"/>
                </a:solidFill>
                <a:ea typeface="宋体" charset="-122"/>
              </a:rPr>
              <a:t>* ESTROGENI E CONTRACCETTIVI ORALI </a:t>
            </a:r>
          </a:p>
          <a:p>
            <a:pPr algn="just">
              <a:lnSpc>
                <a:spcPct val="95000"/>
              </a:lnSpc>
            </a:pPr>
            <a:r>
              <a:rPr lang="it-IT" altLang="zh-CN" sz="2000" b="1" baseline="0">
                <a:ea typeface="宋体" charset="-122"/>
              </a:rPr>
              <a:t>Ci sono numerosi dati circa l'aumentata incidenza di adenocarcinomi a livello vaginale e del collo dell'utero in donne nel momento della pubertà, nate da madri trattate con estrogeni durante il primo trimestre di gravidanza. </a:t>
            </a:r>
          </a:p>
          <a:p>
            <a:pPr algn="just">
              <a:lnSpc>
                <a:spcPct val="95000"/>
              </a:lnSpc>
            </a:pPr>
            <a:r>
              <a:rPr lang="it-IT" altLang="zh-CN" sz="2000" b="1" baseline="0">
                <a:solidFill>
                  <a:srgbClr val="FF3300"/>
                </a:solidFill>
                <a:ea typeface="宋体" charset="-122"/>
              </a:rPr>
              <a:t>Molti studi indicano che l'uso di estrogeni in donne in postmenopausa è associato con lo sviluppo di carcinoma dell'endometrio: il rischio aumenta di 5-10 volte ed è correlato al dosaggio ed alla durata del trattamento.</a:t>
            </a:r>
            <a:r>
              <a:rPr lang="it-IT" altLang="zh-CN" sz="2000" b="1" baseline="0">
                <a:ea typeface="宋体" charset="-122"/>
              </a:rPr>
              <a:t> </a:t>
            </a:r>
            <a:endParaRPr lang="it-IT" altLang="zh-CN" b="1" baseline="0">
              <a:ea typeface="宋体" charset="-122"/>
            </a:endParaRPr>
          </a:p>
          <a:p>
            <a:pPr algn="just">
              <a:lnSpc>
                <a:spcPct val="95000"/>
              </a:lnSpc>
            </a:pPr>
            <a:r>
              <a:rPr lang="it-IT" altLang="zh-CN" sz="2000" b="1" baseline="0">
                <a:ea typeface="宋体" charset="-122"/>
              </a:rPr>
              <a:t>Dal 1973 si è cominciato a parlare anche del rischio di avere tumori, soprattutto benigni, ma anche maligni, a carico del fegato dopo assunzione di contraccettivi orali che contengono quantità più o meno piccole di estrogeni. </a:t>
            </a:r>
            <a:r>
              <a:rPr lang="it-IT" altLang="zh-CN" sz="2000" b="1" baseline="0">
                <a:solidFill>
                  <a:schemeClr val="accent2"/>
                </a:solidFill>
                <a:ea typeface="宋体" charset="-122"/>
              </a:rPr>
              <a:t>In generale tumori associati all'assunzione di contraccettivi orali possono verificarsi se tali farmaci vengono assunti a lungo continuativamente per 4 o più anni.</a:t>
            </a:r>
            <a:r>
              <a:rPr lang="it-IT" altLang="zh-CN" sz="2000" b="1" baseline="0">
                <a:ea typeface="宋体" charset="-122"/>
              </a:rPr>
              <a:t> I ricercatori calcolano che il rischio di sviluppare questo effetto collaterale aumenti di 5 volte per coloro che assumono la pillola per 5 sino a 7 anni e sia di 25 volte maggiore se l'assunzione si protrae per 9 o più anni. </a:t>
            </a:r>
            <a:r>
              <a:rPr lang="it-IT" altLang="zh-CN" sz="2000" b="1" baseline="0">
                <a:solidFill>
                  <a:srgbClr val="FF3300"/>
                </a:solidFill>
                <a:ea typeface="宋体" charset="-122"/>
              </a:rPr>
              <a:t>(RISCHIO MOLTO BASSO).</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asarett F2"/>
          <p:cNvPicPr>
            <a:picLocks noChangeAspect="1" noChangeArrowheads="1"/>
          </p:cNvPicPr>
          <p:nvPr/>
        </p:nvPicPr>
        <p:blipFill>
          <a:blip r:embed="rId2" cstate="print">
            <a:lum bright="-24000" contrast="60000"/>
          </a:blip>
          <a:srcRect l="2309" t="10944" r="1736" b="3421"/>
          <a:stretch>
            <a:fillRect/>
          </a:stretch>
        </p:blipFill>
        <p:spPr bwMode="auto">
          <a:xfrm>
            <a:off x="0" y="1549400"/>
            <a:ext cx="9144000" cy="4595813"/>
          </a:xfrm>
          <a:prstGeom prst="rect">
            <a:avLst/>
          </a:prstGeom>
          <a:noFill/>
          <a:ln w="9525">
            <a:noFill/>
            <a:miter lim="800000"/>
            <a:headEnd/>
            <a:tailEnd/>
          </a:ln>
        </p:spPr>
      </p:pic>
      <p:sp>
        <p:nvSpPr>
          <p:cNvPr id="36867" name="Text Box 3"/>
          <p:cNvSpPr txBox="1">
            <a:spLocks noChangeArrowheads="1"/>
          </p:cNvSpPr>
          <p:nvPr/>
        </p:nvSpPr>
        <p:spPr bwMode="auto">
          <a:xfrm>
            <a:off x="1223963" y="228600"/>
            <a:ext cx="6943725" cy="519113"/>
          </a:xfrm>
          <a:prstGeom prst="rect">
            <a:avLst/>
          </a:prstGeom>
          <a:solidFill>
            <a:srgbClr val="DDDDDD"/>
          </a:solidFill>
          <a:ln w="9525">
            <a:noFill/>
            <a:miter lim="800000"/>
            <a:headEnd/>
            <a:tailEnd/>
          </a:ln>
        </p:spPr>
        <p:txBody>
          <a:bodyPr wrap="none">
            <a:spAutoFit/>
          </a:bodyPr>
          <a:lstStyle/>
          <a:p>
            <a:r>
              <a:rPr lang="it-IT" sz="2800" b="1" baseline="0">
                <a:latin typeface="Verdana" pitchFamily="34" charset="0"/>
              </a:rPr>
              <a:t>PRINCIPALI FUNZIONI EPATICHE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44475" y="17463"/>
            <a:ext cx="8632825" cy="6823075"/>
          </a:xfrm>
          <a:prstGeom prst="rect">
            <a:avLst/>
          </a:prstGeom>
          <a:noFill/>
          <a:ln w="9525">
            <a:noFill/>
            <a:miter lim="800000"/>
            <a:headEnd/>
            <a:tailEnd/>
          </a:ln>
        </p:spPr>
        <p:txBody>
          <a:bodyPr>
            <a:spAutoFit/>
          </a:bodyPr>
          <a:lstStyle/>
          <a:p>
            <a:pPr algn="just">
              <a:lnSpc>
                <a:spcPct val="115000"/>
              </a:lnSpc>
            </a:pPr>
            <a:r>
              <a:rPr lang="it-IT" altLang="zh-CN" b="1" baseline="0" dirty="0">
                <a:ea typeface="宋体" charset="-122"/>
              </a:rPr>
              <a:t>La bilirubina, una volta assunta dagli epatociti, </a:t>
            </a:r>
            <a:r>
              <a:rPr lang="it-IT" altLang="zh-CN" b="1" baseline="0" dirty="0">
                <a:solidFill>
                  <a:schemeClr val="accent2"/>
                </a:solidFill>
                <a:ea typeface="宋体" charset="-122"/>
              </a:rPr>
              <a:t>viene coniugata con 1 o 2 molecole di acido </a:t>
            </a:r>
            <a:r>
              <a:rPr lang="it-IT" altLang="zh-CN" b="1" baseline="0" dirty="0" err="1">
                <a:solidFill>
                  <a:schemeClr val="accent2"/>
                </a:solidFill>
                <a:ea typeface="宋体" charset="-122"/>
              </a:rPr>
              <a:t>glicuronico</a:t>
            </a:r>
            <a:r>
              <a:rPr lang="it-IT" altLang="zh-CN" b="1" baseline="0" dirty="0">
                <a:solidFill>
                  <a:schemeClr val="accent2"/>
                </a:solidFill>
                <a:ea typeface="宋体" charset="-122"/>
              </a:rPr>
              <a:t> a livello dei </a:t>
            </a:r>
            <a:r>
              <a:rPr lang="it-IT" altLang="zh-CN" b="1" baseline="0" dirty="0" err="1">
                <a:solidFill>
                  <a:schemeClr val="accent2"/>
                </a:solidFill>
                <a:ea typeface="宋体" charset="-122"/>
              </a:rPr>
              <a:t>microsomi</a:t>
            </a:r>
            <a:r>
              <a:rPr lang="it-IT" altLang="zh-CN" b="1" baseline="0" dirty="0">
                <a:solidFill>
                  <a:schemeClr val="accent2"/>
                </a:solidFill>
                <a:ea typeface="宋体" charset="-122"/>
              </a:rPr>
              <a:t> con una reazione catalizzata dalla </a:t>
            </a:r>
            <a:r>
              <a:rPr lang="it-IT" altLang="zh-CN" b="1" baseline="0" dirty="0" err="1">
                <a:solidFill>
                  <a:schemeClr val="accent2"/>
                </a:solidFill>
                <a:ea typeface="宋体" charset="-122"/>
              </a:rPr>
              <a:t>glicuroniltransferasi</a:t>
            </a:r>
            <a:r>
              <a:rPr lang="it-IT" altLang="zh-CN" b="1" baseline="0" dirty="0">
                <a:solidFill>
                  <a:schemeClr val="accent2"/>
                </a:solidFill>
                <a:ea typeface="宋体" charset="-122"/>
              </a:rPr>
              <a:t> che trasferisce una o due molecole di acido </a:t>
            </a:r>
            <a:r>
              <a:rPr lang="it-IT" altLang="zh-CN" b="1" baseline="0" dirty="0" err="1">
                <a:solidFill>
                  <a:schemeClr val="accent2"/>
                </a:solidFill>
                <a:ea typeface="宋体" charset="-122"/>
              </a:rPr>
              <a:t>glicuronico</a:t>
            </a:r>
            <a:r>
              <a:rPr lang="it-IT" altLang="zh-CN" b="1" baseline="0" dirty="0">
                <a:solidFill>
                  <a:schemeClr val="accent2"/>
                </a:solidFill>
                <a:ea typeface="宋体" charset="-122"/>
              </a:rPr>
              <a:t> dal substrato donatore, acido </a:t>
            </a:r>
            <a:r>
              <a:rPr lang="it-IT" altLang="zh-CN" b="1" baseline="0" dirty="0" err="1">
                <a:solidFill>
                  <a:schemeClr val="accent2"/>
                </a:solidFill>
                <a:ea typeface="宋体" charset="-122"/>
              </a:rPr>
              <a:t>uridin-difosfo-glicuronico</a:t>
            </a:r>
            <a:r>
              <a:rPr lang="it-IT" altLang="zh-CN" b="1" baseline="0" dirty="0">
                <a:solidFill>
                  <a:schemeClr val="accent2"/>
                </a:solidFill>
                <a:ea typeface="宋体" charset="-122"/>
              </a:rPr>
              <a:t> (UDPGA</a:t>
            </a:r>
            <a:r>
              <a:rPr lang="it-IT" altLang="zh-CN" b="1" baseline="0" dirty="0" smtClean="0">
                <a:solidFill>
                  <a:schemeClr val="accent2"/>
                </a:solidFill>
                <a:ea typeface="宋体" charset="-122"/>
              </a:rPr>
              <a:t>), </a:t>
            </a:r>
            <a:r>
              <a:rPr lang="it-IT" altLang="zh-CN" b="1" baseline="0" dirty="0">
                <a:solidFill>
                  <a:schemeClr val="accent2"/>
                </a:solidFill>
                <a:ea typeface="宋体" charset="-122"/>
              </a:rPr>
              <a:t>alla bilirubina. </a:t>
            </a:r>
          </a:p>
          <a:p>
            <a:pPr algn="just">
              <a:lnSpc>
                <a:spcPct val="115000"/>
              </a:lnSpc>
            </a:pPr>
            <a:r>
              <a:rPr lang="it-IT" altLang="zh-CN" b="1" baseline="0" dirty="0">
                <a:solidFill>
                  <a:srgbClr val="FF3300"/>
                </a:solidFill>
                <a:ea typeface="宋体" charset="-122"/>
              </a:rPr>
              <a:t>I </a:t>
            </a:r>
            <a:r>
              <a:rPr lang="it-IT" altLang="zh-CN" b="1" baseline="0" dirty="0" err="1">
                <a:solidFill>
                  <a:srgbClr val="FF3300"/>
                </a:solidFill>
                <a:ea typeface="宋体" charset="-122"/>
              </a:rPr>
              <a:t>glicuronilconiugati</a:t>
            </a:r>
            <a:r>
              <a:rPr lang="it-IT" altLang="zh-CN" b="1" baseline="0" dirty="0">
                <a:solidFill>
                  <a:srgbClr val="FF3300"/>
                </a:solidFill>
                <a:ea typeface="宋体" charset="-122"/>
              </a:rPr>
              <a:t> sono secreti nei canalicoli biliari e di qui passano, attraverso i dotti biliari, alla cistifellea e quindi all'intestino.</a:t>
            </a:r>
            <a:r>
              <a:rPr lang="it-IT" altLang="zh-CN" b="1" baseline="0" dirty="0">
                <a:ea typeface="宋体" charset="-122"/>
              </a:rPr>
              <a:t> </a:t>
            </a:r>
          </a:p>
          <a:p>
            <a:pPr algn="just">
              <a:lnSpc>
                <a:spcPct val="115000"/>
              </a:lnSpc>
            </a:pPr>
            <a:r>
              <a:rPr lang="it-IT" altLang="zh-CN" b="1" baseline="0" dirty="0">
                <a:ea typeface="宋体" charset="-122"/>
              </a:rPr>
              <a:t>I coniugati della bilirubina sono </a:t>
            </a:r>
            <a:r>
              <a:rPr lang="it-IT" altLang="zh-CN" b="1" baseline="0" dirty="0">
                <a:solidFill>
                  <a:schemeClr val="accent2"/>
                </a:solidFill>
                <a:ea typeface="宋体" charset="-122"/>
              </a:rPr>
              <a:t>idrolizzati nell'intestino da </a:t>
            </a:r>
            <a:r>
              <a:rPr lang="it-IT" altLang="zh-CN" b="1" baseline="0" dirty="0" err="1">
                <a:solidFill>
                  <a:schemeClr val="accent2"/>
                </a:solidFill>
                <a:ea typeface="宋体" charset="-122"/>
              </a:rPr>
              <a:t>glicuronidasi</a:t>
            </a:r>
            <a:r>
              <a:rPr lang="it-IT" altLang="zh-CN" b="1" baseline="0" dirty="0">
                <a:ea typeface="宋体" charset="-122"/>
              </a:rPr>
              <a:t> e la </a:t>
            </a:r>
            <a:r>
              <a:rPr lang="it-IT" altLang="zh-CN" b="1" baseline="0" dirty="0">
                <a:solidFill>
                  <a:schemeClr val="accent2"/>
                </a:solidFill>
                <a:ea typeface="宋体" charset="-122"/>
              </a:rPr>
              <a:t>bilirubina viene ridotta</a:t>
            </a:r>
            <a:r>
              <a:rPr lang="it-IT" altLang="zh-CN" b="1" baseline="0" dirty="0">
                <a:ea typeface="宋体" charset="-122"/>
              </a:rPr>
              <a:t> dagli enzimi dei batteri intestinali a </a:t>
            </a:r>
            <a:r>
              <a:rPr lang="it-IT" altLang="zh-CN" b="1" baseline="0" dirty="0" err="1">
                <a:solidFill>
                  <a:schemeClr val="accent2"/>
                </a:solidFill>
                <a:ea typeface="宋体" charset="-122"/>
              </a:rPr>
              <a:t>stercobilinogeno</a:t>
            </a:r>
            <a:r>
              <a:rPr lang="it-IT" altLang="zh-CN" b="1" baseline="0" dirty="0">
                <a:solidFill>
                  <a:schemeClr val="accent2"/>
                </a:solidFill>
                <a:ea typeface="宋体" charset="-122"/>
              </a:rPr>
              <a:t>,</a:t>
            </a:r>
            <a:r>
              <a:rPr lang="it-IT" altLang="zh-CN" b="1" baseline="0" dirty="0">
                <a:ea typeface="宋体" charset="-122"/>
              </a:rPr>
              <a:t> successivamente </a:t>
            </a:r>
            <a:r>
              <a:rPr lang="it-IT" altLang="zh-CN" b="1" baseline="0" dirty="0">
                <a:solidFill>
                  <a:schemeClr val="accent2"/>
                </a:solidFill>
                <a:ea typeface="宋体" charset="-122"/>
              </a:rPr>
              <a:t>ossidato a stercobilina</a:t>
            </a:r>
            <a:r>
              <a:rPr lang="it-IT" altLang="zh-CN" b="1" baseline="0" dirty="0">
                <a:ea typeface="宋体" charset="-122"/>
              </a:rPr>
              <a:t> </a:t>
            </a:r>
            <a:r>
              <a:rPr lang="it-IT" altLang="zh-CN" b="1" baseline="0" dirty="0">
                <a:solidFill>
                  <a:schemeClr val="accent2"/>
                </a:solidFill>
                <a:ea typeface="宋体" charset="-122"/>
              </a:rPr>
              <a:t>ed eliminata con le feci</a:t>
            </a:r>
            <a:r>
              <a:rPr lang="it-IT" altLang="zh-CN" b="1" baseline="0" dirty="0">
                <a:ea typeface="宋体" charset="-122"/>
              </a:rPr>
              <a:t> ed a </a:t>
            </a:r>
            <a:r>
              <a:rPr lang="it-IT" altLang="zh-CN" b="1" baseline="0" dirty="0" err="1">
                <a:solidFill>
                  <a:srgbClr val="FF3300"/>
                </a:solidFill>
                <a:ea typeface="宋体" charset="-122"/>
              </a:rPr>
              <a:t>urobilinogeno</a:t>
            </a:r>
            <a:r>
              <a:rPr lang="it-IT" altLang="zh-CN" b="1" baseline="0" dirty="0">
                <a:solidFill>
                  <a:srgbClr val="FF3300"/>
                </a:solidFill>
                <a:ea typeface="宋体" charset="-122"/>
              </a:rPr>
              <a:t>, trasformato quindi in urobilina ed </a:t>
            </a:r>
            <a:r>
              <a:rPr lang="it-IT" altLang="zh-CN" b="1" baseline="0" dirty="0" err="1">
                <a:solidFill>
                  <a:srgbClr val="FF3300"/>
                </a:solidFill>
                <a:ea typeface="宋体" charset="-122"/>
              </a:rPr>
              <a:t>escreta</a:t>
            </a:r>
            <a:r>
              <a:rPr lang="it-IT" altLang="zh-CN" b="1" baseline="0" dirty="0">
                <a:solidFill>
                  <a:srgbClr val="FF3300"/>
                </a:solidFill>
                <a:ea typeface="宋体" charset="-122"/>
              </a:rPr>
              <a:t> nell'urina</a:t>
            </a:r>
            <a:r>
              <a:rPr lang="it-IT" altLang="zh-CN" b="1" baseline="0" dirty="0">
                <a:ea typeface="宋体" charset="-122"/>
              </a:rPr>
              <a:t>. In parte la bilirubina viene riassorbita dall'intestino e riciclata attraverso il fegato.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asarett F6"/>
          <p:cNvPicPr>
            <a:picLocks noChangeAspect="1" noChangeArrowheads="1"/>
          </p:cNvPicPr>
          <p:nvPr/>
        </p:nvPicPr>
        <p:blipFill>
          <a:blip r:embed="rId2" cstate="print"/>
          <a:srcRect t="3091" b="5621"/>
          <a:stretch>
            <a:fillRect/>
          </a:stretch>
        </p:blipFill>
        <p:spPr bwMode="auto">
          <a:xfrm>
            <a:off x="204788" y="392113"/>
            <a:ext cx="8734425" cy="2578100"/>
          </a:xfrm>
          <a:prstGeom prst="rect">
            <a:avLst/>
          </a:prstGeom>
          <a:noFill/>
          <a:ln w="9525">
            <a:noFill/>
            <a:miter lim="800000"/>
            <a:headEnd/>
            <a:tailEnd/>
          </a:ln>
        </p:spPr>
      </p:pic>
      <p:pic>
        <p:nvPicPr>
          <p:cNvPr id="37891" name="Picture 3" descr="Casarett F7"/>
          <p:cNvPicPr>
            <a:picLocks noChangeAspect="1" noChangeArrowheads="1"/>
          </p:cNvPicPr>
          <p:nvPr/>
        </p:nvPicPr>
        <p:blipFill>
          <a:blip r:embed="rId3" cstate="print"/>
          <a:srcRect t="3667" b="4701"/>
          <a:stretch>
            <a:fillRect/>
          </a:stretch>
        </p:blipFill>
        <p:spPr bwMode="auto">
          <a:xfrm>
            <a:off x="455613" y="3359150"/>
            <a:ext cx="8020050" cy="3289300"/>
          </a:xfrm>
          <a:prstGeom prst="rect">
            <a:avLst/>
          </a:prstGeom>
          <a:noFill/>
          <a:ln w="9525">
            <a:noFill/>
            <a:miter lim="800000"/>
            <a:headEnd/>
            <a:tailEnd/>
          </a:ln>
        </p:spPr>
      </p:pic>
      <p:sp>
        <p:nvSpPr>
          <p:cNvPr id="37892" name="Line 6"/>
          <p:cNvSpPr>
            <a:spLocks noChangeShapeType="1"/>
          </p:cNvSpPr>
          <p:nvPr/>
        </p:nvSpPr>
        <p:spPr bwMode="auto">
          <a:xfrm>
            <a:off x="257175" y="1485900"/>
            <a:ext cx="0" cy="2028825"/>
          </a:xfrm>
          <a:prstGeom prst="line">
            <a:avLst/>
          </a:prstGeom>
          <a:noFill/>
          <a:ln w="38100">
            <a:solidFill>
              <a:schemeClr val="tx1"/>
            </a:solidFill>
            <a:round/>
            <a:headEnd/>
            <a:tailEnd/>
          </a:ln>
        </p:spPr>
        <p:txBody>
          <a:bodyPr wrap="none" anchor="ctr"/>
          <a:lstStyle/>
          <a:p>
            <a:endParaRPr lang="it-IT"/>
          </a:p>
        </p:txBody>
      </p:sp>
      <p:sp>
        <p:nvSpPr>
          <p:cNvPr id="37893" name="Line 7"/>
          <p:cNvSpPr>
            <a:spLocks noChangeShapeType="1"/>
          </p:cNvSpPr>
          <p:nvPr/>
        </p:nvSpPr>
        <p:spPr bwMode="auto">
          <a:xfrm>
            <a:off x="257175" y="3505200"/>
            <a:ext cx="200025" cy="0"/>
          </a:xfrm>
          <a:prstGeom prst="line">
            <a:avLst/>
          </a:prstGeom>
          <a:noFill/>
          <a:ln w="38100">
            <a:solidFill>
              <a:schemeClr val="tx1"/>
            </a:solidFill>
            <a:round/>
            <a:headEnd/>
            <a:tailEnd type="triangle" w="med" len="med"/>
          </a:ln>
        </p:spPr>
        <p:txBody>
          <a:bodyPr wrap="none" anchor="ctr"/>
          <a:lstStyle/>
          <a:p>
            <a:endParaRPr lang="it-IT"/>
          </a:p>
        </p:txBody>
      </p:sp>
      <p:sp>
        <p:nvSpPr>
          <p:cNvPr id="37894" name="Line 8"/>
          <p:cNvSpPr>
            <a:spLocks noChangeShapeType="1"/>
          </p:cNvSpPr>
          <p:nvPr/>
        </p:nvSpPr>
        <p:spPr bwMode="auto">
          <a:xfrm>
            <a:off x="381000" y="1381125"/>
            <a:ext cx="0" cy="295275"/>
          </a:xfrm>
          <a:prstGeom prst="line">
            <a:avLst/>
          </a:prstGeom>
          <a:noFill/>
          <a:ln w="38100">
            <a:solidFill>
              <a:schemeClr val="tx1"/>
            </a:solidFill>
            <a:round/>
            <a:headEnd/>
            <a:tailEnd/>
          </a:ln>
        </p:spPr>
        <p:txBody>
          <a:bodyPr wrap="none" anchor="ctr"/>
          <a:lstStyle/>
          <a:p>
            <a:endParaRPr lang="it-IT"/>
          </a:p>
        </p:txBody>
      </p:sp>
      <p:sp>
        <p:nvSpPr>
          <p:cNvPr id="37895" name="Line 9"/>
          <p:cNvSpPr>
            <a:spLocks noChangeShapeType="1"/>
          </p:cNvSpPr>
          <p:nvPr/>
        </p:nvSpPr>
        <p:spPr bwMode="auto">
          <a:xfrm>
            <a:off x="238125" y="1485900"/>
            <a:ext cx="152400" cy="0"/>
          </a:xfrm>
          <a:prstGeom prst="line">
            <a:avLst/>
          </a:prstGeom>
          <a:noFill/>
          <a:ln w="38100">
            <a:solidFill>
              <a:schemeClr val="tx1"/>
            </a:solidFill>
            <a:round/>
            <a:headEnd/>
            <a:tailEnd/>
          </a:ln>
        </p:spPr>
        <p:txBody>
          <a:bodyPr wrap="none" anchor="ctr"/>
          <a:lstStyle/>
          <a:p>
            <a:endParaRPr lang="it-IT"/>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84163" y="174625"/>
            <a:ext cx="8605837" cy="519113"/>
          </a:xfrm>
          <a:prstGeom prst="rect">
            <a:avLst/>
          </a:prstGeom>
          <a:solidFill>
            <a:srgbClr val="DDDDDD"/>
          </a:solidFill>
          <a:ln w="9525">
            <a:noFill/>
            <a:miter lim="800000"/>
            <a:headEnd/>
            <a:tailEnd/>
          </a:ln>
        </p:spPr>
        <p:txBody>
          <a:bodyPr>
            <a:spAutoFit/>
          </a:bodyPr>
          <a:lstStyle/>
          <a:p>
            <a:pPr algn="ctr"/>
            <a:r>
              <a:rPr lang="it-IT" sz="2800" b="1" baseline="0">
                <a:latin typeface="Verdana" pitchFamily="34" charset="0"/>
              </a:rPr>
              <a:t>MECCANISMI DI DANNO EPATICO</a:t>
            </a:r>
          </a:p>
        </p:txBody>
      </p:sp>
      <p:sp>
        <p:nvSpPr>
          <p:cNvPr id="38915" name="Text Box 3"/>
          <p:cNvSpPr txBox="1">
            <a:spLocks noChangeArrowheads="1"/>
          </p:cNvSpPr>
          <p:nvPr/>
        </p:nvSpPr>
        <p:spPr bwMode="auto">
          <a:xfrm>
            <a:off x="0" y="890588"/>
            <a:ext cx="9144000" cy="5578475"/>
          </a:xfrm>
          <a:prstGeom prst="rect">
            <a:avLst/>
          </a:prstGeom>
          <a:noFill/>
          <a:ln w="9525">
            <a:noFill/>
            <a:miter lim="800000"/>
            <a:headEnd/>
            <a:tailEnd/>
          </a:ln>
        </p:spPr>
        <p:txBody>
          <a:bodyPr>
            <a:spAutoFit/>
          </a:bodyPr>
          <a:lstStyle/>
          <a:p>
            <a:r>
              <a:rPr lang="it-IT" sz="2000" b="1" baseline="0">
                <a:latin typeface="Verdana" pitchFamily="34" charset="0"/>
              </a:rPr>
              <a:t>1. Accumulo di lipidi (steatosi), che può avvenire in forma MACROVESCICOLARE (bario, etanolo, idrazina, metil- ed etil-bromuro), o MICROVESCICOLARE (tetracicline, ac. Valproico, salicilati, …). E’ causata da eccessiva deposizione di ac. grassi liberi, aumento della sintesi e/o esterificazione degli ac. grassi, inibizione della sintesi delle apolipoproteine (con conseguente deficit dell’incorporazione nelle VLDL ed LDL). </a:t>
            </a:r>
            <a:r>
              <a:rPr lang="it-IT" sz="2000" b="1" u="sng" baseline="0">
                <a:latin typeface="Verdana" pitchFamily="34" charset="0"/>
              </a:rPr>
              <a:t>Non è necessariamente irreversibile.</a:t>
            </a:r>
            <a:endParaRPr lang="it-IT" sz="2000" b="1" baseline="0">
              <a:latin typeface="Verdana" pitchFamily="34" charset="0"/>
            </a:endParaRPr>
          </a:p>
          <a:p>
            <a:r>
              <a:rPr lang="it-IT" sz="2000" b="1" baseline="0">
                <a:latin typeface="Verdana" pitchFamily="34" charset="0"/>
              </a:rPr>
              <a:t>2. Inibizione della sintesi proteica (etionina, nitrosammine, tetracloruro di carbonio, galattosammina)</a:t>
            </a:r>
          </a:p>
          <a:p>
            <a:r>
              <a:rPr lang="it-IT" sz="2000" b="1" baseline="0">
                <a:latin typeface="Verdana" pitchFamily="34" charset="0"/>
              </a:rPr>
              <a:t>3. Perossidazione lipidica, indotta da intermedi radicalici reattivi prodotti</a:t>
            </a:r>
          </a:p>
          <a:p>
            <a:r>
              <a:rPr lang="it-IT" sz="2000" b="1" baseline="0">
                <a:latin typeface="Verdana" pitchFamily="34" charset="0"/>
              </a:rPr>
              <a:t>4. Necrosi</a:t>
            </a:r>
          </a:p>
          <a:p>
            <a:r>
              <a:rPr lang="it-IT" sz="2000" b="1" baseline="0">
                <a:latin typeface="Verdana" pitchFamily="34" charset="0"/>
              </a:rPr>
              <a:t>5. Cirrosi, processo irreversibile tipicamente associata all’etilismo cronico</a:t>
            </a:r>
          </a:p>
          <a:p>
            <a:r>
              <a:rPr lang="it-IT" sz="2000" b="1" baseline="0">
                <a:latin typeface="Verdana" pitchFamily="34" charset="0"/>
              </a:rPr>
              <a:t>6. Processi autoimmunitari (o reazioni idiosincrasiche). Esempio tipico è l’epatite da alotano o da diclofenac, causata da addotti di biotrasformazione che agiscono da autoantigeni</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733675" y="123825"/>
            <a:ext cx="3810000" cy="523875"/>
          </a:xfrm>
          <a:solidFill>
            <a:srgbClr val="CCFFCC"/>
          </a:solidFill>
        </p:spPr>
        <p:txBody>
          <a:bodyPr/>
          <a:lstStyle/>
          <a:p>
            <a:pPr eaLnBrk="1" hangingPunct="1"/>
            <a:r>
              <a:rPr lang="it-IT" sz="2800" smtClean="0">
                <a:solidFill>
                  <a:schemeClr val="accent2"/>
                </a:solidFill>
              </a:rPr>
              <a:t>Diclofenac</a:t>
            </a:r>
          </a:p>
        </p:txBody>
      </p:sp>
      <p:sp>
        <p:nvSpPr>
          <p:cNvPr id="40963" name="Rectangle 3"/>
          <p:cNvSpPr>
            <a:spLocks noGrp="1" noChangeArrowheads="1"/>
          </p:cNvSpPr>
          <p:nvPr>
            <p:ph type="body" idx="1"/>
          </p:nvPr>
        </p:nvSpPr>
        <p:spPr>
          <a:xfrm>
            <a:off x="657225" y="781050"/>
            <a:ext cx="7772400" cy="5819775"/>
          </a:xfrm>
          <a:solidFill>
            <a:srgbClr val="FFFFCC"/>
          </a:solidFill>
        </p:spPr>
        <p:txBody>
          <a:bodyPr/>
          <a:lstStyle/>
          <a:p>
            <a:pPr eaLnBrk="1" hangingPunct="1">
              <a:lnSpc>
                <a:spcPct val="80000"/>
              </a:lnSpc>
            </a:pPr>
            <a:r>
              <a:rPr lang="it-IT" sz="1800" i="1" smtClean="0">
                <a:solidFill>
                  <a:srgbClr val="FF3300"/>
                </a:solidFill>
              </a:rPr>
              <a:t>4  Dicembre 2009. L’FDA sta informando gli operatori sanitari che è stato aggiornato il foglietto illustrativo del Voltaren Gel (un prodotto a base di diclofenac).</a:t>
            </a:r>
            <a:br>
              <a:rPr lang="it-IT" sz="1800" i="1" smtClean="0">
                <a:solidFill>
                  <a:srgbClr val="FF3300"/>
                </a:solidFill>
              </a:rPr>
            </a:br>
            <a:r>
              <a:rPr lang="it-IT" sz="1800" i="1" smtClean="0">
                <a:solidFill>
                  <a:srgbClr val="FF3300"/>
                </a:solidFill>
              </a:rPr>
              <a:t>In particolare, è stata aggiornata la sezione “Avvertenze e Precauzioni”, fornendo informazioni sul rischio di alterazione dei test di funzionalità epatica associato al trattamento con questo farmaco.</a:t>
            </a:r>
            <a:r>
              <a:rPr lang="it-IT" sz="1800" smtClean="0"/>
              <a:t> </a:t>
            </a:r>
            <a:br>
              <a:rPr lang="it-IT" sz="1800" smtClean="0"/>
            </a:br>
            <a:r>
              <a:rPr lang="it-IT" sz="1800" smtClean="0"/>
              <a:t/>
            </a:r>
            <a:br>
              <a:rPr lang="it-IT" sz="1800" smtClean="0"/>
            </a:br>
            <a:r>
              <a:rPr lang="it-IT" sz="1800" i="1" smtClean="0"/>
              <a:t>Effetti epatici</a:t>
            </a:r>
            <a:r>
              <a:rPr lang="it-IT" sz="1800" smtClean="0"/>
              <a:t/>
            </a:r>
            <a:br>
              <a:rPr lang="it-IT" sz="1800" smtClean="0"/>
            </a:br>
            <a:r>
              <a:rPr lang="it-IT" sz="1800" smtClean="0"/>
              <a:t/>
            </a:r>
            <a:br>
              <a:rPr lang="it-IT" sz="1800" smtClean="0"/>
            </a:br>
            <a:r>
              <a:rPr lang="it-IT" sz="1800" smtClean="0"/>
              <a:t>Aumenti di uno o più test di funzionalità epatica possono presentarsi durante terapia con Diclofenac per uso topico.</a:t>
            </a:r>
            <a:br>
              <a:rPr lang="it-IT" sz="1800" smtClean="0"/>
            </a:br>
            <a:r>
              <a:rPr lang="it-IT" sz="1800" smtClean="0"/>
              <a:t>Queste anormalità di laboratorio possono progredire, possono rimanere immodificate, o possono essere transitorie con la continuazione della terapia.</a:t>
            </a:r>
            <a:br>
              <a:rPr lang="it-IT" sz="1800" smtClean="0"/>
            </a:br>
            <a:r>
              <a:rPr lang="it-IT" sz="1800" smtClean="0"/>
              <a:t/>
            </a:r>
            <a:br>
              <a:rPr lang="it-IT" sz="1800" smtClean="0"/>
            </a:br>
            <a:r>
              <a:rPr lang="it-IT" sz="1800" smtClean="0"/>
              <a:t>Aumenti bordeline (ad esempio meno di 3 volte il limite superiore del range di normalità ) o maggiori aumenti delle transaminasi si sono presentati in circa il 15% dei pazienti trattati con Diclofenac.</a:t>
            </a:r>
            <a:br>
              <a:rPr lang="it-IT" sz="1800" smtClean="0"/>
            </a:br>
            <a:r>
              <a:rPr lang="it-IT" sz="1800" smtClean="0"/>
              <a:t/>
            </a:r>
            <a:br>
              <a:rPr lang="it-IT" sz="1800" smtClean="0"/>
            </a:br>
            <a:r>
              <a:rPr lang="it-IT" sz="1800" smtClean="0"/>
              <a:t>Tra i marker di funzione epatica, ALT ( SGPT ) è raccomandato per il monitoraggio del danno epatico.</a:t>
            </a:r>
            <a:br>
              <a:rPr lang="it-IT" sz="1800" smtClean="0"/>
            </a:br>
            <a:r>
              <a:rPr lang="it-IT" sz="1800" smtClean="0"/>
              <a:t/>
            </a:r>
            <a:br>
              <a:rPr lang="it-IT" sz="1800" smtClean="0"/>
            </a:br>
            <a:r>
              <a:rPr lang="it-IT" sz="1800" smtClean="0"/>
              <a:t>Negli studi clinici, aumenti significativi ( ad esempio più di 3 volte il limite superiore del range normale, ULN ) di AST ( SGOT ) si è presentato in circa il 2% di circa 5.700 pazienti nel corso del trattamento con Diclofenac ( il valore di ALT non è stato misurato in tutti gli studi ).</a:t>
            </a:r>
            <a:br>
              <a:rPr lang="it-IT" sz="1800" smtClean="0"/>
            </a:br>
            <a:r>
              <a:rPr lang="it-IT" sz="400" smtClean="0"/>
              <a:t/>
            </a:r>
            <a:br>
              <a:rPr lang="it-IT" sz="400" smtClean="0"/>
            </a:br>
            <a:endParaRPr lang="it-IT" sz="400"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733675" y="247650"/>
            <a:ext cx="3810000" cy="733425"/>
          </a:xfrm>
          <a:solidFill>
            <a:srgbClr val="CCFFFF"/>
          </a:solidFill>
        </p:spPr>
        <p:txBody>
          <a:bodyPr/>
          <a:lstStyle/>
          <a:p>
            <a:pPr eaLnBrk="1" hangingPunct="1"/>
            <a:r>
              <a:rPr lang="it-IT" sz="2800" smtClean="0">
                <a:solidFill>
                  <a:schemeClr val="accent2"/>
                </a:solidFill>
              </a:rPr>
              <a:t>Diclofenac</a:t>
            </a:r>
          </a:p>
        </p:txBody>
      </p:sp>
      <p:sp>
        <p:nvSpPr>
          <p:cNvPr id="41987" name="Rectangle 3"/>
          <p:cNvSpPr>
            <a:spLocks noGrp="1" noChangeArrowheads="1"/>
          </p:cNvSpPr>
          <p:nvPr>
            <p:ph type="body" idx="1"/>
          </p:nvPr>
        </p:nvSpPr>
        <p:spPr>
          <a:xfrm>
            <a:off x="676275" y="1076325"/>
            <a:ext cx="7772400" cy="5162550"/>
          </a:xfrm>
          <a:solidFill>
            <a:srgbClr val="FFFFCC"/>
          </a:solidFill>
        </p:spPr>
        <p:txBody>
          <a:bodyPr/>
          <a:lstStyle/>
          <a:p>
            <a:pPr eaLnBrk="1" hangingPunct="1">
              <a:lnSpc>
                <a:spcPct val="80000"/>
              </a:lnSpc>
            </a:pPr>
            <a:r>
              <a:rPr lang="it-IT" sz="1600" smtClean="0"/>
              <a:t>In uno studio di ampie dimensioni, in aperto, che ha interessato 3.700 pazienti, trattati per 2-6 mesi, i pazienti sono stati monitorati a 8 settimane, e 1.200 pazienti sono stati monitorati anche a 24 settimane. Aumenti significativi di ALT e/o AST si sono avuti in circa il 4% dei pazienti trattati con Voltaren gel, con marcati aumenti ( es. più di 8 volte il limite superiore del range di normalità ) in circa l’1% dei 3.700 pazienti.</a:t>
            </a:r>
            <a:br>
              <a:rPr lang="it-IT" sz="1600" smtClean="0"/>
            </a:br>
            <a:r>
              <a:rPr lang="it-IT" sz="1600" smtClean="0"/>
              <a:t>In questo studio, è stata osservata una più alta incidenza di aumenti bordeline ( meno di 3 volte ULN ), moderati ( 3-8 volte ULN ) e marcati ( maggiori di 8 volte ULN ) di ALT o AST nei pazienti riceventi Diclofenac, rispetto ad altri FANS ).</a:t>
            </a:r>
            <a:br>
              <a:rPr lang="it-IT" sz="1600" smtClean="0"/>
            </a:br>
            <a:r>
              <a:rPr lang="it-IT" sz="1600" smtClean="0"/>
              <a:t>Gli aumenti delle transaminasi sono stati riscontrati più frequentemente nei pazienti con osteoartrosi rispetto a quelli con artrite reumatoide.</a:t>
            </a:r>
            <a:br>
              <a:rPr lang="it-IT" sz="1600" smtClean="0"/>
            </a:br>
            <a:r>
              <a:rPr lang="it-IT" sz="1600" smtClean="0"/>
              <a:t/>
            </a:r>
            <a:br>
              <a:rPr lang="it-IT" sz="1600" smtClean="0"/>
            </a:br>
            <a:r>
              <a:rPr lang="it-IT" sz="1600" smtClean="0">
                <a:solidFill>
                  <a:schemeClr val="accent2"/>
                </a:solidFill>
              </a:rPr>
              <a:t>Quasi tutti gli aumenti significativi delle transaminasi sono stati individuati prima che i pazienti diventassero sintomatici.</a:t>
            </a:r>
            <a:r>
              <a:rPr lang="it-IT" sz="1600" smtClean="0"/>
              <a:t/>
            </a:r>
            <a:br>
              <a:rPr lang="it-IT" sz="1600" smtClean="0"/>
            </a:br>
            <a:r>
              <a:rPr lang="it-IT" sz="1600" smtClean="0"/>
              <a:t>Esami anormali si sono presentati durante i primi 2 mesi di terapia con Diclofenac in 42 di 51 pazienti in tutti gli studi clinici che hanno sviluppato marcati aumenti delle transaminasi.</a:t>
            </a:r>
            <a:br>
              <a:rPr lang="it-IT" sz="1600" smtClean="0"/>
            </a:br>
            <a:r>
              <a:rPr lang="it-IT" sz="1600" smtClean="0"/>
              <a:t/>
            </a:r>
            <a:br>
              <a:rPr lang="it-IT" sz="1600" smtClean="0"/>
            </a:br>
            <a:r>
              <a:rPr lang="it-IT" sz="1600" smtClean="0">
                <a:solidFill>
                  <a:srgbClr val="FF3300"/>
                </a:solidFill>
              </a:rPr>
              <a:t>Nelle segnalazioni postmarketing, casi di epatotossicità indotta dal farmaco sono stati riportati nel primo mese durante il trattamento con Diclofenac.</a:t>
            </a:r>
            <a:r>
              <a:rPr lang="it-IT" sz="1600" smtClean="0"/>
              <a:t/>
            </a:r>
            <a:br>
              <a:rPr lang="it-IT" sz="1600" smtClean="0"/>
            </a:br>
            <a:r>
              <a:rPr lang="it-IT" sz="1600" smtClean="0"/>
              <a:t>Sono stati riportati casi di gravi reazioni avverse epatiche, tra cui necrosi epatica, ittero, epatite fulminante con o senza ittero, e insufficienza epatica.</a:t>
            </a:r>
            <a:br>
              <a:rPr lang="it-IT" sz="1600" smtClean="0"/>
            </a:br>
            <a:r>
              <a:rPr lang="it-IT" sz="1600" smtClean="0"/>
              <a:t>Alcuni di questi casi segnalati hanno avuto esito fatale o hanno richiesto trapianto di fegato.</a:t>
            </a:r>
            <a:br>
              <a:rPr lang="it-IT" sz="1600" smtClean="0"/>
            </a:br>
            <a:r>
              <a:rPr lang="it-IT" sz="1600" smtClean="0"/>
              <a:t/>
            </a:r>
            <a:br>
              <a:rPr lang="it-IT" sz="1600" smtClean="0"/>
            </a:br>
            <a:endParaRPr lang="it-IT" sz="160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733675" y="247650"/>
            <a:ext cx="3810000" cy="733425"/>
          </a:xfrm>
          <a:solidFill>
            <a:srgbClr val="CCFFFF"/>
          </a:solidFill>
        </p:spPr>
        <p:txBody>
          <a:bodyPr/>
          <a:lstStyle/>
          <a:p>
            <a:pPr eaLnBrk="1" hangingPunct="1"/>
            <a:r>
              <a:rPr lang="it-IT" sz="2800" smtClean="0">
                <a:solidFill>
                  <a:schemeClr val="accent2"/>
                </a:solidFill>
              </a:rPr>
              <a:t>Diclofenac</a:t>
            </a:r>
          </a:p>
        </p:txBody>
      </p:sp>
      <p:sp>
        <p:nvSpPr>
          <p:cNvPr id="43011" name="Rectangle 3"/>
          <p:cNvSpPr>
            <a:spLocks noGrp="1" noChangeArrowheads="1"/>
          </p:cNvSpPr>
          <p:nvPr>
            <p:ph type="body" idx="1"/>
          </p:nvPr>
        </p:nvSpPr>
        <p:spPr>
          <a:xfrm>
            <a:off x="676275" y="1076325"/>
            <a:ext cx="7772400" cy="5162550"/>
          </a:xfrm>
          <a:solidFill>
            <a:srgbClr val="FFFFCC"/>
          </a:solidFill>
        </p:spPr>
        <p:txBody>
          <a:bodyPr/>
          <a:lstStyle/>
          <a:p>
            <a:pPr eaLnBrk="1" hangingPunct="1">
              <a:lnSpc>
                <a:spcPct val="80000"/>
              </a:lnSpc>
            </a:pPr>
            <a:r>
              <a:rPr lang="it-IT" sz="2800" smtClean="0"/>
              <a:t>Sulla base dei dati degli studi clinici e delle esperienze postmarketing, le transaminasi dovrebbero essere monitorate entro 4-8 settimane dopo aver iniziato il trattamento con Diclofenac. </a:t>
            </a:r>
            <a:br>
              <a:rPr lang="it-IT" sz="2800" smtClean="0"/>
            </a:br>
            <a:endParaRPr lang="it-IT" sz="2800" smtClean="0"/>
          </a:p>
          <a:p>
            <a:pPr eaLnBrk="1" hangingPunct="1">
              <a:lnSpc>
                <a:spcPct val="80000"/>
              </a:lnSpc>
            </a:pPr>
            <a:r>
              <a:rPr lang="it-IT" sz="2800" smtClean="0"/>
              <a:t>Per minimizzare il potenziale rischio di un evento avverso epatico nei pazienti trattati con Diclofenac disodio, dovrebbe essere impiegata la più bassa dose efficace per il minor tempo possibile.</a:t>
            </a:r>
            <a:br>
              <a:rPr lang="it-IT" sz="2800" smtClean="0"/>
            </a:br>
            <a:endParaRPr lang="it-IT" sz="2800" smtClean="0"/>
          </a:p>
          <a:p>
            <a:pPr eaLnBrk="1" hangingPunct="1">
              <a:lnSpc>
                <a:spcPct val="80000"/>
              </a:lnSpc>
            </a:pPr>
            <a:r>
              <a:rPr lang="it-IT" sz="2800" smtClean="0"/>
              <a:t>Cautela nel prescrivere Diclofenac sodio con farmaci concomitanti che sono noti essere potenzialmente epatotossici ( es. antibiotici, antiepilettici )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ee Review F3"/>
          <p:cNvPicPr>
            <a:picLocks noChangeAspect="1" noChangeArrowheads="1"/>
          </p:cNvPicPr>
          <p:nvPr/>
        </p:nvPicPr>
        <p:blipFill>
          <a:blip r:embed="rId2" cstate="print">
            <a:lum contrast="24000"/>
          </a:blip>
          <a:srcRect l="2586" t="10669" r="2155" b="3352"/>
          <a:stretch>
            <a:fillRect/>
          </a:stretch>
        </p:blipFill>
        <p:spPr bwMode="auto">
          <a:xfrm>
            <a:off x="190500" y="955675"/>
            <a:ext cx="8801100" cy="5616575"/>
          </a:xfrm>
          <a:prstGeom prst="rect">
            <a:avLst/>
          </a:prstGeom>
          <a:noFill/>
          <a:ln w="9525">
            <a:noFill/>
            <a:miter lim="800000"/>
            <a:headEnd/>
            <a:tailEnd/>
          </a:ln>
        </p:spPr>
      </p:pic>
      <p:sp>
        <p:nvSpPr>
          <p:cNvPr id="44035" name="Text Box 3"/>
          <p:cNvSpPr txBox="1">
            <a:spLocks noChangeArrowheads="1"/>
          </p:cNvSpPr>
          <p:nvPr/>
        </p:nvSpPr>
        <p:spPr bwMode="auto">
          <a:xfrm>
            <a:off x="438150" y="269875"/>
            <a:ext cx="8269288" cy="519113"/>
          </a:xfrm>
          <a:prstGeom prst="rect">
            <a:avLst/>
          </a:prstGeom>
          <a:solidFill>
            <a:srgbClr val="DDDDDD"/>
          </a:solidFill>
          <a:ln w="9525">
            <a:noFill/>
            <a:miter lim="800000"/>
            <a:headEnd/>
            <a:tailEnd/>
          </a:ln>
        </p:spPr>
        <p:txBody>
          <a:bodyPr>
            <a:spAutoFit/>
          </a:bodyPr>
          <a:lstStyle/>
          <a:p>
            <a:pPr algn="ctr"/>
            <a:r>
              <a:rPr lang="it-IT" sz="2800" b="1" baseline="0">
                <a:latin typeface="Verdana" pitchFamily="34" charset="0"/>
              </a:rPr>
              <a:t>EPATOTOSSICITA’ IDIOSINCRASICA</a:t>
            </a:r>
            <a:endParaRPr lang="it-IT" sz="2800" b="1">
              <a:latin typeface="Verdana"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Lee Review F4"/>
          <p:cNvPicPr>
            <a:picLocks noChangeAspect="1" noChangeArrowheads="1"/>
          </p:cNvPicPr>
          <p:nvPr/>
        </p:nvPicPr>
        <p:blipFill>
          <a:blip r:embed="rId2" cstate="print">
            <a:lum contrast="24000"/>
          </a:blip>
          <a:srcRect l="4083" t="11517" r="3273" b="3448"/>
          <a:stretch>
            <a:fillRect/>
          </a:stretch>
        </p:blipFill>
        <p:spPr bwMode="auto">
          <a:xfrm>
            <a:off x="1212850" y="850900"/>
            <a:ext cx="6726238" cy="5795963"/>
          </a:xfrm>
          <a:prstGeom prst="rect">
            <a:avLst/>
          </a:prstGeom>
          <a:noFill/>
          <a:ln w="9525">
            <a:noFill/>
            <a:miter lim="800000"/>
            <a:headEnd/>
            <a:tailEnd/>
          </a:ln>
        </p:spPr>
      </p:pic>
      <p:sp>
        <p:nvSpPr>
          <p:cNvPr id="45059" name="Text Box 3"/>
          <p:cNvSpPr txBox="1">
            <a:spLocks noChangeArrowheads="1"/>
          </p:cNvSpPr>
          <p:nvPr/>
        </p:nvSpPr>
        <p:spPr bwMode="auto">
          <a:xfrm>
            <a:off x="438150" y="269875"/>
            <a:ext cx="8269288" cy="519113"/>
          </a:xfrm>
          <a:prstGeom prst="rect">
            <a:avLst/>
          </a:prstGeom>
          <a:solidFill>
            <a:srgbClr val="DDDDDD"/>
          </a:solidFill>
          <a:ln w="9525">
            <a:noFill/>
            <a:miter lim="800000"/>
            <a:headEnd/>
            <a:tailEnd/>
          </a:ln>
        </p:spPr>
        <p:txBody>
          <a:bodyPr>
            <a:spAutoFit/>
          </a:bodyPr>
          <a:lstStyle/>
          <a:p>
            <a:pPr algn="ctr"/>
            <a:r>
              <a:rPr lang="it-IT" sz="2800" b="1" baseline="0">
                <a:latin typeface="Verdana" pitchFamily="34" charset="0"/>
              </a:rPr>
              <a:t>EPATOTOSSICITA’ DOSE-DIPENDENTE</a:t>
            </a:r>
            <a:endParaRPr lang="it-IT" sz="2800" b="1">
              <a:latin typeface="Verdana"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30188" y="0"/>
            <a:ext cx="8913812" cy="5568950"/>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EPATOTOSSICITA'   DOSE-DIPENDENTE</a:t>
            </a:r>
          </a:p>
          <a:p>
            <a:endParaRPr lang="it-IT" altLang="zh-CN" b="1" baseline="0">
              <a:solidFill>
                <a:schemeClr val="accent2"/>
              </a:solidFill>
              <a:ea typeface="宋体" charset="-122"/>
            </a:endParaRPr>
          </a:p>
          <a:p>
            <a:r>
              <a:rPr lang="it-IT" altLang="zh-CN" b="1" baseline="0">
                <a:ea typeface="宋体" charset="-122"/>
              </a:rPr>
              <a:t>Prevedibile. Originata da:</a:t>
            </a:r>
          </a:p>
          <a:p>
            <a:r>
              <a:rPr lang="it-IT" altLang="zh-CN" b="1" baseline="0">
                <a:ea typeface="宋体" charset="-122"/>
              </a:rPr>
              <a:t>	 interferenze specifiche con metabolismo bilirubina</a:t>
            </a:r>
          </a:p>
          <a:p>
            <a:r>
              <a:rPr lang="it-IT" altLang="zh-CN" b="1" baseline="0">
                <a:ea typeface="宋体" charset="-122"/>
              </a:rPr>
              <a:t>	 interferenze con escrezione bilirubina in bile</a:t>
            </a:r>
          </a:p>
          <a:p>
            <a:r>
              <a:rPr lang="it-IT" altLang="zh-CN" b="1" baseline="0">
                <a:ea typeface="宋体" charset="-122"/>
              </a:rPr>
              <a:t>	 tossicità epatocellulare diretta di entità varia:</a:t>
            </a:r>
          </a:p>
          <a:p>
            <a:r>
              <a:rPr lang="it-IT" altLang="zh-CN" b="1" baseline="0">
                <a:ea typeface="宋体" charset="-122"/>
              </a:rPr>
              <a:t>		</a:t>
            </a:r>
            <a:r>
              <a:rPr lang="it-IT" altLang="zh-CN" b="1" baseline="0">
                <a:ea typeface="宋体" charset="-122"/>
                <a:sym typeface="Wingdings" pitchFamily="2" charset="2"/>
              </a:rPr>
              <a:t></a:t>
            </a:r>
            <a:r>
              <a:rPr lang="it-IT" altLang="zh-CN" b="1" baseline="0">
                <a:ea typeface="宋体" charset="-122"/>
              </a:rPr>
              <a:t>steatosi</a:t>
            </a:r>
          </a:p>
          <a:p>
            <a:r>
              <a:rPr lang="it-IT" altLang="zh-CN" b="1" baseline="0">
                <a:ea typeface="宋体" charset="-122"/>
              </a:rPr>
              <a:t>		</a:t>
            </a:r>
            <a:r>
              <a:rPr lang="it-IT" altLang="zh-CN" b="1" baseline="0">
                <a:ea typeface="宋体" charset="-122"/>
                <a:sym typeface="Wingdings" pitchFamily="2" charset="2"/>
              </a:rPr>
              <a:t></a:t>
            </a:r>
            <a:r>
              <a:rPr lang="it-IT" altLang="zh-CN" b="1" baseline="0">
                <a:ea typeface="宋体" charset="-122"/>
              </a:rPr>
              <a:t>necrosi sino a cirrosi</a:t>
            </a:r>
          </a:p>
          <a:p>
            <a:r>
              <a:rPr lang="it-IT" altLang="zh-CN" b="1" baseline="0">
                <a:ea typeface="宋体" charset="-122"/>
              </a:rPr>
              <a:t>		</a:t>
            </a:r>
            <a:r>
              <a:rPr lang="it-IT" altLang="zh-CN" b="1" baseline="0">
                <a:ea typeface="宋体" charset="-122"/>
                <a:sym typeface="Wingdings" pitchFamily="2" charset="2"/>
              </a:rPr>
              <a:t></a:t>
            </a:r>
            <a:r>
              <a:rPr lang="it-IT" altLang="zh-CN" b="1" baseline="0">
                <a:ea typeface="宋体" charset="-122"/>
              </a:rPr>
              <a:t> cancerogenesi</a:t>
            </a:r>
          </a:p>
          <a:p>
            <a:r>
              <a:rPr lang="it-IT" altLang="zh-CN" b="1" baseline="0">
                <a:ea typeface="宋体" charset="-122"/>
              </a:rPr>
              <a:t>	</a:t>
            </a:r>
            <a:r>
              <a:rPr lang="it-IT" altLang="zh-CN" b="1" baseline="0">
                <a:ea typeface="宋体" charset="-122"/>
                <a:sym typeface="Wingdings" pitchFamily="2" charset="2"/>
              </a:rPr>
              <a:t></a:t>
            </a:r>
            <a:r>
              <a:rPr lang="it-IT" altLang="zh-CN" b="1" baseline="0">
                <a:ea typeface="宋体" charset="-122"/>
              </a:rPr>
              <a:t> classificazione non assoluta</a:t>
            </a:r>
          </a:p>
          <a:p>
            <a:r>
              <a:rPr lang="it-IT" altLang="zh-CN" b="1" baseline="0">
                <a:solidFill>
                  <a:srgbClr val="FF3300"/>
                </a:solidFill>
                <a:ea typeface="宋体" charset="-122"/>
              </a:rPr>
              <a:t>Paracetamolo</a:t>
            </a:r>
          </a:p>
          <a:p>
            <a:r>
              <a:rPr lang="it-IT" altLang="zh-CN" b="1" baseline="0">
                <a:ea typeface="宋体" charset="-122"/>
              </a:rPr>
              <a:t>Metabolita attivo della fenacetina ma tossicità diversa</a:t>
            </a:r>
          </a:p>
          <a:p>
            <a:r>
              <a:rPr lang="it-IT" altLang="zh-CN" b="1" baseline="0">
                <a:ea typeface="宋体" charset="-122"/>
              </a:rPr>
              <a:t>Tossicità fenacetina 	 metaemoglobinemia ed anemia emolitica</a:t>
            </a:r>
          </a:p>
          <a:p>
            <a:r>
              <a:rPr lang="it-IT" altLang="zh-CN" b="1" baseline="0">
                <a:ea typeface="宋体" charset="-122"/>
              </a:rPr>
              <a:t>				 necrosi renale</a:t>
            </a:r>
          </a:p>
          <a:p>
            <a:r>
              <a:rPr lang="it-IT" altLang="zh-CN" b="1" baseline="0">
                <a:ea typeface="宋体" charset="-122"/>
              </a:rPr>
              <a:t>Tossicità paracetamolo necrosi epatica (15 - 25 g)</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30188" y="290513"/>
            <a:ext cx="8913812" cy="5327650"/>
          </a:xfrm>
          <a:prstGeom prst="rect">
            <a:avLst/>
          </a:prstGeom>
          <a:noFill/>
          <a:ln w="9525">
            <a:noFill/>
            <a:miter lim="800000"/>
            <a:headEnd/>
            <a:tailEnd/>
          </a:ln>
        </p:spPr>
        <p:txBody>
          <a:bodyPr>
            <a:spAutoFit/>
          </a:bodyPr>
          <a:lstStyle/>
          <a:p>
            <a:r>
              <a:rPr lang="it-IT" altLang="zh-CN" b="1" baseline="0">
                <a:solidFill>
                  <a:schemeClr val="accent2"/>
                </a:solidFill>
                <a:ea typeface="宋体" charset="-122"/>
              </a:rPr>
              <a:t>EPATOTOSSICITA'   DOSE-DIPENDENTE</a:t>
            </a:r>
          </a:p>
          <a:p>
            <a:endParaRPr lang="it-IT" altLang="zh-CN" b="1" baseline="0">
              <a:solidFill>
                <a:schemeClr val="accent2"/>
              </a:solidFill>
              <a:ea typeface="宋体" charset="-122"/>
            </a:endParaRPr>
          </a:p>
          <a:p>
            <a:r>
              <a:rPr lang="it-IT" altLang="zh-CN" b="1" baseline="0">
                <a:ea typeface="宋体" charset="-122"/>
              </a:rPr>
              <a:t>Sintomi ingannevoli: </a:t>
            </a:r>
          </a:p>
          <a:p>
            <a:r>
              <a:rPr lang="it-IT" altLang="zh-CN" b="1" baseline="0">
                <a:ea typeface="宋体" charset="-122"/>
              </a:rPr>
              <a:t>- prime 24 ore nausea, vomito, anoressia, dolori addominali</a:t>
            </a:r>
          </a:p>
          <a:p>
            <a:r>
              <a:rPr lang="it-IT" altLang="zh-CN" b="1" baseline="0">
                <a:ea typeface="宋体" charset="-122"/>
              </a:rPr>
              <a:t>- dopo 2-4 giorni aumento bilirubinemia indiretta, transaminasi</a:t>
            </a:r>
          </a:p>
          <a:p>
            <a:r>
              <a:rPr lang="it-IT" altLang="zh-CN" b="1" baseline="0">
                <a:ea typeface="宋体" charset="-122"/>
              </a:rPr>
              <a:t>			  aumento tempo di protrombina</a:t>
            </a:r>
          </a:p>
          <a:p>
            <a:r>
              <a:rPr lang="it-IT" altLang="zh-CN" b="1" baseline="0">
                <a:ea typeface="宋体" charset="-122"/>
              </a:rPr>
              <a:t>se non trattamento specifico : grave danno epatico (10%) di cui</a:t>
            </a:r>
          </a:p>
          <a:p>
            <a:r>
              <a:rPr lang="it-IT" altLang="zh-CN" b="1" baseline="0">
                <a:ea typeface="宋体" charset="-122"/>
              </a:rPr>
              <a:t>				 morte (10-20%) da insufficienza </a:t>
            </a:r>
          </a:p>
          <a:p>
            <a:r>
              <a:rPr lang="it-IT" altLang="zh-CN" b="1" baseline="0">
                <a:ea typeface="宋体" charset="-122"/>
              </a:rPr>
              <a:t>				biopsia: necrosi centro-lobulare</a:t>
            </a:r>
          </a:p>
          <a:p>
            <a:r>
              <a:rPr lang="it-IT" altLang="zh-CN" b="1" baseline="0">
                <a:ea typeface="宋体" charset="-122"/>
              </a:rPr>
              <a:t>				regressione dopo settimane o mesi</a:t>
            </a:r>
          </a:p>
          <a:p>
            <a:r>
              <a:rPr lang="it-IT" altLang="zh-CN" b="1" baseline="0">
                <a:ea typeface="宋体" charset="-122"/>
              </a:rPr>
              <a:t>Trattamento:	 vitale diagnosi precoce</a:t>
            </a:r>
          </a:p>
          <a:p>
            <a:r>
              <a:rPr lang="it-IT" altLang="zh-CN" b="1" baseline="0">
                <a:ea typeface="宋体" charset="-122"/>
              </a:rPr>
              <a:t>			 lavanda gastrica (entro 4 ore)</a:t>
            </a:r>
          </a:p>
          <a:p>
            <a:r>
              <a:rPr lang="it-IT" altLang="zh-CN" b="1" baseline="0">
                <a:ea typeface="宋体" charset="-122"/>
              </a:rPr>
              <a:t>			 trattamento con N-acetil-cisteina</a:t>
            </a:r>
          </a:p>
          <a:p>
            <a:r>
              <a:rPr lang="it-IT" altLang="zh-CN" b="1">
                <a:ea typeface="宋体" charset="-122"/>
              </a:rPr>
              <a:t/>
            </a:r>
            <a:br>
              <a:rPr lang="it-IT" altLang="zh-CN" b="1">
                <a:ea typeface="宋体" charset="-122"/>
              </a:rPr>
            </a:br>
            <a:endParaRPr lang="it-IT" altLang="zh-CN" b="1">
              <a:ea typeface="宋体"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iclo%20bilirubina"/>
          <p:cNvPicPr>
            <a:picLocks noChangeAspect="1" noChangeArrowheads="1"/>
          </p:cNvPicPr>
          <p:nvPr/>
        </p:nvPicPr>
        <p:blipFill>
          <a:blip r:embed="rId2" cstate="print">
            <a:lum contrast="12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8766</Words>
  <Application>Microsoft Office PowerPoint</Application>
  <PresentationFormat>Presentazione su schermo (4:3)</PresentationFormat>
  <Paragraphs>501</Paragraphs>
  <Slides>88</Slides>
  <Notes>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88</vt:i4>
      </vt:variant>
    </vt:vector>
  </HeadingPairs>
  <TitlesOfParts>
    <vt:vector size="90" baseType="lpstr">
      <vt:lpstr>Struttura predefinita</vt:lpstr>
      <vt:lpstr>ISIS/Draw Sketch</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Vi sono alcuni farmaci che sembrano aumentare le probabilità del verificarsi di calcoli biliari. E' il caso ad esempio del CLOFIBRATO (Atromidin).  Il suo uso è associato ad una aumentata frequenza di colelitiasi.  Si è visto che questo farmaco determina l'eliminazione biliare di colesterolo e quindi rende la bile sovrasatura con precipitazione di colesterolo; a ciò si aggiunge il fatto che il clofibrato diminuisce ulteriormente la solubilità del colesterolo nella bile in quanto diminuisce l'eliminazione nella bile degli acidi biliari.  Tale effetto non sembra essere presente nel GEMFIBROZIL (Lopid@). </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Diclofenac</vt:lpstr>
      <vt:lpstr>Diclofenac</vt:lpstr>
      <vt:lpstr>Diclofenac</vt:lpstr>
      <vt:lpstr>Diapositiva 85</vt:lpstr>
      <vt:lpstr>Diapositiva 86</vt:lpstr>
      <vt:lpstr>Diapositiva 87</vt:lpstr>
      <vt:lpstr>Diapositiva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User</dc:creator>
  <cp:lastModifiedBy>Zorzet</cp:lastModifiedBy>
  <cp:revision>55</cp:revision>
  <dcterms:created xsi:type="dcterms:W3CDTF">2004-05-20T09:31:14Z</dcterms:created>
  <dcterms:modified xsi:type="dcterms:W3CDTF">2017-11-13T12:01:27Z</dcterms:modified>
</cp:coreProperties>
</file>