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9"/>
  </p:handoutMasterIdLst>
  <p:sldIdLst>
    <p:sldId id="257" r:id="rId2"/>
    <p:sldId id="272" r:id="rId3"/>
    <p:sldId id="311" r:id="rId4"/>
    <p:sldId id="312" r:id="rId5"/>
    <p:sldId id="313" r:id="rId6"/>
    <p:sldId id="314" r:id="rId7"/>
    <p:sldId id="329" r:id="rId8"/>
    <p:sldId id="328" r:id="rId9"/>
    <p:sldId id="327" r:id="rId10"/>
    <p:sldId id="276" r:id="rId11"/>
    <p:sldId id="279" r:id="rId12"/>
    <p:sldId id="330" r:id="rId13"/>
    <p:sldId id="277" r:id="rId14"/>
    <p:sldId id="278" r:id="rId15"/>
    <p:sldId id="280" r:id="rId16"/>
    <p:sldId id="281" r:id="rId17"/>
    <p:sldId id="282" r:id="rId18"/>
    <p:sldId id="283" r:id="rId19"/>
    <p:sldId id="316" r:id="rId20"/>
    <p:sldId id="284" r:id="rId21"/>
    <p:sldId id="285" r:id="rId22"/>
    <p:sldId id="325" r:id="rId23"/>
    <p:sldId id="326" r:id="rId24"/>
    <p:sldId id="293" r:id="rId25"/>
    <p:sldId id="286" r:id="rId26"/>
    <p:sldId id="287" r:id="rId27"/>
    <p:sldId id="288" r:id="rId28"/>
    <p:sldId id="319" r:id="rId29"/>
    <p:sldId id="320" r:id="rId30"/>
    <p:sldId id="290" r:id="rId31"/>
    <p:sldId id="294" r:id="rId32"/>
    <p:sldId id="304" r:id="rId33"/>
    <p:sldId id="305" r:id="rId34"/>
    <p:sldId id="291" r:id="rId35"/>
    <p:sldId id="306" r:id="rId36"/>
    <p:sldId id="292" r:id="rId37"/>
    <p:sldId id="296" r:id="rId38"/>
    <p:sldId id="303" r:id="rId39"/>
    <p:sldId id="324" r:id="rId40"/>
    <p:sldId id="321" r:id="rId41"/>
    <p:sldId id="322" r:id="rId42"/>
    <p:sldId id="323" r:id="rId43"/>
    <p:sldId id="295" r:id="rId44"/>
    <p:sldId id="297" r:id="rId45"/>
    <p:sldId id="299" r:id="rId46"/>
    <p:sldId id="298" r:id="rId47"/>
    <p:sldId id="310" r:id="rId48"/>
    <p:sldId id="300" r:id="rId49"/>
    <p:sldId id="301" r:id="rId50"/>
    <p:sldId id="302" r:id="rId51"/>
    <p:sldId id="307" r:id="rId52"/>
    <p:sldId id="308" r:id="rId53"/>
    <p:sldId id="309" r:id="rId54"/>
    <p:sldId id="259" r:id="rId55"/>
    <p:sldId id="260" r:id="rId56"/>
    <p:sldId id="261" r:id="rId57"/>
    <p:sldId id="273" r:id="rId58"/>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6600"/>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60" autoAdjust="0"/>
    <p:restoredTop sz="94660"/>
  </p:normalViewPr>
  <p:slideViewPr>
    <p:cSldViewPr snapToGrid="0">
      <p:cViewPr>
        <p:scale>
          <a:sx n="75" d="100"/>
          <a:sy n="75" d="100"/>
        </p:scale>
        <p:origin x="-1092" y="-774"/>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22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22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F584626-19E4-4F5C-9610-EC445934459B}"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1BAFBCD-7CDB-4C4C-91CE-69626B262149}"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7FE6634-0D39-4325-998A-B49548A9DED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FF8232E-0911-4F86-BD8C-AF000B21D87C}"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B0622208-8506-4124-A88D-9882EE1BED38}"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27F07D1-05F7-45A6-B011-D48D7786EAE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3443C2-48AA-41CB-818D-D4CD5B746AC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2FF1142-F9A1-4F9A-AC02-6A4A19C84F81}"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C2E9128-6801-4E50-8A34-FF93EAFEF7BB}"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CF49639B-5E9C-45E9-B6C8-0CA23ACAB01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3ECABE52-D607-4650-89D4-E25F9FB4F538}"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7FF3978-42C0-4088-ABA2-D4EC689F620D}"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6332FCF-D0D0-471D-9F75-B40E7655CCBE}"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02AEAD4-5346-4DA0-910A-B58D64CE644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aac.asm.org/content/vol43/issue5/images/large/ac0590265001.jpe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0.wmf"/></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
          <p:cNvGrpSpPr>
            <a:grpSpLocks/>
          </p:cNvGrpSpPr>
          <p:nvPr/>
        </p:nvGrpSpPr>
        <p:grpSpPr bwMode="auto">
          <a:xfrm>
            <a:off x="457200" y="838200"/>
            <a:ext cx="8435975" cy="5943600"/>
            <a:chOff x="398" y="435"/>
            <a:chExt cx="4978" cy="3645"/>
          </a:xfrm>
        </p:grpSpPr>
        <p:pic>
          <p:nvPicPr>
            <p:cNvPr id="3076" name="Picture 2" descr="GalliF1"/>
            <p:cNvPicPr>
              <a:picLocks noChangeAspect="1" noChangeArrowheads="1"/>
            </p:cNvPicPr>
            <p:nvPr/>
          </p:nvPicPr>
          <p:blipFill>
            <a:blip r:embed="rId2" cstate="print">
              <a:lum bright="-18000" contrast="48000"/>
            </a:blip>
            <a:srcRect/>
            <a:stretch>
              <a:fillRect/>
            </a:stretch>
          </p:blipFill>
          <p:spPr bwMode="auto">
            <a:xfrm>
              <a:off x="398" y="435"/>
              <a:ext cx="4964" cy="3645"/>
            </a:xfrm>
            <a:prstGeom prst="rect">
              <a:avLst/>
            </a:prstGeom>
            <a:noFill/>
            <a:ln w="9525">
              <a:noFill/>
              <a:miter lim="800000"/>
              <a:headEnd/>
              <a:tailEnd/>
            </a:ln>
          </p:spPr>
        </p:pic>
        <p:sp>
          <p:nvSpPr>
            <p:cNvPr id="3077" name="Rectangle 3"/>
            <p:cNvSpPr>
              <a:spLocks noChangeArrowheads="1"/>
            </p:cNvSpPr>
            <p:nvPr/>
          </p:nvSpPr>
          <p:spPr bwMode="auto">
            <a:xfrm>
              <a:off x="3168" y="3552"/>
              <a:ext cx="2208" cy="528"/>
            </a:xfrm>
            <a:prstGeom prst="rect">
              <a:avLst/>
            </a:prstGeom>
            <a:solidFill>
              <a:schemeClr val="bg1"/>
            </a:solidFill>
            <a:ln w="9525">
              <a:solidFill>
                <a:schemeClr val="bg1"/>
              </a:solidFill>
              <a:miter lim="800000"/>
              <a:headEnd/>
              <a:tailEnd/>
            </a:ln>
          </p:spPr>
          <p:txBody>
            <a:bodyPr wrap="none" anchor="ctr"/>
            <a:lstStyle/>
            <a:p>
              <a:endParaRPr lang="it-IT"/>
            </a:p>
          </p:txBody>
        </p:sp>
      </p:grpSp>
      <p:sp>
        <p:nvSpPr>
          <p:cNvPr id="3075" name="Text Box 5"/>
          <p:cNvSpPr txBox="1">
            <a:spLocks noChangeArrowheads="1"/>
          </p:cNvSpPr>
          <p:nvPr/>
        </p:nvSpPr>
        <p:spPr bwMode="auto">
          <a:xfrm>
            <a:off x="1828800" y="304800"/>
            <a:ext cx="5484813" cy="519113"/>
          </a:xfrm>
          <a:prstGeom prst="rect">
            <a:avLst/>
          </a:prstGeom>
          <a:solidFill>
            <a:srgbClr val="DDDDDD"/>
          </a:solidFill>
          <a:ln w="9525">
            <a:noFill/>
            <a:miter lim="800000"/>
            <a:headEnd/>
            <a:tailEnd/>
          </a:ln>
        </p:spPr>
        <p:txBody>
          <a:bodyPr wrap="none">
            <a:spAutoFit/>
          </a:bodyPr>
          <a:lstStyle/>
          <a:p>
            <a:r>
              <a:rPr lang="it-IT" sz="2800" b="1">
                <a:latin typeface="Verdana" pitchFamily="34" charset="0"/>
              </a:rPr>
              <a:t>STRUTTURA DEL NEFRONE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398463" y="204788"/>
            <a:ext cx="8483600" cy="6242050"/>
          </a:xfrm>
          <a:prstGeom prst="rect">
            <a:avLst/>
          </a:prstGeom>
          <a:noFill/>
          <a:ln w="9525">
            <a:noFill/>
            <a:miter lim="800000"/>
            <a:headEnd/>
            <a:tailEnd/>
          </a:ln>
        </p:spPr>
        <p:txBody>
          <a:bodyPr>
            <a:spAutoFit/>
          </a:bodyPr>
          <a:lstStyle/>
          <a:p>
            <a:r>
              <a:rPr lang="it-IT" altLang="zh-CN" sz="2800" b="1" dirty="0">
                <a:solidFill>
                  <a:schemeClr val="accent2"/>
                </a:solidFill>
                <a:ea typeface="宋体" charset="-122"/>
                <a:sym typeface="Symbol" pitchFamily="18" charset="2"/>
              </a:rPr>
              <a:t>PATOLOGIE RENALI</a:t>
            </a:r>
          </a:p>
          <a:p>
            <a:r>
              <a:rPr lang="it-IT" altLang="zh-CN" sz="2800" b="1" dirty="0" err="1">
                <a:solidFill>
                  <a:schemeClr val="accent2"/>
                </a:solidFill>
                <a:ea typeface="宋体" charset="-122"/>
                <a:sym typeface="Symbol" pitchFamily="18" charset="2"/>
              </a:rPr>
              <a:t>*Glomerulonefrite</a:t>
            </a:r>
            <a:r>
              <a:rPr lang="it-IT" altLang="zh-CN" sz="2800" b="1" dirty="0">
                <a:solidFill>
                  <a:schemeClr val="accent2"/>
                </a:solidFill>
                <a:ea typeface="宋体" charset="-122"/>
                <a:sym typeface="Symbol" pitchFamily="18" charset="2"/>
              </a:rPr>
              <a:t>  [sindrome nefritica]</a:t>
            </a:r>
            <a:endParaRPr lang="it-IT" altLang="zh-CN" sz="2800" dirty="0">
              <a:solidFill>
                <a:schemeClr val="accent2"/>
              </a:solidFill>
              <a:ea typeface="宋体" charset="-122"/>
              <a:sym typeface="Symbol" pitchFamily="18" charset="2"/>
            </a:endParaRPr>
          </a:p>
          <a:p>
            <a:r>
              <a:rPr lang="it-IT" altLang="zh-CN" dirty="0">
                <a:ea typeface="宋体" charset="-122"/>
                <a:sym typeface="Symbol" pitchFamily="18" charset="2"/>
              </a:rPr>
              <a:t>Malattia infiammatoria da:</a:t>
            </a:r>
            <a:endParaRPr lang="it-IT" altLang="zh-CN" dirty="0">
              <a:ea typeface="宋体" charset="-122"/>
              <a:sym typeface="Wingdings" pitchFamily="2" charset="2"/>
            </a:endParaRPr>
          </a:p>
          <a:p>
            <a:r>
              <a:rPr lang="it-IT" altLang="zh-CN" dirty="0">
                <a:ea typeface="宋体" charset="-122"/>
                <a:sym typeface="Wingdings" pitchFamily="2" charset="2"/>
              </a:rPr>
              <a:t></a:t>
            </a:r>
            <a:r>
              <a:rPr lang="it-IT" altLang="zh-CN" dirty="0">
                <a:ea typeface="宋体" charset="-122"/>
                <a:sym typeface="Symbol" pitchFamily="18" charset="2"/>
              </a:rPr>
              <a:t> </a:t>
            </a:r>
            <a:r>
              <a:rPr lang="it-IT" altLang="zh-CN" dirty="0">
                <a:solidFill>
                  <a:srgbClr val="FF3300"/>
                </a:solidFill>
                <a:ea typeface="宋体" charset="-122"/>
                <a:sym typeface="Symbol" pitchFamily="18" charset="2"/>
              </a:rPr>
              <a:t>da infezioni</a:t>
            </a:r>
            <a:endParaRPr lang="it-IT" altLang="zh-CN" dirty="0">
              <a:solidFill>
                <a:srgbClr val="FF3300"/>
              </a:solidFill>
              <a:ea typeface="宋体" charset="-122"/>
              <a:sym typeface="Wingdings" pitchFamily="2" charset="2"/>
            </a:endParaRPr>
          </a:p>
          <a:p>
            <a:r>
              <a:rPr lang="it-IT" altLang="zh-CN" dirty="0">
                <a:ea typeface="宋体" charset="-122"/>
                <a:sym typeface="Wingdings" pitchFamily="2" charset="2"/>
              </a:rPr>
              <a:t></a:t>
            </a:r>
            <a:r>
              <a:rPr lang="it-IT" altLang="zh-CN" dirty="0">
                <a:ea typeface="宋体" charset="-122"/>
                <a:sym typeface="Symbol" pitchFamily="18" charset="2"/>
              </a:rPr>
              <a:t> </a:t>
            </a:r>
            <a:r>
              <a:rPr lang="it-IT" altLang="zh-CN" dirty="0">
                <a:solidFill>
                  <a:srgbClr val="FF3300"/>
                </a:solidFill>
                <a:ea typeface="宋体" charset="-122"/>
                <a:sym typeface="Symbol" pitchFamily="18" charset="2"/>
              </a:rPr>
              <a:t>da farmaci (sali oro e mercurio)</a:t>
            </a:r>
          </a:p>
          <a:p>
            <a:pPr algn="just"/>
            <a:r>
              <a:rPr lang="it-IT" altLang="zh-CN" dirty="0">
                <a:ea typeface="宋体" charset="-122"/>
                <a:sym typeface="Symbol" pitchFamily="18" charset="2"/>
              </a:rPr>
              <a:t>Causata da:</a:t>
            </a:r>
            <a:endParaRPr lang="it-IT" altLang="zh-CN" dirty="0">
              <a:ea typeface="宋体" charset="-122"/>
              <a:sym typeface="Wingdings" pitchFamily="2" charset="2"/>
            </a:endParaRPr>
          </a:p>
          <a:p>
            <a:pPr algn="just"/>
            <a:r>
              <a:rPr lang="it-IT" altLang="zh-CN" dirty="0">
                <a:ea typeface="宋体" charset="-122"/>
                <a:sym typeface="Wingdings" pitchFamily="2" charset="2"/>
              </a:rPr>
              <a:t></a:t>
            </a:r>
            <a:r>
              <a:rPr lang="it-IT" altLang="zh-CN" dirty="0">
                <a:ea typeface="宋体" charset="-122"/>
                <a:sym typeface="Symbol" pitchFamily="18" charset="2"/>
              </a:rPr>
              <a:t> ostruzione rete capillare e successivamente intero nefrone</a:t>
            </a:r>
            <a:endParaRPr lang="it-IT" altLang="zh-CN" dirty="0">
              <a:ea typeface="宋体" charset="-122"/>
              <a:sym typeface="Wingdings" pitchFamily="2" charset="2"/>
            </a:endParaRPr>
          </a:p>
          <a:p>
            <a:pPr algn="just">
              <a:buFont typeface="Wingdings" pitchFamily="2" charset="2"/>
              <a:buChar char="Ä"/>
            </a:pPr>
            <a:r>
              <a:rPr lang="it-IT" altLang="zh-CN" dirty="0">
                <a:ea typeface="宋体" charset="-122"/>
                <a:sym typeface="Symbol" pitchFamily="18" charset="2"/>
              </a:rPr>
              <a:t> da proliferazione endotelio vasale ed epitelio capsula (</a:t>
            </a:r>
            <a:r>
              <a:rPr lang="it-IT" altLang="zh-CN" sz="2000" dirty="0">
                <a:solidFill>
                  <a:schemeClr val="accent2"/>
                </a:solidFill>
                <a:ea typeface="宋体" charset="-122"/>
                <a:sym typeface="Symbol" pitchFamily="18" charset="2"/>
              </a:rPr>
              <a:t>Il lume dei capillari viene progressivamente ostruito da cellule endoteliali proliferanti e viene al tempo stesso compresso dall'esterno da cellule epiteliali che si accumulano fra la capsula del </a:t>
            </a:r>
            <a:r>
              <a:rPr lang="it-IT" altLang="zh-CN" sz="2000" dirty="0" err="1">
                <a:solidFill>
                  <a:schemeClr val="accent2"/>
                </a:solidFill>
                <a:ea typeface="宋体" charset="-122"/>
                <a:sym typeface="Symbol" pitchFamily="18" charset="2"/>
              </a:rPr>
              <a:t>Bowman</a:t>
            </a:r>
            <a:r>
              <a:rPr lang="it-IT" altLang="zh-CN" sz="2000" dirty="0">
                <a:solidFill>
                  <a:schemeClr val="accent2"/>
                </a:solidFill>
                <a:ea typeface="宋体" charset="-122"/>
                <a:sym typeface="Symbol" pitchFamily="18" charset="2"/>
              </a:rPr>
              <a:t> ed il gomitolo capillare). </a:t>
            </a:r>
          </a:p>
          <a:p>
            <a:pPr algn="just">
              <a:buFont typeface="Wingdings" pitchFamily="2" charset="2"/>
              <a:buNone/>
            </a:pPr>
            <a:r>
              <a:rPr lang="it-IT" altLang="zh-CN" dirty="0">
                <a:solidFill>
                  <a:schemeClr val="accent2"/>
                </a:solidFill>
                <a:ea typeface="宋体" charset="-122"/>
                <a:sym typeface="Symbol" pitchFamily="18" charset="2"/>
              </a:rPr>
              <a:t>Conseguente riduzione superficie filtrante e ridotta funzione tubulare: </a:t>
            </a:r>
            <a:r>
              <a:rPr lang="it-IT" altLang="zh-CN" dirty="0">
                <a:ea typeface="宋体" charset="-122"/>
                <a:sym typeface="Symbol" pitchFamily="18" charset="2"/>
              </a:rPr>
              <a:t>iperazotemia, ritenzione acqua e sali </a:t>
            </a:r>
            <a:r>
              <a:rPr lang="it-IT" altLang="zh-CN" dirty="0">
                <a:ea typeface="宋体" charset="-122"/>
                <a:sym typeface="Wingdings" pitchFamily="2" charset="2"/>
              </a:rPr>
              <a:t></a:t>
            </a:r>
            <a:r>
              <a:rPr lang="it-IT" altLang="zh-CN" dirty="0">
                <a:ea typeface="宋体" charset="-122"/>
                <a:sym typeface="Symbol" pitchFamily="18" charset="2"/>
              </a:rPr>
              <a:t> ipertensione edemi, oliguria, proteinuria, ematuria, nausea, vomito, malessere, anoressia</a:t>
            </a:r>
          </a:p>
          <a:p>
            <a:pPr algn="just"/>
            <a:r>
              <a:rPr lang="it-IT" altLang="zh-CN" dirty="0">
                <a:ea typeface="宋体" charset="-122"/>
                <a:sym typeface="Symbol" pitchFamily="18" charset="2"/>
              </a:rPr>
              <a:t>Guarigione completa entro alcune settimane</a:t>
            </a:r>
          </a:p>
          <a:p>
            <a:pPr algn="just"/>
            <a:r>
              <a:rPr lang="it-IT" altLang="zh-CN" dirty="0">
                <a:ea typeface="宋体" charset="-122"/>
                <a:sym typeface="Symbol" pitchFamily="18" charset="2"/>
              </a:rPr>
              <a:t>Talora cronicizzazione </a:t>
            </a:r>
            <a:r>
              <a:rPr lang="it-IT" altLang="zh-CN" dirty="0" err="1">
                <a:ea typeface="宋体" charset="-122"/>
                <a:sym typeface="Symbol" pitchFamily="18" charset="2"/>
              </a:rPr>
              <a:t>glomerulonefrite</a:t>
            </a:r>
            <a:r>
              <a:rPr lang="it-IT" altLang="zh-CN" dirty="0">
                <a:ea typeface="宋体" charset="-122"/>
                <a:sym typeface="Symbol" pitchFamily="18" charset="2"/>
              </a:rPr>
              <a:t> cronica uremia</a:t>
            </a:r>
            <a:endParaRPr lang="it-IT" dirty="0">
              <a:sym typeface="Symbol" pitchFamily="18"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98463" y="204788"/>
            <a:ext cx="8483600" cy="6726237"/>
          </a:xfrm>
          <a:prstGeom prst="rect">
            <a:avLst/>
          </a:prstGeom>
          <a:noFill/>
          <a:ln w="9525">
            <a:noFill/>
            <a:miter lim="800000"/>
            <a:headEnd/>
            <a:tailEnd/>
          </a:ln>
        </p:spPr>
        <p:txBody>
          <a:bodyPr>
            <a:spAutoFit/>
          </a:bodyPr>
          <a:lstStyle/>
          <a:p>
            <a:r>
              <a:rPr lang="it-IT" altLang="zh-CN" sz="2800" b="1">
                <a:solidFill>
                  <a:schemeClr val="accent2"/>
                </a:solidFill>
                <a:ea typeface="宋体" charset="-122"/>
                <a:sym typeface="Symbol" pitchFamily="18" charset="2"/>
              </a:rPr>
              <a:t>*Sindrome nefrotica</a:t>
            </a:r>
          </a:p>
          <a:p>
            <a:pPr algn="just"/>
            <a:r>
              <a:rPr lang="it-IT" altLang="zh-CN">
                <a:solidFill>
                  <a:srgbClr val="FF6600"/>
                </a:solidFill>
                <a:ea typeface="宋体" charset="-122"/>
                <a:sym typeface="Symbol" pitchFamily="18" charset="2"/>
              </a:rPr>
              <a:t>Grave proteinuria</a:t>
            </a:r>
            <a:r>
              <a:rPr lang="it-IT" altLang="zh-CN">
                <a:ea typeface="宋体" charset="-122"/>
                <a:sym typeface="Symbol" pitchFamily="18" charset="2"/>
              </a:rPr>
              <a:t> da aumento dimensioni dei poro-canali membrana basale glomeruli: </a:t>
            </a:r>
            <a:r>
              <a:rPr lang="it-IT" altLang="zh-CN" b="1">
                <a:ea typeface="宋体" charset="-122"/>
                <a:sym typeface="Symbol" pitchFamily="18" charset="2"/>
              </a:rPr>
              <a:t>grave proteinuria ed edemi </a:t>
            </a:r>
            <a:r>
              <a:rPr lang="it-IT" altLang="zh-CN">
                <a:ea typeface="宋体" charset="-122"/>
                <a:sym typeface="Symbol" pitchFamily="18" charset="2"/>
              </a:rPr>
              <a:t>anche diffusi. (</a:t>
            </a:r>
            <a:r>
              <a:rPr lang="it-IT" altLang="zh-CN" sz="2000">
                <a:solidFill>
                  <a:schemeClr val="accent2"/>
                </a:solidFill>
                <a:ea typeface="宋体" charset="-122"/>
                <a:sym typeface="Symbol" pitchFamily="18" charset="2"/>
              </a:rPr>
              <a:t>proteine nel filtrato passano da livello base di 0.3 mg/ml a 2-3 mg/ml</a:t>
            </a:r>
            <a:r>
              <a:rPr lang="it-IT" altLang="zh-CN" sz="2000">
                <a:ea typeface="宋体" charset="-122"/>
                <a:sym typeface="Symbol" pitchFamily="18" charset="2"/>
              </a:rPr>
              <a:t>)	</a:t>
            </a:r>
          </a:p>
          <a:p>
            <a:pPr algn="just"/>
            <a:r>
              <a:rPr lang="it-IT" altLang="zh-CN">
                <a:ea typeface="宋体" charset="-122"/>
                <a:sym typeface="Wingdings" pitchFamily="2" charset="2"/>
              </a:rPr>
              <a:t></a:t>
            </a:r>
            <a:r>
              <a:rPr lang="it-IT" altLang="zh-CN">
                <a:ea typeface="宋体" charset="-122"/>
                <a:sym typeface="Symbol" pitchFamily="18" charset="2"/>
              </a:rPr>
              <a:t> Perdita soprattutto di albumine oltre 3,5 g/die da cui:</a:t>
            </a:r>
          </a:p>
          <a:p>
            <a:pPr algn="just"/>
            <a:r>
              <a:rPr lang="it-IT" altLang="zh-CN">
                <a:ea typeface="宋体" charset="-122"/>
                <a:sym typeface="Symbol" pitchFamily="18" charset="2"/>
              </a:rPr>
              <a:t>minore pressione osmotica del plasma  l’acqua va dal sangue ai tessuti interstiziali  edemi; ridotto volume sangue (</a:t>
            </a:r>
            <a:r>
              <a:rPr lang="it-IT" altLang="zh-CN" sz="2000">
                <a:solidFill>
                  <a:schemeClr val="accent2"/>
                </a:solidFill>
                <a:ea typeface="宋体" charset="-122"/>
                <a:sym typeface="Symbol" pitchFamily="18" charset="2"/>
              </a:rPr>
              <a:t>ipovolemia</a:t>
            </a:r>
            <a:r>
              <a:rPr lang="it-IT" altLang="zh-CN">
                <a:ea typeface="宋体" charset="-122"/>
                <a:sym typeface="Symbol" pitchFamily="18" charset="2"/>
              </a:rPr>
              <a:t>)  ipotensione; insufficienza renale maggiore tossicità da farmacibilancio azotato negativo</a:t>
            </a:r>
          </a:p>
          <a:p>
            <a:pPr algn="just"/>
            <a:r>
              <a:rPr lang="it-IT" altLang="zh-CN">
                <a:ea typeface="宋体" charset="-122"/>
                <a:sym typeface="Symbol" pitchFamily="18" charset="2"/>
              </a:rPr>
              <a:t>Ma anche perdita di </a:t>
            </a:r>
            <a:r>
              <a:rPr lang="it-IT" altLang="zh-CN" b="1">
                <a:ea typeface="宋体" charset="-122"/>
                <a:sym typeface="Symbol" pitchFamily="18" charset="2"/>
              </a:rPr>
              <a:t>immunoglobuline, </a:t>
            </a:r>
            <a:r>
              <a:rPr lang="it-IT" altLang="zh-CN">
                <a:ea typeface="宋体" charset="-122"/>
                <a:sym typeface="Symbol" pitchFamily="18" charset="2"/>
              </a:rPr>
              <a:t>transferrina e ceruloplasmina [la ceruloplasmina è una </a:t>
            </a:r>
            <a:r>
              <a:rPr lang="el-GR" altLang="zh-CN">
                <a:ea typeface="宋体" charset="-122"/>
                <a:cs typeface="Times New Roman" pitchFamily="18" charset="0"/>
                <a:sym typeface="Symbol" pitchFamily="18" charset="2"/>
              </a:rPr>
              <a:t>α</a:t>
            </a:r>
            <a:r>
              <a:rPr lang="it-IT" altLang="zh-CN">
                <a:ea typeface="宋体" charset="-122"/>
                <a:sym typeface="Symbol" pitchFamily="18" charset="2"/>
              </a:rPr>
              <a:t>-globulina contenente rame. Ha attività ossidasica, forse è un enzima. Da 16 a 32 mg/100 ml plasma; aumenta in gravidanza e schizofrenia, diminuisce in caso di nefrosi] </a:t>
            </a:r>
            <a:endParaRPr lang="it-IT" altLang="zh-CN">
              <a:ea typeface="宋体" charset="-122"/>
              <a:sym typeface="Wingdings" pitchFamily="2" charset="2"/>
            </a:endParaRPr>
          </a:p>
          <a:p>
            <a:pPr algn="just"/>
            <a:r>
              <a:rPr lang="it-IT" altLang="zh-CN">
                <a:ea typeface="宋体" charset="-122"/>
                <a:sym typeface="Wingdings" pitchFamily="2" charset="2"/>
              </a:rPr>
              <a:t></a:t>
            </a:r>
            <a:r>
              <a:rPr lang="it-IT" altLang="zh-CN">
                <a:ea typeface="宋体" charset="-122"/>
                <a:sym typeface="Symbol" pitchFamily="18" charset="2"/>
              </a:rPr>
              <a:t> Perdita immunoglobuline porta a minore resistenza infezioni</a:t>
            </a:r>
            <a:endParaRPr lang="it-IT" altLang="zh-CN">
              <a:ea typeface="宋体" charset="-122"/>
              <a:sym typeface="Wingdings" pitchFamily="2" charset="2"/>
            </a:endParaRPr>
          </a:p>
          <a:p>
            <a:pPr algn="just"/>
            <a:r>
              <a:rPr lang="it-IT" altLang="zh-CN">
                <a:ea typeface="宋体" charset="-122"/>
                <a:sym typeface="Wingdings" pitchFamily="2" charset="2"/>
              </a:rPr>
              <a:t></a:t>
            </a:r>
            <a:r>
              <a:rPr lang="it-IT" altLang="zh-CN">
                <a:ea typeface="宋体" charset="-122"/>
                <a:sym typeface="Symbol" pitchFamily="18" charset="2"/>
              </a:rPr>
              <a:t> Riduzione volume attivazione renina-angiotensina-aldosterone porta a trattenere il sodio.</a:t>
            </a:r>
          </a:p>
          <a:p>
            <a:pPr algn="just"/>
            <a:r>
              <a:rPr lang="it-IT" altLang="zh-CN">
                <a:solidFill>
                  <a:srgbClr val="FF3300"/>
                </a:solidFill>
                <a:ea typeface="宋体" charset="-122"/>
                <a:sym typeface="Symbol" pitchFamily="18" charset="2"/>
              </a:rPr>
              <a:t>Talora da glomerulonefriti croniche</a:t>
            </a:r>
            <a:endParaRPr lang="it-IT">
              <a:solidFill>
                <a:srgbClr val="FF3300"/>
              </a:solidFill>
              <a:ea typeface="宋体" charset="-122"/>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Risultati immagini per sindrome nefritica e nefrosica immagini"/>
          <p:cNvPicPr>
            <a:picLocks noChangeAspect="1" noChangeArrowheads="1"/>
          </p:cNvPicPr>
          <p:nvPr/>
        </p:nvPicPr>
        <p:blipFill>
          <a:blip r:embed="rId2" cstate="print"/>
          <a:srcRect/>
          <a:stretch>
            <a:fillRect/>
          </a:stretch>
        </p:blipFill>
        <p:spPr bwMode="auto">
          <a:xfrm>
            <a:off x="876300" y="505620"/>
            <a:ext cx="7555441" cy="56665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39725" y="349250"/>
            <a:ext cx="8483600" cy="6148388"/>
          </a:xfrm>
          <a:prstGeom prst="rect">
            <a:avLst/>
          </a:prstGeom>
          <a:noFill/>
          <a:ln w="9525">
            <a:noFill/>
            <a:miter lim="800000"/>
            <a:headEnd/>
            <a:tailEnd/>
          </a:ln>
        </p:spPr>
        <p:txBody>
          <a:bodyPr>
            <a:spAutoFit/>
          </a:bodyPr>
          <a:lstStyle/>
          <a:p>
            <a:r>
              <a:rPr lang="it-IT" altLang="zh-CN" sz="2800" b="1">
                <a:solidFill>
                  <a:schemeClr val="accent2"/>
                </a:solidFill>
                <a:ea typeface="宋体" charset="-122"/>
                <a:sym typeface="Symbol" pitchFamily="18" charset="2"/>
              </a:rPr>
              <a:t>*Nefropatie tubulo-interstiziali</a:t>
            </a:r>
          </a:p>
          <a:p>
            <a:pPr algn="just"/>
            <a:r>
              <a:rPr lang="it-IT" altLang="zh-CN">
                <a:ea typeface="宋体" charset="-122"/>
                <a:sym typeface="Symbol" pitchFamily="18" charset="2"/>
              </a:rPr>
              <a:t>Forme infiammatorie connettivo interstiziale con:</a:t>
            </a:r>
          </a:p>
          <a:p>
            <a:pPr algn="just">
              <a:buFont typeface="Wingdings" pitchFamily="2" charset="2"/>
              <a:buChar char="Ø"/>
            </a:pPr>
            <a:r>
              <a:rPr lang="it-IT" altLang="zh-CN">
                <a:ea typeface="宋体" charset="-122"/>
                <a:sym typeface="Symbol" pitchFamily="18" charset="2"/>
              </a:rPr>
              <a:t>	 Edemi e infiltrazione globuli bianchi.</a:t>
            </a:r>
          </a:p>
          <a:p>
            <a:pPr algn="just">
              <a:buFont typeface="Wingdings" pitchFamily="2" charset="2"/>
              <a:buChar char="Ø"/>
            </a:pPr>
            <a:r>
              <a:rPr lang="it-IT" altLang="zh-CN">
                <a:ea typeface="宋体" charset="-122"/>
                <a:sym typeface="Symbol" pitchFamily="18" charset="2"/>
              </a:rPr>
              <a:t>	 iperazotemia, oliguria acuta, ematuria, leucocituria, 	 	enzimuria</a:t>
            </a:r>
          </a:p>
          <a:p>
            <a:pPr algn="just">
              <a:buFont typeface="Wingdings" pitchFamily="2" charset="2"/>
              <a:buChar char="Ø"/>
            </a:pPr>
            <a:r>
              <a:rPr lang="it-IT" altLang="zh-CN">
                <a:ea typeface="宋体" charset="-122"/>
                <a:sym typeface="Symbol" pitchFamily="18" charset="2"/>
              </a:rPr>
              <a:t>	 reazioni allergiche: febbre-artralgie-eruzioni cutanee-	eosinofilia</a:t>
            </a:r>
          </a:p>
          <a:p>
            <a:pPr algn="just">
              <a:buFont typeface="Wingdings" pitchFamily="2" charset="2"/>
              <a:buNone/>
            </a:pPr>
            <a:endParaRPr lang="it-IT" altLang="zh-CN">
              <a:ea typeface="宋体" charset="-122"/>
              <a:sym typeface="Symbol" pitchFamily="18" charset="2"/>
            </a:endParaRPr>
          </a:p>
          <a:p>
            <a:pPr algn="just"/>
            <a:r>
              <a:rPr lang="it-IT" altLang="zh-CN">
                <a:ea typeface="宋体" charset="-122"/>
                <a:sym typeface="Symbol" pitchFamily="18" charset="2"/>
              </a:rPr>
              <a:t>Spesso come conseguenza può portare a insufficienza renale</a:t>
            </a:r>
          </a:p>
          <a:p>
            <a:pPr algn="just">
              <a:buFont typeface="Wingdings" pitchFamily="2" charset="2"/>
              <a:buChar char="ü"/>
            </a:pPr>
            <a:r>
              <a:rPr lang="it-IT" altLang="zh-CN">
                <a:solidFill>
                  <a:srgbClr val="FF3300"/>
                </a:solidFill>
                <a:ea typeface="宋体" charset="-122"/>
                <a:sym typeface="Symbol" pitchFamily="18" charset="2"/>
              </a:rPr>
              <a:t>Forme acute da infezioni e da ipersensibilità da farmaci</a:t>
            </a:r>
            <a:r>
              <a:rPr lang="it-IT" altLang="zh-CN">
                <a:ea typeface="宋体" charset="-122"/>
                <a:sym typeface="Symbol" pitchFamily="18" charset="2"/>
              </a:rPr>
              <a:t> </a:t>
            </a:r>
            <a:r>
              <a:rPr lang="it-IT" altLang="zh-CN">
                <a:solidFill>
                  <a:schemeClr val="accent2"/>
                </a:solidFill>
                <a:ea typeface="宋体" charset="-122"/>
                <a:sym typeface="Symbol" pitchFamily="18" charset="2"/>
              </a:rPr>
              <a:t>(</a:t>
            </a:r>
            <a:r>
              <a:rPr lang="it-IT" altLang="zh-CN" sz="2000">
                <a:solidFill>
                  <a:schemeClr val="accent2"/>
                </a:solidFill>
                <a:ea typeface="宋体" charset="-122"/>
                <a:sym typeface="Symbol" pitchFamily="18" charset="2"/>
              </a:rPr>
              <a:t>Pielonefriti acute</a:t>
            </a:r>
            <a:r>
              <a:rPr lang="it-IT" altLang="zh-CN">
                <a:solidFill>
                  <a:schemeClr val="accent2"/>
                </a:solidFill>
                <a:ea typeface="宋体" charset="-122"/>
                <a:sym typeface="Symbol" pitchFamily="18" charset="2"/>
              </a:rPr>
              <a:t>)</a:t>
            </a:r>
          </a:p>
          <a:p>
            <a:pPr algn="just">
              <a:buFont typeface="Wingdings" pitchFamily="2" charset="2"/>
              <a:buChar char="ü"/>
            </a:pPr>
            <a:r>
              <a:rPr lang="it-IT" altLang="zh-CN">
                <a:solidFill>
                  <a:srgbClr val="FF3300"/>
                </a:solidFill>
                <a:ea typeface="宋体" charset="-122"/>
                <a:sym typeface="Symbol" pitchFamily="18" charset="2"/>
              </a:rPr>
              <a:t>Forme croniche da infezioni</a:t>
            </a:r>
            <a:r>
              <a:rPr lang="it-IT" altLang="zh-CN">
                <a:ea typeface="宋体" charset="-122"/>
                <a:sym typeface="Symbol" pitchFamily="18" charset="2"/>
              </a:rPr>
              <a:t> </a:t>
            </a:r>
            <a:r>
              <a:rPr lang="it-IT" altLang="zh-CN">
                <a:solidFill>
                  <a:schemeClr val="accent2"/>
                </a:solidFill>
                <a:ea typeface="宋体" charset="-122"/>
                <a:sym typeface="Symbol" pitchFamily="18" charset="2"/>
              </a:rPr>
              <a:t>(</a:t>
            </a:r>
            <a:r>
              <a:rPr lang="it-IT" altLang="zh-CN" sz="2000">
                <a:solidFill>
                  <a:schemeClr val="accent2"/>
                </a:solidFill>
                <a:ea typeface="宋体" charset="-122"/>
                <a:sym typeface="Symbol" pitchFamily="18" charset="2"/>
              </a:rPr>
              <a:t>Pielonefriti croniche</a:t>
            </a:r>
            <a:r>
              <a:rPr lang="it-IT" altLang="zh-CN">
                <a:solidFill>
                  <a:schemeClr val="accent2"/>
                </a:solidFill>
                <a:ea typeface="宋体" charset="-122"/>
                <a:sym typeface="Symbol" pitchFamily="18" charset="2"/>
              </a:rPr>
              <a:t>)</a:t>
            </a:r>
          </a:p>
          <a:p>
            <a:pPr algn="just"/>
            <a:endParaRPr lang="it-IT" altLang="zh-CN">
              <a:ea typeface="宋体" charset="-122"/>
              <a:sym typeface="Symbol" pitchFamily="18" charset="2"/>
            </a:endParaRPr>
          </a:p>
          <a:p>
            <a:endParaRPr lang="it-IT" altLang="zh-CN" sz="1000">
              <a:ea typeface="宋体" charset="-122"/>
              <a:sym typeface="Symbol" pitchFamily="18" charset="2"/>
            </a:endParaRPr>
          </a:p>
          <a:p>
            <a:r>
              <a:rPr lang="it-IT">
                <a:solidFill>
                  <a:schemeClr val="accent2"/>
                </a:solidFill>
                <a:sym typeface="Symbol" pitchFamily="18" charset="2"/>
              </a:rPr>
              <a:t>Numerosi possono essere i farmaci responsabili di queste nefropatie interstiziali ad esempio: varie penicilline, rifampicina,cefalosporine, diuretici, cimetidina, allopurinolo, FANS</a:t>
            </a:r>
            <a:r>
              <a:rPr lang="it-IT">
                <a:sym typeface="Symbol" pitchFamily="18" charset="2"/>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98463" y="-66675"/>
            <a:ext cx="8483600" cy="6975475"/>
          </a:xfrm>
          <a:prstGeom prst="rect">
            <a:avLst/>
          </a:prstGeom>
          <a:noFill/>
          <a:ln w="9525">
            <a:noFill/>
            <a:miter lim="800000"/>
            <a:headEnd/>
            <a:tailEnd/>
          </a:ln>
        </p:spPr>
        <p:txBody>
          <a:bodyPr>
            <a:spAutoFit/>
          </a:bodyPr>
          <a:lstStyle/>
          <a:p>
            <a:r>
              <a:rPr lang="it-IT" altLang="zh-CN" sz="2800" b="1">
                <a:solidFill>
                  <a:schemeClr val="accent2"/>
                </a:solidFill>
                <a:ea typeface="宋体" charset="-122"/>
                <a:sym typeface="Symbol" pitchFamily="18" charset="2"/>
              </a:rPr>
              <a:t>*Necrosi tubulare:</a:t>
            </a:r>
          </a:p>
          <a:p>
            <a:pPr algn="just">
              <a:buFont typeface="Wingdings" pitchFamily="2" charset="2"/>
              <a:buChar char="ü"/>
            </a:pPr>
            <a:r>
              <a:rPr lang="it-IT" altLang="zh-CN" b="1">
                <a:solidFill>
                  <a:srgbClr val="FF3300"/>
                </a:solidFill>
                <a:ea typeface="宋体" charset="-122"/>
                <a:sym typeface="Symbol" pitchFamily="18" charset="2"/>
              </a:rPr>
              <a:t>Da ischemia renale protratta o da farmaci o sostanze tossiche</a:t>
            </a:r>
          </a:p>
          <a:p>
            <a:pPr algn="just"/>
            <a:r>
              <a:rPr lang="it-IT" altLang="zh-CN" b="1">
                <a:ea typeface="宋体" charset="-122"/>
                <a:sym typeface="Symbol" pitchFamily="18" charset="2"/>
              </a:rPr>
              <a:t>Conseguente insufficienza renale </a:t>
            </a:r>
            <a:r>
              <a:rPr lang="it-IT" altLang="zh-CN" b="1">
                <a:solidFill>
                  <a:schemeClr val="accent2"/>
                </a:solidFill>
                <a:ea typeface="宋体" charset="-122"/>
                <a:sym typeface="Symbol" pitchFamily="18" charset="2"/>
              </a:rPr>
              <a:t>anuria</a:t>
            </a:r>
            <a:r>
              <a:rPr lang="it-IT" altLang="zh-CN" b="1">
                <a:ea typeface="宋体" charset="-122"/>
                <a:sym typeface="Symbol" pitchFamily="18" charset="2"/>
              </a:rPr>
              <a:t> </a:t>
            </a:r>
            <a:r>
              <a:rPr lang="it-IT" altLang="zh-CN" sz="2000" b="1">
                <a:solidFill>
                  <a:schemeClr val="accent2"/>
                </a:solidFill>
                <a:ea typeface="宋体" charset="-122"/>
                <a:sym typeface="Symbol" pitchFamily="18" charset="2"/>
              </a:rPr>
              <a:t>(mancata formazione di urina)</a:t>
            </a:r>
            <a:r>
              <a:rPr lang="it-IT" altLang="zh-CN" b="1">
                <a:ea typeface="宋体" charset="-122"/>
                <a:sym typeface="Symbol" pitchFamily="18" charset="2"/>
              </a:rPr>
              <a:t> o </a:t>
            </a:r>
            <a:r>
              <a:rPr lang="it-IT" altLang="zh-CN" b="1">
                <a:solidFill>
                  <a:schemeClr val="accent2"/>
                </a:solidFill>
                <a:ea typeface="宋体" charset="-122"/>
                <a:sym typeface="Symbol" pitchFamily="18" charset="2"/>
              </a:rPr>
              <a:t>oliguria grave</a:t>
            </a:r>
            <a:r>
              <a:rPr lang="it-IT" altLang="zh-CN" b="1">
                <a:ea typeface="宋体" charset="-122"/>
                <a:sym typeface="Symbol" pitchFamily="18" charset="2"/>
              </a:rPr>
              <a:t> </a:t>
            </a:r>
            <a:r>
              <a:rPr lang="it-IT" altLang="zh-CN" sz="2000" b="1">
                <a:solidFill>
                  <a:schemeClr val="accent2"/>
                </a:solidFill>
                <a:ea typeface="宋体" charset="-122"/>
                <a:sym typeface="Symbol" pitchFamily="18" charset="2"/>
              </a:rPr>
              <a:t>(marcata riduzione della produzione di urina</a:t>
            </a:r>
            <a:r>
              <a:rPr lang="it-IT" altLang="zh-CN" sz="2000" b="1">
                <a:ea typeface="宋体" charset="-122"/>
                <a:sym typeface="Symbol" pitchFamily="18" charset="2"/>
              </a:rPr>
              <a:t>)</a:t>
            </a:r>
            <a:r>
              <a:rPr lang="it-IT" altLang="zh-CN" b="1">
                <a:ea typeface="宋体" charset="-122"/>
                <a:sym typeface="Symbol" pitchFamily="18" charset="2"/>
              </a:rPr>
              <a:t> </a:t>
            </a:r>
            <a:r>
              <a:rPr lang="it-IT" altLang="zh-CN" b="1">
                <a:solidFill>
                  <a:schemeClr val="accent2"/>
                </a:solidFill>
                <a:ea typeface="宋体" charset="-122"/>
                <a:sym typeface="Symbol" pitchFamily="18" charset="2"/>
              </a:rPr>
              <a:t>uremia </a:t>
            </a:r>
            <a:r>
              <a:rPr lang="it-IT" altLang="zh-CN" sz="2000" b="1">
                <a:solidFill>
                  <a:schemeClr val="accent2"/>
                </a:solidFill>
                <a:ea typeface="宋体" charset="-122"/>
                <a:sym typeface="Symbol" pitchFamily="18" charset="2"/>
              </a:rPr>
              <a:t>(sangue nell’urina)</a:t>
            </a:r>
          </a:p>
          <a:p>
            <a:pPr algn="just"/>
            <a:r>
              <a:rPr lang="it-IT" altLang="zh-CN" b="1">
                <a:ea typeface="宋体" charset="-122"/>
                <a:sym typeface="Symbol" pitchFamily="18" charset="2"/>
              </a:rPr>
              <a:t>Possibile rigenerazione entro 2-3 settimane. Talora necessità di dialisi</a:t>
            </a:r>
          </a:p>
          <a:p>
            <a:endParaRPr lang="it-IT" altLang="zh-CN" sz="2000" b="1">
              <a:ea typeface="宋体" charset="-122"/>
              <a:sym typeface="Symbol" pitchFamily="18" charset="2"/>
            </a:endParaRPr>
          </a:p>
          <a:p>
            <a:r>
              <a:rPr lang="it-IT" altLang="zh-CN" sz="2800" b="1">
                <a:solidFill>
                  <a:schemeClr val="accent2"/>
                </a:solidFill>
                <a:ea typeface="宋体" charset="-122"/>
                <a:sym typeface="Symbol" pitchFamily="18" charset="2"/>
              </a:rPr>
              <a:t>*Insufficienza renale ed uremia (</a:t>
            </a:r>
            <a:r>
              <a:rPr lang="it-IT" altLang="zh-CN" sz="2000" b="1">
                <a:solidFill>
                  <a:schemeClr val="accent2"/>
                </a:solidFill>
                <a:ea typeface="宋体" charset="-122"/>
                <a:sym typeface="Symbol" pitchFamily="18" charset="2"/>
              </a:rPr>
              <a:t>accumulo nel sangue di urea)</a:t>
            </a:r>
          </a:p>
          <a:p>
            <a:r>
              <a:rPr lang="it-IT" altLang="zh-CN" b="1">
                <a:ea typeface="宋体" charset="-122"/>
                <a:sym typeface="Symbol" pitchFamily="18" charset="2"/>
              </a:rPr>
              <a:t>Insorgenza: 	- rapida (acuta) in 2-7 giorni da necrosi tubulare </a:t>
            </a:r>
          </a:p>
          <a:p>
            <a:r>
              <a:rPr lang="it-IT" altLang="zh-CN" b="1">
                <a:ea typeface="宋体" charset="-122"/>
                <a:sym typeface="Symbol" pitchFamily="18" charset="2"/>
              </a:rPr>
              <a:t>		- graduale (cronica) da glomerulonefriti</a:t>
            </a:r>
          </a:p>
          <a:p>
            <a:r>
              <a:rPr lang="it-IT" altLang="zh-CN" sz="2000" b="1">
                <a:solidFill>
                  <a:srgbClr val="FF6600"/>
                </a:solidFill>
                <a:ea typeface="宋体" charset="-122"/>
                <a:sym typeface="Symbol" pitchFamily="18" charset="2"/>
              </a:rPr>
              <a:t>Caratterizzata da:</a:t>
            </a:r>
          </a:p>
          <a:p>
            <a:r>
              <a:rPr lang="it-IT" altLang="zh-CN" sz="2000" b="1">
                <a:solidFill>
                  <a:srgbClr val="FF6600"/>
                </a:solidFill>
                <a:ea typeface="宋体" charset="-122"/>
                <a:sym typeface="Symbol" pitchFamily="18" charset="2"/>
              </a:rPr>
              <a:t> Marcata oliguria od anuria </a:t>
            </a:r>
          </a:p>
          <a:p>
            <a:r>
              <a:rPr lang="it-IT" altLang="zh-CN" sz="2000" b="1">
                <a:solidFill>
                  <a:srgbClr val="FF6600"/>
                </a:solidFill>
                <a:ea typeface="宋体" charset="-122"/>
                <a:sym typeface="Symbol" pitchFamily="18" charset="2"/>
              </a:rPr>
              <a:t></a:t>
            </a:r>
            <a:r>
              <a:rPr lang="it-IT" altLang="zh-CN" sz="2000">
                <a:solidFill>
                  <a:srgbClr val="FF6600"/>
                </a:solidFill>
                <a:ea typeface="宋体" charset="-122"/>
                <a:sym typeface="Symbol" pitchFamily="18" charset="2"/>
              </a:rPr>
              <a:t> </a:t>
            </a:r>
            <a:r>
              <a:rPr lang="it-IT" altLang="zh-CN" sz="2000" b="1">
                <a:solidFill>
                  <a:srgbClr val="FF6600"/>
                </a:solidFill>
                <a:ea typeface="宋体" charset="-122"/>
                <a:sym typeface="Symbol" pitchFamily="18" charset="2"/>
              </a:rPr>
              <a:t>aumento liquidi corporei </a:t>
            </a:r>
          </a:p>
          <a:p>
            <a:r>
              <a:rPr lang="it-IT" altLang="zh-CN" sz="2000" b="1">
                <a:solidFill>
                  <a:srgbClr val="FF6600"/>
                </a:solidFill>
                <a:ea typeface="宋体" charset="-122"/>
                <a:sym typeface="Symbol" pitchFamily="18" charset="2"/>
              </a:rPr>
              <a:t></a:t>
            </a:r>
            <a:r>
              <a:rPr lang="it-IT" altLang="zh-CN" sz="2000">
                <a:solidFill>
                  <a:srgbClr val="FF6600"/>
                </a:solidFill>
                <a:ea typeface="宋体" charset="-122"/>
                <a:sym typeface="Symbol" pitchFamily="18" charset="2"/>
              </a:rPr>
              <a:t> </a:t>
            </a:r>
            <a:r>
              <a:rPr lang="it-IT" altLang="zh-CN" sz="2000" b="1">
                <a:solidFill>
                  <a:srgbClr val="FF6600"/>
                </a:solidFill>
                <a:ea typeface="宋体" charset="-122"/>
                <a:sym typeface="Symbol" pitchFamily="18" charset="2"/>
              </a:rPr>
              <a:t>edema e ipertensione</a:t>
            </a:r>
          </a:p>
          <a:p>
            <a:r>
              <a:rPr lang="it-IT" altLang="zh-CN" sz="2000" b="1">
                <a:solidFill>
                  <a:srgbClr val="FF6600"/>
                </a:solidFill>
                <a:ea typeface="宋体" charset="-122"/>
                <a:sym typeface="Symbol" pitchFamily="18" charset="2"/>
              </a:rPr>
              <a:t></a:t>
            </a:r>
            <a:r>
              <a:rPr lang="it-IT" altLang="zh-CN" sz="2000">
                <a:solidFill>
                  <a:srgbClr val="FF6600"/>
                </a:solidFill>
                <a:ea typeface="宋体" charset="-122"/>
                <a:sym typeface="Symbol" pitchFamily="18" charset="2"/>
              </a:rPr>
              <a:t> </a:t>
            </a:r>
            <a:r>
              <a:rPr lang="it-IT" altLang="zh-CN" sz="2000" b="1">
                <a:solidFill>
                  <a:srgbClr val="FF6600"/>
                </a:solidFill>
                <a:ea typeface="宋体" charset="-122"/>
                <a:sym typeface="Symbol" pitchFamily="18" charset="2"/>
              </a:rPr>
              <a:t>aumento BUN e creatinina</a:t>
            </a:r>
          </a:p>
          <a:p>
            <a:r>
              <a:rPr lang="it-IT" altLang="zh-CN" sz="2000" b="1">
                <a:solidFill>
                  <a:srgbClr val="FF6600"/>
                </a:solidFill>
                <a:ea typeface="宋体" charset="-122"/>
                <a:sym typeface="Symbol" pitchFamily="18" charset="2"/>
              </a:rPr>
              <a:t></a:t>
            </a:r>
            <a:r>
              <a:rPr lang="it-IT" altLang="zh-CN" sz="2000">
                <a:solidFill>
                  <a:srgbClr val="FF6600"/>
                </a:solidFill>
                <a:ea typeface="宋体" charset="-122"/>
                <a:sym typeface="Symbol" pitchFamily="18" charset="2"/>
              </a:rPr>
              <a:t> </a:t>
            </a:r>
            <a:r>
              <a:rPr lang="it-IT" altLang="zh-CN" sz="2000" b="1">
                <a:solidFill>
                  <a:srgbClr val="FF6600"/>
                </a:solidFill>
                <a:ea typeface="宋体" charset="-122"/>
                <a:sym typeface="Symbol" pitchFamily="18" charset="2"/>
              </a:rPr>
              <a:t>diarrea, vomito ed anoressia</a:t>
            </a:r>
          </a:p>
          <a:p>
            <a:r>
              <a:rPr lang="it-IT" altLang="zh-CN" sz="2000" b="1">
                <a:solidFill>
                  <a:srgbClr val="FF6600"/>
                </a:solidFill>
                <a:ea typeface="宋体" charset="-122"/>
                <a:sym typeface="Symbol" pitchFamily="18" charset="2"/>
              </a:rPr>
              <a:t></a:t>
            </a:r>
            <a:r>
              <a:rPr lang="it-IT" altLang="zh-CN" sz="2000">
                <a:solidFill>
                  <a:srgbClr val="FF6600"/>
                </a:solidFill>
                <a:ea typeface="宋体" charset="-122"/>
                <a:sym typeface="Symbol" pitchFamily="18" charset="2"/>
              </a:rPr>
              <a:t> </a:t>
            </a:r>
            <a:r>
              <a:rPr lang="it-IT" altLang="zh-CN" sz="2000" b="1">
                <a:solidFill>
                  <a:srgbClr val="FF6600"/>
                </a:solidFill>
                <a:ea typeface="宋体" charset="-122"/>
                <a:sym typeface="Symbol" pitchFamily="18" charset="2"/>
              </a:rPr>
              <a:t>Insufficienza respiratoria, decadimento mentale, letargia,  confusione, coma e morte</a:t>
            </a:r>
          </a:p>
          <a:p>
            <a:r>
              <a:rPr lang="it-IT" altLang="zh-CN" b="1">
                <a:ea typeface="宋体" charset="-122"/>
                <a:sym typeface="Symbol" pitchFamily="18" charset="2"/>
              </a:rPr>
              <a:t>Cautela nell'uso dei farmaci</a:t>
            </a:r>
            <a:endParaRPr lang="it-IT" b="1">
              <a:sym typeface="Symbol" pitchFamily="18" charset="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98463" y="-9525"/>
            <a:ext cx="8483600" cy="6819900"/>
          </a:xfrm>
          <a:prstGeom prst="rect">
            <a:avLst/>
          </a:prstGeom>
          <a:noFill/>
          <a:ln w="9525">
            <a:noFill/>
            <a:miter lim="800000"/>
            <a:headEnd/>
            <a:tailEnd/>
          </a:ln>
        </p:spPr>
        <p:txBody>
          <a:bodyPr>
            <a:spAutoFit/>
          </a:bodyPr>
          <a:lstStyle/>
          <a:p>
            <a:r>
              <a:rPr lang="it-IT" altLang="zh-CN" sz="2800" b="1">
                <a:solidFill>
                  <a:schemeClr val="accent2"/>
                </a:solidFill>
                <a:ea typeface="宋体" charset="-122"/>
                <a:sym typeface="Symbol" pitchFamily="18" charset="2"/>
              </a:rPr>
              <a:t>*Calcoli renali (Urolitiasi)</a:t>
            </a:r>
          </a:p>
          <a:p>
            <a:endParaRPr lang="it-IT" altLang="zh-CN" sz="1800" b="1">
              <a:solidFill>
                <a:schemeClr val="accent2"/>
              </a:solidFill>
              <a:ea typeface="宋体" charset="-122"/>
              <a:sym typeface="Symbol" pitchFamily="18" charset="2"/>
            </a:endParaRPr>
          </a:p>
          <a:p>
            <a:r>
              <a:rPr lang="it-IT" altLang="zh-CN" b="1">
                <a:ea typeface="宋体" charset="-122"/>
                <a:sym typeface="Symbol" pitchFamily="18" charset="2"/>
              </a:rPr>
              <a:t>Calcoli od ostruzione vie urinarie da varie cause e da farmaci</a:t>
            </a:r>
          </a:p>
          <a:p>
            <a:r>
              <a:rPr lang="it-IT" altLang="zh-CN" b="1">
                <a:solidFill>
                  <a:srgbClr val="FF6600"/>
                </a:solidFill>
                <a:ea typeface="宋体" charset="-122"/>
                <a:sym typeface="Symbol" pitchFamily="18" charset="2"/>
              </a:rPr>
              <a:t>Composizione varia: fosfati-ossalati-carbonati di calcio o urati o farmaci</a:t>
            </a:r>
            <a:endParaRPr lang="it-IT" altLang="zh-CN" b="1" i="1">
              <a:solidFill>
                <a:srgbClr val="FF6600"/>
              </a:solidFill>
              <a:ea typeface="宋体" charset="-122"/>
              <a:sym typeface="Symbol" pitchFamily="18" charset="2"/>
            </a:endParaRPr>
          </a:p>
          <a:p>
            <a:r>
              <a:rPr lang="it-IT" altLang="zh-CN" b="1" i="1">
                <a:solidFill>
                  <a:schemeClr val="accent2"/>
                </a:solidFill>
                <a:ea typeface="宋体" charset="-122"/>
                <a:sym typeface="Symbol" pitchFamily="18" charset="2"/>
              </a:rPr>
              <a:t>Se i calcoli si fermano nella Pelvi renale ematuria o infezioni</a:t>
            </a:r>
          </a:p>
          <a:p>
            <a:r>
              <a:rPr lang="it-IT" altLang="zh-CN" b="1" i="1">
                <a:solidFill>
                  <a:schemeClr val="accent2"/>
                </a:solidFill>
                <a:ea typeface="宋体" charset="-122"/>
                <a:sym typeface="Symbol" pitchFamily="18" charset="2"/>
              </a:rPr>
              <a:t>(tipico per calcoli di grosse dimensioni)</a:t>
            </a:r>
          </a:p>
          <a:p>
            <a:r>
              <a:rPr lang="it-IT" altLang="zh-CN" b="1">
                <a:ea typeface="宋体" charset="-122"/>
                <a:sym typeface="Symbol" pitchFamily="18" charset="2"/>
              </a:rPr>
              <a:t>Se i calcoli piccoli si spostano negli Ureteri colica renale (per ostruzione degli ureteri)</a:t>
            </a:r>
          </a:p>
          <a:p>
            <a:endParaRPr lang="it-IT" altLang="zh-CN" b="1">
              <a:ea typeface="宋体" charset="-122"/>
              <a:sym typeface="Symbol" pitchFamily="18" charset="2"/>
            </a:endParaRPr>
          </a:p>
          <a:p>
            <a:pPr algn="ctr"/>
            <a:r>
              <a:rPr lang="it-IT" altLang="zh-CN" sz="2800" b="1">
                <a:solidFill>
                  <a:schemeClr val="accent2"/>
                </a:solidFill>
                <a:ea typeface="宋体" charset="-122"/>
                <a:sym typeface="Symbol" pitchFamily="18" charset="2"/>
              </a:rPr>
              <a:t>Effetto farmaci su tests di funzionalità renale</a:t>
            </a:r>
          </a:p>
          <a:p>
            <a:pPr algn="ctr"/>
            <a:endParaRPr lang="it-IT" altLang="zh-CN" sz="1200" b="1">
              <a:solidFill>
                <a:schemeClr val="accent2"/>
              </a:solidFill>
              <a:ea typeface="宋体" charset="-122"/>
              <a:sym typeface="Symbol" pitchFamily="18" charset="2"/>
            </a:endParaRPr>
          </a:p>
          <a:p>
            <a:pPr algn="just"/>
            <a:r>
              <a:rPr lang="it-IT" b="1">
                <a:solidFill>
                  <a:schemeClr val="accent2"/>
                </a:solidFill>
                <a:sym typeface="Symbol" pitchFamily="18" charset="2"/>
              </a:rPr>
              <a:t>I clinici in genere per monitorare la funzionalità renale di routine usano valutare la concentrazione ematica di urea [</a:t>
            </a:r>
            <a:r>
              <a:rPr lang="it-IT" b="1">
                <a:solidFill>
                  <a:srgbClr val="FF6600"/>
                </a:solidFill>
                <a:sym typeface="Symbol" pitchFamily="18" charset="2"/>
              </a:rPr>
              <a:t>azoto ureico nel siero 10-20 mg/100 ml. BUN]</a:t>
            </a:r>
            <a:r>
              <a:rPr lang="it-IT" b="1">
                <a:solidFill>
                  <a:schemeClr val="accent2"/>
                </a:solidFill>
                <a:sym typeface="Symbol" pitchFamily="18" charset="2"/>
              </a:rPr>
              <a:t> e di creatinina [</a:t>
            </a:r>
            <a:r>
              <a:rPr lang="it-IT" b="1">
                <a:solidFill>
                  <a:srgbClr val="FF6600"/>
                </a:solidFill>
                <a:sym typeface="Symbol" pitchFamily="18" charset="2"/>
              </a:rPr>
              <a:t>creatinina 0,7-1,5 mg/100 ml</a:t>
            </a:r>
            <a:r>
              <a:rPr lang="it-IT" b="1">
                <a:solidFill>
                  <a:schemeClr val="accent2"/>
                </a:solidFill>
                <a:sym typeface="Symbol" pitchFamily="18" charset="2"/>
              </a:rPr>
              <a:t>] che normalmente mantengono dei valori abbastanza costanti.</a:t>
            </a:r>
          </a:p>
          <a:p>
            <a:pPr algn="just"/>
            <a:r>
              <a:rPr lang="it-IT" sz="2000" b="1" i="1">
                <a:solidFill>
                  <a:srgbClr val="FF3300"/>
                </a:solidFill>
                <a:sym typeface="Symbol" pitchFamily="18" charset="2"/>
              </a:rPr>
              <a:t>Certi farmaci possono tuttavia alterare queste misure senza in realtà modificare la funzionalità renale</a:t>
            </a:r>
            <a:r>
              <a:rPr lang="it-IT">
                <a:sym typeface="Symbol" pitchFamily="18" charset="2"/>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98463" y="33338"/>
            <a:ext cx="8483600" cy="6889750"/>
          </a:xfrm>
          <a:prstGeom prst="rect">
            <a:avLst/>
          </a:prstGeom>
          <a:noFill/>
          <a:ln w="9525">
            <a:noFill/>
            <a:miter lim="800000"/>
            <a:headEnd/>
            <a:tailEnd/>
          </a:ln>
        </p:spPr>
        <p:txBody>
          <a:bodyPr>
            <a:spAutoFit/>
          </a:bodyPr>
          <a:lstStyle/>
          <a:p>
            <a:pPr algn="just">
              <a:buFont typeface="Wingdings" pitchFamily="2" charset="2"/>
              <a:buChar char="Ø"/>
            </a:pPr>
            <a:r>
              <a:rPr lang="it-IT" altLang="zh-CN" b="1">
                <a:solidFill>
                  <a:schemeClr val="accent2"/>
                </a:solidFill>
                <a:ea typeface="宋体" charset="-122"/>
                <a:sym typeface="Symbol" pitchFamily="18" charset="2"/>
              </a:rPr>
              <a:t>Aumento BUN da corticosteroidi e tetracicline </a:t>
            </a:r>
            <a:endParaRPr lang="it-IT" altLang="zh-CN" b="1" i="1">
              <a:solidFill>
                <a:schemeClr val="accent2"/>
              </a:solidFill>
              <a:ea typeface="宋体" charset="-122"/>
              <a:sym typeface="Symbol" pitchFamily="18" charset="2"/>
            </a:endParaRPr>
          </a:p>
          <a:p>
            <a:pPr algn="just">
              <a:buFont typeface="Wingdings" pitchFamily="2" charset="2"/>
              <a:buChar char="Ø"/>
            </a:pPr>
            <a:r>
              <a:rPr lang="it-IT" altLang="zh-CN" b="1" i="1">
                <a:solidFill>
                  <a:schemeClr val="accent2"/>
                </a:solidFill>
                <a:ea typeface="宋体" charset="-122"/>
                <a:sym typeface="Symbol" pitchFamily="18" charset="2"/>
              </a:rPr>
              <a:t>Aumento creatinina da trimetoprim e cimetidina </a:t>
            </a:r>
          </a:p>
          <a:p>
            <a:pPr algn="just">
              <a:buFont typeface="Wingdings" pitchFamily="2" charset="2"/>
              <a:buNone/>
            </a:pPr>
            <a:endParaRPr lang="it-IT" altLang="zh-CN" sz="1000" b="1" i="1">
              <a:solidFill>
                <a:schemeClr val="accent2"/>
              </a:solidFill>
              <a:ea typeface="宋体" charset="-122"/>
              <a:sym typeface="Symbol" pitchFamily="18" charset="2"/>
            </a:endParaRPr>
          </a:p>
          <a:p>
            <a:pPr algn="just">
              <a:lnSpc>
                <a:spcPct val="90000"/>
              </a:lnSpc>
            </a:pPr>
            <a:r>
              <a:rPr lang="it-IT" altLang="zh-CN" b="1" i="1">
                <a:solidFill>
                  <a:schemeClr val="accent2"/>
                </a:solidFill>
                <a:ea typeface="宋体" charset="-122"/>
                <a:sym typeface="Symbol" pitchFamily="18" charset="2"/>
              </a:rPr>
              <a:t>*</a:t>
            </a:r>
            <a:r>
              <a:rPr lang="it-IT" altLang="zh-CN" b="1">
                <a:solidFill>
                  <a:schemeClr val="accent2"/>
                </a:solidFill>
                <a:ea typeface="宋体" charset="-122"/>
                <a:sym typeface="Symbol" pitchFamily="18" charset="2"/>
              </a:rPr>
              <a:t>Corticosteroidi:</a:t>
            </a:r>
            <a:r>
              <a:rPr lang="it-IT" altLang="zh-CN" b="1">
                <a:ea typeface="宋体" charset="-122"/>
                <a:sym typeface="Symbol" pitchFamily="18" charset="2"/>
              </a:rPr>
              <a:t> Questi farmaci fisiologicamente presentano un'azione volta a: </a:t>
            </a:r>
          </a:p>
          <a:p>
            <a:pPr algn="just">
              <a:lnSpc>
                <a:spcPct val="90000"/>
              </a:lnSpc>
            </a:pPr>
            <a:r>
              <a:rPr lang="it-IT" altLang="zh-CN" b="1">
                <a:ea typeface="宋体" charset="-122"/>
                <a:sym typeface="Symbol" pitchFamily="18" charset="2"/>
              </a:rPr>
              <a:t>- stimolare la formazione di glucosio (Aumento della gluconeogenesi) </a:t>
            </a:r>
          </a:p>
          <a:p>
            <a:pPr algn="just">
              <a:lnSpc>
                <a:spcPct val="90000"/>
              </a:lnSpc>
            </a:pPr>
            <a:r>
              <a:rPr lang="it-IT" altLang="zh-CN" b="1">
                <a:ea typeface="宋体" charset="-122"/>
                <a:sym typeface="Symbol" pitchFamily="18" charset="2"/>
              </a:rPr>
              <a:t>- far diminuire la sua utilizzazione periferica (Diminuita utilizzazione e captazione del glucosio), da cui iperglicemia </a:t>
            </a:r>
          </a:p>
          <a:p>
            <a:pPr algn="just">
              <a:lnSpc>
                <a:spcPct val="90000"/>
              </a:lnSpc>
            </a:pPr>
            <a:r>
              <a:rPr lang="it-IT" altLang="zh-CN" b="1">
                <a:ea typeface="宋体" charset="-122"/>
                <a:sym typeface="Symbol" pitchFamily="18" charset="2"/>
              </a:rPr>
              <a:t>- promuovere l'immagazzinamento di glucosio come glicogeno</a:t>
            </a:r>
          </a:p>
          <a:p>
            <a:pPr algn="just">
              <a:lnSpc>
                <a:spcPct val="90000"/>
              </a:lnSpc>
            </a:pPr>
            <a:r>
              <a:rPr lang="it-IT" altLang="zh-CN" b="1">
                <a:ea typeface="宋体" charset="-122"/>
                <a:sym typeface="Symbol" pitchFamily="18" charset="2"/>
              </a:rPr>
              <a:t>I glucocorticoidi promuovono la gluconeogenesi mediante azioni periferiche ed a livello epatico: </a:t>
            </a:r>
          </a:p>
          <a:p>
            <a:pPr algn="just">
              <a:lnSpc>
                <a:spcPct val="90000"/>
              </a:lnSpc>
            </a:pPr>
            <a:r>
              <a:rPr lang="it-IT" altLang="zh-CN" b="1">
                <a:ea typeface="宋体" charset="-122"/>
                <a:sym typeface="Symbol" pitchFamily="18" charset="2"/>
              </a:rPr>
              <a:t>- a livello periferico promuovono la mobilizzazione di aminoacidi a livello di vari tessuti (</a:t>
            </a:r>
            <a:r>
              <a:rPr lang="it-IT" altLang="zh-CN" b="1">
                <a:solidFill>
                  <a:schemeClr val="accent2"/>
                </a:solidFill>
                <a:ea typeface="宋体" charset="-122"/>
                <a:sym typeface="Symbol" pitchFamily="18" charset="2"/>
              </a:rPr>
              <a:t>azione catabolica</a:t>
            </a:r>
            <a:r>
              <a:rPr lang="it-IT" altLang="zh-CN" b="1">
                <a:ea typeface="宋体" charset="-122"/>
                <a:sym typeface="Symbol" pitchFamily="18" charset="2"/>
              </a:rPr>
              <a:t>) con diminuzione della sintesi proteica ed aumento della degradazione proteica: da cui riduzione della massa muscolare - osteoporosi con diminuzione della matrice proteica ossea - assottigliamento della cute - bilancio azotato negativo </a:t>
            </a:r>
          </a:p>
          <a:p>
            <a:pPr algn="just">
              <a:lnSpc>
                <a:spcPct val="90000"/>
              </a:lnSpc>
            </a:pPr>
            <a:r>
              <a:rPr lang="it-IT" altLang="zh-CN" b="1">
                <a:ea typeface="宋体" charset="-122"/>
                <a:sym typeface="Symbol" pitchFamily="18" charset="2"/>
              </a:rPr>
              <a:t>- </a:t>
            </a:r>
            <a:r>
              <a:rPr lang="it-IT" altLang="zh-CN" b="1">
                <a:solidFill>
                  <a:schemeClr val="accent2"/>
                </a:solidFill>
                <a:ea typeface="宋体" charset="-122"/>
                <a:sym typeface="Symbol" pitchFamily="18" charset="2"/>
              </a:rPr>
              <a:t>gli aminoacidi recuperati vengono indirizzati al fegato dove fungono da substrato per gli enzimi coinvolti nella produzione del glucosio e del glicogeno, da cui aumento della BUN</a:t>
            </a:r>
            <a:r>
              <a:rPr lang="it-IT" altLang="zh-CN" sz="2000">
                <a:solidFill>
                  <a:schemeClr val="accent2"/>
                </a:solidFill>
                <a:ea typeface="宋体" charset="-122"/>
                <a:sym typeface="Symbol" pitchFamily="18" charset="2"/>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98463" y="33338"/>
            <a:ext cx="8483600" cy="6955750"/>
          </a:xfrm>
          <a:prstGeom prst="rect">
            <a:avLst/>
          </a:prstGeom>
          <a:noFill/>
          <a:ln w="9525">
            <a:noFill/>
            <a:miter lim="800000"/>
            <a:headEnd/>
            <a:tailEnd/>
          </a:ln>
        </p:spPr>
        <p:txBody>
          <a:bodyPr>
            <a:spAutoFit/>
          </a:bodyPr>
          <a:lstStyle/>
          <a:p>
            <a:pPr algn="just"/>
            <a:r>
              <a:rPr lang="it-IT" altLang="zh-CN" b="1" dirty="0" err="1">
                <a:solidFill>
                  <a:schemeClr val="accent2"/>
                </a:solidFill>
                <a:ea typeface="宋体" charset="-122"/>
                <a:sym typeface="Symbol" pitchFamily="18" charset="2"/>
              </a:rPr>
              <a:t>*Tetracicline</a:t>
            </a:r>
            <a:r>
              <a:rPr lang="it-IT" altLang="zh-CN" b="1" dirty="0">
                <a:solidFill>
                  <a:schemeClr val="accent2"/>
                </a:solidFill>
                <a:ea typeface="宋体" charset="-122"/>
                <a:sym typeface="Symbol" pitchFamily="18" charset="2"/>
              </a:rPr>
              <a:t>:</a:t>
            </a:r>
            <a:r>
              <a:rPr lang="it-IT" altLang="zh-CN" b="1" dirty="0">
                <a:ea typeface="宋体" charset="-122"/>
                <a:sym typeface="Symbol" pitchFamily="18" charset="2"/>
              </a:rPr>
              <a:t> possono dare origine ad un aumento della concentrazione ematica di urea in pazienti con funzionalità renale normale attraverso il loro effetto </a:t>
            </a:r>
            <a:r>
              <a:rPr lang="it-IT" altLang="zh-CN" b="1" dirty="0">
                <a:solidFill>
                  <a:srgbClr val="FF6600"/>
                </a:solidFill>
                <a:ea typeface="宋体" charset="-122"/>
                <a:sym typeface="Symbol" pitchFamily="18" charset="2"/>
              </a:rPr>
              <a:t>anti-anabolico.</a:t>
            </a:r>
            <a:r>
              <a:rPr lang="it-IT" altLang="zh-CN" b="1" dirty="0">
                <a:ea typeface="宋体" charset="-122"/>
                <a:sym typeface="Symbol" pitchFamily="18" charset="2"/>
              </a:rPr>
              <a:t> </a:t>
            </a:r>
          </a:p>
          <a:p>
            <a:pPr algn="just"/>
            <a:r>
              <a:rPr lang="it-IT" altLang="zh-CN" b="1" dirty="0">
                <a:solidFill>
                  <a:srgbClr val="FF0000"/>
                </a:solidFill>
                <a:ea typeface="宋体" charset="-122"/>
                <a:sym typeface="Symbol" pitchFamily="18" charset="2"/>
              </a:rPr>
              <a:t>Altri farmaci possono portare ad un aumento dei livelli ematici di creatinina, senza che si sia verificato un danno renale</a:t>
            </a:r>
            <a:r>
              <a:rPr lang="it-IT" altLang="zh-CN" sz="2000" b="1" dirty="0">
                <a:solidFill>
                  <a:srgbClr val="FF0000"/>
                </a:solidFill>
                <a:ea typeface="宋体" charset="-122"/>
                <a:sym typeface="Symbol" pitchFamily="18" charset="2"/>
              </a:rPr>
              <a:t>: </a:t>
            </a:r>
          </a:p>
          <a:p>
            <a:pPr algn="just"/>
            <a:endParaRPr lang="it-IT" altLang="zh-CN" sz="2000" b="1" dirty="0">
              <a:ea typeface="宋体" charset="-122"/>
              <a:sym typeface="Symbol" pitchFamily="18" charset="2"/>
            </a:endParaRPr>
          </a:p>
          <a:p>
            <a:pPr algn="just"/>
            <a:r>
              <a:rPr lang="it-IT" altLang="zh-CN" b="1" dirty="0" err="1">
                <a:solidFill>
                  <a:schemeClr val="accent2"/>
                </a:solidFill>
                <a:ea typeface="宋体" charset="-122"/>
                <a:sym typeface="Symbol" pitchFamily="18" charset="2"/>
              </a:rPr>
              <a:t>*Trimetoprim</a:t>
            </a:r>
            <a:r>
              <a:rPr lang="it-IT" altLang="zh-CN" b="1" dirty="0">
                <a:solidFill>
                  <a:schemeClr val="accent2"/>
                </a:solidFill>
                <a:ea typeface="宋体" charset="-122"/>
                <a:sym typeface="Symbol" pitchFamily="18" charset="2"/>
              </a:rPr>
              <a:t> e </a:t>
            </a:r>
            <a:r>
              <a:rPr lang="it-IT" altLang="zh-CN" b="1" dirty="0" err="1">
                <a:solidFill>
                  <a:schemeClr val="accent2"/>
                </a:solidFill>
                <a:ea typeface="宋体" charset="-122"/>
                <a:sym typeface="Symbol" pitchFamily="18" charset="2"/>
              </a:rPr>
              <a:t>cimetidina</a:t>
            </a:r>
            <a:r>
              <a:rPr lang="it-IT" altLang="zh-CN" b="1" dirty="0">
                <a:solidFill>
                  <a:schemeClr val="accent2"/>
                </a:solidFill>
                <a:ea typeface="宋体" charset="-122"/>
                <a:sym typeface="Symbol" pitchFamily="18" charset="2"/>
              </a:rPr>
              <a:t>:</a:t>
            </a:r>
            <a:r>
              <a:rPr lang="it-IT" altLang="zh-CN" b="1" dirty="0">
                <a:ea typeface="宋体" charset="-122"/>
                <a:sym typeface="Symbol" pitchFamily="18" charset="2"/>
              </a:rPr>
              <a:t> possono dare aumento della creatinina plasmatica senza in realtà variare il </a:t>
            </a:r>
            <a:r>
              <a:rPr lang="it-IT" altLang="zh-CN" b="1" dirty="0">
                <a:solidFill>
                  <a:schemeClr val="accent2"/>
                </a:solidFill>
                <a:ea typeface="宋体" charset="-122"/>
                <a:sym typeface="Symbol" pitchFamily="18" charset="2"/>
              </a:rPr>
              <a:t>GFR,</a:t>
            </a:r>
            <a:r>
              <a:rPr lang="it-IT" altLang="zh-CN" b="1" dirty="0">
                <a:ea typeface="宋体" charset="-122"/>
                <a:sym typeface="Symbol" pitchFamily="18" charset="2"/>
              </a:rPr>
              <a:t> </a:t>
            </a:r>
            <a:r>
              <a:rPr lang="it-IT" altLang="zh-CN" b="1" dirty="0">
                <a:solidFill>
                  <a:schemeClr val="accent2"/>
                </a:solidFill>
                <a:ea typeface="宋体" charset="-122"/>
                <a:sym typeface="Symbol" pitchFamily="18" charset="2"/>
              </a:rPr>
              <a:t>probabilmente impedendo la secrezione tubulare della creatinina, in quanto competono per il </a:t>
            </a:r>
            <a:r>
              <a:rPr lang="it-IT" altLang="zh-CN" b="1" dirty="0" err="1">
                <a:solidFill>
                  <a:schemeClr val="accent2"/>
                </a:solidFill>
                <a:ea typeface="宋体" charset="-122"/>
                <a:sym typeface="Symbol" pitchFamily="18" charset="2"/>
              </a:rPr>
              <a:t>carrier</a:t>
            </a:r>
            <a:r>
              <a:rPr lang="it-IT" altLang="zh-CN" sz="2000" b="1" dirty="0">
                <a:ea typeface="宋体" charset="-122"/>
                <a:sym typeface="Symbol" pitchFamily="18" charset="2"/>
              </a:rPr>
              <a:t>. </a:t>
            </a:r>
          </a:p>
          <a:p>
            <a:pPr algn="just"/>
            <a:r>
              <a:rPr lang="it-IT" altLang="zh-CN" sz="2000" b="1" dirty="0">
                <a:ea typeface="宋体" charset="-122"/>
                <a:sym typeface="Symbol" pitchFamily="18" charset="2"/>
              </a:rPr>
              <a:t>La creatinina è l'anidride ciclica della creatina, che viene eliminata nelle urine alla velocità di 1-4 g/</a:t>
            </a:r>
            <a:r>
              <a:rPr lang="it-IT" altLang="zh-CN" sz="2000" b="1" dirty="0" err="1">
                <a:ea typeface="宋体" charset="-122"/>
                <a:sym typeface="Symbol" pitchFamily="18" charset="2"/>
              </a:rPr>
              <a:t>die</a:t>
            </a:r>
            <a:r>
              <a:rPr lang="it-IT" altLang="zh-CN" sz="2000" b="1" dirty="0">
                <a:ea typeface="宋体" charset="-122"/>
                <a:sym typeface="Symbol" pitchFamily="18" charset="2"/>
              </a:rPr>
              <a:t>, in quantità abbastanza costante in un individuo e correlata alla sua massa muscolare. Viene </a:t>
            </a:r>
            <a:r>
              <a:rPr lang="it-IT" altLang="zh-CN" sz="2000" b="1" dirty="0" err="1">
                <a:ea typeface="宋体" charset="-122"/>
                <a:sym typeface="Symbol" pitchFamily="18" charset="2"/>
              </a:rPr>
              <a:t>ultrafiltrata</a:t>
            </a:r>
            <a:r>
              <a:rPr lang="it-IT" altLang="zh-CN" sz="2000" b="1" dirty="0">
                <a:ea typeface="宋体" charset="-122"/>
                <a:sym typeface="Symbol" pitchFamily="18" charset="2"/>
              </a:rPr>
              <a:t> ed anche </a:t>
            </a:r>
            <a:r>
              <a:rPr lang="it-IT" altLang="zh-CN" sz="2000" b="1" dirty="0" err="1">
                <a:ea typeface="宋体" charset="-122"/>
                <a:sym typeface="Symbol" pitchFamily="18" charset="2"/>
              </a:rPr>
              <a:t>escreta</a:t>
            </a:r>
            <a:r>
              <a:rPr lang="it-IT" altLang="zh-CN" sz="2000" b="1" dirty="0">
                <a:ea typeface="宋体" charset="-122"/>
                <a:sym typeface="Symbol" pitchFamily="18" charset="2"/>
              </a:rPr>
              <a:t> attivamente. Deriva dalla creatina, costituente importante del muscolo scheletrico dove funge da </a:t>
            </a:r>
            <a:r>
              <a:rPr lang="it-IT" altLang="zh-CN" sz="2000" b="1" dirty="0" err="1">
                <a:ea typeface="宋体" charset="-122"/>
                <a:sym typeface="Symbol" pitchFamily="18" charset="2"/>
              </a:rPr>
              <a:t>carrier</a:t>
            </a:r>
            <a:r>
              <a:rPr lang="it-IT" altLang="zh-CN" sz="2000" b="1" dirty="0">
                <a:ea typeface="宋体" charset="-122"/>
                <a:sym typeface="Symbol" pitchFamily="18" charset="2"/>
              </a:rPr>
              <a:t> per un legame altamente energetico con il fosforo (</a:t>
            </a:r>
            <a:r>
              <a:rPr lang="it-IT" altLang="zh-CN" sz="2000" b="1" dirty="0" err="1">
                <a:ea typeface="宋体" charset="-122"/>
                <a:sym typeface="Symbol" pitchFamily="18" charset="2"/>
              </a:rPr>
              <a:t>fosfocreatina</a:t>
            </a:r>
            <a:r>
              <a:rPr lang="it-IT" altLang="zh-CN" sz="2000" b="1" dirty="0">
                <a:ea typeface="宋体" charset="-122"/>
                <a:sym typeface="Symbol" pitchFamily="18" charset="2"/>
              </a:rPr>
              <a:t>). </a:t>
            </a:r>
          </a:p>
          <a:p>
            <a:pPr algn="just"/>
            <a:endParaRPr lang="it-IT" altLang="zh-CN" sz="1800" b="1" dirty="0">
              <a:ea typeface="宋体" charset="-122"/>
              <a:sym typeface="Symbol" pitchFamily="18" charset="2"/>
            </a:endParaRPr>
          </a:p>
          <a:p>
            <a:pPr algn="just"/>
            <a:r>
              <a:rPr lang="it-IT" altLang="zh-CN" b="1" dirty="0">
                <a:solidFill>
                  <a:schemeClr val="accent2"/>
                </a:solidFill>
                <a:ea typeface="宋体" charset="-122"/>
                <a:sym typeface="Symbol" pitchFamily="18" charset="2"/>
              </a:rPr>
              <a:t>Conoscere questi dati è importante in caso di trapianto renale dove la diagnosi di rigetto si affiderà grandemente proprio ai cambi delle concentrazioni plasmatiche di creatinina</a:t>
            </a:r>
            <a:r>
              <a:rPr lang="it-IT" altLang="zh-CN" sz="2000" dirty="0">
                <a:solidFill>
                  <a:schemeClr val="accent2"/>
                </a:solidFill>
                <a:ea typeface="宋体" charset="-122"/>
                <a:sym typeface="Symbol" pitchFamily="18" charset="2"/>
              </a:rPr>
              <a:t> </a:t>
            </a:r>
            <a:endParaRPr lang="it-IT" sz="2000" dirty="0">
              <a:solidFill>
                <a:schemeClr val="accent2"/>
              </a:solidFill>
              <a:sym typeface="Symbol" pitchFamily="18" charset="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98463" y="33338"/>
            <a:ext cx="8483600" cy="5203825"/>
          </a:xfrm>
          <a:prstGeom prst="rect">
            <a:avLst/>
          </a:prstGeom>
          <a:noFill/>
          <a:ln w="9525">
            <a:noFill/>
            <a:miter lim="800000"/>
            <a:headEnd/>
            <a:tailEnd/>
          </a:ln>
        </p:spPr>
        <p:txBody>
          <a:bodyPr>
            <a:spAutoFit/>
          </a:bodyPr>
          <a:lstStyle/>
          <a:p>
            <a:pPr algn="ctr"/>
            <a:r>
              <a:rPr lang="it-IT" altLang="zh-CN" b="1">
                <a:solidFill>
                  <a:schemeClr val="accent2"/>
                </a:solidFill>
                <a:ea typeface="宋体" charset="-122"/>
                <a:sym typeface="Symbol" pitchFamily="18" charset="2"/>
              </a:rPr>
              <a:t>D A N N I   R E N A L I   D A  FAR M A C I</a:t>
            </a:r>
          </a:p>
          <a:p>
            <a:pPr algn="ctr"/>
            <a:endParaRPr lang="it-IT" altLang="zh-CN" b="1">
              <a:solidFill>
                <a:schemeClr val="accent2"/>
              </a:solidFill>
              <a:ea typeface="宋体" charset="-122"/>
              <a:sym typeface="Symbol" pitchFamily="18" charset="2"/>
            </a:endParaRPr>
          </a:p>
          <a:p>
            <a:pPr algn="just"/>
            <a:r>
              <a:rPr lang="it-IT" altLang="zh-CN" b="1">
                <a:ea typeface="宋体" charset="-122"/>
                <a:sym typeface="Symbol" pitchFamily="18" charset="2"/>
              </a:rPr>
              <a:t>I farmaci possono compromettere la funzionalità renale in una maniera imprevedibile (reazioni di tipo B) ed in modo prevedibile dal punto di vista farmacologico (reazioni di tipo A). </a:t>
            </a:r>
          </a:p>
          <a:p>
            <a:pPr algn="just"/>
            <a:endParaRPr lang="it-IT" altLang="zh-CN" b="1">
              <a:ea typeface="宋体" charset="-122"/>
              <a:sym typeface="Symbol" pitchFamily="18" charset="2"/>
            </a:endParaRPr>
          </a:p>
          <a:p>
            <a:pPr algn="just"/>
            <a:r>
              <a:rPr lang="it-IT" altLang="zh-CN" b="1">
                <a:ea typeface="宋体" charset="-122"/>
                <a:sym typeface="Symbol" pitchFamily="18" charset="2"/>
              </a:rPr>
              <a:t>In quest'ultimo caso ciò può avvenire in 3 modi fondamentali: </a:t>
            </a:r>
          </a:p>
          <a:p>
            <a:pPr algn="just"/>
            <a:endParaRPr lang="it-IT" altLang="zh-CN" b="1">
              <a:ea typeface="宋体" charset="-122"/>
              <a:sym typeface="Symbol" pitchFamily="18" charset="2"/>
            </a:endParaRPr>
          </a:p>
          <a:p>
            <a:pPr algn="just"/>
            <a:r>
              <a:rPr lang="it-IT" altLang="zh-CN" b="1">
                <a:solidFill>
                  <a:schemeClr val="accent2"/>
                </a:solidFill>
                <a:ea typeface="宋体" charset="-122"/>
                <a:sym typeface="Symbol" pitchFamily="18" charset="2"/>
              </a:rPr>
              <a:t>*riducendo il grado di filtrazione glomerulare (GFR)</a:t>
            </a:r>
          </a:p>
          <a:p>
            <a:pPr algn="just"/>
            <a:endParaRPr lang="it-IT" altLang="zh-CN" b="1">
              <a:solidFill>
                <a:schemeClr val="accent2"/>
              </a:solidFill>
              <a:ea typeface="宋体" charset="-122"/>
              <a:sym typeface="Symbol" pitchFamily="18" charset="2"/>
            </a:endParaRPr>
          </a:p>
          <a:p>
            <a:pPr algn="just"/>
            <a:r>
              <a:rPr lang="it-IT" altLang="zh-CN" b="1">
                <a:solidFill>
                  <a:schemeClr val="accent2"/>
                </a:solidFill>
                <a:ea typeface="宋体" charset="-122"/>
                <a:sym typeface="Symbol" pitchFamily="18" charset="2"/>
              </a:rPr>
              <a:t>*Danneggiando il tubulo renale o più genericamente la struttura del rene</a:t>
            </a:r>
          </a:p>
          <a:p>
            <a:pPr algn="just"/>
            <a:endParaRPr lang="it-IT" altLang="zh-CN" b="1">
              <a:solidFill>
                <a:schemeClr val="accent2"/>
              </a:solidFill>
              <a:ea typeface="宋体" charset="-122"/>
              <a:sym typeface="Symbol" pitchFamily="18" charset="2"/>
            </a:endParaRPr>
          </a:p>
          <a:p>
            <a:pPr algn="just"/>
            <a:r>
              <a:rPr lang="it-IT" altLang="zh-CN" b="1">
                <a:solidFill>
                  <a:schemeClr val="accent2"/>
                </a:solidFill>
                <a:ea typeface="宋体" charset="-122"/>
                <a:sym typeface="Symbol" pitchFamily="18" charset="2"/>
              </a:rPr>
              <a:t> * Ostruendo il deflusso dell'urina</a:t>
            </a:r>
            <a:r>
              <a:rPr lang="it-IT" altLang="zh-CN">
                <a:ea typeface="宋体" charset="-122"/>
                <a:sym typeface="Symbol" pitchFamily="18" charset="2"/>
              </a:rPr>
              <a:t> </a:t>
            </a:r>
            <a:endParaRPr lang="it-IT">
              <a:sym typeface="Symbol" pitchFamily="18" charset="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17410" name="Picture 2" descr="adul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613025" y="1143000"/>
            <a:ext cx="3722688" cy="4343400"/>
          </a:xfrm>
          <a:prstGeom prst="rect">
            <a:avLst/>
          </a:prstGeom>
          <a:noFill/>
          <a:ln w="9525">
            <a:noFill/>
            <a:miter lim="800000"/>
            <a:headEnd/>
            <a:tailEnd/>
          </a:ln>
        </p:spPr>
      </p:pic>
      <p:sp>
        <p:nvSpPr>
          <p:cNvPr id="17411" name="Rectangle 3"/>
          <p:cNvSpPr>
            <a:spLocks noChangeArrowheads="1"/>
          </p:cNvSpPr>
          <p:nvPr/>
        </p:nvSpPr>
        <p:spPr bwMode="auto">
          <a:xfrm>
            <a:off x="6486525" y="1066800"/>
            <a:ext cx="2182813" cy="466725"/>
          </a:xfrm>
          <a:prstGeom prst="rect">
            <a:avLst/>
          </a:prstGeom>
          <a:noFill/>
          <a:ln w="9525">
            <a:solidFill>
              <a:srgbClr val="0000FF"/>
            </a:solidFill>
            <a:miter lim="800000"/>
            <a:headEnd/>
            <a:tailEnd/>
          </a:ln>
        </p:spPr>
        <p:txBody>
          <a:bodyPr wrap="none">
            <a:spAutoFit/>
          </a:bodyPr>
          <a:lstStyle/>
          <a:p>
            <a:r>
              <a:rPr lang="it-IT" b="1">
                <a:solidFill>
                  <a:srgbClr val="FF0000"/>
                </a:solidFill>
                <a:cs typeface="Times New Roman" pitchFamily="18" charset="0"/>
              </a:rPr>
              <a:t>IRA pre-renale</a:t>
            </a:r>
            <a:endParaRPr lang="en-US" b="1">
              <a:solidFill>
                <a:srgbClr val="FF0000"/>
              </a:solidFill>
              <a:cs typeface="Times New Roman" pitchFamily="18" charset="0"/>
            </a:endParaRPr>
          </a:p>
        </p:txBody>
      </p:sp>
      <p:sp>
        <p:nvSpPr>
          <p:cNvPr id="17412" name="Rectangle 4"/>
          <p:cNvSpPr>
            <a:spLocks noChangeArrowheads="1"/>
          </p:cNvSpPr>
          <p:nvPr/>
        </p:nvSpPr>
        <p:spPr bwMode="auto">
          <a:xfrm>
            <a:off x="762000" y="2514600"/>
            <a:ext cx="1641475" cy="466725"/>
          </a:xfrm>
          <a:prstGeom prst="rect">
            <a:avLst/>
          </a:prstGeom>
          <a:noFill/>
          <a:ln w="9525">
            <a:solidFill>
              <a:srgbClr val="0000FF"/>
            </a:solidFill>
            <a:miter lim="800000"/>
            <a:headEnd/>
            <a:tailEnd/>
          </a:ln>
        </p:spPr>
        <p:txBody>
          <a:bodyPr wrap="none">
            <a:spAutoFit/>
          </a:bodyPr>
          <a:lstStyle/>
          <a:p>
            <a:r>
              <a:rPr lang="it-IT" b="1">
                <a:solidFill>
                  <a:srgbClr val="FF0000"/>
                </a:solidFill>
                <a:cs typeface="Times New Roman" pitchFamily="18" charset="0"/>
              </a:rPr>
              <a:t>IRA renale</a:t>
            </a:r>
            <a:endParaRPr lang="en-US" b="1">
              <a:solidFill>
                <a:srgbClr val="FF0000"/>
              </a:solidFill>
              <a:cs typeface="Times New Roman" pitchFamily="18" charset="0"/>
            </a:endParaRPr>
          </a:p>
        </p:txBody>
      </p:sp>
      <p:sp>
        <p:nvSpPr>
          <p:cNvPr id="17413" name="Rectangle 5"/>
          <p:cNvSpPr>
            <a:spLocks noChangeArrowheads="1"/>
          </p:cNvSpPr>
          <p:nvPr/>
        </p:nvSpPr>
        <p:spPr bwMode="auto">
          <a:xfrm>
            <a:off x="6486525" y="4343400"/>
            <a:ext cx="2286000" cy="466725"/>
          </a:xfrm>
          <a:prstGeom prst="rect">
            <a:avLst/>
          </a:prstGeom>
          <a:noFill/>
          <a:ln w="9525">
            <a:solidFill>
              <a:srgbClr val="0000FF"/>
            </a:solidFill>
            <a:miter lim="800000"/>
            <a:headEnd/>
            <a:tailEnd/>
          </a:ln>
        </p:spPr>
        <p:txBody>
          <a:bodyPr wrap="none">
            <a:spAutoFit/>
          </a:bodyPr>
          <a:lstStyle/>
          <a:p>
            <a:r>
              <a:rPr lang="it-IT" b="1">
                <a:solidFill>
                  <a:srgbClr val="FF0000"/>
                </a:solidFill>
                <a:cs typeface="Times New Roman" pitchFamily="18" charset="0"/>
              </a:rPr>
              <a:t>IRA post-renale</a:t>
            </a:r>
            <a:endParaRPr lang="en-US" b="1">
              <a:solidFill>
                <a:srgbClr val="FF0000"/>
              </a:solidFill>
              <a:cs typeface="Times New Roman" pitchFamily="18" charset="0"/>
            </a:endParaRPr>
          </a:p>
        </p:txBody>
      </p:sp>
      <p:sp>
        <p:nvSpPr>
          <p:cNvPr id="17414" name="AutoShape 6"/>
          <p:cNvSpPr>
            <a:spLocks noChangeArrowheads="1"/>
          </p:cNvSpPr>
          <p:nvPr/>
        </p:nvSpPr>
        <p:spPr bwMode="auto">
          <a:xfrm>
            <a:off x="2438400" y="2743200"/>
            <a:ext cx="609600" cy="76200"/>
          </a:xfrm>
          <a:prstGeom prst="rightArrow">
            <a:avLst>
              <a:gd name="adj1" fmla="val 50000"/>
              <a:gd name="adj2" fmla="val 200000"/>
            </a:avLst>
          </a:prstGeom>
          <a:solidFill>
            <a:schemeClr val="accent1"/>
          </a:solidFill>
          <a:ln w="9525">
            <a:solidFill>
              <a:schemeClr val="tx1"/>
            </a:solidFill>
            <a:miter lim="800000"/>
            <a:headEnd/>
            <a:tailEnd/>
          </a:ln>
        </p:spPr>
        <p:txBody>
          <a:bodyPr wrap="none" anchor="ctr"/>
          <a:lstStyle/>
          <a:p>
            <a:endParaRPr lang="it-IT"/>
          </a:p>
        </p:txBody>
      </p:sp>
      <p:sp>
        <p:nvSpPr>
          <p:cNvPr id="17415" name="AutoShape 7"/>
          <p:cNvSpPr>
            <a:spLocks noChangeArrowheads="1"/>
          </p:cNvSpPr>
          <p:nvPr/>
        </p:nvSpPr>
        <p:spPr bwMode="auto">
          <a:xfrm rot="2151977">
            <a:off x="6561138" y="1492250"/>
            <a:ext cx="138112" cy="1704975"/>
          </a:xfrm>
          <a:prstGeom prst="downArrow">
            <a:avLst>
              <a:gd name="adj1" fmla="val 50000"/>
              <a:gd name="adj2" fmla="val 308622"/>
            </a:avLst>
          </a:prstGeom>
          <a:solidFill>
            <a:schemeClr val="accent1"/>
          </a:solidFill>
          <a:ln w="9525">
            <a:solidFill>
              <a:schemeClr val="tx1"/>
            </a:solidFill>
            <a:miter lim="800000"/>
            <a:headEnd/>
            <a:tailEnd/>
          </a:ln>
        </p:spPr>
        <p:txBody>
          <a:bodyPr wrap="none" anchor="ctr"/>
          <a:lstStyle/>
          <a:p>
            <a:endParaRPr lang="it-IT"/>
          </a:p>
        </p:txBody>
      </p:sp>
      <p:sp>
        <p:nvSpPr>
          <p:cNvPr id="17416" name="AutoShape 8"/>
          <p:cNvSpPr>
            <a:spLocks noChangeArrowheads="1"/>
          </p:cNvSpPr>
          <p:nvPr/>
        </p:nvSpPr>
        <p:spPr bwMode="auto">
          <a:xfrm>
            <a:off x="5410200" y="4572000"/>
            <a:ext cx="990600" cy="76200"/>
          </a:xfrm>
          <a:prstGeom prst="leftArrow">
            <a:avLst>
              <a:gd name="adj1" fmla="val 50000"/>
              <a:gd name="adj2" fmla="val 325000"/>
            </a:avLst>
          </a:prstGeom>
          <a:solidFill>
            <a:schemeClr val="accent1"/>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14288" y="41275"/>
            <a:ext cx="8883650" cy="7175500"/>
          </a:xfrm>
          <a:prstGeom prst="rect">
            <a:avLst/>
          </a:prstGeom>
          <a:noFill/>
          <a:ln w="9525">
            <a:noFill/>
            <a:miter lim="800000"/>
            <a:headEnd/>
            <a:tailEnd/>
          </a:ln>
        </p:spPr>
        <p:txBody>
          <a:bodyPr>
            <a:spAutoFit/>
          </a:bodyPr>
          <a:lstStyle/>
          <a:p>
            <a:pPr algn="ctr"/>
            <a:r>
              <a:rPr lang="it-IT" b="1">
                <a:solidFill>
                  <a:schemeClr val="accent2"/>
                </a:solidFill>
                <a:latin typeface="Verdana" pitchFamily="34" charset="0"/>
              </a:rPr>
              <a:t> </a:t>
            </a:r>
            <a:r>
              <a:rPr lang="it-IT" b="1">
                <a:solidFill>
                  <a:schemeClr val="accent2"/>
                </a:solidFill>
                <a:sym typeface="Symbol" pitchFamily="18" charset="2"/>
              </a:rPr>
              <a:t>EFFETTI TOSSICI SULL'APPARATO RENALE </a:t>
            </a:r>
          </a:p>
          <a:p>
            <a:pPr algn="just">
              <a:lnSpc>
                <a:spcPct val="85000"/>
              </a:lnSpc>
            </a:pPr>
            <a:r>
              <a:rPr lang="it-IT" b="1">
                <a:sym typeface="Symbol" pitchFamily="18" charset="2"/>
              </a:rPr>
              <a:t>Il rene è spesso bersaglio delle sostanze tossiche alle quali può risultare esposto. </a:t>
            </a:r>
          </a:p>
          <a:p>
            <a:pPr algn="just">
              <a:lnSpc>
                <a:spcPct val="85000"/>
              </a:lnSpc>
            </a:pPr>
            <a:r>
              <a:rPr lang="it-IT" b="1">
                <a:sym typeface="Symbol" pitchFamily="18" charset="2"/>
              </a:rPr>
              <a:t>Il sistema renale è particolarmente vulnerabile dato l'alto apporto di sangue e conseguente elevato apporto ematico del farmaco. </a:t>
            </a:r>
          </a:p>
          <a:p>
            <a:pPr algn="just">
              <a:lnSpc>
                <a:spcPct val="85000"/>
              </a:lnSpc>
            </a:pPr>
            <a:r>
              <a:rPr lang="it-IT" b="1">
                <a:sym typeface="Symbol" pitchFamily="18" charset="2"/>
              </a:rPr>
              <a:t>Un'alterazione nella sua funzionalità porta ad ampie ripercussioni nell'organismo, tenendo presente che il rene svolge fondamentali azioni nell'organismo:</a:t>
            </a:r>
            <a:r>
              <a:rPr lang="it-IT">
                <a:sym typeface="Symbol" pitchFamily="18" charset="2"/>
              </a:rPr>
              <a:t> </a:t>
            </a:r>
          </a:p>
          <a:p>
            <a:pPr algn="just">
              <a:lnSpc>
                <a:spcPct val="85000"/>
              </a:lnSpc>
            </a:pPr>
            <a:endParaRPr lang="it-IT" sz="1000">
              <a:sym typeface="Symbol" pitchFamily="18" charset="2"/>
            </a:endParaRPr>
          </a:p>
          <a:p>
            <a:pPr algn="just">
              <a:lnSpc>
                <a:spcPct val="85000"/>
              </a:lnSpc>
            </a:pPr>
            <a:r>
              <a:rPr lang="it-IT" b="1">
                <a:solidFill>
                  <a:schemeClr val="accent2"/>
                </a:solidFill>
                <a:sym typeface="Symbol" pitchFamily="18" charset="2"/>
              </a:rPr>
              <a:t>- capacità di concentrare e processare i costituenti del filtrato glomerulare (funzione escretoria)</a:t>
            </a:r>
            <a:r>
              <a:rPr lang="it-IT" b="1">
                <a:sym typeface="Symbol" pitchFamily="18" charset="2"/>
              </a:rPr>
              <a:t> </a:t>
            </a:r>
          </a:p>
          <a:p>
            <a:pPr algn="just">
              <a:lnSpc>
                <a:spcPct val="85000"/>
              </a:lnSpc>
            </a:pPr>
            <a:r>
              <a:rPr lang="it-IT" b="1">
                <a:solidFill>
                  <a:schemeClr val="accent1"/>
                </a:solidFill>
                <a:sym typeface="Symbol" pitchFamily="18" charset="2"/>
              </a:rPr>
              <a:t>- ruolo significativo nella regolazione della omeostasi corporea: è il principale organo coinvolto nella regolazione del volume e della composizione elettrolitica del liquido extracellulare</a:t>
            </a:r>
            <a:r>
              <a:rPr lang="it-IT" b="1">
                <a:sym typeface="Symbol" pitchFamily="18" charset="2"/>
              </a:rPr>
              <a:t> </a:t>
            </a:r>
          </a:p>
          <a:p>
            <a:pPr algn="just">
              <a:lnSpc>
                <a:spcPct val="85000"/>
              </a:lnSpc>
            </a:pPr>
            <a:r>
              <a:rPr lang="it-IT" b="1">
                <a:sym typeface="Symbol" pitchFamily="18" charset="2"/>
              </a:rPr>
              <a:t>- è uno dei principali siti di sintesi di ormoni che influenzano l'organismo in modo vario, quali </a:t>
            </a:r>
            <a:r>
              <a:rPr lang="it-IT" b="1">
                <a:solidFill>
                  <a:srgbClr val="FF6600"/>
                </a:solidFill>
                <a:sym typeface="Symbol" pitchFamily="18" charset="2"/>
              </a:rPr>
              <a:t>la ERITROPOIETINA</a:t>
            </a:r>
            <a:r>
              <a:rPr lang="it-IT" b="1">
                <a:sym typeface="Symbol" pitchFamily="18" charset="2"/>
              </a:rPr>
              <a:t> [Ormone responsabile della produzione e maturazione degli eritroblasti, secreto dalle cellule peritubulari nel tubulo prossimale renale ed in piccola parte nel fegato, usata proprio in caso di anemie da disturbi renali cronici o da chemioterapia antitumorale], la </a:t>
            </a:r>
            <a:r>
              <a:rPr lang="it-IT" b="1">
                <a:solidFill>
                  <a:srgbClr val="FF6600"/>
                </a:solidFill>
                <a:sym typeface="Symbol" pitchFamily="18" charset="2"/>
              </a:rPr>
              <a:t>RENINA</a:t>
            </a:r>
            <a:r>
              <a:rPr lang="it-IT" b="1">
                <a:sym typeface="Symbol" pitchFamily="18" charset="2"/>
              </a:rPr>
              <a:t> (secreta dalle cellule juxta glomerulari), diversi </a:t>
            </a:r>
            <a:r>
              <a:rPr lang="it-IT" b="1">
                <a:solidFill>
                  <a:srgbClr val="FF6600"/>
                </a:solidFill>
                <a:sym typeface="Symbol" pitchFamily="18" charset="2"/>
              </a:rPr>
              <a:t>PROSTANOIDI e CHININE.</a:t>
            </a:r>
            <a:r>
              <a:rPr lang="it-IT">
                <a:sym typeface="Symbol" pitchFamily="18" charset="2"/>
              </a:rPr>
              <a:t> </a:t>
            </a:r>
          </a:p>
          <a:p>
            <a:endParaRPr lang="it-IT">
              <a:sym typeface="Symbol" pitchFamily="18" charset="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98463" y="47625"/>
            <a:ext cx="8483600" cy="5265738"/>
          </a:xfrm>
          <a:prstGeom prst="rect">
            <a:avLst/>
          </a:prstGeom>
          <a:noFill/>
          <a:ln w="9525">
            <a:noFill/>
            <a:miter lim="800000"/>
            <a:headEnd/>
            <a:tailEnd/>
          </a:ln>
        </p:spPr>
        <p:txBody>
          <a:bodyPr>
            <a:spAutoFit/>
          </a:bodyPr>
          <a:lstStyle/>
          <a:p>
            <a:r>
              <a:rPr lang="it-IT" altLang="zh-CN" sz="2800" b="1">
                <a:solidFill>
                  <a:schemeClr val="accent2"/>
                </a:solidFill>
                <a:ea typeface="宋体" charset="-122"/>
                <a:sym typeface="Symbol" pitchFamily="18" charset="2"/>
              </a:rPr>
              <a:t>*Farmaci che riducono</a:t>
            </a:r>
            <a:r>
              <a:rPr lang="it-IT" altLang="zh-CN" b="1">
                <a:solidFill>
                  <a:schemeClr val="accent2"/>
                </a:solidFill>
                <a:ea typeface="宋体" charset="-122"/>
                <a:sym typeface="Symbol" pitchFamily="18" charset="2"/>
              </a:rPr>
              <a:t> IL GRADO DI FILTRAZIONE GLOMERULARE (GFR)</a:t>
            </a:r>
            <a:r>
              <a:rPr lang="it-IT" altLang="zh-CN">
                <a:solidFill>
                  <a:schemeClr val="accent2"/>
                </a:solidFill>
                <a:ea typeface="宋体" charset="-122"/>
                <a:sym typeface="Symbol" pitchFamily="18" charset="2"/>
              </a:rPr>
              <a:t> </a:t>
            </a:r>
          </a:p>
          <a:p>
            <a:endParaRPr lang="it-IT" altLang="zh-CN">
              <a:solidFill>
                <a:schemeClr val="accent2"/>
              </a:solidFill>
              <a:ea typeface="宋体" charset="-122"/>
              <a:sym typeface="Symbol" pitchFamily="18" charset="2"/>
            </a:endParaRPr>
          </a:p>
          <a:p>
            <a:pPr>
              <a:buFontTx/>
              <a:buChar char="-"/>
            </a:pPr>
            <a:r>
              <a:rPr lang="it-IT" altLang="zh-CN" b="1">
                <a:solidFill>
                  <a:srgbClr val="FF6600"/>
                </a:solidFill>
                <a:ea typeface="宋体" charset="-122"/>
                <a:sym typeface="Symbol" pitchFamily="18" charset="2"/>
              </a:rPr>
              <a:t>Diuretici: </a:t>
            </a:r>
          </a:p>
          <a:p>
            <a:pPr algn="just"/>
            <a:r>
              <a:rPr lang="it-IT" altLang="zh-CN" b="1">
                <a:ea typeface="宋体" charset="-122"/>
                <a:sym typeface="Symbol" pitchFamily="18" charset="2"/>
              </a:rPr>
              <a:t>Soprattutto i </a:t>
            </a:r>
            <a:r>
              <a:rPr lang="it-IT" altLang="zh-CN" b="1">
                <a:solidFill>
                  <a:schemeClr val="accent2"/>
                </a:solidFill>
                <a:ea typeface="宋体" charset="-122"/>
                <a:sym typeface="Symbol" pitchFamily="18" charset="2"/>
              </a:rPr>
              <a:t>diuretici dell'ansa</a:t>
            </a:r>
            <a:r>
              <a:rPr lang="it-IT" altLang="zh-CN" b="1">
                <a:ea typeface="宋体" charset="-122"/>
                <a:sym typeface="Symbol" pitchFamily="18" charset="2"/>
              </a:rPr>
              <a:t>, se usati in maniera eccessiva, riducono il grado di filtrazione glomerulare dal momento che portano alla deplezione del fluido extra cellulare; ciò è evidenziato dall'aumento </a:t>
            </a:r>
            <a:r>
              <a:rPr lang="it-IT" altLang="zh-CN" b="1">
                <a:solidFill>
                  <a:schemeClr val="accent2"/>
                </a:solidFill>
                <a:ea typeface="宋体" charset="-122"/>
                <a:sym typeface="Symbol" pitchFamily="18" charset="2"/>
              </a:rPr>
              <a:t>dell'urea ematica</a:t>
            </a:r>
            <a:r>
              <a:rPr lang="it-IT" altLang="zh-CN" b="1">
                <a:ea typeface="宋体" charset="-122"/>
                <a:sym typeface="Symbol" pitchFamily="18" charset="2"/>
              </a:rPr>
              <a:t> e più tardi dei livelli </a:t>
            </a:r>
            <a:r>
              <a:rPr lang="it-IT" altLang="zh-CN" b="1">
                <a:solidFill>
                  <a:schemeClr val="accent2"/>
                </a:solidFill>
                <a:ea typeface="宋体" charset="-122"/>
                <a:sym typeface="Symbol" pitchFamily="18" charset="2"/>
              </a:rPr>
              <a:t>di creatinina.</a:t>
            </a:r>
            <a:r>
              <a:rPr lang="it-IT" altLang="zh-CN">
                <a:ea typeface="宋体" charset="-122"/>
                <a:sym typeface="Symbol" pitchFamily="18" charset="2"/>
              </a:rPr>
              <a:t> </a:t>
            </a:r>
            <a:r>
              <a:rPr lang="it-IT" altLang="zh-CN" b="1">
                <a:solidFill>
                  <a:srgbClr val="FF6600"/>
                </a:solidFill>
                <a:ea typeface="宋体" charset="-122"/>
                <a:sym typeface="Symbol" pitchFamily="18" charset="2"/>
              </a:rPr>
              <a:t>Quindi </a:t>
            </a:r>
            <a:r>
              <a:rPr lang="it-IT" altLang="zh-CN" b="1">
                <a:ea typeface="宋体" charset="-122"/>
                <a:sym typeface="Symbol" pitchFamily="18" charset="2"/>
              </a:rPr>
              <a:t>aumento BUN e creatinina insufficienza renale (rara).</a:t>
            </a:r>
          </a:p>
          <a:p>
            <a:r>
              <a:rPr lang="it-IT" altLang="zh-CN" b="1">
                <a:ea typeface="宋体" charset="-122"/>
                <a:sym typeface="Symbol" pitchFamily="18" charset="2"/>
              </a:rPr>
              <a:t>Recupero da riduzione dose.</a:t>
            </a:r>
          </a:p>
          <a:p>
            <a:pPr algn="just"/>
            <a:r>
              <a:rPr lang="it-IT" altLang="zh-CN" b="1">
                <a:ea typeface="宋体" charset="-122"/>
                <a:sym typeface="Symbol" pitchFamily="18" charset="2"/>
              </a:rPr>
              <a:t>Pericolosa brusca sospensione porta ad un aggravamento dell’edema per un effetto antidiuretico </a:t>
            </a:r>
            <a:r>
              <a:rPr lang="it-IT" b="1">
                <a:sym typeface="Symbol" pitchFamily="18" charset="2"/>
              </a:rPr>
              <a:t>rebound</a:t>
            </a:r>
            <a:r>
              <a:rPr lang="it-IT" altLang="zh-CN" b="1">
                <a:ea typeface="宋体" charset="-122"/>
                <a:sym typeface="Symbol" pitchFamily="18" charset="2"/>
              </a:rPr>
              <a:t>: edema idiopatico</a:t>
            </a:r>
            <a:endParaRPr lang="it-IT" b="1">
              <a:sym typeface="Symbol" pitchFamily="18" charset="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84163" y="19050"/>
            <a:ext cx="8745537" cy="7380288"/>
          </a:xfrm>
          <a:prstGeom prst="rect">
            <a:avLst/>
          </a:prstGeom>
          <a:noFill/>
          <a:ln w="9525">
            <a:noFill/>
            <a:miter lim="800000"/>
            <a:headEnd/>
            <a:tailEnd/>
          </a:ln>
        </p:spPr>
        <p:txBody>
          <a:bodyPr>
            <a:spAutoFit/>
          </a:bodyPr>
          <a:lstStyle/>
          <a:p>
            <a:pPr>
              <a:lnSpc>
                <a:spcPct val="95000"/>
              </a:lnSpc>
            </a:pPr>
            <a:r>
              <a:rPr lang="it-IT" altLang="zh-CN" b="1">
                <a:solidFill>
                  <a:srgbClr val="FF6600"/>
                </a:solidFill>
                <a:ea typeface="宋体" charset="-122"/>
                <a:sym typeface="Symbol" pitchFamily="18" charset="2"/>
              </a:rPr>
              <a:t>-Farmaci antiipertensivi:</a:t>
            </a:r>
          </a:p>
          <a:p>
            <a:pPr algn="just">
              <a:lnSpc>
                <a:spcPct val="95000"/>
              </a:lnSpc>
            </a:pPr>
            <a:r>
              <a:rPr lang="it-IT" altLang="zh-CN" b="1">
                <a:ea typeface="宋体" charset="-122"/>
                <a:sym typeface="Symbol" pitchFamily="18" charset="2"/>
              </a:rPr>
              <a:t>Tali farmaci, riducendo la pressione, dovrebbero ridurre il flusso plasmatico renale e quindi la filtrazione glomerulare, ma in pratica questo non rappresenta un problema purchè la pressione sia ridotta a livelli normali. </a:t>
            </a:r>
          </a:p>
          <a:p>
            <a:pPr algn="just">
              <a:lnSpc>
                <a:spcPct val="95000"/>
              </a:lnSpc>
            </a:pPr>
            <a:r>
              <a:rPr lang="it-IT" altLang="zh-CN" b="1">
                <a:solidFill>
                  <a:schemeClr val="accent2"/>
                </a:solidFill>
                <a:ea typeface="宋体" charset="-122"/>
                <a:sym typeface="Symbol" pitchFamily="18" charset="2"/>
              </a:rPr>
              <a:t>Tuttavia il controllo dell'ipertensione </a:t>
            </a:r>
            <a:r>
              <a:rPr lang="it-IT" altLang="zh-CN" b="1" i="1">
                <a:solidFill>
                  <a:schemeClr val="accent2"/>
                </a:solidFill>
                <a:ea typeface="宋体" charset="-122"/>
                <a:sym typeface="Symbol" pitchFamily="18" charset="2"/>
              </a:rPr>
              <a:t>nella sua fase iniziale </a:t>
            </a:r>
            <a:r>
              <a:rPr lang="it-IT" altLang="zh-CN" b="1">
                <a:solidFill>
                  <a:schemeClr val="accent2"/>
                </a:solidFill>
                <a:ea typeface="宋体" charset="-122"/>
                <a:sym typeface="Symbol" pitchFamily="18" charset="2"/>
              </a:rPr>
              <a:t>può risultare in un deterioramento transitorio della funzione renale, che però è spesso seguito da un miglioramento.</a:t>
            </a:r>
            <a:r>
              <a:rPr lang="it-IT" altLang="zh-CN" b="1">
                <a:ea typeface="宋体" charset="-122"/>
                <a:sym typeface="Symbol" pitchFamily="18" charset="2"/>
              </a:rPr>
              <a:t> </a:t>
            </a:r>
          </a:p>
          <a:p>
            <a:pPr>
              <a:lnSpc>
                <a:spcPct val="95000"/>
              </a:lnSpc>
            </a:pPr>
            <a:r>
              <a:rPr lang="it-IT" altLang="zh-CN" b="1">
                <a:ea typeface="宋体" charset="-122"/>
                <a:sym typeface="Symbol" pitchFamily="18" charset="2"/>
              </a:rPr>
              <a:t>Metildopa, clonidina e minoxidil scarso effetto riduzione GFR</a:t>
            </a:r>
          </a:p>
          <a:p>
            <a:pPr>
              <a:lnSpc>
                <a:spcPct val="95000"/>
              </a:lnSpc>
            </a:pPr>
            <a:r>
              <a:rPr lang="it-IT" altLang="zh-CN" b="1">
                <a:ea typeface="宋体" charset="-122"/>
                <a:sym typeface="Symbol" pitchFamily="18" charset="2"/>
              </a:rPr>
              <a:t>Beta-bloccanti </a:t>
            </a:r>
            <a:r>
              <a:rPr lang="it-IT" altLang="zh-CN">
                <a:ea typeface="宋体" charset="-122"/>
                <a:sym typeface="Symbol" pitchFamily="18" charset="2"/>
              </a:rPr>
              <a:t> </a:t>
            </a:r>
            <a:r>
              <a:rPr lang="it-IT" altLang="zh-CN" b="1">
                <a:ea typeface="宋体" charset="-122"/>
                <a:sym typeface="Symbol" pitchFamily="18" charset="2"/>
              </a:rPr>
              <a:t>riduzione flusso renale </a:t>
            </a:r>
            <a:r>
              <a:rPr lang="it-IT" altLang="zh-CN">
                <a:ea typeface="宋体" charset="-122"/>
                <a:sym typeface="Symbol" pitchFamily="18" charset="2"/>
              </a:rPr>
              <a:t> </a:t>
            </a:r>
            <a:r>
              <a:rPr lang="it-IT" altLang="zh-CN" b="1">
                <a:ea typeface="宋体" charset="-122"/>
                <a:sym typeface="Symbol" pitchFamily="18" charset="2"/>
              </a:rPr>
              <a:t>riduzione GFR</a:t>
            </a:r>
          </a:p>
          <a:p>
            <a:pPr algn="just">
              <a:lnSpc>
                <a:spcPct val="95000"/>
              </a:lnSpc>
            </a:pPr>
            <a:r>
              <a:rPr lang="it-IT" altLang="zh-CN" b="1">
                <a:ea typeface="宋体" charset="-122"/>
                <a:sym typeface="Symbol" pitchFamily="18" charset="2"/>
              </a:rPr>
              <a:t>ACE inibitori  ridotta funzionalità renale in caso di stenosi renale bilaterale. </a:t>
            </a:r>
            <a:r>
              <a:rPr lang="it-IT" sz="2000" b="1">
                <a:solidFill>
                  <a:srgbClr val="FF3300"/>
                </a:solidFill>
                <a:sym typeface="Symbol" pitchFamily="18" charset="2"/>
              </a:rPr>
              <a:t>Questo avviene poichè tali farmaci bloccano la formazione di angiotensina II che è necessaria per costringere l'arteriola </a:t>
            </a:r>
            <a:r>
              <a:rPr lang="it-IT" sz="2000" b="1">
                <a:solidFill>
                  <a:schemeClr val="accent2"/>
                </a:solidFill>
                <a:sym typeface="Symbol" pitchFamily="18" charset="2"/>
              </a:rPr>
              <a:t>glomerulare efferente</a:t>
            </a:r>
            <a:r>
              <a:rPr lang="it-IT" sz="2000" b="1">
                <a:solidFill>
                  <a:srgbClr val="FF3300"/>
                </a:solidFill>
                <a:sym typeface="Symbol" pitchFamily="18" charset="2"/>
              </a:rPr>
              <a:t> e mantenere una adeguata filtrazione glomerulare.</a:t>
            </a:r>
          </a:p>
          <a:p>
            <a:pPr algn="just">
              <a:lnSpc>
                <a:spcPct val="95000"/>
              </a:lnSpc>
            </a:pPr>
            <a:r>
              <a:rPr lang="it-IT" sz="900">
                <a:solidFill>
                  <a:schemeClr val="accent2"/>
                </a:solidFill>
                <a:sym typeface="Symbol" pitchFamily="18" charset="2"/>
              </a:rPr>
              <a:t> </a:t>
            </a:r>
          </a:p>
          <a:p>
            <a:pPr algn="just">
              <a:lnSpc>
                <a:spcPct val="95000"/>
              </a:lnSpc>
            </a:pPr>
            <a:r>
              <a:rPr lang="it-IT" altLang="zh-CN" b="1">
                <a:solidFill>
                  <a:srgbClr val="FF6600"/>
                </a:solidFill>
                <a:ea typeface="宋体" charset="-122"/>
                <a:sym typeface="Symbol" pitchFamily="18" charset="2"/>
              </a:rPr>
              <a:t>-Salicilati e FANS: </a:t>
            </a:r>
            <a:r>
              <a:rPr lang="it-IT" altLang="zh-CN" b="1">
                <a:ea typeface="宋体" charset="-122"/>
                <a:sym typeface="Symbol" pitchFamily="18" charset="2"/>
              </a:rPr>
              <a:t>possono causare ritenzione di sali e di acqua e acuta riduzione nella funzionalità renale </a:t>
            </a:r>
            <a:r>
              <a:rPr lang="it-IT" altLang="zh-CN" b="1">
                <a:solidFill>
                  <a:schemeClr val="accent2"/>
                </a:solidFill>
                <a:ea typeface="宋体" charset="-122"/>
                <a:sym typeface="Symbol" pitchFamily="18" charset="2"/>
              </a:rPr>
              <a:t>nei pazienti con insufficienza cardiaca congestizia o ipovolemia</a:t>
            </a:r>
            <a:r>
              <a:rPr lang="it-IT" altLang="zh-CN" b="1">
                <a:ea typeface="宋体" charset="-122"/>
                <a:sym typeface="Symbol" pitchFamily="18" charset="2"/>
              </a:rPr>
              <a:t> per blocco della sintesi delle PGs (vasodilatatrici) e quindi prevalenza della vasocostrizione da catecolamine ed angiotensina Il.</a:t>
            </a:r>
            <a:r>
              <a:rPr lang="it-IT" altLang="zh-CN">
                <a:ea typeface="宋体" charset="-122"/>
                <a:sym typeface="Symbol" pitchFamily="18" charset="2"/>
              </a:rPr>
              <a:t> </a:t>
            </a:r>
            <a:endParaRPr lang="it-IT" altLang="zh-CN" b="1">
              <a:solidFill>
                <a:srgbClr val="FF6600"/>
              </a:solidFill>
              <a:ea typeface="宋体" charset="-122"/>
              <a:sym typeface="Symbol" pitchFamily="18" charset="2"/>
            </a:endParaRPr>
          </a:p>
          <a:p>
            <a:r>
              <a:rPr lang="it-IT" altLang="zh-CN">
                <a:ea typeface="宋体" charset="-122"/>
                <a:sym typeface="Symbol" pitchFamily="18" charset="2"/>
              </a:rPr>
              <a:t> 	</a:t>
            </a:r>
          </a:p>
          <a:p>
            <a:pPr algn="just"/>
            <a:endParaRPr lang="it-IT" sz="2000">
              <a:solidFill>
                <a:schemeClr val="accent2"/>
              </a:solidFill>
              <a:sym typeface="Symbol" pitchFamily="18" charset="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albar8"/>
          <p:cNvPicPr>
            <a:picLocks noChangeAspect="1" noChangeArrowheads="1"/>
          </p:cNvPicPr>
          <p:nvPr/>
        </p:nvPicPr>
        <p:blipFill>
          <a:blip r:embed="rId2" cstate="print">
            <a:clrChange>
              <a:clrFrom>
                <a:srgbClr val="FFFFFF"/>
              </a:clrFrom>
              <a:clrTo>
                <a:srgbClr val="FFFFFF">
                  <a:alpha val="0"/>
                </a:srgbClr>
              </a:clrTo>
            </a:clrChange>
          </a:blip>
          <a:srcRect l="14113" t="11656" r="27867" b="2089"/>
          <a:stretch>
            <a:fillRect/>
          </a:stretch>
        </p:blipFill>
        <p:spPr bwMode="auto">
          <a:xfrm>
            <a:off x="395288" y="1219200"/>
            <a:ext cx="7848600" cy="5638800"/>
          </a:xfrm>
          <a:prstGeom prst="rect">
            <a:avLst/>
          </a:prstGeom>
          <a:noFill/>
          <a:ln w="9525">
            <a:noFill/>
            <a:miter lim="800000"/>
            <a:headEnd/>
            <a:tailEnd/>
          </a:ln>
        </p:spPr>
      </p:pic>
      <p:sp>
        <p:nvSpPr>
          <p:cNvPr id="20483" name="Text Box 3"/>
          <p:cNvSpPr txBox="1">
            <a:spLocks noChangeArrowheads="1"/>
          </p:cNvSpPr>
          <p:nvPr/>
        </p:nvSpPr>
        <p:spPr bwMode="auto">
          <a:xfrm>
            <a:off x="1295400" y="0"/>
            <a:ext cx="1371600" cy="579438"/>
          </a:xfrm>
          <a:prstGeom prst="rect">
            <a:avLst/>
          </a:prstGeom>
          <a:noFill/>
          <a:ln w="9525">
            <a:noFill/>
            <a:miter lim="800000"/>
            <a:headEnd/>
            <a:tailEnd/>
          </a:ln>
        </p:spPr>
        <p:txBody>
          <a:bodyPr>
            <a:spAutoFit/>
          </a:bodyPr>
          <a:lstStyle/>
          <a:p>
            <a:pPr>
              <a:spcBef>
                <a:spcPct val="50000"/>
              </a:spcBef>
            </a:pPr>
            <a:r>
              <a:rPr lang="it-IT" sz="3200" b="1">
                <a:solidFill>
                  <a:srgbClr val="006600"/>
                </a:solidFill>
              </a:rPr>
              <a:t>Flusso</a:t>
            </a:r>
          </a:p>
        </p:txBody>
      </p:sp>
      <p:sp>
        <p:nvSpPr>
          <p:cNvPr id="20484" name="Text Box 4"/>
          <p:cNvSpPr txBox="1">
            <a:spLocks noChangeArrowheads="1"/>
          </p:cNvSpPr>
          <p:nvPr/>
        </p:nvSpPr>
        <p:spPr bwMode="auto">
          <a:xfrm>
            <a:off x="4800600" y="0"/>
            <a:ext cx="3810000" cy="579438"/>
          </a:xfrm>
          <a:prstGeom prst="rect">
            <a:avLst/>
          </a:prstGeom>
          <a:noFill/>
          <a:ln w="9525">
            <a:noFill/>
            <a:miter lim="800000"/>
            <a:headEnd/>
            <a:tailEnd/>
          </a:ln>
        </p:spPr>
        <p:txBody>
          <a:bodyPr>
            <a:spAutoFit/>
          </a:bodyPr>
          <a:lstStyle/>
          <a:p>
            <a:pPr>
              <a:spcBef>
                <a:spcPct val="50000"/>
              </a:spcBef>
            </a:pPr>
            <a:r>
              <a:rPr lang="it-IT" sz="3200" b="1">
                <a:solidFill>
                  <a:srgbClr val="006600"/>
                </a:solidFill>
              </a:rPr>
              <a:t>Pressione capillare</a:t>
            </a:r>
          </a:p>
        </p:txBody>
      </p:sp>
      <p:grpSp>
        <p:nvGrpSpPr>
          <p:cNvPr id="20485" name="Group 5"/>
          <p:cNvGrpSpPr>
            <a:grpSpLocks/>
          </p:cNvGrpSpPr>
          <p:nvPr/>
        </p:nvGrpSpPr>
        <p:grpSpPr bwMode="auto">
          <a:xfrm>
            <a:off x="5867400" y="609600"/>
            <a:ext cx="1371600" cy="769938"/>
            <a:chOff x="3696" y="384"/>
            <a:chExt cx="864" cy="485"/>
          </a:xfrm>
        </p:grpSpPr>
        <p:sp>
          <p:nvSpPr>
            <p:cNvPr id="20504" name="Text Box 6"/>
            <p:cNvSpPr txBox="1">
              <a:spLocks noChangeArrowheads="1"/>
            </p:cNvSpPr>
            <p:nvPr/>
          </p:nvSpPr>
          <p:spPr bwMode="auto">
            <a:xfrm>
              <a:off x="3792" y="384"/>
              <a:ext cx="768" cy="327"/>
            </a:xfrm>
            <a:prstGeom prst="rect">
              <a:avLst/>
            </a:prstGeom>
            <a:noFill/>
            <a:ln w="9525">
              <a:noFill/>
              <a:miter lim="800000"/>
              <a:headEnd/>
              <a:tailEnd/>
            </a:ln>
          </p:spPr>
          <p:txBody>
            <a:bodyPr>
              <a:spAutoFit/>
            </a:bodyPr>
            <a:lstStyle/>
            <a:p>
              <a:pPr>
                <a:spcBef>
                  <a:spcPct val="50000"/>
                </a:spcBef>
              </a:pPr>
              <a:r>
                <a:rPr lang="it-IT" sz="2800" b="1">
                  <a:solidFill>
                    <a:srgbClr val="FF0000"/>
                  </a:solidFill>
                </a:rPr>
                <a:t>Ag II</a:t>
              </a:r>
            </a:p>
          </p:txBody>
        </p:sp>
        <p:sp>
          <p:nvSpPr>
            <p:cNvPr id="20505" name="AutoShape 7"/>
            <p:cNvSpPr>
              <a:spLocks noChangeArrowheads="1"/>
            </p:cNvSpPr>
            <p:nvPr/>
          </p:nvSpPr>
          <p:spPr bwMode="auto">
            <a:xfrm>
              <a:off x="3696" y="384"/>
              <a:ext cx="768" cy="485"/>
            </a:xfrm>
            <a:prstGeom prst="downArrowCallout">
              <a:avLst>
                <a:gd name="adj1" fmla="val 39588"/>
                <a:gd name="adj2" fmla="val 39588"/>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20486" name="Group 8"/>
          <p:cNvGrpSpPr>
            <a:grpSpLocks/>
          </p:cNvGrpSpPr>
          <p:nvPr/>
        </p:nvGrpSpPr>
        <p:grpSpPr bwMode="auto">
          <a:xfrm>
            <a:off x="7505700" y="4572000"/>
            <a:ext cx="495300" cy="2346325"/>
            <a:chOff x="4728" y="2880"/>
            <a:chExt cx="312" cy="1478"/>
          </a:xfrm>
        </p:grpSpPr>
        <p:sp>
          <p:nvSpPr>
            <p:cNvPr id="20501" name="Text Box 9"/>
            <p:cNvSpPr txBox="1">
              <a:spLocks noChangeArrowheads="1"/>
            </p:cNvSpPr>
            <p:nvPr/>
          </p:nvSpPr>
          <p:spPr bwMode="auto">
            <a:xfrm>
              <a:off x="4728" y="2880"/>
              <a:ext cx="240"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P</a:t>
              </a:r>
            </a:p>
          </p:txBody>
        </p:sp>
        <p:sp>
          <p:nvSpPr>
            <p:cNvPr id="20502" name="Text Box 10"/>
            <p:cNvSpPr txBox="1">
              <a:spLocks noChangeArrowheads="1"/>
            </p:cNvSpPr>
            <p:nvPr/>
          </p:nvSpPr>
          <p:spPr bwMode="auto">
            <a:xfrm>
              <a:off x="4752" y="3340"/>
              <a:ext cx="288" cy="1018"/>
            </a:xfrm>
            <a:prstGeom prst="rect">
              <a:avLst/>
            </a:prstGeom>
            <a:noFill/>
            <a:ln w="9525">
              <a:noFill/>
              <a:miter lim="800000"/>
              <a:headEnd/>
              <a:tailEnd/>
            </a:ln>
          </p:spPr>
          <p:txBody>
            <a:bodyPr>
              <a:spAutoFit/>
            </a:bodyPr>
            <a:lstStyle/>
            <a:p>
              <a:pPr>
                <a:spcBef>
                  <a:spcPct val="50000"/>
                </a:spcBef>
              </a:pPr>
              <a:r>
                <a:rPr lang="it-IT" sz="2000" b="1">
                  <a:solidFill>
                    <a:srgbClr val="0000FF"/>
                  </a:solidFill>
                </a:rPr>
                <a:t>PPPPP</a:t>
              </a:r>
            </a:p>
          </p:txBody>
        </p:sp>
        <p:sp>
          <p:nvSpPr>
            <p:cNvPr id="20503" name="Line 11"/>
            <p:cNvSpPr>
              <a:spLocks noChangeShapeType="1"/>
            </p:cNvSpPr>
            <p:nvPr/>
          </p:nvSpPr>
          <p:spPr bwMode="auto">
            <a:xfrm>
              <a:off x="4848" y="3148"/>
              <a:ext cx="0" cy="212"/>
            </a:xfrm>
            <a:prstGeom prst="line">
              <a:avLst/>
            </a:prstGeom>
            <a:noFill/>
            <a:ln w="28575">
              <a:solidFill>
                <a:schemeClr val="accent2"/>
              </a:solidFill>
              <a:round/>
              <a:headEnd/>
              <a:tailEnd type="triangle" w="lg" len="lg"/>
            </a:ln>
          </p:spPr>
          <p:txBody>
            <a:bodyPr/>
            <a:lstStyle/>
            <a:p>
              <a:endParaRPr lang="it-IT"/>
            </a:p>
          </p:txBody>
        </p:sp>
      </p:grpSp>
      <p:grpSp>
        <p:nvGrpSpPr>
          <p:cNvPr id="20487" name="Group 12"/>
          <p:cNvGrpSpPr>
            <a:grpSpLocks/>
          </p:cNvGrpSpPr>
          <p:nvPr/>
        </p:nvGrpSpPr>
        <p:grpSpPr bwMode="auto">
          <a:xfrm>
            <a:off x="4114800" y="4267200"/>
            <a:ext cx="457200" cy="857250"/>
            <a:chOff x="2592" y="2688"/>
            <a:chExt cx="288" cy="540"/>
          </a:xfrm>
        </p:grpSpPr>
        <p:sp>
          <p:nvSpPr>
            <p:cNvPr id="20499" name="Text Box 13"/>
            <p:cNvSpPr txBox="1">
              <a:spLocks noChangeArrowheads="1"/>
            </p:cNvSpPr>
            <p:nvPr/>
          </p:nvSpPr>
          <p:spPr bwMode="auto">
            <a:xfrm>
              <a:off x="2592" y="2940"/>
              <a:ext cx="288" cy="288"/>
            </a:xfrm>
            <a:prstGeom prst="rect">
              <a:avLst/>
            </a:prstGeom>
            <a:noFill/>
            <a:ln w="9525">
              <a:noFill/>
              <a:miter lim="800000"/>
              <a:headEnd/>
              <a:tailEnd/>
            </a:ln>
          </p:spPr>
          <p:txBody>
            <a:bodyPr>
              <a:spAutoFit/>
            </a:bodyPr>
            <a:lstStyle/>
            <a:p>
              <a:pPr>
                <a:spcBef>
                  <a:spcPct val="50000"/>
                </a:spcBef>
              </a:pPr>
              <a:r>
                <a:rPr lang="it-IT" b="1">
                  <a:solidFill>
                    <a:srgbClr val="0000FF"/>
                  </a:solidFill>
                </a:rPr>
                <a:t>P</a:t>
              </a:r>
            </a:p>
          </p:txBody>
        </p:sp>
        <p:sp>
          <p:nvSpPr>
            <p:cNvPr id="20500" name="Line 14"/>
            <p:cNvSpPr>
              <a:spLocks noChangeShapeType="1"/>
            </p:cNvSpPr>
            <p:nvPr/>
          </p:nvSpPr>
          <p:spPr bwMode="auto">
            <a:xfrm>
              <a:off x="2688" y="2688"/>
              <a:ext cx="0" cy="288"/>
            </a:xfrm>
            <a:prstGeom prst="line">
              <a:avLst/>
            </a:prstGeom>
            <a:noFill/>
            <a:ln w="28575">
              <a:solidFill>
                <a:schemeClr val="accent2"/>
              </a:solidFill>
              <a:round/>
              <a:headEnd/>
              <a:tailEnd type="triangle" w="lg" len="lg"/>
            </a:ln>
          </p:spPr>
          <p:txBody>
            <a:bodyPr/>
            <a:lstStyle/>
            <a:p>
              <a:endParaRPr lang="it-IT"/>
            </a:p>
          </p:txBody>
        </p:sp>
      </p:grpSp>
      <p:grpSp>
        <p:nvGrpSpPr>
          <p:cNvPr id="20488" name="Group 15"/>
          <p:cNvGrpSpPr>
            <a:grpSpLocks/>
          </p:cNvGrpSpPr>
          <p:nvPr/>
        </p:nvGrpSpPr>
        <p:grpSpPr bwMode="auto">
          <a:xfrm>
            <a:off x="1295400" y="1524000"/>
            <a:ext cx="1524000" cy="457200"/>
            <a:chOff x="816" y="960"/>
            <a:chExt cx="960" cy="288"/>
          </a:xfrm>
        </p:grpSpPr>
        <p:sp>
          <p:nvSpPr>
            <p:cNvPr id="20497" name="Text Box 16"/>
            <p:cNvSpPr txBox="1">
              <a:spLocks noChangeArrowheads="1"/>
            </p:cNvSpPr>
            <p:nvPr/>
          </p:nvSpPr>
          <p:spPr bwMode="auto">
            <a:xfrm>
              <a:off x="816" y="960"/>
              <a:ext cx="912"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PPPPP</a:t>
              </a:r>
            </a:p>
          </p:txBody>
        </p:sp>
        <p:sp>
          <p:nvSpPr>
            <p:cNvPr id="20498" name="Line 17"/>
            <p:cNvSpPr>
              <a:spLocks noChangeShapeType="1"/>
            </p:cNvSpPr>
            <p:nvPr/>
          </p:nvSpPr>
          <p:spPr bwMode="auto">
            <a:xfrm>
              <a:off x="1488" y="1104"/>
              <a:ext cx="288" cy="0"/>
            </a:xfrm>
            <a:prstGeom prst="line">
              <a:avLst/>
            </a:prstGeom>
            <a:noFill/>
            <a:ln w="28575">
              <a:solidFill>
                <a:schemeClr val="accent2"/>
              </a:solidFill>
              <a:round/>
              <a:headEnd/>
              <a:tailEnd type="triangle" w="lg" len="lg"/>
            </a:ln>
          </p:spPr>
          <p:txBody>
            <a:bodyPr/>
            <a:lstStyle/>
            <a:p>
              <a:endParaRPr lang="it-IT"/>
            </a:p>
          </p:txBody>
        </p:sp>
      </p:grpSp>
      <p:grpSp>
        <p:nvGrpSpPr>
          <p:cNvPr id="20489" name="Group 18"/>
          <p:cNvGrpSpPr>
            <a:grpSpLocks/>
          </p:cNvGrpSpPr>
          <p:nvPr/>
        </p:nvGrpSpPr>
        <p:grpSpPr bwMode="auto">
          <a:xfrm>
            <a:off x="5029200" y="4635500"/>
            <a:ext cx="2133600" cy="457200"/>
            <a:chOff x="3168" y="2920"/>
            <a:chExt cx="1344" cy="288"/>
          </a:xfrm>
        </p:grpSpPr>
        <p:sp>
          <p:nvSpPr>
            <p:cNvPr id="20494" name="Text Box 19"/>
            <p:cNvSpPr txBox="1">
              <a:spLocks noChangeArrowheads="1"/>
            </p:cNvSpPr>
            <p:nvPr/>
          </p:nvSpPr>
          <p:spPr bwMode="auto">
            <a:xfrm>
              <a:off x="3648" y="2920"/>
              <a:ext cx="384"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  P</a:t>
              </a:r>
            </a:p>
          </p:txBody>
        </p:sp>
        <p:sp>
          <p:nvSpPr>
            <p:cNvPr id="20495" name="Line 20"/>
            <p:cNvSpPr>
              <a:spLocks noChangeShapeType="1"/>
            </p:cNvSpPr>
            <p:nvPr/>
          </p:nvSpPr>
          <p:spPr bwMode="auto">
            <a:xfrm>
              <a:off x="4032" y="3064"/>
              <a:ext cx="480" cy="0"/>
            </a:xfrm>
            <a:prstGeom prst="line">
              <a:avLst/>
            </a:prstGeom>
            <a:noFill/>
            <a:ln w="28575">
              <a:solidFill>
                <a:schemeClr val="accent2"/>
              </a:solidFill>
              <a:round/>
              <a:headEnd/>
              <a:tailEnd type="triangle" w="lg" len="lg"/>
            </a:ln>
          </p:spPr>
          <p:txBody>
            <a:bodyPr/>
            <a:lstStyle/>
            <a:p>
              <a:endParaRPr lang="it-IT"/>
            </a:p>
          </p:txBody>
        </p:sp>
        <p:sp>
          <p:nvSpPr>
            <p:cNvPr id="20496" name="Line 21"/>
            <p:cNvSpPr>
              <a:spLocks noChangeShapeType="1"/>
            </p:cNvSpPr>
            <p:nvPr/>
          </p:nvSpPr>
          <p:spPr bwMode="auto">
            <a:xfrm>
              <a:off x="3168" y="3064"/>
              <a:ext cx="384" cy="0"/>
            </a:xfrm>
            <a:prstGeom prst="line">
              <a:avLst/>
            </a:prstGeom>
            <a:noFill/>
            <a:ln w="28575">
              <a:solidFill>
                <a:schemeClr val="accent2"/>
              </a:solidFill>
              <a:round/>
              <a:headEnd/>
              <a:tailEnd type="triangle" w="lg" len="lg"/>
            </a:ln>
          </p:spPr>
          <p:txBody>
            <a:bodyPr/>
            <a:lstStyle/>
            <a:p>
              <a:endParaRPr lang="it-IT"/>
            </a:p>
          </p:txBody>
        </p:sp>
      </p:grpSp>
      <p:sp>
        <p:nvSpPr>
          <p:cNvPr id="20490" name="Text Box 22"/>
          <p:cNvSpPr txBox="1">
            <a:spLocks noChangeArrowheads="1"/>
          </p:cNvSpPr>
          <p:nvPr/>
        </p:nvSpPr>
        <p:spPr bwMode="auto">
          <a:xfrm>
            <a:off x="5867400" y="1905000"/>
            <a:ext cx="1447800" cy="457200"/>
          </a:xfrm>
          <a:prstGeom prst="rect">
            <a:avLst/>
          </a:prstGeom>
          <a:noFill/>
          <a:ln w="9525">
            <a:noFill/>
            <a:miter lim="800000"/>
            <a:headEnd/>
            <a:tailEnd/>
          </a:ln>
        </p:spPr>
        <p:txBody>
          <a:bodyPr>
            <a:spAutoFit/>
          </a:bodyPr>
          <a:lstStyle/>
          <a:p>
            <a:pPr>
              <a:spcBef>
                <a:spcPct val="50000"/>
              </a:spcBef>
            </a:pPr>
            <a:r>
              <a:rPr lang="it-IT" b="1">
                <a:solidFill>
                  <a:schemeClr val="accent2"/>
                </a:solidFill>
              </a:rPr>
              <a:t>PPPP</a:t>
            </a:r>
          </a:p>
        </p:txBody>
      </p:sp>
      <p:grpSp>
        <p:nvGrpSpPr>
          <p:cNvPr id="20491" name="Group 23"/>
          <p:cNvGrpSpPr>
            <a:grpSpLocks/>
          </p:cNvGrpSpPr>
          <p:nvPr/>
        </p:nvGrpSpPr>
        <p:grpSpPr bwMode="auto">
          <a:xfrm>
            <a:off x="1295400" y="609600"/>
            <a:ext cx="1219200" cy="769938"/>
            <a:chOff x="816" y="384"/>
            <a:chExt cx="768" cy="485"/>
          </a:xfrm>
        </p:grpSpPr>
        <p:sp>
          <p:nvSpPr>
            <p:cNvPr id="20492" name="Text Box 24"/>
            <p:cNvSpPr txBox="1">
              <a:spLocks noChangeArrowheads="1"/>
            </p:cNvSpPr>
            <p:nvPr/>
          </p:nvSpPr>
          <p:spPr bwMode="auto">
            <a:xfrm>
              <a:off x="960" y="384"/>
              <a:ext cx="528" cy="327"/>
            </a:xfrm>
            <a:prstGeom prst="rect">
              <a:avLst/>
            </a:prstGeom>
            <a:noFill/>
            <a:ln w="9525">
              <a:noFill/>
              <a:miter lim="800000"/>
              <a:headEnd/>
              <a:tailEnd/>
            </a:ln>
          </p:spPr>
          <p:txBody>
            <a:bodyPr>
              <a:spAutoFit/>
            </a:bodyPr>
            <a:lstStyle/>
            <a:p>
              <a:pPr>
                <a:spcBef>
                  <a:spcPct val="50000"/>
                </a:spcBef>
              </a:pPr>
              <a:r>
                <a:rPr lang="it-IT" sz="2800" b="1">
                  <a:solidFill>
                    <a:srgbClr val="FF0000"/>
                  </a:solidFill>
                </a:rPr>
                <a:t>PG</a:t>
              </a:r>
            </a:p>
          </p:txBody>
        </p:sp>
        <p:sp>
          <p:nvSpPr>
            <p:cNvPr id="20493" name="AutoShape 25"/>
            <p:cNvSpPr>
              <a:spLocks noChangeArrowheads="1"/>
            </p:cNvSpPr>
            <p:nvPr/>
          </p:nvSpPr>
          <p:spPr bwMode="auto">
            <a:xfrm>
              <a:off x="816" y="384"/>
              <a:ext cx="768" cy="485"/>
            </a:xfrm>
            <a:prstGeom prst="downArrowCallout">
              <a:avLst>
                <a:gd name="adj1" fmla="val 39588"/>
                <a:gd name="adj2" fmla="val 39588"/>
                <a:gd name="adj3" fmla="val 16667"/>
                <a:gd name="adj4" fmla="val 66667"/>
              </a:avLst>
            </a:prstGeom>
            <a:noFill/>
            <a:ln w="28575">
              <a:solidFill>
                <a:srgbClr val="FF0000"/>
              </a:solidFill>
              <a:miter lim="800000"/>
              <a:headEnd/>
              <a:tailEnd/>
            </a:ln>
          </p:spPr>
          <p:txBody>
            <a:bodyPr wrap="none" anchor="ctr"/>
            <a:lstStyle/>
            <a:p>
              <a:endParaRPr lang="it-IT"/>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albar4"/>
          <p:cNvPicPr>
            <a:picLocks noChangeAspect="1" noChangeArrowheads="1"/>
          </p:cNvPicPr>
          <p:nvPr/>
        </p:nvPicPr>
        <p:blipFill>
          <a:blip r:embed="rId2" cstate="print">
            <a:clrChange>
              <a:clrFrom>
                <a:srgbClr val="FFFFFF"/>
              </a:clrFrom>
              <a:clrTo>
                <a:srgbClr val="FFFFFF">
                  <a:alpha val="0"/>
                </a:srgbClr>
              </a:clrTo>
            </a:clrChange>
          </a:blip>
          <a:srcRect l="15973" t="11871" r="22795"/>
          <a:stretch>
            <a:fillRect/>
          </a:stretch>
        </p:blipFill>
        <p:spPr bwMode="auto">
          <a:xfrm>
            <a:off x="1547813" y="1174750"/>
            <a:ext cx="7543800" cy="5638800"/>
          </a:xfrm>
          <a:prstGeom prst="rect">
            <a:avLst/>
          </a:prstGeom>
          <a:noFill/>
          <a:ln w="9525">
            <a:noFill/>
            <a:miter lim="800000"/>
            <a:headEnd/>
            <a:tailEnd/>
          </a:ln>
        </p:spPr>
      </p:pic>
      <p:grpSp>
        <p:nvGrpSpPr>
          <p:cNvPr id="21507" name="Group 3"/>
          <p:cNvGrpSpPr>
            <a:grpSpLocks/>
          </p:cNvGrpSpPr>
          <p:nvPr/>
        </p:nvGrpSpPr>
        <p:grpSpPr bwMode="auto">
          <a:xfrm>
            <a:off x="2209800" y="1628775"/>
            <a:ext cx="1447800" cy="396875"/>
            <a:chOff x="1392" y="998"/>
            <a:chExt cx="912" cy="250"/>
          </a:xfrm>
        </p:grpSpPr>
        <p:sp>
          <p:nvSpPr>
            <p:cNvPr id="21541" name="Text Box 4"/>
            <p:cNvSpPr txBox="1">
              <a:spLocks noChangeArrowheads="1"/>
            </p:cNvSpPr>
            <p:nvPr/>
          </p:nvSpPr>
          <p:spPr bwMode="auto">
            <a:xfrm>
              <a:off x="1392" y="998"/>
              <a:ext cx="912"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PPPPP</a:t>
              </a:r>
            </a:p>
          </p:txBody>
        </p:sp>
        <p:sp>
          <p:nvSpPr>
            <p:cNvPr id="21542" name="Line 5"/>
            <p:cNvSpPr>
              <a:spLocks noChangeShapeType="1"/>
            </p:cNvSpPr>
            <p:nvPr/>
          </p:nvSpPr>
          <p:spPr bwMode="auto">
            <a:xfrm>
              <a:off x="2016" y="1122"/>
              <a:ext cx="288" cy="0"/>
            </a:xfrm>
            <a:prstGeom prst="line">
              <a:avLst/>
            </a:prstGeom>
            <a:noFill/>
            <a:ln w="28575">
              <a:solidFill>
                <a:schemeClr val="accent2"/>
              </a:solidFill>
              <a:round/>
              <a:headEnd/>
              <a:tailEnd type="triangle" w="med" len="med"/>
            </a:ln>
          </p:spPr>
          <p:txBody>
            <a:bodyPr/>
            <a:lstStyle/>
            <a:p>
              <a:endParaRPr lang="it-IT"/>
            </a:p>
          </p:txBody>
        </p:sp>
      </p:grpSp>
      <p:grpSp>
        <p:nvGrpSpPr>
          <p:cNvPr id="21508" name="Group 6"/>
          <p:cNvGrpSpPr>
            <a:grpSpLocks/>
          </p:cNvGrpSpPr>
          <p:nvPr/>
        </p:nvGrpSpPr>
        <p:grpSpPr bwMode="auto">
          <a:xfrm>
            <a:off x="5562600" y="1476375"/>
            <a:ext cx="2209800" cy="549275"/>
            <a:chOff x="3504" y="930"/>
            <a:chExt cx="1392" cy="346"/>
          </a:xfrm>
        </p:grpSpPr>
        <p:sp>
          <p:nvSpPr>
            <p:cNvPr id="21538" name="Line 7"/>
            <p:cNvSpPr>
              <a:spLocks noChangeShapeType="1"/>
            </p:cNvSpPr>
            <p:nvPr/>
          </p:nvSpPr>
          <p:spPr bwMode="auto">
            <a:xfrm>
              <a:off x="3504" y="1122"/>
              <a:ext cx="288" cy="0"/>
            </a:xfrm>
            <a:prstGeom prst="line">
              <a:avLst/>
            </a:prstGeom>
            <a:noFill/>
            <a:ln w="28575">
              <a:solidFill>
                <a:schemeClr val="accent2"/>
              </a:solidFill>
              <a:round/>
              <a:headEnd/>
              <a:tailEnd type="triangle" w="lg" len="lg"/>
            </a:ln>
          </p:spPr>
          <p:txBody>
            <a:bodyPr/>
            <a:lstStyle/>
            <a:p>
              <a:endParaRPr lang="it-IT"/>
            </a:p>
          </p:txBody>
        </p:sp>
        <p:sp>
          <p:nvSpPr>
            <p:cNvPr id="21539" name="Text Box 8"/>
            <p:cNvSpPr txBox="1">
              <a:spLocks noChangeArrowheads="1"/>
            </p:cNvSpPr>
            <p:nvPr/>
          </p:nvSpPr>
          <p:spPr bwMode="auto">
            <a:xfrm>
              <a:off x="4032" y="930"/>
              <a:ext cx="336"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a:t>
              </a:r>
            </a:p>
          </p:txBody>
        </p:sp>
        <p:sp>
          <p:nvSpPr>
            <p:cNvPr id="21540" name="Text Box 9"/>
            <p:cNvSpPr txBox="1">
              <a:spLocks noChangeArrowheads="1"/>
            </p:cNvSpPr>
            <p:nvPr/>
          </p:nvSpPr>
          <p:spPr bwMode="auto">
            <a:xfrm>
              <a:off x="4560" y="1026"/>
              <a:ext cx="336"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a:t>
              </a:r>
            </a:p>
          </p:txBody>
        </p:sp>
      </p:grpSp>
      <p:grpSp>
        <p:nvGrpSpPr>
          <p:cNvPr id="21509" name="Group 10"/>
          <p:cNvGrpSpPr>
            <a:grpSpLocks/>
          </p:cNvGrpSpPr>
          <p:nvPr/>
        </p:nvGrpSpPr>
        <p:grpSpPr bwMode="auto">
          <a:xfrm>
            <a:off x="4648200" y="4175125"/>
            <a:ext cx="381000" cy="898525"/>
            <a:chOff x="2928" y="2630"/>
            <a:chExt cx="240" cy="566"/>
          </a:xfrm>
        </p:grpSpPr>
        <p:sp>
          <p:nvSpPr>
            <p:cNvPr id="21536" name="Text Box 11"/>
            <p:cNvSpPr txBox="1">
              <a:spLocks noChangeArrowheads="1"/>
            </p:cNvSpPr>
            <p:nvPr/>
          </p:nvSpPr>
          <p:spPr bwMode="auto">
            <a:xfrm>
              <a:off x="2928" y="2946"/>
              <a:ext cx="240"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21537" name="Line 12"/>
            <p:cNvSpPr>
              <a:spLocks noChangeShapeType="1"/>
            </p:cNvSpPr>
            <p:nvPr/>
          </p:nvSpPr>
          <p:spPr bwMode="auto">
            <a:xfrm>
              <a:off x="3024" y="2630"/>
              <a:ext cx="0" cy="288"/>
            </a:xfrm>
            <a:prstGeom prst="line">
              <a:avLst/>
            </a:prstGeom>
            <a:noFill/>
            <a:ln w="28575">
              <a:solidFill>
                <a:schemeClr val="accent2"/>
              </a:solidFill>
              <a:round/>
              <a:headEnd/>
              <a:tailEnd type="triangle" w="lg" len="lg"/>
            </a:ln>
          </p:spPr>
          <p:txBody>
            <a:bodyPr/>
            <a:lstStyle/>
            <a:p>
              <a:endParaRPr lang="it-IT"/>
            </a:p>
          </p:txBody>
        </p:sp>
      </p:grpSp>
      <p:grpSp>
        <p:nvGrpSpPr>
          <p:cNvPr id="21510" name="Group 13"/>
          <p:cNvGrpSpPr>
            <a:grpSpLocks/>
          </p:cNvGrpSpPr>
          <p:nvPr/>
        </p:nvGrpSpPr>
        <p:grpSpPr bwMode="auto">
          <a:xfrm>
            <a:off x="8001000" y="4652963"/>
            <a:ext cx="457200" cy="2241550"/>
            <a:chOff x="5040" y="2918"/>
            <a:chExt cx="288" cy="1412"/>
          </a:xfrm>
        </p:grpSpPr>
        <p:sp>
          <p:nvSpPr>
            <p:cNvPr id="21533" name="Text Box 14"/>
            <p:cNvSpPr txBox="1">
              <a:spLocks noChangeArrowheads="1"/>
            </p:cNvSpPr>
            <p:nvPr/>
          </p:nvSpPr>
          <p:spPr bwMode="auto">
            <a:xfrm>
              <a:off x="5040" y="2918"/>
              <a:ext cx="240"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21534" name="Line 15"/>
            <p:cNvSpPr>
              <a:spLocks noChangeShapeType="1"/>
            </p:cNvSpPr>
            <p:nvPr/>
          </p:nvSpPr>
          <p:spPr bwMode="auto">
            <a:xfrm>
              <a:off x="5136" y="3120"/>
              <a:ext cx="0" cy="210"/>
            </a:xfrm>
            <a:prstGeom prst="line">
              <a:avLst/>
            </a:prstGeom>
            <a:noFill/>
            <a:ln w="28575">
              <a:solidFill>
                <a:schemeClr val="accent2"/>
              </a:solidFill>
              <a:round/>
              <a:headEnd/>
              <a:tailEnd type="triangle" w="lg" len="lg"/>
            </a:ln>
          </p:spPr>
          <p:txBody>
            <a:bodyPr/>
            <a:lstStyle/>
            <a:p>
              <a:endParaRPr lang="it-IT"/>
            </a:p>
          </p:txBody>
        </p:sp>
        <p:sp>
          <p:nvSpPr>
            <p:cNvPr id="21535" name="Text Box 16"/>
            <p:cNvSpPr txBox="1">
              <a:spLocks noChangeArrowheads="1"/>
            </p:cNvSpPr>
            <p:nvPr/>
          </p:nvSpPr>
          <p:spPr bwMode="auto">
            <a:xfrm>
              <a:off x="5040" y="3312"/>
              <a:ext cx="288" cy="1018"/>
            </a:xfrm>
            <a:prstGeom prst="rect">
              <a:avLst/>
            </a:prstGeom>
            <a:noFill/>
            <a:ln w="9525">
              <a:noFill/>
              <a:miter lim="800000"/>
              <a:headEnd/>
              <a:tailEnd/>
            </a:ln>
          </p:spPr>
          <p:txBody>
            <a:bodyPr>
              <a:spAutoFit/>
            </a:bodyPr>
            <a:lstStyle/>
            <a:p>
              <a:pPr>
                <a:spcBef>
                  <a:spcPct val="50000"/>
                </a:spcBef>
              </a:pPr>
              <a:r>
                <a:rPr lang="it-IT" sz="2000" b="1">
                  <a:solidFill>
                    <a:srgbClr val="0000FF"/>
                  </a:solidFill>
                </a:rPr>
                <a:t>PPPPP</a:t>
              </a:r>
            </a:p>
          </p:txBody>
        </p:sp>
      </p:grpSp>
      <p:grpSp>
        <p:nvGrpSpPr>
          <p:cNvPr id="21511" name="Group 17"/>
          <p:cNvGrpSpPr>
            <a:grpSpLocks/>
          </p:cNvGrpSpPr>
          <p:nvPr/>
        </p:nvGrpSpPr>
        <p:grpSpPr bwMode="auto">
          <a:xfrm>
            <a:off x="1905000" y="2284413"/>
            <a:ext cx="1295400" cy="1143000"/>
            <a:chOff x="1200" y="1296"/>
            <a:chExt cx="816" cy="720"/>
          </a:xfrm>
        </p:grpSpPr>
        <p:sp>
          <p:nvSpPr>
            <p:cNvPr id="21531" name="Text Box 18"/>
            <p:cNvSpPr txBox="1">
              <a:spLocks noChangeArrowheads="1"/>
            </p:cNvSpPr>
            <p:nvPr/>
          </p:nvSpPr>
          <p:spPr bwMode="auto">
            <a:xfrm>
              <a:off x="1344" y="1572"/>
              <a:ext cx="528" cy="365"/>
            </a:xfrm>
            <a:prstGeom prst="rect">
              <a:avLst/>
            </a:prstGeom>
            <a:noFill/>
            <a:ln w="9525">
              <a:noFill/>
              <a:miter lim="800000"/>
              <a:headEnd/>
              <a:tailEnd/>
            </a:ln>
          </p:spPr>
          <p:txBody>
            <a:bodyPr>
              <a:spAutoFit/>
            </a:bodyPr>
            <a:lstStyle/>
            <a:p>
              <a:pPr>
                <a:spcBef>
                  <a:spcPct val="50000"/>
                </a:spcBef>
              </a:pPr>
              <a:r>
                <a:rPr lang="it-IT" sz="3200" b="1">
                  <a:solidFill>
                    <a:srgbClr val="FF0000"/>
                  </a:solidFill>
                </a:rPr>
                <a:t>PG</a:t>
              </a:r>
            </a:p>
          </p:txBody>
        </p:sp>
        <p:sp>
          <p:nvSpPr>
            <p:cNvPr id="21532" name="AutoShape 19"/>
            <p:cNvSpPr>
              <a:spLocks noChangeArrowheads="1"/>
            </p:cNvSpPr>
            <p:nvPr/>
          </p:nvSpPr>
          <p:spPr bwMode="auto">
            <a:xfrm flipV="1">
              <a:off x="1200" y="1296"/>
              <a:ext cx="816" cy="720"/>
            </a:xfrm>
            <a:prstGeom prst="downArrowCallout">
              <a:avLst>
                <a:gd name="adj1" fmla="val 28333"/>
                <a:gd name="adj2" fmla="val 28333"/>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21512" name="Group 23"/>
          <p:cNvGrpSpPr>
            <a:grpSpLocks/>
          </p:cNvGrpSpPr>
          <p:nvPr/>
        </p:nvGrpSpPr>
        <p:grpSpPr bwMode="auto">
          <a:xfrm>
            <a:off x="5676900" y="228600"/>
            <a:ext cx="1333500" cy="914400"/>
            <a:chOff x="3576" y="144"/>
            <a:chExt cx="840" cy="576"/>
          </a:xfrm>
        </p:grpSpPr>
        <p:sp>
          <p:nvSpPr>
            <p:cNvPr id="21529" name="Text Box 24"/>
            <p:cNvSpPr txBox="1">
              <a:spLocks noChangeArrowheads="1"/>
            </p:cNvSpPr>
            <p:nvPr/>
          </p:nvSpPr>
          <p:spPr bwMode="auto">
            <a:xfrm>
              <a:off x="3648" y="163"/>
              <a:ext cx="768" cy="365"/>
            </a:xfrm>
            <a:prstGeom prst="rect">
              <a:avLst/>
            </a:prstGeom>
            <a:noFill/>
            <a:ln w="9525">
              <a:noFill/>
              <a:miter lim="800000"/>
              <a:headEnd/>
              <a:tailEnd/>
            </a:ln>
          </p:spPr>
          <p:txBody>
            <a:bodyPr>
              <a:spAutoFit/>
            </a:bodyPr>
            <a:lstStyle/>
            <a:p>
              <a:pPr>
                <a:spcBef>
                  <a:spcPct val="50000"/>
                </a:spcBef>
              </a:pPr>
              <a:r>
                <a:rPr lang="it-IT" sz="3200" b="1">
                  <a:solidFill>
                    <a:srgbClr val="FF0000"/>
                  </a:solidFill>
                </a:rPr>
                <a:t>Ag II</a:t>
              </a:r>
            </a:p>
          </p:txBody>
        </p:sp>
        <p:sp>
          <p:nvSpPr>
            <p:cNvPr id="21530" name="AutoShape 25"/>
            <p:cNvSpPr>
              <a:spLocks noChangeArrowheads="1"/>
            </p:cNvSpPr>
            <p:nvPr/>
          </p:nvSpPr>
          <p:spPr bwMode="auto">
            <a:xfrm>
              <a:off x="3576" y="144"/>
              <a:ext cx="816" cy="576"/>
            </a:xfrm>
            <a:prstGeom prst="downArrowCallout">
              <a:avLst>
                <a:gd name="adj1" fmla="val 35417"/>
                <a:gd name="adj2" fmla="val 35417"/>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21513" name="Group 26"/>
          <p:cNvGrpSpPr>
            <a:grpSpLocks/>
          </p:cNvGrpSpPr>
          <p:nvPr/>
        </p:nvGrpSpPr>
        <p:grpSpPr bwMode="auto">
          <a:xfrm>
            <a:off x="5562600" y="4676775"/>
            <a:ext cx="1828800" cy="396875"/>
            <a:chOff x="3504" y="2946"/>
            <a:chExt cx="1152" cy="250"/>
          </a:xfrm>
        </p:grpSpPr>
        <p:sp>
          <p:nvSpPr>
            <p:cNvPr id="21526" name="Text Box 27"/>
            <p:cNvSpPr txBox="1">
              <a:spLocks noChangeArrowheads="1"/>
            </p:cNvSpPr>
            <p:nvPr/>
          </p:nvSpPr>
          <p:spPr bwMode="auto">
            <a:xfrm>
              <a:off x="3984" y="2946"/>
              <a:ext cx="192"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21527" name="Line 28"/>
            <p:cNvSpPr>
              <a:spLocks noChangeShapeType="1"/>
            </p:cNvSpPr>
            <p:nvPr/>
          </p:nvSpPr>
          <p:spPr bwMode="auto">
            <a:xfrm flipV="1">
              <a:off x="4320" y="3072"/>
              <a:ext cx="336" cy="0"/>
            </a:xfrm>
            <a:prstGeom prst="line">
              <a:avLst/>
            </a:prstGeom>
            <a:noFill/>
            <a:ln w="28575">
              <a:solidFill>
                <a:schemeClr val="accent2"/>
              </a:solidFill>
              <a:round/>
              <a:headEnd/>
              <a:tailEnd type="triangle" w="lg" len="lg"/>
            </a:ln>
          </p:spPr>
          <p:txBody>
            <a:bodyPr/>
            <a:lstStyle/>
            <a:p>
              <a:endParaRPr lang="it-IT"/>
            </a:p>
          </p:txBody>
        </p:sp>
        <p:sp>
          <p:nvSpPr>
            <p:cNvPr id="21528" name="Line 29"/>
            <p:cNvSpPr>
              <a:spLocks noChangeShapeType="1"/>
            </p:cNvSpPr>
            <p:nvPr/>
          </p:nvSpPr>
          <p:spPr bwMode="auto">
            <a:xfrm flipV="1">
              <a:off x="3504" y="3072"/>
              <a:ext cx="384" cy="0"/>
            </a:xfrm>
            <a:prstGeom prst="line">
              <a:avLst/>
            </a:prstGeom>
            <a:noFill/>
            <a:ln w="28575">
              <a:solidFill>
                <a:schemeClr val="accent2"/>
              </a:solidFill>
              <a:round/>
              <a:headEnd/>
              <a:tailEnd type="triangle" w="lg" len="lg"/>
            </a:ln>
          </p:spPr>
          <p:txBody>
            <a:bodyPr/>
            <a:lstStyle/>
            <a:p>
              <a:endParaRPr lang="it-IT"/>
            </a:p>
          </p:txBody>
        </p:sp>
      </p:grpSp>
      <p:sp>
        <p:nvSpPr>
          <p:cNvPr id="21514" name="Text Box 30"/>
          <p:cNvSpPr txBox="1">
            <a:spLocks noChangeArrowheads="1"/>
          </p:cNvSpPr>
          <p:nvPr/>
        </p:nvSpPr>
        <p:spPr bwMode="auto">
          <a:xfrm>
            <a:off x="755650" y="912813"/>
            <a:ext cx="3051175" cy="617537"/>
          </a:xfrm>
          <a:prstGeom prst="rect">
            <a:avLst/>
          </a:prstGeom>
          <a:noFill/>
          <a:ln w="38100">
            <a:solidFill>
              <a:srgbClr val="006600"/>
            </a:solidFill>
            <a:miter lim="800000"/>
            <a:headEnd/>
            <a:tailEnd/>
          </a:ln>
        </p:spPr>
        <p:txBody>
          <a:bodyPr>
            <a:spAutoFit/>
          </a:bodyPr>
          <a:lstStyle/>
          <a:p>
            <a:pPr algn="ctr">
              <a:spcBef>
                <a:spcPct val="50000"/>
              </a:spcBef>
            </a:pPr>
            <a:r>
              <a:rPr lang="it-IT" sz="3200" b="1">
                <a:solidFill>
                  <a:srgbClr val="006600"/>
                </a:solidFill>
              </a:rPr>
              <a:t>ACEi,</a:t>
            </a:r>
          </a:p>
        </p:txBody>
      </p:sp>
      <p:sp>
        <p:nvSpPr>
          <p:cNvPr id="21515" name="Line 31"/>
          <p:cNvSpPr>
            <a:spLocks noChangeShapeType="1"/>
          </p:cNvSpPr>
          <p:nvPr/>
        </p:nvSpPr>
        <p:spPr bwMode="auto">
          <a:xfrm flipV="1">
            <a:off x="5683250" y="88900"/>
            <a:ext cx="1190625" cy="1066800"/>
          </a:xfrm>
          <a:prstGeom prst="line">
            <a:avLst/>
          </a:prstGeom>
          <a:noFill/>
          <a:ln w="38100">
            <a:solidFill>
              <a:srgbClr val="006600"/>
            </a:solidFill>
            <a:round/>
            <a:headEnd/>
            <a:tailEnd/>
          </a:ln>
        </p:spPr>
        <p:txBody>
          <a:bodyPr/>
          <a:lstStyle/>
          <a:p>
            <a:endParaRPr lang="it-IT"/>
          </a:p>
        </p:txBody>
      </p:sp>
      <p:sp>
        <p:nvSpPr>
          <p:cNvPr id="21516" name="Line 32"/>
          <p:cNvSpPr>
            <a:spLocks noChangeShapeType="1"/>
          </p:cNvSpPr>
          <p:nvPr/>
        </p:nvSpPr>
        <p:spPr bwMode="auto">
          <a:xfrm>
            <a:off x="5757863" y="44450"/>
            <a:ext cx="1190625" cy="1066800"/>
          </a:xfrm>
          <a:prstGeom prst="line">
            <a:avLst/>
          </a:prstGeom>
          <a:noFill/>
          <a:ln w="38100">
            <a:solidFill>
              <a:srgbClr val="006600"/>
            </a:solidFill>
            <a:round/>
            <a:headEnd/>
            <a:tailEnd/>
          </a:ln>
        </p:spPr>
        <p:txBody>
          <a:bodyPr/>
          <a:lstStyle/>
          <a:p>
            <a:endParaRPr lang="it-IT"/>
          </a:p>
        </p:txBody>
      </p:sp>
      <p:sp>
        <p:nvSpPr>
          <p:cNvPr id="21517" name="Text Box 33"/>
          <p:cNvSpPr txBox="1">
            <a:spLocks noChangeArrowheads="1"/>
          </p:cNvSpPr>
          <p:nvPr/>
        </p:nvSpPr>
        <p:spPr bwMode="auto">
          <a:xfrm>
            <a:off x="728663" y="4486275"/>
            <a:ext cx="1682750" cy="1104900"/>
          </a:xfrm>
          <a:prstGeom prst="rect">
            <a:avLst/>
          </a:prstGeom>
          <a:noFill/>
          <a:ln w="38100">
            <a:solidFill>
              <a:srgbClr val="006600"/>
            </a:solidFill>
            <a:miter lim="800000"/>
            <a:headEnd/>
            <a:tailEnd/>
          </a:ln>
        </p:spPr>
        <p:txBody>
          <a:bodyPr>
            <a:spAutoFit/>
          </a:bodyPr>
          <a:lstStyle/>
          <a:p>
            <a:pPr>
              <a:spcBef>
                <a:spcPct val="50000"/>
              </a:spcBef>
            </a:pPr>
            <a:r>
              <a:rPr lang="it-IT" sz="3200" b="1">
                <a:solidFill>
                  <a:srgbClr val="006600"/>
                </a:solidFill>
              </a:rPr>
              <a:t>FANS, COX</a:t>
            </a:r>
            <a:r>
              <a:rPr lang="it-IT" sz="3200" b="1" baseline="-25000">
                <a:solidFill>
                  <a:srgbClr val="006600"/>
                </a:solidFill>
              </a:rPr>
              <a:t>2i</a:t>
            </a:r>
            <a:endParaRPr lang="it-IT" sz="3200" b="1">
              <a:solidFill>
                <a:srgbClr val="006600"/>
              </a:solidFill>
            </a:endParaRPr>
          </a:p>
        </p:txBody>
      </p:sp>
      <p:cxnSp>
        <p:nvCxnSpPr>
          <p:cNvPr id="21518" name="AutoShape 34"/>
          <p:cNvCxnSpPr>
            <a:cxnSpLocks noChangeShapeType="1"/>
            <a:stCxn id="21517" idx="0"/>
            <a:endCxn id="21532" idx="0"/>
          </p:cNvCxnSpPr>
          <p:nvPr/>
        </p:nvCxnSpPr>
        <p:spPr bwMode="auto">
          <a:xfrm flipV="1">
            <a:off x="1570038" y="3441700"/>
            <a:ext cx="982662" cy="1025525"/>
          </a:xfrm>
          <a:prstGeom prst="straightConnector1">
            <a:avLst/>
          </a:prstGeom>
          <a:noFill/>
          <a:ln w="57150">
            <a:solidFill>
              <a:schemeClr val="accent2"/>
            </a:solidFill>
            <a:round/>
            <a:headEnd/>
            <a:tailEnd type="triangle" w="med" len="med"/>
          </a:ln>
        </p:spPr>
      </p:cxnSp>
      <p:sp>
        <p:nvSpPr>
          <p:cNvPr id="21519" name="Line 35"/>
          <p:cNvSpPr>
            <a:spLocks noChangeShapeType="1"/>
          </p:cNvSpPr>
          <p:nvPr/>
        </p:nvSpPr>
        <p:spPr bwMode="auto">
          <a:xfrm flipV="1">
            <a:off x="1905000" y="2514600"/>
            <a:ext cx="1219200" cy="1066800"/>
          </a:xfrm>
          <a:prstGeom prst="line">
            <a:avLst/>
          </a:prstGeom>
          <a:noFill/>
          <a:ln w="38100">
            <a:solidFill>
              <a:srgbClr val="006600"/>
            </a:solidFill>
            <a:round/>
            <a:headEnd/>
            <a:tailEnd/>
          </a:ln>
        </p:spPr>
        <p:txBody>
          <a:bodyPr/>
          <a:lstStyle/>
          <a:p>
            <a:endParaRPr lang="it-IT"/>
          </a:p>
        </p:txBody>
      </p:sp>
      <p:sp>
        <p:nvSpPr>
          <p:cNvPr id="21520" name="Line 36"/>
          <p:cNvSpPr>
            <a:spLocks noChangeShapeType="1"/>
          </p:cNvSpPr>
          <p:nvPr/>
        </p:nvSpPr>
        <p:spPr bwMode="auto">
          <a:xfrm>
            <a:off x="1981200" y="2514600"/>
            <a:ext cx="1219200" cy="1066800"/>
          </a:xfrm>
          <a:prstGeom prst="line">
            <a:avLst/>
          </a:prstGeom>
          <a:noFill/>
          <a:ln w="38100">
            <a:solidFill>
              <a:srgbClr val="006600"/>
            </a:solidFill>
            <a:round/>
            <a:headEnd/>
            <a:tailEnd/>
          </a:ln>
        </p:spPr>
        <p:txBody>
          <a:bodyPr/>
          <a:lstStyle/>
          <a:p>
            <a:endParaRPr lang="it-IT"/>
          </a:p>
        </p:txBody>
      </p:sp>
      <p:sp>
        <p:nvSpPr>
          <p:cNvPr id="21521" name="Rectangle 37"/>
          <p:cNvSpPr>
            <a:spLocks noChangeArrowheads="1"/>
          </p:cNvSpPr>
          <p:nvPr/>
        </p:nvSpPr>
        <p:spPr bwMode="auto">
          <a:xfrm>
            <a:off x="1547813" y="188913"/>
            <a:ext cx="1508125" cy="617537"/>
          </a:xfrm>
          <a:prstGeom prst="rect">
            <a:avLst/>
          </a:prstGeom>
          <a:noFill/>
          <a:ln w="38100">
            <a:solidFill>
              <a:srgbClr val="009900"/>
            </a:solidFill>
            <a:miter lim="800000"/>
            <a:headEnd/>
            <a:tailEnd/>
          </a:ln>
        </p:spPr>
        <p:txBody>
          <a:bodyPr wrap="none">
            <a:spAutoFit/>
          </a:bodyPr>
          <a:lstStyle/>
          <a:p>
            <a:pPr>
              <a:spcBef>
                <a:spcPct val="50000"/>
              </a:spcBef>
            </a:pPr>
            <a:r>
              <a:rPr lang="it-IT" sz="3200" b="1">
                <a:solidFill>
                  <a:srgbClr val="006600"/>
                </a:solidFill>
              </a:rPr>
              <a:t>Sartani</a:t>
            </a:r>
          </a:p>
        </p:txBody>
      </p:sp>
      <p:sp>
        <p:nvSpPr>
          <p:cNvPr id="21522" name="Line 38"/>
          <p:cNvSpPr>
            <a:spLocks noChangeShapeType="1"/>
          </p:cNvSpPr>
          <p:nvPr/>
        </p:nvSpPr>
        <p:spPr bwMode="auto">
          <a:xfrm>
            <a:off x="3132138" y="404813"/>
            <a:ext cx="2376487" cy="0"/>
          </a:xfrm>
          <a:prstGeom prst="line">
            <a:avLst/>
          </a:prstGeom>
          <a:noFill/>
          <a:ln w="76200">
            <a:solidFill>
              <a:schemeClr val="accent2"/>
            </a:solidFill>
            <a:round/>
            <a:headEnd/>
            <a:tailEnd type="triangle" w="med" len="med"/>
          </a:ln>
        </p:spPr>
        <p:txBody>
          <a:bodyPr/>
          <a:lstStyle/>
          <a:p>
            <a:endParaRPr lang="it-IT"/>
          </a:p>
        </p:txBody>
      </p:sp>
      <p:sp>
        <p:nvSpPr>
          <p:cNvPr id="21523" name="Line 39"/>
          <p:cNvSpPr>
            <a:spLocks noChangeShapeType="1"/>
          </p:cNvSpPr>
          <p:nvPr/>
        </p:nvSpPr>
        <p:spPr bwMode="auto">
          <a:xfrm flipV="1">
            <a:off x="3851275" y="549275"/>
            <a:ext cx="1728788" cy="431800"/>
          </a:xfrm>
          <a:prstGeom prst="line">
            <a:avLst/>
          </a:prstGeom>
          <a:noFill/>
          <a:ln w="76200">
            <a:solidFill>
              <a:schemeClr val="accent2"/>
            </a:solidFill>
            <a:round/>
            <a:headEnd/>
            <a:tailEnd type="triangle" w="med" len="med"/>
          </a:ln>
        </p:spPr>
        <p:txBody>
          <a:bodyPr/>
          <a:lstStyle/>
          <a:p>
            <a:endParaRPr lang="it-IT"/>
          </a:p>
        </p:txBody>
      </p:sp>
      <p:sp>
        <p:nvSpPr>
          <p:cNvPr id="21524" name="Line 40"/>
          <p:cNvSpPr>
            <a:spLocks noChangeShapeType="1"/>
          </p:cNvSpPr>
          <p:nvPr/>
        </p:nvSpPr>
        <p:spPr bwMode="auto">
          <a:xfrm>
            <a:off x="3851275" y="1196975"/>
            <a:ext cx="3529013" cy="0"/>
          </a:xfrm>
          <a:prstGeom prst="line">
            <a:avLst/>
          </a:prstGeom>
          <a:noFill/>
          <a:ln w="76200">
            <a:solidFill>
              <a:schemeClr val="accent2"/>
            </a:solidFill>
            <a:round/>
            <a:headEnd/>
            <a:tailEnd/>
          </a:ln>
        </p:spPr>
        <p:txBody>
          <a:bodyPr/>
          <a:lstStyle/>
          <a:p>
            <a:endParaRPr lang="it-IT"/>
          </a:p>
        </p:txBody>
      </p:sp>
      <p:sp>
        <p:nvSpPr>
          <p:cNvPr id="21525" name="Line 41"/>
          <p:cNvSpPr>
            <a:spLocks noChangeShapeType="1"/>
          </p:cNvSpPr>
          <p:nvPr/>
        </p:nvSpPr>
        <p:spPr bwMode="auto">
          <a:xfrm flipV="1">
            <a:off x="7380288" y="908050"/>
            <a:ext cx="0" cy="288925"/>
          </a:xfrm>
          <a:prstGeom prst="line">
            <a:avLst/>
          </a:prstGeom>
          <a:noFill/>
          <a:ln w="76200">
            <a:solidFill>
              <a:schemeClr val="accent2"/>
            </a:solidFill>
            <a:round/>
            <a:headEnd/>
            <a:tailEnd type="triangle" w="med" len="med"/>
          </a:ln>
        </p:spPr>
        <p:txBody>
          <a:bodyPr/>
          <a:lstStyle/>
          <a:p>
            <a:endParaRPr lang="it-IT"/>
          </a:p>
        </p:txBody>
      </p:sp>
    </p:spTree>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98463" y="85725"/>
            <a:ext cx="8483600" cy="7881938"/>
          </a:xfrm>
          <a:prstGeom prst="rect">
            <a:avLst/>
          </a:prstGeom>
          <a:noFill/>
          <a:ln w="9525">
            <a:noFill/>
            <a:miter lim="800000"/>
            <a:headEnd/>
            <a:tailEnd/>
          </a:ln>
        </p:spPr>
        <p:txBody>
          <a:bodyPr>
            <a:spAutoFit/>
          </a:bodyPr>
          <a:lstStyle/>
          <a:p>
            <a:r>
              <a:rPr lang="it-IT" altLang="zh-CN" b="1">
                <a:solidFill>
                  <a:schemeClr val="accent2"/>
                </a:solidFill>
                <a:ea typeface="宋体" charset="-122"/>
                <a:sym typeface="Symbol" pitchFamily="18" charset="2"/>
              </a:rPr>
              <a:t>FARMACI CHE AGISCONO ALTERANDO IL TUBULO RENALE O LA STRUTTURA RENALE IN GENERE</a:t>
            </a:r>
          </a:p>
          <a:p>
            <a:r>
              <a:rPr lang="it-IT" altLang="zh-CN" sz="800" b="1">
                <a:solidFill>
                  <a:schemeClr val="accent2"/>
                </a:solidFill>
                <a:ea typeface="宋体" charset="-122"/>
                <a:sym typeface="Symbol" pitchFamily="18" charset="2"/>
              </a:rPr>
              <a:t> </a:t>
            </a:r>
          </a:p>
          <a:p>
            <a:pPr algn="just"/>
            <a:r>
              <a:rPr lang="it-IT" altLang="zh-CN" b="1">
                <a:solidFill>
                  <a:schemeClr val="accent2"/>
                </a:solidFill>
                <a:ea typeface="宋体" charset="-122"/>
                <a:sym typeface="Symbol" pitchFamily="18" charset="2"/>
              </a:rPr>
              <a:t>Vi sono alcuni farmaci sicuramente e significativamente nefrotossici che tuttavia hanno una tale efficacia da renderli ugualmente usabili.</a:t>
            </a:r>
            <a:r>
              <a:rPr lang="it-IT" altLang="zh-CN" b="1">
                <a:ea typeface="宋体" charset="-122"/>
                <a:sym typeface="Symbol" pitchFamily="18" charset="2"/>
              </a:rPr>
              <a:t> </a:t>
            </a:r>
            <a:endParaRPr lang="it-IT" altLang="zh-CN" b="1" u="sng">
              <a:ea typeface="宋体" charset="-122"/>
              <a:sym typeface="Symbol" pitchFamily="18" charset="2"/>
            </a:endParaRPr>
          </a:p>
          <a:p>
            <a:r>
              <a:rPr lang="it-IT" altLang="zh-CN" b="1">
                <a:solidFill>
                  <a:srgbClr val="FF6600"/>
                </a:solidFill>
                <a:ea typeface="宋体" charset="-122"/>
                <a:sym typeface="Symbol" pitchFamily="18" charset="2"/>
              </a:rPr>
              <a:t>*Amfotericina B:</a:t>
            </a:r>
          </a:p>
          <a:p>
            <a:r>
              <a:rPr lang="it-IT" altLang="zh-CN" b="1">
                <a:ea typeface="宋体" charset="-122"/>
                <a:sym typeface="Symbol" pitchFamily="18" charset="2"/>
              </a:rPr>
              <a:t>Nefrotossico  per intero nefrone</a:t>
            </a:r>
          </a:p>
          <a:p>
            <a:pPr algn="just"/>
            <a:r>
              <a:rPr lang="it-IT" altLang="zh-CN" b="1">
                <a:ea typeface="宋体" charset="-122"/>
                <a:sym typeface="Symbol" pitchFamily="18" charset="2"/>
              </a:rPr>
              <a:t>E' stato riportato che nel 75-85% dei pazienti trattati con amfotericina B si manifesta una disfunzione renale caratterizzata da: </a:t>
            </a:r>
          </a:p>
          <a:p>
            <a:pPr algn="just"/>
            <a:r>
              <a:rPr lang="it-IT" altLang="zh-CN" b="1">
                <a:ea typeface="宋体" charset="-122"/>
                <a:sym typeface="Symbol" pitchFamily="18" charset="2"/>
              </a:rPr>
              <a:t>-iperazotemia associata a riduzione in GFR </a:t>
            </a:r>
          </a:p>
          <a:p>
            <a:pPr algn="just"/>
            <a:r>
              <a:rPr lang="it-IT" altLang="zh-CN" b="1">
                <a:ea typeface="宋体" charset="-122"/>
                <a:sym typeface="Symbol" pitchFamily="18" charset="2"/>
              </a:rPr>
              <a:t>-ipokaliemia e acidosi tubulare </a:t>
            </a:r>
          </a:p>
          <a:p>
            <a:pPr algn="just"/>
            <a:r>
              <a:rPr lang="it-IT" altLang="zh-CN" b="1">
                <a:ea typeface="宋体" charset="-122"/>
                <a:sym typeface="Symbol" pitchFamily="18" charset="2"/>
              </a:rPr>
              <a:t>-compromessa capacità di concentrare l'urina (resistente alla vasopressina) con conseguente poliuria (diabete insipido nefrogenico).</a:t>
            </a:r>
          </a:p>
          <a:p>
            <a:pPr algn="just"/>
            <a:r>
              <a:rPr lang="it-IT" altLang="zh-CN" b="1">
                <a:ea typeface="宋体" charset="-122"/>
                <a:sym typeface="Symbol" pitchFamily="18" charset="2"/>
              </a:rPr>
              <a:t>La tossicità è dose-dipendente: </a:t>
            </a:r>
          </a:p>
          <a:p>
            <a:pPr lvl="1" algn="just"/>
            <a:r>
              <a:rPr lang="it-IT" altLang="zh-CN" b="1">
                <a:ea typeface="宋体" charset="-122"/>
                <a:sym typeface="Symbol" pitchFamily="18" charset="2"/>
              </a:rPr>
              <a:t>	transitoria (peggiorata aminoglicosidici e ciclosporina)</a:t>
            </a:r>
          </a:p>
          <a:p>
            <a:pPr lvl="1" algn="just"/>
            <a:r>
              <a:rPr lang="it-IT" altLang="zh-CN" b="1">
                <a:ea typeface="宋体" charset="-122"/>
                <a:sym typeface="Symbol" pitchFamily="18" charset="2"/>
              </a:rPr>
              <a:t>	permanente (rara) se dose totale </a:t>
            </a:r>
            <a:r>
              <a:rPr lang="it-IT" altLang="zh-CN" b="1">
                <a:solidFill>
                  <a:srgbClr val="FF6600"/>
                </a:solidFill>
                <a:ea typeface="宋体" charset="-122"/>
                <a:sym typeface="Symbol" pitchFamily="18" charset="2"/>
              </a:rPr>
              <a:t>&gt; 3-4 g.</a:t>
            </a:r>
            <a:r>
              <a:rPr lang="it-IT" altLang="zh-CN" b="1">
                <a:ea typeface="宋体" charset="-122"/>
                <a:sym typeface="Symbol" pitchFamily="18" charset="2"/>
              </a:rPr>
              <a:t> </a:t>
            </a:r>
          </a:p>
          <a:p>
            <a:pPr algn="just"/>
            <a:endParaRPr lang="it-IT" altLang="zh-CN" b="1">
              <a:ea typeface="宋体" charset="-122"/>
              <a:sym typeface="Symbol" pitchFamily="18" charset="2"/>
            </a:endParaRPr>
          </a:p>
          <a:p>
            <a:endParaRPr lang="it-IT" altLang="zh-CN" b="1">
              <a:ea typeface="宋体" charset="-122"/>
              <a:sym typeface="Symbol" pitchFamily="18" charset="2"/>
            </a:endParaRPr>
          </a:p>
          <a:p>
            <a:endParaRPr lang="it-IT">
              <a:sym typeface="Symbol" pitchFamily="18" charset="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8463" y="33338"/>
            <a:ext cx="8483600" cy="6483350"/>
          </a:xfrm>
          <a:prstGeom prst="rect">
            <a:avLst/>
          </a:prstGeom>
          <a:noFill/>
          <a:ln w="9525">
            <a:noFill/>
            <a:miter lim="800000"/>
            <a:headEnd/>
            <a:tailEnd/>
          </a:ln>
        </p:spPr>
        <p:txBody>
          <a:bodyPr>
            <a:spAutoFit/>
          </a:bodyPr>
          <a:lstStyle/>
          <a:p>
            <a:r>
              <a:rPr lang="it-IT" altLang="zh-CN" b="1">
                <a:solidFill>
                  <a:srgbClr val="FF6600"/>
                </a:solidFill>
                <a:ea typeface="宋体" charset="-122"/>
                <a:sym typeface="Symbol" pitchFamily="18" charset="2"/>
              </a:rPr>
              <a:t>Meccanismi tossicità:</a:t>
            </a:r>
            <a:r>
              <a:rPr lang="it-IT" altLang="zh-CN" b="1">
                <a:ea typeface="宋体" charset="-122"/>
                <a:sym typeface="Symbol" pitchFamily="18" charset="2"/>
              </a:rPr>
              <a:t> </a:t>
            </a:r>
          </a:p>
          <a:p>
            <a:pPr algn="just"/>
            <a:r>
              <a:rPr lang="it-IT" altLang="zh-CN" b="1">
                <a:ea typeface="宋体" charset="-122"/>
                <a:sym typeface="Symbol" pitchFamily="18" charset="2"/>
              </a:rPr>
              <a:t>*Vasocostrizione arteriole renali e quindi minore afflusso di sangue ai glomeruli (minore GFR) (</a:t>
            </a:r>
            <a:r>
              <a:rPr lang="en-US" altLang="zh-CN" b="1">
                <a:ea typeface="宋体" charset="-122"/>
                <a:sym typeface="Symbol" pitchFamily="18" charset="2"/>
              </a:rPr>
              <a:t>&gt;</a:t>
            </a:r>
            <a:r>
              <a:rPr lang="it-IT" altLang="zh-CN" b="1">
                <a:ea typeface="宋体" charset="-122"/>
                <a:sym typeface="Symbol" pitchFamily="18" charset="2"/>
              </a:rPr>
              <a:t>ingresso Ca  muscolatura vasi) </a:t>
            </a:r>
            <a:r>
              <a:rPr lang="it-IT" altLang="zh-CN" sz="2000" b="1">
                <a:solidFill>
                  <a:schemeClr val="accent2"/>
                </a:solidFill>
                <a:ea typeface="宋体" charset="-122"/>
                <a:sym typeface="Symbol" pitchFamily="18" charset="2"/>
              </a:rPr>
              <a:t>Non è noto l'esatto meccanismo che media la vasocostrizione renale, tuttavia è stato ipotizzato che tale vasocostrizione sia mediata da un aumento dell'ingresso del calcio nella muscolatura liscia vasale (la contrazione della muscolatura liscia è fortemente condizionata dall'entrata di calcio nelle cellule). </a:t>
            </a:r>
            <a:r>
              <a:rPr lang="it-IT" altLang="zh-CN" b="1">
                <a:solidFill>
                  <a:srgbClr val="FF6600"/>
                </a:solidFill>
                <a:ea typeface="宋体" charset="-122"/>
                <a:sym typeface="Symbol" pitchFamily="18" charset="2"/>
              </a:rPr>
              <a:t>Il verapamil infatti impedisce completamente la vasocostrizione indotta da amfotericina.</a:t>
            </a:r>
            <a:r>
              <a:rPr lang="it-IT" altLang="zh-CN">
                <a:solidFill>
                  <a:srgbClr val="FF6600"/>
                </a:solidFill>
                <a:ea typeface="宋体" charset="-122"/>
                <a:sym typeface="Symbol" pitchFamily="18" charset="2"/>
              </a:rPr>
              <a:t> </a:t>
            </a:r>
          </a:p>
          <a:p>
            <a:pPr algn="just"/>
            <a:endParaRPr lang="it-IT" altLang="zh-CN">
              <a:solidFill>
                <a:srgbClr val="FF6600"/>
              </a:solidFill>
              <a:ea typeface="宋体" charset="-122"/>
              <a:sym typeface="Symbol" pitchFamily="18" charset="2"/>
            </a:endParaRPr>
          </a:p>
          <a:p>
            <a:pPr algn="just"/>
            <a:r>
              <a:rPr lang="it-IT" altLang="zh-CN" b="1">
                <a:ea typeface="宋体" charset="-122"/>
                <a:sym typeface="Symbol" pitchFamily="18" charset="2"/>
              </a:rPr>
              <a:t>*Aumentata permeabilità tubuli prossimale e distale (poliuria) (colesterolo?) </a:t>
            </a:r>
            <a:r>
              <a:rPr lang="it-IT" b="1">
                <a:solidFill>
                  <a:schemeClr val="accent2"/>
                </a:solidFill>
                <a:sym typeface="Symbol" pitchFamily="18" charset="2"/>
              </a:rPr>
              <a:t>La tossicità tubulare riflette probabilmente l'interazione diretta di questo antibiotico polienico con il colesterolo legato alle membrane, formando di conseguenza dei canali permeabili ai piccoli soluti ed agli ioni. Questo effetto della amfotericina potrebbe spiegare l’incapacità del rene a concentrare i soluti ed a mantenere il bilancio acido-base osservato in caso di tossicità da amfotericina.</a:t>
            </a:r>
            <a:r>
              <a:rPr lang="it-IT">
                <a:solidFill>
                  <a:schemeClr val="accent2"/>
                </a:solidFill>
                <a:sym typeface="Symbol" pitchFamily="18" charset="2"/>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98463" y="-71438"/>
            <a:ext cx="8483600" cy="7723188"/>
          </a:xfrm>
          <a:prstGeom prst="rect">
            <a:avLst/>
          </a:prstGeom>
          <a:noFill/>
          <a:ln w="9525">
            <a:noFill/>
            <a:miter lim="800000"/>
            <a:headEnd/>
            <a:tailEnd/>
          </a:ln>
        </p:spPr>
        <p:txBody>
          <a:bodyPr>
            <a:spAutoFit/>
          </a:bodyPr>
          <a:lstStyle/>
          <a:p>
            <a:pPr>
              <a:lnSpc>
                <a:spcPct val="90000"/>
              </a:lnSpc>
            </a:pPr>
            <a:r>
              <a:rPr lang="it-IT" altLang="zh-CN" b="1">
                <a:solidFill>
                  <a:srgbClr val="FF6600"/>
                </a:solidFill>
                <a:ea typeface="宋体" charset="-122"/>
                <a:sym typeface="Symbol" pitchFamily="18" charset="2"/>
              </a:rPr>
              <a:t>* Ciclosporina  A</a:t>
            </a:r>
          </a:p>
          <a:p>
            <a:pPr algn="just">
              <a:lnSpc>
                <a:spcPct val="90000"/>
              </a:lnSpc>
            </a:pPr>
            <a:r>
              <a:rPr lang="it-IT" altLang="zh-CN" b="1">
                <a:ea typeface="宋体" charset="-122"/>
                <a:sym typeface="Symbol" pitchFamily="18" charset="2"/>
              </a:rPr>
              <a:t>Peptide ciclico da Tolypocladium inflatum (fungo) </a:t>
            </a:r>
            <a:r>
              <a:rPr lang="it-IT" altLang="zh-CN" b="1">
                <a:solidFill>
                  <a:srgbClr val="FF6600"/>
                </a:solidFill>
                <a:ea typeface="宋体" charset="-122"/>
                <a:sym typeface="Symbol" pitchFamily="18" charset="2"/>
              </a:rPr>
              <a:t>agente immunosopressivo di elezione x trapianti d’organo </a:t>
            </a:r>
          </a:p>
          <a:p>
            <a:pPr algn="just">
              <a:lnSpc>
                <a:spcPct val="90000"/>
              </a:lnSpc>
            </a:pPr>
            <a:r>
              <a:rPr lang="it-IT" altLang="zh-CN" b="1">
                <a:ea typeface="宋体" charset="-122"/>
                <a:sym typeface="Symbol" pitchFamily="18" charset="2"/>
              </a:rPr>
              <a:t>Forte tossicità renale (25-75%) dose-correlata e reversibile, ma </a:t>
            </a:r>
          </a:p>
          <a:p>
            <a:pPr algn="just">
              <a:lnSpc>
                <a:spcPct val="90000"/>
              </a:lnSpc>
            </a:pPr>
            <a:r>
              <a:rPr lang="it-IT" altLang="zh-CN" b="1">
                <a:ea typeface="宋体" charset="-122"/>
                <a:sym typeface="Symbol" pitchFamily="18" charset="2"/>
              </a:rPr>
              <a:t>spesso necessario modificare terapia o sospendere</a:t>
            </a:r>
          </a:p>
          <a:p>
            <a:pPr>
              <a:lnSpc>
                <a:spcPct val="90000"/>
              </a:lnSpc>
            </a:pPr>
            <a:r>
              <a:rPr lang="it-IT" altLang="zh-CN" b="1">
                <a:ea typeface="宋体" charset="-122"/>
                <a:sym typeface="Symbol" pitchFamily="18" charset="2"/>
              </a:rPr>
              <a:t>Manifestazioni cliniche di nefrotossicità:</a:t>
            </a:r>
          </a:p>
          <a:p>
            <a:pPr>
              <a:lnSpc>
                <a:spcPct val="90000"/>
              </a:lnSpc>
              <a:buFont typeface="Wingdings" pitchFamily="2" charset="2"/>
              <a:buChar char="ü"/>
            </a:pPr>
            <a:r>
              <a:rPr lang="it-IT" altLang="zh-CN" b="1">
                <a:ea typeface="宋体" charset="-122"/>
                <a:sym typeface="Symbol" pitchFamily="18" charset="2"/>
              </a:rPr>
              <a:t>Disfunzione renale acuta con </a:t>
            </a:r>
          </a:p>
          <a:p>
            <a:pPr>
              <a:lnSpc>
                <a:spcPct val="90000"/>
              </a:lnSpc>
            </a:pPr>
            <a:r>
              <a:rPr lang="it-IT" altLang="zh-CN" b="1">
                <a:ea typeface="宋体" charset="-122"/>
                <a:sym typeface="Symbol" pitchFamily="18" charset="2"/>
              </a:rPr>
              <a:t>riduzione GFR </a:t>
            </a:r>
          </a:p>
          <a:p>
            <a:pPr>
              <a:lnSpc>
                <a:spcPct val="90000"/>
              </a:lnSpc>
            </a:pPr>
            <a:r>
              <a:rPr lang="it-IT" altLang="zh-CN" b="1">
                <a:ea typeface="宋体" charset="-122"/>
                <a:sym typeface="Symbol" pitchFamily="18" charset="2"/>
              </a:rPr>
              <a:t>aumento BUN e creatinina [Dubbio diagnostico], forse da vasocostrizione renale [PGs]</a:t>
            </a:r>
            <a:endParaRPr lang="it-IT" altLang="zh-CN" b="1">
              <a:ea typeface="宋体" charset="-122"/>
              <a:sym typeface="Wingdings" pitchFamily="2" charset="2"/>
            </a:endParaRPr>
          </a:p>
          <a:p>
            <a:pPr>
              <a:lnSpc>
                <a:spcPct val="90000"/>
              </a:lnSpc>
              <a:buFont typeface="Wingdings" pitchFamily="2" charset="2"/>
              <a:buChar char="ð"/>
            </a:pPr>
            <a:r>
              <a:rPr lang="it-IT" altLang="zh-CN" b="1">
                <a:ea typeface="宋体" charset="-122"/>
                <a:sym typeface="Symbol" pitchFamily="18" charset="2"/>
              </a:rPr>
              <a:t>non chiaro se anche effetto diretto</a:t>
            </a:r>
          </a:p>
          <a:p>
            <a:pPr>
              <a:lnSpc>
                <a:spcPct val="90000"/>
              </a:lnSpc>
              <a:buFont typeface="Wingdings" pitchFamily="2" charset="2"/>
              <a:buChar char="ü"/>
            </a:pPr>
            <a:r>
              <a:rPr lang="it-IT" altLang="zh-CN" b="1">
                <a:ea typeface="宋体" charset="-122"/>
                <a:sym typeface="Symbol" pitchFamily="18" charset="2"/>
              </a:rPr>
              <a:t>Vasculopatia acuta o Microangiopatia trombotica (più raramente) </a:t>
            </a:r>
          </a:p>
          <a:p>
            <a:pPr>
              <a:lnSpc>
                <a:spcPct val="90000"/>
              </a:lnSpc>
            </a:pPr>
            <a:r>
              <a:rPr lang="it-IT" altLang="zh-CN" b="1">
                <a:ea typeface="宋体" charset="-122"/>
                <a:sym typeface="Symbol" pitchFamily="18" charset="2"/>
              </a:rPr>
              <a:t>	</a:t>
            </a:r>
            <a:r>
              <a:rPr lang="it-IT" altLang="zh-CN" b="1">
                <a:ea typeface="宋体" charset="-122"/>
                <a:sym typeface="Wingdings" pitchFamily="2" charset="2"/>
              </a:rPr>
              <a:t></a:t>
            </a:r>
            <a:r>
              <a:rPr lang="it-IT" altLang="zh-CN" b="1">
                <a:ea typeface="宋体" charset="-122"/>
                <a:sym typeface="Symbol" pitchFamily="18" charset="2"/>
              </a:rPr>
              <a:t> con depositi proteici circolari (che stanno sulla parete)</a:t>
            </a:r>
          </a:p>
          <a:p>
            <a:pPr>
              <a:lnSpc>
                <a:spcPct val="90000"/>
              </a:lnSpc>
            </a:pPr>
            <a:r>
              <a:rPr lang="it-IT" altLang="zh-CN" b="1">
                <a:ea typeface="宋体" charset="-122"/>
                <a:sym typeface="Symbol" pitchFamily="18" charset="2"/>
              </a:rPr>
              <a:t>	</a:t>
            </a:r>
            <a:r>
              <a:rPr lang="it-IT" altLang="zh-CN" b="1">
                <a:ea typeface="宋体" charset="-122"/>
                <a:sym typeface="Wingdings" pitchFamily="2" charset="2"/>
              </a:rPr>
              <a:t></a:t>
            </a:r>
            <a:r>
              <a:rPr lang="it-IT" altLang="zh-CN" b="1">
                <a:ea typeface="宋体" charset="-122"/>
                <a:sym typeface="Symbol" pitchFamily="18" charset="2"/>
              </a:rPr>
              <a:t> riduzione sino ad occlusione dei vasi </a:t>
            </a:r>
          </a:p>
          <a:p>
            <a:pPr>
              <a:lnSpc>
                <a:spcPct val="90000"/>
              </a:lnSpc>
              <a:buFont typeface="Wingdings" pitchFamily="2" charset="2"/>
              <a:buChar char="ü"/>
            </a:pPr>
            <a:r>
              <a:rPr lang="it-IT" altLang="zh-CN" b="1">
                <a:ea typeface="宋体" charset="-122"/>
                <a:sym typeface="Symbol" pitchFamily="18" charset="2"/>
              </a:rPr>
              <a:t>Nefropatia cronica con fibrosi interstiziale </a:t>
            </a:r>
          </a:p>
          <a:p>
            <a:pPr>
              <a:lnSpc>
                <a:spcPct val="90000"/>
              </a:lnSpc>
            </a:pPr>
            <a:r>
              <a:rPr lang="it-IT" altLang="zh-CN" b="1">
                <a:ea typeface="宋体" charset="-122"/>
                <a:sym typeface="Symbol" pitchFamily="18" charset="2"/>
              </a:rPr>
              <a:t>	Può verificarsi dopo terapia &gt; 12 mesi con:</a:t>
            </a:r>
          </a:p>
          <a:p>
            <a:pPr>
              <a:lnSpc>
                <a:spcPct val="90000"/>
              </a:lnSpc>
            </a:pPr>
            <a:r>
              <a:rPr lang="it-IT" altLang="zh-CN" b="1">
                <a:ea typeface="宋体" charset="-122"/>
                <a:sym typeface="Symbol" pitchFamily="18" charset="2"/>
              </a:rPr>
              <a:t>	</a:t>
            </a:r>
            <a:r>
              <a:rPr lang="it-IT" altLang="zh-CN" b="1">
                <a:ea typeface="宋体" charset="-122"/>
                <a:sym typeface="Wingdings" pitchFamily="2" charset="2"/>
              </a:rPr>
              <a:t></a:t>
            </a:r>
            <a:r>
              <a:rPr lang="it-IT" altLang="zh-CN" b="1">
                <a:ea typeface="宋体" charset="-122"/>
                <a:sym typeface="Symbol" pitchFamily="18" charset="2"/>
              </a:rPr>
              <a:t> leggera riduzione GFR</a:t>
            </a:r>
          </a:p>
          <a:p>
            <a:pPr>
              <a:lnSpc>
                <a:spcPct val="90000"/>
              </a:lnSpc>
            </a:pPr>
            <a:r>
              <a:rPr lang="it-IT" altLang="zh-CN" b="1">
                <a:ea typeface="宋体" charset="-122"/>
                <a:sym typeface="Symbol" pitchFamily="18" charset="2"/>
              </a:rPr>
              <a:t>	</a:t>
            </a:r>
            <a:r>
              <a:rPr lang="it-IT" altLang="zh-CN" b="1">
                <a:ea typeface="宋体" charset="-122"/>
                <a:sym typeface="Wingdings" pitchFamily="2" charset="2"/>
              </a:rPr>
              <a:t></a:t>
            </a:r>
            <a:r>
              <a:rPr lang="it-IT" altLang="zh-CN" b="1">
                <a:ea typeface="宋体" charset="-122"/>
                <a:sym typeface="Symbol" pitchFamily="18" charset="2"/>
              </a:rPr>
              <a:t> arteropatia - sclerosi glomerulare - atrofia tubulare</a:t>
            </a:r>
          </a:p>
          <a:p>
            <a:pPr>
              <a:lnSpc>
                <a:spcPct val="90000"/>
              </a:lnSpc>
            </a:pPr>
            <a:r>
              <a:rPr lang="it-IT" altLang="zh-CN" b="1">
                <a:ea typeface="宋体" charset="-122"/>
                <a:sym typeface="Symbol" pitchFamily="18" charset="2"/>
              </a:rPr>
              <a:t>	</a:t>
            </a:r>
            <a:r>
              <a:rPr lang="it-IT" altLang="zh-CN" b="1">
                <a:ea typeface="宋体" charset="-122"/>
                <a:sym typeface="Wingdings" pitchFamily="2" charset="2"/>
              </a:rPr>
              <a:t></a:t>
            </a:r>
            <a:r>
              <a:rPr lang="it-IT" altLang="zh-CN" b="1">
                <a:ea typeface="宋体" charset="-122"/>
                <a:sym typeface="Symbol" pitchFamily="18" charset="2"/>
              </a:rPr>
              <a:t> possibilità di insufficienza renale</a:t>
            </a:r>
          </a:p>
          <a:p>
            <a:pPr>
              <a:lnSpc>
                <a:spcPct val="90000"/>
              </a:lnSpc>
            </a:pPr>
            <a:r>
              <a:rPr lang="it-IT" altLang="zh-CN" b="1">
                <a:ea typeface="宋体" charset="-122"/>
                <a:sym typeface="Symbol" pitchFamily="18" charset="2"/>
              </a:rPr>
              <a:t>meccanismo sconosciuto</a:t>
            </a:r>
          </a:p>
          <a:p>
            <a:r>
              <a:rPr lang="it-IT" altLang="zh-CN" b="1">
                <a:ea typeface="宋体" charset="-122"/>
                <a:sym typeface="Symbol" pitchFamily="18" charset="2"/>
              </a:rPr>
              <a:t/>
            </a:r>
            <a:br>
              <a:rPr lang="it-IT" altLang="zh-CN" b="1">
                <a:ea typeface="宋体" charset="-122"/>
                <a:sym typeface="Symbol" pitchFamily="18" charset="2"/>
              </a:rPr>
            </a:br>
            <a:endParaRPr lang="it-IT" b="1">
              <a:sym typeface="Symbol" pitchFamily="18" charset="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96850" y="61913"/>
            <a:ext cx="8875713" cy="6483350"/>
          </a:xfrm>
          <a:prstGeom prst="rect">
            <a:avLst/>
          </a:prstGeom>
          <a:noFill/>
          <a:ln w="9525">
            <a:noFill/>
            <a:miter lim="800000"/>
            <a:headEnd/>
            <a:tailEnd/>
          </a:ln>
        </p:spPr>
        <p:txBody>
          <a:bodyPr>
            <a:spAutoFit/>
          </a:bodyPr>
          <a:lstStyle/>
          <a:p>
            <a:r>
              <a:rPr lang="it-IT" altLang="zh-CN" b="1">
                <a:solidFill>
                  <a:srgbClr val="FF6600"/>
                </a:solidFill>
                <a:ea typeface="宋体" charset="-122"/>
                <a:sym typeface="Symbol" pitchFamily="18" charset="2"/>
              </a:rPr>
              <a:t>*Tiazidi (clorotiazide):</a:t>
            </a:r>
          </a:p>
          <a:p>
            <a:r>
              <a:rPr lang="it-IT" altLang="zh-CN" b="1">
                <a:ea typeface="宋体" charset="-122"/>
                <a:sym typeface="Symbol" pitchFamily="18" charset="2"/>
              </a:rPr>
              <a:t>necrosi tubulare comune a tutte le tiazidi </a:t>
            </a:r>
            <a:r>
              <a:rPr lang="it-IT" altLang="zh-CN" sz="2000" b="1">
                <a:solidFill>
                  <a:schemeClr val="accent2"/>
                </a:solidFill>
                <a:ea typeface="宋体" charset="-122"/>
                <a:sym typeface="Symbol" pitchFamily="18" charset="2"/>
              </a:rPr>
              <a:t>(no in paz. neuropatici) </a:t>
            </a:r>
          </a:p>
          <a:p>
            <a:r>
              <a:rPr lang="it-IT" altLang="zh-CN" b="1">
                <a:solidFill>
                  <a:srgbClr val="FF6600"/>
                </a:solidFill>
                <a:ea typeface="宋体" charset="-122"/>
                <a:sym typeface="Symbol" pitchFamily="18" charset="2"/>
              </a:rPr>
              <a:t>* Cisplatino:</a:t>
            </a:r>
          </a:p>
          <a:p>
            <a:r>
              <a:rPr lang="it-IT" altLang="zh-CN" b="1">
                <a:ea typeface="宋体" charset="-122"/>
                <a:sym typeface="Symbol" pitchFamily="18" charset="2"/>
              </a:rPr>
              <a:t>Potentemente nefrotossico. Tossicità dose-limitante</a:t>
            </a:r>
          </a:p>
          <a:p>
            <a:r>
              <a:rPr lang="it-IT" altLang="zh-CN" sz="2000" b="1">
                <a:solidFill>
                  <a:schemeClr val="accent2"/>
                </a:solidFill>
                <a:ea typeface="宋体" charset="-122"/>
                <a:sym typeface="Symbol" pitchFamily="18" charset="2"/>
              </a:rPr>
              <a:t>Somministrazione parenterale lenta e diuresi forzata (mannitolo)</a:t>
            </a:r>
          </a:p>
          <a:p>
            <a:pPr algn="just"/>
            <a:r>
              <a:rPr lang="it-IT" altLang="zh-CN" b="1">
                <a:solidFill>
                  <a:schemeClr val="accent2"/>
                </a:solidFill>
                <a:ea typeface="宋体" charset="-122"/>
                <a:sym typeface="Symbol" pitchFamily="18" charset="2"/>
              </a:rPr>
              <a:t>Colpiti tubulo contorto prossimale - distale - dotto collettore. </a:t>
            </a:r>
            <a:r>
              <a:rPr lang="it-IT" altLang="zh-CN" sz="2000" b="1">
                <a:solidFill>
                  <a:srgbClr val="FF6600"/>
                </a:solidFill>
                <a:ea typeface="宋体" charset="-122"/>
                <a:sym typeface="Symbol" pitchFamily="18" charset="2"/>
              </a:rPr>
              <a:t>Nei pazienti il danno renale può persistere sino a più di 12 mesi dopo il trattamento, segno che il cisplatino può provocare un danno duraturo ed irreversibile ai reni</a:t>
            </a:r>
            <a:r>
              <a:rPr lang="it-IT" altLang="zh-CN" sz="2000" b="1">
                <a:solidFill>
                  <a:schemeClr val="accent2"/>
                </a:solidFill>
                <a:ea typeface="宋体" charset="-122"/>
                <a:sym typeface="Symbol" pitchFamily="18" charset="2"/>
              </a:rPr>
              <a:t>.</a:t>
            </a:r>
            <a:r>
              <a:rPr lang="it-IT" altLang="zh-CN" sz="2000">
                <a:solidFill>
                  <a:schemeClr val="accent2"/>
                </a:solidFill>
                <a:ea typeface="宋体" charset="-122"/>
                <a:sym typeface="Symbol" pitchFamily="18" charset="2"/>
              </a:rPr>
              <a:t> </a:t>
            </a:r>
            <a:endParaRPr lang="it-IT" altLang="zh-CN" sz="2000" b="1">
              <a:solidFill>
                <a:schemeClr val="accent2"/>
              </a:solidFill>
              <a:ea typeface="宋体" charset="-122"/>
              <a:sym typeface="Symbol" pitchFamily="18" charset="2"/>
            </a:endParaRPr>
          </a:p>
          <a:p>
            <a:r>
              <a:rPr lang="it-IT" altLang="zh-CN" b="1">
                <a:ea typeface="宋体" charset="-122"/>
                <a:sym typeface="Symbol" pitchFamily="18" charset="2"/>
              </a:rPr>
              <a:t>Segni di tossicità: </a:t>
            </a:r>
          </a:p>
          <a:p>
            <a:pPr>
              <a:buFont typeface="Wingdings" pitchFamily="2" charset="2"/>
              <a:buChar char="ü"/>
            </a:pPr>
            <a:r>
              <a:rPr lang="it-IT" altLang="zh-CN" b="1">
                <a:ea typeface="宋体" charset="-122"/>
                <a:sym typeface="Symbol" pitchFamily="18" charset="2"/>
              </a:rPr>
              <a:t>riduzione GFR</a:t>
            </a:r>
          </a:p>
          <a:p>
            <a:pPr>
              <a:buFont typeface="Wingdings" pitchFamily="2" charset="2"/>
              <a:buChar char="ü"/>
            </a:pPr>
            <a:r>
              <a:rPr lang="it-IT" altLang="zh-CN" b="1">
                <a:ea typeface="宋体" charset="-122"/>
                <a:sym typeface="Symbol" pitchFamily="18" charset="2"/>
              </a:rPr>
              <a:t>Aumento BUN e creatinina ed enzimuria</a:t>
            </a:r>
          </a:p>
          <a:p>
            <a:pPr>
              <a:buFont typeface="Wingdings" pitchFamily="2" charset="2"/>
              <a:buChar char="ü"/>
            </a:pPr>
            <a:r>
              <a:rPr lang="it-IT" altLang="zh-CN" b="1">
                <a:ea typeface="宋体" charset="-122"/>
                <a:sym typeface="Symbol" pitchFamily="18" charset="2"/>
              </a:rPr>
              <a:t>Forti disturbi elettrolitici: ipomagnesemia e ipocalcemia,                  ipokaliemia e ipofosfatemia</a:t>
            </a:r>
            <a:endParaRPr lang="it-IT" altLang="zh-CN" b="1" i="1">
              <a:ea typeface="宋体" charset="-122"/>
              <a:sym typeface="Symbol" pitchFamily="18" charset="2"/>
            </a:endParaRPr>
          </a:p>
          <a:p>
            <a:r>
              <a:rPr lang="it-IT" altLang="zh-CN" b="1" i="1">
                <a:solidFill>
                  <a:srgbClr val="FF6600"/>
                </a:solidFill>
                <a:ea typeface="宋体" charset="-122"/>
                <a:sym typeface="Symbol" pitchFamily="18" charset="2"/>
              </a:rPr>
              <a:t>Meccanismi tossicità:</a:t>
            </a:r>
          </a:p>
          <a:p>
            <a:r>
              <a:rPr lang="it-IT" altLang="zh-CN" b="1">
                <a:ea typeface="宋体" charset="-122"/>
                <a:sym typeface="Wingdings" pitchFamily="2" charset="2"/>
              </a:rPr>
              <a:t></a:t>
            </a:r>
            <a:r>
              <a:rPr lang="it-IT" altLang="zh-CN" b="1">
                <a:ea typeface="宋体" charset="-122"/>
                <a:sym typeface="Symbol" pitchFamily="18" charset="2"/>
              </a:rPr>
              <a:t>Forte eliminazione renale per ultrafiltrazione e forse secrezione</a:t>
            </a:r>
          </a:p>
          <a:p>
            <a:r>
              <a:rPr lang="it-IT" altLang="zh-CN" b="1">
                <a:ea typeface="宋体" charset="-122"/>
                <a:sym typeface="Wingdings" pitchFamily="2" charset="2"/>
              </a:rPr>
              <a:t></a:t>
            </a:r>
            <a:r>
              <a:rPr lang="it-IT" altLang="zh-CN" b="1">
                <a:ea typeface="宋体" charset="-122"/>
                <a:sym typeface="Symbol" pitchFamily="18" charset="2"/>
              </a:rPr>
              <a:t>formazione nelle cellule di acquocomplessi reattivi</a:t>
            </a:r>
          </a:p>
          <a:p>
            <a:r>
              <a:rPr lang="it-IT" altLang="zh-CN" b="1">
                <a:ea typeface="宋体" charset="-122"/>
                <a:sym typeface="Wingdings" pitchFamily="2" charset="2"/>
              </a:rPr>
              <a:t></a:t>
            </a:r>
            <a:r>
              <a:rPr lang="it-IT" altLang="zh-CN" b="1">
                <a:ea typeface="宋体" charset="-122"/>
                <a:sym typeface="Symbol" pitchFamily="18" charset="2"/>
              </a:rPr>
              <a:t>Forse legame con gruppi sulfidrilici di macromolecole critiche (enzimi)</a:t>
            </a:r>
            <a:endParaRPr lang="it-IT" b="1">
              <a:sym typeface="Symbol" pitchFamily="18" charset="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98463" y="33338"/>
            <a:ext cx="8483600" cy="7394575"/>
          </a:xfrm>
          <a:prstGeom prst="rect">
            <a:avLst/>
          </a:prstGeom>
          <a:noFill/>
          <a:ln w="9525">
            <a:noFill/>
            <a:miter lim="800000"/>
            <a:headEnd/>
            <a:tailEnd/>
          </a:ln>
        </p:spPr>
        <p:txBody>
          <a:bodyPr>
            <a:spAutoFit/>
          </a:bodyPr>
          <a:lstStyle/>
          <a:p>
            <a:pPr algn="just"/>
            <a:r>
              <a:rPr lang="it-IT" altLang="zh-CN" b="1">
                <a:solidFill>
                  <a:schemeClr val="accent2"/>
                </a:solidFill>
                <a:ea typeface="宋体" charset="-122"/>
                <a:sym typeface="Symbol" pitchFamily="18" charset="2"/>
              </a:rPr>
              <a:t>Si sa che il cisplatino ha come principale via di eliminazione quella renale e che quindi di conseguenza i reni possono essere esposti ad alte concentrazioni del farmaco. </a:t>
            </a: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endParaRPr lang="it-IT" altLang="zh-CN" b="1">
              <a:solidFill>
                <a:schemeClr val="accent2"/>
              </a:solidFill>
              <a:ea typeface="宋体" charset="-122"/>
              <a:sym typeface="Symbol" pitchFamily="18" charset="2"/>
            </a:endParaRPr>
          </a:p>
          <a:p>
            <a:pPr algn="just"/>
            <a:r>
              <a:rPr lang="it-IT" altLang="zh-CN" b="1">
                <a:solidFill>
                  <a:schemeClr val="accent2"/>
                </a:solidFill>
                <a:ea typeface="宋体" charset="-122"/>
                <a:sym typeface="Symbol" pitchFamily="18" charset="2"/>
              </a:rPr>
              <a:t>Questo composto si trova nel liquido extracellulare come complesso neutro; tuttavia una volta penetrato nelle cellule, a causa delle basse concentrazioni intracellulari di ioni doro, i gruppi Cloro del complesso sono spiazzati parzialmente o totalmente dall'acqua dando origine a specie intracellulari fortemente reattive rappresentate dagli acquocomplessi [monocloro- monoacquo e diacquocomplessi].</a:t>
            </a:r>
            <a:r>
              <a:rPr lang="it-IT" altLang="zh-CN">
                <a:solidFill>
                  <a:schemeClr val="accent2"/>
                </a:solidFill>
                <a:ea typeface="宋体" charset="-122"/>
                <a:sym typeface="Symbol" pitchFamily="18" charset="2"/>
              </a:rPr>
              <a:t> </a:t>
            </a:r>
          </a:p>
          <a:p>
            <a:pPr algn="just"/>
            <a:endParaRPr lang="it-IT" altLang="zh-CN">
              <a:solidFill>
                <a:schemeClr val="accent2"/>
              </a:solidFill>
              <a:ea typeface="宋体" charset="-122"/>
              <a:sym typeface="Symbol" pitchFamily="18" charset="2"/>
            </a:endParaRPr>
          </a:p>
          <a:p>
            <a:pPr algn="just"/>
            <a:endParaRPr lang="it-IT" altLang="zh-CN">
              <a:solidFill>
                <a:schemeClr val="accent2"/>
              </a:solidFill>
              <a:ea typeface="宋体" charset="-122"/>
              <a:sym typeface="Symbol" pitchFamily="18" charset="2"/>
            </a:endParaRPr>
          </a:p>
        </p:txBody>
      </p:sp>
      <p:pic>
        <p:nvPicPr>
          <p:cNvPr id="26627" name="Picture 3" descr="Sostituzione leganti del composto planare di platino(II)"/>
          <p:cNvPicPr>
            <a:picLocks noChangeAspect="1" noChangeArrowheads="1"/>
          </p:cNvPicPr>
          <p:nvPr/>
        </p:nvPicPr>
        <p:blipFill>
          <a:blip r:embed="rId2" cstate="print"/>
          <a:srcRect/>
          <a:stretch>
            <a:fillRect/>
          </a:stretch>
        </p:blipFill>
        <p:spPr bwMode="auto">
          <a:xfrm>
            <a:off x="3151188" y="1417638"/>
            <a:ext cx="2989262" cy="2390775"/>
          </a:xfrm>
          <a:prstGeom prst="rect">
            <a:avLst/>
          </a:prstGeom>
          <a:solidFill>
            <a:srgbClr val="CCFFCC"/>
          </a:solid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914400" y="409575"/>
            <a:ext cx="7772400" cy="4114800"/>
          </a:xfrm>
        </p:spPr>
        <p:txBody>
          <a:bodyPr/>
          <a:lstStyle/>
          <a:p>
            <a:pPr eaLnBrk="1" hangingPunct="1">
              <a:lnSpc>
                <a:spcPct val="90000"/>
              </a:lnSpc>
            </a:pPr>
            <a:r>
              <a:rPr lang="it-IT" sz="2400" b="1" smtClean="0">
                <a:solidFill>
                  <a:schemeClr val="accent2"/>
                </a:solidFill>
                <a:sym typeface="Symbol" pitchFamily="18" charset="2"/>
              </a:rPr>
              <a:t>Questo sarebbe il meccanismo con il quale il farmaco può agire come antitumorale, ed è stato ipotizzato che analogamente possa interagire con macromolecole essenziali alle cellule tubulari, causando nefrotossicità</a:t>
            </a:r>
            <a:r>
              <a:rPr lang="it-IT" sz="2400" smtClean="0">
                <a:solidFill>
                  <a:schemeClr val="accent2"/>
                </a:solidFill>
                <a:sym typeface="Symbol" pitchFamily="18" charset="2"/>
              </a:rPr>
              <a:t>.</a:t>
            </a:r>
            <a:r>
              <a:rPr lang="it-IT" sz="2400" smtClean="0">
                <a:sym typeface="Symbol" pitchFamily="18" charset="2"/>
              </a:rPr>
              <a:t> Infatti un evento precoce della nefrotossicità da cisplatino nei ratti è l'inibizione della replicazione del DNA corticale renale, inibizione che precede la necrosi.</a:t>
            </a:r>
          </a:p>
          <a:p>
            <a:pPr eaLnBrk="1" hangingPunct="1">
              <a:lnSpc>
                <a:spcPct val="90000"/>
              </a:lnSpc>
              <a:buFontTx/>
              <a:buNone/>
            </a:pPr>
            <a:r>
              <a:rPr lang="it-IT" sz="2400" smtClean="0">
                <a:sym typeface="Symbol" pitchFamily="18" charset="2"/>
              </a:rPr>
              <a:t> </a:t>
            </a:r>
          </a:p>
          <a:p>
            <a:pPr eaLnBrk="1" hangingPunct="1">
              <a:lnSpc>
                <a:spcPct val="90000"/>
              </a:lnSpc>
            </a:pPr>
            <a:r>
              <a:rPr lang="it-IT" altLang="zh-CN" sz="2400" b="1" smtClean="0">
                <a:solidFill>
                  <a:schemeClr val="accent2"/>
                </a:solidFill>
                <a:ea typeface="宋体" charset="-122"/>
                <a:sym typeface="Symbol" pitchFamily="18" charset="2"/>
              </a:rPr>
              <a:t>Tossicità notevolmente influenzata da numero e natura leganti: il trans non è nefrotossico, carboplatino si, ma meno che il cis-platino</a:t>
            </a:r>
            <a:endParaRPr lang="it-IT" sz="2400" b="1" smtClean="0">
              <a:solidFill>
                <a:schemeClr val="accent2"/>
              </a:solidFill>
              <a:sym typeface="Symbol" pitchFamily="18" charset="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73038" y="0"/>
            <a:ext cx="8789987" cy="488950"/>
          </a:xfrm>
          <a:prstGeom prst="rect">
            <a:avLst/>
          </a:prstGeom>
          <a:solidFill>
            <a:srgbClr val="DDDDDD"/>
          </a:solidFill>
          <a:ln w="9525">
            <a:noFill/>
            <a:miter lim="800000"/>
            <a:headEnd/>
            <a:tailEnd/>
          </a:ln>
        </p:spPr>
        <p:txBody>
          <a:bodyPr wrap="none">
            <a:spAutoFit/>
          </a:bodyPr>
          <a:lstStyle/>
          <a:p>
            <a:r>
              <a:rPr lang="it-IT" sz="2600" b="1">
                <a:latin typeface="Verdana" pitchFamily="34" charset="0"/>
              </a:rPr>
              <a:t>VALUTAZIONE DELLA FUNZIONALITA’ RENALE</a:t>
            </a:r>
          </a:p>
        </p:txBody>
      </p:sp>
      <p:sp>
        <p:nvSpPr>
          <p:cNvPr id="5123" name="Text Box 3"/>
          <p:cNvSpPr txBox="1">
            <a:spLocks noChangeArrowheads="1"/>
          </p:cNvSpPr>
          <p:nvPr/>
        </p:nvSpPr>
        <p:spPr bwMode="auto">
          <a:xfrm>
            <a:off x="152400" y="190500"/>
            <a:ext cx="8759825" cy="6667500"/>
          </a:xfrm>
          <a:prstGeom prst="rect">
            <a:avLst/>
          </a:prstGeom>
          <a:noFill/>
          <a:ln w="9525">
            <a:noFill/>
            <a:miter lim="800000"/>
            <a:headEnd/>
            <a:tailEnd/>
          </a:ln>
        </p:spPr>
        <p:txBody>
          <a:bodyPr>
            <a:spAutoFit/>
          </a:bodyPr>
          <a:lstStyle/>
          <a:p>
            <a:pPr lvl="1"/>
            <a:endParaRPr lang="it-IT" sz="1000">
              <a:latin typeface="Verdana" pitchFamily="34" charset="0"/>
            </a:endParaRPr>
          </a:p>
          <a:p>
            <a:pPr>
              <a:buFontTx/>
              <a:buChar char="•"/>
            </a:pPr>
            <a:r>
              <a:rPr lang="it-IT" sz="2000">
                <a:latin typeface="Verdana" pitchFamily="34" charset="0"/>
              </a:rPr>
              <a:t> Misura del colore, del volume urinario, dell’osmolarità</a:t>
            </a:r>
          </a:p>
          <a:p>
            <a:pPr>
              <a:buFontTx/>
              <a:buChar char="•"/>
            </a:pPr>
            <a:endParaRPr lang="it-IT" sz="1000">
              <a:latin typeface="Verdana" pitchFamily="34" charset="0"/>
            </a:endParaRPr>
          </a:p>
          <a:p>
            <a:pPr algn="just"/>
            <a:r>
              <a:rPr lang="it-IT">
                <a:sym typeface="Symbol" pitchFamily="18" charset="2"/>
              </a:rPr>
              <a:t>Tuttavia in genere gli effetti più comuni che si riscontrano in seguito a danno renale indicano una diminuzione della escrezione urinaria ciò che comporta un:</a:t>
            </a:r>
          </a:p>
          <a:p>
            <a:pPr algn="just">
              <a:buFont typeface="Wingdings" pitchFamily="2" charset="2"/>
              <a:buChar char="ü"/>
            </a:pPr>
            <a:r>
              <a:rPr lang="it-IT">
                <a:sym typeface="Symbol" pitchFamily="18" charset="2"/>
              </a:rPr>
              <a:t> aumento dei livelli ematici di azoto ureico (Blood Urea Nitrogen BUN) </a:t>
            </a:r>
            <a:r>
              <a:rPr lang="it-IT" sz="2000" b="1">
                <a:solidFill>
                  <a:schemeClr val="accent2"/>
                </a:solidFill>
                <a:sym typeface="Symbol" pitchFamily="18" charset="2"/>
              </a:rPr>
              <a:t>L'urea proviene dalla deaminazione degli aminoacidi che porta prima alla formazione di ammoniaca e quindi l'ammoniaca viene detossificata nel fegato per formare urea nel processo detto urogenesi)</a:t>
            </a:r>
            <a:r>
              <a:rPr lang="it-IT" sz="2000">
                <a:solidFill>
                  <a:schemeClr val="accent2"/>
                </a:solidFill>
                <a:sym typeface="Symbol" pitchFamily="18" charset="2"/>
              </a:rPr>
              <a:t> </a:t>
            </a:r>
          </a:p>
          <a:p>
            <a:pPr algn="just">
              <a:buFont typeface="Wingdings" pitchFamily="2" charset="2"/>
              <a:buChar char="ü"/>
            </a:pPr>
            <a:r>
              <a:rPr lang="it-IT">
                <a:sym typeface="Symbol" pitchFamily="18" charset="2"/>
              </a:rPr>
              <a:t>aumento dei livelli ematici di creatinina nel sangue [Creatinina = anidride ciclica della creatina</a:t>
            </a:r>
            <a:r>
              <a:rPr lang="it-IT">
                <a:cs typeface="Times New Roman" pitchFamily="18" charset="0"/>
                <a:sym typeface="Symbol" pitchFamily="18" charset="2"/>
              </a:rPr>
              <a:t>]</a:t>
            </a:r>
            <a:r>
              <a:rPr lang="it-IT">
                <a:sym typeface="Symbol" pitchFamily="18" charset="2"/>
              </a:rPr>
              <a:t>. Viene eliminata in maniera abbastanza costante in un individuo in maniera correlata alla sua massa muscolare, in genere 15-25 mg/Kg/24 ore. </a:t>
            </a:r>
            <a:r>
              <a:rPr lang="it-IT" sz="1600">
                <a:sym typeface="Symbol" pitchFamily="18" charset="2"/>
              </a:rPr>
              <a:t>Tutta la creatinina prodotta viene eliminata attraverso il rene (quasi esclusivamente per filtrazione, una piccola quota per secrezione, no assorbimento</a:t>
            </a:r>
            <a:r>
              <a:rPr lang="it-IT">
                <a:sym typeface="Symbol" pitchFamily="18" charset="2"/>
              </a:rPr>
              <a:t>)</a:t>
            </a:r>
          </a:p>
          <a:p>
            <a:pPr>
              <a:buFont typeface="Wingdings" pitchFamily="2" charset="2"/>
              <a:buNone/>
            </a:pPr>
            <a:r>
              <a:rPr lang="it-IT">
                <a:solidFill>
                  <a:schemeClr val="accent2"/>
                </a:solidFill>
                <a:sym typeface="Symbol" pitchFamily="18" charset="2"/>
              </a:rPr>
              <a:t>I farmaci sono in grado di provocare praticamente tutte le più importanti sindromi renali e </a:t>
            </a:r>
            <a:r>
              <a:rPr lang="it-IT">
                <a:solidFill>
                  <a:srgbClr val="FF6600"/>
                </a:solidFill>
                <a:sym typeface="Symbol" pitchFamily="18" charset="2"/>
              </a:rPr>
              <a:t>particolarmente sindrome nefritica</a:t>
            </a:r>
            <a:r>
              <a:rPr lang="it-IT">
                <a:solidFill>
                  <a:schemeClr val="accent2"/>
                </a:solidFill>
                <a:sym typeface="Symbol" pitchFamily="18" charset="2"/>
              </a:rPr>
              <a:t> e </a:t>
            </a:r>
            <a:r>
              <a:rPr lang="it-IT">
                <a:solidFill>
                  <a:srgbClr val="FF6600"/>
                </a:solidFill>
                <a:sym typeface="Symbol" pitchFamily="18" charset="2"/>
              </a:rPr>
              <a:t>nefrotica</a:t>
            </a:r>
            <a:r>
              <a:rPr lang="it-IT">
                <a:solidFill>
                  <a:schemeClr val="accent2"/>
                </a:solidFill>
                <a:sym typeface="Symbol" pitchFamily="18" charset="2"/>
              </a:rPr>
              <a:t>, insufficienza renale acuta e cronica, </a:t>
            </a:r>
            <a:r>
              <a:rPr lang="it-IT">
                <a:solidFill>
                  <a:srgbClr val="FF6600"/>
                </a:solidFill>
                <a:sym typeface="Symbol" pitchFamily="18" charset="2"/>
              </a:rPr>
              <a:t>uropatia ostruttiva</a:t>
            </a:r>
            <a:r>
              <a:rPr lang="it-IT">
                <a:solidFill>
                  <a:schemeClr val="accent2"/>
                </a:solidFill>
                <a:sym typeface="Symbol" pitchFamily="18" charset="2"/>
              </a:rPr>
              <a:t> e difetti nella funzione tubulare.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98463" y="33338"/>
            <a:ext cx="8483600" cy="6924675"/>
          </a:xfrm>
          <a:prstGeom prst="rect">
            <a:avLst/>
          </a:prstGeom>
          <a:noFill/>
          <a:ln w="9525">
            <a:noFill/>
            <a:miter lim="800000"/>
            <a:headEnd/>
            <a:tailEnd/>
          </a:ln>
        </p:spPr>
        <p:txBody>
          <a:bodyPr>
            <a:spAutoFit/>
          </a:bodyPr>
          <a:lstStyle/>
          <a:p>
            <a:r>
              <a:rPr lang="it-IT" altLang="zh-CN" b="1">
                <a:solidFill>
                  <a:srgbClr val="FF6600"/>
                </a:solidFill>
                <a:ea typeface="宋体" charset="-122"/>
                <a:sym typeface="Symbol" pitchFamily="18" charset="2"/>
              </a:rPr>
              <a:t>*Aminoglicosidi:</a:t>
            </a:r>
          </a:p>
          <a:p>
            <a:r>
              <a:rPr lang="it-IT" altLang="zh-CN" b="1">
                <a:ea typeface="宋体" charset="-122"/>
                <a:sym typeface="Symbol" pitchFamily="18" charset="2"/>
              </a:rPr>
              <a:t>Forte incidenza danno renale (8-26%)</a:t>
            </a:r>
          </a:p>
          <a:p>
            <a:r>
              <a:rPr lang="it-IT" altLang="zh-CN" b="1">
                <a:ea typeface="宋体" charset="-122"/>
                <a:sym typeface="Symbol" pitchFamily="18" charset="2"/>
              </a:rPr>
              <a:t>Tossicità da forte accumulo nelle cellule tubuli prossimali:</a:t>
            </a:r>
          </a:p>
          <a:p>
            <a:r>
              <a:rPr lang="it-IT" altLang="zh-CN" b="1">
                <a:ea typeface="宋体" charset="-122"/>
                <a:sym typeface="Wingdings" pitchFamily="2" charset="2"/>
              </a:rPr>
              <a:t></a:t>
            </a:r>
            <a:r>
              <a:rPr lang="it-IT" altLang="zh-CN" b="1">
                <a:ea typeface="宋体" charset="-122"/>
                <a:sym typeface="Symbol" pitchFamily="18" charset="2"/>
              </a:rPr>
              <a:t>Secreti immodificati [forma cationica]per ultrafiltrazione</a:t>
            </a:r>
          </a:p>
          <a:p>
            <a:r>
              <a:rPr lang="it-IT" altLang="zh-CN" b="1">
                <a:ea typeface="宋体" charset="-122"/>
                <a:sym typeface="Wingdings" pitchFamily="2" charset="2"/>
              </a:rPr>
              <a:t></a:t>
            </a:r>
            <a:r>
              <a:rPr lang="it-IT" altLang="zh-CN" b="1">
                <a:ea typeface="宋体" charset="-122"/>
                <a:sym typeface="Symbol" pitchFamily="18" charset="2"/>
              </a:rPr>
              <a:t>legame aminoglicosidi a fosfolipidi cellule orletto a spazzola </a:t>
            </a:r>
          </a:p>
          <a:p>
            <a:r>
              <a:rPr lang="it-IT" altLang="zh-CN" b="1">
                <a:ea typeface="宋体" charset="-122"/>
                <a:sym typeface="Wingdings" pitchFamily="2" charset="2"/>
              </a:rPr>
              <a:t></a:t>
            </a:r>
            <a:r>
              <a:rPr lang="it-IT" altLang="zh-CN" b="1">
                <a:ea typeface="宋体" charset="-122"/>
                <a:sym typeface="Symbol" pitchFamily="18" charset="2"/>
              </a:rPr>
              <a:t>introduzione antibiotico per endocitosi in cellule tubulari</a:t>
            </a:r>
          </a:p>
          <a:p>
            <a:r>
              <a:rPr lang="it-IT" altLang="zh-CN" b="1">
                <a:ea typeface="宋体" charset="-122"/>
                <a:sym typeface="Wingdings" pitchFamily="2" charset="2"/>
              </a:rPr>
              <a:t></a:t>
            </a:r>
            <a:r>
              <a:rPr lang="it-IT" altLang="zh-CN" b="1">
                <a:ea typeface="宋体" charset="-122"/>
                <a:sym typeface="Symbol" pitchFamily="18" charset="2"/>
              </a:rPr>
              <a:t>immaganizzamento nei lisosomi (corpi mieloidi)</a:t>
            </a:r>
          </a:p>
          <a:p>
            <a:endParaRPr lang="it-IT" altLang="zh-CN" sz="900" b="1">
              <a:ea typeface="宋体" charset="-122"/>
              <a:sym typeface="Symbol" pitchFamily="18" charset="2"/>
            </a:endParaRPr>
          </a:p>
          <a:p>
            <a:r>
              <a:rPr lang="it-IT" altLang="zh-CN" b="1">
                <a:ea typeface="宋体" charset="-122"/>
                <a:sym typeface="Symbol" pitchFamily="18" charset="2"/>
              </a:rPr>
              <a:t>Relazione sconosciuta  tra accumulo lisosomiale e necrosi. </a:t>
            </a:r>
            <a:r>
              <a:rPr lang="it-IT" altLang="zh-CN" b="1">
                <a:solidFill>
                  <a:schemeClr val="accent2"/>
                </a:solidFill>
                <a:ea typeface="宋体" charset="-122"/>
                <a:sym typeface="Symbol" pitchFamily="18" charset="2"/>
              </a:rPr>
              <a:t>Ipotizzato:</a:t>
            </a:r>
          </a:p>
          <a:p>
            <a:pPr algn="just"/>
            <a:r>
              <a:rPr lang="it-IT" altLang="zh-CN" b="1">
                <a:ea typeface="宋体" charset="-122"/>
                <a:sym typeface="Symbol" pitchFamily="18" charset="2"/>
              </a:rPr>
              <a:t>*rottura lisosomi (</a:t>
            </a:r>
            <a:r>
              <a:rPr lang="it-IT" altLang="zh-CN" sz="2000" b="1">
                <a:solidFill>
                  <a:schemeClr val="accent2"/>
                </a:solidFill>
                <a:ea typeface="宋体" charset="-122"/>
                <a:sym typeface="Symbol" pitchFamily="18" charset="2"/>
              </a:rPr>
              <a:t>i lisosomi diventerebbero sempre più distesi sino a rottura con rilascio di enzimi lisosomiali e di alte concentrazioni di aminoglicosidi nel citoplasma delle cellule dei tubuli prossimali. Qui il contenuto lisosomiale rilasciato potrebbe interagire con varie membrane e organuli portando a morte cellulare)</a:t>
            </a:r>
            <a:r>
              <a:rPr lang="it-IT" altLang="zh-CN" sz="2000">
                <a:solidFill>
                  <a:schemeClr val="accent2"/>
                </a:solidFill>
                <a:ea typeface="宋体" charset="-122"/>
                <a:sym typeface="Symbol" pitchFamily="18" charset="2"/>
              </a:rPr>
              <a:t> </a:t>
            </a:r>
            <a:endParaRPr lang="it-IT" altLang="zh-CN" sz="2000" b="1">
              <a:solidFill>
                <a:schemeClr val="accent2"/>
              </a:solidFill>
              <a:ea typeface="宋体" charset="-122"/>
              <a:sym typeface="Symbol" pitchFamily="18" charset="2"/>
            </a:endParaRPr>
          </a:p>
          <a:p>
            <a:r>
              <a:rPr lang="it-IT" altLang="zh-CN" b="1">
                <a:ea typeface="宋体" charset="-122"/>
                <a:sym typeface="Symbol" pitchFamily="18" charset="2"/>
              </a:rPr>
              <a:t>*alterazione contenuto e composizione di fosfolipidi delle membrane biologiche con</a:t>
            </a:r>
          </a:p>
          <a:p>
            <a:r>
              <a:rPr lang="it-IT" altLang="zh-CN" b="1">
                <a:ea typeface="宋体" charset="-122"/>
                <a:sym typeface="Symbol" pitchFamily="18" charset="2"/>
              </a:rPr>
              <a:t>*alterazione permeabilità ed attività trasporto </a:t>
            </a:r>
          </a:p>
          <a:p>
            <a:r>
              <a:rPr lang="it-IT" altLang="zh-CN" b="1">
                <a:ea typeface="宋体" charset="-122"/>
                <a:sym typeface="Symbol" pitchFamily="18" charset="2"/>
              </a:rPr>
              <a:t>*inibizione della fosfolipasi C</a:t>
            </a:r>
          </a:p>
          <a:p>
            <a:r>
              <a:rPr lang="it-IT" altLang="zh-CN" b="1">
                <a:solidFill>
                  <a:schemeClr val="accent2"/>
                </a:solidFill>
                <a:ea typeface="宋体" charset="-122"/>
                <a:sym typeface="Symbol" pitchFamily="18" charset="2"/>
              </a:rPr>
              <a:t>Queste alterazioni precedono le disfunzioni renali</a:t>
            </a:r>
            <a:endParaRPr lang="it-IT" b="1">
              <a:solidFill>
                <a:schemeClr val="accent2"/>
              </a:solidFill>
              <a:sym typeface="Symbol" pitchFamily="18" charset="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asarettF8"/>
          <p:cNvPicPr>
            <a:picLocks noChangeAspect="1" noChangeArrowheads="1"/>
          </p:cNvPicPr>
          <p:nvPr/>
        </p:nvPicPr>
        <p:blipFill>
          <a:blip r:embed="rId2" cstate="print">
            <a:lum contrast="30000"/>
          </a:blip>
          <a:srcRect l="5666" t="4771" r="1511"/>
          <a:stretch>
            <a:fillRect/>
          </a:stretch>
        </p:blipFill>
        <p:spPr bwMode="auto">
          <a:xfrm>
            <a:off x="4425950" y="3117850"/>
            <a:ext cx="4533900" cy="3568700"/>
          </a:xfrm>
          <a:prstGeom prst="rect">
            <a:avLst/>
          </a:prstGeom>
          <a:noFill/>
          <a:ln w="9525">
            <a:noFill/>
            <a:miter lim="800000"/>
            <a:headEnd/>
            <a:tailEnd/>
          </a:ln>
        </p:spPr>
      </p:pic>
      <p:sp>
        <p:nvSpPr>
          <p:cNvPr id="29699" name="Text Box 3"/>
          <p:cNvSpPr txBox="1">
            <a:spLocks noChangeArrowheads="1"/>
          </p:cNvSpPr>
          <p:nvPr/>
        </p:nvSpPr>
        <p:spPr bwMode="auto">
          <a:xfrm>
            <a:off x="247650" y="152400"/>
            <a:ext cx="8636000" cy="488950"/>
          </a:xfrm>
          <a:prstGeom prst="rect">
            <a:avLst/>
          </a:prstGeom>
          <a:solidFill>
            <a:srgbClr val="DDDDDD"/>
          </a:solidFill>
          <a:ln w="9525">
            <a:noFill/>
            <a:miter lim="800000"/>
            <a:headEnd/>
            <a:tailEnd/>
          </a:ln>
        </p:spPr>
        <p:txBody>
          <a:bodyPr>
            <a:spAutoFit/>
          </a:bodyPr>
          <a:lstStyle/>
          <a:p>
            <a:pPr algn="ctr"/>
            <a:r>
              <a:rPr lang="it-IT" sz="2600" b="1">
                <a:latin typeface="Verdana" pitchFamily="34" charset="0"/>
              </a:rPr>
              <a:t>TOSSICITA’ RENALE DA AMINOGLICOSIDI</a:t>
            </a:r>
          </a:p>
        </p:txBody>
      </p:sp>
      <p:sp>
        <p:nvSpPr>
          <p:cNvPr id="29700" name="Text Box 4"/>
          <p:cNvSpPr txBox="1">
            <a:spLocks noChangeArrowheads="1"/>
          </p:cNvSpPr>
          <p:nvPr/>
        </p:nvSpPr>
        <p:spPr bwMode="auto">
          <a:xfrm>
            <a:off x="212725" y="730250"/>
            <a:ext cx="8816975" cy="4359275"/>
          </a:xfrm>
          <a:prstGeom prst="rect">
            <a:avLst/>
          </a:prstGeom>
          <a:noFill/>
          <a:ln w="9525">
            <a:noFill/>
            <a:miter lim="800000"/>
            <a:headEnd/>
            <a:tailEnd/>
          </a:ln>
        </p:spPr>
        <p:txBody>
          <a:bodyPr>
            <a:spAutoFit/>
          </a:bodyPr>
          <a:lstStyle/>
          <a:p>
            <a:pPr>
              <a:buFontTx/>
              <a:buChar char="•"/>
            </a:pPr>
            <a:r>
              <a:rPr lang="it-IT" sz="2000">
                <a:latin typeface="Verdana" pitchFamily="34" charset="0"/>
              </a:rPr>
              <a:t> Gli AG sono antibiotici largamente nelle infezioni gravi da Gram-</a:t>
            </a:r>
          </a:p>
          <a:p>
            <a:pPr>
              <a:buFontTx/>
              <a:buChar char="•"/>
            </a:pPr>
            <a:endParaRPr lang="it-IT" sz="2000">
              <a:latin typeface="Verdana" pitchFamily="34" charset="0"/>
            </a:endParaRPr>
          </a:p>
          <a:p>
            <a:pPr>
              <a:buFontTx/>
              <a:buChar char="•"/>
            </a:pPr>
            <a:r>
              <a:rPr lang="it-IT" sz="2000">
                <a:latin typeface="Verdana" pitchFamily="34" charset="0"/>
              </a:rPr>
              <a:t>Il loro uso è limitato dalla oto- e nefro-tossicità (5-26%)</a:t>
            </a:r>
          </a:p>
          <a:p>
            <a:pPr>
              <a:buFontTx/>
              <a:buChar char="•"/>
            </a:pPr>
            <a:endParaRPr lang="it-IT" sz="2000">
              <a:latin typeface="Verdana" pitchFamily="34" charset="0"/>
            </a:endParaRPr>
          </a:p>
          <a:p>
            <a:pPr>
              <a:buFontTx/>
              <a:buChar char="•"/>
            </a:pPr>
            <a:r>
              <a:rPr lang="it-IT" sz="2000">
                <a:latin typeface="Verdana" pitchFamily="34" charset="0"/>
              </a:rPr>
              <a:t>Sono cationi altamente polari che filtrano immodificati a livello renale, e vengono riassorbiti nel TP mediante legami a fosfolipidi dell’orletto a spazzola</a:t>
            </a:r>
          </a:p>
          <a:p>
            <a:pPr>
              <a:buFontTx/>
              <a:buChar char="•"/>
            </a:pPr>
            <a:endParaRPr lang="it-IT" sz="2000">
              <a:latin typeface="Verdana" pitchFamily="34" charset="0"/>
            </a:endParaRPr>
          </a:p>
          <a:p>
            <a:pPr>
              <a:buFontTx/>
              <a:buChar char="•"/>
            </a:pPr>
            <a:r>
              <a:rPr lang="it-IT" sz="2000">
                <a:latin typeface="Verdana" pitchFamily="34" charset="0"/>
              </a:rPr>
              <a:t>La tossicità è prevalentemente </a:t>
            </a:r>
          </a:p>
          <a:p>
            <a:r>
              <a:rPr lang="it-IT" sz="2000">
                <a:latin typeface="Verdana" pitchFamily="34" charset="0"/>
              </a:rPr>
              <a:t>a livello lisosomiale (corpi </a:t>
            </a:r>
          </a:p>
          <a:p>
            <a:r>
              <a:rPr lang="it-IT" sz="2000">
                <a:latin typeface="Verdana" pitchFamily="34" charset="0"/>
              </a:rPr>
              <a:t>mieloidi), con inibizione delle </a:t>
            </a:r>
          </a:p>
          <a:p>
            <a:r>
              <a:rPr lang="it-IT" sz="2000">
                <a:latin typeface="Verdana" pitchFamily="34" charset="0"/>
              </a:rPr>
              <a:t>idrolasi e liberazione </a:t>
            </a:r>
          </a:p>
          <a:p>
            <a:r>
              <a:rPr lang="it-IT" sz="2000">
                <a:latin typeface="Verdana" pitchFamily="34" charset="0"/>
              </a:rPr>
              <a:t>citoplasmatica del </a:t>
            </a:r>
          </a:p>
          <a:p>
            <a:r>
              <a:rPr lang="it-IT" sz="2000">
                <a:latin typeface="Verdana" pitchFamily="34" charset="0"/>
              </a:rPr>
              <a:t>contenuto lisosomiale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c0590265001">
            <a:hlinkClick r:id="rId2"/>
          </p:cNvPr>
          <p:cNvPicPr>
            <a:picLocks noChangeAspect="1" noChangeArrowheads="1"/>
          </p:cNvPicPr>
          <p:nvPr/>
        </p:nvPicPr>
        <p:blipFill>
          <a:blip r:embed="rId3" cstate="print"/>
          <a:srcRect/>
          <a:stretch>
            <a:fillRect/>
          </a:stretch>
        </p:blipFill>
        <p:spPr bwMode="auto">
          <a:xfrm>
            <a:off x="411163" y="1293813"/>
            <a:ext cx="7921625" cy="3078162"/>
          </a:xfrm>
          <a:prstGeom prst="rect">
            <a:avLst/>
          </a:prstGeom>
          <a:noFill/>
          <a:ln w="9525">
            <a:noFill/>
            <a:miter lim="800000"/>
            <a:headEnd/>
            <a:tailEnd/>
          </a:ln>
        </p:spPr>
      </p:pic>
      <p:sp>
        <p:nvSpPr>
          <p:cNvPr id="30723" name="Text Box 3"/>
          <p:cNvSpPr txBox="1">
            <a:spLocks noChangeArrowheads="1"/>
          </p:cNvSpPr>
          <p:nvPr/>
        </p:nvSpPr>
        <p:spPr bwMode="auto">
          <a:xfrm>
            <a:off x="1416050" y="136525"/>
            <a:ext cx="6308725"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ALTERAZIONI ULTRASTRUTTURALI </a:t>
            </a:r>
          </a:p>
          <a:p>
            <a:pPr algn="ctr"/>
            <a:r>
              <a:rPr lang="it-IT" b="1">
                <a:latin typeface="Verdana" pitchFamily="34" charset="0"/>
              </a:rPr>
              <a:t>DA AMINOGLICOSIDI</a:t>
            </a:r>
          </a:p>
        </p:txBody>
      </p:sp>
      <p:sp>
        <p:nvSpPr>
          <p:cNvPr id="30724" name="Text Box 4"/>
          <p:cNvSpPr txBox="1">
            <a:spLocks noChangeArrowheads="1"/>
          </p:cNvSpPr>
          <p:nvPr/>
        </p:nvSpPr>
        <p:spPr bwMode="auto">
          <a:xfrm>
            <a:off x="650875" y="5146675"/>
            <a:ext cx="184150" cy="457200"/>
          </a:xfrm>
          <a:prstGeom prst="rect">
            <a:avLst/>
          </a:prstGeom>
          <a:noFill/>
          <a:ln w="9525">
            <a:noFill/>
            <a:miter lim="800000"/>
            <a:headEnd/>
            <a:tailEnd/>
          </a:ln>
        </p:spPr>
        <p:txBody>
          <a:bodyPr wrap="none">
            <a:spAutoFit/>
          </a:bodyPr>
          <a:lstStyle/>
          <a:p>
            <a:endParaRPr lang="it-IT"/>
          </a:p>
        </p:txBody>
      </p:sp>
      <p:sp>
        <p:nvSpPr>
          <p:cNvPr id="30725" name="Text Box 5"/>
          <p:cNvSpPr txBox="1">
            <a:spLocks noChangeArrowheads="1"/>
          </p:cNvSpPr>
          <p:nvPr/>
        </p:nvSpPr>
        <p:spPr bwMode="auto">
          <a:xfrm>
            <a:off x="1274763" y="1022350"/>
            <a:ext cx="1358900" cy="366713"/>
          </a:xfrm>
          <a:prstGeom prst="rect">
            <a:avLst/>
          </a:prstGeom>
          <a:solidFill>
            <a:srgbClr val="DDDDDD"/>
          </a:solidFill>
          <a:ln w="9525">
            <a:noFill/>
            <a:miter lim="800000"/>
            <a:headEnd/>
            <a:tailEnd/>
          </a:ln>
        </p:spPr>
        <p:txBody>
          <a:bodyPr wrap="none">
            <a:spAutoFit/>
          </a:bodyPr>
          <a:lstStyle/>
          <a:p>
            <a:r>
              <a:rPr lang="it-IT" sz="1800" b="1">
                <a:latin typeface="Verdana" pitchFamily="34" charset="0"/>
              </a:rPr>
              <a:t>Controllo</a:t>
            </a:r>
          </a:p>
        </p:txBody>
      </p:sp>
      <p:sp>
        <p:nvSpPr>
          <p:cNvPr id="30726" name="Text Box 6"/>
          <p:cNvSpPr txBox="1">
            <a:spLocks noChangeArrowheads="1"/>
          </p:cNvSpPr>
          <p:nvPr/>
        </p:nvSpPr>
        <p:spPr bwMode="auto">
          <a:xfrm>
            <a:off x="3679825" y="1022350"/>
            <a:ext cx="1782763" cy="366713"/>
          </a:xfrm>
          <a:prstGeom prst="rect">
            <a:avLst/>
          </a:prstGeom>
          <a:solidFill>
            <a:srgbClr val="DDDDDD"/>
          </a:solidFill>
          <a:ln w="9525">
            <a:noFill/>
            <a:miter lim="800000"/>
            <a:headEnd/>
            <a:tailEnd/>
          </a:ln>
        </p:spPr>
        <p:txBody>
          <a:bodyPr wrap="none">
            <a:spAutoFit/>
          </a:bodyPr>
          <a:lstStyle/>
          <a:p>
            <a:r>
              <a:rPr lang="it-IT" sz="1800" b="1">
                <a:latin typeface="Verdana" pitchFamily="34" charset="0"/>
              </a:rPr>
              <a:t>A basse dosi</a:t>
            </a:r>
          </a:p>
        </p:txBody>
      </p:sp>
      <p:sp>
        <p:nvSpPr>
          <p:cNvPr id="30727" name="Text Box 7"/>
          <p:cNvSpPr txBox="1">
            <a:spLocks noChangeArrowheads="1"/>
          </p:cNvSpPr>
          <p:nvPr/>
        </p:nvSpPr>
        <p:spPr bwMode="auto">
          <a:xfrm>
            <a:off x="6978650" y="1022350"/>
            <a:ext cx="1695450" cy="366713"/>
          </a:xfrm>
          <a:prstGeom prst="rect">
            <a:avLst/>
          </a:prstGeom>
          <a:solidFill>
            <a:srgbClr val="DDDDDD"/>
          </a:solidFill>
          <a:ln w="9525">
            <a:noFill/>
            <a:miter lim="800000"/>
            <a:headEnd/>
            <a:tailEnd/>
          </a:ln>
        </p:spPr>
        <p:txBody>
          <a:bodyPr wrap="none">
            <a:spAutoFit/>
          </a:bodyPr>
          <a:lstStyle/>
          <a:p>
            <a:r>
              <a:rPr lang="it-IT" sz="1800" b="1">
                <a:latin typeface="Verdana" pitchFamily="34" charset="0"/>
              </a:rPr>
              <a:t>Ad alte dosi</a:t>
            </a:r>
          </a:p>
        </p:txBody>
      </p:sp>
      <p:sp>
        <p:nvSpPr>
          <p:cNvPr id="30728" name="Rectangle 8"/>
          <p:cNvSpPr>
            <a:spLocks noChangeArrowheads="1"/>
          </p:cNvSpPr>
          <p:nvPr/>
        </p:nvSpPr>
        <p:spPr bwMode="auto">
          <a:xfrm>
            <a:off x="168275" y="4346575"/>
            <a:ext cx="7648575" cy="1165225"/>
          </a:xfrm>
          <a:prstGeom prst="rect">
            <a:avLst/>
          </a:prstGeom>
          <a:noFill/>
          <a:ln w="9525">
            <a:solidFill>
              <a:schemeClr val="tx1"/>
            </a:solidFill>
            <a:miter lim="800000"/>
            <a:headEnd/>
            <a:tailEnd/>
          </a:ln>
        </p:spPr>
        <p:txBody>
          <a:bodyPr>
            <a:spAutoFit/>
          </a:bodyPr>
          <a:lstStyle/>
          <a:p>
            <a:pPr>
              <a:buFontTx/>
              <a:buChar char="•"/>
            </a:pPr>
            <a:r>
              <a:rPr lang="it-IT" sz="1400" b="1">
                <a:latin typeface="Verdana" pitchFamily="34" charset="0"/>
              </a:rPr>
              <a:t>accumulo di fosfolipidi a livello lisosomiale ed ingrandimento di questi</a:t>
            </a:r>
          </a:p>
          <a:p>
            <a:pPr>
              <a:buFontTx/>
              <a:buChar char="•"/>
            </a:pPr>
            <a:r>
              <a:rPr lang="it-IT" sz="1400" b="1">
                <a:latin typeface="Verdana" pitchFamily="34" charset="0"/>
              </a:rPr>
              <a:t>inibizione delle fosfolipasi e sfingomielinasi lisosomiali</a:t>
            </a:r>
          </a:p>
          <a:p>
            <a:pPr>
              <a:buFontTx/>
              <a:buChar char="•"/>
            </a:pPr>
            <a:r>
              <a:rPr lang="it-IT" sz="1400" b="1">
                <a:latin typeface="Verdana" pitchFamily="34" charset="0"/>
              </a:rPr>
              <a:t>ridotto riassorbimento e/o sequestramento intralisosomiale di LMWP</a:t>
            </a:r>
          </a:p>
          <a:p>
            <a:pPr>
              <a:buFontTx/>
              <a:buChar char="•"/>
            </a:pPr>
            <a:r>
              <a:rPr lang="it-IT" sz="1400" b="1">
                <a:latin typeface="Verdana" pitchFamily="34" charset="0"/>
              </a:rPr>
              <a:t>perdita degli enzimi dell’orletto a spazzola (es., alanilaminopeptidasi)</a:t>
            </a:r>
          </a:p>
          <a:p>
            <a:pPr>
              <a:buFontTx/>
              <a:buChar char="•"/>
            </a:pPr>
            <a:r>
              <a:rPr lang="it-IT" sz="1400" b="1">
                <a:latin typeface="Verdana" pitchFamily="34" charset="0"/>
              </a:rPr>
              <a:t>liberazione di enzimi lisosomiali (es., </a:t>
            </a:r>
            <a:r>
              <a:rPr lang="it-IT" sz="1400" b="1" i="1">
                <a:latin typeface="Verdana" pitchFamily="34" charset="0"/>
              </a:rPr>
              <a:t>N</a:t>
            </a:r>
            <a:r>
              <a:rPr lang="it-IT" sz="1400" b="1">
                <a:latin typeface="Verdana" pitchFamily="34" charset="0"/>
              </a:rPr>
              <a:t>-acetil-</a:t>
            </a:r>
            <a:r>
              <a:rPr lang="it-IT" sz="1400" b="1">
                <a:latin typeface="Symbol" pitchFamily="18" charset="2"/>
              </a:rPr>
              <a:t>b</a:t>
            </a:r>
            <a:r>
              <a:rPr lang="it-IT" sz="1400" b="1">
                <a:latin typeface="Verdana" pitchFamily="34" charset="0"/>
              </a:rPr>
              <a:t>-glucosaminidasi)</a:t>
            </a:r>
          </a:p>
        </p:txBody>
      </p:sp>
      <p:sp>
        <p:nvSpPr>
          <p:cNvPr id="30729" name="Rectangle 9"/>
          <p:cNvSpPr>
            <a:spLocks noChangeArrowheads="1"/>
          </p:cNvSpPr>
          <p:nvPr/>
        </p:nvSpPr>
        <p:spPr bwMode="auto">
          <a:xfrm>
            <a:off x="1365250" y="5673725"/>
            <a:ext cx="7593013" cy="952500"/>
          </a:xfrm>
          <a:prstGeom prst="rect">
            <a:avLst/>
          </a:prstGeom>
          <a:noFill/>
          <a:ln w="9525">
            <a:solidFill>
              <a:schemeClr val="tx1"/>
            </a:solidFill>
            <a:miter lim="800000"/>
            <a:headEnd/>
            <a:tailEnd/>
          </a:ln>
        </p:spPr>
        <p:txBody>
          <a:bodyPr>
            <a:spAutoFit/>
          </a:bodyPr>
          <a:lstStyle/>
          <a:p>
            <a:pPr>
              <a:buFontTx/>
              <a:buChar char="•"/>
            </a:pPr>
            <a:r>
              <a:rPr lang="it-IT" sz="1400" b="1">
                <a:latin typeface="Verdana" pitchFamily="34" charset="0"/>
              </a:rPr>
              <a:t>lesioni degenerative (necrosi focali, apoptosi, aumentata escrezione di fosfolipidi, proteinuria, poliuria ipoosmotica,  ipercreatininemia e </a:t>
            </a:r>
            <a:r>
              <a:rPr lang="it-IT" sz="1400" b="1">
                <a:latin typeface="Verdana" pitchFamily="34" charset="0"/>
                <a:sym typeface="Symbol" pitchFamily="18" charset="2"/>
              </a:rPr>
              <a:t></a:t>
            </a:r>
            <a:r>
              <a:rPr lang="it-IT" sz="1400" b="1">
                <a:latin typeface="Verdana" pitchFamily="34" charset="0"/>
              </a:rPr>
              <a:t> BUN) </a:t>
            </a:r>
          </a:p>
          <a:p>
            <a:pPr>
              <a:buFontTx/>
              <a:buChar char="•"/>
            </a:pPr>
            <a:r>
              <a:rPr lang="it-IT" sz="1400" b="1">
                <a:latin typeface="Verdana" pitchFamily="34" charset="0"/>
              </a:rPr>
              <a:t>lesioni rigenerative (proliferazione e de-differenziazione cellule tubulari, proliferazione interstiziale)</a:t>
            </a:r>
          </a:p>
        </p:txBody>
      </p:sp>
      <p:sp>
        <p:nvSpPr>
          <p:cNvPr id="30730" name="Line 10"/>
          <p:cNvSpPr>
            <a:spLocks noChangeShapeType="1"/>
          </p:cNvSpPr>
          <p:nvPr/>
        </p:nvSpPr>
        <p:spPr bwMode="auto">
          <a:xfrm flipV="1">
            <a:off x="2655888" y="3614738"/>
            <a:ext cx="769937" cy="711200"/>
          </a:xfrm>
          <a:prstGeom prst="line">
            <a:avLst/>
          </a:prstGeom>
          <a:noFill/>
          <a:ln w="28575">
            <a:solidFill>
              <a:schemeClr val="tx1"/>
            </a:solidFill>
            <a:round/>
            <a:headEnd/>
            <a:tailEnd type="triangle" w="med" len="med"/>
          </a:ln>
        </p:spPr>
        <p:txBody>
          <a:bodyPr/>
          <a:lstStyle/>
          <a:p>
            <a:endParaRPr lang="it-IT"/>
          </a:p>
        </p:txBody>
      </p:sp>
      <p:sp>
        <p:nvSpPr>
          <p:cNvPr id="30731" name="Line 11"/>
          <p:cNvSpPr>
            <a:spLocks noChangeShapeType="1"/>
          </p:cNvSpPr>
          <p:nvPr/>
        </p:nvSpPr>
        <p:spPr bwMode="auto">
          <a:xfrm flipH="1" flipV="1">
            <a:off x="7881938" y="3860800"/>
            <a:ext cx="855662" cy="1741488"/>
          </a:xfrm>
          <a:prstGeom prst="line">
            <a:avLst/>
          </a:prstGeom>
          <a:noFill/>
          <a:ln w="2857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
          <p:cNvPicPr>
            <a:picLocks noChangeAspect="1" noChangeArrowheads="1"/>
          </p:cNvPicPr>
          <p:nvPr/>
        </p:nvPicPr>
        <p:blipFill>
          <a:blip r:embed="rId2" cstate="print"/>
          <a:srcRect/>
          <a:stretch>
            <a:fillRect/>
          </a:stretch>
        </p:blipFill>
        <p:spPr bwMode="auto">
          <a:xfrm>
            <a:off x="5168900" y="671513"/>
            <a:ext cx="128588" cy="57150"/>
          </a:xfrm>
          <a:prstGeom prst="rect">
            <a:avLst/>
          </a:prstGeom>
          <a:noFill/>
          <a:ln w="9525">
            <a:noFill/>
            <a:miter lim="800000"/>
            <a:headEnd/>
            <a:tailEnd/>
          </a:ln>
        </p:spPr>
      </p:pic>
      <p:sp>
        <p:nvSpPr>
          <p:cNvPr id="31747" name="Rectangle 3"/>
          <p:cNvSpPr>
            <a:spLocks noChangeArrowheads="1"/>
          </p:cNvSpPr>
          <p:nvPr/>
        </p:nvSpPr>
        <p:spPr bwMode="auto">
          <a:xfrm>
            <a:off x="815975" y="109538"/>
            <a:ext cx="7396163" cy="946150"/>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Principali alterazioni indotte dagli </a:t>
            </a:r>
          </a:p>
          <a:p>
            <a:pPr algn="ctr"/>
            <a:r>
              <a:rPr lang="it-IT" sz="2800" b="1">
                <a:latin typeface="Verdana" pitchFamily="34" charset="0"/>
              </a:rPr>
              <a:t>aminoglicosidi nella corticale renale</a:t>
            </a:r>
          </a:p>
        </p:txBody>
      </p:sp>
      <p:sp>
        <p:nvSpPr>
          <p:cNvPr id="31748" name="Text Box 4"/>
          <p:cNvSpPr txBox="1">
            <a:spLocks noChangeArrowheads="1"/>
          </p:cNvSpPr>
          <p:nvPr/>
        </p:nvSpPr>
        <p:spPr bwMode="auto">
          <a:xfrm>
            <a:off x="0" y="1158875"/>
            <a:ext cx="9144000" cy="5410200"/>
          </a:xfrm>
          <a:prstGeom prst="rect">
            <a:avLst/>
          </a:prstGeom>
          <a:noFill/>
          <a:ln w="9525">
            <a:noFill/>
            <a:miter lim="800000"/>
            <a:headEnd/>
            <a:tailEnd/>
          </a:ln>
        </p:spPr>
        <p:txBody>
          <a:bodyPr>
            <a:spAutoFit/>
          </a:bodyPr>
          <a:lstStyle/>
          <a:p>
            <a:r>
              <a:rPr lang="it-IT" sz="1400" b="1" u="sng">
                <a:latin typeface="Verdana" pitchFamily="34" charset="0"/>
              </a:rPr>
              <a:t>A basse dosi</a:t>
            </a:r>
            <a:r>
              <a:rPr lang="it-IT" sz="1400" b="1">
                <a:latin typeface="Verdana" pitchFamily="34" charset="0"/>
              </a:rPr>
              <a:t> (dosaggi clinici nell’uomo o &lt;20 mg/kg per giorno nell’animale):</a:t>
            </a:r>
          </a:p>
          <a:p>
            <a:r>
              <a:rPr lang="it-IT" sz="1400" b="1">
                <a:latin typeface="Verdana" pitchFamily="34" charset="0"/>
              </a:rPr>
              <a:t>	precoci:</a:t>
            </a:r>
          </a:p>
          <a:p>
            <a:r>
              <a:rPr lang="it-IT" sz="1400" b="1">
                <a:latin typeface="Verdana" pitchFamily="34" charset="0"/>
              </a:rPr>
              <a:t>		accumulo di fosfolipidi a livello lisosomiale ed ingrandimento di questi</a:t>
            </a:r>
          </a:p>
          <a:p>
            <a:r>
              <a:rPr lang="it-IT" sz="1400" b="1">
                <a:latin typeface="Verdana" pitchFamily="34" charset="0"/>
              </a:rPr>
              <a:t>		inibizione delle fosfolipasi e sfingomielinasi lisosomiali; ridotto 			riassorbimento e/o sequestramento intralisosomiale di LMWP (es. 		lisozima, </a:t>
            </a:r>
            <a:r>
              <a:rPr lang="it-IT" sz="1400" b="1">
                <a:latin typeface="Symbol" pitchFamily="18" charset="2"/>
              </a:rPr>
              <a:t>a</a:t>
            </a:r>
            <a:r>
              <a:rPr lang="it-IT" sz="1400" b="1">
                <a:latin typeface="Verdana" pitchFamily="34" charset="0"/>
              </a:rPr>
              <a:t>2-macroglobulina, </a:t>
            </a:r>
            <a:r>
              <a:rPr lang="it-IT" sz="1400" b="1">
                <a:latin typeface="Symbol" pitchFamily="18" charset="2"/>
              </a:rPr>
              <a:t>b</a:t>
            </a:r>
            <a:r>
              <a:rPr lang="it-IT" sz="1400" b="1">
                <a:latin typeface="Verdana" pitchFamily="34" charset="0"/>
              </a:rPr>
              <a:t>2-microglobulina); perdita degli enzimi 		dell’orletto a spazzola (es., alanilaminopeptidasi) e liberazione di 		enzimi lisosomiali (es., </a:t>
            </a:r>
            <a:r>
              <a:rPr lang="it-IT" sz="1400" b="1" i="1">
                <a:latin typeface="Verdana" pitchFamily="34" charset="0"/>
              </a:rPr>
              <a:t>N</a:t>
            </a:r>
            <a:r>
              <a:rPr lang="it-IT" sz="1400" b="1">
                <a:latin typeface="Verdana" pitchFamily="34" charset="0"/>
              </a:rPr>
              <a:t>-acetil-</a:t>
            </a:r>
            <a:r>
              <a:rPr lang="it-IT" sz="1400" b="1">
                <a:latin typeface="Symbol" pitchFamily="18" charset="2"/>
              </a:rPr>
              <a:t>b</a:t>
            </a:r>
            <a:r>
              <a:rPr lang="it-IT" sz="1400" b="1">
                <a:latin typeface="Verdana" pitchFamily="34" charset="0"/>
              </a:rPr>
              <a:t>-glucosaminidasi)</a:t>
            </a:r>
          </a:p>
          <a:p>
            <a:r>
              <a:rPr lang="it-IT" sz="1400" b="1">
                <a:latin typeface="Verdana" pitchFamily="34" charset="0"/>
              </a:rPr>
              <a:t>	tardive:</a:t>
            </a:r>
          </a:p>
          <a:p>
            <a:r>
              <a:rPr lang="it-IT" sz="1400" b="1">
                <a:latin typeface="Verdana" pitchFamily="34" charset="0"/>
              </a:rPr>
              <a:t>		degenerative (necrosi focali, apoptosi, aumentata escrezione di 		fosfolipidi, proteinuria, poliuria ipoosmotica, ipercreatininemia e 		aumento BUN) o rigenerative (proliferazione e de-differenziazione 		cellule tubulari, proliferazione interstiziale)</a:t>
            </a:r>
          </a:p>
          <a:p>
            <a:endParaRPr lang="it-IT" sz="1400" b="1">
              <a:latin typeface="Verdana" pitchFamily="34" charset="0"/>
            </a:endParaRPr>
          </a:p>
          <a:p>
            <a:r>
              <a:rPr lang="it-IT" sz="1400" b="1" u="sng">
                <a:latin typeface="Verdana" pitchFamily="34" charset="0"/>
              </a:rPr>
              <a:t>Ad alte dosi</a:t>
            </a:r>
          </a:p>
          <a:p>
            <a:r>
              <a:rPr lang="it-IT" sz="1400" b="1">
                <a:latin typeface="Verdana" pitchFamily="34" charset="0"/>
              </a:rPr>
              <a:t>sulle membrane apicali (perdita di K</a:t>
            </a:r>
            <a:r>
              <a:rPr lang="it-IT" sz="1400" b="1" baseline="30000">
                <a:latin typeface="Verdana" pitchFamily="34" charset="0"/>
              </a:rPr>
              <a:t>+</a:t>
            </a:r>
            <a:r>
              <a:rPr lang="it-IT" sz="1400" b="1">
                <a:latin typeface="Verdana" pitchFamily="34" charset="0"/>
              </a:rPr>
              <a:t>, Mg</a:t>
            </a:r>
            <a:r>
              <a:rPr lang="it-IT" sz="1400" b="1" baseline="30000">
                <a:latin typeface="Verdana" pitchFamily="34" charset="0"/>
              </a:rPr>
              <a:t>2+</a:t>
            </a:r>
            <a:r>
              <a:rPr lang="it-IT" sz="1400" b="1">
                <a:latin typeface="Verdana" pitchFamily="34" charset="0"/>
              </a:rPr>
              <a:t>, and Ca</a:t>
            </a:r>
            <a:r>
              <a:rPr lang="it-IT" sz="1400" b="1" baseline="30000">
                <a:latin typeface="Verdana" pitchFamily="34" charset="0"/>
              </a:rPr>
              <a:t>2+</a:t>
            </a:r>
            <a:r>
              <a:rPr lang="it-IT" sz="1400" b="1">
                <a:latin typeface="Verdana" pitchFamily="34" charset="0"/>
              </a:rPr>
              <a:t>; ridotto riassorbimento di acqua, HCO</a:t>
            </a:r>
            <a:r>
              <a:rPr lang="it-IT" sz="1400" b="1" baseline="-30000">
                <a:latin typeface="Verdana" pitchFamily="34" charset="0"/>
              </a:rPr>
              <a:t>3</a:t>
            </a:r>
            <a:r>
              <a:rPr lang="it-IT" sz="1400" b="1" baseline="30000">
                <a:latin typeface="Verdana" pitchFamily="34" charset="0"/>
              </a:rPr>
              <a:t> </a:t>
            </a:r>
            <a:r>
              <a:rPr lang="it-IT" sz="1400" b="1">
                <a:latin typeface="Verdana" pitchFamily="34" charset="0"/>
              </a:rPr>
              <a:t>, e glucosio; ridotto cotrasporto Na</a:t>
            </a:r>
            <a:r>
              <a:rPr lang="it-IT" sz="1400" b="1" baseline="30000">
                <a:latin typeface="Verdana" pitchFamily="34" charset="0"/>
              </a:rPr>
              <a:t>+</a:t>
            </a:r>
            <a:r>
              <a:rPr lang="it-IT" sz="1400" b="1">
                <a:latin typeface="Verdana" pitchFamily="34" charset="0"/>
              </a:rPr>
              <a:t>/P</a:t>
            </a:r>
            <a:r>
              <a:rPr lang="it-IT" sz="1400" b="1" baseline="-30000">
                <a:latin typeface="Verdana" pitchFamily="34" charset="0"/>
              </a:rPr>
              <a:t>i</a:t>
            </a:r>
            <a:r>
              <a:rPr lang="it-IT" sz="1400" b="1">
                <a:latin typeface="Verdana" pitchFamily="34" charset="0"/>
              </a:rPr>
              <a:t> e Na</a:t>
            </a:r>
            <a:r>
              <a:rPr lang="it-IT" sz="1400" b="1" baseline="30000">
                <a:latin typeface="Verdana" pitchFamily="34" charset="0"/>
              </a:rPr>
              <a:t>+</a:t>
            </a:r>
            <a:r>
              <a:rPr lang="it-IT" sz="1400" b="1">
                <a:latin typeface="Verdana" pitchFamily="34" charset="0"/>
              </a:rPr>
              <a:t>/ H</a:t>
            </a:r>
            <a:r>
              <a:rPr lang="it-IT" sz="1400" b="1" baseline="30000">
                <a:latin typeface="Verdana" pitchFamily="34" charset="0"/>
              </a:rPr>
              <a:t>+</a:t>
            </a:r>
            <a:r>
              <a:rPr lang="it-IT" sz="1400" b="1">
                <a:latin typeface="Verdana" pitchFamily="34" charset="0"/>
              </a:rPr>
              <a:t>; Inibizione della 	PLC; ridotto trasporto carrier-mediato dei dipeptidi), basolaterali (ridotto trasporto di acidi e basi organiche, </a:t>
            </a:r>
            <a:r>
              <a:rPr lang="it-IT" sz="1400" b="1">
                <a:solidFill>
                  <a:schemeClr val="accent2"/>
                </a:solidFill>
                <a:latin typeface="Verdana" pitchFamily="34" charset="0"/>
              </a:rPr>
              <a:t>inibizione della Na</a:t>
            </a:r>
            <a:r>
              <a:rPr lang="it-IT" sz="1400" b="1" baseline="30000">
                <a:solidFill>
                  <a:schemeClr val="accent2"/>
                </a:solidFill>
                <a:latin typeface="Verdana" pitchFamily="34" charset="0"/>
              </a:rPr>
              <a:t>+</a:t>
            </a:r>
            <a:r>
              <a:rPr lang="it-IT" sz="1400" b="1">
                <a:solidFill>
                  <a:schemeClr val="accent2"/>
                </a:solidFill>
                <a:latin typeface="Verdana" pitchFamily="34" charset="0"/>
              </a:rPr>
              <a:t>/K</a:t>
            </a:r>
            <a:r>
              <a:rPr lang="it-IT" sz="1400" b="1" baseline="30000">
                <a:solidFill>
                  <a:schemeClr val="accent2"/>
                </a:solidFill>
                <a:latin typeface="Verdana" pitchFamily="34" charset="0"/>
              </a:rPr>
              <a:t>+</a:t>
            </a:r>
            <a:r>
              <a:rPr lang="it-IT" sz="1400" b="1">
                <a:solidFill>
                  <a:schemeClr val="accent2"/>
                </a:solidFill>
                <a:latin typeface="Verdana" pitchFamily="34" charset="0"/>
              </a:rPr>
              <a:t> ATPasi</a:t>
            </a:r>
            <a:r>
              <a:rPr lang="it-IT" sz="1400" b="1">
                <a:latin typeface="Verdana" pitchFamily="34" charset="0"/>
              </a:rPr>
              <a:t>, </a:t>
            </a:r>
            <a:r>
              <a:rPr lang="it-IT" sz="1400" b="1">
                <a:solidFill>
                  <a:schemeClr val="accent2"/>
                </a:solidFill>
                <a:latin typeface="Verdana" pitchFamily="34" charset="0"/>
              </a:rPr>
              <a:t>Riduzione del trasporto del Na</a:t>
            </a:r>
            <a:r>
              <a:rPr lang="it-IT" sz="1400" b="1" baseline="30000">
                <a:solidFill>
                  <a:schemeClr val="accent2"/>
                </a:solidFill>
                <a:latin typeface="Verdana" pitchFamily="34" charset="0"/>
              </a:rPr>
              <a:t>+</a:t>
            </a:r>
            <a:r>
              <a:rPr lang="it-IT" sz="1400" b="1">
                <a:solidFill>
                  <a:schemeClr val="accent2"/>
                </a:solidFill>
                <a:latin typeface="Verdana" pitchFamily="34" charset="0"/>
              </a:rPr>
              <a:t> elettrogenico); dei Mitocondri (blocco della respirazione e del trasporto cationico; rigonfiamento; blocco degli enzimi della gluconeogenesi, ammoniogenesi, e del ciclo di Krebs); della sintesi proteica e fenomeni correlati (inibizione della sintesi proteica e dilatazione del reticolo endoplasmico; Soppressione dell’espressione dello scambiatore Na</a:t>
            </a:r>
            <a:r>
              <a:rPr lang="it-IT" sz="1400" b="1" baseline="30000">
                <a:solidFill>
                  <a:schemeClr val="accent2"/>
                </a:solidFill>
                <a:latin typeface="Verdana" pitchFamily="34" charset="0"/>
              </a:rPr>
              <a:t>+/</a:t>
            </a:r>
            <a:r>
              <a:rPr lang="it-IT" sz="1400" b="1">
                <a:solidFill>
                  <a:schemeClr val="accent2"/>
                </a:solidFill>
                <a:latin typeface="Verdana" pitchFamily="34" charset="0"/>
              </a:rPr>
              <a:t>Ca</a:t>
            </a:r>
            <a:r>
              <a:rPr lang="it-IT" sz="1400" b="1" baseline="30000">
                <a:solidFill>
                  <a:schemeClr val="accent2"/>
                </a:solidFill>
                <a:latin typeface="Verdana" pitchFamily="34" charset="0"/>
              </a:rPr>
              <a:t>2+</a:t>
            </a:r>
            <a:r>
              <a:rPr lang="it-IT" sz="1400" b="1">
                <a:solidFill>
                  <a:schemeClr val="accent2"/>
                </a:solidFill>
                <a:latin typeface="Verdana" pitchFamily="34" charset="0"/>
              </a:rPr>
              <a:t>, del trasportatore del D-glucosio Na</a:t>
            </a:r>
            <a:r>
              <a:rPr lang="it-IT" sz="1400" b="1" baseline="30000">
                <a:solidFill>
                  <a:schemeClr val="accent2"/>
                </a:solidFill>
                <a:latin typeface="Verdana" pitchFamily="34" charset="0"/>
              </a:rPr>
              <a:t>+</a:t>
            </a:r>
            <a:r>
              <a:rPr lang="it-IT" sz="1400" b="1">
                <a:solidFill>
                  <a:schemeClr val="accent2"/>
                </a:solidFill>
                <a:latin typeface="Verdana" pitchFamily="34" charset="0"/>
              </a:rPr>
              <a:t>-dipendente, e della Na</a:t>
            </a:r>
            <a:r>
              <a:rPr lang="it-IT" sz="1400" b="1" baseline="30000">
                <a:solidFill>
                  <a:schemeClr val="accent2"/>
                </a:solidFill>
                <a:latin typeface="Verdana" pitchFamily="34" charset="0"/>
              </a:rPr>
              <a:t>+</a:t>
            </a:r>
            <a:r>
              <a:rPr lang="it-IT" sz="1400" b="1">
                <a:solidFill>
                  <a:schemeClr val="accent2"/>
                </a:solidFill>
                <a:latin typeface="Verdana" pitchFamily="34" charset="0"/>
              </a:rPr>
              <a:t>/K</a:t>
            </a:r>
            <a:r>
              <a:rPr lang="it-IT" sz="1400" b="1" baseline="30000">
                <a:solidFill>
                  <a:schemeClr val="accent2"/>
                </a:solidFill>
                <a:latin typeface="Verdana" pitchFamily="34" charset="0"/>
              </a:rPr>
              <a:t>+</a:t>
            </a:r>
            <a:r>
              <a:rPr lang="it-IT" sz="1400" b="1">
                <a:solidFill>
                  <a:schemeClr val="accent2"/>
                </a:solidFill>
                <a:latin typeface="Verdana" pitchFamily="34" charset="0"/>
              </a:rPr>
              <a:t> ATPasi</a:t>
            </a:r>
            <a:r>
              <a:rPr lang="it-IT" sz="1400" b="1">
                <a:latin typeface="Verdana" pitchFamily="34" charset="0"/>
              </a:rPr>
              <a:t>, Espressione e trasporto delle “heat shock proteins” dal nucleo ai lisosomi)</a:t>
            </a:r>
          </a:p>
        </p:txBody>
      </p:sp>
      <p:sp>
        <p:nvSpPr>
          <p:cNvPr id="31749" name="Rectangle 5"/>
          <p:cNvSpPr>
            <a:spLocks noChangeArrowheads="1"/>
          </p:cNvSpPr>
          <p:nvPr/>
        </p:nvSpPr>
        <p:spPr bwMode="auto">
          <a:xfrm>
            <a:off x="6946900" y="2060575"/>
            <a:ext cx="184150" cy="244475"/>
          </a:xfrm>
          <a:prstGeom prst="rect">
            <a:avLst/>
          </a:prstGeom>
          <a:noFill/>
          <a:ln w="9525">
            <a:noFill/>
            <a:miter lim="800000"/>
            <a:headEnd/>
            <a:tailEnd/>
          </a:ln>
        </p:spPr>
        <p:txBody>
          <a:bodyPr wrap="none">
            <a:spAutoFit/>
          </a:bodyPr>
          <a:lstStyle/>
          <a:p>
            <a:endParaRPr lang="it-IT" sz="1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39713" y="33338"/>
            <a:ext cx="8904287" cy="6664325"/>
          </a:xfrm>
          <a:prstGeom prst="rect">
            <a:avLst/>
          </a:prstGeom>
          <a:noFill/>
          <a:ln w="9525">
            <a:noFill/>
            <a:miter lim="800000"/>
            <a:headEnd/>
            <a:tailEnd/>
          </a:ln>
        </p:spPr>
        <p:txBody>
          <a:bodyPr>
            <a:spAutoFit/>
          </a:bodyPr>
          <a:lstStyle/>
          <a:p>
            <a:r>
              <a:rPr lang="it-IT" altLang="zh-CN" b="1" i="1">
                <a:solidFill>
                  <a:srgbClr val="FF6600"/>
                </a:solidFill>
                <a:ea typeface="宋体" charset="-122"/>
                <a:sym typeface="Symbol" pitchFamily="18" charset="2"/>
              </a:rPr>
              <a:t>Sintomi tossicità:</a:t>
            </a:r>
          </a:p>
          <a:p>
            <a:pPr>
              <a:buFontTx/>
              <a:buChar char="•"/>
            </a:pPr>
            <a:r>
              <a:rPr lang="it-IT" altLang="zh-CN" b="1">
                <a:ea typeface="宋体" charset="-122"/>
                <a:sym typeface="Symbol" pitchFamily="18" charset="2"/>
              </a:rPr>
              <a:t>eliminazione enzimi da orletto a spazzola entro 24 ore</a:t>
            </a:r>
          </a:p>
          <a:p>
            <a:pPr>
              <a:buFontTx/>
              <a:buChar char="•"/>
            </a:pPr>
            <a:r>
              <a:rPr lang="it-IT" altLang="zh-CN" b="1">
                <a:ea typeface="宋体" charset="-122"/>
                <a:sym typeface="Symbol" pitchFamily="18" charset="2"/>
              </a:rPr>
              <a:t>successiva incapacità di concentrazione dell'ultrafiltrato </a:t>
            </a:r>
          </a:p>
          <a:p>
            <a:pPr>
              <a:buFontTx/>
              <a:buChar char="•"/>
            </a:pPr>
            <a:r>
              <a:rPr lang="it-IT" altLang="zh-CN" b="1">
                <a:ea typeface="宋体" charset="-122"/>
                <a:sym typeface="Symbol" pitchFamily="18" charset="2"/>
              </a:rPr>
              <a:t>leggera proteinuria, glicosuria, aminoaciduria, eliminazione Mg e K</a:t>
            </a:r>
          </a:p>
          <a:p>
            <a:pPr>
              <a:buFontTx/>
              <a:buChar char="•"/>
            </a:pPr>
            <a:r>
              <a:rPr lang="it-IT" altLang="zh-CN" b="1">
                <a:ea typeface="宋体" charset="-122"/>
                <a:sym typeface="Symbol" pitchFamily="18" charset="2"/>
              </a:rPr>
              <a:t>dopo alcuni giorni riduzione GFR </a:t>
            </a:r>
            <a:r>
              <a:rPr lang="it-IT" altLang="zh-CN" b="1">
                <a:ea typeface="宋体" charset="-122"/>
                <a:sym typeface="Wingdings" pitchFamily="2" charset="2"/>
              </a:rPr>
              <a:t></a:t>
            </a:r>
            <a:r>
              <a:rPr lang="it-IT" altLang="zh-CN" b="1">
                <a:ea typeface="宋体" charset="-122"/>
                <a:sym typeface="Symbol" pitchFamily="18" charset="2"/>
              </a:rPr>
              <a:t> aumento BUN e creatinina</a:t>
            </a:r>
          </a:p>
          <a:p>
            <a:r>
              <a:rPr lang="it-IT" altLang="zh-CN" b="1">
                <a:ea typeface="宋体" charset="-122"/>
                <a:sym typeface="Symbol" pitchFamily="18" charset="2"/>
              </a:rPr>
              <a:t>Raramente grave necrosi tubulare</a:t>
            </a:r>
          </a:p>
          <a:p>
            <a:r>
              <a:rPr lang="it-IT" altLang="zh-CN" b="1">
                <a:ea typeface="宋体" charset="-122"/>
                <a:sym typeface="Symbol" pitchFamily="18" charset="2"/>
              </a:rPr>
              <a:t>Generalmente reversibile (possibilità di rigenerazione)</a:t>
            </a:r>
          </a:p>
          <a:p>
            <a:pPr>
              <a:buFont typeface="Wingdings" pitchFamily="2" charset="2"/>
              <a:buChar char="ü"/>
            </a:pPr>
            <a:r>
              <a:rPr lang="it-IT" altLang="zh-CN" b="1">
                <a:ea typeface="宋体" charset="-122"/>
                <a:sym typeface="Symbol" pitchFamily="18" charset="2"/>
              </a:rPr>
              <a:t>legata a dose totale somministrata</a:t>
            </a:r>
          </a:p>
          <a:p>
            <a:pPr>
              <a:buFont typeface="Wingdings" pitchFamily="2" charset="2"/>
              <a:buChar char="ü"/>
            </a:pPr>
            <a:r>
              <a:rPr lang="it-IT" altLang="zh-CN" b="1">
                <a:ea typeface="宋体" charset="-122"/>
                <a:sym typeface="Symbol" pitchFamily="18" charset="2"/>
              </a:rPr>
              <a:t>legata a concentrazione ematica critica</a:t>
            </a:r>
          </a:p>
          <a:p>
            <a:pPr>
              <a:buFont typeface="Wingdings" pitchFamily="2" charset="2"/>
              <a:buChar char="ü"/>
            </a:pPr>
            <a:r>
              <a:rPr lang="it-IT" altLang="zh-CN" b="1">
                <a:ea typeface="宋体" charset="-122"/>
                <a:sym typeface="Symbol" pitchFamily="18" charset="2"/>
              </a:rPr>
              <a:t>minore se unica dose giornaliera</a:t>
            </a:r>
          </a:p>
          <a:p>
            <a:r>
              <a:rPr lang="it-IT" altLang="zh-CN" b="1">
                <a:solidFill>
                  <a:srgbClr val="FF6600"/>
                </a:solidFill>
                <a:ea typeface="宋体" charset="-122"/>
                <a:sym typeface="Symbol" pitchFamily="18" charset="2"/>
              </a:rPr>
              <a:t>Aumento tossicità da associazione con :</a:t>
            </a:r>
          </a:p>
          <a:p>
            <a:r>
              <a:rPr lang="it-IT" altLang="zh-CN" b="1">
                <a:solidFill>
                  <a:srgbClr val="FF6600"/>
                </a:solidFill>
                <a:ea typeface="宋体" charset="-122"/>
                <a:sym typeface="Symbol" pitchFamily="18" charset="2"/>
              </a:rPr>
              <a:t>	Amfotericina B, cisplatino, ciclosporina</a:t>
            </a:r>
          </a:p>
          <a:p>
            <a:endParaRPr lang="it-IT" altLang="zh-CN" b="1">
              <a:ea typeface="宋体" charset="-122"/>
              <a:sym typeface="Symbol" pitchFamily="18" charset="2"/>
            </a:endParaRPr>
          </a:p>
          <a:p>
            <a:r>
              <a:rPr lang="it-IT" altLang="zh-CN" b="1">
                <a:ea typeface="宋体" charset="-122"/>
                <a:sym typeface="Symbol" pitchFamily="18" charset="2"/>
              </a:rPr>
              <a:t>Grave conseguenza: Per insufficienza renale diminuita eliminazione di aminoglicosidi</a:t>
            </a:r>
          </a:p>
          <a:p>
            <a:r>
              <a:rPr lang="it-IT" altLang="zh-CN" b="1">
                <a:ea typeface="宋体" charset="-122"/>
                <a:sym typeface="Symbol" pitchFamily="18" charset="2"/>
              </a:rPr>
              <a:t>Potenza nefrotossica:</a:t>
            </a:r>
          </a:p>
          <a:p>
            <a:r>
              <a:rPr lang="it-IT" altLang="zh-CN" b="1">
                <a:ea typeface="宋体" charset="-122"/>
                <a:sym typeface="Symbol" pitchFamily="18" charset="2"/>
              </a:rPr>
              <a:t>Neomicina &gt; gentamicina = tobramicina &gt; streptomicina</a:t>
            </a:r>
            <a:endParaRPr lang="it-IT" b="1">
              <a:sym typeface="Symbol" pitchFamily="18" charset="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306388"/>
            <a:ext cx="4572000" cy="0"/>
          </a:xfrm>
          <a:prstGeom prst="rect">
            <a:avLst/>
          </a:prstGeom>
          <a:noFill/>
          <a:ln w="9525">
            <a:noFill/>
            <a:miter lim="800000"/>
            <a:headEnd/>
            <a:tailEnd/>
          </a:ln>
        </p:spPr>
        <p:txBody>
          <a:bodyPr>
            <a:spAutoFit/>
          </a:bodyPr>
          <a:lstStyle/>
          <a:p>
            <a:endParaRPr lang="it-IT"/>
          </a:p>
        </p:txBody>
      </p:sp>
      <p:sp>
        <p:nvSpPr>
          <p:cNvPr id="33795" name="Rectangle 3"/>
          <p:cNvSpPr>
            <a:spLocks noChangeArrowheads="1"/>
          </p:cNvSpPr>
          <p:nvPr/>
        </p:nvSpPr>
        <p:spPr bwMode="auto">
          <a:xfrm>
            <a:off x="203200" y="2803525"/>
            <a:ext cx="8940800" cy="3478213"/>
          </a:xfrm>
          <a:prstGeom prst="rect">
            <a:avLst/>
          </a:prstGeom>
          <a:noFill/>
          <a:ln w="9525">
            <a:noFill/>
            <a:miter lim="800000"/>
            <a:headEnd/>
            <a:tailEnd/>
          </a:ln>
        </p:spPr>
        <p:txBody>
          <a:bodyPr anchor="b"/>
          <a:lstStyle/>
          <a:p>
            <a:r>
              <a:rPr lang="it-IT" sz="1400" b="1">
                <a:latin typeface="Verdana" pitchFamily="34" charset="0"/>
              </a:rPr>
              <a:t>I. Ridotto accumulo renale</a:t>
            </a:r>
          </a:p>
          <a:p>
            <a:r>
              <a:rPr lang="it-IT" sz="1400" b="1">
                <a:latin typeface="Verdana" pitchFamily="34" charset="0"/>
              </a:rPr>
              <a:t>	Complessamento con composti polianionici (Dextran sulfate) o farmaci acidi 		(Fosfomycin)</a:t>
            </a:r>
          </a:p>
          <a:p>
            <a:r>
              <a:rPr lang="it-IT" sz="1400" b="1">
                <a:latin typeface="Verdana" pitchFamily="34" charset="0"/>
              </a:rPr>
              <a:t>	Competizione del legame alle membrane dell’orletto a spazzola</a:t>
            </a:r>
          </a:p>
          <a:p>
            <a:r>
              <a:rPr lang="it-IT" sz="1400" b="1">
                <a:latin typeface="Verdana" pitchFamily="34" charset="0"/>
              </a:rPr>
              <a:t>	Aumentata esocitosi</a:t>
            </a:r>
          </a:p>
          <a:p>
            <a:r>
              <a:rPr lang="it-IT" sz="1400" b="1">
                <a:latin typeface="Verdana" pitchFamily="34" charset="0"/>
              </a:rPr>
              <a:t>II. Prevenzione o riduzione dell’inibizione delle fosfolipasi lisosomali</a:t>
            </a:r>
          </a:p>
          <a:p>
            <a:r>
              <a:rPr lang="it-IT" sz="1400" b="1">
                <a:latin typeface="Verdana" pitchFamily="34" charset="0"/>
              </a:rPr>
              <a:t>	Derivati con minore attività di legame (N1 reso non-ionizzabile come 	Amikacina, isepamicina, arbekacina,…; Derivati Fluorinati)</a:t>
            </a:r>
          </a:p>
          <a:p>
            <a:r>
              <a:rPr lang="it-IT" sz="1400" b="1">
                <a:latin typeface="Verdana" pitchFamily="34" charset="0"/>
              </a:rPr>
              <a:t>	Coniugati Disaccaridici</a:t>
            </a:r>
          </a:p>
          <a:p>
            <a:r>
              <a:rPr lang="it-IT" sz="1400" b="1">
                <a:latin typeface="Verdana" pitchFamily="34" charset="0"/>
              </a:rPr>
              <a:t> 	Co-somministrazione di agenti che prevengono dell’inibizione delle fosfolipasi 	lisosomali (acido poliaspartico)</a:t>
            </a:r>
          </a:p>
          <a:p>
            <a:r>
              <a:rPr lang="it-IT" sz="1400" b="1">
                <a:latin typeface="Verdana" pitchFamily="34" charset="0"/>
              </a:rPr>
              <a:t>	Aumento delle cariche negative di membrana (Daptomycin)</a:t>
            </a:r>
          </a:p>
          <a:p>
            <a:r>
              <a:rPr lang="it-IT" sz="1400" b="1">
                <a:latin typeface="Verdana" pitchFamily="34" charset="0"/>
              </a:rPr>
              <a:t>III. Protezione contro la necrosi e la citotossicità</a:t>
            </a:r>
          </a:p>
          <a:p>
            <a:r>
              <a:rPr lang="it-IT" sz="1400" b="1">
                <a:latin typeface="Verdana" pitchFamily="34" charset="0"/>
              </a:rPr>
              <a:t>	Antiossidanti (Deferroxamine, Vit.E + selenio, vit.C, riduzione del rame)</a:t>
            </a:r>
          </a:p>
          <a:p>
            <a:r>
              <a:rPr lang="it-IT" sz="1400" b="1">
                <a:latin typeface="Verdana" pitchFamily="34" charset="0"/>
              </a:rPr>
              <a:t>IV. Protezione dai danni vascolari e glomerulari </a:t>
            </a:r>
          </a:p>
          <a:p>
            <a:r>
              <a:rPr lang="it-IT" sz="1400" b="1">
                <a:latin typeface="Verdana" pitchFamily="34" charset="0"/>
              </a:rPr>
              <a:t>	Soppressione dell’attivazione renina-angiotensina (Deossicortisone and diete 	saline)</a:t>
            </a:r>
          </a:p>
          <a:p>
            <a:r>
              <a:rPr lang="it-IT" sz="1400" b="1">
                <a:latin typeface="Verdana" pitchFamily="34" charset="0"/>
              </a:rPr>
              <a:t>	Protezione dall’influsso di Ca</a:t>
            </a:r>
            <a:r>
              <a:rPr lang="it-IT" sz="1400" b="1" baseline="30000">
                <a:latin typeface="Verdana" pitchFamily="34" charset="0"/>
              </a:rPr>
              <a:t>2+</a:t>
            </a:r>
            <a:r>
              <a:rPr lang="it-IT" sz="1400" b="1">
                <a:latin typeface="Verdana" pitchFamily="34" charset="0"/>
              </a:rPr>
              <a:t> (Ca</a:t>
            </a:r>
            <a:r>
              <a:rPr lang="it-IT" sz="1400" b="1" baseline="30000">
                <a:latin typeface="Verdana" pitchFamily="34" charset="0"/>
              </a:rPr>
              <a:t>2+</a:t>
            </a:r>
            <a:r>
              <a:rPr lang="it-IT" sz="1400" b="1">
                <a:latin typeface="Verdana" pitchFamily="34" charset="0"/>
              </a:rPr>
              <a:t>-antagonisti)</a:t>
            </a:r>
          </a:p>
          <a:p>
            <a:r>
              <a:rPr lang="it-IT" sz="1400" b="1">
                <a:latin typeface="Verdana" pitchFamily="34" charset="0"/>
              </a:rPr>
              <a:t>	Antagonisti dell’attivazione piastrinica</a:t>
            </a:r>
          </a:p>
          <a:p>
            <a:r>
              <a:rPr lang="it-IT" sz="1400" b="1">
                <a:latin typeface="Verdana" pitchFamily="34" charset="0"/>
              </a:rPr>
              <a:t>V. Aumento delle capacità rigenerative renali</a:t>
            </a:r>
          </a:p>
          <a:p>
            <a:r>
              <a:rPr lang="it-IT" sz="1400" b="1">
                <a:latin typeface="Verdana" pitchFamily="34" charset="0"/>
              </a:rPr>
              <a:t>	Effetti mitogeni aspecifici (Ulinastatina)</a:t>
            </a:r>
          </a:p>
          <a:p>
            <a:r>
              <a:rPr lang="it-IT" sz="1400" b="1">
                <a:latin typeface="Verdana" pitchFamily="34" charset="0"/>
              </a:rPr>
              <a:t>	Fattori di crescita (FGF-2, Heparin-binding epidermal growth factor) </a:t>
            </a:r>
          </a:p>
        </p:txBody>
      </p:sp>
      <p:sp>
        <p:nvSpPr>
          <p:cNvPr id="33796" name="Rectangle 4"/>
          <p:cNvSpPr>
            <a:spLocks noChangeArrowheads="1"/>
          </p:cNvSpPr>
          <p:nvPr/>
        </p:nvSpPr>
        <p:spPr bwMode="auto">
          <a:xfrm>
            <a:off x="298450" y="173038"/>
            <a:ext cx="8461375" cy="946150"/>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Principali meccanismi di prevenzione del </a:t>
            </a:r>
          </a:p>
          <a:p>
            <a:pPr algn="ctr"/>
            <a:r>
              <a:rPr lang="it-IT" sz="2800" b="1">
                <a:latin typeface="Verdana" pitchFamily="34" charset="0"/>
              </a:rPr>
              <a:t>danno renale da aminoglicosidi</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69875" y="33338"/>
            <a:ext cx="8745538" cy="5568950"/>
          </a:xfrm>
          <a:prstGeom prst="rect">
            <a:avLst/>
          </a:prstGeom>
          <a:noFill/>
          <a:ln w="9525">
            <a:noFill/>
            <a:miter lim="800000"/>
            <a:headEnd/>
            <a:tailEnd/>
          </a:ln>
        </p:spPr>
        <p:txBody>
          <a:bodyPr>
            <a:spAutoFit/>
          </a:bodyPr>
          <a:lstStyle/>
          <a:p>
            <a:pPr algn="just"/>
            <a:r>
              <a:rPr lang="it-IT" altLang="zh-CN" b="1">
                <a:solidFill>
                  <a:srgbClr val="FF6600"/>
                </a:solidFill>
                <a:ea typeface="宋体" charset="-122"/>
                <a:sym typeface="Symbol" pitchFamily="18" charset="2"/>
              </a:rPr>
              <a:t>*Imipenem: </a:t>
            </a:r>
          </a:p>
          <a:p>
            <a:pPr algn="just"/>
            <a:r>
              <a:rPr lang="it-IT" altLang="zh-CN" b="1">
                <a:ea typeface="宋体" charset="-122"/>
                <a:sym typeface="Symbol" pitchFamily="18" charset="2"/>
              </a:rPr>
              <a:t>Derivato stabile della tienamicina. Antibiotico beta-lattamico</a:t>
            </a:r>
          </a:p>
          <a:p>
            <a:pPr algn="just"/>
            <a:r>
              <a:rPr lang="it-IT" altLang="zh-CN" b="1">
                <a:ea typeface="宋体" charset="-122"/>
                <a:sym typeface="Symbol" pitchFamily="18" charset="2"/>
              </a:rPr>
              <a:t>Possibilità di necrosi a livello tubulo prossimale</a:t>
            </a:r>
          </a:p>
          <a:p>
            <a:pPr algn="just"/>
            <a:r>
              <a:rPr lang="it-IT" altLang="zh-CN" b="1">
                <a:ea typeface="宋体" charset="-122"/>
                <a:sym typeface="Symbol" pitchFamily="18" charset="2"/>
              </a:rPr>
              <a:t>Associazione con cilastatina minore nefrotossicità</a:t>
            </a:r>
          </a:p>
          <a:p>
            <a:pPr algn="just"/>
            <a:endParaRPr lang="it-IT" altLang="zh-CN" b="1">
              <a:ea typeface="宋体" charset="-122"/>
              <a:sym typeface="Symbol" pitchFamily="18" charset="2"/>
            </a:endParaRPr>
          </a:p>
          <a:p>
            <a:pPr algn="just"/>
            <a:r>
              <a:rPr lang="it-IT" altLang="zh-CN" b="1">
                <a:solidFill>
                  <a:srgbClr val="FF6600"/>
                </a:solidFill>
                <a:ea typeface="宋体" charset="-122"/>
                <a:sym typeface="Symbol" pitchFamily="18" charset="2"/>
              </a:rPr>
              <a:t>*Tetracicline:</a:t>
            </a:r>
          </a:p>
          <a:p>
            <a:pPr algn="just"/>
            <a:r>
              <a:rPr lang="it-IT" altLang="zh-CN" b="1">
                <a:ea typeface="宋体" charset="-122"/>
                <a:sym typeface="Symbol" pitchFamily="18" charset="2"/>
              </a:rPr>
              <a:t>possono aggravare l'uremia presente in pazienti nefropatici a causa dell'azione inibente svolta da questi farmaci sulla sintesi proteica, la quale determina un effetto catabolico provocando così un aumento dell'azotemia derivante dal metabolismo degli aminoacidi. </a:t>
            </a:r>
          </a:p>
          <a:p>
            <a:pPr algn="just"/>
            <a:r>
              <a:rPr lang="it-IT" altLang="zh-CN" b="1">
                <a:ea typeface="宋体" charset="-122"/>
                <a:sym typeface="Symbol" pitchFamily="18" charset="2"/>
              </a:rPr>
              <a:t>Si ritiene che la doxiciclina provochi minori effetti nefrotossici, ma sono stati segnalati casi di possibili legami tra questo farmaco e una nefrotossicità.</a:t>
            </a:r>
            <a:r>
              <a:rPr lang="it-IT" altLang="zh-CN">
                <a:ea typeface="宋体" charset="-122"/>
                <a:sym typeface="Symbol" pitchFamily="18" charset="2"/>
              </a:rPr>
              <a:t> </a:t>
            </a:r>
          </a:p>
          <a:p>
            <a:pPr algn="just"/>
            <a:r>
              <a:rPr lang="it-IT" altLang="zh-CN" b="1">
                <a:ea typeface="宋体" charset="-122"/>
                <a:sym typeface="Symbol" pitchFamily="18" charset="2"/>
              </a:rPr>
              <a:t>Possibile nefrotossicità (tubulo prossimale) da anidrotetracicline</a:t>
            </a:r>
            <a:endParaRPr lang="it-IT" b="1">
              <a:sym typeface="Symbol" pitchFamily="18" charset="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88913" y="-57150"/>
            <a:ext cx="8723312" cy="7158038"/>
          </a:xfrm>
          <a:prstGeom prst="rect">
            <a:avLst/>
          </a:prstGeom>
          <a:noFill/>
          <a:ln w="9525">
            <a:noFill/>
            <a:miter lim="800000"/>
            <a:headEnd/>
            <a:tailEnd/>
          </a:ln>
        </p:spPr>
        <p:txBody>
          <a:bodyPr>
            <a:spAutoFit/>
          </a:bodyPr>
          <a:lstStyle/>
          <a:p>
            <a:pPr>
              <a:lnSpc>
                <a:spcPct val="90000"/>
              </a:lnSpc>
            </a:pPr>
            <a:r>
              <a:rPr lang="it-IT" altLang="zh-CN" b="1">
                <a:solidFill>
                  <a:srgbClr val="FF6600"/>
                </a:solidFill>
                <a:ea typeface="宋体" charset="-122"/>
                <a:sym typeface="Symbol" pitchFamily="18" charset="2"/>
              </a:rPr>
              <a:t>*Antiinfiammatori non steroidei:</a:t>
            </a:r>
          </a:p>
          <a:p>
            <a:pPr algn="just">
              <a:lnSpc>
                <a:spcPct val="90000"/>
              </a:lnSpc>
              <a:buFont typeface="Wingdings" pitchFamily="2" charset="2"/>
              <a:buChar char="ü"/>
            </a:pPr>
            <a:r>
              <a:rPr lang="it-IT" altLang="zh-CN" b="1">
                <a:ea typeface="宋体" charset="-122"/>
                <a:sym typeface="Symbol" pitchFamily="18" charset="2"/>
              </a:rPr>
              <a:t>Insufficienza renale acuta</a:t>
            </a:r>
            <a:endParaRPr lang="it-IT" altLang="zh-CN" b="1">
              <a:ea typeface="宋体" charset="-122"/>
              <a:sym typeface="Wingdings" pitchFamily="2" charset="2"/>
            </a:endParaRPr>
          </a:p>
          <a:p>
            <a:pPr algn="just">
              <a:lnSpc>
                <a:spcPct val="90000"/>
              </a:lnSpc>
            </a:pPr>
            <a:r>
              <a:rPr lang="it-IT" altLang="zh-CN" b="1">
                <a:ea typeface="宋体" charset="-122"/>
                <a:sym typeface="Wingdings" pitchFamily="2" charset="2"/>
              </a:rPr>
              <a:t></a:t>
            </a:r>
            <a:r>
              <a:rPr lang="it-IT" altLang="zh-CN" b="1">
                <a:ea typeface="宋体" charset="-122"/>
                <a:sym typeface="Symbol" pitchFamily="18" charset="2"/>
              </a:rPr>
              <a:t> reversibile </a:t>
            </a:r>
            <a:endParaRPr lang="it-IT" altLang="zh-CN" b="1">
              <a:ea typeface="宋体" charset="-122"/>
              <a:sym typeface="Wingdings" pitchFamily="2" charset="2"/>
            </a:endParaRPr>
          </a:p>
          <a:p>
            <a:pPr algn="just">
              <a:lnSpc>
                <a:spcPct val="90000"/>
              </a:lnSpc>
            </a:pPr>
            <a:r>
              <a:rPr lang="it-IT" altLang="zh-CN" b="1">
                <a:ea typeface="宋体" charset="-122"/>
                <a:sym typeface="Wingdings" pitchFamily="2" charset="2"/>
              </a:rPr>
              <a:t></a:t>
            </a:r>
            <a:r>
              <a:rPr lang="it-IT" altLang="zh-CN" b="1">
                <a:ea typeface="宋体" charset="-122"/>
                <a:sym typeface="Symbol" pitchFamily="18" charset="2"/>
              </a:rPr>
              <a:t> riduzione flusso ematico </a:t>
            </a:r>
            <a:r>
              <a:rPr lang="it-IT" altLang="zh-CN" b="1">
                <a:ea typeface="宋体" charset="-122"/>
                <a:sym typeface="Wingdings" pitchFamily="2" charset="2"/>
              </a:rPr>
              <a:t></a:t>
            </a:r>
            <a:r>
              <a:rPr lang="it-IT" altLang="zh-CN" b="1">
                <a:ea typeface="宋体" charset="-122"/>
                <a:sym typeface="Symbol" pitchFamily="18" charset="2"/>
              </a:rPr>
              <a:t> riduzione GFR </a:t>
            </a:r>
            <a:r>
              <a:rPr lang="it-IT" altLang="zh-CN" b="1">
                <a:ea typeface="宋体" charset="-122"/>
                <a:sym typeface="Wingdings" pitchFamily="2" charset="2"/>
              </a:rPr>
              <a:t></a:t>
            </a:r>
            <a:r>
              <a:rPr lang="it-IT" altLang="zh-CN" b="1">
                <a:ea typeface="宋体" charset="-122"/>
                <a:sym typeface="Symbol" pitchFamily="18" charset="2"/>
              </a:rPr>
              <a:t> oliguria</a:t>
            </a:r>
          </a:p>
          <a:p>
            <a:pPr algn="just">
              <a:lnSpc>
                <a:spcPct val="90000"/>
              </a:lnSpc>
              <a:buFont typeface="Wingdings" pitchFamily="2" charset="2"/>
              <a:buChar char="ü"/>
            </a:pPr>
            <a:r>
              <a:rPr lang="it-IT" altLang="zh-CN" b="1">
                <a:ea typeface="宋体" charset="-122"/>
                <a:sym typeface="Symbol" pitchFamily="18" charset="2"/>
              </a:rPr>
              <a:t>Nefropatia analgesica da abuso cronico di misture analgesiche (con dosi massicce 2-5 kg in 3 anni) </a:t>
            </a:r>
          </a:p>
          <a:p>
            <a:pPr algn="just">
              <a:lnSpc>
                <a:spcPct val="90000"/>
              </a:lnSpc>
            </a:pPr>
            <a:r>
              <a:rPr lang="it-IT" altLang="zh-CN" b="1" i="1">
                <a:solidFill>
                  <a:schemeClr val="accent2"/>
                </a:solidFill>
                <a:ea typeface="宋体" charset="-122"/>
                <a:sym typeface="Symbol" pitchFamily="18" charset="2"/>
              </a:rPr>
              <a:t>Lesione primaria parte midollare ansa e capillari zona midollare</a:t>
            </a:r>
          </a:p>
          <a:p>
            <a:r>
              <a:rPr lang="it-IT" altLang="zh-CN" b="1" i="1">
                <a:solidFill>
                  <a:schemeClr val="accent2"/>
                </a:solidFill>
                <a:ea typeface="宋体" charset="-122"/>
                <a:sym typeface="Symbol" pitchFamily="18" charset="2"/>
              </a:rPr>
              <a:t>quindi necrosi papillare con nefrite interstiziale (x ischemia) </a:t>
            </a:r>
          </a:p>
          <a:p>
            <a:pPr>
              <a:lnSpc>
                <a:spcPct val="80000"/>
              </a:lnSpc>
            </a:pPr>
            <a:r>
              <a:rPr lang="it-IT" altLang="zh-CN" b="1" u="sng">
                <a:solidFill>
                  <a:srgbClr val="FF6600"/>
                </a:solidFill>
                <a:ea typeface="宋体" charset="-122"/>
                <a:sym typeface="Symbol" pitchFamily="18" charset="2"/>
              </a:rPr>
              <a:t>Sintomi:</a:t>
            </a:r>
            <a:endParaRPr lang="it-IT" altLang="zh-CN" b="1">
              <a:solidFill>
                <a:srgbClr val="FF6600"/>
              </a:solidFill>
              <a:ea typeface="宋体" charset="-122"/>
              <a:sym typeface="Symbol" pitchFamily="18" charset="2"/>
            </a:endParaRPr>
          </a:p>
          <a:p>
            <a:pPr algn="just">
              <a:lnSpc>
                <a:spcPct val="80000"/>
              </a:lnSpc>
            </a:pPr>
            <a:r>
              <a:rPr lang="it-IT" altLang="zh-CN" b="1">
                <a:ea typeface="宋体" charset="-122"/>
                <a:sym typeface="Symbol" pitchFamily="18" charset="2"/>
              </a:rPr>
              <a:t> 	diminuzione del GFR</a:t>
            </a:r>
          </a:p>
          <a:p>
            <a:pPr algn="just">
              <a:lnSpc>
                <a:spcPct val="80000"/>
              </a:lnSpc>
            </a:pPr>
            <a:r>
              <a:rPr lang="it-IT" altLang="zh-CN" b="1" i="1">
                <a:ea typeface="宋体" charset="-122"/>
                <a:sym typeface="Symbol" pitchFamily="18" charset="2"/>
              </a:rPr>
              <a:t>	riduzione funzione tubulare e potere di concentrazione</a:t>
            </a:r>
          </a:p>
          <a:p>
            <a:pPr algn="just">
              <a:lnSpc>
                <a:spcPct val="80000"/>
              </a:lnSpc>
            </a:pPr>
            <a:r>
              <a:rPr lang="it-IT" altLang="zh-CN" b="1">
                <a:ea typeface="宋体" charset="-122"/>
                <a:sym typeface="Symbol" pitchFamily="18" charset="2"/>
              </a:rPr>
              <a:t>	iperkaliemia</a:t>
            </a:r>
          </a:p>
          <a:p>
            <a:pPr algn="just">
              <a:lnSpc>
                <a:spcPct val="80000"/>
              </a:lnSpc>
            </a:pPr>
            <a:r>
              <a:rPr lang="it-IT" altLang="zh-CN" b="1">
                <a:ea typeface="宋体" charset="-122"/>
                <a:sym typeface="Symbol" pitchFamily="18" charset="2"/>
              </a:rPr>
              <a:t>	acidosi metabolica	</a:t>
            </a:r>
          </a:p>
          <a:p>
            <a:pPr algn="just">
              <a:lnSpc>
                <a:spcPct val="80000"/>
              </a:lnSpc>
            </a:pPr>
            <a:r>
              <a:rPr lang="it-IT" altLang="zh-CN" b="1" u="sng">
                <a:solidFill>
                  <a:srgbClr val="FF6600"/>
                </a:solidFill>
                <a:ea typeface="宋体" charset="-122"/>
                <a:sym typeface="Symbol" pitchFamily="18" charset="2"/>
              </a:rPr>
              <a:t>Implicati:</a:t>
            </a:r>
            <a:r>
              <a:rPr lang="it-IT" altLang="zh-CN" b="1" u="sng">
                <a:ea typeface="宋体" charset="-122"/>
                <a:sym typeface="Symbol" pitchFamily="18" charset="2"/>
              </a:rPr>
              <a:t> </a:t>
            </a:r>
            <a:endParaRPr lang="it-IT" altLang="zh-CN" b="1">
              <a:ea typeface="宋体" charset="-122"/>
              <a:sym typeface="Symbol" pitchFamily="18" charset="2"/>
            </a:endParaRPr>
          </a:p>
          <a:p>
            <a:pPr algn="just">
              <a:lnSpc>
                <a:spcPct val="80000"/>
              </a:lnSpc>
            </a:pPr>
            <a:r>
              <a:rPr lang="it-IT" altLang="zh-CN" b="1">
                <a:ea typeface="宋体" charset="-122"/>
                <a:sym typeface="Symbol" pitchFamily="18" charset="2"/>
              </a:rPr>
              <a:t>	Fenacetina</a:t>
            </a:r>
          </a:p>
          <a:p>
            <a:pPr algn="just">
              <a:lnSpc>
                <a:spcPct val="80000"/>
              </a:lnSpc>
            </a:pPr>
            <a:r>
              <a:rPr lang="it-IT" altLang="zh-CN" b="1">
                <a:ea typeface="宋体" charset="-122"/>
                <a:sym typeface="Symbol" pitchFamily="18" charset="2"/>
              </a:rPr>
              <a:t>	Paracetamolo</a:t>
            </a:r>
          </a:p>
          <a:p>
            <a:pPr algn="just">
              <a:lnSpc>
                <a:spcPct val="80000"/>
              </a:lnSpc>
              <a:buFont typeface="Wingdings" pitchFamily="2" charset="2"/>
              <a:buChar char="ü"/>
            </a:pPr>
            <a:r>
              <a:rPr lang="it-IT" altLang="zh-CN" b="1">
                <a:ea typeface="宋体" charset="-122"/>
                <a:sym typeface="Symbol" pitchFamily="18" charset="2"/>
              </a:rPr>
              <a:t>Nefrite interstiziale con edema ed infiltrazione cellule infiammatorie</a:t>
            </a:r>
          </a:p>
          <a:p>
            <a:pPr algn="just">
              <a:lnSpc>
                <a:spcPct val="80000"/>
              </a:lnSpc>
            </a:pPr>
            <a:r>
              <a:rPr lang="it-IT" altLang="zh-CN" b="1">
                <a:ea typeface="宋体" charset="-122"/>
                <a:sym typeface="Symbol" pitchFamily="18" charset="2"/>
              </a:rPr>
              <a:t>	Proteinuria ed alta conc. creatinina</a:t>
            </a:r>
          </a:p>
          <a:p>
            <a:pPr algn="just">
              <a:lnSpc>
                <a:spcPct val="80000"/>
              </a:lnSpc>
            </a:pPr>
            <a:r>
              <a:rPr lang="it-IT" altLang="zh-CN" b="1">
                <a:ea typeface="宋体" charset="-122"/>
                <a:sym typeface="Symbol" pitchFamily="18" charset="2"/>
              </a:rPr>
              <a:t>	Lentamente reversibile</a:t>
            </a:r>
          </a:p>
          <a:p>
            <a:pPr algn="just">
              <a:lnSpc>
                <a:spcPct val="80000"/>
              </a:lnSpc>
            </a:pPr>
            <a:r>
              <a:rPr lang="it-IT" altLang="zh-CN" b="1">
                <a:ea typeface="宋体" charset="-122"/>
                <a:sym typeface="Symbol" pitchFamily="18" charset="2"/>
              </a:rPr>
              <a:t>Diminuzione GFR – acidosi – iperkaliemia</a:t>
            </a:r>
          </a:p>
          <a:p>
            <a:pPr algn="just">
              <a:lnSpc>
                <a:spcPct val="80000"/>
              </a:lnSpc>
            </a:pPr>
            <a:r>
              <a:rPr lang="it-IT" altLang="zh-CN" b="1">
                <a:ea typeface="宋体" charset="-122"/>
                <a:sym typeface="Symbol" pitchFamily="18" charset="2"/>
              </a:rPr>
              <a:t>Ritenzione NaCl ed acqua </a:t>
            </a:r>
            <a:r>
              <a:rPr lang="it-IT" altLang="zh-CN" b="1">
                <a:ea typeface="宋体" charset="-122"/>
                <a:sym typeface="Wingdings" pitchFamily="2" charset="2"/>
              </a:rPr>
              <a:t></a:t>
            </a:r>
            <a:r>
              <a:rPr lang="it-IT" altLang="zh-CN" b="1">
                <a:ea typeface="宋体" charset="-122"/>
                <a:sym typeface="Symbol" pitchFamily="18" charset="2"/>
              </a:rPr>
              <a:t> edemi</a:t>
            </a:r>
          </a:p>
          <a:p>
            <a:pPr>
              <a:lnSpc>
                <a:spcPct val="85000"/>
              </a:lnSpc>
            </a:pPr>
            <a:endParaRPr lang="it-IT" b="1">
              <a:sym typeface="Symbol" pitchFamily="18" charset="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alliF2"/>
          <p:cNvPicPr>
            <a:picLocks noChangeAspect="1" noChangeArrowheads="1"/>
          </p:cNvPicPr>
          <p:nvPr/>
        </p:nvPicPr>
        <p:blipFill>
          <a:blip r:embed="rId2" cstate="print">
            <a:lum bright="-12000" contrast="42000"/>
          </a:blip>
          <a:srcRect l="14165" t="2243"/>
          <a:stretch>
            <a:fillRect/>
          </a:stretch>
        </p:blipFill>
        <p:spPr bwMode="auto">
          <a:xfrm>
            <a:off x="95250" y="800100"/>
            <a:ext cx="3694113" cy="5810250"/>
          </a:xfrm>
          <a:prstGeom prst="rect">
            <a:avLst/>
          </a:prstGeom>
          <a:noFill/>
          <a:ln w="9525">
            <a:noFill/>
            <a:miter lim="800000"/>
            <a:headEnd/>
            <a:tailEnd/>
          </a:ln>
        </p:spPr>
      </p:pic>
      <p:sp>
        <p:nvSpPr>
          <p:cNvPr id="36867" name="Text Box 3"/>
          <p:cNvSpPr txBox="1">
            <a:spLocks noChangeArrowheads="1"/>
          </p:cNvSpPr>
          <p:nvPr/>
        </p:nvSpPr>
        <p:spPr bwMode="auto">
          <a:xfrm>
            <a:off x="247650" y="228600"/>
            <a:ext cx="8636000" cy="488950"/>
          </a:xfrm>
          <a:prstGeom prst="rect">
            <a:avLst/>
          </a:prstGeom>
          <a:solidFill>
            <a:srgbClr val="DDDDDD"/>
          </a:solidFill>
          <a:ln w="9525">
            <a:noFill/>
            <a:miter lim="800000"/>
            <a:headEnd/>
            <a:tailEnd/>
          </a:ln>
        </p:spPr>
        <p:txBody>
          <a:bodyPr>
            <a:spAutoFit/>
          </a:bodyPr>
          <a:lstStyle/>
          <a:p>
            <a:pPr algn="ctr"/>
            <a:r>
              <a:rPr lang="it-IT" sz="2600" b="1">
                <a:latin typeface="Verdana" pitchFamily="34" charset="0"/>
              </a:rPr>
              <a:t>DANNO RENALE DA FANS E PARACETAMOLO</a:t>
            </a:r>
          </a:p>
        </p:txBody>
      </p:sp>
      <p:sp>
        <p:nvSpPr>
          <p:cNvPr id="36868" name="Text Box 4"/>
          <p:cNvSpPr txBox="1">
            <a:spLocks noChangeArrowheads="1"/>
          </p:cNvSpPr>
          <p:nvPr/>
        </p:nvSpPr>
        <p:spPr bwMode="auto">
          <a:xfrm>
            <a:off x="3698875" y="863600"/>
            <a:ext cx="5445125" cy="5578475"/>
          </a:xfrm>
          <a:prstGeom prst="rect">
            <a:avLst/>
          </a:prstGeom>
          <a:noFill/>
          <a:ln w="9525">
            <a:noFill/>
            <a:miter lim="800000"/>
            <a:headEnd/>
            <a:tailEnd/>
          </a:ln>
        </p:spPr>
        <p:txBody>
          <a:bodyPr>
            <a:spAutoFit/>
          </a:bodyPr>
          <a:lstStyle/>
          <a:p>
            <a:pPr>
              <a:buFontTx/>
              <a:buChar char="•"/>
            </a:pPr>
            <a:r>
              <a:rPr lang="it-IT" sz="2000">
                <a:latin typeface="Verdana" pitchFamily="34" charset="0"/>
              </a:rPr>
              <a:t> I FANS (dato il loro ampio utilizzo) </a:t>
            </a:r>
          </a:p>
          <a:p>
            <a:r>
              <a:rPr lang="it-IT" sz="2000">
                <a:latin typeface="Verdana" pitchFamily="34" charset="0"/>
              </a:rPr>
              <a:t>sono tra i farmaci maggiormente nefrotossici</a:t>
            </a:r>
          </a:p>
          <a:p>
            <a:endParaRPr lang="it-IT" sz="2000">
              <a:latin typeface="Verdana" pitchFamily="34" charset="0"/>
            </a:endParaRPr>
          </a:p>
          <a:p>
            <a:pPr>
              <a:buFontTx/>
              <a:buChar char="•"/>
            </a:pPr>
            <a:r>
              <a:rPr lang="it-IT" sz="2000">
                <a:latin typeface="Verdana" pitchFamily="34" charset="0"/>
              </a:rPr>
              <a:t>3 tipi di manifestazioni:</a:t>
            </a:r>
          </a:p>
          <a:p>
            <a:pPr lvl="1">
              <a:buFontTx/>
              <a:buChar char="•"/>
            </a:pPr>
            <a:r>
              <a:rPr lang="it-IT" sz="2000">
                <a:latin typeface="Verdana" pitchFamily="34" charset="0"/>
              </a:rPr>
              <a:t>IRA (da blocco PG renali e ischemia)</a:t>
            </a:r>
          </a:p>
          <a:p>
            <a:pPr lvl="1">
              <a:buFontTx/>
              <a:buChar char="•"/>
            </a:pPr>
            <a:r>
              <a:rPr lang="it-IT" sz="2000">
                <a:latin typeface="Verdana" pitchFamily="34" charset="0"/>
              </a:rPr>
              <a:t>Nefrite cronica interstiziale con necrosi papillare </a:t>
            </a:r>
          </a:p>
          <a:p>
            <a:pPr lvl="1">
              <a:buFontTx/>
              <a:buChar char="•"/>
            </a:pPr>
            <a:r>
              <a:rPr lang="it-IT" sz="2000">
                <a:latin typeface="Verdana" pitchFamily="34" charset="0"/>
              </a:rPr>
              <a:t>Nefrite intestiziale, reversibile</a:t>
            </a:r>
          </a:p>
          <a:p>
            <a:pPr lvl="1">
              <a:buFontTx/>
              <a:buChar char="•"/>
            </a:pPr>
            <a:endParaRPr lang="it-IT" sz="2000">
              <a:latin typeface="Verdana" pitchFamily="34" charset="0"/>
            </a:endParaRPr>
          </a:p>
          <a:p>
            <a:pPr>
              <a:buFontTx/>
              <a:buChar char="•"/>
            </a:pPr>
            <a:r>
              <a:rPr lang="it-IT" sz="2000">
                <a:latin typeface="Verdana" pitchFamily="34" charset="0"/>
              </a:rPr>
              <a:t>Il paracetamolo (o acetaminofene, APAP) può causare necrosi tubulare prossimale</a:t>
            </a:r>
          </a:p>
          <a:p>
            <a:pPr>
              <a:buFontTx/>
              <a:buChar char="•"/>
            </a:pPr>
            <a:endParaRPr lang="it-IT" sz="2000">
              <a:latin typeface="Verdana" pitchFamily="34" charset="0"/>
            </a:endParaRPr>
          </a:p>
          <a:p>
            <a:pPr>
              <a:buFontTx/>
              <a:buChar char="•"/>
            </a:pPr>
            <a:r>
              <a:rPr lang="it-IT" sz="2000">
                <a:solidFill>
                  <a:srgbClr val="FF6600"/>
                </a:solidFill>
                <a:latin typeface="Verdana" pitchFamily="34" charset="0"/>
              </a:rPr>
              <a:t>Ruolo del CYP2E1 renale nella bioattivazione e produzione di una benzochinoneimmina che arila le proteine renali ed attiva il danno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42925" y="400050"/>
            <a:ext cx="7772400" cy="828675"/>
          </a:xfrm>
          <a:solidFill>
            <a:srgbClr val="CCFFFF"/>
          </a:solidFill>
        </p:spPr>
        <p:txBody>
          <a:bodyPr/>
          <a:lstStyle/>
          <a:p>
            <a:pPr eaLnBrk="1" hangingPunct="1"/>
            <a:r>
              <a:rPr lang="it-IT" sz="4000" smtClean="0"/>
              <a:t>Tossicità</a:t>
            </a:r>
            <a:r>
              <a:rPr lang="it-IT" smtClean="0"/>
              <a:t> </a:t>
            </a:r>
            <a:r>
              <a:rPr lang="it-IT" sz="4000" smtClean="0"/>
              <a:t>renale</a:t>
            </a:r>
          </a:p>
        </p:txBody>
      </p:sp>
      <p:sp>
        <p:nvSpPr>
          <p:cNvPr id="37891" name="Rectangle 3"/>
          <p:cNvSpPr>
            <a:spLocks noGrp="1" noChangeArrowheads="1"/>
          </p:cNvSpPr>
          <p:nvPr>
            <p:ph type="body" idx="1"/>
          </p:nvPr>
        </p:nvSpPr>
        <p:spPr>
          <a:xfrm>
            <a:off x="600075" y="1762125"/>
            <a:ext cx="7772400" cy="4114800"/>
          </a:xfrm>
        </p:spPr>
        <p:txBody>
          <a:bodyPr/>
          <a:lstStyle/>
          <a:p>
            <a:pPr eaLnBrk="1" hangingPunct="1">
              <a:lnSpc>
                <a:spcPct val="90000"/>
              </a:lnSpc>
            </a:pPr>
            <a:r>
              <a:rPr lang="it-IT" sz="2400" smtClean="0">
                <a:solidFill>
                  <a:schemeClr val="accent2"/>
                </a:solidFill>
              </a:rPr>
              <a:t>1) Il blocco della sintesi di alcuni prostanoidi (PGE2, PGI2, prostaciclina) non permette di mantenere la vasodilatazione compensatoria in risposta all’azione della noradrenalina o della angiotensina II e di conseguenza il flusso renale: si tratta però di un fenomeno che riguarda per lo più soggetti suscettibili ed è completamente reversibile con la sospensione del farmaco</a:t>
            </a:r>
          </a:p>
          <a:p>
            <a:pPr eaLnBrk="1" hangingPunct="1">
              <a:lnSpc>
                <a:spcPct val="90000"/>
              </a:lnSpc>
              <a:buFontTx/>
              <a:buNone/>
            </a:pPr>
            <a:endParaRPr lang="it-IT" sz="2400" smtClean="0">
              <a:solidFill>
                <a:schemeClr val="accent2"/>
              </a:solidFill>
            </a:endParaRPr>
          </a:p>
          <a:p>
            <a:pPr eaLnBrk="1" hangingPunct="1">
              <a:lnSpc>
                <a:spcPct val="90000"/>
              </a:lnSpc>
            </a:pPr>
            <a:r>
              <a:rPr lang="it-IT" sz="2400" smtClean="0">
                <a:solidFill>
                  <a:srgbClr val="FF6600"/>
                </a:solidFill>
              </a:rPr>
              <a:t>2) L’uso cronico di Fans può provocare la nefropatia da analgesici, caratterizzata da nefrite cronica e necrosi delle papille renali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146" name="Picture 2" descr="urea"/>
          <p:cNvPicPr>
            <a:picLocks noChangeAspect="1" noChangeArrowheads="1"/>
          </p:cNvPicPr>
          <p:nvPr/>
        </p:nvPicPr>
        <p:blipFill>
          <a:blip r:embed="rId2" cstate="print"/>
          <a:srcRect/>
          <a:stretch>
            <a:fillRect/>
          </a:stretch>
        </p:blipFill>
        <p:spPr bwMode="auto">
          <a:xfrm>
            <a:off x="977900" y="1293813"/>
            <a:ext cx="7226300" cy="5564187"/>
          </a:xfrm>
          <a:prstGeom prst="rect">
            <a:avLst/>
          </a:prstGeom>
          <a:noFill/>
          <a:ln w="9525">
            <a:noFill/>
            <a:miter lim="800000"/>
            <a:headEnd/>
            <a:tailEnd/>
          </a:ln>
        </p:spPr>
      </p:pic>
      <p:sp>
        <p:nvSpPr>
          <p:cNvPr id="6147" name="Text Box 3"/>
          <p:cNvSpPr txBox="1">
            <a:spLocks noChangeArrowheads="1"/>
          </p:cNvSpPr>
          <p:nvPr/>
        </p:nvSpPr>
        <p:spPr bwMode="auto">
          <a:xfrm>
            <a:off x="0" y="0"/>
            <a:ext cx="9144000" cy="1260475"/>
          </a:xfrm>
          <a:prstGeom prst="rect">
            <a:avLst/>
          </a:prstGeom>
          <a:solidFill>
            <a:schemeClr val="bg1"/>
          </a:solidFill>
          <a:ln w="9525">
            <a:noFill/>
            <a:miter lim="800000"/>
            <a:headEnd/>
            <a:tailEnd/>
          </a:ln>
        </p:spPr>
        <p:txBody>
          <a:bodyPr>
            <a:spAutoFit/>
          </a:bodyPr>
          <a:lstStyle/>
          <a:p>
            <a:pPr>
              <a:lnSpc>
                <a:spcPct val="80000"/>
              </a:lnSpc>
              <a:spcBef>
                <a:spcPct val="20000"/>
              </a:spcBef>
              <a:buFontTx/>
              <a:buChar char="•"/>
            </a:pPr>
            <a:r>
              <a:rPr lang="it-IT"/>
              <a:t>La produzione di urea avviene quasi esclusivamente nel fegato; successivamente raggiungerà per via ematica i reni, dove verrà </a:t>
            </a:r>
            <a:r>
              <a:rPr lang="it-IT" b="1"/>
              <a:t>escreta tramite le urine.</a:t>
            </a:r>
            <a:r>
              <a:rPr lang="it-IT"/>
              <a:t> Il </a:t>
            </a:r>
            <a:r>
              <a:rPr lang="it-IT" i="1"/>
              <a:t>ciclo dell'urea</a:t>
            </a:r>
            <a:r>
              <a:rPr lang="it-IT"/>
              <a:t> </a:t>
            </a:r>
            <a:r>
              <a:rPr lang="it-IT" b="1"/>
              <a:t>inizia all'interno dei mitocondri</a:t>
            </a:r>
            <a:r>
              <a:rPr lang="it-IT"/>
              <a:t> degli epatociti, ma </a:t>
            </a:r>
            <a:r>
              <a:rPr lang="it-IT" b="1"/>
              <a:t>tre tappe avvengono nel citoplasma.</a:t>
            </a:r>
          </a:p>
        </p:txBody>
      </p:sp>
      <p:sp>
        <p:nvSpPr>
          <p:cNvPr id="6148" name="Line 4"/>
          <p:cNvSpPr>
            <a:spLocks noChangeShapeType="1"/>
          </p:cNvSpPr>
          <p:nvPr/>
        </p:nvSpPr>
        <p:spPr bwMode="auto">
          <a:xfrm>
            <a:off x="469900" y="1651000"/>
            <a:ext cx="774700" cy="0"/>
          </a:xfrm>
          <a:prstGeom prst="line">
            <a:avLst/>
          </a:prstGeom>
          <a:noFill/>
          <a:ln w="9525">
            <a:solidFill>
              <a:schemeClr val="accent1"/>
            </a:solidFill>
            <a:round/>
            <a:headEnd/>
            <a:tailEnd type="triangle" w="med" len="med"/>
          </a:ln>
        </p:spPr>
        <p:txBody>
          <a:bodyPr/>
          <a:lstStyle/>
          <a:p>
            <a:endParaRPr lang="it-IT"/>
          </a:p>
        </p:txBody>
      </p:sp>
      <p:sp>
        <p:nvSpPr>
          <p:cNvPr id="6149" name="Line 5"/>
          <p:cNvSpPr>
            <a:spLocks noChangeShapeType="1"/>
          </p:cNvSpPr>
          <p:nvPr/>
        </p:nvSpPr>
        <p:spPr bwMode="auto">
          <a:xfrm flipV="1">
            <a:off x="596900" y="4584700"/>
            <a:ext cx="609600" cy="1270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654050" y="371475"/>
            <a:ext cx="7820025" cy="579438"/>
          </a:xfrm>
          <a:prstGeom prst="rect">
            <a:avLst/>
          </a:prstGeom>
          <a:noFill/>
          <a:ln w="9525">
            <a:noFill/>
            <a:miter lim="800000"/>
            <a:headEnd/>
            <a:tailEnd/>
          </a:ln>
        </p:spPr>
        <p:txBody>
          <a:bodyPr>
            <a:spAutoFit/>
          </a:bodyPr>
          <a:lstStyle/>
          <a:p>
            <a:pPr algn="ctr"/>
            <a:r>
              <a:rPr kumimoji="1" lang="it-IT" sz="3200" b="1">
                <a:solidFill>
                  <a:srgbClr val="66FF33"/>
                </a:solidFill>
                <a:latin typeface="Comic Sans MS" pitchFamily="66" charset="0"/>
              </a:rPr>
              <a:t>Reazioni renali da FANS </a:t>
            </a:r>
            <a:r>
              <a:rPr kumimoji="1" lang="it-IT" b="1">
                <a:solidFill>
                  <a:srgbClr val="66FF33"/>
                </a:solidFill>
                <a:latin typeface="Comic Sans MS" pitchFamily="66" charset="0"/>
              </a:rPr>
              <a:t>- 1 -</a:t>
            </a:r>
          </a:p>
        </p:txBody>
      </p:sp>
      <p:sp>
        <p:nvSpPr>
          <p:cNvPr id="1029" name="Text Box 3"/>
          <p:cNvSpPr txBox="1">
            <a:spLocks noChangeArrowheads="1"/>
          </p:cNvSpPr>
          <p:nvPr/>
        </p:nvSpPr>
        <p:spPr bwMode="auto">
          <a:xfrm>
            <a:off x="517525" y="1157288"/>
            <a:ext cx="8626475" cy="2530475"/>
          </a:xfrm>
          <a:prstGeom prst="rect">
            <a:avLst/>
          </a:prstGeom>
          <a:noFill/>
          <a:ln w="9525">
            <a:noFill/>
            <a:miter lim="800000"/>
            <a:headEnd/>
            <a:tailEnd/>
          </a:ln>
        </p:spPr>
        <p:txBody>
          <a:bodyPr>
            <a:spAutoFit/>
          </a:bodyPr>
          <a:lstStyle/>
          <a:p>
            <a:pPr marL="381000" indent="-381000">
              <a:spcAft>
                <a:spcPct val="40000"/>
              </a:spcAft>
              <a:buClr>
                <a:srgbClr val="FFFF00"/>
              </a:buClr>
              <a:buSzPct val="80000"/>
              <a:buFont typeface="Wingdings" pitchFamily="2" charset="2"/>
              <a:buChar char="Ø"/>
            </a:pPr>
            <a:r>
              <a:rPr kumimoji="1" lang="it-IT" sz="2000">
                <a:solidFill>
                  <a:srgbClr val="FFFF00"/>
                </a:solidFill>
                <a:latin typeface="Comic Sans MS" pitchFamily="66" charset="0"/>
              </a:rPr>
              <a:t>0,5-1% dei pazienti con fattori di rischio per patologie renali (</a:t>
            </a:r>
            <a:r>
              <a:rPr kumimoji="1" lang="it-IT" sz="2000">
                <a:solidFill>
                  <a:srgbClr val="00FFFF"/>
                </a:solidFill>
                <a:latin typeface="Comic Sans MS" pitchFamily="66" charset="0"/>
              </a:rPr>
              <a:t>es. insufficienza cardiaca congestizia, cirrosi epatica, ipertensione, sepsi, diabete, insufficienza renale cronica, utilizzatori di diuretici o di farmaci nefrotossici quali aminoglicosidi o mezzi di contrasto</a:t>
            </a:r>
            <a:r>
              <a:rPr kumimoji="1" lang="it-IT" sz="2000">
                <a:solidFill>
                  <a:srgbClr val="FFFF00"/>
                </a:solidFill>
                <a:latin typeface="Comic Sans MS" pitchFamily="66" charset="0"/>
              </a:rPr>
              <a:t>) sviluppano insufficienza renale acuta reversibile. I pazienti anziani sono a maggiore rischio per la possibile ridotta </a:t>
            </a:r>
            <a:r>
              <a:rPr kumimoji="1" lang="it-IT" sz="1800">
                <a:solidFill>
                  <a:srgbClr val="FFFF00"/>
                </a:solidFill>
                <a:latin typeface="Comic Sans MS" pitchFamily="66" charset="0"/>
              </a:rPr>
              <a:t>funzionalità</a:t>
            </a:r>
            <a:r>
              <a:rPr kumimoji="1" lang="it-IT" sz="2000">
                <a:solidFill>
                  <a:srgbClr val="FFFF00"/>
                </a:solidFill>
                <a:latin typeface="Comic Sans MS" pitchFamily="66" charset="0"/>
              </a:rPr>
              <a:t> renale causata dall’età (es. il 50% degli ultraottantenni ha un 50% di riduzione della funzionalità renale).</a:t>
            </a:r>
          </a:p>
        </p:txBody>
      </p:sp>
      <p:pic>
        <p:nvPicPr>
          <p:cNvPr id="1030" name="Picture 4" descr="f3906"/>
          <p:cNvPicPr>
            <a:picLocks noGrp="1" noChangeAspect="1" noChangeArrowheads="1"/>
          </p:cNvPicPr>
          <p:nvPr>
            <p:ph sz="quarter" idx="3"/>
          </p:nvPr>
        </p:nvPicPr>
        <p:blipFill>
          <a:blip r:embed="rId3" cstate="print"/>
          <a:srcRect/>
          <a:stretch>
            <a:fillRect/>
          </a:stretch>
        </p:blipFill>
        <p:spPr>
          <a:xfrm>
            <a:off x="1744663" y="3746500"/>
            <a:ext cx="6323012" cy="3014663"/>
          </a:xfrm>
          <a:noFill/>
        </p:spPr>
      </p:pic>
      <p:grpSp>
        <p:nvGrpSpPr>
          <p:cNvPr id="1031" name="Group 5"/>
          <p:cNvGrpSpPr>
            <a:grpSpLocks/>
          </p:cNvGrpSpPr>
          <p:nvPr/>
        </p:nvGrpSpPr>
        <p:grpSpPr bwMode="auto">
          <a:xfrm>
            <a:off x="7523163" y="342900"/>
            <a:ext cx="1449387" cy="636588"/>
            <a:chOff x="542" y="1608"/>
            <a:chExt cx="1107" cy="486"/>
          </a:xfrm>
        </p:grpSpPr>
        <p:grpSp>
          <p:nvGrpSpPr>
            <p:cNvPr id="1032" name="Group 6"/>
            <p:cNvGrpSpPr>
              <a:grpSpLocks/>
            </p:cNvGrpSpPr>
            <p:nvPr/>
          </p:nvGrpSpPr>
          <p:grpSpPr bwMode="auto">
            <a:xfrm>
              <a:off x="542" y="1608"/>
              <a:ext cx="813" cy="486"/>
              <a:chOff x="1873" y="1622"/>
              <a:chExt cx="2226" cy="1330"/>
            </a:xfrm>
          </p:grpSpPr>
          <p:pic>
            <p:nvPicPr>
              <p:cNvPr id="1134" name="Picture 7" descr="j0199381[1]"/>
              <p:cNvPicPr>
                <a:picLocks noChangeAspect="1" noChangeArrowheads="1"/>
              </p:cNvPicPr>
              <p:nvPr/>
            </p:nvPicPr>
            <p:blipFill>
              <a:blip r:embed="rId4" cstate="print"/>
              <a:srcRect/>
              <a:stretch>
                <a:fillRect/>
              </a:stretch>
            </p:blipFill>
            <p:spPr bwMode="auto">
              <a:xfrm>
                <a:off x="1873" y="1944"/>
                <a:ext cx="1966" cy="878"/>
              </a:xfrm>
              <a:prstGeom prst="rect">
                <a:avLst/>
              </a:prstGeom>
              <a:noFill/>
              <a:ln w="9525">
                <a:noFill/>
                <a:miter lim="800000"/>
                <a:headEnd/>
                <a:tailEnd/>
              </a:ln>
            </p:spPr>
          </p:pic>
          <p:graphicFrame>
            <p:nvGraphicFramePr>
              <p:cNvPr id="1026" name="Object 8"/>
              <p:cNvGraphicFramePr>
                <a:graphicFrameLocks noChangeAspect="1"/>
              </p:cNvGraphicFramePr>
              <p:nvPr/>
            </p:nvGraphicFramePr>
            <p:xfrm>
              <a:off x="2982" y="1622"/>
              <a:ext cx="1117" cy="1330"/>
            </p:xfrm>
            <a:graphic>
              <a:graphicData uri="http://schemas.openxmlformats.org/presentationml/2006/ole">
                <p:oleObj spid="_x0000_s1026" name="CorelDRAW" r:id="rId5" imgW="1836720" imgH="2776680" progId="">
                  <p:embed/>
                </p:oleObj>
              </a:graphicData>
            </a:graphic>
          </p:graphicFrame>
        </p:grpSp>
        <p:grpSp>
          <p:nvGrpSpPr>
            <p:cNvPr id="1033" name="Group 9"/>
            <p:cNvGrpSpPr>
              <a:grpSpLocks/>
            </p:cNvGrpSpPr>
            <p:nvPr/>
          </p:nvGrpSpPr>
          <p:grpSpPr bwMode="auto">
            <a:xfrm>
              <a:off x="1344" y="1624"/>
              <a:ext cx="305" cy="436"/>
              <a:chOff x="2456" y="1245"/>
              <a:chExt cx="222" cy="318"/>
            </a:xfrm>
          </p:grpSpPr>
          <p:sp>
            <p:nvSpPr>
              <p:cNvPr id="1034" name="Freeform 10"/>
              <p:cNvSpPr>
                <a:spLocks/>
              </p:cNvSpPr>
              <p:nvPr/>
            </p:nvSpPr>
            <p:spPr bwMode="auto">
              <a:xfrm>
                <a:off x="2504" y="1245"/>
                <a:ext cx="168" cy="306"/>
              </a:xfrm>
              <a:custGeom>
                <a:avLst/>
                <a:gdLst>
                  <a:gd name="T0" fmla="*/ 18 w 28"/>
                  <a:gd name="T1" fmla="*/ 102 h 51"/>
                  <a:gd name="T2" fmla="*/ 0 w 28"/>
                  <a:gd name="T3" fmla="*/ 84 h 51"/>
                  <a:gd name="T4" fmla="*/ 0 w 28"/>
                  <a:gd name="T5" fmla="*/ 60 h 51"/>
                  <a:gd name="T6" fmla="*/ 0 w 28"/>
                  <a:gd name="T7" fmla="*/ 42 h 51"/>
                  <a:gd name="T8" fmla="*/ 6 w 28"/>
                  <a:gd name="T9" fmla="*/ 30 h 51"/>
                  <a:gd name="T10" fmla="*/ 18 w 28"/>
                  <a:gd name="T11" fmla="*/ 24 h 51"/>
                  <a:gd name="T12" fmla="*/ 24 w 28"/>
                  <a:gd name="T13" fmla="*/ 12 h 51"/>
                  <a:gd name="T14" fmla="*/ 36 w 28"/>
                  <a:gd name="T15" fmla="*/ 6 h 51"/>
                  <a:gd name="T16" fmla="*/ 42 w 28"/>
                  <a:gd name="T17" fmla="*/ 6 h 51"/>
                  <a:gd name="T18" fmla="*/ 60 w 28"/>
                  <a:gd name="T19" fmla="*/ 0 h 51"/>
                  <a:gd name="T20" fmla="*/ 84 w 28"/>
                  <a:gd name="T21" fmla="*/ 6 h 51"/>
                  <a:gd name="T22" fmla="*/ 102 w 28"/>
                  <a:gd name="T23" fmla="*/ 12 h 51"/>
                  <a:gd name="T24" fmla="*/ 126 w 28"/>
                  <a:gd name="T25" fmla="*/ 30 h 51"/>
                  <a:gd name="T26" fmla="*/ 138 w 28"/>
                  <a:gd name="T27" fmla="*/ 48 h 51"/>
                  <a:gd name="T28" fmla="*/ 144 w 28"/>
                  <a:gd name="T29" fmla="*/ 66 h 51"/>
                  <a:gd name="T30" fmla="*/ 156 w 28"/>
                  <a:gd name="T31" fmla="*/ 90 h 51"/>
                  <a:gd name="T32" fmla="*/ 162 w 28"/>
                  <a:gd name="T33" fmla="*/ 108 h 51"/>
                  <a:gd name="T34" fmla="*/ 168 w 28"/>
                  <a:gd name="T35" fmla="*/ 144 h 51"/>
                  <a:gd name="T36" fmla="*/ 168 w 28"/>
                  <a:gd name="T37" fmla="*/ 174 h 51"/>
                  <a:gd name="T38" fmla="*/ 168 w 28"/>
                  <a:gd name="T39" fmla="*/ 204 h 51"/>
                  <a:gd name="T40" fmla="*/ 156 w 28"/>
                  <a:gd name="T41" fmla="*/ 228 h 51"/>
                  <a:gd name="T42" fmla="*/ 144 w 28"/>
                  <a:gd name="T43" fmla="*/ 258 h 51"/>
                  <a:gd name="T44" fmla="*/ 132 w 28"/>
                  <a:gd name="T45" fmla="*/ 282 h 51"/>
                  <a:gd name="T46" fmla="*/ 114 w 28"/>
                  <a:gd name="T47" fmla="*/ 294 h 51"/>
                  <a:gd name="T48" fmla="*/ 84 w 28"/>
                  <a:gd name="T49" fmla="*/ 306 h 51"/>
                  <a:gd name="T50" fmla="*/ 66 w 28"/>
                  <a:gd name="T51" fmla="*/ 306 h 51"/>
                  <a:gd name="T52" fmla="*/ 42 w 28"/>
                  <a:gd name="T53" fmla="*/ 300 h 51"/>
                  <a:gd name="T54" fmla="*/ 24 w 28"/>
                  <a:gd name="T55" fmla="*/ 282 h 51"/>
                  <a:gd name="T56" fmla="*/ 12 w 28"/>
                  <a:gd name="T57" fmla="*/ 264 h 51"/>
                  <a:gd name="T58" fmla="*/ 6 w 28"/>
                  <a:gd name="T59" fmla="*/ 240 h 51"/>
                  <a:gd name="T60" fmla="*/ 12 w 28"/>
                  <a:gd name="T61" fmla="*/ 222 h 51"/>
                  <a:gd name="T62" fmla="*/ 78 w 28"/>
                  <a:gd name="T63" fmla="*/ 204 h 51"/>
                  <a:gd name="T64" fmla="*/ 54 w 28"/>
                  <a:gd name="T65" fmla="*/ 108 h 51"/>
                  <a:gd name="T66" fmla="*/ 30 w 28"/>
                  <a:gd name="T67" fmla="*/ 114 h 51"/>
                  <a:gd name="T68" fmla="*/ 18 w 28"/>
                  <a:gd name="T69" fmla="*/ 102 h 5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
                  <a:gd name="T106" fmla="*/ 0 h 51"/>
                  <a:gd name="T107" fmla="*/ 28 w 28"/>
                  <a:gd name="T108" fmla="*/ 51 h 5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 h="51">
                    <a:moveTo>
                      <a:pt x="3" y="17"/>
                    </a:moveTo>
                    <a:lnTo>
                      <a:pt x="0" y="14"/>
                    </a:lnTo>
                    <a:lnTo>
                      <a:pt x="0" y="10"/>
                    </a:lnTo>
                    <a:lnTo>
                      <a:pt x="0" y="7"/>
                    </a:lnTo>
                    <a:lnTo>
                      <a:pt x="1" y="5"/>
                    </a:lnTo>
                    <a:lnTo>
                      <a:pt x="3" y="4"/>
                    </a:lnTo>
                    <a:lnTo>
                      <a:pt x="4" y="2"/>
                    </a:lnTo>
                    <a:lnTo>
                      <a:pt x="6" y="1"/>
                    </a:lnTo>
                    <a:lnTo>
                      <a:pt x="7" y="1"/>
                    </a:lnTo>
                    <a:lnTo>
                      <a:pt x="10" y="0"/>
                    </a:lnTo>
                    <a:lnTo>
                      <a:pt x="14" y="1"/>
                    </a:lnTo>
                    <a:lnTo>
                      <a:pt x="17" y="2"/>
                    </a:lnTo>
                    <a:lnTo>
                      <a:pt x="21" y="5"/>
                    </a:lnTo>
                    <a:lnTo>
                      <a:pt x="23" y="8"/>
                    </a:lnTo>
                    <a:lnTo>
                      <a:pt x="24" y="11"/>
                    </a:lnTo>
                    <a:lnTo>
                      <a:pt x="26" y="15"/>
                    </a:lnTo>
                    <a:lnTo>
                      <a:pt x="27" y="18"/>
                    </a:lnTo>
                    <a:lnTo>
                      <a:pt x="28" y="24"/>
                    </a:lnTo>
                    <a:lnTo>
                      <a:pt x="28" y="29"/>
                    </a:lnTo>
                    <a:lnTo>
                      <a:pt x="28" y="34"/>
                    </a:lnTo>
                    <a:lnTo>
                      <a:pt x="26" y="38"/>
                    </a:lnTo>
                    <a:lnTo>
                      <a:pt x="24" y="43"/>
                    </a:lnTo>
                    <a:lnTo>
                      <a:pt x="22" y="47"/>
                    </a:lnTo>
                    <a:lnTo>
                      <a:pt x="19" y="49"/>
                    </a:lnTo>
                    <a:lnTo>
                      <a:pt x="14" y="51"/>
                    </a:lnTo>
                    <a:lnTo>
                      <a:pt x="11" y="51"/>
                    </a:lnTo>
                    <a:lnTo>
                      <a:pt x="7" y="50"/>
                    </a:lnTo>
                    <a:lnTo>
                      <a:pt x="4" y="47"/>
                    </a:lnTo>
                    <a:lnTo>
                      <a:pt x="2" y="44"/>
                    </a:lnTo>
                    <a:lnTo>
                      <a:pt x="1" y="40"/>
                    </a:lnTo>
                    <a:lnTo>
                      <a:pt x="2" y="37"/>
                    </a:lnTo>
                    <a:lnTo>
                      <a:pt x="13" y="34"/>
                    </a:lnTo>
                    <a:lnTo>
                      <a:pt x="9" y="18"/>
                    </a:lnTo>
                    <a:lnTo>
                      <a:pt x="5" y="19"/>
                    </a:lnTo>
                    <a:lnTo>
                      <a:pt x="3" y="17"/>
                    </a:lnTo>
                    <a:close/>
                  </a:path>
                </a:pathLst>
              </a:custGeom>
              <a:solidFill>
                <a:srgbClr val="E2715B"/>
              </a:solidFill>
              <a:ln w="9525">
                <a:noFill/>
                <a:round/>
                <a:headEnd/>
                <a:tailEnd/>
              </a:ln>
            </p:spPr>
            <p:txBody>
              <a:bodyPr/>
              <a:lstStyle/>
              <a:p>
                <a:endParaRPr lang="it-IT"/>
              </a:p>
            </p:txBody>
          </p:sp>
          <p:sp>
            <p:nvSpPr>
              <p:cNvPr id="1035" name="Freeform 11"/>
              <p:cNvSpPr>
                <a:spLocks/>
              </p:cNvSpPr>
              <p:nvPr/>
            </p:nvSpPr>
            <p:spPr bwMode="auto">
              <a:xfrm>
                <a:off x="2516" y="1251"/>
                <a:ext cx="30" cy="42"/>
              </a:xfrm>
              <a:custGeom>
                <a:avLst/>
                <a:gdLst>
                  <a:gd name="T0" fmla="*/ 18 w 5"/>
                  <a:gd name="T1" fmla="*/ 6 h 7"/>
                  <a:gd name="T2" fmla="*/ 6 w 5"/>
                  <a:gd name="T3" fmla="*/ 18 h 7"/>
                  <a:gd name="T4" fmla="*/ 0 w 5"/>
                  <a:gd name="T5" fmla="*/ 30 h 7"/>
                  <a:gd name="T6" fmla="*/ 6 w 5"/>
                  <a:gd name="T7" fmla="*/ 24 h 7"/>
                  <a:gd name="T8" fmla="*/ 0 w 5"/>
                  <a:gd name="T9" fmla="*/ 42 h 7"/>
                  <a:gd name="T10" fmla="*/ 6 w 5"/>
                  <a:gd name="T11" fmla="*/ 30 h 7"/>
                  <a:gd name="T12" fmla="*/ 6 w 5"/>
                  <a:gd name="T13" fmla="*/ 42 h 7"/>
                  <a:gd name="T14" fmla="*/ 18 w 5"/>
                  <a:gd name="T15" fmla="*/ 24 h 7"/>
                  <a:gd name="T16" fmla="*/ 30 w 5"/>
                  <a:gd name="T17" fmla="*/ 12 h 7"/>
                  <a:gd name="T18" fmla="*/ 18 w 5"/>
                  <a:gd name="T19" fmla="*/ 18 h 7"/>
                  <a:gd name="T20" fmla="*/ 30 w 5"/>
                  <a:gd name="T21" fmla="*/ 6 h 7"/>
                  <a:gd name="T22" fmla="*/ 18 w 5"/>
                  <a:gd name="T23" fmla="*/ 12 h 7"/>
                  <a:gd name="T24" fmla="*/ 24 w 5"/>
                  <a:gd name="T25" fmla="*/ 0 h 7"/>
                  <a:gd name="T26" fmla="*/ 18 w 5"/>
                  <a:gd name="T27" fmla="*/ 6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7"/>
                  <a:gd name="T44" fmla="*/ 5 w 5"/>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7">
                    <a:moveTo>
                      <a:pt x="3" y="1"/>
                    </a:moveTo>
                    <a:lnTo>
                      <a:pt x="1" y="3"/>
                    </a:lnTo>
                    <a:lnTo>
                      <a:pt x="0" y="5"/>
                    </a:lnTo>
                    <a:lnTo>
                      <a:pt x="1" y="4"/>
                    </a:lnTo>
                    <a:lnTo>
                      <a:pt x="0" y="7"/>
                    </a:lnTo>
                    <a:lnTo>
                      <a:pt x="1" y="5"/>
                    </a:lnTo>
                    <a:lnTo>
                      <a:pt x="1" y="7"/>
                    </a:lnTo>
                    <a:lnTo>
                      <a:pt x="3" y="4"/>
                    </a:lnTo>
                    <a:lnTo>
                      <a:pt x="5" y="2"/>
                    </a:lnTo>
                    <a:lnTo>
                      <a:pt x="3" y="3"/>
                    </a:lnTo>
                    <a:lnTo>
                      <a:pt x="5" y="1"/>
                    </a:lnTo>
                    <a:lnTo>
                      <a:pt x="3" y="2"/>
                    </a:lnTo>
                    <a:lnTo>
                      <a:pt x="4" y="0"/>
                    </a:lnTo>
                    <a:lnTo>
                      <a:pt x="3" y="1"/>
                    </a:lnTo>
                    <a:close/>
                  </a:path>
                </a:pathLst>
              </a:custGeom>
              <a:solidFill>
                <a:srgbClr val="F29C91"/>
              </a:solidFill>
              <a:ln w="9525">
                <a:noFill/>
                <a:round/>
                <a:headEnd/>
                <a:tailEnd/>
              </a:ln>
            </p:spPr>
            <p:txBody>
              <a:bodyPr/>
              <a:lstStyle/>
              <a:p>
                <a:endParaRPr lang="it-IT"/>
              </a:p>
            </p:txBody>
          </p:sp>
          <p:sp>
            <p:nvSpPr>
              <p:cNvPr id="1036" name="Freeform 12"/>
              <p:cNvSpPr>
                <a:spLocks/>
              </p:cNvSpPr>
              <p:nvPr/>
            </p:nvSpPr>
            <p:spPr bwMode="auto">
              <a:xfrm>
                <a:off x="2522" y="1263"/>
                <a:ext cx="12" cy="18"/>
              </a:xfrm>
              <a:custGeom>
                <a:avLst/>
                <a:gdLst>
                  <a:gd name="T0" fmla="*/ 12 w 2"/>
                  <a:gd name="T1" fmla="*/ 0 h 3"/>
                  <a:gd name="T2" fmla="*/ 6 w 2"/>
                  <a:gd name="T3" fmla="*/ 6 h 3"/>
                  <a:gd name="T4" fmla="*/ 0 w 2"/>
                  <a:gd name="T5" fmla="*/ 12 h 3"/>
                  <a:gd name="T6" fmla="*/ 6 w 2"/>
                  <a:gd name="T7" fmla="*/ 12 h 3"/>
                  <a:gd name="T8" fmla="*/ 6 w 2"/>
                  <a:gd name="T9" fmla="*/ 18 h 3"/>
                  <a:gd name="T10" fmla="*/ 12 w 2"/>
                  <a:gd name="T11" fmla="*/ 6 h 3"/>
                  <a:gd name="T12" fmla="*/ 12 w 2"/>
                  <a:gd name="T13" fmla="*/ 6 h 3"/>
                  <a:gd name="T14" fmla="*/ 12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2" y="0"/>
                    </a:moveTo>
                    <a:lnTo>
                      <a:pt x="1" y="1"/>
                    </a:lnTo>
                    <a:lnTo>
                      <a:pt x="0" y="2"/>
                    </a:lnTo>
                    <a:lnTo>
                      <a:pt x="1" y="2"/>
                    </a:lnTo>
                    <a:lnTo>
                      <a:pt x="1" y="3"/>
                    </a:lnTo>
                    <a:lnTo>
                      <a:pt x="2" y="1"/>
                    </a:lnTo>
                    <a:lnTo>
                      <a:pt x="2" y="0"/>
                    </a:lnTo>
                    <a:close/>
                  </a:path>
                </a:pathLst>
              </a:custGeom>
              <a:solidFill>
                <a:srgbClr val="FFFFFF"/>
              </a:solidFill>
              <a:ln w="9525">
                <a:noFill/>
                <a:round/>
                <a:headEnd/>
                <a:tailEnd/>
              </a:ln>
            </p:spPr>
            <p:txBody>
              <a:bodyPr/>
              <a:lstStyle/>
              <a:p>
                <a:endParaRPr lang="it-IT"/>
              </a:p>
            </p:txBody>
          </p:sp>
          <p:sp>
            <p:nvSpPr>
              <p:cNvPr id="1037" name="Freeform 13"/>
              <p:cNvSpPr>
                <a:spLocks/>
              </p:cNvSpPr>
              <p:nvPr/>
            </p:nvSpPr>
            <p:spPr bwMode="auto">
              <a:xfrm>
                <a:off x="2480" y="1419"/>
                <a:ext cx="90" cy="144"/>
              </a:xfrm>
              <a:custGeom>
                <a:avLst/>
                <a:gdLst>
                  <a:gd name="T0" fmla="*/ 72 w 15"/>
                  <a:gd name="T1" fmla="*/ 42 h 24"/>
                  <a:gd name="T2" fmla="*/ 78 w 15"/>
                  <a:gd name="T3" fmla="*/ 30 h 24"/>
                  <a:gd name="T4" fmla="*/ 78 w 15"/>
                  <a:gd name="T5" fmla="*/ 30 h 24"/>
                  <a:gd name="T6" fmla="*/ 78 w 15"/>
                  <a:gd name="T7" fmla="*/ 24 h 24"/>
                  <a:gd name="T8" fmla="*/ 78 w 15"/>
                  <a:gd name="T9" fmla="*/ 24 h 24"/>
                  <a:gd name="T10" fmla="*/ 66 w 15"/>
                  <a:gd name="T11" fmla="*/ 18 h 24"/>
                  <a:gd name="T12" fmla="*/ 60 w 15"/>
                  <a:gd name="T13" fmla="*/ 18 h 24"/>
                  <a:gd name="T14" fmla="*/ 48 w 15"/>
                  <a:gd name="T15" fmla="*/ 18 h 24"/>
                  <a:gd name="T16" fmla="*/ 36 w 15"/>
                  <a:gd name="T17" fmla="*/ 24 h 24"/>
                  <a:gd name="T18" fmla="*/ 30 w 15"/>
                  <a:gd name="T19" fmla="*/ 30 h 24"/>
                  <a:gd name="T20" fmla="*/ 30 w 15"/>
                  <a:gd name="T21" fmla="*/ 42 h 24"/>
                  <a:gd name="T22" fmla="*/ 24 w 15"/>
                  <a:gd name="T23" fmla="*/ 54 h 24"/>
                  <a:gd name="T24" fmla="*/ 18 w 15"/>
                  <a:gd name="T25" fmla="*/ 66 h 24"/>
                  <a:gd name="T26" fmla="*/ 18 w 15"/>
                  <a:gd name="T27" fmla="*/ 78 h 24"/>
                  <a:gd name="T28" fmla="*/ 18 w 15"/>
                  <a:gd name="T29" fmla="*/ 90 h 24"/>
                  <a:gd name="T30" fmla="*/ 18 w 15"/>
                  <a:gd name="T31" fmla="*/ 108 h 24"/>
                  <a:gd name="T32" fmla="*/ 24 w 15"/>
                  <a:gd name="T33" fmla="*/ 144 h 24"/>
                  <a:gd name="T34" fmla="*/ 12 w 15"/>
                  <a:gd name="T35" fmla="*/ 144 h 24"/>
                  <a:gd name="T36" fmla="*/ 6 w 15"/>
                  <a:gd name="T37" fmla="*/ 108 h 24"/>
                  <a:gd name="T38" fmla="*/ 0 w 15"/>
                  <a:gd name="T39" fmla="*/ 84 h 24"/>
                  <a:gd name="T40" fmla="*/ 0 w 15"/>
                  <a:gd name="T41" fmla="*/ 60 h 24"/>
                  <a:gd name="T42" fmla="*/ 6 w 15"/>
                  <a:gd name="T43" fmla="*/ 42 h 24"/>
                  <a:gd name="T44" fmla="*/ 6 w 15"/>
                  <a:gd name="T45" fmla="*/ 30 h 24"/>
                  <a:gd name="T46" fmla="*/ 12 w 15"/>
                  <a:gd name="T47" fmla="*/ 18 h 24"/>
                  <a:gd name="T48" fmla="*/ 72 w 15"/>
                  <a:gd name="T49" fmla="*/ 0 h 24"/>
                  <a:gd name="T50" fmla="*/ 90 w 15"/>
                  <a:gd name="T51" fmla="*/ 30 h 24"/>
                  <a:gd name="T52" fmla="*/ 78 w 15"/>
                  <a:gd name="T53" fmla="*/ 48 h 24"/>
                  <a:gd name="T54" fmla="*/ 72 w 15"/>
                  <a:gd name="T55" fmla="*/ 42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
                  <a:gd name="T85" fmla="*/ 0 h 24"/>
                  <a:gd name="T86" fmla="*/ 15 w 15"/>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 h="24">
                    <a:moveTo>
                      <a:pt x="12" y="7"/>
                    </a:moveTo>
                    <a:lnTo>
                      <a:pt x="13" y="5"/>
                    </a:lnTo>
                    <a:lnTo>
                      <a:pt x="13" y="4"/>
                    </a:lnTo>
                    <a:lnTo>
                      <a:pt x="11" y="3"/>
                    </a:lnTo>
                    <a:lnTo>
                      <a:pt x="10" y="3"/>
                    </a:lnTo>
                    <a:lnTo>
                      <a:pt x="8" y="3"/>
                    </a:lnTo>
                    <a:lnTo>
                      <a:pt x="6" y="4"/>
                    </a:lnTo>
                    <a:lnTo>
                      <a:pt x="5" y="5"/>
                    </a:lnTo>
                    <a:lnTo>
                      <a:pt x="5" y="7"/>
                    </a:lnTo>
                    <a:lnTo>
                      <a:pt x="4" y="9"/>
                    </a:lnTo>
                    <a:lnTo>
                      <a:pt x="3" y="11"/>
                    </a:lnTo>
                    <a:lnTo>
                      <a:pt x="3" y="13"/>
                    </a:lnTo>
                    <a:lnTo>
                      <a:pt x="3" y="15"/>
                    </a:lnTo>
                    <a:lnTo>
                      <a:pt x="3" y="18"/>
                    </a:lnTo>
                    <a:lnTo>
                      <a:pt x="4" y="24"/>
                    </a:lnTo>
                    <a:lnTo>
                      <a:pt x="2" y="24"/>
                    </a:lnTo>
                    <a:lnTo>
                      <a:pt x="1" y="18"/>
                    </a:lnTo>
                    <a:lnTo>
                      <a:pt x="0" y="14"/>
                    </a:lnTo>
                    <a:lnTo>
                      <a:pt x="0" y="10"/>
                    </a:lnTo>
                    <a:lnTo>
                      <a:pt x="1" y="7"/>
                    </a:lnTo>
                    <a:lnTo>
                      <a:pt x="1" y="5"/>
                    </a:lnTo>
                    <a:lnTo>
                      <a:pt x="2" y="3"/>
                    </a:lnTo>
                    <a:lnTo>
                      <a:pt x="12" y="0"/>
                    </a:lnTo>
                    <a:lnTo>
                      <a:pt x="15" y="5"/>
                    </a:lnTo>
                    <a:lnTo>
                      <a:pt x="13" y="8"/>
                    </a:lnTo>
                    <a:lnTo>
                      <a:pt x="12" y="7"/>
                    </a:lnTo>
                    <a:close/>
                  </a:path>
                </a:pathLst>
              </a:custGeom>
              <a:solidFill>
                <a:srgbClr val="EFEBB2"/>
              </a:solidFill>
              <a:ln w="9525">
                <a:noFill/>
                <a:round/>
                <a:headEnd/>
                <a:tailEnd/>
              </a:ln>
            </p:spPr>
            <p:txBody>
              <a:bodyPr/>
              <a:lstStyle/>
              <a:p>
                <a:endParaRPr lang="it-IT"/>
              </a:p>
            </p:txBody>
          </p:sp>
          <p:sp>
            <p:nvSpPr>
              <p:cNvPr id="1038" name="Freeform 14"/>
              <p:cNvSpPr>
                <a:spLocks/>
              </p:cNvSpPr>
              <p:nvPr/>
            </p:nvSpPr>
            <p:spPr bwMode="auto">
              <a:xfrm>
                <a:off x="2492" y="1317"/>
                <a:ext cx="114" cy="162"/>
              </a:xfrm>
              <a:custGeom>
                <a:avLst/>
                <a:gdLst>
                  <a:gd name="T0" fmla="*/ 72 w 19"/>
                  <a:gd name="T1" fmla="*/ 24 h 27"/>
                  <a:gd name="T2" fmla="*/ 66 w 19"/>
                  <a:gd name="T3" fmla="*/ 42 h 27"/>
                  <a:gd name="T4" fmla="*/ 54 w 19"/>
                  <a:gd name="T5" fmla="*/ 54 h 27"/>
                  <a:gd name="T6" fmla="*/ 42 w 19"/>
                  <a:gd name="T7" fmla="*/ 66 h 27"/>
                  <a:gd name="T8" fmla="*/ 24 w 19"/>
                  <a:gd name="T9" fmla="*/ 84 h 27"/>
                  <a:gd name="T10" fmla="*/ 12 w 19"/>
                  <a:gd name="T11" fmla="*/ 102 h 27"/>
                  <a:gd name="T12" fmla="*/ 6 w 19"/>
                  <a:gd name="T13" fmla="*/ 120 h 27"/>
                  <a:gd name="T14" fmla="*/ 0 w 19"/>
                  <a:gd name="T15" fmla="*/ 132 h 27"/>
                  <a:gd name="T16" fmla="*/ 6 w 19"/>
                  <a:gd name="T17" fmla="*/ 138 h 27"/>
                  <a:gd name="T18" fmla="*/ 12 w 19"/>
                  <a:gd name="T19" fmla="*/ 132 h 27"/>
                  <a:gd name="T20" fmla="*/ 18 w 19"/>
                  <a:gd name="T21" fmla="*/ 126 h 27"/>
                  <a:gd name="T22" fmla="*/ 30 w 19"/>
                  <a:gd name="T23" fmla="*/ 120 h 27"/>
                  <a:gd name="T24" fmla="*/ 36 w 19"/>
                  <a:gd name="T25" fmla="*/ 114 h 27"/>
                  <a:gd name="T26" fmla="*/ 54 w 19"/>
                  <a:gd name="T27" fmla="*/ 114 h 27"/>
                  <a:gd name="T28" fmla="*/ 60 w 19"/>
                  <a:gd name="T29" fmla="*/ 114 h 27"/>
                  <a:gd name="T30" fmla="*/ 66 w 19"/>
                  <a:gd name="T31" fmla="*/ 120 h 27"/>
                  <a:gd name="T32" fmla="*/ 66 w 19"/>
                  <a:gd name="T33" fmla="*/ 126 h 27"/>
                  <a:gd name="T34" fmla="*/ 66 w 19"/>
                  <a:gd name="T35" fmla="*/ 138 h 27"/>
                  <a:gd name="T36" fmla="*/ 60 w 19"/>
                  <a:gd name="T37" fmla="*/ 144 h 27"/>
                  <a:gd name="T38" fmla="*/ 66 w 19"/>
                  <a:gd name="T39" fmla="*/ 156 h 27"/>
                  <a:gd name="T40" fmla="*/ 84 w 19"/>
                  <a:gd name="T41" fmla="*/ 162 h 27"/>
                  <a:gd name="T42" fmla="*/ 102 w 19"/>
                  <a:gd name="T43" fmla="*/ 150 h 27"/>
                  <a:gd name="T44" fmla="*/ 114 w 19"/>
                  <a:gd name="T45" fmla="*/ 114 h 27"/>
                  <a:gd name="T46" fmla="*/ 114 w 19"/>
                  <a:gd name="T47" fmla="*/ 54 h 27"/>
                  <a:gd name="T48" fmla="*/ 96 w 19"/>
                  <a:gd name="T49" fmla="*/ 0 h 27"/>
                  <a:gd name="T50" fmla="*/ 66 w 19"/>
                  <a:gd name="T51" fmla="*/ 12 h 27"/>
                  <a:gd name="T52" fmla="*/ 72 w 19"/>
                  <a:gd name="T53" fmla="*/ 24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
                  <a:gd name="T82" fmla="*/ 0 h 27"/>
                  <a:gd name="T83" fmla="*/ 19 w 19"/>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 h="27">
                    <a:moveTo>
                      <a:pt x="12" y="4"/>
                    </a:moveTo>
                    <a:lnTo>
                      <a:pt x="11" y="7"/>
                    </a:lnTo>
                    <a:lnTo>
                      <a:pt x="9" y="9"/>
                    </a:lnTo>
                    <a:lnTo>
                      <a:pt x="7" y="11"/>
                    </a:lnTo>
                    <a:lnTo>
                      <a:pt x="4" y="14"/>
                    </a:lnTo>
                    <a:lnTo>
                      <a:pt x="2" y="17"/>
                    </a:lnTo>
                    <a:lnTo>
                      <a:pt x="1" y="20"/>
                    </a:lnTo>
                    <a:lnTo>
                      <a:pt x="0" y="22"/>
                    </a:lnTo>
                    <a:lnTo>
                      <a:pt x="1" y="23"/>
                    </a:lnTo>
                    <a:lnTo>
                      <a:pt x="2" y="22"/>
                    </a:lnTo>
                    <a:lnTo>
                      <a:pt x="3" y="21"/>
                    </a:lnTo>
                    <a:lnTo>
                      <a:pt x="5" y="20"/>
                    </a:lnTo>
                    <a:lnTo>
                      <a:pt x="6" y="19"/>
                    </a:lnTo>
                    <a:lnTo>
                      <a:pt x="9" y="19"/>
                    </a:lnTo>
                    <a:lnTo>
                      <a:pt x="10" y="19"/>
                    </a:lnTo>
                    <a:lnTo>
                      <a:pt x="11" y="20"/>
                    </a:lnTo>
                    <a:lnTo>
                      <a:pt x="11" y="21"/>
                    </a:lnTo>
                    <a:lnTo>
                      <a:pt x="11" y="23"/>
                    </a:lnTo>
                    <a:lnTo>
                      <a:pt x="10" y="24"/>
                    </a:lnTo>
                    <a:lnTo>
                      <a:pt x="11" y="26"/>
                    </a:lnTo>
                    <a:lnTo>
                      <a:pt x="14" y="27"/>
                    </a:lnTo>
                    <a:lnTo>
                      <a:pt x="17" y="25"/>
                    </a:lnTo>
                    <a:lnTo>
                      <a:pt x="19" y="19"/>
                    </a:lnTo>
                    <a:lnTo>
                      <a:pt x="19" y="9"/>
                    </a:lnTo>
                    <a:lnTo>
                      <a:pt x="16" y="0"/>
                    </a:lnTo>
                    <a:lnTo>
                      <a:pt x="11" y="2"/>
                    </a:lnTo>
                    <a:lnTo>
                      <a:pt x="12" y="4"/>
                    </a:lnTo>
                    <a:close/>
                  </a:path>
                </a:pathLst>
              </a:custGeom>
              <a:solidFill>
                <a:srgbClr val="B85E54"/>
              </a:solidFill>
              <a:ln w="9525">
                <a:noFill/>
                <a:round/>
                <a:headEnd/>
                <a:tailEnd/>
              </a:ln>
            </p:spPr>
            <p:txBody>
              <a:bodyPr/>
              <a:lstStyle/>
              <a:p>
                <a:endParaRPr lang="it-IT"/>
              </a:p>
            </p:txBody>
          </p:sp>
          <p:sp>
            <p:nvSpPr>
              <p:cNvPr id="1039" name="Freeform 15"/>
              <p:cNvSpPr>
                <a:spLocks/>
              </p:cNvSpPr>
              <p:nvPr/>
            </p:nvSpPr>
            <p:spPr bwMode="auto">
              <a:xfrm>
                <a:off x="2516" y="1263"/>
                <a:ext cx="114" cy="240"/>
              </a:xfrm>
              <a:custGeom>
                <a:avLst/>
                <a:gdLst>
                  <a:gd name="T0" fmla="*/ 42 w 19"/>
                  <a:gd name="T1" fmla="*/ 96 h 40"/>
                  <a:gd name="T2" fmla="*/ 48 w 19"/>
                  <a:gd name="T3" fmla="*/ 78 h 40"/>
                  <a:gd name="T4" fmla="*/ 60 w 19"/>
                  <a:gd name="T5" fmla="*/ 72 h 40"/>
                  <a:gd name="T6" fmla="*/ 72 w 19"/>
                  <a:gd name="T7" fmla="*/ 72 h 40"/>
                  <a:gd name="T8" fmla="*/ 72 w 19"/>
                  <a:gd name="T9" fmla="*/ 84 h 40"/>
                  <a:gd name="T10" fmla="*/ 72 w 19"/>
                  <a:gd name="T11" fmla="*/ 90 h 40"/>
                  <a:gd name="T12" fmla="*/ 60 w 19"/>
                  <a:gd name="T13" fmla="*/ 108 h 40"/>
                  <a:gd name="T14" fmla="*/ 66 w 19"/>
                  <a:gd name="T15" fmla="*/ 120 h 40"/>
                  <a:gd name="T16" fmla="*/ 78 w 19"/>
                  <a:gd name="T17" fmla="*/ 114 h 40"/>
                  <a:gd name="T18" fmla="*/ 78 w 19"/>
                  <a:gd name="T19" fmla="*/ 144 h 40"/>
                  <a:gd name="T20" fmla="*/ 78 w 19"/>
                  <a:gd name="T21" fmla="*/ 156 h 40"/>
                  <a:gd name="T22" fmla="*/ 66 w 19"/>
                  <a:gd name="T23" fmla="*/ 162 h 40"/>
                  <a:gd name="T24" fmla="*/ 66 w 19"/>
                  <a:gd name="T25" fmla="*/ 174 h 40"/>
                  <a:gd name="T26" fmla="*/ 78 w 19"/>
                  <a:gd name="T27" fmla="*/ 198 h 40"/>
                  <a:gd name="T28" fmla="*/ 66 w 19"/>
                  <a:gd name="T29" fmla="*/ 204 h 40"/>
                  <a:gd name="T30" fmla="*/ 54 w 19"/>
                  <a:gd name="T31" fmla="*/ 210 h 40"/>
                  <a:gd name="T32" fmla="*/ 42 w 19"/>
                  <a:gd name="T33" fmla="*/ 204 h 40"/>
                  <a:gd name="T34" fmla="*/ 42 w 19"/>
                  <a:gd name="T35" fmla="*/ 192 h 40"/>
                  <a:gd name="T36" fmla="*/ 42 w 19"/>
                  <a:gd name="T37" fmla="*/ 186 h 40"/>
                  <a:gd name="T38" fmla="*/ 18 w 19"/>
                  <a:gd name="T39" fmla="*/ 186 h 40"/>
                  <a:gd name="T40" fmla="*/ 0 w 19"/>
                  <a:gd name="T41" fmla="*/ 204 h 40"/>
                  <a:gd name="T42" fmla="*/ 6 w 19"/>
                  <a:gd name="T43" fmla="*/ 222 h 40"/>
                  <a:gd name="T44" fmla="*/ 42 w 19"/>
                  <a:gd name="T45" fmla="*/ 240 h 40"/>
                  <a:gd name="T46" fmla="*/ 102 w 19"/>
                  <a:gd name="T47" fmla="*/ 234 h 40"/>
                  <a:gd name="T48" fmla="*/ 114 w 19"/>
                  <a:gd name="T49" fmla="*/ 156 h 40"/>
                  <a:gd name="T50" fmla="*/ 114 w 19"/>
                  <a:gd name="T51" fmla="*/ 96 h 40"/>
                  <a:gd name="T52" fmla="*/ 102 w 19"/>
                  <a:gd name="T53" fmla="*/ 48 h 40"/>
                  <a:gd name="T54" fmla="*/ 84 w 19"/>
                  <a:gd name="T55" fmla="*/ 12 h 40"/>
                  <a:gd name="T56" fmla="*/ 48 w 19"/>
                  <a:gd name="T57" fmla="*/ 0 h 40"/>
                  <a:gd name="T58" fmla="*/ 12 w 19"/>
                  <a:gd name="T59" fmla="*/ 24 h 40"/>
                  <a:gd name="T60" fmla="*/ 6 w 19"/>
                  <a:gd name="T61" fmla="*/ 72 h 40"/>
                  <a:gd name="T62" fmla="*/ 24 w 19"/>
                  <a:gd name="T63" fmla="*/ 96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40"/>
                  <a:gd name="T98" fmla="*/ 19 w 19"/>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40">
                    <a:moveTo>
                      <a:pt x="6" y="16"/>
                    </a:moveTo>
                    <a:lnTo>
                      <a:pt x="7" y="16"/>
                    </a:lnTo>
                    <a:lnTo>
                      <a:pt x="7" y="15"/>
                    </a:lnTo>
                    <a:lnTo>
                      <a:pt x="8" y="13"/>
                    </a:lnTo>
                    <a:lnTo>
                      <a:pt x="8" y="12"/>
                    </a:lnTo>
                    <a:lnTo>
                      <a:pt x="10" y="12"/>
                    </a:lnTo>
                    <a:lnTo>
                      <a:pt x="11" y="12"/>
                    </a:lnTo>
                    <a:lnTo>
                      <a:pt x="12" y="12"/>
                    </a:lnTo>
                    <a:lnTo>
                      <a:pt x="12" y="13"/>
                    </a:lnTo>
                    <a:lnTo>
                      <a:pt x="12" y="14"/>
                    </a:lnTo>
                    <a:lnTo>
                      <a:pt x="13" y="15"/>
                    </a:lnTo>
                    <a:lnTo>
                      <a:pt x="12" y="15"/>
                    </a:lnTo>
                    <a:lnTo>
                      <a:pt x="11" y="17"/>
                    </a:lnTo>
                    <a:lnTo>
                      <a:pt x="10" y="18"/>
                    </a:lnTo>
                    <a:lnTo>
                      <a:pt x="10" y="19"/>
                    </a:lnTo>
                    <a:lnTo>
                      <a:pt x="11" y="20"/>
                    </a:lnTo>
                    <a:lnTo>
                      <a:pt x="12" y="20"/>
                    </a:lnTo>
                    <a:lnTo>
                      <a:pt x="13" y="19"/>
                    </a:lnTo>
                    <a:lnTo>
                      <a:pt x="14" y="23"/>
                    </a:lnTo>
                    <a:lnTo>
                      <a:pt x="13" y="24"/>
                    </a:lnTo>
                    <a:lnTo>
                      <a:pt x="13" y="25"/>
                    </a:lnTo>
                    <a:lnTo>
                      <a:pt x="13" y="26"/>
                    </a:lnTo>
                    <a:lnTo>
                      <a:pt x="12" y="26"/>
                    </a:lnTo>
                    <a:lnTo>
                      <a:pt x="11" y="27"/>
                    </a:lnTo>
                    <a:lnTo>
                      <a:pt x="11" y="28"/>
                    </a:lnTo>
                    <a:lnTo>
                      <a:pt x="11" y="29"/>
                    </a:lnTo>
                    <a:lnTo>
                      <a:pt x="13" y="31"/>
                    </a:lnTo>
                    <a:lnTo>
                      <a:pt x="13" y="33"/>
                    </a:lnTo>
                    <a:lnTo>
                      <a:pt x="12" y="33"/>
                    </a:lnTo>
                    <a:lnTo>
                      <a:pt x="11" y="34"/>
                    </a:lnTo>
                    <a:lnTo>
                      <a:pt x="10" y="35"/>
                    </a:lnTo>
                    <a:lnTo>
                      <a:pt x="9" y="35"/>
                    </a:lnTo>
                    <a:lnTo>
                      <a:pt x="8" y="34"/>
                    </a:lnTo>
                    <a:lnTo>
                      <a:pt x="7" y="34"/>
                    </a:lnTo>
                    <a:lnTo>
                      <a:pt x="6" y="33"/>
                    </a:lnTo>
                    <a:lnTo>
                      <a:pt x="7" y="32"/>
                    </a:lnTo>
                    <a:lnTo>
                      <a:pt x="7" y="31"/>
                    </a:lnTo>
                    <a:lnTo>
                      <a:pt x="5" y="31"/>
                    </a:lnTo>
                    <a:lnTo>
                      <a:pt x="3" y="31"/>
                    </a:lnTo>
                    <a:lnTo>
                      <a:pt x="1" y="33"/>
                    </a:lnTo>
                    <a:lnTo>
                      <a:pt x="0" y="34"/>
                    </a:lnTo>
                    <a:lnTo>
                      <a:pt x="0" y="36"/>
                    </a:lnTo>
                    <a:lnTo>
                      <a:pt x="1" y="37"/>
                    </a:lnTo>
                    <a:lnTo>
                      <a:pt x="4" y="39"/>
                    </a:lnTo>
                    <a:lnTo>
                      <a:pt x="7" y="40"/>
                    </a:lnTo>
                    <a:lnTo>
                      <a:pt x="10" y="40"/>
                    </a:lnTo>
                    <a:lnTo>
                      <a:pt x="17" y="39"/>
                    </a:lnTo>
                    <a:lnTo>
                      <a:pt x="19" y="33"/>
                    </a:lnTo>
                    <a:lnTo>
                      <a:pt x="19" y="26"/>
                    </a:lnTo>
                    <a:lnTo>
                      <a:pt x="19" y="21"/>
                    </a:lnTo>
                    <a:lnTo>
                      <a:pt x="19" y="16"/>
                    </a:lnTo>
                    <a:lnTo>
                      <a:pt x="18" y="12"/>
                    </a:lnTo>
                    <a:lnTo>
                      <a:pt x="17" y="8"/>
                    </a:lnTo>
                    <a:lnTo>
                      <a:pt x="16" y="5"/>
                    </a:lnTo>
                    <a:lnTo>
                      <a:pt x="14" y="2"/>
                    </a:lnTo>
                    <a:lnTo>
                      <a:pt x="12" y="0"/>
                    </a:lnTo>
                    <a:lnTo>
                      <a:pt x="8" y="0"/>
                    </a:lnTo>
                    <a:lnTo>
                      <a:pt x="5" y="1"/>
                    </a:lnTo>
                    <a:lnTo>
                      <a:pt x="2" y="4"/>
                    </a:lnTo>
                    <a:lnTo>
                      <a:pt x="1" y="8"/>
                    </a:lnTo>
                    <a:lnTo>
                      <a:pt x="1" y="12"/>
                    </a:lnTo>
                    <a:lnTo>
                      <a:pt x="2" y="15"/>
                    </a:lnTo>
                    <a:lnTo>
                      <a:pt x="4" y="16"/>
                    </a:lnTo>
                    <a:lnTo>
                      <a:pt x="6" y="16"/>
                    </a:lnTo>
                    <a:close/>
                  </a:path>
                </a:pathLst>
              </a:custGeom>
              <a:solidFill>
                <a:srgbClr val="F29C91"/>
              </a:solidFill>
              <a:ln w="9525">
                <a:noFill/>
                <a:round/>
                <a:headEnd/>
                <a:tailEnd/>
              </a:ln>
            </p:spPr>
            <p:txBody>
              <a:bodyPr/>
              <a:lstStyle/>
              <a:p>
                <a:endParaRPr lang="it-IT"/>
              </a:p>
            </p:txBody>
          </p:sp>
          <p:sp>
            <p:nvSpPr>
              <p:cNvPr id="1040" name="Freeform 16"/>
              <p:cNvSpPr>
                <a:spLocks/>
              </p:cNvSpPr>
              <p:nvPr/>
            </p:nvSpPr>
            <p:spPr bwMode="auto">
              <a:xfrm>
                <a:off x="2516" y="1257"/>
                <a:ext cx="120" cy="246"/>
              </a:xfrm>
              <a:custGeom>
                <a:avLst/>
                <a:gdLst>
                  <a:gd name="T0" fmla="*/ 48 w 20"/>
                  <a:gd name="T1" fmla="*/ 84 h 41"/>
                  <a:gd name="T2" fmla="*/ 42 w 20"/>
                  <a:gd name="T3" fmla="*/ 96 h 41"/>
                  <a:gd name="T4" fmla="*/ 42 w 20"/>
                  <a:gd name="T5" fmla="*/ 102 h 41"/>
                  <a:gd name="T6" fmla="*/ 30 w 20"/>
                  <a:gd name="T7" fmla="*/ 108 h 41"/>
                  <a:gd name="T8" fmla="*/ 24 w 20"/>
                  <a:gd name="T9" fmla="*/ 108 h 41"/>
                  <a:gd name="T10" fmla="*/ 12 w 20"/>
                  <a:gd name="T11" fmla="*/ 102 h 41"/>
                  <a:gd name="T12" fmla="*/ 6 w 20"/>
                  <a:gd name="T13" fmla="*/ 90 h 41"/>
                  <a:gd name="T14" fmla="*/ 0 w 20"/>
                  <a:gd name="T15" fmla="*/ 72 h 41"/>
                  <a:gd name="T16" fmla="*/ 6 w 20"/>
                  <a:gd name="T17" fmla="*/ 54 h 41"/>
                  <a:gd name="T18" fmla="*/ 6 w 20"/>
                  <a:gd name="T19" fmla="*/ 48 h 41"/>
                  <a:gd name="T20" fmla="*/ 12 w 20"/>
                  <a:gd name="T21" fmla="*/ 30 h 41"/>
                  <a:gd name="T22" fmla="*/ 24 w 20"/>
                  <a:gd name="T23" fmla="*/ 18 h 41"/>
                  <a:gd name="T24" fmla="*/ 30 w 20"/>
                  <a:gd name="T25" fmla="*/ 12 h 41"/>
                  <a:gd name="T26" fmla="*/ 48 w 20"/>
                  <a:gd name="T27" fmla="*/ 6 h 41"/>
                  <a:gd name="T28" fmla="*/ 72 w 20"/>
                  <a:gd name="T29" fmla="*/ 0 h 41"/>
                  <a:gd name="T30" fmla="*/ 84 w 20"/>
                  <a:gd name="T31" fmla="*/ 12 h 41"/>
                  <a:gd name="T32" fmla="*/ 96 w 20"/>
                  <a:gd name="T33" fmla="*/ 30 h 41"/>
                  <a:gd name="T34" fmla="*/ 102 w 20"/>
                  <a:gd name="T35" fmla="*/ 42 h 41"/>
                  <a:gd name="T36" fmla="*/ 108 w 20"/>
                  <a:gd name="T37" fmla="*/ 60 h 41"/>
                  <a:gd name="T38" fmla="*/ 114 w 20"/>
                  <a:gd name="T39" fmla="*/ 84 h 41"/>
                  <a:gd name="T40" fmla="*/ 114 w 20"/>
                  <a:gd name="T41" fmla="*/ 108 h 41"/>
                  <a:gd name="T42" fmla="*/ 120 w 20"/>
                  <a:gd name="T43" fmla="*/ 132 h 41"/>
                  <a:gd name="T44" fmla="*/ 120 w 20"/>
                  <a:gd name="T45" fmla="*/ 150 h 41"/>
                  <a:gd name="T46" fmla="*/ 120 w 20"/>
                  <a:gd name="T47" fmla="*/ 168 h 41"/>
                  <a:gd name="T48" fmla="*/ 114 w 20"/>
                  <a:gd name="T49" fmla="*/ 192 h 41"/>
                  <a:gd name="T50" fmla="*/ 114 w 20"/>
                  <a:gd name="T51" fmla="*/ 204 h 41"/>
                  <a:gd name="T52" fmla="*/ 108 w 20"/>
                  <a:gd name="T53" fmla="*/ 216 h 41"/>
                  <a:gd name="T54" fmla="*/ 102 w 20"/>
                  <a:gd name="T55" fmla="*/ 246 h 41"/>
                  <a:gd name="T56" fmla="*/ 96 w 20"/>
                  <a:gd name="T57" fmla="*/ 246 h 41"/>
                  <a:gd name="T58" fmla="*/ 96 w 20"/>
                  <a:gd name="T59" fmla="*/ 240 h 41"/>
                  <a:gd name="T60" fmla="*/ 96 w 20"/>
                  <a:gd name="T61" fmla="*/ 240 h 41"/>
                  <a:gd name="T62" fmla="*/ 102 w 20"/>
                  <a:gd name="T63" fmla="*/ 222 h 41"/>
                  <a:gd name="T64" fmla="*/ 114 w 20"/>
                  <a:gd name="T65" fmla="*/ 186 h 41"/>
                  <a:gd name="T66" fmla="*/ 114 w 20"/>
                  <a:gd name="T67" fmla="*/ 138 h 41"/>
                  <a:gd name="T68" fmla="*/ 114 w 20"/>
                  <a:gd name="T69" fmla="*/ 108 h 41"/>
                  <a:gd name="T70" fmla="*/ 108 w 20"/>
                  <a:gd name="T71" fmla="*/ 84 h 41"/>
                  <a:gd name="T72" fmla="*/ 102 w 20"/>
                  <a:gd name="T73" fmla="*/ 66 h 41"/>
                  <a:gd name="T74" fmla="*/ 96 w 20"/>
                  <a:gd name="T75" fmla="*/ 42 h 41"/>
                  <a:gd name="T76" fmla="*/ 90 w 20"/>
                  <a:gd name="T77" fmla="*/ 30 h 41"/>
                  <a:gd name="T78" fmla="*/ 78 w 20"/>
                  <a:gd name="T79" fmla="*/ 18 h 41"/>
                  <a:gd name="T80" fmla="*/ 72 w 20"/>
                  <a:gd name="T81" fmla="*/ 6 h 41"/>
                  <a:gd name="T82" fmla="*/ 54 w 20"/>
                  <a:gd name="T83" fmla="*/ 6 h 41"/>
                  <a:gd name="T84" fmla="*/ 36 w 20"/>
                  <a:gd name="T85" fmla="*/ 12 h 41"/>
                  <a:gd name="T86" fmla="*/ 24 w 20"/>
                  <a:gd name="T87" fmla="*/ 24 h 41"/>
                  <a:gd name="T88" fmla="*/ 18 w 20"/>
                  <a:gd name="T89" fmla="*/ 36 h 41"/>
                  <a:gd name="T90" fmla="*/ 12 w 20"/>
                  <a:gd name="T91" fmla="*/ 54 h 41"/>
                  <a:gd name="T92" fmla="*/ 6 w 20"/>
                  <a:gd name="T93" fmla="*/ 66 h 41"/>
                  <a:gd name="T94" fmla="*/ 12 w 20"/>
                  <a:gd name="T95" fmla="*/ 78 h 41"/>
                  <a:gd name="T96" fmla="*/ 12 w 20"/>
                  <a:gd name="T97" fmla="*/ 90 h 41"/>
                  <a:gd name="T98" fmla="*/ 18 w 20"/>
                  <a:gd name="T99" fmla="*/ 96 h 41"/>
                  <a:gd name="T100" fmla="*/ 30 w 20"/>
                  <a:gd name="T101" fmla="*/ 102 h 41"/>
                  <a:gd name="T102" fmla="*/ 36 w 20"/>
                  <a:gd name="T103" fmla="*/ 102 h 41"/>
                  <a:gd name="T104" fmla="*/ 42 w 20"/>
                  <a:gd name="T105" fmla="*/ 96 h 41"/>
                  <a:gd name="T106" fmla="*/ 42 w 20"/>
                  <a:gd name="T107" fmla="*/ 90 h 41"/>
                  <a:gd name="T108" fmla="*/ 48 w 20"/>
                  <a:gd name="T109" fmla="*/ 84 h 41"/>
                  <a:gd name="T110" fmla="*/ 48 w 20"/>
                  <a:gd name="T111" fmla="*/ 84 h 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
                  <a:gd name="T169" fmla="*/ 0 h 41"/>
                  <a:gd name="T170" fmla="*/ 20 w 20"/>
                  <a:gd name="T171" fmla="*/ 41 h 4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 h="41">
                    <a:moveTo>
                      <a:pt x="8" y="14"/>
                    </a:moveTo>
                    <a:lnTo>
                      <a:pt x="7" y="16"/>
                    </a:lnTo>
                    <a:lnTo>
                      <a:pt x="7" y="17"/>
                    </a:lnTo>
                    <a:lnTo>
                      <a:pt x="5" y="18"/>
                    </a:lnTo>
                    <a:lnTo>
                      <a:pt x="4" y="18"/>
                    </a:lnTo>
                    <a:lnTo>
                      <a:pt x="2" y="17"/>
                    </a:lnTo>
                    <a:lnTo>
                      <a:pt x="1" y="15"/>
                    </a:lnTo>
                    <a:lnTo>
                      <a:pt x="0" y="12"/>
                    </a:lnTo>
                    <a:lnTo>
                      <a:pt x="1" y="9"/>
                    </a:lnTo>
                    <a:lnTo>
                      <a:pt x="1" y="8"/>
                    </a:lnTo>
                    <a:lnTo>
                      <a:pt x="2" y="5"/>
                    </a:lnTo>
                    <a:lnTo>
                      <a:pt x="4" y="3"/>
                    </a:lnTo>
                    <a:lnTo>
                      <a:pt x="5" y="2"/>
                    </a:lnTo>
                    <a:lnTo>
                      <a:pt x="8" y="1"/>
                    </a:lnTo>
                    <a:lnTo>
                      <a:pt x="12" y="0"/>
                    </a:lnTo>
                    <a:lnTo>
                      <a:pt x="14" y="2"/>
                    </a:lnTo>
                    <a:lnTo>
                      <a:pt x="16" y="5"/>
                    </a:lnTo>
                    <a:lnTo>
                      <a:pt x="17" y="7"/>
                    </a:lnTo>
                    <a:lnTo>
                      <a:pt x="18" y="10"/>
                    </a:lnTo>
                    <a:lnTo>
                      <a:pt x="19" y="14"/>
                    </a:lnTo>
                    <a:lnTo>
                      <a:pt x="19" y="18"/>
                    </a:lnTo>
                    <a:lnTo>
                      <a:pt x="20" y="22"/>
                    </a:lnTo>
                    <a:lnTo>
                      <a:pt x="20" y="25"/>
                    </a:lnTo>
                    <a:lnTo>
                      <a:pt x="20" y="28"/>
                    </a:lnTo>
                    <a:lnTo>
                      <a:pt x="19" y="32"/>
                    </a:lnTo>
                    <a:lnTo>
                      <a:pt x="19" y="34"/>
                    </a:lnTo>
                    <a:lnTo>
                      <a:pt x="18" y="36"/>
                    </a:lnTo>
                    <a:lnTo>
                      <a:pt x="17" y="41"/>
                    </a:lnTo>
                    <a:lnTo>
                      <a:pt x="16" y="41"/>
                    </a:lnTo>
                    <a:lnTo>
                      <a:pt x="16" y="40"/>
                    </a:lnTo>
                    <a:lnTo>
                      <a:pt x="17" y="37"/>
                    </a:lnTo>
                    <a:lnTo>
                      <a:pt x="19" y="31"/>
                    </a:lnTo>
                    <a:lnTo>
                      <a:pt x="19" y="23"/>
                    </a:lnTo>
                    <a:lnTo>
                      <a:pt x="19" y="18"/>
                    </a:lnTo>
                    <a:lnTo>
                      <a:pt x="18" y="14"/>
                    </a:lnTo>
                    <a:lnTo>
                      <a:pt x="17" y="11"/>
                    </a:lnTo>
                    <a:lnTo>
                      <a:pt x="16" y="7"/>
                    </a:lnTo>
                    <a:lnTo>
                      <a:pt x="15" y="5"/>
                    </a:lnTo>
                    <a:lnTo>
                      <a:pt x="13" y="3"/>
                    </a:lnTo>
                    <a:lnTo>
                      <a:pt x="12" y="1"/>
                    </a:lnTo>
                    <a:lnTo>
                      <a:pt x="9" y="1"/>
                    </a:lnTo>
                    <a:lnTo>
                      <a:pt x="6" y="2"/>
                    </a:lnTo>
                    <a:lnTo>
                      <a:pt x="4" y="4"/>
                    </a:lnTo>
                    <a:lnTo>
                      <a:pt x="3" y="6"/>
                    </a:lnTo>
                    <a:lnTo>
                      <a:pt x="2" y="9"/>
                    </a:lnTo>
                    <a:lnTo>
                      <a:pt x="1" y="11"/>
                    </a:lnTo>
                    <a:lnTo>
                      <a:pt x="2" y="13"/>
                    </a:lnTo>
                    <a:lnTo>
                      <a:pt x="2" y="15"/>
                    </a:lnTo>
                    <a:lnTo>
                      <a:pt x="3" y="16"/>
                    </a:lnTo>
                    <a:lnTo>
                      <a:pt x="5" y="17"/>
                    </a:lnTo>
                    <a:lnTo>
                      <a:pt x="6" y="17"/>
                    </a:lnTo>
                    <a:lnTo>
                      <a:pt x="7" y="16"/>
                    </a:lnTo>
                    <a:lnTo>
                      <a:pt x="7" y="15"/>
                    </a:lnTo>
                    <a:lnTo>
                      <a:pt x="8" y="14"/>
                    </a:lnTo>
                    <a:close/>
                  </a:path>
                </a:pathLst>
              </a:custGeom>
              <a:solidFill>
                <a:srgbClr val="FFFFFF"/>
              </a:solidFill>
              <a:ln w="9525">
                <a:noFill/>
                <a:round/>
                <a:headEnd/>
                <a:tailEnd/>
              </a:ln>
            </p:spPr>
            <p:txBody>
              <a:bodyPr/>
              <a:lstStyle/>
              <a:p>
                <a:endParaRPr lang="it-IT"/>
              </a:p>
            </p:txBody>
          </p:sp>
          <p:sp>
            <p:nvSpPr>
              <p:cNvPr id="1041" name="Freeform 17"/>
              <p:cNvSpPr>
                <a:spLocks/>
              </p:cNvSpPr>
              <p:nvPr/>
            </p:nvSpPr>
            <p:spPr bwMode="auto">
              <a:xfrm>
                <a:off x="2570" y="1329"/>
                <a:ext cx="30" cy="54"/>
              </a:xfrm>
              <a:custGeom>
                <a:avLst/>
                <a:gdLst>
                  <a:gd name="T0" fmla="*/ 0 w 5"/>
                  <a:gd name="T1" fmla="*/ 6 h 9"/>
                  <a:gd name="T2" fmla="*/ 6 w 5"/>
                  <a:gd name="T3" fmla="*/ 6 h 9"/>
                  <a:gd name="T4" fmla="*/ 6 w 5"/>
                  <a:gd name="T5" fmla="*/ 6 h 9"/>
                  <a:gd name="T6" fmla="*/ 12 w 5"/>
                  <a:gd name="T7" fmla="*/ 0 h 9"/>
                  <a:gd name="T8" fmla="*/ 18 w 5"/>
                  <a:gd name="T9" fmla="*/ 6 h 9"/>
                  <a:gd name="T10" fmla="*/ 18 w 5"/>
                  <a:gd name="T11" fmla="*/ 12 h 9"/>
                  <a:gd name="T12" fmla="*/ 18 w 5"/>
                  <a:gd name="T13" fmla="*/ 18 h 9"/>
                  <a:gd name="T14" fmla="*/ 24 w 5"/>
                  <a:gd name="T15" fmla="*/ 18 h 9"/>
                  <a:gd name="T16" fmla="*/ 24 w 5"/>
                  <a:gd name="T17" fmla="*/ 24 h 9"/>
                  <a:gd name="T18" fmla="*/ 18 w 5"/>
                  <a:gd name="T19" fmla="*/ 30 h 9"/>
                  <a:gd name="T20" fmla="*/ 6 w 5"/>
                  <a:gd name="T21" fmla="*/ 36 h 9"/>
                  <a:gd name="T22" fmla="*/ 6 w 5"/>
                  <a:gd name="T23" fmla="*/ 42 h 9"/>
                  <a:gd name="T24" fmla="*/ 6 w 5"/>
                  <a:gd name="T25" fmla="*/ 48 h 9"/>
                  <a:gd name="T26" fmla="*/ 12 w 5"/>
                  <a:gd name="T27" fmla="*/ 48 h 9"/>
                  <a:gd name="T28" fmla="*/ 18 w 5"/>
                  <a:gd name="T29" fmla="*/ 48 h 9"/>
                  <a:gd name="T30" fmla="*/ 24 w 5"/>
                  <a:gd name="T31" fmla="*/ 48 h 9"/>
                  <a:gd name="T32" fmla="*/ 30 w 5"/>
                  <a:gd name="T33" fmla="*/ 42 h 9"/>
                  <a:gd name="T34" fmla="*/ 30 w 5"/>
                  <a:gd name="T35" fmla="*/ 48 h 9"/>
                  <a:gd name="T36" fmla="*/ 18 w 5"/>
                  <a:gd name="T37" fmla="*/ 54 h 9"/>
                  <a:gd name="T38" fmla="*/ 12 w 5"/>
                  <a:gd name="T39" fmla="*/ 54 h 9"/>
                  <a:gd name="T40" fmla="*/ 6 w 5"/>
                  <a:gd name="T41" fmla="*/ 54 h 9"/>
                  <a:gd name="T42" fmla="*/ 0 w 5"/>
                  <a:gd name="T43" fmla="*/ 48 h 9"/>
                  <a:gd name="T44" fmla="*/ 6 w 5"/>
                  <a:gd name="T45" fmla="*/ 42 h 9"/>
                  <a:gd name="T46" fmla="*/ 6 w 5"/>
                  <a:gd name="T47" fmla="*/ 36 h 9"/>
                  <a:gd name="T48" fmla="*/ 12 w 5"/>
                  <a:gd name="T49" fmla="*/ 30 h 9"/>
                  <a:gd name="T50" fmla="*/ 18 w 5"/>
                  <a:gd name="T51" fmla="*/ 30 h 9"/>
                  <a:gd name="T52" fmla="*/ 18 w 5"/>
                  <a:gd name="T53" fmla="*/ 24 h 9"/>
                  <a:gd name="T54" fmla="*/ 18 w 5"/>
                  <a:gd name="T55" fmla="*/ 24 h 9"/>
                  <a:gd name="T56" fmla="*/ 18 w 5"/>
                  <a:gd name="T57" fmla="*/ 18 h 9"/>
                  <a:gd name="T58" fmla="*/ 12 w 5"/>
                  <a:gd name="T59" fmla="*/ 18 h 9"/>
                  <a:gd name="T60" fmla="*/ 18 w 5"/>
                  <a:gd name="T61" fmla="*/ 6 h 9"/>
                  <a:gd name="T62" fmla="*/ 12 w 5"/>
                  <a:gd name="T63" fmla="*/ 6 h 9"/>
                  <a:gd name="T64" fmla="*/ 6 w 5"/>
                  <a:gd name="T65" fmla="*/ 6 h 9"/>
                  <a:gd name="T66" fmla="*/ 0 w 5"/>
                  <a:gd name="T67" fmla="*/ 6 h 9"/>
                  <a:gd name="T68" fmla="*/ 0 w 5"/>
                  <a:gd name="T69" fmla="*/ 6 h 9"/>
                  <a:gd name="T70" fmla="*/ 0 w 5"/>
                  <a:gd name="T71" fmla="*/ 6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
                  <a:gd name="T109" fmla="*/ 0 h 9"/>
                  <a:gd name="T110" fmla="*/ 5 w 5"/>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 h="9">
                    <a:moveTo>
                      <a:pt x="0" y="1"/>
                    </a:moveTo>
                    <a:lnTo>
                      <a:pt x="1" y="1"/>
                    </a:lnTo>
                    <a:lnTo>
                      <a:pt x="2" y="0"/>
                    </a:lnTo>
                    <a:lnTo>
                      <a:pt x="3" y="1"/>
                    </a:lnTo>
                    <a:lnTo>
                      <a:pt x="3" y="2"/>
                    </a:lnTo>
                    <a:lnTo>
                      <a:pt x="3" y="3"/>
                    </a:lnTo>
                    <a:lnTo>
                      <a:pt x="4" y="3"/>
                    </a:lnTo>
                    <a:lnTo>
                      <a:pt x="4" y="4"/>
                    </a:lnTo>
                    <a:lnTo>
                      <a:pt x="3" y="5"/>
                    </a:lnTo>
                    <a:lnTo>
                      <a:pt x="1" y="6"/>
                    </a:lnTo>
                    <a:lnTo>
                      <a:pt x="1" y="7"/>
                    </a:lnTo>
                    <a:lnTo>
                      <a:pt x="1" y="8"/>
                    </a:lnTo>
                    <a:lnTo>
                      <a:pt x="2" y="8"/>
                    </a:lnTo>
                    <a:lnTo>
                      <a:pt x="3" y="8"/>
                    </a:lnTo>
                    <a:lnTo>
                      <a:pt x="4" y="8"/>
                    </a:lnTo>
                    <a:lnTo>
                      <a:pt x="5" y="7"/>
                    </a:lnTo>
                    <a:lnTo>
                      <a:pt x="5" y="8"/>
                    </a:lnTo>
                    <a:lnTo>
                      <a:pt x="3" y="9"/>
                    </a:lnTo>
                    <a:lnTo>
                      <a:pt x="2" y="9"/>
                    </a:lnTo>
                    <a:lnTo>
                      <a:pt x="1" y="9"/>
                    </a:lnTo>
                    <a:lnTo>
                      <a:pt x="0" y="8"/>
                    </a:lnTo>
                    <a:lnTo>
                      <a:pt x="1" y="7"/>
                    </a:lnTo>
                    <a:lnTo>
                      <a:pt x="1" y="6"/>
                    </a:lnTo>
                    <a:lnTo>
                      <a:pt x="2" y="5"/>
                    </a:lnTo>
                    <a:lnTo>
                      <a:pt x="3" y="5"/>
                    </a:lnTo>
                    <a:lnTo>
                      <a:pt x="3" y="4"/>
                    </a:lnTo>
                    <a:lnTo>
                      <a:pt x="3" y="3"/>
                    </a:lnTo>
                    <a:lnTo>
                      <a:pt x="2" y="3"/>
                    </a:lnTo>
                    <a:lnTo>
                      <a:pt x="3" y="1"/>
                    </a:lnTo>
                    <a:lnTo>
                      <a:pt x="2" y="1"/>
                    </a:lnTo>
                    <a:lnTo>
                      <a:pt x="1" y="1"/>
                    </a:lnTo>
                    <a:lnTo>
                      <a:pt x="0" y="1"/>
                    </a:lnTo>
                    <a:close/>
                  </a:path>
                </a:pathLst>
              </a:custGeom>
              <a:solidFill>
                <a:srgbClr val="FFFFFF"/>
              </a:solidFill>
              <a:ln w="9525">
                <a:noFill/>
                <a:round/>
                <a:headEnd/>
                <a:tailEnd/>
              </a:ln>
            </p:spPr>
            <p:txBody>
              <a:bodyPr/>
              <a:lstStyle/>
              <a:p>
                <a:endParaRPr lang="it-IT"/>
              </a:p>
            </p:txBody>
          </p:sp>
          <p:sp>
            <p:nvSpPr>
              <p:cNvPr id="1042" name="Freeform 18"/>
              <p:cNvSpPr>
                <a:spLocks/>
              </p:cNvSpPr>
              <p:nvPr/>
            </p:nvSpPr>
            <p:spPr bwMode="auto">
              <a:xfrm>
                <a:off x="2576" y="1401"/>
                <a:ext cx="24" cy="48"/>
              </a:xfrm>
              <a:custGeom>
                <a:avLst/>
                <a:gdLst>
                  <a:gd name="T0" fmla="*/ 24 w 4"/>
                  <a:gd name="T1" fmla="*/ 0 h 8"/>
                  <a:gd name="T2" fmla="*/ 18 w 4"/>
                  <a:gd name="T3" fmla="*/ 6 h 8"/>
                  <a:gd name="T4" fmla="*/ 12 w 4"/>
                  <a:gd name="T5" fmla="*/ 12 h 8"/>
                  <a:gd name="T6" fmla="*/ 12 w 4"/>
                  <a:gd name="T7" fmla="*/ 18 h 8"/>
                  <a:gd name="T8" fmla="*/ 12 w 4"/>
                  <a:gd name="T9" fmla="*/ 18 h 8"/>
                  <a:gd name="T10" fmla="*/ 6 w 4"/>
                  <a:gd name="T11" fmla="*/ 18 h 8"/>
                  <a:gd name="T12" fmla="*/ 0 w 4"/>
                  <a:gd name="T13" fmla="*/ 24 h 8"/>
                  <a:gd name="T14" fmla="*/ 0 w 4"/>
                  <a:gd name="T15" fmla="*/ 30 h 8"/>
                  <a:gd name="T16" fmla="*/ 6 w 4"/>
                  <a:gd name="T17" fmla="*/ 36 h 8"/>
                  <a:gd name="T18" fmla="*/ 6 w 4"/>
                  <a:gd name="T19" fmla="*/ 42 h 8"/>
                  <a:gd name="T20" fmla="*/ 18 w 4"/>
                  <a:gd name="T21" fmla="*/ 48 h 8"/>
                  <a:gd name="T22" fmla="*/ 18 w 4"/>
                  <a:gd name="T23" fmla="*/ 48 h 8"/>
                  <a:gd name="T24" fmla="*/ 12 w 4"/>
                  <a:gd name="T25" fmla="*/ 42 h 8"/>
                  <a:gd name="T26" fmla="*/ 12 w 4"/>
                  <a:gd name="T27" fmla="*/ 36 h 8"/>
                  <a:gd name="T28" fmla="*/ 6 w 4"/>
                  <a:gd name="T29" fmla="*/ 30 h 8"/>
                  <a:gd name="T30" fmla="*/ 6 w 4"/>
                  <a:gd name="T31" fmla="*/ 24 h 8"/>
                  <a:gd name="T32" fmla="*/ 6 w 4"/>
                  <a:gd name="T33" fmla="*/ 24 h 8"/>
                  <a:gd name="T34" fmla="*/ 12 w 4"/>
                  <a:gd name="T35" fmla="*/ 18 h 8"/>
                  <a:gd name="T36" fmla="*/ 18 w 4"/>
                  <a:gd name="T37" fmla="*/ 24 h 8"/>
                  <a:gd name="T38" fmla="*/ 24 w 4"/>
                  <a:gd name="T39" fmla="*/ 18 h 8"/>
                  <a:gd name="T40" fmla="*/ 18 w 4"/>
                  <a:gd name="T41" fmla="*/ 12 h 8"/>
                  <a:gd name="T42" fmla="*/ 18 w 4"/>
                  <a:gd name="T43" fmla="*/ 12 h 8"/>
                  <a:gd name="T44" fmla="*/ 18 w 4"/>
                  <a:gd name="T45" fmla="*/ 6 h 8"/>
                  <a:gd name="T46" fmla="*/ 18 w 4"/>
                  <a:gd name="T47" fmla="*/ 6 h 8"/>
                  <a:gd name="T48" fmla="*/ 24 w 4"/>
                  <a:gd name="T49" fmla="*/ 0 h 8"/>
                  <a:gd name="T50" fmla="*/ 24 w 4"/>
                  <a:gd name="T51" fmla="*/ 0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
                  <a:gd name="T79" fmla="*/ 0 h 8"/>
                  <a:gd name="T80" fmla="*/ 4 w 4"/>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 h="8">
                    <a:moveTo>
                      <a:pt x="4" y="0"/>
                    </a:moveTo>
                    <a:lnTo>
                      <a:pt x="3" y="1"/>
                    </a:lnTo>
                    <a:lnTo>
                      <a:pt x="2" y="2"/>
                    </a:lnTo>
                    <a:lnTo>
                      <a:pt x="2" y="3"/>
                    </a:lnTo>
                    <a:lnTo>
                      <a:pt x="1" y="3"/>
                    </a:lnTo>
                    <a:lnTo>
                      <a:pt x="0" y="4"/>
                    </a:lnTo>
                    <a:lnTo>
                      <a:pt x="0" y="5"/>
                    </a:lnTo>
                    <a:lnTo>
                      <a:pt x="1" y="6"/>
                    </a:lnTo>
                    <a:lnTo>
                      <a:pt x="1" y="7"/>
                    </a:lnTo>
                    <a:lnTo>
                      <a:pt x="3" y="8"/>
                    </a:lnTo>
                    <a:lnTo>
                      <a:pt x="2" y="7"/>
                    </a:lnTo>
                    <a:lnTo>
                      <a:pt x="2" y="6"/>
                    </a:lnTo>
                    <a:lnTo>
                      <a:pt x="1" y="5"/>
                    </a:lnTo>
                    <a:lnTo>
                      <a:pt x="1" y="4"/>
                    </a:lnTo>
                    <a:lnTo>
                      <a:pt x="2" y="3"/>
                    </a:lnTo>
                    <a:lnTo>
                      <a:pt x="3" y="4"/>
                    </a:lnTo>
                    <a:lnTo>
                      <a:pt x="4" y="3"/>
                    </a:lnTo>
                    <a:lnTo>
                      <a:pt x="3" y="2"/>
                    </a:lnTo>
                    <a:lnTo>
                      <a:pt x="3" y="1"/>
                    </a:lnTo>
                    <a:lnTo>
                      <a:pt x="4" y="0"/>
                    </a:lnTo>
                    <a:close/>
                  </a:path>
                </a:pathLst>
              </a:custGeom>
              <a:solidFill>
                <a:srgbClr val="FFFFFF"/>
              </a:solidFill>
              <a:ln w="9525">
                <a:noFill/>
                <a:round/>
                <a:headEnd/>
                <a:tailEnd/>
              </a:ln>
            </p:spPr>
            <p:txBody>
              <a:bodyPr/>
              <a:lstStyle/>
              <a:p>
                <a:endParaRPr lang="it-IT"/>
              </a:p>
            </p:txBody>
          </p:sp>
          <p:sp>
            <p:nvSpPr>
              <p:cNvPr id="1043" name="Freeform 19"/>
              <p:cNvSpPr>
                <a:spLocks/>
              </p:cNvSpPr>
              <p:nvPr/>
            </p:nvSpPr>
            <p:spPr bwMode="auto">
              <a:xfrm>
                <a:off x="2582" y="1461"/>
                <a:ext cx="12" cy="12"/>
              </a:xfrm>
              <a:custGeom>
                <a:avLst/>
                <a:gdLst>
                  <a:gd name="T0" fmla="*/ 12 w 2"/>
                  <a:gd name="T1" fmla="*/ 6 h 2"/>
                  <a:gd name="T2" fmla="*/ 6 w 2"/>
                  <a:gd name="T3" fmla="*/ 6 h 2"/>
                  <a:gd name="T4" fmla="*/ 0 w 2"/>
                  <a:gd name="T5" fmla="*/ 6 h 2"/>
                  <a:gd name="T6" fmla="*/ 0 w 2"/>
                  <a:gd name="T7" fmla="*/ 12 h 2"/>
                  <a:gd name="T8" fmla="*/ 0 w 2"/>
                  <a:gd name="T9" fmla="*/ 12 h 2"/>
                  <a:gd name="T10" fmla="*/ 0 w 2"/>
                  <a:gd name="T11" fmla="*/ 6 h 2"/>
                  <a:gd name="T12" fmla="*/ 0 w 2"/>
                  <a:gd name="T13" fmla="*/ 0 h 2"/>
                  <a:gd name="T14" fmla="*/ 6 w 2"/>
                  <a:gd name="T15" fmla="*/ 0 h 2"/>
                  <a:gd name="T16" fmla="*/ 12 w 2"/>
                  <a:gd name="T17" fmla="*/ 0 h 2"/>
                  <a:gd name="T18" fmla="*/ 12 w 2"/>
                  <a:gd name="T19" fmla="*/ 6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2" y="1"/>
                    </a:moveTo>
                    <a:lnTo>
                      <a:pt x="1" y="1"/>
                    </a:lnTo>
                    <a:lnTo>
                      <a:pt x="0" y="1"/>
                    </a:lnTo>
                    <a:lnTo>
                      <a:pt x="0" y="2"/>
                    </a:lnTo>
                    <a:lnTo>
                      <a:pt x="0" y="1"/>
                    </a:lnTo>
                    <a:lnTo>
                      <a:pt x="0" y="0"/>
                    </a:lnTo>
                    <a:lnTo>
                      <a:pt x="1" y="0"/>
                    </a:lnTo>
                    <a:lnTo>
                      <a:pt x="2" y="0"/>
                    </a:lnTo>
                    <a:lnTo>
                      <a:pt x="2" y="1"/>
                    </a:lnTo>
                    <a:close/>
                  </a:path>
                </a:pathLst>
              </a:custGeom>
              <a:solidFill>
                <a:srgbClr val="FFFFFF"/>
              </a:solidFill>
              <a:ln w="9525">
                <a:noFill/>
                <a:round/>
                <a:headEnd/>
                <a:tailEnd/>
              </a:ln>
            </p:spPr>
            <p:txBody>
              <a:bodyPr/>
              <a:lstStyle/>
              <a:p>
                <a:endParaRPr lang="it-IT"/>
              </a:p>
            </p:txBody>
          </p:sp>
          <p:sp>
            <p:nvSpPr>
              <p:cNvPr id="1044" name="Freeform 20"/>
              <p:cNvSpPr>
                <a:spLocks/>
              </p:cNvSpPr>
              <p:nvPr/>
            </p:nvSpPr>
            <p:spPr bwMode="auto">
              <a:xfrm>
                <a:off x="2558" y="1467"/>
                <a:ext cx="12" cy="6"/>
              </a:xfrm>
              <a:custGeom>
                <a:avLst/>
                <a:gdLst>
                  <a:gd name="T0" fmla="*/ 6 w 2"/>
                  <a:gd name="T1" fmla="*/ 0 h 1"/>
                  <a:gd name="T2" fmla="*/ 0 w 2"/>
                  <a:gd name="T3" fmla="*/ 6 h 1"/>
                  <a:gd name="T4" fmla="*/ 0 w 2"/>
                  <a:gd name="T5" fmla="*/ 0 h 1"/>
                  <a:gd name="T6" fmla="*/ 12 w 2"/>
                  <a:gd name="T7" fmla="*/ 0 h 1"/>
                  <a:gd name="T8" fmla="*/ 6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lnTo>
                      <a:pt x="0" y="1"/>
                    </a:lnTo>
                    <a:lnTo>
                      <a:pt x="0" y="0"/>
                    </a:lnTo>
                    <a:lnTo>
                      <a:pt x="2" y="0"/>
                    </a:lnTo>
                    <a:lnTo>
                      <a:pt x="1" y="0"/>
                    </a:lnTo>
                    <a:close/>
                  </a:path>
                </a:pathLst>
              </a:custGeom>
              <a:solidFill>
                <a:srgbClr val="FFFFFF"/>
              </a:solidFill>
              <a:ln w="9525">
                <a:noFill/>
                <a:round/>
                <a:headEnd/>
                <a:tailEnd/>
              </a:ln>
            </p:spPr>
            <p:txBody>
              <a:bodyPr/>
              <a:lstStyle/>
              <a:p>
                <a:endParaRPr lang="it-IT"/>
              </a:p>
            </p:txBody>
          </p:sp>
          <p:sp>
            <p:nvSpPr>
              <p:cNvPr id="1045" name="Freeform 21"/>
              <p:cNvSpPr>
                <a:spLocks/>
              </p:cNvSpPr>
              <p:nvPr/>
            </p:nvSpPr>
            <p:spPr bwMode="auto">
              <a:xfrm>
                <a:off x="2492" y="1389"/>
                <a:ext cx="42" cy="66"/>
              </a:xfrm>
              <a:custGeom>
                <a:avLst/>
                <a:gdLst>
                  <a:gd name="T0" fmla="*/ 36 w 7"/>
                  <a:gd name="T1" fmla="*/ 0 h 11"/>
                  <a:gd name="T2" fmla="*/ 18 w 7"/>
                  <a:gd name="T3" fmla="*/ 18 h 11"/>
                  <a:gd name="T4" fmla="*/ 6 w 7"/>
                  <a:gd name="T5" fmla="*/ 36 h 11"/>
                  <a:gd name="T6" fmla="*/ 0 w 7"/>
                  <a:gd name="T7" fmla="*/ 48 h 11"/>
                  <a:gd name="T8" fmla="*/ 0 w 7"/>
                  <a:gd name="T9" fmla="*/ 60 h 11"/>
                  <a:gd name="T10" fmla="*/ 0 w 7"/>
                  <a:gd name="T11" fmla="*/ 66 h 11"/>
                  <a:gd name="T12" fmla="*/ 6 w 7"/>
                  <a:gd name="T13" fmla="*/ 66 h 11"/>
                  <a:gd name="T14" fmla="*/ 12 w 7"/>
                  <a:gd name="T15" fmla="*/ 66 h 11"/>
                  <a:gd name="T16" fmla="*/ 18 w 7"/>
                  <a:gd name="T17" fmla="*/ 66 h 11"/>
                  <a:gd name="T18" fmla="*/ 18 w 7"/>
                  <a:gd name="T19" fmla="*/ 60 h 11"/>
                  <a:gd name="T20" fmla="*/ 30 w 7"/>
                  <a:gd name="T21" fmla="*/ 48 h 11"/>
                  <a:gd name="T22" fmla="*/ 24 w 7"/>
                  <a:gd name="T23" fmla="*/ 54 h 11"/>
                  <a:gd name="T24" fmla="*/ 18 w 7"/>
                  <a:gd name="T25" fmla="*/ 60 h 11"/>
                  <a:gd name="T26" fmla="*/ 12 w 7"/>
                  <a:gd name="T27" fmla="*/ 60 h 11"/>
                  <a:gd name="T28" fmla="*/ 12 w 7"/>
                  <a:gd name="T29" fmla="*/ 60 h 11"/>
                  <a:gd name="T30" fmla="*/ 6 w 7"/>
                  <a:gd name="T31" fmla="*/ 60 h 11"/>
                  <a:gd name="T32" fmla="*/ 0 w 7"/>
                  <a:gd name="T33" fmla="*/ 54 h 11"/>
                  <a:gd name="T34" fmla="*/ 0 w 7"/>
                  <a:gd name="T35" fmla="*/ 48 h 11"/>
                  <a:gd name="T36" fmla="*/ 6 w 7"/>
                  <a:gd name="T37" fmla="*/ 42 h 11"/>
                  <a:gd name="T38" fmla="*/ 12 w 7"/>
                  <a:gd name="T39" fmla="*/ 30 h 11"/>
                  <a:gd name="T40" fmla="*/ 42 w 7"/>
                  <a:gd name="T41" fmla="*/ 0 h 11"/>
                  <a:gd name="T42" fmla="*/ 36 w 7"/>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11"/>
                  <a:gd name="T68" fmla="*/ 7 w 7"/>
                  <a:gd name="T69" fmla="*/ 11 h 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11">
                    <a:moveTo>
                      <a:pt x="6" y="0"/>
                    </a:moveTo>
                    <a:lnTo>
                      <a:pt x="3" y="3"/>
                    </a:lnTo>
                    <a:lnTo>
                      <a:pt x="1" y="6"/>
                    </a:lnTo>
                    <a:lnTo>
                      <a:pt x="0" y="8"/>
                    </a:lnTo>
                    <a:lnTo>
                      <a:pt x="0" y="10"/>
                    </a:lnTo>
                    <a:lnTo>
                      <a:pt x="0" y="11"/>
                    </a:lnTo>
                    <a:lnTo>
                      <a:pt x="1" y="11"/>
                    </a:lnTo>
                    <a:lnTo>
                      <a:pt x="2" y="11"/>
                    </a:lnTo>
                    <a:lnTo>
                      <a:pt x="3" y="11"/>
                    </a:lnTo>
                    <a:lnTo>
                      <a:pt x="3" y="10"/>
                    </a:lnTo>
                    <a:lnTo>
                      <a:pt x="5" y="8"/>
                    </a:lnTo>
                    <a:lnTo>
                      <a:pt x="4" y="9"/>
                    </a:lnTo>
                    <a:lnTo>
                      <a:pt x="3" y="10"/>
                    </a:lnTo>
                    <a:lnTo>
                      <a:pt x="2" y="10"/>
                    </a:lnTo>
                    <a:lnTo>
                      <a:pt x="1" y="10"/>
                    </a:lnTo>
                    <a:lnTo>
                      <a:pt x="0" y="9"/>
                    </a:lnTo>
                    <a:lnTo>
                      <a:pt x="0" y="8"/>
                    </a:lnTo>
                    <a:lnTo>
                      <a:pt x="1" y="7"/>
                    </a:lnTo>
                    <a:lnTo>
                      <a:pt x="2" y="5"/>
                    </a:lnTo>
                    <a:lnTo>
                      <a:pt x="7" y="0"/>
                    </a:lnTo>
                    <a:lnTo>
                      <a:pt x="6" y="0"/>
                    </a:lnTo>
                    <a:close/>
                  </a:path>
                </a:pathLst>
              </a:custGeom>
              <a:solidFill>
                <a:srgbClr val="FFFFFF"/>
              </a:solidFill>
              <a:ln w="9525">
                <a:noFill/>
                <a:round/>
                <a:headEnd/>
                <a:tailEnd/>
              </a:ln>
            </p:spPr>
            <p:txBody>
              <a:bodyPr/>
              <a:lstStyle/>
              <a:p>
                <a:endParaRPr lang="it-IT"/>
              </a:p>
            </p:txBody>
          </p:sp>
          <p:sp>
            <p:nvSpPr>
              <p:cNvPr id="1046" name="Freeform 22"/>
              <p:cNvSpPr>
                <a:spLocks/>
              </p:cNvSpPr>
              <p:nvPr/>
            </p:nvSpPr>
            <p:spPr bwMode="auto">
              <a:xfrm>
                <a:off x="2510" y="1443"/>
                <a:ext cx="90" cy="66"/>
              </a:xfrm>
              <a:custGeom>
                <a:avLst/>
                <a:gdLst>
                  <a:gd name="T0" fmla="*/ 48 w 15"/>
                  <a:gd name="T1" fmla="*/ 6 h 11"/>
                  <a:gd name="T2" fmla="*/ 36 w 15"/>
                  <a:gd name="T3" fmla="*/ 6 h 11"/>
                  <a:gd name="T4" fmla="*/ 24 w 15"/>
                  <a:gd name="T5" fmla="*/ 6 h 11"/>
                  <a:gd name="T6" fmla="*/ 12 w 15"/>
                  <a:gd name="T7" fmla="*/ 12 h 11"/>
                  <a:gd name="T8" fmla="*/ 6 w 15"/>
                  <a:gd name="T9" fmla="*/ 18 h 11"/>
                  <a:gd name="T10" fmla="*/ 6 w 15"/>
                  <a:gd name="T11" fmla="*/ 30 h 11"/>
                  <a:gd name="T12" fmla="*/ 6 w 15"/>
                  <a:gd name="T13" fmla="*/ 36 h 11"/>
                  <a:gd name="T14" fmla="*/ 12 w 15"/>
                  <a:gd name="T15" fmla="*/ 42 h 11"/>
                  <a:gd name="T16" fmla="*/ 24 w 15"/>
                  <a:gd name="T17" fmla="*/ 48 h 11"/>
                  <a:gd name="T18" fmla="*/ 36 w 15"/>
                  <a:gd name="T19" fmla="*/ 54 h 11"/>
                  <a:gd name="T20" fmla="*/ 48 w 15"/>
                  <a:gd name="T21" fmla="*/ 60 h 11"/>
                  <a:gd name="T22" fmla="*/ 66 w 15"/>
                  <a:gd name="T23" fmla="*/ 60 h 11"/>
                  <a:gd name="T24" fmla="*/ 90 w 15"/>
                  <a:gd name="T25" fmla="*/ 60 h 11"/>
                  <a:gd name="T26" fmla="*/ 90 w 15"/>
                  <a:gd name="T27" fmla="*/ 60 h 11"/>
                  <a:gd name="T28" fmla="*/ 66 w 15"/>
                  <a:gd name="T29" fmla="*/ 66 h 11"/>
                  <a:gd name="T30" fmla="*/ 48 w 15"/>
                  <a:gd name="T31" fmla="*/ 60 h 11"/>
                  <a:gd name="T32" fmla="*/ 30 w 15"/>
                  <a:gd name="T33" fmla="*/ 54 h 11"/>
                  <a:gd name="T34" fmla="*/ 18 w 15"/>
                  <a:gd name="T35" fmla="*/ 48 h 11"/>
                  <a:gd name="T36" fmla="*/ 6 w 15"/>
                  <a:gd name="T37" fmla="*/ 42 h 11"/>
                  <a:gd name="T38" fmla="*/ 0 w 15"/>
                  <a:gd name="T39" fmla="*/ 36 h 11"/>
                  <a:gd name="T40" fmla="*/ 0 w 15"/>
                  <a:gd name="T41" fmla="*/ 24 h 11"/>
                  <a:gd name="T42" fmla="*/ 6 w 15"/>
                  <a:gd name="T43" fmla="*/ 12 h 11"/>
                  <a:gd name="T44" fmla="*/ 12 w 15"/>
                  <a:gd name="T45" fmla="*/ 6 h 11"/>
                  <a:gd name="T46" fmla="*/ 24 w 15"/>
                  <a:gd name="T47" fmla="*/ 6 h 11"/>
                  <a:gd name="T48" fmla="*/ 36 w 15"/>
                  <a:gd name="T49" fmla="*/ 0 h 11"/>
                  <a:gd name="T50" fmla="*/ 42 w 15"/>
                  <a:gd name="T51" fmla="*/ 6 h 11"/>
                  <a:gd name="T52" fmla="*/ 48 w 15"/>
                  <a:gd name="T53" fmla="*/ 6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
                  <a:gd name="T82" fmla="*/ 0 h 11"/>
                  <a:gd name="T83" fmla="*/ 15 w 15"/>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 h="11">
                    <a:moveTo>
                      <a:pt x="8" y="1"/>
                    </a:moveTo>
                    <a:lnTo>
                      <a:pt x="6" y="1"/>
                    </a:lnTo>
                    <a:lnTo>
                      <a:pt x="4" y="1"/>
                    </a:lnTo>
                    <a:lnTo>
                      <a:pt x="2" y="2"/>
                    </a:lnTo>
                    <a:lnTo>
                      <a:pt x="1" y="3"/>
                    </a:lnTo>
                    <a:lnTo>
                      <a:pt x="1" y="5"/>
                    </a:lnTo>
                    <a:lnTo>
                      <a:pt x="1" y="6"/>
                    </a:lnTo>
                    <a:lnTo>
                      <a:pt x="2" y="7"/>
                    </a:lnTo>
                    <a:lnTo>
                      <a:pt x="4" y="8"/>
                    </a:lnTo>
                    <a:lnTo>
                      <a:pt x="6" y="9"/>
                    </a:lnTo>
                    <a:lnTo>
                      <a:pt x="8" y="10"/>
                    </a:lnTo>
                    <a:lnTo>
                      <a:pt x="11" y="10"/>
                    </a:lnTo>
                    <a:lnTo>
                      <a:pt x="15" y="10"/>
                    </a:lnTo>
                    <a:lnTo>
                      <a:pt x="11" y="11"/>
                    </a:lnTo>
                    <a:lnTo>
                      <a:pt x="8" y="10"/>
                    </a:lnTo>
                    <a:lnTo>
                      <a:pt x="5" y="9"/>
                    </a:lnTo>
                    <a:lnTo>
                      <a:pt x="3" y="8"/>
                    </a:lnTo>
                    <a:lnTo>
                      <a:pt x="1" y="7"/>
                    </a:lnTo>
                    <a:lnTo>
                      <a:pt x="0" y="6"/>
                    </a:lnTo>
                    <a:lnTo>
                      <a:pt x="0" y="4"/>
                    </a:lnTo>
                    <a:lnTo>
                      <a:pt x="1" y="2"/>
                    </a:lnTo>
                    <a:lnTo>
                      <a:pt x="2" y="1"/>
                    </a:lnTo>
                    <a:lnTo>
                      <a:pt x="4" y="1"/>
                    </a:lnTo>
                    <a:lnTo>
                      <a:pt x="6" y="0"/>
                    </a:lnTo>
                    <a:lnTo>
                      <a:pt x="7" y="1"/>
                    </a:lnTo>
                    <a:lnTo>
                      <a:pt x="8" y="1"/>
                    </a:lnTo>
                    <a:close/>
                  </a:path>
                </a:pathLst>
              </a:custGeom>
              <a:solidFill>
                <a:srgbClr val="FFFFFF"/>
              </a:solidFill>
              <a:ln w="9525">
                <a:noFill/>
                <a:round/>
                <a:headEnd/>
                <a:tailEnd/>
              </a:ln>
            </p:spPr>
            <p:txBody>
              <a:bodyPr/>
              <a:lstStyle/>
              <a:p>
                <a:endParaRPr lang="it-IT"/>
              </a:p>
            </p:txBody>
          </p:sp>
          <p:sp>
            <p:nvSpPr>
              <p:cNvPr id="1047" name="Freeform 23"/>
              <p:cNvSpPr>
                <a:spLocks/>
              </p:cNvSpPr>
              <p:nvPr/>
            </p:nvSpPr>
            <p:spPr bwMode="auto">
              <a:xfrm>
                <a:off x="2522" y="1461"/>
                <a:ext cx="42" cy="30"/>
              </a:xfrm>
              <a:custGeom>
                <a:avLst/>
                <a:gdLst>
                  <a:gd name="T0" fmla="*/ 30 w 7"/>
                  <a:gd name="T1" fmla="*/ 0 h 5"/>
                  <a:gd name="T2" fmla="*/ 6 w 7"/>
                  <a:gd name="T3" fmla="*/ 0 h 5"/>
                  <a:gd name="T4" fmla="*/ 12 w 7"/>
                  <a:gd name="T5" fmla="*/ 0 h 5"/>
                  <a:gd name="T6" fmla="*/ 0 w 7"/>
                  <a:gd name="T7" fmla="*/ 6 h 5"/>
                  <a:gd name="T8" fmla="*/ 12 w 7"/>
                  <a:gd name="T9" fmla="*/ 6 h 5"/>
                  <a:gd name="T10" fmla="*/ 0 w 7"/>
                  <a:gd name="T11" fmla="*/ 12 h 5"/>
                  <a:gd name="T12" fmla="*/ 12 w 7"/>
                  <a:gd name="T13" fmla="*/ 12 h 5"/>
                  <a:gd name="T14" fmla="*/ 0 w 7"/>
                  <a:gd name="T15" fmla="*/ 18 h 5"/>
                  <a:gd name="T16" fmla="*/ 12 w 7"/>
                  <a:gd name="T17" fmla="*/ 12 h 5"/>
                  <a:gd name="T18" fmla="*/ 6 w 7"/>
                  <a:gd name="T19" fmla="*/ 24 h 5"/>
                  <a:gd name="T20" fmla="*/ 18 w 7"/>
                  <a:gd name="T21" fmla="*/ 18 h 5"/>
                  <a:gd name="T22" fmla="*/ 6 w 7"/>
                  <a:gd name="T23" fmla="*/ 30 h 5"/>
                  <a:gd name="T24" fmla="*/ 24 w 7"/>
                  <a:gd name="T25" fmla="*/ 18 h 5"/>
                  <a:gd name="T26" fmla="*/ 18 w 7"/>
                  <a:gd name="T27" fmla="*/ 30 h 5"/>
                  <a:gd name="T28" fmla="*/ 42 w 7"/>
                  <a:gd name="T29" fmla="*/ 12 h 5"/>
                  <a:gd name="T30" fmla="*/ 36 w 7"/>
                  <a:gd name="T31" fmla="*/ 6 h 5"/>
                  <a:gd name="T32" fmla="*/ 42 w 7"/>
                  <a:gd name="T33" fmla="*/ 0 h 5"/>
                  <a:gd name="T34" fmla="*/ 36 w 7"/>
                  <a:gd name="T35" fmla="*/ 0 h 5"/>
                  <a:gd name="T36" fmla="*/ 30 w 7"/>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
                  <a:gd name="T58" fmla="*/ 0 h 5"/>
                  <a:gd name="T59" fmla="*/ 7 w 7"/>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 h="5">
                    <a:moveTo>
                      <a:pt x="5" y="0"/>
                    </a:moveTo>
                    <a:lnTo>
                      <a:pt x="1" y="0"/>
                    </a:lnTo>
                    <a:lnTo>
                      <a:pt x="2" y="0"/>
                    </a:lnTo>
                    <a:lnTo>
                      <a:pt x="0" y="1"/>
                    </a:lnTo>
                    <a:lnTo>
                      <a:pt x="2" y="1"/>
                    </a:lnTo>
                    <a:lnTo>
                      <a:pt x="0" y="2"/>
                    </a:lnTo>
                    <a:lnTo>
                      <a:pt x="2" y="2"/>
                    </a:lnTo>
                    <a:lnTo>
                      <a:pt x="0" y="3"/>
                    </a:lnTo>
                    <a:lnTo>
                      <a:pt x="2" y="2"/>
                    </a:lnTo>
                    <a:lnTo>
                      <a:pt x="1" y="4"/>
                    </a:lnTo>
                    <a:lnTo>
                      <a:pt x="3" y="3"/>
                    </a:lnTo>
                    <a:lnTo>
                      <a:pt x="1" y="5"/>
                    </a:lnTo>
                    <a:lnTo>
                      <a:pt x="4" y="3"/>
                    </a:lnTo>
                    <a:lnTo>
                      <a:pt x="3" y="5"/>
                    </a:lnTo>
                    <a:lnTo>
                      <a:pt x="7" y="2"/>
                    </a:lnTo>
                    <a:lnTo>
                      <a:pt x="6" y="1"/>
                    </a:lnTo>
                    <a:lnTo>
                      <a:pt x="7" y="0"/>
                    </a:lnTo>
                    <a:lnTo>
                      <a:pt x="6" y="0"/>
                    </a:lnTo>
                    <a:lnTo>
                      <a:pt x="5" y="0"/>
                    </a:lnTo>
                    <a:close/>
                  </a:path>
                </a:pathLst>
              </a:custGeom>
              <a:solidFill>
                <a:srgbClr val="E2715B"/>
              </a:solidFill>
              <a:ln w="9525">
                <a:noFill/>
                <a:round/>
                <a:headEnd/>
                <a:tailEnd/>
              </a:ln>
            </p:spPr>
            <p:txBody>
              <a:bodyPr/>
              <a:lstStyle/>
              <a:p>
                <a:endParaRPr lang="it-IT"/>
              </a:p>
            </p:txBody>
          </p:sp>
          <p:sp>
            <p:nvSpPr>
              <p:cNvPr id="1048" name="Freeform 24"/>
              <p:cNvSpPr>
                <a:spLocks/>
              </p:cNvSpPr>
              <p:nvPr/>
            </p:nvSpPr>
            <p:spPr bwMode="auto">
              <a:xfrm>
                <a:off x="2552" y="1473"/>
                <a:ext cx="42" cy="30"/>
              </a:xfrm>
              <a:custGeom>
                <a:avLst/>
                <a:gdLst>
                  <a:gd name="T0" fmla="*/ 12 w 7"/>
                  <a:gd name="T1" fmla="*/ 6 h 5"/>
                  <a:gd name="T2" fmla="*/ 0 w 7"/>
                  <a:gd name="T3" fmla="*/ 24 h 5"/>
                  <a:gd name="T4" fmla="*/ 12 w 7"/>
                  <a:gd name="T5" fmla="*/ 12 h 5"/>
                  <a:gd name="T6" fmla="*/ 12 w 7"/>
                  <a:gd name="T7" fmla="*/ 24 h 5"/>
                  <a:gd name="T8" fmla="*/ 18 w 7"/>
                  <a:gd name="T9" fmla="*/ 18 h 5"/>
                  <a:gd name="T10" fmla="*/ 18 w 7"/>
                  <a:gd name="T11" fmla="*/ 24 h 5"/>
                  <a:gd name="T12" fmla="*/ 18 w 7"/>
                  <a:gd name="T13" fmla="*/ 18 h 5"/>
                  <a:gd name="T14" fmla="*/ 24 w 7"/>
                  <a:gd name="T15" fmla="*/ 24 h 5"/>
                  <a:gd name="T16" fmla="*/ 24 w 7"/>
                  <a:gd name="T17" fmla="*/ 18 h 5"/>
                  <a:gd name="T18" fmla="*/ 30 w 7"/>
                  <a:gd name="T19" fmla="*/ 30 h 5"/>
                  <a:gd name="T20" fmla="*/ 30 w 7"/>
                  <a:gd name="T21" fmla="*/ 18 h 5"/>
                  <a:gd name="T22" fmla="*/ 36 w 7"/>
                  <a:gd name="T23" fmla="*/ 24 h 5"/>
                  <a:gd name="T24" fmla="*/ 36 w 7"/>
                  <a:gd name="T25" fmla="*/ 18 h 5"/>
                  <a:gd name="T26" fmla="*/ 42 w 7"/>
                  <a:gd name="T27" fmla="*/ 24 h 5"/>
                  <a:gd name="T28" fmla="*/ 36 w 7"/>
                  <a:gd name="T29" fmla="*/ 0 h 5"/>
                  <a:gd name="T30" fmla="*/ 30 w 7"/>
                  <a:gd name="T31" fmla="*/ 0 h 5"/>
                  <a:gd name="T32" fmla="*/ 30 w 7"/>
                  <a:gd name="T33" fmla="*/ 0 h 5"/>
                  <a:gd name="T34" fmla="*/ 24 w 7"/>
                  <a:gd name="T35" fmla="*/ 0 h 5"/>
                  <a:gd name="T36" fmla="*/ 24 w 7"/>
                  <a:gd name="T37" fmla="*/ 0 h 5"/>
                  <a:gd name="T38" fmla="*/ 18 w 7"/>
                  <a:gd name="T39" fmla="*/ 0 h 5"/>
                  <a:gd name="T40" fmla="*/ 12 w 7"/>
                  <a:gd name="T41" fmla="*/ 6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5"/>
                  <a:gd name="T65" fmla="*/ 7 w 7"/>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5">
                    <a:moveTo>
                      <a:pt x="2" y="1"/>
                    </a:moveTo>
                    <a:lnTo>
                      <a:pt x="0" y="4"/>
                    </a:lnTo>
                    <a:lnTo>
                      <a:pt x="2" y="2"/>
                    </a:lnTo>
                    <a:lnTo>
                      <a:pt x="2" y="4"/>
                    </a:lnTo>
                    <a:lnTo>
                      <a:pt x="3" y="3"/>
                    </a:lnTo>
                    <a:lnTo>
                      <a:pt x="3" y="4"/>
                    </a:lnTo>
                    <a:lnTo>
                      <a:pt x="3" y="3"/>
                    </a:lnTo>
                    <a:lnTo>
                      <a:pt x="4" y="4"/>
                    </a:lnTo>
                    <a:lnTo>
                      <a:pt x="4" y="3"/>
                    </a:lnTo>
                    <a:lnTo>
                      <a:pt x="5" y="5"/>
                    </a:lnTo>
                    <a:lnTo>
                      <a:pt x="5" y="3"/>
                    </a:lnTo>
                    <a:lnTo>
                      <a:pt x="6" y="4"/>
                    </a:lnTo>
                    <a:lnTo>
                      <a:pt x="6" y="3"/>
                    </a:lnTo>
                    <a:lnTo>
                      <a:pt x="7" y="4"/>
                    </a:lnTo>
                    <a:lnTo>
                      <a:pt x="6" y="0"/>
                    </a:lnTo>
                    <a:lnTo>
                      <a:pt x="5" y="0"/>
                    </a:lnTo>
                    <a:lnTo>
                      <a:pt x="4" y="0"/>
                    </a:lnTo>
                    <a:lnTo>
                      <a:pt x="3" y="0"/>
                    </a:lnTo>
                    <a:lnTo>
                      <a:pt x="2" y="1"/>
                    </a:lnTo>
                    <a:close/>
                  </a:path>
                </a:pathLst>
              </a:custGeom>
              <a:solidFill>
                <a:srgbClr val="E2715B"/>
              </a:solidFill>
              <a:ln w="9525">
                <a:noFill/>
                <a:round/>
                <a:headEnd/>
                <a:tailEnd/>
              </a:ln>
            </p:spPr>
            <p:txBody>
              <a:bodyPr/>
              <a:lstStyle/>
              <a:p>
                <a:endParaRPr lang="it-IT"/>
              </a:p>
            </p:txBody>
          </p:sp>
          <p:sp>
            <p:nvSpPr>
              <p:cNvPr id="1049" name="Freeform 25"/>
              <p:cNvSpPr>
                <a:spLocks/>
              </p:cNvSpPr>
              <p:nvPr/>
            </p:nvSpPr>
            <p:spPr bwMode="auto">
              <a:xfrm>
                <a:off x="2594" y="1449"/>
                <a:ext cx="24" cy="36"/>
              </a:xfrm>
              <a:custGeom>
                <a:avLst/>
                <a:gdLst>
                  <a:gd name="T0" fmla="*/ 0 w 4"/>
                  <a:gd name="T1" fmla="*/ 12 h 6"/>
                  <a:gd name="T2" fmla="*/ 6 w 4"/>
                  <a:gd name="T3" fmla="*/ 36 h 6"/>
                  <a:gd name="T4" fmla="*/ 6 w 4"/>
                  <a:gd name="T5" fmla="*/ 24 h 6"/>
                  <a:gd name="T6" fmla="*/ 12 w 4"/>
                  <a:gd name="T7" fmla="*/ 36 h 6"/>
                  <a:gd name="T8" fmla="*/ 12 w 4"/>
                  <a:gd name="T9" fmla="*/ 24 h 6"/>
                  <a:gd name="T10" fmla="*/ 24 w 4"/>
                  <a:gd name="T11" fmla="*/ 36 h 6"/>
                  <a:gd name="T12" fmla="*/ 12 w 4"/>
                  <a:gd name="T13" fmla="*/ 24 h 6"/>
                  <a:gd name="T14" fmla="*/ 24 w 4"/>
                  <a:gd name="T15" fmla="*/ 30 h 6"/>
                  <a:gd name="T16" fmla="*/ 12 w 4"/>
                  <a:gd name="T17" fmla="*/ 18 h 6"/>
                  <a:gd name="T18" fmla="*/ 24 w 4"/>
                  <a:gd name="T19" fmla="*/ 24 h 6"/>
                  <a:gd name="T20" fmla="*/ 12 w 4"/>
                  <a:gd name="T21" fmla="*/ 12 h 6"/>
                  <a:gd name="T22" fmla="*/ 24 w 4"/>
                  <a:gd name="T23" fmla="*/ 18 h 6"/>
                  <a:gd name="T24" fmla="*/ 0 w 4"/>
                  <a:gd name="T25" fmla="*/ 0 h 6"/>
                  <a:gd name="T26" fmla="*/ 0 w 4"/>
                  <a:gd name="T27" fmla="*/ 6 h 6"/>
                  <a:gd name="T28" fmla="*/ 0 w 4"/>
                  <a:gd name="T29" fmla="*/ 6 h 6"/>
                  <a:gd name="T30" fmla="*/ 0 w 4"/>
                  <a:gd name="T31" fmla="*/ 12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0" y="2"/>
                    </a:moveTo>
                    <a:lnTo>
                      <a:pt x="1" y="6"/>
                    </a:lnTo>
                    <a:lnTo>
                      <a:pt x="1" y="4"/>
                    </a:lnTo>
                    <a:lnTo>
                      <a:pt x="2" y="6"/>
                    </a:lnTo>
                    <a:lnTo>
                      <a:pt x="2" y="4"/>
                    </a:lnTo>
                    <a:lnTo>
                      <a:pt x="4" y="6"/>
                    </a:lnTo>
                    <a:lnTo>
                      <a:pt x="2" y="4"/>
                    </a:lnTo>
                    <a:lnTo>
                      <a:pt x="4" y="5"/>
                    </a:lnTo>
                    <a:lnTo>
                      <a:pt x="2" y="3"/>
                    </a:lnTo>
                    <a:lnTo>
                      <a:pt x="4" y="4"/>
                    </a:lnTo>
                    <a:lnTo>
                      <a:pt x="2" y="2"/>
                    </a:lnTo>
                    <a:lnTo>
                      <a:pt x="4" y="3"/>
                    </a:lnTo>
                    <a:lnTo>
                      <a:pt x="0" y="0"/>
                    </a:lnTo>
                    <a:lnTo>
                      <a:pt x="0" y="1"/>
                    </a:lnTo>
                    <a:lnTo>
                      <a:pt x="0" y="2"/>
                    </a:lnTo>
                    <a:close/>
                  </a:path>
                </a:pathLst>
              </a:custGeom>
              <a:solidFill>
                <a:srgbClr val="E2715B"/>
              </a:solidFill>
              <a:ln w="9525">
                <a:noFill/>
                <a:round/>
                <a:headEnd/>
                <a:tailEnd/>
              </a:ln>
            </p:spPr>
            <p:txBody>
              <a:bodyPr/>
              <a:lstStyle/>
              <a:p>
                <a:endParaRPr lang="it-IT"/>
              </a:p>
            </p:txBody>
          </p:sp>
          <p:sp>
            <p:nvSpPr>
              <p:cNvPr id="1050" name="Freeform 26"/>
              <p:cNvSpPr>
                <a:spLocks/>
              </p:cNvSpPr>
              <p:nvPr/>
            </p:nvSpPr>
            <p:spPr bwMode="auto">
              <a:xfrm>
                <a:off x="2594" y="1413"/>
                <a:ext cx="30" cy="48"/>
              </a:xfrm>
              <a:custGeom>
                <a:avLst/>
                <a:gdLst>
                  <a:gd name="T0" fmla="*/ 0 w 5"/>
                  <a:gd name="T1" fmla="*/ 12 h 8"/>
                  <a:gd name="T2" fmla="*/ 24 w 5"/>
                  <a:gd name="T3" fmla="*/ 48 h 8"/>
                  <a:gd name="T4" fmla="*/ 18 w 5"/>
                  <a:gd name="T5" fmla="*/ 36 h 8"/>
                  <a:gd name="T6" fmla="*/ 30 w 5"/>
                  <a:gd name="T7" fmla="*/ 42 h 8"/>
                  <a:gd name="T8" fmla="*/ 18 w 5"/>
                  <a:gd name="T9" fmla="*/ 30 h 8"/>
                  <a:gd name="T10" fmla="*/ 30 w 5"/>
                  <a:gd name="T11" fmla="*/ 36 h 8"/>
                  <a:gd name="T12" fmla="*/ 18 w 5"/>
                  <a:gd name="T13" fmla="*/ 24 h 8"/>
                  <a:gd name="T14" fmla="*/ 30 w 5"/>
                  <a:gd name="T15" fmla="*/ 24 h 8"/>
                  <a:gd name="T16" fmla="*/ 24 w 5"/>
                  <a:gd name="T17" fmla="*/ 18 h 8"/>
                  <a:gd name="T18" fmla="*/ 30 w 5"/>
                  <a:gd name="T19" fmla="*/ 12 h 8"/>
                  <a:gd name="T20" fmla="*/ 24 w 5"/>
                  <a:gd name="T21" fmla="*/ 12 h 8"/>
                  <a:gd name="T22" fmla="*/ 30 w 5"/>
                  <a:gd name="T23" fmla="*/ 6 h 8"/>
                  <a:gd name="T24" fmla="*/ 24 w 5"/>
                  <a:gd name="T25" fmla="*/ 6 h 8"/>
                  <a:gd name="T26" fmla="*/ 30 w 5"/>
                  <a:gd name="T27" fmla="*/ 0 h 8"/>
                  <a:gd name="T28" fmla="*/ 6 w 5"/>
                  <a:gd name="T29" fmla="*/ 6 h 8"/>
                  <a:gd name="T30" fmla="*/ 0 w 5"/>
                  <a:gd name="T31" fmla="*/ 6 h 8"/>
                  <a:gd name="T32" fmla="*/ 0 w 5"/>
                  <a:gd name="T33" fmla="*/ 12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8"/>
                  <a:gd name="T53" fmla="*/ 5 w 5"/>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8">
                    <a:moveTo>
                      <a:pt x="0" y="2"/>
                    </a:moveTo>
                    <a:lnTo>
                      <a:pt x="4" y="8"/>
                    </a:lnTo>
                    <a:lnTo>
                      <a:pt x="3" y="6"/>
                    </a:lnTo>
                    <a:lnTo>
                      <a:pt x="5" y="7"/>
                    </a:lnTo>
                    <a:lnTo>
                      <a:pt x="3" y="5"/>
                    </a:lnTo>
                    <a:lnTo>
                      <a:pt x="5" y="6"/>
                    </a:lnTo>
                    <a:lnTo>
                      <a:pt x="3" y="4"/>
                    </a:lnTo>
                    <a:lnTo>
                      <a:pt x="5" y="4"/>
                    </a:lnTo>
                    <a:lnTo>
                      <a:pt x="4" y="3"/>
                    </a:lnTo>
                    <a:lnTo>
                      <a:pt x="5" y="2"/>
                    </a:lnTo>
                    <a:lnTo>
                      <a:pt x="4" y="2"/>
                    </a:lnTo>
                    <a:lnTo>
                      <a:pt x="5" y="1"/>
                    </a:lnTo>
                    <a:lnTo>
                      <a:pt x="4" y="1"/>
                    </a:lnTo>
                    <a:lnTo>
                      <a:pt x="5" y="0"/>
                    </a:lnTo>
                    <a:lnTo>
                      <a:pt x="1" y="1"/>
                    </a:lnTo>
                    <a:lnTo>
                      <a:pt x="0" y="1"/>
                    </a:lnTo>
                    <a:lnTo>
                      <a:pt x="0" y="2"/>
                    </a:lnTo>
                    <a:close/>
                  </a:path>
                </a:pathLst>
              </a:custGeom>
              <a:solidFill>
                <a:srgbClr val="E2715B"/>
              </a:solidFill>
              <a:ln w="9525">
                <a:noFill/>
                <a:round/>
                <a:headEnd/>
                <a:tailEnd/>
              </a:ln>
            </p:spPr>
            <p:txBody>
              <a:bodyPr/>
              <a:lstStyle/>
              <a:p>
                <a:endParaRPr lang="it-IT"/>
              </a:p>
            </p:txBody>
          </p:sp>
          <p:sp>
            <p:nvSpPr>
              <p:cNvPr id="1051" name="Freeform 27"/>
              <p:cNvSpPr>
                <a:spLocks/>
              </p:cNvSpPr>
              <p:nvPr/>
            </p:nvSpPr>
            <p:spPr bwMode="auto">
              <a:xfrm>
                <a:off x="2594" y="1359"/>
                <a:ext cx="30" cy="54"/>
              </a:xfrm>
              <a:custGeom>
                <a:avLst/>
                <a:gdLst>
                  <a:gd name="T0" fmla="*/ 0 w 5"/>
                  <a:gd name="T1" fmla="*/ 36 h 9"/>
                  <a:gd name="T2" fmla="*/ 24 w 5"/>
                  <a:gd name="T3" fmla="*/ 54 h 9"/>
                  <a:gd name="T4" fmla="*/ 18 w 5"/>
                  <a:gd name="T5" fmla="*/ 48 h 9"/>
                  <a:gd name="T6" fmla="*/ 30 w 5"/>
                  <a:gd name="T7" fmla="*/ 54 h 9"/>
                  <a:gd name="T8" fmla="*/ 18 w 5"/>
                  <a:gd name="T9" fmla="*/ 42 h 9"/>
                  <a:gd name="T10" fmla="*/ 30 w 5"/>
                  <a:gd name="T11" fmla="*/ 42 h 9"/>
                  <a:gd name="T12" fmla="*/ 18 w 5"/>
                  <a:gd name="T13" fmla="*/ 36 h 9"/>
                  <a:gd name="T14" fmla="*/ 30 w 5"/>
                  <a:gd name="T15" fmla="*/ 36 h 9"/>
                  <a:gd name="T16" fmla="*/ 24 w 5"/>
                  <a:gd name="T17" fmla="*/ 30 h 9"/>
                  <a:gd name="T18" fmla="*/ 30 w 5"/>
                  <a:gd name="T19" fmla="*/ 30 h 9"/>
                  <a:gd name="T20" fmla="*/ 18 w 5"/>
                  <a:gd name="T21" fmla="*/ 30 h 9"/>
                  <a:gd name="T22" fmla="*/ 30 w 5"/>
                  <a:gd name="T23" fmla="*/ 24 h 9"/>
                  <a:gd name="T24" fmla="*/ 18 w 5"/>
                  <a:gd name="T25" fmla="*/ 24 h 9"/>
                  <a:gd name="T26" fmla="*/ 30 w 5"/>
                  <a:gd name="T27" fmla="*/ 12 h 9"/>
                  <a:gd name="T28" fmla="*/ 18 w 5"/>
                  <a:gd name="T29" fmla="*/ 18 h 9"/>
                  <a:gd name="T30" fmla="*/ 24 w 5"/>
                  <a:gd name="T31" fmla="*/ 6 h 9"/>
                  <a:gd name="T32" fmla="*/ 12 w 5"/>
                  <a:gd name="T33" fmla="*/ 12 h 9"/>
                  <a:gd name="T34" fmla="*/ 18 w 5"/>
                  <a:gd name="T35" fmla="*/ 0 h 9"/>
                  <a:gd name="T36" fmla="*/ 12 w 5"/>
                  <a:gd name="T37" fmla="*/ 12 h 9"/>
                  <a:gd name="T38" fmla="*/ 12 w 5"/>
                  <a:gd name="T39" fmla="*/ 0 h 9"/>
                  <a:gd name="T40" fmla="*/ 0 w 5"/>
                  <a:gd name="T41" fmla="*/ 24 h 9"/>
                  <a:gd name="T42" fmla="*/ 0 w 5"/>
                  <a:gd name="T43" fmla="*/ 36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
                  <a:gd name="T67" fmla="*/ 0 h 9"/>
                  <a:gd name="T68" fmla="*/ 5 w 5"/>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 h="9">
                    <a:moveTo>
                      <a:pt x="0" y="6"/>
                    </a:moveTo>
                    <a:lnTo>
                      <a:pt x="4" y="9"/>
                    </a:lnTo>
                    <a:lnTo>
                      <a:pt x="3" y="8"/>
                    </a:lnTo>
                    <a:lnTo>
                      <a:pt x="5" y="9"/>
                    </a:lnTo>
                    <a:lnTo>
                      <a:pt x="3" y="7"/>
                    </a:lnTo>
                    <a:lnTo>
                      <a:pt x="5" y="7"/>
                    </a:lnTo>
                    <a:lnTo>
                      <a:pt x="3" y="6"/>
                    </a:lnTo>
                    <a:lnTo>
                      <a:pt x="5" y="6"/>
                    </a:lnTo>
                    <a:lnTo>
                      <a:pt x="4" y="5"/>
                    </a:lnTo>
                    <a:lnTo>
                      <a:pt x="5" y="5"/>
                    </a:lnTo>
                    <a:lnTo>
                      <a:pt x="3" y="5"/>
                    </a:lnTo>
                    <a:lnTo>
                      <a:pt x="5" y="4"/>
                    </a:lnTo>
                    <a:lnTo>
                      <a:pt x="3" y="4"/>
                    </a:lnTo>
                    <a:lnTo>
                      <a:pt x="5" y="2"/>
                    </a:lnTo>
                    <a:lnTo>
                      <a:pt x="3" y="3"/>
                    </a:lnTo>
                    <a:lnTo>
                      <a:pt x="4" y="1"/>
                    </a:lnTo>
                    <a:lnTo>
                      <a:pt x="2" y="2"/>
                    </a:lnTo>
                    <a:lnTo>
                      <a:pt x="3" y="0"/>
                    </a:lnTo>
                    <a:lnTo>
                      <a:pt x="2" y="2"/>
                    </a:lnTo>
                    <a:lnTo>
                      <a:pt x="2" y="0"/>
                    </a:lnTo>
                    <a:lnTo>
                      <a:pt x="0" y="4"/>
                    </a:lnTo>
                    <a:lnTo>
                      <a:pt x="0" y="6"/>
                    </a:lnTo>
                    <a:close/>
                  </a:path>
                </a:pathLst>
              </a:custGeom>
              <a:solidFill>
                <a:srgbClr val="E2715B"/>
              </a:solidFill>
              <a:ln w="9525">
                <a:noFill/>
                <a:round/>
                <a:headEnd/>
                <a:tailEnd/>
              </a:ln>
            </p:spPr>
            <p:txBody>
              <a:bodyPr/>
              <a:lstStyle/>
              <a:p>
                <a:endParaRPr lang="it-IT"/>
              </a:p>
            </p:txBody>
          </p:sp>
          <p:sp>
            <p:nvSpPr>
              <p:cNvPr id="1052" name="Freeform 28"/>
              <p:cNvSpPr>
                <a:spLocks/>
              </p:cNvSpPr>
              <p:nvPr/>
            </p:nvSpPr>
            <p:spPr bwMode="auto">
              <a:xfrm>
                <a:off x="2594" y="1317"/>
                <a:ext cx="30" cy="36"/>
              </a:xfrm>
              <a:custGeom>
                <a:avLst/>
                <a:gdLst>
                  <a:gd name="T0" fmla="*/ 12 w 5"/>
                  <a:gd name="T1" fmla="*/ 0 h 6"/>
                  <a:gd name="T2" fmla="*/ 0 w 5"/>
                  <a:gd name="T3" fmla="*/ 30 h 6"/>
                  <a:gd name="T4" fmla="*/ 0 w 5"/>
                  <a:gd name="T5" fmla="*/ 36 h 6"/>
                  <a:gd name="T6" fmla="*/ 6 w 5"/>
                  <a:gd name="T7" fmla="*/ 36 h 6"/>
                  <a:gd name="T8" fmla="*/ 30 w 5"/>
                  <a:gd name="T9" fmla="*/ 36 h 6"/>
                  <a:gd name="T10" fmla="*/ 18 w 5"/>
                  <a:gd name="T11" fmla="*/ 36 h 6"/>
                  <a:gd name="T12" fmla="*/ 30 w 5"/>
                  <a:gd name="T13" fmla="*/ 30 h 6"/>
                  <a:gd name="T14" fmla="*/ 18 w 5"/>
                  <a:gd name="T15" fmla="*/ 24 h 6"/>
                  <a:gd name="T16" fmla="*/ 24 w 5"/>
                  <a:gd name="T17" fmla="*/ 18 h 6"/>
                  <a:gd name="T18" fmla="*/ 18 w 5"/>
                  <a:gd name="T19" fmla="*/ 24 h 6"/>
                  <a:gd name="T20" fmla="*/ 24 w 5"/>
                  <a:gd name="T21" fmla="*/ 12 h 6"/>
                  <a:gd name="T22" fmla="*/ 12 w 5"/>
                  <a:gd name="T23" fmla="*/ 18 h 6"/>
                  <a:gd name="T24" fmla="*/ 18 w 5"/>
                  <a:gd name="T25" fmla="*/ 6 h 6"/>
                  <a:gd name="T26" fmla="*/ 12 w 5"/>
                  <a:gd name="T27" fmla="*/ 18 h 6"/>
                  <a:gd name="T28" fmla="*/ 12 w 5"/>
                  <a:gd name="T29" fmla="*/ 0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6"/>
                  <a:gd name="T47" fmla="*/ 5 w 5"/>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6">
                    <a:moveTo>
                      <a:pt x="2" y="0"/>
                    </a:moveTo>
                    <a:lnTo>
                      <a:pt x="0" y="5"/>
                    </a:lnTo>
                    <a:lnTo>
                      <a:pt x="0" y="6"/>
                    </a:lnTo>
                    <a:lnTo>
                      <a:pt x="1" y="6"/>
                    </a:lnTo>
                    <a:lnTo>
                      <a:pt x="5" y="6"/>
                    </a:lnTo>
                    <a:lnTo>
                      <a:pt x="3" y="6"/>
                    </a:lnTo>
                    <a:lnTo>
                      <a:pt x="5" y="5"/>
                    </a:lnTo>
                    <a:lnTo>
                      <a:pt x="3" y="4"/>
                    </a:lnTo>
                    <a:lnTo>
                      <a:pt x="4" y="3"/>
                    </a:lnTo>
                    <a:lnTo>
                      <a:pt x="3" y="4"/>
                    </a:lnTo>
                    <a:lnTo>
                      <a:pt x="4" y="2"/>
                    </a:lnTo>
                    <a:lnTo>
                      <a:pt x="2" y="3"/>
                    </a:lnTo>
                    <a:lnTo>
                      <a:pt x="3" y="1"/>
                    </a:lnTo>
                    <a:lnTo>
                      <a:pt x="2" y="3"/>
                    </a:lnTo>
                    <a:lnTo>
                      <a:pt x="2" y="0"/>
                    </a:lnTo>
                    <a:close/>
                  </a:path>
                </a:pathLst>
              </a:custGeom>
              <a:solidFill>
                <a:srgbClr val="E2715B"/>
              </a:solidFill>
              <a:ln w="9525">
                <a:noFill/>
                <a:round/>
                <a:headEnd/>
                <a:tailEnd/>
              </a:ln>
            </p:spPr>
            <p:txBody>
              <a:bodyPr/>
              <a:lstStyle/>
              <a:p>
                <a:endParaRPr lang="it-IT"/>
              </a:p>
            </p:txBody>
          </p:sp>
          <p:sp>
            <p:nvSpPr>
              <p:cNvPr id="1053" name="Freeform 29"/>
              <p:cNvSpPr>
                <a:spLocks/>
              </p:cNvSpPr>
              <p:nvPr/>
            </p:nvSpPr>
            <p:spPr bwMode="auto">
              <a:xfrm>
                <a:off x="2564" y="1269"/>
                <a:ext cx="42" cy="66"/>
              </a:xfrm>
              <a:custGeom>
                <a:avLst/>
                <a:gdLst>
                  <a:gd name="T0" fmla="*/ 18 w 7"/>
                  <a:gd name="T1" fmla="*/ 60 h 11"/>
                  <a:gd name="T2" fmla="*/ 0 w 7"/>
                  <a:gd name="T3" fmla="*/ 24 h 11"/>
                  <a:gd name="T4" fmla="*/ 12 w 7"/>
                  <a:gd name="T5" fmla="*/ 42 h 11"/>
                  <a:gd name="T6" fmla="*/ 6 w 7"/>
                  <a:gd name="T7" fmla="*/ 12 h 11"/>
                  <a:gd name="T8" fmla="*/ 12 w 7"/>
                  <a:gd name="T9" fmla="*/ 36 h 11"/>
                  <a:gd name="T10" fmla="*/ 12 w 7"/>
                  <a:gd name="T11" fmla="*/ 6 h 11"/>
                  <a:gd name="T12" fmla="*/ 18 w 7"/>
                  <a:gd name="T13" fmla="*/ 30 h 11"/>
                  <a:gd name="T14" fmla="*/ 24 w 7"/>
                  <a:gd name="T15" fmla="*/ 0 h 11"/>
                  <a:gd name="T16" fmla="*/ 24 w 7"/>
                  <a:gd name="T17" fmla="*/ 42 h 11"/>
                  <a:gd name="T18" fmla="*/ 30 w 7"/>
                  <a:gd name="T19" fmla="*/ 12 h 11"/>
                  <a:gd name="T20" fmla="*/ 30 w 7"/>
                  <a:gd name="T21" fmla="*/ 42 h 11"/>
                  <a:gd name="T22" fmla="*/ 36 w 7"/>
                  <a:gd name="T23" fmla="*/ 24 h 11"/>
                  <a:gd name="T24" fmla="*/ 30 w 7"/>
                  <a:gd name="T25" fmla="*/ 42 h 11"/>
                  <a:gd name="T26" fmla="*/ 36 w 7"/>
                  <a:gd name="T27" fmla="*/ 30 h 11"/>
                  <a:gd name="T28" fmla="*/ 30 w 7"/>
                  <a:gd name="T29" fmla="*/ 54 h 11"/>
                  <a:gd name="T30" fmla="*/ 42 w 7"/>
                  <a:gd name="T31" fmla="*/ 42 h 11"/>
                  <a:gd name="T32" fmla="*/ 24 w 7"/>
                  <a:gd name="T33" fmla="*/ 66 h 11"/>
                  <a:gd name="T34" fmla="*/ 18 w 7"/>
                  <a:gd name="T35" fmla="*/ 6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11"/>
                  <a:gd name="T56" fmla="*/ 7 w 7"/>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11">
                    <a:moveTo>
                      <a:pt x="3" y="10"/>
                    </a:moveTo>
                    <a:lnTo>
                      <a:pt x="0" y="4"/>
                    </a:lnTo>
                    <a:lnTo>
                      <a:pt x="2" y="7"/>
                    </a:lnTo>
                    <a:lnTo>
                      <a:pt x="1" y="2"/>
                    </a:lnTo>
                    <a:lnTo>
                      <a:pt x="2" y="6"/>
                    </a:lnTo>
                    <a:lnTo>
                      <a:pt x="2" y="1"/>
                    </a:lnTo>
                    <a:lnTo>
                      <a:pt x="3" y="5"/>
                    </a:lnTo>
                    <a:lnTo>
                      <a:pt x="4" y="0"/>
                    </a:lnTo>
                    <a:lnTo>
                      <a:pt x="4" y="7"/>
                    </a:lnTo>
                    <a:lnTo>
                      <a:pt x="5" y="2"/>
                    </a:lnTo>
                    <a:lnTo>
                      <a:pt x="5" y="7"/>
                    </a:lnTo>
                    <a:lnTo>
                      <a:pt x="6" y="4"/>
                    </a:lnTo>
                    <a:lnTo>
                      <a:pt x="5" y="7"/>
                    </a:lnTo>
                    <a:lnTo>
                      <a:pt x="6" y="5"/>
                    </a:lnTo>
                    <a:lnTo>
                      <a:pt x="5" y="9"/>
                    </a:lnTo>
                    <a:lnTo>
                      <a:pt x="7" y="7"/>
                    </a:lnTo>
                    <a:lnTo>
                      <a:pt x="4" y="11"/>
                    </a:lnTo>
                    <a:lnTo>
                      <a:pt x="3" y="10"/>
                    </a:lnTo>
                    <a:close/>
                  </a:path>
                </a:pathLst>
              </a:custGeom>
              <a:solidFill>
                <a:srgbClr val="E2715B"/>
              </a:solidFill>
              <a:ln w="9525">
                <a:noFill/>
                <a:round/>
                <a:headEnd/>
                <a:tailEnd/>
              </a:ln>
            </p:spPr>
            <p:txBody>
              <a:bodyPr/>
              <a:lstStyle/>
              <a:p>
                <a:endParaRPr lang="it-IT"/>
              </a:p>
            </p:txBody>
          </p:sp>
          <p:sp>
            <p:nvSpPr>
              <p:cNvPr id="1054" name="Freeform 30"/>
              <p:cNvSpPr>
                <a:spLocks/>
              </p:cNvSpPr>
              <p:nvPr/>
            </p:nvSpPr>
            <p:spPr bwMode="auto">
              <a:xfrm>
                <a:off x="2528" y="1293"/>
                <a:ext cx="42" cy="54"/>
              </a:xfrm>
              <a:custGeom>
                <a:avLst/>
                <a:gdLst>
                  <a:gd name="T0" fmla="*/ 42 w 7"/>
                  <a:gd name="T1" fmla="*/ 42 h 9"/>
                  <a:gd name="T2" fmla="*/ 36 w 7"/>
                  <a:gd name="T3" fmla="*/ 0 h 9"/>
                  <a:gd name="T4" fmla="*/ 36 w 7"/>
                  <a:gd name="T5" fmla="*/ 30 h 9"/>
                  <a:gd name="T6" fmla="*/ 18 w 7"/>
                  <a:gd name="T7" fmla="*/ 0 h 9"/>
                  <a:gd name="T8" fmla="*/ 30 w 7"/>
                  <a:gd name="T9" fmla="*/ 30 h 9"/>
                  <a:gd name="T10" fmla="*/ 6 w 7"/>
                  <a:gd name="T11" fmla="*/ 12 h 9"/>
                  <a:gd name="T12" fmla="*/ 24 w 7"/>
                  <a:gd name="T13" fmla="*/ 30 h 9"/>
                  <a:gd name="T14" fmla="*/ 0 w 7"/>
                  <a:gd name="T15" fmla="*/ 24 h 9"/>
                  <a:gd name="T16" fmla="*/ 24 w 7"/>
                  <a:gd name="T17" fmla="*/ 36 h 9"/>
                  <a:gd name="T18" fmla="*/ 0 w 7"/>
                  <a:gd name="T19" fmla="*/ 36 h 9"/>
                  <a:gd name="T20" fmla="*/ 18 w 7"/>
                  <a:gd name="T21" fmla="*/ 42 h 9"/>
                  <a:gd name="T22" fmla="*/ 6 w 7"/>
                  <a:gd name="T23" fmla="*/ 48 h 9"/>
                  <a:gd name="T24" fmla="*/ 18 w 7"/>
                  <a:gd name="T25" fmla="*/ 48 h 9"/>
                  <a:gd name="T26" fmla="*/ 12 w 7"/>
                  <a:gd name="T27" fmla="*/ 54 h 9"/>
                  <a:gd name="T28" fmla="*/ 36 w 7"/>
                  <a:gd name="T29" fmla="*/ 48 h 9"/>
                  <a:gd name="T30" fmla="*/ 42 w 7"/>
                  <a:gd name="T31" fmla="*/ 42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9"/>
                  <a:gd name="T50" fmla="*/ 7 w 7"/>
                  <a:gd name="T51" fmla="*/ 9 h 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9">
                    <a:moveTo>
                      <a:pt x="7" y="7"/>
                    </a:moveTo>
                    <a:lnTo>
                      <a:pt x="6" y="0"/>
                    </a:lnTo>
                    <a:lnTo>
                      <a:pt x="6" y="5"/>
                    </a:lnTo>
                    <a:lnTo>
                      <a:pt x="3" y="0"/>
                    </a:lnTo>
                    <a:lnTo>
                      <a:pt x="5" y="5"/>
                    </a:lnTo>
                    <a:lnTo>
                      <a:pt x="1" y="2"/>
                    </a:lnTo>
                    <a:lnTo>
                      <a:pt x="4" y="5"/>
                    </a:lnTo>
                    <a:lnTo>
                      <a:pt x="0" y="4"/>
                    </a:lnTo>
                    <a:lnTo>
                      <a:pt x="4" y="6"/>
                    </a:lnTo>
                    <a:lnTo>
                      <a:pt x="0" y="6"/>
                    </a:lnTo>
                    <a:lnTo>
                      <a:pt x="3" y="7"/>
                    </a:lnTo>
                    <a:lnTo>
                      <a:pt x="1" y="8"/>
                    </a:lnTo>
                    <a:lnTo>
                      <a:pt x="3" y="8"/>
                    </a:lnTo>
                    <a:lnTo>
                      <a:pt x="2" y="9"/>
                    </a:lnTo>
                    <a:lnTo>
                      <a:pt x="6" y="8"/>
                    </a:lnTo>
                    <a:lnTo>
                      <a:pt x="7" y="7"/>
                    </a:lnTo>
                    <a:close/>
                  </a:path>
                </a:pathLst>
              </a:custGeom>
              <a:solidFill>
                <a:srgbClr val="E2715B"/>
              </a:solidFill>
              <a:ln w="9525">
                <a:noFill/>
                <a:round/>
                <a:headEnd/>
                <a:tailEnd/>
              </a:ln>
            </p:spPr>
            <p:txBody>
              <a:bodyPr/>
              <a:lstStyle/>
              <a:p>
                <a:endParaRPr lang="it-IT"/>
              </a:p>
            </p:txBody>
          </p:sp>
          <p:sp>
            <p:nvSpPr>
              <p:cNvPr id="1055" name="Freeform 31"/>
              <p:cNvSpPr>
                <a:spLocks/>
              </p:cNvSpPr>
              <p:nvPr/>
            </p:nvSpPr>
            <p:spPr bwMode="auto">
              <a:xfrm>
                <a:off x="2462" y="1341"/>
                <a:ext cx="144" cy="132"/>
              </a:xfrm>
              <a:custGeom>
                <a:avLst/>
                <a:gdLst>
                  <a:gd name="T0" fmla="*/ 12 w 24"/>
                  <a:gd name="T1" fmla="*/ 48 h 22"/>
                  <a:gd name="T2" fmla="*/ 42 w 24"/>
                  <a:gd name="T3" fmla="*/ 60 h 22"/>
                  <a:gd name="T4" fmla="*/ 48 w 24"/>
                  <a:gd name="T5" fmla="*/ 60 h 22"/>
                  <a:gd name="T6" fmla="*/ 42 w 24"/>
                  <a:gd name="T7" fmla="*/ 54 h 22"/>
                  <a:gd name="T8" fmla="*/ 54 w 24"/>
                  <a:gd name="T9" fmla="*/ 54 h 22"/>
                  <a:gd name="T10" fmla="*/ 78 w 24"/>
                  <a:gd name="T11" fmla="*/ 66 h 22"/>
                  <a:gd name="T12" fmla="*/ 96 w 24"/>
                  <a:gd name="T13" fmla="*/ 84 h 22"/>
                  <a:gd name="T14" fmla="*/ 108 w 24"/>
                  <a:gd name="T15" fmla="*/ 102 h 22"/>
                  <a:gd name="T16" fmla="*/ 108 w 24"/>
                  <a:gd name="T17" fmla="*/ 114 h 22"/>
                  <a:gd name="T18" fmla="*/ 102 w 24"/>
                  <a:gd name="T19" fmla="*/ 126 h 22"/>
                  <a:gd name="T20" fmla="*/ 96 w 24"/>
                  <a:gd name="T21" fmla="*/ 132 h 22"/>
                  <a:gd name="T22" fmla="*/ 102 w 24"/>
                  <a:gd name="T23" fmla="*/ 126 h 22"/>
                  <a:gd name="T24" fmla="*/ 114 w 24"/>
                  <a:gd name="T25" fmla="*/ 108 h 22"/>
                  <a:gd name="T26" fmla="*/ 120 w 24"/>
                  <a:gd name="T27" fmla="*/ 120 h 22"/>
                  <a:gd name="T28" fmla="*/ 120 w 24"/>
                  <a:gd name="T29" fmla="*/ 132 h 22"/>
                  <a:gd name="T30" fmla="*/ 126 w 24"/>
                  <a:gd name="T31" fmla="*/ 126 h 22"/>
                  <a:gd name="T32" fmla="*/ 120 w 24"/>
                  <a:gd name="T33" fmla="*/ 114 h 22"/>
                  <a:gd name="T34" fmla="*/ 120 w 24"/>
                  <a:gd name="T35" fmla="*/ 108 h 22"/>
                  <a:gd name="T36" fmla="*/ 108 w 24"/>
                  <a:gd name="T37" fmla="*/ 90 h 22"/>
                  <a:gd name="T38" fmla="*/ 114 w 24"/>
                  <a:gd name="T39" fmla="*/ 84 h 22"/>
                  <a:gd name="T40" fmla="*/ 120 w 24"/>
                  <a:gd name="T41" fmla="*/ 90 h 22"/>
                  <a:gd name="T42" fmla="*/ 132 w 24"/>
                  <a:gd name="T43" fmla="*/ 102 h 22"/>
                  <a:gd name="T44" fmla="*/ 126 w 24"/>
                  <a:gd name="T45" fmla="*/ 96 h 22"/>
                  <a:gd name="T46" fmla="*/ 114 w 24"/>
                  <a:gd name="T47" fmla="*/ 78 h 22"/>
                  <a:gd name="T48" fmla="*/ 102 w 24"/>
                  <a:gd name="T49" fmla="*/ 78 h 22"/>
                  <a:gd name="T50" fmla="*/ 96 w 24"/>
                  <a:gd name="T51" fmla="*/ 72 h 22"/>
                  <a:gd name="T52" fmla="*/ 114 w 24"/>
                  <a:gd name="T53" fmla="*/ 66 h 22"/>
                  <a:gd name="T54" fmla="*/ 126 w 24"/>
                  <a:gd name="T55" fmla="*/ 66 h 22"/>
                  <a:gd name="T56" fmla="*/ 144 w 24"/>
                  <a:gd name="T57" fmla="*/ 72 h 22"/>
                  <a:gd name="T58" fmla="*/ 126 w 24"/>
                  <a:gd name="T59" fmla="*/ 66 h 22"/>
                  <a:gd name="T60" fmla="*/ 102 w 24"/>
                  <a:gd name="T61" fmla="*/ 66 h 22"/>
                  <a:gd name="T62" fmla="*/ 90 w 24"/>
                  <a:gd name="T63" fmla="*/ 66 h 22"/>
                  <a:gd name="T64" fmla="*/ 72 w 24"/>
                  <a:gd name="T65" fmla="*/ 54 h 22"/>
                  <a:gd name="T66" fmla="*/ 60 w 24"/>
                  <a:gd name="T67" fmla="*/ 48 h 22"/>
                  <a:gd name="T68" fmla="*/ 72 w 24"/>
                  <a:gd name="T69" fmla="*/ 48 h 22"/>
                  <a:gd name="T70" fmla="*/ 96 w 24"/>
                  <a:gd name="T71" fmla="*/ 36 h 22"/>
                  <a:gd name="T72" fmla="*/ 114 w 24"/>
                  <a:gd name="T73" fmla="*/ 18 h 22"/>
                  <a:gd name="T74" fmla="*/ 126 w 24"/>
                  <a:gd name="T75" fmla="*/ 0 h 22"/>
                  <a:gd name="T76" fmla="*/ 102 w 24"/>
                  <a:gd name="T77" fmla="*/ 24 h 22"/>
                  <a:gd name="T78" fmla="*/ 84 w 24"/>
                  <a:gd name="T79" fmla="*/ 42 h 22"/>
                  <a:gd name="T80" fmla="*/ 78 w 24"/>
                  <a:gd name="T81" fmla="*/ 36 h 22"/>
                  <a:gd name="T82" fmla="*/ 96 w 24"/>
                  <a:gd name="T83" fmla="*/ 18 h 22"/>
                  <a:gd name="T84" fmla="*/ 102 w 24"/>
                  <a:gd name="T85" fmla="*/ 6 h 22"/>
                  <a:gd name="T86" fmla="*/ 84 w 24"/>
                  <a:gd name="T87" fmla="*/ 30 h 22"/>
                  <a:gd name="T88" fmla="*/ 60 w 24"/>
                  <a:gd name="T89" fmla="*/ 42 h 22"/>
                  <a:gd name="T90" fmla="*/ 42 w 24"/>
                  <a:gd name="T91" fmla="*/ 36 h 22"/>
                  <a:gd name="T92" fmla="*/ 12 w 24"/>
                  <a:gd name="T93" fmla="*/ 30 h 22"/>
                  <a:gd name="T94" fmla="*/ 0 w 24"/>
                  <a:gd name="T95" fmla="*/ 54 h 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
                  <a:gd name="T145" fmla="*/ 0 h 22"/>
                  <a:gd name="T146" fmla="*/ 24 w 24"/>
                  <a:gd name="T147" fmla="*/ 22 h 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 h="22">
                    <a:moveTo>
                      <a:pt x="0" y="9"/>
                    </a:moveTo>
                    <a:lnTo>
                      <a:pt x="2" y="8"/>
                    </a:lnTo>
                    <a:lnTo>
                      <a:pt x="5" y="8"/>
                    </a:lnTo>
                    <a:lnTo>
                      <a:pt x="7" y="10"/>
                    </a:lnTo>
                    <a:lnTo>
                      <a:pt x="8" y="11"/>
                    </a:lnTo>
                    <a:lnTo>
                      <a:pt x="8" y="10"/>
                    </a:lnTo>
                    <a:lnTo>
                      <a:pt x="7" y="9"/>
                    </a:lnTo>
                    <a:lnTo>
                      <a:pt x="8" y="9"/>
                    </a:lnTo>
                    <a:lnTo>
                      <a:pt x="9" y="9"/>
                    </a:lnTo>
                    <a:lnTo>
                      <a:pt x="10" y="10"/>
                    </a:lnTo>
                    <a:lnTo>
                      <a:pt x="13" y="11"/>
                    </a:lnTo>
                    <a:lnTo>
                      <a:pt x="15" y="12"/>
                    </a:lnTo>
                    <a:lnTo>
                      <a:pt x="16" y="14"/>
                    </a:lnTo>
                    <a:lnTo>
                      <a:pt x="17" y="16"/>
                    </a:lnTo>
                    <a:lnTo>
                      <a:pt x="18" y="17"/>
                    </a:lnTo>
                    <a:lnTo>
                      <a:pt x="18" y="18"/>
                    </a:lnTo>
                    <a:lnTo>
                      <a:pt x="18" y="19"/>
                    </a:lnTo>
                    <a:lnTo>
                      <a:pt x="17" y="20"/>
                    </a:lnTo>
                    <a:lnTo>
                      <a:pt x="17" y="21"/>
                    </a:lnTo>
                    <a:lnTo>
                      <a:pt x="16" y="22"/>
                    </a:lnTo>
                    <a:lnTo>
                      <a:pt x="17" y="22"/>
                    </a:lnTo>
                    <a:lnTo>
                      <a:pt x="17" y="21"/>
                    </a:lnTo>
                    <a:lnTo>
                      <a:pt x="18" y="20"/>
                    </a:lnTo>
                    <a:lnTo>
                      <a:pt x="19" y="18"/>
                    </a:lnTo>
                    <a:lnTo>
                      <a:pt x="20" y="19"/>
                    </a:lnTo>
                    <a:lnTo>
                      <a:pt x="20" y="20"/>
                    </a:lnTo>
                    <a:lnTo>
                      <a:pt x="20" y="21"/>
                    </a:lnTo>
                    <a:lnTo>
                      <a:pt x="20" y="22"/>
                    </a:lnTo>
                    <a:lnTo>
                      <a:pt x="21" y="21"/>
                    </a:lnTo>
                    <a:lnTo>
                      <a:pt x="21" y="20"/>
                    </a:lnTo>
                    <a:lnTo>
                      <a:pt x="20" y="19"/>
                    </a:lnTo>
                    <a:lnTo>
                      <a:pt x="20" y="18"/>
                    </a:lnTo>
                    <a:lnTo>
                      <a:pt x="19" y="17"/>
                    </a:lnTo>
                    <a:lnTo>
                      <a:pt x="18" y="15"/>
                    </a:lnTo>
                    <a:lnTo>
                      <a:pt x="18" y="14"/>
                    </a:lnTo>
                    <a:lnTo>
                      <a:pt x="19" y="14"/>
                    </a:lnTo>
                    <a:lnTo>
                      <a:pt x="20" y="15"/>
                    </a:lnTo>
                    <a:lnTo>
                      <a:pt x="21" y="16"/>
                    </a:lnTo>
                    <a:lnTo>
                      <a:pt x="22" y="17"/>
                    </a:lnTo>
                    <a:lnTo>
                      <a:pt x="21" y="16"/>
                    </a:lnTo>
                    <a:lnTo>
                      <a:pt x="20" y="14"/>
                    </a:lnTo>
                    <a:lnTo>
                      <a:pt x="19" y="13"/>
                    </a:lnTo>
                    <a:lnTo>
                      <a:pt x="18" y="13"/>
                    </a:lnTo>
                    <a:lnTo>
                      <a:pt x="17" y="13"/>
                    </a:lnTo>
                    <a:lnTo>
                      <a:pt x="16" y="12"/>
                    </a:lnTo>
                    <a:lnTo>
                      <a:pt x="18" y="12"/>
                    </a:lnTo>
                    <a:lnTo>
                      <a:pt x="19" y="11"/>
                    </a:lnTo>
                    <a:lnTo>
                      <a:pt x="20" y="11"/>
                    </a:lnTo>
                    <a:lnTo>
                      <a:pt x="21" y="11"/>
                    </a:lnTo>
                    <a:lnTo>
                      <a:pt x="23" y="12"/>
                    </a:lnTo>
                    <a:lnTo>
                      <a:pt x="24" y="12"/>
                    </a:lnTo>
                    <a:lnTo>
                      <a:pt x="22" y="11"/>
                    </a:lnTo>
                    <a:lnTo>
                      <a:pt x="21" y="11"/>
                    </a:lnTo>
                    <a:lnTo>
                      <a:pt x="19" y="10"/>
                    </a:lnTo>
                    <a:lnTo>
                      <a:pt x="17" y="11"/>
                    </a:lnTo>
                    <a:lnTo>
                      <a:pt x="16" y="11"/>
                    </a:lnTo>
                    <a:lnTo>
                      <a:pt x="15" y="11"/>
                    </a:lnTo>
                    <a:lnTo>
                      <a:pt x="13" y="10"/>
                    </a:lnTo>
                    <a:lnTo>
                      <a:pt x="12" y="9"/>
                    </a:lnTo>
                    <a:lnTo>
                      <a:pt x="10" y="9"/>
                    </a:lnTo>
                    <a:lnTo>
                      <a:pt x="10" y="8"/>
                    </a:lnTo>
                    <a:lnTo>
                      <a:pt x="12" y="8"/>
                    </a:lnTo>
                    <a:lnTo>
                      <a:pt x="15" y="7"/>
                    </a:lnTo>
                    <a:lnTo>
                      <a:pt x="16" y="6"/>
                    </a:lnTo>
                    <a:lnTo>
                      <a:pt x="17" y="5"/>
                    </a:lnTo>
                    <a:lnTo>
                      <a:pt x="19" y="3"/>
                    </a:lnTo>
                    <a:lnTo>
                      <a:pt x="20" y="2"/>
                    </a:lnTo>
                    <a:lnTo>
                      <a:pt x="21" y="0"/>
                    </a:lnTo>
                    <a:lnTo>
                      <a:pt x="19" y="2"/>
                    </a:lnTo>
                    <a:lnTo>
                      <a:pt x="17" y="4"/>
                    </a:lnTo>
                    <a:lnTo>
                      <a:pt x="16" y="6"/>
                    </a:lnTo>
                    <a:lnTo>
                      <a:pt x="14" y="7"/>
                    </a:lnTo>
                    <a:lnTo>
                      <a:pt x="12" y="7"/>
                    </a:lnTo>
                    <a:lnTo>
                      <a:pt x="13" y="6"/>
                    </a:lnTo>
                    <a:lnTo>
                      <a:pt x="15" y="4"/>
                    </a:lnTo>
                    <a:lnTo>
                      <a:pt x="16" y="3"/>
                    </a:lnTo>
                    <a:lnTo>
                      <a:pt x="17" y="1"/>
                    </a:lnTo>
                    <a:lnTo>
                      <a:pt x="15" y="4"/>
                    </a:lnTo>
                    <a:lnTo>
                      <a:pt x="14" y="5"/>
                    </a:lnTo>
                    <a:lnTo>
                      <a:pt x="12" y="6"/>
                    </a:lnTo>
                    <a:lnTo>
                      <a:pt x="10" y="7"/>
                    </a:lnTo>
                    <a:lnTo>
                      <a:pt x="9" y="7"/>
                    </a:lnTo>
                    <a:lnTo>
                      <a:pt x="7" y="6"/>
                    </a:lnTo>
                    <a:lnTo>
                      <a:pt x="3" y="5"/>
                    </a:lnTo>
                    <a:lnTo>
                      <a:pt x="2" y="5"/>
                    </a:lnTo>
                    <a:lnTo>
                      <a:pt x="0" y="5"/>
                    </a:lnTo>
                    <a:lnTo>
                      <a:pt x="0" y="9"/>
                    </a:lnTo>
                    <a:close/>
                  </a:path>
                </a:pathLst>
              </a:custGeom>
              <a:solidFill>
                <a:srgbClr val="60B9CF"/>
              </a:solidFill>
              <a:ln w="9525">
                <a:noFill/>
                <a:round/>
                <a:headEnd/>
                <a:tailEnd/>
              </a:ln>
            </p:spPr>
            <p:txBody>
              <a:bodyPr/>
              <a:lstStyle/>
              <a:p>
                <a:endParaRPr lang="it-IT"/>
              </a:p>
            </p:txBody>
          </p:sp>
          <p:sp>
            <p:nvSpPr>
              <p:cNvPr id="1056" name="Freeform 32"/>
              <p:cNvSpPr>
                <a:spLocks/>
              </p:cNvSpPr>
              <p:nvPr/>
            </p:nvSpPr>
            <p:spPr bwMode="auto">
              <a:xfrm>
                <a:off x="2558" y="1455"/>
                <a:ext cx="18" cy="30"/>
              </a:xfrm>
              <a:custGeom>
                <a:avLst/>
                <a:gdLst>
                  <a:gd name="T0" fmla="*/ 18 w 3"/>
                  <a:gd name="T1" fmla="*/ 0 h 5"/>
                  <a:gd name="T2" fmla="*/ 18 w 3"/>
                  <a:gd name="T3" fmla="*/ 6 h 5"/>
                  <a:gd name="T4" fmla="*/ 12 w 3"/>
                  <a:gd name="T5" fmla="*/ 18 h 5"/>
                  <a:gd name="T6" fmla="*/ 12 w 3"/>
                  <a:gd name="T7" fmla="*/ 18 h 5"/>
                  <a:gd name="T8" fmla="*/ 0 w 3"/>
                  <a:gd name="T9" fmla="*/ 30 h 5"/>
                  <a:gd name="T10" fmla="*/ 0 w 3"/>
                  <a:gd name="T11" fmla="*/ 24 h 5"/>
                  <a:gd name="T12" fmla="*/ 6 w 3"/>
                  <a:gd name="T13" fmla="*/ 24 h 5"/>
                  <a:gd name="T14" fmla="*/ 6 w 3"/>
                  <a:gd name="T15" fmla="*/ 18 h 5"/>
                  <a:gd name="T16" fmla="*/ 12 w 3"/>
                  <a:gd name="T17" fmla="*/ 12 h 5"/>
                  <a:gd name="T18" fmla="*/ 12 w 3"/>
                  <a:gd name="T19" fmla="*/ 6 h 5"/>
                  <a:gd name="T20" fmla="*/ 18 w 3"/>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3" y="0"/>
                    </a:moveTo>
                    <a:lnTo>
                      <a:pt x="3" y="1"/>
                    </a:lnTo>
                    <a:lnTo>
                      <a:pt x="2" y="3"/>
                    </a:lnTo>
                    <a:lnTo>
                      <a:pt x="0" y="5"/>
                    </a:lnTo>
                    <a:lnTo>
                      <a:pt x="0" y="4"/>
                    </a:lnTo>
                    <a:lnTo>
                      <a:pt x="1" y="4"/>
                    </a:lnTo>
                    <a:lnTo>
                      <a:pt x="1" y="3"/>
                    </a:lnTo>
                    <a:lnTo>
                      <a:pt x="2" y="2"/>
                    </a:lnTo>
                    <a:lnTo>
                      <a:pt x="2" y="1"/>
                    </a:lnTo>
                    <a:lnTo>
                      <a:pt x="3" y="0"/>
                    </a:lnTo>
                    <a:close/>
                  </a:path>
                </a:pathLst>
              </a:custGeom>
              <a:solidFill>
                <a:srgbClr val="F07C84"/>
              </a:solidFill>
              <a:ln w="9525">
                <a:noFill/>
                <a:round/>
                <a:headEnd/>
                <a:tailEnd/>
              </a:ln>
            </p:spPr>
            <p:txBody>
              <a:bodyPr/>
              <a:lstStyle/>
              <a:p>
                <a:endParaRPr lang="it-IT"/>
              </a:p>
            </p:txBody>
          </p:sp>
          <p:sp>
            <p:nvSpPr>
              <p:cNvPr id="1057" name="Freeform 33"/>
              <p:cNvSpPr>
                <a:spLocks/>
              </p:cNvSpPr>
              <p:nvPr/>
            </p:nvSpPr>
            <p:spPr bwMode="auto">
              <a:xfrm>
                <a:off x="2540" y="1389"/>
                <a:ext cx="12" cy="18"/>
              </a:xfrm>
              <a:custGeom>
                <a:avLst/>
                <a:gdLst>
                  <a:gd name="T0" fmla="*/ 6 w 2"/>
                  <a:gd name="T1" fmla="*/ 0 h 3"/>
                  <a:gd name="T2" fmla="*/ 12 w 2"/>
                  <a:gd name="T3" fmla="*/ 18 h 3"/>
                  <a:gd name="T4" fmla="*/ 12 w 2"/>
                  <a:gd name="T5" fmla="*/ 12 h 3"/>
                  <a:gd name="T6" fmla="*/ 0 w 2"/>
                  <a:gd name="T7" fmla="*/ 6 h 3"/>
                  <a:gd name="T8" fmla="*/ 6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0"/>
                    </a:moveTo>
                    <a:lnTo>
                      <a:pt x="2" y="3"/>
                    </a:lnTo>
                    <a:lnTo>
                      <a:pt x="2" y="2"/>
                    </a:lnTo>
                    <a:lnTo>
                      <a:pt x="0" y="1"/>
                    </a:lnTo>
                    <a:lnTo>
                      <a:pt x="1" y="0"/>
                    </a:lnTo>
                    <a:close/>
                  </a:path>
                </a:pathLst>
              </a:custGeom>
              <a:solidFill>
                <a:srgbClr val="F07C84"/>
              </a:solidFill>
              <a:ln w="9525">
                <a:noFill/>
                <a:round/>
                <a:headEnd/>
                <a:tailEnd/>
              </a:ln>
            </p:spPr>
            <p:txBody>
              <a:bodyPr/>
              <a:lstStyle/>
              <a:p>
                <a:endParaRPr lang="it-IT"/>
              </a:p>
            </p:txBody>
          </p:sp>
          <p:sp>
            <p:nvSpPr>
              <p:cNvPr id="1058" name="Freeform 34"/>
              <p:cNvSpPr>
                <a:spLocks/>
              </p:cNvSpPr>
              <p:nvPr/>
            </p:nvSpPr>
            <p:spPr bwMode="auto">
              <a:xfrm>
                <a:off x="2570" y="1413"/>
                <a:ext cx="18" cy="24"/>
              </a:xfrm>
              <a:custGeom>
                <a:avLst/>
                <a:gdLst>
                  <a:gd name="T0" fmla="*/ 6 w 3"/>
                  <a:gd name="T1" fmla="*/ 0 h 4"/>
                  <a:gd name="T2" fmla="*/ 12 w 3"/>
                  <a:gd name="T3" fmla="*/ 6 h 4"/>
                  <a:gd name="T4" fmla="*/ 12 w 3"/>
                  <a:gd name="T5" fmla="*/ 12 h 4"/>
                  <a:gd name="T6" fmla="*/ 18 w 3"/>
                  <a:gd name="T7" fmla="*/ 24 h 4"/>
                  <a:gd name="T8" fmla="*/ 18 w 3"/>
                  <a:gd name="T9" fmla="*/ 24 h 4"/>
                  <a:gd name="T10" fmla="*/ 18 w 3"/>
                  <a:gd name="T11" fmla="*/ 18 h 4"/>
                  <a:gd name="T12" fmla="*/ 12 w 3"/>
                  <a:gd name="T13" fmla="*/ 12 h 4"/>
                  <a:gd name="T14" fmla="*/ 6 w 3"/>
                  <a:gd name="T15" fmla="*/ 0 h 4"/>
                  <a:gd name="T16" fmla="*/ 0 w 3"/>
                  <a:gd name="T17" fmla="*/ 0 h 4"/>
                  <a:gd name="T18" fmla="*/ 6 w 3"/>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1" y="0"/>
                    </a:moveTo>
                    <a:lnTo>
                      <a:pt x="2" y="1"/>
                    </a:lnTo>
                    <a:lnTo>
                      <a:pt x="2" y="2"/>
                    </a:lnTo>
                    <a:lnTo>
                      <a:pt x="3" y="4"/>
                    </a:lnTo>
                    <a:lnTo>
                      <a:pt x="3" y="3"/>
                    </a:lnTo>
                    <a:lnTo>
                      <a:pt x="2" y="2"/>
                    </a:lnTo>
                    <a:lnTo>
                      <a:pt x="1" y="0"/>
                    </a:lnTo>
                    <a:lnTo>
                      <a:pt x="0" y="0"/>
                    </a:lnTo>
                    <a:lnTo>
                      <a:pt x="1" y="0"/>
                    </a:lnTo>
                    <a:close/>
                  </a:path>
                </a:pathLst>
              </a:custGeom>
              <a:solidFill>
                <a:srgbClr val="F07C84"/>
              </a:solidFill>
              <a:ln w="9525">
                <a:noFill/>
                <a:round/>
                <a:headEnd/>
                <a:tailEnd/>
              </a:ln>
            </p:spPr>
            <p:txBody>
              <a:bodyPr/>
              <a:lstStyle/>
              <a:p>
                <a:endParaRPr lang="it-IT"/>
              </a:p>
            </p:txBody>
          </p:sp>
          <p:sp>
            <p:nvSpPr>
              <p:cNvPr id="1059" name="Freeform 35"/>
              <p:cNvSpPr>
                <a:spLocks/>
              </p:cNvSpPr>
              <p:nvPr/>
            </p:nvSpPr>
            <p:spPr bwMode="auto">
              <a:xfrm>
                <a:off x="2564" y="1371"/>
                <a:ext cx="18" cy="6"/>
              </a:xfrm>
              <a:custGeom>
                <a:avLst/>
                <a:gdLst>
                  <a:gd name="T0" fmla="*/ 0 w 3"/>
                  <a:gd name="T1" fmla="*/ 6 h 1"/>
                  <a:gd name="T2" fmla="*/ 6 w 3"/>
                  <a:gd name="T3" fmla="*/ 0 h 1"/>
                  <a:gd name="T4" fmla="*/ 12 w 3"/>
                  <a:gd name="T5" fmla="*/ 0 h 1"/>
                  <a:gd name="T6" fmla="*/ 18 w 3"/>
                  <a:gd name="T7" fmla="*/ 6 h 1"/>
                  <a:gd name="T8" fmla="*/ 18 w 3"/>
                  <a:gd name="T9" fmla="*/ 6 h 1"/>
                  <a:gd name="T10" fmla="*/ 18 w 3"/>
                  <a:gd name="T11" fmla="*/ 6 h 1"/>
                  <a:gd name="T12" fmla="*/ 18 w 3"/>
                  <a:gd name="T13" fmla="*/ 0 h 1"/>
                  <a:gd name="T14" fmla="*/ 12 w 3"/>
                  <a:gd name="T15" fmla="*/ 0 h 1"/>
                  <a:gd name="T16" fmla="*/ 0 w 3"/>
                  <a:gd name="T17" fmla="*/ 0 h 1"/>
                  <a:gd name="T18" fmla="*/ 0 w 3"/>
                  <a:gd name="T19" fmla="*/ 6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
                  <a:gd name="T32" fmla="*/ 3 w 3"/>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
                    <a:moveTo>
                      <a:pt x="0" y="1"/>
                    </a:moveTo>
                    <a:lnTo>
                      <a:pt x="1" y="0"/>
                    </a:lnTo>
                    <a:lnTo>
                      <a:pt x="2" y="0"/>
                    </a:lnTo>
                    <a:lnTo>
                      <a:pt x="3" y="1"/>
                    </a:lnTo>
                    <a:lnTo>
                      <a:pt x="3" y="0"/>
                    </a:lnTo>
                    <a:lnTo>
                      <a:pt x="2" y="0"/>
                    </a:lnTo>
                    <a:lnTo>
                      <a:pt x="0" y="0"/>
                    </a:lnTo>
                    <a:lnTo>
                      <a:pt x="0" y="1"/>
                    </a:lnTo>
                    <a:close/>
                  </a:path>
                </a:pathLst>
              </a:custGeom>
              <a:solidFill>
                <a:srgbClr val="F07C84"/>
              </a:solidFill>
              <a:ln w="9525">
                <a:noFill/>
                <a:round/>
                <a:headEnd/>
                <a:tailEnd/>
              </a:ln>
            </p:spPr>
            <p:txBody>
              <a:bodyPr/>
              <a:lstStyle/>
              <a:p>
                <a:endParaRPr lang="it-IT"/>
              </a:p>
            </p:txBody>
          </p:sp>
          <p:sp>
            <p:nvSpPr>
              <p:cNvPr id="1060" name="Freeform 36"/>
              <p:cNvSpPr>
                <a:spLocks/>
              </p:cNvSpPr>
              <p:nvPr/>
            </p:nvSpPr>
            <p:spPr bwMode="auto">
              <a:xfrm>
                <a:off x="2552" y="1383"/>
                <a:ext cx="36" cy="24"/>
              </a:xfrm>
              <a:custGeom>
                <a:avLst/>
                <a:gdLst>
                  <a:gd name="T0" fmla="*/ 0 w 6"/>
                  <a:gd name="T1" fmla="*/ 0 h 4"/>
                  <a:gd name="T2" fmla="*/ 6 w 6"/>
                  <a:gd name="T3" fmla="*/ 6 h 4"/>
                  <a:gd name="T4" fmla="*/ 12 w 6"/>
                  <a:gd name="T5" fmla="*/ 18 h 4"/>
                  <a:gd name="T6" fmla="*/ 12 w 6"/>
                  <a:gd name="T7" fmla="*/ 24 h 4"/>
                  <a:gd name="T8" fmla="*/ 18 w 6"/>
                  <a:gd name="T9" fmla="*/ 24 h 4"/>
                  <a:gd name="T10" fmla="*/ 12 w 6"/>
                  <a:gd name="T11" fmla="*/ 12 h 4"/>
                  <a:gd name="T12" fmla="*/ 18 w 6"/>
                  <a:gd name="T13" fmla="*/ 12 h 4"/>
                  <a:gd name="T14" fmla="*/ 24 w 6"/>
                  <a:gd name="T15" fmla="*/ 18 h 4"/>
                  <a:gd name="T16" fmla="*/ 30 w 6"/>
                  <a:gd name="T17" fmla="*/ 24 h 4"/>
                  <a:gd name="T18" fmla="*/ 36 w 6"/>
                  <a:gd name="T19" fmla="*/ 18 h 4"/>
                  <a:gd name="T20" fmla="*/ 30 w 6"/>
                  <a:gd name="T21" fmla="*/ 18 h 4"/>
                  <a:gd name="T22" fmla="*/ 24 w 6"/>
                  <a:gd name="T23" fmla="*/ 12 h 4"/>
                  <a:gd name="T24" fmla="*/ 12 w 6"/>
                  <a:gd name="T25" fmla="*/ 6 h 4"/>
                  <a:gd name="T26" fmla="*/ 6 w 6"/>
                  <a:gd name="T27" fmla="*/ 0 h 4"/>
                  <a:gd name="T28" fmla="*/ 6 w 6"/>
                  <a:gd name="T29" fmla="*/ 0 h 4"/>
                  <a:gd name="T30" fmla="*/ 0 w 6"/>
                  <a:gd name="T31" fmla="*/ 0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4"/>
                  <a:gd name="T50" fmla="*/ 6 w 6"/>
                  <a:gd name="T51" fmla="*/ 4 h 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4">
                    <a:moveTo>
                      <a:pt x="0" y="0"/>
                    </a:moveTo>
                    <a:lnTo>
                      <a:pt x="1" y="1"/>
                    </a:lnTo>
                    <a:lnTo>
                      <a:pt x="2" y="3"/>
                    </a:lnTo>
                    <a:lnTo>
                      <a:pt x="2" y="4"/>
                    </a:lnTo>
                    <a:lnTo>
                      <a:pt x="3" y="4"/>
                    </a:lnTo>
                    <a:lnTo>
                      <a:pt x="2" y="2"/>
                    </a:lnTo>
                    <a:lnTo>
                      <a:pt x="3" y="2"/>
                    </a:lnTo>
                    <a:lnTo>
                      <a:pt x="4" y="3"/>
                    </a:lnTo>
                    <a:lnTo>
                      <a:pt x="5" y="4"/>
                    </a:lnTo>
                    <a:lnTo>
                      <a:pt x="6" y="3"/>
                    </a:lnTo>
                    <a:lnTo>
                      <a:pt x="5" y="3"/>
                    </a:lnTo>
                    <a:lnTo>
                      <a:pt x="4" y="2"/>
                    </a:lnTo>
                    <a:lnTo>
                      <a:pt x="2" y="1"/>
                    </a:lnTo>
                    <a:lnTo>
                      <a:pt x="1" y="0"/>
                    </a:lnTo>
                    <a:lnTo>
                      <a:pt x="0" y="0"/>
                    </a:lnTo>
                    <a:close/>
                  </a:path>
                </a:pathLst>
              </a:custGeom>
              <a:solidFill>
                <a:srgbClr val="F07C84"/>
              </a:solidFill>
              <a:ln w="9525">
                <a:noFill/>
                <a:round/>
                <a:headEnd/>
                <a:tailEnd/>
              </a:ln>
            </p:spPr>
            <p:txBody>
              <a:bodyPr/>
              <a:lstStyle/>
              <a:p>
                <a:endParaRPr lang="it-IT"/>
              </a:p>
            </p:txBody>
          </p:sp>
          <p:sp>
            <p:nvSpPr>
              <p:cNvPr id="1061" name="Freeform 37"/>
              <p:cNvSpPr>
                <a:spLocks/>
              </p:cNvSpPr>
              <p:nvPr/>
            </p:nvSpPr>
            <p:spPr bwMode="auto">
              <a:xfrm>
                <a:off x="2462" y="1353"/>
                <a:ext cx="102" cy="30"/>
              </a:xfrm>
              <a:custGeom>
                <a:avLst/>
                <a:gdLst>
                  <a:gd name="T0" fmla="*/ 0 w 17"/>
                  <a:gd name="T1" fmla="*/ 6 h 5"/>
                  <a:gd name="T2" fmla="*/ 12 w 17"/>
                  <a:gd name="T3" fmla="*/ 0 h 5"/>
                  <a:gd name="T4" fmla="*/ 24 w 17"/>
                  <a:gd name="T5" fmla="*/ 0 h 5"/>
                  <a:gd name="T6" fmla="*/ 36 w 17"/>
                  <a:gd name="T7" fmla="*/ 0 h 5"/>
                  <a:gd name="T8" fmla="*/ 48 w 17"/>
                  <a:gd name="T9" fmla="*/ 0 h 5"/>
                  <a:gd name="T10" fmla="*/ 54 w 17"/>
                  <a:gd name="T11" fmla="*/ 6 h 5"/>
                  <a:gd name="T12" fmla="*/ 66 w 17"/>
                  <a:gd name="T13" fmla="*/ 12 h 5"/>
                  <a:gd name="T14" fmla="*/ 84 w 17"/>
                  <a:gd name="T15" fmla="*/ 18 h 5"/>
                  <a:gd name="T16" fmla="*/ 90 w 17"/>
                  <a:gd name="T17" fmla="*/ 18 h 5"/>
                  <a:gd name="T18" fmla="*/ 102 w 17"/>
                  <a:gd name="T19" fmla="*/ 18 h 5"/>
                  <a:gd name="T20" fmla="*/ 96 w 17"/>
                  <a:gd name="T21" fmla="*/ 24 h 5"/>
                  <a:gd name="T22" fmla="*/ 84 w 17"/>
                  <a:gd name="T23" fmla="*/ 24 h 5"/>
                  <a:gd name="T24" fmla="*/ 90 w 17"/>
                  <a:gd name="T25" fmla="*/ 24 h 5"/>
                  <a:gd name="T26" fmla="*/ 84 w 17"/>
                  <a:gd name="T27" fmla="*/ 30 h 5"/>
                  <a:gd name="T28" fmla="*/ 72 w 17"/>
                  <a:gd name="T29" fmla="*/ 18 h 5"/>
                  <a:gd name="T30" fmla="*/ 60 w 17"/>
                  <a:gd name="T31" fmla="*/ 18 h 5"/>
                  <a:gd name="T32" fmla="*/ 48 w 17"/>
                  <a:gd name="T33" fmla="*/ 12 h 5"/>
                  <a:gd name="T34" fmla="*/ 24 w 17"/>
                  <a:gd name="T35" fmla="*/ 12 h 5"/>
                  <a:gd name="T36" fmla="*/ 6 w 17"/>
                  <a:gd name="T37" fmla="*/ 18 h 5"/>
                  <a:gd name="T38" fmla="*/ 0 w 17"/>
                  <a:gd name="T39" fmla="*/ 6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5"/>
                  <a:gd name="T62" fmla="*/ 17 w 17"/>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5">
                    <a:moveTo>
                      <a:pt x="0" y="1"/>
                    </a:moveTo>
                    <a:lnTo>
                      <a:pt x="2" y="0"/>
                    </a:lnTo>
                    <a:lnTo>
                      <a:pt x="4" y="0"/>
                    </a:lnTo>
                    <a:lnTo>
                      <a:pt x="6" y="0"/>
                    </a:lnTo>
                    <a:lnTo>
                      <a:pt x="8" y="0"/>
                    </a:lnTo>
                    <a:lnTo>
                      <a:pt x="9" y="1"/>
                    </a:lnTo>
                    <a:lnTo>
                      <a:pt x="11" y="2"/>
                    </a:lnTo>
                    <a:lnTo>
                      <a:pt x="14" y="3"/>
                    </a:lnTo>
                    <a:lnTo>
                      <a:pt x="15" y="3"/>
                    </a:lnTo>
                    <a:lnTo>
                      <a:pt x="17" y="3"/>
                    </a:lnTo>
                    <a:lnTo>
                      <a:pt x="16" y="4"/>
                    </a:lnTo>
                    <a:lnTo>
                      <a:pt x="14" y="4"/>
                    </a:lnTo>
                    <a:lnTo>
                      <a:pt x="15" y="4"/>
                    </a:lnTo>
                    <a:lnTo>
                      <a:pt x="14" y="5"/>
                    </a:lnTo>
                    <a:lnTo>
                      <a:pt x="12" y="3"/>
                    </a:lnTo>
                    <a:lnTo>
                      <a:pt x="10" y="3"/>
                    </a:lnTo>
                    <a:lnTo>
                      <a:pt x="8" y="2"/>
                    </a:lnTo>
                    <a:lnTo>
                      <a:pt x="4" y="2"/>
                    </a:lnTo>
                    <a:lnTo>
                      <a:pt x="1" y="3"/>
                    </a:lnTo>
                    <a:lnTo>
                      <a:pt x="0" y="1"/>
                    </a:lnTo>
                    <a:close/>
                  </a:path>
                </a:pathLst>
              </a:custGeom>
              <a:solidFill>
                <a:srgbClr val="F07C84"/>
              </a:solidFill>
              <a:ln w="9525">
                <a:noFill/>
                <a:round/>
                <a:headEnd/>
                <a:tailEnd/>
              </a:ln>
            </p:spPr>
            <p:txBody>
              <a:bodyPr/>
              <a:lstStyle/>
              <a:p>
                <a:endParaRPr lang="it-IT"/>
              </a:p>
            </p:txBody>
          </p:sp>
          <p:sp>
            <p:nvSpPr>
              <p:cNvPr id="1062" name="Freeform 38"/>
              <p:cNvSpPr>
                <a:spLocks/>
              </p:cNvSpPr>
              <p:nvPr/>
            </p:nvSpPr>
            <p:spPr bwMode="auto">
              <a:xfrm>
                <a:off x="2456" y="1353"/>
                <a:ext cx="18" cy="36"/>
              </a:xfrm>
              <a:custGeom>
                <a:avLst/>
                <a:gdLst>
                  <a:gd name="T0" fmla="*/ 6 w 3"/>
                  <a:gd name="T1" fmla="*/ 18 h 6"/>
                  <a:gd name="T2" fmla="*/ 0 w 3"/>
                  <a:gd name="T3" fmla="*/ 12 h 6"/>
                  <a:gd name="T4" fmla="*/ 0 w 3"/>
                  <a:gd name="T5" fmla="*/ 6 h 6"/>
                  <a:gd name="T6" fmla="*/ 6 w 3"/>
                  <a:gd name="T7" fmla="*/ 6 h 6"/>
                  <a:gd name="T8" fmla="*/ 6 w 3"/>
                  <a:gd name="T9" fmla="*/ 0 h 6"/>
                  <a:gd name="T10" fmla="*/ 12 w 3"/>
                  <a:gd name="T11" fmla="*/ 6 h 6"/>
                  <a:gd name="T12" fmla="*/ 18 w 3"/>
                  <a:gd name="T13" fmla="*/ 12 h 6"/>
                  <a:gd name="T14" fmla="*/ 18 w 3"/>
                  <a:gd name="T15" fmla="*/ 18 h 6"/>
                  <a:gd name="T16" fmla="*/ 6 w 3"/>
                  <a:gd name="T17" fmla="*/ 18 h 6"/>
                  <a:gd name="T18" fmla="*/ 12 w 3"/>
                  <a:gd name="T19" fmla="*/ 24 h 6"/>
                  <a:gd name="T20" fmla="*/ 12 w 3"/>
                  <a:gd name="T21" fmla="*/ 30 h 6"/>
                  <a:gd name="T22" fmla="*/ 12 w 3"/>
                  <a:gd name="T23" fmla="*/ 36 h 6"/>
                  <a:gd name="T24" fmla="*/ 6 w 3"/>
                  <a:gd name="T25" fmla="*/ 36 h 6"/>
                  <a:gd name="T26" fmla="*/ 6 w 3"/>
                  <a:gd name="T27" fmla="*/ 36 h 6"/>
                  <a:gd name="T28" fmla="*/ 0 w 3"/>
                  <a:gd name="T29" fmla="*/ 30 h 6"/>
                  <a:gd name="T30" fmla="*/ 0 w 3"/>
                  <a:gd name="T31" fmla="*/ 24 h 6"/>
                  <a:gd name="T32" fmla="*/ 0 w 3"/>
                  <a:gd name="T33" fmla="*/ 24 h 6"/>
                  <a:gd name="T34" fmla="*/ 6 w 3"/>
                  <a:gd name="T35" fmla="*/ 18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6"/>
                  <a:gd name="T56" fmla="*/ 3 w 3"/>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6">
                    <a:moveTo>
                      <a:pt x="1" y="3"/>
                    </a:moveTo>
                    <a:lnTo>
                      <a:pt x="0" y="2"/>
                    </a:lnTo>
                    <a:lnTo>
                      <a:pt x="0" y="1"/>
                    </a:lnTo>
                    <a:lnTo>
                      <a:pt x="1" y="1"/>
                    </a:lnTo>
                    <a:lnTo>
                      <a:pt x="1" y="0"/>
                    </a:lnTo>
                    <a:lnTo>
                      <a:pt x="2" y="1"/>
                    </a:lnTo>
                    <a:lnTo>
                      <a:pt x="3" y="2"/>
                    </a:lnTo>
                    <a:lnTo>
                      <a:pt x="3" y="3"/>
                    </a:lnTo>
                    <a:lnTo>
                      <a:pt x="1" y="3"/>
                    </a:lnTo>
                    <a:lnTo>
                      <a:pt x="2" y="4"/>
                    </a:lnTo>
                    <a:lnTo>
                      <a:pt x="2" y="5"/>
                    </a:lnTo>
                    <a:lnTo>
                      <a:pt x="2" y="6"/>
                    </a:lnTo>
                    <a:lnTo>
                      <a:pt x="1" y="6"/>
                    </a:lnTo>
                    <a:lnTo>
                      <a:pt x="0" y="5"/>
                    </a:lnTo>
                    <a:lnTo>
                      <a:pt x="0" y="4"/>
                    </a:lnTo>
                    <a:lnTo>
                      <a:pt x="1" y="3"/>
                    </a:lnTo>
                    <a:close/>
                  </a:path>
                </a:pathLst>
              </a:custGeom>
              <a:solidFill>
                <a:srgbClr val="F29C91"/>
              </a:solidFill>
              <a:ln w="9525">
                <a:noFill/>
                <a:round/>
                <a:headEnd/>
                <a:tailEnd/>
              </a:ln>
            </p:spPr>
            <p:txBody>
              <a:bodyPr/>
              <a:lstStyle/>
              <a:p>
                <a:endParaRPr lang="it-IT"/>
              </a:p>
            </p:txBody>
          </p:sp>
          <p:sp>
            <p:nvSpPr>
              <p:cNvPr id="1063" name="Freeform 39"/>
              <p:cNvSpPr>
                <a:spLocks/>
              </p:cNvSpPr>
              <p:nvPr/>
            </p:nvSpPr>
            <p:spPr bwMode="auto">
              <a:xfrm>
                <a:off x="2456" y="1371"/>
                <a:ext cx="12" cy="24"/>
              </a:xfrm>
              <a:custGeom>
                <a:avLst/>
                <a:gdLst>
                  <a:gd name="T0" fmla="*/ 12 w 2"/>
                  <a:gd name="T1" fmla="*/ 18 h 4"/>
                  <a:gd name="T2" fmla="*/ 12 w 2"/>
                  <a:gd name="T3" fmla="*/ 12 h 4"/>
                  <a:gd name="T4" fmla="*/ 12 w 2"/>
                  <a:gd name="T5" fmla="*/ 6 h 4"/>
                  <a:gd name="T6" fmla="*/ 12 w 2"/>
                  <a:gd name="T7" fmla="*/ 6 h 4"/>
                  <a:gd name="T8" fmla="*/ 12 w 2"/>
                  <a:gd name="T9" fmla="*/ 0 h 4"/>
                  <a:gd name="T10" fmla="*/ 6 w 2"/>
                  <a:gd name="T11" fmla="*/ 0 h 4"/>
                  <a:gd name="T12" fmla="*/ 6 w 2"/>
                  <a:gd name="T13" fmla="*/ 0 h 4"/>
                  <a:gd name="T14" fmla="*/ 6 w 2"/>
                  <a:gd name="T15" fmla="*/ 0 h 4"/>
                  <a:gd name="T16" fmla="*/ 0 w 2"/>
                  <a:gd name="T17" fmla="*/ 6 h 4"/>
                  <a:gd name="T18" fmla="*/ 0 w 2"/>
                  <a:gd name="T19" fmla="*/ 12 h 4"/>
                  <a:gd name="T20" fmla="*/ 0 w 2"/>
                  <a:gd name="T21" fmla="*/ 18 h 4"/>
                  <a:gd name="T22" fmla="*/ 6 w 2"/>
                  <a:gd name="T23" fmla="*/ 18 h 4"/>
                  <a:gd name="T24" fmla="*/ 6 w 2"/>
                  <a:gd name="T25" fmla="*/ 18 h 4"/>
                  <a:gd name="T26" fmla="*/ 6 w 2"/>
                  <a:gd name="T27" fmla="*/ 18 h 4"/>
                  <a:gd name="T28" fmla="*/ 12 w 2"/>
                  <a:gd name="T29" fmla="*/ 18 h 4"/>
                  <a:gd name="T30" fmla="*/ 12 w 2"/>
                  <a:gd name="T31" fmla="*/ 18 h 4"/>
                  <a:gd name="T32" fmla="*/ 6 w 2"/>
                  <a:gd name="T33" fmla="*/ 24 h 4"/>
                  <a:gd name="T34" fmla="*/ 6 w 2"/>
                  <a:gd name="T35" fmla="*/ 18 h 4"/>
                  <a:gd name="T36" fmla="*/ 0 w 2"/>
                  <a:gd name="T37" fmla="*/ 18 h 4"/>
                  <a:gd name="T38" fmla="*/ 0 w 2"/>
                  <a:gd name="T39" fmla="*/ 12 h 4"/>
                  <a:gd name="T40" fmla="*/ 0 w 2"/>
                  <a:gd name="T41" fmla="*/ 6 h 4"/>
                  <a:gd name="T42" fmla="*/ 0 w 2"/>
                  <a:gd name="T43" fmla="*/ 6 h 4"/>
                  <a:gd name="T44" fmla="*/ 6 w 2"/>
                  <a:gd name="T45" fmla="*/ 0 h 4"/>
                  <a:gd name="T46" fmla="*/ 6 w 2"/>
                  <a:gd name="T47" fmla="*/ 0 h 4"/>
                  <a:gd name="T48" fmla="*/ 12 w 2"/>
                  <a:gd name="T49" fmla="*/ 0 h 4"/>
                  <a:gd name="T50" fmla="*/ 12 w 2"/>
                  <a:gd name="T51" fmla="*/ 6 h 4"/>
                  <a:gd name="T52" fmla="*/ 12 w 2"/>
                  <a:gd name="T53" fmla="*/ 6 h 4"/>
                  <a:gd name="T54" fmla="*/ 12 w 2"/>
                  <a:gd name="T55" fmla="*/ 12 h 4"/>
                  <a:gd name="T56" fmla="*/ 12 w 2"/>
                  <a:gd name="T57" fmla="*/ 18 h 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
                  <a:gd name="T88" fmla="*/ 0 h 4"/>
                  <a:gd name="T89" fmla="*/ 2 w 2"/>
                  <a:gd name="T90" fmla="*/ 4 h 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 h="4">
                    <a:moveTo>
                      <a:pt x="2" y="3"/>
                    </a:moveTo>
                    <a:lnTo>
                      <a:pt x="2" y="2"/>
                    </a:lnTo>
                    <a:lnTo>
                      <a:pt x="2" y="1"/>
                    </a:lnTo>
                    <a:lnTo>
                      <a:pt x="2" y="0"/>
                    </a:lnTo>
                    <a:lnTo>
                      <a:pt x="1" y="0"/>
                    </a:lnTo>
                    <a:lnTo>
                      <a:pt x="0" y="1"/>
                    </a:lnTo>
                    <a:lnTo>
                      <a:pt x="0" y="2"/>
                    </a:lnTo>
                    <a:lnTo>
                      <a:pt x="0" y="3"/>
                    </a:lnTo>
                    <a:lnTo>
                      <a:pt x="1" y="3"/>
                    </a:lnTo>
                    <a:lnTo>
                      <a:pt x="2" y="3"/>
                    </a:lnTo>
                    <a:lnTo>
                      <a:pt x="1" y="4"/>
                    </a:lnTo>
                    <a:lnTo>
                      <a:pt x="1" y="3"/>
                    </a:lnTo>
                    <a:lnTo>
                      <a:pt x="0" y="3"/>
                    </a:lnTo>
                    <a:lnTo>
                      <a:pt x="0" y="2"/>
                    </a:lnTo>
                    <a:lnTo>
                      <a:pt x="0" y="1"/>
                    </a:lnTo>
                    <a:lnTo>
                      <a:pt x="1" y="0"/>
                    </a:lnTo>
                    <a:lnTo>
                      <a:pt x="2" y="0"/>
                    </a:lnTo>
                    <a:lnTo>
                      <a:pt x="2" y="1"/>
                    </a:lnTo>
                    <a:lnTo>
                      <a:pt x="2" y="2"/>
                    </a:lnTo>
                    <a:lnTo>
                      <a:pt x="2" y="3"/>
                    </a:lnTo>
                    <a:close/>
                  </a:path>
                </a:pathLst>
              </a:custGeom>
              <a:solidFill>
                <a:srgbClr val="242729"/>
              </a:solidFill>
              <a:ln w="9525">
                <a:noFill/>
                <a:round/>
                <a:headEnd/>
                <a:tailEnd/>
              </a:ln>
            </p:spPr>
            <p:txBody>
              <a:bodyPr/>
              <a:lstStyle/>
              <a:p>
                <a:endParaRPr lang="it-IT"/>
              </a:p>
            </p:txBody>
          </p:sp>
          <p:sp>
            <p:nvSpPr>
              <p:cNvPr id="1064" name="Freeform 40"/>
              <p:cNvSpPr>
                <a:spLocks/>
              </p:cNvSpPr>
              <p:nvPr/>
            </p:nvSpPr>
            <p:spPr bwMode="auto">
              <a:xfrm>
                <a:off x="2462" y="1383"/>
                <a:ext cx="48" cy="24"/>
              </a:xfrm>
              <a:custGeom>
                <a:avLst/>
                <a:gdLst>
                  <a:gd name="T0" fmla="*/ 0 w 8"/>
                  <a:gd name="T1" fmla="*/ 12 h 4"/>
                  <a:gd name="T2" fmla="*/ 12 w 8"/>
                  <a:gd name="T3" fmla="*/ 6 h 4"/>
                  <a:gd name="T4" fmla="*/ 18 w 8"/>
                  <a:gd name="T5" fmla="*/ 6 h 4"/>
                  <a:gd name="T6" fmla="*/ 24 w 8"/>
                  <a:gd name="T7" fmla="*/ 12 h 4"/>
                  <a:gd name="T8" fmla="*/ 30 w 8"/>
                  <a:gd name="T9" fmla="*/ 12 h 4"/>
                  <a:gd name="T10" fmla="*/ 36 w 8"/>
                  <a:gd name="T11" fmla="*/ 12 h 4"/>
                  <a:gd name="T12" fmla="*/ 36 w 8"/>
                  <a:gd name="T13" fmla="*/ 18 h 4"/>
                  <a:gd name="T14" fmla="*/ 42 w 8"/>
                  <a:gd name="T15" fmla="*/ 24 h 4"/>
                  <a:gd name="T16" fmla="*/ 42 w 8"/>
                  <a:gd name="T17" fmla="*/ 24 h 4"/>
                  <a:gd name="T18" fmla="*/ 48 w 8"/>
                  <a:gd name="T19" fmla="*/ 24 h 4"/>
                  <a:gd name="T20" fmla="*/ 42 w 8"/>
                  <a:gd name="T21" fmla="*/ 24 h 4"/>
                  <a:gd name="T22" fmla="*/ 42 w 8"/>
                  <a:gd name="T23" fmla="*/ 18 h 4"/>
                  <a:gd name="T24" fmla="*/ 42 w 8"/>
                  <a:gd name="T25" fmla="*/ 18 h 4"/>
                  <a:gd name="T26" fmla="*/ 42 w 8"/>
                  <a:gd name="T27" fmla="*/ 18 h 4"/>
                  <a:gd name="T28" fmla="*/ 42 w 8"/>
                  <a:gd name="T29" fmla="*/ 18 h 4"/>
                  <a:gd name="T30" fmla="*/ 42 w 8"/>
                  <a:gd name="T31" fmla="*/ 12 h 4"/>
                  <a:gd name="T32" fmla="*/ 36 w 8"/>
                  <a:gd name="T33" fmla="*/ 12 h 4"/>
                  <a:gd name="T34" fmla="*/ 36 w 8"/>
                  <a:gd name="T35" fmla="*/ 6 h 4"/>
                  <a:gd name="T36" fmla="*/ 36 w 8"/>
                  <a:gd name="T37" fmla="*/ 12 h 4"/>
                  <a:gd name="T38" fmla="*/ 36 w 8"/>
                  <a:gd name="T39" fmla="*/ 6 h 4"/>
                  <a:gd name="T40" fmla="*/ 30 w 8"/>
                  <a:gd name="T41" fmla="*/ 6 h 4"/>
                  <a:gd name="T42" fmla="*/ 30 w 8"/>
                  <a:gd name="T43" fmla="*/ 6 h 4"/>
                  <a:gd name="T44" fmla="*/ 24 w 8"/>
                  <a:gd name="T45" fmla="*/ 6 h 4"/>
                  <a:gd name="T46" fmla="*/ 24 w 8"/>
                  <a:gd name="T47" fmla="*/ 0 h 4"/>
                  <a:gd name="T48" fmla="*/ 24 w 8"/>
                  <a:gd name="T49" fmla="*/ 6 h 4"/>
                  <a:gd name="T50" fmla="*/ 24 w 8"/>
                  <a:gd name="T51" fmla="*/ 0 h 4"/>
                  <a:gd name="T52" fmla="*/ 18 w 8"/>
                  <a:gd name="T53" fmla="*/ 6 h 4"/>
                  <a:gd name="T54" fmla="*/ 18 w 8"/>
                  <a:gd name="T55" fmla="*/ 0 h 4"/>
                  <a:gd name="T56" fmla="*/ 12 w 8"/>
                  <a:gd name="T57" fmla="*/ 6 h 4"/>
                  <a:gd name="T58" fmla="*/ 12 w 8"/>
                  <a:gd name="T59" fmla="*/ 0 h 4"/>
                  <a:gd name="T60" fmla="*/ 12 w 8"/>
                  <a:gd name="T61" fmla="*/ 6 h 4"/>
                  <a:gd name="T62" fmla="*/ 6 w 8"/>
                  <a:gd name="T63" fmla="*/ 0 h 4"/>
                  <a:gd name="T64" fmla="*/ 6 w 8"/>
                  <a:gd name="T65" fmla="*/ 6 h 4"/>
                  <a:gd name="T66" fmla="*/ 6 w 8"/>
                  <a:gd name="T67" fmla="*/ 0 h 4"/>
                  <a:gd name="T68" fmla="*/ 6 w 8"/>
                  <a:gd name="T69" fmla="*/ 6 h 4"/>
                  <a:gd name="T70" fmla="*/ 0 w 8"/>
                  <a:gd name="T71" fmla="*/ 6 h 4"/>
                  <a:gd name="T72" fmla="*/ 0 w 8"/>
                  <a:gd name="T73" fmla="*/ 12 h 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4"/>
                  <a:gd name="T113" fmla="*/ 8 w 8"/>
                  <a:gd name="T114" fmla="*/ 4 h 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4">
                    <a:moveTo>
                      <a:pt x="0" y="2"/>
                    </a:moveTo>
                    <a:lnTo>
                      <a:pt x="2" y="1"/>
                    </a:lnTo>
                    <a:lnTo>
                      <a:pt x="3" y="1"/>
                    </a:lnTo>
                    <a:lnTo>
                      <a:pt x="4" y="2"/>
                    </a:lnTo>
                    <a:lnTo>
                      <a:pt x="5" y="2"/>
                    </a:lnTo>
                    <a:lnTo>
                      <a:pt x="6" y="2"/>
                    </a:lnTo>
                    <a:lnTo>
                      <a:pt x="6" y="3"/>
                    </a:lnTo>
                    <a:lnTo>
                      <a:pt x="7" y="4"/>
                    </a:lnTo>
                    <a:lnTo>
                      <a:pt x="8" y="4"/>
                    </a:lnTo>
                    <a:lnTo>
                      <a:pt x="7" y="4"/>
                    </a:lnTo>
                    <a:lnTo>
                      <a:pt x="7" y="3"/>
                    </a:lnTo>
                    <a:lnTo>
                      <a:pt x="7" y="2"/>
                    </a:lnTo>
                    <a:lnTo>
                      <a:pt x="6" y="2"/>
                    </a:lnTo>
                    <a:lnTo>
                      <a:pt x="6" y="1"/>
                    </a:lnTo>
                    <a:lnTo>
                      <a:pt x="6" y="2"/>
                    </a:lnTo>
                    <a:lnTo>
                      <a:pt x="6" y="1"/>
                    </a:lnTo>
                    <a:lnTo>
                      <a:pt x="5" y="1"/>
                    </a:lnTo>
                    <a:lnTo>
                      <a:pt x="4" y="1"/>
                    </a:lnTo>
                    <a:lnTo>
                      <a:pt x="4" y="0"/>
                    </a:lnTo>
                    <a:lnTo>
                      <a:pt x="4" y="1"/>
                    </a:lnTo>
                    <a:lnTo>
                      <a:pt x="4" y="0"/>
                    </a:lnTo>
                    <a:lnTo>
                      <a:pt x="3" y="1"/>
                    </a:lnTo>
                    <a:lnTo>
                      <a:pt x="3" y="0"/>
                    </a:lnTo>
                    <a:lnTo>
                      <a:pt x="2" y="1"/>
                    </a:lnTo>
                    <a:lnTo>
                      <a:pt x="2" y="0"/>
                    </a:lnTo>
                    <a:lnTo>
                      <a:pt x="2" y="1"/>
                    </a:lnTo>
                    <a:lnTo>
                      <a:pt x="1" y="0"/>
                    </a:lnTo>
                    <a:lnTo>
                      <a:pt x="1" y="1"/>
                    </a:lnTo>
                    <a:lnTo>
                      <a:pt x="1" y="0"/>
                    </a:lnTo>
                    <a:lnTo>
                      <a:pt x="1" y="1"/>
                    </a:lnTo>
                    <a:lnTo>
                      <a:pt x="0" y="1"/>
                    </a:lnTo>
                    <a:lnTo>
                      <a:pt x="0" y="2"/>
                    </a:lnTo>
                    <a:close/>
                  </a:path>
                </a:pathLst>
              </a:custGeom>
              <a:solidFill>
                <a:srgbClr val="242729"/>
              </a:solidFill>
              <a:ln w="9525">
                <a:noFill/>
                <a:round/>
                <a:headEnd/>
                <a:tailEnd/>
              </a:ln>
            </p:spPr>
            <p:txBody>
              <a:bodyPr/>
              <a:lstStyle/>
              <a:p>
                <a:endParaRPr lang="it-IT"/>
              </a:p>
            </p:txBody>
          </p:sp>
          <p:sp>
            <p:nvSpPr>
              <p:cNvPr id="1065" name="Freeform 41"/>
              <p:cNvSpPr>
                <a:spLocks/>
              </p:cNvSpPr>
              <p:nvPr/>
            </p:nvSpPr>
            <p:spPr bwMode="auto">
              <a:xfrm>
                <a:off x="2462" y="1371"/>
                <a:ext cx="78" cy="12"/>
              </a:xfrm>
              <a:custGeom>
                <a:avLst/>
                <a:gdLst>
                  <a:gd name="T0" fmla="*/ 0 w 13"/>
                  <a:gd name="T1" fmla="*/ 0 h 2"/>
                  <a:gd name="T2" fmla="*/ 6 w 13"/>
                  <a:gd name="T3" fmla="*/ 0 h 2"/>
                  <a:gd name="T4" fmla="*/ 18 w 13"/>
                  <a:gd name="T5" fmla="*/ 0 h 2"/>
                  <a:gd name="T6" fmla="*/ 24 w 13"/>
                  <a:gd name="T7" fmla="*/ 0 h 2"/>
                  <a:gd name="T8" fmla="*/ 36 w 13"/>
                  <a:gd name="T9" fmla="*/ 6 h 2"/>
                  <a:gd name="T10" fmla="*/ 42 w 13"/>
                  <a:gd name="T11" fmla="*/ 6 h 2"/>
                  <a:gd name="T12" fmla="*/ 48 w 13"/>
                  <a:gd name="T13" fmla="*/ 12 h 2"/>
                  <a:gd name="T14" fmla="*/ 60 w 13"/>
                  <a:gd name="T15" fmla="*/ 12 h 2"/>
                  <a:gd name="T16" fmla="*/ 66 w 13"/>
                  <a:gd name="T17" fmla="*/ 12 h 2"/>
                  <a:gd name="T18" fmla="*/ 66 w 13"/>
                  <a:gd name="T19" fmla="*/ 6 h 2"/>
                  <a:gd name="T20" fmla="*/ 72 w 13"/>
                  <a:gd name="T21" fmla="*/ 6 h 2"/>
                  <a:gd name="T22" fmla="*/ 78 w 13"/>
                  <a:gd name="T23" fmla="*/ 6 h 2"/>
                  <a:gd name="T24" fmla="*/ 72 w 13"/>
                  <a:gd name="T25" fmla="*/ 6 h 2"/>
                  <a:gd name="T26" fmla="*/ 66 w 13"/>
                  <a:gd name="T27" fmla="*/ 12 h 2"/>
                  <a:gd name="T28" fmla="*/ 60 w 13"/>
                  <a:gd name="T29" fmla="*/ 12 h 2"/>
                  <a:gd name="T30" fmla="*/ 54 w 13"/>
                  <a:gd name="T31" fmla="*/ 12 h 2"/>
                  <a:gd name="T32" fmla="*/ 48 w 13"/>
                  <a:gd name="T33" fmla="*/ 12 h 2"/>
                  <a:gd name="T34" fmla="*/ 36 w 13"/>
                  <a:gd name="T35" fmla="*/ 6 h 2"/>
                  <a:gd name="T36" fmla="*/ 24 w 13"/>
                  <a:gd name="T37" fmla="*/ 0 h 2"/>
                  <a:gd name="T38" fmla="*/ 12 w 13"/>
                  <a:gd name="T39" fmla="*/ 0 h 2"/>
                  <a:gd name="T40" fmla="*/ 0 w 13"/>
                  <a:gd name="T41" fmla="*/ 0 h 2"/>
                  <a:gd name="T42" fmla="*/ 0 w 13"/>
                  <a:gd name="T43" fmla="*/ 0 h 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2"/>
                  <a:gd name="T68" fmla="*/ 13 w 13"/>
                  <a:gd name="T69" fmla="*/ 2 h 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2">
                    <a:moveTo>
                      <a:pt x="0" y="0"/>
                    </a:moveTo>
                    <a:lnTo>
                      <a:pt x="1" y="0"/>
                    </a:lnTo>
                    <a:lnTo>
                      <a:pt x="3" y="0"/>
                    </a:lnTo>
                    <a:lnTo>
                      <a:pt x="4" y="0"/>
                    </a:lnTo>
                    <a:lnTo>
                      <a:pt x="6" y="1"/>
                    </a:lnTo>
                    <a:lnTo>
                      <a:pt x="7" y="1"/>
                    </a:lnTo>
                    <a:lnTo>
                      <a:pt x="8" y="2"/>
                    </a:lnTo>
                    <a:lnTo>
                      <a:pt x="10" y="2"/>
                    </a:lnTo>
                    <a:lnTo>
                      <a:pt x="11" y="2"/>
                    </a:lnTo>
                    <a:lnTo>
                      <a:pt x="11" y="1"/>
                    </a:lnTo>
                    <a:lnTo>
                      <a:pt x="12" y="1"/>
                    </a:lnTo>
                    <a:lnTo>
                      <a:pt x="13" y="1"/>
                    </a:lnTo>
                    <a:lnTo>
                      <a:pt x="12" y="1"/>
                    </a:lnTo>
                    <a:lnTo>
                      <a:pt x="11" y="2"/>
                    </a:lnTo>
                    <a:lnTo>
                      <a:pt x="10" y="2"/>
                    </a:lnTo>
                    <a:lnTo>
                      <a:pt x="9" y="2"/>
                    </a:lnTo>
                    <a:lnTo>
                      <a:pt x="8" y="2"/>
                    </a:lnTo>
                    <a:lnTo>
                      <a:pt x="6" y="1"/>
                    </a:lnTo>
                    <a:lnTo>
                      <a:pt x="4" y="0"/>
                    </a:lnTo>
                    <a:lnTo>
                      <a:pt x="2" y="0"/>
                    </a:lnTo>
                    <a:lnTo>
                      <a:pt x="0" y="0"/>
                    </a:lnTo>
                    <a:close/>
                  </a:path>
                </a:pathLst>
              </a:custGeom>
              <a:solidFill>
                <a:srgbClr val="242729"/>
              </a:solidFill>
              <a:ln w="9525">
                <a:noFill/>
                <a:round/>
                <a:headEnd/>
                <a:tailEnd/>
              </a:ln>
            </p:spPr>
            <p:txBody>
              <a:bodyPr/>
              <a:lstStyle/>
              <a:p>
                <a:endParaRPr lang="it-IT"/>
              </a:p>
            </p:txBody>
          </p:sp>
          <p:sp>
            <p:nvSpPr>
              <p:cNvPr id="1066" name="Freeform 42"/>
              <p:cNvSpPr>
                <a:spLocks/>
              </p:cNvSpPr>
              <p:nvPr/>
            </p:nvSpPr>
            <p:spPr bwMode="auto">
              <a:xfrm>
                <a:off x="2504" y="1389"/>
                <a:ext cx="66" cy="90"/>
              </a:xfrm>
              <a:custGeom>
                <a:avLst/>
                <a:gdLst>
                  <a:gd name="T0" fmla="*/ 6 w 11"/>
                  <a:gd name="T1" fmla="*/ 18 h 15"/>
                  <a:gd name="T2" fmla="*/ 6 w 11"/>
                  <a:gd name="T3" fmla="*/ 12 h 15"/>
                  <a:gd name="T4" fmla="*/ 6 w 11"/>
                  <a:gd name="T5" fmla="*/ 12 h 15"/>
                  <a:gd name="T6" fmla="*/ 6 w 11"/>
                  <a:gd name="T7" fmla="*/ 6 h 15"/>
                  <a:gd name="T8" fmla="*/ 6 w 11"/>
                  <a:gd name="T9" fmla="*/ 6 h 15"/>
                  <a:gd name="T10" fmla="*/ 6 w 11"/>
                  <a:gd name="T11" fmla="*/ 6 h 15"/>
                  <a:gd name="T12" fmla="*/ 18 w 11"/>
                  <a:gd name="T13" fmla="*/ 12 h 15"/>
                  <a:gd name="T14" fmla="*/ 30 w 11"/>
                  <a:gd name="T15" fmla="*/ 12 h 15"/>
                  <a:gd name="T16" fmla="*/ 42 w 11"/>
                  <a:gd name="T17" fmla="*/ 24 h 15"/>
                  <a:gd name="T18" fmla="*/ 48 w 11"/>
                  <a:gd name="T19" fmla="*/ 30 h 15"/>
                  <a:gd name="T20" fmla="*/ 54 w 11"/>
                  <a:gd name="T21" fmla="*/ 36 h 15"/>
                  <a:gd name="T22" fmla="*/ 60 w 11"/>
                  <a:gd name="T23" fmla="*/ 42 h 15"/>
                  <a:gd name="T24" fmla="*/ 60 w 11"/>
                  <a:gd name="T25" fmla="*/ 54 h 15"/>
                  <a:gd name="T26" fmla="*/ 66 w 11"/>
                  <a:gd name="T27" fmla="*/ 60 h 15"/>
                  <a:gd name="T28" fmla="*/ 66 w 11"/>
                  <a:gd name="T29" fmla="*/ 66 h 15"/>
                  <a:gd name="T30" fmla="*/ 66 w 11"/>
                  <a:gd name="T31" fmla="*/ 72 h 15"/>
                  <a:gd name="T32" fmla="*/ 60 w 11"/>
                  <a:gd name="T33" fmla="*/ 78 h 15"/>
                  <a:gd name="T34" fmla="*/ 60 w 11"/>
                  <a:gd name="T35" fmla="*/ 84 h 15"/>
                  <a:gd name="T36" fmla="*/ 54 w 11"/>
                  <a:gd name="T37" fmla="*/ 84 h 15"/>
                  <a:gd name="T38" fmla="*/ 54 w 11"/>
                  <a:gd name="T39" fmla="*/ 90 h 15"/>
                  <a:gd name="T40" fmla="*/ 54 w 11"/>
                  <a:gd name="T41" fmla="*/ 84 h 15"/>
                  <a:gd name="T42" fmla="*/ 54 w 11"/>
                  <a:gd name="T43" fmla="*/ 84 h 15"/>
                  <a:gd name="T44" fmla="*/ 60 w 11"/>
                  <a:gd name="T45" fmla="*/ 78 h 15"/>
                  <a:gd name="T46" fmla="*/ 66 w 11"/>
                  <a:gd name="T47" fmla="*/ 72 h 15"/>
                  <a:gd name="T48" fmla="*/ 66 w 11"/>
                  <a:gd name="T49" fmla="*/ 66 h 15"/>
                  <a:gd name="T50" fmla="*/ 66 w 11"/>
                  <a:gd name="T51" fmla="*/ 66 h 15"/>
                  <a:gd name="T52" fmla="*/ 66 w 11"/>
                  <a:gd name="T53" fmla="*/ 60 h 15"/>
                  <a:gd name="T54" fmla="*/ 60 w 11"/>
                  <a:gd name="T55" fmla="*/ 48 h 15"/>
                  <a:gd name="T56" fmla="*/ 60 w 11"/>
                  <a:gd name="T57" fmla="*/ 36 h 15"/>
                  <a:gd name="T58" fmla="*/ 48 w 11"/>
                  <a:gd name="T59" fmla="*/ 24 h 15"/>
                  <a:gd name="T60" fmla="*/ 42 w 11"/>
                  <a:gd name="T61" fmla="*/ 18 h 15"/>
                  <a:gd name="T62" fmla="*/ 30 w 11"/>
                  <a:gd name="T63" fmla="*/ 12 h 15"/>
                  <a:gd name="T64" fmla="*/ 18 w 11"/>
                  <a:gd name="T65" fmla="*/ 6 h 15"/>
                  <a:gd name="T66" fmla="*/ 12 w 11"/>
                  <a:gd name="T67" fmla="*/ 6 h 15"/>
                  <a:gd name="T68" fmla="*/ 12 w 11"/>
                  <a:gd name="T69" fmla="*/ 6 h 15"/>
                  <a:gd name="T70" fmla="*/ 6 w 11"/>
                  <a:gd name="T71" fmla="*/ 0 h 15"/>
                  <a:gd name="T72" fmla="*/ 6 w 11"/>
                  <a:gd name="T73" fmla="*/ 6 h 15"/>
                  <a:gd name="T74" fmla="*/ 6 w 11"/>
                  <a:gd name="T75" fmla="*/ 0 h 15"/>
                  <a:gd name="T76" fmla="*/ 6 w 11"/>
                  <a:gd name="T77" fmla="*/ 6 h 15"/>
                  <a:gd name="T78" fmla="*/ 0 w 11"/>
                  <a:gd name="T79" fmla="*/ 6 h 15"/>
                  <a:gd name="T80" fmla="*/ 0 w 11"/>
                  <a:gd name="T81" fmla="*/ 6 h 15"/>
                  <a:gd name="T82" fmla="*/ 0 w 11"/>
                  <a:gd name="T83" fmla="*/ 6 h 15"/>
                  <a:gd name="T84" fmla="*/ 0 w 11"/>
                  <a:gd name="T85" fmla="*/ 12 h 15"/>
                  <a:gd name="T86" fmla="*/ 0 w 11"/>
                  <a:gd name="T87" fmla="*/ 12 h 15"/>
                  <a:gd name="T88" fmla="*/ 6 w 11"/>
                  <a:gd name="T89" fmla="*/ 12 h 15"/>
                  <a:gd name="T90" fmla="*/ 6 w 11"/>
                  <a:gd name="T91" fmla="*/ 12 h 15"/>
                  <a:gd name="T92" fmla="*/ 6 w 11"/>
                  <a:gd name="T93" fmla="*/ 18 h 15"/>
                  <a:gd name="T94" fmla="*/ 6 w 11"/>
                  <a:gd name="T95" fmla="*/ 18 h 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
                  <a:gd name="T145" fmla="*/ 0 h 15"/>
                  <a:gd name="T146" fmla="*/ 11 w 11"/>
                  <a:gd name="T147" fmla="*/ 15 h 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 h="15">
                    <a:moveTo>
                      <a:pt x="1" y="3"/>
                    </a:moveTo>
                    <a:lnTo>
                      <a:pt x="1" y="2"/>
                    </a:lnTo>
                    <a:lnTo>
                      <a:pt x="1" y="1"/>
                    </a:lnTo>
                    <a:lnTo>
                      <a:pt x="3" y="2"/>
                    </a:lnTo>
                    <a:lnTo>
                      <a:pt x="5" y="2"/>
                    </a:lnTo>
                    <a:lnTo>
                      <a:pt x="7" y="4"/>
                    </a:lnTo>
                    <a:lnTo>
                      <a:pt x="8" y="5"/>
                    </a:lnTo>
                    <a:lnTo>
                      <a:pt x="9" y="6"/>
                    </a:lnTo>
                    <a:lnTo>
                      <a:pt x="10" y="7"/>
                    </a:lnTo>
                    <a:lnTo>
                      <a:pt x="10" y="9"/>
                    </a:lnTo>
                    <a:lnTo>
                      <a:pt x="11" y="10"/>
                    </a:lnTo>
                    <a:lnTo>
                      <a:pt x="11" y="11"/>
                    </a:lnTo>
                    <a:lnTo>
                      <a:pt x="11" y="12"/>
                    </a:lnTo>
                    <a:lnTo>
                      <a:pt x="10" y="13"/>
                    </a:lnTo>
                    <a:lnTo>
                      <a:pt x="10" y="14"/>
                    </a:lnTo>
                    <a:lnTo>
                      <a:pt x="9" y="14"/>
                    </a:lnTo>
                    <a:lnTo>
                      <a:pt x="9" y="15"/>
                    </a:lnTo>
                    <a:lnTo>
                      <a:pt x="9" y="14"/>
                    </a:lnTo>
                    <a:lnTo>
                      <a:pt x="10" y="13"/>
                    </a:lnTo>
                    <a:lnTo>
                      <a:pt x="11" y="12"/>
                    </a:lnTo>
                    <a:lnTo>
                      <a:pt x="11" y="11"/>
                    </a:lnTo>
                    <a:lnTo>
                      <a:pt x="11" y="10"/>
                    </a:lnTo>
                    <a:lnTo>
                      <a:pt x="10" y="8"/>
                    </a:lnTo>
                    <a:lnTo>
                      <a:pt x="10" y="6"/>
                    </a:lnTo>
                    <a:lnTo>
                      <a:pt x="8" y="4"/>
                    </a:lnTo>
                    <a:lnTo>
                      <a:pt x="7" y="3"/>
                    </a:lnTo>
                    <a:lnTo>
                      <a:pt x="5" y="2"/>
                    </a:lnTo>
                    <a:lnTo>
                      <a:pt x="3" y="1"/>
                    </a:lnTo>
                    <a:lnTo>
                      <a:pt x="2" y="1"/>
                    </a:lnTo>
                    <a:lnTo>
                      <a:pt x="1" y="0"/>
                    </a:lnTo>
                    <a:lnTo>
                      <a:pt x="1" y="1"/>
                    </a:lnTo>
                    <a:lnTo>
                      <a:pt x="1" y="0"/>
                    </a:lnTo>
                    <a:lnTo>
                      <a:pt x="1" y="1"/>
                    </a:lnTo>
                    <a:lnTo>
                      <a:pt x="0" y="1"/>
                    </a:lnTo>
                    <a:lnTo>
                      <a:pt x="0" y="2"/>
                    </a:lnTo>
                    <a:lnTo>
                      <a:pt x="1" y="2"/>
                    </a:lnTo>
                    <a:lnTo>
                      <a:pt x="1" y="3"/>
                    </a:lnTo>
                    <a:close/>
                  </a:path>
                </a:pathLst>
              </a:custGeom>
              <a:solidFill>
                <a:srgbClr val="242729"/>
              </a:solidFill>
              <a:ln w="9525">
                <a:noFill/>
                <a:round/>
                <a:headEnd/>
                <a:tailEnd/>
              </a:ln>
            </p:spPr>
            <p:txBody>
              <a:bodyPr/>
              <a:lstStyle/>
              <a:p>
                <a:endParaRPr lang="it-IT"/>
              </a:p>
            </p:txBody>
          </p:sp>
          <p:sp>
            <p:nvSpPr>
              <p:cNvPr id="1067" name="Freeform 43"/>
              <p:cNvSpPr>
                <a:spLocks/>
              </p:cNvSpPr>
              <p:nvPr/>
            </p:nvSpPr>
            <p:spPr bwMode="auto">
              <a:xfrm>
                <a:off x="2522" y="1377"/>
                <a:ext cx="78" cy="36"/>
              </a:xfrm>
              <a:custGeom>
                <a:avLst/>
                <a:gdLst>
                  <a:gd name="T0" fmla="*/ 78 w 13"/>
                  <a:gd name="T1" fmla="*/ 36 h 6"/>
                  <a:gd name="T2" fmla="*/ 78 w 13"/>
                  <a:gd name="T3" fmla="*/ 36 h 6"/>
                  <a:gd name="T4" fmla="*/ 78 w 13"/>
                  <a:gd name="T5" fmla="*/ 36 h 6"/>
                  <a:gd name="T6" fmla="*/ 78 w 13"/>
                  <a:gd name="T7" fmla="*/ 30 h 6"/>
                  <a:gd name="T8" fmla="*/ 72 w 13"/>
                  <a:gd name="T9" fmla="*/ 30 h 6"/>
                  <a:gd name="T10" fmla="*/ 66 w 13"/>
                  <a:gd name="T11" fmla="*/ 24 h 6"/>
                  <a:gd name="T12" fmla="*/ 54 w 13"/>
                  <a:gd name="T13" fmla="*/ 24 h 6"/>
                  <a:gd name="T14" fmla="*/ 48 w 13"/>
                  <a:gd name="T15" fmla="*/ 24 h 6"/>
                  <a:gd name="T16" fmla="*/ 42 w 13"/>
                  <a:gd name="T17" fmla="*/ 30 h 6"/>
                  <a:gd name="T18" fmla="*/ 36 w 13"/>
                  <a:gd name="T19" fmla="*/ 24 h 6"/>
                  <a:gd name="T20" fmla="*/ 24 w 13"/>
                  <a:gd name="T21" fmla="*/ 24 h 6"/>
                  <a:gd name="T22" fmla="*/ 12 w 13"/>
                  <a:gd name="T23" fmla="*/ 18 h 6"/>
                  <a:gd name="T24" fmla="*/ 0 w 13"/>
                  <a:gd name="T25" fmla="*/ 12 h 6"/>
                  <a:gd name="T26" fmla="*/ 0 w 13"/>
                  <a:gd name="T27" fmla="*/ 12 h 6"/>
                  <a:gd name="T28" fmla="*/ 0 w 13"/>
                  <a:gd name="T29" fmla="*/ 12 h 6"/>
                  <a:gd name="T30" fmla="*/ 6 w 13"/>
                  <a:gd name="T31" fmla="*/ 12 h 6"/>
                  <a:gd name="T32" fmla="*/ 18 w 13"/>
                  <a:gd name="T33" fmla="*/ 12 h 6"/>
                  <a:gd name="T34" fmla="*/ 24 w 13"/>
                  <a:gd name="T35" fmla="*/ 12 h 6"/>
                  <a:gd name="T36" fmla="*/ 30 w 13"/>
                  <a:gd name="T37" fmla="*/ 6 h 6"/>
                  <a:gd name="T38" fmla="*/ 42 w 13"/>
                  <a:gd name="T39" fmla="*/ 0 h 6"/>
                  <a:gd name="T40" fmla="*/ 42 w 13"/>
                  <a:gd name="T41" fmla="*/ 0 h 6"/>
                  <a:gd name="T42" fmla="*/ 30 w 13"/>
                  <a:gd name="T43" fmla="*/ 6 h 6"/>
                  <a:gd name="T44" fmla="*/ 24 w 13"/>
                  <a:gd name="T45" fmla="*/ 6 h 6"/>
                  <a:gd name="T46" fmla="*/ 18 w 13"/>
                  <a:gd name="T47" fmla="*/ 12 h 6"/>
                  <a:gd name="T48" fmla="*/ 6 w 13"/>
                  <a:gd name="T49" fmla="*/ 12 h 6"/>
                  <a:gd name="T50" fmla="*/ 0 w 13"/>
                  <a:gd name="T51" fmla="*/ 12 h 6"/>
                  <a:gd name="T52" fmla="*/ 0 w 13"/>
                  <a:gd name="T53" fmla="*/ 12 h 6"/>
                  <a:gd name="T54" fmla="*/ 0 w 13"/>
                  <a:gd name="T55" fmla="*/ 12 h 6"/>
                  <a:gd name="T56" fmla="*/ 0 w 13"/>
                  <a:gd name="T57" fmla="*/ 12 h 6"/>
                  <a:gd name="T58" fmla="*/ 0 w 13"/>
                  <a:gd name="T59" fmla="*/ 18 h 6"/>
                  <a:gd name="T60" fmla="*/ 0 w 13"/>
                  <a:gd name="T61" fmla="*/ 18 h 6"/>
                  <a:gd name="T62" fmla="*/ 12 w 13"/>
                  <a:gd name="T63" fmla="*/ 18 h 6"/>
                  <a:gd name="T64" fmla="*/ 24 w 13"/>
                  <a:gd name="T65" fmla="*/ 24 h 6"/>
                  <a:gd name="T66" fmla="*/ 30 w 13"/>
                  <a:gd name="T67" fmla="*/ 30 h 6"/>
                  <a:gd name="T68" fmla="*/ 42 w 13"/>
                  <a:gd name="T69" fmla="*/ 30 h 6"/>
                  <a:gd name="T70" fmla="*/ 48 w 13"/>
                  <a:gd name="T71" fmla="*/ 30 h 6"/>
                  <a:gd name="T72" fmla="*/ 54 w 13"/>
                  <a:gd name="T73" fmla="*/ 30 h 6"/>
                  <a:gd name="T74" fmla="*/ 66 w 13"/>
                  <a:gd name="T75" fmla="*/ 30 h 6"/>
                  <a:gd name="T76" fmla="*/ 72 w 13"/>
                  <a:gd name="T77" fmla="*/ 30 h 6"/>
                  <a:gd name="T78" fmla="*/ 78 w 13"/>
                  <a:gd name="T79" fmla="*/ 36 h 6"/>
                  <a:gd name="T80" fmla="*/ 78 w 13"/>
                  <a:gd name="T81" fmla="*/ 36 h 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
                  <a:gd name="T124" fmla="*/ 0 h 6"/>
                  <a:gd name="T125" fmla="*/ 13 w 13"/>
                  <a:gd name="T126" fmla="*/ 6 h 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 h="6">
                    <a:moveTo>
                      <a:pt x="13" y="6"/>
                    </a:moveTo>
                    <a:lnTo>
                      <a:pt x="13" y="6"/>
                    </a:lnTo>
                    <a:lnTo>
                      <a:pt x="13" y="5"/>
                    </a:lnTo>
                    <a:lnTo>
                      <a:pt x="12" y="5"/>
                    </a:lnTo>
                    <a:lnTo>
                      <a:pt x="11" y="4"/>
                    </a:lnTo>
                    <a:lnTo>
                      <a:pt x="9" y="4"/>
                    </a:lnTo>
                    <a:lnTo>
                      <a:pt x="8" y="4"/>
                    </a:lnTo>
                    <a:lnTo>
                      <a:pt x="7" y="5"/>
                    </a:lnTo>
                    <a:lnTo>
                      <a:pt x="6" y="4"/>
                    </a:lnTo>
                    <a:lnTo>
                      <a:pt x="4" y="4"/>
                    </a:lnTo>
                    <a:lnTo>
                      <a:pt x="2" y="3"/>
                    </a:lnTo>
                    <a:lnTo>
                      <a:pt x="0" y="2"/>
                    </a:lnTo>
                    <a:lnTo>
                      <a:pt x="1" y="2"/>
                    </a:lnTo>
                    <a:lnTo>
                      <a:pt x="3" y="2"/>
                    </a:lnTo>
                    <a:lnTo>
                      <a:pt x="4" y="2"/>
                    </a:lnTo>
                    <a:lnTo>
                      <a:pt x="5" y="1"/>
                    </a:lnTo>
                    <a:lnTo>
                      <a:pt x="7" y="0"/>
                    </a:lnTo>
                    <a:lnTo>
                      <a:pt x="5" y="1"/>
                    </a:lnTo>
                    <a:lnTo>
                      <a:pt x="4" y="1"/>
                    </a:lnTo>
                    <a:lnTo>
                      <a:pt x="3" y="2"/>
                    </a:lnTo>
                    <a:lnTo>
                      <a:pt x="1" y="2"/>
                    </a:lnTo>
                    <a:lnTo>
                      <a:pt x="0" y="2"/>
                    </a:lnTo>
                    <a:lnTo>
                      <a:pt x="0" y="3"/>
                    </a:lnTo>
                    <a:lnTo>
                      <a:pt x="2" y="3"/>
                    </a:lnTo>
                    <a:lnTo>
                      <a:pt x="4" y="4"/>
                    </a:lnTo>
                    <a:lnTo>
                      <a:pt x="5" y="5"/>
                    </a:lnTo>
                    <a:lnTo>
                      <a:pt x="7" y="5"/>
                    </a:lnTo>
                    <a:lnTo>
                      <a:pt x="8" y="5"/>
                    </a:lnTo>
                    <a:lnTo>
                      <a:pt x="9" y="5"/>
                    </a:lnTo>
                    <a:lnTo>
                      <a:pt x="11" y="5"/>
                    </a:lnTo>
                    <a:lnTo>
                      <a:pt x="12" y="5"/>
                    </a:lnTo>
                    <a:lnTo>
                      <a:pt x="13" y="6"/>
                    </a:lnTo>
                    <a:close/>
                  </a:path>
                </a:pathLst>
              </a:custGeom>
              <a:solidFill>
                <a:srgbClr val="242729"/>
              </a:solidFill>
              <a:ln w="9525">
                <a:noFill/>
                <a:round/>
                <a:headEnd/>
                <a:tailEnd/>
              </a:ln>
            </p:spPr>
            <p:txBody>
              <a:bodyPr/>
              <a:lstStyle/>
              <a:p>
                <a:endParaRPr lang="it-IT"/>
              </a:p>
            </p:txBody>
          </p:sp>
          <p:sp>
            <p:nvSpPr>
              <p:cNvPr id="1068" name="Freeform 44"/>
              <p:cNvSpPr>
                <a:spLocks/>
              </p:cNvSpPr>
              <p:nvPr/>
            </p:nvSpPr>
            <p:spPr bwMode="auto">
              <a:xfrm>
                <a:off x="2558" y="1407"/>
                <a:ext cx="42" cy="36"/>
              </a:xfrm>
              <a:custGeom>
                <a:avLst/>
                <a:gdLst>
                  <a:gd name="T0" fmla="*/ 42 w 7"/>
                  <a:gd name="T1" fmla="*/ 6 h 6"/>
                  <a:gd name="T2" fmla="*/ 36 w 7"/>
                  <a:gd name="T3" fmla="*/ 6 h 6"/>
                  <a:gd name="T4" fmla="*/ 30 w 7"/>
                  <a:gd name="T5" fmla="*/ 0 h 6"/>
                  <a:gd name="T6" fmla="*/ 24 w 7"/>
                  <a:gd name="T7" fmla="*/ 0 h 6"/>
                  <a:gd name="T8" fmla="*/ 18 w 7"/>
                  <a:gd name="T9" fmla="*/ 0 h 6"/>
                  <a:gd name="T10" fmla="*/ 12 w 7"/>
                  <a:gd name="T11" fmla="*/ 6 h 6"/>
                  <a:gd name="T12" fmla="*/ 6 w 7"/>
                  <a:gd name="T13" fmla="*/ 6 h 6"/>
                  <a:gd name="T14" fmla="*/ 0 w 7"/>
                  <a:gd name="T15" fmla="*/ 0 h 6"/>
                  <a:gd name="T16" fmla="*/ 0 w 7"/>
                  <a:gd name="T17" fmla="*/ 6 h 6"/>
                  <a:gd name="T18" fmla="*/ 0 w 7"/>
                  <a:gd name="T19" fmla="*/ 6 h 6"/>
                  <a:gd name="T20" fmla="*/ 6 w 7"/>
                  <a:gd name="T21" fmla="*/ 12 h 6"/>
                  <a:gd name="T22" fmla="*/ 12 w 7"/>
                  <a:gd name="T23" fmla="*/ 12 h 6"/>
                  <a:gd name="T24" fmla="*/ 18 w 7"/>
                  <a:gd name="T25" fmla="*/ 12 h 6"/>
                  <a:gd name="T26" fmla="*/ 18 w 7"/>
                  <a:gd name="T27" fmla="*/ 18 h 6"/>
                  <a:gd name="T28" fmla="*/ 24 w 7"/>
                  <a:gd name="T29" fmla="*/ 18 h 6"/>
                  <a:gd name="T30" fmla="*/ 30 w 7"/>
                  <a:gd name="T31" fmla="*/ 24 h 6"/>
                  <a:gd name="T32" fmla="*/ 36 w 7"/>
                  <a:gd name="T33" fmla="*/ 36 h 6"/>
                  <a:gd name="T34" fmla="*/ 36 w 7"/>
                  <a:gd name="T35" fmla="*/ 36 h 6"/>
                  <a:gd name="T36" fmla="*/ 36 w 7"/>
                  <a:gd name="T37" fmla="*/ 36 h 6"/>
                  <a:gd name="T38" fmla="*/ 36 w 7"/>
                  <a:gd name="T39" fmla="*/ 36 h 6"/>
                  <a:gd name="T40" fmla="*/ 36 w 7"/>
                  <a:gd name="T41" fmla="*/ 36 h 6"/>
                  <a:gd name="T42" fmla="*/ 30 w 7"/>
                  <a:gd name="T43" fmla="*/ 30 h 6"/>
                  <a:gd name="T44" fmla="*/ 24 w 7"/>
                  <a:gd name="T45" fmla="*/ 24 h 6"/>
                  <a:gd name="T46" fmla="*/ 24 w 7"/>
                  <a:gd name="T47" fmla="*/ 18 h 6"/>
                  <a:gd name="T48" fmla="*/ 18 w 7"/>
                  <a:gd name="T49" fmla="*/ 12 h 6"/>
                  <a:gd name="T50" fmla="*/ 12 w 7"/>
                  <a:gd name="T51" fmla="*/ 12 h 6"/>
                  <a:gd name="T52" fmla="*/ 12 w 7"/>
                  <a:gd name="T53" fmla="*/ 12 h 6"/>
                  <a:gd name="T54" fmla="*/ 6 w 7"/>
                  <a:gd name="T55" fmla="*/ 12 h 6"/>
                  <a:gd name="T56" fmla="*/ 6 w 7"/>
                  <a:gd name="T57" fmla="*/ 12 h 6"/>
                  <a:gd name="T58" fmla="*/ 0 w 7"/>
                  <a:gd name="T59" fmla="*/ 6 h 6"/>
                  <a:gd name="T60" fmla="*/ 0 w 7"/>
                  <a:gd name="T61" fmla="*/ 6 h 6"/>
                  <a:gd name="T62" fmla="*/ 6 w 7"/>
                  <a:gd name="T63" fmla="*/ 6 h 6"/>
                  <a:gd name="T64" fmla="*/ 12 w 7"/>
                  <a:gd name="T65" fmla="*/ 6 h 6"/>
                  <a:gd name="T66" fmla="*/ 18 w 7"/>
                  <a:gd name="T67" fmla="*/ 0 h 6"/>
                  <a:gd name="T68" fmla="*/ 24 w 7"/>
                  <a:gd name="T69" fmla="*/ 0 h 6"/>
                  <a:gd name="T70" fmla="*/ 30 w 7"/>
                  <a:gd name="T71" fmla="*/ 0 h 6"/>
                  <a:gd name="T72" fmla="*/ 42 w 7"/>
                  <a:gd name="T73" fmla="*/ 6 h 6"/>
                  <a:gd name="T74" fmla="*/ 42 w 7"/>
                  <a:gd name="T75" fmla="*/ 6 h 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
                  <a:gd name="T115" fmla="*/ 0 h 6"/>
                  <a:gd name="T116" fmla="*/ 7 w 7"/>
                  <a:gd name="T117" fmla="*/ 6 h 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 h="6">
                    <a:moveTo>
                      <a:pt x="7" y="1"/>
                    </a:moveTo>
                    <a:lnTo>
                      <a:pt x="6" y="1"/>
                    </a:lnTo>
                    <a:lnTo>
                      <a:pt x="5" y="0"/>
                    </a:lnTo>
                    <a:lnTo>
                      <a:pt x="4" y="0"/>
                    </a:lnTo>
                    <a:lnTo>
                      <a:pt x="3" y="0"/>
                    </a:lnTo>
                    <a:lnTo>
                      <a:pt x="2" y="1"/>
                    </a:lnTo>
                    <a:lnTo>
                      <a:pt x="1" y="1"/>
                    </a:lnTo>
                    <a:lnTo>
                      <a:pt x="0" y="0"/>
                    </a:lnTo>
                    <a:lnTo>
                      <a:pt x="0" y="1"/>
                    </a:lnTo>
                    <a:lnTo>
                      <a:pt x="1" y="2"/>
                    </a:lnTo>
                    <a:lnTo>
                      <a:pt x="2" y="2"/>
                    </a:lnTo>
                    <a:lnTo>
                      <a:pt x="3" y="2"/>
                    </a:lnTo>
                    <a:lnTo>
                      <a:pt x="3" y="3"/>
                    </a:lnTo>
                    <a:lnTo>
                      <a:pt x="4" y="3"/>
                    </a:lnTo>
                    <a:lnTo>
                      <a:pt x="5" y="4"/>
                    </a:lnTo>
                    <a:lnTo>
                      <a:pt x="6" y="6"/>
                    </a:lnTo>
                    <a:lnTo>
                      <a:pt x="5" y="5"/>
                    </a:lnTo>
                    <a:lnTo>
                      <a:pt x="4" y="4"/>
                    </a:lnTo>
                    <a:lnTo>
                      <a:pt x="4" y="3"/>
                    </a:lnTo>
                    <a:lnTo>
                      <a:pt x="3" y="2"/>
                    </a:lnTo>
                    <a:lnTo>
                      <a:pt x="2" y="2"/>
                    </a:lnTo>
                    <a:lnTo>
                      <a:pt x="1" y="2"/>
                    </a:lnTo>
                    <a:lnTo>
                      <a:pt x="0" y="1"/>
                    </a:lnTo>
                    <a:lnTo>
                      <a:pt x="1" y="1"/>
                    </a:lnTo>
                    <a:lnTo>
                      <a:pt x="2" y="1"/>
                    </a:lnTo>
                    <a:lnTo>
                      <a:pt x="3" y="0"/>
                    </a:lnTo>
                    <a:lnTo>
                      <a:pt x="4" y="0"/>
                    </a:lnTo>
                    <a:lnTo>
                      <a:pt x="5" y="0"/>
                    </a:lnTo>
                    <a:lnTo>
                      <a:pt x="7" y="1"/>
                    </a:lnTo>
                    <a:close/>
                  </a:path>
                </a:pathLst>
              </a:custGeom>
              <a:solidFill>
                <a:srgbClr val="242729"/>
              </a:solidFill>
              <a:ln w="9525">
                <a:noFill/>
                <a:round/>
                <a:headEnd/>
                <a:tailEnd/>
              </a:ln>
            </p:spPr>
            <p:txBody>
              <a:bodyPr/>
              <a:lstStyle/>
              <a:p>
                <a:endParaRPr lang="it-IT"/>
              </a:p>
            </p:txBody>
          </p:sp>
          <p:sp>
            <p:nvSpPr>
              <p:cNvPr id="1069" name="Freeform 45"/>
              <p:cNvSpPr>
                <a:spLocks/>
              </p:cNvSpPr>
              <p:nvPr/>
            </p:nvSpPr>
            <p:spPr bwMode="auto">
              <a:xfrm>
                <a:off x="2564" y="1425"/>
                <a:ext cx="30" cy="48"/>
              </a:xfrm>
              <a:custGeom>
                <a:avLst/>
                <a:gdLst>
                  <a:gd name="T0" fmla="*/ 30 w 5"/>
                  <a:gd name="T1" fmla="*/ 18 h 8"/>
                  <a:gd name="T2" fmla="*/ 24 w 5"/>
                  <a:gd name="T3" fmla="*/ 12 h 8"/>
                  <a:gd name="T4" fmla="*/ 24 w 5"/>
                  <a:gd name="T5" fmla="*/ 12 h 8"/>
                  <a:gd name="T6" fmla="*/ 18 w 5"/>
                  <a:gd name="T7" fmla="*/ 6 h 8"/>
                  <a:gd name="T8" fmla="*/ 12 w 5"/>
                  <a:gd name="T9" fmla="*/ 0 h 8"/>
                  <a:gd name="T10" fmla="*/ 12 w 5"/>
                  <a:gd name="T11" fmla="*/ 0 h 8"/>
                  <a:gd name="T12" fmla="*/ 6 w 5"/>
                  <a:gd name="T13" fmla="*/ 0 h 8"/>
                  <a:gd name="T14" fmla="*/ 6 w 5"/>
                  <a:gd name="T15" fmla="*/ 0 h 8"/>
                  <a:gd name="T16" fmla="*/ 6 w 5"/>
                  <a:gd name="T17" fmla="*/ 6 h 8"/>
                  <a:gd name="T18" fmla="*/ 12 w 5"/>
                  <a:gd name="T19" fmla="*/ 18 h 8"/>
                  <a:gd name="T20" fmla="*/ 18 w 5"/>
                  <a:gd name="T21" fmla="*/ 18 h 8"/>
                  <a:gd name="T22" fmla="*/ 18 w 5"/>
                  <a:gd name="T23" fmla="*/ 24 h 8"/>
                  <a:gd name="T24" fmla="*/ 24 w 5"/>
                  <a:gd name="T25" fmla="*/ 30 h 8"/>
                  <a:gd name="T26" fmla="*/ 24 w 5"/>
                  <a:gd name="T27" fmla="*/ 42 h 8"/>
                  <a:gd name="T28" fmla="*/ 24 w 5"/>
                  <a:gd name="T29" fmla="*/ 48 h 8"/>
                  <a:gd name="T30" fmla="*/ 18 w 5"/>
                  <a:gd name="T31" fmla="*/ 48 h 8"/>
                  <a:gd name="T32" fmla="*/ 18 w 5"/>
                  <a:gd name="T33" fmla="*/ 48 h 8"/>
                  <a:gd name="T34" fmla="*/ 18 w 5"/>
                  <a:gd name="T35" fmla="*/ 48 h 8"/>
                  <a:gd name="T36" fmla="*/ 24 w 5"/>
                  <a:gd name="T37" fmla="*/ 42 h 8"/>
                  <a:gd name="T38" fmla="*/ 24 w 5"/>
                  <a:gd name="T39" fmla="*/ 42 h 8"/>
                  <a:gd name="T40" fmla="*/ 18 w 5"/>
                  <a:gd name="T41" fmla="*/ 36 h 8"/>
                  <a:gd name="T42" fmla="*/ 18 w 5"/>
                  <a:gd name="T43" fmla="*/ 30 h 8"/>
                  <a:gd name="T44" fmla="*/ 18 w 5"/>
                  <a:gd name="T45" fmla="*/ 24 h 8"/>
                  <a:gd name="T46" fmla="*/ 12 w 5"/>
                  <a:gd name="T47" fmla="*/ 18 h 8"/>
                  <a:gd name="T48" fmla="*/ 12 w 5"/>
                  <a:gd name="T49" fmla="*/ 18 h 8"/>
                  <a:gd name="T50" fmla="*/ 6 w 5"/>
                  <a:gd name="T51" fmla="*/ 18 h 8"/>
                  <a:gd name="T52" fmla="*/ 6 w 5"/>
                  <a:gd name="T53" fmla="*/ 12 h 8"/>
                  <a:gd name="T54" fmla="*/ 6 w 5"/>
                  <a:gd name="T55" fmla="*/ 6 h 8"/>
                  <a:gd name="T56" fmla="*/ 0 w 5"/>
                  <a:gd name="T57" fmla="*/ 0 h 8"/>
                  <a:gd name="T58" fmla="*/ 6 w 5"/>
                  <a:gd name="T59" fmla="*/ 0 h 8"/>
                  <a:gd name="T60" fmla="*/ 6 w 5"/>
                  <a:gd name="T61" fmla="*/ 0 h 8"/>
                  <a:gd name="T62" fmla="*/ 12 w 5"/>
                  <a:gd name="T63" fmla="*/ 0 h 8"/>
                  <a:gd name="T64" fmla="*/ 18 w 5"/>
                  <a:gd name="T65" fmla="*/ 6 h 8"/>
                  <a:gd name="T66" fmla="*/ 18 w 5"/>
                  <a:gd name="T67" fmla="*/ 6 h 8"/>
                  <a:gd name="T68" fmla="*/ 24 w 5"/>
                  <a:gd name="T69" fmla="*/ 12 h 8"/>
                  <a:gd name="T70" fmla="*/ 30 w 5"/>
                  <a:gd name="T71" fmla="*/ 18 h 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
                  <a:gd name="T109" fmla="*/ 0 h 8"/>
                  <a:gd name="T110" fmla="*/ 5 w 5"/>
                  <a:gd name="T111" fmla="*/ 8 h 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 h="8">
                    <a:moveTo>
                      <a:pt x="5" y="3"/>
                    </a:moveTo>
                    <a:lnTo>
                      <a:pt x="4" y="2"/>
                    </a:lnTo>
                    <a:lnTo>
                      <a:pt x="3" y="1"/>
                    </a:lnTo>
                    <a:lnTo>
                      <a:pt x="2" y="0"/>
                    </a:lnTo>
                    <a:lnTo>
                      <a:pt x="1" y="0"/>
                    </a:lnTo>
                    <a:lnTo>
                      <a:pt x="1" y="1"/>
                    </a:lnTo>
                    <a:lnTo>
                      <a:pt x="2" y="3"/>
                    </a:lnTo>
                    <a:lnTo>
                      <a:pt x="3" y="3"/>
                    </a:lnTo>
                    <a:lnTo>
                      <a:pt x="3" y="4"/>
                    </a:lnTo>
                    <a:lnTo>
                      <a:pt x="4" y="5"/>
                    </a:lnTo>
                    <a:lnTo>
                      <a:pt x="4" y="7"/>
                    </a:lnTo>
                    <a:lnTo>
                      <a:pt x="4" y="8"/>
                    </a:lnTo>
                    <a:lnTo>
                      <a:pt x="3" y="8"/>
                    </a:lnTo>
                    <a:lnTo>
                      <a:pt x="4" y="7"/>
                    </a:lnTo>
                    <a:lnTo>
                      <a:pt x="3" y="6"/>
                    </a:lnTo>
                    <a:lnTo>
                      <a:pt x="3" y="5"/>
                    </a:lnTo>
                    <a:lnTo>
                      <a:pt x="3" y="4"/>
                    </a:lnTo>
                    <a:lnTo>
                      <a:pt x="2" y="3"/>
                    </a:lnTo>
                    <a:lnTo>
                      <a:pt x="1" y="3"/>
                    </a:lnTo>
                    <a:lnTo>
                      <a:pt x="1" y="2"/>
                    </a:lnTo>
                    <a:lnTo>
                      <a:pt x="1" y="1"/>
                    </a:lnTo>
                    <a:lnTo>
                      <a:pt x="0" y="0"/>
                    </a:lnTo>
                    <a:lnTo>
                      <a:pt x="1" y="0"/>
                    </a:lnTo>
                    <a:lnTo>
                      <a:pt x="2" y="0"/>
                    </a:lnTo>
                    <a:lnTo>
                      <a:pt x="3" y="1"/>
                    </a:lnTo>
                    <a:lnTo>
                      <a:pt x="4" y="2"/>
                    </a:lnTo>
                    <a:lnTo>
                      <a:pt x="5" y="3"/>
                    </a:lnTo>
                    <a:close/>
                  </a:path>
                </a:pathLst>
              </a:custGeom>
              <a:solidFill>
                <a:srgbClr val="242729"/>
              </a:solidFill>
              <a:ln w="9525">
                <a:noFill/>
                <a:round/>
                <a:headEnd/>
                <a:tailEnd/>
              </a:ln>
            </p:spPr>
            <p:txBody>
              <a:bodyPr/>
              <a:lstStyle/>
              <a:p>
                <a:endParaRPr lang="it-IT"/>
              </a:p>
            </p:txBody>
          </p:sp>
          <p:sp>
            <p:nvSpPr>
              <p:cNvPr id="1070" name="Freeform 46"/>
              <p:cNvSpPr>
                <a:spLocks/>
              </p:cNvSpPr>
              <p:nvPr/>
            </p:nvSpPr>
            <p:spPr bwMode="auto">
              <a:xfrm>
                <a:off x="2564" y="1449"/>
                <a:ext cx="18" cy="24"/>
              </a:xfrm>
              <a:custGeom>
                <a:avLst/>
                <a:gdLst>
                  <a:gd name="T0" fmla="*/ 12 w 3"/>
                  <a:gd name="T1" fmla="*/ 0 h 4"/>
                  <a:gd name="T2" fmla="*/ 6 w 3"/>
                  <a:gd name="T3" fmla="*/ 6 h 4"/>
                  <a:gd name="T4" fmla="*/ 6 w 3"/>
                  <a:gd name="T5" fmla="*/ 12 h 4"/>
                  <a:gd name="T6" fmla="*/ 6 w 3"/>
                  <a:gd name="T7" fmla="*/ 18 h 4"/>
                  <a:gd name="T8" fmla="*/ 0 w 3"/>
                  <a:gd name="T9" fmla="*/ 24 h 4"/>
                  <a:gd name="T10" fmla="*/ 0 w 3"/>
                  <a:gd name="T11" fmla="*/ 24 h 4"/>
                  <a:gd name="T12" fmla="*/ 0 w 3"/>
                  <a:gd name="T13" fmla="*/ 24 h 4"/>
                  <a:gd name="T14" fmla="*/ 6 w 3"/>
                  <a:gd name="T15" fmla="*/ 18 h 4"/>
                  <a:gd name="T16" fmla="*/ 12 w 3"/>
                  <a:gd name="T17" fmla="*/ 12 h 4"/>
                  <a:gd name="T18" fmla="*/ 12 w 3"/>
                  <a:gd name="T19" fmla="*/ 6 h 4"/>
                  <a:gd name="T20" fmla="*/ 12 w 3"/>
                  <a:gd name="T21" fmla="*/ 0 h 4"/>
                  <a:gd name="T22" fmla="*/ 12 w 3"/>
                  <a:gd name="T23" fmla="*/ 0 h 4"/>
                  <a:gd name="T24" fmla="*/ 12 w 3"/>
                  <a:gd name="T25" fmla="*/ 6 h 4"/>
                  <a:gd name="T26" fmla="*/ 18 w 3"/>
                  <a:gd name="T27" fmla="*/ 6 h 4"/>
                  <a:gd name="T28" fmla="*/ 18 w 3"/>
                  <a:gd name="T29" fmla="*/ 18 h 4"/>
                  <a:gd name="T30" fmla="*/ 18 w 3"/>
                  <a:gd name="T31" fmla="*/ 24 h 4"/>
                  <a:gd name="T32" fmla="*/ 18 w 3"/>
                  <a:gd name="T33" fmla="*/ 18 h 4"/>
                  <a:gd name="T34" fmla="*/ 18 w 3"/>
                  <a:gd name="T35" fmla="*/ 12 h 4"/>
                  <a:gd name="T36" fmla="*/ 18 w 3"/>
                  <a:gd name="T37" fmla="*/ 6 h 4"/>
                  <a:gd name="T38" fmla="*/ 12 w 3"/>
                  <a:gd name="T39" fmla="*/ 0 h 4"/>
                  <a:gd name="T40" fmla="*/ 12 w 3"/>
                  <a:gd name="T41" fmla="*/ 0 h 4"/>
                  <a:gd name="T42" fmla="*/ 12 w 3"/>
                  <a:gd name="T43" fmla="*/ 0 h 4"/>
                  <a:gd name="T44" fmla="*/ 12 w 3"/>
                  <a:gd name="T45" fmla="*/ 0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
                  <a:gd name="T70" fmla="*/ 0 h 4"/>
                  <a:gd name="T71" fmla="*/ 3 w 3"/>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 h="4">
                    <a:moveTo>
                      <a:pt x="2" y="0"/>
                    </a:moveTo>
                    <a:lnTo>
                      <a:pt x="1" y="1"/>
                    </a:lnTo>
                    <a:lnTo>
                      <a:pt x="1" y="2"/>
                    </a:lnTo>
                    <a:lnTo>
                      <a:pt x="1" y="3"/>
                    </a:lnTo>
                    <a:lnTo>
                      <a:pt x="0" y="4"/>
                    </a:lnTo>
                    <a:lnTo>
                      <a:pt x="1" y="3"/>
                    </a:lnTo>
                    <a:lnTo>
                      <a:pt x="2" y="2"/>
                    </a:lnTo>
                    <a:lnTo>
                      <a:pt x="2" y="1"/>
                    </a:lnTo>
                    <a:lnTo>
                      <a:pt x="2" y="0"/>
                    </a:lnTo>
                    <a:lnTo>
                      <a:pt x="2" y="1"/>
                    </a:lnTo>
                    <a:lnTo>
                      <a:pt x="3" y="1"/>
                    </a:lnTo>
                    <a:lnTo>
                      <a:pt x="3" y="3"/>
                    </a:lnTo>
                    <a:lnTo>
                      <a:pt x="3" y="4"/>
                    </a:lnTo>
                    <a:lnTo>
                      <a:pt x="3" y="3"/>
                    </a:lnTo>
                    <a:lnTo>
                      <a:pt x="3" y="2"/>
                    </a:lnTo>
                    <a:lnTo>
                      <a:pt x="3" y="1"/>
                    </a:lnTo>
                    <a:lnTo>
                      <a:pt x="2" y="0"/>
                    </a:lnTo>
                    <a:close/>
                  </a:path>
                </a:pathLst>
              </a:custGeom>
              <a:solidFill>
                <a:srgbClr val="242729"/>
              </a:solidFill>
              <a:ln w="9525">
                <a:noFill/>
                <a:round/>
                <a:headEnd/>
                <a:tailEnd/>
              </a:ln>
            </p:spPr>
            <p:txBody>
              <a:bodyPr/>
              <a:lstStyle/>
              <a:p>
                <a:endParaRPr lang="it-IT"/>
              </a:p>
            </p:txBody>
          </p:sp>
          <p:sp>
            <p:nvSpPr>
              <p:cNvPr id="1071" name="Freeform 47"/>
              <p:cNvSpPr>
                <a:spLocks/>
              </p:cNvSpPr>
              <p:nvPr/>
            </p:nvSpPr>
            <p:spPr bwMode="auto">
              <a:xfrm>
                <a:off x="2534" y="1377"/>
                <a:ext cx="24" cy="6"/>
              </a:xfrm>
              <a:custGeom>
                <a:avLst/>
                <a:gdLst>
                  <a:gd name="T0" fmla="*/ 6 w 4"/>
                  <a:gd name="T1" fmla="*/ 0 h 1"/>
                  <a:gd name="T2" fmla="*/ 0 w 4"/>
                  <a:gd name="T3" fmla="*/ 6 h 1"/>
                  <a:gd name="T4" fmla="*/ 0 w 4"/>
                  <a:gd name="T5" fmla="*/ 6 h 1"/>
                  <a:gd name="T6" fmla="*/ 6 w 4"/>
                  <a:gd name="T7" fmla="*/ 6 h 1"/>
                  <a:gd name="T8" fmla="*/ 12 w 4"/>
                  <a:gd name="T9" fmla="*/ 6 h 1"/>
                  <a:gd name="T10" fmla="*/ 18 w 4"/>
                  <a:gd name="T11" fmla="*/ 0 h 1"/>
                  <a:gd name="T12" fmla="*/ 24 w 4"/>
                  <a:gd name="T13" fmla="*/ 0 h 1"/>
                  <a:gd name="T14" fmla="*/ 24 w 4"/>
                  <a:gd name="T15" fmla="*/ 0 h 1"/>
                  <a:gd name="T16" fmla="*/ 12 w 4"/>
                  <a:gd name="T17" fmla="*/ 0 h 1"/>
                  <a:gd name="T18" fmla="*/ 12 w 4"/>
                  <a:gd name="T19" fmla="*/ 6 h 1"/>
                  <a:gd name="T20" fmla="*/ 6 w 4"/>
                  <a:gd name="T21" fmla="*/ 6 h 1"/>
                  <a:gd name="T22" fmla="*/ 6 w 4"/>
                  <a:gd name="T23" fmla="*/ 6 h 1"/>
                  <a:gd name="T24" fmla="*/ 6 w 4"/>
                  <a:gd name="T25" fmla="*/ 0 h 1"/>
                  <a:gd name="T26" fmla="*/ 6 w 4"/>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1"/>
                  <a:gd name="T44" fmla="*/ 4 w 4"/>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1">
                    <a:moveTo>
                      <a:pt x="1" y="0"/>
                    </a:moveTo>
                    <a:lnTo>
                      <a:pt x="0" y="1"/>
                    </a:lnTo>
                    <a:lnTo>
                      <a:pt x="1" y="1"/>
                    </a:lnTo>
                    <a:lnTo>
                      <a:pt x="2" y="1"/>
                    </a:lnTo>
                    <a:lnTo>
                      <a:pt x="3" y="0"/>
                    </a:lnTo>
                    <a:lnTo>
                      <a:pt x="4" y="0"/>
                    </a:lnTo>
                    <a:lnTo>
                      <a:pt x="2" y="0"/>
                    </a:lnTo>
                    <a:lnTo>
                      <a:pt x="2" y="1"/>
                    </a:lnTo>
                    <a:lnTo>
                      <a:pt x="1" y="1"/>
                    </a:lnTo>
                    <a:lnTo>
                      <a:pt x="1" y="0"/>
                    </a:lnTo>
                    <a:close/>
                  </a:path>
                </a:pathLst>
              </a:custGeom>
              <a:solidFill>
                <a:srgbClr val="242729"/>
              </a:solidFill>
              <a:ln w="9525">
                <a:noFill/>
                <a:round/>
                <a:headEnd/>
                <a:tailEnd/>
              </a:ln>
            </p:spPr>
            <p:txBody>
              <a:bodyPr/>
              <a:lstStyle/>
              <a:p>
                <a:endParaRPr lang="it-IT"/>
              </a:p>
            </p:txBody>
          </p:sp>
          <p:sp>
            <p:nvSpPr>
              <p:cNvPr id="1072" name="Freeform 48"/>
              <p:cNvSpPr>
                <a:spLocks/>
              </p:cNvSpPr>
              <p:nvPr/>
            </p:nvSpPr>
            <p:spPr bwMode="auto">
              <a:xfrm>
                <a:off x="2546" y="1347"/>
                <a:ext cx="18" cy="24"/>
              </a:xfrm>
              <a:custGeom>
                <a:avLst/>
                <a:gdLst>
                  <a:gd name="T0" fmla="*/ 0 w 3"/>
                  <a:gd name="T1" fmla="*/ 18 h 4"/>
                  <a:gd name="T2" fmla="*/ 6 w 3"/>
                  <a:gd name="T3" fmla="*/ 18 h 4"/>
                  <a:gd name="T4" fmla="*/ 12 w 3"/>
                  <a:gd name="T5" fmla="*/ 12 h 4"/>
                  <a:gd name="T6" fmla="*/ 18 w 3"/>
                  <a:gd name="T7" fmla="*/ 0 h 4"/>
                  <a:gd name="T8" fmla="*/ 12 w 3"/>
                  <a:gd name="T9" fmla="*/ 12 h 4"/>
                  <a:gd name="T10" fmla="*/ 6 w 3"/>
                  <a:gd name="T11" fmla="*/ 12 h 4"/>
                  <a:gd name="T12" fmla="*/ 0 w 3"/>
                  <a:gd name="T13" fmla="*/ 24 h 4"/>
                  <a:gd name="T14" fmla="*/ 0 w 3"/>
                  <a:gd name="T15" fmla="*/ 18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3"/>
                    </a:moveTo>
                    <a:lnTo>
                      <a:pt x="1" y="3"/>
                    </a:lnTo>
                    <a:lnTo>
                      <a:pt x="2" y="2"/>
                    </a:lnTo>
                    <a:lnTo>
                      <a:pt x="3" y="0"/>
                    </a:lnTo>
                    <a:lnTo>
                      <a:pt x="2" y="2"/>
                    </a:lnTo>
                    <a:lnTo>
                      <a:pt x="1" y="2"/>
                    </a:lnTo>
                    <a:lnTo>
                      <a:pt x="0" y="4"/>
                    </a:lnTo>
                    <a:lnTo>
                      <a:pt x="0" y="3"/>
                    </a:lnTo>
                    <a:close/>
                  </a:path>
                </a:pathLst>
              </a:custGeom>
              <a:solidFill>
                <a:srgbClr val="242729"/>
              </a:solidFill>
              <a:ln w="9525">
                <a:noFill/>
                <a:round/>
                <a:headEnd/>
                <a:tailEnd/>
              </a:ln>
            </p:spPr>
            <p:txBody>
              <a:bodyPr/>
              <a:lstStyle/>
              <a:p>
                <a:endParaRPr lang="it-IT"/>
              </a:p>
            </p:txBody>
          </p:sp>
          <p:sp>
            <p:nvSpPr>
              <p:cNvPr id="1073" name="Freeform 49"/>
              <p:cNvSpPr>
                <a:spLocks/>
              </p:cNvSpPr>
              <p:nvPr/>
            </p:nvSpPr>
            <p:spPr bwMode="auto">
              <a:xfrm>
                <a:off x="2546" y="1347"/>
                <a:ext cx="18" cy="24"/>
              </a:xfrm>
              <a:custGeom>
                <a:avLst/>
                <a:gdLst>
                  <a:gd name="T0" fmla="*/ 0 w 3"/>
                  <a:gd name="T1" fmla="*/ 24 h 4"/>
                  <a:gd name="T2" fmla="*/ 6 w 3"/>
                  <a:gd name="T3" fmla="*/ 18 h 4"/>
                  <a:gd name="T4" fmla="*/ 12 w 3"/>
                  <a:gd name="T5" fmla="*/ 12 h 4"/>
                  <a:gd name="T6" fmla="*/ 18 w 3"/>
                  <a:gd name="T7" fmla="*/ 0 h 4"/>
                  <a:gd name="T8" fmla="*/ 12 w 3"/>
                  <a:gd name="T9" fmla="*/ 12 h 4"/>
                  <a:gd name="T10" fmla="*/ 0 w 3"/>
                  <a:gd name="T11" fmla="*/ 24 h 4"/>
                  <a:gd name="T12" fmla="*/ 0 w 3"/>
                  <a:gd name="T13" fmla="*/ 24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4"/>
                    </a:moveTo>
                    <a:lnTo>
                      <a:pt x="1" y="3"/>
                    </a:lnTo>
                    <a:lnTo>
                      <a:pt x="2" y="2"/>
                    </a:lnTo>
                    <a:lnTo>
                      <a:pt x="3" y="0"/>
                    </a:lnTo>
                    <a:lnTo>
                      <a:pt x="2" y="2"/>
                    </a:lnTo>
                    <a:lnTo>
                      <a:pt x="0" y="4"/>
                    </a:lnTo>
                    <a:close/>
                  </a:path>
                </a:pathLst>
              </a:custGeom>
              <a:solidFill>
                <a:srgbClr val="242729"/>
              </a:solidFill>
              <a:ln w="9525">
                <a:noFill/>
                <a:round/>
                <a:headEnd/>
                <a:tailEnd/>
              </a:ln>
            </p:spPr>
            <p:txBody>
              <a:bodyPr/>
              <a:lstStyle/>
              <a:p>
                <a:endParaRPr lang="it-IT"/>
              </a:p>
            </p:txBody>
          </p:sp>
          <p:sp>
            <p:nvSpPr>
              <p:cNvPr id="1074" name="Freeform 50"/>
              <p:cNvSpPr>
                <a:spLocks/>
              </p:cNvSpPr>
              <p:nvPr/>
            </p:nvSpPr>
            <p:spPr bwMode="auto">
              <a:xfrm>
                <a:off x="2552" y="1335"/>
                <a:ext cx="36" cy="42"/>
              </a:xfrm>
              <a:custGeom>
                <a:avLst/>
                <a:gdLst>
                  <a:gd name="T0" fmla="*/ 0 w 6"/>
                  <a:gd name="T1" fmla="*/ 42 h 7"/>
                  <a:gd name="T2" fmla="*/ 12 w 6"/>
                  <a:gd name="T3" fmla="*/ 36 h 7"/>
                  <a:gd name="T4" fmla="*/ 18 w 6"/>
                  <a:gd name="T5" fmla="*/ 24 h 7"/>
                  <a:gd name="T6" fmla="*/ 30 w 6"/>
                  <a:gd name="T7" fmla="*/ 12 h 7"/>
                  <a:gd name="T8" fmla="*/ 36 w 6"/>
                  <a:gd name="T9" fmla="*/ 0 h 7"/>
                  <a:gd name="T10" fmla="*/ 36 w 6"/>
                  <a:gd name="T11" fmla="*/ 0 h 7"/>
                  <a:gd name="T12" fmla="*/ 30 w 6"/>
                  <a:gd name="T13" fmla="*/ 12 h 7"/>
                  <a:gd name="T14" fmla="*/ 24 w 6"/>
                  <a:gd name="T15" fmla="*/ 24 h 7"/>
                  <a:gd name="T16" fmla="*/ 18 w 6"/>
                  <a:gd name="T17" fmla="*/ 36 h 7"/>
                  <a:gd name="T18" fmla="*/ 12 w 6"/>
                  <a:gd name="T19" fmla="*/ 42 h 7"/>
                  <a:gd name="T20" fmla="*/ 6 w 6"/>
                  <a:gd name="T21" fmla="*/ 42 h 7"/>
                  <a:gd name="T22" fmla="*/ 12 w 6"/>
                  <a:gd name="T23" fmla="*/ 36 h 7"/>
                  <a:gd name="T24" fmla="*/ 24 w 6"/>
                  <a:gd name="T25" fmla="*/ 24 h 7"/>
                  <a:gd name="T26" fmla="*/ 30 w 6"/>
                  <a:gd name="T27" fmla="*/ 12 h 7"/>
                  <a:gd name="T28" fmla="*/ 30 w 6"/>
                  <a:gd name="T29" fmla="*/ 6 h 7"/>
                  <a:gd name="T30" fmla="*/ 24 w 6"/>
                  <a:gd name="T31" fmla="*/ 18 h 7"/>
                  <a:gd name="T32" fmla="*/ 18 w 6"/>
                  <a:gd name="T33" fmla="*/ 30 h 7"/>
                  <a:gd name="T34" fmla="*/ 6 w 6"/>
                  <a:gd name="T35" fmla="*/ 42 h 7"/>
                  <a:gd name="T36" fmla="*/ 0 w 6"/>
                  <a:gd name="T37" fmla="*/ 42 h 7"/>
                  <a:gd name="T38" fmla="*/ 0 w 6"/>
                  <a:gd name="T39" fmla="*/ 42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
                  <a:gd name="T61" fmla="*/ 0 h 7"/>
                  <a:gd name="T62" fmla="*/ 6 w 6"/>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 h="7">
                    <a:moveTo>
                      <a:pt x="0" y="7"/>
                    </a:moveTo>
                    <a:lnTo>
                      <a:pt x="2" y="6"/>
                    </a:lnTo>
                    <a:lnTo>
                      <a:pt x="3" y="4"/>
                    </a:lnTo>
                    <a:lnTo>
                      <a:pt x="5" y="2"/>
                    </a:lnTo>
                    <a:lnTo>
                      <a:pt x="6" y="0"/>
                    </a:lnTo>
                    <a:lnTo>
                      <a:pt x="5" y="2"/>
                    </a:lnTo>
                    <a:lnTo>
                      <a:pt x="4" y="4"/>
                    </a:lnTo>
                    <a:lnTo>
                      <a:pt x="3" y="6"/>
                    </a:lnTo>
                    <a:lnTo>
                      <a:pt x="2" y="7"/>
                    </a:lnTo>
                    <a:lnTo>
                      <a:pt x="1" y="7"/>
                    </a:lnTo>
                    <a:lnTo>
                      <a:pt x="2" y="6"/>
                    </a:lnTo>
                    <a:lnTo>
                      <a:pt x="4" y="4"/>
                    </a:lnTo>
                    <a:lnTo>
                      <a:pt x="5" y="2"/>
                    </a:lnTo>
                    <a:lnTo>
                      <a:pt x="5" y="1"/>
                    </a:lnTo>
                    <a:lnTo>
                      <a:pt x="4" y="3"/>
                    </a:lnTo>
                    <a:lnTo>
                      <a:pt x="3" y="5"/>
                    </a:lnTo>
                    <a:lnTo>
                      <a:pt x="1" y="7"/>
                    </a:lnTo>
                    <a:lnTo>
                      <a:pt x="0" y="7"/>
                    </a:lnTo>
                    <a:close/>
                  </a:path>
                </a:pathLst>
              </a:custGeom>
              <a:solidFill>
                <a:srgbClr val="242729"/>
              </a:solidFill>
              <a:ln w="9525">
                <a:noFill/>
                <a:round/>
                <a:headEnd/>
                <a:tailEnd/>
              </a:ln>
            </p:spPr>
            <p:txBody>
              <a:bodyPr/>
              <a:lstStyle/>
              <a:p>
                <a:endParaRPr lang="it-IT"/>
              </a:p>
            </p:txBody>
          </p:sp>
          <p:sp>
            <p:nvSpPr>
              <p:cNvPr id="1075" name="Freeform 51"/>
              <p:cNvSpPr>
                <a:spLocks/>
              </p:cNvSpPr>
              <p:nvPr/>
            </p:nvSpPr>
            <p:spPr bwMode="auto">
              <a:xfrm>
                <a:off x="2462" y="1359"/>
                <a:ext cx="6" cy="12"/>
              </a:xfrm>
              <a:custGeom>
                <a:avLst/>
                <a:gdLst>
                  <a:gd name="T0" fmla="*/ 6 w 1"/>
                  <a:gd name="T1" fmla="*/ 6 h 2"/>
                  <a:gd name="T2" fmla="*/ 6 w 1"/>
                  <a:gd name="T3" fmla="*/ 6 h 2"/>
                  <a:gd name="T4" fmla="*/ 6 w 1"/>
                  <a:gd name="T5" fmla="*/ 6 h 2"/>
                  <a:gd name="T6" fmla="*/ 0 w 1"/>
                  <a:gd name="T7" fmla="*/ 6 h 2"/>
                  <a:gd name="T8" fmla="*/ 0 w 1"/>
                  <a:gd name="T9" fmla="*/ 6 h 2"/>
                  <a:gd name="T10" fmla="*/ 0 w 1"/>
                  <a:gd name="T11" fmla="*/ 6 h 2"/>
                  <a:gd name="T12" fmla="*/ 0 w 1"/>
                  <a:gd name="T13" fmla="*/ 12 h 2"/>
                  <a:gd name="T14" fmla="*/ 0 w 1"/>
                  <a:gd name="T15" fmla="*/ 12 h 2"/>
                  <a:gd name="T16" fmla="*/ 0 w 1"/>
                  <a:gd name="T17" fmla="*/ 6 h 2"/>
                  <a:gd name="T18" fmla="*/ 0 w 1"/>
                  <a:gd name="T19" fmla="*/ 6 h 2"/>
                  <a:gd name="T20" fmla="*/ 0 w 1"/>
                  <a:gd name="T21" fmla="*/ 0 h 2"/>
                  <a:gd name="T22" fmla="*/ 0 w 1"/>
                  <a:gd name="T23" fmla="*/ 0 h 2"/>
                  <a:gd name="T24" fmla="*/ 0 w 1"/>
                  <a:gd name="T25" fmla="*/ 0 h 2"/>
                  <a:gd name="T26" fmla="*/ 6 w 1"/>
                  <a:gd name="T27" fmla="*/ 0 h 2"/>
                  <a:gd name="T28" fmla="*/ 6 w 1"/>
                  <a:gd name="T29" fmla="*/ 6 h 2"/>
                  <a:gd name="T30" fmla="*/ 6 w 1"/>
                  <a:gd name="T31" fmla="*/ 6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0 h 2"/>
                  <a:gd name="T50" fmla="*/ 1 w 1"/>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 h="2">
                    <a:moveTo>
                      <a:pt x="1" y="1"/>
                    </a:moveTo>
                    <a:lnTo>
                      <a:pt x="1" y="1"/>
                    </a:lnTo>
                    <a:lnTo>
                      <a:pt x="0" y="1"/>
                    </a:lnTo>
                    <a:lnTo>
                      <a:pt x="0" y="2"/>
                    </a:lnTo>
                    <a:lnTo>
                      <a:pt x="0" y="1"/>
                    </a:lnTo>
                    <a:lnTo>
                      <a:pt x="0" y="0"/>
                    </a:lnTo>
                    <a:lnTo>
                      <a:pt x="1" y="0"/>
                    </a:lnTo>
                    <a:lnTo>
                      <a:pt x="1" y="1"/>
                    </a:lnTo>
                    <a:close/>
                  </a:path>
                </a:pathLst>
              </a:custGeom>
              <a:solidFill>
                <a:srgbClr val="242729"/>
              </a:solidFill>
              <a:ln w="9525">
                <a:noFill/>
                <a:round/>
                <a:headEnd/>
                <a:tailEnd/>
              </a:ln>
            </p:spPr>
            <p:txBody>
              <a:bodyPr/>
              <a:lstStyle/>
              <a:p>
                <a:endParaRPr lang="it-IT"/>
              </a:p>
            </p:txBody>
          </p:sp>
          <p:sp>
            <p:nvSpPr>
              <p:cNvPr id="1076" name="Freeform 52"/>
              <p:cNvSpPr>
                <a:spLocks/>
              </p:cNvSpPr>
              <p:nvPr/>
            </p:nvSpPr>
            <p:spPr bwMode="auto">
              <a:xfrm>
                <a:off x="2456" y="1353"/>
                <a:ext cx="18" cy="18"/>
              </a:xfrm>
              <a:custGeom>
                <a:avLst/>
                <a:gdLst>
                  <a:gd name="T0" fmla="*/ 6 w 3"/>
                  <a:gd name="T1" fmla="*/ 18 h 3"/>
                  <a:gd name="T2" fmla="*/ 0 w 3"/>
                  <a:gd name="T3" fmla="*/ 18 h 3"/>
                  <a:gd name="T4" fmla="*/ 0 w 3"/>
                  <a:gd name="T5" fmla="*/ 12 h 3"/>
                  <a:gd name="T6" fmla="*/ 0 w 3"/>
                  <a:gd name="T7" fmla="*/ 6 h 3"/>
                  <a:gd name="T8" fmla="*/ 0 w 3"/>
                  <a:gd name="T9" fmla="*/ 6 h 3"/>
                  <a:gd name="T10" fmla="*/ 6 w 3"/>
                  <a:gd name="T11" fmla="*/ 0 h 3"/>
                  <a:gd name="T12" fmla="*/ 6 w 3"/>
                  <a:gd name="T13" fmla="*/ 0 h 3"/>
                  <a:gd name="T14" fmla="*/ 12 w 3"/>
                  <a:gd name="T15" fmla="*/ 6 h 3"/>
                  <a:gd name="T16" fmla="*/ 12 w 3"/>
                  <a:gd name="T17" fmla="*/ 6 h 3"/>
                  <a:gd name="T18" fmla="*/ 18 w 3"/>
                  <a:gd name="T19" fmla="*/ 12 h 3"/>
                  <a:gd name="T20" fmla="*/ 12 w 3"/>
                  <a:gd name="T21" fmla="*/ 6 h 3"/>
                  <a:gd name="T22" fmla="*/ 12 w 3"/>
                  <a:gd name="T23" fmla="*/ 6 h 3"/>
                  <a:gd name="T24" fmla="*/ 6 w 3"/>
                  <a:gd name="T25" fmla="*/ 0 h 3"/>
                  <a:gd name="T26" fmla="*/ 6 w 3"/>
                  <a:gd name="T27" fmla="*/ 0 h 3"/>
                  <a:gd name="T28" fmla="*/ 0 w 3"/>
                  <a:gd name="T29" fmla="*/ 6 h 3"/>
                  <a:gd name="T30" fmla="*/ 0 w 3"/>
                  <a:gd name="T31" fmla="*/ 6 h 3"/>
                  <a:gd name="T32" fmla="*/ 0 w 3"/>
                  <a:gd name="T33" fmla="*/ 12 h 3"/>
                  <a:gd name="T34" fmla="*/ 6 w 3"/>
                  <a:gd name="T35" fmla="*/ 18 h 3"/>
                  <a:gd name="T36" fmla="*/ 6 w 3"/>
                  <a:gd name="T37" fmla="*/ 18 h 3"/>
                  <a:gd name="T38" fmla="*/ 6 w 3"/>
                  <a:gd name="T39" fmla="*/ 18 h 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
                  <a:gd name="T61" fmla="*/ 0 h 3"/>
                  <a:gd name="T62" fmla="*/ 3 w 3"/>
                  <a:gd name="T63" fmla="*/ 3 h 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 h="3">
                    <a:moveTo>
                      <a:pt x="1" y="3"/>
                    </a:moveTo>
                    <a:lnTo>
                      <a:pt x="0" y="3"/>
                    </a:lnTo>
                    <a:lnTo>
                      <a:pt x="0" y="2"/>
                    </a:lnTo>
                    <a:lnTo>
                      <a:pt x="0" y="1"/>
                    </a:lnTo>
                    <a:lnTo>
                      <a:pt x="1" y="0"/>
                    </a:lnTo>
                    <a:lnTo>
                      <a:pt x="2" y="1"/>
                    </a:lnTo>
                    <a:lnTo>
                      <a:pt x="3" y="2"/>
                    </a:lnTo>
                    <a:lnTo>
                      <a:pt x="2" y="1"/>
                    </a:lnTo>
                    <a:lnTo>
                      <a:pt x="1" y="0"/>
                    </a:lnTo>
                    <a:lnTo>
                      <a:pt x="0" y="1"/>
                    </a:lnTo>
                    <a:lnTo>
                      <a:pt x="0" y="2"/>
                    </a:lnTo>
                    <a:lnTo>
                      <a:pt x="1" y="3"/>
                    </a:lnTo>
                    <a:close/>
                  </a:path>
                </a:pathLst>
              </a:custGeom>
              <a:solidFill>
                <a:srgbClr val="242729"/>
              </a:solidFill>
              <a:ln w="9525">
                <a:noFill/>
                <a:round/>
                <a:headEnd/>
                <a:tailEnd/>
              </a:ln>
            </p:spPr>
            <p:txBody>
              <a:bodyPr/>
              <a:lstStyle/>
              <a:p>
                <a:endParaRPr lang="it-IT"/>
              </a:p>
            </p:txBody>
          </p:sp>
          <p:sp>
            <p:nvSpPr>
              <p:cNvPr id="1077" name="Freeform 53"/>
              <p:cNvSpPr>
                <a:spLocks/>
              </p:cNvSpPr>
              <p:nvPr/>
            </p:nvSpPr>
            <p:spPr bwMode="auto">
              <a:xfrm>
                <a:off x="2468" y="1359"/>
                <a:ext cx="78" cy="24"/>
              </a:xfrm>
              <a:custGeom>
                <a:avLst/>
                <a:gdLst>
                  <a:gd name="T0" fmla="*/ 6 w 13"/>
                  <a:gd name="T1" fmla="*/ 12 h 4"/>
                  <a:gd name="T2" fmla="*/ 6 w 13"/>
                  <a:gd name="T3" fmla="*/ 12 h 4"/>
                  <a:gd name="T4" fmla="*/ 0 w 13"/>
                  <a:gd name="T5" fmla="*/ 0 h 4"/>
                  <a:gd name="T6" fmla="*/ 6 w 13"/>
                  <a:gd name="T7" fmla="*/ 6 h 4"/>
                  <a:gd name="T8" fmla="*/ 6 w 13"/>
                  <a:gd name="T9" fmla="*/ 0 h 4"/>
                  <a:gd name="T10" fmla="*/ 12 w 13"/>
                  <a:gd name="T11" fmla="*/ 6 h 4"/>
                  <a:gd name="T12" fmla="*/ 12 w 13"/>
                  <a:gd name="T13" fmla="*/ 0 h 4"/>
                  <a:gd name="T14" fmla="*/ 12 w 13"/>
                  <a:gd name="T15" fmla="*/ 6 h 4"/>
                  <a:gd name="T16" fmla="*/ 12 w 13"/>
                  <a:gd name="T17" fmla="*/ 0 h 4"/>
                  <a:gd name="T18" fmla="*/ 18 w 13"/>
                  <a:gd name="T19" fmla="*/ 6 h 4"/>
                  <a:gd name="T20" fmla="*/ 18 w 13"/>
                  <a:gd name="T21" fmla="*/ 0 h 4"/>
                  <a:gd name="T22" fmla="*/ 24 w 13"/>
                  <a:gd name="T23" fmla="*/ 6 h 4"/>
                  <a:gd name="T24" fmla="*/ 24 w 13"/>
                  <a:gd name="T25" fmla="*/ 0 h 4"/>
                  <a:gd name="T26" fmla="*/ 24 w 13"/>
                  <a:gd name="T27" fmla="*/ 6 h 4"/>
                  <a:gd name="T28" fmla="*/ 30 w 13"/>
                  <a:gd name="T29" fmla="*/ 0 h 4"/>
                  <a:gd name="T30" fmla="*/ 30 w 13"/>
                  <a:gd name="T31" fmla="*/ 6 h 4"/>
                  <a:gd name="T32" fmla="*/ 30 w 13"/>
                  <a:gd name="T33" fmla="*/ 0 h 4"/>
                  <a:gd name="T34" fmla="*/ 36 w 13"/>
                  <a:gd name="T35" fmla="*/ 6 h 4"/>
                  <a:gd name="T36" fmla="*/ 36 w 13"/>
                  <a:gd name="T37" fmla="*/ 0 h 4"/>
                  <a:gd name="T38" fmla="*/ 36 w 13"/>
                  <a:gd name="T39" fmla="*/ 6 h 4"/>
                  <a:gd name="T40" fmla="*/ 42 w 13"/>
                  <a:gd name="T41" fmla="*/ 0 h 4"/>
                  <a:gd name="T42" fmla="*/ 42 w 13"/>
                  <a:gd name="T43" fmla="*/ 6 h 4"/>
                  <a:gd name="T44" fmla="*/ 42 w 13"/>
                  <a:gd name="T45" fmla="*/ 0 h 4"/>
                  <a:gd name="T46" fmla="*/ 42 w 13"/>
                  <a:gd name="T47" fmla="*/ 6 h 4"/>
                  <a:gd name="T48" fmla="*/ 48 w 13"/>
                  <a:gd name="T49" fmla="*/ 6 h 4"/>
                  <a:gd name="T50" fmla="*/ 54 w 13"/>
                  <a:gd name="T51" fmla="*/ 6 h 4"/>
                  <a:gd name="T52" fmla="*/ 60 w 13"/>
                  <a:gd name="T53" fmla="*/ 12 h 4"/>
                  <a:gd name="T54" fmla="*/ 66 w 13"/>
                  <a:gd name="T55" fmla="*/ 12 h 4"/>
                  <a:gd name="T56" fmla="*/ 72 w 13"/>
                  <a:gd name="T57" fmla="*/ 18 h 4"/>
                  <a:gd name="T58" fmla="*/ 78 w 13"/>
                  <a:gd name="T59" fmla="*/ 24 h 4"/>
                  <a:gd name="T60" fmla="*/ 78 w 13"/>
                  <a:gd name="T61" fmla="*/ 24 h 4"/>
                  <a:gd name="T62" fmla="*/ 72 w 13"/>
                  <a:gd name="T63" fmla="*/ 18 h 4"/>
                  <a:gd name="T64" fmla="*/ 66 w 13"/>
                  <a:gd name="T65" fmla="*/ 12 h 4"/>
                  <a:gd name="T66" fmla="*/ 60 w 13"/>
                  <a:gd name="T67" fmla="*/ 12 h 4"/>
                  <a:gd name="T68" fmla="*/ 54 w 13"/>
                  <a:gd name="T69" fmla="*/ 12 h 4"/>
                  <a:gd name="T70" fmla="*/ 54 w 13"/>
                  <a:gd name="T71" fmla="*/ 12 h 4"/>
                  <a:gd name="T72" fmla="*/ 54 w 13"/>
                  <a:gd name="T73" fmla="*/ 12 h 4"/>
                  <a:gd name="T74" fmla="*/ 54 w 13"/>
                  <a:gd name="T75" fmla="*/ 12 h 4"/>
                  <a:gd name="T76" fmla="*/ 60 w 13"/>
                  <a:gd name="T77" fmla="*/ 18 h 4"/>
                  <a:gd name="T78" fmla="*/ 60 w 13"/>
                  <a:gd name="T79" fmla="*/ 18 h 4"/>
                  <a:gd name="T80" fmla="*/ 66 w 13"/>
                  <a:gd name="T81" fmla="*/ 18 h 4"/>
                  <a:gd name="T82" fmla="*/ 60 w 13"/>
                  <a:gd name="T83" fmla="*/ 24 h 4"/>
                  <a:gd name="T84" fmla="*/ 54 w 13"/>
                  <a:gd name="T85" fmla="*/ 18 h 4"/>
                  <a:gd name="T86" fmla="*/ 54 w 13"/>
                  <a:gd name="T87" fmla="*/ 18 h 4"/>
                  <a:gd name="T88" fmla="*/ 54 w 13"/>
                  <a:gd name="T89" fmla="*/ 24 h 4"/>
                  <a:gd name="T90" fmla="*/ 54 w 13"/>
                  <a:gd name="T91" fmla="*/ 24 h 4"/>
                  <a:gd name="T92" fmla="*/ 48 w 13"/>
                  <a:gd name="T93" fmla="*/ 24 h 4"/>
                  <a:gd name="T94" fmla="*/ 48 w 13"/>
                  <a:gd name="T95" fmla="*/ 18 h 4"/>
                  <a:gd name="T96" fmla="*/ 48 w 13"/>
                  <a:gd name="T97" fmla="*/ 18 h 4"/>
                  <a:gd name="T98" fmla="*/ 42 w 13"/>
                  <a:gd name="T99" fmla="*/ 12 h 4"/>
                  <a:gd name="T100" fmla="*/ 42 w 13"/>
                  <a:gd name="T101" fmla="*/ 12 h 4"/>
                  <a:gd name="T102" fmla="*/ 36 w 13"/>
                  <a:gd name="T103" fmla="*/ 12 h 4"/>
                  <a:gd name="T104" fmla="*/ 30 w 13"/>
                  <a:gd name="T105" fmla="*/ 12 h 4"/>
                  <a:gd name="T106" fmla="*/ 18 w 13"/>
                  <a:gd name="T107" fmla="*/ 12 h 4"/>
                  <a:gd name="T108" fmla="*/ 12 w 13"/>
                  <a:gd name="T109" fmla="*/ 12 h 4"/>
                  <a:gd name="T110" fmla="*/ 6 w 13"/>
                  <a:gd name="T111" fmla="*/ 12 h 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
                  <a:gd name="T169" fmla="*/ 0 h 4"/>
                  <a:gd name="T170" fmla="*/ 13 w 13"/>
                  <a:gd name="T171" fmla="*/ 4 h 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 h="4">
                    <a:moveTo>
                      <a:pt x="1" y="2"/>
                    </a:moveTo>
                    <a:lnTo>
                      <a:pt x="1" y="2"/>
                    </a:lnTo>
                    <a:lnTo>
                      <a:pt x="0" y="0"/>
                    </a:lnTo>
                    <a:lnTo>
                      <a:pt x="1" y="1"/>
                    </a:lnTo>
                    <a:lnTo>
                      <a:pt x="1" y="0"/>
                    </a:lnTo>
                    <a:lnTo>
                      <a:pt x="2" y="1"/>
                    </a:lnTo>
                    <a:lnTo>
                      <a:pt x="2" y="0"/>
                    </a:lnTo>
                    <a:lnTo>
                      <a:pt x="2" y="1"/>
                    </a:lnTo>
                    <a:lnTo>
                      <a:pt x="2" y="0"/>
                    </a:lnTo>
                    <a:lnTo>
                      <a:pt x="3" y="1"/>
                    </a:lnTo>
                    <a:lnTo>
                      <a:pt x="3" y="0"/>
                    </a:lnTo>
                    <a:lnTo>
                      <a:pt x="4" y="1"/>
                    </a:lnTo>
                    <a:lnTo>
                      <a:pt x="4" y="0"/>
                    </a:lnTo>
                    <a:lnTo>
                      <a:pt x="4" y="1"/>
                    </a:lnTo>
                    <a:lnTo>
                      <a:pt x="5" y="0"/>
                    </a:lnTo>
                    <a:lnTo>
                      <a:pt x="5" y="1"/>
                    </a:lnTo>
                    <a:lnTo>
                      <a:pt x="5" y="0"/>
                    </a:lnTo>
                    <a:lnTo>
                      <a:pt x="6" y="1"/>
                    </a:lnTo>
                    <a:lnTo>
                      <a:pt x="6" y="0"/>
                    </a:lnTo>
                    <a:lnTo>
                      <a:pt x="6" y="1"/>
                    </a:lnTo>
                    <a:lnTo>
                      <a:pt x="7" y="0"/>
                    </a:lnTo>
                    <a:lnTo>
                      <a:pt x="7" y="1"/>
                    </a:lnTo>
                    <a:lnTo>
                      <a:pt x="7" y="0"/>
                    </a:lnTo>
                    <a:lnTo>
                      <a:pt x="7" y="1"/>
                    </a:lnTo>
                    <a:lnTo>
                      <a:pt x="8" y="1"/>
                    </a:lnTo>
                    <a:lnTo>
                      <a:pt x="9" y="1"/>
                    </a:lnTo>
                    <a:lnTo>
                      <a:pt x="10" y="2"/>
                    </a:lnTo>
                    <a:lnTo>
                      <a:pt x="11" y="2"/>
                    </a:lnTo>
                    <a:lnTo>
                      <a:pt x="12" y="3"/>
                    </a:lnTo>
                    <a:lnTo>
                      <a:pt x="13" y="4"/>
                    </a:lnTo>
                    <a:lnTo>
                      <a:pt x="12" y="3"/>
                    </a:lnTo>
                    <a:lnTo>
                      <a:pt x="11" y="2"/>
                    </a:lnTo>
                    <a:lnTo>
                      <a:pt x="10" y="2"/>
                    </a:lnTo>
                    <a:lnTo>
                      <a:pt x="9" y="2"/>
                    </a:lnTo>
                    <a:lnTo>
                      <a:pt x="10" y="3"/>
                    </a:lnTo>
                    <a:lnTo>
                      <a:pt x="11" y="3"/>
                    </a:lnTo>
                    <a:lnTo>
                      <a:pt x="10" y="4"/>
                    </a:lnTo>
                    <a:lnTo>
                      <a:pt x="9" y="3"/>
                    </a:lnTo>
                    <a:lnTo>
                      <a:pt x="9" y="4"/>
                    </a:lnTo>
                    <a:lnTo>
                      <a:pt x="8" y="4"/>
                    </a:lnTo>
                    <a:lnTo>
                      <a:pt x="8" y="3"/>
                    </a:lnTo>
                    <a:lnTo>
                      <a:pt x="7" y="2"/>
                    </a:lnTo>
                    <a:lnTo>
                      <a:pt x="6" y="2"/>
                    </a:lnTo>
                    <a:lnTo>
                      <a:pt x="5" y="2"/>
                    </a:lnTo>
                    <a:lnTo>
                      <a:pt x="3" y="2"/>
                    </a:lnTo>
                    <a:lnTo>
                      <a:pt x="2" y="2"/>
                    </a:lnTo>
                    <a:lnTo>
                      <a:pt x="1" y="2"/>
                    </a:lnTo>
                    <a:close/>
                  </a:path>
                </a:pathLst>
              </a:custGeom>
              <a:solidFill>
                <a:srgbClr val="242729"/>
              </a:solidFill>
              <a:ln w="9525">
                <a:noFill/>
                <a:round/>
                <a:headEnd/>
                <a:tailEnd/>
              </a:ln>
            </p:spPr>
            <p:txBody>
              <a:bodyPr/>
              <a:lstStyle/>
              <a:p>
                <a:endParaRPr lang="it-IT"/>
              </a:p>
            </p:txBody>
          </p:sp>
          <p:sp>
            <p:nvSpPr>
              <p:cNvPr id="1078" name="Freeform 54"/>
              <p:cNvSpPr>
                <a:spLocks/>
              </p:cNvSpPr>
              <p:nvPr/>
            </p:nvSpPr>
            <p:spPr bwMode="auto">
              <a:xfrm>
                <a:off x="2546" y="1383"/>
                <a:ext cx="24" cy="24"/>
              </a:xfrm>
              <a:custGeom>
                <a:avLst/>
                <a:gdLst>
                  <a:gd name="T0" fmla="*/ 0 w 4"/>
                  <a:gd name="T1" fmla="*/ 0 h 4"/>
                  <a:gd name="T2" fmla="*/ 6 w 4"/>
                  <a:gd name="T3" fmla="*/ 6 h 4"/>
                  <a:gd name="T4" fmla="*/ 12 w 4"/>
                  <a:gd name="T5" fmla="*/ 12 h 4"/>
                  <a:gd name="T6" fmla="*/ 18 w 4"/>
                  <a:gd name="T7" fmla="*/ 24 h 4"/>
                  <a:gd name="T8" fmla="*/ 24 w 4"/>
                  <a:gd name="T9" fmla="*/ 24 h 4"/>
                  <a:gd name="T10" fmla="*/ 18 w 4"/>
                  <a:gd name="T11" fmla="*/ 12 h 4"/>
                  <a:gd name="T12" fmla="*/ 12 w 4"/>
                  <a:gd name="T13" fmla="*/ 6 h 4"/>
                  <a:gd name="T14" fmla="*/ 6 w 4"/>
                  <a:gd name="T15" fmla="*/ 0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0"/>
                    </a:moveTo>
                    <a:lnTo>
                      <a:pt x="1" y="1"/>
                    </a:lnTo>
                    <a:lnTo>
                      <a:pt x="2" y="2"/>
                    </a:lnTo>
                    <a:lnTo>
                      <a:pt x="3" y="4"/>
                    </a:lnTo>
                    <a:lnTo>
                      <a:pt x="4" y="4"/>
                    </a:lnTo>
                    <a:lnTo>
                      <a:pt x="3" y="2"/>
                    </a:lnTo>
                    <a:lnTo>
                      <a:pt x="2" y="1"/>
                    </a:lnTo>
                    <a:lnTo>
                      <a:pt x="1" y="0"/>
                    </a:lnTo>
                    <a:lnTo>
                      <a:pt x="0" y="0"/>
                    </a:lnTo>
                    <a:close/>
                  </a:path>
                </a:pathLst>
              </a:custGeom>
              <a:solidFill>
                <a:srgbClr val="242729"/>
              </a:solidFill>
              <a:ln w="9525">
                <a:noFill/>
                <a:round/>
                <a:headEnd/>
                <a:tailEnd/>
              </a:ln>
            </p:spPr>
            <p:txBody>
              <a:bodyPr/>
              <a:lstStyle/>
              <a:p>
                <a:endParaRPr lang="it-IT"/>
              </a:p>
            </p:txBody>
          </p:sp>
          <p:sp>
            <p:nvSpPr>
              <p:cNvPr id="1079" name="Freeform 55"/>
              <p:cNvSpPr>
                <a:spLocks/>
              </p:cNvSpPr>
              <p:nvPr/>
            </p:nvSpPr>
            <p:spPr bwMode="auto">
              <a:xfrm>
                <a:off x="2570" y="1413"/>
                <a:ext cx="12" cy="12"/>
              </a:xfrm>
              <a:custGeom>
                <a:avLst/>
                <a:gdLst>
                  <a:gd name="T0" fmla="*/ 0 w 2"/>
                  <a:gd name="T1" fmla="*/ 0 h 2"/>
                  <a:gd name="T2" fmla="*/ 6 w 2"/>
                  <a:gd name="T3" fmla="*/ 0 h 2"/>
                  <a:gd name="T4" fmla="*/ 12 w 2"/>
                  <a:gd name="T5" fmla="*/ 12 h 2"/>
                  <a:gd name="T6" fmla="*/ 12 w 2"/>
                  <a:gd name="T7" fmla="*/ 12 h 2"/>
                  <a:gd name="T8" fmla="*/ 6 w 2"/>
                  <a:gd name="T9" fmla="*/ 0 h 2"/>
                  <a:gd name="T10" fmla="*/ 0 w 2"/>
                  <a:gd name="T11" fmla="*/ 0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1" y="0"/>
                    </a:lnTo>
                    <a:lnTo>
                      <a:pt x="2" y="2"/>
                    </a:lnTo>
                    <a:lnTo>
                      <a:pt x="1" y="0"/>
                    </a:lnTo>
                    <a:lnTo>
                      <a:pt x="0" y="0"/>
                    </a:lnTo>
                    <a:close/>
                  </a:path>
                </a:pathLst>
              </a:custGeom>
              <a:solidFill>
                <a:srgbClr val="242729"/>
              </a:solidFill>
              <a:ln w="9525">
                <a:noFill/>
                <a:round/>
                <a:headEnd/>
                <a:tailEnd/>
              </a:ln>
            </p:spPr>
            <p:txBody>
              <a:bodyPr/>
              <a:lstStyle/>
              <a:p>
                <a:endParaRPr lang="it-IT"/>
              </a:p>
            </p:txBody>
          </p:sp>
          <p:sp>
            <p:nvSpPr>
              <p:cNvPr id="1080" name="Freeform 56"/>
              <p:cNvSpPr>
                <a:spLocks/>
              </p:cNvSpPr>
              <p:nvPr/>
            </p:nvSpPr>
            <p:spPr bwMode="auto">
              <a:xfrm>
                <a:off x="2576" y="1407"/>
                <a:ext cx="12" cy="30"/>
              </a:xfrm>
              <a:custGeom>
                <a:avLst/>
                <a:gdLst>
                  <a:gd name="T0" fmla="*/ 12 w 2"/>
                  <a:gd name="T1" fmla="*/ 30 h 5"/>
                  <a:gd name="T2" fmla="*/ 12 w 2"/>
                  <a:gd name="T3" fmla="*/ 30 h 5"/>
                  <a:gd name="T4" fmla="*/ 12 w 2"/>
                  <a:gd name="T5" fmla="*/ 24 h 5"/>
                  <a:gd name="T6" fmla="*/ 6 w 2"/>
                  <a:gd name="T7" fmla="*/ 18 h 5"/>
                  <a:gd name="T8" fmla="*/ 0 w 2"/>
                  <a:gd name="T9" fmla="*/ 12 h 5"/>
                  <a:gd name="T10" fmla="*/ 0 w 2"/>
                  <a:gd name="T11" fmla="*/ 0 h 5"/>
                  <a:gd name="T12" fmla="*/ 0 w 2"/>
                  <a:gd name="T13" fmla="*/ 0 h 5"/>
                  <a:gd name="T14" fmla="*/ 0 w 2"/>
                  <a:gd name="T15" fmla="*/ 12 h 5"/>
                  <a:gd name="T16" fmla="*/ 6 w 2"/>
                  <a:gd name="T17" fmla="*/ 18 h 5"/>
                  <a:gd name="T18" fmla="*/ 12 w 2"/>
                  <a:gd name="T19" fmla="*/ 24 h 5"/>
                  <a:gd name="T20" fmla="*/ 12 w 2"/>
                  <a:gd name="T21" fmla="*/ 24 h 5"/>
                  <a:gd name="T22" fmla="*/ 12 w 2"/>
                  <a:gd name="T23" fmla="*/ 30 h 5"/>
                  <a:gd name="T24" fmla="*/ 12 w 2"/>
                  <a:gd name="T25" fmla="*/ 3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5"/>
                  <a:gd name="T41" fmla="*/ 2 w 2"/>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5">
                    <a:moveTo>
                      <a:pt x="2" y="5"/>
                    </a:moveTo>
                    <a:lnTo>
                      <a:pt x="2" y="5"/>
                    </a:lnTo>
                    <a:lnTo>
                      <a:pt x="2" y="4"/>
                    </a:lnTo>
                    <a:lnTo>
                      <a:pt x="1" y="3"/>
                    </a:lnTo>
                    <a:lnTo>
                      <a:pt x="0" y="2"/>
                    </a:lnTo>
                    <a:lnTo>
                      <a:pt x="0" y="0"/>
                    </a:lnTo>
                    <a:lnTo>
                      <a:pt x="0" y="2"/>
                    </a:lnTo>
                    <a:lnTo>
                      <a:pt x="1" y="3"/>
                    </a:lnTo>
                    <a:lnTo>
                      <a:pt x="2" y="4"/>
                    </a:lnTo>
                    <a:lnTo>
                      <a:pt x="2" y="5"/>
                    </a:lnTo>
                    <a:close/>
                  </a:path>
                </a:pathLst>
              </a:custGeom>
              <a:solidFill>
                <a:srgbClr val="242729"/>
              </a:solidFill>
              <a:ln w="9525">
                <a:noFill/>
                <a:round/>
                <a:headEnd/>
                <a:tailEnd/>
              </a:ln>
            </p:spPr>
            <p:txBody>
              <a:bodyPr/>
              <a:lstStyle/>
              <a:p>
                <a:endParaRPr lang="it-IT"/>
              </a:p>
            </p:txBody>
          </p:sp>
          <p:sp>
            <p:nvSpPr>
              <p:cNvPr id="1081" name="Freeform 57"/>
              <p:cNvSpPr>
                <a:spLocks/>
              </p:cNvSpPr>
              <p:nvPr/>
            </p:nvSpPr>
            <p:spPr bwMode="auto">
              <a:xfrm>
                <a:off x="2564" y="1395"/>
                <a:ext cx="18" cy="12"/>
              </a:xfrm>
              <a:custGeom>
                <a:avLst/>
                <a:gdLst>
                  <a:gd name="T0" fmla="*/ 6 w 3"/>
                  <a:gd name="T1" fmla="*/ 6 h 2"/>
                  <a:gd name="T2" fmla="*/ 0 w 3"/>
                  <a:gd name="T3" fmla="*/ 6 h 2"/>
                  <a:gd name="T4" fmla="*/ 0 w 3"/>
                  <a:gd name="T5" fmla="*/ 6 h 2"/>
                  <a:gd name="T6" fmla="*/ 0 w 3"/>
                  <a:gd name="T7" fmla="*/ 0 h 2"/>
                  <a:gd name="T8" fmla="*/ 0 w 3"/>
                  <a:gd name="T9" fmla="*/ 0 h 2"/>
                  <a:gd name="T10" fmla="*/ 6 w 3"/>
                  <a:gd name="T11" fmla="*/ 0 h 2"/>
                  <a:gd name="T12" fmla="*/ 12 w 3"/>
                  <a:gd name="T13" fmla="*/ 6 h 2"/>
                  <a:gd name="T14" fmla="*/ 18 w 3"/>
                  <a:gd name="T15" fmla="*/ 12 h 2"/>
                  <a:gd name="T16" fmla="*/ 18 w 3"/>
                  <a:gd name="T17" fmla="*/ 12 h 2"/>
                  <a:gd name="T18" fmla="*/ 12 w 3"/>
                  <a:gd name="T19" fmla="*/ 6 h 2"/>
                  <a:gd name="T20" fmla="*/ 6 w 3"/>
                  <a:gd name="T21" fmla="*/ 0 h 2"/>
                  <a:gd name="T22" fmla="*/ 6 w 3"/>
                  <a:gd name="T23" fmla="*/ 0 h 2"/>
                  <a:gd name="T24" fmla="*/ 6 w 3"/>
                  <a:gd name="T25" fmla="*/ 6 h 2"/>
                  <a:gd name="T26" fmla="*/ 6 w 3"/>
                  <a:gd name="T27" fmla="*/ 12 h 2"/>
                  <a:gd name="T28" fmla="*/ 6 w 3"/>
                  <a:gd name="T29" fmla="*/ 6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2"/>
                  <a:gd name="T47" fmla="*/ 3 w 3"/>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2">
                    <a:moveTo>
                      <a:pt x="1" y="1"/>
                    </a:moveTo>
                    <a:lnTo>
                      <a:pt x="0" y="1"/>
                    </a:lnTo>
                    <a:lnTo>
                      <a:pt x="0" y="0"/>
                    </a:lnTo>
                    <a:lnTo>
                      <a:pt x="1" y="0"/>
                    </a:lnTo>
                    <a:lnTo>
                      <a:pt x="2" y="1"/>
                    </a:lnTo>
                    <a:lnTo>
                      <a:pt x="3" y="2"/>
                    </a:lnTo>
                    <a:lnTo>
                      <a:pt x="2" y="1"/>
                    </a:lnTo>
                    <a:lnTo>
                      <a:pt x="1" y="0"/>
                    </a:lnTo>
                    <a:lnTo>
                      <a:pt x="1" y="1"/>
                    </a:lnTo>
                    <a:lnTo>
                      <a:pt x="1" y="2"/>
                    </a:lnTo>
                    <a:lnTo>
                      <a:pt x="1" y="1"/>
                    </a:lnTo>
                    <a:close/>
                  </a:path>
                </a:pathLst>
              </a:custGeom>
              <a:solidFill>
                <a:srgbClr val="242729"/>
              </a:solidFill>
              <a:ln w="9525">
                <a:noFill/>
                <a:round/>
                <a:headEnd/>
                <a:tailEnd/>
              </a:ln>
            </p:spPr>
            <p:txBody>
              <a:bodyPr/>
              <a:lstStyle/>
              <a:p>
                <a:endParaRPr lang="it-IT"/>
              </a:p>
            </p:txBody>
          </p:sp>
          <p:sp>
            <p:nvSpPr>
              <p:cNvPr id="1082" name="Freeform 58"/>
              <p:cNvSpPr>
                <a:spLocks/>
              </p:cNvSpPr>
              <p:nvPr/>
            </p:nvSpPr>
            <p:spPr bwMode="auto">
              <a:xfrm>
                <a:off x="2558" y="1383"/>
                <a:ext cx="42" cy="24"/>
              </a:xfrm>
              <a:custGeom>
                <a:avLst/>
                <a:gdLst>
                  <a:gd name="T0" fmla="*/ 42 w 7"/>
                  <a:gd name="T1" fmla="*/ 24 h 4"/>
                  <a:gd name="T2" fmla="*/ 42 w 7"/>
                  <a:gd name="T3" fmla="*/ 24 h 4"/>
                  <a:gd name="T4" fmla="*/ 30 w 7"/>
                  <a:gd name="T5" fmla="*/ 18 h 4"/>
                  <a:gd name="T6" fmla="*/ 24 w 7"/>
                  <a:gd name="T7" fmla="*/ 18 h 4"/>
                  <a:gd name="T8" fmla="*/ 18 w 7"/>
                  <a:gd name="T9" fmla="*/ 12 h 4"/>
                  <a:gd name="T10" fmla="*/ 6 w 7"/>
                  <a:gd name="T11" fmla="*/ 6 h 4"/>
                  <a:gd name="T12" fmla="*/ 0 w 7"/>
                  <a:gd name="T13" fmla="*/ 0 h 4"/>
                  <a:gd name="T14" fmla="*/ 0 w 7"/>
                  <a:gd name="T15" fmla="*/ 0 h 4"/>
                  <a:gd name="T16" fmla="*/ 6 w 7"/>
                  <a:gd name="T17" fmla="*/ 6 h 4"/>
                  <a:gd name="T18" fmla="*/ 12 w 7"/>
                  <a:gd name="T19" fmla="*/ 12 h 4"/>
                  <a:gd name="T20" fmla="*/ 18 w 7"/>
                  <a:gd name="T21" fmla="*/ 18 h 4"/>
                  <a:gd name="T22" fmla="*/ 24 w 7"/>
                  <a:gd name="T23" fmla="*/ 18 h 4"/>
                  <a:gd name="T24" fmla="*/ 36 w 7"/>
                  <a:gd name="T25" fmla="*/ 24 h 4"/>
                  <a:gd name="T26" fmla="*/ 42 w 7"/>
                  <a:gd name="T27" fmla="*/ 24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4"/>
                  <a:gd name="T44" fmla="*/ 7 w 7"/>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4">
                    <a:moveTo>
                      <a:pt x="7" y="4"/>
                    </a:moveTo>
                    <a:lnTo>
                      <a:pt x="7" y="4"/>
                    </a:lnTo>
                    <a:lnTo>
                      <a:pt x="5" y="3"/>
                    </a:lnTo>
                    <a:lnTo>
                      <a:pt x="4" y="3"/>
                    </a:lnTo>
                    <a:lnTo>
                      <a:pt x="3" y="2"/>
                    </a:lnTo>
                    <a:lnTo>
                      <a:pt x="1" y="1"/>
                    </a:lnTo>
                    <a:lnTo>
                      <a:pt x="0" y="0"/>
                    </a:lnTo>
                    <a:lnTo>
                      <a:pt x="1" y="1"/>
                    </a:lnTo>
                    <a:lnTo>
                      <a:pt x="2" y="2"/>
                    </a:lnTo>
                    <a:lnTo>
                      <a:pt x="3" y="3"/>
                    </a:lnTo>
                    <a:lnTo>
                      <a:pt x="4" y="3"/>
                    </a:lnTo>
                    <a:lnTo>
                      <a:pt x="6" y="4"/>
                    </a:lnTo>
                    <a:lnTo>
                      <a:pt x="7" y="4"/>
                    </a:lnTo>
                    <a:close/>
                  </a:path>
                </a:pathLst>
              </a:custGeom>
              <a:solidFill>
                <a:srgbClr val="242729"/>
              </a:solidFill>
              <a:ln w="9525">
                <a:noFill/>
                <a:round/>
                <a:headEnd/>
                <a:tailEnd/>
              </a:ln>
            </p:spPr>
            <p:txBody>
              <a:bodyPr/>
              <a:lstStyle/>
              <a:p>
                <a:endParaRPr lang="it-IT"/>
              </a:p>
            </p:txBody>
          </p:sp>
          <p:sp>
            <p:nvSpPr>
              <p:cNvPr id="1083" name="Freeform 59"/>
              <p:cNvSpPr>
                <a:spLocks/>
              </p:cNvSpPr>
              <p:nvPr/>
            </p:nvSpPr>
            <p:spPr bwMode="auto">
              <a:xfrm>
                <a:off x="2546" y="1371"/>
                <a:ext cx="12" cy="6"/>
              </a:xfrm>
              <a:custGeom>
                <a:avLst/>
                <a:gdLst>
                  <a:gd name="T0" fmla="*/ 6 w 2"/>
                  <a:gd name="T1" fmla="*/ 6 h 1"/>
                  <a:gd name="T2" fmla="*/ 0 w 2"/>
                  <a:gd name="T3" fmla="*/ 0 h 1"/>
                  <a:gd name="T4" fmla="*/ 0 w 2"/>
                  <a:gd name="T5" fmla="*/ 0 h 1"/>
                  <a:gd name="T6" fmla="*/ 12 w 2"/>
                  <a:gd name="T7" fmla="*/ 0 h 1"/>
                  <a:gd name="T8" fmla="*/ 12 w 2"/>
                  <a:gd name="T9" fmla="*/ 6 h 1"/>
                  <a:gd name="T10" fmla="*/ 0 w 2"/>
                  <a:gd name="T11" fmla="*/ 6 h 1"/>
                  <a:gd name="T12" fmla="*/ 6 w 2"/>
                  <a:gd name="T13" fmla="*/ 6 h 1"/>
                  <a:gd name="T14" fmla="*/ 6 w 2"/>
                  <a:gd name="T15" fmla="*/ 6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1" y="1"/>
                    </a:moveTo>
                    <a:lnTo>
                      <a:pt x="0" y="0"/>
                    </a:lnTo>
                    <a:lnTo>
                      <a:pt x="2" y="0"/>
                    </a:lnTo>
                    <a:lnTo>
                      <a:pt x="2" y="1"/>
                    </a:lnTo>
                    <a:lnTo>
                      <a:pt x="0" y="1"/>
                    </a:lnTo>
                    <a:lnTo>
                      <a:pt x="1" y="1"/>
                    </a:lnTo>
                    <a:close/>
                  </a:path>
                </a:pathLst>
              </a:custGeom>
              <a:solidFill>
                <a:srgbClr val="242729"/>
              </a:solidFill>
              <a:ln w="9525">
                <a:noFill/>
                <a:round/>
                <a:headEnd/>
                <a:tailEnd/>
              </a:ln>
            </p:spPr>
            <p:txBody>
              <a:bodyPr/>
              <a:lstStyle/>
              <a:p>
                <a:endParaRPr lang="it-IT"/>
              </a:p>
            </p:txBody>
          </p:sp>
          <p:sp>
            <p:nvSpPr>
              <p:cNvPr id="1084" name="Freeform 60"/>
              <p:cNvSpPr>
                <a:spLocks/>
              </p:cNvSpPr>
              <p:nvPr/>
            </p:nvSpPr>
            <p:spPr bwMode="auto">
              <a:xfrm>
                <a:off x="2564" y="1371"/>
                <a:ext cx="18" cy="6"/>
              </a:xfrm>
              <a:custGeom>
                <a:avLst/>
                <a:gdLst>
                  <a:gd name="T0" fmla="*/ 0 w 3"/>
                  <a:gd name="T1" fmla="*/ 6 h 1"/>
                  <a:gd name="T2" fmla="*/ 0 w 3"/>
                  <a:gd name="T3" fmla="*/ 6 h 1"/>
                  <a:gd name="T4" fmla="*/ 12 w 3"/>
                  <a:gd name="T5" fmla="*/ 0 h 1"/>
                  <a:gd name="T6" fmla="*/ 12 w 3"/>
                  <a:gd name="T7" fmla="*/ 0 h 1"/>
                  <a:gd name="T8" fmla="*/ 18 w 3"/>
                  <a:gd name="T9" fmla="*/ 6 h 1"/>
                  <a:gd name="T10" fmla="*/ 18 w 3"/>
                  <a:gd name="T11" fmla="*/ 6 h 1"/>
                  <a:gd name="T12" fmla="*/ 18 w 3"/>
                  <a:gd name="T13" fmla="*/ 0 h 1"/>
                  <a:gd name="T14" fmla="*/ 18 w 3"/>
                  <a:gd name="T15" fmla="*/ 6 h 1"/>
                  <a:gd name="T16" fmla="*/ 12 w 3"/>
                  <a:gd name="T17" fmla="*/ 0 h 1"/>
                  <a:gd name="T18" fmla="*/ 12 w 3"/>
                  <a:gd name="T19" fmla="*/ 0 h 1"/>
                  <a:gd name="T20" fmla="*/ 6 w 3"/>
                  <a:gd name="T21" fmla="*/ 0 h 1"/>
                  <a:gd name="T22" fmla="*/ 0 w 3"/>
                  <a:gd name="T23" fmla="*/ 0 h 1"/>
                  <a:gd name="T24" fmla="*/ 0 w 3"/>
                  <a:gd name="T25" fmla="*/ 0 h 1"/>
                  <a:gd name="T26" fmla="*/ 0 w 3"/>
                  <a:gd name="T27" fmla="*/ 6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
                  <a:gd name="T44" fmla="*/ 3 w 3"/>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
                    <a:moveTo>
                      <a:pt x="0" y="1"/>
                    </a:moveTo>
                    <a:lnTo>
                      <a:pt x="0" y="1"/>
                    </a:lnTo>
                    <a:lnTo>
                      <a:pt x="2" y="0"/>
                    </a:lnTo>
                    <a:lnTo>
                      <a:pt x="3" y="1"/>
                    </a:lnTo>
                    <a:lnTo>
                      <a:pt x="3" y="0"/>
                    </a:lnTo>
                    <a:lnTo>
                      <a:pt x="3" y="1"/>
                    </a:lnTo>
                    <a:lnTo>
                      <a:pt x="2" y="0"/>
                    </a:lnTo>
                    <a:lnTo>
                      <a:pt x="1" y="0"/>
                    </a:lnTo>
                    <a:lnTo>
                      <a:pt x="0" y="0"/>
                    </a:lnTo>
                    <a:lnTo>
                      <a:pt x="0" y="1"/>
                    </a:lnTo>
                    <a:close/>
                  </a:path>
                </a:pathLst>
              </a:custGeom>
              <a:solidFill>
                <a:srgbClr val="242729"/>
              </a:solidFill>
              <a:ln w="9525">
                <a:noFill/>
                <a:round/>
                <a:headEnd/>
                <a:tailEnd/>
              </a:ln>
            </p:spPr>
            <p:txBody>
              <a:bodyPr/>
              <a:lstStyle/>
              <a:p>
                <a:endParaRPr lang="it-IT"/>
              </a:p>
            </p:txBody>
          </p:sp>
          <p:sp>
            <p:nvSpPr>
              <p:cNvPr id="1085" name="Freeform 61"/>
              <p:cNvSpPr>
                <a:spLocks/>
              </p:cNvSpPr>
              <p:nvPr/>
            </p:nvSpPr>
            <p:spPr bwMode="auto">
              <a:xfrm>
                <a:off x="2462" y="1353"/>
                <a:ext cx="102" cy="18"/>
              </a:xfrm>
              <a:custGeom>
                <a:avLst/>
                <a:gdLst>
                  <a:gd name="T0" fmla="*/ 0 w 17"/>
                  <a:gd name="T1" fmla="*/ 0 h 3"/>
                  <a:gd name="T2" fmla="*/ 12 w 17"/>
                  <a:gd name="T3" fmla="*/ 0 h 3"/>
                  <a:gd name="T4" fmla="*/ 24 w 17"/>
                  <a:gd name="T5" fmla="*/ 0 h 3"/>
                  <a:gd name="T6" fmla="*/ 36 w 17"/>
                  <a:gd name="T7" fmla="*/ 0 h 3"/>
                  <a:gd name="T8" fmla="*/ 54 w 17"/>
                  <a:gd name="T9" fmla="*/ 0 h 3"/>
                  <a:gd name="T10" fmla="*/ 66 w 17"/>
                  <a:gd name="T11" fmla="*/ 6 h 3"/>
                  <a:gd name="T12" fmla="*/ 72 w 17"/>
                  <a:gd name="T13" fmla="*/ 12 h 3"/>
                  <a:gd name="T14" fmla="*/ 84 w 17"/>
                  <a:gd name="T15" fmla="*/ 18 h 3"/>
                  <a:gd name="T16" fmla="*/ 90 w 17"/>
                  <a:gd name="T17" fmla="*/ 18 h 3"/>
                  <a:gd name="T18" fmla="*/ 102 w 17"/>
                  <a:gd name="T19" fmla="*/ 18 h 3"/>
                  <a:gd name="T20" fmla="*/ 96 w 17"/>
                  <a:gd name="T21" fmla="*/ 18 h 3"/>
                  <a:gd name="T22" fmla="*/ 90 w 17"/>
                  <a:gd name="T23" fmla="*/ 18 h 3"/>
                  <a:gd name="T24" fmla="*/ 78 w 17"/>
                  <a:gd name="T25" fmla="*/ 18 h 3"/>
                  <a:gd name="T26" fmla="*/ 72 w 17"/>
                  <a:gd name="T27" fmla="*/ 12 h 3"/>
                  <a:gd name="T28" fmla="*/ 60 w 17"/>
                  <a:gd name="T29" fmla="*/ 6 h 3"/>
                  <a:gd name="T30" fmla="*/ 54 w 17"/>
                  <a:gd name="T31" fmla="*/ 0 h 3"/>
                  <a:gd name="T32" fmla="*/ 36 w 17"/>
                  <a:gd name="T33" fmla="*/ 0 h 3"/>
                  <a:gd name="T34" fmla="*/ 30 w 17"/>
                  <a:gd name="T35" fmla="*/ 0 h 3"/>
                  <a:gd name="T36" fmla="*/ 12 w 17"/>
                  <a:gd name="T37" fmla="*/ 0 h 3"/>
                  <a:gd name="T38" fmla="*/ 0 w 17"/>
                  <a:gd name="T39" fmla="*/ 0 h 3"/>
                  <a:gd name="T40" fmla="*/ 0 w 17"/>
                  <a:gd name="T41" fmla="*/ 0 h 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
                  <a:gd name="T65" fmla="*/ 17 w 17"/>
                  <a:gd name="T66" fmla="*/ 3 h 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
                    <a:moveTo>
                      <a:pt x="0" y="0"/>
                    </a:moveTo>
                    <a:lnTo>
                      <a:pt x="2" y="0"/>
                    </a:lnTo>
                    <a:lnTo>
                      <a:pt x="4" y="0"/>
                    </a:lnTo>
                    <a:lnTo>
                      <a:pt x="6" y="0"/>
                    </a:lnTo>
                    <a:lnTo>
                      <a:pt x="9" y="0"/>
                    </a:lnTo>
                    <a:lnTo>
                      <a:pt x="11" y="1"/>
                    </a:lnTo>
                    <a:lnTo>
                      <a:pt x="12" y="2"/>
                    </a:lnTo>
                    <a:lnTo>
                      <a:pt x="14" y="3"/>
                    </a:lnTo>
                    <a:lnTo>
                      <a:pt x="15" y="3"/>
                    </a:lnTo>
                    <a:lnTo>
                      <a:pt x="17" y="3"/>
                    </a:lnTo>
                    <a:lnTo>
                      <a:pt x="16" y="3"/>
                    </a:lnTo>
                    <a:lnTo>
                      <a:pt x="15" y="3"/>
                    </a:lnTo>
                    <a:lnTo>
                      <a:pt x="13" y="3"/>
                    </a:lnTo>
                    <a:lnTo>
                      <a:pt x="12" y="2"/>
                    </a:lnTo>
                    <a:lnTo>
                      <a:pt x="10" y="1"/>
                    </a:lnTo>
                    <a:lnTo>
                      <a:pt x="9" y="0"/>
                    </a:lnTo>
                    <a:lnTo>
                      <a:pt x="6" y="0"/>
                    </a:lnTo>
                    <a:lnTo>
                      <a:pt x="5" y="0"/>
                    </a:lnTo>
                    <a:lnTo>
                      <a:pt x="2" y="0"/>
                    </a:lnTo>
                    <a:lnTo>
                      <a:pt x="0" y="0"/>
                    </a:lnTo>
                    <a:close/>
                  </a:path>
                </a:pathLst>
              </a:custGeom>
              <a:solidFill>
                <a:srgbClr val="242729"/>
              </a:solidFill>
              <a:ln w="9525">
                <a:noFill/>
                <a:round/>
                <a:headEnd/>
                <a:tailEnd/>
              </a:ln>
            </p:spPr>
            <p:txBody>
              <a:bodyPr/>
              <a:lstStyle/>
              <a:p>
                <a:endParaRPr lang="it-IT"/>
              </a:p>
            </p:txBody>
          </p:sp>
          <p:sp>
            <p:nvSpPr>
              <p:cNvPr id="1086" name="Freeform 62"/>
              <p:cNvSpPr>
                <a:spLocks/>
              </p:cNvSpPr>
              <p:nvPr/>
            </p:nvSpPr>
            <p:spPr bwMode="auto">
              <a:xfrm>
                <a:off x="2534" y="1389"/>
                <a:ext cx="24" cy="18"/>
              </a:xfrm>
              <a:custGeom>
                <a:avLst/>
                <a:gdLst>
                  <a:gd name="T0" fmla="*/ 0 w 4"/>
                  <a:gd name="T1" fmla="*/ 0 h 3"/>
                  <a:gd name="T2" fmla="*/ 6 w 4"/>
                  <a:gd name="T3" fmla="*/ 6 h 3"/>
                  <a:gd name="T4" fmla="*/ 12 w 4"/>
                  <a:gd name="T5" fmla="*/ 12 h 3"/>
                  <a:gd name="T6" fmla="*/ 18 w 4"/>
                  <a:gd name="T7" fmla="*/ 12 h 3"/>
                  <a:gd name="T8" fmla="*/ 6 w 4"/>
                  <a:gd name="T9" fmla="*/ 6 h 3"/>
                  <a:gd name="T10" fmla="*/ 6 w 4"/>
                  <a:gd name="T11" fmla="*/ 0 h 3"/>
                  <a:gd name="T12" fmla="*/ 18 w 4"/>
                  <a:gd name="T13" fmla="*/ 18 h 3"/>
                  <a:gd name="T14" fmla="*/ 24 w 4"/>
                  <a:gd name="T15" fmla="*/ 18 h 3"/>
                  <a:gd name="T16" fmla="*/ 12 w 4"/>
                  <a:gd name="T17" fmla="*/ 0 h 3"/>
                  <a:gd name="T18" fmla="*/ 6 w 4"/>
                  <a:gd name="T19" fmla="*/ 0 h 3"/>
                  <a:gd name="T20" fmla="*/ 0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0" y="0"/>
                    </a:moveTo>
                    <a:lnTo>
                      <a:pt x="1" y="1"/>
                    </a:lnTo>
                    <a:lnTo>
                      <a:pt x="2" y="2"/>
                    </a:lnTo>
                    <a:lnTo>
                      <a:pt x="3" y="2"/>
                    </a:lnTo>
                    <a:lnTo>
                      <a:pt x="1" y="1"/>
                    </a:lnTo>
                    <a:lnTo>
                      <a:pt x="1" y="0"/>
                    </a:lnTo>
                    <a:lnTo>
                      <a:pt x="3" y="3"/>
                    </a:lnTo>
                    <a:lnTo>
                      <a:pt x="4" y="3"/>
                    </a:lnTo>
                    <a:lnTo>
                      <a:pt x="2" y="0"/>
                    </a:lnTo>
                    <a:lnTo>
                      <a:pt x="1" y="0"/>
                    </a:lnTo>
                    <a:lnTo>
                      <a:pt x="0" y="0"/>
                    </a:lnTo>
                    <a:close/>
                  </a:path>
                </a:pathLst>
              </a:custGeom>
              <a:solidFill>
                <a:srgbClr val="242729"/>
              </a:solidFill>
              <a:ln w="9525">
                <a:noFill/>
                <a:round/>
                <a:headEnd/>
                <a:tailEnd/>
              </a:ln>
            </p:spPr>
            <p:txBody>
              <a:bodyPr/>
              <a:lstStyle/>
              <a:p>
                <a:endParaRPr lang="it-IT"/>
              </a:p>
            </p:txBody>
          </p:sp>
          <p:sp>
            <p:nvSpPr>
              <p:cNvPr id="1087" name="Freeform 63"/>
              <p:cNvSpPr>
                <a:spLocks/>
              </p:cNvSpPr>
              <p:nvPr/>
            </p:nvSpPr>
            <p:spPr bwMode="auto">
              <a:xfrm>
                <a:off x="2558" y="1449"/>
                <a:ext cx="18" cy="36"/>
              </a:xfrm>
              <a:custGeom>
                <a:avLst/>
                <a:gdLst>
                  <a:gd name="T0" fmla="*/ 18 w 3"/>
                  <a:gd name="T1" fmla="*/ 0 h 6"/>
                  <a:gd name="T2" fmla="*/ 18 w 3"/>
                  <a:gd name="T3" fmla="*/ 6 h 6"/>
                  <a:gd name="T4" fmla="*/ 18 w 3"/>
                  <a:gd name="T5" fmla="*/ 18 h 6"/>
                  <a:gd name="T6" fmla="*/ 12 w 3"/>
                  <a:gd name="T7" fmla="*/ 24 h 6"/>
                  <a:gd name="T8" fmla="*/ 6 w 3"/>
                  <a:gd name="T9" fmla="*/ 30 h 6"/>
                  <a:gd name="T10" fmla="*/ 0 w 3"/>
                  <a:gd name="T11" fmla="*/ 36 h 6"/>
                  <a:gd name="T12" fmla="*/ 0 w 3"/>
                  <a:gd name="T13" fmla="*/ 36 h 6"/>
                  <a:gd name="T14" fmla="*/ 0 w 3"/>
                  <a:gd name="T15" fmla="*/ 36 h 6"/>
                  <a:gd name="T16" fmla="*/ 6 w 3"/>
                  <a:gd name="T17" fmla="*/ 30 h 6"/>
                  <a:gd name="T18" fmla="*/ 12 w 3"/>
                  <a:gd name="T19" fmla="*/ 24 h 6"/>
                  <a:gd name="T20" fmla="*/ 6 w 3"/>
                  <a:gd name="T21" fmla="*/ 30 h 6"/>
                  <a:gd name="T22" fmla="*/ 6 w 3"/>
                  <a:gd name="T23" fmla="*/ 30 h 6"/>
                  <a:gd name="T24" fmla="*/ 12 w 3"/>
                  <a:gd name="T25" fmla="*/ 24 h 6"/>
                  <a:gd name="T26" fmla="*/ 12 w 3"/>
                  <a:gd name="T27" fmla="*/ 18 h 6"/>
                  <a:gd name="T28" fmla="*/ 18 w 3"/>
                  <a:gd name="T29" fmla="*/ 12 h 6"/>
                  <a:gd name="T30" fmla="*/ 18 w 3"/>
                  <a:gd name="T31" fmla="*/ 6 h 6"/>
                  <a:gd name="T32" fmla="*/ 18 w 3"/>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6"/>
                  <a:gd name="T53" fmla="*/ 3 w 3"/>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6">
                    <a:moveTo>
                      <a:pt x="3" y="0"/>
                    </a:moveTo>
                    <a:lnTo>
                      <a:pt x="3" y="1"/>
                    </a:lnTo>
                    <a:lnTo>
                      <a:pt x="3" y="3"/>
                    </a:lnTo>
                    <a:lnTo>
                      <a:pt x="2" y="4"/>
                    </a:lnTo>
                    <a:lnTo>
                      <a:pt x="1" y="5"/>
                    </a:lnTo>
                    <a:lnTo>
                      <a:pt x="0" y="6"/>
                    </a:lnTo>
                    <a:lnTo>
                      <a:pt x="1" y="5"/>
                    </a:lnTo>
                    <a:lnTo>
                      <a:pt x="2" y="4"/>
                    </a:lnTo>
                    <a:lnTo>
                      <a:pt x="1" y="5"/>
                    </a:lnTo>
                    <a:lnTo>
                      <a:pt x="2" y="4"/>
                    </a:lnTo>
                    <a:lnTo>
                      <a:pt x="2" y="3"/>
                    </a:lnTo>
                    <a:lnTo>
                      <a:pt x="3" y="2"/>
                    </a:lnTo>
                    <a:lnTo>
                      <a:pt x="3" y="1"/>
                    </a:lnTo>
                    <a:lnTo>
                      <a:pt x="3" y="0"/>
                    </a:lnTo>
                    <a:close/>
                  </a:path>
                </a:pathLst>
              </a:custGeom>
              <a:solidFill>
                <a:srgbClr val="242729"/>
              </a:solidFill>
              <a:ln w="9525">
                <a:noFill/>
                <a:round/>
                <a:headEnd/>
                <a:tailEnd/>
              </a:ln>
            </p:spPr>
            <p:txBody>
              <a:bodyPr/>
              <a:lstStyle/>
              <a:p>
                <a:endParaRPr lang="it-IT"/>
              </a:p>
            </p:txBody>
          </p:sp>
          <p:sp>
            <p:nvSpPr>
              <p:cNvPr id="1088" name="Freeform 64"/>
              <p:cNvSpPr>
                <a:spLocks/>
              </p:cNvSpPr>
              <p:nvPr/>
            </p:nvSpPr>
            <p:spPr bwMode="auto">
              <a:xfrm>
                <a:off x="2510" y="1245"/>
                <a:ext cx="168" cy="318"/>
              </a:xfrm>
              <a:custGeom>
                <a:avLst/>
                <a:gdLst>
                  <a:gd name="T0" fmla="*/ 42 w 28"/>
                  <a:gd name="T1" fmla="*/ 198 h 53"/>
                  <a:gd name="T2" fmla="*/ 18 w 28"/>
                  <a:gd name="T3" fmla="*/ 204 h 53"/>
                  <a:gd name="T4" fmla="*/ 0 w 28"/>
                  <a:gd name="T5" fmla="*/ 216 h 53"/>
                  <a:gd name="T6" fmla="*/ 0 w 28"/>
                  <a:gd name="T7" fmla="*/ 234 h 53"/>
                  <a:gd name="T8" fmla="*/ 0 w 28"/>
                  <a:gd name="T9" fmla="*/ 258 h 53"/>
                  <a:gd name="T10" fmla="*/ 12 w 28"/>
                  <a:gd name="T11" fmla="*/ 288 h 53"/>
                  <a:gd name="T12" fmla="*/ 42 w 28"/>
                  <a:gd name="T13" fmla="*/ 312 h 53"/>
                  <a:gd name="T14" fmla="*/ 72 w 28"/>
                  <a:gd name="T15" fmla="*/ 318 h 53"/>
                  <a:gd name="T16" fmla="*/ 102 w 28"/>
                  <a:gd name="T17" fmla="*/ 306 h 53"/>
                  <a:gd name="T18" fmla="*/ 138 w 28"/>
                  <a:gd name="T19" fmla="*/ 276 h 53"/>
                  <a:gd name="T20" fmla="*/ 162 w 28"/>
                  <a:gd name="T21" fmla="*/ 222 h 53"/>
                  <a:gd name="T22" fmla="*/ 168 w 28"/>
                  <a:gd name="T23" fmla="*/ 180 h 53"/>
                  <a:gd name="T24" fmla="*/ 162 w 28"/>
                  <a:gd name="T25" fmla="*/ 138 h 53"/>
                  <a:gd name="T26" fmla="*/ 150 w 28"/>
                  <a:gd name="T27" fmla="*/ 84 h 53"/>
                  <a:gd name="T28" fmla="*/ 126 w 28"/>
                  <a:gd name="T29" fmla="*/ 36 h 53"/>
                  <a:gd name="T30" fmla="*/ 96 w 28"/>
                  <a:gd name="T31" fmla="*/ 6 h 53"/>
                  <a:gd name="T32" fmla="*/ 60 w 28"/>
                  <a:gd name="T33" fmla="*/ 0 h 53"/>
                  <a:gd name="T34" fmla="*/ 60 w 28"/>
                  <a:gd name="T35" fmla="*/ 0 h 53"/>
                  <a:gd name="T36" fmla="*/ 96 w 28"/>
                  <a:gd name="T37" fmla="*/ 12 h 53"/>
                  <a:gd name="T38" fmla="*/ 114 w 28"/>
                  <a:gd name="T39" fmla="*/ 30 h 53"/>
                  <a:gd name="T40" fmla="*/ 126 w 28"/>
                  <a:gd name="T41" fmla="*/ 48 h 53"/>
                  <a:gd name="T42" fmla="*/ 126 w 28"/>
                  <a:gd name="T43" fmla="*/ 60 h 53"/>
                  <a:gd name="T44" fmla="*/ 132 w 28"/>
                  <a:gd name="T45" fmla="*/ 72 h 53"/>
                  <a:gd name="T46" fmla="*/ 138 w 28"/>
                  <a:gd name="T47" fmla="*/ 84 h 53"/>
                  <a:gd name="T48" fmla="*/ 144 w 28"/>
                  <a:gd name="T49" fmla="*/ 90 h 53"/>
                  <a:gd name="T50" fmla="*/ 144 w 28"/>
                  <a:gd name="T51" fmla="*/ 108 h 53"/>
                  <a:gd name="T52" fmla="*/ 150 w 28"/>
                  <a:gd name="T53" fmla="*/ 120 h 53"/>
                  <a:gd name="T54" fmla="*/ 150 w 28"/>
                  <a:gd name="T55" fmla="*/ 132 h 53"/>
                  <a:gd name="T56" fmla="*/ 150 w 28"/>
                  <a:gd name="T57" fmla="*/ 150 h 53"/>
                  <a:gd name="T58" fmla="*/ 150 w 28"/>
                  <a:gd name="T59" fmla="*/ 162 h 53"/>
                  <a:gd name="T60" fmla="*/ 150 w 28"/>
                  <a:gd name="T61" fmla="*/ 180 h 53"/>
                  <a:gd name="T62" fmla="*/ 144 w 28"/>
                  <a:gd name="T63" fmla="*/ 192 h 53"/>
                  <a:gd name="T64" fmla="*/ 144 w 28"/>
                  <a:gd name="T65" fmla="*/ 204 h 53"/>
                  <a:gd name="T66" fmla="*/ 138 w 28"/>
                  <a:gd name="T67" fmla="*/ 216 h 53"/>
                  <a:gd name="T68" fmla="*/ 138 w 28"/>
                  <a:gd name="T69" fmla="*/ 228 h 53"/>
                  <a:gd name="T70" fmla="*/ 132 w 28"/>
                  <a:gd name="T71" fmla="*/ 240 h 53"/>
                  <a:gd name="T72" fmla="*/ 126 w 28"/>
                  <a:gd name="T73" fmla="*/ 252 h 53"/>
                  <a:gd name="T74" fmla="*/ 114 w 28"/>
                  <a:gd name="T75" fmla="*/ 258 h 53"/>
                  <a:gd name="T76" fmla="*/ 108 w 28"/>
                  <a:gd name="T77" fmla="*/ 270 h 53"/>
                  <a:gd name="T78" fmla="*/ 102 w 28"/>
                  <a:gd name="T79" fmla="*/ 276 h 53"/>
                  <a:gd name="T80" fmla="*/ 90 w 28"/>
                  <a:gd name="T81" fmla="*/ 276 h 53"/>
                  <a:gd name="T82" fmla="*/ 78 w 28"/>
                  <a:gd name="T83" fmla="*/ 276 h 53"/>
                  <a:gd name="T84" fmla="*/ 66 w 28"/>
                  <a:gd name="T85" fmla="*/ 276 h 53"/>
                  <a:gd name="T86" fmla="*/ 54 w 28"/>
                  <a:gd name="T87" fmla="*/ 276 h 53"/>
                  <a:gd name="T88" fmla="*/ 42 w 28"/>
                  <a:gd name="T89" fmla="*/ 276 h 53"/>
                  <a:gd name="T90" fmla="*/ 36 w 28"/>
                  <a:gd name="T91" fmla="*/ 270 h 53"/>
                  <a:gd name="T92" fmla="*/ 24 w 28"/>
                  <a:gd name="T93" fmla="*/ 264 h 53"/>
                  <a:gd name="T94" fmla="*/ 18 w 28"/>
                  <a:gd name="T95" fmla="*/ 258 h 53"/>
                  <a:gd name="T96" fmla="*/ 18 w 28"/>
                  <a:gd name="T97" fmla="*/ 252 h 53"/>
                  <a:gd name="T98" fmla="*/ 36 w 28"/>
                  <a:gd name="T99" fmla="*/ 258 h 53"/>
                  <a:gd name="T100" fmla="*/ 66 w 28"/>
                  <a:gd name="T101" fmla="*/ 264 h 53"/>
                  <a:gd name="T102" fmla="*/ 102 w 28"/>
                  <a:gd name="T103" fmla="*/ 258 h 53"/>
                  <a:gd name="T104" fmla="*/ 54 w 28"/>
                  <a:gd name="T105" fmla="*/ 258 h 53"/>
                  <a:gd name="T106" fmla="*/ 24 w 28"/>
                  <a:gd name="T107" fmla="*/ 252 h 53"/>
                  <a:gd name="T108" fmla="*/ 6 w 28"/>
                  <a:gd name="T109" fmla="*/ 234 h 53"/>
                  <a:gd name="T110" fmla="*/ 0 w 28"/>
                  <a:gd name="T111" fmla="*/ 222 h 53"/>
                  <a:gd name="T112" fmla="*/ 6 w 28"/>
                  <a:gd name="T113" fmla="*/ 210 h 53"/>
                  <a:gd name="T114" fmla="*/ 18 w 28"/>
                  <a:gd name="T115" fmla="*/ 204 h 53"/>
                  <a:gd name="T116" fmla="*/ 36 w 28"/>
                  <a:gd name="T117" fmla="*/ 198 h 53"/>
                  <a:gd name="T118" fmla="*/ 48 w 28"/>
                  <a:gd name="T119" fmla="*/ 204 h 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
                  <a:gd name="T181" fmla="*/ 0 h 53"/>
                  <a:gd name="T182" fmla="*/ 28 w 28"/>
                  <a:gd name="T183" fmla="*/ 53 h 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 h="53">
                    <a:moveTo>
                      <a:pt x="8" y="34"/>
                    </a:moveTo>
                    <a:lnTo>
                      <a:pt x="7" y="33"/>
                    </a:lnTo>
                    <a:lnTo>
                      <a:pt x="5" y="33"/>
                    </a:lnTo>
                    <a:lnTo>
                      <a:pt x="3" y="34"/>
                    </a:lnTo>
                    <a:lnTo>
                      <a:pt x="1" y="35"/>
                    </a:lnTo>
                    <a:lnTo>
                      <a:pt x="0" y="36"/>
                    </a:lnTo>
                    <a:lnTo>
                      <a:pt x="0" y="37"/>
                    </a:lnTo>
                    <a:lnTo>
                      <a:pt x="0" y="39"/>
                    </a:lnTo>
                    <a:lnTo>
                      <a:pt x="0" y="40"/>
                    </a:lnTo>
                    <a:lnTo>
                      <a:pt x="0" y="43"/>
                    </a:lnTo>
                    <a:lnTo>
                      <a:pt x="1" y="46"/>
                    </a:lnTo>
                    <a:lnTo>
                      <a:pt x="2" y="48"/>
                    </a:lnTo>
                    <a:lnTo>
                      <a:pt x="4" y="50"/>
                    </a:lnTo>
                    <a:lnTo>
                      <a:pt x="7" y="52"/>
                    </a:lnTo>
                    <a:lnTo>
                      <a:pt x="9" y="53"/>
                    </a:lnTo>
                    <a:lnTo>
                      <a:pt x="12" y="53"/>
                    </a:lnTo>
                    <a:lnTo>
                      <a:pt x="14" y="52"/>
                    </a:lnTo>
                    <a:lnTo>
                      <a:pt x="17" y="51"/>
                    </a:lnTo>
                    <a:lnTo>
                      <a:pt x="20" y="49"/>
                    </a:lnTo>
                    <a:lnTo>
                      <a:pt x="23" y="46"/>
                    </a:lnTo>
                    <a:lnTo>
                      <a:pt x="25" y="42"/>
                    </a:lnTo>
                    <a:lnTo>
                      <a:pt x="27" y="37"/>
                    </a:lnTo>
                    <a:lnTo>
                      <a:pt x="27" y="33"/>
                    </a:lnTo>
                    <a:lnTo>
                      <a:pt x="28" y="30"/>
                    </a:lnTo>
                    <a:lnTo>
                      <a:pt x="28" y="27"/>
                    </a:lnTo>
                    <a:lnTo>
                      <a:pt x="27" y="23"/>
                    </a:lnTo>
                    <a:lnTo>
                      <a:pt x="26" y="19"/>
                    </a:lnTo>
                    <a:lnTo>
                      <a:pt x="25" y="14"/>
                    </a:lnTo>
                    <a:lnTo>
                      <a:pt x="23" y="9"/>
                    </a:lnTo>
                    <a:lnTo>
                      <a:pt x="21" y="6"/>
                    </a:lnTo>
                    <a:lnTo>
                      <a:pt x="18" y="3"/>
                    </a:lnTo>
                    <a:lnTo>
                      <a:pt x="16" y="1"/>
                    </a:lnTo>
                    <a:lnTo>
                      <a:pt x="13" y="0"/>
                    </a:lnTo>
                    <a:lnTo>
                      <a:pt x="10" y="0"/>
                    </a:lnTo>
                    <a:lnTo>
                      <a:pt x="7" y="0"/>
                    </a:lnTo>
                    <a:lnTo>
                      <a:pt x="10" y="0"/>
                    </a:lnTo>
                    <a:lnTo>
                      <a:pt x="13" y="1"/>
                    </a:lnTo>
                    <a:lnTo>
                      <a:pt x="16" y="2"/>
                    </a:lnTo>
                    <a:lnTo>
                      <a:pt x="18" y="3"/>
                    </a:lnTo>
                    <a:lnTo>
                      <a:pt x="19" y="5"/>
                    </a:lnTo>
                    <a:lnTo>
                      <a:pt x="20" y="5"/>
                    </a:lnTo>
                    <a:lnTo>
                      <a:pt x="21" y="8"/>
                    </a:lnTo>
                    <a:lnTo>
                      <a:pt x="22" y="8"/>
                    </a:lnTo>
                    <a:lnTo>
                      <a:pt x="21" y="10"/>
                    </a:lnTo>
                    <a:lnTo>
                      <a:pt x="23" y="10"/>
                    </a:lnTo>
                    <a:lnTo>
                      <a:pt x="22" y="12"/>
                    </a:lnTo>
                    <a:lnTo>
                      <a:pt x="24" y="12"/>
                    </a:lnTo>
                    <a:lnTo>
                      <a:pt x="23" y="14"/>
                    </a:lnTo>
                    <a:lnTo>
                      <a:pt x="24" y="14"/>
                    </a:lnTo>
                    <a:lnTo>
                      <a:pt x="24" y="15"/>
                    </a:lnTo>
                    <a:lnTo>
                      <a:pt x="25" y="17"/>
                    </a:lnTo>
                    <a:lnTo>
                      <a:pt x="24" y="18"/>
                    </a:lnTo>
                    <a:lnTo>
                      <a:pt x="26" y="19"/>
                    </a:lnTo>
                    <a:lnTo>
                      <a:pt x="25" y="20"/>
                    </a:lnTo>
                    <a:lnTo>
                      <a:pt x="26" y="22"/>
                    </a:lnTo>
                    <a:lnTo>
                      <a:pt x="25" y="22"/>
                    </a:lnTo>
                    <a:lnTo>
                      <a:pt x="26" y="24"/>
                    </a:lnTo>
                    <a:lnTo>
                      <a:pt x="25" y="25"/>
                    </a:lnTo>
                    <a:lnTo>
                      <a:pt x="26" y="27"/>
                    </a:lnTo>
                    <a:lnTo>
                      <a:pt x="25" y="27"/>
                    </a:lnTo>
                    <a:lnTo>
                      <a:pt x="26" y="30"/>
                    </a:lnTo>
                    <a:lnTo>
                      <a:pt x="25" y="30"/>
                    </a:lnTo>
                    <a:lnTo>
                      <a:pt x="26" y="32"/>
                    </a:lnTo>
                    <a:lnTo>
                      <a:pt x="24" y="32"/>
                    </a:lnTo>
                    <a:lnTo>
                      <a:pt x="25" y="34"/>
                    </a:lnTo>
                    <a:lnTo>
                      <a:pt x="24" y="34"/>
                    </a:lnTo>
                    <a:lnTo>
                      <a:pt x="25" y="36"/>
                    </a:lnTo>
                    <a:lnTo>
                      <a:pt x="23" y="36"/>
                    </a:lnTo>
                    <a:lnTo>
                      <a:pt x="24" y="38"/>
                    </a:lnTo>
                    <a:lnTo>
                      <a:pt x="23" y="38"/>
                    </a:lnTo>
                    <a:lnTo>
                      <a:pt x="24" y="40"/>
                    </a:lnTo>
                    <a:lnTo>
                      <a:pt x="22" y="40"/>
                    </a:lnTo>
                    <a:lnTo>
                      <a:pt x="23" y="42"/>
                    </a:lnTo>
                    <a:lnTo>
                      <a:pt x="21" y="42"/>
                    </a:lnTo>
                    <a:lnTo>
                      <a:pt x="22" y="44"/>
                    </a:lnTo>
                    <a:lnTo>
                      <a:pt x="19" y="43"/>
                    </a:lnTo>
                    <a:lnTo>
                      <a:pt x="20" y="46"/>
                    </a:lnTo>
                    <a:lnTo>
                      <a:pt x="18" y="45"/>
                    </a:lnTo>
                    <a:lnTo>
                      <a:pt x="18" y="47"/>
                    </a:lnTo>
                    <a:lnTo>
                      <a:pt x="17" y="46"/>
                    </a:lnTo>
                    <a:lnTo>
                      <a:pt x="17" y="48"/>
                    </a:lnTo>
                    <a:lnTo>
                      <a:pt x="15" y="46"/>
                    </a:lnTo>
                    <a:lnTo>
                      <a:pt x="15" y="49"/>
                    </a:lnTo>
                    <a:lnTo>
                      <a:pt x="13" y="46"/>
                    </a:lnTo>
                    <a:lnTo>
                      <a:pt x="13" y="50"/>
                    </a:lnTo>
                    <a:lnTo>
                      <a:pt x="11" y="46"/>
                    </a:lnTo>
                    <a:lnTo>
                      <a:pt x="10" y="50"/>
                    </a:lnTo>
                    <a:lnTo>
                      <a:pt x="9" y="46"/>
                    </a:lnTo>
                    <a:lnTo>
                      <a:pt x="7" y="49"/>
                    </a:lnTo>
                    <a:lnTo>
                      <a:pt x="7" y="46"/>
                    </a:lnTo>
                    <a:lnTo>
                      <a:pt x="5" y="48"/>
                    </a:lnTo>
                    <a:lnTo>
                      <a:pt x="6" y="45"/>
                    </a:lnTo>
                    <a:lnTo>
                      <a:pt x="3" y="47"/>
                    </a:lnTo>
                    <a:lnTo>
                      <a:pt x="4" y="44"/>
                    </a:lnTo>
                    <a:lnTo>
                      <a:pt x="2" y="45"/>
                    </a:lnTo>
                    <a:lnTo>
                      <a:pt x="3" y="43"/>
                    </a:lnTo>
                    <a:lnTo>
                      <a:pt x="2" y="43"/>
                    </a:lnTo>
                    <a:lnTo>
                      <a:pt x="3" y="42"/>
                    </a:lnTo>
                    <a:lnTo>
                      <a:pt x="4" y="42"/>
                    </a:lnTo>
                    <a:lnTo>
                      <a:pt x="6" y="43"/>
                    </a:lnTo>
                    <a:lnTo>
                      <a:pt x="9" y="44"/>
                    </a:lnTo>
                    <a:lnTo>
                      <a:pt x="11" y="44"/>
                    </a:lnTo>
                    <a:lnTo>
                      <a:pt x="14" y="43"/>
                    </a:lnTo>
                    <a:lnTo>
                      <a:pt x="17" y="43"/>
                    </a:lnTo>
                    <a:lnTo>
                      <a:pt x="12" y="43"/>
                    </a:lnTo>
                    <a:lnTo>
                      <a:pt x="9" y="43"/>
                    </a:lnTo>
                    <a:lnTo>
                      <a:pt x="6" y="43"/>
                    </a:lnTo>
                    <a:lnTo>
                      <a:pt x="4" y="42"/>
                    </a:lnTo>
                    <a:lnTo>
                      <a:pt x="2" y="41"/>
                    </a:lnTo>
                    <a:lnTo>
                      <a:pt x="1" y="39"/>
                    </a:lnTo>
                    <a:lnTo>
                      <a:pt x="0" y="38"/>
                    </a:lnTo>
                    <a:lnTo>
                      <a:pt x="0" y="37"/>
                    </a:lnTo>
                    <a:lnTo>
                      <a:pt x="1" y="36"/>
                    </a:lnTo>
                    <a:lnTo>
                      <a:pt x="1" y="35"/>
                    </a:lnTo>
                    <a:lnTo>
                      <a:pt x="2" y="35"/>
                    </a:lnTo>
                    <a:lnTo>
                      <a:pt x="3" y="34"/>
                    </a:lnTo>
                    <a:lnTo>
                      <a:pt x="5" y="33"/>
                    </a:lnTo>
                    <a:lnTo>
                      <a:pt x="6" y="33"/>
                    </a:lnTo>
                    <a:lnTo>
                      <a:pt x="7" y="34"/>
                    </a:lnTo>
                    <a:lnTo>
                      <a:pt x="8" y="34"/>
                    </a:lnTo>
                    <a:close/>
                  </a:path>
                </a:pathLst>
              </a:custGeom>
              <a:solidFill>
                <a:srgbClr val="242729"/>
              </a:solidFill>
              <a:ln w="9525">
                <a:noFill/>
                <a:round/>
                <a:headEnd/>
                <a:tailEnd/>
              </a:ln>
            </p:spPr>
            <p:txBody>
              <a:bodyPr/>
              <a:lstStyle/>
              <a:p>
                <a:endParaRPr lang="it-IT"/>
              </a:p>
            </p:txBody>
          </p:sp>
          <p:sp>
            <p:nvSpPr>
              <p:cNvPr id="1089" name="Freeform 65"/>
              <p:cNvSpPr>
                <a:spLocks/>
              </p:cNvSpPr>
              <p:nvPr/>
            </p:nvSpPr>
            <p:spPr bwMode="auto">
              <a:xfrm>
                <a:off x="2504" y="1251"/>
                <a:ext cx="54" cy="120"/>
              </a:xfrm>
              <a:custGeom>
                <a:avLst/>
                <a:gdLst>
                  <a:gd name="T0" fmla="*/ 36 w 9"/>
                  <a:gd name="T1" fmla="*/ 0 h 20"/>
                  <a:gd name="T2" fmla="*/ 18 w 9"/>
                  <a:gd name="T3" fmla="*/ 12 h 20"/>
                  <a:gd name="T4" fmla="*/ 12 w 9"/>
                  <a:gd name="T5" fmla="*/ 24 h 20"/>
                  <a:gd name="T6" fmla="*/ 0 w 9"/>
                  <a:gd name="T7" fmla="*/ 36 h 20"/>
                  <a:gd name="T8" fmla="*/ 0 w 9"/>
                  <a:gd name="T9" fmla="*/ 48 h 20"/>
                  <a:gd name="T10" fmla="*/ 0 w 9"/>
                  <a:gd name="T11" fmla="*/ 60 h 20"/>
                  <a:gd name="T12" fmla="*/ 0 w 9"/>
                  <a:gd name="T13" fmla="*/ 72 h 20"/>
                  <a:gd name="T14" fmla="*/ 6 w 9"/>
                  <a:gd name="T15" fmla="*/ 84 h 20"/>
                  <a:gd name="T16" fmla="*/ 12 w 9"/>
                  <a:gd name="T17" fmla="*/ 96 h 20"/>
                  <a:gd name="T18" fmla="*/ 24 w 9"/>
                  <a:gd name="T19" fmla="*/ 102 h 20"/>
                  <a:gd name="T20" fmla="*/ 36 w 9"/>
                  <a:gd name="T21" fmla="*/ 114 h 20"/>
                  <a:gd name="T22" fmla="*/ 42 w 9"/>
                  <a:gd name="T23" fmla="*/ 120 h 20"/>
                  <a:gd name="T24" fmla="*/ 48 w 9"/>
                  <a:gd name="T25" fmla="*/ 114 h 20"/>
                  <a:gd name="T26" fmla="*/ 54 w 9"/>
                  <a:gd name="T27" fmla="*/ 108 h 20"/>
                  <a:gd name="T28" fmla="*/ 42 w 9"/>
                  <a:gd name="T29" fmla="*/ 114 h 20"/>
                  <a:gd name="T30" fmla="*/ 36 w 9"/>
                  <a:gd name="T31" fmla="*/ 114 h 20"/>
                  <a:gd name="T32" fmla="*/ 30 w 9"/>
                  <a:gd name="T33" fmla="*/ 108 h 20"/>
                  <a:gd name="T34" fmla="*/ 24 w 9"/>
                  <a:gd name="T35" fmla="*/ 96 h 20"/>
                  <a:gd name="T36" fmla="*/ 18 w 9"/>
                  <a:gd name="T37" fmla="*/ 90 h 20"/>
                  <a:gd name="T38" fmla="*/ 18 w 9"/>
                  <a:gd name="T39" fmla="*/ 84 h 20"/>
                  <a:gd name="T40" fmla="*/ 18 w 9"/>
                  <a:gd name="T41" fmla="*/ 78 h 20"/>
                  <a:gd name="T42" fmla="*/ 18 w 9"/>
                  <a:gd name="T43" fmla="*/ 66 h 20"/>
                  <a:gd name="T44" fmla="*/ 12 w 9"/>
                  <a:gd name="T45" fmla="*/ 78 h 20"/>
                  <a:gd name="T46" fmla="*/ 12 w 9"/>
                  <a:gd name="T47" fmla="*/ 66 h 20"/>
                  <a:gd name="T48" fmla="*/ 6 w 9"/>
                  <a:gd name="T49" fmla="*/ 78 h 20"/>
                  <a:gd name="T50" fmla="*/ 6 w 9"/>
                  <a:gd name="T51" fmla="*/ 60 h 20"/>
                  <a:gd name="T52" fmla="*/ 6 w 9"/>
                  <a:gd name="T53" fmla="*/ 72 h 20"/>
                  <a:gd name="T54" fmla="*/ 6 w 9"/>
                  <a:gd name="T55" fmla="*/ 48 h 20"/>
                  <a:gd name="T56" fmla="*/ 0 w 9"/>
                  <a:gd name="T57" fmla="*/ 54 h 20"/>
                  <a:gd name="T58" fmla="*/ 0 w 9"/>
                  <a:gd name="T59" fmla="*/ 42 h 20"/>
                  <a:gd name="T60" fmla="*/ 6 w 9"/>
                  <a:gd name="T61" fmla="*/ 36 h 20"/>
                  <a:gd name="T62" fmla="*/ 12 w 9"/>
                  <a:gd name="T63" fmla="*/ 24 h 20"/>
                  <a:gd name="T64" fmla="*/ 18 w 9"/>
                  <a:gd name="T65" fmla="*/ 12 h 20"/>
                  <a:gd name="T66" fmla="*/ 36 w 9"/>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20"/>
                  <a:gd name="T104" fmla="*/ 9 w 9"/>
                  <a:gd name="T105" fmla="*/ 20 h 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20">
                    <a:moveTo>
                      <a:pt x="6" y="0"/>
                    </a:moveTo>
                    <a:lnTo>
                      <a:pt x="3" y="2"/>
                    </a:lnTo>
                    <a:lnTo>
                      <a:pt x="2" y="4"/>
                    </a:lnTo>
                    <a:lnTo>
                      <a:pt x="0" y="6"/>
                    </a:lnTo>
                    <a:lnTo>
                      <a:pt x="0" y="8"/>
                    </a:lnTo>
                    <a:lnTo>
                      <a:pt x="0" y="10"/>
                    </a:lnTo>
                    <a:lnTo>
                      <a:pt x="0" y="12"/>
                    </a:lnTo>
                    <a:lnTo>
                      <a:pt x="1" y="14"/>
                    </a:lnTo>
                    <a:lnTo>
                      <a:pt x="2" y="16"/>
                    </a:lnTo>
                    <a:lnTo>
                      <a:pt x="4" y="17"/>
                    </a:lnTo>
                    <a:lnTo>
                      <a:pt x="6" y="19"/>
                    </a:lnTo>
                    <a:lnTo>
                      <a:pt x="7" y="20"/>
                    </a:lnTo>
                    <a:lnTo>
                      <a:pt x="8" y="19"/>
                    </a:lnTo>
                    <a:lnTo>
                      <a:pt x="9" y="18"/>
                    </a:lnTo>
                    <a:lnTo>
                      <a:pt x="7" y="19"/>
                    </a:lnTo>
                    <a:lnTo>
                      <a:pt x="6" y="19"/>
                    </a:lnTo>
                    <a:lnTo>
                      <a:pt x="5" y="18"/>
                    </a:lnTo>
                    <a:lnTo>
                      <a:pt x="4" y="16"/>
                    </a:lnTo>
                    <a:lnTo>
                      <a:pt x="3" y="15"/>
                    </a:lnTo>
                    <a:lnTo>
                      <a:pt x="3" y="14"/>
                    </a:lnTo>
                    <a:lnTo>
                      <a:pt x="3" y="13"/>
                    </a:lnTo>
                    <a:lnTo>
                      <a:pt x="3" y="11"/>
                    </a:lnTo>
                    <a:lnTo>
                      <a:pt x="2" y="13"/>
                    </a:lnTo>
                    <a:lnTo>
                      <a:pt x="2" y="11"/>
                    </a:lnTo>
                    <a:lnTo>
                      <a:pt x="1" y="13"/>
                    </a:lnTo>
                    <a:lnTo>
                      <a:pt x="1" y="10"/>
                    </a:lnTo>
                    <a:lnTo>
                      <a:pt x="1" y="12"/>
                    </a:lnTo>
                    <a:lnTo>
                      <a:pt x="1" y="8"/>
                    </a:lnTo>
                    <a:lnTo>
                      <a:pt x="0" y="9"/>
                    </a:lnTo>
                    <a:lnTo>
                      <a:pt x="0" y="7"/>
                    </a:lnTo>
                    <a:lnTo>
                      <a:pt x="1" y="6"/>
                    </a:lnTo>
                    <a:lnTo>
                      <a:pt x="2" y="4"/>
                    </a:lnTo>
                    <a:lnTo>
                      <a:pt x="3" y="2"/>
                    </a:lnTo>
                    <a:lnTo>
                      <a:pt x="6" y="0"/>
                    </a:lnTo>
                    <a:close/>
                  </a:path>
                </a:pathLst>
              </a:custGeom>
              <a:solidFill>
                <a:srgbClr val="242729"/>
              </a:solidFill>
              <a:ln w="9525">
                <a:noFill/>
                <a:round/>
                <a:headEnd/>
                <a:tailEnd/>
              </a:ln>
            </p:spPr>
            <p:txBody>
              <a:bodyPr/>
              <a:lstStyle/>
              <a:p>
                <a:endParaRPr lang="it-IT"/>
              </a:p>
            </p:txBody>
          </p:sp>
          <p:sp>
            <p:nvSpPr>
              <p:cNvPr id="1090" name="Freeform 66"/>
              <p:cNvSpPr>
                <a:spLocks/>
              </p:cNvSpPr>
              <p:nvPr/>
            </p:nvSpPr>
            <p:spPr bwMode="auto">
              <a:xfrm>
                <a:off x="2522" y="1257"/>
                <a:ext cx="114" cy="240"/>
              </a:xfrm>
              <a:custGeom>
                <a:avLst/>
                <a:gdLst>
                  <a:gd name="T0" fmla="*/ 0 w 19"/>
                  <a:gd name="T1" fmla="*/ 48 h 40"/>
                  <a:gd name="T2" fmla="*/ 0 w 19"/>
                  <a:gd name="T3" fmla="*/ 42 h 40"/>
                  <a:gd name="T4" fmla="*/ 6 w 19"/>
                  <a:gd name="T5" fmla="*/ 30 h 40"/>
                  <a:gd name="T6" fmla="*/ 18 w 19"/>
                  <a:gd name="T7" fmla="*/ 18 h 40"/>
                  <a:gd name="T8" fmla="*/ 24 w 19"/>
                  <a:gd name="T9" fmla="*/ 12 h 40"/>
                  <a:gd name="T10" fmla="*/ 36 w 19"/>
                  <a:gd name="T11" fmla="*/ 6 h 40"/>
                  <a:gd name="T12" fmla="*/ 48 w 19"/>
                  <a:gd name="T13" fmla="*/ 0 h 40"/>
                  <a:gd name="T14" fmla="*/ 66 w 19"/>
                  <a:gd name="T15" fmla="*/ 0 h 40"/>
                  <a:gd name="T16" fmla="*/ 78 w 19"/>
                  <a:gd name="T17" fmla="*/ 12 h 40"/>
                  <a:gd name="T18" fmla="*/ 96 w 19"/>
                  <a:gd name="T19" fmla="*/ 36 h 40"/>
                  <a:gd name="T20" fmla="*/ 102 w 19"/>
                  <a:gd name="T21" fmla="*/ 54 h 40"/>
                  <a:gd name="T22" fmla="*/ 108 w 19"/>
                  <a:gd name="T23" fmla="*/ 78 h 40"/>
                  <a:gd name="T24" fmla="*/ 114 w 19"/>
                  <a:gd name="T25" fmla="*/ 108 h 40"/>
                  <a:gd name="T26" fmla="*/ 114 w 19"/>
                  <a:gd name="T27" fmla="*/ 132 h 40"/>
                  <a:gd name="T28" fmla="*/ 114 w 19"/>
                  <a:gd name="T29" fmla="*/ 150 h 40"/>
                  <a:gd name="T30" fmla="*/ 114 w 19"/>
                  <a:gd name="T31" fmla="*/ 174 h 40"/>
                  <a:gd name="T32" fmla="*/ 108 w 19"/>
                  <a:gd name="T33" fmla="*/ 204 h 40"/>
                  <a:gd name="T34" fmla="*/ 96 w 19"/>
                  <a:gd name="T35" fmla="*/ 240 h 40"/>
                  <a:gd name="T36" fmla="*/ 108 w 19"/>
                  <a:gd name="T37" fmla="*/ 210 h 40"/>
                  <a:gd name="T38" fmla="*/ 108 w 19"/>
                  <a:gd name="T39" fmla="*/ 180 h 40"/>
                  <a:gd name="T40" fmla="*/ 114 w 19"/>
                  <a:gd name="T41" fmla="*/ 156 h 40"/>
                  <a:gd name="T42" fmla="*/ 114 w 19"/>
                  <a:gd name="T43" fmla="*/ 132 h 40"/>
                  <a:gd name="T44" fmla="*/ 108 w 19"/>
                  <a:gd name="T45" fmla="*/ 102 h 40"/>
                  <a:gd name="T46" fmla="*/ 102 w 19"/>
                  <a:gd name="T47" fmla="*/ 78 h 40"/>
                  <a:gd name="T48" fmla="*/ 102 w 19"/>
                  <a:gd name="T49" fmla="*/ 54 h 40"/>
                  <a:gd name="T50" fmla="*/ 90 w 19"/>
                  <a:gd name="T51" fmla="*/ 36 h 40"/>
                  <a:gd name="T52" fmla="*/ 78 w 19"/>
                  <a:gd name="T53" fmla="*/ 18 h 40"/>
                  <a:gd name="T54" fmla="*/ 66 w 19"/>
                  <a:gd name="T55" fmla="*/ 0 h 40"/>
                  <a:gd name="T56" fmla="*/ 66 w 19"/>
                  <a:gd name="T57" fmla="*/ 6 h 40"/>
                  <a:gd name="T58" fmla="*/ 48 w 19"/>
                  <a:gd name="T59" fmla="*/ 6 h 40"/>
                  <a:gd name="T60" fmla="*/ 36 w 19"/>
                  <a:gd name="T61" fmla="*/ 12 h 40"/>
                  <a:gd name="T62" fmla="*/ 24 w 19"/>
                  <a:gd name="T63" fmla="*/ 24 h 40"/>
                  <a:gd name="T64" fmla="*/ 12 w 19"/>
                  <a:gd name="T65" fmla="*/ 30 h 40"/>
                  <a:gd name="T66" fmla="*/ 6 w 19"/>
                  <a:gd name="T67" fmla="*/ 42 h 40"/>
                  <a:gd name="T68" fmla="*/ 6 w 19"/>
                  <a:gd name="T69" fmla="*/ 54 h 40"/>
                  <a:gd name="T70" fmla="*/ 6 w 19"/>
                  <a:gd name="T71" fmla="*/ 66 h 40"/>
                  <a:gd name="T72" fmla="*/ 6 w 19"/>
                  <a:gd name="T73" fmla="*/ 78 h 40"/>
                  <a:gd name="T74" fmla="*/ 6 w 19"/>
                  <a:gd name="T75" fmla="*/ 84 h 40"/>
                  <a:gd name="T76" fmla="*/ 12 w 19"/>
                  <a:gd name="T77" fmla="*/ 90 h 40"/>
                  <a:gd name="T78" fmla="*/ 18 w 19"/>
                  <a:gd name="T79" fmla="*/ 96 h 40"/>
                  <a:gd name="T80" fmla="*/ 24 w 19"/>
                  <a:gd name="T81" fmla="*/ 102 h 40"/>
                  <a:gd name="T82" fmla="*/ 30 w 19"/>
                  <a:gd name="T83" fmla="*/ 102 h 40"/>
                  <a:gd name="T84" fmla="*/ 36 w 19"/>
                  <a:gd name="T85" fmla="*/ 96 h 40"/>
                  <a:gd name="T86" fmla="*/ 30 w 19"/>
                  <a:gd name="T87" fmla="*/ 102 h 40"/>
                  <a:gd name="T88" fmla="*/ 24 w 19"/>
                  <a:gd name="T89" fmla="*/ 102 h 40"/>
                  <a:gd name="T90" fmla="*/ 18 w 19"/>
                  <a:gd name="T91" fmla="*/ 96 h 40"/>
                  <a:gd name="T92" fmla="*/ 12 w 19"/>
                  <a:gd name="T93" fmla="*/ 90 h 40"/>
                  <a:gd name="T94" fmla="*/ 6 w 19"/>
                  <a:gd name="T95" fmla="*/ 84 h 40"/>
                  <a:gd name="T96" fmla="*/ 0 w 19"/>
                  <a:gd name="T97" fmla="*/ 78 h 40"/>
                  <a:gd name="T98" fmla="*/ 0 w 19"/>
                  <a:gd name="T99" fmla="*/ 66 h 40"/>
                  <a:gd name="T100" fmla="*/ 6 w 19"/>
                  <a:gd name="T101" fmla="*/ 48 h 40"/>
                  <a:gd name="T102" fmla="*/ 6 w 19"/>
                  <a:gd name="T103" fmla="*/ 36 h 40"/>
                  <a:gd name="T104" fmla="*/ 18 w 19"/>
                  <a:gd name="T105" fmla="*/ 24 h 40"/>
                  <a:gd name="T106" fmla="*/ 24 w 19"/>
                  <a:gd name="T107" fmla="*/ 18 h 40"/>
                  <a:gd name="T108" fmla="*/ 36 w 19"/>
                  <a:gd name="T109" fmla="*/ 6 h 40"/>
                  <a:gd name="T110" fmla="*/ 48 w 19"/>
                  <a:gd name="T111" fmla="*/ 6 h 40"/>
                  <a:gd name="T112" fmla="*/ 48 w 19"/>
                  <a:gd name="T113" fmla="*/ 0 h 40"/>
                  <a:gd name="T114" fmla="*/ 36 w 19"/>
                  <a:gd name="T115" fmla="*/ 6 h 40"/>
                  <a:gd name="T116" fmla="*/ 24 w 19"/>
                  <a:gd name="T117" fmla="*/ 12 h 40"/>
                  <a:gd name="T118" fmla="*/ 12 w 19"/>
                  <a:gd name="T119" fmla="*/ 24 h 40"/>
                  <a:gd name="T120" fmla="*/ 6 w 19"/>
                  <a:gd name="T121" fmla="*/ 36 h 40"/>
                  <a:gd name="T122" fmla="*/ 0 w 19"/>
                  <a:gd name="T123" fmla="*/ 48 h 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40"/>
                  <a:gd name="T188" fmla="*/ 19 w 19"/>
                  <a:gd name="T189" fmla="*/ 40 h 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40">
                    <a:moveTo>
                      <a:pt x="0" y="8"/>
                    </a:moveTo>
                    <a:lnTo>
                      <a:pt x="0" y="7"/>
                    </a:lnTo>
                    <a:lnTo>
                      <a:pt x="1" y="5"/>
                    </a:lnTo>
                    <a:lnTo>
                      <a:pt x="3" y="3"/>
                    </a:lnTo>
                    <a:lnTo>
                      <a:pt x="4" y="2"/>
                    </a:lnTo>
                    <a:lnTo>
                      <a:pt x="6" y="1"/>
                    </a:lnTo>
                    <a:lnTo>
                      <a:pt x="8" y="0"/>
                    </a:lnTo>
                    <a:lnTo>
                      <a:pt x="11" y="0"/>
                    </a:lnTo>
                    <a:lnTo>
                      <a:pt x="13" y="2"/>
                    </a:lnTo>
                    <a:lnTo>
                      <a:pt x="16" y="6"/>
                    </a:lnTo>
                    <a:lnTo>
                      <a:pt x="17" y="9"/>
                    </a:lnTo>
                    <a:lnTo>
                      <a:pt x="18" y="13"/>
                    </a:lnTo>
                    <a:lnTo>
                      <a:pt x="19" y="18"/>
                    </a:lnTo>
                    <a:lnTo>
                      <a:pt x="19" y="22"/>
                    </a:lnTo>
                    <a:lnTo>
                      <a:pt x="19" y="25"/>
                    </a:lnTo>
                    <a:lnTo>
                      <a:pt x="19" y="29"/>
                    </a:lnTo>
                    <a:lnTo>
                      <a:pt x="18" y="34"/>
                    </a:lnTo>
                    <a:lnTo>
                      <a:pt x="16" y="40"/>
                    </a:lnTo>
                    <a:lnTo>
                      <a:pt x="18" y="35"/>
                    </a:lnTo>
                    <a:lnTo>
                      <a:pt x="18" y="30"/>
                    </a:lnTo>
                    <a:lnTo>
                      <a:pt x="19" y="26"/>
                    </a:lnTo>
                    <a:lnTo>
                      <a:pt x="19" y="22"/>
                    </a:lnTo>
                    <a:lnTo>
                      <a:pt x="18" y="17"/>
                    </a:lnTo>
                    <a:lnTo>
                      <a:pt x="17" y="13"/>
                    </a:lnTo>
                    <a:lnTo>
                      <a:pt x="17" y="9"/>
                    </a:lnTo>
                    <a:lnTo>
                      <a:pt x="15" y="6"/>
                    </a:lnTo>
                    <a:lnTo>
                      <a:pt x="13" y="3"/>
                    </a:lnTo>
                    <a:lnTo>
                      <a:pt x="11" y="0"/>
                    </a:lnTo>
                    <a:lnTo>
                      <a:pt x="11" y="1"/>
                    </a:lnTo>
                    <a:lnTo>
                      <a:pt x="8" y="1"/>
                    </a:lnTo>
                    <a:lnTo>
                      <a:pt x="6" y="2"/>
                    </a:lnTo>
                    <a:lnTo>
                      <a:pt x="4" y="4"/>
                    </a:lnTo>
                    <a:lnTo>
                      <a:pt x="2" y="5"/>
                    </a:lnTo>
                    <a:lnTo>
                      <a:pt x="1" y="7"/>
                    </a:lnTo>
                    <a:lnTo>
                      <a:pt x="1" y="9"/>
                    </a:lnTo>
                    <a:lnTo>
                      <a:pt x="1" y="11"/>
                    </a:lnTo>
                    <a:lnTo>
                      <a:pt x="1" y="13"/>
                    </a:lnTo>
                    <a:lnTo>
                      <a:pt x="1" y="14"/>
                    </a:lnTo>
                    <a:lnTo>
                      <a:pt x="2" y="15"/>
                    </a:lnTo>
                    <a:lnTo>
                      <a:pt x="3" y="16"/>
                    </a:lnTo>
                    <a:lnTo>
                      <a:pt x="4" y="17"/>
                    </a:lnTo>
                    <a:lnTo>
                      <a:pt x="5" y="17"/>
                    </a:lnTo>
                    <a:lnTo>
                      <a:pt x="6" y="16"/>
                    </a:lnTo>
                    <a:lnTo>
                      <a:pt x="5" y="17"/>
                    </a:lnTo>
                    <a:lnTo>
                      <a:pt x="4" y="17"/>
                    </a:lnTo>
                    <a:lnTo>
                      <a:pt x="3" y="16"/>
                    </a:lnTo>
                    <a:lnTo>
                      <a:pt x="2" y="15"/>
                    </a:lnTo>
                    <a:lnTo>
                      <a:pt x="1" y="14"/>
                    </a:lnTo>
                    <a:lnTo>
                      <a:pt x="0" y="13"/>
                    </a:lnTo>
                    <a:lnTo>
                      <a:pt x="0" y="11"/>
                    </a:lnTo>
                    <a:lnTo>
                      <a:pt x="1" y="8"/>
                    </a:lnTo>
                    <a:lnTo>
                      <a:pt x="1" y="6"/>
                    </a:lnTo>
                    <a:lnTo>
                      <a:pt x="3" y="4"/>
                    </a:lnTo>
                    <a:lnTo>
                      <a:pt x="4" y="3"/>
                    </a:lnTo>
                    <a:lnTo>
                      <a:pt x="6" y="1"/>
                    </a:lnTo>
                    <a:lnTo>
                      <a:pt x="8" y="1"/>
                    </a:lnTo>
                    <a:lnTo>
                      <a:pt x="8" y="0"/>
                    </a:lnTo>
                    <a:lnTo>
                      <a:pt x="6" y="1"/>
                    </a:lnTo>
                    <a:lnTo>
                      <a:pt x="4" y="2"/>
                    </a:lnTo>
                    <a:lnTo>
                      <a:pt x="2" y="4"/>
                    </a:lnTo>
                    <a:lnTo>
                      <a:pt x="1" y="6"/>
                    </a:lnTo>
                    <a:lnTo>
                      <a:pt x="0" y="8"/>
                    </a:lnTo>
                    <a:close/>
                  </a:path>
                </a:pathLst>
              </a:custGeom>
              <a:solidFill>
                <a:srgbClr val="242729"/>
              </a:solidFill>
              <a:ln w="9525">
                <a:noFill/>
                <a:round/>
                <a:headEnd/>
                <a:tailEnd/>
              </a:ln>
            </p:spPr>
            <p:txBody>
              <a:bodyPr/>
              <a:lstStyle/>
              <a:p>
                <a:endParaRPr lang="it-IT"/>
              </a:p>
            </p:txBody>
          </p:sp>
          <p:sp>
            <p:nvSpPr>
              <p:cNvPr id="1091" name="Freeform 67"/>
              <p:cNvSpPr>
                <a:spLocks/>
              </p:cNvSpPr>
              <p:nvPr/>
            </p:nvSpPr>
            <p:spPr bwMode="auto">
              <a:xfrm>
                <a:off x="2588" y="1269"/>
                <a:ext cx="42" cy="228"/>
              </a:xfrm>
              <a:custGeom>
                <a:avLst/>
                <a:gdLst>
                  <a:gd name="T0" fmla="*/ 0 w 7"/>
                  <a:gd name="T1" fmla="*/ 0 h 38"/>
                  <a:gd name="T2" fmla="*/ 12 w 7"/>
                  <a:gd name="T3" fmla="*/ 12 h 38"/>
                  <a:gd name="T4" fmla="*/ 18 w 7"/>
                  <a:gd name="T5" fmla="*/ 24 h 38"/>
                  <a:gd name="T6" fmla="*/ 30 w 7"/>
                  <a:gd name="T7" fmla="*/ 54 h 38"/>
                  <a:gd name="T8" fmla="*/ 36 w 7"/>
                  <a:gd name="T9" fmla="*/ 84 h 38"/>
                  <a:gd name="T10" fmla="*/ 42 w 7"/>
                  <a:gd name="T11" fmla="*/ 114 h 38"/>
                  <a:gd name="T12" fmla="*/ 42 w 7"/>
                  <a:gd name="T13" fmla="*/ 138 h 38"/>
                  <a:gd name="T14" fmla="*/ 36 w 7"/>
                  <a:gd name="T15" fmla="*/ 168 h 38"/>
                  <a:gd name="T16" fmla="*/ 36 w 7"/>
                  <a:gd name="T17" fmla="*/ 192 h 38"/>
                  <a:gd name="T18" fmla="*/ 30 w 7"/>
                  <a:gd name="T19" fmla="*/ 216 h 38"/>
                  <a:gd name="T20" fmla="*/ 30 w 7"/>
                  <a:gd name="T21" fmla="*/ 228 h 38"/>
                  <a:gd name="T22" fmla="*/ 30 w 7"/>
                  <a:gd name="T23" fmla="*/ 216 h 38"/>
                  <a:gd name="T24" fmla="*/ 36 w 7"/>
                  <a:gd name="T25" fmla="*/ 192 h 38"/>
                  <a:gd name="T26" fmla="*/ 42 w 7"/>
                  <a:gd name="T27" fmla="*/ 168 h 38"/>
                  <a:gd name="T28" fmla="*/ 42 w 7"/>
                  <a:gd name="T29" fmla="*/ 138 h 38"/>
                  <a:gd name="T30" fmla="*/ 42 w 7"/>
                  <a:gd name="T31" fmla="*/ 114 h 38"/>
                  <a:gd name="T32" fmla="*/ 36 w 7"/>
                  <a:gd name="T33" fmla="*/ 90 h 38"/>
                  <a:gd name="T34" fmla="*/ 36 w 7"/>
                  <a:gd name="T35" fmla="*/ 66 h 38"/>
                  <a:gd name="T36" fmla="*/ 30 w 7"/>
                  <a:gd name="T37" fmla="*/ 54 h 38"/>
                  <a:gd name="T38" fmla="*/ 24 w 7"/>
                  <a:gd name="T39" fmla="*/ 24 h 38"/>
                  <a:gd name="T40" fmla="*/ 12 w 7"/>
                  <a:gd name="T41" fmla="*/ 6 h 38"/>
                  <a:gd name="T42" fmla="*/ 0 w 7"/>
                  <a:gd name="T43" fmla="*/ 0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
                  <a:gd name="T67" fmla="*/ 0 h 38"/>
                  <a:gd name="T68" fmla="*/ 7 w 7"/>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 h="38">
                    <a:moveTo>
                      <a:pt x="0" y="0"/>
                    </a:moveTo>
                    <a:lnTo>
                      <a:pt x="2" y="2"/>
                    </a:lnTo>
                    <a:lnTo>
                      <a:pt x="3" y="4"/>
                    </a:lnTo>
                    <a:lnTo>
                      <a:pt x="5" y="9"/>
                    </a:lnTo>
                    <a:lnTo>
                      <a:pt x="6" y="14"/>
                    </a:lnTo>
                    <a:lnTo>
                      <a:pt x="7" y="19"/>
                    </a:lnTo>
                    <a:lnTo>
                      <a:pt x="7" y="23"/>
                    </a:lnTo>
                    <a:lnTo>
                      <a:pt x="6" y="28"/>
                    </a:lnTo>
                    <a:lnTo>
                      <a:pt x="6" y="32"/>
                    </a:lnTo>
                    <a:lnTo>
                      <a:pt x="5" y="36"/>
                    </a:lnTo>
                    <a:lnTo>
                      <a:pt x="5" y="38"/>
                    </a:lnTo>
                    <a:lnTo>
                      <a:pt x="5" y="36"/>
                    </a:lnTo>
                    <a:lnTo>
                      <a:pt x="6" y="32"/>
                    </a:lnTo>
                    <a:lnTo>
                      <a:pt x="7" y="28"/>
                    </a:lnTo>
                    <a:lnTo>
                      <a:pt x="7" y="23"/>
                    </a:lnTo>
                    <a:lnTo>
                      <a:pt x="7" y="19"/>
                    </a:lnTo>
                    <a:lnTo>
                      <a:pt x="6" y="15"/>
                    </a:lnTo>
                    <a:lnTo>
                      <a:pt x="6" y="11"/>
                    </a:lnTo>
                    <a:lnTo>
                      <a:pt x="5" y="9"/>
                    </a:lnTo>
                    <a:lnTo>
                      <a:pt x="4" y="4"/>
                    </a:lnTo>
                    <a:lnTo>
                      <a:pt x="2" y="1"/>
                    </a:lnTo>
                    <a:lnTo>
                      <a:pt x="0" y="0"/>
                    </a:lnTo>
                    <a:close/>
                  </a:path>
                </a:pathLst>
              </a:custGeom>
              <a:solidFill>
                <a:srgbClr val="242729"/>
              </a:solidFill>
              <a:ln w="9525">
                <a:noFill/>
                <a:round/>
                <a:headEnd/>
                <a:tailEnd/>
              </a:ln>
            </p:spPr>
            <p:txBody>
              <a:bodyPr/>
              <a:lstStyle/>
              <a:p>
                <a:endParaRPr lang="it-IT"/>
              </a:p>
            </p:txBody>
          </p:sp>
          <p:sp>
            <p:nvSpPr>
              <p:cNvPr id="1092" name="Freeform 68"/>
              <p:cNvSpPr>
                <a:spLocks/>
              </p:cNvSpPr>
              <p:nvPr/>
            </p:nvSpPr>
            <p:spPr bwMode="auto">
              <a:xfrm>
                <a:off x="2516" y="1449"/>
                <a:ext cx="102" cy="54"/>
              </a:xfrm>
              <a:custGeom>
                <a:avLst/>
                <a:gdLst>
                  <a:gd name="T0" fmla="*/ 102 w 17"/>
                  <a:gd name="T1" fmla="*/ 54 h 9"/>
                  <a:gd name="T2" fmla="*/ 84 w 17"/>
                  <a:gd name="T3" fmla="*/ 30 h 9"/>
                  <a:gd name="T4" fmla="*/ 90 w 17"/>
                  <a:gd name="T5" fmla="*/ 48 h 9"/>
                  <a:gd name="T6" fmla="*/ 78 w 17"/>
                  <a:gd name="T7" fmla="*/ 54 h 9"/>
                  <a:gd name="T8" fmla="*/ 60 w 17"/>
                  <a:gd name="T9" fmla="*/ 54 h 9"/>
                  <a:gd name="T10" fmla="*/ 42 w 17"/>
                  <a:gd name="T11" fmla="*/ 48 h 9"/>
                  <a:gd name="T12" fmla="*/ 24 w 17"/>
                  <a:gd name="T13" fmla="*/ 48 h 9"/>
                  <a:gd name="T14" fmla="*/ 12 w 17"/>
                  <a:gd name="T15" fmla="*/ 42 h 9"/>
                  <a:gd name="T16" fmla="*/ 6 w 17"/>
                  <a:gd name="T17" fmla="*/ 30 h 9"/>
                  <a:gd name="T18" fmla="*/ 0 w 17"/>
                  <a:gd name="T19" fmla="*/ 24 h 9"/>
                  <a:gd name="T20" fmla="*/ 0 w 17"/>
                  <a:gd name="T21" fmla="*/ 18 h 9"/>
                  <a:gd name="T22" fmla="*/ 6 w 17"/>
                  <a:gd name="T23" fmla="*/ 12 h 9"/>
                  <a:gd name="T24" fmla="*/ 12 w 17"/>
                  <a:gd name="T25" fmla="*/ 6 h 9"/>
                  <a:gd name="T26" fmla="*/ 18 w 17"/>
                  <a:gd name="T27" fmla="*/ 0 h 9"/>
                  <a:gd name="T28" fmla="*/ 30 w 17"/>
                  <a:gd name="T29" fmla="*/ 0 h 9"/>
                  <a:gd name="T30" fmla="*/ 42 w 17"/>
                  <a:gd name="T31" fmla="*/ 0 h 9"/>
                  <a:gd name="T32" fmla="*/ 24 w 17"/>
                  <a:gd name="T33" fmla="*/ 0 h 9"/>
                  <a:gd name="T34" fmla="*/ 12 w 17"/>
                  <a:gd name="T35" fmla="*/ 0 h 9"/>
                  <a:gd name="T36" fmla="*/ 6 w 17"/>
                  <a:gd name="T37" fmla="*/ 6 h 9"/>
                  <a:gd name="T38" fmla="*/ 0 w 17"/>
                  <a:gd name="T39" fmla="*/ 18 h 9"/>
                  <a:gd name="T40" fmla="*/ 0 w 17"/>
                  <a:gd name="T41" fmla="*/ 24 h 9"/>
                  <a:gd name="T42" fmla="*/ 6 w 17"/>
                  <a:gd name="T43" fmla="*/ 36 h 9"/>
                  <a:gd name="T44" fmla="*/ 12 w 17"/>
                  <a:gd name="T45" fmla="*/ 42 h 9"/>
                  <a:gd name="T46" fmla="*/ 30 w 17"/>
                  <a:gd name="T47" fmla="*/ 48 h 9"/>
                  <a:gd name="T48" fmla="*/ 42 w 17"/>
                  <a:gd name="T49" fmla="*/ 54 h 9"/>
                  <a:gd name="T50" fmla="*/ 60 w 17"/>
                  <a:gd name="T51" fmla="*/ 54 h 9"/>
                  <a:gd name="T52" fmla="*/ 78 w 17"/>
                  <a:gd name="T53" fmla="*/ 54 h 9"/>
                  <a:gd name="T54" fmla="*/ 78 w 17"/>
                  <a:gd name="T55" fmla="*/ 54 h 9"/>
                  <a:gd name="T56" fmla="*/ 102 w 17"/>
                  <a:gd name="T57" fmla="*/ 54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9"/>
                  <a:gd name="T89" fmla="*/ 17 w 17"/>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9">
                    <a:moveTo>
                      <a:pt x="17" y="9"/>
                    </a:moveTo>
                    <a:lnTo>
                      <a:pt x="14" y="5"/>
                    </a:lnTo>
                    <a:lnTo>
                      <a:pt x="15" y="8"/>
                    </a:lnTo>
                    <a:lnTo>
                      <a:pt x="13" y="9"/>
                    </a:lnTo>
                    <a:lnTo>
                      <a:pt x="10" y="9"/>
                    </a:lnTo>
                    <a:lnTo>
                      <a:pt x="7" y="8"/>
                    </a:lnTo>
                    <a:lnTo>
                      <a:pt x="4" y="8"/>
                    </a:lnTo>
                    <a:lnTo>
                      <a:pt x="2" y="7"/>
                    </a:lnTo>
                    <a:lnTo>
                      <a:pt x="1" y="5"/>
                    </a:lnTo>
                    <a:lnTo>
                      <a:pt x="0" y="4"/>
                    </a:lnTo>
                    <a:lnTo>
                      <a:pt x="0" y="3"/>
                    </a:lnTo>
                    <a:lnTo>
                      <a:pt x="1" y="2"/>
                    </a:lnTo>
                    <a:lnTo>
                      <a:pt x="2" y="1"/>
                    </a:lnTo>
                    <a:lnTo>
                      <a:pt x="3" y="0"/>
                    </a:lnTo>
                    <a:lnTo>
                      <a:pt x="5" y="0"/>
                    </a:lnTo>
                    <a:lnTo>
                      <a:pt x="7" y="0"/>
                    </a:lnTo>
                    <a:lnTo>
                      <a:pt x="4" y="0"/>
                    </a:lnTo>
                    <a:lnTo>
                      <a:pt x="2" y="0"/>
                    </a:lnTo>
                    <a:lnTo>
                      <a:pt x="1" y="1"/>
                    </a:lnTo>
                    <a:lnTo>
                      <a:pt x="0" y="3"/>
                    </a:lnTo>
                    <a:lnTo>
                      <a:pt x="0" y="4"/>
                    </a:lnTo>
                    <a:lnTo>
                      <a:pt x="1" y="6"/>
                    </a:lnTo>
                    <a:lnTo>
                      <a:pt x="2" y="7"/>
                    </a:lnTo>
                    <a:lnTo>
                      <a:pt x="5" y="8"/>
                    </a:lnTo>
                    <a:lnTo>
                      <a:pt x="7" y="9"/>
                    </a:lnTo>
                    <a:lnTo>
                      <a:pt x="10" y="9"/>
                    </a:lnTo>
                    <a:lnTo>
                      <a:pt x="13" y="9"/>
                    </a:lnTo>
                    <a:lnTo>
                      <a:pt x="17" y="9"/>
                    </a:lnTo>
                    <a:close/>
                  </a:path>
                </a:pathLst>
              </a:custGeom>
              <a:solidFill>
                <a:srgbClr val="242729"/>
              </a:solidFill>
              <a:ln w="9525">
                <a:noFill/>
                <a:round/>
                <a:headEnd/>
                <a:tailEnd/>
              </a:ln>
            </p:spPr>
            <p:txBody>
              <a:bodyPr/>
              <a:lstStyle/>
              <a:p>
                <a:endParaRPr lang="it-IT"/>
              </a:p>
            </p:txBody>
          </p:sp>
          <p:sp>
            <p:nvSpPr>
              <p:cNvPr id="1093" name="Freeform 69"/>
              <p:cNvSpPr>
                <a:spLocks/>
              </p:cNvSpPr>
              <p:nvPr/>
            </p:nvSpPr>
            <p:spPr bwMode="auto">
              <a:xfrm>
                <a:off x="2480" y="1395"/>
                <a:ext cx="36" cy="168"/>
              </a:xfrm>
              <a:custGeom>
                <a:avLst/>
                <a:gdLst>
                  <a:gd name="T0" fmla="*/ 36 w 6"/>
                  <a:gd name="T1" fmla="*/ 0 h 28"/>
                  <a:gd name="T2" fmla="*/ 24 w 6"/>
                  <a:gd name="T3" fmla="*/ 12 h 28"/>
                  <a:gd name="T4" fmla="*/ 18 w 6"/>
                  <a:gd name="T5" fmla="*/ 24 h 28"/>
                  <a:gd name="T6" fmla="*/ 12 w 6"/>
                  <a:gd name="T7" fmla="*/ 36 h 28"/>
                  <a:gd name="T8" fmla="*/ 6 w 6"/>
                  <a:gd name="T9" fmla="*/ 48 h 28"/>
                  <a:gd name="T10" fmla="*/ 6 w 6"/>
                  <a:gd name="T11" fmla="*/ 72 h 28"/>
                  <a:gd name="T12" fmla="*/ 0 w 6"/>
                  <a:gd name="T13" fmla="*/ 84 h 28"/>
                  <a:gd name="T14" fmla="*/ 0 w 6"/>
                  <a:gd name="T15" fmla="*/ 102 h 28"/>
                  <a:gd name="T16" fmla="*/ 0 w 6"/>
                  <a:gd name="T17" fmla="*/ 114 h 28"/>
                  <a:gd name="T18" fmla="*/ 6 w 6"/>
                  <a:gd name="T19" fmla="*/ 132 h 28"/>
                  <a:gd name="T20" fmla="*/ 6 w 6"/>
                  <a:gd name="T21" fmla="*/ 150 h 28"/>
                  <a:gd name="T22" fmla="*/ 12 w 6"/>
                  <a:gd name="T23" fmla="*/ 168 h 28"/>
                  <a:gd name="T24" fmla="*/ 12 w 6"/>
                  <a:gd name="T25" fmla="*/ 168 h 28"/>
                  <a:gd name="T26" fmla="*/ 12 w 6"/>
                  <a:gd name="T27" fmla="*/ 150 h 28"/>
                  <a:gd name="T28" fmla="*/ 6 w 6"/>
                  <a:gd name="T29" fmla="*/ 138 h 28"/>
                  <a:gd name="T30" fmla="*/ 6 w 6"/>
                  <a:gd name="T31" fmla="*/ 114 h 28"/>
                  <a:gd name="T32" fmla="*/ 0 w 6"/>
                  <a:gd name="T33" fmla="*/ 96 h 28"/>
                  <a:gd name="T34" fmla="*/ 6 w 6"/>
                  <a:gd name="T35" fmla="*/ 78 h 28"/>
                  <a:gd name="T36" fmla="*/ 6 w 6"/>
                  <a:gd name="T37" fmla="*/ 66 h 28"/>
                  <a:gd name="T38" fmla="*/ 12 w 6"/>
                  <a:gd name="T39" fmla="*/ 48 h 28"/>
                  <a:gd name="T40" fmla="*/ 18 w 6"/>
                  <a:gd name="T41" fmla="*/ 36 h 28"/>
                  <a:gd name="T42" fmla="*/ 24 w 6"/>
                  <a:gd name="T43" fmla="*/ 24 h 28"/>
                  <a:gd name="T44" fmla="*/ 30 w 6"/>
                  <a:gd name="T45" fmla="*/ 12 h 28"/>
                  <a:gd name="T46" fmla="*/ 36 w 6"/>
                  <a:gd name="T47" fmla="*/ 0 h 28"/>
                  <a:gd name="T48" fmla="*/ 36 w 6"/>
                  <a:gd name="T49" fmla="*/ 0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28"/>
                  <a:gd name="T77" fmla="*/ 6 w 6"/>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28">
                    <a:moveTo>
                      <a:pt x="6" y="0"/>
                    </a:moveTo>
                    <a:lnTo>
                      <a:pt x="4" y="2"/>
                    </a:lnTo>
                    <a:lnTo>
                      <a:pt x="3" y="4"/>
                    </a:lnTo>
                    <a:lnTo>
                      <a:pt x="2" y="6"/>
                    </a:lnTo>
                    <a:lnTo>
                      <a:pt x="1" y="8"/>
                    </a:lnTo>
                    <a:lnTo>
                      <a:pt x="1" y="12"/>
                    </a:lnTo>
                    <a:lnTo>
                      <a:pt x="0" y="14"/>
                    </a:lnTo>
                    <a:lnTo>
                      <a:pt x="0" y="17"/>
                    </a:lnTo>
                    <a:lnTo>
                      <a:pt x="0" y="19"/>
                    </a:lnTo>
                    <a:lnTo>
                      <a:pt x="1" y="22"/>
                    </a:lnTo>
                    <a:lnTo>
                      <a:pt x="1" y="25"/>
                    </a:lnTo>
                    <a:lnTo>
                      <a:pt x="2" y="28"/>
                    </a:lnTo>
                    <a:lnTo>
                      <a:pt x="2" y="25"/>
                    </a:lnTo>
                    <a:lnTo>
                      <a:pt x="1" y="23"/>
                    </a:lnTo>
                    <a:lnTo>
                      <a:pt x="1" y="19"/>
                    </a:lnTo>
                    <a:lnTo>
                      <a:pt x="0" y="16"/>
                    </a:lnTo>
                    <a:lnTo>
                      <a:pt x="1" y="13"/>
                    </a:lnTo>
                    <a:lnTo>
                      <a:pt x="1" y="11"/>
                    </a:lnTo>
                    <a:lnTo>
                      <a:pt x="2" y="8"/>
                    </a:lnTo>
                    <a:lnTo>
                      <a:pt x="3" y="6"/>
                    </a:lnTo>
                    <a:lnTo>
                      <a:pt x="4" y="4"/>
                    </a:lnTo>
                    <a:lnTo>
                      <a:pt x="5" y="2"/>
                    </a:lnTo>
                    <a:lnTo>
                      <a:pt x="6" y="0"/>
                    </a:lnTo>
                    <a:close/>
                  </a:path>
                </a:pathLst>
              </a:custGeom>
              <a:solidFill>
                <a:srgbClr val="242729"/>
              </a:solidFill>
              <a:ln w="9525">
                <a:noFill/>
                <a:round/>
                <a:headEnd/>
                <a:tailEnd/>
              </a:ln>
            </p:spPr>
            <p:txBody>
              <a:bodyPr/>
              <a:lstStyle/>
              <a:p>
                <a:endParaRPr lang="it-IT"/>
              </a:p>
            </p:txBody>
          </p:sp>
          <p:sp>
            <p:nvSpPr>
              <p:cNvPr id="1094" name="Freeform 70"/>
              <p:cNvSpPr>
                <a:spLocks/>
              </p:cNvSpPr>
              <p:nvPr/>
            </p:nvSpPr>
            <p:spPr bwMode="auto">
              <a:xfrm>
                <a:off x="2492" y="1437"/>
                <a:ext cx="66" cy="126"/>
              </a:xfrm>
              <a:custGeom>
                <a:avLst/>
                <a:gdLst>
                  <a:gd name="T0" fmla="*/ 12 w 11"/>
                  <a:gd name="T1" fmla="*/ 126 h 21"/>
                  <a:gd name="T2" fmla="*/ 12 w 11"/>
                  <a:gd name="T3" fmla="*/ 102 h 21"/>
                  <a:gd name="T4" fmla="*/ 6 w 11"/>
                  <a:gd name="T5" fmla="*/ 78 h 21"/>
                  <a:gd name="T6" fmla="*/ 6 w 11"/>
                  <a:gd name="T7" fmla="*/ 66 h 21"/>
                  <a:gd name="T8" fmla="*/ 6 w 11"/>
                  <a:gd name="T9" fmla="*/ 48 h 21"/>
                  <a:gd name="T10" fmla="*/ 12 w 11"/>
                  <a:gd name="T11" fmla="*/ 36 h 21"/>
                  <a:gd name="T12" fmla="*/ 12 w 11"/>
                  <a:gd name="T13" fmla="*/ 24 h 21"/>
                  <a:gd name="T14" fmla="*/ 18 w 11"/>
                  <a:gd name="T15" fmla="*/ 18 h 21"/>
                  <a:gd name="T16" fmla="*/ 24 w 11"/>
                  <a:gd name="T17" fmla="*/ 6 h 21"/>
                  <a:gd name="T18" fmla="*/ 36 w 11"/>
                  <a:gd name="T19" fmla="*/ 0 h 21"/>
                  <a:gd name="T20" fmla="*/ 42 w 11"/>
                  <a:gd name="T21" fmla="*/ 0 h 21"/>
                  <a:gd name="T22" fmla="*/ 54 w 11"/>
                  <a:gd name="T23" fmla="*/ 0 h 21"/>
                  <a:gd name="T24" fmla="*/ 60 w 11"/>
                  <a:gd name="T25" fmla="*/ 0 h 21"/>
                  <a:gd name="T26" fmla="*/ 66 w 11"/>
                  <a:gd name="T27" fmla="*/ 6 h 21"/>
                  <a:gd name="T28" fmla="*/ 66 w 11"/>
                  <a:gd name="T29" fmla="*/ 6 h 21"/>
                  <a:gd name="T30" fmla="*/ 66 w 11"/>
                  <a:gd name="T31" fmla="*/ 12 h 21"/>
                  <a:gd name="T32" fmla="*/ 66 w 11"/>
                  <a:gd name="T33" fmla="*/ 12 h 21"/>
                  <a:gd name="T34" fmla="*/ 60 w 11"/>
                  <a:gd name="T35" fmla="*/ 24 h 21"/>
                  <a:gd name="T36" fmla="*/ 66 w 11"/>
                  <a:gd name="T37" fmla="*/ 12 h 21"/>
                  <a:gd name="T38" fmla="*/ 66 w 11"/>
                  <a:gd name="T39" fmla="*/ 12 h 21"/>
                  <a:gd name="T40" fmla="*/ 66 w 11"/>
                  <a:gd name="T41" fmla="*/ 6 h 21"/>
                  <a:gd name="T42" fmla="*/ 66 w 11"/>
                  <a:gd name="T43" fmla="*/ 0 h 21"/>
                  <a:gd name="T44" fmla="*/ 60 w 11"/>
                  <a:gd name="T45" fmla="*/ 0 h 21"/>
                  <a:gd name="T46" fmla="*/ 48 w 11"/>
                  <a:gd name="T47" fmla="*/ 0 h 21"/>
                  <a:gd name="T48" fmla="*/ 42 w 11"/>
                  <a:gd name="T49" fmla="*/ 0 h 21"/>
                  <a:gd name="T50" fmla="*/ 30 w 11"/>
                  <a:gd name="T51" fmla="*/ 0 h 21"/>
                  <a:gd name="T52" fmla="*/ 24 w 11"/>
                  <a:gd name="T53" fmla="*/ 12 h 21"/>
                  <a:gd name="T54" fmla="*/ 18 w 11"/>
                  <a:gd name="T55" fmla="*/ 18 h 21"/>
                  <a:gd name="T56" fmla="*/ 12 w 11"/>
                  <a:gd name="T57" fmla="*/ 24 h 21"/>
                  <a:gd name="T58" fmla="*/ 12 w 11"/>
                  <a:gd name="T59" fmla="*/ 24 h 21"/>
                  <a:gd name="T60" fmla="*/ 6 w 11"/>
                  <a:gd name="T61" fmla="*/ 30 h 21"/>
                  <a:gd name="T62" fmla="*/ 12 w 11"/>
                  <a:gd name="T63" fmla="*/ 30 h 21"/>
                  <a:gd name="T64" fmla="*/ 6 w 11"/>
                  <a:gd name="T65" fmla="*/ 36 h 21"/>
                  <a:gd name="T66" fmla="*/ 6 w 11"/>
                  <a:gd name="T67" fmla="*/ 36 h 21"/>
                  <a:gd name="T68" fmla="*/ 0 w 11"/>
                  <a:gd name="T69" fmla="*/ 42 h 21"/>
                  <a:gd name="T70" fmla="*/ 6 w 11"/>
                  <a:gd name="T71" fmla="*/ 48 h 21"/>
                  <a:gd name="T72" fmla="*/ 0 w 11"/>
                  <a:gd name="T73" fmla="*/ 48 h 21"/>
                  <a:gd name="T74" fmla="*/ 6 w 11"/>
                  <a:gd name="T75" fmla="*/ 54 h 21"/>
                  <a:gd name="T76" fmla="*/ 0 w 11"/>
                  <a:gd name="T77" fmla="*/ 60 h 21"/>
                  <a:gd name="T78" fmla="*/ 6 w 11"/>
                  <a:gd name="T79" fmla="*/ 60 h 21"/>
                  <a:gd name="T80" fmla="*/ 0 w 11"/>
                  <a:gd name="T81" fmla="*/ 66 h 21"/>
                  <a:gd name="T82" fmla="*/ 6 w 11"/>
                  <a:gd name="T83" fmla="*/ 72 h 21"/>
                  <a:gd name="T84" fmla="*/ 0 w 11"/>
                  <a:gd name="T85" fmla="*/ 72 h 21"/>
                  <a:gd name="T86" fmla="*/ 6 w 11"/>
                  <a:gd name="T87" fmla="*/ 78 h 21"/>
                  <a:gd name="T88" fmla="*/ 0 w 11"/>
                  <a:gd name="T89" fmla="*/ 78 h 21"/>
                  <a:gd name="T90" fmla="*/ 6 w 11"/>
                  <a:gd name="T91" fmla="*/ 84 h 21"/>
                  <a:gd name="T92" fmla="*/ 0 w 11"/>
                  <a:gd name="T93" fmla="*/ 90 h 21"/>
                  <a:gd name="T94" fmla="*/ 6 w 11"/>
                  <a:gd name="T95" fmla="*/ 90 h 21"/>
                  <a:gd name="T96" fmla="*/ 0 w 11"/>
                  <a:gd name="T97" fmla="*/ 96 h 21"/>
                  <a:gd name="T98" fmla="*/ 6 w 11"/>
                  <a:gd name="T99" fmla="*/ 96 h 21"/>
                  <a:gd name="T100" fmla="*/ 0 w 11"/>
                  <a:gd name="T101" fmla="*/ 102 h 21"/>
                  <a:gd name="T102" fmla="*/ 6 w 11"/>
                  <a:gd name="T103" fmla="*/ 102 h 21"/>
                  <a:gd name="T104" fmla="*/ 6 w 11"/>
                  <a:gd name="T105" fmla="*/ 108 h 21"/>
                  <a:gd name="T106" fmla="*/ 6 w 11"/>
                  <a:gd name="T107" fmla="*/ 108 h 21"/>
                  <a:gd name="T108" fmla="*/ 6 w 11"/>
                  <a:gd name="T109" fmla="*/ 114 h 21"/>
                  <a:gd name="T110" fmla="*/ 12 w 11"/>
                  <a:gd name="T111" fmla="*/ 114 h 21"/>
                  <a:gd name="T112" fmla="*/ 6 w 11"/>
                  <a:gd name="T113" fmla="*/ 120 h 21"/>
                  <a:gd name="T114" fmla="*/ 12 w 11"/>
                  <a:gd name="T115" fmla="*/ 126 h 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
                  <a:gd name="T175" fmla="*/ 0 h 21"/>
                  <a:gd name="T176" fmla="*/ 11 w 11"/>
                  <a:gd name="T177" fmla="*/ 21 h 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 h="21">
                    <a:moveTo>
                      <a:pt x="2" y="21"/>
                    </a:moveTo>
                    <a:lnTo>
                      <a:pt x="2" y="17"/>
                    </a:lnTo>
                    <a:lnTo>
                      <a:pt x="1" y="13"/>
                    </a:lnTo>
                    <a:lnTo>
                      <a:pt x="1" y="11"/>
                    </a:lnTo>
                    <a:lnTo>
                      <a:pt x="1" y="8"/>
                    </a:lnTo>
                    <a:lnTo>
                      <a:pt x="2" y="6"/>
                    </a:lnTo>
                    <a:lnTo>
                      <a:pt x="2" y="4"/>
                    </a:lnTo>
                    <a:lnTo>
                      <a:pt x="3" y="3"/>
                    </a:lnTo>
                    <a:lnTo>
                      <a:pt x="4" y="1"/>
                    </a:lnTo>
                    <a:lnTo>
                      <a:pt x="6" y="0"/>
                    </a:lnTo>
                    <a:lnTo>
                      <a:pt x="7" y="0"/>
                    </a:lnTo>
                    <a:lnTo>
                      <a:pt x="9" y="0"/>
                    </a:lnTo>
                    <a:lnTo>
                      <a:pt x="10" y="0"/>
                    </a:lnTo>
                    <a:lnTo>
                      <a:pt x="11" y="1"/>
                    </a:lnTo>
                    <a:lnTo>
                      <a:pt x="11" y="2"/>
                    </a:lnTo>
                    <a:lnTo>
                      <a:pt x="10" y="4"/>
                    </a:lnTo>
                    <a:lnTo>
                      <a:pt x="11" y="2"/>
                    </a:lnTo>
                    <a:lnTo>
                      <a:pt x="11" y="1"/>
                    </a:lnTo>
                    <a:lnTo>
                      <a:pt x="11" y="0"/>
                    </a:lnTo>
                    <a:lnTo>
                      <a:pt x="10" y="0"/>
                    </a:lnTo>
                    <a:lnTo>
                      <a:pt x="8" y="0"/>
                    </a:lnTo>
                    <a:lnTo>
                      <a:pt x="7" y="0"/>
                    </a:lnTo>
                    <a:lnTo>
                      <a:pt x="5" y="0"/>
                    </a:lnTo>
                    <a:lnTo>
                      <a:pt x="4" y="2"/>
                    </a:lnTo>
                    <a:lnTo>
                      <a:pt x="3" y="3"/>
                    </a:lnTo>
                    <a:lnTo>
                      <a:pt x="2" y="4"/>
                    </a:lnTo>
                    <a:lnTo>
                      <a:pt x="1" y="5"/>
                    </a:lnTo>
                    <a:lnTo>
                      <a:pt x="2" y="5"/>
                    </a:lnTo>
                    <a:lnTo>
                      <a:pt x="1" y="6"/>
                    </a:lnTo>
                    <a:lnTo>
                      <a:pt x="0" y="7"/>
                    </a:lnTo>
                    <a:lnTo>
                      <a:pt x="1" y="8"/>
                    </a:lnTo>
                    <a:lnTo>
                      <a:pt x="0" y="8"/>
                    </a:lnTo>
                    <a:lnTo>
                      <a:pt x="1" y="9"/>
                    </a:lnTo>
                    <a:lnTo>
                      <a:pt x="0" y="10"/>
                    </a:lnTo>
                    <a:lnTo>
                      <a:pt x="1" y="10"/>
                    </a:lnTo>
                    <a:lnTo>
                      <a:pt x="0" y="11"/>
                    </a:lnTo>
                    <a:lnTo>
                      <a:pt x="1" y="12"/>
                    </a:lnTo>
                    <a:lnTo>
                      <a:pt x="0" y="12"/>
                    </a:lnTo>
                    <a:lnTo>
                      <a:pt x="1" y="13"/>
                    </a:lnTo>
                    <a:lnTo>
                      <a:pt x="0" y="13"/>
                    </a:lnTo>
                    <a:lnTo>
                      <a:pt x="1" y="14"/>
                    </a:lnTo>
                    <a:lnTo>
                      <a:pt x="0" y="15"/>
                    </a:lnTo>
                    <a:lnTo>
                      <a:pt x="1" y="15"/>
                    </a:lnTo>
                    <a:lnTo>
                      <a:pt x="0" y="16"/>
                    </a:lnTo>
                    <a:lnTo>
                      <a:pt x="1" y="16"/>
                    </a:lnTo>
                    <a:lnTo>
                      <a:pt x="0" y="17"/>
                    </a:lnTo>
                    <a:lnTo>
                      <a:pt x="1" y="17"/>
                    </a:lnTo>
                    <a:lnTo>
                      <a:pt x="1" y="18"/>
                    </a:lnTo>
                    <a:lnTo>
                      <a:pt x="1" y="19"/>
                    </a:lnTo>
                    <a:lnTo>
                      <a:pt x="2" y="19"/>
                    </a:lnTo>
                    <a:lnTo>
                      <a:pt x="1" y="20"/>
                    </a:lnTo>
                    <a:lnTo>
                      <a:pt x="2" y="21"/>
                    </a:lnTo>
                    <a:close/>
                  </a:path>
                </a:pathLst>
              </a:custGeom>
              <a:solidFill>
                <a:srgbClr val="242729"/>
              </a:solidFill>
              <a:ln w="9525">
                <a:noFill/>
                <a:round/>
                <a:headEnd/>
                <a:tailEnd/>
              </a:ln>
            </p:spPr>
            <p:txBody>
              <a:bodyPr/>
              <a:lstStyle/>
              <a:p>
                <a:endParaRPr lang="it-IT"/>
              </a:p>
            </p:txBody>
          </p:sp>
          <p:sp>
            <p:nvSpPr>
              <p:cNvPr id="1095" name="Freeform 71"/>
              <p:cNvSpPr>
                <a:spLocks/>
              </p:cNvSpPr>
              <p:nvPr/>
            </p:nvSpPr>
            <p:spPr bwMode="auto">
              <a:xfrm>
                <a:off x="2528" y="1389"/>
                <a:ext cx="18" cy="12"/>
              </a:xfrm>
              <a:custGeom>
                <a:avLst/>
                <a:gdLst>
                  <a:gd name="T0" fmla="*/ 0 w 3"/>
                  <a:gd name="T1" fmla="*/ 0 h 2"/>
                  <a:gd name="T2" fmla="*/ 0 w 3"/>
                  <a:gd name="T3" fmla="*/ 6 h 2"/>
                  <a:gd name="T4" fmla="*/ 6 w 3"/>
                  <a:gd name="T5" fmla="*/ 6 h 2"/>
                  <a:gd name="T6" fmla="*/ 18 w 3"/>
                  <a:gd name="T7" fmla="*/ 12 h 2"/>
                  <a:gd name="T8" fmla="*/ 18 w 3"/>
                  <a:gd name="T9" fmla="*/ 12 h 2"/>
                  <a:gd name="T10" fmla="*/ 6 w 3"/>
                  <a:gd name="T11" fmla="*/ 0 h 2"/>
                  <a:gd name="T12" fmla="*/ 6 w 3"/>
                  <a:gd name="T13" fmla="*/ 0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0" y="1"/>
                    </a:lnTo>
                    <a:lnTo>
                      <a:pt x="1" y="1"/>
                    </a:lnTo>
                    <a:lnTo>
                      <a:pt x="3" y="2"/>
                    </a:lnTo>
                    <a:lnTo>
                      <a:pt x="1" y="0"/>
                    </a:lnTo>
                    <a:lnTo>
                      <a:pt x="0" y="0"/>
                    </a:lnTo>
                    <a:close/>
                  </a:path>
                </a:pathLst>
              </a:custGeom>
              <a:solidFill>
                <a:srgbClr val="242729"/>
              </a:solidFill>
              <a:ln w="9525">
                <a:noFill/>
                <a:round/>
                <a:headEnd/>
                <a:tailEnd/>
              </a:ln>
            </p:spPr>
            <p:txBody>
              <a:bodyPr/>
              <a:lstStyle/>
              <a:p>
                <a:endParaRPr lang="it-IT"/>
              </a:p>
            </p:txBody>
          </p:sp>
          <p:sp>
            <p:nvSpPr>
              <p:cNvPr id="1096" name="Freeform 72"/>
              <p:cNvSpPr>
                <a:spLocks/>
              </p:cNvSpPr>
              <p:nvPr/>
            </p:nvSpPr>
            <p:spPr bwMode="auto">
              <a:xfrm>
                <a:off x="2540" y="1389"/>
                <a:ext cx="24" cy="12"/>
              </a:xfrm>
              <a:custGeom>
                <a:avLst/>
                <a:gdLst>
                  <a:gd name="T0" fmla="*/ 24 w 4"/>
                  <a:gd name="T1" fmla="*/ 12 h 2"/>
                  <a:gd name="T2" fmla="*/ 18 w 4"/>
                  <a:gd name="T3" fmla="*/ 6 h 2"/>
                  <a:gd name="T4" fmla="*/ 6 w 4"/>
                  <a:gd name="T5" fmla="*/ 0 h 2"/>
                  <a:gd name="T6" fmla="*/ 6 w 4"/>
                  <a:gd name="T7" fmla="*/ 0 h 2"/>
                  <a:gd name="T8" fmla="*/ 0 w 4"/>
                  <a:gd name="T9" fmla="*/ 0 h 2"/>
                  <a:gd name="T10" fmla="*/ 0 w 4"/>
                  <a:gd name="T11" fmla="*/ 0 h 2"/>
                  <a:gd name="T12" fmla="*/ 6 w 4"/>
                  <a:gd name="T13" fmla="*/ 0 h 2"/>
                  <a:gd name="T14" fmla="*/ 12 w 4"/>
                  <a:gd name="T15" fmla="*/ 0 h 2"/>
                  <a:gd name="T16" fmla="*/ 18 w 4"/>
                  <a:gd name="T17" fmla="*/ 6 h 2"/>
                  <a:gd name="T18" fmla="*/ 24 w 4"/>
                  <a:gd name="T19" fmla="*/ 12 h 2"/>
                  <a:gd name="T20" fmla="*/ 24 w 4"/>
                  <a:gd name="T21" fmla="*/ 1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4" y="2"/>
                    </a:moveTo>
                    <a:lnTo>
                      <a:pt x="3" y="1"/>
                    </a:lnTo>
                    <a:lnTo>
                      <a:pt x="1" y="0"/>
                    </a:lnTo>
                    <a:lnTo>
                      <a:pt x="0" y="0"/>
                    </a:lnTo>
                    <a:lnTo>
                      <a:pt x="1" y="0"/>
                    </a:lnTo>
                    <a:lnTo>
                      <a:pt x="2" y="0"/>
                    </a:lnTo>
                    <a:lnTo>
                      <a:pt x="3" y="1"/>
                    </a:lnTo>
                    <a:lnTo>
                      <a:pt x="4" y="2"/>
                    </a:lnTo>
                    <a:close/>
                  </a:path>
                </a:pathLst>
              </a:custGeom>
              <a:solidFill>
                <a:srgbClr val="242729"/>
              </a:solidFill>
              <a:ln w="9525">
                <a:noFill/>
                <a:round/>
                <a:headEnd/>
                <a:tailEnd/>
              </a:ln>
            </p:spPr>
            <p:txBody>
              <a:bodyPr/>
              <a:lstStyle/>
              <a:p>
                <a:endParaRPr lang="it-IT"/>
              </a:p>
            </p:txBody>
          </p:sp>
          <p:sp>
            <p:nvSpPr>
              <p:cNvPr id="1097" name="Freeform 73"/>
              <p:cNvSpPr>
                <a:spLocks/>
              </p:cNvSpPr>
              <p:nvPr/>
            </p:nvSpPr>
            <p:spPr bwMode="auto">
              <a:xfrm>
                <a:off x="2492" y="1401"/>
                <a:ext cx="54" cy="54"/>
              </a:xfrm>
              <a:custGeom>
                <a:avLst/>
                <a:gdLst>
                  <a:gd name="T0" fmla="*/ 30 w 9"/>
                  <a:gd name="T1" fmla="*/ 0 h 9"/>
                  <a:gd name="T2" fmla="*/ 24 w 9"/>
                  <a:gd name="T3" fmla="*/ 6 h 9"/>
                  <a:gd name="T4" fmla="*/ 12 w 9"/>
                  <a:gd name="T5" fmla="*/ 18 h 9"/>
                  <a:gd name="T6" fmla="*/ 6 w 9"/>
                  <a:gd name="T7" fmla="*/ 30 h 9"/>
                  <a:gd name="T8" fmla="*/ 0 w 9"/>
                  <a:gd name="T9" fmla="*/ 42 h 9"/>
                  <a:gd name="T10" fmla="*/ 0 w 9"/>
                  <a:gd name="T11" fmla="*/ 48 h 9"/>
                  <a:gd name="T12" fmla="*/ 0 w 9"/>
                  <a:gd name="T13" fmla="*/ 48 h 9"/>
                  <a:gd name="T14" fmla="*/ 6 w 9"/>
                  <a:gd name="T15" fmla="*/ 54 h 9"/>
                  <a:gd name="T16" fmla="*/ 12 w 9"/>
                  <a:gd name="T17" fmla="*/ 54 h 9"/>
                  <a:gd name="T18" fmla="*/ 18 w 9"/>
                  <a:gd name="T19" fmla="*/ 48 h 9"/>
                  <a:gd name="T20" fmla="*/ 12 w 9"/>
                  <a:gd name="T21" fmla="*/ 48 h 9"/>
                  <a:gd name="T22" fmla="*/ 6 w 9"/>
                  <a:gd name="T23" fmla="*/ 48 h 9"/>
                  <a:gd name="T24" fmla="*/ 6 w 9"/>
                  <a:gd name="T25" fmla="*/ 48 h 9"/>
                  <a:gd name="T26" fmla="*/ 6 w 9"/>
                  <a:gd name="T27" fmla="*/ 42 h 9"/>
                  <a:gd name="T28" fmla="*/ 6 w 9"/>
                  <a:gd name="T29" fmla="*/ 36 h 9"/>
                  <a:gd name="T30" fmla="*/ 12 w 9"/>
                  <a:gd name="T31" fmla="*/ 42 h 9"/>
                  <a:gd name="T32" fmla="*/ 12 w 9"/>
                  <a:gd name="T33" fmla="*/ 30 h 9"/>
                  <a:gd name="T34" fmla="*/ 18 w 9"/>
                  <a:gd name="T35" fmla="*/ 36 h 9"/>
                  <a:gd name="T36" fmla="*/ 12 w 9"/>
                  <a:gd name="T37" fmla="*/ 24 h 9"/>
                  <a:gd name="T38" fmla="*/ 24 w 9"/>
                  <a:gd name="T39" fmla="*/ 36 h 9"/>
                  <a:gd name="T40" fmla="*/ 18 w 9"/>
                  <a:gd name="T41" fmla="*/ 18 h 9"/>
                  <a:gd name="T42" fmla="*/ 30 w 9"/>
                  <a:gd name="T43" fmla="*/ 30 h 9"/>
                  <a:gd name="T44" fmla="*/ 30 w 9"/>
                  <a:gd name="T45" fmla="*/ 12 h 9"/>
                  <a:gd name="T46" fmla="*/ 36 w 9"/>
                  <a:gd name="T47" fmla="*/ 24 h 9"/>
                  <a:gd name="T48" fmla="*/ 36 w 9"/>
                  <a:gd name="T49" fmla="*/ 6 h 9"/>
                  <a:gd name="T50" fmla="*/ 42 w 9"/>
                  <a:gd name="T51" fmla="*/ 24 h 9"/>
                  <a:gd name="T52" fmla="*/ 42 w 9"/>
                  <a:gd name="T53" fmla="*/ 6 h 9"/>
                  <a:gd name="T54" fmla="*/ 54 w 9"/>
                  <a:gd name="T55" fmla="*/ 18 h 9"/>
                  <a:gd name="T56" fmla="*/ 54 w 9"/>
                  <a:gd name="T57" fmla="*/ 12 h 9"/>
                  <a:gd name="T58" fmla="*/ 42 w 9"/>
                  <a:gd name="T59" fmla="*/ 0 h 9"/>
                  <a:gd name="T60" fmla="*/ 36 w 9"/>
                  <a:gd name="T61" fmla="*/ 0 h 9"/>
                  <a:gd name="T62" fmla="*/ 30 w 9"/>
                  <a:gd name="T63" fmla="*/ 0 h 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9"/>
                  <a:gd name="T98" fmla="*/ 9 w 9"/>
                  <a:gd name="T99" fmla="*/ 9 h 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9">
                    <a:moveTo>
                      <a:pt x="5" y="0"/>
                    </a:moveTo>
                    <a:lnTo>
                      <a:pt x="4" y="1"/>
                    </a:lnTo>
                    <a:lnTo>
                      <a:pt x="2" y="3"/>
                    </a:lnTo>
                    <a:lnTo>
                      <a:pt x="1" y="5"/>
                    </a:lnTo>
                    <a:lnTo>
                      <a:pt x="0" y="7"/>
                    </a:lnTo>
                    <a:lnTo>
                      <a:pt x="0" y="8"/>
                    </a:lnTo>
                    <a:lnTo>
                      <a:pt x="1" y="9"/>
                    </a:lnTo>
                    <a:lnTo>
                      <a:pt x="2" y="9"/>
                    </a:lnTo>
                    <a:lnTo>
                      <a:pt x="3" y="8"/>
                    </a:lnTo>
                    <a:lnTo>
                      <a:pt x="2" y="8"/>
                    </a:lnTo>
                    <a:lnTo>
                      <a:pt x="1" y="8"/>
                    </a:lnTo>
                    <a:lnTo>
                      <a:pt x="1" y="7"/>
                    </a:lnTo>
                    <a:lnTo>
                      <a:pt x="1" y="6"/>
                    </a:lnTo>
                    <a:lnTo>
                      <a:pt x="2" y="7"/>
                    </a:lnTo>
                    <a:lnTo>
                      <a:pt x="2" y="5"/>
                    </a:lnTo>
                    <a:lnTo>
                      <a:pt x="3" y="6"/>
                    </a:lnTo>
                    <a:lnTo>
                      <a:pt x="2" y="4"/>
                    </a:lnTo>
                    <a:lnTo>
                      <a:pt x="4" y="6"/>
                    </a:lnTo>
                    <a:lnTo>
                      <a:pt x="3" y="3"/>
                    </a:lnTo>
                    <a:lnTo>
                      <a:pt x="5" y="5"/>
                    </a:lnTo>
                    <a:lnTo>
                      <a:pt x="5" y="2"/>
                    </a:lnTo>
                    <a:lnTo>
                      <a:pt x="6" y="4"/>
                    </a:lnTo>
                    <a:lnTo>
                      <a:pt x="6" y="1"/>
                    </a:lnTo>
                    <a:lnTo>
                      <a:pt x="7" y="4"/>
                    </a:lnTo>
                    <a:lnTo>
                      <a:pt x="7" y="1"/>
                    </a:lnTo>
                    <a:lnTo>
                      <a:pt x="9" y="3"/>
                    </a:lnTo>
                    <a:lnTo>
                      <a:pt x="9" y="2"/>
                    </a:lnTo>
                    <a:lnTo>
                      <a:pt x="7" y="0"/>
                    </a:lnTo>
                    <a:lnTo>
                      <a:pt x="6" y="0"/>
                    </a:lnTo>
                    <a:lnTo>
                      <a:pt x="5" y="0"/>
                    </a:lnTo>
                    <a:close/>
                  </a:path>
                </a:pathLst>
              </a:custGeom>
              <a:solidFill>
                <a:srgbClr val="242729"/>
              </a:solidFill>
              <a:ln w="9525">
                <a:noFill/>
                <a:round/>
                <a:headEnd/>
                <a:tailEnd/>
              </a:ln>
            </p:spPr>
            <p:txBody>
              <a:bodyPr/>
              <a:lstStyle/>
              <a:p>
                <a:endParaRPr lang="it-IT"/>
              </a:p>
            </p:txBody>
          </p:sp>
          <p:sp>
            <p:nvSpPr>
              <p:cNvPr id="1098" name="Freeform 74"/>
              <p:cNvSpPr>
                <a:spLocks/>
              </p:cNvSpPr>
              <p:nvPr/>
            </p:nvSpPr>
            <p:spPr bwMode="auto">
              <a:xfrm>
                <a:off x="2492" y="1431"/>
                <a:ext cx="12" cy="24"/>
              </a:xfrm>
              <a:custGeom>
                <a:avLst/>
                <a:gdLst>
                  <a:gd name="T0" fmla="*/ 0 w 2"/>
                  <a:gd name="T1" fmla="*/ 0 h 4"/>
                  <a:gd name="T2" fmla="*/ 0 w 2"/>
                  <a:gd name="T3" fmla="*/ 12 h 4"/>
                  <a:gd name="T4" fmla="*/ 0 w 2"/>
                  <a:gd name="T5" fmla="*/ 18 h 4"/>
                  <a:gd name="T6" fmla="*/ 0 w 2"/>
                  <a:gd name="T7" fmla="*/ 24 h 4"/>
                  <a:gd name="T8" fmla="*/ 6 w 2"/>
                  <a:gd name="T9" fmla="*/ 24 h 4"/>
                  <a:gd name="T10" fmla="*/ 12 w 2"/>
                  <a:gd name="T11" fmla="*/ 24 h 4"/>
                  <a:gd name="T12" fmla="*/ 12 w 2"/>
                  <a:gd name="T13" fmla="*/ 24 h 4"/>
                  <a:gd name="T14" fmla="*/ 6 w 2"/>
                  <a:gd name="T15" fmla="*/ 24 h 4"/>
                  <a:gd name="T16" fmla="*/ 6 w 2"/>
                  <a:gd name="T17" fmla="*/ 24 h 4"/>
                  <a:gd name="T18" fmla="*/ 0 w 2"/>
                  <a:gd name="T19" fmla="*/ 24 h 4"/>
                  <a:gd name="T20" fmla="*/ 0 w 2"/>
                  <a:gd name="T21" fmla="*/ 18 h 4"/>
                  <a:gd name="T22" fmla="*/ 0 w 2"/>
                  <a:gd name="T23" fmla="*/ 12 h 4"/>
                  <a:gd name="T24" fmla="*/ 0 w 2"/>
                  <a:gd name="T25" fmla="*/ 12 h 4"/>
                  <a:gd name="T26" fmla="*/ 0 w 2"/>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4"/>
                  <a:gd name="T44" fmla="*/ 2 w 2"/>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4">
                    <a:moveTo>
                      <a:pt x="0" y="0"/>
                    </a:moveTo>
                    <a:lnTo>
                      <a:pt x="0" y="2"/>
                    </a:lnTo>
                    <a:lnTo>
                      <a:pt x="0" y="3"/>
                    </a:lnTo>
                    <a:lnTo>
                      <a:pt x="0" y="4"/>
                    </a:lnTo>
                    <a:lnTo>
                      <a:pt x="1" y="4"/>
                    </a:lnTo>
                    <a:lnTo>
                      <a:pt x="2" y="4"/>
                    </a:lnTo>
                    <a:lnTo>
                      <a:pt x="1" y="4"/>
                    </a:lnTo>
                    <a:lnTo>
                      <a:pt x="0" y="4"/>
                    </a:lnTo>
                    <a:lnTo>
                      <a:pt x="0" y="3"/>
                    </a:lnTo>
                    <a:lnTo>
                      <a:pt x="0" y="2"/>
                    </a:lnTo>
                    <a:lnTo>
                      <a:pt x="0" y="0"/>
                    </a:lnTo>
                    <a:close/>
                  </a:path>
                </a:pathLst>
              </a:custGeom>
              <a:solidFill>
                <a:srgbClr val="242729"/>
              </a:solidFill>
              <a:ln w="9525">
                <a:noFill/>
                <a:round/>
                <a:headEnd/>
                <a:tailEnd/>
              </a:ln>
            </p:spPr>
            <p:txBody>
              <a:bodyPr/>
              <a:lstStyle/>
              <a:p>
                <a:endParaRPr lang="it-IT"/>
              </a:p>
            </p:txBody>
          </p:sp>
          <p:sp>
            <p:nvSpPr>
              <p:cNvPr id="1099" name="Freeform 75"/>
              <p:cNvSpPr>
                <a:spLocks/>
              </p:cNvSpPr>
              <p:nvPr/>
            </p:nvSpPr>
            <p:spPr bwMode="auto">
              <a:xfrm>
                <a:off x="2504" y="1431"/>
                <a:ext cx="54" cy="24"/>
              </a:xfrm>
              <a:custGeom>
                <a:avLst/>
                <a:gdLst>
                  <a:gd name="T0" fmla="*/ 6 w 9"/>
                  <a:gd name="T1" fmla="*/ 18 h 4"/>
                  <a:gd name="T2" fmla="*/ 12 w 9"/>
                  <a:gd name="T3" fmla="*/ 6 h 4"/>
                  <a:gd name="T4" fmla="*/ 24 w 9"/>
                  <a:gd name="T5" fmla="*/ 0 h 4"/>
                  <a:gd name="T6" fmla="*/ 36 w 9"/>
                  <a:gd name="T7" fmla="*/ 0 h 4"/>
                  <a:gd name="T8" fmla="*/ 48 w 9"/>
                  <a:gd name="T9" fmla="*/ 0 h 4"/>
                  <a:gd name="T10" fmla="*/ 54 w 9"/>
                  <a:gd name="T11" fmla="*/ 6 h 4"/>
                  <a:gd name="T12" fmla="*/ 54 w 9"/>
                  <a:gd name="T13" fmla="*/ 12 h 4"/>
                  <a:gd name="T14" fmla="*/ 54 w 9"/>
                  <a:gd name="T15" fmla="*/ 18 h 4"/>
                  <a:gd name="T16" fmla="*/ 54 w 9"/>
                  <a:gd name="T17" fmla="*/ 12 h 4"/>
                  <a:gd name="T18" fmla="*/ 54 w 9"/>
                  <a:gd name="T19" fmla="*/ 6 h 4"/>
                  <a:gd name="T20" fmla="*/ 48 w 9"/>
                  <a:gd name="T21" fmla="*/ 0 h 4"/>
                  <a:gd name="T22" fmla="*/ 36 w 9"/>
                  <a:gd name="T23" fmla="*/ 0 h 4"/>
                  <a:gd name="T24" fmla="*/ 24 w 9"/>
                  <a:gd name="T25" fmla="*/ 6 h 4"/>
                  <a:gd name="T26" fmla="*/ 18 w 9"/>
                  <a:gd name="T27" fmla="*/ 6 h 4"/>
                  <a:gd name="T28" fmla="*/ 0 w 9"/>
                  <a:gd name="T29" fmla="*/ 24 h 4"/>
                  <a:gd name="T30" fmla="*/ 18 w 9"/>
                  <a:gd name="T31" fmla="*/ 6 h 4"/>
                  <a:gd name="T32" fmla="*/ 6 w 9"/>
                  <a:gd name="T33" fmla="*/ 18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1" y="3"/>
                    </a:moveTo>
                    <a:lnTo>
                      <a:pt x="2" y="1"/>
                    </a:lnTo>
                    <a:lnTo>
                      <a:pt x="4" y="0"/>
                    </a:lnTo>
                    <a:lnTo>
                      <a:pt x="6" y="0"/>
                    </a:lnTo>
                    <a:lnTo>
                      <a:pt x="8" y="0"/>
                    </a:lnTo>
                    <a:lnTo>
                      <a:pt x="9" y="1"/>
                    </a:lnTo>
                    <a:lnTo>
                      <a:pt x="9" y="2"/>
                    </a:lnTo>
                    <a:lnTo>
                      <a:pt x="9" y="3"/>
                    </a:lnTo>
                    <a:lnTo>
                      <a:pt x="9" y="2"/>
                    </a:lnTo>
                    <a:lnTo>
                      <a:pt x="9" y="1"/>
                    </a:lnTo>
                    <a:lnTo>
                      <a:pt x="8" y="0"/>
                    </a:lnTo>
                    <a:lnTo>
                      <a:pt x="6" y="0"/>
                    </a:lnTo>
                    <a:lnTo>
                      <a:pt x="4" y="1"/>
                    </a:lnTo>
                    <a:lnTo>
                      <a:pt x="3" y="1"/>
                    </a:lnTo>
                    <a:lnTo>
                      <a:pt x="0" y="4"/>
                    </a:lnTo>
                    <a:lnTo>
                      <a:pt x="3" y="1"/>
                    </a:lnTo>
                    <a:lnTo>
                      <a:pt x="1" y="3"/>
                    </a:lnTo>
                    <a:close/>
                  </a:path>
                </a:pathLst>
              </a:custGeom>
              <a:solidFill>
                <a:srgbClr val="242729"/>
              </a:solidFill>
              <a:ln w="9525">
                <a:noFill/>
                <a:round/>
                <a:headEnd/>
                <a:tailEnd/>
              </a:ln>
            </p:spPr>
            <p:txBody>
              <a:bodyPr/>
              <a:lstStyle/>
              <a:p>
                <a:endParaRPr lang="it-IT"/>
              </a:p>
            </p:txBody>
          </p:sp>
          <p:sp>
            <p:nvSpPr>
              <p:cNvPr id="1100" name="Freeform 76"/>
              <p:cNvSpPr>
                <a:spLocks/>
              </p:cNvSpPr>
              <p:nvPr/>
            </p:nvSpPr>
            <p:spPr bwMode="auto">
              <a:xfrm>
                <a:off x="2546" y="1425"/>
                <a:ext cx="24" cy="36"/>
              </a:xfrm>
              <a:custGeom>
                <a:avLst/>
                <a:gdLst>
                  <a:gd name="T0" fmla="*/ 0 w 4"/>
                  <a:gd name="T1" fmla="*/ 6 h 6"/>
                  <a:gd name="T2" fmla="*/ 0 w 4"/>
                  <a:gd name="T3" fmla="*/ 0 h 6"/>
                  <a:gd name="T4" fmla="*/ 0 w 4"/>
                  <a:gd name="T5" fmla="*/ 6 h 6"/>
                  <a:gd name="T6" fmla="*/ 6 w 4"/>
                  <a:gd name="T7" fmla="*/ 0 h 6"/>
                  <a:gd name="T8" fmla="*/ 6 w 4"/>
                  <a:gd name="T9" fmla="*/ 6 h 6"/>
                  <a:gd name="T10" fmla="*/ 12 w 4"/>
                  <a:gd name="T11" fmla="*/ 0 h 6"/>
                  <a:gd name="T12" fmla="*/ 12 w 4"/>
                  <a:gd name="T13" fmla="*/ 6 h 6"/>
                  <a:gd name="T14" fmla="*/ 18 w 4"/>
                  <a:gd name="T15" fmla="*/ 6 h 6"/>
                  <a:gd name="T16" fmla="*/ 12 w 4"/>
                  <a:gd name="T17" fmla="*/ 12 h 6"/>
                  <a:gd name="T18" fmla="*/ 18 w 4"/>
                  <a:gd name="T19" fmla="*/ 12 h 6"/>
                  <a:gd name="T20" fmla="*/ 18 w 4"/>
                  <a:gd name="T21" fmla="*/ 12 h 6"/>
                  <a:gd name="T22" fmla="*/ 18 w 4"/>
                  <a:gd name="T23" fmla="*/ 18 h 6"/>
                  <a:gd name="T24" fmla="*/ 18 w 4"/>
                  <a:gd name="T25" fmla="*/ 18 h 6"/>
                  <a:gd name="T26" fmla="*/ 24 w 4"/>
                  <a:gd name="T27" fmla="*/ 18 h 6"/>
                  <a:gd name="T28" fmla="*/ 18 w 4"/>
                  <a:gd name="T29" fmla="*/ 24 h 6"/>
                  <a:gd name="T30" fmla="*/ 24 w 4"/>
                  <a:gd name="T31" fmla="*/ 24 h 6"/>
                  <a:gd name="T32" fmla="*/ 18 w 4"/>
                  <a:gd name="T33" fmla="*/ 24 h 6"/>
                  <a:gd name="T34" fmla="*/ 18 w 4"/>
                  <a:gd name="T35" fmla="*/ 30 h 6"/>
                  <a:gd name="T36" fmla="*/ 12 w 4"/>
                  <a:gd name="T37" fmla="*/ 30 h 6"/>
                  <a:gd name="T38" fmla="*/ 12 w 4"/>
                  <a:gd name="T39" fmla="*/ 30 h 6"/>
                  <a:gd name="T40" fmla="*/ 12 w 4"/>
                  <a:gd name="T41" fmla="*/ 36 h 6"/>
                  <a:gd name="T42" fmla="*/ 12 w 4"/>
                  <a:gd name="T43" fmla="*/ 30 h 6"/>
                  <a:gd name="T44" fmla="*/ 12 w 4"/>
                  <a:gd name="T45" fmla="*/ 24 h 6"/>
                  <a:gd name="T46" fmla="*/ 12 w 4"/>
                  <a:gd name="T47" fmla="*/ 18 h 6"/>
                  <a:gd name="T48" fmla="*/ 12 w 4"/>
                  <a:gd name="T49" fmla="*/ 12 h 6"/>
                  <a:gd name="T50" fmla="*/ 12 w 4"/>
                  <a:gd name="T51" fmla="*/ 12 h 6"/>
                  <a:gd name="T52" fmla="*/ 6 w 4"/>
                  <a:gd name="T53" fmla="*/ 6 h 6"/>
                  <a:gd name="T54" fmla="*/ 0 w 4"/>
                  <a:gd name="T55" fmla="*/ 6 h 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
                  <a:gd name="T85" fmla="*/ 0 h 6"/>
                  <a:gd name="T86" fmla="*/ 4 w 4"/>
                  <a:gd name="T87" fmla="*/ 6 h 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 h="6">
                    <a:moveTo>
                      <a:pt x="0" y="1"/>
                    </a:moveTo>
                    <a:lnTo>
                      <a:pt x="0" y="0"/>
                    </a:lnTo>
                    <a:lnTo>
                      <a:pt x="0" y="1"/>
                    </a:lnTo>
                    <a:lnTo>
                      <a:pt x="1" y="0"/>
                    </a:lnTo>
                    <a:lnTo>
                      <a:pt x="1" y="1"/>
                    </a:lnTo>
                    <a:lnTo>
                      <a:pt x="2" y="0"/>
                    </a:lnTo>
                    <a:lnTo>
                      <a:pt x="2" y="1"/>
                    </a:lnTo>
                    <a:lnTo>
                      <a:pt x="3" y="1"/>
                    </a:lnTo>
                    <a:lnTo>
                      <a:pt x="2" y="2"/>
                    </a:lnTo>
                    <a:lnTo>
                      <a:pt x="3" y="2"/>
                    </a:lnTo>
                    <a:lnTo>
                      <a:pt x="3" y="3"/>
                    </a:lnTo>
                    <a:lnTo>
                      <a:pt x="4" y="3"/>
                    </a:lnTo>
                    <a:lnTo>
                      <a:pt x="3" y="4"/>
                    </a:lnTo>
                    <a:lnTo>
                      <a:pt x="4" y="4"/>
                    </a:lnTo>
                    <a:lnTo>
                      <a:pt x="3" y="4"/>
                    </a:lnTo>
                    <a:lnTo>
                      <a:pt x="3" y="5"/>
                    </a:lnTo>
                    <a:lnTo>
                      <a:pt x="2" y="5"/>
                    </a:lnTo>
                    <a:lnTo>
                      <a:pt x="2" y="6"/>
                    </a:lnTo>
                    <a:lnTo>
                      <a:pt x="2" y="5"/>
                    </a:lnTo>
                    <a:lnTo>
                      <a:pt x="2" y="4"/>
                    </a:lnTo>
                    <a:lnTo>
                      <a:pt x="2" y="3"/>
                    </a:lnTo>
                    <a:lnTo>
                      <a:pt x="2" y="2"/>
                    </a:lnTo>
                    <a:lnTo>
                      <a:pt x="1" y="1"/>
                    </a:lnTo>
                    <a:lnTo>
                      <a:pt x="0" y="1"/>
                    </a:lnTo>
                    <a:close/>
                  </a:path>
                </a:pathLst>
              </a:custGeom>
              <a:solidFill>
                <a:srgbClr val="242729"/>
              </a:solidFill>
              <a:ln w="9525">
                <a:noFill/>
                <a:round/>
                <a:headEnd/>
                <a:tailEnd/>
              </a:ln>
            </p:spPr>
            <p:txBody>
              <a:bodyPr/>
              <a:lstStyle/>
              <a:p>
                <a:endParaRPr lang="it-IT"/>
              </a:p>
            </p:txBody>
          </p:sp>
          <p:sp>
            <p:nvSpPr>
              <p:cNvPr id="1101" name="Freeform 77"/>
              <p:cNvSpPr>
                <a:spLocks/>
              </p:cNvSpPr>
              <p:nvPr/>
            </p:nvSpPr>
            <p:spPr bwMode="auto">
              <a:xfrm>
                <a:off x="2522" y="1461"/>
                <a:ext cx="42" cy="30"/>
              </a:xfrm>
              <a:custGeom>
                <a:avLst/>
                <a:gdLst>
                  <a:gd name="T0" fmla="*/ 12 w 7"/>
                  <a:gd name="T1" fmla="*/ 0 h 5"/>
                  <a:gd name="T2" fmla="*/ 30 w 7"/>
                  <a:gd name="T3" fmla="*/ 0 h 5"/>
                  <a:gd name="T4" fmla="*/ 36 w 7"/>
                  <a:gd name="T5" fmla="*/ 0 h 5"/>
                  <a:gd name="T6" fmla="*/ 42 w 7"/>
                  <a:gd name="T7" fmla="*/ 0 h 5"/>
                  <a:gd name="T8" fmla="*/ 42 w 7"/>
                  <a:gd name="T9" fmla="*/ 0 h 5"/>
                  <a:gd name="T10" fmla="*/ 42 w 7"/>
                  <a:gd name="T11" fmla="*/ 6 h 5"/>
                  <a:gd name="T12" fmla="*/ 42 w 7"/>
                  <a:gd name="T13" fmla="*/ 6 h 5"/>
                  <a:gd name="T14" fmla="*/ 36 w 7"/>
                  <a:gd name="T15" fmla="*/ 12 h 5"/>
                  <a:gd name="T16" fmla="*/ 18 w 7"/>
                  <a:gd name="T17" fmla="*/ 30 h 5"/>
                  <a:gd name="T18" fmla="*/ 36 w 7"/>
                  <a:gd name="T19" fmla="*/ 6 h 5"/>
                  <a:gd name="T20" fmla="*/ 12 w 7"/>
                  <a:gd name="T21" fmla="*/ 24 h 5"/>
                  <a:gd name="T22" fmla="*/ 36 w 7"/>
                  <a:gd name="T23" fmla="*/ 6 h 5"/>
                  <a:gd name="T24" fmla="*/ 6 w 7"/>
                  <a:gd name="T25" fmla="*/ 24 h 5"/>
                  <a:gd name="T26" fmla="*/ 30 w 7"/>
                  <a:gd name="T27" fmla="*/ 6 h 5"/>
                  <a:gd name="T28" fmla="*/ 0 w 7"/>
                  <a:gd name="T29" fmla="*/ 18 h 5"/>
                  <a:gd name="T30" fmla="*/ 30 w 7"/>
                  <a:gd name="T31" fmla="*/ 6 h 5"/>
                  <a:gd name="T32" fmla="*/ 0 w 7"/>
                  <a:gd name="T33" fmla="*/ 12 h 5"/>
                  <a:gd name="T34" fmla="*/ 30 w 7"/>
                  <a:gd name="T35" fmla="*/ 0 h 5"/>
                  <a:gd name="T36" fmla="*/ 6 w 7"/>
                  <a:gd name="T37" fmla="*/ 6 h 5"/>
                  <a:gd name="T38" fmla="*/ 30 w 7"/>
                  <a:gd name="T39" fmla="*/ 0 h 5"/>
                  <a:gd name="T40" fmla="*/ 12 w 7"/>
                  <a:gd name="T41" fmla="*/ 0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5"/>
                  <a:gd name="T65" fmla="*/ 7 w 7"/>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5">
                    <a:moveTo>
                      <a:pt x="2" y="0"/>
                    </a:moveTo>
                    <a:lnTo>
                      <a:pt x="5" y="0"/>
                    </a:lnTo>
                    <a:lnTo>
                      <a:pt x="6" y="0"/>
                    </a:lnTo>
                    <a:lnTo>
                      <a:pt x="7" y="0"/>
                    </a:lnTo>
                    <a:lnTo>
                      <a:pt x="7" y="1"/>
                    </a:lnTo>
                    <a:lnTo>
                      <a:pt x="6" y="2"/>
                    </a:lnTo>
                    <a:lnTo>
                      <a:pt x="3" y="5"/>
                    </a:lnTo>
                    <a:lnTo>
                      <a:pt x="6" y="1"/>
                    </a:lnTo>
                    <a:lnTo>
                      <a:pt x="2" y="4"/>
                    </a:lnTo>
                    <a:lnTo>
                      <a:pt x="6" y="1"/>
                    </a:lnTo>
                    <a:lnTo>
                      <a:pt x="1" y="4"/>
                    </a:lnTo>
                    <a:lnTo>
                      <a:pt x="5" y="1"/>
                    </a:lnTo>
                    <a:lnTo>
                      <a:pt x="0" y="3"/>
                    </a:lnTo>
                    <a:lnTo>
                      <a:pt x="5" y="1"/>
                    </a:lnTo>
                    <a:lnTo>
                      <a:pt x="0" y="2"/>
                    </a:lnTo>
                    <a:lnTo>
                      <a:pt x="5" y="0"/>
                    </a:lnTo>
                    <a:lnTo>
                      <a:pt x="1" y="1"/>
                    </a:lnTo>
                    <a:lnTo>
                      <a:pt x="5" y="0"/>
                    </a:lnTo>
                    <a:lnTo>
                      <a:pt x="2" y="0"/>
                    </a:lnTo>
                    <a:close/>
                  </a:path>
                </a:pathLst>
              </a:custGeom>
              <a:solidFill>
                <a:srgbClr val="242729"/>
              </a:solidFill>
              <a:ln w="9525">
                <a:noFill/>
                <a:round/>
                <a:headEnd/>
                <a:tailEnd/>
              </a:ln>
            </p:spPr>
            <p:txBody>
              <a:bodyPr/>
              <a:lstStyle/>
              <a:p>
                <a:endParaRPr lang="it-IT"/>
              </a:p>
            </p:txBody>
          </p:sp>
          <p:sp>
            <p:nvSpPr>
              <p:cNvPr id="1102" name="Rectangle 78"/>
              <p:cNvSpPr>
                <a:spLocks noChangeArrowheads="1"/>
              </p:cNvSpPr>
              <p:nvPr/>
            </p:nvSpPr>
            <p:spPr bwMode="auto">
              <a:xfrm>
                <a:off x="2558" y="1467"/>
                <a:ext cx="6" cy="6"/>
              </a:xfrm>
              <a:prstGeom prst="rect">
                <a:avLst/>
              </a:prstGeom>
              <a:solidFill>
                <a:srgbClr val="242729"/>
              </a:solidFill>
              <a:ln w="9525">
                <a:noFill/>
                <a:miter lim="800000"/>
                <a:headEnd/>
                <a:tailEnd/>
              </a:ln>
            </p:spPr>
            <p:txBody>
              <a:bodyPr/>
              <a:lstStyle/>
              <a:p>
                <a:endParaRPr lang="it-IT"/>
              </a:p>
            </p:txBody>
          </p:sp>
          <p:sp>
            <p:nvSpPr>
              <p:cNvPr id="1103" name="Rectangle 79"/>
              <p:cNvSpPr>
                <a:spLocks noChangeArrowheads="1"/>
              </p:cNvSpPr>
              <p:nvPr/>
            </p:nvSpPr>
            <p:spPr bwMode="auto">
              <a:xfrm>
                <a:off x="2564" y="1467"/>
                <a:ext cx="1" cy="1"/>
              </a:xfrm>
              <a:prstGeom prst="rect">
                <a:avLst/>
              </a:prstGeom>
              <a:solidFill>
                <a:srgbClr val="242729"/>
              </a:solidFill>
              <a:ln w="9525">
                <a:noFill/>
                <a:miter lim="800000"/>
                <a:headEnd/>
                <a:tailEnd/>
              </a:ln>
            </p:spPr>
            <p:txBody>
              <a:bodyPr/>
              <a:lstStyle/>
              <a:p>
                <a:endParaRPr lang="it-IT"/>
              </a:p>
            </p:txBody>
          </p:sp>
          <p:sp>
            <p:nvSpPr>
              <p:cNvPr id="1104" name="Freeform 80"/>
              <p:cNvSpPr>
                <a:spLocks/>
              </p:cNvSpPr>
              <p:nvPr/>
            </p:nvSpPr>
            <p:spPr bwMode="auto">
              <a:xfrm>
                <a:off x="2558" y="1473"/>
                <a:ext cx="36" cy="24"/>
              </a:xfrm>
              <a:custGeom>
                <a:avLst/>
                <a:gdLst>
                  <a:gd name="T0" fmla="*/ 0 w 6"/>
                  <a:gd name="T1" fmla="*/ 18 h 4"/>
                  <a:gd name="T2" fmla="*/ 6 w 6"/>
                  <a:gd name="T3" fmla="*/ 6 h 4"/>
                  <a:gd name="T4" fmla="*/ 12 w 6"/>
                  <a:gd name="T5" fmla="*/ 0 h 4"/>
                  <a:gd name="T6" fmla="*/ 12 w 6"/>
                  <a:gd name="T7" fmla="*/ 0 h 4"/>
                  <a:gd name="T8" fmla="*/ 18 w 6"/>
                  <a:gd name="T9" fmla="*/ 0 h 4"/>
                  <a:gd name="T10" fmla="*/ 24 w 6"/>
                  <a:gd name="T11" fmla="*/ 0 h 4"/>
                  <a:gd name="T12" fmla="*/ 24 w 6"/>
                  <a:gd name="T13" fmla="*/ 0 h 4"/>
                  <a:gd name="T14" fmla="*/ 30 w 6"/>
                  <a:gd name="T15" fmla="*/ 6 h 4"/>
                  <a:gd name="T16" fmla="*/ 36 w 6"/>
                  <a:gd name="T17" fmla="*/ 24 h 4"/>
                  <a:gd name="T18" fmla="*/ 24 w 6"/>
                  <a:gd name="T19" fmla="*/ 6 h 4"/>
                  <a:gd name="T20" fmla="*/ 30 w 6"/>
                  <a:gd name="T21" fmla="*/ 24 h 4"/>
                  <a:gd name="T22" fmla="*/ 24 w 6"/>
                  <a:gd name="T23" fmla="*/ 6 h 4"/>
                  <a:gd name="T24" fmla="*/ 18 w 6"/>
                  <a:gd name="T25" fmla="*/ 24 h 4"/>
                  <a:gd name="T26" fmla="*/ 18 w 6"/>
                  <a:gd name="T27" fmla="*/ 6 h 4"/>
                  <a:gd name="T28" fmla="*/ 18 w 6"/>
                  <a:gd name="T29" fmla="*/ 24 h 4"/>
                  <a:gd name="T30" fmla="*/ 12 w 6"/>
                  <a:gd name="T31" fmla="*/ 6 h 4"/>
                  <a:gd name="T32" fmla="*/ 12 w 6"/>
                  <a:gd name="T33" fmla="*/ 24 h 4"/>
                  <a:gd name="T34" fmla="*/ 12 w 6"/>
                  <a:gd name="T35" fmla="*/ 6 h 4"/>
                  <a:gd name="T36" fmla="*/ 6 w 6"/>
                  <a:gd name="T37" fmla="*/ 24 h 4"/>
                  <a:gd name="T38" fmla="*/ 12 w 6"/>
                  <a:gd name="T39" fmla="*/ 6 h 4"/>
                  <a:gd name="T40" fmla="*/ 0 w 6"/>
                  <a:gd name="T41" fmla="*/ 18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
                  <a:gd name="T64" fmla="*/ 0 h 4"/>
                  <a:gd name="T65" fmla="*/ 6 w 6"/>
                  <a:gd name="T66" fmla="*/ 4 h 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 h="4">
                    <a:moveTo>
                      <a:pt x="0" y="3"/>
                    </a:moveTo>
                    <a:lnTo>
                      <a:pt x="1" y="1"/>
                    </a:lnTo>
                    <a:lnTo>
                      <a:pt x="2" y="0"/>
                    </a:lnTo>
                    <a:lnTo>
                      <a:pt x="3" y="0"/>
                    </a:lnTo>
                    <a:lnTo>
                      <a:pt x="4" y="0"/>
                    </a:lnTo>
                    <a:lnTo>
                      <a:pt x="5" y="1"/>
                    </a:lnTo>
                    <a:lnTo>
                      <a:pt x="6" y="4"/>
                    </a:lnTo>
                    <a:lnTo>
                      <a:pt x="4" y="1"/>
                    </a:lnTo>
                    <a:lnTo>
                      <a:pt x="5" y="4"/>
                    </a:lnTo>
                    <a:lnTo>
                      <a:pt x="4" y="1"/>
                    </a:lnTo>
                    <a:lnTo>
                      <a:pt x="3" y="4"/>
                    </a:lnTo>
                    <a:lnTo>
                      <a:pt x="3" y="1"/>
                    </a:lnTo>
                    <a:lnTo>
                      <a:pt x="3" y="4"/>
                    </a:lnTo>
                    <a:lnTo>
                      <a:pt x="2" y="1"/>
                    </a:lnTo>
                    <a:lnTo>
                      <a:pt x="2" y="4"/>
                    </a:lnTo>
                    <a:lnTo>
                      <a:pt x="2" y="1"/>
                    </a:lnTo>
                    <a:lnTo>
                      <a:pt x="1" y="4"/>
                    </a:lnTo>
                    <a:lnTo>
                      <a:pt x="2" y="1"/>
                    </a:lnTo>
                    <a:lnTo>
                      <a:pt x="0" y="3"/>
                    </a:lnTo>
                    <a:close/>
                  </a:path>
                </a:pathLst>
              </a:custGeom>
              <a:solidFill>
                <a:srgbClr val="242729"/>
              </a:solidFill>
              <a:ln w="9525">
                <a:noFill/>
                <a:round/>
                <a:headEnd/>
                <a:tailEnd/>
              </a:ln>
            </p:spPr>
            <p:txBody>
              <a:bodyPr/>
              <a:lstStyle/>
              <a:p>
                <a:endParaRPr lang="it-IT"/>
              </a:p>
            </p:txBody>
          </p:sp>
          <p:sp>
            <p:nvSpPr>
              <p:cNvPr id="1105" name="Freeform 81"/>
              <p:cNvSpPr>
                <a:spLocks/>
              </p:cNvSpPr>
              <p:nvPr/>
            </p:nvSpPr>
            <p:spPr bwMode="auto">
              <a:xfrm>
                <a:off x="2576" y="1461"/>
                <a:ext cx="6" cy="12"/>
              </a:xfrm>
              <a:custGeom>
                <a:avLst/>
                <a:gdLst>
                  <a:gd name="T0" fmla="*/ 0 w 1"/>
                  <a:gd name="T1" fmla="*/ 12 h 2"/>
                  <a:gd name="T2" fmla="*/ 0 w 1"/>
                  <a:gd name="T3" fmla="*/ 6 h 2"/>
                  <a:gd name="T4" fmla="*/ 6 w 1"/>
                  <a:gd name="T5" fmla="*/ 6 h 2"/>
                  <a:gd name="T6" fmla="*/ 6 w 1"/>
                  <a:gd name="T7" fmla="*/ 0 h 2"/>
                  <a:gd name="T8" fmla="*/ 6 w 1"/>
                  <a:gd name="T9" fmla="*/ 0 h 2"/>
                  <a:gd name="T10" fmla="*/ 6 w 1"/>
                  <a:gd name="T11" fmla="*/ 0 h 2"/>
                  <a:gd name="T12" fmla="*/ 6 w 1"/>
                  <a:gd name="T13" fmla="*/ 6 h 2"/>
                  <a:gd name="T14" fmla="*/ 6 w 1"/>
                  <a:gd name="T15" fmla="*/ 6 h 2"/>
                  <a:gd name="T16" fmla="*/ 6 w 1"/>
                  <a:gd name="T17" fmla="*/ 12 h 2"/>
                  <a:gd name="T18" fmla="*/ 0 w 1"/>
                  <a:gd name="T19" fmla="*/ 1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2"/>
                  <a:gd name="T32" fmla="*/ 1 w 1"/>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2">
                    <a:moveTo>
                      <a:pt x="0" y="2"/>
                    </a:moveTo>
                    <a:lnTo>
                      <a:pt x="0" y="1"/>
                    </a:lnTo>
                    <a:lnTo>
                      <a:pt x="1" y="1"/>
                    </a:lnTo>
                    <a:lnTo>
                      <a:pt x="1" y="0"/>
                    </a:lnTo>
                    <a:lnTo>
                      <a:pt x="1" y="1"/>
                    </a:lnTo>
                    <a:lnTo>
                      <a:pt x="1" y="2"/>
                    </a:lnTo>
                    <a:lnTo>
                      <a:pt x="0" y="2"/>
                    </a:lnTo>
                    <a:close/>
                  </a:path>
                </a:pathLst>
              </a:custGeom>
              <a:solidFill>
                <a:srgbClr val="242729"/>
              </a:solidFill>
              <a:ln w="9525">
                <a:noFill/>
                <a:round/>
                <a:headEnd/>
                <a:tailEnd/>
              </a:ln>
            </p:spPr>
            <p:txBody>
              <a:bodyPr/>
              <a:lstStyle/>
              <a:p>
                <a:endParaRPr lang="it-IT"/>
              </a:p>
            </p:txBody>
          </p:sp>
          <p:sp>
            <p:nvSpPr>
              <p:cNvPr id="1106" name="Freeform 82"/>
              <p:cNvSpPr>
                <a:spLocks/>
              </p:cNvSpPr>
              <p:nvPr/>
            </p:nvSpPr>
            <p:spPr bwMode="auto">
              <a:xfrm>
                <a:off x="2594" y="1449"/>
                <a:ext cx="18" cy="30"/>
              </a:xfrm>
              <a:custGeom>
                <a:avLst/>
                <a:gdLst>
                  <a:gd name="T0" fmla="*/ 18 w 3"/>
                  <a:gd name="T1" fmla="*/ 12 h 5"/>
                  <a:gd name="T2" fmla="*/ 0 w 3"/>
                  <a:gd name="T3" fmla="*/ 0 h 5"/>
                  <a:gd name="T4" fmla="*/ 0 w 3"/>
                  <a:gd name="T5" fmla="*/ 0 h 5"/>
                  <a:gd name="T6" fmla="*/ 0 w 3"/>
                  <a:gd name="T7" fmla="*/ 6 h 5"/>
                  <a:gd name="T8" fmla="*/ 0 w 3"/>
                  <a:gd name="T9" fmla="*/ 6 h 5"/>
                  <a:gd name="T10" fmla="*/ 0 w 3"/>
                  <a:gd name="T11" fmla="*/ 12 h 5"/>
                  <a:gd name="T12" fmla="*/ 0 w 3"/>
                  <a:gd name="T13" fmla="*/ 18 h 5"/>
                  <a:gd name="T14" fmla="*/ 6 w 3"/>
                  <a:gd name="T15" fmla="*/ 30 h 5"/>
                  <a:gd name="T16" fmla="*/ 0 w 3"/>
                  <a:gd name="T17" fmla="*/ 18 h 5"/>
                  <a:gd name="T18" fmla="*/ 12 w 3"/>
                  <a:gd name="T19" fmla="*/ 30 h 5"/>
                  <a:gd name="T20" fmla="*/ 0 w 3"/>
                  <a:gd name="T21" fmla="*/ 12 h 5"/>
                  <a:gd name="T22" fmla="*/ 18 w 3"/>
                  <a:gd name="T23" fmla="*/ 30 h 5"/>
                  <a:gd name="T24" fmla="*/ 6 w 3"/>
                  <a:gd name="T25" fmla="*/ 12 h 5"/>
                  <a:gd name="T26" fmla="*/ 18 w 3"/>
                  <a:gd name="T27" fmla="*/ 24 h 5"/>
                  <a:gd name="T28" fmla="*/ 6 w 3"/>
                  <a:gd name="T29" fmla="*/ 12 h 5"/>
                  <a:gd name="T30" fmla="*/ 18 w 3"/>
                  <a:gd name="T31" fmla="*/ 18 h 5"/>
                  <a:gd name="T32" fmla="*/ 6 w 3"/>
                  <a:gd name="T33" fmla="*/ 6 h 5"/>
                  <a:gd name="T34" fmla="*/ 18 w 3"/>
                  <a:gd name="T35" fmla="*/ 12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
                  <a:gd name="T55" fmla="*/ 0 h 5"/>
                  <a:gd name="T56" fmla="*/ 3 w 3"/>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 h="5">
                    <a:moveTo>
                      <a:pt x="3" y="2"/>
                    </a:moveTo>
                    <a:lnTo>
                      <a:pt x="0" y="0"/>
                    </a:lnTo>
                    <a:lnTo>
                      <a:pt x="0" y="1"/>
                    </a:lnTo>
                    <a:lnTo>
                      <a:pt x="0" y="2"/>
                    </a:lnTo>
                    <a:lnTo>
                      <a:pt x="0" y="3"/>
                    </a:lnTo>
                    <a:lnTo>
                      <a:pt x="1" y="5"/>
                    </a:lnTo>
                    <a:lnTo>
                      <a:pt x="0" y="3"/>
                    </a:lnTo>
                    <a:lnTo>
                      <a:pt x="2" y="5"/>
                    </a:lnTo>
                    <a:lnTo>
                      <a:pt x="0" y="2"/>
                    </a:lnTo>
                    <a:lnTo>
                      <a:pt x="3" y="5"/>
                    </a:lnTo>
                    <a:lnTo>
                      <a:pt x="1" y="2"/>
                    </a:lnTo>
                    <a:lnTo>
                      <a:pt x="3" y="4"/>
                    </a:lnTo>
                    <a:lnTo>
                      <a:pt x="1" y="2"/>
                    </a:lnTo>
                    <a:lnTo>
                      <a:pt x="3" y="3"/>
                    </a:lnTo>
                    <a:lnTo>
                      <a:pt x="1" y="1"/>
                    </a:lnTo>
                    <a:lnTo>
                      <a:pt x="3" y="2"/>
                    </a:lnTo>
                    <a:close/>
                  </a:path>
                </a:pathLst>
              </a:custGeom>
              <a:solidFill>
                <a:srgbClr val="242729"/>
              </a:solidFill>
              <a:ln w="9525">
                <a:noFill/>
                <a:round/>
                <a:headEnd/>
                <a:tailEnd/>
              </a:ln>
            </p:spPr>
            <p:txBody>
              <a:bodyPr/>
              <a:lstStyle/>
              <a:p>
                <a:endParaRPr lang="it-IT"/>
              </a:p>
            </p:txBody>
          </p:sp>
          <p:sp>
            <p:nvSpPr>
              <p:cNvPr id="1107" name="Freeform 83"/>
              <p:cNvSpPr>
                <a:spLocks/>
              </p:cNvSpPr>
              <p:nvPr/>
            </p:nvSpPr>
            <p:spPr bwMode="auto">
              <a:xfrm>
                <a:off x="2576" y="1425"/>
                <a:ext cx="18" cy="30"/>
              </a:xfrm>
              <a:custGeom>
                <a:avLst/>
                <a:gdLst>
                  <a:gd name="T0" fmla="*/ 18 w 3"/>
                  <a:gd name="T1" fmla="*/ 30 h 5"/>
                  <a:gd name="T2" fmla="*/ 12 w 3"/>
                  <a:gd name="T3" fmla="*/ 24 h 5"/>
                  <a:gd name="T4" fmla="*/ 6 w 3"/>
                  <a:gd name="T5" fmla="*/ 18 h 5"/>
                  <a:gd name="T6" fmla="*/ 6 w 3"/>
                  <a:gd name="T7" fmla="*/ 12 h 5"/>
                  <a:gd name="T8" fmla="*/ 0 w 3"/>
                  <a:gd name="T9" fmla="*/ 6 h 5"/>
                  <a:gd name="T10" fmla="*/ 0 w 3"/>
                  <a:gd name="T11" fmla="*/ 0 h 5"/>
                  <a:gd name="T12" fmla="*/ 0 w 3"/>
                  <a:gd name="T13" fmla="*/ 0 h 5"/>
                  <a:gd name="T14" fmla="*/ 0 w 3"/>
                  <a:gd name="T15" fmla="*/ 6 h 5"/>
                  <a:gd name="T16" fmla="*/ 6 w 3"/>
                  <a:gd name="T17" fmla="*/ 12 h 5"/>
                  <a:gd name="T18" fmla="*/ 12 w 3"/>
                  <a:gd name="T19" fmla="*/ 18 h 5"/>
                  <a:gd name="T20" fmla="*/ 18 w 3"/>
                  <a:gd name="T21" fmla="*/ 30 h 5"/>
                  <a:gd name="T22" fmla="*/ 18 w 3"/>
                  <a:gd name="T23" fmla="*/ 3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5"/>
                  <a:gd name="T38" fmla="*/ 3 w 3"/>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5">
                    <a:moveTo>
                      <a:pt x="3" y="5"/>
                    </a:moveTo>
                    <a:lnTo>
                      <a:pt x="2" y="4"/>
                    </a:lnTo>
                    <a:lnTo>
                      <a:pt x="1" y="3"/>
                    </a:lnTo>
                    <a:lnTo>
                      <a:pt x="1" y="2"/>
                    </a:lnTo>
                    <a:lnTo>
                      <a:pt x="0" y="1"/>
                    </a:lnTo>
                    <a:lnTo>
                      <a:pt x="0" y="0"/>
                    </a:lnTo>
                    <a:lnTo>
                      <a:pt x="0" y="1"/>
                    </a:lnTo>
                    <a:lnTo>
                      <a:pt x="1" y="2"/>
                    </a:lnTo>
                    <a:lnTo>
                      <a:pt x="2" y="3"/>
                    </a:lnTo>
                    <a:lnTo>
                      <a:pt x="3" y="5"/>
                    </a:lnTo>
                    <a:close/>
                  </a:path>
                </a:pathLst>
              </a:custGeom>
              <a:solidFill>
                <a:srgbClr val="242729"/>
              </a:solidFill>
              <a:ln w="9525">
                <a:noFill/>
                <a:round/>
                <a:headEnd/>
                <a:tailEnd/>
              </a:ln>
            </p:spPr>
            <p:txBody>
              <a:bodyPr/>
              <a:lstStyle/>
              <a:p>
                <a:endParaRPr lang="it-IT"/>
              </a:p>
            </p:txBody>
          </p:sp>
          <p:sp>
            <p:nvSpPr>
              <p:cNvPr id="1108" name="Freeform 84"/>
              <p:cNvSpPr>
                <a:spLocks/>
              </p:cNvSpPr>
              <p:nvPr/>
            </p:nvSpPr>
            <p:spPr bwMode="auto">
              <a:xfrm>
                <a:off x="2582" y="1431"/>
                <a:ext cx="12" cy="18"/>
              </a:xfrm>
              <a:custGeom>
                <a:avLst/>
                <a:gdLst>
                  <a:gd name="T0" fmla="*/ 12 w 2"/>
                  <a:gd name="T1" fmla="*/ 18 h 3"/>
                  <a:gd name="T2" fmla="*/ 12 w 2"/>
                  <a:gd name="T3" fmla="*/ 18 h 3"/>
                  <a:gd name="T4" fmla="*/ 6 w 2"/>
                  <a:gd name="T5" fmla="*/ 12 h 3"/>
                  <a:gd name="T6" fmla="*/ 6 w 2"/>
                  <a:gd name="T7" fmla="*/ 6 h 3"/>
                  <a:gd name="T8" fmla="*/ 0 w 2"/>
                  <a:gd name="T9" fmla="*/ 6 h 3"/>
                  <a:gd name="T10" fmla="*/ 0 w 2"/>
                  <a:gd name="T11" fmla="*/ 0 h 3"/>
                  <a:gd name="T12" fmla="*/ 0 w 2"/>
                  <a:gd name="T13" fmla="*/ 0 h 3"/>
                  <a:gd name="T14" fmla="*/ 0 w 2"/>
                  <a:gd name="T15" fmla="*/ 6 h 3"/>
                  <a:gd name="T16" fmla="*/ 6 w 2"/>
                  <a:gd name="T17" fmla="*/ 6 h 3"/>
                  <a:gd name="T18" fmla="*/ 6 w 2"/>
                  <a:gd name="T19" fmla="*/ 12 h 3"/>
                  <a:gd name="T20" fmla="*/ 12 w 2"/>
                  <a:gd name="T21" fmla="*/ 18 h 3"/>
                  <a:gd name="T22" fmla="*/ 12 w 2"/>
                  <a:gd name="T23" fmla="*/ 18 h 3"/>
                  <a:gd name="T24" fmla="*/ 12 w 2"/>
                  <a:gd name="T25" fmla="*/ 18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3"/>
                  <a:gd name="T41" fmla="*/ 2 w 2"/>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3">
                    <a:moveTo>
                      <a:pt x="2" y="3"/>
                    </a:moveTo>
                    <a:lnTo>
                      <a:pt x="2" y="3"/>
                    </a:lnTo>
                    <a:lnTo>
                      <a:pt x="1" y="2"/>
                    </a:lnTo>
                    <a:lnTo>
                      <a:pt x="1" y="1"/>
                    </a:lnTo>
                    <a:lnTo>
                      <a:pt x="0" y="1"/>
                    </a:lnTo>
                    <a:lnTo>
                      <a:pt x="0" y="0"/>
                    </a:lnTo>
                    <a:lnTo>
                      <a:pt x="0" y="1"/>
                    </a:lnTo>
                    <a:lnTo>
                      <a:pt x="1" y="1"/>
                    </a:lnTo>
                    <a:lnTo>
                      <a:pt x="1" y="2"/>
                    </a:lnTo>
                    <a:lnTo>
                      <a:pt x="2" y="3"/>
                    </a:lnTo>
                    <a:close/>
                  </a:path>
                </a:pathLst>
              </a:custGeom>
              <a:solidFill>
                <a:srgbClr val="242729"/>
              </a:solidFill>
              <a:ln w="9525">
                <a:noFill/>
                <a:round/>
                <a:headEnd/>
                <a:tailEnd/>
              </a:ln>
            </p:spPr>
            <p:txBody>
              <a:bodyPr/>
              <a:lstStyle/>
              <a:p>
                <a:endParaRPr lang="it-IT"/>
              </a:p>
            </p:txBody>
          </p:sp>
          <p:sp>
            <p:nvSpPr>
              <p:cNvPr id="1109" name="Freeform 85"/>
              <p:cNvSpPr>
                <a:spLocks/>
              </p:cNvSpPr>
              <p:nvPr/>
            </p:nvSpPr>
            <p:spPr bwMode="auto">
              <a:xfrm>
                <a:off x="2582" y="1407"/>
                <a:ext cx="12" cy="18"/>
              </a:xfrm>
              <a:custGeom>
                <a:avLst/>
                <a:gdLst>
                  <a:gd name="T0" fmla="*/ 0 w 2"/>
                  <a:gd name="T1" fmla="*/ 12 h 3"/>
                  <a:gd name="T2" fmla="*/ 0 w 2"/>
                  <a:gd name="T3" fmla="*/ 12 h 3"/>
                  <a:gd name="T4" fmla="*/ 0 w 2"/>
                  <a:gd name="T5" fmla="*/ 12 h 3"/>
                  <a:gd name="T6" fmla="*/ 6 w 2"/>
                  <a:gd name="T7" fmla="*/ 12 h 3"/>
                  <a:gd name="T8" fmla="*/ 6 w 2"/>
                  <a:gd name="T9" fmla="*/ 6 h 3"/>
                  <a:gd name="T10" fmla="*/ 6 w 2"/>
                  <a:gd name="T11" fmla="*/ 0 h 3"/>
                  <a:gd name="T12" fmla="*/ 6 w 2"/>
                  <a:gd name="T13" fmla="*/ 6 h 3"/>
                  <a:gd name="T14" fmla="*/ 6 w 2"/>
                  <a:gd name="T15" fmla="*/ 6 h 3"/>
                  <a:gd name="T16" fmla="*/ 12 w 2"/>
                  <a:gd name="T17" fmla="*/ 12 h 3"/>
                  <a:gd name="T18" fmla="*/ 12 w 2"/>
                  <a:gd name="T19" fmla="*/ 12 h 3"/>
                  <a:gd name="T20" fmla="*/ 12 w 2"/>
                  <a:gd name="T21" fmla="*/ 18 h 3"/>
                  <a:gd name="T22" fmla="*/ 12 w 2"/>
                  <a:gd name="T23" fmla="*/ 18 h 3"/>
                  <a:gd name="T24" fmla="*/ 6 w 2"/>
                  <a:gd name="T25" fmla="*/ 18 h 3"/>
                  <a:gd name="T26" fmla="*/ 0 w 2"/>
                  <a:gd name="T27" fmla="*/ 18 h 3"/>
                  <a:gd name="T28" fmla="*/ 0 w 2"/>
                  <a:gd name="T29" fmla="*/ 18 h 3"/>
                  <a:gd name="T30" fmla="*/ 0 w 2"/>
                  <a:gd name="T31" fmla="*/ 18 h 3"/>
                  <a:gd name="T32" fmla="*/ 6 w 2"/>
                  <a:gd name="T33" fmla="*/ 12 h 3"/>
                  <a:gd name="T34" fmla="*/ 6 w 2"/>
                  <a:gd name="T35" fmla="*/ 12 h 3"/>
                  <a:gd name="T36" fmla="*/ 12 w 2"/>
                  <a:gd name="T37" fmla="*/ 18 h 3"/>
                  <a:gd name="T38" fmla="*/ 12 w 2"/>
                  <a:gd name="T39" fmla="*/ 12 h 3"/>
                  <a:gd name="T40" fmla="*/ 6 w 2"/>
                  <a:gd name="T41" fmla="*/ 12 h 3"/>
                  <a:gd name="T42" fmla="*/ 6 w 2"/>
                  <a:gd name="T43" fmla="*/ 12 h 3"/>
                  <a:gd name="T44" fmla="*/ 0 w 2"/>
                  <a:gd name="T45" fmla="*/ 12 h 3"/>
                  <a:gd name="T46" fmla="*/ 0 w 2"/>
                  <a:gd name="T47" fmla="*/ 12 h 3"/>
                  <a:gd name="T48" fmla="*/ 0 w 2"/>
                  <a:gd name="T49" fmla="*/ 12 h 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
                  <a:gd name="T76" fmla="*/ 0 h 3"/>
                  <a:gd name="T77" fmla="*/ 2 w 2"/>
                  <a:gd name="T78" fmla="*/ 3 h 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 h="3">
                    <a:moveTo>
                      <a:pt x="0" y="2"/>
                    </a:moveTo>
                    <a:lnTo>
                      <a:pt x="0" y="2"/>
                    </a:lnTo>
                    <a:lnTo>
                      <a:pt x="1" y="2"/>
                    </a:lnTo>
                    <a:lnTo>
                      <a:pt x="1" y="1"/>
                    </a:lnTo>
                    <a:lnTo>
                      <a:pt x="1" y="0"/>
                    </a:lnTo>
                    <a:lnTo>
                      <a:pt x="1" y="1"/>
                    </a:lnTo>
                    <a:lnTo>
                      <a:pt x="2" y="2"/>
                    </a:lnTo>
                    <a:lnTo>
                      <a:pt x="2" y="3"/>
                    </a:lnTo>
                    <a:lnTo>
                      <a:pt x="1" y="3"/>
                    </a:lnTo>
                    <a:lnTo>
                      <a:pt x="0" y="3"/>
                    </a:lnTo>
                    <a:lnTo>
                      <a:pt x="1" y="2"/>
                    </a:lnTo>
                    <a:lnTo>
                      <a:pt x="2" y="3"/>
                    </a:lnTo>
                    <a:lnTo>
                      <a:pt x="2" y="2"/>
                    </a:lnTo>
                    <a:lnTo>
                      <a:pt x="1" y="2"/>
                    </a:lnTo>
                    <a:lnTo>
                      <a:pt x="0" y="2"/>
                    </a:lnTo>
                    <a:close/>
                  </a:path>
                </a:pathLst>
              </a:custGeom>
              <a:solidFill>
                <a:srgbClr val="242729"/>
              </a:solidFill>
              <a:ln w="9525">
                <a:noFill/>
                <a:round/>
                <a:headEnd/>
                <a:tailEnd/>
              </a:ln>
            </p:spPr>
            <p:txBody>
              <a:bodyPr/>
              <a:lstStyle/>
              <a:p>
                <a:endParaRPr lang="it-IT"/>
              </a:p>
            </p:txBody>
          </p:sp>
          <p:sp>
            <p:nvSpPr>
              <p:cNvPr id="1110" name="Freeform 86"/>
              <p:cNvSpPr>
                <a:spLocks/>
              </p:cNvSpPr>
              <p:nvPr/>
            </p:nvSpPr>
            <p:spPr bwMode="auto">
              <a:xfrm>
                <a:off x="2594" y="1419"/>
                <a:ext cx="30" cy="36"/>
              </a:xfrm>
              <a:custGeom>
                <a:avLst/>
                <a:gdLst>
                  <a:gd name="T0" fmla="*/ 24 w 5"/>
                  <a:gd name="T1" fmla="*/ 0 h 6"/>
                  <a:gd name="T2" fmla="*/ 0 w 5"/>
                  <a:gd name="T3" fmla="*/ 0 h 6"/>
                  <a:gd name="T4" fmla="*/ 0 w 5"/>
                  <a:gd name="T5" fmla="*/ 0 h 6"/>
                  <a:gd name="T6" fmla="*/ 0 w 5"/>
                  <a:gd name="T7" fmla="*/ 6 h 6"/>
                  <a:gd name="T8" fmla="*/ 0 w 5"/>
                  <a:gd name="T9" fmla="*/ 6 h 6"/>
                  <a:gd name="T10" fmla="*/ 18 w 5"/>
                  <a:gd name="T11" fmla="*/ 36 h 6"/>
                  <a:gd name="T12" fmla="*/ 6 w 5"/>
                  <a:gd name="T13" fmla="*/ 12 h 6"/>
                  <a:gd name="T14" fmla="*/ 24 w 5"/>
                  <a:gd name="T15" fmla="*/ 30 h 6"/>
                  <a:gd name="T16" fmla="*/ 6 w 5"/>
                  <a:gd name="T17" fmla="*/ 6 h 6"/>
                  <a:gd name="T18" fmla="*/ 24 w 5"/>
                  <a:gd name="T19" fmla="*/ 24 h 6"/>
                  <a:gd name="T20" fmla="*/ 6 w 5"/>
                  <a:gd name="T21" fmla="*/ 6 h 6"/>
                  <a:gd name="T22" fmla="*/ 30 w 5"/>
                  <a:gd name="T23" fmla="*/ 18 h 6"/>
                  <a:gd name="T24" fmla="*/ 6 w 5"/>
                  <a:gd name="T25" fmla="*/ 6 h 6"/>
                  <a:gd name="T26" fmla="*/ 30 w 5"/>
                  <a:gd name="T27" fmla="*/ 6 h 6"/>
                  <a:gd name="T28" fmla="*/ 12 w 5"/>
                  <a:gd name="T29" fmla="*/ 0 h 6"/>
                  <a:gd name="T30" fmla="*/ 30 w 5"/>
                  <a:gd name="T31" fmla="*/ 6 h 6"/>
                  <a:gd name="T32" fmla="*/ 12 w 5"/>
                  <a:gd name="T33" fmla="*/ 0 h 6"/>
                  <a:gd name="T34" fmla="*/ 24 w 5"/>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6"/>
                  <a:gd name="T56" fmla="*/ 5 w 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6">
                    <a:moveTo>
                      <a:pt x="4" y="0"/>
                    </a:moveTo>
                    <a:lnTo>
                      <a:pt x="0" y="0"/>
                    </a:lnTo>
                    <a:lnTo>
                      <a:pt x="0" y="1"/>
                    </a:lnTo>
                    <a:lnTo>
                      <a:pt x="3" y="6"/>
                    </a:lnTo>
                    <a:lnTo>
                      <a:pt x="1" y="2"/>
                    </a:lnTo>
                    <a:lnTo>
                      <a:pt x="4" y="5"/>
                    </a:lnTo>
                    <a:lnTo>
                      <a:pt x="1" y="1"/>
                    </a:lnTo>
                    <a:lnTo>
                      <a:pt x="4" y="4"/>
                    </a:lnTo>
                    <a:lnTo>
                      <a:pt x="1" y="1"/>
                    </a:lnTo>
                    <a:lnTo>
                      <a:pt x="5" y="3"/>
                    </a:lnTo>
                    <a:lnTo>
                      <a:pt x="1" y="1"/>
                    </a:lnTo>
                    <a:lnTo>
                      <a:pt x="5" y="1"/>
                    </a:lnTo>
                    <a:lnTo>
                      <a:pt x="2" y="0"/>
                    </a:lnTo>
                    <a:lnTo>
                      <a:pt x="5" y="1"/>
                    </a:lnTo>
                    <a:lnTo>
                      <a:pt x="2" y="0"/>
                    </a:lnTo>
                    <a:lnTo>
                      <a:pt x="4" y="0"/>
                    </a:lnTo>
                    <a:close/>
                  </a:path>
                </a:pathLst>
              </a:custGeom>
              <a:solidFill>
                <a:srgbClr val="242729"/>
              </a:solidFill>
              <a:ln w="9525">
                <a:noFill/>
                <a:round/>
                <a:headEnd/>
                <a:tailEnd/>
              </a:ln>
            </p:spPr>
            <p:txBody>
              <a:bodyPr/>
              <a:lstStyle/>
              <a:p>
                <a:endParaRPr lang="it-IT"/>
              </a:p>
            </p:txBody>
          </p:sp>
          <p:sp>
            <p:nvSpPr>
              <p:cNvPr id="1111" name="Freeform 87"/>
              <p:cNvSpPr>
                <a:spLocks/>
              </p:cNvSpPr>
              <p:nvPr/>
            </p:nvSpPr>
            <p:spPr bwMode="auto">
              <a:xfrm>
                <a:off x="2594" y="1413"/>
                <a:ext cx="6" cy="6"/>
              </a:xfrm>
              <a:custGeom>
                <a:avLst/>
                <a:gdLst>
                  <a:gd name="T0" fmla="*/ 6 w 1"/>
                  <a:gd name="T1" fmla="*/ 6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6 w 1"/>
                  <a:gd name="T15" fmla="*/ 6 h 1"/>
                  <a:gd name="T16" fmla="*/ 6 w 1"/>
                  <a:gd name="T17" fmla="*/ 6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1" y="1"/>
                    </a:moveTo>
                    <a:lnTo>
                      <a:pt x="0" y="0"/>
                    </a:lnTo>
                    <a:lnTo>
                      <a:pt x="1" y="1"/>
                    </a:lnTo>
                    <a:close/>
                  </a:path>
                </a:pathLst>
              </a:custGeom>
              <a:solidFill>
                <a:srgbClr val="242729"/>
              </a:solidFill>
              <a:ln w="9525">
                <a:noFill/>
                <a:round/>
                <a:headEnd/>
                <a:tailEnd/>
              </a:ln>
            </p:spPr>
            <p:txBody>
              <a:bodyPr/>
              <a:lstStyle/>
              <a:p>
                <a:endParaRPr lang="it-IT"/>
              </a:p>
            </p:txBody>
          </p:sp>
          <p:sp>
            <p:nvSpPr>
              <p:cNvPr id="1112" name="Freeform 88"/>
              <p:cNvSpPr>
                <a:spLocks/>
              </p:cNvSpPr>
              <p:nvPr/>
            </p:nvSpPr>
            <p:spPr bwMode="auto">
              <a:xfrm>
                <a:off x="2588" y="1401"/>
                <a:ext cx="12" cy="6"/>
              </a:xfrm>
              <a:custGeom>
                <a:avLst/>
                <a:gdLst>
                  <a:gd name="T0" fmla="*/ 0 w 2"/>
                  <a:gd name="T1" fmla="*/ 6 h 1"/>
                  <a:gd name="T2" fmla="*/ 6 w 2"/>
                  <a:gd name="T3" fmla="*/ 0 h 1"/>
                  <a:gd name="T4" fmla="*/ 6 w 2"/>
                  <a:gd name="T5" fmla="*/ 0 h 1"/>
                  <a:gd name="T6" fmla="*/ 12 w 2"/>
                  <a:gd name="T7" fmla="*/ 0 h 1"/>
                  <a:gd name="T8" fmla="*/ 12 w 2"/>
                  <a:gd name="T9" fmla="*/ 6 h 1"/>
                  <a:gd name="T10" fmla="*/ 6 w 2"/>
                  <a:gd name="T11" fmla="*/ 6 h 1"/>
                  <a:gd name="T12" fmla="*/ 6 w 2"/>
                  <a:gd name="T13" fmla="*/ 6 h 1"/>
                  <a:gd name="T14" fmla="*/ 6 w 2"/>
                  <a:gd name="T15" fmla="*/ 6 h 1"/>
                  <a:gd name="T16" fmla="*/ 12 w 2"/>
                  <a:gd name="T17" fmla="*/ 0 h 1"/>
                  <a:gd name="T18" fmla="*/ 6 w 2"/>
                  <a:gd name="T19" fmla="*/ 0 h 1"/>
                  <a:gd name="T20" fmla="*/ 6 w 2"/>
                  <a:gd name="T21" fmla="*/ 6 h 1"/>
                  <a:gd name="T22" fmla="*/ 0 w 2"/>
                  <a:gd name="T23" fmla="*/ 6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1"/>
                  <a:gd name="T38" fmla="*/ 2 w 2"/>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1">
                    <a:moveTo>
                      <a:pt x="0" y="1"/>
                    </a:moveTo>
                    <a:lnTo>
                      <a:pt x="1" y="0"/>
                    </a:lnTo>
                    <a:lnTo>
                      <a:pt x="2" y="0"/>
                    </a:lnTo>
                    <a:lnTo>
                      <a:pt x="2" y="1"/>
                    </a:lnTo>
                    <a:lnTo>
                      <a:pt x="1" y="1"/>
                    </a:lnTo>
                    <a:lnTo>
                      <a:pt x="2" y="0"/>
                    </a:lnTo>
                    <a:lnTo>
                      <a:pt x="1" y="0"/>
                    </a:lnTo>
                    <a:lnTo>
                      <a:pt x="1" y="1"/>
                    </a:lnTo>
                    <a:lnTo>
                      <a:pt x="0" y="1"/>
                    </a:lnTo>
                    <a:close/>
                  </a:path>
                </a:pathLst>
              </a:custGeom>
              <a:solidFill>
                <a:srgbClr val="242729"/>
              </a:solidFill>
              <a:ln w="9525">
                <a:noFill/>
                <a:round/>
                <a:headEnd/>
                <a:tailEnd/>
              </a:ln>
            </p:spPr>
            <p:txBody>
              <a:bodyPr/>
              <a:lstStyle/>
              <a:p>
                <a:endParaRPr lang="it-IT"/>
              </a:p>
            </p:txBody>
          </p:sp>
          <p:sp>
            <p:nvSpPr>
              <p:cNvPr id="1113" name="Freeform 89"/>
              <p:cNvSpPr>
                <a:spLocks/>
              </p:cNvSpPr>
              <p:nvPr/>
            </p:nvSpPr>
            <p:spPr bwMode="auto">
              <a:xfrm>
                <a:off x="2588" y="1365"/>
                <a:ext cx="36" cy="48"/>
              </a:xfrm>
              <a:custGeom>
                <a:avLst/>
                <a:gdLst>
                  <a:gd name="T0" fmla="*/ 6 w 6"/>
                  <a:gd name="T1" fmla="*/ 30 h 8"/>
                  <a:gd name="T2" fmla="*/ 0 w 6"/>
                  <a:gd name="T3" fmla="*/ 30 h 8"/>
                  <a:gd name="T4" fmla="*/ 0 w 6"/>
                  <a:gd name="T5" fmla="*/ 24 h 8"/>
                  <a:gd name="T6" fmla="*/ 0 w 6"/>
                  <a:gd name="T7" fmla="*/ 18 h 8"/>
                  <a:gd name="T8" fmla="*/ 6 w 6"/>
                  <a:gd name="T9" fmla="*/ 18 h 8"/>
                  <a:gd name="T10" fmla="*/ 18 w 6"/>
                  <a:gd name="T11" fmla="*/ 0 h 8"/>
                  <a:gd name="T12" fmla="*/ 6 w 6"/>
                  <a:gd name="T13" fmla="*/ 18 h 8"/>
                  <a:gd name="T14" fmla="*/ 24 w 6"/>
                  <a:gd name="T15" fmla="*/ 0 h 8"/>
                  <a:gd name="T16" fmla="*/ 6 w 6"/>
                  <a:gd name="T17" fmla="*/ 18 h 8"/>
                  <a:gd name="T18" fmla="*/ 30 w 6"/>
                  <a:gd name="T19" fmla="*/ 0 h 8"/>
                  <a:gd name="T20" fmla="*/ 12 w 6"/>
                  <a:gd name="T21" fmla="*/ 18 h 8"/>
                  <a:gd name="T22" fmla="*/ 30 w 6"/>
                  <a:gd name="T23" fmla="*/ 12 h 8"/>
                  <a:gd name="T24" fmla="*/ 12 w 6"/>
                  <a:gd name="T25" fmla="*/ 24 h 8"/>
                  <a:gd name="T26" fmla="*/ 36 w 6"/>
                  <a:gd name="T27" fmla="*/ 18 h 8"/>
                  <a:gd name="T28" fmla="*/ 12 w 6"/>
                  <a:gd name="T29" fmla="*/ 24 h 8"/>
                  <a:gd name="T30" fmla="*/ 36 w 6"/>
                  <a:gd name="T31" fmla="*/ 24 h 8"/>
                  <a:gd name="T32" fmla="*/ 12 w 6"/>
                  <a:gd name="T33" fmla="*/ 24 h 8"/>
                  <a:gd name="T34" fmla="*/ 36 w 6"/>
                  <a:gd name="T35" fmla="*/ 30 h 8"/>
                  <a:gd name="T36" fmla="*/ 12 w 6"/>
                  <a:gd name="T37" fmla="*/ 30 h 8"/>
                  <a:gd name="T38" fmla="*/ 30 w 6"/>
                  <a:gd name="T39" fmla="*/ 36 h 8"/>
                  <a:gd name="T40" fmla="*/ 6 w 6"/>
                  <a:gd name="T41" fmla="*/ 30 h 8"/>
                  <a:gd name="T42" fmla="*/ 30 w 6"/>
                  <a:gd name="T43" fmla="*/ 42 h 8"/>
                  <a:gd name="T44" fmla="*/ 6 w 6"/>
                  <a:gd name="T45" fmla="*/ 30 h 8"/>
                  <a:gd name="T46" fmla="*/ 24 w 6"/>
                  <a:gd name="T47" fmla="*/ 48 h 8"/>
                  <a:gd name="T48" fmla="*/ 6 w 6"/>
                  <a:gd name="T49" fmla="*/ 30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8"/>
                  <a:gd name="T77" fmla="*/ 6 w 6"/>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8">
                    <a:moveTo>
                      <a:pt x="1" y="5"/>
                    </a:moveTo>
                    <a:lnTo>
                      <a:pt x="0" y="5"/>
                    </a:lnTo>
                    <a:lnTo>
                      <a:pt x="0" y="4"/>
                    </a:lnTo>
                    <a:lnTo>
                      <a:pt x="0" y="3"/>
                    </a:lnTo>
                    <a:lnTo>
                      <a:pt x="1" y="3"/>
                    </a:lnTo>
                    <a:lnTo>
                      <a:pt x="3" y="0"/>
                    </a:lnTo>
                    <a:lnTo>
                      <a:pt x="1" y="3"/>
                    </a:lnTo>
                    <a:lnTo>
                      <a:pt x="4" y="0"/>
                    </a:lnTo>
                    <a:lnTo>
                      <a:pt x="1" y="3"/>
                    </a:lnTo>
                    <a:lnTo>
                      <a:pt x="5" y="0"/>
                    </a:lnTo>
                    <a:lnTo>
                      <a:pt x="2" y="3"/>
                    </a:lnTo>
                    <a:lnTo>
                      <a:pt x="5" y="2"/>
                    </a:lnTo>
                    <a:lnTo>
                      <a:pt x="2" y="4"/>
                    </a:lnTo>
                    <a:lnTo>
                      <a:pt x="6" y="3"/>
                    </a:lnTo>
                    <a:lnTo>
                      <a:pt x="2" y="4"/>
                    </a:lnTo>
                    <a:lnTo>
                      <a:pt x="6" y="4"/>
                    </a:lnTo>
                    <a:lnTo>
                      <a:pt x="2" y="4"/>
                    </a:lnTo>
                    <a:lnTo>
                      <a:pt x="6" y="5"/>
                    </a:lnTo>
                    <a:lnTo>
                      <a:pt x="2" y="5"/>
                    </a:lnTo>
                    <a:lnTo>
                      <a:pt x="5" y="6"/>
                    </a:lnTo>
                    <a:lnTo>
                      <a:pt x="1" y="5"/>
                    </a:lnTo>
                    <a:lnTo>
                      <a:pt x="5" y="7"/>
                    </a:lnTo>
                    <a:lnTo>
                      <a:pt x="1" y="5"/>
                    </a:lnTo>
                    <a:lnTo>
                      <a:pt x="4" y="8"/>
                    </a:lnTo>
                    <a:lnTo>
                      <a:pt x="1" y="5"/>
                    </a:lnTo>
                    <a:close/>
                  </a:path>
                </a:pathLst>
              </a:custGeom>
              <a:solidFill>
                <a:srgbClr val="242729"/>
              </a:solidFill>
              <a:ln w="9525">
                <a:noFill/>
                <a:round/>
                <a:headEnd/>
                <a:tailEnd/>
              </a:ln>
            </p:spPr>
            <p:txBody>
              <a:bodyPr/>
              <a:lstStyle/>
              <a:p>
                <a:endParaRPr lang="it-IT"/>
              </a:p>
            </p:txBody>
          </p:sp>
          <p:sp>
            <p:nvSpPr>
              <p:cNvPr id="1114" name="Freeform 90"/>
              <p:cNvSpPr>
                <a:spLocks/>
              </p:cNvSpPr>
              <p:nvPr/>
            </p:nvSpPr>
            <p:spPr bwMode="auto">
              <a:xfrm>
                <a:off x="2588" y="1317"/>
                <a:ext cx="30" cy="36"/>
              </a:xfrm>
              <a:custGeom>
                <a:avLst/>
                <a:gdLst>
                  <a:gd name="T0" fmla="*/ 6 w 5"/>
                  <a:gd name="T1" fmla="*/ 30 h 6"/>
                  <a:gd name="T2" fmla="*/ 0 w 5"/>
                  <a:gd name="T3" fmla="*/ 30 h 6"/>
                  <a:gd name="T4" fmla="*/ 6 w 5"/>
                  <a:gd name="T5" fmla="*/ 36 h 6"/>
                  <a:gd name="T6" fmla="*/ 6 w 5"/>
                  <a:gd name="T7" fmla="*/ 36 h 6"/>
                  <a:gd name="T8" fmla="*/ 6 w 5"/>
                  <a:gd name="T9" fmla="*/ 36 h 6"/>
                  <a:gd name="T10" fmla="*/ 12 w 5"/>
                  <a:gd name="T11" fmla="*/ 36 h 6"/>
                  <a:gd name="T12" fmla="*/ 30 w 5"/>
                  <a:gd name="T13" fmla="*/ 36 h 6"/>
                  <a:gd name="T14" fmla="*/ 12 w 5"/>
                  <a:gd name="T15" fmla="*/ 36 h 6"/>
                  <a:gd name="T16" fmla="*/ 30 w 5"/>
                  <a:gd name="T17" fmla="*/ 30 h 6"/>
                  <a:gd name="T18" fmla="*/ 6 w 5"/>
                  <a:gd name="T19" fmla="*/ 36 h 6"/>
                  <a:gd name="T20" fmla="*/ 30 w 5"/>
                  <a:gd name="T21" fmla="*/ 24 h 6"/>
                  <a:gd name="T22" fmla="*/ 6 w 5"/>
                  <a:gd name="T23" fmla="*/ 30 h 6"/>
                  <a:gd name="T24" fmla="*/ 24 w 5"/>
                  <a:gd name="T25" fmla="*/ 18 h 6"/>
                  <a:gd name="T26" fmla="*/ 6 w 5"/>
                  <a:gd name="T27" fmla="*/ 30 h 6"/>
                  <a:gd name="T28" fmla="*/ 24 w 5"/>
                  <a:gd name="T29" fmla="*/ 12 h 6"/>
                  <a:gd name="T30" fmla="*/ 6 w 5"/>
                  <a:gd name="T31" fmla="*/ 30 h 6"/>
                  <a:gd name="T32" fmla="*/ 24 w 5"/>
                  <a:gd name="T33" fmla="*/ 0 h 6"/>
                  <a:gd name="T34" fmla="*/ 6 w 5"/>
                  <a:gd name="T35" fmla="*/ 3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6"/>
                  <a:gd name="T56" fmla="*/ 5 w 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6">
                    <a:moveTo>
                      <a:pt x="1" y="5"/>
                    </a:moveTo>
                    <a:lnTo>
                      <a:pt x="0" y="5"/>
                    </a:lnTo>
                    <a:lnTo>
                      <a:pt x="1" y="6"/>
                    </a:lnTo>
                    <a:lnTo>
                      <a:pt x="2" y="6"/>
                    </a:lnTo>
                    <a:lnTo>
                      <a:pt x="5" y="6"/>
                    </a:lnTo>
                    <a:lnTo>
                      <a:pt x="2" y="6"/>
                    </a:lnTo>
                    <a:lnTo>
                      <a:pt x="5" y="5"/>
                    </a:lnTo>
                    <a:lnTo>
                      <a:pt x="1" y="6"/>
                    </a:lnTo>
                    <a:lnTo>
                      <a:pt x="5" y="4"/>
                    </a:lnTo>
                    <a:lnTo>
                      <a:pt x="1" y="5"/>
                    </a:lnTo>
                    <a:lnTo>
                      <a:pt x="4" y="3"/>
                    </a:lnTo>
                    <a:lnTo>
                      <a:pt x="1" y="5"/>
                    </a:lnTo>
                    <a:lnTo>
                      <a:pt x="4" y="2"/>
                    </a:lnTo>
                    <a:lnTo>
                      <a:pt x="1" y="5"/>
                    </a:lnTo>
                    <a:lnTo>
                      <a:pt x="4" y="0"/>
                    </a:lnTo>
                    <a:lnTo>
                      <a:pt x="1" y="5"/>
                    </a:lnTo>
                    <a:close/>
                  </a:path>
                </a:pathLst>
              </a:custGeom>
              <a:solidFill>
                <a:srgbClr val="242729"/>
              </a:solidFill>
              <a:ln w="9525">
                <a:noFill/>
                <a:round/>
                <a:headEnd/>
                <a:tailEnd/>
              </a:ln>
            </p:spPr>
            <p:txBody>
              <a:bodyPr/>
              <a:lstStyle/>
              <a:p>
                <a:endParaRPr lang="it-IT"/>
              </a:p>
            </p:txBody>
          </p:sp>
          <p:sp>
            <p:nvSpPr>
              <p:cNvPr id="1115" name="Freeform 91"/>
              <p:cNvSpPr>
                <a:spLocks/>
              </p:cNvSpPr>
              <p:nvPr/>
            </p:nvSpPr>
            <p:spPr bwMode="auto">
              <a:xfrm>
                <a:off x="2576" y="1353"/>
                <a:ext cx="18" cy="18"/>
              </a:xfrm>
              <a:custGeom>
                <a:avLst/>
                <a:gdLst>
                  <a:gd name="T0" fmla="*/ 18 w 3"/>
                  <a:gd name="T1" fmla="*/ 0 h 3"/>
                  <a:gd name="T2" fmla="*/ 18 w 3"/>
                  <a:gd name="T3" fmla="*/ 0 h 3"/>
                  <a:gd name="T4" fmla="*/ 18 w 3"/>
                  <a:gd name="T5" fmla="*/ 0 h 3"/>
                  <a:gd name="T6" fmla="*/ 6 w 3"/>
                  <a:gd name="T7" fmla="*/ 12 h 3"/>
                  <a:gd name="T8" fmla="*/ 0 w 3"/>
                  <a:gd name="T9" fmla="*/ 18 h 3"/>
                  <a:gd name="T10" fmla="*/ 0 w 3"/>
                  <a:gd name="T11" fmla="*/ 18 h 3"/>
                  <a:gd name="T12" fmla="*/ 0 w 3"/>
                  <a:gd name="T13" fmla="*/ 18 h 3"/>
                  <a:gd name="T14" fmla="*/ 6 w 3"/>
                  <a:gd name="T15" fmla="*/ 18 h 3"/>
                  <a:gd name="T16" fmla="*/ 6 w 3"/>
                  <a:gd name="T17" fmla="*/ 12 h 3"/>
                  <a:gd name="T18" fmla="*/ 12 w 3"/>
                  <a:gd name="T19" fmla="*/ 6 h 3"/>
                  <a:gd name="T20" fmla="*/ 18 w 3"/>
                  <a:gd name="T21" fmla="*/ 0 h 3"/>
                  <a:gd name="T22" fmla="*/ 18 w 3"/>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3" y="0"/>
                    </a:moveTo>
                    <a:lnTo>
                      <a:pt x="3" y="0"/>
                    </a:lnTo>
                    <a:lnTo>
                      <a:pt x="1" y="2"/>
                    </a:lnTo>
                    <a:lnTo>
                      <a:pt x="0" y="3"/>
                    </a:lnTo>
                    <a:lnTo>
                      <a:pt x="1" y="3"/>
                    </a:lnTo>
                    <a:lnTo>
                      <a:pt x="1" y="2"/>
                    </a:lnTo>
                    <a:lnTo>
                      <a:pt x="2" y="1"/>
                    </a:lnTo>
                    <a:lnTo>
                      <a:pt x="3" y="0"/>
                    </a:lnTo>
                    <a:close/>
                  </a:path>
                </a:pathLst>
              </a:custGeom>
              <a:solidFill>
                <a:srgbClr val="242729"/>
              </a:solidFill>
              <a:ln w="9525">
                <a:noFill/>
                <a:round/>
                <a:headEnd/>
                <a:tailEnd/>
              </a:ln>
            </p:spPr>
            <p:txBody>
              <a:bodyPr/>
              <a:lstStyle/>
              <a:p>
                <a:endParaRPr lang="it-IT"/>
              </a:p>
            </p:txBody>
          </p:sp>
          <p:sp>
            <p:nvSpPr>
              <p:cNvPr id="1116" name="Freeform 92"/>
              <p:cNvSpPr>
                <a:spLocks/>
              </p:cNvSpPr>
              <p:nvPr/>
            </p:nvSpPr>
            <p:spPr bwMode="auto">
              <a:xfrm>
                <a:off x="2576" y="1371"/>
                <a:ext cx="24" cy="12"/>
              </a:xfrm>
              <a:custGeom>
                <a:avLst/>
                <a:gdLst>
                  <a:gd name="T0" fmla="*/ 0 w 4"/>
                  <a:gd name="T1" fmla="*/ 6 h 2"/>
                  <a:gd name="T2" fmla="*/ 0 w 4"/>
                  <a:gd name="T3" fmla="*/ 6 h 2"/>
                  <a:gd name="T4" fmla="*/ 0 w 4"/>
                  <a:gd name="T5" fmla="*/ 6 h 2"/>
                  <a:gd name="T6" fmla="*/ 6 w 4"/>
                  <a:gd name="T7" fmla="*/ 6 h 2"/>
                  <a:gd name="T8" fmla="*/ 6 w 4"/>
                  <a:gd name="T9" fmla="*/ 12 h 2"/>
                  <a:gd name="T10" fmla="*/ 12 w 4"/>
                  <a:gd name="T11" fmla="*/ 6 h 2"/>
                  <a:gd name="T12" fmla="*/ 18 w 4"/>
                  <a:gd name="T13" fmla="*/ 6 h 2"/>
                  <a:gd name="T14" fmla="*/ 24 w 4"/>
                  <a:gd name="T15" fmla="*/ 0 h 2"/>
                  <a:gd name="T16" fmla="*/ 24 w 4"/>
                  <a:gd name="T17" fmla="*/ 0 h 2"/>
                  <a:gd name="T18" fmla="*/ 18 w 4"/>
                  <a:gd name="T19" fmla="*/ 6 h 2"/>
                  <a:gd name="T20" fmla="*/ 12 w 4"/>
                  <a:gd name="T21" fmla="*/ 6 h 2"/>
                  <a:gd name="T22" fmla="*/ 6 w 4"/>
                  <a:gd name="T23" fmla="*/ 6 h 2"/>
                  <a:gd name="T24" fmla="*/ 6 w 4"/>
                  <a:gd name="T25" fmla="*/ 6 h 2"/>
                  <a:gd name="T26" fmla="*/ 0 w 4"/>
                  <a:gd name="T27" fmla="*/ 6 h 2"/>
                  <a:gd name="T28" fmla="*/ 0 w 4"/>
                  <a:gd name="T29" fmla="*/ 0 h 2"/>
                  <a:gd name="T30" fmla="*/ 0 w 4"/>
                  <a:gd name="T31" fmla="*/ 6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2"/>
                  <a:gd name="T50" fmla="*/ 4 w 4"/>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2">
                    <a:moveTo>
                      <a:pt x="0" y="1"/>
                    </a:moveTo>
                    <a:lnTo>
                      <a:pt x="0" y="1"/>
                    </a:lnTo>
                    <a:lnTo>
                      <a:pt x="1" y="1"/>
                    </a:lnTo>
                    <a:lnTo>
                      <a:pt x="1" y="2"/>
                    </a:lnTo>
                    <a:lnTo>
                      <a:pt x="2" y="1"/>
                    </a:lnTo>
                    <a:lnTo>
                      <a:pt x="3" y="1"/>
                    </a:lnTo>
                    <a:lnTo>
                      <a:pt x="4" y="0"/>
                    </a:lnTo>
                    <a:lnTo>
                      <a:pt x="3" y="1"/>
                    </a:lnTo>
                    <a:lnTo>
                      <a:pt x="2" y="1"/>
                    </a:lnTo>
                    <a:lnTo>
                      <a:pt x="1" y="1"/>
                    </a:lnTo>
                    <a:lnTo>
                      <a:pt x="0" y="1"/>
                    </a:lnTo>
                    <a:lnTo>
                      <a:pt x="0" y="0"/>
                    </a:lnTo>
                    <a:lnTo>
                      <a:pt x="0" y="1"/>
                    </a:lnTo>
                    <a:close/>
                  </a:path>
                </a:pathLst>
              </a:custGeom>
              <a:solidFill>
                <a:srgbClr val="242729"/>
              </a:solidFill>
              <a:ln w="9525">
                <a:noFill/>
                <a:round/>
                <a:headEnd/>
                <a:tailEnd/>
              </a:ln>
            </p:spPr>
            <p:txBody>
              <a:bodyPr/>
              <a:lstStyle/>
              <a:p>
                <a:endParaRPr lang="it-IT"/>
              </a:p>
            </p:txBody>
          </p:sp>
          <p:sp>
            <p:nvSpPr>
              <p:cNvPr id="1117" name="Freeform 93"/>
              <p:cNvSpPr>
                <a:spLocks/>
              </p:cNvSpPr>
              <p:nvPr/>
            </p:nvSpPr>
            <p:spPr bwMode="auto">
              <a:xfrm>
                <a:off x="2570" y="1353"/>
                <a:ext cx="24" cy="18"/>
              </a:xfrm>
              <a:custGeom>
                <a:avLst/>
                <a:gdLst>
                  <a:gd name="T0" fmla="*/ 24 w 4"/>
                  <a:gd name="T1" fmla="*/ 0 h 3"/>
                  <a:gd name="T2" fmla="*/ 12 w 4"/>
                  <a:gd name="T3" fmla="*/ 6 h 3"/>
                  <a:gd name="T4" fmla="*/ 6 w 4"/>
                  <a:gd name="T5" fmla="*/ 12 h 3"/>
                  <a:gd name="T6" fmla="*/ 0 w 4"/>
                  <a:gd name="T7" fmla="*/ 18 h 3"/>
                  <a:gd name="T8" fmla="*/ 6 w 4"/>
                  <a:gd name="T9" fmla="*/ 18 h 3"/>
                  <a:gd name="T10" fmla="*/ 6 w 4"/>
                  <a:gd name="T11" fmla="*/ 18 h 3"/>
                  <a:gd name="T12" fmla="*/ 12 w 4"/>
                  <a:gd name="T13" fmla="*/ 6 h 3"/>
                  <a:gd name="T14" fmla="*/ 24 w 4"/>
                  <a:gd name="T15" fmla="*/ 0 h 3"/>
                  <a:gd name="T16" fmla="*/ 24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0"/>
                    </a:moveTo>
                    <a:lnTo>
                      <a:pt x="2" y="1"/>
                    </a:lnTo>
                    <a:lnTo>
                      <a:pt x="1" y="2"/>
                    </a:lnTo>
                    <a:lnTo>
                      <a:pt x="0" y="3"/>
                    </a:lnTo>
                    <a:lnTo>
                      <a:pt x="1" y="3"/>
                    </a:lnTo>
                    <a:lnTo>
                      <a:pt x="2" y="1"/>
                    </a:lnTo>
                    <a:lnTo>
                      <a:pt x="4" y="0"/>
                    </a:lnTo>
                    <a:close/>
                  </a:path>
                </a:pathLst>
              </a:custGeom>
              <a:solidFill>
                <a:srgbClr val="242729"/>
              </a:solidFill>
              <a:ln w="9525">
                <a:noFill/>
                <a:round/>
                <a:headEnd/>
                <a:tailEnd/>
              </a:ln>
            </p:spPr>
            <p:txBody>
              <a:bodyPr/>
              <a:lstStyle/>
              <a:p>
                <a:endParaRPr lang="it-IT"/>
              </a:p>
            </p:txBody>
          </p:sp>
          <p:sp>
            <p:nvSpPr>
              <p:cNvPr id="1118" name="Freeform 94"/>
              <p:cNvSpPr>
                <a:spLocks/>
              </p:cNvSpPr>
              <p:nvPr/>
            </p:nvSpPr>
            <p:spPr bwMode="auto">
              <a:xfrm>
                <a:off x="2570" y="1371"/>
                <a:ext cx="30" cy="12"/>
              </a:xfrm>
              <a:custGeom>
                <a:avLst/>
                <a:gdLst>
                  <a:gd name="T0" fmla="*/ 0 w 5"/>
                  <a:gd name="T1" fmla="*/ 0 h 2"/>
                  <a:gd name="T2" fmla="*/ 0 w 5"/>
                  <a:gd name="T3" fmla="*/ 6 h 2"/>
                  <a:gd name="T4" fmla="*/ 0 w 5"/>
                  <a:gd name="T5" fmla="*/ 12 h 2"/>
                  <a:gd name="T6" fmla="*/ 6 w 5"/>
                  <a:gd name="T7" fmla="*/ 12 h 2"/>
                  <a:gd name="T8" fmla="*/ 6 w 5"/>
                  <a:gd name="T9" fmla="*/ 12 h 2"/>
                  <a:gd name="T10" fmla="*/ 12 w 5"/>
                  <a:gd name="T11" fmla="*/ 12 h 2"/>
                  <a:gd name="T12" fmla="*/ 18 w 5"/>
                  <a:gd name="T13" fmla="*/ 12 h 2"/>
                  <a:gd name="T14" fmla="*/ 24 w 5"/>
                  <a:gd name="T15" fmla="*/ 12 h 2"/>
                  <a:gd name="T16" fmla="*/ 24 w 5"/>
                  <a:gd name="T17" fmla="*/ 6 h 2"/>
                  <a:gd name="T18" fmla="*/ 30 w 5"/>
                  <a:gd name="T19" fmla="*/ 6 h 2"/>
                  <a:gd name="T20" fmla="*/ 18 w 5"/>
                  <a:gd name="T21" fmla="*/ 12 h 2"/>
                  <a:gd name="T22" fmla="*/ 12 w 5"/>
                  <a:gd name="T23" fmla="*/ 12 h 2"/>
                  <a:gd name="T24" fmla="*/ 6 w 5"/>
                  <a:gd name="T25" fmla="*/ 12 h 2"/>
                  <a:gd name="T26" fmla="*/ 6 w 5"/>
                  <a:gd name="T27" fmla="*/ 12 h 2"/>
                  <a:gd name="T28" fmla="*/ 6 w 5"/>
                  <a:gd name="T29" fmla="*/ 6 h 2"/>
                  <a:gd name="T30" fmla="*/ 0 w 5"/>
                  <a:gd name="T31" fmla="*/ 6 h 2"/>
                  <a:gd name="T32" fmla="*/ 6 w 5"/>
                  <a:gd name="T33" fmla="*/ 0 h 2"/>
                  <a:gd name="T34" fmla="*/ 0 w 5"/>
                  <a:gd name="T35" fmla="*/ 0 h 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2"/>
                  <a:gd name="T56" fmla="*/ 5 w 5"/>
                  <a:gd name="T57" fmla="*/ 2 h 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2">
                    <a:moveTo>
                      <a:pt x="0" y="0"/>
                    </a:moveTo>
                    <a:lnTo>
                      <a:pt x="0" y="1"/>
                    </a:lnTo>
                    <a:lnTo>
                      <a:pt x="0" y="2"/>
                    </a:lnTo>
                    <a:lnTo>
                      <a:pt x="1" y="2"/>
                    </a:lnTo>
                    <a:lnTo>
                      <a:pt x="2" y="2"/>
                    </a:lnTo>
                    <a:lnTo>
                      <a:pt x="3" y="2"/>
                    </a:lnTo>
                    <a:lnTo>
                      <a:pt x="4" y="2"/>
                    </a:lnTo>
                    <a:lnTo>
                      <a:pt x="4" y="1"/>
                    </a:lnTo>
                    <a:lnTo>
                      <a:pt x="5" y="1"/>
                    </a:lnTo>
                    <a:lnTo>
                      <a:pt x="3" y="2"/>
                    </a:lnTo>
                    <a:lnTo>
                      <a:pt x="2" y="2"/>
                    </a:lnTo>
                    <a:lnTo>
                      <a:pt x="1" y="2"/>
                    </a:lnTo>
                    <a:lnTo>
                      <a:pt x="1" y="1"/>
                    </a:lnTo>
                    <a:lnTo>
                      <a:pt x="0" y="1"/>
                    </a:lnTo>
                    <a:lnTo>
                      <a:pt x="1" y="0"/>
                    </a:lnTo>
                    <a:lnTo>
                      <a:pt x="0" y="0"/>
                    </a:lnTo>
                    <a:close/>
                  </a:path>
                </a:pathLst>
              </a:custGeom>
              <a:solidFill>
                <a:srgbClr val="242729"/>
              </a:solidFill>
              <a:ln w="9525">
                <a:noFill/>
                <a:round/>
                <a:headEnd/>
                <a:tailEnd/>
              </a:ln>
            </p:spPr>
            <p:txBody>
              <a:bodyPr/>
              <a:lstStyle/>
              <a:p>
                <a:endParaRPr lang="it-IT"/>
              </a:p>
            </p:txBody>
          </p:sp>
          <p:sp>
            <p:nvSpPr>
              <p:cNvPr id="1119" name="Freeform 95"/>
              <p:cNvSpPr>
                <a:spLocks/>
              </p:cNvSpPr>
              <p:nvPr/>
            </p:nvSpPr>
            <p:spPr bwMode="auto">
              <a:xfrm>
                <a:off x="2570" y="1275"/>
                <a:ext cx="36" cy="60"/>
              </a:xfrm>
              <a:custGeom>
                <a:avLst/>
                <a:gdLst>
                  <a:gd name="T0" fmla="*/ 36 w 6"/>
                  <a:gd name="T1" fmla="*/ 36 h 10"/>
                  <a:gd name="T2" fmla="*/ 18 w 6"/>
                  <a:gd name="T3" fmla="*/ 60 h 10"/>
                  <a:gd name="T4" fmla="*/ 18 w 6"/>
                  <a:gd name="T5" fmla="*/ 60 h 10"/>
                  <a:gd name="T6" fmla="*/ 12 w 6"/>
                  <a:gd name="T7" fmla="*/ 60 h 10"/>
                  <a:gd name="T8" fmla="*/ 12 w 6"/>
                  <a:gd name="T9" fmla="*/ 60 h 10"/>
                  <a:gd name="T10" fmla="*/ 0 w 6"/>
                  <a:gd name="T11" fmla="*/ 24 h 10"/>
                  <a:gd name="T12" fmla="*/ 12 w 6"/>
                  <a:gd name="T13" fmla="*/ 54 h 10"/>
                  <a:gd name="T14" fmla="*/ 6 w 6"/>
                  <a:gd name="T15" fmla="*/ 18 h 10"/>
                  <a:gd name="T16" fmla="*/ 12 w 6"/>
                  <a:gd name="T17" fmla="*/ 54 h 10"/>
                  <a:gd name="T18" fmla="*/ 12 w 6"/>
                  <a:gd name="T19" fmla="*/ 12 h 10"/>
                  <a:gd name="T20" fmla="*/ 12 w 6"/>
                  <a:gd name="T21" fmla="*/ 54 h 10"/>
                  <a:gd name="T22" fmla="*/ 18 w 6"/>
                  <a:gd name="T23" fmla="*/ 0 h 10"/>
                  <a:gd name="T24" fmla="*/ 18 w 6"/>
                  <a:gd name="T25" fmla="*/ 54 h 10"/>
                  <a:gd name="T26" fmla="*/ 24 w 6"/>
                  <a:gd name="T27" fmla="*/ 12 h 10"/>
                  <a:gd name="T28" fmla="*/ 18 w 6"/>
                  <a:gd name="T29" fmla="*/ 54 h 10"/>
                  <a:gd name="T30" fmla="*/ 30 w 6"/>
                  <a:gd name="T31" fmla="*/ 24 h 10"/>
                  <a:gd name="T32" fmla="*/ 18 w 6"/>
                  <a:gd name="T33" fmla="*/ 54 h 10"/>
                  <a:gd name="T34" fmla="*/ 30 w 6"/>
                  <a:gd name="T35" fmla="*/ 30 h 10"/>
                  <a:gd name="T36" fmla="*/ 18 w 6"/>
                  <a:gd name="T37" fmla="*/ 60 h 10"/>
                  <a:gd name="T38" fmla="*/ 36 w 6"/>
                  <a:gd name="T39" fmla="*/ 36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
                  <a:gd name="T61" fmla="*/ 0 h 10"/>
                  <a:gd name="T62" fmla="*/ 6 w 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 h="10">
                    <a:moveTo>
                      <a:pt x="6" y="6"/>
                    </a:moveTo>
                    <a:lnTo>
                      <a:pt x="3" y="10"/>
                    </a:lnTo>
                    <a:lnTo>
                      <a:pt x="2" y="10"/>
                    </a:lnTo>
                    <a:lnTo>
                      <a:pt x="0" y="4"/>
                    </a:lnTo>
                    <a:lnTo>
                      <a:pt x="2" y="9"/>
                    </a:lnTo>
                    <a:lnTo>
                      <a:pt x="1" y="3"/>
                    </a:lnTo>
                    <a:lnTo>
                      <a:pt x="2" y="9"/>
                    </a:lnTo>
                    <a:lnTo>
                      <a:pt x="2" y="2"/>
                    </a:lnTo>
                    <a:lnTo>
                      <a:pt x="2" y="9"/>
                    </a:lnTo>
                    <a:lnTo>
                      <a:pt x="3" y="0"/>
                    </a:lnTo>
                    <a:lnTo>
                      <a:pt x="3" y="9"/>
                    </a:lnTo>
                    <a:lnTo>
                      <a:pt x="4" y="2"/>
                    </a:lnTo>
                    <a:lnTo>
                      <a:pt x="3" y="9"/>
                    </a:lnTo>
                    <a:lnTo>
                      <a:pt x="5" y="4"/>
                    </a:lnTo>
                    <a:lnTo>
                      <a:pt x="3" y="9"/>
                    </a:lnTo>
                    <a:lnTo>
                      <a:pt x="5" y="5"/>
                    </a:lnTo>
                    <a:lnTo>
                      <a:pt x="3" y="10"/>
                    </a:lnTo>
                    <a:lnTo>
                      <a:pt x="6" y="6"/>
                    </a:lnTo>
                    <a:close/>
                  </a:path>
                </a:pathLst>
              </a:custGeom>
              <a:solidFill>
                <a:srgbClr val="242729"/>
              </a:solidFill>
              <a:ln w="9525">
                <a:noFill/>
                <a:round/>
                <a:headEnd/>
                <a:tailEnd/>
              </a:ln>
            </p:spPr>
            <p:txBody>
              <a:bodyPr/>
              <a:lstStyle/>
              <a:p>
                <a:endParaRPr lang="it-IT"/>
              </a:p>
            </p:txBody>
          </p:sp>
          <p:sp>
            <p:nvSpPr>
              <p:cNvPr id="1120" name="Freeform 96"/>
              <p:cNvSpPr>
                <a:spLocks/>
              </p:cNvSpPr>
              <p:nvPr/>
            </p:nvSpPr>
            <p:spPr bwMode="auto">
              <a:xfrm>
                <a:off x="2588" y="1341"/>
                <a:ext cx="6" cy="6"/>
              </a:xfrm>
              <a:custGeom>
                <a:avLst/>
                <a:gdLst>
                  <a:gd name="T0" fmla="*/ 6 w 1"/>
                  <a:gd name="T1" fmla="*/ 6 h 1"/>
                  <a:gd name="T2" fmla="*/ 0 w 1"/>
                  <a:gd name="T3" fmla="*/ 6 h 1"/>
                  <a:gd name="T4" fmla="*/ 0 w 1"/>
                  <a:gd name="T5" fmla="*/ 0 h 1"/>
                  <a:gd name="T6" fmla="*/ 0 w 1"/>
                  <a:gd name="T7" fmla="*/ 0 h 1"/>
                  <a:gd name="T8" fmla="*/ 0 w 1"/>
                  <a:gd name="T9" fmla="*/ 6 h 1"/>
                  <a:gd name="T10" fmla="*/ 6 w 1"/>
                  <a:gd name="T11" fmla="*/ 6 h 1"/>
                  <a:gd name="T12" fmla="*/ 6 w 1"/>
                  <a:gd name="T13" fmla="*/ 6 h 1"/>
                  <a:gd name="T14" fmla="*/ 0 60000 65536"/>
                  <a:gd name="T15" fmla="*/ 0 60000 65536"/>
                  <a:gd name="T16" fmla="*/ 0 60000 65536"/>
                  <a:gd name="T17" fmla="*/ 0 60000 65536"/>
                  <a:gd name="T18" fmla="*/ 0 60000 65536"/>
                  <a:gd name="T19" fmla="*/ 0 60000 65536"/>
                  <a:gd name="T20" fmla="*/ 0 60000 65536"/>
                  <a:gd name="T21" fmla="*/ 0 w 1"/>
                  <a:gd name="T22" fmla="*/ 0 h 1"/>
                  <a:gd name="T23" fmla="*/ 1 w 1"/>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1">
                    <a:moveTo>
                      <a:pt x="1" y="1"/>
                    </a:moveTo>
                    <a:lnTo>
                      <a:pt x="0" y="1"/>
                    </a:lnTo>
                    <a:lnTo>
                      <a:pt x="0" y="0"/>
                    </a:lnTo>
                    <a:lnTo>
                      <a:pt x="0" y="1"/>
                    </a:lnTo>
                    <a:lnTo>
                      <a:pt x="1" y="1"/>
                    </a:lnTo>
                    <a:close/>
                  </a:path>
                </a:pathLst>
              </a:custGeom>
              <a:solidFill>
                <a:srgbClr val="242729"/>
              </a:solidFill>
              <a:ln w="9525">
                <a:noFill/>
                <a:round/>
                <a:headEnd/>
                <a:tailEnd/>
              </a:ln>
            </p:spPr>
            <p:txBody>
              <a:bodyPr/>
              <a:lstStyle/>
              <a:p>
                <a:endParaRPr lang="it-IT"/>
              </a:p>
            </p:txBody>
          </p:sp>
          <p:sp>
            <p:nvSpPr>
              <p:cNvPr id="1121" name="Freeform 97"/>
              <p:cNvSpPr>
                <a:spLocks/>
              </p:cNvSpPr>
              <p:nvPr/>
            </p:nvSpPr>
            <p:spPr bwMode="auto">
              <a:xfrm>
                <a:off x="2582" y="1347"/>
                <a:ext cx="12" cy="6"/>
              </a:xfrm>
              <a:custGeom>
                <a:avLst/>
                <a:gdLst>
                  <a:gd name="T0" fmla="*/ 6 w 2"/>
                  <a:gd name="T1" fmla="*/ 6 h 1"/>
                  <a:gd name="T2" fmla="*/ 6 w 2"/>
                  <a:gd name="T3" fmla="*/ 0 h 1"/>
                  <a:gd name="T4" fmla="*/ 0 w 2"/>
                  <a:gd name="T5" fmla="*/ 0 h 1"/>
                  <a:gd name="T6" fmla="*/ 0 w 2"/>
                  <a:gd name="T7" fmla="*/ 0 h 1"/>
                  <a:gd name="T8" fmla="*/ 6 w 2"/>
                  <a:gd name="T9" fmla="*/ 0 h 1"/>
                  <a:gd name="T10" fmla="*/ 6 w 2"/>
                  <a:gd name="T11" fmla="*/ 0 h 1"/>
                  <a:gd name="T12" fmla="*/ 12 w 2"/>
                  <a:gd name="T13" fmla="*/ 0 h 1"/>
                  <a:gd name="T14" fmla="*/ 6 w 2"/>
                  <a:gd name="T15" fmla="*/ 6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1" y="1"/>
                    </a:moveTo>
                    <a:lnTo>
                      <a:pt x="1" y="0"/>
                    </a:lnTo>
                    <a:lnTo>
                      <a:pt x="0" y="0"/>
                    </a:lnTo>
                    <a:lnTo>
                      <a:pt x="1" y="0"/>
                    </a:lnTo>
                    <a:lnTo>
                      <a:pt x="2" y="0"/>
                    </a:lnTo>
                    <a:lnTo>
                      <a:pt x="1" y="1"/>
                    </a:lnTo>
                    <a:close/>
                  </a:path>
                </a:pathLst>
              </a:custGeom>
              <a:solidFill>
                <a:srgbClr val="242729"/>
              </a:solidFill>
              <a:ln w="9525">
                <a:noFill/>
                <a:round/>
                <a:headEnd/>
                <a:tailEnd/>
              </a:ln>
            </p:spPr>
            <p:txBody>
              <a:bodyPr/>
              <a:lstStyle/>
              <a:p>
                <a:endParaRPr lang="it-IT"/>
              </a:p>
            </p:txBody>
          </p:sp>
          <p:sp>
            <p:nvSpPr>
              <p:cNvPr id="1122" name="Freeform 98"/>
              <p:cNvSpPr>
                <a:spLocks/>
              </p:cNvSpPr>
              <p:nvPr/>
            </p:nvSpPr>
            <p:spPr bwMode="auto">
              <a:xfrm>
                <a:off x="2570" y="1329"/>
                <a:ext cx="12" cy="6"/>
              </a:xfrm>
              <a:custGeom>
                <a:avLst/>
                <a:gdLst>
                  <a:gd name="T0" fmla="*/ 12 w 2"/>
                  <a:gd name="T1" fmla="*/ 0 h 1"/>
                  <a:gd name="T2" fmla="*/ 6 w 2"/>
                  <a:gd name="T3" fmla="*/ 0 h 1"/>
                  <a:gd name="T4" fmla="*/ 6 w 2"/>
                  <a:gd name="T5" fmla="*/ 6 h 1"/>
                  <a:gd name="T6" fmla="*/ 0 w 2"/>
                  <a:gd name="T7" fmla="*/ 6 h 1"/>
                  <a:gd name="T8" fmla="*/ 0 w 2"/>
                  <a:gd name="T9" fmla="*/ 6 h 1"/>
                  <a:gd name="T10" fmla="*/ 0 w 2"/>
                  <a:gd name="T11" fmla="*/ 6 h 1"/>
                  <a:gd name="T12" fmla="*/ 6 w 2"/>
                  <a:gd name="T13" fmla="*/ 6 h 1"/>
                  <a:gd name="T14" fmla="*/ 6 w 2"/>
                  <a:gd name="T15" fmla="*/ 6 h 1"/>
                  <a:gd name="T16" fmla="*/ 12 w 2"/>
                  <a:gd name="T17" fmla="*/ 0 h 1"/>
                  <a:gd name="T18" fmla="*/ 1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1"/>
                  <a:gd name="T32" fmla="*/ 2 w 2"/>
                  <a:gd name="T33" fmla="*/ 1 h 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1">
                    <a:moveTo>
                      <a:pt x="2" y="0"/>
                    </a:moveTo>
                    <a:lnTo>
                      <a:pt x="1" y="0"/>
                    </a:lnTo>
                    <a:lnTo>
                      <a:pt x="1" y="1"/>
                    </a:lnTo>
                    <a:lnTo>
                      <a:pt x="0" y="1"/>
                    </a:lnTo>
                    <a:lnTo>
                      <a:pt x="1" y="1"/>
                    </a:lnTo>
                    <a:lnTo>
                      <a:pt x="2" y="0"/>
                    </a:lnTo>
                    <a:close/>
                  </a:path>
                </a:pathLst>
              </a:custGeom>
              <a:solidFill>
                <a:srgbClr val="242729"/>
              </a:solidFill>
              <a:ln w="9525">
                <a:noFill/>
                <a:round/>
                <a:headEnd/>
                <a:tailEnd/>
              </a:ln>
            </p:spPr>
            <p:txBody>
              <a:bodyPr/>
              <a:lstStyle/>
              <a:p>
                <a:endParaRPr lang="it-IT"/>
              </a:p>
            </p:txBody>
          </p:sp>
          <p:sp>
            <p:nvSpPr>
              <p:cNvPr id="1123" name="Freeform 99"/>
              <p:cNvSpPr>
                <a:spLocks/>
              </p:cNvSpPr>
              <p:nvPr/>
            </p:nvSpPr>
            <p:spPr bwMode="auto">
              <a:xfrm>
                <a:off x="2570" y="1335"/>
                <a:ext cx="12" cy="6"/>
              </a:xfrm>
              <a:custGeom>
                <a:avLst/>
                <a:gdLst>
                  <a:gd name="T0" fmla="*/ 12 w 2"/>
                  <a:gd name="T1" fmla="*/ 0 h 1"/>
                  <a:gd name="T2" fmla="*/ 12 w 2"/>
                  <a:gd name="T3" fmla="*/ 0 h 1"/>
                  <a:gd name="T4" fmla="*/ 6 w 2"/>
                  <a:gd name="T5" fmla="*/ 0 h 1"/>
                  <a:gd name="T6" fmla="*/ 0 w 2"/>
                  <a:gd name="T7" fmla="*/ 0 h 1"/>
                  <a:gd name="T8" fmla="*/ 0 w 2"/>
                  <a:gd name="T9" fmla="*/ 0 h 1"/>
                  <a:gd name="T10" fmla="*/ 0 w 2"/>
                  <a:gd name="T11" fmla="*/ 0 h 1"/>
                  <a:gd name="T12" fmla="*/ 6 w 2"/>
                  <a:gd name="T13" fmla="*/ 6 h 1"/>
                  <a:gd name="T14" fmla="*/ 6 w 2"/>
                  <a:gd name="T15" fmla="*/ 6 h 1"/>
                  <a:gd name="T16" fmla="*/ 12 w 2"/>
                  <a:gd name="T17" fmla="*/ 0 h 1"/>
                  <a:gd name="T18" fmla="*/ 12 w 2"/>
                  <a:gd name="T19" fmla="*/ 0 h 1"/>
                  <a:gd name="T20" fmla="*/ 12 w 2"/>
                  <a:gd name="T21" fmla="*/ 0 h 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1"/>
                  <a:gd name="T35" fmla="*/ 2 w 2"/>
                  <a:gd name="T36" fmla="*/ 1 h 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1">
                    <a:moveTo>
                      <a:pt x="2" y="0"/>
                    </a:moveTo>
                    <a:lnTo>
                      <a:pt x="2" y="0"/>
                    </a:lnTo>
                    <a:lnTo>
                      <a:pt x="1" y="0"/>
                    </a:lnTo>
                    <a:lnTo>
                      <a:pt x="0" y="0"/>
                    </a:lnTo>
                    <a:lnTo>
                      <a:pt x="1" y="1"/>
                    </a:lnTo>
                    <a:lnTo>
                      <a:pt x="2" y="0"/>
                    </a:lnTo>
                    <a:close/>
                  </a:path>
                </a:pathLst>
              </a:custGeom>
              <a:solidFill>
                <a:srgbClr val="242729"/>
              </a:solidFill>
              <a:ln w="9525">
                <a:noFill/>
                <a:round/>
                <a:headEnd/>
                <a:tailEnd/>
              </a:ln>
            </p:spPr>
            <p:txBody>
              <a:bodyPr/>
              <a:lstStyle/>
              <a:p>
                <a:endParaRPr lang="it-IT"/>
              </a:p>
            </p:txBody>
          </p:sp>
          <p:sp>
            <p:nvSpPr>
              <p:cNvPr id="1124" name="Freeform 100"/>
              <p:cNvSpPr>
                <a:spLocks/>
              </p:cNvSpPr>
              <p:nvPr/>
            </p:nvSpPr>
            <p:spPr bwMode="auto">
              <a:xfrm>
                <a:off x="2558" y="1341"/>
                <a:ext cx="6" cy="12"/>
              </a:xfrm>
              <a:custGeom>
                <a:avLst/>
                <a:gdLst>
                  <a:gd name="T0" fmla="*/ 0 w 1"/>
                  <a:gd name="T1" fmla="*/ 12 h 2"/>
                  <a:gd name="T2" fmla="*/ 0 w 1"/>
                  <a:gd name="T3" fmla="*/ 6 h 2"/>
                  <a:gd name="T4" fmla="*/ 0 w 1"/>
                  <a:gd name="T5" fmla="*/ 0 h 2"/>
                  <a:gd name="T6" fmla="*/ 6 w 1"/>
                  <a:gd name="T7" fmla="*/ 0 h 2"/>
                  <a:gd name="T8" fmla="*/ 0 w 1"/>
                  <a:gd name="T9" fmla="*/ 6 h 2"/>
                  <a:gd name="T10" fmla="*/ 0 w 1"/>
                  <a:gd name="T11" fmla="*/ 1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1"/>
                    </a:lnTo>
                    <a:lnTo>
                      <a:pt x="0" y="0"/>
                    </a:lnTo>
                    <a:lnTo>
                      <a:pt x="1" y="0"/>
                    </a:lnTo>
                    <a:lnTo>
                      <a:pt x="0" y="1"/>
                    </a:lnTo>
                    <a:lnTo>
                      <a:pt x="0" y="2"/>
                    </a:lnTo>
                    <a:close/>
                  </a:path>
                </a:pathLst>
              </a:custGeom>
              <a:solidFill>
                <a:srgbClr val="242729"/>
              </a:solidFill>
              <a:ln w="9525">
                <a:noFill/>
                <a:round/>
                <a:headEnd/>
                <a:tailEnd/>
              </a:ln>
            </p:spPr>
            <p:txBody>
              <a:bodyPr/>
              <a:lstStyle/>
              <a:p>
                <a:endParaRPr lang="it-IT"/>
              </a:p>
            </p:txBody>
          </p:sp>
          <p:sp>
            <p:nvSpPr>
              <p:cNvPr id="1125" name="Freeform 101"/>
              <p:cNvSpPr>
                <a:spLocks/>
              </p:cNvSpPr>
              <p:nvPr/>
            </p:nvSpPr>
            <p:spPr bwMode="auto">
              <a:xfrm>
                <a:off x="2558" y="1341"/>
                <a:ext cx="6" cy="12"/>
              </a:xfrm>
              <a:custGeom>
                <a:avLst/>
                <a:gdLst>
                  <a:gd name="T0" fmla="*/ 6 w 1"/>
                  <a:gd name="T1" fmla="*/ 0 h 2"/>
                  <a:gd name="T2" fmla="*/ 0 w 1"/>
                  <a:gd name="T3" fmla="*/ 12 h 2"/>
                  <a:gd name="T4" fmla="*/ 6 w 1"/>
                  <a:gd name="T5" fmla="*/ 12 h 2"/>
                  <a:gd name="T6" fmla="*/ 6 w 1"/>
                  <a:gd name="T7" fmla="*/ 0 h 2"/>
                  <a:gd name="T8" fmla="*/ 6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0"/>
                    </a:moveTo>
                    <a:lnTo>
                      <a:pt x="0" y="2"/>
                    </a:lnTo>
                    <a:lnTo>
                      <a:pt x="1" y="2"/>
                    </a:lnTo>
                    <a:lnTo>
                      <a:pt x="1" y="0"/>
                    </a:lnTo>
                    <a:close/>
                  </a:path>
                </a:pathLst>
              </a:custGeom>
              <a:solidFill>
                <a:srgbClr val="242729"/>
              </a:solidFill>
              <a:ln w="9525">
                <a:noFill/>
                <a:round/>
                <a:headEnd/>
                <a:tailEnd/>
              </a:ln>
            </p:spPr>
            <p:txBody>
              <a:bodyPr/>
              <a:lstStyle/>
              <a:p>
                <a:endParaRPr lang="it-IT"/>
              </a:p>
            </p:txBody>
          </p:sp>
          <p:sp>
            <p:nvSpPr>
              <p:cNvPr id="1126" name="Freeform 102"/>
              <p:cNvSpPr>
                <a:spLocks/>
              </p:cNvSpPr>
              <p:nvPr/>
            </p:nvSpPr>
            <p:spPr bwMode="auto">
              <a:xfrm>
                <a:off x="2534" y="1299"/>
                <a:ext cx="36" cy="48"/>
              </a:xfrm>
              <a:custGeom>
                <a:avLst/>
                <a:gdLst>
                  <a:gd name="T0" fmla="*/ 30 w 6"/>
                  <a:gd name="T1" fmla="*/ 0 h 8"/>
                  <a:gd name="T2" fmla="*/ 36 w 6"/>
                  <a:gd name="T3" fmla="*/ 30 h 8"/>
                  <a:gd name="T4" fmla="*/ 36 w 6"/>
                  <a:gd name="T5" fmla="*/ 36 h 8"/>
                  <a:gd name="T6" fmla="*/ 36 w 6"/>
                  <a:gd name="T7" fmla="*/ 42 h 8"/>
                  <a:gd name="T8" fmla="*/ 30 w 6"/>
                  <a:gd name="T9" fmla="*/ 42 h 8"/>
                  <a:gd name="T10" fmla="*/ 30 w 6"/>
                  <a:gd name="T11" fmla="*/ 42 h 8"/>
                  <a:gd name="T12" fmla="*/ 6 w 6"/>
                  <a:gd name="T13" fmla="*/ 48 h 8"/>
                  <a:gd name="T14" fmla="*/ 30 w 6"/>
                  <a:gd name="T15" fmla="*/ 42 h 8"/>
                  <a:gd name="T16" fmla="*/ 6 w 6"/>
                  <a:gd name="T17" fmla="*/ 42 h 8"/>
                  <a:gd name="T18" fmla="*/ 30 w 6"/>
                  <a:gd name="T19" fmla="*/ 42 h 8"/>
                  <a:gd name="T20" fmla="*/ 0 w 6"/>
                  <a:gd name="T21" fmla="*/ 30 h 8"/>
                  <a:gd name="T22" fmla="*/ 30 w 6"/>
                  <a:gd name="T23" fmla="*/ 36 h 8"/>
                  <a:gd name="T24" fmla="*/ 0 w 6"/>
                  <a:gd name="T25" fmla="*/ 18 h 8"/>
                  <a:gd name="T26" fmla="*/ 30 w 6"/>
                  <a:gd name="T27" fmla="*/ 36 h 8"/>
                  <a:gd name="T28" fmla="*/ 6 w 6"/>
                  <a:gd name="T29" fmla="*/ 12 h 8"/>
                  <a:gd name="T30" fmla="*/ 30 w 6"/>
                  <a:gd name="T31" fmla="*/ 36 h 8"/>
                  <a:gd name="T32" fmla="*/ 18 w 6"/>
                  <a:gd name="T33" fmla="*/ 6 h 8"/>
                  <a:gd name="T34" fmla="*/ 36 w 6"/>
                  <a:gd name="T35" fmla="*/ 30 h 8"/>
                  <a:gd name="T36" fmla="*/ 30 w 6"/>
                  <a:gd name="T37" fmla="*/ 0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8"/>
                  <a:gd name="T59" fmla="*/ 6 w 6"/>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8">
                    <a:moveTo>
                      <a:pt x="5" y="0"/>
                    </a:moveTo>
                    <a:lnTo>
                      <a:pt x="6" y="5"/>
                    </a:lnTo>
                    <a:lnTo>
                      <a:pt x="6" y="6"/>
                    </a:lnTo>
                    <a:lnTo>
                      <a:pt x="6" y="7"/>
                    </a:lnTo>
                    <a:lnTo>
                      <a:pt x="5" y="7"/>
                    </a:lnTo>
                    <a:lnTo>
                      <a:pt x="1" y="8"/>
                    </a:lnTo>
                    <a:lnTo>
                      <a:pt x="5" y="7"/>
                    </a:lnTo>
                    <a:lnTo>
                      <a:pt x="1" y="7"/>
                    </a:lnTo>
                    <a:lnTo>
                      <a:pt x="5" y="7"/>
                    </a:lnTo>
                    <a:lnTo>
                      <a:pt x="0" y="5"/>
                    </a:lnTo>
                    <a:lnTo>
                      <a:pt x="5" y="6"/>
                    </a:lnTo>
                    <a:lnTo>
                      <a:pt x="0" y="3"/>
                    </a:lnTo>
                    <a:lnTo>
                      <a:pt x="5" y="6"/>
                    </a:lnTo>
                    <a:lnTo>
                      <a:pt x="1" y="2"/>
                    </a:lnTo>
                    <a:lnTo>
                      <a:pt x="5" y="6"/>
                    </a:lnTo>
                    <a:lnTo>
                      <a:pt x="3" y="1"/>
                    </a:lnTo>
                    <a:lnTo>
                      <a:pt x="6" y="5"/>
                    </a:lnTo>
                    <a:lnTo>
                      <a:pt x="5" y="0"/>
                    </a:lnTo>
                    <a:close/>
                  </a:path>
                </a:pathLst>
              </a:custGeom>
              <a:solidFill>
                <a:srgbClr val="242729"/>
              </a:solidFill>
              <a:ln w="9525">
                <a:noFill/>
                <a:round/>
                <a:headEnd/>
                <a:tailEnd/>
              </a:ln>
            </p:spPr>
            <p:txBody>
              <a:bodyPr/>
              <a:lstStyle/>
              <a:p>
                <a:endParaRPr lang="it-IT"/>
              </a:p>
            </p:txBody>
          </p:sp>
          <p:sp>
            <p:nvSpPr>
              <p:cNvPr id="1127" name="Freeform 103"/>
              <p:cNvSpPr>
                <a:spLocks/>
              </p:cNvSpPr>
              <p:nvPr/>
            </p:nvSpPr>
            <p:spPr bwMode="auto">
              <a:xfrm>
                <a:off x="2570" y="1377"/>
                <a:ext cx="24" cy="18"/>
              </a:xfrm>
              <a:custGeom>
                <a:avLst/>
                <a:gdLst>
                  <a:gd name="T0" fmla="*/ 0 w 4"/>
                  <a:gd name="T1" fmla="*/ 0 h 3"/>
                  <a:gd name="T2" fmla="*/ 0 w 4"/>
                  <a:gd name="T3" fmla="*/ 6 h 3"/>
                  <a:gd name="T4" fmla="*/ 0 w 4"/>
                  <a:gd name="T5" fmla="*/ 6 h 3"/>
                  <a:gd name="T6" fmla="*/ 0 w 4"/>
                  <a:gd name="T7" fmla="*/ 12 h 3"/>
                  <a:gd name="T8" fmla="*/ 6 w 4"/>
                  <a:gd name="T9" fmla="*/ 6 h 3"/>
                  <a:gd name="T10" fmla="*/ 12 w 4"/>
                  <a:gd name="T11" fmla="*/ 18 h 3"/>
                  <a:gd name="T12" fmla="*/ 12 w 4"/>
                  <a:gd name="T13" fmla="*/ 6 h 3"/>
                  <a:gd name="T14" fmla="*/ 18 w 4"/>
                  <a:gd name="T15" fmla="*/ 18 h 3"/>
                  <a:gd name="T16" fmla="*/ 18 w 4"/>
                  <a:gd name="T17" fmla="*/ 6 h 3"/>
                  <a:gd name="T18" fmla="*/ 18 w 4"/>
                  <a:gd name="T19" fmla="*/ 12 h 3"/>
                  <a:gd name="T20" fmla="*/ 24 w 4"/>
                  <a:gd name="T21" fmla="*/ 0 h 3"/>
                  <a:gd name="T22" fmla="*/ 18 w 4"/>
                  <a:gd name="T23" fmla="*/ 6 h 3"/>
                  <a:gd name="T24" fmla="*/ 12 w 4"/>
                  <a:gd name="T25" fmla="*/ 6 h 3"/>
                  <a:gd name="T26" fmla="*/ 6 w 4"/>
                  <a:gd name="T27" fmla="*/ 6 h 3"/>
                  <a:gd name="T28" fmla="*/ 6 w 4"/>
                  <a:gd name="T29" fmla="*/ 6 h 3"/>
                  <a:gd name="T30" fmla="*/ 0 w 4"/>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3"/>
                  <a:gd name="T50" fmla="*/ 4 w 4"/>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3">
                    <a:moveTo>
                      <a:pt x="0" y="0"/>
                    </a:moveTo>
                    <a:lnTo>
                      <a:pt x="0" y="1"/>
                    </a:lnTo>
                    <a:lnTo>
                      <a:pt x="0" y="2"/>
                    </a:lnTo>
                    <a:lnTo>
                      <a:pt x="1" y="1"/>
                    </a:lnTo>
                    <a:lnTo>
                      <a:pt x="2" y="3"/>
                    </a:lnTo>
                    <a:lnTo>
                      <a:pt x="2" y="1"/>
                    </a:lnTo>
                    <a:lnTo>
                      <a:pt x="3" y="3"/>
                    </a:lnTo>
                    <a:lnTo>
                      <a:pt x="3" y="1"/>
                    </a:lnTo>
                    <a:lnTo>
                      <a:pt x="3" y="2"/>
                    </a:lnTo>
                    <a:lnTo>
                      <a:pt x="4" y="0"/>
                    </a:lnTo>
                    <a:lnTo>
                      <a:pt x="3" y="1"/>
                    </a:lnTo>
                    <a:lnTo>
                      <a:pt x="2" y="1"/>
                    </a:lnTo>
                    <a:lnTo>
                      <a:pt x="1" y="1"/>
                    </a:lnTo>
                    <a:lnTo>
                      <a:pt x="0" y="0"/>
                    </a:lnTo>
                    <a:close/>
                  </a:path>
                </a:pathLst>
              </a:custGeom>
              <a:solidFill>
                <a:srgbClr val="242729"/>
              </a:solidFill>
              <a:ln w="9525">
                <a:noFill/>
                <a:round/>
                <a:headEnd/>
                <a:tailEnd/>
              </a:ln>
            </p:spPr>
            <p:txBody>
              <a:bodyPr/>
              <a:lstStyle/>
              <a:p>
                <a:endParaRPr lang="it-IT"/>
              </a:p>
            </p:txBody>
          </p:sp>
          <p:sp>
            <p:nvSpPr>
              <p:cNvPr id="1128" name="Freeform 104"/>
              <p:cNvSpPr>
                <a:spLocks/>
              </p:cNvSpPr>
              <p:nvPr/>
            </p:nvSpPr>
            <p:spPr bwMode="auto">
              <a:xfrm>
                <a:off x="2570" y="1413"/>
                <a:ext cx="6" cy="6"/>
              </a:xfrm>
              <a:custGeom>
                <a:avLst/>
                <a:gdLst>
                  <a:gd name="T0" fmla="*/ 0 w 1"/>
                  <a:gd name="T1" fmla="*/ 0 h 1"/>
                  <a:gd name="T2" fmla="*/ 0 w 1"/>
                  <a:gd name="T3" fmla="*/ 6 h 1"/>
                  <a:gd name="T4" fmla="*/ 6 w 1"/>
                  <a:gd name="T5" fmla="*/ 6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1"/>
                    </a:lnTo>
                    <a:lnTo>
                      <a:pt x="1" y="1"/>
                    </a:lnTo>
                    <a:lnTo>
                      <a:pt x="0" y="0"/>
                    </a:lnTo>
                    <a:close/>
                  </a:path>
                </a:pathLst>
              </a:custGeom>
              <a:solidFill>
                <a:srgbClr val="242729"/>
              </a:solidFill>
              <a:ln w="9525">
                <a:noFill/>
                <a:round/>
                <a:headEnd/>
                <a:tailEnd/>
              </a:ln>
            </p:spPr>
            <p:txBody>
              <a:bodyPr/>
              <a:lstStyle/>
              <a:p>
                <a:endParaRPr lang="it-IT"/>
              </a:p>
            </p:txBody>
          </p:sp>
          <p:sp>
            <p:nvSpPr>
              <p:cNvPr id="1129" name="Freeform 105"/>
              <p:cNvSpPr>
                <a:spLocks/>
              </p:cNvSpPr>
              <p:nvPr/>
            </p:nvSpPr>
            <p:spPr bwMode="auto">
              <a:xfrm>
                <a:off x="2570" y="1425"/>
                <a:ext cx="6" cy="12"/>
              </a:xfrm>
              <a:custGeom>
                <a:avLst/>
                <a:gdLst>
                  <a:gd name="T0" fmla="*/ 0 w 1"/>
                  <a:gd name="T1" fmla="*/ 0 h 2"/>
                  <a:gd name="T2" fmla="*/ 6 w 1"/>
                  <a:gd name="T3" fmla="*/ 12 h 2"/>
                  <a:gd name="T4" fmla="*/ 6 w 1"/>
                  <a:gd name="T5" fmla="*/ 6 h 2"/>
                  <a:gd name="T6" fmla="*/ 6 w 1"/>
                  <a:gd name="T7" fmla="*/ 0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1" y="2"/>
                    </a:lnTo>
                    <a:lnTo>
                      <a:pt x="1" y="1"/>
                    </a:lnTo>
                    <a:lnTo>
                      <a:pt x="1" y="0"/>
                    </a:lnTo>
                    <a:lnTo>
                      <a:pt x="0" y="0"/>
                    </a:lnTo>
                    <a:close/>
                  </a:path>
                </a:pathLst>
              </a:custGeom>
              <a:solidFill>
                <a:srgbClr val="242729"/>
              </a:solidFill>
              <a:ln w="9525">
                <a:noFill/>
                <a:round/>
                <a:headEnd/>
                <a:tailEnd/>
              </a:ln>
            </p:spPr>
            <p:txBody>
              <a:bodyPr/>
              <a:lstStyle/>
              <a:p>
                <a:endParaRPr lang="it-IT"/>
              </a:p>
            </p:txBody>
          </p:sp>
          <p:sp>
            <p:nvSpPr>
              <p:cNvPr id="1130" name="Freeform 106"/>
              <p:cNvSpPr>
                <a:spLocks/>
              </p:cNvSpPr>
              <p:nvPr/>
            </p:nvSpPr>
            <p:spPr bwMode="auto">
              <a:xfrm>
                <a:off x="2576" y="1407"/>
                <a:ext cx="12" cy="12"/>
              </a:xfrm>
              <a:custGeom>
                <a:avLst/>
                <a:gdLst>
                  <a:gd name="T0" fmla="*/ 0 w 2"/>
                  <a:gd name="T1" fmla="*/ 0 h 2"/>
                  <a:gd name="T2" fmla="*/ 12 w 2"/>
                  <a:gd name="T3" fmla="*/ 12 h 2"/>
                  <a:gd name="T4" fmla="*/ 12 w 2"/>
                  <a:gd name="T5" fmla="*/ 12 h 2"/>
                  <a:gd name="T6" fmla="*/ 12 w 2"/>
                  <a:gd name="T7" fmla="*/ 6 h 2"/>
                  <a:gd name="T8" fmla="*/ 6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2" y="2"/>
                    </a:lnTo>
                    <a:lnTo>
                      <a:pt x="2" y="1"/>
                    </a:lnTo>
                    <a:lnTo>
                      <a:pt x="1" y="0"/>
                    </a:lnTo>
                    <a:lnTo>
                      <a:pt x="0" y="0"/>
                    </a:lnTo>
                    <a:close/>
                  </a:path>
                </a:pathLst>
              </a:custGeom>
              <a:solidFill>
                <a:srgbClr val="242729"/>
              </a:solidFill>
              <a:ln w="9525">
                <a:noFill/>
                <a:round/>
                <a:headEnd/>
                <a:tailEnd/>
              </a:ln>
            </p:spPr>
            <p:txBody>
              <a:bodyPr/>
              <a:lstStyle/>
              <a:p>
                <a:endParaRPr lang="it-IT"/>
              </a:p>
            </p:txBody>
          </p:sp>
          <p:sp>
            <p:nvSpPr>
              <p:cNvPr id="1131" name="Freeform 107"/>
              <p:cNvSpPr>
                <a:spLocks/>
              </p:cNvSpPr>
              <p:nvPr/>
            </p:nvSpPr>
            <p:spPr bwMode="auto">
              <a:xfrm>
                <a:off x="2576" y="1455"/>
                <a:ext cx="6" cy="12"/>
              </a:xfrm>
              <a:custGeom>
                <a:avLst/>
                <a:gdLst>
                  <a:gd name="T0" fmla="*/ 0 w 1"/>
                  <a:gd name="T1" fmla="*/ 12 h 2"/>
                  <a:gd name="T2" fmla="*/ 0 w 1"/>
                  <a:gd name="T3" fmla="*/ 6 h 2"/>
                  <a:gd name="T4" fmla="*/ 0 w 1"/>
                  <a:gd name="T5" fmla="*/ 0 h 2"/>
                  <a:gd name="T6" fmla="*/ 0 w 1"/>
                  <a:gd name="T7" fmla="*/ 0 h 2"/>
                  <a:gd name="T8" fmla="*/ 0 w 1"/>
                  <a:gd name="T9" fmla="*/ 0 h 2"/>
                  <a:gd name="T10" fmla="*/ 0 w 1"/>
                  <a:gd name="T11" fmla="*/ 6 h 2"/>
                  <a:gd name="T12" fmla="*/ 6 w 1"/>
                  <a:gd name="T13" fmla="*/ 12 h 2"/>
                  <a:gd name="T14" fmla="*/ 0 w 1"/>
                  <a:gd name="T15" fmla="*/ 12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0" y="2"/>
                    </a:moveTo>
                    <a:lnTo>
                      <a:pt x="0" y="1"/>
                    </a:lnTo>
                    <a:lnTo>
                      <a:pt x="0" y="0"/>
                    </a:lnTo>
                    <a:lnTo>
                      <a:pt x="0" y="1"/>
                    </a:lnTo>
                    <a:lnTo>
                      <a:pt x="1" y="2"/>
                    </a:lnTo>
                    <a:lnTo>
                      <a:pt x="0" y="2"/>
                    </a:lnTo>
                    <a:close/>
                  </a:path>
                </a:pathLst>
              </a:custGeom>
              <a:solidFill>
                <a:srgbClr val="242729"/>
              </a:solidFill>
              <a:ln w="9525">
                <a:noFill/>
                <a:round/>
                <a:headEnd/>
                <a:tailEnd/>
              </a:ln>
            </p:spPr>
            <p:txBody>
              <a:bodyPr/>
              <a:lstStyle/>
              <a:p>
                <a:endParaRPr lang="it-IT"/>
              </a:p>
            </p:txBody>
          </p:sp>
          <p:sp>
            <p:nvSpPr>
              <p:cNvPr id="1132" name="Freeform 108"/>
              <p:cNvSpPr>
                <a:spLocks/>
              </p:cNvSpPr>
              <p:nvPr/>
            </p:nvSpPr>
            <p:spPr bwMode="auto">
              <a:xfrm>
                <a:off x="2558" y="1377"/>
                <a:ext cx="12" cy="6"/>
              </a:xfrm>
              <a:custGeom>
                <a:avLst/>
                <a:gdLst>
                  <a:gd name="T0" fmla="*/ 0 w 2"/>
                  <a:gd name="T1" fmla="*/ 6 h 1"/>
                  <a:gd name="T2" fmla="*/ 6 w 2"/>
                  <a:gd name="T3" fmla="*/ 0 h 1"/>
                  <a:gd name="T4" fmla="*/ 6 w 2"/>
                  <a:gd name="T5" fmla="*/ 0 h 1"/>
                  <a:gd name="T6" fmla="*/ 12 w 2"/>
                  <a:gd name="T7" fmla="*/ 0 h 1"/>
                  <a:gd name="T8" fmla="*/ 6 w 2"/>
                  <a:gd name="T9" fmla="*/ 0 h 1"/>
                  <a:gd name="T10" fmla="*/ 0 w 2"/>
                  <a:gd name="T11" fmla="*/ 6 h 1"/>
                  <a:gd name="T12" fmla="*/ 0 w 2"/>
                  <a:gd name="T13" fmla="*/ 6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1" y="0"/>
                    </a:lnTo>
                    <a:lnTo>
                      <a:pt x="2" y="0"/>
                    </a:lnTo>
                    <a:lnTo>
                      <a:pt x="1" y="0"/>
                    </a:lnTo>
                    <a:lnTo>
                      <a:pt x="0" y="1"/>
                    </a:lnTo>
                    <a:close/>
                  </a:path>
                </a:pathLst>
              </a:custGeom>
              <a:solidFill>
                <a:srgbClr val="242729"/>
              </a:solidFill>
              <a:ln w="9525">
                <a:noFill/>
                <a:round/>
                <a:headEnd/>
                <a:tailEnd/>
              </a:ln>
            </p:spPr>
            <p:txBody>
              <a:bodyPr/>
              <a:lstStyle/>
              <a:p>
                <a:endParaRPr lang="it-IT"/>
              </a:p>
            </p:txBody>
          </p:sp>
          <p:sp>
            <p:nvSpPr>
              <p:cNvPr id="1133" name="Freeform 109"/>
              <p:cNvSpPr>
                <a:spLocks/>
              </p:cNvSpPr>
              <p:nvPr/>
            </p:nvSpPr>
            <p:spPr bwMode="auto">
              <a:xfrm>
                <a:off x="2570" y="1347"/>
                <a:ext cx="18" cy="24"/>
              </a:xfrm>
              <a:custGeom>
                <a:avLst/>
                <a:gdLst>
                  <a:gd name="T0" fmla="*/ 0 w 3"/>
                  <a:gd name="T1" fmla="*/ 24 h 4"/>
                  <a:gd name="T2" fmla="*/ 6 w 3"/>
                  <a:gd name="T3" fmla="*/ 12 h 4"/>
                  <a:gd name="T4" fmla="*/ 12 w 3"/>
                  <a:gd name="T5" fmla="*/ 0 h 4"/>
                  <a:gd name="T6" fmla="*/ 18 w 3"/>
                  <a:gd name="T7" fmla="*/ 0 h 4"/>
                  <a:gd name="T8" fmla="*/ 6 w 3"/>
                  <a:gd name="T9" fmla="*/ 12 h 4"/>
                  <a:gd name="T10" fmla="*/ 0 w 3"/>
                  <a:gd name="T11" fmla="*/ 24 h 4"/>
                  <a:gd name="T12" fmla="*/ 0 w 3"/>
                  <a:gd name="T13" fmla="*/ 24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4"/>
                    </a:moveTo>
                    <a:lnTo>
                      <a:pt x="1" y="2"/>
                    </a:lnTo>
                    <a:lnTo>
                      <a:pt x="2" y="0"/>
                    </a:lnTo>
                    <a:lnTo>
                      <a:pt x="3" y="0"/>
                    </a:lnTo>
                    <a:lnTo>
                      <a:pt x="1" y="2"/>
                    </a:lnTo>
                    <a:lnTo>
                      <a:pt x="0" y="4"/>
                    </a:lnTo>
                    <a:close/>
                  </a:path>
                </a:pathLst>
              </a:custGeom>
              <a:solidFill>
                <a:srgbClr val="242729"/>
              </a:solidFill>
              <a:ln w="9525">
                <a:noFill/>
                <a:round/>
                <a:headEnd/>
                <a:tailEnd/>
              </a:ln>
            </p:spPr>
            <p:txBody>
              <a:bodyPr/>
              <a:lstStyle/>
              <a:p>
                <a:endParaRPr lang="it-IT"/>
              </a:p>
            </p:txBody>
          </p:sp>
        </p:gr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8914" name="Picture 2" descr="palbar8"/>
          <p:cNvPicPr>
            <a:picLocks noChangeAspect="1" noChangeArrowheads="1"/>
          </p:cNvPicPr>
          <p:nvPr/>
        </p:nvPicPr>
        <p:blipFill>
          <a:blip r:embed="rId2" cstate="print">
            <a:clrChange>
              <a:clrFrom>
                <a:srgbClr val="FFFFFF"/>
              </a:clrFrom>
              <a:clrTo>
                <a:srgbClr val="FFFFFF">
                  <a:alpha val="0"/>
                </a:srgbClr>
              </a:clrTo>
            </a:clrChange>
          </a:blip>
          <a:srcRect l="14113" t="11656" r="27867" b="2089"/>
          <a:stretch>
            <a:fillRect/>
          </a:stretch>
        </p:blipFill>
        <p:spPr bwMode="auto">
          <a:xfrm>
            <a:off x="395288" y="1219200"/>
            <a:ext cx="7848600" cy="5638800"/>
          </a:xfrm>
          <a:prstGeom prst="rect">
            <a:avLst/>
          </a:prstGeom>
          <a:noFill/>
          <a:ln w="9525">
            <a:noFill/>
            <a:miter lim="800000"/>
            <a:headEnd/>
            <a:tailEnd/>
          </a:ln>
        </p:spPr>
      </p:pic>
      <p:sp>
        <p:nvSpPr>
          <p:cNvPr id="38915" name="Text Box 3"/>
          <p:cNvSpPr txBox="1">
            <a:spLocks noChangeArrowheads="1"/>
          </p:cNvSpPr>
          <p:nvPr/>
        </p:nvSpPr>
        <p:spPr bwMode="auto">
          <a:xfrm>
            <a:off x="1295400" y="0"/>
            <a:ext cx="1371600" cy="579438"/>
          </a:xfrm>
          <a:prstGeom prst="rect">
            <a:avLst/>
          </a:prstGeom>
          <a:noFill/>
          <a:ln w="9525">
            <a:noFill/>
            <a:miter lim="800000"/>
            <a:headEnd/>
            <a:tailEnd/>
          </a:ln>
        </p:spPr>
        <p:txBody>
          <a:bodyPr>
            <a:spAutoFit/>
          </a:bodyPr>
          <a:lstStyle/>
          <a:p>
            <a:pPr>
              <a:spcBef>
                <a:spcPct val="50000"/>
              </a:spcBef>
            </a:pPr>
            <a:r>
              <a:rPr lang="it-IT" sz="3200" b="1">
                <a:solidFill>
                  <a:srgbClr val="006600"/>
                </a:solidFill>
              </a:rPr>
              <a:t>Flusso</a:t>
            </a:r>
          </a:p>
        </p:txBody>
      </p:sp>
      <p:sp>
        <p:nvSpPr>
          <p:cNvPr id="38916" name="Text Box 4"/>
          <p:cNvSpPr txBox="1">
            <a:spLocks noChangeArrowheads="1"/>
          </p:cNvSpPr>
          <p:nvPr/>
        </p:nvSpPr>
        <p:spPr bwMode="auto">
          <a:xfrm>
            <a:off x="4800600" y="0"/>
            <a:ext cx="3810000" cy="579438"/>
          </a:xfrm>
          <a:prstGeom prst="rect">
            <a:avLst/>
          </a:prstGeom>
          <a:noFill/>
          <a:ln w="9525">
            <a:noFill/>
            <a:miter lim="800000"/>
            <a:headEnd/>
            <a:tailEnd/>
          </a:ln>
        </p:spPr>
        <p:txBody>
          <a:bodyPr>
            <a:spAutoFit/>
          </a:bodyPr>
          <a:lstStyle/>
          <a:p>
            <a:pPr>
              <a:spcBef>
                <a:spcPct val="50000"/>
              </a:spcBef>
            </a:pPr>
            <a:r>
              <a:rPr lang="it-IT" sz="3200" b="1">
                <a:solidFill>
                  <a:srgbClr val="006600"/>
                </a:solidFill>
              </a:rPr>
              <a:t>Pressione capillare</a:t>
            </a:r>
          </a:p>
        </p:txBody>
      </p:sp>
      <p:grpSp>
        <p:nvGrpSpPr>
          <p:cNvPr id="38917" name="Group 5"/>
          <p:cNvGrpSpPr>
            <a:grpSpLocks/>
          </p:cNvGrpSpPr>
          <p:nvPr/>
        </p:nvGrpSpPr>
        <p:grpSpPr bwMode="auto">
          <a:xfrm>
            <a:off x="5867400" y="609600"/>
            <a:ext cx="1371600" cy="769938"/>
            <a:chOff x="3696" y="384"/>
            <a:chExt cx="864" cy="485"/>
          </a:xfrm>
        </p:grpSpPr>
        <p:sp>
          <p:nvSpPr>
            <p:cNvPr id="38936" name="Text Box 6"/>
            <p:cNvSpPr txBox="1">
              <a:spLocks noChangeArrowheads="1"/>
            </p:cNvSpPr>
            <p:nvPr/>
          </p:nvSpPr>
          <p:spPr bwMode="auto">
            <a:xfrm>
              <a:off x="3792" y="384"/>
              <a:ext cx="768" cy="327"/>
            </a:xfrm>
            <a:prstGeom prst="rect">
              <a:avLst/>
            </a:prstGeom>
            <a:noFill/>
            <a:ln w="9525">
              <a:noFill/>
              <a:miter lim="800000"/>
              <a:headEnd/>
              <a:tailEnd/>
            </a:ln>
          </p:spPr>
          <p:txBody>
            <a:bodyPr>
              <a:spAutoFit/>
            </a:bodyPr>
            <a:lstStyle/>
            <a:p>
              <a:pPr>
                <a:spcBef>
                  <a:spcPct val="50000"/>
                </a:spcBef>
              </a:pPr>
              <a:r>
                <a:rPr lang="it-IT" sz="2800" b="1">
                  <a:solidFill>
                    <a:srgbClr val="FF0000"/>
                  </a:solidFill>
                </a:rPr>
                <a:t>Ag II</a:t>
              </a:r>
            </a:p>
          </p:txBody>
        </p:sp>
        <p:sp>
          <p:nvSpPr>
            <p:cNvPr id="38937" name="AutoShape 7"/>
            <p:cNvSpPr>
              <a:spLocks noChangeArrowheads="1"/>
            </p:cNvSpPr>
            <p:nvPr/>
          </p:nvSpPr>
          <p:spPr bwMode="auto">
            <a:xfrm>
              <a:off x="3696" y="384"/>
              <a:ext cx="768" cy="485"/>
            </a:xfrm>
            <a:prstGeom prst="downArrowCallout">
              <a:avLst>
                <a:gd name="adj1" fmla="val 39588"/>
                <a:gd name="adj2" fmla="val 39588"/>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38918" name="Group 8"/>
          <p:cNvGrpSpPr>
            <a:grpSpLocks/>
          </p:cNvGrpSpPr>
          <p:nvPr/>
        </p:nvGrpSpPr>
        <p:grpSpPr bwMode="auto">
          <a:xfrm>
            <a:off x="7505700" y="4572000"/>
            <a:ext cx="495300" cy="2346325"/>
            <a:chOff x="4728" y="2880"/>
            <a:chExt cx="312" cy="1478"/>
          </a:xfrm>
        </p:grpSpPr>
        <p:sp>
          <p:nvSpPr>
            <p:cNvPr id="38933" name="Text Box 9"/>
            <p:cNvSpPr txBox="1">
              <a:spLocks noChangeArrowheads="1"/>
            </p:cNvSpPr>
            <p:nvPr/>
          </p:nvSpPr>
          <p:spPr bwMode="auto">
            <a:xfrm>
              <a:off x="4728" y="2880"/>
              <a:ext cx="240"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P</a:t>
              </a:r>
            </a:p>
          </p:txBody>
        </p:sp>
        <p:sp>
          <p:nvSpPr>
            <p:cNvPr id="38934" name="Text Box 10"/>
            <p:cNvSpPr txBox="1">
              <a:spLocks noChangeArrowheads="1"/>
            </p:cNvSpPr>
            <p:nvPr/>
          </p:nvSpPr>
          <p:spPr bwMode="auto">
            <a:xfrm>
              <a:off x="4752" y="3340"/>
              <a:ext cx="288" cy="1018"/>
            </a:xfrm>
            <a:prstGeom prst="rect">
              <a:avLst/>
            </a:prstGeom>
            <a:noFill/>
            <a:ln w="9525">
              <a:noFill/>
              <a:miter lim="800000"/>
              <a:headEnd/>
              <a:tailEnd/>
            </a:ln>
          </p:spPr>
          <p:txBody>
            <a:bodyPr>
              <a:spAutoFit/>
            </a:bodyPr>
            <a:lstStyle/>
            <a:p>
              <a:pPr>
                <a:spcBef>
                  <a:spcPct val="50000"/>
                </a:spcBef>
              </a:pPr>
              <a:r>
                <a:rPr lang="it-IT" sz="2000" b="1">
                  <a:solidFill>
                    <a:srgbClr val="0000FF"/>
                  </a:solidFill>
                </a:rPr>
                <a:t>PPPPP</a:t>
              </a:r>
            </a:p>
          </p:txBody>
        </p:sp>
        <p:sp>
          <p:nvSpPr>
            <p:cNvPr id="38935" name="Line 11"/>
            <p:cNvSpPr>
              <a:spLocks noChangeShapeType="1"/>
            </p:cNvSpPr>
            <p:nvPr/>
          </p:nvSpPr>
          <p:spPr bwMode="auto">
            <a:xfrm>
              <a:off x="4848" y="3148"/>
              <a:ext cx="0" cy="212"/>
            </a:xfrm>
            <a:prstGeom prst="line">
              <a:avLst/>
            </a:prstGeom>
            <a:noFill/>
            <a:ln w="28575">
              <a:solidFill>
                <a:schemeClr val="accent2"/>
              </a:solidFill>
              <a:round/>
              <a:headEnd/>
              <a:tailEnd type="triangle" w="lg" len="lg"/>
            </a:ln>
          </p:spPr>
          <p:txBody>
            <a:bodyPr/>
            <a:lstStyle/>
            <a:p>
              <a:endParaRPr lang="it-IT"/>
            </a:p>
          </p:txBody>
        </p:sp>
      </p:grpSp>
      <p:grpSp>
        <p:nvGrpSpPr>
          <p:cNvPr id="38919" name="Group 12"/>
          <p:cNvGrpSpPr>
            <a:grpSpLocks/>
          </p:cNvGrpSpPr>
          <p:nvPr/>
        </p:nvGrpSpPr>
        <p:grpSpPr bwMode="auto">
          <a:xfrm>
            <a:off x="4114800" y="4267200"/>
            <a:ext cx="457200" cy="857250"/>
            <a:chOff x="2592" y="2688"/>
            <a:chExt cx="288" cy="540"/>
          </a:xfrm>
        </p:grpSpPr>
        <p:sp>
          <p:nvSpPr>
            <p:cNvPr id="38931" name="Text Box 13"/>
            <p:cNvSpPr txBox="1">
              <a:spLocks noChangeArrowheads="1"/>
            </p:cNvSpPr>
            <p:nvPr/>
          </p:nvSpPr>
          <p:spPr bwMode="auto">
            <a:xfrm>
              <a:off x="2592" y="2940"/>
              <a:ext cx="288" cy="288"/>
            </a:xfrm>
            <a:prstGeom prst="rect">
              <a:avLst/>
            </a:prstGeom>
            <a:noFill/>
            <a:ln w="9525">
              <a:noFill/>
              <a:miter lim="800000"/>
              <a:headEnd/>
              <a:tailEnd/>
            </a:ln>
          </p:spPr>
          <p:txBody>
            <a:bodyPr>
              <a:spAutoFit/>
            </a:bodyPr>
            <a:lstStyle/>
            <a:p>
              <a:pPr>
                <a:spcBef>
                  <a:spcPct val="50000"/>
                </a:spcBef>
              </a:pPr>
              <a:r>
                <a:rPr lang="it-IT" b="1">
                  <a:solidFill>
                    <a:srgbClr val="0000FF"/>
                  </a:solidFill>
                </a:rPr>
                <a:t>P</a:t>
              </a:r>
            </a:p>
          </p:txBody>
        </p:sp>
        <p:sp>
          <p:nvSpPr>
            <p:cNvPr id="38932" name="Line 14"/>
            <p:cNvSpPr>
              <a:spLocks noChangeShapeType="1"/>
            </p:cNvSpPr>
            <p:nvPr/>
          </p:nvSpPr>
          <p:spPr bwMode="auto">
            <a:xfrm>
              <a:off x="2688" y="2688"/>
              <a:ext cx="0" cy="288"/>
            </a:xfrm>
            <a:prstGeom prst="line">
              <a:avLst/>
            </a:prstGeom>
            <a:noFill/>
            <a:ln w="28575">
              <a:solidFill>
                <a:schemeClr val="accent2"/>
              </a:solidFill>
              <a:round/>
              <a:headEnd/>
              <a:tailEnd type="triangle" w="lg" len="lg"/>
            </a:ln>
          </p:spPr>
          <p:txBody>
            <a:bodyPr/>
            <a:lstStyle/>
            <a:p>
              <a:endParaRPr lang="it-IT"/>
            </a:p>
          </p:txBody>
        </p:sp>
      </p:grpSp>
      <p:grpSp>
        <p:nvGrpSpPr>
          <p:cNvPr id="38920" name="Group 15"/>
          <p:cNvGrpSpPr>
            <a:grpSpLocks/>
          </p:cNvGrpSpPr>
          <p:nvPr/>
        </p:nvGrpSpPr>
        <p:grpSpPr bwMode="auto">
          <a:xfrm>
            <a:off x="1295400" y="1524000"/>
            <a:ext cx="1524000" cy="457200"/>
            <a:chOff x="816" y="960"/>
            <a:chExt cx="960" cy="288"/>
          </a:xfrm>
        </p:grpSpPr>
        <p:sp>
          <p:nvSpPr>
            <p:cNvPr id="38929" name="Text Box 16"/>
            <p:cNvSpPr txBox="1">
              <a:spLocks noChangeArrowheads="1"/>
            </p:cNvSpPr>
            <p:nvPr/>
          </p:nvSpPr>
          <p:spPr bwMode="auto">
            <a:xfrm>
              <a:off x="816" y="960"/>
              <a:ext cx="912"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PPPPP</a:t>
              </a:r>
            </a:p>
          </p:txBody>
        </p:sp>
        <p:sp>
          <p:nvSpPr>
            <p:cNvPr id="38930" name="Line 17"/>
            <p:cNvSpPr>
              <a:spLocks noChangeShapeType="1"/>
            </p:cNvSpPr>
            <p:nvPr/>
          </p:nvSpPr>
          <p:spPr bwMode="auto">
            <a:xfrm>
              <a:off x="1488" y="1104"/>
              <a:ext cx="288" cy="0"/>
            </a:xfrm>
            <a:prstGeom prst="line">
              <a:avLst/>
            </a:prstGeom>
            <a:noFill/>
            <a:ln w="28575">
              <a:solidFill>
                <a:schemeClr val="accent2"/>
              </a:solidFill>
              <a:round/>
              <a:headEnd/>
              <a:tailEnd type="triangle" w="lg" len="lg"/>
            </a:ln>
          </p:spPr>
          <p:txBody>
            <a:bodyPr/>
            <a:lstStyle/>
            <a:p>
              <a:endParaRPr lang="it-IT"/>
            </a:p>
          </p:txBody>
        </p:sp>
      </p:grpSp>
      <p:grpSp>
        <p:nvGrpSpPr>
          <p:cNvPr id="38921" name="Group 18"/>
          <p:cNvGrpSpPr>
            <a:grpSpLocks/>
          </p:cNvGrpSpPr>
          <p:nvPr/>
        </p:nvGrpSpPr>
        <p:grpSpPr bwMode="auto">
          <a:xfrm>
            <a:off x="5029200" y="4635500"/>
            <a:ext cx="2133600" cy="457200"/>
            <a:chOff x="3168" y="2920"/>
            <a:chExt cx="1344" cy="288"/>
          </a:xfrm>
        </p:grpSpPr>
        <p:sp>
          <p:nvSpPr>
            <p:cNvPr id="38926" name="Text Box 19"/>
            <p:cNvSpPr txBox="1">
              <a:spLocks noChangeArrowheads="1"/>
            </p:cNvSpPr>
            <p:nvPr/>
          </p:nvSpPr>
          <p:spPr bwMode="auto">
            <a:xfrm>
              <a:off x="3648" y="2920"/>
              <a:ext cx="384" cy="288"/>
            </a:xfrm>
            <a:prstGeom prst="rect">
              <a:avLst/>
            </a:prstGeom>
            <a:noFill/>
            <a:ln w="9525">
              <a:noFill/>
              <a:miter lim="800000"/>
              <a:headEnd/>
              <a:tailEnd/>
            </a:ln>
          </p:spPr>
          <p:txBody>
            <a:bodyPr>
              <a:spAutoFit/>
            </a:bodyPr>
            <a:lstStyle/>
            <a:p>
              <a:pPr>
                <a:spcBef>
                  <a:spcPct val="50000"/>
                </a:spcBef>
              </a:pPr>
              <a:r>
                <a:rPr lang="it-IT" b="1">
                  <a:solidFill>
                    <a:schemeClr val="accent2"/>
                  </a:solidFill>
                </a:rPr>
                <a:t>  P</a:t>
              </a:r>
            </a:p>
          </p:txBody>
        </p:sp>
        <p:sp>
          <p:nvSpPr>
            <p:cNvPr id="38927" name="Line 20"/>
            <p:cNvSpPr>
              <a:spLocks noChangeShapeType="1"/>
            </p:cNvSpPr>
            <p:nvPr/>
          </p:nvSpPr>
          <p:spPr bwMode="auto">
            <a:xfrm>
              <a:off x="4032" y="3064"/>
              <a:ext cx="480" cy="0"/>
            </a:xfrm>
            <a:prstGeom prst="line">
              <a:avLst/>
            </a:prstGeom>
            <a:noFill/>
            <a:ln w="28575">
              <a:solidFill>
                <a:schemeClr val="accent2"/>
              </a:solidFill>
              <a:round/>
              <a:headEnd/>
              <a:tailEnd type="triangle" w="lg" len="lg"/>
            </a:ln>
          </p:spPr>
          <p:txBody>
            <a:bodyPr/>
            <a:lstStyle/>
            <a:p>
              <a:endParaRPr lang="it-IT"/>
            </a:p>
          </p:txBody>
        </p:sp>
        <p:sp>
          <p:nvSpPr>
            <p:cNvPr id="38928" name="Line 21"/>
            <p:cNvSpPr>
              <a:spLocks noChangeShapeType="1"/>
            </p:cNvSpPr>
            <p:nvPr/>
          </p:nvSpPr>
          <p:spPr bwMode="auto">
            <a:xfrm>
              <a:off x="3168" y="3064"/>
              <a:ext cx="384" cy="0"/>
            </a:xfrm>
            <a:prstGeom prst="line">
              <a:avLst/>
            </a:prstGeom>
            <a:noFill/>
            <a:ln w="28575">
              <a:solidFill>
                <a:schemeClr val="accent2"/>
              </a:solidFill>
              <a:round/>
              <a:headEnd/>
              <a:tailEnd type="triangle" w="lg" len="lg"/>
            </a:ln>
          </p:spPr>
          <p:txBody>
            <a:bodyPr/>
            <a:lstStyle/>
            <a:p>
              <a:endParaRPr lang="it-IT"/>
            </a:p>
          </p:txBody>
        </p:sp>
      </p:grpSp>
      <p:sp>
        <p:nvSpPr>
          <p:cNvPr id="38922" name="Text Box 22"/>
          <p:cNvSpPr txBox="1">
            <a:spLocks noChangeArrowheads="1"/>
          </p:cNvSpPr>
          <p:nvPr/>
        </p:nvSpPr>
        <p:spPr bwMode="auto">
          <a:xfrm>
            <a:off x="5867400" y="1905000"/>
            <a:ext cx="1447800" cy="457200"/>
          </a:xfrm>
          <a:prstGeom prst="rect">
            <a:avLst/>
          </a:prstGeom>
          <a:noFill/>
          <a:ln w="9525">
            <a:noFill/>
            <a:miter lim="800000"/>
            <a:headEnd/>
            <a:tailEnd/>
          </a:ln>
        </p:spPr>
        <p:txBody>
          <a:bodyPr>
            <a:spAutoFit/>
          </a:bodyPr>
          <a:lstStyle/>
          <a:p>
            <a:pPr>
              <a:spcBef>
                <a:spcPct val="50000"/>
              </a:spcBef>
            </a:pPr>
            <a:r>
              <a:rPr lang="it-IT" b="1">
                <a:solidFill>
                  <a:schemeClr val="accent2"/>
                </a:solidFill>
              </a:rPr>
              <a:t>PPPP</a:t>
            </a:r>
          </a:p>
        </p:txBody>
      </p:sp>
      <p:grpSp>
        <p:nvGrpSpPr>
          <p:cNvPr id="38923" name="Group 23"/>
          <p:cNvGrpSpPr>
            <a:grpSpLocks/>
          </p:cNvGrpSpPr>
          <p:nvPr/>
        </p:nvGrpSpPr>
        <p:grpSpPr bwMode="auto">
          <a:xfrm>
            <a:off x="1295400" y="609600"/>
            <a:ext cx="1219200" cy="769938"/>
            <a:chOff x="816" y="384"/>
            <a:chExt cx="768" cy="485"/>
          </a:xfrm>
        </p:grpSpPr>
        <p:sp>
          <p:nvSpPr>
            <p:cNvPr id="38924" name="Text Box 24"/>
            <p:cNvSpPr txBox="1">
              <a:spLocks noChangeArrowheads="1"/>
            </p:cNvSpPr>
            <p:nvPr/>
          </p:nvSpPr>
          <p:spPr bwMode="auto">
            <a:xfrm>
              <a:off x="960" y="384"/>
              <a:ext cx="528" cy="327"/>
            </a:xfrm>
            <a:prstGeom prst="rect">
              <a:avLst/>
            </a:prstGeom>
            <a:noFill/>
            <a:ln w="9525">
              <a:noFill/>
              <a:miter lim="800000"/>
              <a:headEnd/>
              <a:tailEnd/>
            </a:ln>
          </p:spPr>
          <p:txBody>
            <a:bodyPr>
              <a:spAutoFit/>
            </a:bodyPr>
            <a:lstStyle/>
            <a:p>
              <a:pPr>
                <a:spcBef>
                  <a:spcPct val="50000"/>
                </a:spcBef>
              </a:pPr>
              <a:r>
                <a:rPr lang="it-IT" sz="2800" b="1">
                  <a:solidFill>
                    <a:srgbClr val="FF0000"/>
                  </a:solidFill>
                </a:rPr>
                <a:t>PG</a:t>
              </a:r>
            </a:p>
          </p:txBody>
        </p:sp>
        <p:sp>
          <p:nvSpPr>
            <p:cNvPr id="38925" name="AutoShape 25"/>
            <p:cNvSpPr>
              <a:spLocks noChangeArrowheads="1"/>
            </p:cNvSpPr>
            <p:nvPr/>
          </p:nvSpPr>
          <p:spPr bwMode="auto">
            <a:xfrm>
              <a:off x="816" y="384"/>
              <a:ext cx="768" cy="485"/>
            </a:xfrm>
            <a:prstGeom prst="downArrowCallout">
              <a:avLst>
                <a:gd name="adj1" fmla="val 39588"/>
                <a:gd name="adj2" fmla="val 39588"/>
                <a:gd name="adj3" fmla="val 16667"/>
                <a:gd name="adj4" fmla="val 66667"/>
              </a:avLst>
            </a:prstGeom>
            <a:noFill/>
            <a:ln w="28575">
              <a:solidFill>
                <a:srgbClr val="FF0000"/>
              </a:solidFill>
              <a:miter lim="800000"/>
              <a:headEnd/>
              <a:tailEnd/>
            </a:ln>
          </p:spPr>
          <p:txBody>
            <a:bodyPr wrap="none" anchor="ctr"/>
            <a:lstStyle/>
            <a:p>
              <a:endParaRPr lang="it-IT"/>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9938" name="Picture 2" descr="palbar4"/>
          <p:cNvPicPr>
            <a:picLocks noChangeAspect="1" noChangeArrowheads="1"/>
          </p:cNvPicPr>
          <p:nvPr/>
        </p:nvPicPr>
        <p:blipFill>
          <a:blip r:embed="rId2" cstate="print">
            <a:clrChange>
              <a:clrFrom>
                <a:srgbClr val="FFFFFF"/>
              </a:clrFrom>
              <a:clrTo>
                <a:srgbClr val="FFFFFF">
                  <a:alpha val="0"/>
                </a:srgbClr>
              </a:clrTo>
            </a:clrChange>
          </a:blip>
          <a:srcRect l="15973" t="11871" r="22795"/>
          <a:stretch>
            <a:fillRect/>
          </a:stretch>
        </p:blipFill>
        <p:spPr bwMode="auto">
          <a:xfrm>
            <a:off x="1547813" y="1174750"/>
            <a:ext cx="7543800" cy="5638800"/>
          </a:xfrm>
          <a:prstGeom prst="rect">
            <a:avLst/>
          </a:prstGeom>
          <a:noFill/>
          <a:ln w="9525">
            <a:noFill/>
            <a:miter lim="800000"/>
            <a:headEnd/>
            <a:tailEnd/>
          </a:ln>
        </p:spPr>
      </p:pic>
      <p:grpSp>
        <p:nvGrpSpPr>
          <p:cNvPr id="39939" name="Group 3"/>
          <p:cNvGrpSpPr>
            <a:grpSpLocks/>
          </p:cNvGrpSpPr>
          <p:nvPr/>
        </p:nvGrpSpPr>
        <p:grpSpPr bwMode="auto">
          <a:xfrm>
            <a:off x="2209800" y="1628775"/>
            <a:ext cx="1447800" cy="396875"/>
            <a:chOff x="1392" y="998"/>
            <a:chExt cx="912" cy="250"/>
          </a:xfrm>
        </p:grpSpPr>
        <p:sp>
          <p:nvSpPr>
            <p:cNvPr id="39973" name="Text Box 4"/>
            <p:cNvSpPr txBox="1">
              <a:spLocks noChangeArrowheads="1"/>
            </p:cNvSpPr>
            <p:nvPr/>
          </p:nvSpPr>
          <p:spPr bwMode="auto">
            <a:xfrm>
              <a:off x="1392" y="998"/>
              <a:ext cx="912"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PPPPP</a:t>
              </a:r>
            </a:p>
          </p:txBody>
        </p:sp>
        <p:sp>
          <p:nvSpPr>
            <p:cNvPr id="39974" name="Line 5"/>
            <p:cNvSpPr>
              <a:spLocks noChangeShapeType="1"/>
            </p:cNvSpPr>
            <p:nvPr/>
          </p:nvSpPr>
          <p:spPr bwMode="auto">
            <a:xfrm>
              <a:off x="2016" y="1122"/>
              <a:ext cx="288" cy="0"/>
            </a:xfrm>
            <a:prstGeom prst="line">
              <a:avLst/>
            </a:prstGeom>
            <a:noFill/>
            <a:ln w="28575">
              <a:solidFill>
                <a:schemeClr val="accent2"/>
              </a:solidFill>
              <a:round/>
              <a:headEnd/>
              <a:tailEnd type="triangle" w="med" len="med"/>
            </a:ln>
          </p:spPr>
          <p:txBody>
            <a:bodyPr/>
            <a:lstStyle/>
            <a:p>
              <a:endParaRPr lang="it-IT"/>
            </a:p>
          </p:txBody>
        </p:sp>
      </p:grpSp>
      <p:grpSp>
        <p:nvGrpSpPr>
          <p:cNvPr id="39940" name="Group 6"/>
          <p:cNvGrpSpPr>
            <a:grpSpLocks/>
          </p:cNvGrpSpPr>
          <p:nvPr/>
        </p:nvGrpSpPr>
        <p:grpSpPr bwMode="auto">
          <a:xfrm>
            <a:off x="5562600" y="1476375"/>
            <a:ext cx="2209800" cy="549275"/>
            <a:chOff x="3504" y="930"/>
            <a:chExt cx="1392" cy="346"/>
          </a:xfrm>
        </p:grpSpPr>
        <p:sp>
          <p:nvSpPr>
            <p:cNvPr id="39970" name="Line 7"/>
            <p:cNvSpPr>
              <a:spLocks noChangeShapeType="1"/>
            </p:cNvSpPr>
            <p:nvPr/>
          </p:nvSpPr>
          <p:spPr bwMode="auto">
            <a:xfrm>
              <a:off x="3504" y="1122"/>
              <a:ext cx="288" cy="0"/>
            </a:xfrm>
            <a:prstGeom prst="line">
              <a:avLst/>
            </a:prstGeom>
            <a:noFill/>
            <a:ln w="28575">
              <a:solidFill>
                <a:schemeClr val="accent2"/>
              </a:solidFill>
              <a:round/>
              <a:headEnd/>
              <a:tailEnd type="triangle" w="lg" len="lg"/>
            </a:ln>
          </p:spPr>
          <p:txBody>
            <a:bodyPr/>
            <a:lstStyle/>
            <a:p>
              <a:endParaRPr lang="it-IT"/>
            </a:p>
          </p:txBody>
        </p:sp>
        <p:sp>
          <p:nvSpPr>
            <p:cNvPr id="39971" name="Text Box 8"/>
            <p:cNvSpPr txBox="1">
              <a:spLocks noChangeArrowheads="1"/>
            </p:cNvSpPr>
            <p:nvPr/>
          </p:nvSpPr>
          <p:spPr bwMode="auto">
            <a:xfrm>
              <a:off x="4032" y="930"/>
              <a:ext cx="336"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a:t>
              </a:r>
            </a:p>
          </p:txBody>
        </p:sp>
        <p:sp>
          <p:nvSpPr>
            <p:cNvPr id="39972" name="Text Box 9"/>
            <p:cNvSpPr txBox="1">
              <a:spLocks noChangeArrowheads="1"/>
            </p:cNvSpPr>
            <p:nvPr/>
          </p:nvSpPr>
          <p:spPr bwMode="auto">
            <a:xfrm>
              <a:off x="4560" y="1026"/>
              <a:ext cx="336"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PP</a:t>
              </a:r>
            </a:p>
          </p:txBody>
        </p:sp>
      </p:grpSp>
      <p:grpSp>
        <p:nvGrpSpPr>
          <p:cNvPr id="39941" name="Group 10"/>
          <p:cNvGrpSpPr>
            <a:grpSpLocks/>
          </p:cNvGrpSpPr>
          <p:nvPr/>
        </p:nvGrpSpPr>
        <p:grpSpPr bwMode="auto">
          <a:xfrm>
            <a:off x="4648200" y="4175125"/>
            <a:ext cx="381000" cy="898525"/>
            <a:chOff x="2928" y="2630"/>
            <a:chExt cx="240" cy="566"/>
          </a:xfrm>
        </p:grpSpPr>
        <p:sp>
          <p:nvSpPr>
            <p:cNvPr id="39968" name="Text Box 11"/>
            <p:cNvSpPr txBox="1">
              <a:spLocks noChangeArrowheads="1"/>
            </p:cNvSpPr>
            <p:nvPr/>
          </p:nvSpPr>
          <p:spPr bwMode="auto">
            <a:xfrm>
              <a:off x="2928" y="2946"/>
              <a:ext cx="240"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39969" name="Line 12"/>
            <p:cNvSpPr>
              <a:spLocks noChangeShapeType="1"/>
            </p:cNvSpPr>
            <p:nvPr/>
          </p:nvSpPr>
          <p:spPr bwMode="auto">
            <a:xfrm>
              <a:off x="3024" y="2630"/>
              <a:ext cx="0" cy="288"/>
            </a:xfrm>
            <a:prstGeom prst="line">
              <a:avLst/>
            </a:prstGeom>
            <a:noFill/>
            <a:ln w="28575">
              <a:solidFill>
                <a:schemeClr val="accent2"/>
              </a:solidFill>
              <a:round/>
              <a:headEnd/>
              <a:tailEnd type="triangle" w="lg" len="lg"/>
            </a:ln>
          </p:spPr>
          <p:txBody>
            <a:bodyPr/>
            <a:lstStyle/>
            <a:p>
              <a:endParaRPr lang="it-IT"/>
            </a:p>
          </p:txBody>
        </p:sp>
      </p:grpSp>
      <p:grpSp>
        <p:nvGrpSpPr>
          <p:cNvPr id="39942" name="Group 13"/>
          <p:cNvGrpSpPr>
            <a:grpSpLocks/>
          </p:cNvGrpSpPr>
          <p:nvPr/>
        </p:nvGrpSpPr>
        <p:grpSpPr bwMode="auto">
          <a:xfrm>
            <a:off x="8001000" y="4652963"/>
            <a:ext cx="457200" cy="2241550"/>
            <a:chOff x="5040" y="2918"/>
            <a:chExt cx="288" cy="1412"/>
          </a:xfrm>
        </p:grpSpPr>
        <p:sp>
          <p:nvSpPr>
            <p:cNvPr id="39965" name="Text Box 14"/>
            <p:cNvSpPr txBox="1">
              <a:spLocks noChangeArrowheads="1"/>
            </p:cNvSpPr>
            <p:nvPr/>
          </p:nvSpPr>
          <p:spPr bwMode="auto">
            <a:xfrm>
              <a:off x="5040" y="2918"/>
              <a:ext cx="240"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39966" name="Line 15"/>
            <p:cNvSpPr>
              <a:spLocks noChangeShapeType="1"/>
            </p:cNvSpPr>
            <p:nvPr/>
          </p:nvSpPr>
          <p:spPr bwMode="auto">
            <a:xfrm>
              <a:off x="5136" y="3120"/>
              <a:ext cx="0" cy="210"/>
            </a:xfrm>
            <a:prstGeom prst="line">
              <a:avLst/>
            </a:prstGeom>
            <a:noFill/>
            <a:ln w="28575">
              <a:solidFill>
                <a:schemeClr val="accent2"/>
              </a:solidFill>
              <a:round/>
              <a:headEnd/>
              <a:tailEnd type="triangle" w="lg" len="lg"/>
            </a:ln>
          </p:spPr>
          <p:txBody>
            <a:bodyPr/>
            <a:lstStyle/>
            <a:p>
              <a:endParaRPr lang="it-IT"/>
            </a:p>
          </p:txBody>
        </p:sp>
        <p:sp>
          <p:nvSpPr>
            <p:cNvPr id="39967" name="Text Box 16"/>
            <p:cNvSpPr txBox="1">
              <a:spLocks noChangeArrowheads="1"/>
            </p:cNvSpPr>
            <p:nvPr/>
          </p:nvSpPr>
          <p:spPr bwMode="auto">
            <a:xfrm>
              <a:off x="5040" y="3312"/>
              <a:ext cx="288" cy="1018"/>
            </a:xfrm>
            <a:prstGeom prst="rect">
              <a:avLst/>
            </a:prstGeom>
            <a:noFill/>
            <a:ln w="9525">
              <a:noFill/>
              <a:miter lim="800000"/>
              <a:headEnd/>
              <a:tailEnd/>
            </a:ln>
          </p:spPr>
          <p:txBody>
            <a:bodyPr>
              <a:spAutoFit/>
            </a:bodyPr>
            <a:lstStyle/>
            <a:p>
              <a:pPr>
                <a:spcBef>
                  <a:spcPct val="50000"/>
                </a:spcBef>
              </a:pPr>
              <a:r>
                <a:rPr lang="it-IT" sz="2000" b="1">
                  <a:solidFill>
                    <a:srgbClr val="0000FF"/>
                  </a:solidFill>
                </a:rPr>
                <a:t>PPPPP</a:t>
              </a:r>
            </a:p>
          </p:txBody>
        </p:sp>
      </p:grpSp>
      <p:grpSp>
        <p:nvGrpSpPr>
          <p:cNvPr id="39943" name="Group 17"/>
          <p:cNvGrpSpPr>
            <a:grpSpLocks/>
          </p:cNvGrpSpPr>
          <p:nvPr/>
        </p:nvGrpSpPr>
        <p:grpSpPr bwMode="auto">
          <a:xfrm>
            <a:off x="1905000" y="2284413"/>
            <a:ext cx="1295400" cy="1143000"/>
            <a:chOff x="1200" y="1296"/>
            <a:chExt cx="816" cy="720"/>
          </a:xfrm>
        </p:grpSpPr>
        <p:sp>
          <p:nvSpPr>
            <p:cNvPr id="39963" name="Text Box 18"/>
            <p:cNvSpPr txBox="1">
              <a:spLocks noChangeArrowheads="1"/>
            </p:cNvSpPr>
            <p:nvPr/>
          </p:nvSpPr>
          <p:spPr bwMode="auto">
            <a:xfrm>
              <a:off x="1344" y="1572"/>
              <a:ext cx="528" cy="365"/>
            </a:xfrm>
            <a:prstGeom prst="rect">
              <a:avLst/>
            </a:prstGeom>
            <a:noFill/>
            <a:ln w="9525">
              <a:noFill/>
              <a:miter lim="800000"/>
              <a:headEnd/>
              <a:tailEnd/>
            </a:ln>
          </p:spPr>
          <p:txBody>
            <a:bodyPr>
              <a:spAutoFit/>
            </a:bodyPr>
            <a:lstStyle/>
            <a:p>
              <a:pPr>
                <a:spcBef>
                  <a:spcPct val="50000"/>
                </a:spcBef>
              </a:pPr>
              <a:r>
                <a:rPr lang="it-IT" sz="3200" b="1">
                  <a:solidFill>
                    <a:srgbClr val="FF0000"/>
                  </a:solidFill>
                </a:rPr>
                <a:t>PG</a:t>
              </a:r>
            </a:p>
          </p:txBody>
        </p:sp>
        <p:sp>
          <p:nvSpPr>
            <p:cNvPr id="39964" name="AutoShape 19"/>
            <p:cNvSpPr>
              <a:spLocks noChangeArrowheads="1"/>
            </p:cNvSpPr>
            <p:nvPr/>
          </p:nvSpPr>
          <p:spPr bwMode="auto">
            <a:xfrm flipV="1">
              <a:off x="1200" y="1296"/>
              <a:ext cx="816" cy="720"/>
            </a:xfrm>
            <a:prstGeom prst="downArrowCallout">
              <a:avLst>
                <a:gd name="adj1" fmla="val 28333"/>
                <a:gd name="adj2" fmla="val 28333"/>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39944" name="Group 23"/>
          <p:cNvGrpSpPr>
            <a:grpSpLocks/>
          </p:cNvGrpSpPr>
          <p:nvPr/>
        </p:nvGrpSpPr>
        <p:grpSpPr bwMode="auto">
          <a:xfrm>
            <a:off x="5676900" y="228600"/>
            <a:ext cx="1333500" cy="914400"/>
            <a:chOff x="3576" y="144"/>
            <a:chExt cx="840" cy="576"/>
          </a:xfrm>
        </p:grpSpPr>
        <p:sp>
          <p:nvSpPr>
            <p:cNvPr id="39961" name="Text Box 24"/>
            <p:cNvSpPr txBox="1">
              <a:spLocks noChangeArrowheads="1"/>
            </p:cNvSpPr>
            <p:nvPr/>
          </p:nvSpPr>
          <p:spPr bwMode="auto">
            <a:xfrm>
              <a:off x="3648" y="163"/>
              <a:ext cx="768" cy="365"/>
            </a:xfrm>
            <a:prstGeom prst="rect">
              <a:avLst/>
            </a:prstGeom>
            <a:noFill/>
            <a:ln w="9525">
              <a:noFill/>
              <a:miter lim="800000"/>
              <a:headEnd/>
              <a:tailEnd/>
            </a:ln>
          </p:spPr>
          <p:txBody>
            <a:bodyPr>
              <a:spAutoFit/>
            </a:bodyPr>
            <a:lstStyle/>
            <a:p>
              <a:pPr>
                <a:spcBef>
                  <a:spcPct val="50000"/>
                </a:spcBef>
              </a:pPr>
              <a:r>
                <a:rPr lang="it-IT" sz="3200" b="1">
                  <a:solidFill>
                    <a:srgbClr val="FF0000"/>
                  </a:solidFill>
                </a:rPr>
                <a:t>Ag II</a:t>
              </a:r>
            </a:p>
          </p:txBody>
        </p:sp>
        <p:sp>
          <p:nvSpPr>
            <p:cNvPr id="39962" name="AutoShape 25"/>
            <p:cNvSpPr>
              <a:spLocks noChangeArrowheads="1"/>
            </p:cNvSpPr>
            <p:nvPr/>
          </p:nvSpPr>
          <p:spPr bwMode="auto">
            <a:xfrm>
              <a:off x="3576" y="144"/>
              <a:ext cx="816" cy="576"/>
            </a:xfrm>
            <a:prstGeom prst="downArrowCallout">
              <a:avLst>
                <a:gd name="adj1" fmla="val 35417"/>
                <a:gd name="adj2" fmla="val 35417"/>
                <a:gd name="adj3" fmla="val 16667"/>
                <a:gd name="adj4" fmla="val 66667"/>
              </a:avLst>
            </a:prstGeom>
            <a:noFill/>
            <a:ln w="28575">
              <a:solidFill>
                <a:srgbClr val="FF0000"/>
              </a:solidFill>
              <a:miter lim="800000"/>
              <a:headEnd/>
              <a:tailEnd/>
            </a:ln>
          </p:spPr>
          <p:txBody>
            <a:bodyPr wrap="none" anchor="ctr"/>
            <a:lstStyle/>
            <a:p>
              <a:endParaRPr lang="it-IT"/>
            </a:p>
          </p:txBody>
        </p:sp>
      </p:grpSp>
      <p:grpSp>
        <p:nvGrpSpPr>
          <p:cNvPr id="39945" name="Group 26"/>
          <p:cNvGrpSpPr>
            <a:grpSpLocks/>
          </p:cNvGrpSpPr>
          <p:nvPr/>
        </p:nvGrpSpPr>
        <p:grpSpPr bwMode="auto">
          <a:xfrm>
            <a:off x="5562600" y="4676775"/>
            <a:ext cx="1828800" cy="396875"/>
            <a:chOff x="3504" y="2946"/>
            <a:chExt cx="1152" cy="250"/>
          </a:xfrm>
        </p:grpSpPr>
        <p:sp>
          <p:nvSpPr>
            <p:cNvPr id="39958" name="Text Box 27"/>
            <p:cNvSpPr txBox="1">
              <a:spLocks noChangeArrowheads="1"/>
            </p:cNvSpPr>
            <p:nvPr/>
          </p:nvSpPr>
          <p:spPr bwMode="auto">
            <a:xfrm>
              <a:off x="3984" y="2946"/>
              <a:ext cx="192" cy="250"/>
            </a:xfrm>
            <a:prstGeom prst="rect">
              <a:avLst/>
            </a:prstGeom>
            <a:noFill/>
            <a:ln w="9525">
              <a:noFill/>
              <a:miter lim="800000"/>
              <a:headEnd/>
              <a:tailEnd/>
            </a:ln>
          </p:spPr>
          <p:txBody>
            <a:bodyPr>
              <a:spAutoFit/>
            </a:bodyPr>
            <a:lstStyle/>
            <a:p>
              <a:pPr>
                <a:spcBef>
                  <a:spcPct val="50000"/>
                </a:spcBef>
              </a:pPr>
              <a:r>
                <a:rPr lang="it-IT" sz="2000" b="1">
                  <a:solidFill>
                    <a:schemeClr val="accent2"/>
                  </a:solidFill>
                </a:rPr>
                <a:t>P</a:t>
              </a:r>
            </a:p>
          </p:txBody>
        </p:sp>
        <p:sp>
          <p:nvSpPr>
            <p:cNvPr id="39959" name="Line 28"/>
            <p:cNvSpPr>
              <a:spLocks noChangeShapeType="1"/>
            </p:cNvSpPr>
            <p:nvPr/>
          </p:nvSpPr>
          <p:spPr bwMode="auto">
            <a:xfrm flipV="1">
              <a:off x="4320" y="3072"/>
              <a:ext cx="336" cy="0"/>
            </a:xfrm>
            <a:prstGeom prst="line">
              <a:avLst/>
            </a:prstGeom>
            <a:noFill/>
            <a:ln w="28575">
              <a:solidFill>
                <a:schemeClr val="accent2"/>
              </a:solidFill>
              <a:round/>
              <a:headEnd/>
              <a:tailEnd type="triangle" w="lg" len="lg"/>
            </a:ln>
          </p:spPr>
          <p:txBody>
            <a:bodyPr/>
            <a:lstStyle/>
            <a:p>
              <a:endParaRPr lang="it-IT"/>
            </a:p>
          </p:txBody>
        </p:sp>
        <p:sp>
          <p:nvSpPr>
            <p:cNvPr id="39960" name="Line 29"/>
            <p:cNvSpPr>
              <a:spLocks noChangeShapeType="1"/>
            </p:cNvSpPr>
            <p:nvPr/>
          </p:nvSpPr>
          <p:spPr bwMode="auto">
            <a:xfrm flipV="1">
              <a:off x="3504" y="3072"/>
              <a:ext cx="384" cy="0"/>
            </a:xfrm>
            <a:prstGeom prst="line">
              <a:avLst/>
            </a:prstGeom>
            <a:noFill/>
            <a:ln w="28575">
              <a:solidFill>
                <a:schemeClr val="accent2"/>
              </a:solidFill>
              <a:round/>
              <a:headEnd/>
              <a:tailEnd type="triangle" w="lg" len="lg"/>
            </a:ln>
          </p:spPr>
          <p:txBody>
            <a:bodyPr/>
            <a:lstStyle/>
            <a:p>
              <a:endParaRPr lang="it-IT"/>
            </a:p>
          </p:txBody>
        </p:sp>
      </p:grpSp>
      <p:sp>
        <p:nvSpPr>
          <p:cNvPr id="39946" name="Text Box 30"/>
          <p:cNvSpPr txBox="1">
            <a:spLocks noChangeArrowheads="1"/>
          </p:cNvSpPr>
          <p:nvPr/>
        </p:nvSpPr>
        <p:spPr bwMode="auto">
          <a:xfrm>
            <a:off x="755650" y="912813"/>
            <a:ext cx="3051175" cy="617537"/>
          </a:xfrm>
          <a:prstGeom prst="rect">
            <a:avLst/>
          </a:prstGeom>
          <a:noFill/>
          <a:ln w="38100">
            <a:solidFill>
              <a:srgbClr val="006600"/>
            </a:solidFill>
            <a:miter lim="800000"/>
            <a:headEnd/>
            <a:tailEnd/>
          </a:ln>
        </p:spPr>
        <p:txBody>
          <a:bodyPr>
            <a:spAutoFit/>
          </a:bodyPr>
          <a:lstStyle/>
          <a:p>
            <a:pPr algn="ctr">
              <a:spcBef>
                <a:spcPct val="50000"/>
              </a:spcBef>
            </a:pPr>
            <a:r>
              <a:rPr lang="it-IT" sz="3200" b="1">
                <a:solidFill>
                  <a:srgbClr val="006600"/>
                </a:solidFill>
              </a:rPr>
              <a:t>ACEi,</a:t>
            </a:r>
          </a:p>
        </p:txBody>
      </p:sp>
      <p:sp>
        <p:nvSpPr>
          <p:cNvPr id="39947" name="Line 31"/>
          <p:cNvSpPr>
            <a:spLocks noChangeShapeType="1"/>
          </p:cNvSpPr>
          <p:nvPr/>
        </p:nvSpPr>
        <p:spPr bwMode="auto">
          <a:xfrm flipV="1">
            <a:off x="5683250" y="88900"/>
            <a:ext cx="1190625" cy="1066800"/>
          </a:xfrm>
          <a:prstGeom prst="line">
            <a:avLst/>
          </a:prstGeom>
          <a:noFill/>
          <a:ln w="38100">
            <a:solidFill>
              <a:srgbClr val="006600"/>
            </a:solidFill>
            <a:round/>
            <a:headEnd/>
            <a:tailEnd/>
          </a:ln>
        </p:spPr>
        <p:txBody>
          <a:bodyPr/>
          <a:lstStyle/>
          <a:p>
            <a:endParaRPr lang="it-IT"/>
          </a:p>
        </p:txBody>
      </p:sp>
      <p:sp>
        <p:nvSpPr>
          <p:cNvPr id="39948" name="Line 32"/>
          <p:cNvSpPr>
            <a:spLocks noChangeShapeType="1"/>
          </p:cNvSpPr>
          <p:nvPr/>
        </p:nvSpPr>
        <p:spPr bwMode="auto">
          <a:xfrm>
            <a:off x="5757863" y="44450"/>
            <a:ext cx="1190625" cy="1066800"/>
          </a:xfrm>
          <a:prstGeom prst="line">
            <a:avLst/>
          </a:prstGeom>
          <a:noFill/>
          <a:ln w="38100">
            <a:solidFill>
              <a:srgbClr val="006600"/>
            </a:solidFill>
            <a:round/>
            <a:headEnd/>
            <a:tailEnd/>
          </a:ln>
        </p:spPr>
        <p:txBody>
          <a:bodyPr/>
          <a:lstStyle/>
          <a:p>
            <a:endParaRPr lang="it-IT"/>
          </a:p>
        </p:txBody>
      </p:sp>
      <p:sp>
        <p:nvSpPr>
          <p:cNvPr id="39949" name="Text Box 33"/>
          <p:cNvSpPr txBox="1">
            <a:spLocks noChangeArrowheads="1"/>
          </p:cNvSpPr>
          <p:nvPr/>
        </p:nvSpPr>
        <p:spPr bwMode="auto">
          <a:xfrm>
            <a:off x="728663" y="4486275"/>
            <a:ext cx="1682750" cy="1104900"/>
          </a:xfrm>
          <a:prstGeom prst="rect">
            <a:avLst/>
          </a:prstGeom>
          <a:noFill/>
          <a:ln w="38100">
            <a:solidFill>
              <a:srgbClr val="006600"/>
            </a:solidFill>
            <a:miter lim="800000"/>
            <a:headEnd/>
            <a:tailEnd/>
          </a:ln>
        </p:spPr>
        <p:txBody>
          <a:bodyPr>
            <a:spAutoFit/>
          </a:bodyPr>
          <a:lstStyle/>
          <a:p>
            <a:pPr>
              <a:spcBef>
                <a:spcPct val="50000"/>
              </a:spcBef>
            </a:pPr>
            <a:r>
              <a:rPr lang="it-IT" sz="3200" b="1">
                <a:solidFill>
                  <a:srgbClr val="006600"/>
                </a:solidFill>
              </a:rPr>
              <a:t>FANS, COX</a:t>
            </a:r>
            <a:r>
              <a:rPr lang="it-IT" sz="3200" b="1" baseline="-25000">
                <a:solidFill>
                  <a:srgbClr val="006600"/>
                </a:solidFill>
              </a:rPr>
              <a:t>2i</a:t>
            </a:r>
            <a:endParaRPr lang="it-IT" sz="3200" b="1">
              <a:solidFill>
                <a:srgbClr val="006600"/>
              </a:solidFill>
            </a:endParaRPr>
          </a:p>
        </p:txBody>
      </p:sp>
      <p:cxnSp>
        <p:nvCxnSpPr>
          <p:cNvPr id="39950" name="AutoShape 34"/>
          <p:cNvCxnSpPr>
            <a:cxnSpLocks noChangeShapeType="1"/>
            <a:stCxn id="39949" idx="0"/>
            <a:endCxn id="39964" idx="0"/>
          </p:cNvCxnSpPr>
          <p:nvPr/>
        </p:nvCxnSpPr>
        <p:spPr bwMode="auto">
          <a:xfrm flipV="1">
            <a:off x="1570038" y="3441700"/>
            <a:ext cx="982662" cy="1025525"/>
          </a:xfrm>
          <a:prstGeom prst="straightConnector1">
            <a:avLst/>
          </a:prstGeom>
          <a:noFill/>
          <a:ln w="57150">
            <a:solidFill>
              <a:schemeClr val="accent2"/>
            </a:solidFill>
            <a:round/>
            <a:headEnd/>
            <a:tailEnd type="triangle" w="med" len="med"/>
          </a:ln>
        </p:spPr>
      </p:cxnSp>
      <p:sp>
        <p:nvSpPr>
          <p:cNvPr id="39951" name="Line 35"/>
          <p:cNvSpPr>
            <a:spLocks noChangeShapeType="1"/>
          </p:cNvSpPr>
          <p:nvPr/>
        </p:nvSpPr>
        <p:spPr bwMode="auto">
          <a:xfrm flipV="1">
            <a:off x="1905000" y="2514600"/>
            <a:ext cx="1219200" cy="1066800"/>
          </a:xfrm>
          <a:prstGeom prst="line">
            <a:avLst/>
          </a:prstGeom>
          <a:noFill/>
          <a:ln w="38100">
            <a:solidFill>
              <a:srgbClr val="006600"/>
            </a:solidFill>
            <a:round/>
            <a:headEnd/>
            <a:tailEnd/>
          </a:ln>
        </p:spPr>
        <p:txBody>
          <a:bodyPr/>
          <a:lstStyle/>
          <a:p>
            <a:endParaRPr lang="it-IT"/>
          </a:p>
        </p:txBody>
      </p:sp>
      <p:sp>
        <p:nvSpPr>
          <p:cNvPr id="39952" name="Line 36"/>
          <p:cNvSpPr>
            <a:spLocks noChangeShapeType="1"/>
          </p:cNvSpPr>
          <p:nvPr/>
        </p:nvSpPr>
        <p:spPr bwMode="auto">
          <a:xfrm>
            <a:off x="1981200" y="2514600"/>
            <a:ext cx="1219200" cy="1066800"/>
          </a:xfrm>
          <a:prstGeom prst="line">
            <a:avLst/>
          </a:prstGeom>
          <a:noFill/>
          <a:ln w="38100">
            <a:solidFill>
              <a:srgbClr val="006600"/>
            </a:solidFill>
            <a:round/>
            <a:headEnd/>
            <a:tailEnd/>
          </a:ln>
        </p:spPr>
        <p:txBody>
          <a:bodyPr/>
          <a:lstStyle/>
          <a:p>
            <a:endParaRPr lang="it-IT"/>
          </a:p>
        </p:txBody>
      </p:sp>
      <p:sp>
        <p:nvSpPr>
          <p:cNvPr id="39953" name="Rectangle 37"/>
          <p:cNvSpPr>
            <a:spLocks noChangeArrowheads="1"/>
          </p:cNvSpPr>
          <p:nvPr/>
        </p:nvSpPr>
        <p:spPr bwMode="auto">
          <a:xfrm>
            <a:off x="1547813" y="188913"/>
            <a:ext cx="1508125" cy="617537"/>
          </a:xfrm>
          <a:prstGeom prst="rect">
            <a:avLst/>
          </a:prstGeom>
          <a:noFill/>
          <a:ln w="38100">
            <a:solidFill>
              <a:srgbClr val="009900"/>
            </a:solidFill>
            <a:miter lim="800000"/>
            <a:headEnd/>
            <a:tailEnd/>
          </a:ln>
        </p:spPr>
        <p:txBody>
          <a:bodyPr wrap="none">
            <a:spAutoFit/>
          </a:bodyPr>
          <a:lstStyle/>
          <a:p>
            <a:pPr>
              <a:spcBef>
                <a:spcPct val="50000"/>
              </a:spcBef>
            </a:pPr>
            <a:r>
              <a:rPr lang="it-IT" sz="3200" b="1">
                <a:solidFill>
                  <a:srgbClr val="006600"/>
                </a:solidFill>
              </a:rPr>
              <a:t>Sartani</a:t>
            </a:r>
          </a:p>
        </p:txBody>
      </p:sp>
      <p:sp>
        <p:nvSpPr>
          <p:cNvPr id="39954" name="Line 38"/>
          <p:cNvSpPr>
            <a:spLocks noChangeShapeType="1"/>
          </p:cNvSpPr>
          <p:nvPr/>
        </p:nvSpPr>
        <p:spPr bwMode="auto">
          <a:xfrm>
            <a:off x="3132138" y="404813"/>
            <a:ext cx="2376487" cy="0"/>
          </a:xfrm>
          <a:prstGeom prst="line">
            <a:avLst/>
          </a:prstGeom>
          <a:noFill/>
          <a:ln w="76200">
            <a:solidFill>
              <a:schemeClr val="accent2"/>
            </a:solidFill>
            <a:round/>
            <a:headEnd/>
            <a:tailEnd type="triangle" w="med" len="med"/>
          </a:ln>
        </p:spPr>
        <p:txBody>
          <a:bodyPr/>
          <a:lstStyle/>
          <a:p>
            <a:endParaRPr lang="it-IT"/>
          </a:p>
        </p:txBody>
      </p:sp>
      <p:sp>
        <p:nvSpPr>
          <p:cNvPr id="39955" name="Line 39"/>
          <p:cNvSpPr>
            <a:spLocks noChangeShapeType="1"/>
          </p:cNvSpPr>
          <p:nvPr/>
        </p:nvSpPr>
        <p:spPr bwMode="auto">
          <a:xfrm flipV="1">
            <a:off x="3851275" y="549275"/>
            <a:ext cx="1728788" cy="431800"/>
          </a:xfrm>
          <a:prstGeom prst="line">
            <a:avLst/>
          </a:prstGeom>
          <a:noFill/>
          <a:ln w="76200">
            <a:solidFill>
              <a:schemeClr val="accent2"/>
            </a:solidFill>
            <a:round/>
            <a:headEnd/>
            <a:tailEnd type="triangle" w="med" len="med"/>
          </a:ln>
        </p:spPr>
        <p:txBody>
          <a:bodyPr/>
          <a:lstStyle/>
          <a:p>
            <a:endParaRPr lang="it-IT"/>
          </a:p>
        </p:txBody>
      </p:sp>
      <p:sp>
        <p:nvSpPr>
          <p:cNvPr id="39956" name="Line 40"/>
          <p:cNvSpPr>
            <a:spLocks noChangeShapeType="1"/>
          </p:cNvSpPr>
          <p:nvPr/>
        </p:nvSpPr>
        <p:spPr bwMode="auto">
          <a:xfrm>
            <a:off x="3851275" y="1196975"/>
            <a:ext cx="3529013" cy="0"/>
          </a:xfrm>
          <a:prstGeom prst="line">
            <a:avLst/>
          </a:prstGeom>
          <a:noFill/>
          <a:ln w="76200">
            <a:solidFill>
              <a:schemeClr val="accent2"/>
            </a:solidFill>
            <a:round/>
            <a:headEnd/>
            <a:tailEnd/>
          </a:ln>
        </p:spPr>
        <p:txBody>
          <a:bodyPr/>
          <a:lstStyle/>
          <a:p>
            <a:endParaRPr lang="it-IT"/>
          </a:p>
        </p:txBody>
      </p:sp>
      <p:sp>
        <p:nvSpPr>
          <p:cNvPr id="39957" name="Line 41"/>
          <p:cNvSpPr>
            <a:spLocks noChangeShapeType="1"/>
          </p:cNvSpPr>
          <p:nvPr/>
        </p:nvSpPr>
        <p:spPr bwMode="auto">
          <a:xfrm flipV="1">
            <a:off x="7380288" y="908050"/>
            <a:ext cx="0" cy="288925"/>
          </a:xfrm>
          <a:prstGeom prst="line">
            <a:avLst/>
          </a:prstGeom>
          <a:noFill/>
          <a:ln w="76200">
            <a:solidFill>
              <a:schemeClr val="accent2"/>
            </a:solidFill>
            <a:round/>
            <a:headEnd/>
            <a:tailEnd type="triangle" w="med" len="med"/>
          </a:ln>
        </p:spPr>
        <p:txBody>
          <a:bodyPr/>
          <a:lstStyle/>
          <a:p>
            <a:endParaRPr lang="it-IT"/>
          </a:p>
        </p:txBody>
      </p:sp>
    </p:spTree>
  </p:cSld>
  <p:clrMapOvr>
    <a:masterClrMapping/>
  </p:clrMapOvr>
  <p:transition spd="med">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6038" y="-57150"/>
            <a:ext cx="9144000" cy="6815138"/>
          </a:xfrm>
          <a:prstGeom prst="rect">
            <a:avLst/>
          </a:prstGeom>
          <a:noFill/>
          <a:ln w="9525">
            <a:noFill/>
            <a:miter lim="800000"/>
            <a:headEnd/>
            <a:tailEnd/>
          </a:ln>
        </p:spPr>
        <p:txBody>
          <a:bodyPr>
            <a:spAutoFit/>
          </a:bodyPr>
          <a:lstStyle/>
          <a:p>
            <a:r>
              <a:rPr lang="it-IT" altLang="zh-CN" b="1">
                <a:solidFill>
                  <a:srgbClr val="FF6600"/>
                </a:solidFill>
                <a:ea typeface="宋体" charset="-122"/>
                <a:sym typeface="Symbol" pitchFamily="18" charset="2"/>
              </a:rPr>
              <a:t>* Metalli pesanti:</a:t>
            </a:r>
          </a:p>
          <a:p>
            <a:r>
              <a:rPr lang="it-IT" altLang="zh-CN" b="1">
                <a:ea typeface="宋体" charset="-122"/>
                <a:sym typeface="Symbol" pitchFamily="18" charset="2"/>
              </a:rPr>
              <a:t>Potenti nefrotossici. </a:t>
            </a:r>
          </a:p>
          <a:p>
            <a:r>
              <a:rPr lang="it-IT" altLang="zh-CN" b="1">
                <a:ea typeface="宋体" charset="-122"/>
                <a:sym typeface="Symbol" pitchFamily="18" charset="2"/>
              </a:rPr>
              <a:t>Basse dosi: glicosuria, aminoaciduria, poliuria</a:t>
            </a:r>
          </a:p>
          <a:p>
            <a:r>
              <a:rPr lang="it-IT" altLang="zh-CN" b="1">
                <a:ea typeface="宋体" charset="-122"/>
                <a:sym typeface="Symbol" pitchFamily="18" charset="2"/>
              </a:rPr>
              <a:t>Dosi più elevate: aumento BUN, necrosi renale, anuria, morte</a:t>
            </a:r>
          </a:p>
          <a:p>
            <a:r>
              <a:rPr lang="it-IT" altLang="zh-CN" b="1">
                <a:solidFill>
                  <a:srgbClr val="FF6600"/>
                </a:solidFill>
                <a:ea typeface="宋体" charset="-122"/>
                <a:sym typeface="Symbol" pitchFamily="18" charset="2"/>
              </a:rPr>
              <a:t>*MERCURIO </a:t>
            </a:r>
          </a:p>
          <a:p>
            <a:r>
              <a:rPr lang="it-IT" altLang="zh-CN" b="1">
                <a:ea typeface="宋体" charset="-122"/>
                <a:sym typeface="Symbol" pitchFamily="18" charset="2"/>
              </a:rPr>
              <a:t>possibile intossicazione da cibi e contaminanti industriali</a:t>
            </a:r>
          </a:p>
          <a:p>
            <a:r>
              <a:rPr lang="it-IT" altLang="zh-CN" b="1">
                <a:ea typeface="宋体" charset="-122"/>
                <a:sym typeface="Symbol" pitchFamily="18" charset="2"/>
              </a:rPr>
              <a:t>Formazione del metil mercurio – catena alimentare</a:t>
            </a:r>
          </a:p>
          <a:p>
            <a:r>
              <a:rPr lang="it-IT" altLang="zh-CN" b="1">
                <a:ea typeface="宋体" charset="-122"/>
                <a:sym typeface="Symbol" pitchFamily="18" charset="2"/>
              </a:rPr>
              <a:t>Potenziale nefrotossico diverso a seconda diverse forme di mercurio:</a:t>
            </a:r>
          </a:p>
          <a:p>
            <a:pPr algn="just">
              <a:lnSpc>
                <a:spcPct val="85000"/>
              </a:lnSpc>
              <a:buFontTx/>
              <a:buChar char="o"/>
            </a:pPr>
            <a:r>
              <a:rPr lang="it-IT" altLang="zh-CN" b="1">
                <a:ea typeface="宋体" charset="-122"/>
                <a:sym typeface="Symbol" pitchFamily="18" charset="2"/>
              </a:rPr>
              <a:t> Mercurio elementare </a:t>
            </a:r>
            <a:r>
              <a:rPr lang="it-IT" altLang="zh-CN" b="1">
                <a:solidFill>
                  <a:schemeClr val="accent2"/>
                </a:solidFill>
                <a:ea typeface="宋体" charset="-122"/>
                <a:sym typeface="Symbol" pitchFamily="18" charset="2"/>
              </a:rPr>
              <a:t>(</a:t>
            </a:r>
            <a:r>
              <a:rPr lang="it-IT" altLang="zh-CN" sz="2000" b="1">
                <a:solidFill>
                  <a:schemeClr val="accent2"/>
                </a:solidFill>
                <a:ea typeface="宋体" charset="-122"/>
                <a:sym typeface="Symbol" pitchFamily="18" charset="2"/>
              </a:rPr>
              <a:t>poco tossico se viene ingerito in quanto poco assorbito; </a:t>
            </a:r>
            <a:r>
              <a:rPr lang="it-IT" altLang="zh-CN" b="1">
                <a:solidFill>
                  <a:schemeClr val="accent2"/>
                </a:solidFill>
                <a:ea typeface="宋体" charset="-122"/>
                <a:sym typeface="Symbol" pitchFamily="18" charset="2"/>
              </a:rPr>
              <a:t> </a:t>
            </a:r>
            <a:r>
              <a:rPr lang="it-IT" altLang="zh-CN" sz="2000" b="1">
                <a:solidFill>
                  <a:schemeClr val="accent2"/>
                </a:solidFill>
                <a:ea typeface="宋体" charset="-122"/>
                <a:sym typeface="Symbol" pitchFamily="18" charset="2"/>
              </a:rPr>
              <a:t>se assunto per inalazione di vapori</a:t>
            </a:r>
            <a:r>
              <a:rPr lang="it-IT" altLang="zh-CN" b="1">
                <a:solidFill>
                  <a:schemeClr val="accent2"/>
                </a:solidFill>
                <a:ea typeface="宋体" charset="-122"/>
                <a:sym typeface="Symbol" pitchFamily="18" charset="2"/>
              </a:rPr>
              <a:t> </a:t>
            </a:r>
            <a:r>
              <a:rPr lang="it-IT" altLang="zh-CN" sz="2000" b="1">
                <a:solidFill>
                  <a:schemeClr val="accent2"/>
                </a:solidFill>
                <a:ea typeface="宋体" charset="-122"/>
                <a:sym typeface="Symbol" pitchFamily="18" charset="2"/>
              </a:rPr>
              <a:t>assorbimento</a:t>
            </a:r>
            <a:r>
              <a:rPr lang="it-IT" altLang="zh-CN" sz="2000" b="1" u="sng">
                <a:solidFill>
                  <a:schemeClr val="accent2"/>
                </a:solidFill>
                <a:ea typeface="宋体" charset="-122"/>
                <a:sym typeface="Symbol" pitchFamily="18" charset="2"/>
              </a:rPr>
              <a:t> </a:t>
            </a:r>
            <a:r>
              <a:rPr lang="it-IT" altLang="zh-CN" sz="2000" b="1">
                <a:solidFill>
                  <a:schemeClr val="accent2"/>
                </a:solidFill>
                <a:ea typeface="宋体" charset="-122"/>
                <a:sym typeface="Symbol" pitchFamily="18" charset="2"/>
              </a:rPr>
              <a:t>da parte dei polmoni è completo; successivamente il mercurio viene ossidato a Hg+2 negli eritrociti</a:t>
            </a:r>
            <a:r>
              <a:rPr lang="it-IT" altLang="zh-CN" sz="2000" b="1">
                <a:ea typeface="宋体" charset="-122"/>
                <a:sym typeface="Symbol" pitchFamily="18" charset="2"/>
              </a:rPr>
              <a:t>)</a:t>
            </a:r>
            <a:r>
              <a:rPr lang="it-IT" altLang="zh-CN" sz="2000">
                <a:ea typeface="宋体" charset="-122"/>
                <a:sym typeface="Symbol" pitchFamily="18" charset="2"/>
              </a:rPr>
              <a:t> </a:t>
            </a:r>
            <a:endParaRPr lang="it-IT" altLang="zh-CN" sz="2000" b="1">
              <a:ea typeface="宋体" charset="-122"/>
              <a:sym typeface="Symbol" pitchFamily="18" charset="2"/>
            </a:endParaRPr>
          </a:p>
          <a:p>
            <a:pPr>
              <a:buFontTx/>
              <a:buChar char="o"/>
            </a:pPr>
            <a:r>
              <a:rPr lang="it-IT" altLang="zh-CN" b="1">
                <a:ea typeface="宋体" charset="-122"/>
                <a:sym typeface="Symbol" pitchFamily="18" charset="2"/>
              </a:rPr>
              <a:t> Mercurio monovalente e bivalente (</a:t>
            </a:r>
            <a:r>
              <a:rPr lang="it-IT" altLang="zh-CN" b="1">
                <a:solidFill>
                  <a:schemeClr val="accent2"/>
                </a:solidFill>
                <a:ea typeface="宋体" charset="-122"/>
                <a:sym typeface="Symbol" pitchFamily="18" charset="2"/>
              </a:rPr>
              <a:t>poco assorbito per os</a:t>
            </a:r>
            <a:r>
              <a:rPr lang="it-IT" altLang="zh-CN" b="1">
                <a:ea typeface="宋体" charset="-122"/>
                <a:sym typeface="Symbol" pitchFamily="18" charset="2"/>
              </a:rPr>
              <a:t>)</a:t>
            </a:r>
            <a:endParaRPr lang="es-MX" altLang="zh-CN" b="1">
              <a:ea typeface="宋体" charset="-122"/>
              <a:sym typeface="Symbol" pitchFamily="18" charset="2"/>
            </a:endParaRPr>
          </a:p>
          <a:p>
            <a:pPr>
              <a:buFontTx/>
              <a:buChar char="o"/>
            </a:pPr>
            <a:r>
              <a:rPr lang="es-MX" altLang="zh-CN" b="1">
                <a:ea typeface="宋体" charset="-122"/>
                <a:sym typeface="Symbol" pitchFamily="18" charset="2"/>
              </a:rPr>
              <a:t> Mercurio organico (es. dimetilmercurio fungicida) tali composti + assorbiti per os perchè + liposolubili (Sali di dialchil-mercurio)</a:t>
            </a:r>
            <a:endParaRPr lang="it-IT" altLang="zh-CN" b="1">
              <a:ea typeface="宋体" charset="-122"/>
              <a:sym typeface="Symbol" pitchFamily="18" charset="2"/>
            </a:endParaRPr>
          </a:p>
          <a:p>
            <a:pPr lvl="1"/>
            <a:r>
              <a:rPr lang="it-IT" altLang="zh-CN" b="1">
                <a:solidFill>
                  <a:schemeClr val="accent2"/>
                </a:solidFill>
                <a:ea typeface="宋体" charset="-122"/>
                <a:sym typeface="Symbol" pitchFamily="18" charset="2"/>
              </a:rPr>
              <a:t>tossicità gastrointestinale:</a:t>
            </a:r>
            <a:r>
              <a:rPr lang="it-IT" altLang="zh-CN" b="1">
                <a:ea typeface="宋体" charset="-122"/>
                <a:sym typeface="Symbol" pitchFamily="18" charset="2"/>
              </a:rPr>
              <a:t> </a:t>
            </a:r>
          </a:p>
          <a:p>
            <a:pPr lvl="2">
              <a:buFont typeface="Wingdings" pitchFamily="2" charset="2"/>
              <a:buChar char="ü"/>
            </a:pPr>
            <a:r>
              <a:rPr lang="it-IT" altLang="zh-CN" b="1">
                <a:ea typeface="宋体" charset="-122"/>
                <a:sym typeface="Symbol" pitchFamily="18" charset="2"/>
              </a:rPr>
              <a:t>colorazione grigia delle mucose e forte sapore metallico</a:t>
            </a:r>
          </a:p>
          <a:p>
            <a:pPr lvl="2">
              <a:buFont typeface="Wingdings" pitchFamily="2" charset="2"/>
              <a:buChar char="ü"/>
            </a:pPr>
            <a:r>
              <a:rPr lang="it-IT" altLang="zh-CN" b="1">
                <a:ea typeface="宋体" charset="-122"/>
                <a:sym typeface="Symbol" pitchFamily="18" charset="2"/>
              </a:rPr>
              <a:t>forti dolori addominali</a:t>
            </a:r>
          </a:p>
          <a:p>
            <a:pPr lvl="2">
              <a:buFont typeface="Wingdings" pitchFamily="2" charset="2"/>
              <a:buChar char="ü"/>
            </a:pPr>
            <a:r>
              <a:rPr lang="it-IT" altLang="zh-CN" b="1">
                <a:ea typeface="宋体" charset="-122"/>
                <a:sym typeface="Symbol" pitchFamily="18" charset="2"/>
              </a:rPr>
              <a:t>vomito</a:t>
            </a:r>
          </a:p>
          <a:p>
            <a:pPr lvl="2">
              <a:buFont typeface="Wingdings" pitchFamily="2" charset="2"/>
              <a:buChar char="ü"/>
            </a:pPr>
            <a:r>
              <a:rPr lang="it-IT" altLang="zh-CN" b="1">
                <a:ea typeface="宋体" charset="-122"/>
                <a:sym typeface="Symbol" pitchFamily="18" charset="2"/>
              </a:rPr>
              <a:t>feci con lembi di mucosa intestinale</a:t>
            </a:r>
            <a:r>
              <a:rPr lang="it-IT" altLang="zh-CN">
                <a:ea typeface="宋体" charset="-122"/>
                <a:sym typeface="Symbol" pitchFamily="18" charset="2"/>
              </a:rPr>
              <a:t> </a:t>
            </a:r>
            <a:endParaRPr lang="it-IT">
              <a:sym typeface="Symbol" pitchFamily="18" charset="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6038" y="-57150"/>
            <a:ext cx="8920162" cy="8416925"/>
          </a:xfrm>
          <a:prstGeom prst="rect">
            <a:avLst/>
          </a:prstGeom>
          <a:noFill/>
          <a:ln w="9525">
            <a:noFill/>
            <a:miter lim="800000"/>
            <a:headEnd/>
            <a:tailEnd/>
          </a:ln>
        </p:spPr>
        <p:txBody>
          <a:bodyPr>
            <a:spAutoFit/>
          </a:bodyPr>
          <a:lstStyle/>
          <a:p>
            <a:pPr marL="179388" lvl="1"/>
            <a:r>
              <a:rPr lang="it-IT" altLang="zh-CN" b="1">
                <a:solidFill>
                  <a:schemeClr val="accent2"/>
                </a:solidFill>
                <a:ea typeface="宋体" charset="-122"/>
                <a:sym typeface="Symbol" pitchFamily="18" charset="2"/>
              </a:rPr>
              <a:t>tossicità renale con:</a:t>
            </a:r>
          </a:p>
          <a:p>
            <a:pPr marL="358775" lvl="2">
              <a:buFont typeface="Wingdings" pitchFamily="2" charset="2"/>
              <a:buChar char="ü"/>
            </a:pPr>
            <a:r>
              <a:rPr lang="it-IT" altLang="zh-CN" b="1">
                <a:ea typeface="宋体" charset="-122"/>
                <a:sym typeface="Symbol" pitchFamily="18" charset="2"/>
              </a:rPr>
              <a:t>Necrosi del tubulo prossimale</a:t>
            </a:r>
          </a:p>
          <a:p>
            <a:pPr marL="358775" lvl="2">
              <a:buFont typeface="Wingdings" pitchFamily="2" charset="2"/>
              <a:buChar char="ü"/>
            </a:pPr>
            <a:r>
              <a:rPr lang="it-IT" altLang="zh-CN" b="1">
                <a:ea typeface="宋体" charset="-122"/>
                <a:sym typeface="Symbol" pitchFamily="18" charset="2"/>
              </a:rPr>
              <a:t>rapidissima insufficienza renale </a:t>
            </a:r>
          </a:p>
          <a:p>
            <a:r>
              <a:rPr lang="it-IT" altLang="zh-CN" b="1">
                <a:ea typeface="宋体" charset="-122"/>
                <a:sym typeface="Symbol" pitchFamily="18" charset="2"/>
              </a:rPr>
              <a:t>Intossicazione cronica lesioni glomerulo e tubulo prossimale</a:t>
            </a:r>
          </a:p>
          <a:p>
            <a:r>
              <a:rPr lang="it-IT" altLang="zh-CN" b="1">
                <a:solidFill>
                  <a:schemeClr val="accent1"/>
                </a:solidFill>
                <a:ea typeface="宋体" charset="-122"/>
                <a:sym typeface="Symbol" pitchFamily="18" charset="2"/>
              </a:rPr>
              <a:t>Meccanismi tossicità non chiari:</a:t>
            </a:r>
            <a:r>
              <a:rPr lang="it-IT" altLang="zh-CN" b="1">
                <a:ea typeface="宋体" charset="-122"/>
                <a:sym typeface="Symbol" pitchFamily="18" charset="2"/>
              </a:rPr>
              <a:t> </a:t>
            </a:r>
          </a:p>
          <a:p>
            <a:pPr>
              <a:buFont typeface="Wingdings" pitchFamily="2" charset="2"/>
              <a:buChar char="Ø"/>
            </a:pPr>
            <a:r>
              <a:rPr lang="it-IT" altLang="zh-CN" b="1">
                <a:ea typeface="宋体" charset="-122"/>
                <a:sym typeface="Symbol" pitchFamily="18" charset="2"/>
              </a:rPr>
              <a:t>Probabili legami con gruppi –SH, -COOH, -CONH2, NH2</a:t>
            </a:r>
          </a:p>
          <a:p>
            <a:pPr>
              <a:buFont typeface="Wingdings" pitchFamily="2" charset="2"/>
              <a:buChar char="Ø"/>
            </a:pPr>
            <a:r>
              <a:rPr lang="it-IT" altLang="zh-CN" b="1">
                <a:ea typeface="宋体" charset="-122"/>
                <a:sym typeface="Symbol" pitchFamily="18" charset="2"/>
              </a:rPr>
              <a:t>Probabili bersagli enzimi mitocondriali [inibizione vie ossidative]</a:t>
            </a:r>
          </a:p>
          <a:p>
            <a:pPr>
              <a:buFont typeface="Wingdings" pitchFamily="2" charset="2"/>
              <a:buChar char="Ø"/>
            </a:pPr>
            <a:r>
              <a:rPr lang="it-IT" altLang="zh-CN" b="1">
                <a:ea typeface="宋体" charset="-122"/>
                <a:sym typeface="Symbol" pitchFamily="18" charset="2"/>
              </a:rPr>
              <a:t>Importanti alterazioni dei fosfolipidi di membrana</a:t>
            </a:r>
          </a:p>
          <a:p>
            <a:pPr marL="179388" lvl="1" algn="just">
              <a:lnSpc>
                <a:spcPct val="90000"/>
              </a:lnSpc>
            </a:pPr>
            <a:r>
              <a:rPr lang="it-IT" altLang="zh-CN" b="1">
                <a:solidFill>
                  <a:schemeClr val="accent2"/>
                </a:solidFill>
                <a:ea typeface="宋体" charset="-122"/>
                <a:sym typeface="Symbol" pitchFamily="18" charset="2"/>
              </a:rPr>
              <a:t>Il meccanismo della tossicità renale da mercurio non è stato totalmente chiarito anche se a tale proposito sono stati fatti molti studi ed avanzate molte ipotesi:</a:t>
            </a:r>
          </a:p>
          <a:p>
            <a:pPr marL="179388" lvl="1" algn="just">
              <a:lnSpc>
                <a:spcPct val="90000"/>
              </a:lnSpc>
            </a:pPr>
            <a:r>
              <a:rPr lang="it-IT" altLang="zh-CN" b="1">
                <a:solidFill>
                  <a:schemeClr val="accent2"/>
                </a:solidFill>
                <a:ea typeface="宋体" charset="-122"/>
                <a:sym typeface="Symbol" pitchFamily="18" charset="2"/>
              </a:rPr>
              <a:t> 	1) I sistemi enzimatici mitocondriali sembrano essere particolarmente sensibili al mercurio e si ritiene che vi sia un'inibizione delle vie ossidative. Vi è una chiara evidenza che il mercurio si combina con i gruppi sulfidrilici e che sia quindi in grado di inibire un gran numero di sistemi enzimatici. Può tuttavia combinarsi anche con gruppi fosforilici, -COOH, -CONH2 ed NH2. </a:t>
            </a:r>
            <a:r>
              <a:rPr lang="it-IT" altLang="zh-CN" b="1">
                <a:solidFill>
                  <a:srgbClr val="FF6600"/>
                </a:solidFill>
                <a:ea typeface="宋体" charset="-122"/>
                <a:sym typeface="Symbol" pitchFamily="18" charset="2"/>
              </a:rPr>
              <a:t>L'affinità del mercurio per i gruppi tiolici è sfruttata in caso di avvelenamento da Hg, per cui in questo caso il trattamento è rappresentato da dimercaprolo e penicillamina</a:t>
            </a:r>
            <a:r>
              <a:rPr lang="it-IT" altLang="zh-CN" b="1">
                <a:solidFill>
                  <a:schemeClr val="accent2"/>
                </a:solidFill>
                <a:ea typeface="宋体" charset="-122"/>
                <a:sym typeface="Symbol" pitchFamily="18" charset="2"/>
              </a:rPr>
              <a:t>.</a:t>
            </a:r>
            <a:r>
              <a:rPr lang="it-IT" altLang="zh-CN">
                <a:solidFill>
                  <a:schemeClr val="accent2"/>
                </a:solidFill>
                <a:ea typeface="宋体" charset="-122"/>
                <a:sym typeface="Symbol" pitchFamily="18" charset="2"/>
              </a:rPr>
              <a:t> </a:t>
            </a:r>
            <a:endParaRPr lang="it-IT" altLang="zh-CN" b="1">
              <a:solidFill>
                <a:schemeClr val="accent2"/>
              </a:solidFill>
              <a:ea typeface="宋体" charset="-122"/>
              <a:sym typeface="Symbol" pitchFamily="18" charset="2"/>
            </a:endParaRPr>
          </a:p>
          <a:p>
            <a:endParaRPr lang="it-IT" altLang="zh-CN" b="1">
              <a:solidFill>
                <a:schemeClr val="accent2"/>
              </a:solidFill>
              <a:ea typeface="宋体" charset="-122"/>
              <a:sym typeface="Symbol" pitchFamily="18" charset="2"/>
            </a:endParaRPr>
          </a:p>
          <a:p>
            <a:endParaRPr lang="it-IT" altLang="zh-CN" b="1">
              <a:ea typeface="宋体" charset="-122"/>
              <a:sym typeface="Symbol" pitchFamily="18" charset="2"/>
            </a:endParaRPr>
          </a:p>
          <a:p>
            <a:r>
              <a:rPr lang="it-IT" altLang="zh-CN" b="1">
                <a:ea typeface="宋体" charset="-122"/>
                <a:sym typeface="Symbol" pitchFamily="18" charset="2"/>
              </a:rPr>
              <a:t/>
            </a:r>
            <a:br>
              <a:rPr lang="it-IT" altLang="zh-CN" b="1">
                <a:ea typeface="宋体" charset="-122"/>
                <a:sym typeface="Symbol" pitchFamily="18" charset="2"/>
              </a:rPr>
            </a:br>
            <a:endParaRPr lang="it-IT" b="1">
              <a:sym typeface="Symbol" pitchFamily="18" charset="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14325" y="-57150"/>
            <a:ext cx="9390063" cy="7394575"/>
          </a:xfrm>
          <a:prstGeom prst="rect">
            <a:avLst/>
          </a:prstGeom>
          <a:noFill/>
          <a:ln w="9525">
            <a:noFill/>
            <a:miter lim="800000"/>
            <a:headEnd/>
            <a:tailEnd/>
          </a:ln>
        </p:spPr>
        <p:txBody>
          <a:bodyPr>
            <a:spAutoFit/>
          </a:bodyPr>
          <a:lstStyle/>
          <a:p>
            <a:pPr lvl="1" algn="just"/>
            <a:r>
              <a:rPr lang="it-IT" altLang="zh-CN" b="1">
                <a:solidFill>
                  <a:schemeClr val="accent2"/>
                </a:solidFill>
                <a:ea typeface="宋体" charset="-122"/>
                <a:sym typeface="Symbol" pitchFamily="18" charset="2"/>
              </a:rPr>
              <a:t>Alcuni studi hanno evidenziato che dopo la somministrazione di cloruro mercurico la [ATP] precipita entro un'ora e continua a diminuire per oltre 48 ore. </a:t>
            </a:r>
            <a:r>
              <a:rPr lang="it-IT" altLang="zh-CN" b="1">
                <a:solidFill>
                  <a:srgbClr val="FF6600"/>
                </a:solidFill>
                <a:ea typeface="宋体" charset="-122"/>
                <a:sym typeface="Symbol" pitchFamily="18" charset="2"/>
              </a:rPr>
              <a:t>Si ritiene pertanto che i mitocondri rappresentino il primo sito intracellulare di azione degli ioni mercurici durante l'instaurarsi della necrosi del tubulo prossimale.</a:t>
            </a:r>
            <a:r>
              <a:rPr lang="it-IT" altLang="zh-CN" b="1">
                <a:solidFill>
                  <a:schemeClr val="accent2"/>
                </a:solidFill>
                <a:ea typeface="宋体" charset="-122"/>
                <a:sym typeface="Symbol" pitchFamily="18" charset="2"/>
              </a:rPr>
              <a:t> </a:t>
            </a:r>
          </a:p>
          <a:p>
            <a:pPr lvl="1" algn="just"/>
            <a:endParaRPr lang="it-IT" altLang="zh-CN" b="1">
              <a:solidFill>
                <a:schemeClr val="accent2"/>
              </a:solidFill>
              <a:ea typeface="宋体" charset="-122"/>
              <a:sym typeface="Symbol" pitchFamily="18" charset="2"/>
            </a:endParaRPr>
          </a:p>
          <a:p>
            <a:pPr lvl="1" algn="just"/>
            <a:r>
              <a:rPr lang="it-IT" altLang="zh-CN" b="1">
                <a:solidFill>
                  <a:schemeClr val="accent2"/>
                </a:solidFill>
                <a:ea typeface="宋体" charset="-122"/>
                <a:sym typeface="Symbol" pitchFamily="18" charset="2"/>
              </a:rPr>
              <a:t>	2) Anche le alterazioni della composizione fosfolipidica di membrana possono contribuire alla nefrotossicità. I fosfolipidi sono i principali componenti strutturali della membrana plasmatica e delle membrane degli organelli subcellulari ed hanno un'importanza critica nel regolare le caratteristiche di permeabilità e l'attività dei vari sistemi di trasporto ed il potenziale di membrana. Tali alterazioni possono avere profondi effetti deleteri sulla funzione della membrana e sulla vita cellulare. </a:t>
            </a:r>
          </a:p>
          <a:p>
            <a:pPr lvl="1" algn="just"/>
            <a:r>
              <a:rPr lang="it-IT" altLang="zh-CN" b="1">
                <a:solidFill>
                  <a:srgbClr val="FF6600"/>
                </a:solidFill>
                <a:ea typeface="宋体" charset="-122"/>
                <a:sym typeface="Symbol" pitchFamily="18" charset="2"/>
              </a:rPr>
              <a:t>Di conseguenza le alterazioni della composizione dei fosfolipidi di membrana potrebbero contribuire alla progressiva diminuzione di </a:t>
            </a:r>
          </a:p>
          <a:p>
            <a:pPr lvl="1" algn="just"/>
            <a:r>
              <a:rPr lang="it-IT" altLang="zh-CN" b="1">
                <a:solidFill>
                  <a:srgbClr val="FF6600"/>
                </a:solidFill>
                <a:ea typeface="宋体" charset="-122"/>
                <a:sym typeface="Symbol" pitchFamily="18" charset="2"/>
              </a:rPr>
              <a:t>funzionamento della membrana ed infine alla necrosi delle cellule del tubulo prossimale.</a:t>
            </a:r>
          </a:p>
          <a:p>
            <a:pPr lvl="1" algn="just"/>
            <a:r>
              <a:rPr lang="it-IT" altLang="zh-CN">
                <a:solidFill>
                  <a:schemeClr val="accent2"/>
                </a:solidFill>
                <a:ea typeface="宋体" charset="-122"/>
                <a:sym typeface="Symbol" pitchFamily="18" charset="2"/>
              </a:rPr>
              <a:t> </a:t>
            </a:r>
            <a:r>
              <a:rPr lang="it-IT" altLang="zh-CN" b="1">
                <a:solidFill>
                  <a:schemeClr val="accent2"/>
                </a:solidFill>
                <a:ea typeface="宋体" charset="-122"/>
                <a:sym typeface="Symbol" pitchFamily="18" charset="2"/>
              </a:rPr>
              <a:t/>
            </a:r>
            <a:br>
              <a:rPr lang="it-IT" altLang="zh-CN" b="1">
                <a:solidFill>
                  <a:schemeClr val="accent2"/>
                </a:solidFill>
                <a:ea typeface="宋体" charset="-122"/>
                <a:sym typeface="Symbol" pitchFamily="18" charset="2"/>
              </a:rPr>
            </a:br>
            <a:endParaRPr lang="it-IT" b="1">
              <a:solidFill>
                <a:schemeClr val="accent2"/>
              </a:solidFill>
              <a:sym typeface="Symbol" pitchFamily="18" charset="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33388" y="100013"/>
            <a:ext cx="8324850" cy="519112"/>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NEFROTOSSICITA’ DA METALLI PESANTI</a:t>
            </a:r>
          </a:p>
        </p:txBody>
      </p:sp>
      <p:sp>
        <p:nvSpPr>
          <p:cNvPr id="44035" name="Text Box 3"/>
          <p:cNvSpPr txBox="1">
            <a:spLocks noChangeArrowheads="1"/>
          </p:cNvSpPr>
          <p:nvPr/>
        </p:nvSpPr>
        <p:spPr bwMode="auto">
          <a:xfrm>
            <a:off x="42863" y="623888"/>
            <a:ext cx="9101137" cy="6448425"/>
          </a:xfrm>
          <a:prstGeom prst="rect">
            <a:avLst/>
          </a:prstGeom>
          <a:noFill/>
          <a:ln w="9525">
            <a:noFill/>
            <a:miter lim="800000"/>
            <a:headEnd/>
            <a:tailEnd/>
          </a:ln>
        </p:spPr>
        <p:txBody>
          <a:bodyPr>
            <a:spAutoFit/>
          </a:bodyPr>
          <a:lstStyle/>
          <a:p>
            <a:pPr>
              <a:buFontTx/>
              <a:buChar char="•"/>
            </a:pPr>
            <a:r>
              <a:rPr lang="it-IT" sz="1600" b="1">
                <a:latin typeface="Verdana" pitchFamily="34" charset="0"/>
              </a:rPr>
              <a:t>Molti metalli (Cadmio, Cromo, Piombo, Mercurio, Platino) sono nefrotossici</a:t>
            </a:r>
          </a:p>
          <a:p>
            <a:pPr>
              <a:buFontTx/>
              <a:buChar char="•"/>
            </a:pPr>
            <a:endParaRPr lang="it-IT" sz="1600" b="1">
              <a:latin typeface="Verdana" pitchFamily="34" charset="0"/>
            </a:endParaRPr>
          </a:p>
          <a:p>
            <a:pPr>
              <a:buFontTx/>
              <a:buChar char="•"/>
            </a:pPr>
            <a:r>
              <a:rPr lang="it-IT" sz="1600" b="1">
                <a:latin typeface="Verdana" pitchFamily="34" charset="0"/>
              </a:rPr>
              <a:t>La nefrotossicità varia in funzione della specie chimica (Hg, più 		nefrotossico e meno neurotossico in forma inorganica che 		organica, forse per maggiore liposolubilità dei composti organici)</a:t>
            </a:r>
          </a:p>
          <a:p>
            <a:pPr>
              <a:buFontTx/>
              <a:buChar char="•"/>
            </a:pPr>
            <a:endParaRPr lang="it-IT" sz="1600" b="1">
              <a:latin typeface="Verdana" pitchFamily="34" charset="0"/>
            </a:endParaRPr>
          </a:p>
          <a:p>
            <a:pPr>
              <a:buFontTx/>
              <a:buChar char="•"/>
            </a:pPr>
            <a:r>
              <a:rPr lang="it-IT" sz="1600" b="1">
                <a:solidFill>
                  <a:schemeClr val="accent2"/>
                </a:solidFill>
                <a:latin typeface="Verdana" pitchFamily="34" charset="0"/>
              </a:rPr>
              <a:t>Meccanismo: interazione con gruppi -SH di proteine</a:t>
            </a:r>
          </a:p>
          <a:p>
            <a:pPr>
              <a:buFontTx/>
              <a:buChar char="•"/>
            </a:pPr>
            <a:endParaRPr lang="it-IT" sz="1600" b="1">
              <a:solidFill>
                <a:schemeClr val="accent2"/>
              </a:solidFill>
              <a:latin typeface="Verdana" pitchFamily="34" charset="0"/>
            </a:endParaRPr>
          </a:p>
          <a:p>
            <a:pPr>
              <a:buFontTx/>
              <a:buChar char="•"/>
            </a:pPr>
            <a:r>
              <a:rPr lang="it-IT" sz="1600" b="1">
                <a:latin typeface="Verdana" pitchFamily="34" charset="0"/>
              </a:rPr>
              <a:t>Mercurio</a:t>
            </a:r>
          </a:p>
          <a:p>
            <a:pPr lvl="1">
              <a:buFontTx/>
              <a:buChar char="•"/>
            </a:pPr>
            <a:r>
              <a:rPr lang="it-IT" sz="1600" b="1">
                <a:latin typeface="Verdana" pitchFamily="34" charset="0"/>
              </a:rPr>
              <a:t>acutamente tossico per il tubulo prossimale (segmento S3 prima, poi anche S2 ed S1); </a:t>
            </a:r>
            <a:r>
              <a:rPr lang="it-IT" sz="1600" b="1">
                <a:solidFill>
                  <a:srgbClr val="FF6600"/>
                </a:solidFill>
                <a:latin typeface="Verdana" pitchFamily="34" charset="0"/>
              </a:rPr>
              <a:t>esposizioni croniche portano a danno glomerulare su base autoimmune o da immunocomplessi</a:t>
            </a:r>
          </a:p>
          <a:p>
            <a:pPr lvl="1">
              <a:buFontTx/>
              <a:buChar char="•"/>
            </a:pPr>
            <a:r>
              <a:rPr lang="it-IT" sz="1600" b="1">
                <a:latin typeface="Verdana" pitchFamily="34" charset="0"/>
              </a:rPr>
              <a:t>captazione per via apicale (</a:t>
            </a:r>
            <a:r>
              <a:rPr lang="it-IT" sz="1600" b="1">
                <a:latin typeface="Symbol" pitchFamily="18" charset="2"/>
              </a:rPr>
              <a:t>g-</a:t>
            </a:r>
            <a:r>
              <a:rPr lang="it-IT" sz="1600" b="1">
                <a:latin typeface="Verdana" pitchFamily="34" charset="0"/>
              </a:rPr>
              <a:t>glutamil peptidasi o GGT) o basolaterale (trasportatore per acidi organici Na</a:t>
            </a:r>
            <a:r>
              <a:rPr lang="it-IT" sz="1600" b="1" baseline="30000">
                <a:latin typeface="Verdana" pitchFamily="34" charset="0"/>
              </a:rPr>
              <a:t>+</a:t>
            </a:r>
            <a:r>
              <a:rPr lang="it-IT" sz="1600" b="1">
                <a:latin typeface="Verdana" pitchFamily="34" charset="0"/>
              </a:rPr>
              <a:t>-dipendente)</a:t>
            </a:r>
          </a:p>
          <a:p>
            <a:pPr lvl="1">
              <a:buFontTx/>
              <a:buChar char="•"/>
            </a:pPr>
            <a:r>
              <a:rPr lang="it-IT" sz="1600" b="1">
                <a:latin typeface="Verdana" pitchFamily="34" charset="0"/>
              </a:rPr>
              <a:t>il danno si evidenzia prima come aumento dell’escrezione degli enzimi dell’orletto a spazzola (fosfatasi alcalina e GGT), poi intracellulari (LDH e AAT)</a:t>
            </a:r>
          </a:p>
          <a:p>
            <a:pPr lvl="1">
              <a:buFontTx/>
              <a:buChar char="•"/>
            </a:pPr>
            <a:endParaRPr lang="it-IT" sz="1600" b="1">
              <a:latin typeface="Verdana" pitchFamily="34" charset="0"/>
            </a:endParaRPr>
          </a:p>
          <a:p>
            <a:pPr>
              <a:buFontTx/>
              <a:buChar char="•"/>
            </a:pPr>
            <a:r>
              <a:rPr lang="it-IT" sz="1600" b="1">
                <a:latin typeface="Verdana" pitchFamily="34" charset="0"/>
              </a:rPr>
              <a:t>Cadmio</a:t>
            </a:r>
          </a:p>
          <a:p>
            <a:pPr lvl="1">
              <a:buFontTx/>
              <a:buChar char="•"/>
            </a:pPr>
            <a:r>
              <a:rPr lang="it-IT" sz="1600" b="1">
                <a:latin typeface="Verdana" pitchFamily="34" charset="0"/>
              </a:rPr>
              <a:t>è un cancerogeno</a:t>
            </a:r>
          </a:p>
          <a:p>
            <a:pPr lvl="1">
              <a:buFontTx/>
              <a:buChar char="•"/>
            </a:pPr>
            <a:r>
              <a:rPr lang="it-IT" sz="1600" b="1">
                <a:latin typeface="Verdana" pitchFamily="34" charset="0"/>
              </a:rPr>
              <a:t>esposizioni croniche (alimenti, lavorative, …) portano ad accumulo di Cd, che ha un’emivita di 10 anni! </a:t>
            </a:r>
          </a:p>
          <a:p>
            <a:pPr lvl="1">
              <a:buFontTx/>
              <a:buChar char="•"/>
            </a:pPr>
            <a:r>
              <a:rPr lang="it-IT" sz="1600" b="1">
                <a:latin typeface="Verdana" pitchFamily="34" charset="0"/>
              </a:rPr>
              <a:t>Un ruolo protettivo è giocato dalle Metallotioneine epatiche, la cui sintesi epatica viene indotta dal Cd </a:t>
            </a:r>
            <a:r>
              <a:rPr lang="it-IT" sz="1600" b="1">
                <a:latin typeface="Verdana" pitchFamily="34" charset="0"/>
                <a:sym typeface="Symbol" pitchFamily="18" charset="2"/>
              </a:rPr>
              <a:t> filtrazione renale  captazione tubulare</a:t>
            </a:r>
            <a:endParaRPr lang="it-IT" sz="1600" b="1">
              <a:latin typeface="Verdana" pitchFamily="34" charset="0"/>
            </a:endParaRPr>
          </a:p>
          <a:p>
            <a:pPr lvl="1">
              <a:buFontTx/>
              <a:buChar char="•"/>
            </a:pPr>
            <a:endParaRPr lang="it-IT" sz="1600" b="1">
              <a:latin typeface="Verdana"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862013" y="114300"/>
            <a:ext cx="7426325" cy="946150"/>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MECCANISMI DI DANNO RENALE DA</a:t>
            </a:r>
          </a:p>
          <a:p>
            <a:pPr algn="ctr"/>
            <a:r>
              <a:rPr lang="it-IT" sz="2800" b="1">
                <a:latin typeface="Verdana" pitchFamily="34" charset="0"/>
              </a:rPr>
              <a:t>METALLI PESANTI</a:t>
            </a:r>
          </a:p>
        </p:txBody>
      </p:sp>
      <p:pic>
        <p:nvPicPr>
          <p:cNvPr id="45059" name="Picture 3" descr="CasarettF7"/>
          <p:cNvPicPr>
            <a:picLocks noChangeAspect="1" noChangeArrowheads="1"/>
          </p:cNvPicPr>
          <p:nvPr/>
        </p:nvPicPr>
        <p:blipFill>
          <a:blip r:embed="rId2" cstate="print">
            <a:lum bright="-6000" contrast="30000"/>
          </a:blip>
          <a:srcRect l="3232" t="1999" r="1477"/>
          <a:stretch>
            <a:fillRect/>
          </a:stretch>
        </p:blipFill>
        <p:spPr bwMode="auto">
          <a:xfrm>
            <a:off x="935038" y="1054100"/>
            <a:ext cx="7280275" cy="572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6038" y="-57150"/>
            <a:ext cx="9144000" cy="7246938"/>
          </a:xfrm>
          <a:prstGeom prst="rect">
            <a:avLst/>
          </a:prstGeom>
          <a:noFill/>
          <a:ln w="9525">
            <a:noFill/>
            <a:miter lim="800000"/>
            <a:headEnd/>
            <a:tailEnd/>
          </a:ln>
        </p:spPr>
        <p:txBody>
          <a:bodyPr>
            <a:spAutoFit/>
          </a:bodyPr>
          <a:lstStyle/>
          <a:p>
            <a:pPr lvl="1"/>
            <a:r>
              <a:rPr lang="it-IT" altLang="zh-CN" b="1">
                <a:solidFill>
                  <a:srgbClr val="FF6600"/>
                </a:solidFill>
                <a:ea typeface="宋体" charset="-122"/>
                <a:sym typeface="Symbol" pitchFamily="18" charset="2"/>
              </a:rPr>
              <a:t>*Anestetici generali:</a:t>
            </a:r>
          </a:p>
          <a:p>
            <a:pPr lvl="1"/>
            <a:r>
              <a:rPr lang="it-IT" altLang="zh-CN" b="1">
                <a:ea typeface="宋体" charset="-122"/>
                <a:sym typeface="Symbol" pitchFamily="18" charset="2"/>
              </a:rPr>
              <a:t>Alotano, Enflurano, Isoflurano  </a:t>
            </a:r>
          </a:p>
          <a:p>
            <a:pPr lvl="1">
              <a:buFontTx/>
              <a:buChar char="o"/>
            </a:pPr>
            <a:r>
              <a:rPr lang="it-IT" altLang="zh-CN" b="1">
                <a:ea typeface="宋体" charset="-122"/>
                <a:sym typeface="Symbol" pitchFamily="18" charset="2"/>
              </a:rPr>
              <a:t> scarsamente metabolizzati</a:t>
            </a:r>
          </a:p>
          <a:p>
            <a:pPr lvl="1">
              <a:buFontTx/>
              <a:buChar char="o"/>
            </a:pPr>
            <a:r>
              <a:rPr lang="it-IT" altLang="zh-CN" b="1">
                <a:ea typeface="宋体" charset="-122"/>
                <a:sym typeface="Symbol" pitchFamily="18" charset="2"/>
              </a:rPr>
              <a:t> depressione flusso ematico </a:t>
            </a:r>
          </a:p>
          <a:p>
            <a:pPr lvl="1">
              <a:buFontTx/>
              <a:buChar char="o"/>
            </a:pPr>
            <a:r>
              <a:rPr lang="it-IT" altLang="zh-CN" b="1">
                <a:ea typeface="宋体" charset="-122"/>
                <a:sym typeface="Symbol" pitchFamily="18" charset="2"/>
              </a:rPr>
              <a:t> diminuzione GFR		</a:t>
            </a:r>
          </a:p>
          <a:p>
            <a:pPr lvl="1">
              <a:buFontTx/>
              <a:buChar char="o"/>
            </a:pPr>
            <a:r>
              <a:rPr lang="it-IT" altLang="zh-CN" b="1">
                <a:ea typeface="宋体" charset="-122"/>
                <a:sym typeface="Symbol" pitchFamily="18" charset="2"/>
              </a:rPr>
              <a:t> effetti rapidamente reversibili</a:t>
            </a:r>
          </a:p>
          <a:p>
            <a:pPr lvl="1"/>
            <a:endParaRPr lang="it-IT" altLang="zh-CN" sz="800" b="1">
              <a:ea typeface="宋体" charset="-122"/>
              <a:sym typeface="Symbol" pitchFamily="18" charset="2"/>
            </a:endParaRPr>
          </a:p>
          <a:p>
            <a:pPr lvl="1"/>
            <a:r>
              <a:rPr lang="it-IT" altLang="zh-CN" b="1" i="1">
                <a:solidFill>
                  <a:srgbClr val="FF6600"/>
                </a:solidFill>
                <a:ea typeface="宋体" charset="-122"/>
                <a:sym typeface="Symbol" pitchFamily="18" charset="2"/>
              </a:rPr>
              <a:t>Metossifluorano  </a:t>
            </a:r>
          </a:p>
          <a:p>
            <a:pPr lvl="2"/>
            <a:r>
              <a:rPr lang="it-IT" altLang="zh-CN" b="1">
                <a:ea typeface="宋体" charset="-122"/>
                <a:sym typeface="Symbol" pitchFamily="18" charset="2"/>
              </a:rPr>
              <a:t>attivamente metabolizzato a fluoruro e composti tossici</a:t>
            </a:r>
          </a:p>
          <a:p>
            <a:pPr lvl="2"/>
            <a:r>
              <a:rPr lang="it-IT" altLang="zh-CN" b="1">
                <a:solidFill>
                  <a:srgbClr val="FF6600"/>
                </a:solidFill>
                <a:ea typeface="宋体" charset="-122"/>
                <a:sym typeface="Symbol" pitchFamily="18" charset="2"/>
              </a:rPr>
              <a:t>lesione renale grave con:</a:t>
            </a:r>
          </a:p>
          <a:p>
            <a:pPr lvl="3">
              <a:buFont typeface="Wingdings" pitchFamily="2" charset="2"/>
              <a:buChar char="ü"/>
            </a:pPr>
            <a:r>
              <a:rPr lang="it-IT" altLang="zh-CN" b="1">
                <a:ea typeface="宋体" charset="-122"/>
                <a:sym typeface="Symbol" pitchFamily="18" charset="2"/>
              </a:rPr>
              <a:t>compromissione meccanismo concentrazione urina</a:t>
            </a:r>
          </a:p>
          <a:p>
            <a:pPr lvl="3">
              <a:buFont typeface="Wingdings" pitchFamily="2" charset="2"/>
              <a:buChar char="ü"/>
            </a:pPr>
            <a:r>
              <a:rPr lang="it-IT" altLang="zh-CN" b="1">
                <a:ea typeface="宋体" charset="-122"/>
                <a:sym typeface="Symbol" pitchFamily="18" charset="2"/>
              </a:rPr>
              <a:t>poliuria con possibile disidratazione</a:t>
            </a:r>
          </a:p>
          <a:p>
            <a:pPr lvl="3">
              <a:buFont typeface="Wingdings" pitchFamily="2" charset="2"/>
              <a:buChar char="ü"/>
            </a:pPr>
            <a:r>
              <a:rPr lang="it-IT" altLang="zh-CN" b="1">
                <a:ea typeface="宋体" charset="-122"/>
                <a:sym typeface="Symbol" pitchFamily="18" charset="2"/>
              </a:rPr>
              <a:t>ipernatriemia, iperosmolarità, iperazotemia, iperuricemia</a:t>
            </a:r>
          </a:p>
          <a:p>
            <a:pPr lvl="3">
              <a:buFont typeface="Wingdings" pitchFamily="2" charset="2"/>
              <a:buChar char="ü"/>
            </a:pPr>
            <a:r>
              <a:rPr lang="it-IT" altLang="zh-CN" b="1">
                <a:ea typeface="宋体" charset="-122"/>
                <a:sym typeface="Symbol" pitchFamily="18" charset="2"/>
              </a:rPr>
              <a:t>deposizione ossalati in tubuli distali</a:t>
            </a:r>
          </a:p>
          <a:p>
            <a:pPr lvl="1"/>
            <a:r>
              <a:rPr lang="it-IT" altLang="zh-CN" b="1">
                <a:ea typeface="宋体" charset="-122"/>
                <a:sym typeface="Symbol" pitchFamily="18" charset="2"/>
              </a:rPr>
              <a:t>	</a:t>
            </a:r>
            <a:r>
              <a:rPr lang="it-IT" altLang="zh-CN" b="1">
                <a:solidFill>
                  <a:srgbClr val="FF6600"/>
                </a:solidFill>
                <a:ea typeface="宋体" charset="-122"/>
                <a:sym typeface="Symbol" pitchFamily="18" charset="2"/>
              </a:rPr>
              <a:t>recupero lungo - mortalità elevata</a:t>
            </a:r>
            <a:r>
              <a:rPr lang="it-IT" altLang="zh-CN">
                <a:solidFill>
                  <a:schemeClr val="accent2"/>
                </a:solidFill>
                <a:ea typeface="宋体" charset="-122"/>
                <a:sym typeface="Symbol" pitchFamily="18" charset="2"/>
              </a:rPr>
              <a:t> </a:t>
            </a:r>
          </a:p>
          <a:p>
            <a:pPr lvl="1">
              <a:lnSpc>
                <a:spcPct val="85000"/>
              </a:lnSpc>
            </a:pPr>
            <a:r>
              <a:rPr lang="it-IT" altLang="zh-CN">
                <a:solidFill>
                  <a:schemeClr val="accent2"/>
                </a:solidFill>
                <a:ea typeface="宋体" charset="-122"/>
                <a:sym typeface="Symbol" pitchFamily="18" charset="2"/>
              </a:rPr>
              <a:t>Controindicato in: </a:t>
            </a:r>
          </a:p>
          <a:p>
            <a:pPr lvl="1">
              <a:lnSpc>
                <a:spcPct val="85000"/>
              </a:lnSpc>
            </a:pPr>
            <a:r>
              <a:rPr lang="it-IT" altLang="zh-CN">
                <a:solidFill>
                  <a:schemeClr val="accent2"/>
                </a:solidFill>
                <a:ea typeface="宋体" charset="-122"/>
                <a:sym typeface="Symbol" pitchFamily="18" charset="2"/>
              </a:rPr>
              <a:t>-nefropatici </a:t>
            </a:r>
          </a:p>
          <a:p>
            <a:pPr lvl="1">
              <a:lnSpc>
                <a:spcPct val="85000"/>
              </a:lnSpc>
            </a:pPr>
            <a:r>
              <a:rPr lang="it-IT" altLang="zh-CN">
                <a:solidFill>
                  <a:schemeClr val="accent2"/>
                </a:solidFill>
                <a:ea typeface="宋体" charset="-122"/>
                <a:sym typeface="Symbol" pitchFamily="18" charset="2"/>
              </a:rPr>
              <a:t>-obesi  </a:t>
            </a:r>
          </a:p>
          <a:p>
            <a:pPr lvl="1">
              <a:lnSpc>
                <a:spcPct val="85000"/>
              </a:lnSpc>
            </a:pPr>
            <a:r>
              <a:rPr lang="it-IT" altLang="zh-CN">
                <a:solidFill>
                  <a:schemeClr val="accent2"/>
                </a:solidFill>
                <a:ea typeface="宋体" charset="-122"/>
                <a:sym typeface="Symbol" pitchFamily="18" charset="2"/>
              </a:rPr>
              <a:t>-trattamento con induttori enzimatici </a:t>
            </a:r>
            <a:r>
              <a:rPr lang="it-IT" altLang="zh-CN" b="1">
                <a:solidFill>
                  <a:schemeClr val="accent2"/>
                </a:solidFill>
                <a:ea typeface="宋体" charset="-122"/>
                <a:sym typeface="Symbol" pitchFamily="18" charset="2"/>
              </a:rPr>
              <a:t/>
            </a:r>
            <a:br>
              <a:rPr lang="it-IT" altLang="zh-CN" b="1">
                <a:solidFill>
                  <a:schemeClr val="accent2"/>
                </a:solidFill>
                <a:ea typeface="宋体" charset="-122"/>
                <a:sym typeface="Symbol" pitchFamily="18" charset="2"/>
              </a:rPr>
            </a:br>
            <a:endParaRPr lang="it-IT" b="1">
              <a:solidFill>
                <a:schemeClr val="accent2"/>
              </a:solidFill>
              <a:sym typeface="Symbol" pitchFamily="18" charset="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6038" y="-57150"/>
            <a:ext cx="9144000" cy="6299200"/>
          </a:xfrm>
          <a:prstGeom prst="rect">
            <a:avLst/>
          </a:prstGeom>
          <a:noFill/>
          <a:ln w="9525">
            <a:noFill/>
            <a:miter lim="800000"/>
            <a:headEnd/>
            <a:tailEnd/>
          </a:ln>
        </p:spPr>
        <p:txBody>
          <a:bodyPr>
            <a:spAutoFit/>
          </a:bodyPr>
          <a:lstStyle/>
          <a:p>
            <a:pPr lvl="1"/>
            <a:r>
              <a:rPr lang="it-IT" altLang="zh-CN" b="1">
                <a:solidFill>
                  <a:schemeClr val="accent2"/>
                </a:solidFill>
                <a:ea typeface="宋体" charset="-122"/>
                <a:sym typeface="Symbol" pitchFamily="18" charset="2"/>
              </a:rPr>
              <a:t>FARMACI CHE AGISCONO OSTRUENDO IL DEFLUSSO</a:t>
            </a:r>
          </a:p>
          <a:p>
            <a:pPr lvl="1"/>
            <a:r>
              <a:rPr lang="it-IT" altLang="zh-CN" b="1">
                <a:solidFill>
                  <a:schemeClr val="accent2"/>
                </a:solidFill>
                <a:ea typeface="宋体" charset="-122"/>
                <a:sym typeface="Symbol" pitchFamily="18" charset="2"/>
              </a:rPr>
              <a:t>DELL 'URINA</a:t>
            </a:r>
            <a:r>
              <a:rPr lang="it-IT" altLang="zh-CN" b="1">
                <a:ea typeface="宋体" charset="-122"/>
                <a:sym typeface="Symbol" pitchFamily="18" charset="2"/>
              </a:rPr>
              <a:t> </a:t>
            </a:r>
          </a:p>
          <a:p>
            <a:pPr lvl="1"/>
            <a:r>
              <a:rPr lang="it-IT" altLang="zh-CN" b="1">
                <a:ea typeface="宋体" charset="-122"/>
                <a:sym typeface="Symbol" pitchFamily="18" charset="2"/>
              </a:rPr>
              <a:t>La formazione di calcoli nelle vie urinarie (urolitiasi) si può verificare in varie situazioni: </a:t>
            </a:r>
          </a:p>
          <a:p>
            <a:pPr lvl="1"/>
            <a:r>
              <a:rPr lang="it-IT" altLang="zh-CN" b="1">
                <a:ea typeface="宋体" charset="-122"/>
                <a:sym typeface="Symbol" pitchFamily="18" charset="2"/>
              </a:rPr>
              <a:t>* </a:t>
            </a:r>
            <a:r>
              <a:rPr lang="it-IT" altLang="zh-CN" b="1">
                <a:solidFill>
                  <a:schemeClr val="accent2"/>
                </a:solidFill>
                <a:ea typeface="宋体" charset="-122"/>
                <a:sym typeface="Symbol" pitchFamily="18" charset="2"/>
              </a:rPr>
              <a:t>Quando le urine sono eccessivamente concentrate</a:t>
            </a:r>
            <a:r>
              <a:rPr lang="it-IT" altLang="zh-CN" b="1">
                <a:ea typeface="宋体" charset="-122"/>
                <a:sym typeface="Symbol" pitchFamily="18" charset="2"/>
              </a:rPr>
              <a:t> </a:t>
            </a:r>
          </a:p>
          <a:p>
            <a:pPr lvl="1"/>
            <a:r>
              <a:rPr lang="it-IT" altLang="zh-CN" b="1">
                <a:ea typeface="宋体" charset="-122"/>
                <a:sym typeface="Symbol" pitchFamily="18" charset="2"/>
              </a:rPr>
              <a:t>* </a:t>
            </a:r>
            <a:r>
              <a:rPr lang="it-IT" altLang="zh-CN" b="1">
                <a:solidFill>
                  <a:schemeClr val="accent2"/>
                </a:solidFill>
                <a:ea typeface="宋体" charset="-122"/>
                <a:sym typeface="Symbol" pitchFamily="18" charset="2"/>
              </a:rPr>
              <a:t>Quando vi è una eccessiva mobilizzazione di sali dalle ossa (iperparatiroidismo o eccessiva assunzione di vitamina D) </a:t>
            </a:r>
          </a:p>
          <a:p>
            <a:pPr lvl="1"/>
            <a:r>
              <a:rPr lang="it-IT" altLang="zh-CN" b="1">
                <a:ea typeface="宋体" charset="-122"/>
                <a:sym typeface="Symbol" pitchFamily="18" charset="2"/>
              </a:rPr>
              <a:t>* </a:t>
            </a:r>
            <a:r>
              <a:rPr lang="it-IT" altLang="zh-CN" b="1">
                <a:solidFill>
                  <a:schemeClr val="accent2"/>
                </a:solidFill>
                <a:ea typeface="宋体" charset="-122"/>
                <a:sym typeface="Symbol" pitchFamily="18" charset="2"/>
              </a:rPr>
              <a:t>Quando vi è stasi urinaria</a:t>
            </a:r>
            <a:r>
              <a:rPr lang="it-IT" altLang="zh-CN" b="1">
                <a:ea typeface="宋体" charset="-122"/>
                <a:sym typeface="Symbol" pitchFamily="18" charset="2"/>
              </a:rPr>
              <a:t> </a:t>
            </a:r>
          </a:p>
          <a:p>
            <a:pPr lvl="1"/>
            <a:r>
              <a:rPr lang="it-IT" altLang="zh-CN" b="1">
                <a:ea typeface="宋体" charset="-122"/>
                <a:sym typeface="Symbol" pitchFamily="18" charset="2"/>
              </a:rPr>
              <a:t>* </a:t>
            </a:r>
            <a:r>
              <a:rPr lang="it-IT" altLang="zh-CN" b="1">
                <a:solidFill>
                  <a:schemeClr val="accent2"/>
                </a:solidFill>
                <a:ea typeface="宋体" charset="-122"/>
                <a:sym typeface="Symbol" pitchFamily="18" charset="2"/>
              </a:rPr>
              <a:t>In casi in cui può formarsi un nucleo su cui precipitano i sali;</a:t>
            </a:r>
            <a:r>
              <a:rPr lang="it-IT" altLang="zh-CN" b="1">
                <a:ea typeface="宋体" charset="-122"/>
                <a:sym typeface="Symbol" pitchFamily="18" charset="2"/>
              </a:rPr>
              <a:t> questo si verifica ad esempio se si ha carenza di vitamina A (per cui si può avere lesione dell'epitelio che riveste le vie urinarie) o in caso di infezioni delle vie urinarie. </a:t>
            </a:r>
          </a:p>
          <a:p>
            <a:pPr lvl="1"/>
            <a:r>
              <a:rPr lang="it-IT" altLang="zh-CN" b="1">
                <a:ea typeface="宋体" charset="-122"/>
                <a:sym typeface="Symbol" pitchFamily="18" charset="2"/>
              </a:rPr>
              <a:t>La composizione dei calcoli renali è variabile: può consistere di fosfato, ossalato e carbonato di calcio, urati e anche farmaci (es. sulfamidici). </a:t>
            </a:r>
          </a:p>
          <a:p>
            <a:pPr lvl="1"/>
            <a:r>
              <a:rPr lang="it-IT" altLang="zh-CN" b="1">
                <a:ea typeface="宋体" charset="-122"/>
                <a:sym typeface="Symbol" pitchFamily="18" charset="2"/>
              </a:rPr>
              <a:t>Vari farmaci inoltre possono creare delle situazioni che portano ad un ostacolato deflusso dell'urina:</a:t>
            </a:r>
            <a:r>
              <a:rPr lang="it-IT" altLang="zh-CN">
                <a:ea typeface="宋体" charset="-122"/>
                <a:sym typeface="Symbol" pitchFamily="18" charset="2"/>
              </a:rPr>
              <a:t> </a:t>
            </a:r>
            <a:endParaRPr lang="it-IT">
              <a:sym typeface="Symbol" pitchFamily="18" charset="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it-IT" smtClean="0"/>
          </a:p>
        </p:txBody>
      </p:sp>
      <p:sp>
        <p:nvSpPr>
          <p:cNvPr id="7171" name="Rectangle 3"/>
          <p:cNvSpPr>
            <a:spLocks noGrp="1" noChangeArrowheads="1"/>
          </p:cNvSpPr>
          <p:nvPr>
            <p:ph type="body" idx="1"/>
          </p:nvPr>
        </p:nvSpPr>
        <p:spPr>
          <a:xfrm>
            <a:off x="485775" y="381000"/>
            <a:ext cx="7772400" cy="6000750"/>
          </a:xfrm>
          <a:solidFill>
            <a:srgbClr val="CCFFFF"/>
          </a:solidFill>
        </p:spPr>
        <p:txBody>
          <a:bodyPr/>
          <a:lstStyle/>
          <a:p>
            <a:pPr eaLnBrk="1" hangingPunct="1">
              <a:lnSpc>
                <a:spcPct val="80000"/>
              </a:lnSpc>
            </a:pPr>
            <a:r>
              <a:rPr lang="it-IT" sz="2000" b="1" smtClean="0"/>
              <a:t>CREATININA PLASMATICA E CLEARANCE VIRTUALE.</a:t>
            </a:r>
            <a:endParaRPr lang="it-IT" sz="2000" smtClean="0"/>
          </a:p>
          <a:p>
            <a:pPr eaLnBrk="1" hangingPunct="1">
              <a:lnSpc>
                <a:spcPct val="80000"/>
              </a:lnSpc>
            </a:pPr>
            <a:r>
              <a:rPr lang="it-IT" sz="2000" smtClean="0"/>
              <a:t>La creatinina viene prodotta dall’organismo a ritmo costante, dalla conversione epatica della creatina muscolare.</a:t>
            </a:r>
          </a:p>
          <a:p>
            <a:pPr eaLnBrk="1" hangingPunct="1">
              <a:lnSpc>
                <a:spcPct val="80000"/>
              </a:lnSpc>
            </a:pPr>
            <a:r>
              <a:rPr lang="it-IT" sz="2000" smtClean="0"/>
              <a:t>Clearance Cr.= Cr. Urinaria(mg%) X Vol. urine(ml/min) / Creat. Plasm. (mg%)</a:t>
            </a:r>
          </a:p>
          <a:p>
            <a:pPr eaLnBrk="1" hangingPunct="1">
              <a:lnSpc>
                <a:spcPct val="80000"/>
              </a:lnSpc>
            </a:pPr>
            <a:endParaRPr lang="it-IT" sz="2000" smtClean="0"/>
          </a:p>
          <a:p>
            <a:pPr eaLnBrk="1" hangingPunct="1">
              <a:lnSpc>
                <a:spcPct val="80000"/>
              </a:lnSpc>
            </a:pPr>
            <a:r>
              <a:rPr lang="it-IT" sz="2000" b="1" smtClean="0"/>
              <a:t>Accuratezza del dosaggio ed escrezione urinaria giornaliera.</a:t>
            </a:r>
            <a:endParaRPr lang="it-IT" sz="2000" smtClean="0"/>
          </a:p>
          <a:p>
            <a:pPr eaLnBrk="1" hangingPunct="1">
              <a:lnSpc>
                <a:spcPct val="80000"/>
              </a:lnSpc>
            </a:pPr>
            <a:r>
              <a:rPr lang="it-IT" sz="2000" b="1" smtClean="0"/>
              <a:t>Uomo 20-25 mg/kg</a:t>
            </a:r>
            <a:endParaRPr lang="it-IT" sz="2000" smtClean="0"/>
          </a:p>
          <a:p>
            <a:pPr eaLnBrk="1" hangingPunct="1">
              <a:lnSpc>
                <a:spcPct val="80000"/>
              </a:lnSpc>
            </a:pPr>
            <a:r>
              <a:rPr lang="it-IT" sz="2000" b="1" smtClean="0"/>
              <a:t>Donna 15-20 mg/kg</a:t>
            </a:r>
            <a:endParaRPr lang="it-IT" sz="2000" smtClean="0"/>
          </a:p>
          <a:p>
            <a:pPr eaLnBrk="1" hangingPunct="1">
              <a:lnSpc>
                <a:spcPct val="80000"/>
              </a:lnSpc>
            </a:pPr>
            <a:r>
              <a:rPr lang="it-IT" sz="2000" b="1" smtClean="0"/>
              <a:t>Entro ampi limiti di filtrato glomerulare la eliminazione giornaliera di cr. È costante, quindi prevedibile e riproducibile. </a:t>
            </a:r>
            <a:endParaRPr lang="it-IT" sz="2000" smtClean="0"/>
          </a:p>
          <a:p>
            <a:pPr eaLnBrk="1" hangingPunct="1">
              <a:lnSpc>
                <a:spcPct val="80000"/>
              </a:lnSpc>
            </a:pPr>
            <a:r>
              <a:rPr lang="it-IT" sz="2000" b="1" smtClean="0"/>
              <a:t>Una sua riduzione indica raccolta incompleta delle urine.</a:t>
            </a:r>
          </a:p>
          <a:p>
            <a:pPr eaLnBrk="1" hangingPunct="1">
              <a:lnSpc>
                <a:spcPct val="80000"/>
              </a:lnSpc>
            </a:pPr>
            <a:endParaRPr lang="it-IT" sz="2000" b="1" smtClean="0"/>
          </a:p>
          <a:p>
            <a:pPr eaLnBrk="1" hangingPunct="1">
              <a:lnSpc>
                <a:spcPct val="80000"/>
              </a:lnSpc>
            </a:pPr>
            <a:r>
              <a:rPr lang="it-IT" sz="2000" b="1" smtClean="0"/>
              <a:t>La creatinina non è un marker ideale perché il 15-20% della creatinina urinaria è secreto dai tubuli, attraverso una specifica pompa.</a:t>
            </a:r>
            <a:endParaRPr lang="it-IT" sz="2000" smtClean="0"/>
          </a:p>
          <a:p>
            <a:pPr eaLnBrk="1" hangingPunct="1">
              <a:lnSpc>
                <a:spcPct val="80000"/>
              </a:lnSpc>
            </a:pPr>
            <a:r>
              <a:rPr lang="it-IT" sz="2000" b="1" smtClean="0"/>
              <a:t>Quindi la clearance della creatinina è sovrastimata a causa dell’apporto ‘extra’ della secrezione tubulare.</a:t>
            </a:r>
            <a:endParaRPr lang="it-IT" sz="2000" smtClean="0"/>
          </a:p>
          <a:p>
            <a:pPr eaLnBrk="1" hangingPunct="1">
              <a:lnSpc>
                <a:spcPct val="80000"/>
              </a:lnSpc>
            </a:pPr>
            <a:r>
              <a:rPr lang="it-IT" sz="2000" b="1" smtClean="0"/>
              <a:t>Tuttavia anche la creatinina plasmatica è sovrastimata del 15- 20% (metodo dell’acido picrico che dosa altri cromogeni: glucosio, acetacetato, piruvato, acido urico, e alcune proteine plasmatiche)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65138" y="-57150"/>
            <a:ext cx="9655176" cy="6819900"/>
          </a:xfrm>
          <a:prstGeom prst="rect">
            <a:avLst/>
          </a:prstGeom>
          <a:noFill/>
          <a:ln w="9525">
            <a:noFill/>
            <a:miter lim="800000"/>
            <a:headEnd/>
            <a:tailEnd/>
          </a:ln>
        </p:spPr>
        <p:txBody>
          <a:bodyPr>
            <a:spAutoFit/>
          </a:bodyPr>
          <a:lstStyle/>
          <a:p>
            <a:pPr lvl="1"/>
            <a:r>
              <a:rPr lang="it-IT" altLang="zh-CN" b="1">
                <a:solidFill>
                  <a:srgbClr val="FF6600"/>
                </a:solidFill>
                <a:ea typeface="宋体" charset="-122"/>
                <a:sym typeface="Symbol" pitchFamily="18" charset="2"/>
              </a:rPr>
              <a:t>*Antifibrinolitici:</a:t>
            </a:r>
          </a:p>
          <a:p>
            <a:pPr lvl="1"/>
            <a:r>
              <a:rPr lang="it-IT" altLang="zh-CN" b="1">
                <a:ea typeface="宋体" charset="-122"/>
                <a:sym typeface="Symbol" pitchFamily="18" charset="2"/>
              </a:rPr>
              <a:t>Acido tranexamico (Tranex) </a:t>
            </a:r>
            <a:r>
              <a:rPr lang="it-IT" altLang="zh-CN" b="1">
                <a:solidFill>
                  <a:schemeClr val="accent2"/>
                </a:solidFill>
                <a:ea typeface="宋体" charset="-122"/>
                <a:sym typeface="Symbol" pitchFamily="18" charset="2"/>
              </a:rPr>
              <a:t>(dissolve i trombi patologici nei vasi)</a:t>
            </a:r>
            <a:r>
              <a:rPr lang="it-IT" altLang="zh-CN" b="1">
                <a:ea typeface="宋体" charset="-122"/>
                <a:sym typeface="Symbol" pitchFamily="18" charset="2"/>
              </a:rPr>
              <a:t> Usati come antiemorragici </a:t>
            </a:r>
            <a:r>
              <a:rPr lang="it-IT" altLang="zh-CN" b="1">
                <a:solidFill>
                  <a:schemeClr val="accent2"/>
                </a:solidFill>
                <a:ea typeface="宋体" charset="-122"/>
                <a:sym typeface="Symbol" pitchFamily="18" charset="2"/>
              </a:rPr>
              <a:t>(</a:t>
            </a:r>
            <a:r>
              <a:rPr lang="it-IT" altLang="zh-CN" sz="2000" b="1">
                <a:solidFill>
                  <a:schemeClr val="accent2"/>
                </a:solidFill>
                <a:ea typeface="宋体" charset="-122"/>
                <a:sym typeface="Symbol" pitchFamily="18" charset="2"/>
              </a:rPr>
              <a:t>inibisce attivazione del plasminogeno a plasmina)</a:t>
            </a:r>
            <a:r>
              <a:rPr lang="it-IT" altLang="zh-CN" sz="2000">
                <a:solidFill>
                  <a:schemeClr val="accent2"/>
                </a:solidFill>
                <a:ea typeface="宋体" charset="-122"/>
                <a:sym typeface="Symbol" pitchFamily="18" charset="2"/>
              </a:rPr>
              <a:t> </a:t>
            </a:r>
            <a:endParaRPr lang="it-IT" altLang="zh-CN" sz="2000" b="1">
              <a:solidFill>
                <a:schemeClr val="accent2"/>
              </a:solidFill>
              <a:ea typeface="宋体" charset="-122"/>
              <a:sym typeface="Symbol" pitchFamily="18" charset="2"/>
            </a:endParaRPr>
          </a:p>
          <a:p>
            <a:pPr lvl="1" algn="just"/>
            <a:r>
              <a:rPr lang="it-IT" altLang="zh-CN" b="1">
                <a:ea typeface="宋体" charset="-122"/>
                <a:sym typeface="Symbol" pitchFamily="18" charset="2"/>
              </a:rPr>
              <a:t>Controindicati in pazienti con ematuria </a:t>
            </a:r>
            <a:r>
              <a:rPr lang="it-IT" altLang="zh-CN" b="1">
                <a:solidFill>
                  <a:schemeClr val="accent2"/>
                </a:solidFill>
                <a:ea typeface="宋体" charset="-122"/>
                <a:sym typeface="Symbol" pitchFamily="18" charset="2"/>
              </a:rPr>
              <a:t>(</a:t>
            </a:r>
            <a:r>
              <a:rPr lang="it-IT" altLang="zh-CN" sz="2000" b="1">
                <a:solidFill>
                  <a:schemeClr val="accent2"/>
                </a:solidFill>
                <a:ea typeface="宋体" charset="-122"/>
                <a:sym typeface="Symbol" pitchFamily="18" charset="2"/>
              </a:rPr>
              <a:t>in caso di pazienti con ematuria, questi agenti (che vengono eliminati immodificati con le urine) </a:t>
            </a:r>
            <a:r>
              <a:rPr lang="it-IT" altLang="zh-CN" sz="2000" b="1">
                <a:solidFill>
                  <a:srgbClr val="FF6600"/>
                </a:solidFill>
                <a:ea typeface="宋体" charset="-122"/>
                <a:sym typeface="Symbol" pitchFamily="18" charset="2"/>
              </a:rPr>
              <a:t>possono determinare un grumo di coagulo indissolubile che ottura l'uretere e può portare ad insufficienza renale.</a:t>
            </a:r>
            <a:r>
              <a:rPr lang="it-IT" altLang="zh-CN" sz="2000">
                <a:solidFill>
                  <a:srgbClr val="FF6600"/>
                </a:solidFill>
                <a:ea typeface="宋体" charset="-122"/>
                <a:sym typeface="Symbol" pitchFamily="18" charset="2"/>
              </a:rPr>
              <a:t> </a:t>
            </a:r>
          </a:p>
          <a:p>
            <a:pPr lvl="1" algn="just"/>
            <a:endParaRPr lang="it-IT" altLang="zh-CN" sz="1000">
              <a:solidFill>
                <a:srgbClr val="FF6600"/>
              </a:solidFill>
              <a:ea typeface="宋体" charset="-122"/>
              <a:sym typeface="Symbol" pitchFamily="18" charset="2"/>
            </a:endParaRPr>
          </a:p>
          <a:p>
            <a:pPr lvl="1" algn="just"/>
            <a:r>
              <a:rPr lang="it-IT" altLang="zh-CN" b="1">
                <a:solidFill>
                  <a:srgbClr val="FF6600"/>
                </a:solidFill>
                <a:ea typeface="宋体" charset="-122"/>
                <a:sym typeface="Symbol" pitchFamily="18" charset="2"/>
              </a:rPr>
              <a:t>*Vitamine D:</a:t>
            </a:r>
          </a:p>
          <a:p>
            <a:pPr lvl="1"/>
            <a:r>
              <a:rPr lang="it-IT" altLang="zh-CN" b="1">
                <a:ea typeface="宋体" charset="-122"/>
                <a:sym typeface="Symbol" pitchFamily="18" charset="2"/>
              </a:rPr>
              <a:t>Vitamina D2 (Calciferolo) e Vitamina D3 (Colecalciferolo)</a:t>
            </a:r>
          </a:p>
          <a:p>
            <a:pPr lvl="1"/>
            <a:r>
              <a:rPr lang="it-IT" altLang="zh-CN" b="1">
                <a:ea typeface="宋体" charset="-122"/>
                <a:sym typeface="Symbol" pitchFamily="18" charset="2"/>
              </a:rPr>
              <a:t>Sintomi da ipervitaminosi D legati ad ipercalcemia:</a:t>
            </a:r>
          </a:p>
          <a:p>
            <a:pPr lvl="1">
              <a:buFontTx/>
              <a:buChar char="o"/>
            </a:pPr>
            <a:r>
              <a:rPr lang="it-IT" altLang="zh-CN" b="1">
                <a:ea typeface="宋体" charset="-122"/>
                <a:sym typeface="Symbol" pitchFamily="18" charset="2"/>
              </a:rPr>
              <a:t> perdita di appetito, emicrania</a:t>
            </a:r>
          </a:p>
          <a:p>
            <a:pPr lvl="1">
              <a:buFontTx/>
              <a:buChar char="o"/>
            </a:pPr>
            <a:r>
              <a:rPr lang="it-IT" altLang="zh-CN" b="1">
                <a:ea typeface="宋体" charset="-122"/>
                <a:sym typeface="Symbol" pitchFamily="18" charset="2"/>
              </a:rPr>
              <a:t> debolezza muscolare	e senso di fatica</a:t>
            </a:r>
          </a:p>
          <a:p>
            <a:pPr lvl="1">
              <a:buFontTx/>
              <a:buChar char="o"/>
            </a:pPr>
            <a:r>
              <a:rPr lang="it-IT" altLang="zh-CN" b="1">
                <a:ea typeface="宋体" charset="-122"/>
                <a:sym typeface="Symbol" pitchFamily="18" charset="2"/>
              </a:rPr>
              <a:t> nausea, vomito, diarrea, </a:t>
            </a:r>
          </a:p>
          <a:p>
            <a:pPr lvl="1">
              <a:buFontTx/>
              <a:buChar char="o"/>
            </a:pPr>
            <a:r>
              <a:rPr lang="it-IT" altLang="zh-CN" b="1">
                <a:ea typeface="宋体" charset="-122"/>
                <a:sym typeface="Symbol" pitchFamily="18" charset="2"/>
              </a:rPr>
              <a:t> Nefrolitiasi e/o diffusa nefrocalcinosi</a:t>
            </a:r>
          </a:p>
          <a:p>
            <a:pPr lvl="1">
              <a:buFontTx/>
              <a:buChar char="o"/>
            </a:pPr>
            <a:r>
              <a:rPr lang="it-IT" altLang="zh-CN" b="1">
                <a:ea typeface="宋体" charset="-122"/>
                <a:sym typeface="Symbol" pitchFamily="18" charset="2"/>
              </a:rPr>
              <a:t> Insufficienza renale con esito a volte letale</a:t>
            </a:r>
          </a:p>
          <a:p>
            <a:pPr lvl="1"/>
            <a:r>
              <a:rPr lang="it-IT" sz="2000" b="1">
                <a:solidFill>
                  <a:schemeClr val="accent2"/>
                </a:solidFill>
                <a:sym typeface="Symbol" pitchFamily="18" charset="2"/>
              </a:rPr>
              <a:t>Il calcio, mobilizzato dalle ossa, si deposita nei tessuti molli (rene e vasi). A seguito di una persistente ipercalcemia si può avere deposizione di sali di calcio e ciò può sfociare in nefrolitiasi e/o diffusa nefrocalcinosi. </a:t>
            </a:r>
            <a:r>
              <a:rPr lang="it-IT" sz="2000" b="1">
                <a:solidFill>
                  <a:srgbClr val="FF6600"/>
                </a:solidFill>
                <a:sym typeface="Symbol" pitchFamily="18" charset="2"/>
              </a:rPr>
              <a:t>(dosi giornaliere terapia 3000 UI)</a:t>
            </a:r>
          </a:p>
          <a:p>
            <a:pPr lvl="1"/>
            <a:r>
              <a:rPr lang="it-IT" b="1">
                <a:solidFill>
                  <a:srgbClr val="FF6600"/>
                </a:solidFill>
                <a:sym typeface="Symbol" pitchFamily="18" charset="2"/>
              </a:rPr>
              <a:t>La morte è in genere dovuta ad insufficienza renale. (dosi </a:t>
            </a:r>
            <a:r>
              <a:rPr lang="en-US" b="1">
                <a:solidFill>
                  <a:srgbClr val="FF6600"/>
                </a:solidFill>
                <a:cs typeface="Times New Roman" pitchFamily="18" charset="0"/>
                <a:sym typeface="Symbol" pitchFamily="18" charset="2"/>
              </a:rPr>
              <a:t>&gt;</a:t>
            </a:r>
            <a:r>
              <a:rPr lang="it-IT">
                <a:solidFill>
                  <a:schemeClr val="accent2"/>
                </a:solidFill>
                <a:sym typeface="Symbol" pitchFamily="18" charset="2"/>
              </a:rPr>
              <a:t>60000 UI)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46063" y="-57150"/>
            <a:ext cx="9436101" cy="6800850"/>
          </a:xfrm>
          <a:prstGeom prst="rect">
            <a:avLst/>
          </a:prstGeom>
          <a:noFill/>
          <a:ln w="9525">
            <a:noFill/>
            <a:miter lim="800000"/>
            <a:headEnd/>
            <a:tailEnd/>
          </a:ln>
        </p:spPr>
        <p:txBody>
          <a:bodyPr>
            <a:spAutoFit/>
          </a:bodyPr>
          <a:lstStyle/>
          <a:p>
            <a:pPr lvl="1" algn="just">
              <a:lnSpc>
                <a:spcPct val="90000"/>
              </a:lnSpc>
            </a:pPr>
            <a:r>
              <a:rPr lang="it-IT" altLang="zh-CN" b="1">
                <a:solidFill>
                  <a:schemeClr val="accent2"/>
                </a:solidFill>
                <a:ea typeface="宋体" charset="-122"/>
                <a:sym typeface="Symbol" pitchFamily="18" charset="2"/>
              </a:rPr>
              <a:t>REAZIONI AI FARMACI DI TIPO B</a:t>
            </a:r>
          </a:p>
          <a:p>
            <a:pPr lvl="1" algn="just">
              <a:lnSpc>
                <a:spcPct val="90000"/>
              </a:lnSpc>
            </a:pPr>
            <a:endParaRPr lang="it-IT" altLang="zh-CN" sz="1000" b="1">
              <a:ea typeface="宋体" charset="-122"/>
              <a:sym typeface="Symbol" pitchFamily="18" charset="2"/>
            </a:endParaRPr>
          </a:p>
          <a:p>
            <a:pPr lvl="1" algn="just">
              <a:lnSpc>
                <a:spcPct val="90000"/>
              </a:lnSpc>
            </a:pPr>
            <a:r>
              <a:rPr lang="it-IT" altLang="zh-CN" b="1">
                <a:ea typeface="宋体" charset="-122"/>
                <a:sym typeface="Symbol" pitchFamily="18" charset="2"/>
              </a:rPr>
              <a:t>La lista di farmaci accusati di dare nefriti acute interstiziali di origine allergica e quindi di tipo B è enorme; i farmaci che vengono più frequentemente accusati di dare questo tipo di reazioni sono vari </a:t>
            </a:r>
            <a:r>
              <a:rPr lang="it-IT" altLang="zh-CN" b="1">
                <a:solidFill>
                  <a:srgbClr val="FF6600"/>
                </a:solidFill>
                <a:ea typeface="宋体" charset="-122"/>
                <a:sym typeface="Symbol" pitchFamily="18" charset="2"/>
              </a:rPr>
              <a:t>antibiotici (penicilline, rifampicina, cefalosporine), diuretici, sulfamidici, anticonvulsivanti, FANS, interferon e cimetidina. </a:t>
            </a:r>
          </a:p>
          <a:p>
            <a:pPr lvl="1" algn="just">
              <a:lnSpc>
                <a:spcPct val="90000"/>
              </a:lnSpc>
            </a:pPr>
            <a:r>
              <a:rPr lang="it-IT" altLang="zh-CN" b="1">
                <a:ea typeface="宋体" charset="-122"/>
                <a:sym typeface="Symbol" pitchFamily="18" charset="2"/>
              </a:rPr>
              <a:t>I pazienti possono presentare segni clinici sistemici di reazione allergica con febbre, artralgia, eruzioni cutanee ed eosinofilia; tuttavia questa correlazione di sintomi con il danno renale non è sempre presente. </a:t>
            </a:r>
          </a:p>
          <a:p>
            <a:pPr lvl="1" algn="just">
              <a:lnSpc>
                <a:spcPct val="90000"/>
              </a:lnSpc>
            </a:pPr>
            <a:r>
              <a:rPr lang="it-IT" altLang="zh-CN" b="1">
                <a:ea typeface="宋体" charset="-122"/>
                <a:sym typeface="Symbol" pitchFamily="18" charset="2"/>
              </a:rPr>
              <a:t>Le analisi rivelano una proteinuria da debole a moderata, ematuria; la biopsia renale mostra un infiltrato infiammatorio interstiziale. Sebbene la terapia con corticosteroidi non sembri dare grandi risultati in pratica in questi casi sembra essere l'unica attuabile. </a:t>
            </a:r>
          </a:p>
          <a:p>
            <a:pPr lvl="1" algn="just">
              <a:lnSpc>
                <a:spcPct val="90000"/>
              </a:lnSpc>
            </a:pPr>
            <a:r>
              <a:rPr lang="it-IT" altLang="zh-CN" b="1">
                <a:solidFill>
                  <a:srgbClr val="FF6600"/>
                </a:solidFill>
                <a:ea typeface="宋体" charset="-122"/>
                <a:sym typeface="Symbol" pitchFamily="18" charset="2"/>
              </a:rPr>
              <a:t>Si ritiene che le glomerulonefriti indotte da farmaci siano causate molte volte dalla combinazione fra farmaco, che si comporta come aptene, e proteine per formare l'allergene completo.</a:t>
            </a:r>
            <a:r>
              <a:rPr lang="it-IT" altLang="zh-CN" b="1">
                <a:solidFill>
                  <a:schemeClr val="accent2"/>
                </a:solidFill>
                <a:ea typeface="宋体" charset="-122"/>
                <a:sym typeface="Symbol" pitchFamily="18" charset="2"/>
              </a:rPr>
              <a:t> Si è notato un accumulo di immunoglobuline nei glomeruli e nei vasi sanguigni di pazienti con glomerulonefriti dovute a </a:t>
            </a:r>
            <a:r>
              <a:rPr lang="it-IT" altLang="zh-CN" b="1">
                <a:solidFill>
                  <a:srgbClr val="FF6600"/>
                </a:solidFill>
                <a:ea typeface="宋体" charset="-122"/>
                <a:sym typeface="Symbol" pitchFamily="18" charset="2"/>
              </a:rPr>
              <a:t>sulfamidici, rifampicina, meticillina, ampicillina.</a:t>
            </a:r>
            <a:r>
              <a:rPr lang="it-IT" altLang="zh-CN">
                <a:solidFill>
                  <a:srgbClr val="FF6600"/>
                </a:solidFill>
                <a:ea typeface="宋体" charset="-122"/>
                <a:sym typeface="Symbol" pitchFamily="18" charset="2"/>
              </a:rPr>
              <a:t> </a:t>
            </a:r>
            <a:endParaRPr lang="it-IT">
              <a:solidFill>
                <a:srgbClr val="FF6600"/>
              </a:solidFill>
              <a:sym typeface="Symbol" pitchFamily="18" charset="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telliForti F1"/>
          <p:cNvPicPr>
            <a:picLocks noChangeAspect="1" noChangeArrowheads="1"/>
          </p:cNvPicPr>
          <p:nvPr/>
        </p:nvPicPr>
        <p:blipFill>
          <a:blip r:embed="rId2" cstate="print">
            <a:lum bright="-12000" contrast="36000"/>
          </a:blip>
          <a:srcRect/>
          <a:stretch>
            <a:fillRect/>
          </a:stretch>
        </p:blipFill>
        <p:spPr bwMode="auto">
          <a:xfrm>
            <a:off x="376238" y="769938"/>
            <a:ext cx="8469312" cy="6000750"/>
          </a:xfrm>
          <a:prstGeom prst="rect">
            <a:avLst/>
          </a:prstGeom>
          <a:noFill/>
          <a:ln w="9525">
            <a:noFill/>
            <a:miter lim="800000"/>
            <a:headEnd/>
            <a:tailEnd/>
          </a:ln>
        </p:spPr>
      </p:pic>
      <p:sp>
        <p:nvSpPr>
          <p:cNvPr id="50179" name="Text Box 3"/>
          <p:cNvSpPr txBox="1">
            <a:spLocks noChangeArrowheads="1"/>
          </p:cNvSpPr>
          <p:nvPr/>
        </p:nvSpPr>
        <p:spPr bwMode="auto">
          <a:xfrm>
            <a:off x="658813" y="228600"/>
            <a:ext cx="7799387" cy="519113"/>
          </a:xfrm>
          <a:prstGeom prst="rect">
            <a:avLst/>
          </a:prstGeom>
          <a:solidFill>
            <a:srgbClr val="DDDDDD"/>
          </a:solidFill>
          <a:ln w="9525">
            <a:noFill/>
            <a:miter lim="800000"/>
            <a:headEnd/>
            <a:tailEnd/>
          </a:ln>
        </p:spPr>
        <p:txBody>
          <a:bodyPr wrap="none">
            <a:spAutoFit/>
          </a:bodyPr>
          <a:lstStyle/>
          <a:p>
            <a:r>
              <a:rPr lang="it-IT" sz="2800" b="1">
                <a:latin typeface="Verdana" pitchFamily="34" charset="0"/>
              </a:rPr>
              <a:t>AZIONI NEFROTOSSICHE DI FARMACI</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asarettF5"/>
          <p:cNvPicPr>
            <a:picLocks noChangeAspect="1" noChangeArrowheads="1"/>
          </p:cNvPicPr>
          <p:nvPr/>
        </p:nvPicPr>
        <p:blipFill>
          <a:blip r:embed="rId2" cstate="print">
            <a:lum bright="-18000" contrast="54000"/>
          </a:blip>
          <a:srcRect t="12173" b="1704"/>
          <a:stretch>
            <a:fillRect/>
          </a:stretch>
        </p:blipFill>
        <p:spPr bwMode="auto">
          <a:xfrm>
            <a:off x="2020888" y="701675"/>
            <a:ext cx="5051425" cy="5889625"/>
          </a:xfrm>
          <a:prstGeom prst="rect">
            <a:avLst/>
          </a:prstGeom>
          <a:noFill/>
          <a:ln w="9525">
            <a:noFill/>
            <a:miter lim="800000"/>
            <a:headEnd/>
            <a:tailEnd/>
          </a:ln>
        </p:spPr>
      </p:pic>
      <p:sp>
        <p:nvSpPr>
          <p:cNvPr id="51203" name="Text Box 3"/>
          <p:cNvSpPr txBox="1">
            <a:spLocks noChangeArrowheads="1"/>
          </p:cNvSpPr>
          <p:nvPr/>
        </p:nvSpPr>
        <p:spPr bwMode="auto">
          <a:xfrm>
            <a:off x="711200" y="152400"/>
            <a:ext cx="7743825"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AGENTI TERAPEUTICI NEFROTOSSICI</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asarettF2"/>
          <p:cNvPicPr>
            <a:picLocks noChangeAspect="1" noChangeArrowheads="1"/>
          </p:cNvPicPr>
          <p:nvPr/>
        </p:nvPicPr>
        <p:blipFill>
          <a:blip r:embed="rId2" cstate="print">
            <a:lum bright="-18000" contrast="48000"/>
          </a:blip>
          <a:srcRect t="9901"/>
          <a:stretch>
            <a:fillRect/>
          </a:stretch>
        </p:blipFill>
        <p:spPr bwMode="auto">
          <a:xfrm>
            <a:off x="0" y="1143000"/>
            <a:ext cx="8991600" cy="5348288"/>
          </a:xfrm>
          <a:prstGeom prst="rect">
            <a:avLst/>
          </a:prstGeom>
          <a:noFill/>
          <a:ln w="9525">
            <a:noFill/>
            <a:miter lim="800000"/>
            <a:headEnd/>
            <a:tailEnd/>
          </a:ln>
        </p:spPr>
      </p:pic>
      <p:sp>
        <p:nvSpPr>
          <p:cNvPr id="52227" name="Text Box 3"/>
          <p:cNvSpPr txBox="1">
            <a:spLocks noChangeArrowheads="1"/>
          </p:cNvSpPr>
          <p:nvPr/>
        </p:nvSpPr>
        <p:spPr bwMode="auto">
          <a:xfrm>
            <a:off x="950913" y="152400"/>
            <a:ext cx="7202487" cy="946150"/>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CLASSIFICAZIONE DEGLI INSULTI </a:t>
            </a:r>
          </a:p>
          <a:p>
            <a:pPr algn="ctr"/>
            <a:r>
              <a:rPr lang="it-IT" sz="2800" b="1">
                <a:latin typeface="Verdana" pitchFamily="34" charset="0"/>
              </a:rPr>
              <a:t>NEFROTOSSICI</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asarettF3"/>
          <p:cNvPicPr>
            <a:picLocks noChangeAspect="1" noChangeArrowheads="1"/>
          </p:cNvPicPr>
          <p:nvPr/>
        </p:nvPicPr>
        <p:blipFill>
          <a:blip r:embed="rId2" cstate="print">
            <a:lum contrast="24000"/>
          </a:blip>
          <a:srcRect l="2150" t="5237" r="1076"/>
          <a:stretch>
            <a:fillRect/>
          </a:stretch>
        </p:blipFill>
        <p:spPr bwMode="auto">
          <a:xfrm>
            <a:off x="1143000" y="1219200"/>
            <a:ext cx="6858000" cy="5486400"/>
          </a:xfrm>
          <a:prstGeom prst="rect">
            <a:avLst/>
          </a:prstGeom>
          <a:noFill/>
          <a:ln w="9525">
            <a:noFill/>
            <a:miter lim="800000"/>
            <a:headEnd/>
            <a:tailEnd/>
          </a:ln>
        </p:spPr>
      </p:pic>
      <p:sp>
        <p:nvSpPr>
          <p:cNvPr id="53251" name="Text Box 3"/>
          <p:cNvSpPr txBox="1">
            <a:spLocks noChangeArrowheads="1"/>
          </p:cNvSpPr>
          <p:nvPr/>
        </p:nvSpPr>
        <p:spPr bwMode="auto">
          <a:xfrm>
            <a:off x="139700" y="152400"/>
            <a:ext cx="8863013" cy="946150"/>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CAUSE DI RIDUZIONE DELLA FG IN CORSO </a:t>
            </a:r>
          </a:p>
          <a:p>
            <a:pPr algn="ctr"/>
            <a:r>
              <a:rPr lang="it-IT" sz="2800" b="1">
                <a:latin typeface="Verdana" pitchFamily="34" charset="0"/>
              </a:rPr>
              <a:t>DI INSUFFICIENZA RENALE ACUTA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asarettF4"/>
          <p:cNvPicPr>
            <a:picLocks noChangeAspect="1" noChangeArrowheads="1"/>
          </p:cNvPicPr>
          <p:nvPr/>
        </p:nvPicPr>
        <p:blipFill>
          <a:blip r:embed="rId2" cstate="print">
            <a:lum bright="-6000" contrast="30000"/>
          </a:blip>
          <a:srcRect l="4364" t="4076" r="2406" b="526"/>
          <a:stretch>
            <a:fillRect/>
          </a:stretch>
        </p:blipFill>
        <p:spPr bwMode="auto">
          <a:xfrm>
            <a:off x="695325" y="742950"/>
            <a:ext cx="7915275" cy="6027738"/>
          </a:xfrm>
          <a:prstGeom prst="rect">
            <a:avLst/>
          </a:prstGeom>
          <a:noFill/>
          <a:ln w="9525">
            <a:noFill/>
            <a:miter lim="800000"/>
            <a:headEnd/>
            <a:tailEnd/>
          </a:ln>
        </p:spPr>
      </p:pic>
      <p:sp>
        <p:nvSpPr>
          <p:cNvPr id="54275" name="Text Box 3"/>
          <p:cNvSpPr txBox="1">
            <a:spLocks noChangeArrowheads="1"/>
          </p:cNvSpPr>
          <p:nvPr/>
        </p:nvSpPr>
        <p:spPr bwMode="auto">
          <a:xfrm>
            <a:off x="720725" y="152400"/>
            <a:ext cx="7712075"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RISPOSTE AL DANNO NEFROTOSSICO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asarettF6"/>
          <p:cNvPicPr>
            <a:picLocks noChangeAspect="1" noChangeArrowheads="1"/>
          </p:cNvPicPr>
          <p:nvPr/>
        </p:nvPicPr>
        <p:blipFill>
          <a:blip r:embed="rId2" cstate="print">
            <a:lum bright="-6000" contrast="30000"/>
          </a:blip>
          <a:srcRect t="6993"/>
          <a:stretch>
            <a:fillRect/>
          </a:stretch>
        </p:blipFill>
        <p:spPr bwMode="auto">
          <a:xfrm>
            <a:off x="881063" y="639763"/>
            <a:ext cx="7866062" cy="6096000"/>
          </a:xfrm>
          <a:prstGeom prst="rect">
            <a:avLst/>
          </a:prstGeom>
          <a:noFill/>
          <a:ln w="9525">
            <a:noFill/>
            <a:miter lim="800000"/>
            <a:headEnd/>
            <a:tailEnd/>
          </a:ln>
        </p:spPr>
      </p:pic>
      <p:sp>
        <p:nvSpPr>
          <p:cNvPr id="55299" name="Text Box 3"/>
          <p:cNvSpPr txBox="1">
            <a:spLocks noChangeArrowheads="1"/>
          </p:cNvSpPr>
          <p:nvPr/>
        </p:nvSpPr>
        <p:spPr bwMode="auto">
          <a:xfrm>
            <a:off x="1566863" y="100013"/>
            <a:ext cx="6040437" cy="519112"/>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NEFROTOSSICI  AMBIENTALI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it-IT" smtClean="0"/>
          </a:p>
        </p:txBody>
      </p:sp>
      <p:sp>
        <p:nvSpPr>
          <p:cNvPr id="8195" name="Rectangle 3"/>
          <p:cNvSpPr>
            <a:spLocks noGrp="1" noChangeArrowheads="1"/>
          </p:cNvSpPr>
          <p:nvPr>
            <p:ph type="body" idx="1"/>
          </p:nvPr>
        </p:nvSpPr>
        <p:spPr>
          <a:xfrm>
            <a:off x="371475" y="361950"/>
            <a:ext cx="7562850" cy="6000750"/>
          </a:xfrm>
          <a:solidFill>
            <a:srgbClr val="CCFFFF"/>
          </a:solidFill>
        </p:spPr>
        <p:txBody>
          <a:bodyPr/>
          <a:lstStyle/>
          <a:p>
            <a:pPr eaLnBrk="1" hangingPunct="1"/>
            <a:r>
              <a:rPr lang="it-IT" b="1" dirty="0" smtClean="0"/>
              <a:t>CREATININEMIA E BUN</a:t>
            </a:r>
            <a:endParaRPr lang="it-IT" dirty="0" smtClean="0"/>
          </a:p>
          <a:p>
            <a:pPr eaLnBrk="1" hangingPunct="1"/>
            <a:r>
              <a:rPr lang="it-IT" b="1" dirty="0" smtClean="0"/>
              <a:t>La </a:t>
            </a:r>
            <a:r>
              <a:rPr lang="it-IT" b="1" dirty="0" err="1" smtClean="0"/>
              <a:t>creatininemia</a:t>
            </a:r>
            <a:r>
              <a:rPr lang="it-IT" b="1" dirty="0" smtClean="0"/>
              <a:t> non è influenzata dall’ apporto giornaliero di proteine, come succede invece all’urea.</a:t>
            </a:r>
            <a:endParaRPr lang="it-IT" dirty="0" smtClean="0"/>
          </a:p>
          <a:p>
            <a:pPr eaLnBrk="1" hangingPunct="1"/>
            <a:r>
              <a:rPr lang="it-IT" b="1" dirty="0" err="1" smtClean="0"/>
              <a:t>Es</a:t>
            </a:r>
            <a:r>
              <a:rPr lang="it-IT" b="1" dirty="0" smtClean="0"/>
              <a:t>: prelievo di sangue dopo poche ore da un pasto proteico.</a:t>
            </a:r>
            <a:endParaRPr lang="it-IT" dirty="0" smtClean="0"/>
          </a:p>
          <a:p>
            <a:pPr eaLnBrk="1" hangingPunct="1"/>
            <a:r>
              <a:rPr lang="it-IT" b="1" dirty="0" smtClean="0"/>
              <a:t>Inoltre BUN può essere il marcatore di altre patologie non renali:</a:t>
            </a:r>
            <a:endParaRPr lang="it-IT" dirty="0" smtClean="0"/>
          </a:p>
          <a:p>
            <a:pPr eaLnBrk="1" hangingPunct="1"/>
            <a:r>
              <a:rPr lang="it-IT" b="1" dirty="0" smtClean="0"/>
              <a:t>-emorragia digestiva.</a:t>
            </a:r>
            <a:endParaRPr lang="it-IT" dirty="0" smtClean="0"/>
          </a:p>
          <a:p>
            <a:pPr lvl="1" eaLnBrk="1" hangingPunct="1"/>
            <a:r>
              <a:rPr lang="it-IT" b="1" dirty="0" smtClean="0"/>
              <a:t>cirrosi epatica.</a:t>
            </a:r>
            <a:endParaRPr lang="it-IT" dirty="0" smtClean="0"/>
          </a:p>
          <a:p>
            <a:pPr lvl="1" eaLnBrk="1" hangingPunct="1"/>
            <a:r>
              <a:rPr lang="it-IT" b="1" dirty="0" err="1" smtClean="0"/>
              <a:t>Ipercatabolismo</a:t>
            </a:r>
            <a:r>
              <a:rPr lang="it-IT" b="1" dirty="0" smtClean="0"/>
              <a:t>.</a:t>
            </a:r>
            <a:endParaRPr lang="it-IT" dirty="0" smtClean="0"/>
          </a:p>
          <a:p>
            <a:pPr lvl="1" eaLnBrk="1" hangingPunct="1">
              <a:spcBef>
                <a:spcPts val="50"/>
              </a:spcBef>
            </a:pPr>
            <a:endParaRPr lang="it-IT"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2" cstate="print"/>
          <a:srcRect l="35039" t="47244"/>
          <a:stretch>
            <a:fillRect/>
          </a:stretch>
        </p:blipFill>
        <p:spPr bwMode="auto">
          <a:xfrm flipV="1">
            <a:off x="262683" y="3200398"/>
            <a:ext cx="2231064" cy="45719"/>
          </a:xfrm>
          <a:prstGeom prst="rect">
            <a:avLst/>
          </a:prstGeom>
          <a:noFill/>
          <a:ln w="9525">
            <a:noFill/>
            <a:miter lim="800000"/>
            <a:headEnd/>
            <a:tailEnd/>
          </a:ln>
        </p:spPr>
      </p:pic>
      <p:pic>
        <p:nvPicPr>
          <p:cNvPr id="53255" name="Picture 7" descr="http://slideplayer.it/slide/10663215/36/images/9/Perch%C3%A9+la+creatinina+%C3%A8+fuorviante:.jpg"/>
          <p:cNvPicPr>
            <a:picLocks noChangeAspect="1" noChangeArrowheads="1"/>
          </p:cNvPicPr>
          <p:nvPr/>
        </p:nvPicPr>
        <p:blipFill>
          <a:blip r:embed="rId3" cstate="print"/>
          <a:srcRect l="4240" t="5139" r="3854" b="2569"/>
          <a:stretch>
            <a:fillRect/>
          </a:stretch>
        </p:blipFill>
        <p:spPr bwMode="auto">
          <a:xfrm>
            <a:off x="3478218" y="2590817"/>
            <a:ext cx="5665782" cy="4267183"/>
          </a:xfrm>
          <a:prstGeom prst="rect">
            <a:avLst/>
          </a:prstGeom>
          <a:noFill/>
        </p:spPr>
      </p:pic>
      <p:pic>
        <p:nvPicPr>
          <p:cNvPr id="53250" name="Picture 2"/>
          <p:cNvPicPr>
            <a:picLocks noGrp="1" noChangeAspect="1" noChangeArrowheads="1"/>
          </p:cNvPicPr>
          <p:nvPr>
            <p:ph idx="1"/>
          </p:nvPr>
        </p:nvPicPr>
        <p:blipFill>
          <a:blip r:embed="rId4" cstate="print"/>
          <a:srcRect/>
          <a:stretch>
            <a:fillRect/>
          </a:stretch>
        </p:blipFill>
        <p:spPr bwMode="auto">
          <a:xfrm>
            <a:off x="0" y="0"/>
            <a:ext cx="5486400" cy="4114800"/>
          </a:xfrm>
          <a:prstGeom prst="rect">
            <a:avLst/>
          </a:prstGeom>
          <a:noFill/>
          <a:ln w="9525">
            <a:noFill/>
            <a:miter lim="800000"/>
            <a:headEnd/>
            <a:tailEnd/>
          </a:ln>
        </p:spPr>
      </p:pic>
      <p:sp>
        <p:nvSpPr>
          <p:cNvPr id="53252" name="AutoShape 4" descr="Risultati immagini per BUN e funzionalità ren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2226" name="Picture 2"/>
          <p:cNvPicPr>
            <a:picLocks noGrp="1" noChangeAspect="1" noChangeArrowheads="1"/>
          </p:cNvPicPr>
          <p:nvPr>
            <p:ph idx="1"/>
          </p:nvPr>
        </p:nvPicPr>
        <p:blipFill>
          <a:blip r:embed="rId2" cstate="print"/>
          <a:srcRect t="2625" b="4724"/>
          <a:stretch>
            <a:fillRect/>
          </a:stretch>
        </p:blipFill>
        <p:spPr bwMode="auto">
          <a:xfrm>
            <a:off x="1109133" y="327265"/>
            <a:ext cx="6949440" cy="4829150"/>
          </a:xfrm>
          <a:prstGeom prst="rect">
            <a:avLst/>
          </a:prstGeom>
          <a:noFill/>
          <a:ln w="9525">
            <a:noFill/>
            <a:miter lim="800000"/>
            <a:headEnd/>
            <a:tailEnd/>
          </a:ln>
        </p:spPr>
      </p:pic>
      <p:pic>
        <p:nvPicPr>
          <p:cNvPr id="5" name="Picture 4" descr="Risultati immagini per BUN valori normali"/>
          <p:cNvPicPr>
            <a:picLocks noChangeAspect="1" noChangeArrowheads="1"/>
          </p:cNvPicPr>
          <p:nvPr/>
        </p:nvPicPr>
        <p:blipFill>
          <a:blip r:embed="rId3" cstate="print"/>
          <a:srcRect l="3379" t="8749" r="5069" b="67804"/>
          <a:stretch>
            <a:fillRect/>
          </a:stretch>
        </p:blipFill>
        <p:spPr bwMode="auto">
          <a:xfrm>
            <a:off x="1959221" y="5487186"/>
            <a:ext cx="5598071" cy="1107588"/>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02" name="Picture 2"/>
          <p:cNvPicPr>
            <a:picLocks noGrp="1" noChangeAspect="1" noChangeArrowheads="1"/>
          </p:cNvPicPr>
          <p:nvPr>
            <p:ph idx="1"/>
          </p:nvPr>
        </p:nvPicPr>
        <p:blipFill>
          <a:blip r:embed="rId2" cstate="print"/>
          <a:srcRect t="4319" b="5039"/>
          <a:stretch>
            <a:fillRect/>
          </a:stretch>
        </p:blipFill>
        <p:spPr bwMode="auto">
          <a:xfrm>
            <a:off x="402797" y="0"/>
            <a:ext cx="8436404" cy="57352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3958</Words>
  <Application>Microsoft Office PowerPoint</Application>
  <PresentationFormat>Presentazione su schermo (4:3)</PresentationFormat>
  <Paragraphs>492</Paragraphs>
  <Slides>57</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57</vt:i4>
      </vt:variant>
    </vt:vector>
  </HeadingPairs>
  <TitlesOfParts>
    <vt:vector size="59" baseType="lpstr">
      <vt:lpstr>Struttura predefinita</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Tossicità renale</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User</dc:creator>
  <cp:lastModifiedBy>Zorzet</cp:lastModifiedBy>
  <cp:revision>66</cp:revision>
  <dcterms:created xsi:type="dcterms:W3CDTF">2004-05-18T07:16:06Z</dcterms:created>
  <dcterms:modified xsi:type="dcterms:W3CDTF">2017-11-15T12:43:28Z</dcterms:modified>
</cp:coreProperties>
</file>