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82" r:id="rId3"/>
    <p:sldId id="314" r:id="rId4"/>
    <p:sldId id="318" r:id="rId5"/>
    <p:sldId id="281" r:id="rId6"/>
    <p:sldId id="283" r:id="rId7"/>
    <p:sldId id="284" r:id="rId8"/>
    <p:sldId id="285" r:id="rId9"/>
    <p:sldId id="286" r:id="rId10"/>
    <p:sldId id="319" r:id="rId11"/>
    <p:sldId id="287" r:id="rId12"/>
    <p:sldId id="321" r:id="rId13"/>
    <p:sldId id="320" r:id="rId14"/>
    <p:sldId id="288" r:id="rId15"/>
    <p:sldId id="291" r:id="rId16"/>
    <p:sldId id="292" r:id="rId17"/>
    <p:sldId id="289" r:id="rId18"/>
    <p:sldId id="290" r:id="rId19"/>
    <p:sldId id="293" r:id="rId20"/>
    <p:sldId id="294" r:id="rId21"/>
    <p:sldId id="295" r:id="rId22"/>
    <p:sldId id="296" r:id="rId23"/>
    <p:sldId id="297" r:id="rId24"/>
    <p:sldId id="298" r:id="rId25"/>
    <p:sldId id="322" r:id="rId26"/>
    <p:sldId id="299" r:id="rId27"/>
    <p:sldId id="301" r:id="rId28"/>
    <p:sldId id="302" r:id="rId29"/>
    <p:sldId id="303" r:id="rId30"/>
    <p:sldId id="304" r:id="rId31"/>
    <p:sldId id="305" r:id="rId32"/>
    <p:sldId id="306" r:id="rId33"/>
    <p:sldId id="307" r:id="rId34"/>
    <p:sldId id="308" r:id="rId35"/>
    <p:sldId id="309" r:id="rId36"/>
    <p:sldId id="315" r:id="rId37"/>
    <p:sldId id="316" r:id="rId38"/>
    <p:sldId id="317" r:id="rId39"/>
    <p:sldId id="256" r:id="rId40"/>
    <p:sldId id="261" r:id="rId41"/>
    <p:sldId id="262" r:id="rId42"/>
    <p:sldId id="311" r:id="rId43"/>
    <p:sldId id="312" r:id="rId44"/>
    <p:sldId id="313" r:id="rId45"/>
    <p:sldId id="259" r:id="rId46"/>
    <p:sldId id="260" r:id="rId47"/>
    <p:sldId id="264" r:id="rId48"/>
    <p:sldId id="265" r:id="rId49"/>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33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8188" autoAdjust="0"/>
  </p:normalViewPr>
  <p:slideViewPr>
    <p:cSldViewPr snapToGrid="0">
      <p:cViewPr varScale="1">
        <p:scale>
          <a:sx n="110" d="100"/>
          <a:sy n="110" d="100"/>
        </p:scale>
        <p:origin x="-1524" y="-96"/>
      </p:cViewPr>
      <p:guideLst>
        <p:guide orient="horz" pos="21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5120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DA9E011-6CB3-45EF-BB97-8955AACFEE7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0A47DD3-5205-4E70-BF39-321EE47359F9}" type="slidenum">
              <a:rPr lang="it-IT"/>
              <a:pPr/>
              <a:t>13</a:t>
            </a:fld>
            <a:endParaRPr lang="it-IT"/>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1F0F61-EB61-4A1E-87D6-8771E2AD64EC}" type="slidenum">
              <a:rPr lang="it-IT" sz="1200">
                <a:latin typeface="Arial" charset="0"/>
              </a:rPr>
              <a:pPr algn="r"/>
              <a:t>13</a:t>
            </a:fld>
            <a:endParaRPr lang="it-IT" sz="1200">
              <a:latin typeface="Arial" charset="0"/>
            </a:endParaRPr>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FE9E21-F098-48C6-90A6-D168C3BC9DA2}" type="slidenum">
              <a:rPr lang="it-IT"/>
              <a:pPr/>
              <a:t>39</a:t>
            </a:fld>
            <a:endParaRPr lang="it-IT"/>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CE2FCE-9E50-4A55-AEA3-00D00782494C}"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7B4C7E3-FA7B-4BCA-882A-7354428396B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A086077-37D7-481B-B2D4-5977D88AE8E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0607E86-9D54-4A43-82B1-D80D3342559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1D40C64-D2F9-4B5D-B4AC-2D3243F73E1D}"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B301353-4B9E-46D6-A489-6320BDD8C6F2}"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1F675F5-B71B-4011-89FB-BD99F846688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6C98B43-7201-4456-ACFA-6519B6070AC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B9E1BBDF-C643-4805-A548-32493D1A22E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0275CC5-C63C-48E1-B5AB-D12557ACCA9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189231A-865E-4BA8-A217-DF7E23505B3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54FB4B7-15B7-4545-BB21-E06427A2B4F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sarett F1"/>
          <p:cNvPicPr>
            <a:picLocks noChangeAspect="1" noChangeArrowheads="1"/>
          </p:cNvPicPr>
          <p:nvPr/>
        </p:nvPicPr>
        <p:blipFill>
          <a:blip r:embed="rId2" cstate="print">
            <a:lum bright="-12000" contrast="48000"/>
          </a:blip>
          <a:srcRect l="2570" t="3178"/>
          <a:stretch>
            <a:fillRect/>
          </a:stretch>
        </p:blipFill>
        <p:spPr bwMode="auto">
          <a:xfrm>
            <a:off x="261938" y="1154113"/>
            <a:ext cx="8586787" cy="5360987"/>
          </a:xfrm>
          <a:prstGeom prst="rect">
            <a:avLst/>
          </a:prstGeom>
          <a:noFill/>
          <a:ln w="9525">
            <a:noFill/>
            <a:miter lim="800000"/>
            <a:headEnd/>
            <a:tailEnd/>
          </a:ln>
        </p:spPr>
      </p:pic>
      <p:sp>
        <p:nvSpPr>
          <p:cNvPr id="2051" name="Text Box 3"/>
          <p:cNvSpPr txBox="1">
            <a:spLocks noChangeArrowheads="1"/>
          </p:cNvSpPr>
          <p:nvPr/>
        </p:nvSpPr>
        <p:spPr bwMode="auto">
          <a:xfrm>
            <a:off x="1425575" y="411163"/>
            <a:ext cx="6621463" cy="519112"/>
          </a:xfrm>
          <a:prstGeom prst="rect">
            <a:avLst/>
          </a:prstGeom>
          <a:solidFill>
            <a:srgbClr val="DDDDDD"/>
          </a:solidFill>
          <a:ln w="9525">
            <a:noFill/>
            <a:miter lim="800000"/>
            <a:headEnd/>
            <a:tailEnd/>
          </a:ln>
        </p:spPr>
        <p:txBody>
          <a:bodyPr wrap="none">
            <a:spAutoFit/>
          </a:bodyPr>
          <a:lstStyle/>
          <a:p>
            <a:r>
              <a:rPr lang="it-IT" sz="2800" b="1">
                <a:latin typeface="Verdana" pitchFamily="34" charset="0"/>
              </a:rPr>
              <a:t>TOSSICITA’ CARDIOVASCOLARE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1266" name="Picture 7" descr="T978442A"/>
          <p:cNvPicPr>
            <a:picLocks noChangeAspect="1" noChangeArrowheads="1"/>
          </p:cNvPicPr>
          <p:nvPr/>
        </p:nvPicPr>
        <p:blipFill>
          <a:blip r:embed="rId2" cstate="print"/>
          <a:srcRect/>
          <a:stretch>
            <a:fillRect/>
          </a:stretch>
        </p:blipFill>
        <p:spPr bwMode="auto">
          <a:xfrm>
            <a:off x="76200" y="304800"/>
            <a:ext cx="6230938" cy="3676650"/>
          </a:xfrm>
          <a:prstGeom prst="rect">
            <a:avLst/>
          </a:prstGeom>
          <a:noFill/>
          <a:ln w="9525">
            <a:noFill/>
            <a:miter lim="800000"/>
            <a:headEnd/>
            <a:tailEnd/>
          </a:ln>
        </p:spPr>
      </p:pic>
      <p:pic>
        <p:nvPicPr>
          <p:cNvPr id="11267" name="Picture 13" descr="1"/>
          <p:cNvPicPr>
            <a:picLocks noChangeAspect="1" noChangeArrowheads="1"/>
          </p:cNvPicPr>
          <p:nvPr/>
        </p:nvPicPr>
        <p:blipFill>
          <a:blip r:embed="rId3" cstate="print"/>
          <a:srcRect t="3511" r="62363"/>
          <a:stretch>
            <a:fillRect/>
          </a:stretch>
        </p:blipFill>
        <p:spPr bwMode="auto">
          <a:xfrm>
            <a:off x="6419850" y="1763713"/>
            <a:ext cx="2397125" cy="3968750"/>
          </a:xfrm>
          <a:prstGeom prst="rect">
            <a:avLst/>
          </a:prstGeom>
          <a:noFill/>
          <a:ln w="9525">
            <a:noFill/>
            <a:miter lim="800000"/>
            <a:headEnd/>
            <a:tailEnd/>
          </a:ln>
        </p:spPr>
      </p:pic>
      <p:sp>
        <p:nvSpPr>
          <p:cNvPr id="11268" name="Text Box 14"/>
          <p:cNvSpPr txBox="1">
            <a:spLocks noChangeArrowheads="1"/>
          </p:cNvSpPr>
          <p:nvPr/>
        </p:nvSpPr>
        <p:spPr bwMode="auto">
          <a:xfrm>
            <a:off x="6413500" y="1485900"/>
            <a:ext cx="2400300" cy="274638"/>
          </a:xfrm>
          <a:prstGeom prst="rect">
            <a:avLst/>
          </a:prstGeom>
          <a:solidFill>
            <a:schemeClr val="bg1"/>
          </a:solidFill>
          <a:ln w="9525">
            <a:noFill/>
            <a:miter lim="800000"/>
            <a:headEnd/>
            <a:tailEnd/>
          </a:ln>
        </p:spPr>
        <p:txBody>
          <a:bodyPr>
            <a:spAutoFit/>
          </a:bodyPr>
          <a:lstStyle/>
          <a:p>
            <a:pPr>
              <a:spcBef>
                <a:spcPct val="50000"/>
              </a:spcBef>
            </a:pPr>
            <a:r>
              <a:rPr lang="it-IT" sz="1200" b="1">
                <a:latin typeface="Arial" charset="0"/>
              </a:rPr>
              <a:t>Flutter</a:t>
            </a:r>
          </a:p>
        </p:txBody>
      </p:sp>
      <p:pic>
        <p:nvPicPr>
          <p:cNvPr id="11269" name="Picture 18" descr="ECG%20-%20Extrasistole"/>
          <p:cNvPicPr>
            <a:picLocks noChangeAspect="1" noChangeArrowheads="1"/>
          </p:cNvPicPr>
          <p:nvPr/>
        </p:nvPicPr>
        <p:blipFill>
          <a:blip r:embed="rId4" cstate="print"/>
          <a:srcRect l="1248" t="10992" r="4991" b="19397"/>
          <a:stretch>
            <a:fillRect/>
          </a:stretch>
        </p:blipFill>
        <p:spPr bwMode="auto">
          <a:xfrm>
            <a:off x="423863" y="4086225"/>
            <a:ext cx="3802062" cy="1814513"/>
          </a:xfrm>
          <a:prstGeom prst="rect">
            <a:avLst/>
          </a:prstGeom>
          <a:noFill/>
          <a:ln w="9525">
            <a:noFill/>
            <a:miter lim="800000"/>
            <a:headEnd/>
            <a:tailEnd/>
          </a:ln>
        </p:spPr>
      </p:pic>
      <p:sp>
        <p:nvSpPr>
          <p:cNvPr id="11270" name="Text Box 19"/>
          <p:cNvSpPr txBox="1">
            <a:spLocks noChangeArrowheads="1"/>
          </p:cNvSpPr>
          <p:nvPr/>
        </p:nvSpPr>
        <p:spPr bwMode="auto">
          <a:xfrm>
            <a:off x="431800" y="5892800"/>
            <a:ext cx="3797300" cy="304800"/>
          </a:xfrm>
          <a:prstGeom prst="rect">
            <a:avLst/>
          </a:prstGeom>
          <a:solidFill>
            <a:schemeClr val="bg1"/>
          </a:solidFill>
          <a:ln w="9525">
            <a:noFill/>
            <a:miter lim="800000"/>
            <a:headEnd/>
            <a:tailEnd/>
          </a:ln>
        </p:spPr>
        <p:txBody>
          <a:bodyPr>
            <a:spAutoFit/>
          </a:bodyPr>
          <a:lstStyle/>
          <a:p>
            <a:pPr>
              <a:spcBef>
                <a:spcPct val="50000"/>
              </a:spcBef>
            </a:pPr>
            <a:r>
              <a:rPr lang="it-IT" sz="1400" b="1">
                <a:latin typeface="Arial" charset="0"/>
              </a:rPr>
              <a:t>Extrasistole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3500" y="158750"/>
            <a:ext cx="8936038" cy="6384925"/>
          </a:xfrm>
        </p:spPr>
        <p:txBody>
          <a:bodyPr/>
          <a:lstStyle/>
          <a:p>
            <a:pPr eaLnBrk="1" hangingPunct="1">
              <a:lnSpc>
                <a:spcPct val="80000"/>
              </a:lnSpc>
            </a:pPr>
            <a:r>
              <a:rPr lang="it-IT" sz="2400" b="1" u="sng" smtClean="0">
                <a:solidFill>
                  <a:schemeClr val="accent2"/>
                </a:solidFill>
              </a:rPr>
              <a:t>FARMACI CHE PRODUCONO ARITMIE [Digitalicil</a:t>
            </a:r>
            <a:r>
              <a:rPr lang="it-IT" sz="1400" b="1" u="sng" smtClean="0"/>
              <a:t> </a:t>
            </a:r>
            <a:endParaRPr lang="it-IT" sz="1400" b="1" smtClean="0"/>
          </a:p>
          <a:p>
            <a:pPr algn="just" eaLnBrk="1" hangingPunct="1">
              <a:lnSpc>
                <a:spcPct val="80000"/>
              </a:lnSpc>
            </a:pPr>
            <a:r>
              <a:rPr lang="it-IT" sz="2400" b="1" smtClean="0">
                <a:solidFill>
                  <a:srgbClr val="FF3300"/>
                </a:solidFill>
              </a:rPr>
              <a:t>La digitale ha una scarsa azione sul cuore sino a quando non si raggiungono concentrazioni ematiche vicine a quelle tossiche: Basso IT. </a:t>
            </a:r>
          </a:p>
          <a:p>
            <a:pPr algn="just" eaLnBrk="1" hangingPunct="1">
              <a:lnSpc>
                <a:spcPct val="80000"/>
              </a:lnSpc>
            </a:pPr>
            <a:r>
              <a:rPr lang="it-IT" sz="2400" b="1" smtClean="0"/>
              <a:t>Questo è particolarmente vero quando il farmaco è usato per rallentare la risposta ventricolare ad una aritmia sopraventricolare (es. flutter o fibrillazione atriale) diminuendo la conducibilità dei tessuti giunzionali A-V. </a:t>
            </a:r>
          </a:p>
          <a:p>
            <a:pPr algn="just" eaLnBrk="1" hangingPunct="1">
              <a:lnSpc>
                <a:spcPct val="80000"/>
              </a:lnSpc>
            </a:pPr>
            <a:r>
              <a:rPr lang="it-IT" sz="2400" b="1" smtClean="0">
                <a:solidFill>
                  <a:srgbClr val="FF3300"/>
                </a:solidFill>
              </a:rPr>
              <a:t>La fibrillazione atriale provoca una frequenza ventricolare esageratamente elevata, può provocare palpitazioni molto sgradevoli per il paziente ed inoltre può creare le premesse per una insufficienza cardiaca a causa della riduzione della capacità lavorativa del cuore. </a:t>
            </a:r>
          </a:p>
          <a:p>
            <a:pPr algn="just" eaLnBrk="1" hangingPunct="1">
              <a:lnSpc>
                <a:spcPct val="80000"/>
              </a:lnSpc>
            </a:pPr>
            <a:r>
              <a:rPr lang="it-IT" sz="2400" b="1" smtClean="0">
                <a:solidFill>
                  <a:schemeClr val="accent2"/>
                </a:solidFill>
              </a:rPr>
              <a:t>L'obiettivo della terapia digitalica è in questo caso quello di ridurre la frequenza ventricolare. Raramente la digitale riesce a ridurre la fibrillazione atriale.</a:t>
            </a:r>
            <a:r>
              <a:rPr lang="it-IT" sz="2400" b="1" smtClean="0"/>
              <a:t> </a:t>
            </a:r>
          </a:p>
          <a:p>
            <a:pPr algn="just" eaLnBrk="1" hangingPunct="1">
              <a:lnSpc>
                <a:spcPct val="80000"/>
              </a:lnSpc>
            </a:pPr>
            <a:r>
              <a:rPr lang="it-IT" sz="2000" b="1" smtClean="0"/>
              <a:t>La terapia medica ha maggiori probabilità di ridurre la risposta ventricolare piuttosto che di ripristinare il ritmo sinusale. La digossina, il verapamil e i b-bloccanti sono utili per il loro effetto di blocco sul nodo atrioventricolare</a:t>
            </a:r>
            <a:r>
              <a:rPr lang="it-IT" sz="2000" smtClean="0"/>
              <a:t> </a:t>
            </a:r>
            <a:endParaRPr lang="it-IT" sz="2000" b="1" smtClean="0"/>
          </a:p>
          <a:p>
            <a:pPr algn="just" eaLnBrk="1" hangingPunct="1">
              <a:lnSpc>
                <a:spcPct val="80000"/>
              </a:lnSpc>
            </a:pPr>
            <a:r>
              <a:rPr lang="it-IT" sz="2400" b="1"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 04-24.jpg                                                      0019117DMacintosh HD                   BDC30117:"/>
          <p:cNvPicPr>
            <a:picLocks noChangeAspect="1" noChangeArrowheads="1"/>
          </p:cNvPicPr>
          <p:nvPr/>
        </p:nvPicPr>
        <p:blipFill>
          <a:blip r:embed="rId2" cstate="print">
            <a:lum bright="-18000"/>
          </a:blip>
          <a:srcRect/>
          <a:stretch>
            <a:fillRect/>
          </a:stretch>
        </p:blipFill>
        <p:spPr bwMode="auto">
          <a:xfrm>
            <a:off x="285750" y="428625"/>
            <a:ext cx="8602663" cy="6072188"/>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ntrazione"/>
          <p:cNvPicPr>
            <a:picLocks noChangeAspect="1" noChangeArrowheads="1"/>
          </p:cNvPicPr>
          <p:nvPr/>
        </p:nvPicPr>
        <p:blipFill>
          <a:blip r:embed="rId3" cstate="print"/>
          <a:srcRect/>
          <a:stretch>
            <a:fillRect/>
          </a:stretch>
        </p:blipFill>
        <p:spPr bwMode="auto">
          <a:xfrm>
            <a:off x="609600" y="1277938"/>
            <a:ext cx="8001000" cy="5427662"/>
          </a:xfrm>
          <a:prstGeom prst="rect">
            <a:avLst/>
          </a:prstGeom>
          <a:noFill/>
          <a:ln w="9525">
            <a:noFill/>
            <a:miter lim="800000"/>
            <a:headEnd/>
            <a:tailEnd/>
          </a:ln>
        </p:spPr>
      </p:pic>
      <p:sp>
        <p:nvSpPr>
          <p:cNvPr id="14339" name="Text Box 3"/>
          <p:cNvSpPr txBox="1">
            <a:spLocks noChangeArrowheads="1"/>
          </p:cNvSpPr>
          <p:nvPr/>
        </p:nvSpPr>
        <p:spPr bwMode="auto">
          <a:xfrm>
            <a:off x="3225800" y="2787650"/>
            <a:ext cx="762000" cy="336550"/>
          </a:xfrm>
          <a:prstGeom prst="rect">
            <a:avLst/>
          </a:prstGeom>
          <a:noFill/>
          <a:ln w="12700" cap="sq">
            <a:noFill/>
            <a:miter lim="800000"/>
            <a:headEnd type="none" w="sm" len="sm"/>
            <a:tailEnd type="none" w="sm" len="sm"/>
          </a:ln>
        </p:spPr>
        <p:txBody>
          <a:bodyPr>
            <a:spAutoFit/>
          </a:bodyPr>
          <a:lstStyle/>
          <a:p>
            <a:pPr algn="ctr"/>
            <a:r>
              <a:rPr lang="it-IT" sz="1600" b="1">
                <a:latin typeface="Arial" charset="0"/>
              </a:rPr>
              <a:t>PKA</a:t>
            </a:r>
          </a:p>
        </p:txBody>
      </p:sp>
      <p:sp>
        <p:nvSpPr>
          <p:cNvPr id="14340" name="Text Box 4"/>
          <p:cNvSpPr txBox="1">
            <a:spLocks noChangeArrowheads="1"/>
          </p:cNvSpPr>
          <p:nvPr/>
        </p:nvSpPr>
        <p:spPr bwMode="auto">
          <a:xfrm>
            <a:off x="1574800" y="2940050"/>
            <a:ext cx="762000" cy="336550"/>
          </a:xfrm>
          <a:prstGeom prst="rect">
            <a:avLst/>
          </a:prstGeom>
          <a:noFill/>
          <a:ln w="12700" cap="sq">
            <a:noFill/>
            <a:miter lim="800000"/>
            <a:headEnd type="none" w="sm" len="sm"/>
            <a:tailEnd type="none" w="sm" len="sm"/>
          </a:ln>
        </p:spPr>
        <p:txBody>
          <a:bodyPr>
            <a:spAutoFit/>
          </a:bodyPr>
          <a:lstStyle/>
          <a:p>
            <a:pPr algn="ctr"/>
            <a:r>
              <a:rPr lang="it-IT" sz="1600" b="1">
                <a:latin typeface="Arial" charset="0"/>
              </a:rPr>
              <a:t>AC</a:t>
            </a:r>
          </a:p>
        </p:txBody>
      </p:sp>
      <p:sp>
        <p:nvSpPr>
          <p:cNvPr id="14341" name="Text Box 5"/>
          <p:cNvSpPr txBox="1">
            <a:spLocks noChangeArrowheads="1"/>
          </p:cNvSpPr>
          <p:nvPr/>
        </p:nvSpPr>
        <p:spPr bwMode="auto">
          <a:xfrm>
            <a:off x="2514600" y="2895600"/>
            <a:ext cx="9144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cAMP</a:t>
            </a:r>
          </a:p>
        </p:txBody>
      </p:sp>
      <p:sp>
        <p:nvSpPr>
          <p:cNvPr id="14342" name="Text Box 6"/>
          <p:cNvSpPr txBox="1">
            <a:spLocks noChangeArrowheads="1"/>
          </p:cNvSpPr>
          <p:nvPr/>
        </p:nvSpPr>
        <p:spPr bwMode="auto">
          <a:xfrm>
            <a:off x="2209800" y="3549650"/>
            <a:ext cx="7620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ATP</a:t>
            </a:r>
          </a:p>
        </p:txBody>
      </p:sp>
      <p:sp>
        <p:nvSpPr>
          <p:cNvPr id="14343" name="Text Box 7"/>
          <p:cNvSpPr txBox="1">
            <a:spLocks noChangeArrowheads="1"/>
          </p:cNvSpPr>
          <p:nvPr/>
        </p:nvSpPr>
        <p:spPr bwMode="auto">
          <a:xfrm>
            <a:off x="2133600" y="2133600"/>
            <a:ext cx="16002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G protein</a:t>
            </a:r>
          </a:p>
        </p:txBody>
      </p:sp>
      <p:sp>
        <p:nvSpPr>
          <p:cNvPr id="14344" name="Text Box 8"/>
          <p:cNvSpPr txBox="1">
            <a:spLocks noChangeArrowheads="1"/>
          </p:cNvSpPr>
          <p:nvPr/>
        </p:nvSpPr>
        <p:spPr bwMode="auto">
          <a:xfrm>
            <a:off x="482600" y="1257300"/>
            <a:ext cx="22860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Cathecolamines</a:t>
            </a:r>
          </a:p>
        </p:txBody>
      </p:sp>
      <p:sp>
        <p:nvSpPr>
          <p:cNvPr id="14345" name="Text Box 9"/>
          <p:cNvSpPr txBox="1">
            <a:spLocks noChangeArrowheads="1"/>
          </p:cNvSpPr>
          <p:nvPr/>
        </p:nvSpPr>
        <p:spPr bwMode="auto">
          <a:xfrm>
            <a:off x="1320800" y="3702050"/>
            <a:ext cx="685800" cy="366713"/>
          </a:xfrm>
          <a:prstGeom prst="rect">
            <a:avLst/>
          </a:prstGeom>
          <a:noFill/>
          <a:ln w="12700" cap="sq">
            <a:noFill/>
            <a:miter lim="800000"/>
            <a:headEnd type="none" w="sm" len="sm"/>
            <a:tailEnd type="none" w="sm" len="sm"/>
          </a:ln>
        </p:spPr>
        <p:txBody>
          <a:bodyPr>
            <a:spAutoFit/>
          </a:bodyPr>
          <a:lstStyle/>
          <a:p>
            <a:pPr algn="ctr"/>
            <a:r>
              <a:rPr lang="it-IT" sz="1800" b="1">
                <a:solidFill>
                  <a:srgbClr val="FF3300"/>
                </a:solidFill>
                <a:latin typeface="Arial" charset="0"/>
              </a:rPr>
              <a:t>Ca</a:t>
            </a:r>
            <a:r>
              <a:rPr lang="it-IT" sz="1800" b="1" baseline="30000">
                <a:solidFill>
                  <a:srgbClr val="FF3300"/>
                </a:solidFill>
                <a:latin typeface="Arial" charset="0"/>
              </a:rPr>
              <a:t>2+</a:t>
            </a:r>
          </a:p>
        </p:txBody>
      </p:sp>
      <p:sp>
        <p:nvSpPr>
          <p:cNvPr id="14346" name="AutoShape 10"/>
          <p:cNvSpPr>
            <a:spLocks noChangeArrowheads="1"/>
          </p:cNvSpPr>
          <p:nvPr/>
        </p:nvSpPr>
        <p:spPr bwMode="auto">
          <a:xfrm rot="16200000" flipH="1">
            <a:off x="1150143" y="3713957"/>
            <a:ext cx="341313" cy="685800"/>
          </a:xfrm>
          <a:custGeom>
            <a:avLst/>
            <a:gdLst>
              <a:gd name="T0" fmla="*/ 2519854 w 21600"/>
              <a:gd name="T1" fmla="*/ 23177 h 21600"/>
              <a:gd name="T2" fmla="*/ 691380 w 21600"/>
              <a:gd name="T3" fmla="*/ 11953589 h 21600"/>
              <a:gd name="T4" fmla="*/ 2608248 w 21600"/>
              <a:gd name="T5" fmla="*/ 5454618 h 21600"/>
              <a:gd name="T6" fmla="*/ 6067423 w 21600"/>
              <a:gd name="T7" fmla="*/ 10887075 h 21600"/>
              <a:gd name="T8" fmla="*/ 4719111 w 21600"/>
              <a:gd name="T9" fmla="*/ 16330611 h 21600"/>
              <a:gd name="T10" fmla="*/ 3370797 w 21600"/>
              <a:gd name="T11" fmla="*/ 1088707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036"/>
                  <a:pt x="5415" y="11271"/>
                  <a:pt x="5446" y="11505"/>
                </a:cubicBezTo>
                <a:lnTo>
                  <a:pt x="92" y="12211"/>
                </a:lnTo>
                <a:cubicBezTo>
                  <a:pt x="30" y="11743"/>
                  <a:pt x="0" y="11272"/>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3300"/>
          </a:solidFill>
          <a:ln w="12700" cap="sq">
            <a:solidFill>
              <a:schemeClr val="tx1"/>
            </a:solidFill>
            <a:miter lim="800000"/>
            <a:headEnd type="none" w="sm" len="sm"/>
            <a:tailEnd type="none" w="sm" len="sm"/>
          </a:ln>
        </p:spPr>
        <p:txBody>
          <a:bodyPr wrap="none" anchor="ctr"/>
          <a:lstStyle/>
          <a:p>
            <a:endParaRPr lang="it-IT"/>
          </a:p>
        </p:txBody>
      </p:sp>
      <p:sp>
        <p:nvSpPr>
          <p:cNvPr id="14347" name="Text Box 11"/>
          <p:cNvSpPr txBox="1">
            <a:spLocks noChangeArrowheads="1"/>
          </p:cNvSpPr>
          <p:nvPr/>
        </p:nvSpPr>
        <p:spPr bwMode="auto">
          <a:xfrm>
            <a:off x="3289300" y="4014788"/>
            <a:ext cx="685800" cy="366712"/>
          </a:xfrm>
          <a:prstGeom prst="rect">
            <a:avLst/>
          </a:prstGeom>
          <a:noFill/>
          <a:ln w="12700" cap="sq">
            <a:noFill/>
            <a:miter lim="800000"/>
            <a:headEnd type="none" w="sm" len="sm"/>
            <a:tailEnd type="none" w="sm" len="sm"/>
          </a:ln>
        </p:spPr>
        <p:txBody>
          <a:bodyPr>
            <a:spAutoFit/>
          </a:bodyPr>
          <a:lstStyle/>
          <a:p>
            <a:pPr algn="ctr"/>
            <a:r>
              <a:rPr lang="it-IT" sz="1800" b="1">
                <a:solidFill>
                  <a:srgbClr val="FF3300"/>
                </a:solidFill>
                <a:latin typeface="Arial" charset="0"/>
              </a:rPr>
              <a:t>Ca</a:t>
            </a:r>
            <a:r>
              <a:rPr lang="it-IT" sz="1800" b="1" baseline="30000">
                <a:solidFill>
                  <a:srgbClr val="FF3300"/>
                </a:solidFill>
                <a:latin typeface="Arial" charset="0"/>
              </a:rPr>
              <a:t>2+</a:t>
            </a:r>
          </a:p>
        </p:txBody>
      </p:sp>
      <p:sp>
        <p:nvSpPr>
          <p:cNvPr id="14348" name="Text Box 12"/>
          <p:cNvSpPr txBox="1">
            <a:spLocks noChangeArrowheads="1"/>
          </p:cNvSpPr>
          <p:nvPr/>
        </p:nvSpPr>
        <p:spPr bwMode="auto">
          <a:xfrm>
            <a:off x="381000" y="5638800"/>
            <a:ext cx="16002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T tubule</a:t>
            </a:r>
          </a:p>
        </p:txBody>
      </p:sp>
      <p:sp>
        <p:nvSpPr>
          <p:cNvPr id="14349" name="Text Box 13"/>
          <p:cNvSpPr txBox="1">
            <a:spLocks noChangeArrowheads="1"/>
          </p:cNvSpPr>
          <p:nvPr/>
        </p:nvSpPr>
        <p:spPr bwMode="auto">
          <a:xfrm>
            <a:off x="1219200" y="6216650"/>
            <a:ext cx="16002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Z  line</a:t>
            </a:r>
          </a:p>
        </p:txBody>
      </p:sp>
      <p:sp>
        <p:nvSpPr>
          <p:cNvPr id="14350" name="Text Box 14"/>
          <p:cNvSpPr txBox="1">
            <a:spLocks noChangeArrowheads="1"/>
          </p:cNvSpPr>
          <p:nvPr/>
        </p:nvSpPr>
        <p:spPr bwMode="auto">
          <a:xfrm>
            <a:off x="4546600" y="2997200"/>
            <a:ext cx="9144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AKAP</a:t>
            </a:r>
          </a:p>
        </p:txBody>
      </p:sp>
      <p:sp>
        <p:nvSpPr>
          <p:cNvPr id="14351" name="Text Box 15"/>
          <p:cNvSpPr txBox="1">
            <a:spLocks noChangeArrowheads="1"/>
          </p:cNvSpPr>
          <p:nvPr/>
        </p:nvSpPr>
        <p:spPr bwMode="auto">
          <a:xfrm>
            <a:off x="4876800" y="1905000"/>
            <a:ext cx="9144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PLB</a:t>
            </a:r>
          </a:p>
        </p:txBody>
      </p:sp>
      <p:sp>
        <p:nvSpPr>
          <p:cNvPr id="14352" name="Text Box 16"/>
          <p:cNvSpPr txBox="1">
            <a:spLocks noChangeArrowheads="1"/>
          </p:cNvSpPr>
          <p:nvPr/>
        </p:nvSpPr>
        <p:spPr bwMode="auto">
          <a:xfrm>
            <a:off x="5029200" y="4191000"/>
            <a:ext cx="9144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SR</a:t>
            </a:r>
          </a:p>
        </p:txBody>
      </p:sp>
      <p:sp>
        <p:nvSpPr>
          <p:cNvPr id="14353" name="Rectangle 17"/>
          <p:cNvSpPr>
            <a:spLocks noChangeArrowheads="1"/>
          </p:cNvSpPr>
          <p:nvPr/>
        </p:nvSpPr>
        <p:spPr bwMode="auto">
          <a:xfrm>
            <a:off x="4800600" y="6400800"/>
            <a:ext cx="3733800" cy="228600"/>
          </a:xfrm>
          <a:prstGeom prst="rect">
            <a:avLst/>
          </a:prstGeom>
          <a:noFill/>
          <a:ln w="9525">
            <a:noFill/>
            <a:miter lim="800000"/>
            <a:headEnd/>
            <a:tailEnd/>
          </a:ln>
        </p:spPr>
        <p:txBody>
          <a:bodyPr/>
          <a:lstStyle/>
          <a:p>
            <a:r>
              <a:rPr lang="it-IT" sz="1400" b="1" i="1">
                <a:latin typeface="Arial" charset="0"/>
              </a:rPr>
              <a:t> Zaccolo et al., Curr Opin Cell Biol 2002</a:t>
            </a:r>
          </a:p>
        </p:txBody>
      </p:sp>
      <p:sp>
        <p:nvSpPr>
          <p:cNvPr id="14354" name="Text Box 18"/>
          <p:cNvSpPr txBox="1">
            <a:spLocks noChangeArrowheads="1"/>
          </p:cNvSpPr>
          <p:nvPr/>
        </p:nvSpPr>
        <p:spPr bwMode="auto">
          <a:xfrm>
            <a:off x="2771775" y="1412875"/>
            <a:ext cx="2286000" cy="336550"/>
          </a:xfrm>
          <a:prstGeom prst="rect">
            <a:avLst/>
          </a:prstGeom>
          <a:noFill/>
          <a:ln w="12700" cap="sq">
            <a:noFill/>
            <a:miter lim="800000"/>
            <a:headEnd type="none" w="sm" len="sm"/>
            <a:tailEnd type="none" w="sm" len="sm"/>
          </a:ln>
        </p:spPr>
        <p:txBody>
          <a:bodyPr>
            <a:spAutoFit/>
          </a:bodyPr>
          <a:lstStyle/>
          <a:p>
            <a:pPr algn="ctr"/>
            <a:r>
              <a:rPr lang="it-IT" sz="1600" b="1">
                <a:solidFill>
                  <a:schemeClr val="bg1"/>
                </a:solidFill>
                <a:latin typeface="Arial" charset="0"/>
              </a:rPr>
              <a:t>Plasma membrane</a:t>
            </a:r>
          </a:p>
        </p:txBody>
      </p:sp>
      <p:sp>
        <p:nvSpPr>
          <p:cNvPr id="7187" name="Text Box 19"/>
          <p:cNvSpPr txBox="1">
            <a:spLocks noChangeArrowheads="1"/>
          </p:cNvSpPr>
          <p:nvPr/>
        </p:nvSpPr>
        <p:spPr bwMode="auto">
          <a:xfrm>
            <a:off x="6705600" y="5308600"/>
            <a:ext cx="2286000" cy="304800"/>
          </a:xfrm>
          <a:prstGeom prst="rect">
            <a:avLst/>
          </a:prstGeom>
          <a:noFill/>
          <a:ln w="12700" cap="sq">
            <a:noFill/>
            <a:miter lim="800000"/>
            <a:headEnd type="none" w="sm" len="sm"/>
            <a:tailEnd type="none" w="sm" len="sm"/>
          </a:ln>
          <a:effectLst>
            <a:outerShdw dist="28398" dir="1593903" algn="ctr" rotWithShape="0">
              <a:schemeClr val="bg2"/>
            </a:outerShdw>
          </a:effectLst>
        </p:spPr>
        <p:txBody>
          <a:bodyPr>
            <a:spAutoFit/>
          </a:bodyPr>
          <a:lstStyle/>
          <a:p>
            <a:pPr algn="ctr">
              <a:defRPr/>
            </a:pPr>
            <a:r>
              <a:rPr lang="it-IT" sz="1400" b="1">
                <a:solidFill>
                  <a:schemeClr val="bg1"/>
                </a:solidFill>
                <a:latin typeface="Arial" charset="0"/>
              </a:rPr>
              <a:t>Sarcomere</a:t>
            </a:r>
          </a:p>
        </p:txBody>
      </p:sp>
      <p:sp>
        <p:nvSpPr>
          <p:cNvPr id="14356" name="Text Box 20"/>
          <p:cNvSpPr txBox="1">
            <a:spLocks noChangeArrowheads="1"/>
          </p:cNvSpPr>
          <p:nvPr/>
        </p:nvSpPr>
        <p:spPr bwMode="auto">
          <a:xfrm>
            <a:off x="5334000" y="3352800"/>
            <a:ext cx="685800" cy="366713"/>
          </a:xfrm>
          <a:prstGeom prst="rect">
            <a:avLst/>
          </a:prstGeom>
          <a:noFill/>
          <a:ln w="12700" cap="sq">
            <a:noFill/>
            <a:miter lim="800000"/>
            <a:headEnd type="none" w="sm" len="sm"/>
            <a:tailEnd type="none" w="sm" len="sm"/>
          </a:ln>
        </p:spPr>
        <p:txBody>
          <a:bodyPr>
            <a:spAutoFit/>
          </a:bodyPr>
          <a:lstStyle/>
          <a:p>
            <a:pPr algn="ctr"/>
            <a:r>
              <a:rPr lang="it-IT" sz="1800" b="1">
                <a:solidFill>
                  <a:srgbClr val="FF3300"/>
                </a:solidFill>
                <a:latin typeface="Arial" charset="0"/>
              </a:rPr>
              <a:t>Ca</a:t>
            </a:r>
            <a:r>
              <a:rPr lang="it-IT" sz="1800" b="1" baseline="30000">
                <a:solidFill>
                  <a:srgbClr val="FF3300"/>
                </a:solidFill>
                <a:latin typeface="Arial" charset="0"/>
              </a:rPr>
              <a:t>2+</a:t>
            </a:r>
          </a:p>
        </p:txBody>
      </p:sp>
      <p:sp>
        <p:nvSpPr>
          <p:cNvPr id="7189" name="Rectangle 21"/>
          <p:cNvSpPr>
            <a:spLocks noGrp="1" noChangeArrowheads="1"/>
          </p:cNvSpPr>
          <p:nvPr>
            <p:ph type="title" idx="4294967295"/>
          </p:nvPr>
        </p:nvSpPr>
        <p:spPr>
          <a:xfrm>
            <a:off x="914400" y="165100"/>
            <a:ext cx="7196138" cy="639763"/>
          </a:xfrm>
        </p:spPr>
        <p:txBody>
          <a:bodyPr/>
          <a:lstStyle/>
          <a:p>
            <a:pPr eaLnBrk="1" hangingPunct="1">
              <a:defRPr/>
            </a:pPr>
            <a:r>
              <a:rPr lang="it-IT" sz="2400" b="1" smtClean="0">
                <a:solidFill>
                  <a:srgbClr val="FF3399"/>
                </a:solidFill>
                <a:effectLst>
                  <a:outerShdw blurRad="38100" dist="38100" dir="2700000" algn="tl">
                    <a:srgbClr val="C0C0C0"/>
                  </a:outerShdw>
                </a:effectLst>
              </a:rPr>
              <a:t>Schematic summary of the mechanisms leading to contraction and relaxation in the mammalian heart</a:t>
            </a:r>
          </a:p>
        </p:txBody>
      </p:sp>
      <p:sp>
        <p:nvSpPr>
          <p:cNvPr id="14358" name="Oval 22"/>
          <p:cNvSpPr>
            <a:spLocks noChangeArrowheads="1"/>
          </p:cNvSpPr>
          <p:nvPr/>
        </p:nvSpPr>
        <p:spPr bwMode="auto">
          <a:xfrm>
            <a:off x="5478463" y="1557338"/>
            <a:ext cx="381000" cy="381000"/>
          </a:xfrm>
          <a:prstGeom prst="ellipse">
            <a:avLst/>
          </a:prstGeom>
          <a:gradFill rotWithShape="0">
            <a:gsLst>
              <a:gs pos="0">
                <a:srgbClr val="0000FF"/>
              </a:gs>
              <a:gs pos="100000">
                <a:srgbClr val="00009C"/>
              </a:gs>
            </a:gsLst>
            <a:path path="shape">
              <a:fillToRect l="50000" t="50000" r="50000" b="50000"/>
            </a:path>
          </a:gradFill>
          <a:ln w="28575">
            <a:solidFill>
              <a:srgbClr val="FF0000"/>
            </a:solidFill>
            <a:round/>
            <a:headEnd/>
            <a:tailEnd/>
          </a:ln>
        </p:spPr>
        <p:txBody>
          <a:bodyPr wrap="none" anchor="ctr"/>
          <a:lstStyle/>
          <a:p>
            <a:pPr algn="ctr"/>
            <a:r>
              <a:rPr lang="en-US" sz="1800">
                <a:solidFill>
                  <a:schemeClr val="bg1"/>
                </a:solidFill>
                <a:latin typeface="Arial" charset="0"/>
              </a:rPr>
              <a:t>Ex</a:t>
            </a:r>
          </a:p>
        </p:txBody>
      </p:sp>
      <p:sp>
        <p:nvSpPr>
          <p:cNvPr id="14359" name="Line 23"/>
          <p:cNvSpPr>
            <a:spLocks noChangeShapeType="1"/>
          </p:cNvSpPr>
          <p:nvPr/>
        </p:nvSpPr>
        <p:spPr bwMode="auto">
          <a:xfrm flipH="1" flipV="1">
            <a:off x="5207000" y="1584325"/>
            <a:ext cx="287338" cy="217488"/>
          </a:xfrm>
          <a:prstGeom prst="line">
            <a:avLst/>
          </a:prstGeom>
          <a:noFill/>
          <a:ln w="28575">
            <a:solidFill>
              <a:srgbClr val="FF0000"/>
            </a:solidFill>
            <a:round/>
            <a:headEnd/>
            <a:tailEnd type="triangle" w="med" len="med"/>
          </a:ln>
        </p:spPr>
        <p:txBody>
          <a:bodyPr/>
          <a:lstStyle/>
          <a:p>
            <a:endParaRPr lang="it-IT"/>
          </a:p>
        </p:txBody>
      </p:sp>
      <p:sp>
        <p:nvSpPr>
          <p:cNvPr id="14360" name="Line 24"/>
          <p:cNvSpPr>
            <a:spLocks noChangeShapeType="1"/>
          </p:cNvSpPr>
          <p:nvPr/>
        </p:nvSpPr>
        <p:spPr bwMode="auto">
          <a:xfrm>
            <a:off x="5853113" y="1665288"/>
            <a:ext cx="276225" cy="257175"/>
          </a:xfrm>
          <a:prstGeom prst="line">
            <a:avLst/>
          </a:prstGeom>
          <a:noFill/>
          <a:ln w="28575">
            <a:solidFill>
              <a:srgbClr val="FF0000"/>
            </a:solidFill>
            <a:round/>
            <a:headEnd/>
            <a:tailEnd type="triangle" w="med" len="med"/>
          </a:ln>
        </p:spPr>
        <p:txBody>
          <a:bodyPr/>
          <a:lstStyle/>
          <a:p>
            <a:endParaRPr lang="it-IT"/>
          </a:p>
        </p:txBody>
      </p:sp>
      <p:sp>
        <p:nvSpPr>
          <p:cNvPr id="7193" name="Text Box 25"/>
          <p:cNvSpPr txBox="1">
            <a:spLocks noChangeArrowheads="1"/>
          </p:cNvSpPr>
          <p:nvPr/>
        </p:nvSpPr>
        <p:spPr bwMode="auto">
          <a:xfrm>
            <a:off x="4787900" y="1196975"/>
            <a:ext cx="762000" cy="39687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b="1">
                <a:solidFill>
                  <a:srgbClr val="FF3300"/>
                </a:solidFill>
                <a:effectLst>
                  <a:outerShdw blurRad="38100" dist="38100" dir="2700000" algn="tl">
                    <a:srgbClr val="000000"/>
                  </a:outerShdw>
                </a:effectLst>
                <a:latin typeface="Arial" charset="0"/>
              </a:rPr>
              <a:t>Ca</a:t>
            </a:r>
            <a:r>
              <a:rPr lang="en-US" b="1" baseline="30000">
                <a:solidFill>
                  <a:srgbClr val="FF3300"/>
                </a:solidFill>
                <a:effectLst>
                  <a:outerShdw blurRad="38100" dist="38100" dir="2700000" algn="tl">
                    <a:srgbClr val="000000"/>
                  </a:outerShdw>
                </a:effectLst>
                <a:latin typeface="Arial" charset="0"/>
              </a:rPr>
              <a:t>2+</a:t>
            </a:r>
          </a:p>
        </p:txBody>
      </p:sp>
      <p:sp>
        <p:nvSpPr>
          <p:cNvPr id="7194" name="Text Box 26"/>
          <p:cNvSpPr txBox="1">
            <a:spLocks noChangeArrowheads="1"/>
          </p:cNvSpPr>
          <p:nvPr/>
        </p:nvSpPr>
        <p:spPr bwMode="auto">
          <a:xfrm>
            <a:off x="5924550" y="1736725"/>
            <a:ext cx="936625" cy="396875"/>
          </a:xfrm>
          <a:prstGeom prst="rect">
            <a:avLst/>
          </a:prstGeom>
          <a:noFill/>
          <a:ln w="12700" cap="sq">
            <a:noFill/>
            <a:miter lim="800000"/>
            <a:headEnd type="none" w="sm" len="sm"/>
            <a:tailEnd type="none" w="sm" len="sm"/>
          </a:ln>
          <a:effectLst>
            <a:outerShdw dist="35921" dir="2700000" algn="ctr" rotWithShape="0">
              <a:srgbClr val="5F5F5F"/>
            </a:outerShdw>
          </a:effectLst>
        </p:spPr>
        <p:txBody>
          <a:bodyPr>
            <a:spAutoFit/>
          </a:bodyPr>
          <a:lstStyle/>
          <a:p>
            <a:pPr algn="ctr">
              <a:spcBef>
                <a:spcPct val="50000"/>
              </a:spcBef>
              <a:defRPr/>
            </a:pPr>
            <a:r>
              <a:rPr lang="en-US" sz="2000" b="1">
                <a:solidFill>
                  <a:srgbClr val="FF3300"/>
                </a:solidFill>
                <a:effectLst>
                  <a:outerShdw blurRad="38100" dist="38100" dir="2700000" algn="tl">
                    <a:srgbClr val="000000"/>
                  </a:outerShdw>
                </a:effectLst>
                <a:latin typeface="Arial" charset="0"/>
              </a:rPr>
              <a:t>3Na</a:t>
            </a:r>
            <a:r>
              <a:rPr lang="en-US" sz="2000" b="1" baseline="30000">
                <a:solidFill>
                  <a:srgbClr val="FF3300"/>
                </a:solidFill>
                <a:effectLst>
                  <a:outerShdw blurRad="38100" dist="38100" dir="2700000" algn="tl">
                    <a:srgbClr val="000000"/>
                  </a:outerShdw>
                </a:effectLst>
                <a:latin typeface="Arial" charset="0"/>
              </a:rPr>
              <a:t>+</a:t>
            </a:r>
            <a:endParaRPr lang="en-US" baseline="30000">
              <a:solidFill>
                <a:srgbClr val="FF3300"/>
              </a:solidFill>
              <a:effectLst>
                <a:outerShdw blurRad="38100" dist="38100" dir="2700000" algn="tl">
                  <a:srgbClr val="000000"/>
                </a:outerShdw>
              </a:effectLst>
              <a:latin typeface="Arial" charset="0"/>
            </a:endParaRPr>
          </a:p>
        </p:txBody>
      </p:sp>
      <p:sp>
        <p:nvSpPr>
          <p:cNvPr id="14363" name="Oval 27"/>
          <p:cNvSpPr>
            <a:spLocks noChangeArrowheads="1"/>
          </p:cNvSpPr>
          <p:nvPr/>
        </p:nvSpPr>
        <p:spPr bwMode="auto">
          <a:xfrm>
            <a:off x="7019925" y="1484313"/>
            <a:ext cx="457200" cy="457200"/>
          </a:xfrm>
          <a:prstGeom prst="ellipse">
            <a:avLst/>
          </a:prstGeom>
          <a:gradFill rotWithShape="0">
            <a:gsLst>
              <a:gs pos="0">
                <a:srgbClr val="00A300"/>
              </a:gs>
              <a:gs pos="100000">
                <a:srgbClr val="00FF00"/>
              </a:gs>
            </a:gsLst>
            <a:path path="shape">
              <a:fillToRect l="50000" t="50000" r="50000" b="50000"/>
            </a:path>
          </a:gradFill>
          <a:ln w="28575">
            <a:solidFill>
              <a:srgbClr val="FF1313"/>
            </a:solidFill>
            <a:round/>
            <a:headEnd/>
            <a:tailEnd/>
          </a:ln>
        </p:spPr>
        <p:txBody>
          <a:bodyPr wrap="none" anchor="ctr"/>
          <a:lstStyle/>
          <a:p>
            <a:pPr algn="ctr"/>
            <a:r>
              <a:rPr lang="en-US" sz="1800" b="1">
                <a:latin typeface="Arial" charset="0"/>
              </a:rPr>
              <a:t>ATP</a:t>
            </a:r>
          </a:p>
        </p:txBody>
      </p:sp>
      <p:sp>
        <p:nvSpPr>
          <p:cNvPr id="14364" name="Line 28"/>
          <p:cNvSpPr>
            <a:spLocks noChangeShapeType="1"/>
          </p:cNvSpPr>
          <p:nvPr/>
        </p:nvSpPr>
        <p:spPr bwMode="auto">
          <a:xfrm rot="10800000" flipH="1" flipV="1">
            <a:off x="7451725" y="1585913"/>
            <a:ext cx="360363" cy="358775"/>
          </a:xfrm>
          <a:prstGeom prst="line">
            <a:avLst/>
          </a:prstGeom>
          <a:noFill/>
          <a:ln w="28575">
            <a:solidFill>
              <a:srgbClr val="FF1313"/>
            </a:solidFill>
            <a:round/>
            <a:headEnd/>
            <a:tailEnd type="triangle" w="med" len="med"/>
          </a:ln>
        </p:spPr>
        <p:txBody>
          <a:bodyPr/>
          <a:lstStyle/>
          <a:p>
            <a:endParaRPr lang="it-IT"/>
          </a:p>
        </p:txBody>
      </p:sp>
      <p:sp>
        <p:nvSpPr>
          <p:cNvPr id="7197" name="Text Box 29"/>
          <p:cNvSpPr txBox="1">
            <a:spLocks noChangeArrowheads="1"/>
          </p:cNvSpPr>
          <p:nvPr/>
        </p:nvSpPr>
        <p:spPr bwMode="auto">
          <a:xfrm>
            <a:off x="6156325" y="1196975"/>
            <a:ext cx="935038" cy="39687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b="1">
                <a:solidFill>
                  <a:srgbClr val="FF3300"/>
                </a:solidFill>
                <a:effectLst>
                  <a:outerShdw blurRad="38100" dist="38100" dir="2700000" algn="tl">
                    <a:srgbClr val="000000"/>
                  </a:outerShdw>
                </a:effectLst>
                <a:latin typeface="Arial" charset="0"/>
              </a:rPr>
              <a:t>3Na</a:t>
            </a:r>
            <a:r>
              <a:rPr lang="en-US" b="1" baseline="30000">
                <a:solidFill>
                  <a:srgbClr val="FF3300"/>
                </a:solidFill>
                <a:effectLst>
                  <a:outerShdw blurRad="38100" dist="38100" dir="2700000" algn="tl">
                    <a:srgbClr val="000000"/>
                  </a:outerShdw>
                </a:effectLst>
                <a:latin typeface="Arial" charset="0"/>
              </a:rPr>
              <a:t>+</a:t>
            </a:r>
          </a:p>
        </p:txBody>
      </p:sp>
      <p:sp>
        <p:nvSpPr>
          <p:cNvPr id="7198" name="Text Box 30"/>
          <p:cNvSpPr txBox="1">
            <a:spLocks noChangeArrowheads="1"/>
          </p:cNvSpPr>
          <p:nvPr/>
        </p:nvSpPr>
        <p:spPr bwMode="auto">
          <a:xfrm>
            <a:off x="7451725" y="1844675"/>
            <a:ext cx="936625" cy="39687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b="1">
                <a:solidFill>
                  <a:srgbClr val="FF3300"/>
                </a:solidFill>
                <a:effectLst>
                  <a:outerShdw blurRad="38100" dist="38100" dir="2700000" algn="tl">
                    <a:srgbClr val="000000"/>
                  </a:outerShdw>
                </a:effectLst>
                <a:latin typeface="Arial" charset="0"/>
              </a:rPr>
              <a:t>2K</a:t>
            </a:r>
            <a:r>
              <a:rPr lang="en-US" b="1" baseline="30000">
                <a:solidFill>
                  <a:srgbClr val="FF3300"/>
                </a:solidFill>
                <a:effectLst>
                  <a:outerShdw blurRad="38100" dist="38100" dir="2700000" algn="tl">
                    <a:srgbClr val="000000"/>
                  </a:outerShdw>
                </a:effectLst>
                <a:latin typeface="Arial" charset="0"/>
              </a:rPr>
              <a:t>+</a:t>
            </a:r>
          </a:p>
        </p:txBody>
      </p:sp>
      <p:sp>
        <p:nvSpPr>
          <p:cNvPr id="14367" name="Line 31"/>
          <p:cNvSpPr>
            <a:spLocks noChangeShapeType="1"/>
          </p:cNvSpPr>
          <p:nvPr/>
        </p:nvSpPr>
        <p:spPr bwMode="auto">
          <a:xfrm flipH="1" flipV="1">
            <a:off x="6732588" y="1557338"/>
            <a:ext cx="287337" cy="217487"/>
          </a:xfrm>
          <a:prstGeom prst="line">
            <a:avLst/>
          </a:prstGeom>
          <a:noFill/>
          <a:ln w="28575">
            <a:solidFill>
              <a:srgbClr val="FF1313"/>
            </a:solidFill>
            <a:round/>
            <a:headEnd/>
            <a:tailEnd type="triangle" w="med" len="med"/>
          </a:ln>
        </p:spPr>
        <p:txBody>
          <a:bodyPr/>
          <a:lstStyle/>
          <a:p>
            <a:endParaRPr lang="it-IT"/>
          </a:p>
        </p:txBody>
      </p:sp>
      <p:sp>
        <p:nvSpPr>
          <p:cNvPr id="14368" name="AutoShape 32"/>
          <p:cNvSpPr>
            <a:spLocks noChangeArrowheads="1"/>
          </p:cNvSpPr>
          <p:nvPr/>
        </p:nvSpPr>
        <p:spPr bwMode="auto">
          <a:xfrm rot="6253282">
            <a:off x="7273132" y="1088231"/>
            <a:ext cx="719138" cy="504825"/>
          </a:xfrm>
          <a:prstGeom prst="lightningBolt">
            <a:avLst/>
          </a:prstGeom>
          <a:solidFill>
            <a:schemeClr val="accent1"/>
          </a:solidFill>
          <a:ln w="9525">
            <a:solidFill>
              <a:schemeClr val="tx1"/>
            </a:solidFill>
            <a:miter lim="800000"/>
            <a:headEnd/>
            <a:tailEnd/>
          </a:ln>
        </p:spPr>
        <p:txBody>
          <a:bodyPr wrap="none" anchor="ctr"/>
          <a:lstStyle/>
          <a:p>
            <a:endParaRPr lang="it-IT" sz="1800">
              <a:latin typeface="Arial" charset="0"/>
            </a:endParaRPr>
          </a:p>
        </p:txBody>
      </p:sp>
      <p:sp>
        <p:nvSpPr>
          <p:cNvPr id="14369" name="Text Box 33"/>
          <p:cNvSpPr txBox="1">
            <a:spLocks noChangeArrowheads="1"/>
          </p:cNvSpPr>
          <p:nvPr/>
        </p:nvSpPr>
        <p:spPr bwMode="auto">
          <a:xfrm>
            <a:off x="7885113" y="981075"/>
            <a:ext cx="603250" cy="406400"/>
          </a:xfrm>
          <a:prstGeom prst="rect">
            <a:avLst/>
          </a:prstGeom>
          <a:solidFill>
            <a:schemeClr val="accent1"/>
          </a:solidFill>
          <a:ln w="9525">
            <a:solidFill>
              <a:schemeClr val="tx1"/>
            </a:solidFill>
            <a:miter lim="800000"/>
            <a:headEnd/>
            <a:tailEnd/>
          </a:ln>
        </p:spPr>
        <p:txBody>
          <a:bodyPr wrap="none">
            <a:spAutoFit/>
          </a:bodyPr>
          <a:lstStyle/>
          <a:p>
            <a:r>
              <a:rPr lang="it-IT" sz="2000" b="1">
                <a:solidFill>
                  <a:schemeClr val="accent2"/>
                </a:solidFill>
                <a:latin typeface="Arial" charset="0"/>
              </a:rPr>
              <a:t>Dig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3500" y="395288"/>
            <a:ext cx="8936038" cy="6384925"/>
          </a:xfrm>
        </p:spPr>
        <p:txBody>
          <a:bodyPr/>
          <a:lstStyle/>
          <a:p>
            <a:pPr algn="just" eaLnBrk="1" hangingPunct="1">
              <a:lnSpc>
                <a:spcPct val="80000"/>
              </a:lnSpc>
            </a:pPr>
            <a:r>
              <a:rPr lang="it-IT" sz="2000" b="1" smtClean="0"/>
              <a:t>Nel caso del flutter atriale si ha una frequenza atriale molto regolare ma estremamente elevata che determina un'elevata frequenza ventricolare anche se non a questi livelli (in genere si ha una contrazione ventricolare ogni 3 o 4 contrazioni atriali In questo caso l'effetto primario del farmaco è quello di aumentare il periodo refrattario del nodo atrio-ventricolare. In questo modo la digitale riesce a diminuire la frequenza ventricolare aumentando il grado di blocco atrio-ventricolare.</a:t>
            </a:r>
            <a:r>
              <a:rPr lang="it-IT" sz="2000" smtClean="0"/>
              <a:t> </a:t>
            </a:r>
          </a:p>
          <a:p>
            <a:pPr algn="just" eaLnBrk="1" hangingPunct="1">
              <a:lnSpc>
                <a:spcPct val="80000"/>
              </a:lnSpc>
            </a:pPr>
            <a:r>
              <a:rPr lang="it-IT" sz="2400" b="1" smtClean="0">
                <a:solidFill>
                  <a:srgbClr val="FF3300"/>
                </a:solidFill>
              </a:rPr>
              <a:t>La digossina è escreta completamente con le urine; la sua concentrazione ematica e quindi la probabilità di produrre effetti tossici in conseguenza ad un dato regime di dose, varia da paziente a paziente e naturalmente la tossicità si verificherà più facilmente nei pazienti con funzionalità renale compromessa (e cioè nella maggior parte degli anziani). </a:t>
            </a:r>
          </a:p>
          <a:p>
            <a:pPr algn="just" eaLnBrk="1" hangingPunct="1">
              <a:lnSpc>
                <a:spcPct val="80000"/>
              </a:lnSpc>
            </a:pPr>
            <a:r>
              <a:rPr lang="it-IT" sz="2400" b="1" smtClean="0"/>
              <a:t>Molti fattori influenzano la risposta del cuore ad una data concentrazione ematica di digitale: </a:t>
            </a:r>
          </a:p>
          <a:p>
            <a:pPr algn="just" eaLnBrk="1" hangingPunct="1">
              <a:lnSpc>
                <a:spcPct val="80000"/>
              </a:lnSpc>
            </a:pPr>
            <a:r>
              <a:rPr lang="it-IT" sz="2400" b="1" smtClean="0"/>
              <a:t>- concentrazioni ematiche di potassio e calcio </a:t>
            </a:r>
          </a:p>
          <a:p>
            <a:pPr algn="just" eaLnBrk="1" hangingPunct="1">
              <a:lnSpc>
                <a:spcPct val="80000"/>
              </a:lnSpc>
            </a:pPr>
            <a:r>
              <a:rPr lang="it-IT" sz="2400" b="1" smtClean="0"/>
              <a:t>- attività del sistema nervoso autonomo </a:t>
            </a:r>
          </a:p>
          <a:p>
            <a:pPr algn="just" eaLnBrk="1" hangingPunct="1">
              <a:lnSpc>
                <a:spcPct val="80000"/>
              </a:lnSpc>
            </a:pPr>
            <a:r>
              <a:rPr lang="it-IT" sz="2400" b="1" smtClean="0"/>
              <a:t>- azioni di altri farmaci (l'</a:t>
            </a:r>
            <a:r>
              <a:rPr lang="it-IT" sz="2400" b="1" smtClean="0">
                <a:solidFill>
                  <a:schemeClr val="accent2"/>
                </a:solidFill>
              </a:rPr>
              <a:t>amiodarone</a:t>
            </a:r>
            <a:r>
              <a:rPr lang="it-IT" sz="2400" b="1" smtClean="0"/>
              <a:t> esalta i livelli ematici di digossina e ne potenzia l'azione per minore eliminazione, diuretici diminuiscono la kaliemia e possono potenziarne gli effetti)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3500" y="39688"/>
            <a:ext cx="8936038" cy="6384925"/>
          </a:xfrm>
        </p:spPr>
        <p:txBody>
          <a:bodyPr/>
          <a:lstStyle/>
          <a:p>
            <a:pPr eaLnBrk="1" hangingPunct="1"/>
            <a:r>
              <a:rPr lang="it-IT" sz="2400" i="1" smtClean="0">
                <a:solidFill>
                  <a:schemeClr val="accent2"/>
                </a:solidFill>
              </a:rPr>
              <a:t>Sintomi di intossicazione digitalica:</a:t>
            </a:r>
            <a:r>
              <a:rPr lang="it-IT" sz="2000" i="1" smtClean="0"/>
              <a:t> </a:t>
            </a:r>
            <a:endParaRPr lang="it-IT" sz="2000" smtClean="0"/>
          </a:p>
          <a:p>
            <a:pPr algn="just" eaLnBrk="1" hangingPunct="1"/>
            <a:r>
              <a:rPr lang="it-IT" sz="2000" smtClean="0"/>
              <a:t>Sebbene la tossicità digitalica possa riprodurre quasi tutti i tipi di aritmia e di disturbi nella conduzione, tuttavia certe anormalità sono più frequenti rispetto le altre. </a:t>
            </a:r>
          </a:p>
          <a:p>
            <a:pPr algn="just" eaLnBrk="1" hangingPunct="1"/>
            <a:r>
              <a:rPr lang="it-IT" sz="2000" smtClean="0">
                <a:solidFill>
                  <a:schemeClr val="accent2"/>
                </a:solidFill>
              </a:rPr>
              <a:t>*ARITMIE VENTRICOLARI FOCI ECTOPICI VENTRICOLARI.</a:t>
            </a:r>
            <a:r>
              <a:rPr lang="it-IT" sz="2000" smtClean="0"/>
              <a:t> Questi sono i segni più comuni e spesso i più precoci di intossicazione cardiaca da digitale e rappresentano circa il 50% di tutte aritmie indotte da digitale. </a:t>
            </a:r>
            <a:r>
              <a:rPr lang="it-IT" sz="2000" b="1" smtClean="0">
                <a:solidFill>
                  <a:schemeClr val="accent2"/>
                </a:solidFill>
              </a:rPr>
              <a:t>Questi foci ectopici sono zone in cui vi verificano depolarizzazioni premature che determinano la comparsa di extrasistoli a due o tre impulsi per volta</a:t>
            </a:r>
            <a:r>
              <a:rPr lang="it-IT" sz="2000" smtClean="0"/>
              <a:t> (bigeminismo o trigeminismo). Essi possono essere singoli o multipli (unifocali o multifocali) e sono in genere seguiti da una pausa compensatoria.  </a:t>
            </a:r>
          </a:p>
          <a:p>
            <a:pPr algn="just" eaLnBrk="1" hangingPunct="1">
              <a:buFontTx/>
              <a:buNone/>
            </a:pPr>
            <a:endParaRPr lang="it-IT" sz="1000" smtClean="0"/>
          </a:p>
          <a:p>
            <a:pPr algn="just" eaLnBrk="1" hangingPunct="1"/>
            <a:r>
              <a:rPr lang="it-IT" sz="2000" smtClean="0">
                <a:solidFill>
                  <a:schemeClr val="accent2"/>
                </a:solidFill>
              </a:rPr>
              <a:t>*TACHICARDIA VENTRICOLARE.</a:t>
            </a:r>
            <a:r>
              <a:rPr lang="it-IT" sz="2000" smtClean="0"/>
              <a:t> Un segno più grave di intossicazione è la comparsa di foci ectopici ventricolari nel corso di più battiti. </a:t>
            </a:r>
            <a:r>
              <a:rPr lang="it-IT" sz="2000" b="1" smtClean="0">
                <a:solidFill>
                  <a:schemeClr val="accent2"/>
                </a:solidFill>
              </a:rPr>
              <a:t>Man mano che aumenta la gravità della tossicità i foci ectopici diventano più frequenti e si possono avere brevi accessi di tachicardia ventricolare, talora di fibrillazione ventricolare.</a:t>
            </a:r>
            <a:r>
              <a:rPr lang="it-IT" sz="2000" smtClean="0"/>
              <a:t> L'incidenza di casi di tachicardia ventricolare è di circa il 10% di tutte le aritmie indotte da digitale; in questa situazione il grado di mortalità è elevato e si verifica nei 2/3 dei casi. </a:t>
            </a:r>
            <a:r>
              <a:rPr lang="it-IT" sz="2000" smtClean="0">
                <a:solidFill>
                  <a:srgbClr val="FF3300"/>
                </a:solidFill>
              </a:rPr>
              <a:t>Da notare che la tachicardia è originata dalla comparsa di foci ectopici e non da un aumento della automaticità del pacemaker (cioè l'effetto cronotropo resta negativo)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63500" y="39688"/>
            <a:ext cx="8936038" cy="6384925"/>
          </a:xfrm>
        </p:spPr>
        <p:txBody>
          <a:bodyPr/>
          <a:lstStyle/>
          <a:p>
            <a:pPr algn="just" eaLnBrk="1" hangingPunct="1"/>
            <a:r>
              <a:rPr lang="it-IT" sz="2000" smtClean="0">
                <a:solidFill>
                  <a:schemeClr val="accent2"/>
                </a:solidFill>
              </a:rPr>
              <a:t>*FIBRILLAZIONE VENTRICOLARE</a:t>
            </a:r>
            <a:r>
              <a:rPr lang="it-IT" sz="2000" smtClean="0"/>
              <a:t> </a:t>
            </a:r>
          </a:p>
          <a:p>
            <a:pPr algn="just" eaLnBrk="1" hangingPunct="1"/>
            <a:r>
              <a:rPr lang="it-IT" sz="2000" b="1" smtClean="0">
                <a:solidFill>
                  <a:schemeClr val="accent2"/>
                </a:solidFill>
              </a:rPr>
              <a:t>Può verificarsi sia come progressione a partire dalla comparsa di foci ectopici ventricolari, sia senza alcun segnale premonitore di precedente aritmia</a:t>
            </a:r>
            <a:r>
              <a:rPr lang="it-IT" sz="2000" smtClean="0"/>
              <a:t>. Il grado di sopravvivenza alle fibrillazione ventricolare è molto basso. </a:t>
            </a:r>
          </a:p>
          <a:p>
            <a:pPr algn="just" eaLnBrk="1" hangingPunct="1"/>
            <a:r>
              <a:rPr lang="it-IT" sz="2000" smtClean="0">
                <a:solidFill>
                  <a:schemeClr val="accent2"/>
                </a:solidFill>
              </a:rPr>
              <a:t>*ARITMIE SOPRAVENTRICOLARI: *BLOCCO SENO-ATRIALE</a:t>
            </a:r>
            <a:r>
              <a:rPr lang="it-IT" sz="2000" smtClean="0"/>
              <a:t> </a:t>
            </a:r>
          </a:p>
          <a:p>
            <a:pPr algn="just" eaLnBrk="1" hangingPunct="1"/>
            <a:r>
              <a:rPr lang="it-IT" sz="2000" smtClean="0"/>
              <a:t>Talora si può arrivare ad un completo blocco seno-atriale. Il rischio di questi disurbi aumenta nei pazienti nei quali il nodo seno atriale è già interessato da processi patologici. La comparsa di blocco atrio-ventricolare con comparsa di ritmo cardiaco lento in un paziente con precedente fibrillazione atriale può essere un chiaro segno di intossicazione digitalica. </a:t>
            </a:r>
          </a:p>
          <a:p>
            <a:pPr algn="just" eaLnBrk="1" hangingPunct="1"/>
            <a:r>
              <a:rPr lang="it-IT" sz="2000" smtClean="0">
                <a:solidFill>
                  <a:schemeClr val="accent2"/>
                </a:solidFill>
              </a:rPr>
              <a:t>*RITMI ECTOPICI ATRIALI</a:t>
            </a:r>
            <a:r>
              <a:rPr lang="it-IT" sz="2000" smtClean="0"/>
              <a:t> </a:t>
            </a:r>
          </a:p>
          <a:p>
            <a:pPr algn="just" eaLnBrk="1" hangingPunct="1"/>
            <a:r>
              <a:rPr lang="it-IT" sz="2000" smtClean="0"/>
              <a:t>Altre manifestazioni tossiche possono manifestarsi come disturbi del ritmo atriale. La comparsa di tali ritmi può verificarsi in caso di intossicazione da digitale.</a:t>
            </a:r>
          </a:p>
          <a:p>
            <a:pPr algn="just" eaLnBrk="1" hangingPunct="1"/>
            <a:r>
              <a:rPr lang="it-IT" sz="2000" smtClean="0">
                <a:solidFill>
                  <a:schemeClr val="accent2"/>
                </a:solidFill>
              </a:rPr>
              <a:t>*FIBRILLAZIONE ATRIALE </a:t>
            </a:r>
          </a:p>
          <a:p>
            <a:pPr algn="just" eaLnBrk="1" hangingPunct="1"/>
            <a:r>
              <a:rPr lang="it-IT" sz="2000" smtClean="0"/>
              <a:t>La fibrillazione atriale è di per se stessa una delle principali indicazioni per la terapia digitalica, tuttavia può anche essere provocata anche dalla intossicazione da digitale. A meno che non ci si renda conto di questa possibilità, l'usuale reazione del medico è quella di aumentare la dose di digitale con peggioramento della situazione. </a:t>
            </a:r>
          </a:p>
          <a:p>
            <a:pPr algn="just" eaLnBrk="1" hangingPunct="1"/>
            <a:r>
              <a:rPr lang="it-IT"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3500" y="101600"/>
            <a:ext cx="9207500" cy="6756400"/>
          </a:xfrm>
        </p:spPr>
        <p:txBody>
          <a:bodyPr/>
          <a:lstStyle/>
          <a:p>
            <a:pPr eaLnBrk="1" hangingPunct="1">
              <a:lnSpc>
                <a:spcPct val="80000"/>
              </a:lnSpc>
            </a:pPr>
            <a:r>
              <a:rPr lang="it-IT" altLang="zh-CN" sz="2800" b="1" smtClean="0">
                <a:ea typeface="宋体" charset="-122"/>
              </a:rPr>
              <a:t>Digitalici</a:t>
            </a:r>
          </a:p>
          <a:p>
            <a:pPr eaLnBrk="1" hangingPunct="1">
              <a:lnSpc>
                <a:spcPct val="80000"/>
              </a:lnSpc>
            </a:pPr>
            <a:r>
              <a:rPr lang="it-IT" altLang="zh-CN" sz="2400" smtClean="0">
                <a:ea typeface="宋体" charset="-122"/>
              </a:rPr>
              <a:t>Basso indice terapeutico</a:t>
            </a:r>
          </a:p>
          <a:p>
            <a:pPr eaLnBrk="1" hangingPunct="1">
              <a:lnSpc>
                <a:spcPct val="80000"/>
              </a:lnSpc>
            </a:pPr>
            <a:r>
              <a:rPr lang="it-IT" altLang="zh-CN" sz="2400" smtClean="0">
                <a:ea typeface="宋体" charset="-122"/>
              </a:rPr>
              <a:t>Pericolo quando usati per flutter o fibrillazione atriale</a:t>
            </a:r>
          </a:p>
          <a:p>
            <a:pPr eaLnBrk="1" hangingPunct="1">
              <a:lnSpc>
                <a:spcPct val="80000"/>
              </a:lnSpc>
            </a:pPr>
            <a:r>
              <a:rPr lang="it-IT" altLang="zh-CN" sz="2400" smtClean="0">
                <a:ea typeface="宋体" charset="-122"/>
              </a:rPr>
              <a:t>Pericolo di accumulo specie con funzionalità renale compromessa</a:t>
            </a:r>
          </a:p>
          <a:p>
            <a:pPr eaLnBrk="1" hangingPunct="1">
              <a:lnSpc>
                <a:spcPct val="80000"/>
              </a:lnSpc>
            </a:pPr>
            <a:r>
              <a:rPr lang="it-IT" altLang="zh-CN" sz="2400" smtClean="0">
                <a:ea typeface="宋体" charset="-122"/>
              </a:rPr>
              <a:t>Fattori coinvolti in risposta a digitalici:</a:t>
            </a:r>
          </a:p>
          <a:p>
            <a:pPr eaLnBrk="1" hangingPunct="1">
              <a:lnSpc>
                <a:spcPct val="80000"/>
              </a:lnSpc>
            </a:pPr>
            <a:r>
              <a:rPr lang="it-IT" altLang="zh-CN" sz="2400" smtClean="0">
                <a:ea typeface="宋体" charset="-122"/>
              </a:rPr>
              <a:t>*concentrazioni ematiche  K e  Ca </a:t>
            </a:r>
          </a:p>
          <a:p>
            <a:pPr eaLnBrk="1" hangingPunct="1">
              <a:lnSpc>
                <a:spcPct val="80000"/>
              </a:lnSpc>
            </a:pPr>
            <a:r>
              <a:rPr lang="it-IT" altLang="zh-CN" sz="2400" smtClean="0">
                <a:ea typeface="宋体" charset="-122"/>
              </a:rPr>
              <a:t>*attività sistema nervoso autonomo</a:t>
            </a:r>
          </a:p>
          <a:p>
            <a:pPr eaLnBrk="1" hangingPunct="1">
              <a:lnSpc>
                <a:spcPct val="80000"/>
              </a:lnSpc>
            </a:pPr>
            <a:r>
              <a:rPr lang="it-IT" altLang="zh-CN" sz="2400" smtClean="0">
                <a:ea typeface="宋体" charset="-122"/>
              </a:rPr>
              <a:t>*azione altri farmaci</a:t>
            </a:r>
          </a:p>
          <a:p>
            <a:pPr eaLnBrk="1" hangingPunct="1">
              <a:lnSpc>
                <a:spcPct val="80000"/>
              </a:lnSpc>
            </a:pPr>
            <a:r>
              <a:rPr lang="it-IT" altLang="zh-CN" sz="2400" i="1" smtClean="0">
                <a:solidFill>
                  <a:schemeClr val="accent2"/>
                </a:solidFill>
                <a:ea typeface="宋体" charset="-122"/>
              </a:rPr>
              <a:t>Sintomi intossicazione:</a:t>
            </a:r>
            <a:endParaRPr lang="it-IT" altLang="zh-CN" sz="2400" smtClean="0">
              <a:solidFill>
                <a:schemeClr val="accent2"/>
              </a:solidFill>
              <a:ea typeface="宋体" charset="-122"/>
            </a:endParaRPr>
          </a:p>
          <a:p>
            <a:pPr eaLnBrk="1" hangingPunct="1">
              <a:lnSpc>
                <a:spcPct val="80000"/>
              </a:lnSpc>
            </a:pPr>
            <a:r>
              <a:rPr lang="it-IT" altLang="zh-CN" sz="2400" smtClean="0">
                <a:ea typeface="宋体" charset="-122"/>
              </a:rPr>
              <a:t>Aritmie ventricolari:</a:t>
            </a:r>
          </a:p>
          <a:p>
            <a:pPr lvl="1" eaLnBrk="1" hangingPunct="1">
              <a:lnSpc>
                <a:spcPct val="80000"/>
              </a:lnSpc>
            </a:pPr>
            <a:r>
              <a:rPr lang="it-IT" altLang="zh-CN" sz="2400" smtClean="0">
                <a:ea typeface="宋体" charset="-122"/>
              </a:rPr>
              <a:t>Foci ectopici: extrasistoli con pausa compensatoria</a:t>
            </a:r>
          </a:p>
          <a:p>
            <a:pPr lvl="1" eaLnBrk="1" hangingPunct="1">
              <a:lnSpc>
                <a:spcPct val="80000"/>
              </a:lnSpc>
            </a:pPr>
            <a:r>
              <a:rPr lang="it-IT" altLang="zh-CN" sz="2400" smtClean="0">
                <a:ea typeface="宋体" charset="-122"/>
              </a:rPr>
              <a:t>Tachicardia ventricolare: foci ectopici più frequenti </a:t>
            </a:r>
          </a:p>
          <a:p>
            <a:pPr lvl="1" eaLnBrk="1" hangingPunct="1">
              <a:lnSpc>
                <a:spcPct val="80000"/>
              </a:lnSpc>
            </a:pPr>
            <a:r>
              <a:rPr lang="it-IT" altLang="zh-CN" sz="2400" smtClean="0">
                <a:ea typeface="宋体" charset="-122"/>
              </a:rPr>
              <a:t>Fibrillazione ventricolare: processo progressivo o improvviso </a:t>
            </a:r>
          </a:p>
          <a:p>
            <a:pPr eaLnBrk="1" hangingPunct="1">
              <a:lnSpc>
                <a:spcPct val="80000"/>
              </a:lnSpc>
            </a:pPr>
            <a:r>
              <a:rPr lang="it-IT" altLang="zh-CN" sz="2400" smtClean="0">
                <a:ea typeface="宋体" charset="-122"/>
              </a:rPr>
              <a:t>						    forte letalità </a:t>
            </a:r>
          </a:p>
          <a:p>
            <a:pPr eaLnBrk="1" hangingPunct="1">
              <a:lnSpc>
                <a:spcPct val="80000"/>
              </a:lnSpc>
            </a:pPr>
            <a:r>
              <a:rPr lang="it-IT" altLang="zh-CN" sz="2400" smtClean="0">
                <a:ea typeface="宋体" charset="-122"/>
              </a:rPr>
              <a:t>Aritmie sopraventricolari:</a:t>
            </a:r>
          </a:p>
          <a:p>
            <a:pPr lvl="1" eaLnBrk="1" hangingPunct="1">
              <a:lnSpc>
                <a:spcPct val="80000"/>
              </a:lnSpc>
            </a:pPr>
            <a:r>
              <a:rPr lang="it-IT" altLang="zh-CN" sz="2400" smtClean="0">
                <a:ea typeface="宋体" charset="-122"/>
              </a:rPr>
              <a:t>bradicardia sinusale  sino a completo blocco seno-atriale</a:t>
            </a:r>
          </a:p>
          <a:p>
            <a:pPr lvl="1" eaLnBrk="1" hangingPunct="1">
              <a:lnSpc>
                <a:spcPct val="80000"/>
              </a:lnSpc>
            </a:pPr>
            <a:r>
              <a:rPr lang="it-IT" altLang="zh-CN" sz="2400" smtClean="0">
                <a:ea typeface="宋体" charset="-122"/>
              </a:rPr>
              <a:t>foci ectopici atriali, spesso non condotti ai ventricoli</a:t>
            </a:r>
          </a:p>
          <a:p>
            <a:pPr lvl="1" eaLnBrk="1" hangingPunct="1">
              <a:lnSpc>
                <a:spcPct val="80000"/>
              </a:lnSpc>
            </a:pPr>
            <a:r>
              <a:rPr lang="it-IT" altLang="zh-CN" sz="2400" smtClean="0">
                <a:ea typeface="宋体" charset="-122"/>
              </a:rPr>
              <a:t>fibrillazione atriale (possibile interpretazione medica errata)</a:t>
            </a:r>
          </a:p>
          <a:p>
            <a:pPr eaLnBrk="1" hangingPunct="1">
              <a:lnSpc>
                <a:spcPct val="80000"/>
              </a:lnSpc>
            </a:pPr>
            <a:r>
              <a:rPr lang="it-IT" altLang="zh-CN" sz="2400" smtClean="0">
                <a:ea typeface="宋体" charset="-122"/>
              </a:rPr>
              <a:t/>
            </a:r>
            <a:br>
              <a:rPr lang="it-IT" altLang="zh-CN" sz="2400" smtClean="0">
                <a:ea typeface="宋体" charset="-122"/>
              </a:rPr>
            </a:br>
            <a:endParaRPr lang="it-IT" sz="2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3500" y="101600"/>
            <a:ext cx="9207500" cy="6756400"/>
          </a:xfrm>
        </p:spPr>
        <p:txBody>
          <a:bodyPr/>
          <a:lstStyle/>
          <a:p>
            <a:pPr eaLnBrk="1" hangingPunct="1">
              <a:lnSpc>
                <a:spcPct val="80000"/>
              </a:lnSpc>
            </a:pPr>
            <a:r>
              <a:rPr lang="it-IT" altLang="zh-CN" sz="2000" b="1" i="1" smtClean="0">
                <a:solidFill>
                  <a:schemeClr val="accent2"/>
                </a:solidFill>
                <a:ea typeface="宋体" charset="-122"/>
              </a:rPr>
              <a:t>Trattamento intossicazione</a:t>
            </a:r>
            <a:endParaRPr lang="it-IT" altLang="zh-CN" sz="2000" b="1" smtClean="0">
              <a:solidFill>
                <a:schemeClr val="accent2"/>
              </a:solidFill>
              <a:ea typeface="宋体" charset="-122"/>
            </a:endParaRPr>
          </a:p>
          <a:p>
            <a:pPr eaLnBrk="1" hangingPunct="1">
              <a:lnSpc>
                <a:spcPct val="80000"/>
              </a:lnSpc>
            </a:pPr>
            <a:r>
              <a:rPr lang="it-IT" altLang="zh-CN" sz="1800" b="1" smtClean="0">
                <a:ea typeface="宋体" charset="-122"/>
              </a:rPr>
              <a:t>Reparto terapia intensiva e controllo ECG</a:t>
            </a:r>
          </a:p>
          <a:p>
            <a:pPr eaLnBrk="1" hangingPunct="1">
              <a:lnSpc>
                <a:spcPct val="80000"/>
              </a:lnSpc>
            </a:pPr>
            <a:r>
              <a:rPr lang="it-IT" altLang="zh-CN" sz="1800" b="1" smtClean="0">
                <a:ea typeface="宋体" charset="-122"/>
              </a:rPr>
              <a:t>Sospensione </a:t>
            </a:r>
            <a:r>
              <a:rPr lang="it-IT" altLang="zh-CN" sz="1800" b="1" smtClean="0">
                <a:ea typeface="宋体" charset="-122"/>
                <a:sym typeface="Wingdings" pitchFamily="2" charset="2"/>
              </a:rPr>
              <a:t></a:t>
            </a:r>
            <a:r>
              <a:rPr lang="it-IT" altLang="zh-CN" sz="1800" b="1" smtClean="0">
                <a:ea typeface="宋体" charset="-122"/>
              </a:rPr>
              <a:t>trattamento digitalico sino a scomparsa sintomi </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trattamento con diuretici </a:t>
            </a:r>
          </a:p>
          <a:p>
            <a:pPr eaLnBrk="1" hangingPunct="1">
              <a:lnSpc>
                <a:spcPct val="80000"/>
              </a:lnSpc>
            </a:pPr>
            <a:r>
              <a:rPr lang="it-IT" sz="1800" smtClean="0"/>
              <a:t>Il trattamento dell'intossicazione digitalica prevede ovviamente per prima cosa la sospensione del trattamento per un tempo sufficiente ad ottenere la remissione degli effetti tossici. Questo può avvenire dopo 48 ore sino dopo alcune settimane in funzione del: 1) grado di tossicità, 2) tipo di effetto tossico, 3) tipo di preparazione digitalica usata 4) eventuale presenza di disfun-zione renale</a:t>
            </a:r>
            <a:endParaRPr lang="it-IT" altLang="zh-CN" sz="1800" b="1" smtClean="0">
              <a:ea typeface="宋体" charset="-122"/>
            </a:endParaRPr>
          </a:p>
          <a:p>
            <a:pPr eaLnBrk="1" hangingPunct="1">
              <a:lnSpc>
                <a:spcPct val="80000"/>
              </a:lnSpc>
            </a:pPr>
            <a:r>
              <a:rPr lang="it-IT" altLang="zh-CN" sz="1800" b="1" smtClean="0">
                <a:ea typeface="宋体" charset="-122"/>
              </a:rPr>
              <a:t>Somministrazione potassio </a:t>
            </a:r>
          </a:p>
          <a:p>
            <a:pPr eaLnBrk="1" hangingPunct="1">
              <a:lnSpc>
                <a:spcPct val="80000"/>
              </a:lnSpc>
            </a:pPr>
            <a:r>
              <a:rPr lang="it-IT" altLang="zh-CN" sz="1800" b="1" smtClean="0">
                <a:ea typeface="宋体" charset="-122"/>
              </a:rPr>
              <a:t>Controllo livelli ematici potassio </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K depressione cardiaca </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aggravamento blocco A-V e minore automaticità pacemaker</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completo blocco A-V e arresto cardiaco</a:t>
            </a:r>
          </a:p>
          <a:p>
            <a:pPr eaLnBrk="1" hangingPunct="1">
              <a:lnSpc>
                <a:spcPct val="80000"/>
              </a:lnSpc>
            </a:pPr>
            <a:r>
              <a:rPr lang="it-IT" sz="1800" smtClean="0"/>
              <a:t>Se inizialmente i livelli plasmatici del K sono bassi o normali, una loro elevazione sarà sufficiente per abolire molti degli impulsi ectopici e dei ritmi anormali causati dalla digitale e per migliorare la conduzione atrio-ventricolare depressa; </a:t>
            </a:r>
            <a:r>
              <a:rPr lang="it-IT" sz="1800" smtClean="0">
                <a:solidFill>
                  <a:srgbClr val="FF3300"/>
                </a:solidFill>
              </a:rPr>
              <a:t>se al contrario la concentrazione del K è già elevata, un suo ulteriore aumento aggraverà il blocco A-V e diminuirà l'automaticità dei pacemaker ventricolari. Ciò può portare a blocco A-V completo e ad arresto cardiaco</a:t>
            </a:r>
            <a:endParaRPr lang="it-IT" altLang="zh-CN" sz="1800" b="1" smtClean="0">
              <a:solidFill>
                <a:srgbClr val="FF3300"/>
              </a:solidFill>
              <a:ea typeface="宋体" charset="-122"/>
            </a:endParaRPr>
          </a:p>
          <a:p>
            <a:pPr eaLnBrk="1" hangingPunct="1">
              <a:lnSpc>
                <a:spcPct val="80000"/>
              </a:lnSpc>
            </a:pPr>
            <a:r>
              <a:rPr lang="it-IT" altLang="zh-CN" sz="1800" b="1" smtClean="0">
                <a:ea typeface="宋体" charset="-122"/>
              </a:rPr>
              <a:t>Somministrazione antiaritmici:</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a:t>
            </a:r>
            <a:r>
              <a:rPr lang="it-IT" altLang="zh-CN" sz="1800" b="1" smtClean="0">
                <a:solidFill>
                  <a:srgbClr val="FF3300"/>
                </a:solidFill>
                <a:ea typeface="宋体" charset="-122"/>
              </a:rPr>
              <a:t>fenitoina </a:t>
            </a:r>
            <a:r>
              <a:rPr lang="it-IT" altLang="zh-CN" sz="1800" b="1" smtClean="0">
                <a:ea typeface="宋体" charset="-122"/>
              </a:rPr>
              <a:t>per aritmie ventricolari e sopraventricolari </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a:t>
            </a:r>
            <a:r>
              <a:rPr lang="it-IT" altLang="zh-CN" sz="1800" b="1" smtClean="0">
                <a:solidFill>
                  <a:srgbClr val="FF3300"/>
                </a:solidFill>
                <a:ea typeface="宋体" charset="-122"/>
              </a:rPr>
              <a:t>lidocaina </a:t>
            </a:r>
            <a:r>
              <a:rPr lang="it-IT" altLang="zh-CN" sz="1800" b="1" smtClean="0">
                <a:ea typeface="宋体" charset="-122"/>
              </a:rPr>
              <a:t>per aritmie ventricolari</a:t>
            </a:r>
          </a:p>
          <a:p>
            <a:pPr eaLnBrk="1" hangingPunct="1">
              <a:lnSpc>
                <a:spcPct val="80000"/>
              </a:lnSpc>
            </a:pPr>
            <a:r>
              <a:rPr lang="it-IT" altLang="zh-CN" sz="1800" b="1" smtClean="0">
                <a:ea typeface="宋体" charset="-122"/>
              </a:rPr>
              <a:t>	</a:t>
            </a:r>
            <a:r>
              <a:rPr lang="it-IT" altLang="zh-CN" sz="1800" b="1" smtClean="0">
                <a:ea typeface="宋体" charset="-122"/>
                <a:sym typeface="Wingdings" pitchFamily="2" charset="2"/>
              </a:rPr>
              <a:t></a:t>
            </a:r>
            <a:r>
              <a:rPr lang="it-IT" altLang="zh-CN" sz="1800" b="1" smtClean="0">
                <a:ea typeface="宋体" charset="-122"/>
              </a:rPr>
              <a:t> </a:t>
            </a:r>
            <a:r>
              <a:rPr lang="it-IT" altLang="zh-CN" sz="1800" b="1" smtClean="0">
                <a:solidFill>
                  <a:srgbClr val="FF3300"/>
                </a:solidFill>
                <a:ea typeface="宋体" charset="-122"/>
              </a:rPr>
              <a:t>chinidina, procainamide e propranololo</a:t>
            </a:r>
            <a:endParaRPr lang="it-IT" sz="1800" b="1" smtClean="0">
              <a:solidFill>
                <a:srgbClr val="FF3300"/>
              </a:solidFill>
              <a:ea typeface="宋体"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63500" y="101600"/>
            <a:ext cx="9207500" cy="6756400"/>
          </a:xfrm>
        </p:spPr>
        <p:txBody>
          <a:bodyPr/>
          <a:lstStyle/>
          <a:p>
            <a:pPr eaLnBrk="1" hangingPunct="1">
              <a:lnSpc>
                <a:spcPct val="80000"/>
              </a:lnSpc>
            </a:pPr>
            <a:r>
              <a:rPr lang="it-IT" altLang="zh-CN" sz="2400" b="1" smtClean="0">
                <a:solidFill>
                  <a:schemeClr val="accent2"/>
                </a:solidFill>
                <a:ea typeface="宋体" charset="-122"/>
              </a:rPr>
              <a:t>Chinidina</a:t>
            </a:r>
          </a:p>
          <a:p>
            <a:pPr eaLnBrk="1" hangingPunct="1">
              <a:lnSpc>
                <a:spcPct val="80000"/>
              </a:lnSpc>
            </a:pPr>
            <a:r>
              <a:rPr lang="it-IT" altLang="zh-CN" sz="2400" b="1" smtClean="0">
                <a:ea typeface="宋体" charset="-122"/>
              </a:rPr>
              <a:t>Depressore cardiaco con effetto batmotropo (</a:t>
            </a:r>
            <a:r>
              <a:rPr lang="it-IT" altLang="zh-CN" sz="2000" b="1" smtClean="0">
                <a:ea typeface="宋体" charset="-122"/>
              </a:rPr>
              <a:t>eccitabilità</a:t>
            </a:r>
            <a:r>
              <a:rPr lang="it-IT" altLang="zh-CN" sz="2400" b="1" smtClean="0">
                <a:ea typeface="宋体" charset="-122"/>
              </a:rPr>
              <a:t>) e dromotropo (</a:t>
            </a:r>
            <a:r>
              <a:rPr lang="it-IT" altLang="zh-CN" sz="2000" b="1" smtClean="0">
                <a:ea typeface="宋体" charset="-122"/>
              </a:rPr>
              <a:t>conduttanza</a:t>
            </a:r>
            <a:r>
              <a:rPr lang="it-IT" altLang="zh-CN" sz="2400" b="1" smtClean="0">
                <a:ea typeface="宋体" charset="-122"/>
              </a:rPr>
              <a:t>) negativo</a:t>
            </a:r>
            <a:r>
              <a:rPr lang="it-IT" altLang="zh-CN" sz="2000" b="1" smtClean="0">
                <a:ea typeface="宋体" charset="-122"/>
              </a:rPr>
              <a:t> </a:t>
            </a:r>
            <a:r>
              <a:rPr lang="it-IT" altLang="zh-CN" sz="1600" b="1" smtClean="0">
                <a:ea typeface="宋体" charset="-122"/>
              </a:rPr>
              <a:t>(la chinidina, come la procainamide e la disopiramide (Ritmodan), è un farmaco antiaritmico che diminuisce la conduttività e la eccitabilità del miocardio)</a:t>
            </a:r>
            <a:r>
              <a:rPr lang="it-IT" altLang="zh-CN" sz="2000" smtClean="0">
                <a:ea typeface="宋体" charset="-122"/>
              </a:rPr>
              <a:t> </a:t>
            </a:r>
            <a:endParaRPr lang="it-IT" altLang="zh-CN" sz="2000" b="1" smtClean="0">
              <a:ea typeface="宋体" charset="-122"/>
            </a:endParaRPr>
          </a:p>
          <a:p>
            <a:pPr eaLnBrk="1" hangingPunct="1">
              <a:lnSpc>
                <a:spcPct val="80000"/>
              </a:lnSpc>
            </a:pPr>
            <a:r>
              <a:rPr lang="it-IT" altLang="zh-CN" sz="20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bloccante del canale del sodio</a:t>
            </a:r>
          </a:p>
          <a:p>
            <a:pPr eaLnBrk="1" hangingPunct="1">
              <a:lnSpc>
                <a:spcPct val="80000"/>
              </a:lnSpc>
            </a:pPr>
            <a:r>
              <a:rPr lang="it-IT" altLang="zh-CN" sz="24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bloccante dei canali del potassio</a:t>
            </a:r>
          </a:p>
          <a:p>
            <a:pPr eaLnBrk="1" hangingPunct="1">
              <a:lnSpc>
                <a:spcPct val="80000"/>
              </a:lnSpc>
            </a:pPr>
            <a:r>
              <a:rPr lang="it-IT" altLang="zh-CN" sz="24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a:t>
            </a:r>
            <a:r>
              <a:rPr lang="it-IT" altLang="zh-CN" sz="2400" b="1" smtClean="0">
                <a:solidFill>
                  <a:schemeClr val="accent2"/>
                </a:solidFill>
                <a:ea typeface="宋体" charset="-122"/>
              </a:rPr>
              <a:t>aumento fase ripolarizzazione</a:t>
            </a:r>
            <a:r>
              <a:rPr lang="it-IT" altLang="zh-CN" sz="2400" b="1" smtClean="0">
                <a:ea typeface="宋体" charset="-122"/>
              </a:rPr>
              <a:t> </a:t>
            </a:r>
          </a:p>
          <a:p>
            <a:pPr eaLnBrk="1" hangingPunct="1">
              <a:lnSpc>
                <a:spcPct val="80000"/>
              </a:lnSpc>
            </a:pPr>
            <a:r>
              <a:rPr lang="it-IT" altLang="zh-CN" sz="24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aumento periodo refrattario effettivo </a:t>
            </a:r>
          </a:p>
          <a:p>
            <a:pPr eaLnBrk="1" hangingPunct="1">
              <a:lnSpc>
                <a:spcPct val="80000"/>
              </a:lnSpc>
            </a:pPr>
            <a:r>
              <a:rPr lang="it-IT" altLang="zh-CN" sz="24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Utilità nelle aritmie </a:t>
            </a:r>
          </a:p>
          <a:p>
            <a:pPr eaLnBrk="1" hangingPunct="1">
              <a:lnSpc>
                <a:spcPct val="80000"/>
              </a:lnSpc>
            </a:pPr>
            <a:r>
              <a:rPr lang="it-IT" altLang="zh-CN" sz="2400" b="1" smtClean="0">
                <a:ea typeface="宋体" charset="-122"/>
              </a:rPr>
              <a:t>Dosi tossiche </a:t>
            </a:r>
            <a:r>
              <a:rPr lang="it-IT" altLang="zh-CN" sz="2400" b="1" smtClean="0">
                <a:ea typeface="宋体" charset="-122"/>
                <a:sym typeface="Wingdings" pitchFamily="2" charset="2"/>
              </a:rPr>
              <a:t></a:t>
            </a:r>
            <a:r>
              <a:rPr lang="it-IT" altLang="zh-CN" sz="2400" b="1" smtClean="0">
                <a:ea typeface="宋体" charset="-122"/>
              </a:rPr>
              <a:t> aritmie</a:t>
            </a:r>
          </a:p>
          <a:p>
            <a:pPr eaLnBrk="1" hangingPunct="1">
              <a:lnSpc>
                <a:spcPct val="80000"/>
              </a:lnSpc>
            </a:pPr>
            <a:r>
              <a:rPr lang="it-IT" altLang="zh-CN" sz="2400" b="1" smtClean="0">
                <a:ea typeface="宋体" charset="-122"/>
              </a:rPr>
              <a:t>Pericolo minore con formulazioni ritardo</a:t>
            </a:r>
            <a:r>
              <a:rPr lang="it-IT" altLang="zh-CN" sz="2000" b="1" smtClean="0">
                <a:ea typeface="宋体" charset="-122"/>
              </a:rPr>
              <a:t> </a:t>
            </a:r>
            <a:r>
              <a:rPr lang="it-IT" altLang="zh-CN" sz="1600" b="1" smtClean="0">
                <a:ea typeface="宋体" charset="-122"/>
              </a:rPr>
              <a:t>(In questi ultimi anni il pericolo di tossicità da chinidina si è attenuato dal momento che sono stati immesse in commercio delle formulazioni di farmaco a cessione ritardata che assicurano livelli ematici più uniformi, inoltre la possibilità di controllare i livelli ematici di chinidina ha ulteriormente ridotto il pericolo di tossicità)</a:t>
            </a:r>
            <a:r>
              <a:rPr lang="it-IT" altLang="zh-CN" sz="1600" smtClean="0">
                <a:ea typeface="宋体" charset="-122"/>
              </a:rPr>
              <a:t> </a:t>
            </a:r>
            <a:endParaRPr lang="it-IT" altLang="zh-CN" sz="1600" b="1" smtClean="0">
              <a:ea typeface="宋体" charset="-122"/>
            </a:endParaRPr>
          </a:p>
          <a:p>
            <a:pPr eaLnBrk="1" hangingPunct="1">
              <a:lnSpc>
                <a:spcPct val="80000"/>
              </a:lnSpc>
            </a:pPr>
            <a:endParaRPr lang="it-IT" altLang="zh-CN" sz="2000" b="1" smtClean="0">
              <a:ea typeface="宋体" charset="-122"/>
            </a:endParaRPr>
          </a:p>
          <a:p>
            <a:pPr eaLnBrk="1" hangingPunct="1">
              <a:lnSpc>
                <a:spcPct val="80000"/>
              </a:lnSpc>
            </a:pPr>
            <a:r>
              <a:rPr lang="it-IT" altLang="zh-CN" sz="2000" b="1" smtClean="0">
                <a:ea typeface="宋体" charset="-122"/>
              </a:rPr>
              <a:t>Utile controllare livelli ematici chinidina</a:t>
            </a:r>
          </a:p>
          <a:p>
            <a:pPr eaLnBrk="1" hangingPunct="1">
              <a:lnSpc>
                <a:spcPct val="80000"/>
              </a:lnSpc>
            </a:pPr>
            <a:r>
              <a:rPr lang="it-IT" altLang="zh-CN" sz="2000" b="1" smtClean="0">
                <a:ea typeface="宋体" charset="-122"/>
              </a:rPr>
              <a:t>Oltre 2 mg/ml  </a:t>
            </a:r>
            <a:r>
              <a:rPr lang="it-IT" altLang="zh-CN" sz="2000" b="1" smtClean="0">
                <a:ea typeface="宋体" charset="-122"/>
                <a:sym typeface="Wingdings" pitchFamily="2" charset="2"/>
              </a:rPr>
              <a:t></a:t>
            </a:r>
            <a:r>
              <a:rPr lang="it-IT" altLang="zh-CN" sz="2000" b="1" smtClean="0">
                <a:ea typeface="宋体" charset="-122"/>
              </a:rPr>
              <a:t> allargamento QRS e intervallo Q-T </a:t>
            </a:r>
          </a:p>
          <a:p>
            <a:pPr eaLnBrk="1" hangingPunct="1">
              <a:lnSpc>
                <a:spcPct val="80000"/>
              </a:lnSpc>
            </a:pPr>
            <a:r>
              <a:rPr lang="it-IT" altLang="zh-CN" sz="2000" b="1" smtClean="0">
                <a:ea typeface="宋体" charset="-122"/>
              </a:rPr>
              <a:t>Induce:	</a:t>
            </a:r>
            <a:r>
              <a:rPr lang="it-IT" altLang="zh-CN" sz="2000" b="1" smtClean="0">
                <a:ea typeface="宋体" charset="-122"/>
                <a:sym typeface="Wingdings" pitchFamily="2" charset="2"/>
              </a:rPr>
              <a:t></a:t>
            </a:r>
            <a:r>
              <a:rPr lang="it-IT" altLang="zh-CN" sz="2000" b="1" smtClean="0">
                <a:ea typeface="宋体" charset="-122"/>
              </a:rPr>
              <a:t> Rallentamento velocità conduzione</a:t>
            </a:r>
          </a:p>
          <a:p>
            <a:pPr eaLnBrk="1" hangingPunct="1">
              <a:lnSpc>
                <a:spcPct val="80000"/>
              </a:lnSpc>
            </a:pPr>
            <a:r>
              <a:rPr lang="it-IT" altLang="zh-CN" sz="2000" b="1" smtClean="0">
                <a:ea typeface="宋体" charset="-122"/>
              </a:rPr>
              <a:t>		</a:t>
            </a:r>
            <a:r>
              <a:rPr lang="it-IT" altLang="zh-CN" sz="2000" b="1" smtClean="0">
                <a:ea typeface="宋体" charset="-122"/>
                <a:sym typeface="Wingdings" pitchFamily="2" charset="2"/>
              </a:rPr>
              <a:t></a:t>
            </a:r>
            <a:r>
              <a:rPr lang="it-IT" altLang="zh-CN" sz="2000" b="1" smtClean="0">
                <a:ea typeface="宋体" charset="-122"/>
              </a:rPr>
              <a:t> blocco seno-atriale, atrio-ventricolare, 	aritmia ventricolare</a:t>
            </a:r>
          </a:p>
          <a:p>
            <a:pPr eaLnBrk="1" hangingPunct="1">
              <a:lnSpc>
                <a:spcPct val="80000"/>
              </a:lnSpc>
            </a:pPr>
            <a:r>
              <a:rPr lang="it-IT" altLang="zh-CN" sz="2000" b="1" smtClean="0">
                <a:ea typeface="宋体" charset="-122"/>
              </a:rPr>
              <a:t>		</a:t>
            </a:r>
            <a:r>
              <a:rPr lang="it-IT" altLang="zh-CN" sz="2000" b="1" smtClean="0">
                <a:ea typeface="宋体" charset="-122"/>
                <a:sym typeface="Wingdings" pitchFamily="2" charset="2"/>
              </a:rPr>
              <a:t></a:t>
            </a:r>
            <a:r>
              <a:rPr lang="it-IT" altLang="zh-CN" sz="2000" b="1" smtClean="0">
                <a:ea typeface="宋体" charset="-122"/>
              </a:rPr>
              <a:t> possibilità di sincope in pazienti con Q-T allungato</a:t>
            </a:r>
            <a:endParaRPr lang="it-IT" sz="2000" b="1"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7788" y="-26988"/>
            <a:ext cx="8936038" cy="6384926"/>
          </a:xfrm>
        </p:spPr>
        <p:txBody>
          <a:bodyPr/>
          <a:lstStyle/>
          <a:p>
            <a:pPr algn="just" eaLnBrk="1" hangingPunct="1">
              <a:lnSpc>
                <a:spcPct val="80000"/>
              </a:lnSpc>
            </a:pPr>
            <a:r>
              <a:rPr lang="it-IT" altLang="zh-CN" sz="2000" smtClean="0">
                <a:ea typeface="宋体" charset="-122"/>
              </a:rPr>
              <a:t>Il cuore è ovviamente un organo di vitale importanza e, sebbene non sia un bersaglio comune, tuttavia può risultare danneggiato da vari agenti chimici. </a:t>
            </a:r>
          </a:p>
          <a:p>
            <a:pPr algn="just" eaLnBrk="1" hangingPunct="1">
              <a:lnSpc>
                <a:spcPct val="80000"/>
              </a:lnSpc>
            </a:pPr>
            <a:r>
              <a:rPr lang="it-IT" altLang="zh-CN" sz="2000" smtClean="0">
                <a:solidFill>
                  <a:schemeClr val="accent2"/>
                </a:solidFill>
                <a:ea typeface="宋体" charset="-122"/>
              </a:rPr>
              <a:t>Questi possono agire: </a:t>
            </a:r>
          </a:p>
          <a:p>
            <a:pPr algn="just" eaLnBrk="1" hangingPunct="1">
              <a:lnSpc>
                <a:spcPct val="80000"/>
              </a:lnSpc>
            </a:pPr>
            <a:r>
              <a:rPr lang="it-IT" altLang="zh-CN" sz="2000" smtClean="0">
                <a:solidFill>
                  <a:schemeClr val="accent2"/>
                </a:solidFill>
                <a:ea typeface="宋体" charset="-122"/>
              </a:rPr>
              <a:t>. direttamente sul miocardio  </a:t>
            </a:r>
          </a:p>
          <a:p>
            <a:pPr algn="just" eaLnBrk="1" hangingPunct="1">
              <a:lnSpc>
                <a:spcPct val="80000"/>
              </a:lnSpc>
            </a:pPr>
            <a:r>
              <a:rPr lang="it-IT" altLang="zh-CN" sz="2000" smtClean="0">
                <a:solidFill>
                  <a:schemeClr val="accent2"/>
                </a:solidFill>
                <a:ea typeface="宋体" charset="-122"/>
              </a:rPr>
              <a:t>. indirettamente tramite il sistema nervoso od i vasi sanguigni</a:t>
            </a:r>
            <a:r>
              <a:rPr lang="it-IT" altLang="zh-CN" sz="2000" smtClean="0">
                <a:ea typeface="宋体" charset="-122"/>
              </a:rPr>
              <a:t>.  </a:t>
            </a:r>
          </a:p>
          <a:p>
            <a:pPr algn="just" eaLnBrk="1" hangingPunct="1">
              <a:lnSpc>
                <a:spcPct val="80000"/>
              </a:lnSpc>
            </a:pPr>
            <a:r>
              <a:rPr lang="it-IT" altLang="zh-CN" sz="2000" b="1" smtClean="0">
                <a:solidFill>
                  <a:srgbClr val="FF3300"/>
                </a:solidFill>
                <a:ea typeface="宋体" charset="-122"/>
              </a:rPr>
              <a:t>La maggior parte degli effetti collaterali a carico del cuore, causati o aggravati dal trattamento con farmaci, sono causati dagli stessi farmaci usati proprio nel trattamento di disturbi cardiaci</a:t>
            </a:r>
            <a:r>
              <a:rPr lang="it-IT" altLang="zh-CN" sz="2000" b="1" smtClean="0">
                <a:ea typeface="宋体" charset="-122"/>
              </a:rPr>
              <a:t>.</a:t>
            </a:r>
            <a:r>
              <a:rPr lang="it-IT" altLang="zh-CN" sz="2000" smtClean="0">
                <a:ea typeface="宋体" charset="-122"/>
              </a:rPr>
              <a:t> Queste sono solitamente reazioni di tipo A e sono in genere ben conosciute. </a:t>
            </a:r>
          </a:p>
          <a:p>
            <a:pPr algn="just" eaLnBrk="1" hangingPunct="1">
              <a:lnSpc>
                <a:spcPct val="80000"/>
              </a:lnSpc>
            </a:pPr>
            <a:r>
              <a:rPr lang="it-IT" altLang="zh-CN" sz="2000" smtClean="0">
                <a:ea typeface="宋体" charset="-122"/>
              </a:rPr>
              <a:t>Molti di questi effetti collaterali in realtà non sono altro che effetti farmacologici esagerati di una desiderata azione terapeutica (es. eccessiva bradicardia da </a:t>
            </a:r>
            <a:r>
              <a:rPr lang="en-US" altLang="zh-CN" sz="2000" smtClean="0">
                <a:ea typeface="宋体" charset="-122"/>
                <a:cs typeface="Times New Roman" pitchFamily="18" charset="0"/>
              </a:rPr>
              <a:t>ß</a:t>
            </a:r>
            <a:r>
              <a:rPr lang="it-IT" altLang="zh-CN" sz="2000" smtClean="0">
                <a:ea typeface="宋体" charset="-122"/>
              </a:rPr>
              <a:t>-bloccanti o caduta della pressione da ipotensivi). L'effetto può essere: </a:t>
            </a:r>
          </a:p>
          <a:p>
            <a:pPr algn="just" eaLnBrk="1" hangingPunct="1">
              <a:lnSpc>
                <a:spcPct val="80000"/>
              </a:lnSpc>
            </a:pPr>
            <a:r>
              <a:rPr lang="it-IT" altLang="zh-CN" sz="2000" smtClean="0">
                <a:solidFill>
                  <a:schemeClr val="accent2"/>
                </a:solidFill>
                <a:ea typeface="宋体" charset="-122"/>
              </a:rPr>
              <a:t>. unicamente funzionale e durare solo il periodo di esposizione al farmaco</a:t>
            </a:r>
            <a:r>
              <a:rPr lang="it-IT" altLang="zh-CN" sz="2000" smtClean="0">
                <a:ea typeface="宋体" charset="-122"/>
              </a:rPr>
              <a:t>. </a:t>
            </a:r>
          </a:p>
          <a:p>
            <a:pPr algn="just" eaLnBrk="1" hangingPunct="1">
              <a:lnSpc>
                <a:spcPct val="80000"/>
              </a:lnSpc>
            </a:pPr>
            <a:r>
              <a:rPr lang="it-IT" altLang="zh-CN" sz="2000" smtClean="0">
                <a:solidFill>
                  <a:schemeClr val="accent2"/>
                </a:solidFill>
                <a:ea typeface="宋体" charset="-122"/>
              </a:rPr>
              <a:t>.funzionale ma irreversibile</a:t>
            </a:r>
            <a:r>
              <a:rPr lang="it-IT" altLang="zh-CN" sz="2000" smtClean="0">
                <a:ea typeface="宋体" charset="-122"/>
              </a:rPr>
              <a:t>. </a:t>
            </a:r>
            <a:r>
              <a:rPr lang="it-IT" altLang="zh-CN" sz="2000" b="1" smtClean="0">
                <a:solidFill>
                  <a:srgbClr val="FF3300"/>
                </a:solidFill>
                <a:ea typeface="宋体" charset="-122"/>
              </a:rPr>
              <a:t>Il rischio che l'effetto diventi irreversibile aumenta con la dose o con la durata del trattamento.</a:t>
            </a:r>
            <a:r>
              <a:rPr lang="it-IT" altLang="zh-CN" sz="2000" smtClean="0">
                <a:ea typeface="宋体" charset="-122"/>
              </a:rPr>
              <a:t> Le alterazioni funzionali del cuore presentano un rischio di letalità maggiore di quello che si manifesta a seguito di alterazioni in altri organi</a:t>
            </a:r>
            <a:r>
              <a:rPr lang="it-IT" altLang="zh-CN" sz="1400" smtClean="0">
                <a:ea typeface="宋体" charset="-122"/>
              </a:rPr>
              <a:t>. </a:t>
            </a:r>
            <a:r>
              <a:rPr lang="it-IT" sz="2000" b="1" smtClean="0">
                <a:solidFill>
                  <a:srgbClr val="FF3300"/>
                </a:solidFill>
              </a:rPr>
              <a:t>Ad esempio la morte improvvisa per aritmia rappresenta la più frequente causa di morte da sovradosaggio di un farmaco. </a:t>
            </a:r>
          </a:p>
          <a:p>
            <a:pPr algn="just" eaLnBrk="1" hangingPunct="1">
              <a:lnSpc>
                <a:spcPct val="80000"/>
              </a:lnSpc>
            </a:pPr>
            <a:r>
              <a:rPr lang="it-IT" sz="2000" smtClean="0">
                <a:solidFill>
                  <a:schemeClr val="accent2"/>
                </a:solidFill>
              </a:rPr>
              <a:t>. strutturale (di tipo degenerativo od infiammatorio).</a:t>
            </a:r>
            <a:r>
              <a:rPr lang="it-IT" sz="2000" smtClean="0"/>
              <a:t> </a:t>
            </a:r>
            <a:r>
              <a:rPr lang="it-IT" sz="2000" smtClean="0">
                <a:solidFill>
                  <a:schemeClr val="accent2"/>
                </a:solidFill>
              </a:rPr>
              <a:t>Il più comune effetto tossico, selettivo e diretto, che si registra a carico del cuore, è la comparsa di aritmie o l'aggravarsi di aritmie preesistenti; tale effetto è dovuto al verificarsi di alterazioni delle funzioni di membrana, in particolare del trasporto degli ioni</a:t>
            </a:r>
            <a:r>
              <a:rPr lang="it-IT" sz="2000" smtClean="0"/>
              <a:t>; un altro effetto anche comune può essere </a:t>
            </a:r>
            <a:r>
              <a:rPr lang="it-IT" sz="2000" smtClean="0">
                <a:solidFill>
                  <a:srgbClr val="FF3300"/>
                </a:solidFill>
              </a:rPr>
              <a:t>la depressione della contrazione miocardica;</a:t>
            </a:r>
            <a:r>
              <a:rPr lang="it-IT" sz="2000" smtClean="0"/>
              <a:t> con minore frequenza si possono avere farmaci che inducono infarto miocardico o miocardiopatie o che rendono il paziente più suscettibile a questi disordini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3500" y="101600"/>
            <a:ext cx="9207500" cy="6756400"/>
          </a:xfrm>
        </p:spPr>
        <p:txBody>
          <a:bodyPr/>
          <a:lstStyle/>
          <a:p>
            <a:pPr eaLnBrk="1" hangingPunct="1"/>
            <a:r>
              <a:rPr lang="it-IT" altLang="zh-CN" sz="2400" b="1" smtClean="0">
                <a:solidFill>
                  <a:schemeClr val="accent2"/>
                </a:solidFill>
                <a:ea typeface="宋体" charset="-122"/>
              </a:rPr>
              <a:t>Disopiramide</a:t>
            </a:r>
          </a:p>
          <a:p>
            <a:pPr eaLnBrk="1" hangingPunct="1"/>
            <a:r>
              <a:rPr lang="it-IT" altLang="zh-CN" sz="2400" b="1" smtClean="0">
                <a:ea typeface="宋体" charset="-122"/>
              </a:rPr>
              <a:t>Potente antiaritmico [blocco canali sodio] </a:t>
            </a:r>
          </a:p>
          <a:p>
            <a:pPr eaLnBrk="1" hangingPunct="1"/>
            <a:r>
              <a:rPr lang="it-IT" altLang="zh-CN" sz="2400" b="1" smtClean="0">
                <a:ea typeface="宋体" charset="-122"/>
              </a:rPr>
              <a:t>Possibili disturbi conduzione e aritmie</a:t>
            </a:r>
          </a:p>
          <a:p>
            <a:pPr eaLnBrk="1" hangingPunct="1"/>
            <a:r>
              <a:rPr lang="it-IT" altLang="zh-CN" sz="2400" b="1" smtClean="0">
                <a:ea typeface="宋体" charset="-122"/>
              </a:rPr>
              <a:t>Azione depressiva diretta su cuore</a:t>
            </a:r>
          </a:p>
          <a:p>
            <a:pPr lvl="1" eaLnBrk="1" hangingPunct="1">
              <a:buFontTx/>
              <a:buNone/>
            </a:pPr>
            <a:r>
              <a:rPr lang="it-IT" altLang="zh-CN" sz="2000" b="1" smtClean="0">
                <a:ea typeface="宋体" charset="-122"/>
                <a:sym typeface="Wingdings" pitchFamily="2" charset="2"/>
              </a:rPr>
              <a:t>				</a:t>
            </a:r>
            <a:r>
              <a:rPr lang="it-IT" altLang="zh-CN" sz="2400" b="1" smtClean="0">
                <a:ea typeface="宋体" charset="-122"/>
                <a:sym typeface="Wingdings" pitchFamily="2" charset="2"/>
              </a:rPr>
              <a:t></a:t>
            </a:r>
            <a:r>
              <a:rPr lang="it-IT" altLang="zh-CN" sz="2400" b="1" smtClean="0">
                <a:ea typeface="宋体" charset="-122"/>
              </a:rPr>
              <a:t> riduzione gittata cardiaca</a:t>
            </a:r>
          </a:p>
          <a:p>
            <a:pPr eaLnBrk="1" hangingPunct="1"/>
            <a:r>
              <a:rPr lang="it-IT" altLang="zh-CN" sz="24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riduzione prestazioni emodinamiche</a:t>
            </a:r>
          </a:p>
          <a:p>
            <a:pPr eaLnBrk="1" hangingPunct="1"/>
            <a:r>
              <a:rPr lang="it-IT" altLang="zh-CN" sz="2400" b="1" smtClean="0">
                <a:ea typeface="宋体" charset="-122"/>
              </a:rPr>
              <a:t>			</a:t>
            </a:r>
            <a:r>
              <a:rPr lang="it-IT" altLang="zh-CN" sz="2400" b="1" smtClean="0">
                <a:ea typeface="宋体" charset="-122"/>
                <a:sym typeface="Wingdings" pitchFamily="2" charset="2"/>
              </a:rPr>
              <a:t></a:t>
            </a:r>
            <a:r>
              <a:rPr lang="it-IT" altLang="zh-CN" sz="2400" b="1" smtClean="0">
                <a:ea typeface="宋体" charset="-122"/>
              </a:rPr>
              <a:t> controindicata in insufficienza cardiaca</a:t>
            </a:r>
          </a:p>
          <a:p>
            <a:pPr eaLnBrk="1" hangingPunct="1"/>
            <a:r>
              <a:rPr lang="it-IT" altLang="zh-CN" sz="1800" b="1" smtClean="0">
                <a:ea typeface="宋体" charset="-122"/>
              </a:rPr>
              <a:t>Analogamente agli altri farmaci antiaritmici la disopiramide ha un'azione depressiva diretta cardiaca che provoca riduzione della gittata cardiaca e delle prestazioni emodinamiche del ventricolo sinistro e quindi potrebbe essere controindicata in presenza di insufficienza cardiaca</a:t>
            </a:r>
          </a:p>
          <a:p>
            <a:pPr eaLnBrk="1" hangingPunct="1">
              <a:buFontTx/>
              <a:buNone/>
            </a:pPr>
            <a:endParaRPr lang="it-IT" altLang="zh-CN" sz="1800" b="1" smtClean="0">
              <a:ea typeface="宋体" charset="-122"/>
            </a:endParaRPr>
          </a:p>
          <a:p>
            <a:pPr eaLnBrk="1" hangingPunct="1"/>
            <a:r>
              <a:rPr lang="it-IT" altLang="zh-CN" sz="2400" b="1" smtClean="0">
                <a:ea typeface="宋体" charset="-122"/>
              </a:rPr>
              <a:t>Notevoli proprietà antimuscariniche (</a:t>
            </a:r>
            <a:r>
              <a:rPr lang="it-IT" sz="1800" b="1" smtClean="0"/>
              <a:t>tali proprietà sono per altro responsabili di altri effetti collaterali quali stipsi, xerostomia, difficoltà nella minzione sino a ritenzione urinaria, aggravamento del glaucoma)</a:t>
            </a:r>
          </a:p>
          <a:p>
            <a:pPr eaLnBrk="1" hangingPunct="1"/>
            <a:r>
              <a:rPr lang="it-IT" sz="180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3500" y="101600"/>
            <a:ext cx="8982075" cy="6756400"/>
          </a:xfrm>
        </p:spPr>
        <p:txBody>
          <a:bodyPr/>
          <a:lstStyle/>
          <a:p>
            <a:pPr eaLnBrk="1" hangingPunct="1">
              <a:lnSpc>
                <a:spcPct val="90000"/>
              </a:lnSpc>
            </a:pPr>
            <a:r>
              <a:rPr lang="it-IT" altLang="zh-CN" sz="2800" b="1" smtClean="0">
                <a:solidFill>
                  <a:schemeClr val="accent2"/>
                </a:solidFill>
                <a:ea typeface="宋体" charset="-122"/>
              </a:rPr>
              <a:t>Fenitoina </a:t>
            </a:r>
          </a:p>
          <a:p>
            <a:pPr algn="just" eaLnBrk="1" hangingPunct="1">
              <a:lnSpc>
                <a:spcPct val="90000"/>
              </a:lnSpc>
            </a:pPr>
            <a:r>
              <a:rPr lang="it-IT" altLang="zh-CN" sz="2400" b="1" smtClean="0">
                <a:ea typeface="宋体" charset="-122"/>
              </a:rPr>
              <a:t>Questo farmaco è impiegato dal 1938 nel trattamento degli attacchi epilettici, ma successivamente si è visto che è un agente efficace nelle aritmie ventricolari, </a:t>
            </a:r>
            <a:r>
              <a:rPr lang="it-IT" altLang="zh-CN" sz="2400" b="1" smtClean="0">
                <a:solidFill>
                  <a:schemeClr val="accent2"/>
                </a:solidFill>
                <a:ea typeface="宋体" charset="-122"/>
              </a:rPr>
              <a:t>in particolare in pazienti con aritmie da intossicazione digitalica. </a:t>
            </a:r>
          </a:p>
          <a:p>
            <a:pPr algn="just" eaLnBrk="1" hangingPunct="1">
              <a:lnSpc>
                <a:spcPct val="90000"/>
              </a:lnSpc>
            </a:pPr>
            <a:r>
              <a:rPr lang="it-IT" altLang="zh-CN" sz="2400" b="1" smtClean="0">
                <a:solidFill>
                  <a:srgbClr val="FF3300"/>
                </a:solidFill>
                <a:ea typeface="宋体" charset="-122"/>
              </a:rPr>
              <a:t>Agisce anch'essa come bloccante dei canali del sodio.</a:t>
            </a:r>
            <a:r>
              <a:rPr lang="it-IT" altLang="zh-CN" sz="2400" b="1" smtClean="0">
                <a:ea typeface="宋体" charset="-122"/>
              </a:rPr>
              <a:t> </a:t>
            </a:r>
          </a:p>
          <a:p>
            <a:pPr algn="just" eaLnBrk="1" hangingPunct="1">
              <a:lnSpc>
                <a:spcPct val="90000"/>
              </a:lnSpc>
            </a:pPr>
            <a:r>
              <a:rPr lang="it-IT" altLang="zh-CN" sz="2400" b="1" smtClean="0">
                <a:ea typeface="宋体" charset="-122"/>
              </a:rPr>
              <a:t>Benchè la fenitoina non comprometta la conduzione atrio-ventricolare, la sua azione depressiva sulla automaticità dei ventricoli può avere gravi conseguenze nei pazienti con completo blocco cardiaco. </a:t>
            </a:r>
          </a:p>
          <a:p>
            <a:pPr algn="just" eaLnBrk="1" hangingPunct="1">
              <a:lnSpc>
                <a:spcPct val="90000"/>
              </a:lnSpc>
            </a:pPr>
            <a:r>
              <a:rPr lang="it-IT" altLang="zh-CN" sz="2400" b="1" smtClean="0">
                <a:ea typeface="宋体" charset="-122"/>
              </a:rPr>
              <a:t>Comunque seri effetti cardiotossici (fibrillazione ventricolare ed ipotensione) possono avvenire con la fenitoina solo durante una iniezione endovenosa, soprattutto se viene impiegato un alto dosaggio o se viene fatta una rapida somministrazione.</a:t>
            </a:r>
          </a:p>
          <a:p>
            <a:pPr eaLnBrk="1" hangingPunct="1">
              <a:lnSpc>
                <a:spcPct val="90000"/>
              </a:lnSpc>
            </a:pPr>
            <a:r>
              <a:rPr lang="it-IT" altLang="zh-CN" smtClean="0">
                <a:ea typeface="宋体" charset="-122"/>
              </a:rPr>
              <a:t>Utile per intossicazione digitalica </a:t>
            </a:r>
          </a:p>
          <a:p>
            <a:pPr eaLnBrk="1" hangingPunct="1">
              <a:lnSpc>
                <a:spcPct val="90000"/>
              </a:lnSpc>
            </a:pPr>
            <a:r>
              <a:rPr lang="it-IT" altLang="zh-CN" smtClean="0">
                <a:solidFill>
                  <a:srgbClr val="FF3300"/>
                </a:solidFill>
                <a:ea typeface="宋体" charset="-122"/>
              </a:rPr>
              <a:t>Non interferisce con conduzione atrio-ventricolare</a:t>
            </a:r>
          </a:p>
          <a:p>
            <a:pPr eaLnBrk="1" hangingPunct="1">
              <a:lnSpc>
                <a:spcPct val="90000"/>
              </a:lnSpc>
            </a:pPr>
            <a:r>
              <a:rPr lang="it-IT" altLang="zh-CN" smtClean="0">
                <a:solidFill>
                  <a:srgbClr val="FF3300"/>
                </a:solidFill>
                <a:ea typeface="宋体" charset="-122"/>
              </a:rPr>
              <a:t>ma se presente completo blocco A-V </a:t>
            </a:r>
            <a:r>
              <a:rPr lang="it-IT" altLang="zh-CN" smtClean="0">
                <a:solidFill>
                  <a:srgbClr val="FF3300"/>
                </a:solidFill>
                <a:ea typeface="宋体" charset="-122"/>
                <a:sym typeface="Wingdings" pitchFamily="2" charset="2"/>
              </a:rPr>
              <a:t></a:t>
            </a:r>
            <a:r>
              <a:rPr lang="it-IT" altLang="zh-CN" smtClean="0">
                <a:solidFill>
                  <a:srgbClr val="FF3300"/>
                </a:solidFill>
                <a:ea typeface="宋体" charset="-122"/>
              </a:rPr>
              <a:t> pericolo</a:t>
            </a:r>
            <a:r>
              <a:rPr lang="it-IT" altLang="zh-CN" smtClean="0">
                <a:ea typeface="宋体" charset="-122"/>
              </a:rPr>
              <a:t> </a:t>
            </a:r>
            <a:endParaRPr lang="it-IT"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3500" y="101600"/>
            <a:ext cx="8982075" cy="6756400"/>
          </a:xfrm>
        </p:spPr>
        <p:txBody>
          <a:bodyPr/>
          <a:lstStyle/>
          <a:p>
            <a:pPr eaLnBrk="1" hangingPunct="1">
              <a:lnSpc>
                <a:spcPct val="80000"/>
              </a:lnSpc>
            </a:pPr>
            <a:r>
              <a:rPr lang="it-IT" altLang="zh-CN" sz="2800" b="1" smtClean="0">
                <a:solidFill>
                  <a:schemeClr val="accent2"/>
                </a:solidFill>
                <a:ea typeface="宋体" charset="-122"/>
              </a:rPr>
              <a:t>*Adrenergici </a:t>
            </a:r>
          </a:p>
          <a:p>
            <a:pPr algn="just" eaLnBrk="1" hangingPunct="1">
              <a:lnSpc>
                <a:spcPct val="80000"/>
              </a:lnSpc>
            </a:pPr>
            <a:r>
              <a:rPr lang="it-IT" altLang="zh-CN" sz="2400" b="1" smtClean="0">
                <a:solidFill>
                  <a:schemeClr val="accent2"/>
                </a:solidFill>
                <a:ea typeface="宋体" charset="-122"/>
              </a:rPr>
              <a:t>Quando vengono impiegati farmaci di questo gruppo, soprattutto adrenalina, noradrenalina, dopamina ed efedrina, per i loro effetti inotropi, cronotropi e batmotropi positivi sul cuore si deve sempre prevedere la possibilità che questi farmaci provochino, anche a dosi terapeutiche, una eccessiva azione producendo foci ectopici ventricolari, tachicardia o anche fibrillazione ventricolare. </a:t>
            </a:r>
          </a:p>
          <a:p>
            <a:pPr algn="just" eaLnBrk="1" hangingPunct="1">
              <a:lnSpc>
                <a:spcPct val="80000"/>
              </a:lnSpc>
            </a:pPr>
            <a:r>
              <a:rPr lang="it-IT" altLang="zh-CN" sz="2400" b="1" smtClean="0">
                <a:ea typeface="宋体" charset="-122"/>
              </a:rPr>
              <a:t>Un'overdose di questi farmaci può produrre segni elettrocardiografici di ipossia miocardica (alterazione del segmento ST e battiti ectopici) e necrosi subendocardica. </a:t>
            </a:r>
          </a:p>
          <a:p>
            <a:pPr algn="just" eaLnBrk="1" hangingPunct="1">
              <a:lnSpc>
                <a:spcPct val="80000"/>
              </a:lnSpc>
            </a:pPr>
            <a:r>
              <a:rPr lang="it-IT" altLang="zh-CN" sz="2400" b="1" smtClean="0">
                <a:ea typeface="宋体" charset="-122"/>
              </a:rPr>
              <a:t>Forse si pensa meno alla possibilità di questi effetti quando i farmaci adrenergici vengono usati per altre situazioni non correlate al cuore. </a:t>
            </a:r>
          </a:p>
          <a:p>
            <a:pPr algn="just" eaLnBrk="1" hangingPunct="1">
              <a:lnSpc>
                <a:spcPct val="80000"/>
              </a:lnSpc>
            </a:pPr>
            <a:r>
              <a:rPr lang="it-IT" altLang="zh-CN" sz="2400" b="1" smtClean="0">
                <a:solidFill>
                  <a:srgbClr val="FF3300"/>
                </a:solidFill>
                <a:ea typeface="宋体" charset="-122"/>
              </a:rPr>
              <a:t>Così l'adrenalina può essere presente nelle preparazioni di anestetici locali e, qualora vengano impiegate forti quantità di anestetico o se l'area infiltrata è fortemente vascolarizzata, una sufficiente quantità di adrenalina può essere assorbita in circolo tale da poter rappresentare un pericolo in un paziente con ipertensione o disturbi coronarici</a:t>
            </a:r>
            <a:r>
              <a:rPr lang="it-IT" altLang="zh-CN" sz="2400" b="1" smtClean="0">
                <a:ea typeface="宋体" charset="-122"/>
              </a:rPr>
              <a:t>.</a:t>
            </a:r>
            <a:r>
              <a:rPr lang="it-IT" altLang="zh-CN" sz="2400" smtClean="0">
                <a:ea typeface="宋体" charset="-122"/>
              </a:rPr>
              <a:t> </a:t>
            </a:r>
            <a:endParaRPr lang="it-IT"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3500" y="101600"/>
            <a:ext cx="8982075" cy="6756400"/>
          </a:xfrm>
        </p:spPr>
        <p:txBody>
          <a:bodyPr/>
          <a:lstStyle/>
          <a:p>
            <a:pPr eaLnBrk="1" hangingPunct="1"/>
            <a:r>
              <a:rPr lang="it-IT" altLang="zh-CN" b="1" smtClean="0">
                <a:solidFill>
                  <a:schemeClr val="accent2"/>
                </a:solidFill>
                <a:ea typeface="宋体" charset="-122"/>
              </a:rPr>
              <a:t>*Adrenergici (continua)</a:t>
            </a:r>
          </a:p>
          <a:p>
            <a:pPr algn="just" eaLnBrk="1" hangingPunct="1"/>
            <a:r>
              <a:rPr lang="it-IT" altLang="zh-CN" sz="2400" b="1" smtClean="0">
                <a:ea typeface="宋体" charset="-122"/>
              </a:rPr>
              <a:t>Analogamente l'orciprenalina (Alupent), il salbutamolo (Ventolin) ed il salmeterolo (Salmetedur, Arial) </a:t>
            </a:r>
            <a:r>
              <a:rPr lang="it-IT" altLang="zh-CN" sz="2400" b="1" smtClean="0">
                <a:solidFill>
                  <a:schemeClr val="accent2"/>
                </a:solidFill>
                <a:ea typeface="宋体" charset="-122"/>
              </a:rPr>
              <a:t>sono usati nel trattamento dell'asma e, benchè siano considerati soprattutto dei </a:t>
            </a:r>
            <a:r>
              <a:rPr lang="en-US" altLang="zh-CN" sz="2400" b="1" smtClean="0">
                <a:solidFill>
                  <a:schemeClr val="accent2"/>
                </a:solidFill>
                <a:ea typeface="宋体" charset="-122"/>
                <a:cs typeface="Times New Roman" pitchFamily="18" charset="0"/>
              </a:rPr>
              <a:t>ß</a:t>
            </a:r>
            <a:r>
              <a:rPr lang="it-IT" altLang="zh-CN" sz="2400" b="1" smtClean="0">
                <a:solidFill>
                  <a:schemeClr val="accent2"/>
                </a:solidFill>
                <a:ea typeface="宋体" charset="-122"/>
              </a:rPr>
              <a:t>2-agonisti selettivi e quindi poco attivi sul cuore, possono determinare con una certa frequenza battiti ectopici ventricolari</a:t>
            </a:r>
            <a:r>
              <a:rPr lang="it-IT" altLang="zh-CN" sz="2400" b="1" smtClean="0">
                <a:ea typeface="宋体" charset="-122"/>
              </a:rPr>
              <a:t> e di conseguenza questi farmaci devono essere usati con prudenza in pazienti con malattie cardiovascolari, quali coronaropatie, aritmie, ipertensione arteriosa. </a:t>
            </a:r>
          </a:p>
          <a:p>
            <a:pPr algn="just" eaLnBrk="1" hangingPunct="1"/>
            <a:endParaRPr lang="it-IT" altLang="zh-CN" sz="2400" b="1" smtClean="0">
              <a:ea typeface="宋体" charset="-122"/>
            </a:endParaRPr>
          </a:p>
          <a:p>
            <a:pPr algn="just" eaLnBrk="1" hangingPunct="1"/>
            <a:r>
              <a:rPr lang="it-IT" altLang="zh-CN" sz="2400" b="1" smtClean="0">
                <a:ea typeface="宋体" charset="-122"/>
              </a:rPr>
              <a:t>Anche la ritodrina (Miolene), </a:t>
            </a:r>
            <a:r>
              <a:rPr lang="en-US" altLang="zh-CN" sz="2400" b="1" smtClean="0">
                <a:ea typeface="宋体" charset="-122"/>
              </a:rPr>
              <a:t>ß</a:t>
            </a:r>
            <a:r>
              <a:rPr lang="it-IT" altLang="zh-CN" sz="2400" b="1" smtClean="0">
                <a:ea typeface="宋体" charset="-122"/>
              </a:rPr>
              <a:t>2-agonista, usato come rilassante uterino nel pericolo di parto prematuro, può occasionalmente dare aritmie [la ritodrina nella madre provoca ischemia ed aritmie ed una iperglicemia da </a:t>
            </a:r>
            <a:r>
              <a:rPr lang="en-US" altLang="zh-CN" sz="2400" b="1" smtClean="0">
                <a:ea typeface="宋体" charset="-122"/>
              </a:rPr>
              <a:t>ß</a:t>
            </a:r>
            <a:r>
              <a:rPr lang="it-IT" altLang="zh-CN" sz="2400" b="1" smtClean="0">
                <a:ea typeface="宋体" charset="-122"/>
              </a:rPr>
              <a:t>2 stimolo (glicogenolisi) cui consegue una iperproduzione di insulina da parte del neonato]</a:t>
            </a:r>
            <a:r>
              <a:rPr lang="it-IT" altLang="zh-CN" smtClean="0">
                <a:ea typeface="宋体" charset="-122"/>
              </a:rPr>
              <a:t> </a:t>
            </a:r>
            <a:endParaRPr lang="it-IT"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63500" y="-12700"/>
            <a:ext cx="8982075" cy="6756400"/>
          </a:xfrm>
        </p:spPr>
        <p:txBody>
          <a:bodyPr/>
          <a:lstStyle/>
          <a:p>
            <a:pPr eaLnBrk="1" hangingPunct="1">
              <a:lnSpc>
                <a:spcPct val="80000"/>
              </a:lnSpc>
            </a:pPr>
            <a:r>
              <a:rPr lang="it-IT" altLang="zh-CN" sz="2400" b="1" smtClean="0">
                <a:solidFill>
                  <a:schemeClr val="accent2"/>
                </a:solidFill>
                <a:ea typeface="宋体" charset="-122"/>
              </a:rPr>
              <a:t>*Vasodilatatori </a:t>
            </a:r>
          </a:p>
          <a:p>
            <a:pPr algn="just" eaLnBrk="1" hangingPunct="1">
              <a:lnSpc>
                <a:spcPct val="80000"/>
              </a:lnSpc>
            </a:pPr>
            <a:r>
              <a:rPr lang="it-IT" altLang="zh-CN" sz="2400" b="1" smtClean="0">
                <a:ea typeface="宋体" charset="-122"/>
              </a:rPr>
              <a:t>Possono produrre effetti cardiotossici che possono venir generati da </a:t>
            </a:r>
            <a:r>
              <a:rPr lang="it-IT" altLang="zh-CN" sz="2400" b="1" smtClean="0">
                <a:solidFill>
                  <a:schemeClr val="accent2"/>
                </a:solidFill>
                <a:ea typeface="宋体" charset="-122"/>
              </a:rPr>
              <a:t>una tachicardia riflessa conseguente all'ipotensione</a:t>
            </a:r>
            <a:r>
              <a:rPr lang="it-IT" altLang="zh-CN" sz="2400" b="1" smtClean="0">
                <a:ea typeface="宋体" charset="-122"/>
              </a:rPr>
              <a:t>.</a:t>
            </a:r>
          </a:p>
          <a:p>
            <a:pPr algn="just" eaLnBrk="1" hangingPunct="1">
              <a:lnSpc>
                <a:spcPct val="80000"/>
              </a:lnSpc>
            </a:pPr>
            <a:r>
              <a:rPr lang="it-IT" altLang="zh-CN" sz="2400" b="1" smtClean="0">
                <a:ea typeface="宋体" charset="-122"/>
              </a:rPr>
              <a:t> </a:t>
            </a:r>
            <a:r>
              <a:rPr lang="it-IT" altLang="zh-CN" sz="2400" b="1" smtClean="0">
                <a:ea typeface="宋体" charset="-122"/>
                <a:sym typeface="Symbol" pitchFamily="18" charset="2"/>
              </a:rPr>
              <a:t></a:t>
            </a:r>
            <a:r>
              <a:rPr lang="it-IT" altLang="zh-CN" sz="2400" b="1" smtClean="0">
                <a:solidFill>
                  <a:schemeClr val="accent2"/>
                </a:solidFill>
                <a:ea typeface="宋体" charset="-122"/>
              </a:rPr>
              <a:t>La forte ipotensione determina una stimolazione riflessa, tramite barocettori carotidei, del centro vasomotore con una forte stimolazione adrenergica e </a:t>
            </a:r>
            <a:r>
              <a:rPr lang="it-IT" altLang="zh-CN" sz="2400" b="1" smtClean="0">
                <a:solidFill>
                  <a:srgbClr val="FF3300"/>
                </a:solidFill>
                <a:ea typeface="宋体" charset="-122"/>
              </a:rPr>
              <a:t>quindi un forte aumento compensatorio della forza e della frequenza cardiaca</a:t>
            </a:r>
            <a:r>
              <a:rPr lang="it-IT" altLang="zh-CN" sz="2400" b="1" smtClean="0">
                <a:ea typeface="宋体" charset="-122"/>
              </a:rPr>
              <a:t>; si ha inoltre una stimolazione del rilascio di renina con liberazione di angiotensina Il e poi di aldosterone con conseguente ritenzione di liquidi. </a:t>
            </a:r>
            <a:endParaRPr lang="it-IT" altLang="zh-CN" sz="2400" b="1" u="sng" smtClean="0">
              <a:ea typeface="宋体" charset="-122"/>
            </a:endParaRPr>
          </a:p>
          <a:p>
            <a:pPr algn="just" eaLnBrk="1" hangingPunct="1">
              <a:lnSpc>
                <a:spcPct val="80000"/>
              </a:lnSpc>
            </a:pPr>
            <a:r>
              <a:rPr lang="en-US" altLang="zh-CN" sz="2400" b="1" smtClean="0">
                <a:solidFill>
                  <a:schemeClr val="accent2"/>
                </a:solidFill>
                <a:ea typeface="宋体" charset="-122"/>
                <a:cs typeface="Times New Roman" pitchFamily="18" charset="0"/>
              </a:rPr>
              <a:t>*ß-bloccanti</a:t>
            </a:r>
            <a:r>
              <a:rPr lang="it-IT" altLang="zh-CN" sz="2400" b="1" u="sng" smtClean="0">
                <a:ea typeface="宋体" charset="-122"/>
              </a:rPr>
              <a:t> </a:t>
            </a:r>
            <a:endParaRPr lang="it-IT" altLang="zh-CN" sz="2400" b="1" smtClean="0">
              <a:ea typeface="宋体" charset="-122"/>
            </a:endParaRPr>
          </a:p>
          <a:p>
            <a:pPr algn="just" eaLnBrk="1" hangingPunct="1">
              <a:lnSpc>
                <a:spcPct val="80000"/>
              </a:lnSpc>
            </a:pPr>
            <a:r>
              <a:rPr lang="it-IT" altLang="zh-CN" sz="2400" b="1" smtClean="0">
                <a:solidFill>
                  <a:schemeClr val="accent2"/>
                </a:solidFill>
                <a:ea typeface="宋体" charset="-122"/>
              </a:rPr>
              <a:t>I bloccanti del recettore </a:t>
            </a:r>
            <a:r>
              <a:rPr lang="en-US" altLang="zh-CN" sz="2400" b="1" smtClean="0">
                <a:solidFill>
                  <a:schemeClr val="accent2"/>
                </a:solidFill>
                <a:ea typeface="宋体" charset="-122"/>
              </a:rPr>
              <a:t>ß</a:t>
            </a:r>
            <a:r>
              <a:rPr lang="it-IT" altLang="zh-CN" sz="2400" b="1" smtClean="0">
                <a:solidFill>
                  <a:schemeClr val="accent2"/>
                </a:solidFill>
                <a:ea typeface="宋体" charset="-122"/>
              </a:rPr>
              <a:t>-adrenergico in dosi elevate, riducono la contrattilità e la conduzione cardiaca e possono causare blocco AV e a volte scatenare uno scompenso cardiaco.</a:t>
            </a:r>
            <a:r>
              <a:rPr lang="it-IT" altLang="zh-CN" sz="2400" b="1" smtClean="0">
                <a:ea typeface="宋体" charset="-122"/>
              </a:rPr>
              <a:t> </a:t>
            </a:r>
          </a:p>
          <a:p>
            <a:pPr algn="just" eaLnBrk="1" hangingPunct="1">
              <a:lnSpc>
                <a:spcPct val="80000"/>
              </a:lnSpc>
            </a:pPr>
            <a:r>
              <a:rPr lang="it-IT" altLang="zh-CN" sz="2400" b="1" smtClean="0">
                <a:ea typeface="宋体" charset="-122"/>
              </a:rPr>
              <a:t>In genere la reazione prevedibile ad una dose eccessiva di tali farmaci è una </a:t>
            </a:r>
            <a:r>
              <a:rPr lang="it-IT" altLang="zh-CN" sz="2400" b="1" smtClean="0">
                <a:solidFill>
                  <a:schemeClr val="accent2"/>
                </a:solidFill>
                <a:ea typeface="宋体" charset="-122"/>
              </a:rPr>
              <a:t>bradicardia.</a:t>
            </a:r>
            <a:r>
              <a:rPr lang="it-IT" altLang="zh-CN" sz="2400" b="1" smtClean="0">
                <a:ea typeface="宋体" charset="-122"/>
              </a:rPr>
              <a:t> </a:t>
            </a:r>
          </a:p>
          <a:p>
            <a:pPr algn="just" eaLnBrk="1" hangingPunct="1">
              <a:lnSpc>
                <a:spcPct val="80000"/>
              </a:lnSpc>
            </a:pPr>
            <a:r>
              <a:rPr lang="it-IT" altLang="zh-CN" sz="2400" b="1" smtClean="0">
                <a:ea typeface="宋体" charset="-122"/>
              </a:rPr>
              <a:t>Effetti cardiaci avversi, come angina pectoris ed infarto miocardico, possono insorgere dopo brusca sospensione di </a:t>
            </a:r>
            <a:r>
              <a:rPr lang="en-US" altLang="zh-CN" sz="2400" b="1" smtClean="0">
                <a:ea typeface="宋体" charset="-122"/>
              </a:rPr>
              <a:t>ß-</a:t>
            </a:r>
            <a:r>
              <a:rPr lang="it-IT" altLang="zh-CN" sz="2400" b="1" smtClean="0">
                <a:ea typeface="宋体" charset="-122"/>
              </a:rPr>
              <a:t>bloccanti, dopo che questi sono stati usati per lungo tempo. </a:t>
            </a:r>
            <a:r>
              <a:rPr lang="it-IT" altLang="zh-CN" sz="2400" b="1" smtClean="0">
                <a:solidFill>
                  <a:srgbClr val="FF3300"/>
                </a:solidFill>
                <a:ea typeface="宋体" charset="-122"/>
              </a:rPr>
              <a:t>Tali effetti possono derivare dalla supersensibilità dei recettori in seguito ad un loro aumentato numero come meccanismo di adattamento recettoriale durante la terapia.</a:t>
            </a:r>
            <a:r>
              <a:rPr lang="it-IT" altLang="zh-CN" sz="2400" smtClean="0">
                <a:solidFill>
                  <a:srgbClr val="FF3300"/>
                </a:solidFill>
                <a:ea typeface="宋体" charset="-122"/>
              </a:rPr>
              <a:t> </a:t>
            </a:r>
            <a:endParaRPr lang="it-IT" sz="2400" smtClean="0">
              <a:solidFill>
                <a:srgbClr val="FF33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it-IT" smtClean="0"/>
          </a:p>
        </p:txBody>
      </p:sp>
      <p:sp>
        <p:nvSpPr>
          <p:cNvPr id="26627" name="Rectangle 3"/>
          <p:cNvSpPr>
            <a:spLocks noGrp="1" noChangeArrowheads="1"/>
          </p:cNvSpPr>
          <p:nvPr>
            <p:ph type="body" idx="1"/>
          </p:nvPr>
        </p:nvSpPr>
        <p:spPr/>
        <p:txBody>
          <a:bodyPr/>
          <a:lstStyle/>
          <a:p>
            <a:pPr eaLnBrk="1" hangingPunct="1"/>
            <a:endParaRPr lang="it-IT" smtClean="0"/>
          </a:p>
        </p:txBody>
      </p:sp>
      <p:pic>
        <p:nvPicPr>
          <p:cNvPr id="26628" name="Picture 4" descr="MmP14_0RegolCicolAdrenCholin"/>
          <p:cNvPicPr>
            <a:picLocks noChangeAspect="1" noChangeArrowheads="1"/>
          </p:cNvPicPr>
          <p:nvPr/>
        </p:nvPicPr>
        <p:blipFill>
          <a:blip r:embed="rId2" cstate="print"/>
          <a:srcRect/>
          <a:stretch>
            <a:fillRect/>
          </a:stretch>
        </p:blipFill>
        <p:spPr bwMode="auto">
          <a:xfrm>
            <a:off x="762000" y="238125"/>
            <a:ext cx="762000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3500" y="-88900"/>
            <a:ext cx="8982075" cy="6946900"/>
          </a:xfrm>
        </p:spPr>
        <p:txBody>
          <a:bodyPr/>
          <a:lstStyle/>
          <a:p>
            <a:pPr eaLnBrk="1" hangingPunct="1">
              <a:lnSpc>
                <a:spcPct val="80000"/>
              </a:lnSpc>
            </a:pPr>
            <a:r>
              <a:rPr lang="it-IT" altLang="zh-CN" sz="2800" b="1" smtClean="0">
                <a:solidFill>
                  <a:schemeClr val="accent2"/>
                </a:solidFill>
                <a:ea typeface="宋体" charset="-122"/>
              </a:rPr>
              <a:t>*Antagonisti recettori H2-istaminici</a:t>
            </a:r>
          </a:p>
          <a:p>
            <a:pPr eaLnBrk="1" hangingPunct="1">
              <a:lnSpc>
                <a:spcPct val="80000"/>
              </a:lnSpc>
            </a:pPr>
            <a:endParaRPr lang="it-IT" altLang="zh-CN" sz="1400" b="1" smtClean="0">
              <a:solidFill>
                <a:schemeClr val="accent2"/>
              </a:solidFill>
              <a:ea typeface="宋体" charset="-122"/>
            </a:endParaRPr>
          </a:p>
          <a:p>
            <a:pPr algn="just" eaLnBrk="1" hangingPunct="1">
              <a:lnSpc>
                <a:spcPct val="80000"/>
              </a:lnSpc>
            </a:pPr>
            <a:r>
              <a:rPr lang="it-IT" altLang="zh-CN" sz="2400" b="1" smtClean="0">
                <a:ea typeface="宋体" charset="-122"/>
              </a:rPr>
              <a:t>La </a:t>
            </a:r>
            <a:r>
              <a:rPr lang="it-IT" altLang="zh-CN" sz="2400" b="1" smtClean="0">
                <a:solidFill>
                  <a:srgbClr val="FF3300"/>
                </a:solidFill>
                <a:ea typeface="宋体" charset="-122"/>
              </a:rPr>
              <a:t>cimetidina</a:t>
            </a:r>
            <a:r>
              <a:rPr lang="it-IT" altLang="zh-CN" sz="2400" b="1" smtClean="0">
                <a:ea typeface="宋体" charset="-122"/>
              </a:rPr>
              <a:t> soprattutto e in misura minore la </a:t>
            </a:r>
            <a:r>
              <a:rPr lang="it-IT" altLang="zh-CN" sz="2400" b="1" smtClean="0">
                <a:solidFill>
                  <a:srgbClr val="FF3300"/>
                </a:solidFill>
                <a:ea typeface="宋体" charset="-122"/>
              </a:rPr>
              <a:t>ranitidina</a:t>
            </a:r>
            <a:r>
              <a:rPr lang="it-IT" altLang="zh-CN" sz="2400" b="1" smtClean="0">
                <a:ea typeface="宋体" charset="-122"/>
              </a:rPr>
              <a:t> sono ritenute capaci di dare, particolarmente dopo impiego endovenoso, ma anche orale, delle alterazioni del ritmo cardiaco a volte con bradicardia, a volte con tachicardia sopraventricolare e ventricolare sino a fibrillazione ventricolare. </a:t>
            </a:r>
          </a:p>
          <a:p>
            <a:pPr algn="just" eaLnBrk="1" hangingPunct="1">
              <a:lnSpc>
                <a:spcPct val="80000"/>
              </a:lnSpc>
            </a:pPr>
            <a:r>
              <a:rPr lang="it-IT" altLang="zh-CN" sz="2400" b="1" smtClean="0">
                <a:ea typeface="宋体" charset="-122"/>
              </a:rPr>
              <a:t>Si ritiene pertanto opportuno esercitare una grande cautela nel somministrare H2-antagonisti, soprattutto per via endovenosa, in pazienti con precedenti disturbi cardiaci, particolarmente aritmie ed anormalità nella conduzione. </a:t>
            </a:r>
          </a:p>
          <a:p>
            <a:pPr algn="just" eaLnBrk="1" hangingPunct="1">
              <a:lnSpc>
                <a:spcPct val="80000"/>
              </a:lnSpc>
            </a:pPr>
            <a:r>
              <a:rPr lang="it-IT" altLang="zh-CN" sz="2400" b="1" smtClean="0">
                <a:solidFill>
                  <a:schemeClr val="accent2"/>
                </a:solidFill>
                <a:ea typeface="宋体" charset="-122"/>
              </a:rPr>
              <a:t>Si ritiene che la infusione endovenosa rapida di cimetidina, porti a liberazione di istamina, come avviene per molti altri farmaci basici. Pertanto si pensa che l'effetto bradicardizzante sia legato ad una azione diretta della cimetidina sul cuore, mentre le altre azioni sarebbero conseguenze della liberazione di istamina che possiede le seguenti azioni cardiache:</a:t>
            </a:r>
            <a:r>
              <a:rPr lang="it-IT" altLang="zh-CN" sz="2400" b="1" smtClean="0">
                <a:ea typeface="宋体" charset="-122"/>
              </a:rPr>
              <a:t> </a:t>
            </a:r>
          </a:p>
          <a:p>
            <a:pPr algn="just" eaLnBrk="1" hangingPunct="1">
              <a:lnSpc>
                <a:spcPct val="80000"/>
              </a:lnSpc>
            </a:pPr>
            <a:r>
              <a:rPr lang="it-IT" altLang="zh-CN" sz="2400" b="1" smtClean="0">
                <a:ea typeface="宋体" charset="-122"/>
              </a:rPr>
              <a:t>1) inotropa positiva (H2) cronotropa positiva (H2), 3) dromotropa negativa con rallentamento della conduzione A-V (H1), 4) batmotropa positiva con aumento della automaticità (H2), 5) Aritmogena (H2)</a:t>
            </a:r>
            <a:r>
              <a:rPr lang="it-IT" altLang="zh-CN" sz="2400" smtClean="0">
                <a:ea typeface="宋体" charset="-122"/>
              </a:rPr>
              <a:t> </a:t>
            </a:r>
            <a:endParaRPr lang="it-IT"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63500" y="88900"/>
            <a:ext cx="8982075" cy="6946900"/>
          </a:xfrm>
        </p:spPr>
        <p:txBody>
          <a:bodyPr/>
          <a:lstStyle/>
          <a:p>
            <a:pPr eaLnBrk="1" hangingPunct="1">
              <a:lnSpc>
                <a:spcPct val="80000"/>
              </a:lnSpc>
            </a:pPr>
            <a:r>
              <a:rPr lang="it-IT" altLang="zh-CN" sz="2400" b="1" smtClean="0">
                <a:solidFill>
                  <a:schemeClr val="accent2"/>
                </a:solidFill>
                <a:ea typeface="宋体" charset="-122"/>
              </a:rPr>
              <a:t>Farmaci che inducono ipokaliemia</a:t>
            </a:r>
            <a:r>
              <a:rPr lang="it-IT" altLang="zh-CN" sz="2000" b="1" smtClean="0">
                <a:ea typeface="宋体" charset="-122"/>
              </a:rPr>
              <a:t> </a:t>
            </a:r>
          </a:p>
          <a:p>
            <a:pPr algn="just" eaLnBrk="1" hangingPunct="1">
              <a:lnSpc>
                <a:spcPct val="80000"/>
              </a:lnSpc>
            </a:pPr>
            <a:r>
              <a:rPr lang="it-IT" altLang="zh-CN" sz="2000" b="1" smtClean="0">
                <a:ea typeface="宋体" charset="-122"/>
              </a:rPr>
              <a:t>In un paziente cardiopatico l'ipokaliemia conseguente ad un trattamento prolungato con tiazidi o furosemide, se non viene corretta, può produrre serie </a:t>
            </a:r>
          </a:p>
          <a:p>
            <a:pPr algn="just" eaLnBrk="1" hangingPunct="1">
              <a:lnSpc>
                <a:spcPct val="80000"/>
              </a:lnSpc>
            </a:pPr>
            <a:r>
              <a:rPr lang="it-IT" altLang="zh-CN" sz="2000" b="1" smtClean="0">
                <a:ea typeface="宋体" charset="-122"/>
              </a:rPr>
              <a:t>aritmie soprattutto dopo casi di infarto del miocardio</a:t>
            </a:r>
            <a:r>
              <a:rPr lang="it-IT" altLang="zh-CN" sz="2000" smtClean="0">
                <a:ea typeface="宋体" charset="-122"/>
              </a:rPr>
              <a:t> </a:t>
            </a:r>
          </a:p>
          <a:p>
            <a:pPr eaLnBrk="1" hangingPunct="1">
              <a:lnSpc>
                <a:spcPct val="80000"/>
              </a:lnSpc>
              <a:buFontTx/>
              <a:buNone/>
            </a:pPr>
            <a:r>
              <a:rPr lang="it-IT" sz="2400" b="1" smtClean="0">
                <a:solidFill>
                  <a:schemeClr val="accent2"/>
                </a:solidFill>
              </a:rPr>
              <a:t>	Neurolettici e Triciclici</a:t>
            </a:r>
            <a:r>
              <a:rPr lang="it-IT" sz="2000" b="1" u="sng" smtClean="0"/>
              <a:t> </a:t>
            </a:r>
            <a:endParaRPr lang="it-IT" sz="2000" smtClean="0"/>
          </a:p>
          <a:p>
            <a:pPr algn="just" eaLnBrk="1" hangingPunct="1">
              <a:lnSpc>
                <a:spcPct val="80000"/>
              </a:lnSpc>
            </a:pPr>
            <a:r>
              <a:rPr lang="it-IT" sz="2000" smtClean="0">
                <a:solidFill>
                  <a:srgbClr val="FF3300"/>
                </a:solidFill>
              </a:rPr>
              <a:t>Durante la terapia con antidepressivi triciclici gli effetti antimuscarinici e la tossicità cardiaca costituiscono un grave problema terapeutico.</a:t>
            </a:r>
            <a:r>
              <a:rPr lang="it-IT" sz="2000" smtClean="0"/>
              <a:t> </a:t>
            </a:r>
          </a:p>
          <a:p>
            <a:pPr algn="just" eaLnBrk="1" hangingPunct="1">
              <a:lnSpc>
                <a:spcPct val="80000"/>
              </a:lnSpc>
            </a:pPr>
            <a:r>
              <a:rPr lang="it-IT" sz="2000" smtClean="0"/>
              <a:t>Una dose eccessiva causa, a tutti i livelli, segni di allungamento dei tempi di conduzione, così si osserva un allungamento del QRS e degli intervalli P-R e Q-T, un appiattimento o addirittura inversione dell'onda T ed un blocco di branca. </a:t>
            </a:r>
            <a:r>
              <a:rPr lang="it-IT" sz="2000" b="1" smtClean="0">
                <a:solidFill>
                  <a:srgbClr val="FF3300"/>
                </a:solidFill>
              </a:rPr>
              <a:t>Di conseguenza i triciclici hanno un'azione depressiva diretta sul cuore.  </a:t>
            </a:r>
          </a:p>
          <a:p>
            <a:pPr algn="just" eaLnBrk="1" hangingPunct="1">
              <a:lnSpc>
                <a:spcPct val="80000"/>
              </a:lnSpc>
            </a:pPr>
            <a:r>
              <a:rPr lang="it-IT" sz="2000" smtClean="0"/>
              <a:t>Questi composti possiedono però anche uno </a:t>
            </a:r>
            <a:r>
              <a:rPr lang="it-IT" sz="2000" smtClean="0">
                <a:solidFill>
                  <a:schemeClr val="accent2"/>
                </a:solidFill>
              </a:rPr>
              <a:t>spiccato effetto di blocco sui  recettori adrenergici postsinaptici e di conseguenza danno grave ipotensione ortostatica cui consegue una potente stimolazione del cuore con possibili effetti aritmogeni</a:t>
            </a:r>
            <a:r>
              <a:rPr lang="it-IT" sz="2000" smtClean="0"/>
              <a:t> ventricolari e sopraventricolari. </a:t>
            </a:r>
            <a:r>
              <a:rPr lang="it-IT" sz="2000" smtClean="0">
                <a:solidFill>
                  <a:srgbClr val="FF3300"/>
                </a:solidFill>
              </a:rPr>
              <a:t>L'effetto cardio-stimolante è aggravato dalle proprietà antimuscariniche e dal blocco del reuptake di noradrenalina esercitato da tali composti. </a:t>
            </a:r>
          </a:p>
          <a:p>
            <a:pPr algn="just" eaLnBrk="1" hangingPunct="1">
              <a:lnSpc>
                <a:spcPct val="80000"/>
              </a:lnSpc>
            </a:pPr>
            <a:r>
              <a:rPr lang="it-IT" sz="2000" smtClean="0"/>
              <a:t>Durante la terapia con amitriptilina (Laroxyl) e </a:t>
            </a:r>
            <a:r>
              <a:rPr lang="it-IT" sz="2000" smtClean="0">
                <a:solidFill>
                  <a:schemeClr val="accent2"/>
                </a:solidFill>
              </a:rPr>
              <a:t>con altri tricilici si devono usare particolari precauzioni nei pazienti con affezioni cardiovascolari nei quali possono verificarsi tachicardia, turbe della conduzione e del ritmo, insufficienza cardiaca, appiattimento dell'onda T, infarto miocardico. </a:t>
            </a:r>
          </a:p>
          <a:p>
            <a:pPr algn="just" eaLnBrk="1" hangingPunct="1">
              <a:lnSpc>
                <a:spcPct val="80000"/>
              </a:lnSpc>
            </a:pPr>
            <a:r>
              <a:rPr lang="it-IT" sz="2000" smtClean="0"/>
              <a:t>I neurolettici possono causare, in maniera dose-dipendente, tachi-aritmia, allungamento del tratto QT ed altre modificazioni simili a quelle osservate con i triciclici, ma con una frequenza più bassa; sono stati segnalati anche casi di morti improvvise.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63500" y="88900"/>
            <a:ext cx="8942388" cy="6946900"/>
          </a:xfrm>
        </p:spPr>
        <p:txBody>
          <a:bodyPr/>
          <a:lstStyle/>
          <a:p>
            <a:pPr eaLnBrk="1" hangingPunct="1">
              <a:lnSpc>
                <a:spcPct val="80000"/>
              </a:lnSpc>
              <a:buFontTx/>
              <a:buNone/>
            </a:pPr>
            <a:r>
              <a:rPr lang="it-IT" altLang="zh-CN" sz="2400" b="1" smtClean="0">
                <a:solidFill>
                  <a:schemeClr val="accent2"/>
                </a:solidFill>
                <a:ea typeface="宋体" charset="-122"/>
              </a:rPr>
              <a:t>	*</a:t>
            </a:r>
            <a:r>
              <a:rPr lang="it-IT" altLang="zh-CN" sz="2800" b="1" smtClean="0">
                <a:solidFill>
                  <a:schemeClr val="accent2"/>
                </a:solidFill>
                <a:ea typeface="宋体" charset="-122"/>
              </a:rPr>
              <a:t>Antracicline</a:t>
            </a:r>
            <a:r>
              <a:rPr lang="it-IT" altLang="zh-CN" sz="2800" b="1" u="sng" smtClean="0">
                <a:ea typeface="宋体" charset="-122"/>
              </a:rPr>
              <a:t> </a:t>
            </a:r>
            <a:endParaRPr lang="it-IT" altLang="zh-CN" sz="2800" b="1" smtClean="0">
              <a:ea typeface="宋体" charset="-122"/>
            </a:endParaRPr>
          </a:p>
          <a:p>
            <a:pPr algn="just" eaLnBrk="1" hangingPunct="1">
              <a:lnSpc>
                <a:spcPct val="80000"/>
              </a:lnSpc>
            </a:pPr>
            <a:r>
              <a:rPr lang="it-IT" altLang="zh-CN" sz="2400" b="1" smtClean="0">
                <a:solidFill>
                  <a:srgbClr val="FF3300"/>
                </a:solidFill>
                <a:ea typeface="宋体" charset="-122"/>
              </a:rPr>
              <a:t>Gli antibiotici antraciclinici del tipo doxorubicina e daunorubicina sono agenti antitumorali molto efficaci, tuttavia la loro utilità clinica è molto limitata dalla loro cardiotossicità</a:t>
            </a:r>
            <a:r>
              <a:rPr lang="it-IT" altLang="zh-CN" sz="2400" b="1" smtClean="0">
                <a:ea typeface="宋体" charset="-122"/>
              </a:rPr>
              <a:t>. </a:t>
            </a:r>
          </a:p>
          <a:p>
            <a:pPr algn="just" eaLnBrk="1" hangingPunct="1">
              <a:lnSpc>
                <a:spcPct val="80000"/>
              </a:lnSpc>
            </a:pPr>
            <a:r>
              <a:rPr lang="it-IT" altLang="zh-CN" sz="2400" b="1" smtClean="0">
                <a:ea typeface="宋体" charset="-122"/>
              </a:rPr>
              <a:t>Sono stati descritti effetti tossici cardiaci sia acuti sia cronici. </a:t>
            </a:r>
          </a:p>
          <a:p>
            <a:pPr algn="just" eaLnBrk="1" hangingPunct="1">
              <a:lnSpc>
                <a:spcPct val="80000"/>
              </a:lnSpc>
            </a:pPr>
            <a:r>
              <a:rPr lang="it-IT" altLang="zh-CN" sz="2400" b="1" smtClean="0">
                <a:solidFill>
                  <a:schemeClr val="accent2"/>
                </a:solidFill>
                <a:ea typeface="宋体" charset="-122"/>
              </a:rPr>
              <a:t>Gli effetti acuti mimano delle risposte di tipo anafilattico come tachicardia e varie aritmie; questi effetti sono clinicamente trattabili e molto verosimilmente sono dovuti ad un potente rilascio di istamina dalle mast cells</a:t>
            </a:r>
            <a:r>
              <a:rPr lang="it-IT" altLang="zh-CN" sz="2400" b="1" smtClean="0">
                <a:ea typeface="宋体" charset="-122"/>
              </a:rPr>
              <a:t>. </a:t>
            </a:r>
          </a:p>
          <a:p>
            <a:pPr algn="just" eaLnBrk="1" hangingPunct="1">
              <a:lnSpc>
                <a:spcPct val="80000"/>
              </a:lnSpc>
            </a:pPr>
            <a:r>
              <a:rPr lang="it-IT" altLang="zh-CN" sz="2400" b="1" smtClean="0">
                <a:ea typeface="宋体" charset="-122"/>
              </a:rPr>
              <a:t>Forti dosi possono dare come effetti acuti insufficienza del ventricolo sinistro che per altro risponde ad un trattamento con digitalici o con perfusioni di calcio, facendo così supporre che questo meccanismo acuto di tossicità sia legato a bassi livelli di calcio citosolico. </a:t>
            </a:r>
          </a:p>
          <a:p>
            <a:pPr algn="just" eaLnBrk="1" hangingPunct="1">
              <a:lnSpc>
                <a:spcPct val="80000"/>
              </a:lnSpc>
            </a:pPr>
            <a:r>
              <a:rPr lang="it-IT" altLang="zh-CN" sz="2400" b="1" smtClean="0">
                <a:solidFill>
                  <a:srgbClr val="FF3300"/>
                </a:solidFill>
                <a:ea typeface="宋体" charset="-122"/>
              </a:rPr>
              <a:t>Tuttavia il maggior effetto limitante all'impiego delle antracicline è quello conseguente ad un trattamento a lungo termine, effetto che solitamente consiste nel verificarsi di cardiomiopatie che in numerosi casi sfociano in insufficienza cardiaca.</a:t>
            </a:r>
            <a:r>
              <a:rPr lang="it-IT" altLang="zh-CN" sz="2400" smtClean="0">
                <a:ea typeface="宋体" charset="-122"/>
              </a:rPr>
              <a:t> (vedere più avanti)</a:t>
            </a:r>
            <a:endParaRPr lang="it-IT"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63500" y="88900"/>
            <a:ext cx="8942388" cy="6946900"/>
          </a:xfrm>
        </p:spPr>
        <p:txBody>
          <a:bodyPr/>
          <a:lstStyle/>
          <a:p>
            <a:pPr algn="just" eaLnBrk="1" hangingPunct="1">
              <a:lnSpc>
                <a:spcPct val="80000"/>
              </a:lnSpc>
            </a:pPr>
            <a:r>
              <a:rPr lang="it-IT" altLang="zh-CN" sz="2400" b="1" smtClean="0">
                <a:solidFill>
                  <a:schemeClr val="accent2"/>
                </a:solidFill>
                <a:ea typeface="宋体" charset="-122"/>
              </a:rPr>
              <a:t>FARMACI CHE DEPRIMONO LA FUNZIONALITA' DEL MIOCARDIO</a:t>
            </a:r>
          </a:p>
          <a:p>
            <a:pPr algn="just" eaLnBrk="1" hangingPunct="1">
              <a:lnSpc>
                <a:spcPct val="80000"/>
              </a:lnSpc>
              <a:buFontTx/>
              <a:buNone/>
            </a:pPr>
            <a:r>
              <a:rPr lang="it-IT" altLang="zh-CN" sz="1200" b="1" smtClean="0">
                <a:ea typeface="宋体" charset="-122"/>
              </a:rPr>
              <a:t> </a:t>
            </a:r>
          </a:p>
          <a:p>
            <a:pPr algn="just" eaLnBrk="1" hangingPunct="1">
              <a:lnSpc>
                <a:spcPct val="80000"/>
              </a:lnSpc>
            </a:pPr>
            <a:r>
              <a:rPr lang="it-IT" altLang="zh-CN" sz="2400" b="1" smtClean="0">
                <a:solidFill>
                  <a:schemeClr val="accent2"/>
                </a:solidFill>
                <a:ea typeface="宋体" charset="-122"/>
              </a:rPr>
              <a:t>*Bloccanti dei recettori </a:t>
            </a:r>
            <a:r>
              <a:rPr lang="en-US" altLang="zh-CN" sz="2400" b="1" smtClean="0">
                <a:solidFill>
                  <a:schemeClr val="accent2"/>
                </a:solidFill>
                <a:ea typeface="宋体" charset="-122"/>
                <a:cs typeface="Times New Roman" pitchFamily="18" charset="0"/>
              </a:rPr>
              <a:t>ß-</a:t>
            </a:r>
            <a:r>
              <a:rPr lang="it-IT" altLang="zh-CN" sz="2400" b="1" smtClean="0">
                <a:solidFill>
                  <a:schemeClr val="accent2"/>
                </a:solidFill>
                <a:ea typeface="宋体" charset="-122"/>
              </a:rPr>
              <a:t>adrenergici</a:t>
            </a:r>
            <a:r>
              <a:rPr lang="it-IT" altLang="zh-CN" sz="2400" b="1" smtClean="0">
                <a:ea typeface="宋体" charset="-122"/>
              </a:rPr>
              <a:t> </a:t>
            </a:r>
          </a:p>
          <a:p>
            <a:pPr algn="just" eaLnBrk="1" hangingPunct="1">
              <a:lnSpc>
                <a:spcPct val="80000"/>
              </a:lnSpc>
            </a:pPr>
            <a:r>
              <a:rPr lang="it-IT" altLang="zh-CN" sz="2400" b="1" smtClean="0">
                <a:ea typeface="宋体" charset="-122"/>
              </a:rPr>
              <a:t>La depressione della funzionalità del miocardio, dell'eccitabilità e della velocità di conduzione sono una caratteristica dell'azione di questi farmaci e indubbiamente sono delle azioni che vengono sfruttate in terapia (Tachicardia parossistica, angina pectoris, ipertensione) </a:t>
            </a:r>
          </a:p>
          <a:p>
            <a:pPr algn="just" eaLnBrk="1" hangingPunct="1">
              <a:lnSpc>
                <a:spcPct val="80000"/>
              </a:lnSpc>
            </a:pPr>
            <a:r>
              <a:rPr lang="it-IT" altLang="zh-CN" sz="2400" b="1" smtClean="0">
                <a:solidFill>
                  <a:schemeClr val="accent2"/>
                </a:solidFill>
                <a:ea typeface="宋体" charset="-122"/>
              </a:rPr>
              <a:t>Tuttavia l'impiego di questi farmaci deve essere fatto con molta cautela in persone con insufficienza cardiaca o dopo infarto miocardico o che siano state sottoposte di recente a intervento chirurgico a carico del cuore.</a:t>
            </a:r>
            <a:r>
              <a:rPr lang="it-IT" altLang="zh-CN" sz="2400" b="1" smtClean="0">
                <a:ea typeface="宋体" charset="-122"/>
              </a:rPr>
              <a:t> </a:t>
            </a:r>
          </a:p>
          <a:p>
            <a:pPr algn="just" eaLnBrk="1" hangingPunct="1">
              <a:lnSpc>
                <a:spcPct val="80000"/>
              </a:lnSpc>
            </a:pPr>
            <a:r>
              <a:rPr lang="it-IT" altLang="zh-CN" sz="2400" b="1" smtClean="0">
                <a:ea typeface="宋体" charset="-122"/>
              </a:rPr>
              <a:t>Questi soggetti possono essere mantenuti in un soddisfacente stato di funzionalità cardiaca solo se sotto un adeguato controllo adrenergico, se tale guida viene a mancare per somministrazione di un </a:t>
            </a:r>
            <a:r>
              <a:rPr lang="en-US" altLang="zh-CN" sz="2400" b="1" smtClean="0">
                <a:ea typeface="宋体" charset="-122"/>
              </a:rPr>
              <a:t>ß</a:t>
            </a:r>
            <a:r>
              <a:rPr lang="it-IT" altLang="zh-CN" sz="2400" b="1" smtClean="0">
                <a:ea typeface="宋体" charset="-122"/>
              </a:rPr>
              <a:t>-bloccante si può verificare una grave bradicardia, insufficienza cardiaca ed ipotensione.</a:t>
            </a:r>
            <a:r>
              <a:rPr lang="it-IT" altLang="zh-CN" sz="2000" smtClean="0">
                <a:ea typeface="宋体" charset="-122"/>
              </a:rPr>
              <a:t> </a:t>
            </a:r>
            <a:endParaRPr lang="it-IT"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sarett F2"/>
          <p:cNvPicPr>
            <a:picLocks noChangeAspect="1" noChangeArrowheads="1"/>
          </p:cNvPicPr>
          <p:nvPr/>
        </p:nvPicPr>
        <p:blipFill>
          <a:blip r:embed="rId2" cstate="print">
            <a:lum bright="-12000" contrast="48000"/>
          </a:blip>
          <a:srcRect/>
          <a:stretch>
            <a:fillRect/>
          </a:stretch>
        </p:blipFill>
        <p:spPr bwMode="auto">
          <a:xfrm>
            <a:off x="476250" y="1112838"/>
            <a:ext cx="8012113" cy="5470525"/>
          </a:xfrm>
          <a:prstGeom prst="rect">
            <a:avLst/>
          </a:prstGeom>
          <a:noFill/>
          <a:ln w="9525">
            <a:noFill/>
            <a:miter lim="800000"/>
            <a:headEnd/>
            <a:tailEnd/>
          </a:ln>
        </p:spPr>
      </p:pic>
      <p:sp>
        <p:nvSpPr>
          <p:cNvPr id="4099" name="Text Box 3"/>
          <p:cNvSpPr txBox="1">
            <a:spLocks noChangeArrowheads="1"/>
          </p:cNvSpPr>
          <p:nvPr/>
        </p:nvSpPr>
        <p:spPr bwMode="auto">
          <a:xfrm>
            <a:off x="1443038" y="252413"/>
            <a:ext cx="6621462" cy="946150"/>
          </a:xfrm>
          <a:prstGeom prst="rect">
            <a:avLst/>
          </a:prstGeom>
          <a:solidFill>
            <a:srgbClr val="DDDDDD"/>
          </a:solidFill>
          <a:ln w="9525">
            <a:noFill/>
            <a:miter lim="800000"/>
            <a:headEnd/>
            <a:tailEnd/>
          </a:ln>
        </p:spPr>
        <p:txBody>
          <a:bodyPr wrap="none">
            <a:spAutoFit/>
          </a:bodyPr>
          <a:lstStyle/>
          <a:p>
            <a:pPr algn="ctr"/>
            <a:r>
              <a:rPr lang="it-IT" sz="2800" b="1">
                <a:latin typeface="Verdana" pitchFamily="34" charset="0"/>
              </a:rPr>
              <a:t>CONSEGUENZE DELLA </a:t>
            </a:r>
          </a:p>
          <a:p>
            <a:pPr algn="ctr"/>
            <a:r>
              <a:rPr lang="it-IT" sz="2800" b="1">
                <a:latin typeface="Verdana" pitchFamily="34" charset="0"/>
              </a:rPr>
              <a:t>TOSSICITA’ CARDIOVASCOLARE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400" b="1" smtClean="0">
                <a:solidFill>
                  <a:schemeClr val="accent2"/>
                </a:solidFill>
                <a:ea typeface="宋体" charset="-122"/>
              </a:rPr>
              <a:t>*C h i n i d i n a - L i d o c a i n a - P ro c a i n a m i d e</a:t>
            </a:r>
            <a:r>
              <a:rPr lang="it-IT" altLang="zh-CN" sz="2000" b="1" smtClean="0">
                <a:ea typeface="宋体" charset="-122"/>
              </a:rPr>
              <a:t> </a:t>
            </a:r>
          </a:p>
          <a:p>
            <a:pPr eaLnBrk="1" hangingPunct="1">
              <a:lnSpc>
                <a:spcPct val="80000"/>
              </a:lnSpc>
            </a:pPr>
            <a:r>
              <a:rPr lang="it-IT" altLang="zh-CN" sz="2000" b="1" smtClean="0">
                <a:ea typeface="宋体" charset="-122"/>
              </a:rPr>
              <a:t>Questi farmaci hanno un'azione simile e </a:t>
            </a:r>
            <a:r>
              <a:rPr lang="it-IT" altLang="zh-CN" sz="2000" b="1" smtClean="0">
                <a:solidFill>
                  <a:schemeClr val="accent2"/>
                </a:solidFill>
                <a:ea typeface="宋体" charset="-122"/>
              </a:rPr>
              <a:t>causano depressione dell'eccitabilità</a:t>
            </a:r>
            <a:r>
              <a:rPr lang="it-IT" altLang="zh-CN" sz="2000" b="1" smtClean="0">
                <a:ea typeface="宋体" charset="-122"/>
              </a:rPr>
              <a:t> </a:t>
            </a:r>
          </a:p>
          <a:p>
            <a:pPr eaLnBrk="1" hangingPunct="1">
              <a:lnSpc>
                <a:spcPct val="80000"/>
              </a:lnSpc>
            </a:pPr>
            <a:r>
              <a:rPr lang="it-IT" altLang="zh-CN" sz="2000" b="1" smtClean="0">
                <a:ea typeface="宋体" charset="-122"/>
              </a:rPr>
              <a:t>del miocardio e prolungamento del periodo refrattario del muscolo cardiaco. </a:t>
            </a:r>
          </a:p>
          <a:p>
            <a:pPr eaLnBrk="1" hangingPunct="1">
              <a:lnSpc>
                <a:spcPct val="80000"/>
              </a:lnSpc>
            </a:pPr>
            <a:r>
              <a:rPr lang="it-IT" altLang="zh-CN" sz="2000" b="1" smtClean="0">
                <a:ea typeface="宋体" charset="-122"/>
              </a:rPr>
              <a:t>Questa azione è dose dipendente ed è molto più marcata dopo somministra-zione endovenosa. </a:t>
            </a:r>
            <a:endParaRPr lang="it-IT" altLang="zh-CN" sz="2000" b="1" u="sng" smtClean="0">
              <a:ea typeface="宋体" charset="-122"/>
            </a:endParaRPr>
          </a:p>
          <a:p>
            <a:pPr eaLnBrk="1" hangingPunct="1">
              <a:lnSpc>
                <a:spcPct val="80000"/>
              </a:lnSpc>
            </a:pPr>
            <a:r>
              <a:rPr lang="it-IT" altLang="zh-CN" sz="2400" b="1" smtClean="0">
                <a:solidFill>
                  <a:schemeClr val="accent2"/>
                </a:solidFill>
                <a:ea typeface="宋体" charset="-122"/>
              </a:rPr>
              <a:t>*Verapamile</a:t>
            </a:r>
          </a:p>
          <a:p>
            <a:pPr algn="just" eaLnBrk="1" hangingPunct="1">
              <a:lnSpc>
                <a:spcPct val="80000"/>
              </a:lnSpc>
            </a:pPr>
            <a:r>
              <a:rPr lang="it-IT" altLang="zh-CN" sz="2000" b="1" smtClean="0">
                <a:ea typeface="宋体" charset="-122"/>
              </a:rPr>
              <a:t>Questo farmaco è stato inizialmente introdotto come farmaco antianginoso, ora è principalmente usato nel trattamento delle aritmie ipercinetiche sopraventricolari e come antiipertensivo. Ha uno specifico effetto inibitorio sul passaggio transmembrana degli ioni calcio nelle cellule miocardiche e nel muscolo liscio vasale. La capacità di bloccare i canali aumenta man mano che si eleva la frequenza dello stimolo eccitatorio. </a:t>
            </a:r>
          </a:p>
          <a:p>
            <a:pPr algn="just" eaLnBrk="1" hangingPunct="1">
              <a:lnSpc>
                <a:spcPct val="80000"/>
              </a:lnSpc>
            </a:pPr>
            <a:r>
              <a:rPr lang="it-IT" altLang="zh-CN" sz="2000" b="1" smtClean="0">
                <a:ea typeface="宋体" charset="-122"/>
              </a:rPr>
              <a:t>Il verapamil rallenta la conduzione atrio-ventricolare e riduce la frequenza del nodo S-A. </a:t>
            </a:r>
            <a:r>
              <a:rPr lang="it-IT" altLang="zh-CN" sz="2000" b="1" smtClean="0">
                <a:solidFill>
                  <a:schemeClr val="accent2"/>
                </a:solidFill>
                <a:ea typeface="宋体" charset="-122"/>
              </a:rPr>
              <a:t>Questa capacità del verapamil di rallentare la conduzione A-V rappresenta la base razionale del suo impiego nelle aritmie sopra ventricolari.</a:t>
            </a:r>
            <a:r>
              <a:rPr lang="it-IT" altLang="zh-CN" sz="2000" b="1" smtClean="0">
                <a:ea typeface="宋体" charset="-122"/>
              </a:rPr>
              <a:t> </a:t>
            </a:r>
          </a:p>
          <a:p>
            <a:pPr algn="just" eaLnBrk="1" hangingPunct="1">
              <a:lnSpc>
                <a:spcPct val="80000"/>
              </a:lnSpc>
            </a:pPr>
            <a:r>
              <a:rPr lang="it-IT" altLang="zh-CN" sz="2000" b="1" smtClean="0">
                <a:ea typeface="宋体" charset="-122"/>
              </a:rPr>
              <a:t>L'azione cardiodepressoria di questo farmaco è ben nota; sono stati segnalati casi di bradicardia (con battiti inferiori a 50/min), blocco A-V di l°, di 2° sino a blocco completo, asistolia transitoria, ipotensione ed aggravamento dell'insufficienza cardiaca. </a:t>
            </a:r>
          </a:p>
          <a:p>
            <a:pPr algn="just" eaLnBrk="1" hangingPunct="1">
              <a:lnSpc>
                <a:spcPct val="80000"/>
              </a:lnSpc>
            </a:pPr>
            <a:r>
              <a:rPr lang="it-IT" altLang="zh-CN" sz="2000" b="1" smtClean="0">
                <a:solidFill>
                  <a:srgbClr val="FF3300"/>
                </a:solidFill>
                <a:ea typeface="宋体" charset="-122"/>
              </a:rPr>
              <a:t>Il verapamile è controindicato in casi di intossicazione digitalica perchè fa aumentare la concentrazione ematica di digitale del 50-75%; durante una concomitante terapia con digitalici è necessario adeguare accuratamente le dosi dei digitalici per evitare una ipo- od iperdigitalizzazione.</a:t>
            </a:r>
            <a:r>
              <a:rPr lang="it-IT" altLang="zh-CN" sz="2000" b="1" smtClean="0">
                <a:ea typeface="宋体" charset="-122"/>
              </a:rPr>
              <a:t> </a:t>
            </a:r>
          </a:p>
          <a:p>
            <a:pPr algn="just" eaLnBrk="1" hangingPunct="1">
              <a:lnSpc>
                <a:spcPct val="80000"/>
              </a:lnSpc>
            </a:pPr>
            <a:r>
              <a:rPr lang="it-IT" altLang="zh-CN" sz="2000" b="1" smtClean="0">
                <a:ea typeface="宋体" charset="-122"/>
              </a:rPr>
              <a:t>Il verapamil non deve essere usato in casi di infarto recente complicato da bradicardia o comunque in casi di insufficienza cardiaca.</a:t>
            </a:r>
            <a:r>
              <a:rPr lang="it-IT" altLang="zh-CN" sz="2000" smtClean="0">
                <a:ea typeface="宋体" charset="-122"/>
              </a:rPr>
              <a:t> </a:t>
            </a:r>
            <a:endParaRPr lang="it-IT" sz="20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400" b="1" smtClean="0">
                <a:solidFill>
                  <a:schemeClr val="accent2"/>
                </a:solidFill>
                <a:ea typeface="宋体" charset="-122"/>
              </a:rPr>
              <a:t>*Antidepressivi triciclici </a:t>
            </a:r>
          </a:p>
          <a:p>
            <a:pPr eaLnBrk="1" hangingPunct="1">
              <a:lnSpc>
                <a:spcPct val="80000"/>
              </a:lnSpc>
            </a:pPr>
            <a:r>
              <a:rPr lang="it-IT" altLang="zh-CN" sz="2000" b="1" smtClean="0">
                <a:ea typeface="宋体" charset="-122"/>
              </a:rPr>
              <a:t>Questi farmaci devono essere evitati nel periodo successivo ad un infarto cardiaco acuto, in presenza di difetti della conduzione di branca o quando vengono somministrati altri deprimenti cardiaci. Come detto in precedenza, possono determinare complesso QRS, del tratto PR e QT, un aumento dei tutti i livelli ed una </a:t>
            </a:r>
            <a:r>
              <a:rPr lang="it-IT" altLang="zh-CN" sz="2000" b="1" smtClean="0">
                <a:solidFill>
                  <a:schemeClr val="accent2"/>
                </a:solidFill>
                <a:ea typeface="宋体" charset="-122"/>
              </a:rPr>
              <a:t>depressione diretta del cuore</a:t>
            </a:r>
            <a:r>
              <a:rPr lang="it-IT" altLang="zh-CN" sz="2000" b="1" smtClean="0">
                <a:ea typeface="宋体" charset="-122"/>
              </a:rPr>
              <a:t>. </a:t>
            </a:r>
            <a:endParaRPr lang="it-IT" altLang="zh-CN" sz="2000" b="1" u="sng" smtClean="0">
              <a:ea typeface="宋体" charset="-122"/>
            </a:endParaRPr>
          </a:p>
          <a:p>
            <a:pPr eaLnBrk="1" hangingPunct="1">
              <a:lnSpc>
                <a:spcPct val="80000"/>
              </a:lnSpc>
            </a:pPr>
            <a:r>
              <a:rPr lang="it-IT" altLang="zh-CN" sz="2400" b="1" smtClean="0">
                <a:solidFill>
                  <a:schemeClr val="accent2"/>
                </a:solidFill>
                <a:ea typeface="宋体" charset="-122"/>
              </a:rPr>
              <a:t>*Anestetici generali</a:t>
            </a:r>
          </a:p>
          <a:p>
            <a:pPr algn="just" eaLnBrk="1" hangingPunct="1">
              <a:lnSpc>
                <a:spcPct val="80000"/>
              </a:lnSpc>
            </a:pPr>
            <a:r>
              <a:rPr lang="it-IT" sz="2000" b="1" smtClean="0"/>
              <a:t>La cardiotossicità da idrocarburi alogenati a basso peso molecolare è maggiore di quella degli idrocarburi non sostituiti.</a:t>
            </a:r>
            <a:r>
              <a:rPr lang="it-IT" sz="2000" smtClean="0"/>
              <a:t> </a:t>
            </a:r>
            <a:r>
              <a:rPr lang="it-IT" altLang="zh-CN" sz="2000" b="1" smtClean="0">
                <a:solidFill>
                  <a:schemeClr val="accent2"/>
                </a:solidFill>
                <a:ea typeface="宋体" charset="-122"/>
              </a:rPr>
              <a:t>Essi deprimono la frequenza cardiaca, la contrattilità e la conduzione. </a:t>
            </a:r>
          </a:p>
          <a:p>
            <a:pPr algn="just" eaLnBrk="1" hangingPunct="1">
              <a:lnSpc>
                <a:spcPct val="80000"/>
              </a:lnSpc>
            </a:pPr>
            <a:r>
              <a:rPr lang="it-IT" altLang="zh-CN" sz="2000" b="1" smtClean="0">
                <a:solidFill>
                  <a:srgbClr val="FF3300"/>
                </a:solidFill>
                <a:ea typeface="宋体" charset="-122"/>
              </a:rPr>
              <a:t>Il numero degli atomi di alogeno e dei legami insaturi influenza la potenza relativa (es. l'effetto inotropo negativo degli etani aumenta sino ad arrivare al suo massimo nel derivato tetracloro analogamente il tricloroetilene è più potente del tricloroetanolo).</a:t>
            </a:r>
            <a:r>
              <a:rPr lang="it-IT" altLang="zh-CN" sz="2000" b="1" smtClean="0">
                <a:ea typeface="宋体" charset="-122"/>
              </a:rPr>
              <a:t> </a:t>
            </a:r>
          </a:p>
          <a:p>
            <a:pPr algn="just" eaLnBrk="1" hangingPunct="1">
              <a:lnSpc>
                <a:spcPct val="80000"/>
              </a:lnSpc>
            </a:pPr>
            <a:r>
              <a:rPr lang="it-IT" altLang="zh-CN" sz="2000" b="1" smtClean="0">
                <a:ea typeface="宋体" charset="-122"/>
              </a:rPr>
              <a:t>Alcune di queste sostanze sensibilizzano il cuore all'effetto aritmogeno dell'adrenalina endogena od agli agonisti p-adrenergici. </a:t>
            </a:r>
          </a:p>
          <a:p>
            <a:pPr algn="just" eaLnBrk="1" hangingPunct="1">
              <a:lnSpc>
                <a:spcPct val="80000"/>
              </a:lnSpc>
            </a:pPr>
            <a:r>
              <a:rPr lang="it-IT" altLang="zh-CN" sz="2000" b="1" smtClean="0">
                <a:ea typeface="宋体" charset="-122"/>
              </a:rPr>
              <a:t>Il cloroformio è stata una delle prime sostanze identificate come capaci di dare un tale effetto. </a:t>
            </a:r>
            <a:r>
              <a:rPr lang="it-IT" altLang="zh-CN" sz="2000" b="1" smtClean="0">
                <a:solidFill>
                  <a:schemeClr val="accent2"/>
                </a:solidFill>
                <a:ea typeface="宋体" charset="-122"/>
              </a:rPr>
              <a:t>Alotano, metossifluorano ed enflurano hanno effetti cronotropi, inotropi e dromotropi negativi alla concentrazione usata per l'anestesia. </a:t>
            </a:r>
          </a:p>
          <a:p>
            <a:pPr algn="just" eaLnBrk="1" hangingPunct="1">
              <a:lnSpc>
                <a:spcPct val="80000"/>
              </a:lnSpc>
            </a:pPr>
            <a:r>
              <a:rPr lang="it-IT" altLang="zh-CN" sz="2000" b="1" smtClean="0">
                <a:solidFill>
                  <a:schemeClr val="accent2"/>
                </a:solidFill>
                <a:ea typeface="宋体" charset="-122"/>
              </a:rPr>
              <a:t>Perciò possono produrre depressione cardiaca e, sebbene raramente, arresto cardiaco. </a:t>
            </a:r>
            <a:endParaRPr lang="it-IT" sz="2000" b="1" smtClean="0">
              <a:solidFill>
                <a:schemeClr val="accen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400" b="1" smtClean="0">
                <a:solidFill>
                  <a:schemeClr val="accent2"/>
                </a:solidFill>
                <a:ea typeface="宋体" charset="-122"/>
              </a:rPr>
              <a:t>*Anestetici generali (continua)</a:t>
            </a:r>
          </a:p>
          <a:p>
            <a:pPr algn="just" eaLnBrk="1" hangingPunct="1">
              <a:lnSpc>
                <a:spcPct val="80000"/>
              </a:lnSpc>
            </a:pPr>
            <a:r>
              <a:rPr lang="it-IT" altLang="zh-CN" sz="2400" b="1" smtClean="0">
                <a:ea typeface="宋体" charset="-122"/>
              </a:rPr>
              <a:t>Tuttavia, durante l'anestesia da alotano e composti analoghi, possono verificarsi due tipi di aritmie: </a:t>
            </a:r>
          </a:p>
          <a:p>
            <a:pPr algn="just" eaLnBrk="1" hangingPunct="1">
              <a:lnSpc>
                <a:spcPct val="80000"/>
              </a:lnSpc>
            </a:pPr>
            <a:r>
              <a:rPr lang="it-IT" altLang="zh-CN" sz="2400" b="1" smtClean="0">
                <a:ea typeface="宋体" charset="-122"/>
              </a:rPr>
              <a:t>1) inizialmente una bradicardia dovuta appunto all'azione diretta depressiva dell'alotano sul cuore che predomina durante il periodo dell'induzione </a:t>
            </a:r>
          </a:p>
          <a:p>
            <a:pPr algn="just" eaLnBrk="1" hangingPunct="1">
              <a:lnSpc>
                <a:spcPct val="80000"/>
              </a:lnSpc>
            </a:pPr>
            <a:r>
              <a:rPr lang="it-IT" altLang="zh-CN" sz="2400" b="1" smtClean="0">
                <a:ea typeface="宋体" charset="-122"/>
              </a:rPr>
              <a:t>2) secondariamente un'aritmia ventricolare dovuta al fatto che l'anestetico sensibilizza il cuore all'azione delle catecolamine liberate in conseguenza ad una aumentata attività simpatica da depressione respiratoria (acidosi respiratoria), da intubazione tracheale o da manipolazione chirurgica durante una anestesia di profondità non adeguata.</a:t>
            </a:r>
          </a:p>
          <a:p>
            <a:pPr algn="just" eaLnBrk="1" hangingPunct="1">
              <a:lnSpc>
                <a:spcPct val="80000"/>
              </a:lnSpc>
            </a:pPr>
            <a:r>
              <a:rPr lang="it-IT" altLang="zh-CN" sz="2400" b="1" i="1" smtClean="0">
                <a:ea typeface="宋体" charset="-122"/>
              </a:rPr>
              <a:t> </a:t>
            </a:r>
            <a:endParaRPr lang="it-IT" altLang="zh-CN" sz="2400" b="1" smtClean="0">
              <a:ea typeface="宋体" charset="-122"/>
            </a:endParaRPr>
          </a:p>
          <a:p>
            <a:pPr algn="just" eaLnBrk="1" hangingPunct="1">
              <a:lnSpc>
                <a:spcPct val="80000"/>
              </a:lnSpc>
            </a:pPr>
            <a:r>
              <a:rPr lang="it-IT" altLang="zh-CN" sz="2400" b="1" smtClean="0">
                <a:ea typeface="宋体" charset="-122"/>
              </a:rPr>
              <a:t>In genere l'esposizione a questi anestetici dà effetti reversibili, specialmente in pazienti senza preesistenti disturbi cardiovascolari. </a:t>
            </a:r>
          </a:p>
          <a:p>
            <a:pPr algn="just" eaLnBrk="1" hangingPunct="1">
              <a:lnSpc>
                <a:spcPct val="80000"/>
              </a:lnSpc>
            </a:pPr>
            <a:r>
              <a:rPr lang="it-IT" altLang="zh-CN" sz="2400" b="1" smtClean="0">
                <a:solidFill>
                  <a:schemeClr val="accent2"/>
                </a:solidFill>
                <a:ea typeface="宋体" charset="-122"/>
              </a:rPr>
              <a:t>Per quello che riguarda il meccanismo dell'azione tossica cardiaca, è stato ipotizzato che questi composti interferiscano con la produzione e l'utilizzazione dell'energia e con il trasferimento intracellulare del calcio fra i compartimenti subcellulari.</a:t>
            </a:r>
            <a:r>
              <a:rPr lang="it-IT" altLang="zh-CN" sz="2000" smtClean="0">
                <a:ea typeface="宋体" charset="-122"/>
              </a:rPr>
              <a:t>  </a:t>
            </a:r>
            <a:endParaRPr lang="it-IT" sz="20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3500" y="88900"/>
            <a:ext cx="8942388" cy="6946900"/>
          </a:xfrm>
        </p:spPr>
        <p:txBody>
          <a:bodyPr/>
          <a:lstStyle/>
          <a:p>
            <a:pPr eaLnBrk="1" hangingPunct="1">
              <a:lnSpc>
                <a:spcPct val="80000"/>
              </a:lnSpc>
            </a:pPr>
            <a:endParaRPr lang="it-IT" altLang="zh-CN" sz="2400" b="1" smtClean="0">
              <a:solidFill>
                <a:schemeClr val="accent2"/>
              </a:solidFill>
              <a:ea typeface="宋体" charset="-122"/>
            </a:endParaRPr>
          </a:p>
          <a:p>
            <a:pPr algn="ctr" eaLnBrk="1" hangingPunct="1">
              <a:lnSpc>
                <a:spcPct val="80000"/>
              </a:lnSpc>
            </a:pPr>
            <a:r>
              <a:rPr lang="it-IT" altLang="zh-CN" sz="2400" b="1" smtClean="0">
                <a:solidFill>
                  <a:schemeClr val="accent2"/>
                </a:solidFill>
                <a:ea typeface="宋体" charset="-122"/>
              </a:rPr>
              <a:t>FARMACI CHE CAUSANO MODIFICAZIONI STRUTTURALI E CARDIOMIOPATIE</a:t>
            </a:r>
            <a:r>
              <a:rPr lang="it-IT" altLang="zh-CN" sz="2000" b="1" smtClean="0">
                <a:ea typeface="宋体" charset="-122"/>
              </a:rPr>
              <a:t> </a:t>
            </a:r>
          </a:p>
          <a:p>
            <a:pPr algn="ctr" eaLnBrk="1" hangingPunct="1">
              <a:lnSpc>
                <a:spcPct val="80000"/>
              </a:lnSpc>
            </a:pPr>
            <a:endParaRPr lang="it-IT" altLang="zh-CN" sz="2000" b="1" smtClean="0">
              <a:ea typeface="宋体" charset="-122"/>
            </a:endParaRPr>
          </a:p>
          <a:p>
            <a:pPr algn="just" eaLnBrk="1" hangingPunct="1">
              <a:lnSpc>
                <a:spcPct val="80000"/>
              </a:lnSpc>
            </a:pPr>
            <a:r>
              <a:rPr lang="it-IT" altLang="zh-CN" sz="2400" b="1" smtClean="0">
                <a:ea typeface="宋体" charset="-122"/>
              </a:rPr>
              <a:t>Vari farmaci o gruppi di farmaci possono essere responsabili in maniera occasionale di gravi lesioni degenerative a carico del cuore. Tuttavia affinchè si realizzino tali lesioni da xenobiotici è comunque solitamente necessaria un'esposizione cronica al prodotto. </a:t>
            </a:r>
          </a:p>
          <a:p>
            <a:pPr algn="just" eaLnBrk="1" hangingPunct="1">
              <a:lnSpc>
                <a:spcPct val="80000"/>
              </a:lnSpc>
            </a:pPr>
            <a:r>
              <a:rPr lang="it-IT" altLang="zh-CN" sz="2400" b="1" smtClean="0">
                <a:ea typeface="宋体" charset="-122"/>
              </a:rPr>
              <a:t>Le miocardiopatie sono caratterizzate da un danno al muscolo cardiaco</a:t>
            </a:r>
            <a:r>
              <a:rPr lang="it-IT" altLang="zh-CN" sz="2400" smtClean="0">
                <a:ea typeface="宋体" charset="-122"/>
              </a:rPr>
              <a:t> </a:t>
            </a:r>
            <a:endParaRPr lang="it-IT" sz="2400" smtClean="0"/>
          </a:p>
          <a:p>
            <a:pPr eaLnBrk="1" hangingPunct="1">
              <a:lnSpc>
                <a:spcPct val="80000"/>
              </a:lnSpc>
            </a:pPr>
            <a:endParaRPr lang="it-IT" altLang="zh-CN" sz="2000" b="1" smtClean="0">
              <a:ea typeface="宋体"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800" b="1" smtClean="0">
                <a:solidFill>
                  <a:schemeClr val="accent2"/>
                </a:solidFill>
                <a:ea typeface="宋体" charset="-122"/>
              </a:rPr>
              <a:t>*Farmaci antineoplastici</a:t>
            </a:r>
          </a:p>
          <a:p>
            <a:pPr eaLnBrk="1" hangingPunct="1">
              <a:lnSpc>
                <a:spcPct val="80000"/>
              </a:lnSpc>
            </a:pPr>
            <a:r>
              <a:rPr lang="it-IT" altLang="zh-CN" sz="2400" b="1" smtClean="0">
                <a:ea typeface="宋体" charset="-122"/>
              </a:rPr>
              <a:t>Daunorubicina e Doxorubicina o Adriamicina</a:t>
            </a:r>
          </a:p>
          <a:p>
            <a:pPr eaLnBrk="1" hangingPunct="1">
              <a:lnSpc>
                <a:spcPct val="80000"/>
              </a:lnSpc>
            </a:pPr>
            <a:endParaRPr lang="it-IT" altLang="zh-CN" sz="2400" b="1" smtClean="0">
              <a:ea typeface="宋体" charset="-122"/>
            </a:endParaRPr>
          </a:p>
          <a:p>
            <a:pPr eaLnBrk="1" hangingPunct="1">
              <a:lnSpc>
                <a:spcPct val="80000"/>
              </a:lnSpc>
            </a:pPr>
            <a:r>
              <a:rPr lang="it-IT" altLang="zh-CN" sz="2400" b="1" smtClean="0">
                <a:ea typeface="宋体" charset="-122"/>
              </a:rPr>
              <a:t>Cardiopatia acuta (due forme): Alterazioni onda T e aritmie</a:t>
            </a:r>
          </a:p>
          <a:p>
            <a:pPr eaLnBrk="1" hangingPunct="1">
              <a:lnSpc>
                <a:spcPct val="80000"/>
              </a:lnSpc>
            </a:pPr>
            <a:r>
              <a:rPr lang="it-IT" altLang="zh-CN" sz="2400" b="1" smtClean="0">
                <a:ea typeface="宋体" charset="-122"/>
              </a:rPr>
              <a:t>				   Sindrome pericardite-miocardite </a:t>
            </a:r>
          </a:p>
          <a:p>
            <a:pPr eaLnBrk="1" hangingPunct="1">
              <a:lnSpc>
                <a:spcPct val="80000"/>
              </a:lnSpc>
            </a:pPr>
            <a:endParaRPr lang="it-IT" altLang="zh-CN" sz="2400" b="1" smtClean="0">
              <a:ea typeface="宋体" charset="-122"/>
            </a:endParaRPr>
          </a:p>
          <a:p>
            <a:pPr eaLnBrk="1" hangingPunct="1">
              <a:lnSpc>
                <a:spcPct val="80000"/>
              </a:lnSpc>
            </a:pPr>
            <a:r>
              <a:rPr lang="it-IT" altLang="zh-CN" sz="2400" b="1" smtClean="0">
                <a:ea typeface="宋体" charset="-122"/>
              </a:rPr>
              <a:t>Cardiopatia cronica: Insufficienza cardiaca refrattaria a digitale</a:t>
            </a:r>
          </a:p>
          <a:p>
            <a:pPr eaLnBrk="1" hangingPunct="1">
              <a:lnSpc>
                <a:spcPct val="80000"/>
              </a:lnSpc>
            </a:pPr>
            <a:r>
              <a:rPr lang="it-IT" altLang="zh-CN" sz="2400" b="1" smtClean="0">
                <a:ea typeface="宋体" charset="-122"/>
              </a:rPr>
              <a:t>				        Legata a dose totale</a:t>
            </a:r>
          </a:p>
          <a:p>
            <a:pPr eaLnBrk="1" hangingPunct="1">
              <a:lnSpc>
                <a:spcPct val="80000"/>
              </a:lnSpc>
            </a:pPr>
            <a:endParaRPr lang="it-IT" altLang="zh-CN" sz="2400" b="1" smtClean="0">
              <a:ea typeface="宋体" charset="-122"/>
            </a:endParaRPr>
          </a:p>
          <a:p>
            <a:pPr eaLnBrk="1" hangingPunct="1">
              <a:lnSpc>
                <a:spcPct val="80000"/>
              </a:lnSpc>
            </a:pPr>
            <a:r>
              <a:rPr lang="it-IT" altLang="zh-CN" sz="2400" b="1" smtClean="0">
                <a:ea typeface="宋体" charset="-122"/>
              </a:rPr>
              <a:t>Esame post-mortem: dilatazione ventricolare</a:t>
            </a:r>
          </a:p>
          <a:p>
            <a:pPr eaLnBrk="1" hangingPunct="1">
              <a:lnSpc>
                <a:spcPct val="80000"/>
              </a:lnSpc>
            </a:pPr>
            <a:r>
              <a:rPr lang="it-IT" altLang="zh-CN" sz="2400" b="1" smtClean="0">
                <a:ea typeface="宋体" charset="-122"/>
              </a:rPr>
              <a:t>				         lesioni obliterative vasi coronarici </a:t>
            </a:r>
          </a:p>
          <a:p>
            <a:pPr eaLnBrk="1" hangingPunct="1">
              <a:lnSpc>
                <a:spcPct val="80000"/>
              </a:lnSpc>
            </a:pPr>
            <a:r>
              <a:rPr lang="it-IT" altLang="zh-CN" sz="2400" b="1" smtClean="0">
                <a:ea typeface="宋体" charset="-122"/>
              </a:rPr>
              <a:t>				         cardiomiopatia a livello cellulare				         edema interstiziale e fibrosi</a:t>
            </a:r>
          </a:p>
          <a:p>
            <a:pPr eaLnBrk="1" hangingPunct="1">
              <a:lnSpc>
                <a:spcPct val="80000"/>
              </a:lnSpc>
            </a:pPr>
            <a:endParaRPr lang="it-IT" altLang="zh-CN" sz="2400" b="1" smtClean="0">
              <a:ea typeface="宋体" charset="-122"/>
            </a:endParaRPr>
          </a:p>
          <a:p>
            <a:pPr eaLnBrk="1" hangingPunct="1">
              <a:lnSpc>
                <a:spcPct val="80000"/>
              </a:lnSpc>
            </a:pPr>
            <a:r>
              <a:rPr lang="it-IT" altLang="zh-CN" sz="2400" b="1" smtClean="0">
                <a:solidFill>
                  <a:srgbClr val="FF3300"/>
                </a:solidFill>
                <a:ea typeface="宋体" charset="-122"/>
              </a:rPr>
              <a:t>Massima dose cumulativa tollerata 550 mg/m2</a:t>
            </a:r>
            <a:r>
              <a:rPr lang="it-IT" altLang="zh-CN" sz="2000" smtClean="0">
                <a:solidFill>
                  <a:srgbClr val="FF3300"/>
                </a:solidFill>
                <a:ea typeface="宋体" charset="-122"/>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800" b="1" smtClean="0">
                <a:solidFill>
                  <a:schemeClr val="accent2"/>
                </a:solidFill>
                <a:ea typeface="宋体" charset="-122"/>
              </a:rPr>
              <a:t>*Farmaci antineoplastici (continua)</a:t>
            </a:r>
          </a:p>
          <a:p>
            <a:pPr eaLnBrk="1" hangingPunct="1">
              <a:lnSpc>
                <a:spcPct val="80000"/>
              </a:lnSpc>
              <a:buFontTx/>
              <a:buNone/>
            </a:pPr>
            <a:endParaRPr lang="it-IT" altLang="zh-CN" sz="2800" b="1" smtClean="0">
              <a:solidFill>
                <a:schemeClr val="accent2"/>
              </a:solidFill>
              <a:ea typeface="宋体" charset="-122"/>
            </a:endParaRPr>
          </a:p>
          <a:p>
            <a:pPr eaLnBrk="1" hangingPunct="1">
              <a:lnSpc>
                <a:spcPct val="80000"/>
              </a:lnSpc>
            </a:pPr>
            <a:r>
              <a:rPr lang="it-IT" altLang="zh-CN" sz="2400" b="1" smtClean="0">
                <a:ea typeface="宋体" charset="-122"/>
              </a:rPr>
              <a:t>Ipotesi per cardiomiopatia:</a:t>
            </a:r>
          </a:p>
          <a:p>
            <a:pPr eaLnBrk="1" hangingPunct="1">
              <a:lnSpc>
                <a:spcPct val="80000"/>
              </a:lnSpc>
            </a:pPr>
            <a:endParaRPr lang="it-IT" altLang="zh-CN" sz="2400" b="1" smtClean="0">
              <a:ea typeface="宋体" charset="-122"/>
            </a:endParaRPr>
          </a:p>
          <a:p>
            <a:pPr eaLnBrk="1" hangingPunct="1"/>
            <a:r>
              <a:rPr lang="it-IT" altLang="zh-CN" sz="2400" b="1" smtClean="0">
                <a:ea typeface="宋体" charset="-122"/>
              </a:rPr>
              <a:t>Stress ossidativo e formazione di specie ossigeno reattive </a:t>
            </a:r>
          </a:p>
          <a:p>
            <a:pPr eaLnBrk="1" hangingPunct="1"/>
            <a:r>
              <a:rPr lang="it-IT" altLang="zh-CN" sz="2400" b="1" smtClean="0">
                <a:ea typeface="宋体" charset="-122"/>
              </a:rPr>
              <a:t>alta sensibilità del cuore</a:t>
            </a:r>
            <a:endParaRPr lang="it-IT" altLang="zh-CN" sz="2400" b="1" smtClean="0">
              <a:ea typeface="宋体" charset="-122"/>
              <a:sym typeface="Wingdings" pitchFamily="2" charset="2"/>
            </a:endParaRPr>
          </a:p>
          <a:p>
            <a:pPr eaLnBrk="1" hangingPunct="1"/>
            <a:r>
              <a:rPr lang="it-IT" altLang="zh-CN" sz="2400" b="1" smtClean="0">
                <a:ea typeface="宋体" charset="-122"/>
                <a:sym typeface="Wingdings" pitchFamily="2" charset="2"/>
              </a:rPr>
              <a:t></a:t>
            </a:r>
            <a:r>
              <a:rPr lang="it-IT" altLang="zh-CN" sz="2400" b="1" smtClean="0">
                <a:ea typeface="宋体" charset="-122"/>
              </a:rPr>
              <a:t> Importanza struttura chinolonica Doxorubicina</a:t>
            </a:r>
            <a:endParaRPr lang="it-IT" altLang="zh-CN" sz="2400" b="1" smtClean="0">
              <a:ea typeface="宋体" charset="-122"/>
              <a:sym typeface="Wingdings" pitchFamily="2" charset="2"/>
            </a:endParaRPr>
          </a:p>
          <a:p>
            <a:pPr eaLnBrk="1" hangingPunct="1"/>
            <a:r>
              <a:rPr lang="it-IT" altLang="zh-CN" sz="2400" b="1" smtClean="0">
                <a:ea typeface="宋体" charset="-122"/>
                <a:sym typeface="Wingdings" pitchFamily="2" charset="2"/>
              </a:rPr>
              <a:t></a:t>
            </a:r>
            <a:r>
              <a:rPr lang="it-IT" altLang="zh-CN" sz="2400" b="1" smtClean="0">
                <a:ea typeface="宋体" charset="-122"/>
              </a:rPr>
              <a:t> Passaggio da chinolone a semichinone</a:t>
            </a:r>
            <a:endParaRPr lang="it-IT" altLang="zh-CN" sz="2400" b="1" smtClean="0">
              <a:ea typeface="宋体" charset="-122"/>
              <a:sym typeface="Wingdings" pitchFamily="2" charset="2"/>
            </a:endParaRPr>
          </a:p>
          <a:p>
            <a:pPr eaLnBrk="1" hangingPunct="1"/>
            <a:r>
              <a:rPr lang="it-IT" altLang="zh-CN" sz="2400" b="1" smtClean="0">
                <a:ea typeface="宋体" charset="-122"/>
                <a:sym typeface="Wingdings" pitchFamily="2" charset="2"/>
              </a:rPr>
              <a:t></a:t>
            </a:r>
            <a:r>
              <a:rPr lang="it-IT" altLang="zh-CN" sz="2400" b="1" smtClean="0">
                <a:ea typeface="宋体" charset="-122"/>
              </a:rPr>
              <a:t> Formazione specie ossigeno reattive</a:t>
            </a:r>
          </a:p>
          <a:p>
            <a:pPr eaLnBrk="1" hangingPunct="1"/>
            <a:r>
              <a:rPr lang="it-IT" altLang="zh-CN" sz="2400" b="1" smtClean="0">
                <a:ea typeface="宋体" charset="-122"/>
                <a:sym typeface="Wingdings" pitchFamily="2" charset="2"/>
              </a:rPr>
              <a:t></a:t>
            </a:r>
            <a:r>
              <a:rPr lang="it-IT" altLang="zh-CN" sz="2400" b="1" smtClean="0">
                <a:ea typeface="宋体" charset="-122"/>
              </a:rPr>
              <a:t> Perossidazione dei lipidi </a:t>
            </a:r>
          </a:p>
          <a:p>
            <a:pPr eaLnBrk="1" hangingPunct="1"/>
            <a:r>
              <a:rPr lang="it-IT" altLang="zh-CN" sz="2400" b="1" smtClean="0">
                <a:ea typeface="宋体" charset="-122"/>
                <a:sym typeface="Wingdings" pitchFamily="2" charset="2"/>
              </a:rPr>
              <a:t></a:t>
            </a:r>
            <a:r>
              <a:rPr lang="it-IT" altLang="zh-CN" sz="2400" b="1" smtClean="0">
                <a:ea typeface="宋体" charset="-122"/>
              </a:rPr>
              <a:t> Danni al sarcolemma (aumento della permeabilità)</a:t>
            </a:r>
          </a:p>
          <a:p>
            <a:pPr eaLnBrk="1" hangingPunct="1"/>
            <a:r>
              <a:rPr lang="it-IT" altLang="zh-CN" sz="2400" b="1" smtClean="0">
                <a:ea typeface="宋体" charset="-122"/>
                <a:sym typeface="Wingdings" pitchFamily="2" charset="2"/>
              </a:rPr>
              <a:t></a:t>
            </a:r>
            <a:r>
              <a:rPr lang="it-IT" altLang="zh-CN" sz="2400" b="1" smtClean="0">
                <a:ea typeface="宋体" charset="-122"/>
              </a:rPr>
              <a:t> Danni alle membrane di organuli subcellulari</a:t>
            </a:r>
            <a:r>
              <a:rPr lang="it-IT" altLang="zh-CN" sz="2000" smtClean="0">
                <a:ea typeface="宋体" charset="-122"/>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3500" y="-53975"/>
            <a:ext cx="8942388" cy="6946900"/>
          </a:xfrm>
        </p:spPr>
        <p:txBody>
          <a:bodyPr/>
          <a:lstStyle/>
          <a:p>
            <a:pPr eaLnBrk="1" hangingPunct="1"/>
            <a:r>
              <a:rPr lang="it-IT" altLang="zh-CN" sz="2000" b="1" smtClean="0">
                <a:ea typeface="宋体" charset="-122"/>
              </a:rPr>
              <a:t>L'esame post-mortem e la microscopia elettronica mette in rilievo:</a:t>
            </a:r>
          </a:p>
          <a:p>
            <a:pPr eaLnBrk="1" hangingPunct="1"/>
            <a:r>
              <a:rPr lang="it-IT" altLang="zh-CN" sz="2000" b="1" smtClean="0">
                <a:solidFill>
                  <a:schemeClr val="accent2"/>
                </a:solidFill>
                <a:ea typeface="宋体" charset="-122"/>
              </a:rPr>
              <a:t>o dilatazione ventricolare </a:t>
            </a:r>
          </a:p>
          <a:p>
            <a:pPr eaLnBrk="1" hangingPunct="1"/>
            <a:r>
              <a:rPr lang="it-IT" altLang="zh-CN" sz="2000" b="1" smtClean="0">
                <a:solidFill>
                  <a:schemeClr val="accent2"/>
                </a:solidFill>
                <a:ea typeface="宋体" charset="-122"/>
              </a:rPr>
              <a:t>o lesioni obliterative nei vasi coronarici intramurali </a:t>
            </a:r>
          </a:p>
          <a:p>
            <a:pPr eaLnBrk="1" hangingPunct="1"/>
            <a:r>
              <a:rPr lang="it-IT" altLang="zh-CN" sz="2000" b="1" smtClean="0">
                <a:solidFill>
                  <a:schemeClr val="accent2"/>
                </a:solidFill>
                <a:ea typeface="宋体" charset="-122"/>
              </a:rPr>
              <a:t>o evidenza di cardiomiopatia a livello cellulare con atrofia e degenera- zione dei miociti con alterazioni mitocondriali e degenerazione cellulare. </a:t>
            </a:r>
          </a:p>
          <a:p>
            <a:pPr eaLnBrk="1" hangingPunct="1"/>
            <a:r>
              <a:rPr lang="it-IT" altLang="zh-CN" sz="2000" b="1" smtClean="0">
                <a:solidFill>
                  <a:schemeClr val="accent2"/>
                </a:solidFill>
                <a:ea typeface="宋体" charset="-122"/>
              </a:rPr>
              <a:t>o edema interstiziale e fibrosi </a:t>
            </a:r>
          </a:p>
          <a:p>
            <a:pPr eaLnBrk="1" hangingPunct="1"/>
            <a:r>
              <a:rPr lang="it-IT" altLang="zh-CN" sz="2000" b="1" smtClean="0">
                <a:ea typeface="宋体" charset="-122"/>
              </a:rPr>
              <a:t>Si ritiene che la massima dose cumulativa tollerata sia di 550 mg per m2 di superficie corporea, al di sopra della quale la tossicità cardiaca si manifesta con estrema probabilità. </a:t>
            </a:r>
          </a:p>
          <a:p>
            <a:pPr eaLnBrk="1" hangingPunct="1"/>
            <a:r>
              <a:rPr lang="it-IT" altLang="zh-CN" sz="2000" b="1" smtClean="0">
                <a:ea typeface="宋体" charset="-122"/>
              </a:rPr>
              <a:t>Sono state avanzate varie ipotesi per spiegare la miocardiopatia da adriamicina, </a:t>
            </a:r>
            <a:r>
              <a:rPr lang="it-IT" altLang="zh-CN" sz="2000" b="1" smtClean="0">
                <a:solidFill>
                  <a:srgbClr val="FF3300"/>
                </a:solidFill>
                <a:ea typeface="宋体" charset="-122"/>
              </a:rPr>
              <a:t>ma quella che appare essere più probabile è il verificarsi di uno stress ossidativo e conseguente formazione di specie reattive. </a:t>
            </a:r>
          </a:p>
          <a:p>
            <a:pPr eaLnBrk="1" hangingPunct="1"/>
            <a:r>
              <a:rPr lang="it-IT" altLang="zh-CN" sz="2000" b="1" smtClean="0">
                <a:ea typeface="宋体" charset="-122"/>
              </a:rPr>
              <a:t>L'ipotesi più accreditata sembra essere quella legata alla formazione di specie ossigeno- reattive. </a:t>
            </a:r>
          </a:p>
          <a:p>
            <a:pPr eaLnBrk="1" hangingPunct="1"/>
            <a:r>
              <a:rPr lang="it-IT" altLang="zh-CN" sz="2000" b="1" smtClean="0">
                <a:ea typeface="宋体" charset="-122"/>
              </a:rPr>
              <a:t>Se una molecola contiene uno o più elettroni non appaiati, la molecola è definita un "radicale libero"; particolarmente lesive appaiono le specie ossigeno-reattive. Queste specie sono degli intermedi che si formano come normale conseguenza di una varietà di reazioni biochimiche essenziali, così ad esempio la riduzione dell'ossigeno molecolare per la formazione di acqua risulta nella formazione di vari intermedi potenzialmente tossici, compresi gli anioni superossido ed il perossido d'idrogeno. </a:t>
            </a:r>
            <a:endParaRPr lang="it-IT" altLang="zh-CN" smtClean="0">
              <a:ea typeface="宋体"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3500" y="346075"/>
            <a:ext cx="8942388" cy="6946900"/>
          </a:xfrm>
        </p:spPr>
        <p:txBody>
          <a:bodyPr/>
          <a:lstStyle/>
          <a:p>
            <a:pPr eaLnBrk="1" hangingPunct="1"/>
            <a:r>
              <a:rPr lang="it-IT" altLang="zh-CN" sz="2000" b="1" smtClean="0">
                <a:ea typeface="宋体" charset="-122"/>
              </a:rPr>
              <a:t>Il grado di danno tissutale che ne può derivare dipende dall'equilibrio fra radicali ossigeno liberi generati e difese antiossidanti dei tessuti. </a:t>
            </a:r>
            <a:r>
              <a:rPr lang="it-IT" altLang="zh-CN" sz="2000" b="1" smtClean="0">
                <a:solidFill>
                  <a:schemeClr val="accent2"/>
                </a:solidFill>
                <a:ea typeface="宋体" charset="-122"/>
              </a:rPr>
              <a:t>Enzimi antiossidanti quali superossido dismutasi, catalasi e glutatione perossidasi sono preventivi perchè inattivano o rimuovono le specie ossigeno coinvolte nel danno a carico delle membrane cellulari in seguito a perossidazione dei lipidi, e nell'inattivazione di enzimi contenenti gruppi sulfidrilici. </a:t>
            </a:r>
          </a:p>
          <a:p>
            <a:pPr eaLnBrk="1" hangingPunct="1"/>
            <a:r>
              <a:rPr lang="it-IT" altLang="zh-CN" sz="2400" b="1" smtClean="0">
                <a:ea typeface="宋体" charset="-122"/>
              </a:rPr>
              <a:t>Piccole molecole antiossidanti quali glutatione, acido ascorbico e tocoferoli interagiscono direttamente con i radicali liberi di ossigeno e li detossificano.</a:t>
            </a:r>
            <a:r>
              <a:rPr lang="it-IT" altLang="zh-CN" sz="2000" b="1" smtClean="0">
                <a:ea typeface="宋体" charset="-122"/>
              </a:rPr>
              <a:t> </a:t>
            </a:r>
          </a:p>
          <a:p>
            <a:pPr eaLnBrk="1" hangingPunct="1"/>
            <a:r>
              <a:rPr lang="it-IT" altLang="zh-CN" sz="2000" b="1" smtClean="0">
                <a:ea typeface="宋体" charset="-122"/>
              </a:rPr>
              <a:t>In condizioni normali le specie reattive dell'ossigeno sono inattivate rapidamente da questi sistemi di difesa dei tessuti; di conseguenza gli </a:t>
            </a:r>
            <a:r>
              <a:rPr lang="it-IT" altLang="zh-CN" sz="2000" b="1" i="1" smtClean="0">
                <a:ea typeface="宋体" charset="-122"/>
              </a:rPr>
              <a:t>effetti </a:t>
            </a:r>
            <a:r>
              <a:rPr lang="it-IT" altLang="zh-CN" sz="2000" b="1" smtClean="0">
                <a:ea typeface="宋体" charset="-122"/>
              </a:rPr>
              <a:t>tossici delle specie reattive sono osservabili solo quando il loro grado di formazione supera il grado di inattivazione. </a:t>
            </a:r>
          </a:p>
          <a:p>
            <a:pPr eaLnBrk="1" hangingPunct="1"/>
            <a:r>
              <a:rPr lang="it-IT" altLang="zh-CN" sz="2000" b="1" smtClean="0">
                <a:ea typeface="宋体" charset="-122"/>
              </a:rPr>
              <a:t>Molti studi indicano che queste specie reattive sono prodotte in grande quantità durante una situazione di ischemia miocardica ed anche nel momento della riperfusione. Si ritiene che questo porti a perossidazione dei lipidi con danni (aumento della permeabilità e perdita dell'integrità) al sarcolemma ed alle membrane degli organuli. La doxorubicina e l'etanolo sono due sostanze che determinano gravi danni a livello miocardico. </a:t>
            </a:r>
          </a:p>
          <a:p>
            <a:pPr eaLnBrk="1" hangingPunct="1"/>
            <a:endParaRPr lang="it-IT" altLang="zh-CN" sz="2000" smtClean="0">
              <a:ea typeface="宋体"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3500" y="88900"/>
            <a:ext cx="8942388" cy="6946900"/>
          </a:xfrm>
        </p:spPr>
        <p:txBody>
          <a:bodyPr/>
          <a:lstStyle/>
          <a:p>
            <a:pPr eaLnBrk="1" hangingPunct="1"/>
            <a:r>
              <a:rPr lang="it-IT" altLang="zh-CN" sz="2000" b="1" smtClean="0">
                <a:ea typeface="宋体" charset="-122"/>
              </a:rPr>
              <a:t>L'ipotesi che è stata avanzata per spiegare la patogenesi di questo danno si basa sul presupposto che appunto si formino dei radicali liberi. </a:t>
            </a:r>
            <a:r>
              <a:rPr lang="it-IT" altLang="zh-CN" sz="2000" b="1" smtClean="0">
                <a:solidFill>
                  <a:srgbClr val="FF3300"/>
                </a:solidFill>
                <a:ea typeface="宋体" charset="-122"/>
              </a:rPr>
              <a:t>Il meccanismo di difesa del cuore nei confronti dei radicali liberi è meno efficiente rispetto a quello esistente in altri tessuti parenchimatosi e quindi questo organo è particolarmente sensibile agli </a:t>
            </a:r>
            <a:r>
              <a:rPr lang="it-IT" altLang="zh-CN" sz="2000" b="1" i="1" smtClean="0">
                <a:solidFill>
                  <a:srgbClr val="FF3300"/>
                </a:solidFill>
                <a:ea typeface="宋体" charset="-122"/>
              </a:rPr>
              <a:t>effetti </a:t>
            </a:r>
            <a:r>
              <a:rPr lang="it-IT" altLang="zh-CN" sz="2000" b="1" smtClean="0">
                <a:solidFill>
                  <a:srgbClr val="FF3300"/>
                </a:solidFill>
                <a:ea typeface="宋体" charset="-122"/>
              </a:rPr>
              <a:t>di queste sostanze</a:t>
            </a:r>
            <a:r>
              <a:rPr lang="it-IT" altLang="zh-CN" sz="2000" b="1" smtClean="0">
                <a:ea typeface="宋体" charset="-122"/>
              </a:rPr>
              <a:t>.</a:t>
            </a:r>
            <a:r>
              <a:rPr lang="it-IT" altLang="zh-CN" sz="2000" smtClean="0">
                <a:ea typeface="宋体" charset="-122"/>
              </a:rPr>
              <a:t> </a:t>
            </a:r>
          </a:p>
          <a:p>
            <a:pPr eaLnBrk="1" hangingPunct="1"/>
            <a:r>
              <a:rPr lang="it-IT" altLang="zh-CN" sz="2400" smtClean="0">
                <a:solidFill>
                  <a:schemeClr val="accent2"/>
                </a:solidFill>
                <a:ea typeface="宋体" charset="-122"/>
              </a:rPr>
              <a:t>La struttura chinolonica della doxorubicina permette a questa molecola di accettare un elettrone per formare, a livello della catena respiratoria mitocondriale, un radicale semichinonico. L'ossidazione di tale semichinone al chinone progenitore da parte dell'ossigeno molecolare risulta in un radicale superossido che si ritiene inizi lo stress ossidativo, perossidando le membrane lipidiche insature, varie proteine ed acidi nucleici.</a:t>
            </a:r>
            <a:r>
              <a:rPr lang="it-IT" altLang="zh-CN" sz="2400" smtClean="0">
                <a:ea typeface="宋体" charset="-122"/>
              </a:rPr>
              <a:t> </a:t>
            </a:r>
          </a:p>
          <a:p>
            <a:pPr eaLnBrk="1" hangingPunct="1"/>
            <a:r>
              <a:rPr lang="it-IT" altLang="zh-CN" sz="2000" smtClean="0">
                <a:solidFill>
                  <a:srgbClr val="FF3300"/>
                </a:solidFill>
                <a:ea typeface="宋体" charset="-122"/>
              </a:rPr>
              <a:t>Questi farmaci sono attivati a radicali liberi nelle cellule miocardiche, tuttavia è necessario il ferro affinchè la formazione dei radicali liberi indotti dalle antracicline inducano danni significativi. La doxorubicina è un chelante del ferro estremamente reattivo. Il complesso ferro-doxorubicina può velocemente catalizzare la formazione di una varietà di radicali liberi capaci di causare danno cellulare. Questo processo porterebbe alla cardiomiopatia da antracicline. </a:t>
            </a:r>
          </a:p>
          <a:p>
            <a:pPr eaLnBrk="1" hangingPunct="1"/>
            <a:endParaRPr lang="it-IT" altLang="zh-CN" sz="2000" smtClean="0">
              <a:solidFill>
                <a:srgbClr val="FF3300"/>
              </a:solidFill>
              <a:ea typeface="宋体"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GR1"/>
          <p:cNvPicPr>
            <a:picLocks noChangeAspect="1" noChangeArrowheads="1"/>
          </p:cNvPicPr>
          <p:nvPr/>
        </p:nvPicPr>
        <p:blipFill>
          <a:blip r:embed="rId3" cstate="print"/>
          <a:srcRect/>
          <a:stretch>
            <a:fillRect/>
          </a:stretch>
        </p:blipFill>
        <p:spPr bwMode="auto">
          <a:xfrm>
            <a:off x="5200650" y="1152525"/>
            <a:ext cx="3571875" cy="5572125"/>
          </a:xfrm>
          <a:prstGeom prst="rect">
            <a:avLst/>
          </a:prstGeom>
          <a:noFill/>
          <a:ln w="9525">
            <a:noFill/>
            <a:miter lim="800000"/>
            <a:headEnd/>
            <a:tailEnd/>
          </a:ln>
        </p:spPr>
      </p:pic>
      <p:pic>
        <p:nvPicPr>
          <p:cNvPr id="40963" name="Picture 4" descr="Casarett F5"/>
          <p:cNvPicPr>
            <a:picLocks noChangeAspect="1" noChangeArrowheads="1"/>
          </p:cNvPicPr>
          <p:nvPr/>
        </p:nvPicPr>
        <p:blipFill>
          <a:blip r:embed="rId4" cstate="print">
            <a:lum contrast="30000"/>
          </a:blip>
          <a:srcRect l="3064" t="2475"/>
          <a:stretch>
            <a:fillRect/>
          </a:stretch>
        </p:blipFill>
        <p:spPr bwMode="auto">
          <a:xfrm>
            <a:off x="150813" y="1155700"/>
            <a:ext cx="5022850" cy="5565775"/>
          </a:xfrm>
          <a:prstGeom prst="rect">
            <a:avLst/>
          </a:prstGeom>
          <a:noFill/>
          <a:ln w="9525">
            <a:noFill/>
            <a:miter lim="800000"/>
            <a:headEnd/>
            <a:tailEnd/>
          </a:ln>
        </p:spPr>
      </p:pic>
      <p:sp>
        <p:nvSpPr>
          <p:cNvPr id="40964" name="Text Box 5"/>
          <p:cNvSpPr txBox="1">
            <a:spLocks noChangeArrowheads="1"/>
          </p:cNvSpPr>
          <p:nvPr/>
        </p:nvSpPr>
        <p:spPr bwMode="auto">
          <a:xfrm>
            <a:off x="769938" y="233363"/>
            <a:ext cx="7593012" cy="822325"/>
          </a:xfrm>
          <a:prstGeom prst="rect">
            <a:avLst/>
          </a:prstGeom>
          <a:solidFill>
            <a:srgbClr val="DDDDDD"/>
          </a:solidFill>
          <a:ln w="9525">
            <a:noFill/>
            <a:miter lim="800000"/>
            <a:headEnd/>
            <a:tailEnd/>
          </a:ln>
        </p:spPr>
        <p:txBody>
          <a:bodyPr wrap="none">
            <a:spAutoFit/>
          </a:bodyPr>
          <a:lstStyle/>
          <a:p>
            <a:pPr algn="ctr"/>
            <a:r>
              <a:rPr lang="it-IT" b="1">
                <a:latin typeface="Verdana" pitchFamily="34" charset="0"/>
              </a:rPr>
              <a:t>STRESS OSSIDATIVO E CARDIOTOSSICITA’</a:t>
            </a:r>
          </a:p>
          <a:p>
            <a:pPr algn="ctr"/>
            <a:r>
              <a:rPr lang="it-IT" b="1">
                <a:latin typeface="Verdana" pitchFamily="34" charset="0"/>
              </a:rPr>
              <a:t>DA ANTRACICLINE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it-IT" smtClean="0"/>
          </a:p>
        </p:txBody>
      </p:sp>
      <p:sp>
        <p:nvSpPr>
          <p:cNvPr id="5123" name="Rectangle 3"/>
          <p:cNvSpPr>
            <a:spLocks noGrp="1" noChangeArrowheads="1"/>
          </p:cNvSpPr>
          <p:nvPr>
            <p:ph type="body" idx="1"/>
          </p:nvPr>
        </p:nvSpPr>
        <p:spPr/>
        <p:txBody>
          <a:bodyPr/>
          <a:lstStyle/>
          <a:p>
            <a:pPr eaLnBrk="1" hangingPunct="1"/>
            <a:endParaRPr lang="it-IT" smtClean="0"/>
          </a:p>
        </p:txBody>
      </p:sp>
      <p:pic>
        <p:nvPicPr>
          <p:cNvPr id="5124" name="Picture 5" descr="MmP14_0RegolCicolAdrenCholin"/>
          <p:cNvPicPr>
            <a:picLocks noChangeAspect="1" noChangeArrowheads="1"/>
          </p:cNvPicPr>
          <p:nvPr/>
        </p:nvPicPr>
        <p:blipFill>
          <a:blip r:embed="rId2" cstate="print"/>
          <a:srcRect/>
          <a:stretch>
            <a:fillRect/>
          </a:stretch>
        </p:blipFill>
        <p:spPr bwMode="auto">
          <a:xfrm>
            <a:off x="762000" y="238125"/>
            <a:ext cx="762000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sarett F3"/>
          <p:cNvPicPr>
            <a:picLocks noChangeAspect="1" noChangeArrowheads="1"/>
          </p:cNvPicPr>
          <p:nvPr/>
        </p:nvPicPr>
        <p:blipFill>
          <a:blip r:embed="rId2" cstate="print">
            <a:lum contrast="24000"/>
          </a:blip>
          <a:srcRect/>
          <a:stretch>
            <a:fillRect/>
          </a:stretch>
        </p:blipFill>
        <p:spPr bwMode="auto">
          <a:xfrm>
            <a:off x="969963" y="1246188"/>
            <a:ext cx="7481887" cy="5200650"/>
          </a:xfrm>
          <a:prstGeom prst="rect">
            <a:avLst/>
          </a:prstGeom>
          <a:noFill/>
          <a:ln w="9525">
            <a:noFill/>
            <a:miter lim="800000"/>
            <a:headEnd/>
            <a:tailEnd/>
          </a:ln>
        </p:spPr>
      </p:pic>
      <p:sp>
        <p:nvSpPr>
          <p:cNvPr id="41987" name="Text Box 3"/>
          <p:cNvSpPr txBox="1">
            <a:spLocks noChangeArrowheads="1"/>
          </p:cNvSpPr>
          <p:nvPr/>
        </p:nvSpPr>
        <p:spPr bwMode="auto">
          <a:xfrm>
            <a:off x="258763" y="303213"/>
            <a:ext cx="8582025" cy="822325"/>
          </a:xfrm>
          <a:prstGeom prst="rect">
            <a:avLst/>
          </a:prstGeom>
          <a:solidFill>
            <a:srgbClr val="DDDDDD"/>
          </a:solidFill>
          <a:ln w="9525">
            <a:noFill/>
            <a:miter lim="800000"/>
            <a:headEnd/>
            <a:tailEnd/>
          </a:ln>
        </p:spPr>
        <p:txBody>
          <a:bodyPr wrap="none">
            <a:spAutoFit/>
          </a:bodyPr>
          <a:lstStyle/>
          <a:p>
            <a:pPr algn="ctr"/>
            <a:r>
              <a:rPr lang="it-IT" b="1">
                <a:latin typeface="Verdana" pitchFamily="34" charset="0"/>
              </a:rPr>
              <a:t>MEDIATORI DI TOSSICITA’ CARDIOVASCOLARE: </a:t>
            </a:r>
          </a:p>
          <a:p>
            <a:pPr algn="ctr"/>
            <a:r>
              <a:rPr lang="it-IT" b="1">
                <a:latin typeface="Verdana" pitchFamily="34" charset="0"/>
              </a:rPr>
              <a:t>LO STRESS OSSIDATIVO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sarett F4"/>
          <p:cNvPicPr>
            <a:picLocks noChangeAspect="1" noChangeArrowheads="1"/>
          </p:cNvPicPr>
          <p:nvPr/>
        </p:nvPicPr>
        <p:blipFill>
          <a:blip r:embed="rId2" cstate="print">
            <a:lum contrast="18000"/>
          </a:blip>
          <a:srcRect l="4608" t="2890"/>
          <a:stretch>
            <a:fillRect/>
          </a:stretch>
        </p:blipFill>
        <p:spPr bwMode="auto">
          <a:xfrm>
            <a:off x="1238250" y="1285875"/>
            <a:ext cx="6915150" cy="5284788"/>
          </a:xfrm>
          <a:prstGeom prst="rect">
            <a:avLst/>
          </a:prstGeom>
          <a:noFill/>
          <a:ln w="9525">
            <a:noFill/>
            <a:miter lim="800000"/>
            <a:headEnd/>
            <a:tailEnd/>
          </a:ln>
        </p:spPr>
      </p:pic>
      <p:sp>
        <p:nvSpPr>
          <p:cNvPr id="43011" name="Text Box 3"/>
          <p:cNvSpPr txBox="1">
            <a:spLocks noChangeArrowheads="1"/>
          </p:cNvSpPr>
          <p:nvPr/>
        </p:nvSpPr>
        <p:spPr bwMode="auto">
          <a:xfrm>
            <a:off x="795338" y="303213"/>
            <a:ext cx="7521575" cy="822325"/>
          </a:xfrm>
          <a:prstGeom prst="rect">
            <a:avLst/>
          </a:prstGeom>
          <a:solidFill>
            <a:srgbClr val="DDDDDD"/>
          </a:solidFill>
          <a:ln w="9525">
            <a:noFill/>
            <a:miter lim="800000"/>
            <a:headEnd/>
            <a:tailEnd/>
          </a:ln>
        </p:spPr>
        <p:txBody>
          <a:bodyPr wrap="none">
            <a:spAutoFit/>
          </a:bodyPr>
          <a:lstStyle/>
          <a:p>
            <a:pPr algn="ctr"/>
            <a:r>
              <a:rPr lang="it-IT" b="1">
                <a:latin typeface="Verdana" pitchFamily="34" charset="0"/>
              </a:rPr>
              <a:t>CONSEGUENZE CARDIOVASCOLARI DELLO </a:t>
            </a:r>
          </a:p>
          <a:p>
            <a:pPr algn="ctr"/>
            <a:r>
              <a:rPr lang="it-IT" b="1">
                <a:latin typeface="Verdana" pitchFamily="34" charset="0"/>
              </a:rPr>
              <a:t>STRESS OSSIDATIVO</a:t>
            </a:r>
          </a:p>
        </p:txBody>
      </p:sp>
      <p:sp>
        <p:nvSpPr>
          <p:cNvPr id="43012" name="Line 4"/>
          <p:cNvSpPr>
            <a:spLocks noChangeShapeType="1"/>
          </p:cNvSpPr>
          <p:nvPr/>
        </p:nvSpPr>
        <p:spPr bwMode="auto">
          <a:xfrm flipH="1">
            <a:off x="1322388" y="4814888"/>
            <a:ext cx="476250" cy="828675"/>
          </a:xfrm>
          <a:prstGeom prst="line">
            <a:avLst/>
          </a:prstGeom>
          <a:noFill/>
          <a:ln w="38100">
            <a:solidFill>
              <a:schemeClr val="tx1"/>
            </a:solidFill>
            <a:round/>
            <a:headEnd/>
            <a:tailEnd type="triangle" w="med" len="med"/>
          </a:ln>
        </p:spPr>
        <p:txBody>
          <a:bodyPr wrap="none" anchor="ctr"/>
          <a:lstStyle/>
          <a:p>
            <a:endParaRPr lang="it-IT"/>
          </a:p>
        </p:txBody>
      </p:sp>
      <p:sp>
        <p:nvSpPr>
          <p:cNvPr id="43013" name="Text Box 5"/>
          <p:cNvSpPr txBox="1">
            <a:spLocks noChangeArrowheads="1"/>
          </p:cNvSpPr>
          <p:nvPr/>
        </p:nvSpPr>
        <p:spPr bwMode="auto">
          <a:xfrm>
            <a:off x="384175" y="5680075"/>
            <a:ext cx="2894013" cy="396875"/>
          </a:xfrm>
          <a:prstGeom prst="rect">
            <a:avLst/>
          </a:prstGeom>
          <a:solidFill>
            <a:srgbClr val="DDDDDD"/>
          </a:solidFill>
          <a:ln w="9525">
            <a:noFill/>
            <a:miter lim="800000"/>
            <a:headEnd/>
            <a:tailEnd/>
          </a:ln>
        </p:spPr>
        <p:txBody>
          <a:bodyPr wrap="none">
            <a:spAutoFit/>
          </a:bodyPr>
          <a:lstStyle/>
          <a:p>
            <a:r>
              <a:rPr lang="it-IT" sz="2000">
                <a:latin typeface="Verdana" pitchFamily="34" charset="0"/>
              </a:rPr>
              <a:t>Effetti su canali ionici</a:t>
            </a:r>
          </a:p>
        </p:txBody>
      </p:sp>
      <p:sp>
        <p:nvSpPr>
          <p:cNvPr id="43014" name="Line 6"/>
          <p:cNvSpPr>
            <a:spLocks noChangeShapeType="1"/>
          </p:cNvSpPr>
          <p:nvPr/>
        </p:nvSpPr>
        <p:spPr bwMode="auto">
          <a:xfrm flipV="1">
            <a:off x="3368675" y="4533900"/>
            <a:ext cx="3563938" cy="1076325"/>
          </a:xfrm>
          <a:prstGeom prst="line">
            <a:avLst/>
          </a:prstGeom>
          <a:noFill/>
          <a:ln w="38100">
            <a:solidFill>
              <a:schemeClr val="tx1"/>
            </a:solidFill>
            <a:round/>
            <a:headEnd/>
            <a:tailEnd type="triangle" w="med" len="med"/>
          </a:ln>
        </p:spPr>
        <p:txBody>
          <a:bodyPr wrap="none" anchor="ctr"/>
          <a:lstStyle/>
          <a:p>
            <a:endParaRPr lang="it-IT"/>
          </a:p>
        </p:txBody>
      </p:sp>
      <p:sp>
        <p:nvSpPr>
          <p:cNvPr id="43015" name="Line 7"/>
          <p:cNvSpPr>
            <a:spLocks noChangeShapeType="1"/>
          </p:cNvSpPr>
          <p:nvPr/>
        </p:nvSpPr>
        <p:spPr bwMode="auto">
          <a:xfrm flipV="1">
            <a:off x="2497138" y="4616450"/>
            <a:ext cx="1128712" cy="952500"/>
          </a:xfrm>
          <a:prstGeom prst="line">
            <a:avLst/>
          </a:prstGeom>
          <a:noFill/>
          <a:ln w="38100">
            <a:solidFill>
              <a:schemeClr val="tx1"/>
            </a:solidFill>
            <a:round/>
            <a:headEnd/>
            <a:tailEnd type="triangle" w="med" len="med"/>
          </a:ln>
        </p:spPr>
        <p:txBody>
          <a:bodyPr wrap="none" anchor="ctr"/>
          <a:lstStyle/>
          <a:p>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800" b="1" smtClean="0">
                <a:solidFill>
                  <a:schemeClr val="accent2"/>
                </a:solidFill>
                <a:ea typeface="宋体" charset="-122"/>
              </a:rPr>
              <a:t>*Simpaticomimetici</a:t>
            </a:r>
          </a:p>
          <a:p>
            <a:pPr eaLnBrk="1" hangingPunct="1">
              <a:lnSpc>
                <a:spcPct val="80000"/>
              </a:lnSpc>
            </a:pPr>
            <a:r>
              <a:rPr lang="it-IT" altLang="zh-CN" sz="2400" b="1" smtClean="0">
                <a:ea typeface="宋体" charset="-122"/>
              </a:rPr>
              <a:t>Somministrazione protratta di </a:t>
            </a:r>
            <a:r>
              <a:rPr lang="en-US" altLang="zh-CN" sz="2400" b="1" smtClean="0">
                <a:ea typeface="宋体" charset="-122"/>
                <a:cs typeface="Times New Roman" pitchFamily="18" charset="0"/>
              </a:rPr>
              <a:t>ß</a:t>
            </a:r>
            <a:r>
              <a:rPr lang="it-IT" altLang="zh-CN" sz="2400" b="1" smtClean="0">
                <a:ea typeface="宋体" charset="-122"/>
              </a:rPr>
              <a:t>-adrenergici  </a:t>
            </a:r>
          </a:p>
          <a:p>
            <a:pPr eaLnBrk="1" hangingPunct="1">
              <a:lnSpc>
                <a:spcPct val="80000"/>
              </a:lnSpc>
            </a:pPr>
            <a:r>
              <a:rPr lang="it-IT" altLang="zh-CN" sz="2400" b="1" smtClean="0">
                <a:ea typeface="宋体" charset="-122"/>
              </a:rPr>
              <a:t>	</a:t>
            </a:r>
            <a:r>
              <a:rPr lang="it-IT" altLang="zh-CN" sz="2400" b="1" smtClean="0">
                <a:ea typeface="宋体" charset="-122"/>
                <a:sym typeface="Symbol" pitchFamily="18" charset="2"/>
              </a:rPr>
              <a:t></a:t>
            </a:r>
            <a:r>
              <a:rPr lang="it-IT" altLang="zh-CN" sz="2400" b="1" smtClean="0">
                <a:ea typeface="宋体" charset="-122"/>
              </a:rPr>
              <a:t>  ipertrofia cardiaca per aumento taglia cellule </a:t>
            </a:r>
          </a:p>
          <a:p>
            <a:pPr eaLnBrk="1" hangingPunct="1">
              <a:lnSpc>
                <a:spcPct val="80000"/>
              </a:lnSpc>
            </a:pPr>
            <a:endParaRPr lang="it-IT" altLang="zh-CN" sz="1400" b="1" smtClean="0">
              <a:ea typeface="宋体" charset="-122"/>
            </a:endParaRPr>
          </a:p>
          <a:p>
            <a:pPr eaLnBrk="1" hangingPunct="1">
              <a:lnSpc>
                <a:spcPct val="80000"/>
              </a:lnSpc>
            </a:pPr>
            <a:r>
              <a:rPr lang="it-IT" altLang="zh-CN" sz="2400" b="1" smtClean="0">
                <a:ea typeface="宋体" charset="-122"/>
              </a:rPr>
              <a:t>Ipotesi varie:</a:t>
            </a:r>
          </a:p>
          <a:p>
            <a:pPr eaLnBrk="1" hangingPunct="1">
              <a:lnSpc>
                <a:spcPct val="80000"/>
              </a:lnSpc>
              <a:buFontTx/>
              <a:buNone/>
            </a:pPr>
            <a:r>
              <a:rPr lang="it-IT" altLang="zh-CN" sz="2400" b="1" smtClean="0">
                <a:ea typeface="宋体" charset="-122"/>
              </a:rPr>
              <a:t>	*Danno al sarcolemma con aumento permeabilità al calcio e ad altri ioni</a:t>
            </a:r>
          </a:p>
          <a:p>
            <a:pPr eaLnBrk="1" hangingPunct="1">
              <a:lnSpc>
                <a:spcPct val="80000"/>
              </a:lnSpc>
              <a:buFontTx/>
              <a:buNone/>
            </a:pPr>
            <a:r>
              <a:rPr lang="it-IT" altLang="zh-CN" sz="2400" b="1" smtClean="0">
                <a:ea typeface="宋体" charset="-122"/>
              </a:rPr>
              <a:t>	Degenerazione ossidativa lipidi di membrana (?)</a:t>
            </a:r>
          </a:p>
          <a:p>
            <a:pPr eaLnBrk="1" hangingPunct="1">
              <a:lnSpc>
                <a:spcPct val="80000"/>
              </a:lnSpc>
            </a:pPr>
            <a:r>
              <a:rPr lang="it-IT" altLang="zh-CN" sz="2400" b="1" smtClean="0">
                <a:ea typeface="宋体" charset="-122"/>
              </a:rPr>
              <a:t>Osservato un raddoppio nel contenuto in calcio da cui: </a:t>
            </a:r>
          </a:p>
          <a:p>
            <a:pPr lvl="1" eaLnBrk="1" hangingPunct="1">
              <a:lnSpc>
                <a:spcPct val="80000"/>
              </a:lnSpc>
              <a:buFontTx/>
              <a:buChar char="o"/>
            </a:pPr>
            <a:r>
              <a:rPr lang="it-IT" altLang="zh-CN" sz="2000" b="1" smtClean="0">
                <a:ea typeface="宋体" charset="-122"/>
              </a:rPr>
              <a:t>Aumentata attivazione di ATPasi-calcio dipendente</a:t>
            </a:r>
          </a:p>
          <a:p>
            <a:pPr lvl="1" eaLnBrk="1" hangingPunct="1">
              <a:lnSpc>
                <a:spcPct val="80000"/>
              </a:lnSpc>
              <a:buFontTx/>
              <a:buChar char="o"/>
            </a:pPr>
            <a:r>
              <a:rPr lang="it-IT" altLang="zh-CN" sz="2000" b="1" smtClean="0">
                <a:ea typeface="宋体" charset="-122"/>
              </a:rPr>
              <a:t>Alterata fosforilazione ossidativa</a:t>
            </a:r>
          </a:p>
          <a:p>
            <a:pPr lvl="1" eaLnBrk="1" hangingPunct="1">
              <a:lnSpc>
                <a:spcPct val="80000"/>
              </a:lnSpc>
              <a:buFontTx/>
              <a:buChar char="o"/>
            </a:pPr>
            <a:r>
              <a:rPr lang="it-IT" altLang="zh-CN" sz="2000" b="1" smtClean="0">
                <a:ea typeface="宋体" charset="-122"/>
              </a:rPr>
              <a:t>probabile perdita di fosfati ad alto contenuto energetico</a:t>
            </a:r>
          </a:p>
          <a:p>
            <a:pPr eaLnBrk="1" hangingPunct="1">
              <a:lnSpc>
                <a:spcPct val="80000"/>
              </a:lnSpc>
            </a:pPr>
            <a:r>
              <a:rPr lang="it-IT" altLang="zh-CN" sz="2400" b="1" smtClean="0">
                <a:ea typeface="宋体" charset="-122"/>
              </a:rPr>
              <a:t>inoltre il calcio in eccesso può :</a:t>
            </a:r>
          </a:p>
          <a:p>
            <a:pPr lvl="1" eaLnBrk="1" hangingPunct="1">
              <a:lnSpc>
                <a:spcPct val="80000"/>
              </a:lnSpc>
              <a:buFontTx/>
              <a:buChar char="o"/>
            </a:pPr>
            <a:r>
              <a:rPr lang="it-IT" altLang="zh-CN" sz="2000" b="1" smtClean="0">
                <a:ea typeface="宋体" charset="-122"/>
              </a:rPr>
              <a:t>attivare proteasi neutre e fosfolipasi da cui</a:t>
            </a:r>
          </a:p>
          <a:p>
            <a:pPr lvl="1" eaLnBrk="1" hangingPunct="1">
              <a:lnSpc>
                <a:spcPct val="80000"/>
              </a:lnSpc>
              <a:buFontTx/>
              <a:buChar char="o"/>
            </a:pPr>
            <a:r>
              <a:rPr lang="it-IT" altLang="zh-CN" sz="2000" b="1" smtClean="0">
                <a:ea typeface="宋体" charset="-122"/>
              </a:rPr>
              <a:t>inibizione attività enzimi legati alla membrana (es. ATPasi/Na/K) da cui </a:t>
            </a:r>
          </a:p>
          <a:p>
            <a:pPr lvl="1" eaLnBrk="1" hangingPunct="1">
              <a:lnSpc>
                <a:spcPct val="80000"/>
              </a:lnSpc>
              <a:buFontTx/>
              <a:buChar char="o"/>
            </a:pPr>
            <a:r>
              <a:rPr lang="it-IT" altLang="zh-CN" sz="2000" b="1" smtClean="0">
                <a:ea typeface="宋体" charset="-122"/>
              </a:rPr>
              <a:t>aumento citoplasmatico del sodio e diminuzione del potassio da cui </a:t>
            </a:r>
          </a:p>
          <a:p>
            <a:pPr lvl="1" eaLnBrk="1" hangingPunct="1">
              <a:lnSpc>
                <a:spcPct val="80000"/>
              </a:lnSpc>
              <a:buFontTx/>
              <a:buChar char="o"/>
            </a:pPr>
            <a:r>
              <a:rPr lang="it-IT" altLang="zh-CN" sz="2000" b="1" smtClean="0">
                <a:ea typeface="宋体" charset="-122"/>
              </a:rPr>
              <a:t>esaltato scambio ioni sodio-ioni calcio </a:t>
            </a:r>
          </a:p>
          <a:p>
            <a:pPr eaLnBrk="1" hangingPunct="1">
              <a:lnSpc>
                <a:spcPct val="80000"/>
              </a:lnSpc>
            </a:pPr>
            <a:r>
              <a:rPr lang="it-IT" altLang="zh-CN" sz="2800" b="1" smtClean="0">
                <a:ea typeface="宋体" charset="-122"/>
              </a:rPr>
              <a:t>*</a:t>
            </a:r>
            <a:r>
              <a:rPr lang="it-IT" altLang="zh-CN" sz="2400" b="1" smtClean="0">
                <a:ea typeface="宋体" charset="-122"/>
              </a:rPr>
              <a:t>Eccessiva stimolazione cardiaca con esaltata richiesta di ossigeno da cui situazione di ipossia e produzione di lesioni necrotiche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800" b="1" smtClean="0">
                <a:solidFill>
                  <a:schemeClr val="accent2"/>
                </a:solidFill>
                <a:ea typeface="宋体" charset="-122"/>
              </a:rPr>
              <a:t>*Ormoni tiroidei</a:t>
            </a:r>
          </a:p>
          <a:p>
            <a:pPr eaLnBrk="1" hangingPunct="1">
              <a:lnSpc>
                <a:spcPct val="80000"/>
              </a:lnSpc>
            </a:pPr>
            <a:r>
              <a:rPr lang="it-IT" altLang="zh-CN" sz="2400" b="1" smtClean="0">
                <a:ea typeface="宋体" charset="-122"/>
              </a:rPr>
              <a:t>Nette alterazioni della funzione e struttura cardiaca </a:t>
            </a:r>
            <a:endParaRPr lang="it-IT" altLang="zh-CN" sz="2400" b="1" i="1" smtClean="0">
              <a:ea typeface="宋体" charset="-122"/>
            </a:endParaRPr>
          </a:p>
          <a:p>
            <a:pPr eaLnBrk="1" hangingPunct="1">
              <a:lnSpc>
                <a:spcPct val="80000"/>
              </a:lnSpc>
            </a:pPr>
            <a:r>
              <a:rPr lang="it-IT" altLang="zh-CN" sz="2400" b="1" i="1" smtClean="0">
                <a:ea typeface="宋体" charset="-122"/>
              </a:rPr>
              <a:t>Forte effetto inotropo e cronotropo positivo 									</a:t>
            </a:r>
            <a:r>
              <a:rPr lang="it-IT" altLang="zh-CN" sz="2400" b="1" i="1" smtClean="0">
                <a:ea typeface="宋体" charset="-122"/>
                <a:sym typeface="Wingdings" pitchFamily="2" charset="2"/>
              </a:rPr>
              <a:t></a:t>
            </a:r>
            <a:r>
              <a:rPr lang="it-IT" altLang="zh-CN" sz="2400" b="1" i="1" smtClean="0">
                <a:ea typeface="宋体" charset="-122"/>
              </a:rPr>
              <a:t> forte aumento gittata</a:t>
            </a:r>
          </a:p>
          <a:p>
            <a:pPr eaLnBrk="1" hangingPunct="1">
              <a:lnSpc>
                <a:spcPct val="80000"/>
              </a:lnSpc>
            </a:pPr>
            <a:r>
              <a:rPr lang="it-IT" altLang="zh-CN" sz="2400" b="1" smtClean="0">
                <a:ea typeface="宋体" charset="-122"/>
              </a:rPr>
              <a:t>Cause:</a:t>
            </a:r>
          </a:p>
          <a:p>
            <a:pPr eaLnBrk="1" hangingPunct="1">
              <a:lnSpc>
                <a:spcPct val="80000"/>
              </a:lnSpc>
            </a:pPr>
            <a:r>
              <a:rPr lang="it-IT" altLang="zh-CN" sz="2400" b="1" smtClean="0">
                <a:ea typeface="宋体" charset="-122"/>
              </a:rPr>
              <a:t>adeguamento del cuore ad aumentato consumo ossigeno dato aumento metabolismo</a:t>
            </a:r>
          </a:p>
          <a:p>
            <a:pPr eaLnBrk="1" hangingPunct="1">
              <a:lnSpc>
                <a:spcPct val="80000"/>
              </a:lnSpc>
            </a:pPr>
            <a:r>
              <a:rPr lang="it-IT" altLang="zh-CN" sz="2400" b="1" smtClean="0">
                <a:ea typeface="宋体" charset="-122"/>
              </a:rPr>
              <a:t>aumento sensibilità del cuore alle catecolamine [&gt; recettori </a:t>
            </a:r>
            <a:r>
              <a:rPr lang="it-IT" altLang="zh-CN" sz="2400" b="1" smtClean="0">
                <a:ea typeface="宋体" charset="-122"/>
                <a:sym typeface="Symbol" pitchFamily="18" charset="2"/>
              </a:rPr>
              <a:t></a:t>
            </a:r>
            <a:r>
              <a:rPr lang="it-IT" altLang="zh-CN" sz="2400" b="1" smtClean="0">
                <a:ea typeface="宋体" charset="-122"/>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63500" y="88900"/>
            <a:ext cx="8942388" cy="6946900"/>
          </a:xfrm>
        </p:spPr>
        <p:txBody>
          <a:bodyPr/>
          <a:lstStyle/>
          <a:p>
            <a:pPr eaLnBrk="1" hangingPunct="1">
              <a:lnSpc>
                <a:spcPct val="80000"/>
              </a:lnSpc>
            </a:pPr>
            <a:r>
              <a:rPr lang="it-IT" altLang="zh-CN" sz="2800" b="1" smtClean="0">
                <a:solidFill>
                  <a:schemeClr val="accent2"/>
                </a:solidFill>
                <a:ea typeface="宋体" charset="-122"/>
              </a:rPr>
              <a:t>*Etanolo</a:t>
            </a:r>
            <a:endParaRPr lang="it-IT" altLang="zh-CN" sz="2800" smtClean="0">
              <a:solidFill>
                <a:schemeClr val="accent2"/>
              </a:solidFill>
              <a:ea typeface="宋体" charset="-122"/>
            </a:endParaRPr>
          </a:p>
          <a:p>
            <a:pPr eaLnBrk="1" hangingPunct="1">
              <a:lnSpc>
                <a:spcPct val="80000"/>
              </a:lnSpc>
            </a:pPr>
            <a:r>
              <a:rPr lang="it-IT" altLang="zh-CN" sz="2400" b="1" smtClean="0">
                <a:ea typeface="宋体" charset="-122"/>
              </a:rPr>
              <a:t>Sindrome nota come cardiomiopatia alcoolica</a:t>
            </a:r>
          </a:p>
          <a:p>
            <a:pPr eaLnBrk="1" hangingPunct="1">
              <a:lnSpc>
                <a:spcPct val="80000"/>
              </a:lnSpc>
            </a:pPr>
            <a:r>
              <a:rPr lang="it-IT" altLang="zh-CN" sz="2400" b="1" smtClean="0">
                <a:ea typeface="宋体" charset="-122"/>
              </a:rPr>
              <a:t>Etanolo riconosciuto come causa solo nel 1960</a:t>
            </a:r>
          </a:p>
          <a:p>
            <a:pPr eaLnBrk="1" hangingPunct="1">
              <a:lnSpc>
                <a:spcPct val="80000"/>
              </a:lnSpc>
            </a:pPr>
            <a:r>
              <a:rPr lang="it-IT" altLang="zh-CN" sz="2400" b="1" smtClean="0">
                <a:ea typeface="宋体" charset="-122"/>
              </a:rPr>
              <a:t>Implicati metaboliti reattivi (acetaldeide) con:</a:t>
            </a:r>
          </a:p>
          <a:p>
            <a:pPr eaLnBrk="1" hangingPunct="1">
              <a:lnSpc>
                <a:spcPct val="80000"/>
              </a:lnSpc>
            </a:pPr>
            <a:r>
              <a:rPr lang="it-IT" altLang="zh-CN" sz="2400" b="1" smtClean="0">
                <a:ea typeface="宋体" charset="-122"/>
              </a:rPr>
              <a:t>	</a:t>
            </a:r>
            <a:r>
              <a:rPr lang="it-IT" altLang="zh-CN" sz="2400" b="1" smtClean="0">
                <a:ea typeface="宋体" charset="-122"/>
                <a:sym typeface="Symbol" pitchFamily="18" charset="2"/>
              </a:rPr>
              <a:t></a:t>
            </a:r>
            <a:r>
              <a:rPr lang="it-IT" altLang="zh-CN" sz="2400" b="1" smtClean="0">
                <a:ea typeface="宋体" charset="-122"/>
              </a:rPr>
              <a:t> inibizione sintesi proteica</a:t>
            </a:r>
          </a:p>
          <a:p>
            <a:pPr eaLnBrk="1" hangingPunct="1">
              <a:lnSpc>
                <a:spcPct val="80000"/>
              </a:lnSpc>
            </a:pPr>
            <a:r>
              <a:rPr lang="it-IT" altLang="zh-CN" sz="2400" b="1" smtClean="0">
                <a:ea typeface="宋体" charset="-122"/>
              </a:rPr>
              <a:t>	</a:t>
            </a:r>
            <a:r>
              <a:rPr lang="it-IT" altLang="zh-CN" sz="2400" b="1" smtClean="0">
                <a:ea typeface="宋体" charset="-122"/>
                <a:sym typeface="Symbol" pitchFamily="18" charset="2"/>
              </a:rPr>
              <a:t></a:t>
            </a:r>
            <a:r>
              <a:rPr lang="it-IT" altLang="zh-CN" sz="2400" b="1" smtClean="0">
                <a:ea typeface="宋体" charset="-122"/>
              </a:rPr>
              <a:t> inibizione del sequestro del calcio da parte del reticolo endoplasmico</a:t>
            </a:r>
          </a:p>
          <a:p>
            <a:pPr eaLnBrk="1" hangingPunct="1">
              <a:lnSpc>
                <a:spcPct val="80000"/>
              </a:lnSpc>
            </a:pPr>
            <a:r>
              <a:rPr lang="it-IT" altLang="zh-CN" sz="2400" b="1" smtClean="0">
                <a:ea typeface="宋体" charset="-122"/>
              </a:rPr>
              <a:t>	</a:t>
            </a:r>
            <a:r>
              <a:rPr lang="it-IT" altLang="zh-CN" sz="2400" b="1" smtClean="0">
                <a:ea typeface="宋体" charset="-122"/>
                <a:sym typeface="Symbol" pitchFamily="18" charset="2"/>
              </a:rPr>
              <a:t></a:t>
            </a:r>
            <a:r>
              <a:rPr lang="it-IT" altLang="zh-CN" sz="2400" b="1" smtClean="0">
                <a:ea typeface="宋体" charset="-122"/>
              </a:rPr>
              <a:t> alterazione della respirazione mitocondriale</a:t>
            </a:r>
          </a:p>
          <a:p>
            <a:pPr eaLnBrk="1" hangingPunct="1">
              <a:lnSpc>
                <a:spcPct val="80000"/>
              </a:lnSpc>
            </a:pPr>
            <a:r>
              <a:rPr lang="it-IT" altLang="zh-CN" sz="2400" b="1" smtClean="0">
                <a:ea typeface="宋体" charset="-122"/>
              </a:rPr>
              <a:t>	</a:t>
            </a:r>
            <a:r>
              <a:rPr lang="it-IT" altLang="zh-CN" sz="2400" b="1" smtClean="0">
                <a:ea typeface="宋体" charset="-122"/>
                <a:sym typeface="Symbol" pitchFamily="18" charset="2"/>
              </a:rPr>
              <a:t></a:t>
            </a:r>
            <a:r>
              <a:rPr lang="it-IT" altLang="zh-CN" sz="2400" b="1" smtClean="0">
                <a:ea typeface="宋体" charset="-122"/>
              </a:rPr>
              <a:t> alterazione nella associazione actina-miosina</a:t>
            </a:r>
          </a:p>
          <a:p>
            <a:pPr eaLnBrk="1" hangingPunct="1">
              <a:lnSpc>
                <a:spcPct val="80000"/>
              </a:lnSpc>
            </a:pPr>
            <a:r>
              <a:rPr lang="it-IT" altLang="zh-CN" sz="2400" b="1" smtClean="0">
                <a:solidFill>
                  <a:srgbClr val="FF3300"/>
                </a:solidFill>
                <a:ea typeface="宋体" charset="-122"/>
              </a:rPr>
              <a:t>Effetto inotropo e dromotropo negativo anche dopo singola assunzione</a:t>
            </a:r>
          </a:p>
          <a:p>
            <a:pPr eaLnBrk="1" hangingPunct="1">
              <a:lnSpc>
                <a:spcPct val="80000"/>
              </a:lnSpc>
            </a:pPr>
            <a:r>
              <a:rPr lang="it-IT" altLang="zh-CN" sz="2400" b="1" smtClean="0">
                <a:ea typeface="宋体" charset="-122"/>
              </a:rPr>
              <a:t>Comparsa di aritmie per uso prolungato</a:t>
            </a:r>
          </a:p>
          <a:p>
            <a:pPr eaLnBrk="1" hangingPunct="1">
              <a:lnSpc>
                <a:spcPct val="80000"/>
              </a:lnSpc>
            </a:pPr>
            <a:r>
              <a:rPr lang="it-IT" altLang="zh-CN" sz="2400" b="1" smtClean="0">
                <a:ea typeface="宋体" charset="-122"/>
              </a:rPr>
              <a:t>Alcoolismo cronico </a:t>
            </a:r>
          </a:p>
          <a:p>
            <a:pPr eaLnBrk="1" hangingPunct="1">
              <a:lnSpc>
                <a:spcPct val="80000"/>
              </a:lnSpc>
            </a:pPr>
            <a:r>
              <a:rPr lang="it-IT" altLang="zh-CN" sz="2400" b="1" smtClean="0">
                <a:ea typeface="宋体" charset="-122"/>
              </a:rPr>
              <a:t>improvvisa fibrillazione ventricolare e morte </a:t>
            </a:r>
          </a:p>
          <a:p>
            <a:pPr eaLnBrk="1" hangingPunct="1">
              <a:lnSpc>
                <a:spcPct val="80000"/>
              </a:lnSpc>
            </a:pPr>
            <a:r>
              <a:rPr lang="it-IT" altLang="zh-CN" sz="2400" b="1" smtClean="0">
                <a:ea typeface="宋体" charset="-122"/>
              </a:rPr>
              <a:t>cardiomiopatie a lento sviluppo sino insufficienza cardiaca </a:t>
            </a:r>
          </a:p>
          <a:p>
            <a:pPr eaLnBrk="1" hangingPunct="1">
              <a:lnSpc>
                <a:spcPct val="80000"/>
              </a:lnSpc>
            </a:pPr>
            <a:r>
              <a:rPr lang="it-IT" altLang="zh-CN" sz="2400" b="1" smtClean="0">
                <a:ea typeface="宋体" charset="-122"/>
              </a:rPr>
              <a:t>					dilatazione ventricolare</a:t>
            </a:r>
          </a:p>
          <a:p>
            <a:pPr eaLnBrk="1" hangingPunct="1">
              <a:lnSpc>
                <a:spcPct val="80000"/>
              </a:lnSpc>
            </a:pPr>
            <a:r>
              <a:rPr lang="it-IT" altLang="zh-CN" sz="2400" b="1" smtClean="0">
                <a:ea typeface="宋体" charset="-122"/>
              </a:rPr>
              <a:t>					degenerazione cellulare con 					deposito lipidico</a:t>
            </a:r>
          </a:p>
          <a:p>
            <a:pPr eaLnBrk="1" hangingPunct="1">
              <a:lnSpc>
                <a:spcPct val="80000"/>
              </a:lnSpc>
            </a:pPr>
            <a:r>
              <a:rPr lang="it-IT" altLang="zh-CN" sz="2400" b="1" smtClean="0">
                <a:ea typeface="宋体" charset="-122"/>
              </a:rPr>
              <a:t>					talora fibrosi interstiziale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ntelliForti F2"/>
          <p:cNvPicPr>
            <a:picLocks noChangeAspect="1" noChangeArrowheads="1"/>
          </p:cNvPicPr>
          <p:nvPr/>
        </p:nvPicPr>
        <p:blipFill>
          <a:blip r:embed="rId2" cstate="print">
            <a:lum contrast="72000"/>
          </a:blip>
          <a:srcRect t="7808" r="2551" b="3050"/>
          <a:stretch>
            <a:fillRect/>
          </a:stretch>
        </p:blipFill>
        <p:spPr bwMode="auto">
          <a:xfrm>
            <a:off x="53975" y="1436688"/>
            <a:ext cx="8932863" cy="5138737"/>
          </a:xfrm>
          <a:prstGeom prst="rect">
            <a:avLst/>
          </a:prstGeom>
          <a:noFill/>
          <a:ln w="9525">
            <a:noFill/>
            <a:miter lim="800000"/>
            <a:headEnd/>
            <a:tailEnd/>
          </a:ln>
        </p:spPr>
      </p:pic>
      <p:sp>
        <p:nvSpPr>
          <p:cNvPr id="47107" name="Text Box 3"/>
          <p:cNvSpPr txBox="1">
            <a:spLocks noChangeArrowheads="1"/>
          </p:cNvSpPr>
          <p:nvPr/>
        </p:nvSpPr>
        <p:spPr bwMode="auto">
          <a:xfrm>
            <a:off x="1336675" y="252413"/>
            <a:ext cx="6834188" cy="946150"/>
          </a:xfrm>
          <a:prstGeom prst="rect">
            <a:avLst/>
          </a:prstGeom>
          <a:solidFill>
            <a:srgbClr val="DDDDDD"/>
          </a:solidFill>
          <a:ln w="9525">
            <a:noFill/>
            <a:miter lim="800000"/>
            <a:headEnd/>
            <a:tailEnd/>
          </a:ln>
        </p:spPr>
        <p:txBody>
          <a:bodyPr wrap="none">
            <a:spAutoFit/>
          </a:bodyPr>
          <a:lstStyle/>
          <a:p>
            <a:pPr algn="ctr"/>
            <a:r>
              <a:rPr lang="it-IT" sz="2800" b="1">
                <a:latin typeface="Verdana" pitchFamily="34" charset="0"/>
              </a:rPr>
              <a:t>MECCANISMI DI TOSSICITA’ </a:t>
            </a:r>
          </a:p>
          <a:p>
            <a:pPr algn="ctr"/>
            <a:r>
              <a:rPr lang="it-IT" sz="2800" b="1">
                <a:latin typeface="Verdana" pitchFamily="34" charset="0"/>
              </a:rPr>
              <a:t>CARDIOVASCOLARE DA FARMACI</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ntelliForti F1"/>
          <p:cNvPicPr>
            <a:picLocks noChangeAspect="1" noChangeArrowheads="1"/>
          </p:cNvPicPr>
          <p:nvPr/>
        </p:nvPicPr>
        <p:blipFill>
          <a:blip r:embed="rId2" cstate="print">
            <a:lum contrast="42000"/>
          </a:blip>
          <a:srcRect t="8394"/>
          <a:stretch>
            <a:fillRect/>
          </a:stretch>
        </p:blipFill>
        <p:spPr bwMode="auto">
          <a:xfrm>
            <a:off x="-17463" y="1279525"/>
            <a:ext cx="9144001" cy="4805363"/>
          </a:xfrm>
          <a:prstGeom prst="rect">
            <a:avLst/>
          </a:prstGeom>
          <a:noFill/>
          <a:ln w="9525">
            <a:noFill/>
            <a:miter lim="800000"/>
            <a:headEnd/>
            <a:tailEnd/>
          </a:ln>
        </p:spPr>
      </p:pic>
      <p:sp>
        <p:nvSpPr>
          <p:cNvPr id="48131" name="Text Box 3"/>
          <p:cNvSpPr txBox="1">
            <a:spLocks noChangeArrowheads="1"/>
          </p:cNvSpPr>
          <p:nvPr/>
        </p:nvSpPr>
        <p:spPr bwMode="auto">
          <a:xfrm>
            <a:off x="898525" y="252413"/>
            <a:ext cx="7713663" cy="519112"/>
          </a:xfrm>
          <a:prstGeom prst="rect">
            <a:avLst/>
          </a:prstGeom>
          <a:solidFill>
            <a:srgbClr val="DDDDDD"/>
          </a:solidFill>
          <a:ln w="9525">
            <a:noFill/>
            <a:miter lim="800000"/>
            <a:headEnd/>
            <a:tailEnd/>
          </a:ln>
        </p:spPr>
        <p:txBody>
          <a:bodyPr wrap="none">
            <a:spAutoFit/>
          </a:bodyPr>
          <a:lstStyle/>
          <a:p>
            <a:pPr algn="ctr"/>
            <a:r>
              <a:rPr lang="it-IT" sz="2800" b="1">
                <a:latin typeface="Verdana" pitchFamily="34" charset="0"/>
              </a:rPr>
              <a:t>ESEMPI DI FARMACI CARDIOTOSSICI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asarett F7"/>
          <p:cNvPicPr>
            <a:picLocks noChangeAspect="1" noChangeArrowheads="1"/>
          </p:cNvPicPr>
          <p:nvPr/>
        </p:nvPicPr>
        <p:blipFill>
          <a:blip r:embed="rId2" cstate="print">
            <a:lum bright="-6000" contrast="30000"/>
          </a:blip>
          <a:srcRect t="15611" b="4167"/>
          <a:stretch>
            <a:fillRect/>
          </a:stretch>
        </p:blipFill>
        <p:spPr bwMode="auto">
          <a:xfrm>
            <a:off x="630238" y="825500"/>
            <a:ext cx="7962900" cy="5870575"/>
          </a:xfrm>
          <a:prstGeom prst="rect">
            <a:avLst/>
          </a:prstGeom>
          <a:noFill/>
          <a:ln w="9525">
            <a:noFill/>
            <a:miter lim="800000"/>
            <a:headEnd/>
            <a:tailEnd/>
          </a:ln>
        </p:spPr>
      </p:pic>
      <p:sp>
        <p:nvSpPr>
          <p:cNvPr id="49155" name="Text Box 3"/>
          <p:cNvSpPr txBox="1">
            <a:spLocks noChangeArrowheads="1"/>
          </p:cNvSpPr>
          <p:nvPr/>
        </p:nvSpPr>
        <p:spPr bwMode="auto">
          <a:xfrm>
            <a:off x="76200" y="252413"/>
            <a:ext cx="8986838" cy="519112"/>
          </a:xfrm>
          <a:prstGeom prst="rect">
            <a:avLst/>
          </a:prstGeom>
          <a:solidFill>
            <a:srgbClr val="DDDDDD"/>
          </a:solidFill>
          <a:ln w="9525">
            <a:noFill/>
            <a:miter lim="800000"/>
            <a:headEnd/>
            <a:tailEnd/>
          </a:ln>
        </p:spPr>
        <p:txBody>
          <a:bodyPr wrap="none">
            <a:spAutoFit/>
          </a:bodyPr>
          <a:lstStyle/>
          <a:p>
            <a:pPr algn="ctr"/>
            <a:r>
              <a:rPr lang="it-IT" sz="2800" b="1">
                <a:latin typeface="Verdana" pitchFamily="34" charset="0"/>
              </a:rPr>
              <a:t>IDROCARBURI ALOGENATI CARDIOTOSSICI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asarett F8"/>
          <p:cNvPicPr>
            <a:picLocks noChangeAspect="1" noChangeArrowheads="1"/>
          </p:cNvPicPr>
          <p:nvPr/>
        </p:nvPicPr>
        <p:blipFill>
          <a:blip r:embed="rId2" cstate="print">
            <a:lum bright="-12000" contrast="48000"/>
          </a:blip>
          <a:srcRect l="2499" t="11124" b="1520"/>
          <a:stretch>
            <a:fillRect/>
          </a:stretch>
        </p:blipFill>
        <p:spPr bwMode="auto">
          <a:xfrm>
            <a:off x="106363" y="1711325"/>
            <a:ext cx="8915400" cy="3740150"/>
          </a:xfrm>
          <a:prstGeom prst="rect">
            <a:avLst/>
          </a:prstGeom>
          <a:noFill/>
          <a:ln w="9525">
            <a:noFill/>
            <a:miter lim="800000"/>
            <a:headEnd/>
            <a:tailEnd/>
          </a:ln>
        </p:spPr>
      </p:pic>
      <p:sp>
        <p:nvSpPr>
          <p:cNvPr id="50179" name="Text Box 3"/>
          <p:cNvSpPr txBox="1">
            <a:spLocks noChangeArrowheads="1"/>
          </p:cNvSpPr>
          <p:nvPr/>
        </p:nvSpPr>
        <p:spPr bwMode="auto">
          <a:xfrm>
            <a:off x="111125" y="252413"/>
            <a:ext cx="8931275" cy="519112"/>
          </a:xfrm>
          <a:prstGeom prst="rect">
            <a:avLst/>
          </a:prstGeom>
          <a:solidFill>
            <a:srgbClr val="DDDDDD"/>
          </a:solidFill>
          <a:ln w="9525">
            <a:noFill/>
            <a:miter lim="800000"/>
            <a:headEnd/>
            <a:tailEnd/>
          </a:ln>
        </p:spPr>
        <p:txBody>
          <a:bodyPr wrap="none">
            <a:spAutoFit/>
          </a:bodyPr>
          <a:lstStyle/>
          <a:p>
            <a:pPr algn="ctr"/>
            <a:r>
              <a:rPr lang="it-IT" sz="2800" b="1">
                <a:latin typeface="Verdana" pitchFamily="34" charset="0"/>
              </a:rPr>
              <a:t>SOSTANZE INDUSTRIALI CARDIOTOSSICHE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07963" y="158750"/>
            <a:ext cx="8936037" cy="6384925"/>
          </a:xfrm>
        </p:spPr>
        <p:txBody>
          <a:bodyPr/>
          <a:lstStyle/>
          <a:p>
            <a:pPr eaLnBrk="1" hangingPunct="1">
              <a:lnSpc>
                <a:spcPct val="80000"/>
              </a:lnSpc>
              <a:defRPr/>
            </a:pPr>
            <a:r>
              <a:rPr lang="it-IT" altLang="zh-CN" sz="2400" b="1" dirty="0" smtClean="0">
                <a:solidFill>
                  <a:schemeClr val="accent2"/>
                </a:solidFill>
                <a:ea typeface="宋体" charset="-122"/>
              </a:rPr>
              <a:t>FARMACI E MIOCARDIO</a:t>
            </a:r>
            <a:endParaRPr lang="it-IT" altLang="zh-CN" sz="2400" dirty="0" smtClean="0">
              <a:solidFill>
                <a:schemeClr val="accent2"/>
              </a:solidFill>
              <a:ea typeface="宋体" charset="-122"/>
            </a:endParaRPr>
          </a:p>
          <a:p>
            <a:pPr eaLnBrk="1" hangingPunct="1">
              <a:lnSpc>
                <a:spcPct val="75000"/>
              </a:lnSpc>
              <a:defRPr/>
            </a:pPr>
            <a:r>
              <a:rPr lang="it-IT" altLang="zh-CN" sz="2400" dirty="0" smtClean="0">
                <a:ea typeface="宋体" charset="-122"/>
              </a:rPr>
              <a:t>Tossicità </a:t>
            </a:r>
            <a:r>
              <a:rPr lang="it-IT" altLang="zh-CN" sz="2400" dirty="0" smtClean="0">
                <a:ea typeface="宋体" charset="-122"/>
                <a:sym typeface="Wingdings" pitchFamily="2" charset="2"/>
              </a:rPr>
              <a:t></a:t>
            </a:r>
            <a:r>
              <a:rPr lang="it-IT" altLang="zh-CN" sz="2400" dirty="0" smtClean="0">
                <a:ea typeface="宋体" charset="-122"/>
              </a:rPr>
              <a:t> per azione diretta</a:t>
            </a:r>
          </a:p>
          <a:p>
            <a:pPr eaLnBrk="1" hangingPunct="1">
              <a:lnSpc>
                <a:spcPct val="75000"/>
              </a:lnSpc>
              <a:defRPr/>
            </a:pPr>
            <a:r>
              <a:rPr lang="it-IT" altLang="zh-CN" sz="2400" dirty="0" smtClean="0">
                <a:ea typeface="宋体" charset="-122"/>
              </a:rPr>
              <a:t>	     </a:t>
            </a:r>
            <a:r>
              <a:rPr lang="it-IT" altLang="zh-CN" sz="2400" dirty="0" smtClean="0">
                <a:ea typeface="宋体" charset="-122"/>
                <a:sym typeface="Wingdings" pitchFamily="2" charset="2"/>
              </a:rPr>
              <a:t></a:t>
            </a:r>
            <a:r>
              <a:rPr lang="it-IT" altLang="zh-CN" sz="2400" dirty="0" smtClean="0">
                <a:ea typeface="宋体" charset="-122"/>
              </a:rPr>
              <a:t> per azione indiretta </a:t>
            </a:r>
            <a:r>
              <a:rPr lang="it-IT" altLang="zh-CN" sz="2400" dirty="0" smtClean="0">
                <a:ea typeface="宋体" charset="-122"/>
                <a:sym typeface="Wingdings" pitchFamily="2" charset="2"/>
              </a:rPr>
              <a:t></a:t>
            </a:r>
            <a:r>
              <a:rPr lang="it-IT" altLang="zh-CN" sz="2400" dirty="0" smtClean="0">
                <a:ea typeface="宋体" charset="-122"/>
              </a:rPr>
              <a:t> sistema vegetativo</a:t>
            </a:r>
          </a:p>
          <a:p>
            <a:pPr eaLnBrk="1" hangingPunct="1">
              <a:lnSpc>
                <a:spcPct val="75000"/>
              </a:lnSpc>
              <a:defRPr/>
            </a:pPr>
            <a:r>
              <a:rPr lang="it-IT" altLang="zh-CN" sz="2400" dirty="0" smtClean="0">
                <a:ea typeface="宋体" charset="-122"/>
              </a:rPr>
              <a:t>					      </a:t>
            </a:r>
            <a:r>
              <a:rPr lang="it-IT" altLang="zh-CN" sz="2400" dirty="0" smtClean="0">
                <a:ea typeface="宋体" charset="-122"/>
                <a:sym typeface="Wingdings" pitchFamily="2" charset="2"/>
              </a:rPr>
              <a:t></a:t>
            </a:r>
            <a:r>
              <a:rPr lang="it-IT" altLang="zh-CN" sz="2400" dirty="0" smtClean="0">
                <a:ea typeface="宋体" charset="-122"/>
              </a:rPr>
              <a:t> effetti vasali</a:t>
            </a:r>
          </a:p>
          <a:p>
            <a:pPr eaLnBrk="1" hangingPunct="1">
              <a:lnSpc>
                <a:spcPct val="75000"/>
              </a:lnSpc>
              <a:defRPr/>
            </a:pPr>
            <a:r>
              <a:rPr lang="it-IT" altLang="zh-CN" sz="2400" dirty="0" smtClean="0">
                <a:ea typeface="宋体" charset="-122"/>
              </a:rPr>
              <a:t>Spesso implicati farmaci cardiovascolari</a:t>
            </a:r>
          </a:p>
          <a:p>
            <a:pPr eaLnBrk="1" hangingPunct="1">
              <a:lnSpc>
                <a:spcPct val="75000"/>
              </a:lnSpc>
              <a:defRPr/>
            </a:pPr>
            <a:r>
              <a:rPr lang="it-IT" altLang="zh-CN" sz="2400" dirty="0" smtClean="0">
                <a:ea typeface="宋体" charset="-122"/>
              </a:rPr>
              <a:t>Effetti </a:t>
            </a:r>
            <a:r>
              <a:rPr lang="it-IT" altLang="zh-CN" sz="2400" dirty="0" smtClean="0">
                <a:ea typeface="宋体" charset="-122"/>
                <a:sym typeface="Wingdings" pitchFamily="2" charset="2"/>
              </a:rPr>
              <a:t></a:t>
            </a:r>
            <a:r>
              <a:rPr lang="it-IT" altLang="zh-CN" sz="2400" dirty="0" smtClean="0">
                <a:ea typeface="宋体" charset="-122"/>
              </a:rPr>
              <a:t> funzionali reversibili o non reversibili (aritmie letali)</a:t>
            </a:r>
          </a:p>
          <a:p>
            <a:pPr eaLnBrk="1" hangingPunct="1">
              <a:lnSpc>
                <a:spcPct val="75000"/>
              </a:lnSpc>
              <a:defRPr/>
            </a:pPr>
            <a:r>
              <a:rPr lang="it-IT" altLang="zh-CN" sz="2400" dirty="0" smtClean="0">
                <a:ea typeface="宋体" charset="-122"/>
              </a:rPr>
              <a:t>	  </a:t>
            </a:r>
            <a:r>
              <a:rPr lang="it-IT" altLang="zh-CN" sz="2400" dirty="0" smtClean="0">
                <a:ea typeface="宋体" charset="-122"/>
                <a:sym typeface="Wingdings" pitchFamily="2" charset="2"/>
              </a:rPr>
              <a:t></a:t>
            </a:r>
            <a:r>
              <a:rPr lang="it-IT" altLang="zh-CN" sz="2400" dirty="0" smtClean="0">
                <a:ea typeface="宋体" charset="-122"/>
              </a:rPr>
              <a:t> </a:t>
            </a:r>
            <a:r>
              <a:rPr lang="it-IT" altLang="zh-CN" sz="2400" dirty="0" err="1" smtClean="0">
                <a:ea typeface="宋体" charset="-122"/>
              </a:rPr>
              <a:t>strutturali</a:t>
            </a:r>
            <a:r>
              <a:rPr lang="it-IT" altLang="zh-CN" sz="2400" dirty="0" smtClean="0">
                <a:ea typeface="宋体" charset="-122"/>
              </a:rPr>
              <a:t> </a:t>
            </a:r>
          </a:p>
          <a:p>
            <a:pPr eaLnBrk="1" hangingPunct="1">
              <a:lnSpc>
                <a:spcPct val="75000"/>
              </a:lnSpc>
              <a:buFontTx/>
              <a:buNone/>
              <a:defRPr/>
            </a:pPr>
            <a:endParaRPr lang="it-IT" altLang="zh-CN" sz="2400" dirty="0" smtClean="0">
              <a:ea typeface="宋体" charset="-122"/>
            </a:endParaRPr>
          </a:p>
          <a:p>
            <a:pPr eaLnBrk="1" hangingPunct="1">
              <a:lnSpc>
                <a:spcPct val="75000"/>
              </a:lnSpc>
              <a:defRPr/>
            </a:pPr>
            <a:r>
              <a:rPr lang="it-IT" altLang="zh-CN" sz="2400" dirty="0" smtClean="0">
                <a:solidFill>
                  <a:srgbClr val="FF3300"/>
                </a:solidFill>
                <a:ea typeface="宋体" charset="-122"/>
              </a:rPr>
              <a:t>Reazioni di tipo B poco note</a:t>
            </a:r>
            <a:r>
              <a:rPr lang="it-IT" altLang="zh-CN" sz="2400" dirty="0" smtClean="0">
                <a:ea typeface="宋体" charset="-122"/>
              </a:rPr>
              <a:t> </a:t>
            </a:r>
          </a:p>
          <a:p>
            <a:pPr eaLnBrk="1" hangingPunct="1">
              <a:lnSpc>
                <a:spcPct val="75000"/>
              </a:lnSpc>
              <a:defRPr/>
            </a:pPr>
            <a:r>
              <a:rPr lang="it-IT" altLang="zh-CN" sz="2400" dirty="0" smtClean="0">
                <a:solidFill>
                  <a:schemeClr val="accent2"/>
                </a:solidFill>
                <a:ea typeface="宋体" charset="-122"/>
              </a:rPr>
              <a:t>Possibili bersagli di effetti selettivi e diretti</a:t>
            </a:r>
            <a:r>
              <a:rPr lang="it-IT" altLang="zh-CN" sz="2400" dirty="0" smtClean="0">
                <a:ea typeface="宋体" charset="-122"/>
              </a:rPr>
              <a:t>:</a:t>
            </a:r>
          </a:p>
          <a:p>
            <a:pPr eaLnBrk="1" hangingPunct="1">
              <a:lnSpc>
                <a:spcPct val="75000"/>
              </a:lnSpc>
              <a:defRPr/>
            </a:pPr>
            <a:endParaRPr lang="it-IT" altLang="zh-CN" sz="2400" dirty="0" smtClean="0">
              <a:ea typeface="宋体" charset="-122"/>
            </a:endParaRPr>
          </a:p>
          <a:p>
            <a:pPr marL="457200" indent="-457200" eaLnBrk="1" hangingPunct="1">
              <a:lnSpc>
                <a:spcPct val="75000"/>
              </a:lnSpc>
              <a:buFont typeface="+mj-lt"/>
              <a:buAutoNum type="arabicPeriod"/>
              <a:defRPr/>
            </a:pPr>
            <a:r>
              <a:rPr lang="it-IT" altLang="zh-CN" sz="2400" dirty="0" smtClean="0">
                <a:ea typeface="宋体" charset="-122"/>
              </a:rPr>
              <a:t>comparsa od aggravamento di aritmie (alterazione scambi ionici)</a:t>
            </a:r>
          </a:p>
          <a:p>
            <a:pPr marL="457200" indent="-457200" eaLnBrk="1" hangingPunct="1">
              <a:lnSpc>
                <a:spcPct val="75000"/>
              </a:lnSpc>
              <a:buFont typeface="+mj-lt"/>
              <a:buAutoNum type="arabicPeriod"/>
              <a:defRPr/>
            </a:pPr>
            <a:endParaRPr lang="it-IT" altLang="zh-CN" sz="2400" dirty="0" smtClean="0">
              <a:ea typeface="宋体" charset="-122"/>
            </a:endParaRPr>
          </a:p>
          <a:p>
            <a:pPr marL="457200" indent="-457200" eaLnBrk="1" hangingPunct="1">
              <a:lnSpc>
                <a:spcPct val="75000"/>
              </a:lnSpc>
              <a:buFont typeface="+mj-lt"/>
              <a:buAutoNum type="arabicPeriod"/>
              <a:defRPr/>
            </a:pPr>
            <a:r>
              <a:rPr lang="it-IT" altLang="zh-CN" sz="2400" dirty="0" smtClean="0">
                <a:ea typeface="宋体" charset="-122"/>
              </a:rPr>
              <a:t>depressione della funzionalità miocardica</a:t>
            </a:r>
          </a:p>
          <a:p>
            <a:pPr marL="457200" indent="-457200" eaLnBrk="1" hangingPunct="1">
              <a:lnSpc>
                <a:spcPct val="75000"/>
              </a:lnSpc>
              <a:buFont typeface="+mj-lt"/>
              <a:buAutoNum type="arabicPeriod"/>
              <a:defRPr/>
            </a:pPr>
            <a:endParaRPr lang="it-IT" altLang="zh-CN" sz="2400" dirty="0" smtClean="0">
              <a:ea typeface="宋体" charset="-122"/>
            </a:endParaRPr>
          </a:p>
          <a:p>
            <a:pPr marL="457200" indent="-457200" eaLnBrk="1" hangingPunct="1">
              <a:lnSpc>
                <a:spcPct val="75000"/>
              </a:lnSpc>
              <a:buFont typeface="+mj-lt"/>
              <a:buAutoNum type="arabicPeriod"/>
              <a:defRPr/>
            </a:pPr>
            <a:r>
              <a:rPr lang="it-IT" altLang="zh-CN" sz="2400" dirty="0" smtClean="0">
                <a:ea typeface="宋体" charset="-122"/>
              </a:rPr>
              <a:t>miocardiopatie</a:t>
            </a:r>
          </a:p>
          <a:p>
            <a:pPr eaLnBrk="1" hangingPunct="1">
              <a:lnSpc>
                <a:spcPct val="75000"/>
              </a:lnSpc>
              <a:buFontTx/>
              <a:buNone/>
              <a:defRPr/>
            </a:pPr>
            <a:endParaRPr lang="it-IT"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9213" y="158750"/>
            <a:ext cx="8936038" cy="6384925"/>
          </a:xfrm>
        </p:spPr>
        <p:txBody>
          <a:bodyPr/>
          <a:lstStyle/>
          <a:p>
            <a:pPr eaLnBrk="1" hangingPunct="1">
              <a:lnSpc>
                <a:spcPct val="80000"/>
              </a:lnSpc>
              <a:buFontTx/>
              <a:buNone/>
            </a:pPr>
            <a:r>
              <a:rPr lang="it-IT" altLang="zh-CN" sz="2400" b="1" smtClean="0">
                <a:ea typeface="宋体" charset="-122"/>
              </a:rPr>
              <a:t>             </a:t>
            </a:r>
            <a:r>
              <a:rPr lang="it-IT" altLang="zh-CN" sz="2400" b="1" smtClean="0">
                <a:solidFill>
                  <a:schemeClr val="accent2"/>
                </a:solidFill>
                <a:ea typeface="宋体" charset="-122"/>
              </a:rPr>
              <a:t>FUNZIONI CARDIACHE E LORO ALTERAZIONI</a:t>
            </a:r>
            <a:r>
              <a:rPr lang="it-IT" altLang="zh-CN" sz="2400" b="1" smtClean="0">
                <a:ea typeface="宋体" charset="-122"/>
              </a:rPr>
              <a:t> </a:t>
            </a:r>
          </a:p>
          <a:p>
            <a:pPr algn="just" eaLnBrk="1" hangingPunct="1">
              <a:lnSpc>
                <a:spcPct val="80000"/>
              </a:lnSpc>
              <a:buFontTx/>
              <a:buNone/>
            </a:pPr>
            <a:r>
              <a:rPr lang="it-IT" altLang="zh-CN" sz="2400" b="1" smtClean="0">
                <a:ea typeface="宋体" charset="-122"/>
              </a:rPr>
              <a:t>    I più importanti sintomi di tossicità cardiaca derivano da alterazioni delle </a:t>
            </a:r>
            <a:r>
              <a:rPr lang="it-IT" altLang="zh-CN" sz="2400" b="1" smtClean="0">
                <a:solidFill>
                  <a:schemeClr val="accent2"/>
                </a:solidFill>
                <a:ea typeface="宋体" charset="-122"/>
              </a:rPr>
              <a:t>proprietà elettriche</a:t>
            </a:r>
            <a:r>
              <a:rPr lang="it-IT" altLang="zh-CN" sz="2400" b="1" smtClean="0">
                <a:ea typeface="宋体" charset="-122"/>
              </a:rPr>
              <a:t> o </a:t>
            </a:r>
            <a:r>
              <a:rPr lang="it-IT" altLang="zh-CN" sz="2400" b="1" smtClean="0">
                <a:solidFill>
                  <a:schemeClr val="accent2"/>
                </a:solidFill>
                <a:ea typeface="宋体" charset="-122"/>
              </a:rPr>
              <a:t>contrattili </a:t>
            </a:r>
            <a:r>
              <a:rPr lang="it-IT" altLang="zh-CN" sz="2400" b="1" smtClean="0">
                <a:ea typeface="宋体" charset="-122"/>
              </a:rPr>
              <a:t>del cuore. Le sostanze chimiche influenzano queste proprietà   per la loro azione sulla </a:t>
            </a:r>
            <a:r>
              <a:rPr lang="it-IT" altLang="zh-CN" sz="2400" b="1" smtClean="0">
                <a:solidFill>
                  <a:schemeClr val="accent2"/>
                </a:solidFill>
                <a:ea typeface="宋体" charset="-122"/>
              </a:rPr>
              <a:t>frequenza cardiaca</a:t>
            </a:r>
            <a:r>
              <a:rPr lang="it-IT" altLang="zh-CN" sz="2400" b="1" smtClean="0">
                <a:ea typeface="宋体" charset="-122"/>
              </a:rPr>
              <a:t> (</a:t>
            </a:r>
            <a:r>
              <a:rPr lang="it-IT" altLang="zh-CN" sz="2400" b="1" smtClean="0">
                <a:solidFill>
                  <a:schemeClr val="accent2"/>
                </a:solidFill>
                <a:ea typeface="宋体" charset="-122"/>
              </a:rPr>
              <a:t>effetto cronotropo</a:t>
            </a:r>
            <a:r>
              <a:rPr lang="it-IT" altLang="zh-CN" sz="2400" b="1" smtClean="0">
                <a:ea typeface="宋体" charset="-122"/>
              </a:rPr>
              <a:t>), sulla </a:t>
            </a:r>
            <a:r>
              <a:rPr lang="it-IT" altLang="zh-CN" sz="2400" b="1" smtClean="0">
                <a:solidFill>
                  <a:srgbClr val="FF3300"/>
                </a:solidFill>
                <a:ea typeface="宋体" charset="-122"/>
              </a:rPr>
              <a:t>conduzione</a:t>
            </a:r>
            <a:r>
              <a:rPr lang="it-IT" altLang="zh-CN" sz="2400" b="1" smtClean="0">
                <a:ea typeface="宋体" charset="-122"/>
              </a:rPr>
              <a:t> (</a:t>
            </a:r>
            <a:r>
              <a:rPr lang="it-IT" altLang="zh-CN" sz="2400" b="1" smtClean="0">
                <a:solidFill>
                  <a:srgbClr val="FF3300"/>
                </a:solidFill>
                <a:ea typeface="宋体" charset="-122"/>
              </a:rPr>
              <a:t>effetto dromotropo</a:t>
            </a:r>
            <a:r>
              <a:rPr lang="it-IT" altLang="zh-CN" sz="2400" b="1" smtClean="0">
                <a:ea typeface="宋体" charset="-122"/>
              </a:rPr>
              <a:t>), </a:t>
            </a:r>
            <a:r>
              <a:rPr lang="it-IT" altLang="zh-CN" sz="2400" b="1" smtClean="0">
                <a:solidFill>
                  <a:schemeClr val="accent1"/>
                </a:solidFill>
                <a:ea typeface="宋体" charset="-122"/>
              </a:rPr>
              <a:t>sulla eccitabilità</a:t>
            </a:r>
            <a:r>
              <a:rPr lang="it-IT" altLang="zh-CN" sz="2400" b="1" smtClean="0">
                <a:ea typeface="宋体" charset="-122"/>
              </a:rPr>
              <a:t> (</a:t>
            </a:r>
            <a:r>
              <a:rPr lang="it-IT" altLang="zh-CN" sz="2400" b="1" smtClean="0">
                <a:solidFill>
                  <a:schemeClr val="accent1"/>
                </a:solidFill>
                <a:ea typeface="宋体" charset="-122"/>
              </a:rPr>
              <a:t>effetto batmotropo</a:t>
            </a:r>
            <a:r>
              <a:rPr lang="it-IT" altLang="zh-CN" sz="2400" b="1" smtClean="0">
                <a:ea typeface="宋体" charset="-122"/>
              </a:rPr>
              <a:t>) e </a:t>
            </a:r>
            <a:r>
              <a:rPr lang="it-IT" altLang="zh-CN" sz="2400" b="1" smtClean="0">
                <a:solidFill>
                  <a:srgbClr val="A50021"/>
                </a:solidFill>
                <a:ea typeface="宋体" charset="-122"/>
              </a:rPr>
              <a:t>sulla contrattilità</a:t>
            </a:r>
            <a:r>
              <a:rPr lang="it-IT" altLang="zh-CN" sz="2400" b="1" smtClean="0">
                <a:ea typeface="宋体" charset="-122"/>
              </a:rPr>
              <a:t> (</a:t>
            </a:r>
            <a:r>
              <a:rPr lang="it-IT" altLang="zh-CN" sz="2400" b="1" smtClean="0">
                <a:solidFill>
                  <a:srgbClr val="A50021"/>
                </a:solidFill>
                <a:ea typeface="宋体" charset="-122"/>
              </a:rPr>
              <a:t>effetto inotropo</a:t>
            </a:r>
            <a:r>
              <a:rPr lang="it-IT" altLang="zh-CN" sz="2400" b="1" smtClean="0">
                <a:ea typeface="宋体" charset="-122"/>
              </a:rPr>
              <a:t>). </a:t>
            </a:r>
            <a:endParaRPr lang="it-IT" altLang="zh-CN" sz="2400" smtClean="0">
              <a:ea typeface="宋体" charset="-122"/>
            </a:endParaRPr>
          </a:p>
          <a:p>
            <a:pPr algn="just" eaLnBrk="1" hangingPunct="1">
              <a:lnSpc>
                <a:spcPct val="80000"/>
              </a:lnSpc>
            </a:pPr>
            <a:r>
              <a:rPr lang="it-IT" altLang="zh-CN" sz="2400" smtClean="0">
                <a:ea typeface="宋体" charset="-122"/>
              </a:rPr>
              <a:t>Per aritmia s'intende un'anormalità: </a:t>
            </a:r>
          </a:p>
          <a:p>
            <a:pPr algn="just" eaLnBrk="1" hangingPunct="1">
              <a:lnSpc>
                <a:spcPct val="80000"/>
              </a:lnSpc>
              <a:buFont typeface="Wingdings" pitchFamily="2" charset="2"/>
              <a:buChar char="ü"/>
            </a:pPr>
            <a:r>
              <a:rPr lang="it-IT" altLang="zh-CN" sz="2400" smtClean="0">
                <a:ea typeface="宋体" charset="-122"/>
              </a:rPr>
              <a:t>della frequenza del battito (tachicardia atriale o ventricolare, flutter atriale).</a:t>
            </a:r>
          </a:p>
          <a:p>
            <a:pPr algn="just" eaLnBrk="1" hangingPunct="1">
              <a:lnSpc>
                <a:spcPct val="80000"/>
              </a:lnSpc>
              <a:buFont typeface="Wingdings" pitchFamily="2" charset="2"/>
              <a:buChar char="ü"/>
            </a:pPr>
            <a:r>
              <a:rPr lang="it-IT" altLang="zh-CN" sz="2400" smtClean="0">
                <a:ea typeface="宋体" charset="-122"/>
              </a:rPr>
              <a:t>della sua regolarità (extrasistoli, fibrillazioni) </a:t>
            </a:r>
          </a:p>
          <a:p>
            <a:pPr algn="just" eaLnBrk="1" hangingPunct="1">
              <a:lnSpc>
                <a:spcPct val="80000"/>
              </a:lnSpc>
              <a:buFont typeface="Wingdings" pitchFamily="2" charset="2"/>
              <a:buChar char="ü"/>
            </a:pPr>
            <a:r>
              <a:rPr lang="it-IT" altLang="zh-CN" sz="2400" smtClean="0">
                <a:ea typeface="宋体" charset="-122"/>
              </a:rPr>
              <a:t>della sede di origine dell'impulso cardiaco (foci ectopici) </a:t>
            </a:r>
          </a:p>
          <a:p>
            <a:pPr algn="just" eaLnBrk="1" hangingPunct="1">
              <a:lnSpc>
                <a:spcPct val="80000"/>
              </a:lnSpc>
              <a:buFont typeface="Wingdings" pitchFamily="2" charset="2"/>
              <a:buChar char="ü"/>
            </a:pPr>
            <a:r>
              <a:rPr lang="it-IT" altLang="zh-CN" sz="2400" smtClean="0">
                <a:ea typeface="宋体" charset="-122"/>
              </a:rPr>
              <a:t>un disturbo nella conduzione dell'impulso (blocco atrio-ventricolare). </a:t>
            </a:r>
          </a:p>
          <a:p>
            <a:pPr algn="just" eaLnBrk="1" hangingPunct="1">
              <a:lnSpc>
                <a:spcPct val="80000"/>
              </a:lnSpc>
            </a:pPr>
            <a:r>
              <a:rPr lang="it-IT" altLang="zh-CN" sz="2400" smtClean="0">
                <a:ea typeface="宋体" charset="-122"/>
              </a:rPr>
              <a:t>Le aritmie sono in genere classificate sulla base dei criteri elettrocardiografici:</a:t>
            </a:r>
            <a:r>
              <a:rPr lang="it-IT" altLang="zh-CN" sz="1400" smtClean="0">
                <a:ea typeface="宋体" charset="-122"/>
              </a:rPr>
              <a:t> </a:t>
            </a:r>
          </a:p>
          <a:p>
            <a:pPr algn="just" eaLnBrk="1" hangingPunct="1">
              <a:lnSpc>
                <a:spcPct val="80000"/>
              </a:lnSpc>
            </a:pPr>
            <a:r>
              <a:rPr lang="it-IT" sz="2400" b="1" smtClean="0">
                <a:solidFill>
                  <a:schemeClr val="accent2"/>
                </a:solidFill>
              </a:rPr>
              <a:t>* Tachicardia parossistica sovraventricolare con una frequenza degli atri di anche 230 battiti/min; spesso con fusione dell'onda T con l'onda P. </a:t>
            </a:r>
            <a:r>
              <a:rPr lang="it-IT" sz="2400" b="1" smtClean="0">
                <a:solidFill>
                  <a:srgbClr val="FF3300"/>
                </a:solidFill>
              </a:rPr>
              <a:t>Quindi frequenza cardiaca in toto alterata</a:t>
            </a:r>
            <a:r>
              <a:rPr lang="it-IT" sz="2400" b="1" smtClean="0">
                <a:solidFill>
                  <a:schemeClr val="accent2"/>
                </a:solidFill>
              </a:rPr>
              <a:t> </a:t>
            </a:r>
          </a:p>
          <a:p>
            <a:pPr algn="just" eaLnBrk="1" hangingPunct="1">
              <a:lnSpc>
                <a:spcPct val="80000"/>
              </a:lnSpc>
            </a:pPr>
            <a:r>
              <a:rPr lang="it-IT" sz="2400" b="1" smtClean="0">
                <a:solidFill>
                  <a:schemeClr val="accent2"/>
                </a:solidFill>
              </a:rPr>
              <a:t>* Extrasistoli (bigeminismo o trigeminismo) da eccitazione atriale prematura spesso seguite da pausa compensatoria</a:t>
            </a:r>
            <a:r>
              <a:rPr lang="it-IT" sz="2000" b="1" smtClean="0">
                <a:solidFill>
                  <a:schemeClr val="accent2"/>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9213" y="158750"/>
            <a:ext cx="8936038" cy="6384925"/>
          </a:xfrm>
        </p:spPr>
        <p:txBody>
          <a:bodyPr/>
          <a:lstStyle/>
          <a:p>
            <a:pPr algn="just" eaLnBrk="1" hangingPunct="1">
              <a:lnSpc>
                <a:spcPct val="80000"/>
              </a:lnSpc>
            </a:pPr>
            <a:r>
              <a:rPr lang="it-IT" altLang="zh-CN" sz="2400" b="1" smtClean="0">
                <a:ea typeface="宋体" charset="-122"/>
              </a:rPr>
              <a:t>* </a:t>
            </a:r>
            <a:r>
              <a:rPr lang="it-IT" altLang="zh-CN" sz="2400" b="1" smtClean="0">
                <a:solidFill>
                  <a:schemeClr val="accent2"/>
                </a:solidFill>
                <a:ea typeface="宋体" charset="-122"/>
              </a:rPr>
              <a:t>Flutter atriale con ritmo atriale molto rapido (250-400 battiti/min). Tuttavia, a causa del più lungo periodo refrattario degli atrii e dei ventricoli, </a:t>
            </a:r>
            <a:r>
              <a:rPr lang="it-IT" altLang="zh-CN" sz="2400" b="1" smtClean="0">
                <a:solidFill>
                  <a:srgbClr val="FF3300"/>
                </a:solidFill>
                <a:ea typeface="宋体" charset="-122"/>
              </a:rPr>
              <a:t>i ventricoli tipicamente sono incapaci di sincronizzare la loro depolarizzazione con quella degli atrii</a:t>
            </a:r>
            <a:r>
              <a:rPr lang="it-IT" altLang="zh-CN" sz="2400" b="1" smtClean="0">
                <a:solidFill>
                  <a:schemeClr val="accent2"/>
                </a:solidFill>
                <a:ea typeface="宋体" charset="-122"/>
              </a:rPr>
              <a:t>. Infatti durante il flutter atriale solo 1 ogni 2 o 3 depolarizzazioni atriali passa attraverso il nodo seno atriale per depolarizzare i ventricoli. </a:t>
            </a:r>
            <a:r>
              <a:rPr lang="it-IT" altLang="zh-CN" sz="2400" b="1" smtClean="0">
                <a:solidFill>
                  <a:srgbClr val="FF3300"/>
                </a:solidFill>
                <a:ea typeface="宋体" charset="-122"/>
              </a:rPr>
              <a:t>Si osservano cosi onde a dente di sega regolari con complesso QRS più lento.</a:t>
            </a:r>
          </a:p>
          <a:p>
            <a:pPr algn="just" eaLnBrk="1" hangingPunct="1">
              <a:lnSpc>
                <a:spcPct val="80000"/>
              </a:lnSpc>
            </a:pPr>
            <a:r>
              <a:rPr lang="it-IT" altLang="zh-CN" sz="2400" b="1" smtClean="0">
                <a:ea typeface="宋体" charset="-122"/>
              </a:rPr>
              <a:t> </a:t>
            </a:r>
          </a:p>
          <a:p>
            <a:pPr algn="just" eaLnBrk="1" hangingPunct="1">
              <a:lnSpc>
                <a:spcPct val="80000"/>
              </a:lnSpc>
            </a:pPr>
            <a:r>
              <a:rPr lang="it-IT" altLang="zh-CN" sz="2400" b="1" smtClean="0">
                <a:solidFill>
                  <a:schemeClr val="accent2"/>
                </a:solidFill>
                <a:ea typeface="宋体" charset="-122"/>
              </a:rPr>
              <a:t>* Fibrillazione atriale caratterizzata da una rapida casuale ed incoordinata depolarizzazione degli atrii con multipli movimenti circolari di rientro. </a:t>
            </a:r>
            <a:r>
              <a:rPr lang="it-IT" altLang="zh-CN" sz="2400" b="1" smtClean="0">
                <a:solidFill>
                  <a:srgbClr val="FF3300"/>
                </a:solidFill>
                <a:ea typeface="宋体" charset="-122"/>
              </a:rPr>
              <a:t>La contrazione degli atrii risulta inefficace.</a:t>
            </a:r>
            <a:r>
              <a:rPr lang="it-IT" altLang="zh-CN" sz="2400" b="1" smtClean="0">
                <a:solidFill>
                  <a:schemeClr val="accent2"/>
                </a:solidFill>
                <a:ea typeface="宋体" charset="-122"/>
              </a:rPr>
              <a:t> La erronea depolarizzazione sfocia in un complesso QRS di forma regolare senza un'onda P definita. Le contrazioni atriali sono asincrone ed irregolare è anche la conduzione Atrio- ventricolare. </a:t>
            </a:r>
            <a:r>
              <a:rPr lang="it-IT" altLang="zh-CN" sz="2400" b="1" smtClean="0">
                <a:solidFill>
                  <a:srgbClr val="FF3300"/>
                </a:solidFill>
                <a:ea typeface="宋体" charset="-122"/>
              </a:rPr>
              <a:t>Queste irregolarità atrio-ventricolari provocano un ritmo ventricolare irregolare ed una conseguente inefficienza nel riempimento ventricolare. Il minor tempo di riempimento ventricolare provoca una carenza di pompaggio del sangue. </a:t>
            </a:r>
          </a:p>
          <a:p>
            <a:pPr algn="just" eaLnBrk="1" hangingPunct="1">
              <a:lnSpc>
                <a:spcPct val="80000"/>
              </a:lnSpc>
            </a:pPr>
            <a:endParaRPr lang="it-IT" sz="2400" smtClean="0">
              <a:solidFill>
                <a:srgbClr val="FF33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9213" y="158750"/>
            <a:ext cx="8936038" cy="6384925"/>
          </a:xfrm>
        </p:spPr>
        <p:txBody>
          <a:bodyPr/>
          <a:lstStyle/>
          <a:p>
            <a:pPr algn="just" eaLnBrk="1" hangingPunct="1">
              <a:lnSpc>
                <a:spcPct val="80000"/>
              </a:lnSpc>
            </a:pPr>
            <a:r>
              <a:rPr lang="it-IT" altLang="zh-CN" sz="2400" b="1" smtClean="0">
                <a:solidFill>
                  <a:schemeClr val="accent2"/>
                </a:solidFill>
                <a:ea typeface="宋体" charset="-122"/>
              </a:rPr>
              <a:t>* Fibrillazione ventricolare è un ritmo anormale molto critico per la vita del paziente, caratterizzato da una ripetitiva, rapida e casuale eccitazione dei ventricoli, solitamente come risultato di foci ectopici nei ventricoli. Gli impulsi viaggiano caoticamente all'interno dei ventricoli. </a:t>
            </a:r>
            <a:r>
              <a:rPr lang="it-IT" altLang="zh-CN" sz="2400" b="1" smtClean="0">
                <a:solidFill>
                  <a:srgbClr val="FF3300"/>
                </a:solidFill>
                <a:ea typeface="宋体" charset="-122"/>
              </a:rPr>
              <a:t>A questo punto i ventricoli diventano inefficienti come pompe e la morte è inevitabile, a meno che non si riesca a ripristinare velocemente un ritmo normale mediante l'uso di defribrillazione elettrica.</a:t>
            </a:r>
            <a:r>
              <a:rPr lang="it-IT" altLang="zh-CN" sz="2400" smtClean="0">
                <a:solidFill>
                  <a:srgbClr val="FF3300"/>
                </a:solidFill>
                <a:ea typeface="宋体" charset="-122"/>
              </a:rPr>
              <a:t> </a:t>
            </a:r>
          </a:p>
          <a:p>
            <a:pPr algn="just" eaLnBrk="1" hangingPunct="1">
              <a:lnSpc>
                <a:spcPct val="80000"/>
              </a:lnSpc>
            </a:pPr>
            <a:endParaRPr lang="it-IT" altLang="zh-CN" sz="2400" smtClean="0">
              <a:solidFill>
                <a:srgbClr val="FF3300"/>
              </a:solidFill>
              <a:ea typeface="宋体" charset="-122"/>
            </a:endParaRPr>
          </a:p>
          <a:p>
            <a:pPr algn="just" eaLnBrk="1" hangingPunct="1">
              <a:lnSpc>
                <a:spcPct val="80000"/>
              </a:lnSpc>
            </a:pPr>
            <a:r>
              <a:rPr lang="it-IT" sz="2400" b="1" smtClean="0">
                <a:solidFill>
                  <a:schemeClr val="accent2"/>
                </a:solidFill>
              </a:rPr>
              <a:t>* Blocco cardiaco che è dovuto ad una compromissione nel sistema di conduzione cardiaco. </a:t>
            </a:r>
            <a:r>
              <a:rPr lang="it-IT" sz="2400" b="1" smtClean="0">
                <a:solidFill>
                  <a:srgbClr val="FF3300"/>
                </a:solidFill>
              </a:rPr>
              <a:t>Tipicamente gli atrii mantengono il ritmo normale dei battiti, mentre i ventricoli occasionalmente non riescono a depolarizzarsi.</a:t>
            </a:r>
            <a:r>
              <a:rPr lang="it-IT" sz="2400" b="1" smtClean="0">
                <a:solidFill>
                  <a:schemeClr val="accent2"/>
                </a:solidFill>
              </a:rPr>
              <a:t> Per esempio ogni secondo o terzo impulso atriale la depolarizzazione può estendersi ai ventricoli. </a:t>
            </a:r>
            <a:r>
              <a:rPr lang="it-IT" sz="2400" b="1" smtClean="0"/>
              <a:t>I blocchi cardiaci sono classificati sulla base del loro grado di depressione del sistema di conduzione</a:t>
            </a:r>
            <a:r>
              <a:rPr lang="it-IT" sz="2400" b="1" smtClean="0">
                <a:solidFill>
                  <a:schemeClr val="accent2"/>
                </a:solidFill>
              </a:rPr>
              <a:t>. Il blocco di 1° grado consiste in un ritardo della conduzione ed è caratterizzato da un allungamento del tratto PQ, nel blocco di 2° grado si ha una saltuaria interruzione del passaggio dello stimolo dagli atrii ai ventricoli; Il blocco completo è caratterizzato da un completo blocco della conduzione fra atrii e ventricoli.</a:t>
            </a:r>
            <a:endParaRPr lang="it-IT" sz="2400" b="1" u="sng" smtClean="0">
              <a:solidFill>
                <a:schemeClr val="accent2"/>
              </a:solidFill>
            </a:endParaRPr>
          </a:p>
          <a:p>
            <a:pPr algn="just" eaLnBrk="1" hangingPunct="1">
              <a:lnSpc>
                <a:spcPct val="80000"/>
              </a:lnSpc>
            </a:pPr>
            <a:endParaRPr lang="it-IT" sz="2400" b="1" smtClean="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3500" y="115888"/>
            <a:ext cx="8936038" cy="6384925"/>
          </a:xfrm>
        </p:spPr>
        <p:txBody>
          <a:bodyPr/>
          <a:lstStyle/>
          <a:p>
            <a:pPr algn="just" eaLnBrk="1" hangingPunct="1">
              <a:lnSpc>
                <a:spcPct val="80000"/>
              </a:lnSpc>
            </a:pPr>
            <a:r>
              <a:rPr lang="it-IT" sz="2400" b="1" smtClean="0">
                <a:solidFill>
                  <a:schemeClr val="accent2"/>
                </a:solidFill>
              </a:rPr>
              <a:t>In queste condizioni gli atrii battono regolarmente mentre i ventricoli cominciano a seguire il ritmo del loro proprio pacemaker che è molto più lento</a:t>
            </a:r>
            <a:r>
              <a:rPr lang="it-IT" sz="2400" b="1" smtClean="0"/>
              <a:t>; così nell'ECG le onde P esibiscono un ritmo normale, </a:t>
            </a:r>
            <a:r>
              <a:rPr lang="it-IT" sz="1400" b="1" smtClean="0"/>
              <a:t> </a:t>
            </a:r>
            <a:r>
              <a:rPr lang="it-IT" sz="2400" b="1" smtClean="0"/>
              <a:t>mentre il complesso QRS e l'onda T esibisce un ritmo più lento che è indipendente dal ritmo della onda P. In condizioni normali gli impulsi originano nel cuore dalla depolarizzazione spontanee di cellule specializzate del nodo seno-atriale. La velocità della depolarizzazione può essere modificata dall'attività del sistema nervoso autonomo. Un aumento dell'attività vagale può rallentare od arrestare i pacemakers del nodo sinusale, mentre un aumento dell'attività simpatica può causare tachicardia sinusale. </a:t>
            </a:r>
          </a:p>
          <a:p>
            <a:pPr algn="just" eaLnBrk="1" hangingPunct="1">
              <a:lnSpc>
                <a:spcPct val="75000"/>
              </a:lnSpc>
            </a:pPr>
            <a:r>
              <a:rPr lang="it-IT" sz="2400" b="1" smtClean="0">
                <a:solidFill>
                  <a:schemeClr val="accent2"/>
                </a:solidFill>
              </a:rPr>
              <a:t>In contrasto ai normali meccanismi di automaticità, gli impulsi derivanti da meccanismi anomali di automaticità in un cuore malato o chimicamente alterato, possono originare dal lavoro di cellule muscolari atriali o ventricolari non specializzate, così come dal tessuto di conduzione.</a:t>
            </a:r>
            <a:r>
              <a:rPr lang="it-IT" sz="2400" b="1" smtClean="0"/>
              <a:t> L'aumentata automaticità del sistema di conduzione cardiaco (fascio di His e rete del Purkinje) è anche una causa frequente di aritmie. </a:t>
            </a:r>
          </a:p>
          <a:p>
            <a:pPr algn="just" eaLnBrk="1" hangingPunct="1">
              <a:lnSpc>
                <a:spcPct val="75000"/>
              </a:lnSpc>
            </a:pPr>
            <a:r>
              <a:rPr lang="it-IT" sz="2400" b="1" smtClean="0">
                <a:solidFill>
                  <a:srgbClr val="FF3300"/>
                </a:solidFill>
              </a:rPr>
              <a:t>Le sostanze chimiche possono influenzare direttamente l'inizio o la propagazione dell'impulso elettrico cardiaco alterando i flussi ionici od i gradienti ionici che sono alla base di questi processi.</a:t>
            </a:r>
            <a:r>
              <a:rPr lang="it-IT" sz="2400" b="1" smtClean="0"/>
              <a:t> </a:t>
            </a:r>
          </a:p>
        </p:txBody>
      </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4417</Words>
  <Application>Microsoft Office PowerPoint</Application>
  <PresentationFormat>Presentazione su schermo (4:3)</PresentationFormat>
  <Paragraphs>338</Paragraphs>
  <Slides>48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48</vt:i4>
      </vt:variant>
    </vt:vector>
  </HeadingPairs>
  <TitlesOfParts>
    <vt:vector size="55" baseType="lpstr">
      <vt:lpstr>Times New Roman</vt:lpstr>
      <vt:lpstr>Arial</vt:lpstr>
      <vt:lpstr>Verdana</vt:lpstr>
      <vt:lpstr>宋体</vt:lpstr>
      <vt:lpstr>Wingdings</vt:lpstr>
      <vt:lpstr>Symbol</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Schematic summary of the mechanisms leading to contraction and relaxation in the mammalian heart</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User</dc:creator>
  <cp:lastModifiedBy>Proprietario</cp:lastModifiedBy>
  <cp:revision>39</cp:revision>
  <dcterms:created xsi:type="dcterms:W3CDTF">2004-05-20T10:59:07Z</dcterms:created>
  <dcterms:modified xsi:type="dcterms:W3CDTF">2017-09-28T09:00:58Z</dcterms:modified>
</cp:coreProperties>
</file>