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sldIdLst>
    <p:sldId id="419" r:id="rId2"/>
    <p:sldId id="407" r:id="rId3"/>
    <p:sldId id="408" r:id="rId4"/>
    <p:sldId id="261" r:id="rId5"/>
    <p:sldId id="263" r:id="rId6"/>
    <p:sldId id="264" r:id="rId7"/>
    <p:sldId id="421" r:id="rId8"/>
    <p:sldId id="409" r:id="rId9"/>
    <p:sldId id="424" r:id="rId10"/>
    <p:sldId id="410" r:id="rId11"/>
    <p:sldId id="411" r:id="rId12"/>
    <p:sldId id="432" r:id="rId13"/>
    <p:sldId id="270" r:id="rId14"/>
    <p:sldId id="271" r:id="rId15"/>
    <p:sldId id="414" r:id="rId16"/>
    <p:sldId id="415" r:id="rId17"/>
    <p:sldId id="418" r:id="rId18"/>
    <p:sldId id="438" r:id="rId19"/>
    <p:sldId id="315" r:id="rId20"/>
    <p:sldId id="425" r:id="rId21"/>
    <p:sldId id="426" r:id="rId22"/>
    <p:sldId id="427" r:id="rId23"/>
    <p:sldId id="428" r:id="rId24"/>
    <p:sldId id="439" r:id="rId25"/>
    <p:sldId id="319" r:id="rId26"/>
    <p:sldId id="431" r:id="rId27"/>
    <p:sldId id="433" r:id="rId28"/>
    <p:sldId id="430" r:id="rId29"/>
    <p:sldId id="413" r:id="rId30"/>
    <p:sldId id="326" r:id="rId31"/>
    <p:sldId id="335" r:id="rId32"/>
    <p:sldId id="336" r:id="rId33"/>
    <p:sldId id="354" r:id="rId34"/>
    <p:sldId id="355" r:id="rId35"/>
    <p:sldId id="373" r:id="rId36"/>
    <p:sldId id="374" r:id="rId37"/>
    <p:sldId id="375" r:id="rId38"/>
    <p:sldId id="376" r:id="rId39"/>
    <p:sldId id="485" r:id="rId40"/>
    <p:sldId id="434" r:id="rId41"/>
    <p:sldId id="377" r:id="rId42"/>
    <p:sldId id="435" r:id="rId43"/>
    <p:sldId id="381" r:id="rId44"/>
    <p:sldId id="486" r:id="rId45"/>
    <p:sldId id="440" r:id="rId46"/>
    <p:sldId id="387" r:id="rId47"/>
    <p:sldId id="388" r:id="rId48"/>
    <p:sldId id="389" r:id="rId49"/>
    <p:sldId id="441" r:id="rId50"/>
    <p:sldId id="390" r:id="rId51"/>
    <p:sldId id="300" r:id="rId52"/>
    <p:sldId id="394" r:id="rId53"/>
    <p:sldId id="395" r:id="rId54"/>
    <p:sldId id="405" r:id="rId55"/>
    <p:sldId id="406" r:id="rId56"/>
    <p:sldId id="266" r:id="rId57"/>
    <p:sldId id="429" r:id="rId58"/>
    <p:sldId id="273" r:id="rId59"/>
    <p:sldId id="286" r:id="rId60"/>
    <p:sldId id="290" r:id="rId61"/>
    <p:sldId id="437" r:id="rId62"/>
    <p:sldId id="449" r:id="rId63"/>
    <p:sldId id="450" r:id="rId64"/>
    <p:sldId id="451" r:id="rId65"/>
    <p:sldId id="453" r:id="rId66"/>
    <p:sldId id="489" r:id="rId67"/>
    <p:sldId id="490" r:id="rId68"/>
    <p:sldId id="491" r:id="rId69"/>
    <p:sldId id="492" r:id="rId70"/>
    <p:sldId id="493" r:id="rId71"/>
    <p:sldId id="494" r:id="rId72"/>
    <p:sldId id="495" r:id="rId73"/>
    <p:sldId id="496" r:id="rId74"/>
    <p:sldId id="497" r:id="rId75"/>
    <p:sldId id="498" r:id="rId76"/>
    <p:sldId id="499" r:id="rId77"/>
    <p:sldId id="500" r:id="rId78"/>
    <p:sldId id="501" r:id="rId79"/>
    <p:sldId id="502" r:id="rId80"/>
    <p:sldId id="488" r:id="rId81"/>
    <p:sldId id="487" r:id="rId82"/>
    <p:sldId id="503" r:id="rId83"/>
    <p:sldId id="442" r:id="rId84"/>
    <p:sldId id="443" r:id="rId85"/>
    <p:sldId id="444" r:id="rId86"/>
    <p:sldId id="445" r:id="rId87"/>
    <p:sldId id="446" r:id="rId88"/>
    <p:sldId id="447" r:id="rId89"/>
    <p:sldId id="484" r:id="rId90"/>
    <p:sldId id="448" r:id="rId91"/>
    <p:sldId id="454" r:id="rId92"/>
    <p:sldId id="455" r:id="rId93"/>
    <p:sldId id="456" r:id="rId94"/>
    <p:sldId id="457" r:id="rId95"/>
    <p:sldId id="458" r:id="rId96"/>
    <p:sldId id="459" r:id="rId97"/>
    <p:sldId id="461" r:id="rId98"/>
    <p:sldId id="462" r:id="rId99"/>
    <p:sldId id="463" r:id="rId100"/>
    <p:sldId id="464" r:id="rId101"/>
    <p:sldId id="465" r:id="rId102"/>
    <p:sldId id="466" r:id="rId103"/>
    <p:sldId id="467" r:id="rId104"/>
    <p:sldId id="468" r:id="rId105"/>
    <p:sldId id="469" r:id="rId106"/>
    <p:sldId id="470" r:id="rId107"/>
    <p:sldId id="473" r:id="rId108"/>
    <p:sldId id="474" r:id="rId109"/>
    <p:sldId id="475" r:id="rId110"/>
    <p:sldId id="476" r:id="rId111"/>
    <p:sldId id="477" r:id="rId112"/>
    <p:sldId id="478" r:id="rId113"/>
    <p:sldId id="479" r:id="rId114"/>
    <p:sldId id="480" r:id="rId115"/>
    <p:sldId id="481" r:id="rId116"/>
    <p:sldId id="482" r:id="rId117"/>
    <p:sldId id="483" r:id="rId118"/>
    <p:sldId id="452" r:id="rId11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6600"/>
    <a:srgbClr val="FFFF00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DA75C2-880D-4C7B-A413-0824B12F3B86}" type="datetimeFigureOut">
              <a:rPr lang="it-IT"/>
              <a:pPr>
                <a:defRPr/>
              </a:pPr>
              <a:t>28/09/2017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B86720-E5C4-4231-9909-26773CC581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1F29D8-8ED8-46EE-A5E5-888DCAC8A2C2}" type="slidenum">
              <a:rPr lang="it-IT" smtClean="0"/>
              <a:pPr/>
              <a:t>62</a:t>
            </a:fld>
            <a:endParaRPr lang="it-IT" smtClean="0"/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7B8EA0-6BC5-4846-BD20-677FD05DC000}" type="slidenum">
              <a:rPr lang="it-IT" smtClean="0"/>
              <a:pPr/>
              <a:t>96</a:t>
            </a:fld>
            <a:endParaRPr lang="it-IT" smtClean="0"/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1F58127-91E3-425A-8DAD-5986FEEE7116}" type="slidenum">
              <a:rPr lang="it-IT" sz="1200">
                <a:solidFill>
                  <a:srgbClr val="FFFFFF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96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133124" name="Text Box 2"/>
          <p:cNvSpPr txBox="1">
            <a:spLocks noChangeArrowheads="1"/>
          </p:cNvSpPr>
          <p:nvPr/>
        </p:nvSpPr>
        <p:spPr bwMode="auto">
          <a:xfrm>
            <a:off x="2001838" y="1328738"/>
            <a:ext cx="2857500" cy="2143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8AF3EA-5EBF-4E77-A462-60E65B132AEF}" type="slidenum">
              <a:rPr lang="it-IT" smtClean="0"/>
              <a:pPr/>
              <a:t>97</a:t>
            </a:fld>
            <a:endParaRPr lang="it-IT" smtClean="0"/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F6A223-19FF-468E-9A4D-4464D7E04487}" type="slidenum">
              <a:rPr lang="it-IT" smtClean="0"/>
              <a:pPr/>
              <a:t>98</a:t>
            </a:fld>
            <a:endParaRPr lang="it-IT" smtClean="0"/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7A8AD1-A688-421E-BBF5-D4086C5D5F0A}" type="slidenum">
              <a:rPr lang="it-IT" smtClean="0"/>
              <a:pPr/>
              <a:t>99</a:t>
            </a:fld>
            <a:endParaRPr lang="it-IT" smtClean="0"/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893085-4E3D-44E6-8FCD-264AF5C43F50}" type="slidenum">
              <a:rPr lang="it-IT" smtClean="0"/>
              <a:pPr/>
              <a:t>100</a:t>
            </a:fld>
            <a:endParaRPr lang="it-IT" smtClean="0"/>
          </a:p>
        </p:txBody>
      </p:sp>
      <p:sp>
        <p:nvSpPr>
          <p:cNvPr id="137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F1EBBF-892D-4B66-88FF-62051A93E360}" type="slidenum">
              <a:rPr lang="it-IT" smtClean="0"/>
              <a:pPr/>
              <a:t>101</a:t>
            </a:fld>
            <a:endParaRPr lang="it-IT" smtClean="0"/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6D38FD-D4FF-438C-A9F8-867C9538F921}" type="slidenum">
              <a:rPr lang="it-IT" smtClean="0"/>
              <a:pPr/>
              <a:t>102</a:t>
            </a:fld>
            <a:endParaRPr lang="it-IT" smtClean="0"/>
          </a:p>
        </p:txBody>
      </p:sp>
      <p:sp>
        <p:nvSpPr>
          <p:cNvPr id="139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88690-60D8-4138-9BEB-169DB7410178}" type="slidenum">
              <a:rPr lang="it-IT" smtClean="0"/>
              <a:pPr/>
              <a:t>103</a:t>
            </a:fld>
            <a:endParaRPr lang="it-IT" smtClean="0"/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B73F52-AD5F-4035-90AB-82D5A550E90D}" type="slidenum">
              <a:rPr lang="it-IT" smtClean="0"/>
              <a:pPr/>
              <a:t>104</a:t>
            </a:fld>
            <a:endParaRPr lang="it-IT" smtClean="0"/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C6B115-3588-46F6-B53B-C177DE0AC735}" type="slidenum">
              <a:rPr lang="it-IT" smtClean="0"/>
              <a:pPr/>
              <a:t>105</a:t>
            </a:fld>
            <a:endParaRPr lang="it-IT" smtClean="0"/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DE2DAC-D506-438E-8FC6-780C22DFC14A}" type="slidenum">
              <a:rPr lang="it-IT" smtClean="0"/>
              <a:pPr/>
              <a:t>63</a:t>
            </a:fld>
            <a:endParaRPr lang="it-IT" smtClean="0"/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683084-FCB5-418D-A4D5-9068C2B553E6}" type="slidenum">
              <a:rPr lang="it-IT" smtClean="0"/>
              <a:pPr/>
              <a:t>106</a:t>
            </a:fld>
            <a:endParaRPr lang="it-IT" smtClean="0"/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9BFD3-A8BC-461F-883E-C58BD7A27966}" type="slidenum">
              <a:rPr lang="it-IT" smtClean="0"/>
              <a:pPr/>
              <a:t>107</a:t>
            </a:fld>
            <a:endParaRPr lang="it-IT" smtClean="0"/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1FB863-1926-490B-84FF-FEA3CF74A8C1}" type="slidenum">
              <a:rPr lang="it-IT" smtClean="0"/>
              <a:pPr/>
              <a:t>108</a:t>
            </a:fld>
            <a:endParaRPr lang="it-IT" smtClean="0"/>
          </a:p>
        </p:txBody>
      </p:sp>
      <p:sp>
        <p:nvSpPr>
          <p:cNvPr id="145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07DD3B-A73A-4440-A42A-5F6C7E61C37F}" type="slidenum">
              <a:rPr lang="it-IT" smtClean="0"/>
              <a:pPr/>
              <a:t>109</a:t>
            </a:fld>
            <a:endParaRPr lang="it-IT" smtClean="0"/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A95A78-724E-43AC-9A6E-26D935116E46}" type="slidenum">
              <a:rPr lang="it-IT" smtClean="0"/>
              <a:pPr/>
              <a:t>110</a:t>
            </a:fld>
            <a:endParaRPr lang="it-IT" smtClean="0"/>
          </a:p>
        </p:txBody>
      </p:sp>
      <p:sp>
        <p:nvSpPr>
          <p:cNvPr id="147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5EDD51-C37C-499B-812C-35DD16E5ACD2}" type="slidenum">
              <a:rPr lang="it-IT" smtClean="0"/>
              <a:pPr/>
              <a:t>111</a:t>
            </a:fld>
            <a:endParaRPr lang="it-IT" smtClean="0"/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23153B-8C8E-4D6F-B868-4F232141CFF7}" type="slidenum">
              <a:rPr lang="it-IT" smtClean="0"/>
              <a:pPr/>
              <a:t>112</a:t>
            </a:fld>
            <a:endParaRPr lang="it-IT" smtClean="0"/>
          </a:p>
        </p:txBody>
      </p:sp>
      <p:sp>
        <p:nvSpPr>
          <p:cNvPr id="149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F225F8-BD37-47B7-913E-DACF15855B80}" type="slidenum">
              <a:rPr lang="it-IT" smtClean="0"/>
              <a:pPr/>
              <a:t>113</a:t>
            </a:fld>
            <a:endParaRPr lang="it-IT" smtClean="0"/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081F03-0D09-4734-A6D8-18C83B787462}" type="slidenum">
              <a:rPr lang="it-IT" smtClean="0"/>
              <a:pPr/>
              <a:t>114</a:t>
            </a:fld>
            <a:endParaRPr lang="it-IT" smtClean="0"/>
          </a:p>
        </p:txBody>
      </p:sp>
      <p:sp>
        <p:nvSpPr>
          <p:cNvPr id="151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8DB3C7-F050-42DE-8C3D-D4EBADA27757}" type="slidenum">
              <a:rPr lang="it-IT" smtClean="0"/>
              <a:pPr/>
              <a:t>115</a:t>
            </a:fld>
            <a:endParaRPr lang="it-IT" smtClean="0"/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6CB8E0-F9C8-43EB-8FED-E598686AB9E1}" type="slidenum">
              <a:rPr lang="it-IT" smtClean="0"/>
              <a:pPr/>
              <a:t>64</a:t>
            </a:fld>
            <a:endParaRPr lang="it-IT" smtClean="0"/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52472A-228E-44DF-94B5-4CE90E163C1D}" type="slidenum">
              <a:rPr lang="it-IT" smtClean="0"/>
              <a:pPr/>
              <a:t>116</a:t>
            </a:fld>
            <a:endParaRPr lang="it-IT" smtClean="0"/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3CD786-1CC2-4A51-8C60-0DBC4959B04B}" type="slidenum">
              <a:rPr lang="it-IT" smtClean="0"/>
              <a:pPr/>
              <a:t>117</a:t>
            </a:fld>
            <a:endParaRPr lang="it-IT" smtClean="0"/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353E06-29FA-480F-BC7D-733CD6541B76}" type="slidenum">
              <a:rPr lang="it-IT" smtClean="0"/>
              <a:pPr/>
              <a:t>118</a:t>
            </a:fld>
            <a:endParaRPr lang="it-IT" smtClean="0"/>
          </a:p>
        </p:txBody>
      </p:sp>
      <p:sp>
        <p:nvSpPr>
          <p:cNvPr id="1556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3477387-50D8-4863-B587-EAC416231590}" type="slidenum">
              <a:rPr lang="it-IT" sz="1200">
                <a:solidFill>
                  <a:srgbClr val="FFFFFF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118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155652" name="Text Box 2"/>
          <p:cNvSpPr txBox="1">
            <a:spLocks noChangeArrowheads="1"/>
          </p:cNvSpPr>
          <p:nvPr/>
        </p:nvSpPr>
        <p:spPr bwMode="auto">
          <a:xfrm>
            <a:off x="1149350" y="693738"/>
            <a:ext cx="4584700" cy="3438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5653" name="Text Box 3"/>
          <p:cNvSpPr>
            <a:spLocks noGrp="1" noChangeArrowheads="1"/>
          </p:cNvSpPr>
          <p:nvPr>
            <p:ph type="body"/>
          </p:nvPr>
        </p:nvSpPr>
        <p:spPr bwMode="auto">
          <a:xfrm>
            <a:off x="754063" y="4262438"/>
            <a:ext cx="5353050" cy="4038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latin typeface="Arial" charset="0"/>
              </a:rPr>
              <a:t>KIT è il prodotto del proto-oncogene KIT e funge da recettore tirosinochinasico transmembrana. È omologo strutturale di altre due tirosino chinasi: PDGFR e BCR-ABL tirosino-chinasi </a:t>
            </a:r>
            <a:r>
              <a:rPr lang="en-US" b="1" baseline="30000" smtClean="0">
                <a:latin typeface="Arial" charset="0"/>
              </a:rPr>
              <a:t>(1)</a:t>
            </a:r>
            <a:r>
              <a:rPr lang="en-US" b="1" smtClean="0">
                <a:latin typeface="Arial" charset="0"/>
              </a:rPr>
              <a:t>.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charset="0"/>
            </a:endParaRPr>
          </a:p>
          <a:p>
            <a:pPr marL="341313" lvl="1" indent="-228600" eaLnBrk="1" hangingPunct="1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</a:rPr>
              <a:t>Il recettore KIT ha 5 domini extracellulari immunoglobulino simili e un dominio intracellulare tirosino chinasi separato</a:t>
            </a:r>
          </a:p>
          <a:p>
            <a:pPr marL="341313" lvl="1" indent="-228600" eaLnBrk="1" hangingPunct="1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</a:rPr>
              <a:t>Il ligando fisiologico del KIT è la citochina SCF (detta anche fattore di crescita dei mastociti o steel factor) </a:t>
            </a:r>
            <a:r>
              <a:rPr lang="en-US" baseline="30000" smtClean="0">
                <a:latin typeface="Arial" charset="0"/>
              </a:rPr>
              <a:t>(1)</a:t>
            </a:r>
          </a:p>
          <a:p>
            <a:pPr marL="341313" lvl="1" indent="-228600" eaLnBrk="1" hangingPunct="1">
              <a:spcBef>
                <a:spcPts val="45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</a:rPr>
              <a:t>Kit è localizzato sul cromosoma 4q11-q12 </a:t>
            </a:r>
            <a:r>
              <a:rPr lang="en-US" baseline="30000" smtClean="0">
                <a:latin typeface="Arial" charset="0"/>
              </a:rPr>
              <a:t>(2)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aseline="300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" smtClean="0">
                <a:latin typeface="Arial" charset="0"/>
              </a:rPr>
              <a:t>1. Taylor ML, Metcalfe DD. Kit signal transduction. </a:t>
            </a:r>
            <a:r>
              <a:rPr lang="en-US" sz="800" i="1" smtClean="0">
                <a:latin typeface="Arial" charset="0"/>
              </a:rPr>
              <a:t>Hematol Oncol</a:t>
            </a:r>
            <a:r>
              <a:rPr lang="en-US" sz="800" smtClean="0">
                <a:latin typeface="Arial" charset="0"/>
              </a:rPr>
              <a:t> </a:t>
            </a:r>
            <a:r>
              <a:rPr lang="en-US" sz="800" i="1" smtClean="0">
                <a:latin typeface="Arial" charset="0"/>
              </a:rPr>
              <a:t>Clin North Am</a:t>
            </a:r>
            <a:r>
              <a:rPr lang="en-US" sz="800" smtClean="0">
                <a:latin typeface="Arial" charset="0"/>
              </a:rPr>
              <a:t>. 2000;14:517-535.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" smtClean="0">
                <a:latin typeface="Arial" charset="0"/>
              </a:rPr>
              <a:t>2. d'Auriol L, Mattei MG, Andre C, Galibert F. Localization of the human c-kit protooncogene on the q11-q12 region of chromosome 4. </a:t>
            </a:r>
            <a:r>
              <a:rPr lang="en-US" sz="800" i="1" smtClean="0">
                <a:latin typeface="Arial" charset="0"/>
              </a:rPr>
              <a:t>Hum Genet</a:t>
            </a:r>
            <a:r>
              <a:rPr lang="en-US" sz="800" smtClean="0">
                <a:latin typeface="Arial" charset="0"/>
              </a:rPr>
              <a:t>. 1988;78:374-376.</a:t>
            </a:r>
          </a:p>
          <a:p>
            <a:pPr eaLnBrk="1" hangingPunct="1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797513-801C-4CD9-9C19-B39FD4FC0377}" type="slidenum">
              <a:rPr lang="it-IT" smtClean="0"/>
              <a:pPr/>
              <a:t>65</a:t>
            </a:fld>
            <a:endParaRPr lang="it-IT" smtClean="0"/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8B00FC-AC64-4ABD-9E16-AF3E00C8DD6A}" type="slidenum">
              <a:rPr lang="it-IT" smtClean="0"/>
              <a:pPr/>
              <a:t>91</a:t>
            </a:fld>
            <a:endParaRPr lang="it-IT" smtClean="0"/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883E02-5CC3-4016-882C-2881AD65B1B0}" type="slidenum">
              <a:rPr lang="it-IT" smtClean="0"/>
              <a:pPr/>
              <a:t>92</a:t>
            </a:fld>
            <a:endParaRPr lang="it-IT" smtClean="0"/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48B9EC-7803-43E0-9898-E37DBC84CD19}" type="slidenum">
              <a:rPr lang="it-IT" smtClean="0"/>
              <a:pPr/>
              <a:t>93</a:t>
            </a:fld>
            <a:endParaRPr lang="it-IT" smtClean="0"/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9EA9DD-990B-4718-8CFE-AD6A8C072D6E}" type="slidenum">
              <a:rPr lang="it-IT" smtClean="0"/>
              <a:pPr/>
              <a:t>94</a:t>
            </a:fld>
            <a:endParaRPr lang="it-IT" smtClean="0"/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AABCC1-BA51-44D3-A202-383CE2F4D812}" type="slidenum">
              <a:rPr lang="it-IT" sz="1200">
                <a:solidFill>
                  <a:srgbClr val="FFFFFF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94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1077" name="Rectangle 3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22C1C7-F0A0-40EB-9581-A51BB5E0CA80}" type="slidenum">
              <a:rPr lang="it-IT" smtClean="0"/>
              <a:pPr/>
              <a:t>95</a:t>
            </a:fld>
            <a:endParaRPr lang="it-IT" smtClean="0"/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A8A3D-5603-415A-B285-CCA9783744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864D3-20FA-403A-A94D-7F9B9BB956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880F-6E32-4F25-A12C-7D79556FCC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C28A-C18C-47E4-BC31-DD09FAEF6B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0C23D-62CE-45F4-ABFD-165DE2C354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F5B1C-8188-4550-93A5-4E4727E696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DDDA-DC9D-411F-B162-A0A37C3EF4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6FAF-6133-43E7-BFA5-10E4EA61C6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D4D02-7384-4872-A879-0CEF9D4C6F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C2FB8-2835-4553-BD81-82982B4613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31B0F-2C3B-4FA9-AAE8-2DEBCBE9CD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2639E-664B-4A48-95FD-37BAD51C45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459DAA4-4644-489F-9FD5-9AF6788D75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Piastrine" TargetMode="External"/><Relationship Id="rId2" Type="http://schemas.openxmlformats.org/officeDocument/2006/relationships/hyperlink" Target="http://it.wikipedia.org/wiki/Piastrinopenia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it/url?q=http://www.lookfordiagnosis.com/mesh_info.php?index=4116&amp;lang=5&amp;sa=U&amp;ei=WCODU8jVO-mP4gSU84CgBw&amp;ved=0CDQQ9QEwAw&amp;usg=AFQjCNH5oVoPcNJJK9UFrG0Wsv4q6PBHK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oogle.it/url?q=http://www.riparazionetessutale.it/vasculiti/introduzione.html&amp;sa=U&amp;ei=WCODU8jVO-mP4gSU84CgBw&amp;ved=0CDAQ9QEwAQ&amp;usg=AFQjCNFkLhMiPXskZyptVtffLnVcwYrOMQ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i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i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it/url?q=http://www.medicinalive.com/malattia/pemfigo/&amp;sa=U&amp;ei=gSWDU8faKYvT4QTUyoC4CA&amp;ved=0CDgQ9QEwBA&amp;usg=AFQjCNHFIikHzS_XxfUvGSozwysrrE4wOw" TargetMode="Externa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ciencemag.org/content/vol287/issue5460/images/large/se1008367001.jpeg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t/url?q=http://www.dermatologyresearch.it/imder/Orticaria-Angioedema%20e%20reazioni%20cutanee%20da%20farmaci/Orticaria/slides/orticaria4.htm&amp;sa=U&amp;ei=ZiKDU-yiJ4b14QSm04HABQ&amp;ved=0CDwQ9QEwBw&amp;usg=AFQjCNG4ZILqQBnU1SyjtH9GelYsNQoY1w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s://www.google.it/url?q=http://www.farmacovigilanza.org/reazioni_cutanee/0204.01.asp&amp;sa=U&amp;ei=riGDU5CBF-bd4QTBr4AY&amp;ved=0CDAQ9QEwAA&amp;usg=AFQjCNFi0SzyZ1Etz8jxdCvrz7j4Xy5UO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url?q=http://allergologiacorica.xoom.it/IL_MIO_LAVORO.html&amp;sa=U&amp;ei=riGDU5CBF-bd4QTBr4AY&amp;ved=0CDgQ9QEwBA&amp;usg=AFQjCNF5Y-MSQlBW0-YGcX0FcEgmF3I_N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google.it/url?q=http://www.farmacovigilanza.org/reazioni_cutanee/0204.01.asp&amp;sa=U&amp;ei=riGDU5CBF-bd4QTBr4AY&amp;ved=0CDIQ9QEwAQ&amp;usg=AFQjCNFi0SzyZ1Etz8jxdCvrz7j4Xy5UOw" TargetMode="External"/><Relationship Id="rId9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50825" y="1484313"/>
            <a:ext cx="8743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3600">
              <a:solidFill>
                <a:srgbClr val="FF3300"/>
              </a:solidFill>
            </a:endParaRPr>
          </a:p>
          <a:p>
            <a:r>
              <a:rPr lang="it-IT" sz="3600"/>
              <a:t> </a:t>
            </a:r>
          </a:p>
          <a:p>
            <a:r>
              <a:rPr lang="it-IT" sz="3600"/>
              <a:t>Reazione dannosa o manifestazione </a:t>
            </a:r>
          </a:p>
          <a:p>
            <a:r>
              <a:rPr lang="it-IT" sz="3600"/>
              <a:t>spiacevole causata da farmaci a dosi </a:t>
            </a:r>
          </a:p>
          <a:p>
            <a:r>
              <a:rPr lang="it-IT" sz="3600"/>
              <a:t>terapeutiche o profilattiche o diagnostiche </a:t>
            </a:r>
          </a:p>
          <a:p>
            <a:r>
              <a:rPr lang="it-IT" sz="3600"/>
              <a:t>che richiede riduzione o sospensione e fa </a:t>
            </a:r>
          </a:p>
          <a:p>
            <a:r>
              <a:rPr lang="it-IT" sz="3600"/>
              <a:t>prevedere di ripetersi alle nuove </a:t>
            </a:r>
          </a:p>
          <a:p>
            <a:r>
              <a:rPr lang="it-IT" sz="3600"/>
              <a:t>somministrazioni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860425" y="457200"/>
            <a:ext cx="742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>
                <a:solidFill>
                  <a:srgbClr val="FF3300"/>
                </a:solidFill>
              </a:rPr>
              <a:t>REAZIONE AVVERSA A FARMACI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3300"/>
                </a:solidFill>
              </a:rPr>
              <a:t>REAZIONI DI TIPO 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z="4000" b="1" smtClean="0"/>
          </a:p>
          <a:p>
            <a:pPr eaLnBrk="1" hangingPunct="1"/>
            <a:r>
              <a:rPr lang="it-IT" sz="4000" b="1" smtClean="0"/>
              <a:t>Orticaria-angioedema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ASTENIA - FATIGUE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SINTOMI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Mancanza di forze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Ridotta resistenza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Irritabilità e tristezza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Calo desiderio sessuale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RIMEDI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Riposare 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Organizzare diversamente il lavoro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Rilassarsi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Breve esercizio fisico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Anabolizzanti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DOLORI ADDOMINALI - DIARREA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SINTOMI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Cambiamento della consistenza delle feci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Maggior numero di evacuazioni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Dolori crampiformi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Meteorismo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93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RIMEDI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Cibi e bevande a temperatura ambiente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Idratazione per os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Cibi ricchi di potassio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 spezie, caffè, latte, fibre in eccesso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Loperamide e poi idratazione e.v.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192088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TOSSICITA’ CUTANEA</a:t>
            </a:r>
            <a:br>
              <a:rPr lang="it-IT" sz="40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40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LACRIMAZIONE OCULARE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SINTOMI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4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Cute secca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Eruzioni cutanee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Tossicità ungueale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Sindrome mano piede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Decolorazioni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Edemi periorbitari o malleolari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RIMEDI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4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Evitare bagni prolungati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Creme idratanti. Non alcoliche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Abiti e calzature comode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 grattarsi. Manicure.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Antiistaminici, talco mentolato, creme a base di urea.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Colliri medicati non cortisonici.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23850" y="-100013"/>
            <a:ext cx="8820150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Tossicità </a:t>
            </a:r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052513"/>
            <a:ext cx="6553200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65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5675313"/>
            <a:ext cx="3348038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6501" name="Text Box 4"/>
          <p:cNvSpPr txBox="1">
            <a:spLocks noChangeArrowheads="1"/>
          </p:cNvSpPr>
          <p:nvPr/>
        </p:nvSpPr>
        <p:spPr bwMode="auto">
          <a:xfrm>
            <a:off x="6208713" y="611346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32325" y="6070600"/>
            <a:ext cx="449421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Arial" charset="0"/>
              </a:rPr>
              <a:t>S. Faivre et al., JCO 24: 25-35, Jan 2006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23850" y="-100013"/>
            <a:ext cx="8820150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Tossicità </a:t>
            </a: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6208713" y="611346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632325" y="5946775"/>
            <a:ext cx="449421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Arial" charset="0"/>
              </a:rPr>
              <a:t>S. Faivre et al., JCO 24: 25-35, Jan 2006</a:t>
            </a:r>
          </a:p>
        </p:txBody>
      </p:sp>
      <p:pic>
        <p:nvPicPr>
          <p:cNvPr id="1075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836613"/>
            <a:ext cx="6272213" cy="439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5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5356225"/>
            <a:ext cx="2900363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23850" y="-100013"/>
            <a:ext cx="8820150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Tossicità </a:t>
            </a:r>
          </a:p>
        </p:txBody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6208713" y="611346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60888" y="6237288"/>
            <a:ext cx="4494212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Arial" charset="0"/>
              </a:rPr>
              <a:t>S. Faivre et al., JCO 24: 25-35, Jan 2006</a:t>
            </a:r>
          </a:p>
        </p:txBody>
      </p:sp>
      <p:pic>
        <p:nvPicPr>
          <p:cNvPr id="1085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43038"/>
            <a:ext cx="7489825" cy="375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85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514975"/>
            <a:ext cx="3902075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192088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NAUSEA,  VOMITO, INAPPETENZA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636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RIMEDI</a:t>
            </a:r>
          </a:p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Piccoli pasti frequenti</a:t>
            </a:r>
          </a:p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Variare i cibi, evitare i grassi</a:t>
            </a:r>
          </a:p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Breve passeggiata postprandiale</a:t>
            </a:r>
          </a:p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Bere fuori dai pasti</a:t>
            </a:r>
          </a:p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Terapia antiemetica generalmente di primo livello (Plasil o Zofran per os)</a:t>
            </a: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192088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Tossicità  da interazione con farmaci.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Interazione:</a:t>
            </a: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quando la risposta farmacologica ad un farmaco è diversa da quella attesa se si assume in contemporanea un altro farmaco.</a:t>
            </a:r>
          </a:p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Effetti:</a:t>
            </a: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dipendono da caratteristiche del Paziente, quali e quanti farmaci si associano,per quanto tempo. Automedicazione.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DOVE AVVIENE L’INTERAZIONE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4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ASSORBIMENTO:</a:t>
            </a: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antiacidi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DISTRIBUZIONE: </a:t>
            </a: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competizione per le proteine del plasma.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METABOLISMO:</a:t>
            </a: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farmaci  metabolizzati da  CYP 450 2A6  3A4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Altri:  Succo di pompelmo, alcool, iperico.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ELIMINAZIONE:</a:t>
            </a: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soprattutto a livello renale.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LEGGERE IL FOGLIO ILLUSTRATIVO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192088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FARMACI CHE ALTERANO LE CONCENTRAZIONI DI IMATINIB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506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AUMENTO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Aprepitant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Claritromicina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Eritromicina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Itraconazolo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Ketoconazolo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Simvastatina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Voriconazolo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Succo pompelmo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DIMINUZIONE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Carbamazepina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Cortisonici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Barbiturici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Iperico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Rifabutina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Rifampicina</a:t>
            </a:r>
          </a:p>
          <a:p>
            <a:pPr marL="341313" indent="-341313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3300"/>
                </a:solidFill>
              </a:rPr>
              <a:t>ORTICARIA-ANGIOEDEMA DA FARMACI: PATOGENESI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2400" b="1" smtClean="0"/>
              <a:t>Allergie reaginiche da IgE (penicilline)         tipo I </a:t>
            </a:r>
          </a:p>
          <a:p>
            <a:pPr eaLnBrk="1" hangingPunct="1"/>
            <a:r>
              <a:rPr lang="it-IT" sz="2400" b="1" smtClean="0"/>
              <a:t>Malattia da siero: reazione da ipersensibilità mediata da immunocomplessi circolanti (cefaclor)</a:t>
            </a:r>
          </a:p>
          <a:p>
            <a:pPr eaLnBrk="1" hangingPunct="1"/>
            <a:r>
              <a:rPr lang="it-IT" sz="2400" b="1" smtClean="0"/>
              <a:t>Attivazione del sistema del complemento, C3 e C5 (mezzi di contrasto iodati)</a:t>
            </a:r>
          </a:p>
          <a:p>
            <a:pPr eaLnBrk="1" hangingPunct="1"/>
            <a:r>
              <a:rPr lang="it-IT" sz="2400" b="1" smtClean="0"/>
              <a:t>Istamino-liberazione per via non immunologica (morfina ed oppiacei)</a:t>
            </a:r>
          </a:p>
          <a:p>
            <a:pPr eaLnBrk="1" hangingPunct="1"/>
            <a:r>
              <a:rPr lang="it-IT" sz="2400" b="1" smtClean="0"/>
              <a:t>Interferenza con il metabolismo dell’acido arachidonico, per inibizione della COX-1 (acido acetil-salicilico)</a:t>
            </a:r>
          </a:p>
          <a:p>
            <a:pPr eaLnBrk="1" hangingPunct="1"/>
            <a:r>
              <a:rPr lang="it-IT" sz="2400" b="1" smtClean="0"/>
              <a:t>Inibizione della chinasi II, enzima che degrada la bradichinina (ACE inibitori, inibitori dell’enzima di conversione dell’angiotensina)</a:t>
            </a:r>
            <a:endParaRPr lang="it-IT" sz="4000" b="1" smtClean="0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477000" y="1828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7200" y="66675"/>
            <a:ext cx="8229600" cy="124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36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FARMACI  MODIFICATI  DA IMATINIB</a:t>
            </a:r>
            <a:r>
              <a:rPr lang="it-IT" sz="40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aphicFrame>
        <p:nvGraphicFramePr>
          <p:cNvPr id="40962" name="Group 2"/>
          <p:cNvGraphicFramePr>
            <a:graphicFrameLocks noGrp="1"/>
          </p:cNvGraphicFramePr>
          <p:nvPr/>
        </p:nvGraphicFramePr>
        <p:xfrm>
          <a:off x="34925" y="1412875"/>
          <a:ext cx="8653463" cy="5449888"/>
        </p:xfrm>
        <a:graphic>
          <a:graphicData uri="http://schemas.openxmlformats.org/drawingml/2006/table">
            <a:tbl>
              <a:tblPr/>
              <a:tblGrid>
                <a:gridCol w="4468813"/>
                <a:gridCol w="4184650"/>
              </a:tblGrid>
              <a:tr h="944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F77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CICLOSPORINA</a:t>
                      </a:r>
                    </a:p>
                  </a:txBody>
                  <a:tcPr marT="24695" anchor="ctr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↑ Concentrazione      plasma</a:t>
                      </a:r>
                    </a:p>
                  </a:txBody>
                  <a:tcPr marT="24695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F77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ELETRIPTAN</a:t>
                      </a:r>
                    </a:p>
                  </a:txBody>
                  <a:tcPr marT="24695" anchor="ctr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↑ Concentrazione plasmatica</a:t>
                      </a:r>
                    </a:p>
                  </a:txBody>
                  <a:tcPr marT="24695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F77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FENITOINA</a:t>
                      </a:r>
                    </a:p>
                  </a:txBody>
                  <a:tcPr marT="24695" anchor="ctr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↑ Concentrazione plasmatica</a:t>
                      </a:r>
                    </a:p>
                  </a:txBody>
                  <a:tcPr marT="24695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F77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LEVOTIROXINA</a:t>
                      </a:r>
                    </a:p>
                  </a:txBody>
                  <a:tcPr marT="24695" anchor="ctr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↓ Attività: ipotiroidismo</a:t>
                      </a:r>
                    </a:p>
                  </a:txBody>
                  <a:tcPr marT="24695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F77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PIMOZIDE</a:t>
                      </a:r>
                    </a:p>
                  </a:txBody>
                  <a:tcPr marT="24695" anchor="ctr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↑ Concentrazione plasmatica</a:t>
                      </a:r>
                    </a:p>
                  </a:txBody>
                  <a:tcPr marT="24695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F77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COUMADIN</a:t>
                      </a:r>
                    </a:p>
                  </a:txBody>
                  <a:tcPr marT="24695" anchor="ctr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↑ Concentrazione: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rischio emorragie</a:t>
                      </a:r>
                    </a:p>
                  </a:txBody>
                  <a:tcPr marT="24695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57200" y="192088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FARMACI CHE ALTERANO LE CONCENTRAZIONI DI SUNITINIB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506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AUMENTO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Atanazavir</a:t>
            </a: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Claritromicina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Indinavir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Itraconazolo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Ketoconazolo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Ritonavir</a:t>
            </a:r>
            <a:r>
              <a:rPr lang="it-IT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Saquinavir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Telitromicina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Voriconazolo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Succo pompelmo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DIMINUZIONE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Carbamazepina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Cortisonici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Barbiturici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Fenitoina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Iperico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Rifabutina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Rifampicina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495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ALTRI FARMACI IN USO NELLA TERAPIA DEL GIST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NILOTINIB TOSSICITA’</a:t>
            </a:r>
            <a:r>
              <a:rPr lang="it-IT" sz="44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FREQUENTI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Nausea, stipsi diarrea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Cefalea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Astenia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Prurito, eruzioni cute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Anemia, leucopenia piastrinopenia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Dolori addominali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RARI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Edemi, aumento peso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Dolore al torace, </a:t>
            </a: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↑ PAO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Ipercoagulazione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Sanguinamenti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↑ Glicemia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Insonnia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Dolori ossei e articolari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4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4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Libretto illustrativo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TOSSICITA’ SORAFENIB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FREQUENTI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Astenia (46%)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Leucopiastinopenia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(47%)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Ipoalbuminemia 59%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INR elevato (42%)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Diarrea (55%)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Anoressia (29%)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Dolori addome (30%)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Nausea vomito (40%)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RARI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Ipertensione (17%)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Dispnea (14%)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Stipsi (15%)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Neuropatia (13%)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Artralgie ( 10%)</a:t>
            </a:r>
          </a:p>
          <a:p>
            <a:pPr marL="341313" indent="-341313">
              <a:spcBef>
                <a:spcPts val="6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↑ AST ALT (&lt;10%)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INIBITORI mTOR TOSSICITA’ </a:t>
            </a:r>
          </a:p>
        </p:txBody>
      </p:sp>
      <p:grpSp>
        <p:nvGrpSpPr>
          <p:cNvPr id="118787" name="Group 2"/>
          <p:cNvGrpSpPr>
            <a:grpSpLocks/>
          </p:cNvGrpSpPr>
          <p:nvPr/>
        </p:nvGrpSpPr>
        <p:grpSpPr bwMode="auto">
          <a:xfrm>
            <a:off x="611188" y="1773238"/>
            <a:ext cx="8062912" cy="4462462"/>
            <a:chOff x="385" y="1117"/>
            <a:chExt cx="5079" cy="2811"/>
          </a:xfrm>
        </p:grpSpPr>
        <p:pic>
          <p:nvPicPr>
            <p:cNvPr id="11878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1117"/>
              <a:ext cx="5080" cy="28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8789" name="Text Box 4"/>
            <p:cNvSpPr txBox="1">
              <a:spLocks noChangeArrowheads="1"/>
            </p:cNvSpPr>
            <p:nvPr/>
          </p:nvSpPr>
          <p:spPr bwMode="auto">
            <a:xfrm>
              <a:off x="385" y="1117"/>
              <a:ext cx="5080" cy="28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CONCLUSIONI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11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tossicità da farmaci a bersaglio molecolare non è quasi mai pericolosa per il Paziente, ma è subdola, soprattutto perché la terapia  viene assunta cronicamente. Non conosciamo ancora bene la tossicità tardiva e remota.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prevenire e trattare la tossicità occorre instaurare un aperto rapporto tra Medico e Paziente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CONCLUSIONI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836613"/>
            <a:ext cx="8229600" cy="575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farmaci utilizzati nella cura del GIST sono meno tossici di altri farmaci a bersaglio molecolare ( Bevacizumab,Trastuzumab) </a:t>
            </a:r>
          </a:p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Prima di usare altri farmaci come antidoti, introdurre rimedi di semplice applicazione.</a:t>
            </a:r>
          </a:p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Sulla interazione tra farmaci sappiamo ancora molto poco. Evitare se possibile politrattamenti.</a:t>
            </a:r>
          </a:p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tossicità va prevista e intuita .La riduzione dei dosaggi va ponderata e discussa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"/>
          <p:cNvSpPr txBox="1">
            <a:spLocks noChangeArrowheads="1"/>
          </p:cNvSpPr>
          <p:nvPr/>
        </p:nvSpPr>
        <p:spPr bwMode="auto">
          <a:xfrm>
            <a:off x="385763" y="603250"/>
            <a:ext cx="837247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>
                <a:solidFill>
                  <a:srgbClr val="FEFF00"/>
                </a:solidFill>
              </a:rPr>
              <a:t>Struttura del recettore KIT </a:t>
            </a:r>
          </a:p>
        </p:txBody>
      </p:sp>
      <p:sp>
        <p:nvSpPr>
          <p:cNvPr id="121859" name="Text Box 2"/>
          <p:cNvSpPr txBox="1">
            <a:spLocks noChangeArrowheads="1"/>
          </p:cNvSpPr>
          <p:nvPr/>
        </p:nvSpPr>
        <p:spPr bwMode="auto">
          <a:xfrm>
            <a:off x="4579938" y="1420813"/>
            <a:ext cx="4186237" cy="4779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460375" indent="-460375">
              <a:lnSpc>
                <a:spcPct val="80000"/>
              </a:lnSpc>
              <a:spcBef>
                <a:spcPts val="1250"/>
              </a:spcBef>
              <a:buClr>
                <a:srgbClr val="FEFF00"/>
              </a:buClr>
              <a:buSzPct val="9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FFFFFF"/>
                </a:solidFill>
              </a:rPr>
              <a:t>Recettore della tirosino chinasi tipo 3</a:t>
            </a:r>
          </a:p>
          <a:p>
            <a:pPr marL="460375" indent="-460375">
              <a:lnSpc>
                <a:spcPct val="80000"/>
              </a:lnSpc>
              <a:spcBef>
                <a:spcPts val="1250"/>
              </a:spcBef>
              <a:buClr>
                <a:srgbClr val="FEFF00"/>
              </a:buClr>
              <a:buSzPct val="9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FFFFFF"/>
                </a:solidFill>
              </a:rPr>
              <a:t>Dominio extracellulare del legame con il ligando SCF</a:t>
            </a:r>
          </a:p>
          <a:p>
            <a:pPr marL="460375" indent="-460375">
              <a:lnSpc>
                <a:spcPct val="80000"/>
              </a:lnSpc>
              <a:spcBef>
                <a:spcPts val="1250"/>
              </a:spcBef>
              <a:buClr>
                <a:srgbClr val="FEFF00"/>
              </a:buClr>
              <a:buSzPct val="9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FFFFFF"/>
                </a:solidFill>
              </a:rPr>
              <a:t>Effetti di riduzione del legame SCF al KIT (proliferazione e antiapoptosi)</a:t>
            </a:r>
          </a:p>
          <a:p>
            <a:pPr marL="460375" indent="-460375">
              <a:lnSpc>
                <a:spcPct val="80000"/>
              </a:lnSpc>
              <a:spcBef>
                <a:spcPts val="1250"/>
              </a:spcBef>
              <a:buClr>
                <a:srgbClr val="FEFF00"/>
              </a:buClr>
              <a:buSzPct val="9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FFFFFF"/>
                </a:solidFill>
              </a:rPr>
              <a:t>Il dominio intracellulare ha </a:t>
            </a:r>
          </a:p>
          <a:p>
            <a:pPr marL="1095375" lvl="1" indent="-404813">
              <a:lnSpc>
                <a:spcPct val="80000"/>
              </a:lnSpc>
              <a:spcBef>
                <a:spcPts val="1125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FFFFFF"/>
                </a:solidFill>
              </a:rPr>
              <a:t>2 domini della tirosinochinasi</a:t>
            </a:r>
          </a:p>
          <a:p>
            <a:pPr marL="1095375" lvl="1" indent="-404813">
              <a:lnSpc>
                <a:spcPct val="80000"/>
              </a:lnSpc>
              <a:spcBef>
                <a:spcPts val="1125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rgbClr val="FFFFFF"/>
                </a:solidFill>
              </a:rPr>
              <a:t>Più siti di autofosforilazione</a:t>
            </a:r>
          </a:p>
        </p:txBody>
      </p:sp>
      <p:pic>
        <p:nvPicPr>
          <p:cNvPr id="1218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3787775"/>
            <a:ext cx="178435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1861" name="Text Box 4"/>
          <p:cNvSpPr txBox="1">
            <a:spLocks noChangeArrowheads="1"/>
          </p:cNvSpPr>
          <p:nvPr/>
        </p:nvSpPr>
        <p:spPr bwMode="auto">
          <a:xfrm>
            <a:off x="1754188" y="2124075"/>
            <a:ext cx="28575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Font typeface="Arial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 Sito di legame di SCF</a:t>
            </a:r>
          </a:p>
          <a:p>
            <a:pPr>
              <a:buClr>
                <a:srgbClr val="FFFFFF"/>
              </a:buClr>
              <a:buFont typeface="Arial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 5 domini IgG </a:t>
            </a:r>
          </a:p>
        </p:txBody>
      </p:sp>
      <p:sp>
        <p:nvSpPr>
          <p:cNvPr id="121862" name="Text Box 5"/>
          <p:cNvSpPr txBox="1">
            <a:spLocks noChangeArrowheads="1"/>
          </p:cNvSpPr>
          <p:nvPr/>
        </p:nvSpPr>
        <p:spPr bwMode="auto">
          <a:xfrm>
            <a:off x="2455863" y="3849688"/>
            <a:ext cx="1468437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Membrana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cellulare</a:t>
            </a:r>
          </a:p>
        </p:txBody>
      </p:sp>
      <p:sp>
        <p:nvSpPr>
          <p:cNvPr id="121863" name="Text Box 6"/>
          <p:cNvSpPr txBox="1">
            <a:spLocks noChangeArrowheads="1"/>
          </p:cNvSpPr>
          <p:nvPr/>
        </p:nvSpPr>
        <p:spPr bwMode="auto">
          <a:xfrm>
            <a:off x="2370138" y="4843463"/>
            <a:ext cx="193675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Domini della </a:t>
            </a:r>
            <a:br>
              <a:rPr lang="en-US" sz="2000">
                <a:solidFill>
                  <a:srgbClr val="FFFFFF"/>
                </a:solidFill>
                <a:cs typeface="Arial" charset="0"/>
              </a:rPr>
            </a:br>
            <a:r>
              <a:rPr lang="en-US" sz="2000">
                <a:solidFill>
                  <a:srgbClr val="FFFFFF"/>
                </a:solidFill>
                <a:cs typeface="Arial" charset="0"/>
              </a:rPr>
              <a:t>tirosino chinasi </a:t>
            </a:r>
          </a:p>
        </p:txBody>
      </p:sp>
      <p:sp>
        <p:nvSpPr>
          <p:cNvPr id="121864" name="AutoShape 7"/>
          <p:cNvSpPr>
            <a:spLocks/>
          </p:cNvSpPr>
          <p:nvPr/>
        </p:nvSpPr>
        <p:spPr bwMode="auto">
          <a:xfrm rot="10800000">
            <a:off x="1457325" y="1535113"/>
            <a:ext cx="155575" cy="2025650"/>
          </a:xfrm>
          <a:prstGeom prst="leftBracket">
            <a:avLst>
              <a:gd name="adj" fmla="val 108503"/>
            </a:avLst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2186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3643313"/>
            <a:ext cx="173037" cy="102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186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0" y="3116263"/>
            <a:ext cx="484188" cy="62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186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0" y="2719388"/>
            <a:ext cx="484188" cy="62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186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0" y="2320925"/>
            <a:ext cx="484188" cy="62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186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0" y="1917700"/>
            <a:ext cx="484188" cy="62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187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0" y="1514475"/>
            <a:ext cx="484188" cy="62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1871" name="Freeform 14"/>
          <p:cNvSpPr>
            <a:spLocks/>
          </p:cNvSpPr>
          <p:nvPr/>
        </p:nvSpPr>
        <p:spPr bwMode="auto">
          <a:xfrm>
            <a:off x="1797050" y="1812925"/>
            <a:ext cx="977900" cy="271463"/>
          </a:xfrm>
          <a:custGeom>
            <a:avLst/>
            <a:gdLst>
              <a:gd name="T0" fmla="*/ 2147483647 w 320"/>
              <a:gd name="T1" fmla="*/ 2147483647 h 171"/>
              <a:gd name="T2" fmla="*/ 2147483647 w 320"/>
              <a:gd name="T3" fmla="*/ 0 h 171"/>
              <a:gd name="T4" fmla="*/ 0 w 320"/>
              <a:gd name="T5" fmla="*/ 0 h 171"/>
              <a:gd name="T6" fmla="*/ 0 60000 65536"/>
              <a:gd name="T7" fmla="*/ 0 60000 65536"/>
              <a:gd name="T8" fmla="*/ 0 60000 65536"/>
              <a:gd name="T9" fmla="*/ 0 w 320"/>
              <a:gd name="T10" fmla="*/ 0 h 171"/>
              <a:gd name="T11" fmla="*/ 320 w 320"/>
              <a:gd name="T12" fmla="*/ 171 h 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171">
                <a:moveTo>
                  <a:pt x="320" y="171"/>
                </a:moveTo>
                <a:lnTo>
                  <a:pt x="320" y="0"/>
                </a:lnTo>
                <a:lnTo>
                  <a:pt x="0" y="0"/>
                </a:lnTo>
              </a:path>
            </a:pathLst>
          </a:custGeom>
          <a:noFill/>
          <a:ln w="19080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1872" name="Line 15"/>
          <p:cNvSpPr>
            <a:spLocks noChangeShapeType="1"/>
          </p:cNvSpPr>
          <p:nvPr/>
        </p:nvSpPr>
        <p:spPr bwMode="auto">
          <a:xfrm flipH="1">
            <a:off x="1941513" y="5311775"/>
            <a:ext cx="511175" cy="1588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121873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425" y="5499100"/>
            <a:ext cx="850900" cy="92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1874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725" y="4519613"/>
            <a:ext cx="873125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1875" name="Oval 18"/>
          <p:cNvSpPr>
            <a:spLocks noChangeArrowheads="1"/>
          </p:cNvSpPr>
          <p:nvPr/>
        </p:nvSpPr>
        <p:spPr bwMode="auto">
          <a:xfrm>
            <a:off x="406400" y="4391025"/>
            <a:ext cx="1455738" cy="2127250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1876" name="Text Box 19"/>
          <p:cNvSpPr txBox="1">
            <a:spLocks noChangeArrowheads="1"/>
          </p:cNvSpPr>
          <p:nvPr/>
        </p:nvSpPr>
        <p:spPr bwMode="auto">
          <a:xfrm>
            <a:off x="3935413" y="6291263"/>
            <a:ext cx="45640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b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FFFFFF"/>
                </a:solidFill>
              </a:rPr>
              <a:t>IgG, immunoglobulina G.</a:t>
            </a: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FFFFFF"/>
                </a:solidFill>
              </a:rPr>
              <a:t>Taylor ML et al. </a:t>
            </a:r>
            <a:r>
              <a:rPr lang="en-US" sz="1200" i="1">
                <a:solidFill>
                  <a:srgbClr val="FFFFFF"/>
                </a:solidFill>
              </a:rPr>
              <a:t>Hematol Oncol Clin North Am</a:t>
            </a:r>
            <a:r>
              <a:rPr lang="en-US" sz="1200">
                <a:solidFill>
                  <a:srgbClr val="FFFFFF"/>
                </a:solidFill>
              </a:rPr>
              <a:t>. 2000;14:517-535.</a:t>
            </a:r>
          </a:p>
        </p:txBody>
      </p:sp>
      <p:sp>
        <p:nvSpPr>
          <p:cNvPr id="121877" name="Line 20"/>
          <p:cNvSpPr>
            <a:spLocks noChangeShapeType="1"/>
          </p:cNvSpPr>
          <p:nvPr/>
        </p:nvSpPr>
        <p:spPr bwMode="auto">
          <a:xfrm flipH="1">
            <a:off x="1949450" y="4143375"/>
            <a:ext cx="511175" cy="1588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3300"/>
                </a:solidFill>
              </a:rPr>
              <a:t>REAZIONI DI TIPO II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z="4000" b="1" smtClean="0"/>
          </a:p>
          <a:p>
            <a:pPr eaLnBrk="1" hangingPunct="1"/>
            <a:r>
              <a:rPr lang="it-IT" sz="4000" b="1" smtClean="0"/>
              <a:t>Porpora trombocitopenica</a:t>
            </a:r>
          </a:p>
          <a:p>
            <a:pPr eaLnBrk="1" hangingPunct="1"/>
            <a:endParaRPr lang="it-IT" sz="4000" b="1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900113" y="188913"/>
            <a:ext cx="747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FF3300"/>
                </a:solidFill>
              </a:rPr>
              <a:t>PORPORA TROMBOCITOPENICA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79388" y="2227263"/>
            <a:ext cx="49498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2800" b="1"/>
              <a:t> CLOTRIMOSSAZOLO</a:t>
            </a:r>
          </a:p>
          <a:p>
            <a:pPr>
              <a:buFontTx/>
              <a:buChar char="•"/>
            </a:pPr>
            <a:r>
              <a:rPr lang="it-IT" sz="2800" b="1"/>
              <a:t> MACROLIDI</a:t>
            </a:r>
          </a:p>
          <a:p>
            <a:pPr>
              <a:buFontTx/>
              <a:buChar char="•"/>
            </a:pPr>
            <a:endParaRPr lang="it-IT" sz="2800" b="1"/>
          </a:p>
          <a:p>
            <a:pPr>
              <a:buFontTx/>
              <a:buChar char="•"/>
            </a:pPr>
            <a:r>
              <a:rPr lang="it-IT" sz="2800" b="1"/>
              <a:t> ACETAZOLAMIDE </a:t>
            </a:r>
          </a:p>
          <a:p>
            <a:pPr>
              <a:buFontTx/>
              <a:buChar char="•"/>
            </a:pPr>
            <a:r>
              <a:rPr lang="it-IT" sz="2800" b="1"/>
              <a:t> ACIDO ACETILSALICILICO</a:t>
            </a:r>
          </a:p>
          <a:p>
            <a:pPr>
              <a:buFontTx/>
              <a:buChar char="•"/>
            </a:pPr>
            <a:r>
              <a:rPr lang="it-IT" sz="2800" b="1"/>
              <a:t> ALCLOFENAC</a:t>
            </a:r>
          </a:p>
          <a:p>
            <a:pPr>
              <a:buFontTx/>
              <a:buChar char="•"/>
            </a:pPr>
            <a:r>
              <a:rPr lang="it-IT" sz="2800" b="1"/>
              <a:t> CARBAMAZEPINA</a:t>
            </a:r>
          </a:p>
          <a:p>
            <a:pPr>
              <a:buFontTx/>
              <a:buChar char="•"/>
            </a:pPr>
            <a:r>
              <a:rPr lang="it-IT" sz="2800" b="1"/>
              <a:t> CLORDIAZEPOSSIDO</a:t>
            </a:r>
          </a:p>
          <a:p>
            <a:pPr>
              <a:buFontTx/>
              <a:buChar char="•"/>
            </a:pPr>
            <a:r>
              <a:rPr lang="it-IT" sz="2800" b="1"/>
              <a:t> CLORTIAZIDE E DER.</a:t>
            </a:r>
          </a:p>
          <a:p>
            <a:pPr>
              <a:buFontTx/>
              <a:buChar char="•"/>
            </a:pPr>
            <a:r>
              <a:rPr lang="it-IT" sz="2800" b="1"/>
              <a:t> FENITOINA E DER.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5702300" y="2227263"/>
            <a:ext cx="319087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2800" b="1"/>
              <a:t> CITOSTATICI</a:t>
            </a:r>
          </a:p>
          <a:p>
            <a:pPr>
              <a:buFontTx/>
              <a:buChar char="•"/>
            </a:pPr>
            <a:r>
              <a:rPr lang="it-IT" sz="2800" b="1"/>
              <a:t> FUROSEMIDE </a:t>
            </a:r>
          </a:p>
          <a:p>
            <a:pPr>
              <a:buFontTx/>
              <a:buChar char="•"/>
            </a:pPr>
            <a:r>
              <a:rPr lang="it-IT" sz="2800" b="1"/>
              <a:t> IBUPROFENE</a:t>
            </a:r>
          </a:p>
          <a:p>
            <a:pPr>
              <a:buFontTx/>
              <a:buChar char="•"/>
            </a:pPr>
            <a:r>
              <a:rPr lang="it-IT" sz="2800" b="1"/>
              <a:t> INDOMETACINA</a:t>
            </a:r>
          </a:p>
          <a:p>
            <a:pPr>
              <a:buFontTx/>
              <a:buChar char="•"/>
            </a:pPr>
            <a:r>
              <a:rPr lang="it-IT" sz="2800" b="1"/>
              <a:t> PROPANOLOLO</a:t>
            </a:r>
          </a:p>
          <a:p>
            <a:pPr>
              <a:buFontTx/>
              <a:buChar char="•"/>
            </a:pPr>
            <a:r>
              <a:rPr lang="it-IT" sz="2800" b="1"/>
              <a:t> SULFAMIDICI</a:t>
            </a:r>
          </a:p>
          <a:p>
            <a:pPr>
              <a:buFontTx/>
              <a:buChar char="•"/>
            </a:pPr>
            <a:r>
              <a:rPr lang="it-IT" sz="2800" b="1"/>
              <a:t> CHINIDINA</a:t>
            </a:r>
          </a:p>
        </p:txBody>
      </p:sp>
      <p:sp>
        <p:nvSpPr>
          <p:cNvPr id="18437" name="CasellaDiTesto 4"/>
          <p:cNvSpPr txBox="1">
            <a:spLocks noChangeArrowheads="1"/>
          </p:cNvSpPr>
          <p:nvPr/>
        </p:nvSpPr>
        <p:spPr bwMode="auto">
          <a:xfrm>
            <a:off x="1187450" y="836613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caratterizzata da </a:t>
            </a:r>
            <a:r>
              <a:rPr lang="it-IT">
                <a:hlinkClick r:id="rId2" action="ppaction://hlinkfile" tooltip="Piastrinopenia"/>
              </a:rPr>
              <a:t>piastrinopenia</a:t>
            </a:r>
            <a:r>
              <a:rPr lang="it-IT"/>
              <a:t> dovuta a distruzione periferica delle </a:t>
            </a:r>
            <a:r>
              <a:rPr lang="it-IT">
                <a:hlinkClick r:id="rId3" action="ppaction://hlinkfile" tooltip="Piastrine"/>
              </a:rPr>
              <a:t>piastrine</a:t>
            </a:r>
            <a:r>
              <a:rPr lang="it-IT"/>
              <a:t> e da un numero aumentato o normale di megacariociti midollari. È conosciuta anche come </a:t>
            </a:r>
            <a:r>
              <a:rPr lang="it-IT" b="1"/>
              <a:t>porpora trombocitopenica autoimmune</a:t>
            </a:r>
            <a:r>
              <a:rPr lang="it-IT"/>
              <a:t> (</a:t>
            </a:r>
            <a:r>
              <a:rPr lang="it-IT" b="1"/>
              <a:t>PTA</a:t>
            </a:r>
            <a:r>
              <a:rPr lang="it-IT"/>
              <a:t>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7"/>
          <p:cNvSpPr txBox="1"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REAZIONI DI TIPO III</a:t>
            </a:r>
          </a:p>
        </p:txBody>
      </p:sp>
      <p:sp>
        <p:nvSpPr>
          <p:cNvPr id="19459" name="Text Box 1028"/>
          <p:cNvSpPr txBox="1">
            <a:spLocks noChangeArrowheads="1"/>
          </p:cNvSpPr>
          <p:nvPr/>
        </p:nvSpPr>
        <p:spPr bwMode="auto">
          <a:xfrm>
            <a:off x="250825" y="1841500"/>
            <a:ext cx="865028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600" b="1"/>
              <a:t>  ORTICARIA ANGIOEDEMA</a:t>
            </a:r>
          </a:p>
          <a:p>
            <a:pPr>
              <a:buFontTx/>
              <a:buChar char="•"/>
            </a:pPr>
            <a:r>
              <a:rPr lang="it-IT" sz="3600" b="1"/>
              <a:t>  VASCULITE ALLERGICA</a:t>
            </a:r>
          </a:p>
          <a:p>
            <a:pPr>
              <a:buFontTx/>
              <a:buChar char="•"/>
            </a:pPr>
            <a:r>
              <a:rPr lang="it-IT" sz="3600" b="1"/>
              <a:t>  ERITEMA POLIMORFO – SINDROME </a:t>
            </a:r>
          </a:p>
          <a:p>
            <a:r>
              <a:rPr lang="it-IT" sz="3600" b="1"/>
              <a:t>   DI STEVENS JOHNSON</a:t>
            </a:r>
          </a:p>
          <a:p>
            <a:pPr>
              <a:buFontTx/>
              <a:buChar char="•"/>
            </a:pPr>
            <a:r>
              <a:rPr lang="it-IT" sz="3600" b="1"/>
              <a:t>  NECROLISI EPIDERMICA TOSSICA </a:t>
            </a:r>
          </a:p>
          <a:p>
            <a:r>
              <a:rPr lang="it-IT" sz="3600" b="1"/>
              <a:t>   (SINDROME DI LYELL)</a:t>
            </a:r>
          </a:p>
          <a:p>
            <a:pPr>
              <a:buFontTx/>
              <a:buChar char="•"/>
            </a:pPr>
            <a:r>
              <a:rPr lang="it-IT" sz="3600" b="1"/>
              <a:t>  ERITEMA NODOSO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3300"/>
                </a:solidFill>
              </a:rPr>
              <a:t>VASCULITE ALLERGICA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z="3600" b="1" smtClean="0"/>
          </a:p>
          <a:p>
            <a:pPr eaLnBrk="1" hangingPunct="1"/>
            <a:r>
              <a:rPr lang="it-IT" sz="3600" b="1" smtClean="0"/>
              <a:t>Antibiotici</a:t>
            </a:r>
          </a:p>
          <a:p>
            <a:pPr eaLnBrk="1" hangingPunct="1"/>
            <a:r>
              <a:rPr lang="it-IT" sz="3600" b="1" smtClean="0"/>
              <a:t>Sulfamidici</a:t>
            </a:r>
          </a:p>
          <a:p>
            <a:pPr eaLnBrk="1" hangingPunct="1"/>
            <a:r>
              <a:rPr lang="it-IT" sz="3600" b="1" smtClean="0"/>
              <a:t>Composti iodati</a:t>
            </a:r>
          </a:p>
          <a:p>
            <a:pPr eaLnBrk="1" hangingPunct="1"/>
            <a:r>
              <a:rPr lang="it-IT" sz="3600" b="1" smtClean="0"/>
              <a:t>FANS</a:t>
            </a:r>
          </a:p>
          <a:p>
            <a:pPr eaLnBrk="1" hangingPunct="1">
              <a:buFontTx/>
              <a:buNone/>
            </a:pPr>
            <a:endParaRPr lang="it-IT" smtClean="0"/>
          </a:p>
          <a:p>
            <a:pPr eaLnBrk="1" hangingPunct="1"/>
            <a:endParaRPr lang="it-IT" smtClean="0"/>
          </a:p>
        </p:txBody>
      </p:sp>
      <p:pic>
        <p:nvPicPr>
          <p:cNvPr id="20484" name="Picture 7" descr="https://encrypted-tbn0.gstatic.com/images?q=tbn:ANd9GcRhJArNA36dq5sGWEvvntDdsZHP6gl_iBPOMbCYV4Rsu8rzGhtlhart5l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465513"/>
            <a:ext cx="25495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https://encrypted-tbn3.gstatic.com/images?q=tbn:ANd9GcR3ujOi4Z2SUPGkISextJgEbgjwiuUjDl1YVXi7HEOgNSWdcZ1oT5FFOP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484313"/>
            <a:ext cx="25320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3300"/>
                </a:solidFill>
              </a:rPr>
              <a:t>REAZIONI DI TIPO IV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it-IT" sz="4000" b="1" smtClean="0"/>
          </a:p>
          <a:p>
            <a:pPr eaLnBrk="1" hangingPunct="1"/>
            <a:r>
              <a:rPr lang="it-IT" sz="4000" b="1" smtClean="0"/>
              <a:t>Esantemi maculo-papulosi?</a:t>
            </a:r>
          </a:p>
          <a:p>
            <a:pPr eaLnBrk="1" hangingPunct="1"/>
            <a:r>
              <a:rPr lang="it-IT" sz="4000" b="1" smtClean="0"/>
              <a:t>Eritema fisso?</a:t>
            </a:r>
          </a:p>
          <a:p>
            <a:pPr eaLnBrk="1" hangingPunct="1"/>
            <a:endParaRPr lang="it-IT" sz="4000" b="1" smtClean="0"/>
          </a:p>
          <a:p>
            <a:pPr eaLnBrk="1" hangingPunct="1"/>
            <a:endParaRPr lang="it-IT" sz="4000" b="1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3300"/>
                </a:solidFill>
              </a:rPr>
              <a:t>ESANTEMI DA FARMACI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z="3600" b="1" smtClean="0"/>
          </a:p>
          <a:p>
            <a:pPr eaLnBrk="1" hangingPunct="1"/>
            <a:r>
              <a:rPr lang="it-IT" sz="3600" b="1" smtClean="0"/>
              <a:t>Antibiotici</a:t>
            </a:r>
          </a:p>
          <a:p>
            <a:pPr eaLnBrk="1" hangingPunct="1"/>
            <a:r>
              <a:rPr lang="it-IT" sz="3600" b="1" smtClean="0"/>
              <a:t>Sulfamidici</a:t>
            </a:r>
          </a:p>
          <a:p>
            <a:pPr eaLnBrk="1" hangingPunct="1"/>
            <a:r>
              <a:rPr lang="it-IT" sz="3600" b="1" smtClean="0"/>
              <a:t>Composti iodati</a:t>
            </a:r>
          </a:p>
          <a:p>
            <a:pPr eaLnBrk="1" hangingPunct="1"/>
            <a:r>
              <a:rPr lang="it-IT" sz="3600" b="1" smtClean="0"/>
              <a:t>FANS</a:t>
            </a:r>
          </a:p>
          <a:p>
            <a:pPr eaLnBrk="1" hangingPunct="1">
              <a:buFontTx/>
              <a:buNone/>
            </a:pPr>
            <a:endParaRPr lang="it-IT" sz="2000" b="1" smtClean="0"/>
          </a:p>
          <a:p>
            <a:pPr eaLnBrk="1" hangingPunct="1">
              <a:buFontTx/>
              <a:buNone/>
            </a:pPr>
            <a:r>
              <a:rPr lang="it-IT" sz="3600" b="1" smtClean="0"/>
              <a:t>DIAGNOSI DIFFERENZIALE:</a:t>
            </a:r>
          </a:p>
          <a:p>
            <a:pPr eaLnBrk="1" hangingPunct="1">
              <a:buFontTx/>
              <a:buNone/>
            </a:pPr>
            <a:r>
              <a:rPr lang="it-IT" sz="3600" b="1" smtClean="0"/>
              <a:t>ESANTEMI DA VIRUS E TOSSINE</a:t>
            </a:r>
            <a:endParaRPr lang="it-IT" smtClean="0"/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28600" y="2462213"/>
            <a:ext cx="8382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200" b="1">
                <a:latin typeface="Times New Roman" pitchFamily="18" charset="0"/>
              </a:rPr>
              <a:t> Solitamente mancano febbre, linfoadenopatie </a:t>
            </a:r>
          </a:p>
          <a:p>
            <a:r>
              <a:rPr lang="it-IT" sz="3200" b="1">
                <a:latin typeface="Times New Roman" pitchFamily="18" charset="0"/>
              </a:rPr>
              <a:t>  ed epato-splenomegalia</a:t>
            </a:r>
          </a:p>
          <a:p>
            <a:endParaRPr lang="it-IT" sz="3200" b="1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it-IT" sz="3200" b="1">
                <a:latin typeface="Times New Roman" pitchFamily="18" charset="0"/>
              </a:rPr>
              <a:t> Frequente il prurito</a:t>
            </a:r>
          </a:p>
          <a:p>
            <a:pPr>
              <a:buFontTx/>
              <a:buChar char="•"/>
            </a:pPr>
            <a:endParaRPr lang="it-IT" sz="3200" b="1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it-IT" sz="3200" b="1">
                <a:latin typeface="Times New Roman" pitchFamily="18" charset="0"/>
              </a:rPr>
              <a:t> Raramente coinvolgimento delle mucose</a:t>
            </a:r>
          </a:p>
          <a:p>
            <a:pPr>
              <a:buFontTx/>
              <a:buChar char="•"/>
            </a:pPr>
            <a:endParaRPr lang="it-IT" sz="3200" b="1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it-IT" sz="3200" b="1">
                <a:latin typeface="Times New Roman" pitchFamily="18" charset="0"/>
              </a:rPr>
              <a:t> Importante l’anamnesi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52400" y="1484313"/>
            <a:ext cx="8297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latin typeface="Times New Roman" pitchFamily="18" charset="0"/>
              </a:rPr>
              <a:t>Diagnosi differenziale con gli esantemi infettivi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3300"/>
                </a:solidFill>
              </a:rPr>
              <a:t>ESANTEMI DA FARMACI</a:t>
            </a:r>
            <a:r>
              <a:rPr lang="it-IT" smtClean="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50825" y="158750"/>
            <a:ext cx="8472488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>
                <a:solidFill>
                  <a:srgbClr val="FF3300"/>
                </a:solidFill>
              </a:rPr>
              <a:t>COME ATTRIBUIRE UN RASH </a:t>
            </a:r>
          </a:p>
          <a:p>
            <a:r>
              <a:rPr lang="it-IT" sz="4400" b="1">
                <a:solidFill>
                  <a:srgbClr val="FF3300"/>
                </a:solidFill>
              </a:rPr>
              <a:t>CUTANEO ALLERGICO AD UN </a:t>
            </a:r>
          </a:p>
          <a:p>
            <a:r>
              <a:rPr lang="it-IT" sz="4400" b="1">
                <a:solidFill>
                  <a:srgbClr val="FF3300"/>
                </a:solidFill>
              </a:rPr>
              <a:t>FARMACO SE UN PAZIENTE </a:t>
            </a:r>
          </a:p>
          <a:p>
            <a:r>
              <a:rPr lang="it-IT" sz="4400" b="1">
                <a:solidFill>
                  <a:srgbClr val="FF3300"/>
                </a:solidFill>
              </a:rPr>
              <a:t>ASSUME MOLTI FARMACI?</a:t>
            </a:r>
          </a:p>
          <a:p>
            <a:endParaRPr lang="it-IT" sz="4400" b="1">
              <a:solidFill>
                <a:srgbClr val="FF3300"/>
              </a:solidFill>
            </a:endParaRPr>
          </a:p>
          <a:p>
            <a:r>
              <a:rPr lang="it-IT" sz="3200" b="1"/>
              <a:t>Si può fare riferimento alle proporzioni di </a:t>
            </a:r>
          </a:p>
          <a:p>
            <a:r>
              <a:rPr lang="it-IT" sz="3200" b="1"/>
              <a:t>incidenza dei rashes prodotti da quel </a:t>
            </a:r>
          </a:p>
          <a:p>
            <a:r>
              <a:rPr lang="it-IT" sz="3200" b="1"/>
              <a:t>farmaco</a:t>
            </a:r>
          </a:p>
          <a:p>
            <a:endParaRPr lang="it-IT" sz="3200" b="1"/>
          </a:p>
          <a:p>
            <a:r>
              <a:rPr lang="it-IT" sz="3200" b="1"/>
              <a:t>La maggior parte delle reazioni si </a:t>
            </a:r>
          </a:p>
          <a:p>
            <a:r>
              <a:rPr lang="it-IT" sz="3200" b="1"/>
              <a:t>evidenziano precocemente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1265238"/>
            <a:ext cx="91440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3200" b="1"/>
              <a:t> Patologia in aumento</a:t>
            </a:r>
          </a:p>
          <a:p>
            <a:endParaRPr lang="it-IT" sz="3200" b="1"/>
          </a:p>
          <a:p>
            <a:pPr>
              <a:buFontTx/>
              <a:buChar char="•"/>
            </a:pPr>
            <a:r>
              <a:rPr lang="it-IT" sz="3200" b="1"/>
              <a:t> La cute è l’organo più spesso coinvolto </a:t>
            </a:r>
          </a:p>
          <a:p>
            <a:r>
              <a:rPr lang="it-IT" sz="3200" b="1"/>
              <a:t>  nelle reazioni avverse ai farmaci</a:t>
            </a:r>
          </a:p>
          <a:p>
            <a:endParaRPr lang="it-IT" sz="3200" b="1"/>
          </a:p>
          <a:p>
            <a:pPr>
              <a:buFontTx/>
              <a:buChar char="•"/>
            </a:pPr>
            <a:r>
              <a:rPr lang="it-IT" sz="3200" b="1"/>
              <a:t> Le reazioni cutanee da farmaci complicano </a:t>
            </a:r>
          </a:p>
          <a:p>
            <a:r>
              <a:rPr lang="it-IT" sz="3200" b="1"/>
              <a:t>  il 2-3% dei ricoveri ospedalieri e </a:t>
            </a:r>
          </a:p>
          <a:p>
            <a:r>
              <a:rPr lang="it-IT" sz="3200" b="1"/>
              <a:t>  rappresentano circa il 5% dei ricoveri in </a:t>
            </a:r>
          </a:p>
          <a:p>
            <a:r>
              <a:rPr lang="it-IT" sz="3200" b="1"/>
              <a:t>  dermatologia</a:t>
            </a:r>
          </a:p>
          <a:p>
            <a:pPr>
              <a:buFontTx/>
              <a:buChar char="•"/>
            </a:pPr>
            <a:endParaRPr lang="it-IT" sz="3200" b="1"/>
          </a:p>
          <a:p>
            <a:pPr>
              <a:buFontTx/>
              <a:buChar char="•"/>
            </a:pPr>
            <a:endParaRPr lang="it-IT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50825" y="207963"/>
            <a:ext cx="87137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>
                <a:solidFill>
                  <a:srgbClr val="FF3300"/>
                </a:solidFill>
              </a:rPr>
              <a:t>REAZIONI CUTANEE DA FARMACI:</a:t>
            </a:r>
          </a:p>
          <a:p>
            <a:r>
              <a:rPr lang="it-IT" sz="3600" b="1">
                <a:solidFill>
                  <a:srgbClr val="FF3300"/>
                </a:solidFill>
              </a:rPr>
              <a:t>			DIAGNOSI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50825" y="2060575"/>
            <a:ext cx="9015413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FF3300"/>
                </a:solidFill>
              </a:rPr>
              <a:t>Imputabilità</a:t>
            </a:r>
            <a:r>
              <a:rPr lang="it-IT" sz="2800"/>
              <a:t>: determinazione del nesso di causalità </a:t>
            </a:r>
          </a:p>
          <a:p>
            <a:r>
              <a:rPr lang="it-IT" sz="2800"/>
              <a:t>tra una manifestazione clinica e la somministrazione </a:t>
            </a:r>
          </a:p>
          <a:p>
            <a:r>
              <a:rPr lang="it-IT" sz="2800"/>
              <a:t>di un farmaco </a:t>
            </a:r>
          </a:p>
          <a:p>
            <a:endParaRPr lang="it-IT" sz="1000"/>
          </a:p>
          <a:p>
            <a:r>
              <a:rPr lang="it-IT" sz="2800"/>
              <a:t>Imputabilità </a:t>
            </a:r>
            <a:r>
              <a:rPr lang="it-IT" sz="2800">
                <a:sym typeface="Wingdings" pitchFamily="2" charset="2"/>
              </a:rPr>
              <a:t> </a:t>
            </a:r>
            <a:r>
              <a:rPr lang="it-IT" sz="2800"/>
              <a:t>procedimento probabilistico </a:t>
            </a:r>
          </a:p>
          <a:p>
            <a:endParaRPr lang="it-IT" sz="1000"/>
          </a:p>
          <a:p>
            <a:endParaRPr lang="it-IT" sz="1000"/>
          </a:p>
          <a:p>
            <a:r>
              <a:rPr lang="it-IT" sz="2800">
                <a:solidFill>
                  <a:srgbClr val="FF3300"/>
                </a:solidFill>
              </a:rPr>
              <a:t>Imputabilità estrinseca</a:t>
            </a:r>
            <a:r>
              <a:rPr lang="it-IT" sz="2800"/>
              <a:t>: conoscenza di accidenti identici </a:t>
            </a:r>
          </a:p>
          <a:p>
            <a:r>
              <a:rPr lang="it-IT" sz="2800"/>
              <a:t>attribuiti al dato farmaco</a:t>
            </a:r>
          </a:p>
          <a:p>
            <a:endParaRPr lang="it-IT" sz="1000"/>
          </a:p>
          <a:p>
            <a:r>
              <a:rPr lang="it-IT" sz="2800">
                <a:solidFill>
                  <a:srgbClr val="FF3300"/>
                </a:solidFill>
              </a:rPr>
              <a:t>Imputabilità intrinseca</a:t>
            </a:r>
            <a:r>
              <a:rPr lang="it-IT" sz="2800"/>
              <a:t>: valuta il nesso di causalità tra</a:t>
            </a:r>
          </a:p>
          <a:p>
            <a:r>
              <a:rPr lang="it-IT" sz="2800"/>
              <a:t>l’accidente occorso ed i farmaci assunti dal paziente</a:t>
            </a:r>
          </a:p>
          <a:p>
            <a:r>
              <a:rPr lang="it-IT" sz="2800"/>
              <a:t>valutando criteri cronologici e criteri clinici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0825" y="207963"/>
            <a:ext cx="871378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>
                <a:solidFill>
                  <a:srgbClr val="FF3300"/>
                </a:solidFill>
              </a:rPr>
              <a:t>REAZIONI CUTANEE DA FARMACI:</a:t>
            </a:r>
          </a:p>
          <a:p>
            <a:pPr algn="ctr"/>
            <a:r>
              <a:rPr lang="it-IT" sz="3200" b="1">
                <a:solidFill>
                  <a:srgbClr val="FF3300"/>
                </a:solidFill>
              </a:rPr>
              <a:t>DIAGNOSI – IMPUTABILITA’ INTRINSECA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0825" y="1916113"/>
            <a:ext cx="8864600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000"/>
          </a:p>
          <a:p>
            <a:r>
              <a:rPr lang="it-IT" sz="2800">
                <a:solidFill>
                  <a:srgbClr val="FF3300"/>
                </a:solidFill>
              </a:rPr>
              <a:t>Criteri cronologici</a:t>
            </a:r>
            <a:r>
              <a:rPr lang="it-IT" sz="2800"/>
              <a:t>: </a:t>
            </a:r>
          </a:p>
          <a:p>
            <a:r>
              <a:rPr lang="it-IT" sz="2800"/>
              <a:t>	- latenza tra inizio del trattamento e reazione</a:t>
            </a:r>
          </a:p>
          <a:p>
            <a:r>
              <a:rPr lang="it-IT" sz="2800"/>
              <a:t>	- evoluzione dopo la sospensione del trattamento</a:t>
            </a:r>
          </a:p>
          <a:p>
            <a:r>
              <a:rPr lang="it-IT" sz="2800"/>
              <a:t>	  (evoluzione indicativa, non probante, non </a:t>
            </a:r>
          </a:p>
          <a:p>
            <a:r>
              <a:rPr lang="it-IT" sz="2800"/>
              <a:t>	  indicativa)	 </a:t>
            </a:r>
          </a:p>
          <a:p>
            <a:r>
              <a:rPr lang="it-IT" sz="2800"/>
              <a:t>	- reintroduzione accidentale</a:t>
            </a:r>
          </a:p>
          <a:p>
            <a:endParaRPr lang="it-IT" sz="2800"/>
          </a:p>
          <a:p>
            <a:r>
              <a:rPr lang="it-IT" sz="2800"/>
              <a:t>La combinazione dei 3 criteri cronologici consente di </a:t>
            </a:r>
          </a:p>
          <a:p>
            <a:r>
              <a:rPr lang="it-IT" sz="2800"/>
              <a:t>pervenire alla imputabilità cronologica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0825" y="207963"/>
            <a:ext cx="871378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>
                <a:solidFill>
                  <a:srgbClr val="FF3300"/>
                </a:solidFill>
              </a:rPr>
              <a:t>REAZIONI CUTANEE DA FARMACI:</a:t>
            </a:r>
          </a:p>
          <a:p>
            <a:pPr algn="ctr"/>
            <a:r>
              <a:rPr lang="it-IT" sz="3200" b="1">
                <a:solidFill>
                  <a:srgbClr val="FF3300"/>
                </a:solidFill>
              </a:rPr>
              <a:t>DIAGNOSI – IMPUTABILITA’ INTRINSECA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0825" y="1916113"/>
            <a:ext cx="8266113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000"/>
          </a:p>
          <a:p>
            <a:r>
              <a:rPr lang="it-IT" sz="2800">
                <a:solidFill>
                  <a:srgbClr val="FF3300"/>
                </a:solidFill>
              </a:rPr>
              <a:t>Criteri clinici</a:t>
            </a:r>
            <a:r>
              <a:rPr lang="it-IT" sz="2800"/>
              <a:t>: </a:t>
            </a:r>
          </a:p>
          <a:p>
            <a:r>
              <a:rPr lang="it-IT" sz="2800"/>
              <a:t>	- manifestazioni cliniche  e semeiotica clinica </a:t>
            </a:r>
          </a:p>
          <a:p>
            <a:r>
              <a:rPr lang="it-IT" sz="2800"/>
              <a:t>	  propria dell’accidente</a:t>
            </a:r>
          </a:p>
          <a:p>
            <a:r>
              <a:rPr lang="it-IT" sz="2800"/>
              <a:t>	- eventuali fattori favorenti </a:t>
            </a:r>
          </a:p>
          <a:p>
            <a:r>
              <a:rPr lang="it-IT" sz="2800"/>
              <a:t>	- altre possibili eziologie non farmacologiche</a:t>
            </a:r>
          </a:p>
          <a:p>
            <a:r>
              <a:rPr lang="it-IT" sz="2800"/>
              <a:t>	</a:t>
            </a:r>
          </a:p>
          <a:p>
            <a:r>
              <a:rPr lang="it-IT" sz="2800"/>
              <a:t>La combinazione dei criteri clinici consente di </a:t>
            </a:r>
          </a:p>
          <a:p>
            <a:r>
              <a:rPr lang="it-IT" sz="2800"/>
              <a:t>pervenire alla imputabilità clinica</a:t>
            </a:r>
          </a:p>
          <a:p>
            <a:endParaRPr lang="it-IT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345" name="Group 97"/>
          <p:cNvGraphicFramePr>
            <a:graphicFrameLocks noGrp="1"/>
          </p:cNvGraphicFramePr>
          <p:nvPr>
            <p:ph/>
          </p:nvPr>
        </p:nvGraphicFramePr>
        <p:xfrm>
          <a:off x="179388" y="274638"/>
          <a:ext cx="8856662" cy="6370637"/>
        </p:xfrm>
        <a:graphic>
          <a:graphicData uri="http://schemas.openxmlformats.org/drawingml/2006/table">
            <a:tbl>
              <a:tblPr/>
              <a:tblGrid>
                <a:gridCol w="1655762"/>
                <a:gridCol w="1800225"/>
                <a:gridCol w="1584325"/>
                <a:gridCol w="2147888"/>
                <a:gridCol w="1668462"/>
              </a:tblGrid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DIAGNOSI DIFFEREN-ZIALE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FARMACI IMPLICATI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DEI CASI DOVUTI A FARMACI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Esantemi maculo-papulosi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Virus, tossine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7-21 giorni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Beta-lattamici, sulfamidici, ACE inibitori,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Orticaria-angioedema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Idiopatica, altre cause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Minuti, ore; giorni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Antibiotici, FANS, ACE inibitori, MDC,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AGEP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(Pustolosi Esantematica Acuta Generalizzata)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Psoriasi pustolosa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48 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Beta-lattamici, macrolidi, sulfamidici,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Porpora vasculitica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Malattia da siero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Infezioni, malattie autoimmuni, emopatie, tumori maligni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7-21 giorni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Allopurinolo, furosemide, tiazidici, sulfamidici, indometacina,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Fototossicità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Ustioni solari, fotosensibilità da altre cause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Alcune 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Tetracicline, amiodarone, chinolonici, FANS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63" name="Group 55"/>
          <p:cNvGraphicFramePr>
            <a:graphicFrameLocks noGrp="1"/>
          </p:cNvGraphicFramePr>
          <p:nvPr>
            <p:ph/>
          </p:nvPr>
        </p:nvGraphicFramePr>
        <p:xfrm>
          <a:off x="250825" y="274638"/>
          <a:ext cx="8713788" cy="5997575"/>
        </p:xfrm>
        <a:graphic>
          <a:graphicData uri="http://schemas.openxmlformats.org/drawingml/2006/table">
            <a:tbl>
              <a:tblPr/>
              <a:tblGrid>
                <a:gridCol w="1814513"/>
                <a:gridCol w="1743075"/>
                <a:gridCol w="1700212"/>
                <a:gridCol w="1858963"/>
                <a:gridCol w="1597025"/>
              </a:tblGrid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DIAGNOSI DIFFEREN-ZIALE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FARMACI IMPLICATI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DEI CASI DOVUTI A FARMACI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Fotoallergia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Eczema, LES,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Fotosensibilità idiopatica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7-21 giorni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Topici:  prometazina, PABA, etc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Sistemici: fenotiazine, griseofulvina, FANS,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Eritema fisso da farmaci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Eritema polimorfo, 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Alcune 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Barbiturici, sulfamidici, antiepilettici,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SSJ/TEN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Epidermolisi stafilococcica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7-21 giorni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Sulfamidici, allopurinolo, antiepilettici,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Virosi, emopatie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20-40 giorni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Antiepilettici, sulfamidici, allopurinolo,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7"/>
          <p:cNvSpPr txBox="1">
            <a:spLocks noChangeArrowheads="1"/>
          </p:cNvSpPr>
          <p:nvPr/>
        </p:nvSpPr>
        <p:spPr bwMode="auto">
          <a:xfrm>
            <a:off x="447675" y="146050"/>
            <a:ext cx="8134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>
                <a:solidFill>
                  <a:srgbClr val="FF3300"/>
                </a:solidFill>
              </a:rPr>
              <a:t>REAZIONI CUTANEE SEVERE</a:t>
            </a:r>
          </a:p>
        </p:txBody>
      </p:sp>
      <p:sp>
        <p:nvSpPr>
          <p:cNvPr id="30723" name="Text Box 1028"/>
          <p:cNvSpPr txBox="1">
            <a:spLocks noChangeArrowheads="1"/>
          </p:cNvSpPr>
          <p:nvPr/>
        </p:nvSpPr>
        <p:spPr bwMode="auto">
          <a:xfrm>
            <a:off x="179388" y="1254125"/>
            <a:ext cx="86264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2400" b="1"/>
              <a:t> Angioedema e reazioni anafilattoidi</a:t>
            </a:r>
          </a:p>
          <a:p>
            <a:pPr>
              <a:buFontTx/>
              <a:buChar char="•"/>
            </a:pPr>
            <a:r>
              <a:rPr lang="it-IT" sz="2400" b="1"/>
              <a:t> Eritema polimorfo</a:t>
            </a:r>
          </a:p>
          <a:p>
            <a:pPr>
              <a:buFontTx/>
              <a:buChar char="•"/>
            </a:pPr>
            <a:r>
              <a:rPr lang="it-IT" sz="2400" b="1"/>
              <a:t> Sindrome di Stevens Johnson</a:t>
            </a:r>
          </a:p>
          <a:p>
            <a:pPr>
              <a:buFontTx/>
              <a:buChar char="•"/>
            </a:pPr>
            <a:r>
              <a:rPr lang="it-IT" sz="2400" b="1"/>
              <a:t> Necrolisi epidermica tossica</a:t>
            </a:r>
          </a:p>
          <a:p>
            <a:pPr>
              <a:buFontTx/>
              <a:buChar char="•"/>
            </a:pPr>
            <a:r>
              <a:rPr lang="it-IT" sz="2400" b="1"/>
              <a:t> Eruzioni bollose</a:t>
            </a:r>
          </a:p>
          <a:p>
            <a:pPr>
              <a:buFontTx/>
              <a:buChar char="•"/>
            </a:pPr>
            <a:r>
              <a:rPr lang="it-IT" sz="2400" b="1"/>
              <a:t> Dermatosi lichenoidi</a:t>
            </a:r>
          </a:p>
          <a:p>
            <a:pPr>
              <a:buFontTx/>
              <a:buChar char="•"/>
            </a:pPr>
            <a:r>
              <a:rPr lang="it-IT" sz="2400" b="1"/>
              <a:t> Reazioni da fotosensibilità</a:t>
            </a:r>
          </a:p>
          <a:p>
            <a:pPr>
              <a:buFontTx/>
              <a:buChar char="•"/>
            </a:pPr>
            <a:r>
              <a:rPr lang="it-IT" sz="2400" b="1"/>
              <a:t> Vasculiti cutanee ed eritema nodoso</a:t>
            </a:r>
          </a:p>
          <a:p>
            <a:pPr>
              <a:buFontTx/>
              <a:buChar char="•"/>
            </a:pPr>
            <a:r>
              <a:rPr lang="it-IT" sz="2400" b="1"/>
              <a:t> Sindrome da ipersensibilità (DRESS: Drug Rash with </a:t>
            </a:r>
          </a:p>
          <a:p>
            <a:r>
              <a:rPr lang="it-IT" sz="2400" b="1"/>
              <a:t>  Eosinophilia and Systemic Symptoms ) e pseudolinfoma </a:t>
            </a:r>
          </a:p>
          <a:p>
            <a:r>
              <a:rPr lang="it-IT" sz="2400" b="1"/>
              <a:t>  farmaco-indotto</a:t>
            </a:r>
          </a:p>
          <a:p>
            <a:pPr>
              <a:buFontTx/>
              <a:buChar char="•"/>
            </a:pPr>
            <a:r>
              <a:rPr lang="it-IT" sz="2400" b="1"/>
              <a:t> Pustolosi esantematica acuta generalizzata (AGEP)</a:t>
            </a:r>
          </a:p>
          <a:p>
            <a:pPr>
              <a:buFontTx/>
              <a:buChar char="•"/>
            </a:pPr>
            <a:r>
              <a:rPr lang="it-IT" sz="2400" b="1"/>
              <a:t> Patologie autoimmuni farmaco-indotte   </a:t>
            </a:r>
          </a:p>
          <a:p>
            <a:pPr>
              <a:buFontTx/>
              <a:buChar char="•"/>
            </a:pPr>
            <a:endParaRPr lang="it-IT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it-IT" sz="3000" b="1" smtClean="0">
                <a:solidFill>
                  <a:srgbClr val="FF3300"/>
                </a:solidFill>
              </a:rPr>
              <a:t>ERITEMA POLIMORFO E SINDROMI AFFINI</a:t>
            </a:r>
            <a:br>
              <a:rPr lang="it-IT" sz="3000" b="1" smtClean="0">
                <a:solidFill>
                  <a:srgbClr val="FF3300"/>
                </a:solidFill>
              </a:rPr>
            </a:br>
            <a:endParaRPr lang="it-IT" sz="3600" b="1" smtClean="0">
              <a:solidFill>
                <a:srgbClr val="FF3300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z="3600" b="1" smtClean="0"/>
          </a:p>
          <a:p>
            <a:pPr eaLnBrk="1" hangingPunct="1">
              <a:buFontTx/>
              <a:buNone/>
            </a:pPr>
            <a:endParaRPr lang="it-IT" smtClean="0"/>
          </a:p>
          <a:p>
            <a:pPr eaLnBrk="1" hangingPunct="1"/>
            <a:endParaRPr lang="it-IT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452563" y="1397000"/>
          <a:ext cx="6238875" cy="4064000"/>
        </p:xfrm>
        <a:graphic>
          <a:graphicData uri="http://schemas.openxmlformats.org/presentationml/2006/ole">
            <p:oleObj spid="_x0000_s1026" name="Documento" r:id="rId3" imgW="6238080" imgH="4064040" progId="Word.Document.8">
              <p:embed/>
            </p:oleObj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52400" y="1028700"/>
            <a:ext cx="8958263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2570163" algn="l"/>
              </a:tabLst>
            </a:pPr>
            <a:r>
              <a:rPr lang="it-IT" sz="2400" b="1">
                <a:solidFill>
                  <a:srgbClr val="FF3300"/>
                </a:solidFill>
                <a:latin typeface="Times New Roman" pitchFamily="18" charset="0"/>
              </a:rPr>
              <a:t>EP, forma minore</a:t>
            </a:r>
            <a:r>
              <a:rPr lang="it-IT" sz="2400">
                <a:latin typeface="Times New Roman" pitchFamily="18" charset="0"/>
              </a:rPr>
              <a:t>: coccarde tipiche, sedi acrali e volto, lieve o assente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interessamento mucoso, assenti segni generali, assente evoluzione a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TEN, eziologia per lo più infettiva</a:t>
            </a:r>
          </a:p>
          <a:p>
            <a:pPr>
              <a:tabLst>
                <a:tab pos="2570163" algn="l"/>
              </a:tabLst>
            </a:pPr>
            <a:endParaRPr lang="it-IT" sz="1000">
              <a:latin typeface="Times New Roman" pitchFamily="18" charset="0"/>
            </a:endParaRPr>
          </a:p>
          <a:p>
            <a:pPr>
              <a:tabLst>
                <a:tab pos="2570163" algn="l"/>
              </a:tabLst>
            </a:pPr>
            <a:r>
              <a:rPr lang="it-IT" sz="2400" b="1">
                <a:solidFill>
                  <a:srgbClr val="FF3300"/>
                </a:solidFill>
                <a:latin typeface="Times New Roman" pitchFamily="18" charset="0"/>
              </a:rPr>
              <a:t>EP forma maggiore</a:t>
            </a:r>
            <a:r>
              <a:rPr lang="it-IT" sz="2400">
                <a:latin typeface="Times New Roman" pitchFamily="18" charset="0"/>
              </a:rPr>
              <a:t>: coccarde tipiche, sedi acrali e volto, grave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interessamento mucoso, presenti segni generali, assente evoluzione a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TEN, eziologia per lo più infettiva</a:t>
            </a:r>
          </a:p>
          <a:p>
            <a:pPr>
              <a:tabLst>
                <a:tab pos="2570163" algn="l"/>
              </a:tabLst>
            </a:pPr>
            <a:endParaRPr lang="it-IT" sz="1000">
              <a:latin typeface="Times New Roman" pitchFamily="18" charset="0"/>
            </a:endParaRPr>
          </a:p>
          <a:p>
            <a:pPr>
              <a:tabLst>
                <a:tab pos="2570163" algn="l"/>
              </a:tabLst>
            </a:pPr>
            <a:r>
              <a:rPr lang="it-IT" sz="2400" b="1">
                <a:solidFill>
                  <a:srgbClr val="FF3300"/>
                </a:solidFill>
                <a:latin typeface="Times New Roman" pitchFamily="18" charset="0"/>
              </a:rPr>
              <a:t>Sindrome di Stevens-Johnson</a:t>
            </a:r>
            <a:r>
              <a:rPr lang="it-IT">
                <a:latin typeface="Times New Roman" pitchFamily="18" charset="0"/>
              </a:rPr>
              <a:t> </a:t>
            </a:r>
            <a:r>
              <a:rPr lang="it-IT" sz="2400">
                <a:latin typeface="Times New Roman" pitchFamily="18" charset="0"/>
              </a:rPr>
              <a:t>: assenti lesioni cutanee, presenti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lesioni mucose lievi o gravi, possibili segni generali, possibile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evoluzione a TEN, eziologia virale o farmacologica</a:t>
            </a:r>
          </a:p>
          <a:p>
            <a:pPr>
              <a:tabLst>
                <a:tab pos="2570163" algn="l"/>
              </a:tabLst>
            </a:pPr>
            <a:endParaRPr lang="it-IT" sz="1000">
              <a:latin typeface="Times New Roman" pitchFamily="18" charset="0"/>
            </a:endParaRPr>
          </a:p>
          <a:p>
            <a:pPr>
              <a:tabLst>
                <a:tab pos="2570163" algn="l"/>
              </a:tabLst>
            </a:pPr>
            <a:r>
              <a:rPr lang="it-IT" sz="2400" b="1">
                <a:solidFill>
                  <a:srgbClr val="FF3300"/>
                </a:solidFill>
                <a:latin typeface="Times New Roman" pitchFamily="18" charset="0"/>
              </a:rPr>
              <a:t>EP/TEN(</a:t>
            </a:r>
            <a:r>
              <a:rPr lang="it-IT" sz="1100"/>
              <a:t>Toxic epidermal necrolysis</a:t>
            </a:r>
            <a:r>
              <a:rPr lang="it-IT" sz="2400"/>
              <a:t>)</a:t>
            </a:r>
            <a:r>
              <a:rPr lang="it-IT" sz="24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it-IT" sz="2400">
                <a:latin typeface="Times New Roman" pitchFamily="18" charset="0"/>
              </a:rPr>
              <a:t>: coccarde atipiche e macule evolventi verso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bolle (&lt; 10% BSA) necrotiche (lesioni non infiltrate, purpuriche),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tronco e volto, grave coinvolgimento mucoso, presenti segni generali,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possibile evoluzione a TEN, eziologia per lo più farmacologica,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istologia con necrosi epidermica e scarsa flogosi nel derma</a:t>
            </a:r>
          </a:p>
          <a:p>
            <a:pPr>
              <a:tabLst>
                <a:tab pos="2570163" algn="l"/>
              </a:tabLst>
            </a:pP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it-IT" sz="3000" b="1" smtClean="0">
                <a:solidFill>
                  <a:srgbClr val="FF3300"/>
                </a:solidFill>
              </a:rPr>
              <a:t>NECROLISI EPIDERMICA TOSSICA </a:t>
            </a:r>
            <a:br>
              <a:rPr lang="it-IT" sz="3000" b="1" smtClean="0">
                <a:solidFill>
                  <a:srgbClr val="FF3300"/>
                </a:solidFill>
              </a:rPr>
            </a:br>
            <a:r>
              <a:rPr lang="it-IT" sz="3000" b="1" smtClean="0">
                <a:solidFill>
                  <a:srgbClr val="FF3300"/>
                </a:solidFill>
              </a:rPr>
              <a:t>O SINDROME DI LYELL</a:t>
            </a:r>
            <a:endParaRPr lang="it-IT" sz="3600" b="1" smtClean="0">
              <a:solidFill>
                <a:srgbClr val="FF33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z="3600" b="1" smtClean="0"/>
          </a:p>
          <a:p>
            <a:pPr eaLnBrk="1" hangingPunct="1">
              <a:buFontTx/>
              <a:buNone/>
            </a:pPr>
            <a:endParaRPr lang="it-IT" smtClean="0"/>
          </a:p>
          <a:p>
            <a:pPr eaLnBrk="1" hangingPunct="1"/>
            <a:endParaRPr lang="it-IT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452563" y="1397000"/>
          <a:ext cx="6238875" cy="4064000"/>
        </p:xfrm>
        <a:graphic>
          <a:graphicData uri="http://schemas.openxmlformats.org/presentationml/2006/ole">
            <p:oleObj spid="_x0000_s2050" name="Documento" r:id="rId3" imgW="6238080" imgH="4064040" progId="Word.Document.8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9713" y="1828800"/>
            <a:ext cx="902176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La TEN rientra nello spettro comprendente l’eritema polimorfo forma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maggiore e la sindrome di Stevens-Johnson: condividono le lesioni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mucose, differiscono per le lesioni cutanee.</a:t>
            </a:r>
          </a:p>
          <a:p>
            <a:pPr>
              <a:tabLst>
                <a:tab pos="2570163" algn="l"/>
              </a:tabLst>
            </a:pPr>
            <a:endParaRPr lang="it-IT" sz="1200">
              <a:latin typeface="Times New Roman" pitchFamily="18" charset="0"/>
            </a:endParaRP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La sindrome di Stevens-Johnson può evolvere a TEN</a:t>
            </a:r>
          </a:p>
          <a:p>
            <a:pPr>
              <a:tabLst>
                <a:tab pos="2570163" algn="l"/>
              </a:tabLst>
            </a:pPr>
            <a:endParaRPr lang="it-IT" sz="1200">
              <a:latin typeface="Times New Roman" pitchFamily="18" charset="0"/>
            </a:endParaRP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Distinzione in base all’estensione dell’interessamento bolloso cutaneo: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&lt; 10% = EP maior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10-30% = forma di passaggio EP maior - TEN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&gt; 30% = TEN</a:t>
            </a:r>
          </a:p>
          <a:p>
            <a:pPr>
              <a:tabLst>
                <a:tab pos="2570163" algn="l"/>
              </a:tabLst>
            </a:pPr>
            <a:endParaRPr lang="it-IT" sz="1200">
              <a:latin typeface="Times New Roman" pitchFamily="18" charset="0"/>
            </a:endParaRPr>
          </a:p>
          <a:p>
            <a:pPr>
              <a:tabLst>
                <a:tab pos="2570163" algn="l"/>
              </a:tabLst>
            </a:pPr>
            <a:r>
              <a:rPr lang="it-IT" sz="2400">
                <a:latin typeface="Times New Roman" pitchFamily="18" charset="0"/>
              </a:rPr>
              <a:t>Istologia della TEN</a:t>
            </a:r>
            <a:r>
              <a:rPr lang="it-IT" sz="2400">
                <a:solidFill>
                  <a:srgbClr val="0000FF"/>
                </a:solidFill>
                <a:latin typeface="Times New Roman" pitchFamily="18" charset="0"/>
              </a:rPr>
              <a:t>: necrosi acuta dell’epidermide su tutto lo spessore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solidFill>
                  <a:srgbClr val="0000FF"/>
                </a:solidFill>
                <a:latin typeface="Times New Roman" pitchFamily="18" charset="0"/>
              </a:rPr>
              <a:t>dello strato malpighiano o necrosi a tutto spessore dell’epidermide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solidFill>
                  <a:srgbClr val="0000FF"/>
                </a:solidFill>
                <a:latin typeface="Times New Roman" pitchFamily="18" charset="0"/>
              </a:rPr>
              <a:t>con distacco dell’epidermide necrotizzata e scarso infiltrato linfocitario </a:t>
            </a:r>
          </a:p>
          <a:p>
            <a:pPr>
              <a:tabLst>
                <a:tab pos="2570163" algn="l"/>
              </a:tabLst>
            </a:pPr>
            <a:r>
              <a:rPr lang="it-IT" sz="2400">
                <a:solidFill>
                  <a:srgbClr val="0000FF"/>
                </a:solidFill>
                <a:latin typeface="Times New Roman" pitchFamily="18" charset="0"/>
              </a:rPr>
              <a:t>dermico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FF3300"/>
                </a:solidFill>
              </a:rPr>
              <a:t>ERITEMA POLIMORFO</a:t>
            </a:r>
            <a:br>
              <a:rPr lang="it-IT" sz="3600" b="1" smtClean="0">
                <a:solidFill>
                  <a:srgbClr val="FF3300"/>
                </a:solidFill>
              </a:rPr>
            </a:br>
            <a:r>
              <a:rPr lang="it-IT" sz="3600" b="1" smtClean="0">
                <a:solidFill>
                  <a:srgbClr val="FF3300"/>
                </a:solidFill>
              </a:rPr>
              <a:t>S. DI STEVENS JOHNSON</a:t>
            </a:r>
            <a:br>
              <a:rPr lang="it-IT" sz="3600" b="1" smtClean="0">
                <a:solidFill>
                  <a:srgbClr val="FF3300"/>
                </a:solidFill>
              </a:rPr>
            </a:br>
            <a:r>
              <a:rPr lang="it-IT" sz="3600" b="1" smtClean="0">
                <a:solidFill>
                  <a:srgbClr val="FF3300"/>
                </a:solidFill>
              </a:rPr>
              <a:t>NECROLISI EPIDERMICA TOSSICA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z="3600" b="1" smtClean="0"/>
          </a:p>
          <a:p>
            <a:pPr eaLnBrk="1" hangingPunct="1"/>
            <a:r>
              <a:rPr lang="it-IT" sz="3600" b="1" smtClean="0"/>
              <a:t>Antibiotici</a:t>
            </a:r>
          </a:p>
          <a:p>
            <a:pPr eaLnBrk="1" hangingPunct="1"/>
            <a:r>
              <a:rPr lang="it-IT" sz="3600" b="1" smtClean="0"/>
              <a:t>Sulfamidici</a:t>
            </a:r>
          </a:p>
          <a:p>
            <a:pPr eaLnBrk="1" hangingPunct="1"/>
            <a:r>
              <a:rPr lang="it-IT" sz="3600" b="1" smtClean="0"/>
              <a:t>Antiepilettici</a:t>
            </a:r>
          </a:p>
          <a:p>
            <a:pPr eaLnBrk="1" hangingPunct="1"/>
            <a:r>
              <a:rPr lang="it-IT" sz="3600" b="1" smtClean="0"/>
              <a:t>FANS</a:t>
            </a:r>
          </a:p>
          <a:p>
            <a:pPr eaLnBrk="1" hangingPunct="1">
              <a:buFontTx/>
              <a:buNone/>
            </a:pPr>
            <a:endParaRPr lang="it-IT" smtClean="0"/>
          </a:p>
          <a:p>
            <a:pPr eaLnBrk="1" hangingPunct="1"/>
            <a:endParaRPr lang="it-IT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84150" y="4797425"/>
            <a:ext cx="79787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/>
          </a:p>
          <a:p>
            <a:endParaRPr lang="it-IT" sz="2400"/>
          </a:p>
          <a:p>
            <a:r>
              <a:rPr lang="it-IT" sz="2400">
                <a:solidFill>
                  <a:srgbClr val="0000FF"/>
                </a:solidFill>
              </a:rPr>
              <a:t>L’amoxicillina da sola causa più frequentemente reazioni </a:t>
            </a:r>
          </a:p>
          <a:p>
            <a:r>
              <a:rPr lang="it-IT" sz="2400">
                <a:solidFill>
                  <a:srgbClr val="0000FF"/>
                </a:solidFill>
              </a:rPr>
              <a:t>avverse cutanee, ma le forme più severe sono date </a:t>
            </a:r>
          </a:p>
          <a:p>
            <a:r>
              <a:rPr lang="it-IT" sz="2400">
                <a:solidFill>
                  <a:srgbClr val="0000FF"/>
                </a:solidFill>
              </a:rPr>
              <a:t>dall’associazione amoxicillina + acido clavulanico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66800" y="24384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solidFill>
                  <a:srgbClr val="FF3300"/>
                </a:solidFill>
              </a:rPr>
              <a:t>ERITEMA POLIMORFO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3300"/>
                </a:solidFill>
              </a:rPr>
              <a:t>TIPOLOGIA CLINICA DELLE </a:t>
            </a:r>
            <a:r>
              <a:rPr lang="it-IT" sz="3600" b="1" smtClean="0">
                <a:solidFill>
                  <a:srgbClr val="FF3300"/>
                </a:solidFill>
              </a:rPr>
              <a:t>REAZIONI CUTANEE DA FARMACI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eaLnBrk="1" hangingPunct="1"/>
            <a:r>
              <a:rPr lang="it-IT" b="1" smtClean="0"/>
              <a:t>Eritema </a:t>
            </a:r>
          </a:p>
          <a:p>
            <a:pPr eaLnBrk="1" hangingPunct="1"/>
            <a:r>
              <a:rPr lang="it-IT" b="1" smtClean="0"/>
              <a:t>Pomfi</a:t>
            </a:r>
          </a:p>
          <a:p>
            <a:pPr eaLnBrk="1" hangingPunct="1"/>
            <a:r>
              <a:rPr lang="it-IT" b="1" smtClean="0"/>
              <a:t>Papule</a:t>
            </a:r>
          </a:p>
          <a:p>
            <a:pPr eaLnBrk="1" hangingPunct="1"/>
            <a:r>
              <a:rPr lang="it-IT" b="1" smtClean="0"/>
              <a:t>Vescicole</a:t>
            </a:r>
          </a:p>
          <a:p>
            <a:pPr eaLnBrk="1" hangingPunct="1"/>
            <a:r>
              <a:rPr lang="it-IT" b="1" smtClean="0"/>
              <a:t>Pustole</a:t>
            </a:r>
          </a:p>
          <a:p>
            <a:pPr eaLnBrk="1" hangingPunct="1"/>
            <a:r>
              <a:rPr lang="it-IT" b="1" smtClean="0"/>
              <a:t>Bolle</a:t>
            </a:r>
          </a:p>
          <a:p>
            <a:pPr eaLnBrk="1" hangingPunct="1"/>
            <a:r>
              <a:rPr lang="it-IT" b="1" smtClean="0"/>
              <a:t>Noduli</a:t>
            </a:r>
          </a:p>
          <a:p>
            <a:pPr eaLnBrk="1" hangingPunct="1"/>
            <a:endParaRPr lang="it-IT" b="1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eaLnBrk="1" hangingPunct="1"/>
            <a:r>
              <a:rPr lang="it-IT" b="1" smtClean="0"/>
              <a:t>Vegetazioni</a:t>
            </a:r>
          </a:p>
          <a:p>
            <a:pPr eaLnBrk="1" hangingPunct="1"/>
            <a:r>
              <a:rPr lang="it-IT" b="1" smtClean="0"/>
              <a:t>Porpore</a:t>
            </a:r>
          </a:p>
          <a:p>
            <a:pPr eaLnBrk="1" hangingPunct="1"/>
            <a:r>
              <a:rPr lang="it-IT" b="1" smtClean="0"/>
              <a:t>Squame</a:t>
            </a:r>
          </a:p>
          <a:p>
            <a:pPr eaLnBrk="1" hangingPunct="1"/>
            <a:r>
              <a:rPr lang="it-IT" b="1" smtClean="0"/>
              <a:t>Macchie</a:t>
            </a:r>
          </a:p>
          <a:p>
            <a:pPr eaLnBrk="1" hangingPunct="1"/>
            <a:r>
              <a:rPr lang="it-IT" b="1" smtClean="0"/>
              <a:t>Necrosi</a:t>
            </a:r>
          </a:p>
          <a:p>
            <a:pPr eaLnBrk="1" hangingPunct="1"/>
            <a:r>
              <a:rPr lang="it-IT" b="1" smtClean="0"/>
              <a:t>Alterazioni ungueali</a:t>
            </a:r>
          </a:p>
          <a:p>
            <a:pPr eaLnBrk="1" hangingPunct="1"/>
            <a:r>
              <a:rPr lang="it-IT" b="1" smtClean="0"/>
              <a:t>Alterazioni dei peli</a:t>
            </a:r>
          </a:p>
          <a:p>
            <a:pPr eaLnBrk="1" hangingPunct="1"/>
            <a:endParaRPr lang="it-IT" b="1" smtClean="0"/>
          </a:p>
          <a:p>
            <a:pPr eaLnBrk="1" hangingPunct="1"/>
            <a:endParaRPr lang="it-IT" b="1" smtClean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09963" y="6021388"/>
            <a:ext cx="1349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/>
              <a:t>Prurito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0" y="200025"/>
            <a:ext cx="9144000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REAZIONI CUTANEE SEVERE </a:t>
            </a:r>
          </a:p>
          <a:p>
            <a:pPr algn="ctr"/>
            <a:endParaRPr lang="it-IT" sz="4400" b="1">
              <a:solidFill>
                <a:srgbClr val="FF3300"/>
              </a:solidFill>
            </a:endParaRPr>
          </a:p>
          <a:p>
            <a:pPr algn="ctr"/>
            <a:r>
              <a:rPr lang="it-IT" sz="3600" b="1" u="sng"/>
              <a:t>Gruppo 1</a:t>
            </a:r>
          </a:p>
          <a:p>
            <a:pPr algn="ctr"/>
            <a:endParaRPr lang="it-IT" sz="3600" b="1"/>
          </a:p>
          <a:p>
            <a:pPr algn="ctr"/>
            <a:r>
              <a:rPr lang="it-IT" sz="2800" b="1"/>
              <a:t>Eritema essudativo polimorfo maior (EEPM) o</a:t>
            </a:r>
          </a:p>
          <a:p>
            <a:pPr algn="ctr"/>
            <a:r>
              <a:rPr lang="it-IT" sz="2800" b="1"/>
              <a:t>eritema essudativo polimorfo bolloso con</a:t>
            </a:r>
          </a:p>
          <a:p>
            <a:pPr algn="ctr"/>
            <a:r>
              <a:rPr lang="it-IT" sz="2800" b="1"/>
              <a:t>coinvolgimento delle mucose, con scollamento </a:t>
            </a:r>
          </a:p>
          <a:p>
            <a:pPr algn="ctr"/>
            <a:r>
              <a:rPr lang="it-IT" sz="2800" b="1"/>
              <a:t>inferiore al 10% della Body Surface Area (BSA) </a:t>
            </a:r>
          </a:p>
          <a:p>
            <a:pPr algn="ctr"/>
            <a:r>
              <a:rPr lang="it-IT" sz="2800" b="1"/>
              <a:t>con lesioni a bersaglio tipiche localizzate </a:t>
            </a:r>
          </a:p>
          <a:p>
            <a:pPr algn="ctr"/>
            <a:r>
              <a:rPr lang="it-IT" sz="2800" b="1"/>
              <a:t>soprattutto alle estremità</a:t>
            </a:r>
          </a:p>
          <a:p>
            <a:pPr algn="ctr"/>
            <a:endParaRPr lang="it-IT" sz="2800" b="1"/>
          </a:p>
          <a:p>
            <a:pPr algn="ctr"/>
            <a:r>
              <a:rPr lang="it-IT" sz="2800" b="1"/>
              <a:t>NB: l’EEP è spesso attribuito ad agenti infettivi come l’Herpes Simplex Virus o il Mycoplasma pneumoniae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79388" y="44450"/>
            <a:ext cx="876935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solidFill>
                  <a:srgbClr val="FF3300"/>
                </a:solidFill>
              </a:rPr>
              <a:t>REAZIONI CUTANEE SEVERE</a:t>
            </a:r>
          </a:p>
          <a:p>
            <a:endParaRPr lang="it-IT" sz="3200" b="1"/>
          </a:p>
          <a:p>
            <a:pPr algn="ctr"/>
            <a:r>
              <a:rPr lang="it-IT" sz="2800" b="1" u="sng"/>
              <a:t>Gruppo 2</a:t>
            </a:r>
          </a:p>
          <a:p>
            <a:pPr algn="ctr"/>
            <a:endParaRPr lang="it-IT" sz="1000" b="1" u="sng"/>
          </a:p>
          <a:p>
            <a:r>
              <a:rPr lang="it-IT" sz="2800" b="1"/>
              <a:t>Sindrome di Stevens Johnson (SJS) con scollamento dal 2% al 10% della BSA con macule purpuriche diffuse o lesioni a bersaglio atipiche piatte del tronco</a:t>
            </a:r>
          </a:p>
          <a:p>
            <a:endParaRPr lang="it-IT" sz="2400" b="1"/>
          </a:p>
          <a:p>
            <a:pPr algn="ctr"/>
            <a:r>
              <a:rPr lang="it-IT" sz="2800" b="1" u="sng"/>
              <a:t>Gruppo 3</a:t>
            </a:r>
            <a:r>
              <a:rPr lang="it-IT" sz="2800" b="1"/>
              <a:t> </a:t>
            </a:r>
          </a:p>
          <a:p>
            <a:endParaRPr lang="it-IT" sz="1000" b="1"/>
          </a:p>
          <a:p>
            <a:r>
              <a:rPr lang="it-IT" sz="2800" b="1"/>
              <a:t>Forme di sovrapposizione sindrome di SJS </a:t>
            </a:r>
          </a:p>
          <a:p>
            <a:r>
              <a:rPr lang="it-IT" sz="2800" b="1"/>
              <a:t>e necrolisi epidermica tossica (TEN) con </a:t>
            </a:r>
          </a:p>
          <a:p>
            <a:r>
              <a:rPr lang="it-IT" sz="2800" b="1"/>
              <a:t>scollamento tra il 10% e il 30% della BSA con</a:t>
            </a:r>
          </a:p>
          <a:p>
            <a:r>
              <a:rPr lang="it-IT" sz="2800" b="1"/>
              <a:t>macule purpuriche diffuse o lesioni a bersaglio atipiche piatte del tronco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79388" y="2655888"/>
            <a:ext cx="8731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 b="1">
                <a:solidFill>
                  <a:srgbClr val="FF3300"/>
                </a:solidFill>
              </a:rPr>
              <a:t>SINDROME DI STEVENS JOHNSON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50825" y="1624013"/>
            <a:ext cx="8569325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u="sng"/>
              <a:t>Gruppo 4</a:t>
            </a:r>
          </a:p>
          <a:p>
            <a:endParaRPr lang="it-IT" sz="1400" b="1" u="sng"/>
          </a:p>
          <a:p>
            <a:r>
              <a:rPr lang="it-IT" sz="2800" b="1"/>
              <a:t>TEN con scollamento &gt; 30% della BSA con </a:t>
            </a:r>
          </a:p>
          <a:p>
            <a:r>
              <a:rPr lang="it-IT" sz="2800" b="1"/>
              <a:t>macule purpuriche diffuse o lesioni a bersaglio atipiche piatte del tronco</a:t>
            </a:r>
          </a:p>
          <a:p>
            <a:endParaRPr lang="it-IT" sz="3200" b="1"/>
          </a:p>
          <a:p>
            <a:pPr algn="ctr"/>
            <a:r>
              <a:rPr lang="it-IT" sz="3200" b="1" u="sng"/>
              <a:t>Gruppo 5</a:t>
            </a:r>
          </a:p>
          <a:p>
            <a:endParaRPr lang="it-IT" sz="1400" b="1" u="sng"/>
          </a:p>
          <a:p>
            <a:r>
              <a:rPr lang="it-IT" sz="2800" b="1"/>
              <a:t>TEN su eritema diffuso con scollamento &gt; 10% della BSA senza macule purpuriche diffuse o lesioni a bersaglio atipiche piatte del tronco 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68313" y="74613"/>
            <a:ext cx="8134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>
                <a:solidFill>
                  <a:srgbClr val="FF3300"/>
                </a:solidFill>
              </a:rPr>
              <a:t>REAZIONI CUTANEE SEVERE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50825" y="3303588"/>
            <a:ext cx="8674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 b="1">
                <a:solidFill>
                  <a:srgbClr val="FF3300"/>
                </a:solidFill>
              </a:rPr>
              <a:t>NECROLISI EPIDERMICA TOSSICA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7"/>
          <p:cNvSpPr txBox="1">
            <a:spLocks noChangeArrowheads="1"/>
          </p:cNvSpPr>
          <p:nvPr/>
        </p:nvSpPr>
        <p:spPr bwMode="auto">
          <a:xfrm>
            <a:off x="360363" y="187325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FATTORI DI RISCHIO PER TEN</a:t>
            </a:r>
          </a:p>
        </p:txBody>
      </p:sp>
      <p:sp>
        <p:nvSpPr>
          <p:cNvPr id="38915" name="Text Box 1028"/>
          <p:cNvSpPr txBox="1">
            <a:spLocks noChangeArrowheads="1"/>
          </p:cNvSpPr>
          <p:nvPr/>
        </p:nvSpPr>
        <p:spPr bwMode="auto">
          <a:xfrm>
            <a:off x="158750" y="1268413"/>
            <a:ext cx="880586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3000" b="1"/>
          </a:p>
          <a:p>
            <a:pPr>
              <a:buFontTx/>
              <a:buChar char="•"/>
            </a:pPr>
            <a:r>
              <a:rPr lang="it-IT" sz="3000" b="1"/>
              <a:t>  La TEN è rara (incidenza in Europa pari a </a:t>
            </a:r>
          </a:p>
          <a:p>
            <a:r>
              <a:rPr lang="it-IT" sz="3000" b="1"/>
              <a:t>  1-1,3 casi/ milione di abitanti per anno)</a:t>
            </a:r>
          </a:p>
          <a:p>
            <a:endParaRPr lang="it-IT" sz="3000" b="1"/>
          </a:p>
          <a:p>
            <a:pPr>
              <a:buFontTx/>
              <a:buChar char="•"/>
            </a:pPr>
            <a:r>
              <a:rPr lang="it-IT" sz="3000" b="1"/>
              <a:t> Il sesso femminile appariva più predisposto </a:t>
            </a:r>
          </a:p>
          <a:p>
            <a:r>
              <a:rPr lang="it-IT" sz="3000" b="1"/>
              <a:t>  (F/M=1,5-2:1), ma di recente il rapporto si è </a:t>
            </a:r>
          </a:p>
          <a:p>
            <a:r>
              <a:rPr lang="it-IT" sz="3000" b="1"/>
              <a:t>  pareggiato per l’aumento dei casi nei pazienti</a:t>
            </a:r>
          </a:p>
          <a:p>
            <a:r>
              <a:rPr lang="it-IT" sz="3000" b="1"/>
              <a:t>  HIV positivi</a:t>
            </a:r>
          </a:p>
          <a:p>
            <a:endParaRPr lang="it-IT" sz="3000" b="1"/>
          </a:p>
          <a:p>
            <a:pPr>
              <a:buFontTx/>
              <a:buChar char="•"/>
            </a:pPr>
            <a:r>
              <a:rPr lang="it-IT" sz="3000" b="1"/>
              <a:t> L’età avanzata predispone alla TEN ed</a:t>
            </a:r>
          </a:p>
          <a:p>
            <a:r>
              <a:rPr lang="it-IT" sz="3000" b="1"/>
              <a:t>  aumenta la mortalità</a:t>
            </a:r>
          </a:p>
          <a:p>
            <a:endParaRPr lang="it-IT" sz="3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360363" y="187325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FATTORI DI RISCHIO PER TEN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58750" y="1938338"/>
            <a:ext cx="888365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400" b="1"/>
              <a:t>Categorie a rischio:</a:t>
            </a:r>
          </a:p>
          <a:p>
            <a:endParaRPr lang="it-IT" sz="3400" b="1"/>
          </a:p>
          <a:p>
            <a:pPr>
              <a:buFontTx/>
              <a:buChar char="•"/>
            </a:pPr>
            <a:r>
              <a:rPr lang="it-IT" sz="3400" b="1"/>
              <a:t> pazienti sottoposti a trapianto di midollo </a:t>
            </a:r>
          </a:p>
          <a:p>
            <a:r>
              <a:rPr lang="it-IT" sz="3400" b="1"/>
              <a:t>  osseo</a:t>
            </a:r>
          </a:p>
          <a:p>
            <a:pPr>
              <a:buFontTx/>
              <a:buChar char="•"/>
            </a:pPr>
            <a:endParaRPr lang="it-IT" sz="3400" b="1"/>
          </a:p>
          <a:p>
            <a:pPr>
              <a:buFontTx/>
              <a:buChar char="•"/>
            </a:pPr>
            <a:r>
              <a:rPr lang="it-IT" sz="3400" b="1"/>
              <a:t> soggetti con LES</a:t>
            </a:r>
            <a:br>
              <a:rPr lang="it-IT" sz="3400" b="1"/>
            </a:br>
            <a:endParaRPr lang="it-IT" sz="3400" b="1"/>
          </a:p>
          <a:p>
            <a:pPr>
              <a:buFontTx/>
              <a:buChar char="•"/>
            </a:pPr>
            <a:r>
              <a:rPr lang="it-IT" sz="3400" b="1"/>
              <a:t> HIV positivi (1/1000 per anno)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8785225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NECROLISI EPIDERMICA TOSSICA (TEN)</a:t>
            </a:r>
            <a:r>
              <a:rPr lang="it-IT" b="1">
                <a:solidFill>
                  <a:srgbClr val="FF3300"/>
                </a:solidFill>
              </a:rPr>
              <a:t> </a:t>
            </a:r>
          </a:p>
          <a:p>
            <a:endParaRPr lang="it-IT" b="1">
              <a:solidFill>
                <a:srgbClr val="FF3300"/>
              </a:solidFill>
            </a:endParaRPr>
          </a:p>
          <a:p>
            <a:r>
              <a:rPr lang="it-IT" sz="2400" b="1"/>
              <a:t>Farmaci più spesso in causa: </a:t>
            </a:r>
          </a:p>
          <a:p>
            <a:endParaRPr lang="it-IT" sz="800" b="1"/>
          </a:p>
          <a:p>
            <a:pPr>
              <a:buFontTx/>
              <a:buChar char="•"/>
            </a:pPr>
            <a:r>
              <a:rPr lang="it-IT" sz="2400" b="1"/>
              <a:t> Antiretrovirali: nevirapina (Viramuni)</a:t>
            </a:r>
          </a:p>
          <a:p>
            <a:pPr>
              <a:buFontTx/>
              <a:buChar char="•"/>
            </a:pPr>
            <a:r>
              <a:rPr lang="it-IT" sz="2400" b="1"/>
              <a:t> Anticonvulsivanti: lamotrigina (Lamictal),</a:t>
            </a:r>
            <a:r>
              <a:rPr lang="it-IT" sz="2400"/>
              <a:t> </a:t>
            </a:r>
            <a:r>
              <a:rPr lang="it-IT" sz="2400" b="1"/>
              <a:t>fenobarbital,   </a:t>
            </a:r>
          </a:p>
          <a:p>
            <a:r>
              <a:rPr lang="it-IT" sz="2400" b="1"/>
              <a:t>  fenitoina, carbamazepina   </a:t>
            </a:r>
          </a:p>
          <a:p>
            <a:pPr>
              <a:buFontTx/>
              <a:buChar char="•"/>
            </a:pPr>
            <a:r>
              <a:rPr lang="it-IT" sz="2400" b="1"/>
              <a:t> Antidepressivi sertralina (Zoloft)</a:t>
            </a:r>
          </a:p>
          <a:p>
            <a:pPr>
              <a:buFontTx/>
              <a:buChar char="•"/>
            </a:pPr>
            <a:r>
              <a:rPr lang="it-IT" sz="2400" b="1"/>
              <a:t> Inibitori della pompa gastrica: pantoprazolo </a:t>
            </a:r>
          </a:p>
          <a:p>
            <a:pPr>
              <a:buFontTx/>
              <a:buChar char="•"/>
            </a:pPr>
            <a:r>
              <a:rPr lang="it-IT" sz="2400" b="1"/>
              <a:t> Alcuni antibiotici (aminopenicilline, chinolonici, </a:t>
            </a:r>
          </a:p>
          <a:p>
            <a:r>
              <a:rPr lang="it-IT" sz="2400" b="1"/>
              <a:t>  cefalosporine)</a:t>
            </a:r>
          </a:p>
          <a:p>
            <a:pPr>
              <a:buFontTx/>
              <a:buChar char="•"/>
            </a:pPr>
            <a:r>
              <a:rPr lang="it-IT" sz="2400" b="1"/>
              <a:t> Alcuni FANS (fenilbutazone, ossifenilbutazone,</a:t>
            </a:r>
          </a:p>
          <a:p>
            <a:r>
              <a:rPr lang="it-IT" sz="2400" b="1"/>
              <a:t>  isoxicam, piroxicam)</a:t>
            </a:r>
          </a:p>
          <a:p>
            <a:pPr>
              <a:buFontTx/>
              <a:buChar char="•"/>
            </a:pPr>
            <a:r>
              <a:rPr lang="it-IT" sz="2400" b="1"/>
              <a:t> Tramadolo (Contramal)  </a:t>
            </a:r>
          </a:p>
          <a:p>
            <a:pPr>
              <a:buFontTx/>
              <a:buChar char="•"/>
            </a:pPr>
            <a:r>
              <a:rPr lang="it-IT" sz="2400" b="1"/>
              <a:t> Allopurinolo</a:t>
            </a:r>
          </a:p>
          <a:p>
            <a:pPr>
              <a:buFontTx/>
              <a:buChar char="•"/>
            </a:pPr>
            <a:r>
              <a:rPr lang="it-IT" sz="2400" b="1"/>
              <a:t> Sulfamidici</a:t>
            </a:r>
          </a:p>
          <a:p>
            <a:pPr>
              <a:buFontTx/>
              <a:buChar char="•"/>
            </a:pPr>
            <a:endParaRPr lang="it-IT" sz="24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027"/>
          <p:cNvSpPr txBox="1">
            <a:spLocks noChangeArrowheads="1"/>
          </p:cNvSpPr>
          <p:nvPr/>
        </p:nvSpPr>
        <p:spPr bwMode="auto">
          <a:xfrm>
            <a:off x="250825" y="176213"/>
            <a:ext cx="866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PATOGENESI DELLA TEN</a:t>
            </a:r>
          </a:p>
          <a:p>
            <a:pPr algn="ctr"/>
            <a:endParaRPr lang="it-IT" sz="4000" b="1">
              <a:solidFill>
                <a:srgbClr val="FF3300"/>
              </a:solidFill>
            </a:endParaRPr>
          </a:p>
          <a:p>
            <a:pPr algn="ctr"/>
            <a:endParaRPr lang="it-IT" b="1">
              <a:solidFill>
                <a:srgbClr val="FF3300"/>
              </a:solidFill>
            </a:endParaRPr>
          </a:p>
          <a:p>
            <a:pPr algn="ctr"/>
            <a:endParaRPr lang="it-IT" b="1"/>
          </a:p>
        </p:txBody>
      </p:sp>
      <p:sp>
        <p:nvSpPr>
          <p:cNvPr id="41987" name="Text Box 1028"/>
          <p:cNvSpPr txBox="1">
            <a:spLocks noChangeArrowheads="1"/>
          </p:cNvSpPr>
          <p:nvPr/>
        </p:nvSpPr>
        <p:spPr bwMode="auto">
          <a:xfrm>
            <a:off x="179388" y="1071563"/>
            <a:ext cx="9066212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/>
              <a:t>La necrolisi tossica epidermica (TEN) è una </a:t>
            </a:r>
          </a:p>
          <a:p>
            <a:r>
              <a:rPr lang="it-IT" sz="3200"/>
              <a:t>grave reazione indotta da farmaci caratterizzata </a:t>
            </a:r>
          </a:p>
          <a:p>
            <a:r>
              <a:rPr lang="it-IT" sz="3200"/>
              <a:t>dalla morte massiva delle cellule dell’epidermide.</a:t>
            </a:r>
          </a:p>
          <a:p>
            <a:r>
              <a:rPr lang="it-IT" sz="3200">
                <a:solidFill>
                  <a:srgbClr val="0000FF"/>
                </a:solidFill>
              </a:rPr>
              <a:t>Meccanismo immunologico</a:t>
            </a:r>
          </a:p>
          <a:p>
            <a:endParaRPr lang="it-IT" sz="3200"/>
          </a:p>
          <a:p>
            <a:r>
              <a:rPr lang="it-IT" sz="3200"/>
              <a:t>Sembra essere particolarmente importante il </a:t>
            </a:r>
          </a:p>
          <a:p>
            <a:r>
              <a:rPr lang="it-IT" sz="3200"/>
              <a:t>sistema formato dal gene Fas e dal suo ligando</a:t>
            </a:r>
          </a:p>
          <a:p>
            <a:r>
              <a:rPr lang="it-IT" sz="3200"/>
              <a:t>(Fas-ligand)</a:t>
            </a:r>
          </a:p>
          <a:p>
            <a:endParaRPr lang="it-IT" sz="3200"/>
          </a:p>
          <a:p>
            <a:r>
              <a:rPr lang="it-IT" sz="3200"/>
              <a:t>Il Fas-ligand è espressa in forma attiva </a:t>
            </a:r>
          </a:p>
          <a:p>
            <a:r>
              <a:rPr lang="it-IT" sz="3200"/>
              <a:t>nell’epidermide in corso di TEN</a:t>
            </a:r>
          </a:p>
          <a:p>
            <a:endParaRPr lang="it-IT" sz="3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tangolo 1"/>
          <p:cNvSpPr>
            <a:spLocks noChangeArrowheads="1"/>
          </p:cNvSpPr>
          <p:nvPr/>
        </p:nvSpPr>
        <p:spPr bwMode="auto">
          <a:xfrm>
            <a:off x="395288" y="333375"/>
            <a:ext cx="81375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Le molecole chiamate in causa per l’innesco o la disattivazione del processo apoptotico a livello del sistema immunitario sono il ligando FasL e il recettore Fas. </a:t>
            </a:r>
            <a:r>
              <a:rPr lang="it-IT">
                <a:solidFill>
                  <a:srgbClr val="0000FF"/>
                </a:solidFill>
              </a:rPr>
              <a:t>Il meccanismo con cui agisce il sistema FasL/Fas è il seguente: l’attivazione antigenica dei linfociti T, mediata dal recettore TCR della cellula T, induce la coespressione delle due molecole da parte del linfocita attivato. L’interazione tra FasL e Fas, a livello sia di cellule adiacenti attivate sia della stessa cellula, ne provoca la morte per apoptosi. </a:t>
            </a:r>
          </a:p>
          <a:p>
            <a:endParaRPr lang="it-IT"/>
          </a:p>
          <a:p>
            <a:endParaRPr lang="it-IT" b="1"/>
          </a:p>
          <a:p>
            <a:r>
              <a:rPr lang="it-IT" b="1"/>
              <a:t> </a:t>
            </a:r>
          </a:p>
          <a:p>
            <a:endParaRPr lang="it-IT" b="1"/>
          </a:p>
          <a:p>
            <a:endParaRPr lang="it-IT" b="1"/>
          </a:p>
          <a:p>
            <a:endParaRPr lang="it-IT" b="1"/>
          </a:p>
          <a:p>
            <a:endParaRPr lang="it-IT" b="1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636838"/>
            <a:ext cx="33147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CasellaDiTesto 3"/>
          <p:cNvSpPr txBox="1">
            <a:spLocks noChangeArrowheads="1"/>
          </p:cNvSpPr>
          <p:nvPr/>
        </p:nvSpPr>
        <p:spPr bwMode="auto">
          <a:xfrm>
            <a:off x="395288" y="2492375"/>
            <a:ext cx="453707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b="1"/>
          </a:p>
          <a:p>
            <a:pPr algn="just"/>
            <a:r>
              <a:rPr lang="it-IT"/>
              <a:t>Se il sistema è difettoso, i linfociti attivati si accumulano, impedendo il fisiologico esaurimento della risposta immunitaria anche se non più necessaria. Allo stesso modo, la mancata eliminazione dei linfociti T autoreattivi può portare all’autoimmunità, come dimostrano alcuni modelli murini di autoimmunità in cui, a causa del malfunzionamento di Fas e FasL per la presenza di mutazioni nei rispettivi geni, si accumulano linfociti autoreattivi che scatenano la patologia.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0" y="639763"/>
            <a:ext cx="91440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/>
              <a:t>Le reazioni cutanee da farmaci negli adulti sono più frequenti nelle femmine che nei maschi (in Italia F/M = 1,58)</a:t>
            </a:r>
          </a:p>
          <a:p>
            <a:pPr algn="ctr"/>
            <a:endParaRPr lang="it-IT" sz="3200" b="1"/>
          </a:p>
          <a:p>
            <a:pPr algn="ctr"/>
            <a:r>
              <a:rPr lang="it-IT" sz="3200" b="1"/>
              <a:t>Queste differenze non si osservano nell’età pediatrica (sotto i 10 anni)</a:t>
            </a:r>
          </a:p>
          <a:p>
            <a:pPr algn="ctr"/>
            <a:endParaRPr lang="it-IT" sz="3200" b="1"/>
          </a:p>
          <a:p>
            <a:pPr algn="ctr"/>
            <a:r>
              <a:rPr lang="it-IT" sz="3200" b="1"/>
              <a:t>Nei bambini sotto i 3 anni sono i maschi </a:t>
            </a:r>
          </a:p>
          <a:p>
            <a:pPr algn="ctr"/>
            <a:r>
              <a:rPr lang="it-IT" sz="3200" b="1"/>
              <a:t>ad essere più colpiti</a:t>
            </a:r>
          </a:p>
          <a:p>
            <a:pPr algn="ctr"/>
            <a:endParaRPr lang="it-IT" sz="3200" b="1"/>
          </a:p>
          <a:p>
            <a:pPr algn="ctr"/>
            <a:endParaRPr lang="it-IT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50825" y="176213"/>
            <a:ext cx="866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EVOLUZIONE DELLA TEN</a:t>
            </a:r>
          </a:p>
          <a:p>
            <a:pPr algn="ctr"/>
            <a:r>
              <a:rPr lang="it-IT" sz="4000" b="1">
                <a:solidFill>
                  <a:srgbClr val="FF3300"/>
                </a:solidFill>
              </a:rPr>
              <a:t>Prognosi e complicanze</a:t>
            </a:r>
          </a:p>
          <a:p>
            <a:pPr algn="ctr"/>
            <a:endParaRPr lang="it-IT" b="1">
              <a:solidFill>
                <a:srgbClr val="FF3300"/>
              </a:solidFill>
            </a:endParaRPr>
          </a:p>
          <a:p>
            <a:pPr algn="ctr"/>
            <a:endParaRPr lang="it-IT" b="1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79388" y="1833563"/>
            <a:ext cx="8601075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400" b="1"/>
          </a:p>
          <a:p>
            <a:pPr>
              <a:buFontTx/>
              <a:buChar char="•"/>
            </a:pPr>
            <a:r>
              <a:rPr lang="it-IT" sz="3200" b="1"/>
              <a:t> Mortalità nel 20-30% dei casi</a:t>
            </a:r>
          </a:p>
          <a:p>
            <a:endParaRPr lang="it-IT" sz="3200" b="1"/>
          </a:p>
          <a:p>
            <a:pPr>
              <a:buFontTx/>
              <a:buChar char="•"/>
            </a:pPr>
            <a:r>
              <a:rPr lang="it-IT" sz="3200" b="1"/>
              <a:t> L’aumento della mortalità è proporzionale </a:t>
            </a:r>
          </a:p>
          <a:p>
            <a:r>
              <a:rPr lang="it-IT" sz="3200" b="1"/>
              <a:t>  all’estensione delle lesioni bollose</a:t>
            </a:r>
          </a:p>
          <a:p>
            <a:endParaRPr lang="it-IT" sz="3200" b="1"/>
          </a:p>
          <a:p>
            <a:pPr>
              <a:buFontTx/>
              <a:buChar char="•"/>
            </a:pPr>
            <a:r>
              <a:rPr lang="it-IT" sz="3200" b="1"/>
              <a:t> La prognosi non è peggiore nei pazienti </a:t>
            </a:r>
          </a:p>
          <a:p>
            <a:r>
              <a:rPr lang="it-IT" sz="3200" b="1"/>
              <a:t>  affetti da AIDS</a:t>
            </a:r>
          </a:p>
          <a:p>
            <a:endParaRPr lang="it-IT" sz="3200" b="1"/>
          </a:p>
          <a:p>
            <a:pPr>
              <a:buFontTx/>
              <a:buChar char="•"/>
            </a:pPr>
            <a:r>
              <a:rPr lang="it-IT" sz="3200" b="1"/>
              <a:t> La principale causa di morte è la sepsi</a:t>
            </a:r>
            <a:endParaRPr lang="it-IT" sz="3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250825" y="176213"/>
            <a:ext cx="866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EVOLUZIONE DELLA TEN</a:t>
            </a:r>
          </a:p>
          <a:p>
            <a:pPr algn="ctr"/>
            <a:r>
              <a:rPr lang="it-IT" sz="4000" b="1">
                <a:solidFill>
                  <a:srgbClr val="FF3300"/>
                </a:solidFill>
              </a:rPr>
              <a:t>Prognosi e complicanze</a:t>
            </a:r>
          </a:p>
          <a:p>
            <a:pPr algn="ctr"/>
            <a:endParaRPr lang="it-IT" b="1"/>
          </a:p>
          <a:p>
            <a:pPr algn="ctr"/>
            <a:endParaRPr lang="it-IT" b="1"/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07950" y="2279650"/>
            <a:ext cx="8888413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100" b="1"/>
              <a:t> La guarigione si realizza in 3-4 settimane</a:t>
            </a:r>
          </a:p>
          <a:p>
            <a:pPr>
              <a:buFontTx/>
              <a:buChar char="•"/>
            </a:pPr>
            <a:endParaRPr lang="it-IT" sz="3100" b="1"/>
          </a:p>
          <a:p>
            <a:pPr>
              <a:buFontTx/>
              <a:buChar char="•"/>
            </a:pPr>
            <a:r>
              <a:rPr lang="it-IT" sz="3100" b="1"/>
              <a:t> Molto frequenti sono gli esiti discromici</a:t>
            </a:r>
          </a:p>
          <a:p>
            <a:pPr>
              <a:buFontTx/>
              <a:buChar char="•"/>
            </a:pPr>
            <a:endParaRPr lang="it-IT" sz="3100" b="1"/>
          </a:p>
          <a:p>
            <a:pPr>
              <a:buFontTx/>
              <a:buChar char="•"/>
            </a:pPr>
            <a:r>
              <a:rPr lang="it-IT" sz="3100" b="1"/>
              <a:t> Il 30-50% dei casi ha complicanze oculari</a:t>
            </a:r>
          </a:p>
          <a:p>
            <a:r>
              <a:rPr lang="it-IT" sz="3100" b="1"/>
              <a:t>  (sinechie, erosioni di lunga durata, sindrome </a:t>
            </a:r>
          </a:p>
          <a:p>
            <a:r>
              <a:rPr lang="it-IT" sz="3100" b="1"/>
              <a:t>  sicca)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50825" y="76200"/>
            <a:ext cx="8661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TERAPIA DELLA TEN</a:t>
            </a:r>
          </a:p>
          <a:p>
            <a:pPr algn="ctr"/>
            <a:endParaRPr lang="it-IT" b="1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7950" y="1219200"/>
            <a:ext cx="88836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800" b="1"/>
              <a:t> Ricovero in terapia intensiva o Centro Ustionati</a:t>
            </a:r>
          </a:p>
          <a:p>
            <a:endParaRPr lang="it-IT" sz="1000" b="1"/>
          </a:p>
          <a:p>
            <a:pPr>
              <a:buFontTx/>
              <a:buChar char="•"/>
            </a:pPr>
            <a:r>
              <a:rPr lang="it-IT" sz="2800" b="1"/>
              <a:t> Sospensione del farmaco imputato</a:t>
            </a:r>
          </a:p>
          <a:p>
            <a:endParaRPr lang="it-IT" sz="1000" b="1"/>
          </a:p>
          <a:p>
            <a:pPr>
              <a:buFontTx/>
              <a:buChar char="•"/>
            </a:pPr>
            <a:r>
              <a:rPr lang="it-IT" sz="2800" b="1"/>
              <a:t> Idratazione, apporto di nutrienti e macromolecole  </a:t>
            </a:r>
          </a:p>
          <a:p>
            <a:r>
              <a:rPr lang="it-IT" sz="2800" b="1"/>
              <a:t>  (albumina)</a:t>
            </a:r>
          </a:p>
          <a:p>
            <a:endParaRPr lang="it-IT" sz="1000" b="1"/>
          </a:p>
          <a:p>
            <a:pPr>
              <a:buFontTx/>
              <a:buChar char="•"/>
            </a:pPr>
            <a:r>
              <a:rPr lang="it-IT" sz="2800" b="1"/>
              <a:t> Prevenzione delle infezioni (cure locali, </a:t>
            </a:r>
          </a:p>
          <a:p>
            <a:r>
              <a:rPr lang="it-IT" sz="2800" b="1"/>
              <a:t>  terapia antibiotica mirata)</a:t>
            </a:r>
          </a:p>
          <a:p>
            <a:endParaRPr lang="it-IT" sz="1000" b="1"/>
          </a:p>
          <a:p>
            <a:pPr>
              <a:buFontTx/>
              <a:buChar char="•"/>
            </a:pPr>
            <a:r>
              <a:rPr lang="it-IT" sz="2800" b="1"/>
              <a:t> Profilassi anticoagulante, analgesici</a:t>
            </a:r>
          </a:p>
          <a:p>
            <a:pPr>
              <a:buFontTx/>
              <a:buChar char="•"/>
            </a:pPr>
            <a:endParaRPr lang="it-IT" sz="1000" b="1"/>
          </a:p>
          <a:p>
            <a:pPr>
              <a:buFontTx/>
              <a:buChar char="•"/>
            </a:pPr>
            <a:r>
              <a:rPr lang="it-IT" sz="2800" b="1"/>
              <a:t> Corticoterapia ???</a:t>
            </a:r>
          </a:p>
          <a:p>
            <a:pPr>
              <a:buFontTx/>
              <a:buChar char="•"/>
            </a:pPr>
            <a:endParaRPr lang="it-IT" sz="1000" b="1"/>
          </a:p>
          <a:p>
            <a:pPr>
              <a:buFontTx/>
              <a:buChar char="•"/>
            </a:pPr>
            <a:r>
              <a:rPr lang="it-IT" sz="2800" b="1"/>
              <a:t> Immunoglobuline umane endovena ad alti </a:t>
            </a:r>
          </a:p>
          <a:p>
            <a:r>
              <a:rPr lang="it-IT" sz="2800" b="1"/>
              <a:t>  dosaggi (2-5 g/Kg in 3-4 giorni)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79388" y="249238"/>
            <a:ext cx="87439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200" b="1">
                <a:solidFill>
                  <a:srgbClr val="FF3300"/>
                </a:solidFill>
              </a:rPr>
              <a:t>REAZIONI DA FOTOSENSIBILITA’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250825" y="2281238"/>
            <a:ext cx="86645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>
                <a:solidFill>
                  <a:srgbClr val="FF3300"/>
                </a:solidFill>
              </a:rPr>
              <a:t>REAZIONI FOTOTOSSICHE           REAZIONI FOTOALLERGICHE</a:t>
            </a:r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 flipH="1">
            <a:off x="3203575" y="1052513"/>
            <a:ext cx="1152525" cy="1152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4500563" y="1052513"/>
            <a:ext cx="1152525" cy="1152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179388" y="2781300"/>
            <a:ext cx="44243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2000"/>
              <a:t> </a:t>
            </a:r>
            <a:r>
              <a:rPr lang="it-IT" sz="2000">
                <a:solidFill>
                  <a:srgbClr val="0000FF"/>
                </a:solidFill>
              </a:rPr>
              <a:t>Nessuna predisposizione</a:t>
            </a:r>
          </a:p>
          <a:p>
            <a:pPr>
              <a:buFontTx/>
              <a:buChar char="•"/>
            </a:pPr>
            <a:r>
              <a:rPr lang="it-IT" sz="2000">
                <a:solidFill>
                  <a:srgbClr val="0000FF"/>
                </a:solidFill>
              </a:rPr>
              <a:t> Latenza di alcune ore</a:t>
            </a:r>
          </a:p>
          <a:p>
            <a:pPr>
              <a:buFontTx/>
              <a:buChar char="•"/>
            </a:pPr>
            <a:r>
              <a:rPr lang="it-IT" sz="2000">
                <a:solidFill>
                  <a:srgbClr val="0000FF"/>
                </a:solidFill>
              </a:rPr>
              <a:t> Eritema, edema, bolle</a:t>
            </a:r>
          </a:p>
          <a:p>
            <a:pPr>
              <a:buFontTx/>
              <a:buChar char="•"/>
            </a:pPr>
            <a:r>
              <a:rPr lang="it-IT" sz="2000">
                <a:solidFill>
                  <a:srgbClr val="0000FF"/>
                </a:solidFill>
              </a:rPr>
              <a:t> Lesioni limitate alle sedi fotoesposte</a:t>
            </a:r>
          </a:p>
          <a:p>
            <a:pPr>
              <a:buFontTx/>
              <a:buChar char="•"/>
            </a:pPr>
            <a:r>
              <a:rPr lang="it-IT" sz="2000">
                <a:solidFill>
                  <a:srgbClr val="0000FF"/>
                </a:solidFill>
              </a:rPr>
              <a:t> Risoluzione con desquamazione ed </a:t>
            </a:r>
          </a:p>
          <a:p>
            <a:r>
              <a:rPr lang="it-IT" sz="2000">
                <a:solidFill>
                  <a:srgbClr val="0000FF"/>
                </a:solidFill>
              </a:rPr>
              <a:t>  esiti pigmentari allontanando il </a:t>
            </a:r>
          </a:p>
          <a:p>
            <a:r>
              <a:rPr lang="it-IT" sz="2000">
                <a:solidFill>
                  <a:srgbClr val="0000FF"/>
                </a:solidFill>
              </a:rPr>
              <a:t>  farmaco</a:t>
            </a:r>
          </a:p>
          <a:p>
            <a:endParaRPr lang="it-IT" sz="2000"/>
          </a:p>
          <a:p>
            <a:pPr>
              <a:buFontTx/>
              <a:buChar char="•"/>
            </a:pPr>
            <a:r>
              <a:rPr lang="it-IT" sz="2000"/>
              <a:t> Tetracicline, FANS, chinolonici, </a:t>
            </a:r>
          </a:p>
          <a:p>
            <a:r>
              <a:rPr lang="it-IT" sz="2000"/>
              <a:t>  fenotiazine, 5-fluorouracile, </a:t>
            </a:r>
          </a:p>
          <a:p>
            <a:r>
              <a:rPr lang="it-IT" sz="2000"/>
              <a:t>  psoraleni, anticoagulanti ed </a:t>
            </a:r>
          </a:p>
          <a:p>
            <a:r>
              <a:rPr lang="it-IT" sz="2000"/>
              <a:t>  antiaggreganti, vasoprotettori, etc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4924425" y="2781300"/>
            <a:ext cx="40719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2000"/>
              <a:t> </a:t>
            </a:r>
            <a:r>
              <a:rPr lang="it-IT" sz="2000">
                <a:solidFill>
                  <a:srgbClr val="00B050"/>
                </a:solidFill>
              </a:rPr>
              <a:t>Soggetti precedentemente </a:t>
            </a:r>
          </a:p>
          <a:p>
            <a:r>
              <a:rPr lang="it-IT" sz="2000">
                <a:solidFill>
                  <a:srgbClr val="00B050"/>
                </a:solidFill>
              </a:rPr>
              <a:t>  sensibilizzati</a:t>
            </a:r>
          </a:p>
          <a:p>
            <a:pPr>
              <a:buFontTx/>
              <a:buChar char="•"/>
            </a:pPr>
            <a:r>
              <a:rPr lang="it-IT" sz="2000">
                <a:solidFill>
                  <a:srgbClr val="00B050"/>
                </a:solidFill>
              </a:rPr>
              <a:t> Latenza 7-21 giorni</a:t>
            </a:r>
          </a:p>
          <a:p>
            <a:pPr>
              <a:buFontTx/>
              <a:buChar char="•"/>
            </a:pPr>
            <a:r>
              <a:rPr lang="it-IT" sz="2000">
                <a:solidFill>
                  <a:srgbClr val="00B050"/>
                </a:solidFill>
              </a:rPr>
              <a:t> Eritema, edema, bolle, “eczema”</a:t>
            </a:r>
          </a:p>
          <a:p>
            <a:pPr>
              <a:buFontTx/>
              <a:buChar char="•"/>
            </a:pPr>
            <a:r>
              <a:rPr lang="it-IT" sz="2000">
                <a:solidFill>
                  <a:srgbClr val="00B050"/>
                </a:solidFill>
              </a:rPr>
              <a:t> Lesioni che si estendono oltre le </a:t>
            </a:r>
          </a:p>
          <a:p>
            <a:r>
              <a:rPr lang="it-IT" sz="2000">
                <a:solidFill>
                  <a:srgbClr val="00B050"/>
                </a:solidFill>
              </a:rPr>
              <a:t>  sedi fotoesposte</a:t>
            </a:r>
          </a:p>
          <a:p>
            <a:pPr>
              <a:buFontTx/>
              <a:buChar char="•"/>
            </a:pPr>
            <a:r>
              <a:rPr lang="it-IT" sz="2000">
                <a:solidFill>
                  <a:srgbClr val="00B050"/>
                </a:solidFill>
              </a:rPr>
              <a:t> Risoluzione con desquamazione </a:t>
            </a:r>
          </a:p>
          <a:p>
            <a:r>
              <a:rPr lang="it-IT" sz="2000">
                <a:solidFill>
                  <a:srgbClr val="00B050"/>
                </a:solidFill>
              </a:rPr>
              <a:t>  ed esiti pigmentari allontanando </a:t>
            </a:r>
          </a:p>
          <a:p>
            <a:r>
              <a:rPr lang="it-IT" sz="2000">
                <a:solidFill>
                  <a:srgbClr val="00B050"/>
                </a:solidFill>
              </a:rPr>
              <a:t>  il farmaco</a:t>
            </a:r>
          </a:p>
          <a:p>
            <a:endParaRPr lang="it-IT" sz="2000"/>
          </a:p>
          <a:p>
            <a:pPr>
              <a:buFontTx/>
              <a:buChar char="•"/>
            </a:pPr>
            <a:r>
              <a:rPr lang="it-IT" sz="2000"/>
              <a:t> Topici (prometazina, PABA); </a:t>
            </a:r>
          </a:p>
          <a:p>
            <a:r>
              <a:rPr lang="it-IT" sz="2000"/>
              <a:t>  sistemici (FANS, tiazidici, etc)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tangolo 1"/>
          <p:cNvSpPr>
            <a:spLocks noChangeArrowheads="1"/>
          </p:cNvSpPr>
          <p:nvPr/>
        </p:nvSpPr>
        <p:spPr bwMode="auto">
          <a:xfrm>
            <a:off x="684213" y="404813"/>
            <a:ext cx="770413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Dermatite fotoallergica</a:t>
            </a:r>
            <a:r>
              <a:rPr lang="it-IT"/>
              <a:t>. In questa forma di allergia al sole la reazione cutanea è scatenata dall’effetto della luce solare su una sostanza chimica applicata sulla pelle (normalmente si tratta di un ingrediente delle creme solari, dei profumi, dei cosmetici o delle pomate antibiotiche) o ingerita con un farmaco (spesso un farmaco prescritto dal medico). Tra i farmaci che con maggior frequenza sono in grado di provocare una dermatite fotoallergica ricordiamo: </a:t>
            </a:r>
          </a:p>
          <a:p>
            <a:endParaRPr lang="it-IT"/>
          </a:p>
          <a:p>
            <a:pPr lvl="1">
              <a:buFont typeface="Wingdings" pitchFamily="2" charset="2"/>
              <a:buChar char="ü"/>
            </a:pPr>
            <a:r>
              <a:rPr lang="it-IT"/>
              <a:t>gli antibiotici (soprattutto le tetracicline e i solfonammidi),</a:t>
            </a:r>
          </a:p>
          <a:p>
            <a:pPr lvl="1">
              <a:buFont typeface="Wingdings" pitchFamily="2" charset="2"/>
              <a:buChar char="ü"/>
            </a:pPr>
            <a:r>
              <a:rPr lang="it-IT"/>
              <a:t>le fenotiazine usate per curare determinati disturbi psichiatrici,</a:t>
            </a:r>
          </a:p>
          <a:p>
            <a:pPr lvl="1">
              <a:buFont typeface="Wingdings" pitchFamily="2" charset="2"/>
              <a:buChar char="ü"/>
            </a:pPr>
            <a:r>
              <a:rPr lang="it-IT"/>
              <a:t>i diuretici usati per curare l’ipertensione e l’insufficienza cardiaca,</a:t>
            </a:r>
          </a:p>
          <a:p>
            <a:pPr lvl="1">
              <a:buFont typeface="Wingdings" pitchFamily="2" charset="2"/>
              <a:buChar char="ü"/>
            </a:pPr>
            <a:r>
              <a:rPr lang="it-IT"/>
              <a:t>alcuni contraccettivi orali.</a:t>
            </a:r>
          </a:p>
          <a:p>
            <a:pPr lvl="1"/>
            <a:r>
              <a:rPr lang="it-IT"/>
              <a:t>La Food and Drug Administration (FDA), ha anche collegato alcuni casi di dermatite fotoallergica a 3 comuni antidolorifici disponibili in farmacia senza ricetta: </a:t>
            </a:r>
          </a:p>
          <a:p>
            <a:pPr lvl="1">
              <a:buFont typeface="Wingdings" pitchFamily="2" charset="2"/>
              <a:buChar char="ü"/>
            </a:pPr>
            <a:r>
              <a:rPr lang="it-IT"/>
              <a:t>l’ibuprofene (Moment®, Antalgil®, Buscofen®, …), </a:t>
            </a:r>
          </a:p>
          <a:p>
            <a:pPr lvl="1">
              <a:buFont typeface="Wingdings" pitchFamily="2" charset="2"/>
              <a:buChar char="ü"/>
            </a:pPr>
            <a:r>
              <a:rPr lang="it-IT"/>
              <a:t>il naprossene (Aleve®, Momendol®, …), </a:t>
            </a:r>
          </a:p>
          <a:p>
            <a:pPr lvl="1">
              <a:buFont typeface="Wingdings" pitchFamily="2" charset="2"/>
              <a:buChar char="ü"/>
            </a:pPr>
            <a:r>
              <a:rPr lang="it-IT"/>
              <a:t>il ketoprofene (Lasonil®, Fastum Gel®, …).</a:t>
            </a:r>
          </a:p>
          <a:p>
            <a:pPr lvl="1">
              <a:buFont typeface="Wingdings" pitchFamily="2" charset="2"/>
              <a:buChar char="ü"/>
            </a:pPr>
            <a:endParaRPr lang="it-IT"/>
          </a:p>
          <a:p>
            <a:pPr lvl="1"/>
            <a:r>
              <a:rPr lang="it-IT"/>
              <a:t>Per contribuire alla prevenzione dei sintomi dell’allergia al sole dovete proteggere la pelle dall’esposizione alla luce solare.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825625" y="260350"/>
            <a:ext cx="5338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>
                <a:solidFill>
                  <a:srgbClr val="FF3300"/>
                </a:solidFill>
              </a:rPr>
              <a:t>ERITEMA NODOSO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79388" y="1557338"/>
            <a:ext cx="893286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200"/>
              <a:t> Ipodermite nodulare </a:t>
            </a:r>
          </a:p>
          <a:p>
            <a:pPr>
              <a:buFontTx/>
              <a:buChar char="•"/>
            </a:pPr>
            <a:r>
              <a:rPr lang="it-IT" sz="3200"/>
              <a:t> +++ donne tra i 25 e i 40 anni</a:t>
            </a:r>
          </a:p>
          <a:p>
            <a:pPr>
              <a:buFontTx/>
              <a:buChar char="•"/>
            </a:pPr>
            <a:r>
              <a:rPr lang="it-IT" sz="3200"/>
              <a:t> Talvolta fase prodromica</a:t>
            </a:r>
          </a:p>
          <a:p>
            <a:pPr>
              <a:buFontTx/>
              <a:buChar char="•"/>
            </a:pPr>
            <a:r>
              <a:rPr lang="it-IT" sz="3200"/>
              <a:t> Lesioni nodulari eritematose, diametro 1-4 cm, </a:t>
            </a:r>
          </a:p>
          <a:p>
            <a:r>
              <a:rPr lang="it-IT" sz="3200"/>
              <a:t>  poco numerose, bilaterali ma non simmetriche, </a:t>
            </a:r>
          </a:p>
          <a:p>
            <a:r>
              <a:rPr lang="it-IT" sz="3200"/>
              <a:t>  dolenti (accentuazione del dolore con la </a:t>
            </a:r>
          </a:p>
          <a:p>
            <a:r>
              <a:rPr lang="it-IT" sz="3200"/>
              <a:t>  palpazione ed in  stazione eretta); talvolta </a:t>
            </a:r>
          </a:p>
          <a:p>
            <a:r>
              <a:rPr lang="it-IT" sz="3200"/>
              <a:t>  febbre ed artralgie</a:t>
            </a:r>
          </a:p>
          <a:p>
            <a:pPr>
              <a:buFontTx/>
              <a:buChar char="•"/>
            </a:pPr>
            <a:r>
              <a:rPr lang="it-IT" sz="3200"/>
              <a:t> Sedi: superfici estensorie delle gambe, cosce,</a:t>
            </a:r>
          </a:p>
          <a:p>
            <a:r>
              <a:rPr lang="it-IT" sz="3200"/>
              <a:t>  avambracci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oto 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4463"/>
            <a:ext cx="4418013" cy="659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oto 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4463"/>
            <a:ext cx="4471988" cy="659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732338" y="350838"/>
            <a:ext cx="43037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Infiltrazione neutrofila dei setti </a:t>
            </a:r>
          </a:p>
          <a:p>
            <a:r>
              <a:rPr lang="it-IT" sz="2400"/>
              <a:t>interlobulari con edema e </a:t>
            </a:r>
          </a:p>
          <a:p>
            <a:r>
              <a:rPr lang="it-IT" sz="2400"/>
              <a:t>depositi di fibrina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692275" y="125413"/>
            <a:ext cx="57086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ERITEMA NODOSO</a:t>
            </a:r>
          </a:p>
          <a:p>
            <a:pPr algn="ctr"/>
            <a:r>
              <a:rPr lang="it-IT" sz="4400" b="1">
                <a:solidFill>
                  <a:srgbClr val="FF3300"/>
                </a:solidFill>
              </a:rPr>
              <a:t>FARMACI IMPLICATI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266700" y="1857375"/>
            <a:ext cx="776128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600" b="1"/>
              <a:t> Estroprogestinici</a:t>
            </a:r>
          </a:p>
          <a:p>
            <a:pPr>
              <a:buFontTx/>
              <a:buChar char="•"/>
            </a:pPr>
            <a:endParaRPr lang="it-IT" sz="1600" b="1"/>
          </a:p>
          <a:p>
            <a:pPr>
              <a:buFontTx/>
              <a:buChar char="•"/>
            </a:pPr>
            <a:r>
              <a:rPr lang="it-IT" sz="3600" b="1"/>
              <a:t> Acido acetilsalicilico</a:t>
            </a:r>
          </a:p>
          <a:p>
            <a:pPr>
              <a:buFontTx/>
              <a:buChar char="•"/>
            </a:pPr>
            <a:endParaRPr lang="it-IT" sz="1600" b="1"/>
          </a:p>
          <a:p>
            <a:pPr>
              <a:buFontTx/>
              <a:buChar char="•"/>
            </a:pPr>
            <a:r>
              <a:rPr lang="it-IT" sz="3600" b="1"/>
              <a:t> FANS </a:t>
            </a:r>
          </a:p>
          <a:p>
            <a:pPr>
              <a:buFontTx/>
              <a:buChar char="•"/>
            </a:pPr>
            <a:endParaRPr lang="it-IT" sz="1600" b="1"/>
          </a:p>
          <a:p>
            <a:pPr>
              <a:buFontTx/>
              <a:buChar char="•"/>
            </a:pPr>
            <a:r>
              <a:rPr lang="it-IT" sz="3600" b="1"/>
              <a:t> Altre cause non legate a farmaci: </a:t>
            </a:r>
          </a:p>
          <a:p>
            <a:r>
              <a:rPr lang="it-IT" sz="2400" b="1"/>
              <a:t>   infezioni</a:t>
            </a:r>
            <a:r>
              <a:rPr lang="it-IT" sz="3600" b="1"/>
              <a:t> </a:t>
            </a:r>
            <a:r>
              <a:rPr lang="it-IT" sz="2400" b="1"/>
              <a:t>(streptococco Beta-emolitico, Yersiniosi </a:t>
            </a:r>
          </a:p>
          <a:p>
            <a:r>
              <a:rPr lang="it-IT" sz="2400" b="1"/>
              <a:t>   intestinale, psittacosi, malattia da graffio di gatto, </a:t>
            </a:r>
          </a:p>
          <a:p>
            <a:r>
              <a:rPr lang="it-IT" sz="2400" b="1"/>
              <a:t>   tubercolosi, etc); malattie infiammatorie croniche </a:t>
            </a:r>
          </a:p>
          <a:p>
            <a:r>
              <a:rPr lang="it-IT" sz="2400" b="1"/>
              <a:t>   intestinali, sarcoidosi, etc  </a:t>
            </a:r>
            <a:endParaRPr lang="it-IT" sz="3600" b="1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876425" y="125413"/>
            <a:ext cx="53387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ERITEMA NODOSO</a:t>
            </a:r>
          </a:p>
          <a:p>
            <a:pPr algn="ctr"/>
            <a:r>
              <a:rPr lang="it-IT" sz="4400" b="1">
                <a:solidFill>
                  <a:srgbClr val="FF3300"/>
                </a:solidFill>
              </a:rPr>
              <a:t>TERAPIA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66700" y="1976438"/>
            <a:ext cx="852328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600" b="1"/>
              <a:t> Sospensione del farmaco scatenante</a:t>
            </a:r>
          </a:p>
          <a:p>
            <a:pPr>
              <a:buFontTx/>
              <a:buChar char="•"/>
            </a:pPr>
            <a:endParaRPr lang="it-IT" sz="3600" b="1"/>
          </a:p>
          <a:p>
            <a:pPr>
              <a:buFontTx/>
              <a:buChar char="•"/>
            </a:pPr>
            <a:r>
              <a:rPr lang="it-IT" sz="3600" b="1"/>
              <a:t> Riposo a letto</a:t>
            </a:r>
          </a:p>
          <a:p>
            <a:pPr>
              <a:buFontTx/>
              <a:buChar char="•"/>
            </a:pPr>
            <a:endParaRPr lang="it-IT" sz="3600" b="1"/>
          </a:p>
          <a:p>
            <a:pPr>
              <a:buFontTx/>
              <a:buChar char="•"/>
            </a:pPr>
            <a:r>
              <a:rPr lang="it-IT" sz="3600" b="1"/>
              <a:t> Paracetamolo</a:t>
            </a:r>
          </a:p>
          <a:p>
            <a:pPr>
              <a:buFontTx/>
              <a:buChar char="•"/>
            </a:pPr>
            <a:endParaRPr lang="it-IT" sz="3600" b="1"/>
          </a:p>
          <a:p>
            <a:pPr>
              <a:buFontTx/>
              <a:buChar char="•"/>
            </a:pPr>
            <a:r>
              <a:rPr lang="it-IT" sz="3600" b="1"/>
              <a:t> Corticoterapia sistemica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209675" y="188913"/>
            <a:ext cx="682783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REAZIONI CUTANEE DA </a:t>
            </a:r>
          </a:p>
          <a:p>
            <a:pPr algn="ctr"/>
            <a:r>
              <a:rPr lang="it-IT" sz="4400" b="1">
                <a:solidFill>
                  <a:srgbClr val="FF3300"/>
                </a:solidFill>
              </a:rPr>
              <a:t>FARMACI: INCIDENZA</a:t>
            </a:r>
          </a:p>
          <a:p>
            <a:pPr algn="ctr"/>
            <a:endParaRPr lang="it-IT" sz="4400" b="1">
              <a:solidFill>
                <a:srgbClr val="FF3300"/>
              </a:solidFill>
            </a:endParaRPr>
          </a:p>
          <a:p>
            <a:pPr algn="ctr"/>
            <a:endParaRPr lang="it-IT" sz="4400" b="1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50825" y="2633663"/>
            <a:ext cx="87185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/>
              <a:t>In Italia: </a:t>
            </a:r>
          </a:p>
          <a:p>
            <a:endParaRPr lang="it-IT" sz="3600" b="1"/>
          </a:p>
          <a:p>
            <a:r>
              <a:rPr lang="it-IT" sz="3600" b="1"/>
              <a:t>- esantemi 28%; </a:t>
            </a:r>
          </a:p>
          <a:p>
            <a:r>
              <a:rPr lang="it-IT" sz="3600" b="1"/>
              <a:t>- orticaria 30%</a:t>
            </a:r>
          </a:p>
          <a:p>
            <a:r>
              <a:rPr lang="it-IT" sz="3600" b="1"/>
              <a:t>- altre reazioni cutanee non severe 25%</a:t>
            </a:r>
          </a:p>
          <a:p>
            <a:r>
              <a:rPr lang="it-IT" sz="3600" b="1"/>
              <a:t>- altre reazioni cutanee severe 17%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468313" y="723900"/>
            <a:ext cx="8104187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DRESS </a:t>
            </a:r>
          </a:p>
          <a:p>
            <a:pPr algn="ctr"/>
            <a:r>
              <a:rPr lang="it-IT" sz="4400" b="1"/>
              <a:t>(Drug Rash with Eosinophilia </a:t>
            </a:r>
          </a:p>
          <a:p>
            <a:pPr algn="ctr"/>
            <a:r>
              <a:rPr lang="it-IT" sz="4400" b="1"/>
              <a:t>and Systemic Symptoms) </a:t>
            </a:r>
          </a:p>
          <a:p>
            <a:pPr algn="ctr"/>
            <a:endParaRPr lang="it-IT" sz="2000" b="1"/>
          </a:p>
          <a:p>
            <a:pPr algn="ctr"/>
            <a:r>
              <a:rPr lang="it-IT" sz="4400" b="1"/>
              <a:t>O</a:t>
            </a:r>
          </a:p>
          <a:p>
            <a:pPr algn="ctr"/>
            <a:endParaRPr lang="it-IT" sz="2000" b="1">
              <a:solidFill>
                <a:srgbClr val="FF3300"/>
              </a:solidFill>
            </a:endParaRPr>
          </a:p>
          <a:p>
            <a:pPr algn="ctr"/>
            <a:r>
              <a:rPr lang="it-IT" sz="4400" b="1">
                <a:solidFill>
                  <a:srgbClr val="FF3300"/>
                </a:solidFill>
              </a:rPr>
              <a:t>Sindrome da ipersensibilità</a:t>
            </a:r>
          </a:p>
          <a:p>
            <a:pPr algn="ctr"/>
            <a:r>
              <a:rPr lang="it-IT" sz="4400" b="1">
                <a:solidFill>
                  <a:srgbClr val="FF3300"/>
                </a:solidFill>
              </a:rPr>
              <a:t>a farmaci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3254375" y="219075"/>
            <a:ext cx="2109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DRESS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158750" y="1295400"/>
            <a:ext cx="88138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600" b="1"/>
              <a:t> Anticonvulsivanti </a:t>
            </a:r>
          </a:p>
          <a:p>
            <a:r>
              <a:rPr lang="it-IT" sz="2000" b="1"/>
              <a:t>        (</a:t>
            </a:r>
            <a:r>
              <a:rPr lang="it-IT" sz="2400" b="1"/>
              <a:t>fenitoina, carbamazepina, lamotrigina, sodio valproato)</a:t>
            </a:r>
            <a:endParaRPr lang="it-IT" sz="3600" b="1"/>
          </a:p>
          <a:p>
            <a:pPr>
              <a:buFontTx/>
              <a:buChar char="•"/>
            </a:pPr>
            <a:r>
              <a:rPr lang="it-IT" sz="3600" b="1"/>
              <a:t> Barbiturici </a:t>
            </a:r>
            <a:r>
              <a:rPr lang="it-IT" sz="2000" b="1"/>
              <a:t>(fenobarbital)</a:t>
            </a:r>
          </a:p>
          <a:p>
            <a:pPr>
              <a:buFontTx/>
              <a:buChar char="•"/>
            </a:pPr>
            <a:r>
              <a:rPr lang="it-IT" sz="3600" b="1"/>
              <a:t> Antidepressivi</a:t>
            </a:r>
          </a:p>
          <a:p>
            <a:pPr>
              <a:buFontTx/>
              <a:buChar char="•"/>
            </a:pPr>
            <a:endParaRPr lang="it-IT" sz="2000" b="1"/>
          </a:p>
          <a:p>
            <a:pPr>
              <a:buFontTx/>
              <a:buChar char="•"/>
            </a:pPr>
            <a:r>
              <a:rPr lang="it-IT" sz="3600" b="1"/>
              <a:t> Allopurinolo</a:t>
            </a:r>
          </a:p>
          <a:p>
            <a:pPr>
              <a:buFontTx/>
              <a:buChar char="•"/>
            </a:pPr>
            <a:r>
              <a:rPr lang="it-IT" sz="3600" b="1"/>
              <a:t> Sulfasalazina</a:t>
            </a:r>
          </a:p>
          <a:p>
            <a:pPr>
              <a:buFontTx/>
              <a:buChar char="•"/>
            </a:pPr>
            <a:r>
              <a:rPr lang="it-IT" sz="3600" b="1"/>
              <a:t> Dapsone</a:t>
            </a:r>
          </a:p>
          <a:p>
            <a:r>
              <a:rPr lang="it-IT" sz="2000" b="1"/>
              <a:t>  </a:t>
            </a:r>
          </a:p>
          <a:p>
            <a:r>
              <a:rPr lang="it-IT" sz="3600" b="1"/>
              <a:t>RIATTIVAZIONE DI UN’INFEZIONE DA </a:t>
            </a:r>
          </a:p>
          <a:p>
            <a:r>
              <a:rPr lang="it-IT" sz="3600" b="1"/>
              <a:t>HERPES VIRUS (</a:t>
            </a:r>
            <a:r>
              <a:rPr lang="it-IT" sz="3600" b="1">
                <a:solidFill>
                  <a:srgbClr val="FF3300"/>
                </a:solidFill>
              </a:rPr>
              <a:t>HHV-6</a:t>
            </a:r>
            <a:r>
              <a:rPr lang="it-IT" sz="36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107950" y="-19050"/>
            <a:ext cx="91233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PUSTOLOSI ESANTEMATICA</a:t>
            </a:r>
          </a:p>
          <a:p>
            <a:pPr algn="ctr"/>
            <a:r>
              <a:rPr lang="it-IT" sz="4400" b="1">
                <a:solidFill>
                  <a:srgbClr val="FF3300"/>
                </a:solidFill>
              </a:rPr>
              <a:t>ACUTA GENERALIZZATA (AGEP)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58750" y="1957388"/>
            <a:ext cx="8491538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2800" b="1"/>
              <a:t> Adulti</a:t>
            </a:r>
          </a:p>
          <a:p>
            <a:pPr>
              <a:buFontTx/>
              <a:buChar char="•"/>
            </a:pPr>
            <a:r>
              <a:rPr lang="it-IT" sz="2800" b="1"/>
              <a:t> M/F = 1/1</a:t>
            </a:r>
          </a:p>
          <a:p>
            <a:pPr>
              <a:buFontTx/>
              <a:buChar char="•"/>
            </a:pPr>
            <a:r>
              <a:rPr lang="it-IT" sz="2800" b="1"/>
              <a:t> Rara (1-5 nuovi casi per anno per milione di</a:t>
            </a:r>
          </a:p>
          <a:p>
            <a:r>
              <a:rPr lang="it-IT" sz="2800" b="1"/>
              <a:t>  abitanti, in Europa; probabilmente sottostimata)</a:t>
            </a:r>
          </a:p>
          <a:p>
            <a:pPr>
              <a:buFontTx/>
              <a:buChar char="•"/>
            </a:pPr>
            <a:r>
              <a:rPr lang="it-IT" sz="2800" b="1"/>
              <a:t> Quasi sempre da farmaci assunti per via</a:t>
            </a:r>
          </a:p>
          <a:p>
            <a:r>
              <a:rPr lang="it-IT" sz="2800" b="1"/>
              <a:t>  generale, soprattutto beta-lattamici e macrolidi</a:t>
            </a:r>
          </a:p>
          <a:p>
            <a:pPr>
              <a:buFontTx/>
              <a:buChar char="•"/>
            </a:pPr>
            <a:r>
              <a:rPr lang="it-IT" sz="2800" b="1"/>
              <a:t> Raramente topici (antisettici mercuriali, </a:t>
            </a:r>
          </a:p>
          <a:p>
            <a:r>
              <a:rPr lang="it-IT" sz="2800" b="1"/>
              <a:t>  bufexamac)</a:t>
            </a:r>
          </a:p>
          <a:p>
            <a:pPr>
              <a:buFontTx/>
              <a:buChar char="•"/>
            </a:pPr>
            <a:r>
              <a:rPr lang="it-IT" sz="2800" b="1"/>
              <a:t> Raramente virus (specie enterovirus)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539750" y="146050"/>
            <a:ext cx="8134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>
                <a:solidFill>
                  <a:srgbClr val="FF3300"/>
                </a:solidFill>
              </a:rPr>
              <a:t>AGEP. CRITERI DIAGNOSTICI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34925" y="1130300"/>
            <a:ext cx="899318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2600" b="1"/>
              <a:t> Esordio acuto di numerosissime piccole pustole non</a:t>
            </a:r>
          </a:p>
          <a:p>
            <a:r>
              <a:rPr lang="it-IT" sz="2600" b="1"/>
              <a:t>  follicolari su aree eritemato-edematose, dopo evento</a:t>
            </a:r>
          </a:p>
          <a:p>
            <a:r>
              <a:rPr lang="it-IT" sz="2600" b="1"/>
              <a:t>  infettivo o impiego di un farmaco in soggetti senza </a:t>
            </a:r>
          </a:p>
          <a:p>
            <a:r>
              <a:rPr lang="it-IT" sz="2600" b="1"/>
              <a:t>  storia di psoriasi</a:t>
            </a:r>
          </a:p>
          <a:p>
            <a:endParaRPr lang="it-IT" sz="2600" b="1"/>
          </a:p>
          <a:p>
            <a:pPr>
              <a:buFontTx/>
              <a:buChar char="•"/>
            </a:pPr>
            <a:r>
              <a:rPr lang="it-IT" sz="2600" b="1"/>
              <a:t> Febbre (&gt;38°C)</a:t>
            </a:r>
          </a:p>
          <a:p>
            <a:pPr>
              <a:buFontTx/>
              <a:buChar char="•"/>
            </a:pPr>
            <a:endParaRPr lang="it-IT" sz="2600" b="1"/>
          </a:p>
          <a:p>
            <a:pPr>
              <a:buFontTx/>
              <a:buChar char="•"/>
            </a:pPr>
            <a:r>
              <a:rPr lang="it-IT" sz="2600" b="1"/>
              <a:t> Leucocitosi neutrofila (7X10</a:t>
            </a:r>
            <a:r>
              <a:rPr lang="it-IT" sz="2600" b="1" baseline="30000"/>
              <a:t>9</a:t>
            </a:r>
            <a:r>
              <a:rPr lang="it-IT" sz="2600" b="1"/>
              <a:t>/L)</a:t>
            </a:r>
          </a:p>
          <a:p>
            <a:pPr>
              <a:buFontTx/>
              <a:buChar char="•"/>
            </a:pPr>
            <a:endParaRPr lang="it-IT" sz="2600" b="1"/>
          </a:p>
          <a:p>
            <a:pPr>
              <a:buFontTx/>
              <a:buChar char="•"/>
            </a:pPr>
            <a:r>
              <a:rPr lang="it-IT" sz="2600" b="1"/>
              <a:t> Risoluzione spontanea delle pustole in meno di 15 </a:t>
            </a:r>
          </a:p>
          <a:p>
            <a:r>
              <a:rPr lang="it-IT" sz="2600" b="1"/>
              <a:t>  giorni con desquamazione</a:t>
            </a:r>
          </a:p>
          <a:p>
            <a:pPr>
              <a:buFontTx/>
              <a:buChar char="•"/>
            </a:pPr>
            <a:endParaRPr lang="it-IT" sz="2600" b="1"/>
          </a:p>
          <a:p>
            <a:pPr>
              <a:buFontTx/>
              <a:buChar char="•"/>
            </a:pPr>
            <a:r>
              <a:rPr lang="it-IT" sz="2600" b="1"/>
              <a:t> Dimostrazione di vasculite dermica in alcuni casi, oltre</a:t>
            </a:r>
          </a:p>
          <a:p>
            <a:r>
              <a:rPr lang="it-IT" sz="2600" b="1"/>
              <a:t>  alla presenza di pustole sottocorneali non follicolari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36" name="Group 72"/>
          <p:cNvGraphicFramePr>
            <a:graphicFrameLocks noGrp="1"/>
          </p:cNvGraphicFramePr>
          <p:nvPr/>
        </p:nvGraphicFramePr>
        <p:xfrm>
          <a:off x="179388" y="74613"/>
          <a:ext cx="8785225" cy="6738937"/>
        </p:xfrm>
        <a:graphic>
          <a:graphicData uri="http://schemas.openxmlformats.org/drawingml/2006/table">
            <a:tbl>
              <a:tblPr/>
              <a:tblGrid>
                <a:gridCol w="2736850"/>
                <a:gridCol w="3816350"/>
                <a:gridCol w="2232025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AGEP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Psoriasi pustolosa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Anamnesi personale + per psoriasi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Distribuzione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Pieghe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Generalizzata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Durata delle pustole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Lunga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Durata della febbre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Lunga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Storia di reazioni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avverse a farmaci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Recente assunzione di farmaci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Molto frequente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Artrite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Circa 30% dei casi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Istologia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Pustola spongiforme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subcornea e/o intraepidermica; edema del derma papillare; vasculite; esocitosi di eosinofili; necrosi di singoli cheratinociti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Pustola spongiforme multiloculare subcornea e/o intraepidermica (di Kogoj); acantosi, papillomatosi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171575" y="1008063"/>
            <a:ext cx="664051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REAZIONI AUTOIMMUNI</a:t>
            </a:r>
          </a:p>
          <a:p>
            <a:pPr algn="ctr"/>
            <a:endParaRPr lang="it-IT" sz="4400" b="1">
              <a:solidFill>
                <a:srgbClr val="FF3300"/>
              </a:solidFill>
            </a:endParaRPr>
          </a:p>
          <a:p>
            <a:pPr algn="ctr"/>
            <a:endParaRPr lang="it-IT" sz="4400" b="1"/>
          </a:p>
          <a:p>
            <a:pPr algn="ctr"/>
            <a:endParaRPr lang="it-IT"/>
          </a:p>
          <a:p>
            <a:pPr algn="ctr"/>
            <a:r>
              <a:rPr lang="it-IT" sz="3600" b="1"/>
              <a:t>Pemfigo indotto da farmaci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027"/>
          <p:cNvSpPr txBox="1">
            <a:spLocks noChangeArrowheads="1"/>
          </p:cNvSpPr>
          <p:nvPr/>
        </p:nvSpPr>
        <p:spPr bwMode="auto">
          <a:xfrm>
            <a:off x="250825" y="1817688"/>
            <a:ext cx="40513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3200" b="1"/>
          </a:p>
          <a:p>
            <a:pPr>
              <a:buFontTx/>
              <a:buChar char="•"/>
            </a:pPr>
            <a:r>
              <a:rPr lang="it-IT" sz="3200" b="1"/>
              <a:t> D-PENICILLAMINA</a:t>
            </a:r>
          </a:p>
          <a:p>
            <a:pPr>
              <a:buFontTx/>
              <a:buChar char="•"/>
            </a:pPr>
            <a:r>
              <a:rPr lang="it-IT" sz="3200" b="1"/>
              <a:t> PIRITINOLO</a:t>
            </a:r>
          </a:p>
          <a:p>
            <a:pPr>
              <a:buFontTx/>
              <a:buChar char="•"/>
            </a:pPr>
            <a:r>
              <a:rPr lang="it-IT" sz="3200" b="1"/>
              <a:t> CAPTOPRIL</a:t>
            </a:r>
          </a:p>
          <a:p>
            <a:pPr>
              <a:buFontTx/>
              <a:buChar char="•"/>
            </a:pPr>
            <a:r>
              <a:rPr lang="it-IT" sz="3200" b="1"/>
              <a:t> TIOPRONINA</a:t>
            </a:r>
          </a:p>
          <a:p>
            <a:pPr>
              <a:buFontTx/>
              <a:buChar char="•"/>
            </a:pPr>
            <a:r>
              <a:rPr lang="it-IT" sz="3200" b="1"/>
              <a:t> PENICILLINA</a:t>
            </a:r>
          </a:p>
          <a:p>
            <a:pPr>
              <a:buFontTx/>
              <a:buChar char="•"/>
            </a:pPr>
            <a:r>
              <a:rPr lang="it-IT" sz="3200" b="1"/>
              <a:t> AMPICILLINA</a:t>
            </a:r>
          </a:p>
        </p:txBody>
      </p:sp>
      <p:sp>
        <p:nvSpPr>
          <p:cNvPr id="60419" name="Text Box 1028"/>
          <p:cNvSpPr txBox="1">
            <a:spLocks noChangeArrowheads="1"/>
          </p:cNvSpPr>
          <p:nvPr/>
        </p:nvSpPr>
        <p:spPr bwMode="auto">
          <a:xfrm>
            <a:off x="1763713" y="320675"/>
            <a:ext cx="5432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400" b="1">
                <a:solidFill>
                  <a:srgbClr val="FF3300"/>
                </a:solidFill>
              </a:rPr>
              <a:t>PEMFIGO INDOTTO</a:t>
            </a:r>
          </a:p>
          <a:p>
            <a:pPr algn="ctr"/>
            <a:r>
              <a:rPr lang="it-IT" sz="4400" b="1">
                <a:solidFill>
                  <a:srgbClr val="FF3300"/>
                </a:solidFill>
              </a:rPr>
              <a:t>DA FARMACI</a:t>
            </a:r>
          </a:p>
        </p:txBody>
      </p:sp>
      <p:sp>
        <p:nvSpPr>
          <p:cNvPr id="60420" name="Text Box 1029"/>
          <p:cNvSpPr txBox="1">
            <a:spLocks noChangeArrowheads="1"/>
          </p:cNvSpPr>
          <p:nvPr/>
        </p:nvSpPr>
        <p:spPr bwMode="auto">
          <a:xfrm>
            <a:off x="4819650" y="2276475"/>
            <a:ext cx="40735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200" b="1"/>
              <a:t> RIFAMPICINA</a:t>
            </a:r>
          </a:p>
          <a:p>
            <a:pPr>
              <a:buFontTx/>
              <a:buChar char="•"/>
            </a:pPr>
            <a:r>
              <a:rPr lang="it-IT" sz="3200" b="1"/>
              <a:t> FENILBUTAZONE</a:t>
            </a:r>
          </a:p>
          <a:p>
            <a:pPr>
              <a:buFontTx/>
              <a:buChar char="•"/>
            </a:pPr>
            <a:r>
              <a:rPr lang="it-IT" sz="3200" b="1"/>
              <a:t> EROINA</a:t>
            </a:r>
          </a:p>
          <a:p>
            <a:pPr>
              <a:buFontTx/>
              <a:buChar char="•"/>
            </a:pPr>
            <a:r>
              <a:rPr lang="it-IT" sz="3200" b="1"/>
              <a:t> BETA-BLOCCANTI</a:t>
            </a:r>
          </a:p>
          <a:p>
            <a:pPr>
              <a:buFontTx/>
              <a:buChar char="•"/>
            </a:pPr>
            <a:r>
              <a:rPr lang="it-IT" sz="3200" b="1"/>
              <a:t> PIROXICAM</a:t>
            </a:r>
          </a:p>
          <a:p>
            <a:pPr>
              <a:buFontTx/>
              <a:buChar char="•"/>
            </a:pPr>
            <a:endParaRPr lang="it-IT" sz="3200" b="1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1187450" y="188913"/>
            <a:ext cx="72723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3300"/>
                </a:solidFill>
              </a:rPr>
              <a:t>Pemfigo indotto</a:t>
            </a:r>
          </a:p>
          <a:p>
            <a:pPr algn="ctr"/>
            <a:r>
              <a:rPr lang="it-IT" sz="3200" b="1">
                <a:solidFill>
                  <a:srgbClr val="FF3300"/>
                </a:solidFill>
              </a:rPr>
              <a:t> da farmaci</a:t>
            </a:r>
          </a:p>
        </p:txBody>
      </p:sp>
      <p:sp>
        <p:nvSpPr>
          <p:cNvPr id="61443" name="Text Box 7"/>
          <p:cNvSpPr txBox="1">
            <a:spLocks noChangeArrowheads="1"/>
          </p:cNvSpPr>
          <p:nvPr/>
        </p:nvSpPr>
        <p:spPr bwMode="auto">
          <a:xfrm>
            <a:off x="684213" y="1308100"/>
            <a:ext cx="83232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/>
              <a:t>Pemfigo per lo più  superficiale (eritematoso </a:t>
            </a:r>
          </a:p>
          <a:p>
            <a:r>
              <a:rPr lang="it-IT" sz="2800"/>
              <a:t>o foliaceo)</a:t>
            </a:r>
          </a:p>
          <a:p>
            <a:endParaRPr lang="it-IT" sz="2800"/>
          </a:p>
          <a:p>
            <a:endParaRPr lang="it-IT" sz="2800"/>
          </a:p>
          <a:p>
            <a:endParaRPr lang="it-IT" sz="2800"/>
          </a:p>
          <a:p>
            <a:endParaRPr lang="it-IT" sz="2800"/>
          </a:p>
          <a:p>
            <a:r>
              <a:rPr lang="it-IT" sz="2800"/>
              <a:t>TERAPIA:</a:t>
            </a:r>
          </a:p>
          <a:p>
            <a:pPr>
              <a:buFontTx/>
              <a:buChar char="-"/>
            </a:pPr>
            <a:r>
              <a:rPr lang="it-IT" sz="2800"/>
              <a:t> sospensione del farmaco</a:t>
            </a:r>
          </a:p>
          <a:p>
            <a:pPr>
              <a:buFontTx/>
              <a:buChar char="-"/>
            </a:pPr>
            <a:r>
              <a:rPr lang="it-IT" sz="2800"/>
              <a:t> corticoterapia sistemica</a:t>
            </a:r>
          </a:p>
          <a:p>
            <a:r>
              <a:rPr lang="it-IT" sz="2800"/>
              <a:t>  </a:t>
            </a:r>
          </a:p>
        </p:txBody>
      </p:sp>
      <p:pic>
        <p:nvPicPr>
          <p:cNvPr id="61444" name="Picture 6" descr="https://encrypted-tbn3.gstatic.com/images?q=tbn:ANd9GcTcHiQAX9Q2OF-hD2tulY2WBF4yt4kjERypvGEu3F0pRzI_B2Nn-IVLMwg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916113"/>
            <a:ext cx="20161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027"/>
          <p:cNvSpPr txBox="1">
            <a:spLocks noChangeArrowheads="1"/>
          </p:cNvSpPr>
          <p:nvPr/>
        </p:nvSpPr>
        <p:spPr bwMode="auto">
          <a:xfrm>
            <a:off x="107950" y="115888"/>
            <a:ext cx="8872538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000" b="1">
                <a:solidFill>
                  <a:srgbClr val="FF3300"/>
                </a:solidFill>
              </a:rPr>
              <a:t>ERUZIONI CUTANEE NON SEVERE </a:t>
            </a:r>
          </a:p>
          <a:p>
            <a:pPr algn="ctr"/>
            <a:endParaRPr lang="it-IT" sz="2800" b="1">
              <a:solidFill>
                <a:srgbClr val="FF3300"/>
              </a:solidFill>
            </a:endParaRPr>
          </a:p>
          <a:p>
            <a:pPr algn="ctr"/>
            <a:r>
              <a:rPr lang="it-IT" sz="4000" b="1">
                <a:solidFill>
                  <a:srgbClr val="FF3300"/>
                </a:solidFill>
              </a:rPr>
              <a:t>ERITEMA FISSO DA MEDICAMENTI </a:t>
            </a:r>
          </a:p>
          <a:p>
            <a:pPr algn="ctr"/>
            <a:r>
              <a:rPr lang="it-IT" sz="4000" b="1">
                <a:solidFill>
                  <a:srgbClr val="FF3300"/>
                </a:solidFill>
              </a:rPr>
              <a:t>(FDE)</a:t>
            </a:r>
          </a:p>
        </p:txBody>
      </p:sp>
      <p:sp>
        <p:nvSpPr>
          <p:cNvPr id="62467" name="Text Box 1028"/>
          <p:cNvSpPr txBox="1">
            <a:spLocks noChangeArrowheads="1"/>
          </p:cNvSpPr>
          <p:nvPr/>
        </p:nvSpPr>
        <p:spPr bwMode="auto">
          <a:xfrm>
            <a:off x="187325" y="2667000"/>
            <a:ext cx="873601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200" b="1"/>
              <a:t> Piuttosto frequente</a:t>
            </a:r>
          </a:p>
          <a:p>
            <a:pPr>
              <a:buFontTx/>
              <a:buChar char="•"/>
            </a:pPr>
            <a:r>
              <a:rPr lang="it-IT" sz="3200" b="1"/>
              <a:t> Compare da 30 minuti a poche ore dopo la </a:t>
            </a:r>
          </a:p>
          <a:p>
            <a:r>
              <a:rPr lang="it-IT" sz="3200" b="1"/>
              <a:t>  somministrazione del farmaco </a:t>
            </a:r>
          </a:p>
          <a:p>
            <a:pPr>
              <a:buFontTx/>
              <a:buChar char="•"/>
            </a:pPr>
            <a:r>
              <a:rPr lang="it-IT" sz="3200" b="1"/>
              <a:t> Lesione unica o multiple</a:t>
            </a:r>
          </a:p>
          <a:p>
            <a:pPr>
              <a:buFontTx/>
              <a:buChar char="•"/>
            </a:pPr>
            <a:r>
              <a:rPr lang="it-IT" sz="3200" b="1"/>
              <a:t> Sedi predilette: estremità, genitali, regione </a:t>
            </a:r>
          </a:p>
          <a:p>
            <a:r>
              <a:rPr lang="it-IT" sz="3200" b="1"/>
              <a:t>  perianale, mucosa orale</a:t>
            </a:r>
          </a:p>
          <a:p>
            <a:pPr>
              <a:buFontTx/>
              <a:buChar char="•"/>
            </a:pPr>
            <a:r>
              <a:rPr lang="it-IT" sz="3200" b="1"/>
              <a:t> Frequenti esiti pigmentari (Erythème </a:t>
            </a:r>
          </a:p>
          <a:p>
            <a:r>
              <a:rPr lang="it-IT" sz="3200" b="1"/>
              <a:t>  pigmenté fixe)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0" y="150813"/>
            <a:ext cx="91440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rgbClr val="FF3300"/>
                </a:solidFill>
              </a:rPr>
              <a:t>REAZIONI CUTANEE NON SEVERE</a:t>
            </a:r>
          </a:p>
          <a:p>
            <a:pPr algn="ctr"/>
            <a:r>
              <a:rPr lang="it-IT" sz="3600" b="1">
                <a:solidFill>
                  <a:srgbClr val="FF3300"/>
                </a:solidFill>
              </a:rPr>
              <a:t>Dermatite livedoide di Nicolau</a:t>
            </a:r>
          </a:p>
          <a:p>
            <a:pPr algn="ctr"/>
            <a:endParaRPr lang="it-IT" sz="3600" b="1">
              <a:solidFill>
                <a:srgbClr val="FF3300"/>
              </a:solidFill>
            </a:endParaRPr>
          </a:p>
          <a:p>
            <a:pPr algn="ctr">
              <a:buFontTx/>
              <a:buChar char="•"/>
            </a:pPr>
            <a:r>
              <a:rPr lang="it-IT" b="1"/>
              <a:t> 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79388" y="1557338"/>
            <a:ext cx="8964612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800" b="1"/>
              <a:t> Livedo iatrogena piuttosto rara</a:t>
            </a:r>
          </a:p>
          <a:p>
            <a:pPr>
              <a:buFontTx/>
              <a:buChar char="•"/>
            </a:pPr>
            <a:endParaRPr lang="it-IT" sz="900" b="1"/>
          </a:p>
          <a:p>
            <a:pPr>
              <a:buFontTx/>
              <a:buChar char="•"/>
            </a:pPr>
            <a:r>
              <a:rPr lang="it-IT" sz="2800" b="1"/>
              <a:t> Farmaco iniettato in arteria per errore o </a:t>
            </a:r>
          </a:p>
          <a:p>
            <a:r>
              <a:rPr lang="it-IT" sz="2800" b="1"/>
              <a:t>  vasospasmo</a:t>
            </a:r>
          </a:p>
          <a:p>
            <a:pPr>
              <a:buFontTx/>
              <a:buChar char="•"/>
            </a:pPr>
            <a:endParaRPr lang="it-IT" sz="900" b="1"/>
          </a:p>
          <a:p>
            <a:pPr>
              <a:buFontTx/>
              <a:buChar char="•"/>
            </a:pPr>
            <a:r>
              <a:rPr lang="it-IT" sz="2800" b="1"/>
              <a:t> Comparsa immediata di intenso pallore cutaneo   </a:t>
            </a:r>
          </a:p>
          <a:p>
            <a:r>
              <a:rPr lang="it-IT" sz="2800" b="1"/>
              <a:t>  associato a violento dolore, quindi livedo (reticolo </a:t>
            </a:r>
          </a:p>
          <a:p>
            <a:r>
              <a:rPr lang="it-IT" sz="2800" b="1"/>
              <a:t>  violaceo delimitanti aree di colore normale)</a:t>
            </a:r>
          </a:p>
          <a:p>
            <a:pPr>
              <a:buFontTx/>
              <a:buChar char="•"/>
            </a:pPr>
            <a:endParaRPr lang="it-IT" sz="900" b="1"/>
          </a:p>
          <a:p>
            <a:pPr>
              <a:buFontTx/>
              <a:buChar char="•"/>
            </a:pPr>
            <a:r>
              <a:rPr lang="it-IT" sz="2800" b="1"/>
              <a:t> La lesione può essere più o meno estesa</a:t>
            </a:r>
          </a:p>
          <a:p>
            <a:r>
              <a:rPr lang="it-IT" sz="2800" b="1"/>
              <a:t>  sia a livello cutaneo che profondo fino ad</a:t>
            </a:r>
          </a:p>
          <a:p>
            <a:r>
              <a:rPr lang="it-IT" sz="2800" b="1"/>
              <a:t>  amputazione di segmenti di arto, danni </a:t>
            </a:r>
          </a:p>
          <a:p>
            <a:r>
              <a:rPr lang="it-IT" sz="2800" b="1"/>
              <a:t>  neurologici e/o ortopedici, necrosi</a:t>
            </a:r>
          </a:p>
          <a:p>
            <a:r>
              <a:rPr lang="it-IT" sz="2800" b="1"/>
              <a:t>  muscolare</a:t>
            </a:r>
            <a:endParaRPr lang="it-IT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87325" y="127000"/>
            <a:ext cx="87772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200" b="1">
                <a:solidFill>
                  <a:srgbClr val="FF3300"/>
                </a:solidFill>
              </a:rPr>
              <a:t>MANIFESTAZIONI CUTANEE PIU’ </a:t>
            </a:r>
          </a:p>
          <a:p>
            <a:r>
              <a:rPr lang="it-IT" sz="4200" b="1">
                <a:solidFill>
                  <a:srgbClr val="FF3300"/>
                </a:solidFill>
              </a:rPr>
              <a:t>FREQUENTEMENTE OSSERVATE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76238" y="3005138"/>
            <a:ext cx="22447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200" b="1"/>
              <a:t> Esantemi</a:t>
            </a:r>
          </a:p>
          <a:p>
            <a:pPr>
              <a:buFontTx/>
              <a:buChar char="•"/>
            </a:pPr>
            <a:endParaRPr lang="it-IT" sz="3200" b="1"/>
          </a:p>
          <a:p>
            <a:pPr>
              <a:buFontTx/>
              <a:buChar char="•"/>
            </a:pPr>
            <a:endParaRPr lang="it-IT" sz="3200" b="1"/>
          </a:p>
          <a:p>
            <a:pPr>
              <a:buFontTx/>
              <a:buChar char="•"/>
            </a:pPr>
            <a:endParaRPr lang="it-IT" sz="3200" b="1"/>
          </a:p>
          <a:p>
            <a:pPr>
              <a:buFontTx/>
              <a:buChar char="•"/>
            </a:pPr>
            <a:endParaRPr lang="it-IT" sz="3200" b="1"/>
          </a:p>
          <a:p>
            <a:pPr>
              <a:buFontTx/>
              <a:buChar char="•"/>
            </a:pPr>
            <a:r>
              <a:rPr lang="it-IT" sz="3200" b="1"/>
              <a:t> Orticaria</a:t>
            </a:r>
          </a:p>
        </p:txBody>
      </p:sp>
      <p:sp>
        <p:nvSpPr>
          <p:cNvPr id="11268" name="AutoShape 5"/>
          <p:cNvSpPr>
            <a:spLocks/>
          </p:cNvSpPr>
          <p:nvPr/>
        </p:nvSpPr>
        <p:spPr bwMode="auto">
          <a:xfrm>
            <a:off x="2916238" y="2155825"/>
            <a:ext cx="152400" cy="2425700"/>
          </a:xfrm>
          <a:prstGeom prst="leftBrace">
            <a:avLst>
              <a:gd name="adj1" fmla="val 132639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327400" y="2565400"/>
            <a:ext cx="54641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/>
              <a:t>papulosi, maculo-papulosi,</a:t>
            </a:r>
          </a:p>
          <a:p>
            <a:r>
              <a:rPr lang="it-IT" sz="3200" b="1"/>
              <a:t>morbilliformi, roseoliformi, </a:t>
            </a:r>
          </a:p>
          <a:p>
            <a:r>
              <a:rPr lang="it-IT" sz="3200" b="1"/>
              <a:t>scarlattiniformi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0" y="150813"/>
            <a:ext cx="91440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rgbClr val="FF3300"/>
                </a:solidFill>
              </a:rPr>
              <a:t>REAZIONI CUTANEE NON SEVERE</a:t>
            </a:r>
          </a:p>
          <a:p>
            <a:pPr algn="ctr"/>
            <a:r>
              <a:rPr lang="it-IT" sz="3600" b="1">
                <a:solidFill>
                  <a:srgbClr val="FF3300"/>
                </a:solidFill>
              </a:rPr>
              <a:t>Dermatite livedoide di Nicolau</a:t>
            </a:r>
          </a:p>
          <a:p>
            <a:pPr algn="ctr"/>
            <a:endParaRPr lang="it-IT" sz="3600" b="1">
              <a:solidFill>
                <a:srgbClr val="FF3300"/>
              </a:solidFill>
            </a:endParaRPr>
          </a:p>
          <a:p>
            <a:pPr algn="ctr">
              <a:buFontTx/>
              <a:buChar char="•"/>
            </a:pPr>
            <a:r>
              <a:rPr lang="it-IT" b="1"/>
              <a:t> 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23850" y="2751138"/>
            <a:ext cx="8478838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200" b="1"/>
              <a:t> I farmaci più spesso in causa sono: </a:t>
            </a:r>
          </a:p>
          <a:p>
            <a:r>
              <a:rPr lang="it-IT" sz="3200" b="1"/>
              <a:t>  antibiotici, sulfamidici, fenobarbital, </a:t>
            </a:r>
          </a:p>
          <a:p>
            <a:r>
              <a:rPr lang="it-IT" sz="3200" b="1"/>
              <a:t>  interferon ricombinante, FANS, anestetici</a:t>
            </a:r>
          </a:p>
          <a:p>
            <a:pPr>
              <a:buFontTx/>
              <a:buChar char="•"/>
            </a:pPr>
            <a:r>
              <a:rPr lang="it-IT" sz="3200" b="1"/>
              <a:t> Ogni trattamento risulta di scarsa </a:t>
            </a:r>
          </a:p>
          <a:p>
            <a:r>
              <a:rPr lang="it-IT" sz="3200" b="1"/>
              <a:t>  efficacia. Può giovare l’uso tempestivo di </a:t>
            </a:r>
          </a:p>
          <a:p>
            <a:r>
              <a:rPr lang="it-IT" sz="3200" b="1"/>
              <a:t>  eparina, farmaci trombolitici e </a:t>
            </a:r>
            <a:r>
              <a:rPr lang="it-IT"/>
              <a:t> </a:t>
            </a:r>
          </a:p>
          <a:p>
            <a:r>
              <a:rPr lang="it-IT"/>
              <a:t>   </a:t>
            </a:r>
            <a:r>
              <a:rPr lang="it-IT" sz="3200" b="1"/>
              <a:t>calcio-antagonisti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0" y="150813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rgbClr val="FF3300"/>
                </a:solidFill>
              </a:rPr>
              <a:t>REAZIONI CUTANEE DA FARMACI</a:t>
            </a:r>
          </a:p>
          <a:p>
            <a:pPr algn="ctr"/>
            <a:r>
              <a:rPr lang="it-IT" sz="4000" b="1">
                <a:solidFill>
                  <a:srgbClr val="FF3300"/>
                </a:solidFill>
              </a:rPr>
              <a:t>STRATEGIA TERAPEUTICA</a:t>
            </a:r>
            <a:endParaRPr lang="it-IT" b="1"/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62230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200">
                <a:latin typeface="Times New Roman" pitchFamily="18" charset="0"/>
              </a:rPr>
              <a:t> Sospensione del farmaco sospettato</a:t>
            </a:r>
          </a:p>
          <a:p>
            <a:pPr>
              <a:buFontTx/>
              <a:buChar char="•"/>
            </a:pPr>
            <a:endParaRPr lang="it-IT" sz="32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it-IT" sz="3200">
                <a:latin typeface="Times New Roman" pitchFamily="18" charset="0"/>
              </a:rPr>
              <a:t> Cure locali</a:t>
            </a:r>
          </a:p>
          <a:p>
            <a:pPr>
              <a:buFontTx/>
              <a:buChar char="•"/>
            </a:pPr>
            <a:endParaRPr lang="it-IT" sz="32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it-IT" sz="3200">
                <a:latin typeface="Times New Roman" pitchFamily="18" charset="0"/>
              </a:rPr>
              <a:t> Antistaminici</a:t>
            </a:r>
          </a:p>
          <a:p>
            <a:pPr>
              <a:buFontTx/>
              <a:buChar char="•"/>
            </a:pPr>
            <a:endParaRPr lang="it-IT" sz="32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it-IT" sz="3200">
                <a:latin typeface="Times New Roman" pitchFamily="18" charset="0"/>
              </a:rPr>
              <a:t> Corticosteroidi sistemici </a:t>
            </a:r>
          </a:p>
          <a:p>
            <a:pPr>
              <a:buFontTx/>
              <a:buChar char="•"/>
            </a:pPr>
            <a:endParaRPr lang="it-IT" sz="32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it-IT" sz="3200">
                <a:latin typeface="Times New Roman" pitchFamily="18" charset="0"/>
              </a:rPr>
              <a:t> Immunoglobuline e.v. (TEN)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Terapia molecolare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196975"/>
            <a:ext cx="8229600" cy="547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E’ una terapia che si basa sulle conoscenze della biologia dei tumori e sulla identificazione di anomalie molecolari che diventano bersaglio per farmaci disegnati specificamente. 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Colpisce: segnali di crescita extracellulari, recettori di membrana, trasduzione intracellulare di segnali, trasduzione intercellulare di segnali.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 tossicità specifiche e caratteristiche molto diverse da quelle da CT.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16013" y="6207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TARGET THERAPY AGISCE SU: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43000" y="2205038"/>
            <a:ext cx="7772400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FATTORI CIRCOLANTI</a:t>
            </a:r>
          </a:p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RECETTORI  CELLULARI </a:t>
            </a:r>
          </a:p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SECONDI MESSAGGERI</a:t>
            </a:r>
          </a:p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TRASDUTTORI DEL SEGNALE</a:t>
            </a:r>
          </a:p>
          <a:p>
            <a:pPr marL="341313" indent="-341313">
              <a:spcBef>
                <a:spcPts val="8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INTEGRINE, CASPASI</a:t>
            </a:r>
          </a:p>
          <a:p>
            <a: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0" y="588963"/>
            <a:ext cx="5457825" cy="564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88" y="604838"/>
            <a:ext cx="5457825" cy="564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16013" y="6207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TARGET THERAPY INIBISCE  I  PROCESSI  DI: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43000" y="2205038"/>
            <a:ext cx="7772400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CRESCITA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PROLIFERAZIONE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MIGRAZIONE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METASTATIZZAZIONE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SOPRAVVIVENZA CELLULARE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838200" y="2403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800">
              <a:solidFill>
                <a:schemeClr val="bg1"/>
              </a:solidFill>
            </a:endParaRP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1016000" y="4572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Targeted Therapies</a:t>
            </a:r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725863" y="2057400"/>
            <a:ext cx="5283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FFFF00"/>
                </a:solidFill>
              </a:rPr>
              <a:t>Monoclonal antibodies</a:t>
            </a:r>
            <a:r>
              <a:rPr lang="en-US" smtClean="0">
                <a:solidFill>
                  <a:schemeClr val="bg1"/>
                </a:solidFill>
              </a:rPr>
              <a:t>: proteine che si legano a recettore o altra molecola di segnale extracellulare 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FFFF00"/>
                </a:solidFill>
              </a:rPr>
              <a:t>Tyrosine Kinase Inhibitors</a:t>
            </a:r>
            <a:r>
              <a:rPr lang="en-US" smtClean="0">
                <a:solidFill>
                  <a:schemeClr val="bg1"/>
                </a:solidFill>
              </a:rPr>
              <a:t>: molecola che lega e inibisce attività enzimatiche intracellulari</a:t>
            </a:r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1016000" y="2057400"/>
            <a:ext cx="27765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FFFF00"/>
                </a:solidFill>
              </a:rPr>
              <a:t>Gli “umab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FFFF00"/>
                </a:solidFill>
              </a:rPr>
              <a:t>Gli “inib”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e1008367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3738" y="1357313"/>
            <a:ext cx="5351462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65125" y="206375"/>
            <a:ext cx="8512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 b="1">
                <a:solidFill>
                  <a:schemeClr val="bg1"/>
                </a:solidFill>
                <a:latin typeface="Comic Sans MS" pitchFamily="66" charset="0"/>
              </a:rPr>
              <a:t>Dalla biologia alla biotecnologia ai nuovi farmaci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084763" y="6308725"/>
            <a:ext cx="3751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From JB Gibbs, 2000, modified</a:t>
            </a:r>
          </a:p>
        </p:txBody>
      </p:sp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5891213" y="1357313"/>
            <a:ext cx="1063625" cy="338137"/>
            <a:chOff x="3830" y="855"/>
            <a:chExt cx="754" cy="213"/>
          </a:xfrm>
        </p:grpSpPr>
        <p:sp>
          <p:nvSpPr>
            <p:cNvPr id="71711" name="Text Box 6"/>
            <p:cNvSpPr txBox="1">
              <a:spLocks noChangeArrowheads="1"/>
            </p:cNvSpPr>
            <p:nvPr/>
          </p:nvSpPr>
          <p:spPr bwMode="auto">
            <a:xfrm>
              <a:off x="4098" y="855"/>
              <a:ext cx="48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Comic Sans MS" pitchFamily="66" charset="0"/>
                </a:rPr>
                <a:t>umab</a:t>
              </a:r>
              <a:endParaRPr lang="it-IT" sz="16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71712" name="Line 7"/>
            <p:cNvSpPr>
              <a:spLocks noChangeShapeType="1"/>
            </p:cNvSpPr>
            <p:nvPr/>
          </p:nvSpPr>
          <p:spPr bwMode="auto">
            <a:xfrm flipH="1">
              <a:off x="3830" y="98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1686" name="Group 8"/>
          <p:cNvGrpSpPr>
            <a:grpSpLocks/>
          </p:cNvGrpSpPr>
          <p:nvPr/>
        </p:nvGrpSpPr>
        <p:grpSpPr bwMode="auto">
          <a:xfrm>
            <a:off x="5408613" y="2012950"/>
            <a:ext cx="1063625" cy="338138"/>
            <a:chOff x="3830" y="855"/>
            <a:chExt cx="754" cy="213"/>
          </a:xfrm>
        </p:grpSpPr>
        <p:sp>
          <p:nvSpPr>
            <p:cNvPr id="71709" name="Text Box 9"/>
            <p:cNvSpPr txBox="1">
              <a:spLocks noChangeArrowheads="1"/>
            </p:cNvSpPr>
            <p:nvPr/>
          </p:nvSpPr>
          <p:spPr bwMode="auto">
            <a:xfrm>
              <a:off x="4098" y="855"/>
              <a:ext cx="48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Comic Sans MS" pitchFamily="66" charset="0"/>
                </a:rPr>
                <a:t>umab</a:t>
              </a:r>
            </a:p>
          </p:txBody>
        </p:sp>
        <p:sp>
          <p:nvSpPr>
            <p:cNvPr id="71710" name="Line 10"/>
            <p:cNvSpPr>
              <a:spLocks noChangeShapeType="1"/>
            </p:cNvSpPr>
            <p:nvPr/>
          </p:nvSpPr>
          <p:spPr bwMode="auto">
            <a:xfrm flipH="1">
              <a:off x="3830" y="98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1687" name="Text Box 11"/>
          <p:cNvSpPr txBox="1">
            <a:spLocks noChangeArrowheads="1"/>
          </p:cNvSpPr>
          <p:nvPr/>
        </p:nvSpPr>
        <p:spPr bwMode="auto">
          <a:xfrm>
            <a:off x="7300913" y="3141663"/>
            <a:ext cx="199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Comic Sans MS" pitchFamily="66" charset="0"/>
              </a:rPr>
              <a:t>Second messanger</a:t>
            </a:r>
          </a:p>
          <a:p>
            <a:r>
              <a:rPr lang="it-IT" sz="1600" b="1">
                <a:solidFill>
                  <a:schemeClr val="bg1"/>
                </a:solidFill>
                <a:latin typeface="Comic Sans MS" pitchFamily="66" charset="0"/>
              </a:rPr>
              <a:t>……….inib</a:t>
            </a:r>
          </a:p>
        </p:txBody>
      </p:sp>
      <p:sp>
        <p:nvSpPr>
          <p:cNvPr id="71688" name="AutoShape 12"/>
          <p:cNvSpPr>
            <a:spLocks/>
          </p:cNvSpPr>
          <p:nvPr/>
        </p:nvSpPr>
        <p:spPr bwMode="auto">
          <a:xfrm>
            <a:off x="7073900" y="2708275"/>
            <a:ext cx="127000" cy="1584325"/>
          </a:xfrm>
          <a:prstGeom prst="rightBracket">
            <a:avLst>
              <a:gd name="adj" fmla="val 9240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689" name="Text Box 13"/>
          <p:cNvSpPr txBox="1">
            <a:spLocks noChangeArrowheads="1"/>
          </p:cNvSpPr>
          <p:nvPr/>
        </p:nvSpPr>
        <p:spPr bwMode="auto">
          <a:xfrm>
            <a:off x="609600" y="5118100"/>
            <a:ext cx="1577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Comic Sans MS" pitchFamily="66" charset="0"/>
              </a:rPr>
              <a:t> Transcription</a:t>
            </a:r>
          </a:p>
          <a:p>
            <a:r>
              <a:rPr lang="it-IT" sz="1600" b="1">
                <a:solidFill>
                  <a:schemeClr val="bg1"/>
                </a:solidFill>
                <a:latin typeface="Comic Sans MS" pitchFamily="66" charset="0"/>
              </a:rPr>
              <a:t> Translation</a:t>
            </a:r>
          </a:p>
          <a:p>
            <a:r>
              <a:rPr lang="it-IT" sz="1600" b="1">
                <a:solidFill>
                  <a:schemeClr val="bg1"/>
                </a:solidFill>
                <a:latin typeface="Comic Sans MS" pitchFamily="66" charset="0"/>
              </a:rPr>
              <a:t> Proteolysis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084763" y="2060575"/>
            <a:ext cx="280987" cy="307975"/>
            <a:chOff x="1085" y="3859"/>
            <a:chExt cx="200" cy="194"/>
          </a:xfrm>
        </p:grpSpPr>
        <p:sp>
          <p:nvSpPr>
            <p:cNvPr id="71707" name="Oval 15"/>
            <p:cNvSpPr>
              <a:spLocks noChangeArrowheads="1"/>
            </p:cNvSpPr>
            <p:nvPr/>
          </p:nvSpPr>
          <p:spPr bwMode="auto">
            <a:xfrm>
              <a:off x="1108" y="3884"/>
              <a:ext cx="136" cy="1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08" name="Text Box 16"/>
            <p:cNvSpPr txBox="1">
              <a:spLocks noChangeArrowheads="1"/>
            </p:cNvSpPr>
            <p:nvPr/>
          </p:nvSpPr>
          <p:spPr bwMode="auto">
            <a:xfrm>
              <a:off x="1085" y="3859"/>
              <a:ext cx="20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>
                  <a:latin typeface="Comic Sans MS" pitchFamily="66" charset="0"/>
                </a:rPr>
                <a:t>I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499100" y="1412875"/>
            <a:ext cx="282575" cy="307975"/>
            <a:chOff x="1085" y="3859"/>
            <a:chExt cx="200" cy="194"/>
          </a:xfrm>
        </p:grpSpPr>
        <p:sp>
          <p:nvSpPr>
            <p:cNvPr id="71705" name="Oval 18"/>
            <p:cNvSpPr>
              <a:spLocks noChangeArrowheads="1"/>
            </p:cNvSpPr>
            <p:nvPr/>
          </p:nvSpPr>
          <p:spPr bwMode="auto">
            <a:xfrm>
              <a:off x="1108" y="3884"/>
              <a:ext cx="136" cy="1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06" name="Text Box 19"/>
            <p:cNvSpPr txBox="1">
              <a:spLocks noChangeArrowheads="1"/>
            </p:cNvSpPr>
            <p:nvPr/>
          </p:nvSpPr>
          <p:spPr bwMode="auto">
            <a:xfrm>
              <a:off x="1085" y="3859"/>
              <a:ext cx="20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>
                  <a:latin typeface="Comic Sans MS" pitchFamily="66" charset="0"/>
                </a:rPr>
                <a:t>I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881813" y="3195638"/>
            <a:ext cx="282575" cy="307975"/>
            <a:chOff x="1085" y="3859"/>
            <a:chExt cx="200" cy="194"/>
          </a:xfrm>
        </p:grpSpPr>
        <p:sp>
          <p:nvSpPr>
            <p:cNvPr id="71703" name="Oval 21"/>
            <p:cNvSpPr>
              <a:spLocks noChangeArrowheads="1"/>
            </p:cNvSpPr>
            <p:nvPr/>
          </p:nvSpPr>
          <p:spPr bwMode="auto">
            <a:xfrm>
              <a:off x="1108" y="3884"/>
              <a:ext cx="136" cy="1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04" name="Text Box 22"/>
            <p:cNvSpPr txBox="1">
              <a:spLocks noChangeArrowheads="1"/>
            </p:cNvSpPr>
            <p:nvPr/>
          </p:nvSpPr>
          <p:spPr bwMode="auto">
            <a:xfrm>
              <a:off x="1085" y="3859"/>
              <a:ext cx="20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>
                  <a:latin typeface="Comic Sans MS" pitchFamily="66" charset="0"/>
                </a:rPr>
                <a:t>I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76250" y="5057775"/>
            <a:ext cx="282575" cy="873125"/>
            <a:chOff x="337" y="3186"/>
            <a:chExt cx="201" cy="550"/>
          </a:xfrm>
        </p:grpSpPr>
        <p:grpSp>
          <p:nvGrpSpPr>
            <p:cNvPr id="71694" name="Group 24"/>
            <p:cNvGrpSpPr>
              <a:grpSpLocks/>
            </p:cNvGrpSpPr>
            <p:nvPr/>
          </p:nvGrpSpPr>
          <p:grpSpPr bwMode="auto">
            <a:xfrm>
              <a:off x="337" y="3542"/>
              <a:ext cx="201" cy="194"/>
              <a:chOff x="1085" y="3859"/>
              <a:chExt cx="201" cy="194"/>
            </a:xfrm>
          </p:grpSpPr>
          <p:sp>
            <p:nvSpPr>
              <p:cNvPr id="71701" name="Oval 25"/>
              <p:cNvSpPr>
                <a:spLocks noChangeArrowheads="1"/>
              </p:cNvSpPr>
              <p:nvPr/>
            </p:nvSpPr>
            <p:spPr bwMode="auto">
              <a:xfrm>
                <a:off x="1108" y="3884"/>
                <a:ext cx="136" cy="1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1702" name="Text Box 26"/>
              <p:cNvSpPr txBox="1">
                <a:spLocks noChangeArrowheads="1"/>
              </p:cNvSpPr>
              <p:nvPr/>
            </p:nvSpPr>
            <p:spPr bwMode="auto">
              <a:xfrm>
                <a:off x="1085" y="3859"/>
                <a:ext cx="20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latin typeface="Comic Sans MS" pitchFamily="66" charset="0"/>
                  </a:rPr>
                  <a:t>I</a:t>
                </a:r>
              </a:p>
            </p:txBody>
          </p:sp>
        </p:grpSp>
        <p:grpSp>
          <p:nvGrpSpPr>
            <p:cNvPr id="71695" name="Group 27"/>
            <p:cNvGrpSpPr>
              <a:grpSpLocks/>
            </p:cNvGrpSpPr>
            <p:nvPr/>
          </p:nvGrpSpPr>
          <p:grpSpPr bwMode="auto">
            <a:xfrm>
              <a:off x="337" y="3186"/>
              <a:ext cx="201" cy="194"/>
              <a:chOff x="1085" y="3859"/>
              <a:chExt cx="201" cy="194"/>
            </a:xfrm>
          </p:grpSpPr>
          <p:sp>
            <p:nvSpPr>
              <p:cNvPr id="71699" name="Oval 28"/>
              <p:cNvSpPr>
                <a:spLocks noChangeArrowheads="1"/>
              </p:cNvSpPr>
              <p:nvPr/>
            </p:nvSpPr>
            <p:spPr bwMode="auto">
              <a:xfrm>
                <a:off x="1108" y="3884"/>
                <a:ext cx="136" cy="1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1700" name="Text Box 29"/>
              <p:cNvSpPr txBox="1">
                <a:spLocks noChangeArrowheads="1"/>
              </p:cNvSpPr>
              <p:nvPr/>
            </p:nvSpPr>
            <p:spPr bwMode="auto">
              <a:xfrm>
                <a:off x="1085" y="3859"/>
                <a:ext cx="20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latin typeface="Comic Sans MS" pitchFamily="66" charset="0"/>
                  </a:rPr>
                  <a:t>I</a:t>
                </a:r>
              </a:p>
            </p:txBody>
          </p:sp>
        </p:grpSp>
        <p:grpSp>
          <p:nvGrpSpPr>
            <p:cNvPr id="71696" name="Group 30"/>
            <p:cNvGrpSpPr>
              <a:grpSpLocks/>
            </p:cNvGrpSpPr>
            <p:nvPr/>
          </p:nvGrpSpPr>
          <p:grpSpPr bwMode="auto">
            <a:xfrm>
              <a:off x="337" y="3367"/>
              <a:ext cx="201" cy="194"/>
              <a:chOff x="1085" y="3859"/>
              <a:chExt cx="201" cy="194"/>
            </a:xfrm>
          </p:grpSpPr>
          <p:sp>
            <p:nvSpPr>
              <p:cNvPr id="71697" name="Oval 31"/>
              <p:cNvSpPr>
                <a:spLocks noChangeArrowheads="1"/>
              </p:cNvSpPr>
              <p:nvPr/>
            </p:nvSpPr>
            <p:spPr bwMode="auto">
              <a:xfrm>
                <a:off x="1108" y="3884"/>
                <a:ext cx="136" cy="1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1698" name="Text Box 32"/>
              <p:cNvSpPr txBox="1">
                <a:spLocks noChangeArrowheads="1"/>
              </p:cNvSpPr>
              <p:nvPr/>
            </p:nvSpPr>
            <p:spPr bwMode="auto">
              <a:xfrm>
                <a:off x="1085" y="3859"/>
                <a:ext cx="20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latin typeface="Comic Sans MS" pitchFamily="66" charset="0"/>
                  </a:rPr>
                  <a:t>I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52400"/>
            <a:ext cx="8805863" cy="1143000"/>
          </a:xfrm>
          <a:noFill/>
        </p:spPr>
        <p:txBody>
          <a:bodyPr/>
          <a:lstStyle/>
          <a:p>
            <a:r>
              <a:rPr lang="it-IT" sz="3600" b="1" smtClean="0">
                <a:solidFill>
                  <a:srgbClr val="FFFF00"/>
                </a:solidFill>
                <a:latin typeface="Comic Sans MS" pitchFamily="66" charset="0"/>
              </a:rPr>
              <a:t>Lo sviluppo degli “umab” e degli “inib” segue quello dei chemioterapici antitumorali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719513" y="1477963"/>
            <a:ext cx="1809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>
                <a:solidFill>
                  <a:schemeClr val="bg1"/>
                </a:solidFill>
                <a:latin typeface="Comic Sans MS" pitchFamily="66" charset="0"/>
              </a:rPr>
              <a:t>Acquisizione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849688" y="2239963"/>
            <a:ext cx="14970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>
                <a:solidFill>
                  <a:schemeClr val="bg1"/>
                </a:solidFill>
                <a:latin typeface="Comic Sans MS" pitchFamily="66" charset="0"/>
              </a:rPr>
              <a:t>Screening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919413" y="3078163"/>
            <a:ext cx="37607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>
                <a:solidFill>
                  <a:schemeClr val="bg1"/>
                </a:solidFill>
                <a:latin typeface="Comic Sans MS" pitchFamily="66" charset="0"/>
              </a:rPr>
              <a:t>Produzione e Formulazione</a:t>
            </a:r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3268663" y="3968750"/>
            <a:ext cx="31321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>
                <a:solidFill>
                  <a:schemeClr val="bg1"/>
                </a:solidFill>
                <a:latin typeface="Comic Sans MS" pitchFamily="66" charset="0"/>
              </a:rPr>
              <a:t>Studi clinici di fase I</a:t>
            </a:r>
          </a:p>
        </p:txBody>
      </p:sp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3251200" y="4730750"/>
            <a:ext cx="32861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>
                <a:solidFill>
                  <a:schemeClr val="bg1"/>
                </a:solidFill>
                <a:latin typeface="Comic Sans MS" pitchFamily="66" charset="0"/>
              </a:rPr>
              <a:t>Studi clinici di fase II</a:t>
            </a:r>
          </a:p>
        </p:txBody>
      </p:sp>
      <p:sp>
        <p:nvSpPr>
          <p:cNvPr id="72712" name="Text Box 9"/>
          <p:cNvSpPr txBox="1">
            <a:spLocks noChangeArrowheads="1"/>
          </p:cNvSpPr>
          <p:nvPr/>
        </p:nvSpPr>
        <p:spPr bwMode="auto">
          <a:xfrm>
            <a:off x="2957513" y="5492750"/>
            <a:ext cx="34401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>
                <a:solidFill>
                  <a:schemeClr val="bg1"/>
                </a:solidFill>
                <a:latin typeface="Comic Sans MS" pitchFamily="66" charset="0"/>
              </a:rPr>
              <a:t>Studi clinici di fase III</a:t>
            </a:r>
          </a:p>
        </p:txBody>
      </p:sp>
      <p:sp>
        <p:nvSpPr>
          <p:cNvPr id="72713" name="Text Box 10"/>
          <p:cNvSpPr txBox="1">
            <a:spLocks noChangeArrowheads="1"/>
          </p:cNvSpPr>
          <p:nvPr/>
        </p:nvSpPr>
        <p:spPr bwMode="auto">
          <a:xfrm>
            <a:off x="3568700" y="6208713"/>
            <a:ext cx="21859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>
                <a:solidFill>
                  <a:schemeClr val="bg1"/>
                </a:solidFill>
                <a:latin typeface="Comic Sans MS" pitchFamily="66" charset="0"/>
              </a:rPr>
              <a:t>Pratica medica</a:t>
            </a:r>
          </a:p>
        </p:txBody>
      </p:sp>
      <p:sp>
        <p:nvSpPr>
          <p:cNvPr id="72714" name="Line 11"/>
          <p:cNvSpPr>
            <a:spLocks noChangeShapeType="1"/>
          </p:cNvSpPr>
          <p:nvPr/>
        </p:nvSpPr>
        <p:spPr bwMode="auto">
          <a:xfrm>
            <a:off x="4538663" y="1866900"/>
            <a:ext cx="0" cy="3921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2715" name="Line 12"/>
          <p:cNvSpPr>
            <a:spLocks noChangeShapeType="1"/>
          </p:cNvSpPr>
          <p:nvPr/>
        </p:nvSpPr>
        <p:spPr bwMode="auto">
          <a:xfrm>
            <a:off x="4538663" y="2603500"/>
            <a:ext cx="0" cy="3921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2716" name="Line 14"/>
          <p:cNvSpPr>
            <a:spLocks noChangeShapeType="1"/>
          </p:cNvSpPr>
          <p:nvPr/>
        </p:nvSpPr>
        <p:spPr bwMode="auto">
          <a:xfrm>
            <a:off x="4560888" y="3646488"/>
            <a:ext cx="0" cy="3921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2717" name="Line 15"/>
          <p:cNvSpPr>
            <a:spLocks noChangeShapeType="1"/>
          </p:cNvSpPr>
          <p:nvPr/>
        </p:nvSpPr>
        <p:spPr bwMode="auto">
          <a:xfrm>
            <a:off x="4538663" y="4383088"/>
            <a:ext cx="0" cy="3921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2718" name="Line 16"/>
          <p:cNvSpPr>
            <a:spLocks noChangeShapeType="1"/>
          </p:cNvSpPr>
          <p:nvPr/>
        </p:nvSpPr>
        <p:spPr bwMode="auto">
          <a:xfrm>
            <a:off x="4560888" y="5119688"/>
            <a:ext cx="0" cy="3921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2719" name="Line 17"/>
          <p:cNvSpPr>
            <a:spLocks noChangeShapeType="1"/>
          </p:cNvSpPr>
          <p:nvPr/>
        </p:nvSpPr>
        <p:spPr bwMode="auto">
          <a:xfrm>
            <a:off x="4560888" y="5881688"/>
            <a:ext cx="0" cy="3921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64" name="Group 36"/>
          <p:cNvGraphicFramePr>
            <a:graphicFrameLocks noGrp="1"/>
          </p:cNvGraphicFramePr>
          <p:nvPr/>
        </p:nvGraphicFramePr>
        <p:xfrm>
          <a:off x="134938" y="1447800"/>
          <a:ext cx="8940800" cy="4464050"/>
        </p:xfrm>
        <a:graphic>
          <a:graphicData uri="http://schemas.openxmlformats.org/drawingml/2006/table">
            <a:tbl>
              <a:tblPr/>
              <a:tblGrid>
                <a:gridCol w="3716867"/>
                <a:gridCol w="5223933"/>
              </a:tblGrid>
              <a:tr h="119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Anticorpi monoclonali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….gli “umab”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1280" marR="8128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Inibitori della trasduzione del segnale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…” gli “inib”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1280" marR="8128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Rituximab (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CD20)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1280" marR="812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Imatinib mesilato (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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bcr-abl -,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c-kit-, PDGF-TKs) 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Trastuzumab (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HER2)</a:t>
                      </a:r>
                    </a:p>
                  </a:txBody>
                  <a:tcPr marL="81280" marR="812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Gefitinib (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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EGFR-TK)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marL="81280" marR="812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Erlotinib (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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EGFR-TK)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Cetuximab (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EGFR)</a:t>
                      </a:r>
                    </a:p>
                  </a:txBody>
                  <a:tcPr marL="81280" marR="812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Bortezomib (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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proteasoma)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Sorafenib, Sunitinib</a:t>
                      </a:r>
                    </a:p>
                  </a:txBody>
                  <a:tcPr marL="81280" marR="812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Bevacizumab (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VEGF)</a:t>
                      </a:r>
                    </a:p>
                  </a:txBody>
                  <a:tcPr marL="81280" marR="812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1280" marR="812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43" name="Rectangle 34"/>
          <p:cNvSpPr>
            <a:spLocks noChangeArrowheads="1"/>
          </p:cNvSpPr>
          <p:nvPr/>
        </p:nvSpPr>
        <p:spPr bwMode="auto">
          <a:xfrm>
            <a:off x="685800" y="228600"/>
            <a:ext cx="7772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Farmaci a Berasglio Molecolare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3.gstatic.com/images?q=tbn:ANd9GcRmVFr5-TlvyDJuwD6ZSVfw7F3UZAVpz2wcKSYuqMi7lJGFmALtLSsS3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052513"/>
            <a:ext cx="24685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https://encrypted-tbn1.gstatic.com/images?q=tbn:ANd9GcSwjJdy_3t2p-j4iRhWSqWqsW2srZmX63haM_zrTCQ2FpGDbK1Y0RAtM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1125538"/>
            <a:ext cx="24384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https://encrypted-tbn1.gstatic.com/images?q=tbn:ANd9GcQJo5An__t2SV11QdfDoxTZwoi0H3pHgnc_Bq1HqKoRqLAePQB3ysxAIyVv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3429000"/>
            <a:ext cx="24479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CasellaDiTesto 4"/>
          <p:cNvSpPr txBox="1">
            <a:spLocks noChangeArrowheads="1"/>
          </p:cNvSpPr>
          <p:nvPr/>
        </p:nvSpPr>
        <p:spPr bwMode="auto">
          <a:xfrm>
            <a:off x="3563938" y="549275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Esantemi</a:t>
            </a:r>
          </a:p>
        </p:txBody>
      </p:sp>
      <p:sp>
        <p:nvSpPr>
          <p:cNvPr id="12294" name="CasellaDiTesto 5"/>
          <p:cNvSpPr txBox="1">
            <a:spLocks noChangeArrowheads="1"/>
          </p:cNvSpPr>
          <p:nvPr/>
        </p:nvSpPr>
        <p:spPr bwMode="auto">
          <a:xfrm>
            <a:off x="1547813" y="2997200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Eritema fisso</a:t>
            </a:r>
          </a:p>
        </p:txBody>
      </p:sp>
      <p:pic>
        <p:nvPicPr>
          <p:cNvPr id="12295" name="Picture 8" descr="https://encrypted-tbn3.gstatic.com/images?q=tbn:ANd9GcRH7rD--7_Z5bBGILPDOAoaNIZkj6syGvhg3rJUH90UEzVm7fXJgdpp2yOX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3429000"/>
            <a:ext cx="23764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CasellaDiTesto 7"/>
          <p:cNvSpPr txBox="1">
            <a:spLocks noChangeArrowheads="1"/>
          </p:cNvSpPr>
          <p:nvPr/>
        </p:nvSpPr>
        <p:spPr bwMode="auto">
          <a:xfrm>
            <a:off x="5076825" y="2997200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Orticaria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74663" y="228600"/>
          <a:ext cx="8262937" cy="6343650"/>
        </p:xfrm>
        <a:graphic>
          <a:graphicData uri="http://schemas.openxmlformats.org/presentationml/2006/ole">
            <p:oleObj spid="_x0000_s3074" name="Diapositiva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>
            <a:off x="474663" y="3087688"/>
            <a:ext cx="8128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474663" y="3240088"/>
            <a:ext cx="8128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4741863" y="2935288"/>
            <a:ext cx="0" cy="609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5418138" y="2935288"/>
            <a:ext cx="0" cy="609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673600" y="2173288"/>
            <a:ext cx="134938" cy="7620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351463" y="2173288"/>
            <a:ext cx="134937" cy="7620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605338" y="3544888"/>
            <a:ext cx="271462" cy="9906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5283200" y="3544888"/>
            <a:ext cx="271463" cy="9906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1963738" y="2935288"/>
            <a:ext cx="0" cy="609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2641600" y="2935288"/>
            <a:ext cx="0" cy="609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1897063" y="2173288"/>
            <a:ext cx="134937" cy="7620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2573338" y="2173288"/>
            <a:ext cx="136525" cy="7620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1828800" y="3544888"/>
            <a:ext cx="271463" cy="9906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2506663" y="3544888"/>
            <a:ext cx="269875" cy="9906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8" name="AutoShape 16"/>
          <p:cNvSpPr>
            <a:spLocks noChangeArrowheads="1"/>
          </p:cNvSpPr>
          <p:nvPr/>
        </p:nvSpPr>
        <p:spPr bwMode="auto">
          <a:xfrm>
            <a:off x="1825625" y="1804988"/>
            <a:ext cx="203200" cy="381000"/>
          </a:xfrm>
          <a:prstGeom prst="moon">
            <a:avLst>
              <a:gd name="adj" fmla="val 53472"/>
            </a:avLst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69" name="AutoShape 17"/>
          <p:cNvSpPr>
            <a:spLocks noChangeArrowheads="1"/>
          </p:cNvSpPr>
          <p:nvPr/>
        </p:nvSpPr>
        <p:spPr bwMode="auto">
          <a:xfrm rot="10703751">
            <a:off x="2568575" y="1804988"/>
            <a:ext cx="203200" cy="381000"/>
          </a:xfrm>
          <a:prstGeom prst="moon">
            <a:avLst>
              <a:gd name="adj" fmla="val 53472"/>
            </a:avLst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0" name="AutoShape 18"/>
          <p:cNvSpPr>
            <a:spLocks noChangeArrowheads="1"/>
          </p:cNvSpPr>
          <p:nvPr/>
        </p:nvSpPr>
        <p:spPr bwMode="auto">
          <a:xfrm>
            <a:off x="4605338" y="1798638"/>
            <a:ext cx="203200" cy="381000"/>
          </a:xfrm>
          <a:prstGeom prst="moon">
            <a:avLst>
              <a:gd name="adj" fmla="val 53472"/>
            </a:avLst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1" name="AutoShape 19"/>
          <p:cNvSpPr>
            <a:spLocks noChangeArrowheads="1"/>
          </p:cNvSpPr>
          <p:nvPr/>
        </p:nvSpPr>
        <p:spPr bwMode="auto">
          <a:xfrm rot="10703751">
            <a:off x="5351463" y="1798638"/>
            <a:ext cx="203200" cy="381000"/>
          </a:xfrm>
          <a:prstGeom prst="moon">
            <a:avLst>
              <a:gd name="adj" fmla="val 53472"/>
            </a:avLst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2" name="Oval 20"/>
          <p:cNvSpPr>
            <a:spLocks noChangeArrowheads="1"/>
          </p:cNvSpPr>
          <p:nvPr/>
        </p:nvSpPr>
        <p:spPr bwMode="auto">
          <a:xfrm>
            <a:off x="4808538" y="1855788"/>
            <a:ext cx="542925" cy="30480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7647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338138" y="2025650"/>
            <a:ext cx="1608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Extracellular</a:t>
            </a:r>
          </a:p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domain</a:t>
            </a:r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>
            <a:off x="5418138" y="4535488"/>
            <a:ext cx="0" cy="685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460375" y="3586163"/>
            <a:ext cx="123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Tyrosine </a:t>
            </a:r>
          </a:p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kinase </a:t>
            </a:r>
          </a:p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domain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460375" y="4500563"/>
            <a:ext cx="1414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C-terminus</a:t>
            </a:r>
          </a:p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domain</a:t>
            </a:r>
          </a:p>
          <a:p>
            <a:endParaRPr lang="it-IT" sz="2400">
              <a:latin typeface="Comic Sans MS" pitchFamily="66" charset="0"/>
            </a:endParaRPr>
          </a:p>
        </p:txBody>
      </p:sp>
      <p:sp>
        <p:nvSpPr>
          <p:cNvPr id="74777" name="AutoShape 25"/>
          <p:cNvSpPr>
            <a:spLocks noChangeArrowheads="1"/>
          </p:cNvSpPr>
          <p:nvPr/>
        </p:nvSpPr>
        <p:spPr bwMode="auto">
          <a:xfrm>
            <a:off x="4614863" y="3773488"/>
            <a:ext cx="203200" cy="228600"/>
          </a:xfrm>
          <a:prstGeom prst="flowChartDelay">
            <a:avLst/>
          </a:prstGeom>
          <a:gradFill rotWithShape="0">
            <a:gsLst>
              <a:gs pos="0">
                <a:srgbClr val="FFFF00"/>
              </a:gs>
              <a:gs pos="5000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8" name="AutoShape 26"/>
          <p:cNvSpPr>
            <a:spLocks noChangeArrowheads="1"/>
          </p:cNvSpPr>
          <p:nvPr/>
        </p:nvSpPr>
        <p:spPr bwMode="auto">
          <a:xfrm rot="10679848">
            <a:off x="5351463" y="3773488"/>
            <a:ext cx="203200" cy="228600"/>
          </a:xfrm>
          <a:prstGeom prst="flowChartDelay">
            <a:avLst/>
          </a:prstGeom>
          <a:gradFill rotWithShape="0">
            <a:gsLst>
              <a:gs pos="0">
                <a:srgbClr val="FFFF00"/>
              </a:gs>
              <a:gs pos="50000">
                <a:srgbClr val="767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79" name="Line 27"/>
          <p:cNvSpPr>
            <a:spLocks noChangeShapeType="1"/>
          </p:cNvSpPr>
          <p:nvPr/>
        </p:nvSpPr>
        <p:spPr bwMode="auto">
          <a:xfrm>
            <a:off x="4808538" y="3697288"/>
            <a:ext cx="609600" cy="533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4780" name="Line 28"/>
          <p:cNvSpPr>
            <a:spLocks noChangeShapeType="1"/>
          </p:cNvSpPr>
          <p:nvPr/>
        </p:nvSpPr>
        <p:spPr bwMode="auto">
          <a:xfrm flipH="1">
            <a:off x="4741863" y="3697288"/>
            <a:ext cx="609600" cy="533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74781" name="Group 29"/>
          <p:cNvGrpSpPr>
            <a:grpSpLocks/>
          </p:cNvGrpSpPr>
          <p:nvPr/>
        </p:nvGrpSpPr>
        <p:grpSpPr bwMode="auto">
          <a:xfrm>
            <a:off x="5689600" y="4078288"/>
            <a:ext cx="293688" cy="342900"/>
            <a:chOff x="4032" y="2832"/>
            <a:chExt cx="208" cy="216"/>
          </a:xfrm>
        </p:grpSpPr>
        <p:sp>
          <p:nvSpPr>
            <p:cNvPr id="74833" name="Oval 30"/>
            <p:cNvSpPr>
              <a:spLocks noChangeArrowheads="1"/>
            </p:cNvSpPr>
            <p:nvPr/>
          </p:nvSpPr>
          <p:spPr bwMode="auto">
            <a:xfrm>
              <a:off x="4032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007676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34" name="Text Box 31"/>
            <p:cNvSpPr txBox="1">
              <a:spLocks noChangeArrowheads="1"/>
            </p:cNvSpPr>
            <p:nvPr/>
          </p:nvSpPr>
          <p:spPr bwMode="auto">
            <a:xfrm>
              <a:off x="4032" y="2835"/>
              <a:ext cx="20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chemeClr val="bg1"/>
                  </a:solidFill>
                  <a:latin typeface="Comic Sans MS" pitchFamily="66" charset="0"/>
                </a:rPr>
                <a:t>P</a:t>
              </a:r>
            </a:p>
          </p:txBody>
        </p:sp>
      </p:grpSp>
      <p:grpSp>
        <p:nvGrpSpPr>
          <p:cNvPr id="74782" name="Group 32"/>
          <p:cNvGrpSpPr>
            <a:grpSpLocks/>
          </p:cNvGrpSpPr>
          <p:nvPr/>
        </p:nvGrpSpPr>
        <p:grpSpPr bwMode="auto">
          <a:xfrm>
            <a:off x="5554663" y="4916488"/>
            <a:ext cx="293687" cy="342900"/>
            <a:chOff x="4032" y="2832"/>
            <a:chExt cx="208" cy="216"/>
          </a:xfrm>
        </p:grpSpPr>
        <p:sp>
          <p:nvSpPr>
            <p:cNvPr id="74831" name="Oval 33"/>
            <p:cNvSpPr>
              <a:spLocks noChangeArrowheads="1"/>
            </p:cNvSpPr>
            <p:nvPr/>
          </p:nvSpPr>
          <p:spPr bwMode="auto">
            <a:xfrm>
              <a:off x="4032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007676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32" name="Text Box 34"/>
            <p:cNvSpPr txBox="1">
              <a:spLocks noChangeArrowheads="1"/>
            </p:cNvSpPr>
            <p:nvPr/>
          </p:nvSpPr>
          <p:spPr bwMode="auto">
            <a:xfrm>
              <a:off x="4032" y="2835"/>
              <a:ext cx="20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chemeClr val="bg1"/>
                  </a:solidFill>
                  <a:latin typeface="Comic Sans MS" pitchFamily="66" charset="0"/>
                </a:rPr>
                <a:t>P</a:t>
              </a:r>
            </a:p>
          </p:txBody>
        </p:sp>
      </p:grpSp>
      <p:grpSp>
        <p:nvGrpSpPr>
          <p:cNvPr id="74783" name="Group 35"/>
          <p:cNvGrpSpPr>
            <a:grpSpLocks/>
          </p:cNvGrpSpPr>
          <p:nvPr/>
        </p:nvGrpSpPr>
        <p:grpSpPr bwMode="auto">
          <a:xfrm>
            <a:off x="5554663" y="4535488"/>
            <a:ext cx="293687" cy="342900"/>
            <a:chOff x="4032" y="2832"/>
            <a:chExt cx="208" cy="216"/>
          </a:xfrm>
        </p:grpSpPr>
        <p:sp>
          <p:nvSpPr>
            <p:cNvPr id="74829" name="Oval 36"/>
            <p:cNvSpPr>
              <a:spLocks noChangeArrowheads="1"/>
            </p:cNvSpPr>
            <p:nvPr/>
          </p:nvSpPr>
          <p:spPr bwMode="auto">
            <a:xfrm>
              <a:off x="4032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007676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30" name="Text Box 37"/>
            <p:cNvSpPr txBox="1">
              <a:spLocks noChangeArrowheads="1"/>
            </p:cNvSpPr>
            <p:nvPr/>
          </p:nvSpPr>
          <p:spPr bwMode="auto">
            <a:xfrm>
              <a:off x="4032" y="2835"/>
              <a:ext cx="20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chemeClr val="bg1"/>
                  </a:solidFill>
                  <a:latin typeface="Comic Sans MS" pitchFamily="66" charset="0"/>
                </a:rPr>
                <a:t>P</a:t>
              </a:r>
            </a:p>
          </p:txBody>
        </p:sp>
      </p:grpSp>
      <p:sp>
        <p:nvSpPr>
          <p:cNvPr id="74784" name="Line 38"/>
          <p:cNvSpPr>
            <a:spLocks noChangeShapeType="1"/>
          </p:cNvSpPr>
          <p:nvPr/>
        </p:nvSpPr>
        <p:spPr bwMode="auto">
          <a:xfrm>
            <a:off x="4741863" y="4535488"/>
            <a:ext cx="0" cy="685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85" name="Line 39"/>
          <p:cNvSpPr>
            <a:spLocks noChangeShapeType="1"/>
          </p:cNvSpPr>
          <p:nvPr/>
        </p:nvSpPr>
        <p:spPr bwMode="auto">
          <a:xfrm>
            <a:off x="1963738" y="4535488"/>
            <a:ext cx="0" cy="685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86" name="Line 40"/>
          <p:cNvSpPr>
            <a:spLocks noChangeShapeType="1"/>
          </p:cNvSpPr>
          <p:nvPr/>
        </p:nvSpPr>
        <p:spPr bwMode="auto">
          <a:xfrm>
            <a:off x="2641600" y="4535488"/>
            <a:ext cx="0" cy="685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74787" name="Group 41"/>
          <p:cNvGrpSpPr>
            <a:grpSpLocks/>
          </p:cNvGrpSpPr>
          <p:nvPr/>
        </p:nvGrpSpPr>
        <p:grpSpPr bwMode="auto">
          <a:xfrm>
            <a:off x="4335463" y="4916488"/>
            <a:ext cx="293687" cy="342900"/>
            <a:chOff x="4032" y="2832"/>
            <a:chExt cx="208" cy="216"/>
          </a:xfrm>
        </p:grpSpPr>
        <p:sp>
          <p:nvSpPr>
            <p:cNvPr id="74827" name="Oval 42"/>
            <p:cNvSpPr>
              <a:spLocks noChangeArrowheads="1"/>
            </p:cNvSpPr>
            <p:nvPr/>
          </p:nvSpPr>
          <p:spPr bwMode="auto">
            <a:xfrm>
              <a:off x="4032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007676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28" name="Text Box 43"/>
            <p:cNvSpPr txBox="1">
              <a:spLocks noChangeArrowheads="1"/>
            </p:cNvSpPr>
            <p:nvPr/>
          </p:nvSpPr>
          <p:spPr bwMode="auto">
            <a:xfrm>
              <a:off x="4032" y="2835"/>
              <a:ext cx="20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chemeClr val="bg1"/>
                  </a:solidFill>
                  <a:latin typeface="Comic Sans MS" pitchFamily="66" charset="0"/>
                </a:rPr>
                <a:t>P</a:t>
              </a:r>
            </a:p>
          </p:txBody>
        </p:sp>
      </p:grpSp>
      <p:grpSp>
        <p:nvGrpSpPr>
          <p:cNvPr id="74788" name="Group 44"/>
          <p:cNvGrpSpPr>
            <a:grpSpLocks/>
          </p:cNvGrpSpPr>
          <p:nvPr/>
        </p:nvGrpSpPr>
        <p:grpSpPr bwMode="auto">
          <a:xfrm>
            <a:off x="4335463" y="4535488"/>
            <a:ext cx="293687" cy="342900"/>
            <a:chOff x="4032" y="2832"/>
            <a:chExt cx="208" cy="216"/>
          </a:xfrm>
        </p:grpSpPr>
        <p:sp>
          <p:nvSpPr>
            <p:cNvPr id="74825" name="Oval 45"/>
            <p:cNvSpPr>
              <a:spLocks noChangeArrowheads="1"/>
            </p:cNvSpPr>
            <p:nvPr/>
          </p:nvSpPr>
          <p:spPr bwMode="auto">
            <a:xfrm>
              <a:off x="4032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007676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26" name="Text Box 46"/>
            <p:cNvSpPr txBox="1">
              <a:spLocks noChangeArrowheads="1"/>
            </p:cNvSpPr>
            <p:nvPr/>
          </p:nvSpPr>
          <p:spPr bwMode="auto">
            <a:xfrm>
              <a:off x="4032" y="2835"/>
              <a:ext cx="20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chemeClr val="bg1"/>
                  </a:solidFill>
                  <a:latin typeface="Comic Sans MS" pitchFamily="66" charset="0"/>
                </a:rPr>
                <a:t>P</a:t>
              </a:r>
            </a:p>
          </p:txBody>
        </p:sp>
      </p:grpSp>
      <p:grpSp>
        <p:nvGrpSpPr>
          <p:cNvPr id="74789" name="Group 47"/>
          <p:cNvGrpSpPr>
            <a:grpSpLocks/>
          </p:cNvGrpSpPr>
          <p:nvPr/>
        </p:nvGrpSpPr>
        <p:grpSpPr bwMode="auto">
          <a:xfrm>
            <a:off x="4198938" y="4078288"/>
            <a:ext cx="293687" cy="342900"/>
            <a:chOff x="4032" y="2832"/>
            <a:chExt cx="208" cy="216"/>
          </a:xfrm>
        </p:grpSpPr>
        <p:sp>
          <p:nvSpPr>
            <p:cNvPr id="74823" name="Oval 48"/>
            <p:cNvSpPr>
              <a:spLocks noChangeArrowheads="1"/>
            </p:cNvSpPr>
            <p:nvPr/>
          </p:nvSpPr>
          <p:spPr bwMode="auto">
            <a:xfrm>
              <a:off x="4032" y="28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007676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824" name="Text Box 49"/>
            <p:cNvSpPr txBox="1">
              <a:spLocks noChangeArrowheads="1"/>
            </p:cNvSpPr>
            <p:nvPr/>
          </p:nvSpPr>
          <p:spPr bwMode="auto">
            <a:xfrm>
              <a:off x="4032" y="2835"/>
              <a:ext cx="20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chemeClr val="bg1"/>
                  </a:solidFill>
                  <a:latin typeface="Comic Sans MS" pitchFamily="66" charset="0"/>
                </a:rPr>
                <a:t>P</a:t>
              </a:r>
            </a:p>
          </p:txBody>
        </p:sp>
      </p:grpSp>
      <p:sp>
        <p:nvSpPr>
          <p:cNvPr id="74790" name="Line 50"/>
          <p:cNvSpPr>
            <a:spLocks noChangeShapeType="1"/>
          </p:cNvSpPr>
          <p:nvPr/>
        </p:nvSpPr>
        <p:spPr bwMode="auto">
          <a:xfrm>
            <a:off x="4470400" y="4230688"/>
            <a:ext cx="1349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91" name="Line 51"/>
          <p:cNvSpPr>
            <a:spLocks noChangeShapeType="1"/>
          </p:cNvSpPr>
          <p:nvPr/>
        </p:nvSpPr>
        <p:spPr bwMode="auto">
          <a:xfrm>
            <a:off x="4605338" y="5068888"/>
            <a:ext cx="1365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92" name="Line 52"/>
          <p:cNvSpPr>
            <a:spLocks noChangeShapeType="1"/>
          </p:cNvSpPr>
          <p:nvPr/>
        </p:nvSpPr>
        <p:spPr bwMode="auto">
          <a:xfrm>
            <a:off x="4605338" y="4687888"/>
            <a:ext cx="1365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93" name="Line 53"/>
          <p:cNvSpPr>
            <a:spLocks noChangeShapeType="1"/>
          </p:cNvSpPr>
          <p:nvPr/>
        </p:nvSpPr>
        <p:spPr bwMode="auto">
          <a:xfrm>
            <a:off x="5418138" y="5068888"/>
            <a:ext cx="1365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94" name="Line 54"/>
          <p:cNvSpPr>
            <a:spLocks noChangeShapeType="1"/>
          </p:cNvSpPr>
          <p:nvPr/>
        </p:nvSpPr>
        <p:spPr bwMode="auto">
          <a:xfrm>
            <a:off x="5418138" y="4687888"/>
            <a:ext cx="1365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95" name="Line 55"/>
          <p:cNvSpPr>
            <a:spLocks noChangeShapeType="1"/>
          </p:cNvSpPr>
          <p:nvPr/>
        </p:nvSpPr>
        <p:spPr bwMode="auto">
          <a:xfrm>
            <a:off x="5554663" y="4230688"/>
            <a:ext cx="1349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96" name="Oval 56"/>
          <p:cNvSpPr>
            <a:spLocks noChangeArrowheads="1"/>
          </p:cNvSpPr>
          <p:nvPr/>
        </p:nvSpPr>
        <p:spPr bwMode="auto">
          <a:xfrm>
            <a:off x="5759450" y="3744913"/>
            <a:ext cx="271463" cy="3048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97" name="Text Box 57"/>
          <p:cNvSpPr txBox="1">
            <a:spLocks noChangeArrowheads="1"/>
          </p:cNvSpPr>
          <p:nvPr/>
        </p:nvSpPr>
        <p:spPr bwMode="auto">
          <a:xfrm>
            <a:off x="5697538" y="3781425"/>
            <a:ext cx="460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>
                <a:latin typeface="Comic Sans MS" pitchFamily="66" charset="0"/>
              </a:rPr>
              <a:t>ATP</a:t>
            </a:r>
          </a:p>
        </p:txBody>
      </p:sp>
      <p:sp>
        <p:nvSpPr>
          <p:cNvPr id="74798" name="Oval 58"/>
          <p:cNvSpPr>
            <a:spLocks noChangeArrowheads="1"/>
          </p:cNvSpPr>
          <p:nvPr/>
        </p:nvSpPr>
        <p:spPr bwMode="auto">
          <a:xfrm>
            <a:off x="4144963" y="3735388"/>
            <a:ext cx="269875" cy="3048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99" name="Text Box 59"/>
          <p:cNvSpPr txBox="1">
            <a:spLocks noChangeArrowheads="1"/>
          </p:cNvSpPr>
          <p:nvPr/>
        </p:nvSpPr>
        <p:spPr bwMode="auto">
          <a:xfrm>
            <a:off x="4083050" y="3771900"/>
            <a:ext cx="460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 b="1">
                <a:latin typeface="Comic Sans MS" pitchFamily="66" charset="0"/>
              </a:rPr>
              <a:t>ATP</a:t>
            </a:r>
          </a:p>
        </p:txBody>
      </p:sp>
      <p:sp>
        <p:nvSpPr>
          <p:cNvPr id="74800" name="Text Box 60"/>
          <p:cNvSpPr txBox="1">
            <a:spLocks noChangeArrowheads="1"/>
          </p:cNvSpPr>
          <p:nvPr/>
        </p:nvSpPr>
        <p:spPr bwMode="auto">
          <a:xfrm>
            <a:off x="7315200" y="3205163"/>
            <a:ext cx="1795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Cell membrane</a:t>
            </a:r>
          </a:p>
        </p:txBody>
      </p:sp>
      <p:sp>
        <p:nvSpPr>
          <p:cNvPr id="74801" name="Text Box 61"/>
          <p:cNvSpPr txBox="1">
            <a:spLocks noChangeArrowheads="1"/>
          </p:cNvSpPr>
          <p:nvPr/>
        </p:nvSpPr>
        <p:spPr bwMode="auto">
          <a:xfrm>
            <a:off x="4149725" y="919163"/>
            <a:ext cx="214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Ligand</a:t>
            </a:r>
          </a:p>
          <a:p>
            <a:pPr algn="ctr"/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(e.g. EGF, TGF</a:t>
            </a:r>
            <a:r>
              <a:rPr lang="it-IT" b="1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74802" name="Text Box 62"/>
          <p:cNvSpPr txBox="1">
            <a:spLocks noChangeArrowheads="1"/>
          </p:cNvSpPr>
          <p:nvPr/>
        </p:nvSpPr>
        <p:spPr bwMode="auto">
          <a:xfrm>
            <a:off x="6135688" y="1681163"/>
            <a:ext cx="292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1. receptor dimerization</a:t>
            </a:r>
          </a:p>
        </p:txBody>
      </p:sp>
      <p:sp>
        <p:nvSpPr>
          <p:cNvPr id="74803" name="Text Box 63"/>
          <p:cNvSpPr txBox="1">
            <a:spLocks noChangeArrowheads="1"/>
          </p:cNvSpPr>
          <p:nvPr/>
        </p:nvSpPr>
        <p:spPr bwMode="auto">
          <a:xfrm>
            <a:off x="6096000" y="3662363"/>
            <a:ext cx="3049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2. tyrosine kinase domain</a:t>
            </a:r>
          </a:p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    activation</a:t>
            </a:r>
          </a:p>
        </p:txBody>
      </p:sp>
      <p:sp>
        <p:nvSpPr>
          <p:cNvPr id="74804" name="Text Box 64"/>
          <p:cNvSpPr txBox="1">
            <a:spLocks noChangeArrowheads="1"/>
          </p:cNvSpPr>
          <p:nvPr/>
        </p:nvSpPr>
        <p:spPr bwMode="auto">
          <a:xfrm>
            <a:off x="7383463" y="4576763"/>
            <a:ext cx="171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Cytoplasmatic</a:t>
            </a:r>
          </a:p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region</a:t>
            </a:r>
          </a:p>
        </p:txBody>
      </p:sp>
      <p:sp>
        <p:nvSpPr>
          <p:cNvPr id="74805" name="Oval 65"/>
          <p:cNvSpPr>
            <a:spLocks noChangeArrowheads="1"/>
          </p:cNvSpPr>
          <p:nvPr/>
        </p:nvSpPr>
        <p:spPr bwMode="auto">
          <a:xfrm>
            <a:off x="4402138" y="5562600"/>
            <a:ext cx="203200" cy="22860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806" name="Oval 66"/>
          <p:cNvSpPr>
            <a:spLocks noChangeArrowheads="1"/>
          </p:cNvSpPr>
          <p:nvPr/>
        </p:nvSpPr>
        <p:spPr bwMode="auto">
          <a:xfrm>
            <a:off x="5554663" y="5562600"/>
            <a:ext cx="203200" cy="22860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4819" name="Oval 67"/>
          <p:cNvSpPr>
            <a:spLocks noChangeArrowheads="1"/>
          </p:cNvSpPr>
          <p:nvPr/>
        </p:nvSpPr>
        <p:spPr bwMode="auto">
          <a:xfrm>
            <a:off x="4335463" y="5791200"/>
            <a:ext cx="338137" cy="3810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714820" name="Oval 68"/>
          <p:cNvSpPr>
            <a:spLocks noChangeArrowheads="1"/>
          </p:cNvSpPr>
          <p:nvPr/>
        </p:nvSpPr>
        <p:spPr bwMode="auto">
          <a:xfrm>
            <a:off x="5486400" y="5781675"/>
            <a:ext cx="338138" cy="3810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74809" name="Line 69"/>
          <p:cNvSpPr>
            <a:spLocks noChangeShapeType="1"/>
          </p:cNvSpPr>
          <p:nvPr/>
        </p:nvSpPr>
        <p:spPr bwMode="auto">
          <a:xfrm>
            <a:off x="5080000" y="5638800"/>
            <a:ext cx="0" cy="838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4810" name="Text Box 70"/>
          <p:cNvSpPr txBox="1">
            <a:spLocks noChangeArrowheads="1"/>
          </p:cNvSpPr>
          <p:nvPr/>
        </p:nvSpPr>
        <p:spPr bwMode="auto">
          <a:xfrm>
            <a:off x="5621338" y="6329363"/>
            <a:ext cx="2452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 signal transduction</a:t>
            </a:r>
          </a:p>
        </p:txBody>
      </p:sp>
      <p:sp>
        <p:nvSpPr>
          <p:cNvPr id="74811" name="Text Box 71"/>
          <p:cNvSpPr txBox="1">
            <a:spLocks noChangeArrowheads="1"/>
          </p:cNvSpPr>
          <p:nvPr/>
        </p:nvSpPr>
        <p:spPr bwMode="auto">
          <a:xfrm>
            <a:off x="6299200" y="4195763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 transphosphorylation</a:t>
            </a:r>
          </a:p>
        </p:txBody>
      </p:sp>
      <p:sp>
        <p:nvSpPr>
          <p:cNvPr id="74812" name="Text Box 72"/>
          <p:cNvSpPr txBox="1">
            <a:spLocks noChangeArrowheads="1"/>
          </p:cNvSpPr>
          <p:nvPr/>
        </p:nvSpPr>
        <p:spPr bwMode="auto">
          <a:xfrm>
            <a:off x="6299200" y="5338763"/>
            <a:ext cx="2559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 phosphorylation of</a:t>
            </a:r>
          </a:p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  substrate tyrosines</a:t>
            </a:r>
          </a:p>
        </p:txBody>
      </p:sp>
      <p:sp>
        <p:nvSpPr>
          <p:cNvPr id="74813" name="Text Box 73"/>
          <p:cNvSpPr txBox="1">
            <a:spLocks noChangeArrowheads="1"/>
          </p:cNvSpPr>
          <p:nvPr/>
        </p:nvSpPr>
        <p:spPr bwMode="auto">
          <a:xfrm>
            <a:off x="1016000" y="5872163"/>
            <a:ext cx="2268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Inactive monomers</a:t>
            </a:r>
          </a:p>
        </p:txBody>
      </p:sp>
      <p:sp>
        <p:nvSpPr>
          <p:cNvPr id="74814" name="Text Box 74"/>
          <p:cNvSpPr txBox="1">
            <a:spLocks noChangeArrowheads="1"/>
          </p:cNvSpPr>
          <p:nvPr/>
        </p:nvSpPr>
        <p:spPr bwMode="auto">
          <a:xfrm>
            <a:off x="1963738" y="685800"/>
            <a:ext cx="9493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 b="1">
                <a:solidFill>
                  <a:schemeClr val="bg1"/>
                </a:solidFill>
                <a:latin typeface="Comic Sans MS" pitchFamily="66" charset="0"/>
              </a:rPr>
              <a:t>EGFR</a:t>
            </a:r>
          </a:p>
          <a:p>
            <a:r>
              <a:rPr lang="it-IT" sz="1700" b="1">
                <a:solidFill>
                  <a:schemeClr val="bg1"/>
                </a:solidFill>
                <a:latin typeface="Comic Sans MS" pitchFamily="66" charset="0"/>
              </a:rPr>
              <a:t>HER2</a:t>
            </a:r>
          </a:p>
          <a:p>
            <a:r>
              <a:rPr lang="it-IT" sz="1700" b="1">
                <a:solidFill>
                  <a:schemeClr val="bg1"/>
                </a:solidFill>
                <a:latin typeface="Comic Sans MS" pitchFamily="66" charset="0"/>
              </a:rPr>
              <a:t>HER3</a:t>
            </a:r>
          </a:p>
          <a:p>
            <a:r>
              <a:rPr lang="it-IT" sz="1700" b="1">
                <a:solidFill>
                  <a:schemeClr val="bg1"/>
                </a:solidFill>
                <a:latin typeface="Comic Sans MS" pitchFamily="66" charset="0"/>
              </a:rPr>
              <a:t>HER4</a:t>
            </a:r>
          </a:p>
        </p:txBody>
      </p:sp>
      <p:sp>
        <p:nvSpPr>
          <p:cNvPr id="74815" name="Arc 75"/>
          <p:cNvSpPr>
            <a:spLocks/>
          </p:cNvSpPr>
          <p:nvPr/>
        </p:nvSpPr>
        <p:spPr bwMode="auto">
          <a:xfrm flipV="1">
            <a:off x="3116263" y="4572000"/>
            <a:ext cx="473075" cy="1524000"/>
          </a:xfrm>
          <a:custGeom>
            <a:avLst/>
            <a:gdLst>
              <a:gd name="T0" fmla="*/ 0 w 21600"/>
              <a:gd name="T1" fmla="*/ 0 h 21600"/>
              <a:gd name="T2" fmla="*/ 10384280 w 21600"/>
              <a:gd name="T3" fmla="*/ 107526663 h 21600"/>
              <a:gd name="T4" fmla="*/ 0 w 21600"/>
              <a:gd name="T5" fmla="*/ 10752666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816" name="Arc 76"/>
          <p:cNvSpPr>
            <a:spLocks/>
          </p:cNvSpPr>
          <p:nvPr/>
        </p:nvSpPr>
        <p:spPr bwMode="auto">
          <a:xfrm rot="-10705128" flipH="1" flipV="1">
            <a:off x="3116263" y="3962400"/>
            <a:ext cx="473075" cy="609600"/>
          </a:xfrm>
          <a:custGeom>
            <a:avLst/>
            <a:gdLst>
              <a:gd name="T0" fmla="*/ 0 w 21600"/>
              <a:gd name="T1" fmla="*/ 0 h 21600"/>
              <a:gd name="T2" fmla="*/ 10384280 w 21600"/>
              <a:gd name="T3" fmla="*/ 17204267 h 21600"/>
              <a:gd name="T4" fmla="*/ 0 w 21600"/>
              <a:gd name="T5" fmla="*/ 172042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817" name="Oval 77"/>
          <p:cNvSpPr>
            <a:spLocks noChangeArrowheads="1"/>
          </p:cNvSpPr>
          <p:nvPr/>
        </p:nvSpPr>
        <p:spPr bwMode="auto">
          <a:xfrm>
            <a:off x="3657600" y="1066800"/>
            <a:ext cx="541338" cy="30480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7647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818" name="Line 78"/>
          <p:cNvSpPr>
            <a:spLocks noChangeShapeType="1"/>
          </p:cNvSpPr>
          <p:nvPr/>
        </p:nvSpPr>
        <p:spPr bwMode="auto">
          <a:xfrm>
            <a:off x="4064000" y="1524000"/>
            <a:ext cx="406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4819" name="Text Box 79"/>
          <p:cNvSpPr txBox="1">
            <a:spLocks noChangeArrowheads="1"/>
          </p:cNvSpPr>
          <p:nvPr/>
        </p:nvSpPr>
        <p:spPr bwMode="auto">
          <a:xfrm>
            <a:off x="250825" y="260350"/>
            <a:ext cx="8107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Structure of the EGF receptor and its mechanism of activation</a:t>
            </a:r>
          </a:p>
        </p:txBody>
      </p:sp>
      <p:sp>
        <p:nvSpPr>
          <p:cNvPr id="74820" name="Text Box 80"/>
          <p:cNvSpPr txBox="1">
            <a:spLocks noChangeArrowheads="1"/>
          </p:cNvSpPr>
          <p:nvPr/>
        </p:nvSpPr>
        <p:spPr bwMode="auto">
          <a:xfrm>
            <a:off x="392113" y="6365875"/>
            <a:ext cx="4849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From E. Raymond et al., 2000 (modified)</a:t>
            </a:r>
          </a:p>
        </p:txBody>
      </p:sp>
      <p:sp>
        <p:nvSpPr>
          <p:cNvPr id="74821" name="Text Box 81"/>
          <p:cNvSpPr txBox="1">
            <a:spLocks noChangeArrowheads="1"/>
          </p:cNvSpPr>
          <p:nvPr/>
        </p:nvSpPr>
        <p:spPr bwMode="auto">
          <a:xfrm>
            <a:off x="5537200" y="5557838"/>
            <a:ext cx="266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P</a:t>
            </a:r>
          </a:p>
        </p:txBody>
      </p:sp>
      <p:sp>
        <p:nvSpPr>
          <p:cNvPr id="74822" name="Text Box 82"/>
          <p:cNvSpPr txBox="1">
            <a:spLocks noChangeArrowheads="1"/>
          </p:cNvSpPr>
          <p:nvPr/>
        </p:nvSpPr>
        <p:spPr bwMode="auto">
          <a:xfrm>
            <a:off x="4386263" y="5557838"/>
            <a:ext cx="265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641600" y="762000"/>
            <a:ext cx="3860800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/>
              <a:t>EGFR: FUNZIONE FISIOLGICA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76475"/>
            <a:ext cx="4608513" cy="446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828" name="Text Box 4"/>
          <p:cNvSpPr txBox="1">
            <a:spLocks noChangeArrowheads="1"/>
          </p:cNvSpPr>
          <p:nvPr/>
        </p:nvSpPr>
        <p:spPr bwMode="auto">
          <a:xfrm>
            <a:off x="5076825" y="3724275"/>
            <a:ext cx="36210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FFFF"/>
                </a:solidFill>
              </a:rPr>
              <a:t>Una delle principali vie molecolari attivate dall’EGFR è quella di ras. Ras viene reclutata attraverso il legame con la molecola SOS.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71775" y="3716338"/>
            <a:ext cx="2305050" cy="288925"/>
            <a:chOff x="1746" y="2341"/>
            <a:chExt cx="1452" cy="182"/>
          </a:xfrm>
        </p:grpSpPr>
        <p:sp>
          <p:nvSpPr>
            <p:cNvPr id="75782" name="Line 6"/>
            <p:cNvSpPr>
              <a:spLocks noChangeShapeType="1"/>
            </p:cNvSpPr>
            <p:nvPr/>
          </p:nvSpPr>
          <p:spPr bwMode="auto">
            <a:xfrm>
              <a:off x="2064" y="2432"/>
              <a:ext cx="11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5783" name="Oval 7"/>
            <p:cNvSpPr>
              <a:spLocks noChangeArrowheads="1"/>
            </p:cNvSpPr>
            <p:nvPr/>
          </p:nvSpPr>
          <p:spPr bwMode="auto">
            <a:xfrm>
              <a:off x="1746" y="2341"/>
              <a:ext cx="318" cy="18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1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8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76475"/>
            <a:ext cx="4608513" cy="446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35288" y="4048125"/>
            <a:ext cx="2141537" cy="744538"/>
            <a:chOff x="1849" y="2550"/>
            <a:chExt cx="1349" cy="469"/>
          </a:xfrm>
        </p:grpSpPr>
        <p:sp>
          <p:nvSpPr>
            <p:cNvPr id="76806" name="Oval 5"/>
            <p:cNvSpPr>
              <a:spLocks noChangeArrowheads="1"/>
            </p:cNvSpPr>
            <p:nvPr/>
          </p:nvSpPr>
          <p:spPr bwMode="auto">
            <a:xfrm rot="1989423">
              <a:off x="1849" y="2550"/>
              <a:ext cx="1065" cy="4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76807" name="Line 6"/>
            <p:cNvSpPr>
              <a:spLocks noChangeShapeType="1"/>
            </p:cNvSpPr>
            <p:nvPr/>
          </p:nvSpPr>
          <p:spPr bwMode="auto">
            <a:xfrm>
              <a:off x="2562" y="2614"/>
              <a:ext cx="6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18855" name="Rectangle 7"/>
          <p:cNvSpPr>
            <a:spLocks noChangeArrowheads="1"/>
          </p:cNvSpPr>
          <p:nvPr/>
        </p:nvSpPr>
        <p:spPr bwMode="auto">
          <a:xfrm>
            <a:off x="5148263" y="3952875"/>
            <a:ext cx="33845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FFFF"/>
                </a:solidFill>
              </a:rPr>
              <a:t>A sua volta, ras determina l’attivazione della serina/treonina chinasi raf, delle MAPKK 1 e 2 e delle MAPK ERK 1 e 2.</a:t>
            </a:r>
          </a:p>
        </p:txBody>
      </p:sp>
      <p:sp>
        <p:nvSpPr>
          <p:cNvPr id="76805" name="Text Box 8"/>
          <p:cNvSpPr txBox="1">
            <a:spLocks noChangeArrowheads="1"/>
          </p:cNvSpPr>
          <p:nvPr/>
        </p:nvSpPr>
        <p:spPr bwMode="auto">
          <a:xfrm>
            <a:off x="2641600" y="762000"/>
            <a:ext cx="3860800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/>
              <a:t>EGFR: FUNZIONE FISIOLGICA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1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5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76475"/>
            <a:ext cx="4608513" cy="446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11413" y="5589588"/>
            <a:ext cx="2665412" cy="574675"/>
            <a:chOff x="1519" y="3521"/>
            <a:chExt cx="1679" cy="362"/>
          </a:xfrm>
        </p:grpSpPr>
        <p:sp>
          <p:nvSpPr>
            <p:cNvPr id="77830" name="Oval 5"/>
            <p:cNvSpPr>
              <a:spLocks noChangeArrowheads="1"/>
            </p:cNvSpPr>
            <p:nvPr/>
          </p:nvSpPr>
          <p:spPr bwMode="auto">
            <a:xfrm>
              <a:off x="1519" y="3521"/>
              <a:ext cx="680" cy="36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77831" name="Line 6"/>
            <p:cNvSpPr>
              <a:spLocks noChangeShapeType="1"/>
            </p:cNvSpPr>
            <p:nvPr/>
          </p:nvSpPr>
          <p:spPr bwMode="auto">
            <a:xfrm>
              <a:off x="2199" y="3702"/>
              <a:ext cx="9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19879" name="Text Box 7"/>
          <p:cNvSpPr txBox="1">
            <a:spLocks noChangeArrowheads="1"/>
          </p:cNvSpPr>
          <p:nvPr/>
        </p:nvSpPr>
        <p:spPr bwMode="auto">
          <a:xfrm>
            <a:off x="5148263" y="5276850"/>
            <a:ext cx="37655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FFFF"/>
                </a:solidFill>
              </a:rPr>
              <a:t>Il risultato dell’attivazione di questa via molecolare è l’espressione di varie proteine nucleari, inclusa la ciclina D1 (necessaria per il passaggio G</a:t>
            </a:r>
            <a:r>
              <a:rPr lang="it-IT" baseline="-25000">
                <a:solidFill>
                  <a:srgbClr val="FFFFFF"/>
                </a:solidFill>
              </a:rPr>
              <a:t>1</a:t>
            </a:r>
            <a:r>
              <a:rPr lang="it-IT">
                <a:solidFill>
                  <a:srgbClr val="FFFFFF"/>
                </a:solidFill>
              </a:rPr>
              <a:t>-S nel ciclo cellulare).</a:t>
            </a:r>
          </a:p>
        </p:txBody>
      </p:sp>
      <p:sp>
        <p:nvSpPr>
          <p:cNvPr id="77829" name="Text Box 8"/>
          <p:cNvSpPr txBox="1">
            <a:spLocks noChangeArrowheads="1"/>
          </p:cNvSpPr>
          <p:nvPr/>
        </p:nvSpPr>
        <p:spPr bwMode="auto">
          <a:xfrm>
            <a:off x="2641600" y="762000"/>
            <a:ext cx="3860800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/>
              <a:t>EGFR: FUNZIONE FISIOLGICA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9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76475"/>
            <a:ext cx="4608513" cy="446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68538" y="3860800"/>
            <a:ext cx="2808287" cy="431800"/>
            <a:chOff x="1429" y="2432"/>
            <a:chExt cx="1769" cy="272"/>
          </a:xfrm>
        </p:grpSpPr>
        <p:sp>
          <p:nvSpPr>
            <p:cNvPr id="78854" name="Oval 5"/>
            <p:cNvSpPr>
              <a:spLocks noChangeArrowheads="1"/>
            </p:cNvSpPr>
            <p:nvPr/>
          </p:nvSpPr>
          <p:spPr bwMode="auto">
            <a:xfrm>
              <a:off x="1429" y="2432"/>
              <a:ext cx="453" cy="27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8855" name="Line 6"/>
            <p:cNvSpPr>
              <a:spLocks noChangeShapeType="1"/>
            </p:cNvSpPr>
            <p:nvPr/>
          </p:nvSpPr>
          <p:spPr bwMode="auto">
            <a:xfrm>
              <a:off x="1882" y="2568"/>
              <a:ext cx="131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60839" name="Text Box 7"/>
          <p:cNvSpPr txBox="1">
            <a:spLocks noChangeArrowheads="1"/>
          </p:cNvSpPr>
          <p:nvPr/>
        </p:nvSpPr>
        <p:spPr bwMode="auto">
          <a:xfrm>
            <a:off x="5076825" y="3881438"/>
            <a:ext cx="3519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FFFF"/>
                </a:solidFill>
              </a:rPr>
              <a:t>Un altro target di EGFR è il PI3K</a:t>
            </a:r>
          </a:p>
        </p:txBody>
      </p:sp>
      <p:sp>
        <p:nvSpPr>
          <p:cNvPr id="78853" name="Text Box 8"/>
          <p:cNvSpPr txBox="1">
            <a:spLocks noChangeArrowheads="1"/>
          </p:cNvSpPr>
          <p:nvPr/>
        </p:nvSpPr>
        <p:spPr bwMode="auto">
          <a:xfrm>
            <a:off x="2641600" y="762000"/>
            <a:ext cx="3860800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/>
              <a:t>EGFR: FUNZIONE FISIOLGICA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6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9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76475"/>
            <a:ext cx="4608513" cy="446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9613" y="4724400"/>
            <a:ext cx="3097212" cy="360363"/>
            <a:chOff x="1247" y="2976"/>
            <a:chExt cx="1951" cy="227"/>
          </a:xfrm>
        </p:grpSpPr>
        <p:sp>
          <p:nvSpPr>
            <p:cNvPr id="79879" name="Oval 5"/>
            <p:cNvSpPr>
              <a:spLocks noChangeArrowheads="1"/>
            </p:cNvSpPr>
            <p:nvPr/>
          </p:nvSpPr>
          <p:spPr bwMode="auto">
            <a:xfrm>
              <a:off x="1247" y="2976"/>
              <a:ext cx="453" cy="227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9880" name="Line 6"/>
            <p:cNvSpPr>
              <a:spLocks noChangeShapeType="1"/>
            </p:cNvSpPr>
            <p:nvPr/>
          </p:nvSpPr>
          <p:spPr bwMode="auto">
            <a:xfrm>
              <a:off x="1701" y="3113"/>
              <a:ext cx="149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61863" name="Text Box 7"/>
          <p:cNvSpPr txBox="1">
            <a:spLocks noChangeArrowheads="1"/>
          </p:cNvSpPr>
          <p:nvPr/>
        </p:nvSpPr>
        <p:spPr bwMode="auto">
          <a:xfrm>
            <a:off x="5076825" y="4759325"/>
            <a:ext cx="3765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FFFF"/>
                </a:solidFill>
              </a:rPr>
              <a:t>Il reclutamento di PI3K porta all’attivazione di Akt, una serina/treonina kinasi con forte attività antiapoptotica.</a:t>
            </a:r>
          </a:p>
        </p:txBody>
      </p:sp>
      <p:sp>
        <p:nvSpPr>
          <p:cNvPr id="761864" name="Text Box 8"/>
          <p:cNvSpPr txBox="1">
            <a:spLocks noChangeArrowheads="1"/>
          </p:cNvSpPr>
          <p:nvPr/>
        </p:nvSpPr>
        <p:spPr bwMode="auto">
          <a:xfrm>
            <a:off x="5076825" y="5949950"/>
            <a:ext cx="4068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FFFFFF"/>
                </a:solidFill>
              </a:rPr>
              <a:t>N.B. la via di segnale di Akt svolge un ruolo nel determinare la chemioresistenza/ sensibilità della cellula neoplastica.</a:t>
            </a:r>
          </a:p>
        </p:txBody>
      </p:sp>
      <p:sp>
        <p:nvSpPr>
          <p:cNvPr id="79878" name="Text Box 9"/>
          <p:cNvSpPr txBox="1">
            <a:spLocks noChangeArrowheads="1"/>
          </p:cNvSpPr>
          <p:nvPr/>
        </p:nvSpPr>
        <p:spPr bwMode="auto">
          <a:xfrm>
            <a:off x="2641600" y="762000"/>
            <a:ext cx="3860800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/>
              <a:t>EGFR: FUNZIONE FISIOLGICA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6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6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3" grpId="0" autoUpdateAnimBg="0"/>
      <p:bldP spid="761864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2"/>
          <p:cNvSpPr>
            <a:spLocks noChangeArrowheads="1"/>
          </p:cNvSpPr>
          <p:nvPr/>
        </p:nvSpPr>
        <p:spPr bwMode="auto">
          <a:xfrm>
            <a:off x="1524000" y="5562600"/>
            <a:ext cx="5562600" cy="1066800"/>
          </a:xfrm>
          <a:prstGeom prst="ellipse">
            <a:avLst/>
          </a:prstGeom>
          <a:solidFill>
            <a:srgbClr val="FF7C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-134938" y="5791200"/>
            <a:ext cx="899160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N  U  C  L  E  U  S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509588" y="190500"/>
            <a:ext cx="8215312" cy="800100"/>
          </a:xfrm>
        </p:spPr>
        <p:txBody>
          <a:bodyPr/>
          <a:lstStyle/>
          <a:p>
            <a:r>
              <a:rPr lang="en-US" sz="3600" b="1" smtClean="0">
                <a:solidFill>
                  <a:schemeClr val="bg1"/>
                </a:solidFill>
                <a:latin typeface="Arial Unicode MS" pitchFamily="34" charset="-128"/>
              </a:rPr>
              <a:t>Targeting Cellular Signal Pathways</a:t>
            </a:r>
          </a:p>
        </p:txBody>
      </p:sp>
      <p:sp>
        <p:nvSpPr>
          <p:cNvPr id="80901" name="Freeform 5"/>
          <p:cNvSpPr>
            <a:spLocks/>
          </p:cNvSpPr>
          <p:nvPr/>
        </p:nvSpPr>
        <p:spPr bwMode="auto">
          <a:xfrm rot="-437455">
            <a:off x="76200" y="1447800"/>
            <a:ext cx="8763000" cy="1600200"/>
          </a:xfrm>
          <a:custGeom>
            <a:avLst/>
            <a:gdLst>
              <a:gd name="T0" fmla="*/ 0 w 5520"/>
              <a:gd name="T1" fmla="*/ 1600200 h 1008"/>
              <a:gd name="T2" fmla="*/ 1143000 w 5520"/>
              <a:gd name="T3" fmla="*/ 1143000 h 1008"/>
              <a:gd name="T4" fmla="*/ 2667000 w 5520"/>
              <a:gd name="T5" fmla="*/ 1219200 h 1008"/>
              <a:gd name="T6" fmla="*/ 4800600 w 5520"/>
              <a:gd name="T7" fmla="*/ 381000 h 1008"/>
              <a:gd name="T8" fmla="*/ 6476999 w 5520"/>
              <a:gd name="T9" fmla="*/ 762000 h 1008"/>
              <a:gd name="T10" fmla="*/ 7467600 w 5520"/>
              <a:gd name="T11" fmla="*/ 685800 h 1008"/>
              <a:gd name="T12" fmla="*/ 8153400 w 5520"/>
              <a:gd name="T13" fmla="*/ 228600 h 1008"/>
              <a:gd name="T14" fmla="*/ 8763000 w 5520"/>
              <a:gd name="T15" fmla="*/ 0 h 10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20"/>
              <a:gd name="T25" fmla="*/ 0 h 1008"/>
              <a:gd name="T26" fmla="*/ 5520 w 5520"/>
              <a:gd name="T27" fmla="*/ 1008 h 10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20" h="1008">
                <a:moveTo>
                  <a:pt x="0" y="1008"/>
                </a:moveTo>
                <a:cubicBezTo>
                  <a:pt x="220" y="884"/>
                  <a:pt x="440" y="760"/>
                  <a:pt x="720" y="720"/>
                </a:cubicBezTo>
                <a:cubicBezTo>
                  <a:pt x="1000" y="680"/>
                  <a:pt x="1296" y="848"/>
                  <a:pt x="1680" y="768"/>
                </a:cubicBezTo>
                <a:cubicBezTo>
                  <a:pt x="2064" y="688"/>
                  <a:pt x="2624" y="288"/>
                  <a:pt x="3024" y="240"/>
                </a:cubicBezTo>
                <a:cubicBezTo>
                  <a:pt x="3424" y="192"/>
                  <a:pt x="3800" y="448"/>
                  <a:pt x="4080" y="480"/>
                </a:cubicBezTo>
                <a:cubicBezTo>
                  <a:pt x="4360" y="512"/>
                  <a:pt x="4528" y="488"/>
                  <a:pt x="4704" y="432"/>
                </a:cubicBezTo>
                <a:cubicBezTo>
                  <a:pt x="4880" y="376"/>
                  <a:pt x="5000" y="216"/>
                  <a:pt x="5136" y="144"/>
                </a:cubicBezTo>
                <a:cubicBezTo>
                  <a:pt x="5272" y="72"/>
                  <a:pt x="5448" y="24"/>
                  <a:pt x="5520" y="0"/>
                </a:cubicBezTo>
              </a:path>
            </a:pathLst>
          </a:cu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02" name="Freeform 6"/>
          <p:cNvSpPr>
            <a:spLocks/>
          </p:cNvSpPr>
          <p:nvPr/>
        </p:nvSpPr>
        <p:spPr bwMode="auto">
          <a:xfrm rot="-409657">
            <a:off x="152400" y="1600200"/>
            <a:ext cx="8763000" cy="1600200"/>
          </a:xfrm>
          <a:custGeom>
            <a:avLst/>
            <a:gdLst>
              <a:gd name="T0" fmla="*/ 0 w 5520"/>
              <a:gd name="T1" fmla="*/ 1600200 h 1008"/>
              <a:gd name="T2" fmla="*/ 1143000 w 5520"/>
              <a:gd name="T3" fmla="*/ 1143000 h 1008"/>
              <a:gd name="T4" fmla="*/ 2667000 w 5520"/>
              <a:gd name="T5" fmla="*/ 1219200 h 1008"/>
              <a:gd name="T6" fmla="*/ 4800600 w 5520"/>
              <a:gd name="T7" fmla="*/ 381000 h 1008"/>
              <a:gd name="T8" fmla="*/ 6476999 w 5520"/>
              <a:gd name="T9" fmla="*/ 762000 h 1008"/>
              <a:gd name="T10" fmla="*/ 7467600 w 5520"/>
              <a:gd name="T11" fmla="*/ 685800 h 1008"/>
              <a:gd name="T12" fmla="*/ 8153400 w 5520"/>
              <a:gd name="T13" fmla="*/ 228600 h 1008"/>
              <a:gd name="T14" fmla="*/ 8763000 w 5520"/>
              <a:gd name="T15" fmla="*/ 0 h 10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20"/>
              <a:gd name="T25" fmla="*/ 0 h 1008"/>
              <a:gd name="T26" fmla="*/ 5520 w 5520"/>
              <a:gd name="T27" fmla="*/ 1008 h 10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20" h="1008">
                <a:moveTo>
                  <a:pt x="0" y="1008"/>
                </a:moveTo>
                <a:cubicBezTo>
                  <a:pt x="220" y="884"/>
                  <a:pt x="440" y="760"/>
                  <a:pt x="720" y="720"/>
                </a:cubicBezTo>
                <a:cubicBezTo>
                  <a:pt x="1000" y="680"/>
                  <a:pt x="1296" y="848"/>
                  <a:pt x="1680" y="768"/>
                </a:cubicBezTo>
                <a:cubicBezTo>
                  <a:pt x="2064" y="688"/>
                  <a:pt x="2624" y="288"/>
                  <a:pt x="3024" y="240"/>
                </a:cubicBezTo>
                <a:cubicBezTo>
                  <a:pt x="3424" y="192"/>
                  <a:pt x="3800" y="448"/>
                  <a:pt x="4080" y="480"/>
                </a:cubicBezTo>
                <a:cubicBezTo>
                  <a:pt x="4360" y="512"/>
                  <a:pt x="4528" y="488"/>
                  <a:pt x="4704" y="432"/>
                </a:cubicBezTo>
                <a:cubicBezTo>
                  <a:pt x="4880" y="376"/>
                  <a:pt x="5000" y="216"/>
                  <a:pt x="5136" y="144"/>
                </a:cubicBezTo>
                <a:cubicBezTo>
                  <a:pt x="5272" y="72"/>
                  <a:pt x="5448" y="24"/>
                  <a:pt x="5520" y="0"/>
                </a:cubicBezTo>
              </a:path>
            </a:pathLst>
          </a:cu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5029200" y="2743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Ras</a:t>
            </a:r>
          </a:p>
        </p:txBody>
      </p:sp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3733800" y="3429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Raf</a:t>
            </a:r>
          </a:p>
        </p:txBody>
      </p:sp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6248400" y="34290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MEKK</a:t>
            </a:r>
          </a:p>
        </p:txBody>
      </p:sp>
      <p:sp>
        <p:nvSpPr>
          <p:cNvPr id="80906" name="Text Box 12"/>
          <p:cNvSpPr txBox="1">
            <a:spLocks noChangeArrowheads="1"/>
          </p:cNvSpPr>
          <p:nvPr/>
        </p:nvSpPr>
        <p:spPr bwMode="auto">
          <a:xfrm>
            <a:off x="3733800" y="41148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ERK</a:t>
            </a:r>
          </a:p>
        </p:txBody>
      </p:sp>
      <p:sp>
        <p:nvSpPr>
          <p:cNvPr id="80907" name="Text Box 13"/>
          <p:cNvSpPr txBox="1">
            <a:spLocks noChangeArrowheads="1"/>
          </p:cNvSpPr>
          <p:nvPr/>
        </p:nvSpPr>
        <p:spPr bwMode="auto">
          <a:xfrm>
            <a:off x="6400800" y="4191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sek</a:t>
            </a:r>
          </a:p>
        </p:txBody>
      </p:sp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3581400" y="47244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MAP kinase</a:t>
            </a:r>
          </a:p>
        </p:txBody>
      </p:sp>
      <p:sp>
        <p:nvSpPr>
          <p:cNvPr id="80909" name="Text Box 15"/>
          <p:cNvSpPr txBox="1">
            <a:spLocks noChangeArrowheads="1"/>
          </p:cNvSpPr>
          <p:nvPr/>
        </p:nvSpPr>
        <p:spPr bwMode="auto">
          <a:xfrm>
            <a:off x="6324600" y="5029200"/>
            <a:ext cx="140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jnk/sapk</a:t>
            </a:r>
          </a:p>
        </p:txBody>
      </p:sp>
      <p:sp>
        <p:nvSpPr>
          <p:cNvPr id="80910" name="Text Box 16"/>
          <p:cNvSpPr txBox="1">
            <a:spLocks noChangeArrowheads="1"/>
          </p:cNvSpPr>
          <p:nvPr/>
        </p:nvSpPr>
        <p:spPr bwMode="auto">
          <a:xfrm>
            <a:off x="3886200" y="5486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C-myc</a:t>
            </a:r>
          </a:p>
        </p:txBody>
      </p:sp>
      <p:sp>
        <p:nvSpPr>
          <p:cNvPr id="80911" name="Text Box 17"/>
          <p:cNvSpPr txBox="1">
            <a:spLocks noChangeArrowheads="1"/>
          </p:cNvSpPr>
          <p:nvPr/>
        </p:nvSpPr>
        <p:spPr bwMode="auto">
          <a:xfrm>
            <a:off x="5105400" y="56388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C-jun</a:t>
            </a:r>
          </a:p>
        </p:txBody>
      </p:sp>
      <p:sp>
        <p:nvSpPr>
          <p:cNvPr id="80912" name="Text Box 18"/>
          <p:cNvSpPr txBox="1">
            <a:spLocks noChangeArrowheads="1"/>
          </p:cNvSpPr>
          <p:nvPr/>
        </p:nvSpPr>
        <p:spPr bwMode="auto">
          <a:xfrm>
            <a:off x="1219200" y="37084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PI3K</a:t>
            </a:r>
          </a:p>
        </p:txBody>
      </p:sp>
      <p:sp>
        <p:nvSpPr>
          <p:cNvPr id="80913" name="Text Box 19"/>
          <p:cNvSpPr txBox="1">
            <a:spLocks noChangeArrowheads="1"/>
          </p:cNvSpPr>
          <p:nvPr/>
        </p:nvSpPr>
        <p:spPr bwMode="auto">
          <a:xfrm>
            <a:off x="1219200" y="42672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Akt</a:t>
            </a:r>
          </a:p>
        </p:txBody>
      </p:sp>
      <p:sp>
        <p:nvSpPr>
          <p:cNvPr id="80914" name="Text Box 20"/>
          <p:cNvSpPr txBox="1">
            <a:spLocks noChangeArrowheads="1"/>
          </p:cNvSpPr>
          <p:nvPr/>
        </p:nvSpPr>
        <p:spPr bwMode="auto">
          <a:xfrm>
            <a:off x="762000" y="4953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intermediates</a:t>
            </a:r>
          </a:p>
        </p:txBody>
      </p:sp>
      <p:sp>
        <p:nvSpPr>
          <p:cNvPr id="80915" name="Text Box 21"/>
          <p:cNvSpPr txBox="1">
            <a:spLocks noChangeArrowheads="1"/>
          </p:cNvSpPr>
          <p:nvPr/>
        </p:nvSpPr>
        <p:spPr bwMode="auto">
          <a:xfrm>
            <a:off x="1922463" y="57150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Apoptosis</a:t>
            </a:r>
          </a:p>
        </p:txBody>
      </p:sp>
      <p:sp>
        <p:nvSpPr>
          <p:cNvPr id="80916" name="Text Box 22"/>
          <p:cNvSpPr txBox="1">
            <a:spLocks noChangeArrowheads="1"/>
          </p:cNvSpPr>
          <p:nvPr/>
        </p:nvSpPr>
        <p:spPr bwMode="auto">
          <a:xfrm rot="-1237650">
            <a:off x="2590800" y="2286000"/>
            <a:ext cx="68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CC00"/>
                </a:solidFill>
              </a:rPr>
              <a:t>Y</a:t>
            </a:r>
          </a:p>
        </p:txBody>
      </p:sp>
      <p:sp>
        <p:nvSpPr>
          <p:cNvPr id="80917" name="Text Box 23"/>
          <p:cNvSpPr txBox="1">
            <a:spLocks noChangeArrowheads="1"/>
          </p:cNvSpPr>
          <p:nvPr/>
        </p:nvSpPr>
        <p:spPr bwMode="auto">
          <a:xfrm>
            <a:off x="1600200" y="2360613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EGFR</a:t>
            </a:r>
          </a:p>
        </p:txBody>
      </p:sp>
      <p:sp>
        <p:nvSpPr>
          <p:cNvPr id="80918" name="Oval 24"/>
          <p:cNvSpPr>
            <a:spLocks noChangeArrowheads="1"/>
          </p:cNvSpPr>
          <p:nvPr/>
        </p:nvSpPr>
        <p:spPr bwMode="auto">
          <a:xfrm>
            <a:off x="3048000" y="2895600"/>
            <a:ext cx="381000" cy="3810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0919" name="Oval 25"/>
          <p:cNvSpPr>
            <a:spLocks noChangeArrowheads="1"/>
          </p:cNvSpPr>
          <p:nvPr/>
        </p:nvSpPr>
        <p:spPr bwMode="auto">
          <a:xfrm>
            <a:off x="2667000" y="3048000"/>
            <a:ext cx="381000" cy="3810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0920" name="Text Box 26"/>
          <p:cNvSpPr txBox="1">
            <a:spLocks noChangeArrowheads="1"/>
          </p:cNvSpPr>
          <p:nvPr/>
        </p:nvSpPr>
        <p:spPr bwMode="auto">
          <a:xfrm rot="-1930805">
            <a:off x="2667000" y="30480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80921" name="Text Box 27"/>
          <p:cNvSpPr txBox="1">
            <a:spLocks noChangeArrowheads="1"/>
          </p:cNvSpPr>
          <p:nvPr/>
        </p:nvSpPr>
        <p:spPr bwMode="auto">
          <a:xfrm rot="-1373412">
            <a:off x="3048000" y="28956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80922" name="Text Box 28"/>
          <p:cNvSpPr txBox="1">
            <a:spLocks noChangeArrowheads="1"/>
          </p:cNvSpPr>
          <p:nvPr/>
        </p:nvSpPr>
        <p:spPr bwMode="auto">
          <a:xfrm>
            <a:off x="4648200" y="38100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Rho-B</a:t>
            </a:r>
          </a:p>
        </p:txBody>
      </p:sp>
      <p:sp>
        <p:nvSpPr>
          <p:cNvPr id="80923" name="Line 29"/>
          <p:cNvSpPr>
            <a:spLocks noChangeShapeType="1"/>
          </p:cNvSpPr>
          <p:nvPr/>
        </p:nvSpPr>
        <p:spPr bwMode="auto">
          <a:xfrm>
            <a:off x="6705600" y="47244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24" name="Line 30"/>
          <p:cNvSpPr>
            <a:spLocks noChangeShapeType="1"/>
          </p:cNvSpPr>
          <p:nvPr/>
        </p:nvSpPr>
        <p:spPr bwMode="auto">
          <a:xfrm>
            <a:off x="6705600" y="38862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25" name="Line 31"/>
          <p:cNvSpPr>
            <a:spLocks noChangeShapeType="1"/>
          </p:cNvSpPr>
          <p:nvPr/>
        </p:nvSpPr>
        <p:spPr bwMode="auto">
          <a:xfrm rot="-2674536">
            <a:off x="1849438" y="5202238"/>
            <a:ext cx="77787" cy="641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26" name="Line 32"/>
          <p:cNvSpPr>
            <a:spLocks noChangeShapeType="1"/>
          </p:cNvSpPr>
          <p:nvPr/>
        </p:nvSpPr>
        <p:spPr bwMode="auto">
          <a:xfrm rot="-1368272">
            <a:off x="4219575" y="5099050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27" name="Line 33"/>
          <p:cNvSpPr>
            <a:spLocks noChangeShapeType="1"/>
          </p:cNvSpPr>
          <p:nvPr/>
        </p:nvSpPr>
        <p:spPr bwMode="auto">
          <a:xfrm>
            <a:off x="4038600" y="44958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28" name="Line 34"/>
          <p:cNvSpPr>
            <a:spLocks noChangeShapeType="1"/>
          </p:cNvSpPr>
          <p:nvPr/>
        </p:nvSpPr>
        <p:spPr bwMode="auto">
          <a:xfrm>
            <a:off x="4038600" y="38862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29" name="Line 35"/>
          <p:cNvSpPr>
            <a:spLocks noChangeShapeType="1"/>
          </p:cNvSpPr>
          <p:nvPr/>
        </p:nvSpPr>
        <p:spPr bwMode="auto">
          <a:xfrm>
            <a:off x="1524000" y="47244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30" name="Line 36"/>
          <p:cNvSpPr>
            <a:spLocks noChangeShapeType="1"/>
          </p:cNvSpPr>
          <p:nvPr/>
        </p:nvSpPr>
        <p:spPr bwMode="auto">
          <a:xfrm>
            <a:off x="1524000" y="40386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31" name="Line 37"/>
          <p:cNvSpPr>
            <a:spLocks noChangeShapeType="1"/>
          </p:cNvSpPr>
          <p:nvPr/>
        </p:nvSpPr>
        <p:spPr bwMode="auto">
          <a:xfrm rot="-3288676">
            <a:off x="5795963" y="2905125"/>
            <a:ext cx="149225" cy="8604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32" name="Line 38"/>
          <p:cNvSpPr>
            <a:spLocks noChangeShapeType="1"/>
          </p:cNvSpPr>
          <p:nvPr/>
        </p:nvSpPr>
        <p:spPr bwMode="auto">
          <a:xfrm rot="13688158" flipV="1">
            <a:off x="4618831" y="2859882"/>
            <a:ext cx="357187" cy="889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33" name="Line 39"/>
          <p:cNvSpPr>
            <a:spLocks noChangeShapeType="1"/>
          </p:cNvSpPr>
          <p:nvPr/>
        </p:nvSpPr>
        <p:spPr bwMode="auto">
          <a:xfrm rot="-3418568">
            <a:off x="4496594" y="3656807"/>
            <a:ext cx="1587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34" name="Line 40"/>
          <p:cNvSpPr>
            <a:spLocks noChangeShapeType="1"/>
          </p:cNvSpPr>
          <p:nvPr/>
        </p:nvSpPr>
        <p:spPr bwMode="auto">
          <a:xfrm rot="-4512645">
            <a:off x="4055268" y="2243932"/>
            <a:ext cx="436563" cy="1447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35" name="Line 41"/>
          <p:cNvSpPr>
            <a:spLocks noChangeShapeType="1"/>
          </p:cNvSpPr>
          <p:nvPr/>
        </p:nvSpPr>
        <p:spPr bwMode="auto">
          <a:xfrm rot="14413212" flipV="1">
            <a:off x="2007394" y="3024982"/>
            <a:ext cx="46037" cy="965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36" name="Line 42"/>
          <p:cNvSpPr>
            <a:spLocks noChangeShapeType="1"/>
          </p:cNvSpPr>
          <p:nvPr/>
        </p:nvSpPr>
        <p:spPr bwMode="auto">
          <a:xfrm rot="-1490835">
            <a:off x="4495800" y="5867400"/>
            <a:ext cx="1588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37" name="Line 43"/>
          <p:cNvSpPr>
            <a:spLocks noChangeShapeType="1"/>
          </p:cNvSpPr>
          <p:nvPr/>
        </p:nvSpPr>
        <p:spPr bwMode="auto">
          <a:xfrm rot="3388531">
            <a:off x="6043613" y="5340350"/>
            <a:ext cx="1588" cy="6111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80938" name="Text Box 44"/>
          <p:cNvSpPr txBox="1">
            <a:spLocks noChangeArrowheads="1"/>
          </p:cNvSpPr>
          <p:nvPr/>
        </p:nvSpPr>
        <p:spPr bwMode="auto">
          <a:xfrm>
            <a:off x="4495800" y="6096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Ki-67</a:t>
            </a:r>
          </a:p>
        </p:txBody>
      </p:sp>
      <p:sp>
        <p:nvSpPr>
          <p:cNvPr id="80939" name="Line 45"/>
          <p:cNvSpPr>
            <a:spLocks noChangeShapeType="1"/>
          </p:cNvSpPr>
          <p:nvPr/>
        </p:nvSpPr>
        <p:spPr bwMode="auto">
          <a:xfrm rot="20109165" flipH="1">
            <a:off x="5356225" y="6081713"/>
            <a:ext cx="228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it-IT"/>
          </a:p>
        </p:txBody>
      </p:sp>
      <p:sp>
        <p:nvSpPr>
          <p:cNvPr id="759854" name="Text Box 46"/>
          <p:cNvSpPr txBox="1">
            <a:spLocks noChangeArrowheads="1"/>
          </p:cNvSpPr>
          <p:nvPr/>
        </p:nvSpPr>
        <p:spPr bwMode="auto">
          <a:xfrm>
            <a:off x="4445000" y="20574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CFF"/>
                </a:solidFill>
              </a:rPr>
              <a:t>inib</a:t>
            </a:r>
          </a:p>
        </p:txBody>
      </p:sp>
      <p:sp>
        <p:nvSpPr>
          <p:cNvPr id="759855" name="Text Box 47"/>
          <p:cNvSpPr txBox="1">
            <a:spLocks noChangeArrowheads="1"/>
          </p:cNvSpPr>
          <p:nvPr/>
        </p:nvSpPr>
        <p:spPr bwMode="auto">
          <a:xfrm>
            <a:off x="3371850" y="1219200"/>
            <a:ext cx="99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umab</a:t>
            </a:r>
          </a:p>
        </p:txBody>
      </p:sp>
      <p:sp>
        <p:nvSpPr>
          <p:cNvPr id="759856" name="AutoShape 48"/>
          <p:cNvSpPr>
            <a:spLocks noChangeArrowheads="1"/>
          </p:cNvSpPr>
          <p:nvPr/>
        </p:nvSpPr>
        <p:spPr bwMode="auto">
          <a:xfrm rot="578457" flipH="1">
            <a:off x="2952750" y="1485900"/>
            <a:ext cx="476250" cy="1047750"/>
          </a:xfrm>
          <a:prstGeom prst="lightningBol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9857" name="AutoShape 49"/>
          <p:cNvSpPr>
            <a:spLocks noChangeArrowheads="1"/>
          </p:cNvSpPr>
          <p:nvPr/>
        </p:nvSpPr>
        <p:spPr bwMode="auto">
          <a:xfrm rot="2815288" flipH="1">
            <a:off x="3771900" y="2171700"/>
            <a:ext cx="476250" cy="1047750"/>
          </a:xfrm>
          <a:prstGeom prst="lightningBol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0944" name="Oval 50"/>
          <p:cNvSpPr>
            <a:spLocks noChangeArrowheads="1"/>
          </p:cNvSpPr>
          <p:nvPr/>
        </p:nvSpPr>
        <p:spPr bwMode="auto">
          <a:xfrm>
            <a:off x="3319463" y="1219200"/>
            <a:ext cx="947737" cy="533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0945" name="Oval 51"/>
          <p:cNvSpPr>
            <a:spLocks noChangeArrowheads="1"/>
          </p:cNvSpPr>
          <p:nvPr/>
        </p:nvSpPr>
        <p:spPr bwMode="auto">
          <a:xfrm>
            <a:off x="4402138" y="2057400"/>
            <a:ext cx="812800" cy="533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9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9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9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9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9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9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9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9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54" grpId="0" autoUpdateAnimBg="0"/>
      <p:bldP spid="759855" grpId="0" autoUpdateAnimBg="0"/>
      <p:bldP spid="759856" grpId="0" animBg="1"/>
      <p:bldP spid="75985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625600" y="152400"/>
            <a:ext cx="5638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US" sz="3200" b="1">
                <a:solidFill>
                  <a:srgbClr val="FFFF00"/>
                </a:solidFill>
                <a:latin typeface="Lucida Casual" pitchFamily="66" charset="0"/>
              </a:rPr>
              <a:t>Anti-EGFR</a:t>
            </a:r>
          </a:p>
        </p:txBody>
      </p:sp>
      <p:sp>
        <p:nvSpPr>
          <p:cNvPr id="81923" name="Text Box 7"/>
          <p:cNvSpPr txBox="1">
            <a:spLocks noChangeArrowheads="1"/>
          </p:cNvSpPr>
          <p:nvPr/>
        </p:nvSpPr>
        <p:spPr bwMode="auto">
          <a:xfrm>
            <a:off x="1258888" y="762000"/>
            <a:ext cx="2881312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buClr>
                <a:schemeClr val="tx1"/>
              </a:buClr>
              <a:buSzPct val="90000"/>
              <a:buFont typeface="Wingdings" pitchFamily="2" charset="2"/>
              <a:buChar char="v"/>
            </a:pPr>
            <a:r>
              <a:rPr lang="en-US" sz="2800" b="1">
                <a:solidFill>
                  <a:srgbClr val="00FF00"/>
                </a:solidFill>
              </a:rPr>
              <a:t>Cetuximab</a:t>
            </a:r>
            <a:r>
              <a:rPr lang="en-US" sz="2800" b="1"/>
              <a:t>  </a:t>
            </a: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SzPct val="90000"/>
              <a:buFont typeface="Wingdings" pitchFamily="2" charset="2"/>
              <a:buChar char="v"/>
            </a:pPr>
            <a:r>
              <a:rPr lang="en-US" sz="2800" b="1">
                <a:solidFill>
                  <a:srgbClr val="00FF00"/>
                </a:solidFill>
              </a:rPr>
              <a:t>Panitumumab</a:t>
            </a:r>
            <a:endParaRPr lang="en-US" sz="2800" b="1"/>
          </a:p>
        </p:txBody>
      </p:sp>
      <p:sp>
        <p:nvSpPr>
          <p:cNvPr id="81924" name="Rectangle 9"/>
          <p:cNvSpPr>
            <a:spLocks noChangeArrowheads="1"/>
          </p:cNvSpPr>
          <p:nvPr/>
        </p:nvSpPr>
        <p:spPr bwMode="gray">
          <a:xfrm>
            <a:off x="2979738" y="4189413"/>
            <a:ext cx="1355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FFFFFF"/>
                </a:solidFill>
                <a:latin typeface="Arial Unicode MS" pitchFamily="34" charset="-128"/>
              </a:rPr>
              <a:t>cetuximab</a:t>
            </a:r>
          </a:p>
        </p:txBody>
      </p:sp>
      <p:sp>
        <p:nvSpPr>
          <p:cNvPr id="81925" name="Rectangle 10"/>
          <p:cNvSpPr>
            <a:spLocks noChangeArrowheads="1"/>
          </p:cNvSpPr>
          <p:nvPr/>
        </p:nvSpPr>
        <p:spPr bwMode="gray">
          <a:xfrm>
            <a:off x="5091113" y="4213225"/>
            <a:ext cx="1525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FFFFFF"/>
                </a:solidFill>
                <a:latin typeface="Arial Unicode MS" pitchFamily="34" charset="-128"/>
              </a:rPr>
              <a:t>matuzumab</a:t>
            </a:r>
          </a:p>
        </p:txBody>
      </p:sp>
      <p:sp>
        <p:nvSpPr>
          <p:cNvPr id="81926" name="Rectangle 11"/>
          <p:cNvSpPr>
            <a:spLocks noChangeArrowheads="1"/>
          </p:cNvSpPr>
          <p:nvPr/>
        </p:nvSpPr>
        <p:spPr bwMode="gray">
          <a:xfrm>
            <a:off x="7232650" y="4213225"/>
            <a:ext cx="1738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rgbClr val="FFFFFF"/>
                </a:solidFill>
                <a:latin typeface="Arial Unicode MS" pitchFamily="34" charset="-128"/>
              </a:rPr>
              <a:t>panitumumab</a:t>
            </a:r>
          </a:p>
        </p:txBody>
      </p:sp>
      <p:sp>
        <p:nvSpPr>
          <p:cNvPr id="81927" name="Text Box 12"/>
          <p:cNvSpPr txBox="1">
            <a:spLocks noChangeArrowheads="1"/>
          </p:cNvSpPr>
          <p:nvPr/>
        </p:nvSpPr>
        <p:spPr bwMode="auto">
          <a:xfrm>
            <a:off x="684213" y="3044825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FFFFFF"/>
              </a:solidFill>
              <a:latin typeface="Arial Unicode MS" pitchFamily="34" charset="-128"/>
            </a:endParaRPr>
          </a:p>
          <a:p>
            <a:endParaRPr lang="en-US" sz="2400" b="1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81928" name="Rectangle 13"/>
          <p:cNvSpPr>
            <a:spLocks noChangeArrowheads="1"/>
          </p:cNvSpPr>
          <p:nvPr/>
        </p:nvSpPr>
        <p:spPr bwMode="gray">
          <a:xfrm>
            <a:off x="935038" y="3990975"/>
            <a:ext cx="1382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solidFill>
                  <a:srgbClr val="FFFFFF"/>
                </a:solidFill>
                <a:latin typeface="Arial Unicode MS" pitchFamily="34" charset="-128"/>
              </a:rPr>
              <a:t>100% Mouse</a:t>
            </a:r>
          </a:p>
        </p:txBody>
      </p:sp>
      <p:sp>
        <p:nvSpPr>
          <p:cNvPr id="81929" name="Rectangle 14"/>
          <p:cNvSpPr>
            <a:spLocks noChangeArrowheads="1"/>
          </p:cNvSpPr>
          <p:nvPr/>
        </p:nvSpPr>
        <p:spPr bwMode="gray">
          <a:xfrm>
            <a:off x="3005138" y="3960813"/>
            <a:ext cx="1268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solidFill>
                  <a:srgbClr val="FFFFFF"/>
                </a:solidFill>
                <a:latin typeface="Arial Unicode MS" pitchFamily="34" charset="-128"/>
              </a:rPr>
              <a:t>34% Mouse</a:t>
            </a:r>
          </a:p>
        </p:txBody>
      </p:sp>
      <p:sp>
        <p:nvSpPr>
          <p:cNvPr id="81930" name="Rectangle 15"/>
          <p:cNvSpPr>
            <a:spLocks noChangeArrowheads="1"/>
          </p:cNvSpPr>
          <p:nvPr/>
        </p:nvSpPr>
        <p:spPr bwMode="gray">
          <a:xfrm>
            <a:off x="5216525" y="3960813"/>
            <a:ext cx="12684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solidFill>
                  <a:srgbClr val="FFFFFF"/>
                </a:solidFill>
                <a:latin typeface="Arial Unicode MS" pitchFamily="34" charset="-128"/>
              </a:rPr>
              <a:t>10% Mouse</a:t>
            </a:r>
          </a:p>
        </p:txBody>
      </p:sp>
      <p:sp>
        <p:nvSpPr>
          <p:cNvPr id="81931" name="Rectangle 16"/>
          <p:cNvSpPr>
            <a:spLocks noChangeArrowheads="1"/>
          </p:cNvSpPr>
          <p:nvPr/>
        </p:nvSpPr>
        <p:spPr bwMode="gray">
          <a:xfrm>
            <a:off x="7305675" y="3960813"/>
            <a:ext cx="1428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solidFill>
                  <a:srgbClr val="FFFFFF"/>
                </a:solidFill>
                <a:latin typeface="Arial Unicode MS" pitchFamily="34" charset="-128"/>
              </a:rPr>
              <a:t>100% Human</a:t>
            </a:r>
          </a:p>
        </p:txBody>
      </p:sp>
      <p:sp>
        <p:nvSpPr>
          <p:cNvPr id="81932" name="Rectangle 17"/>
          <p:cNvSpPr>
            <a:spLocks noChangeArrowheads="1"/>
          </p:cNvSpPr>
          <p:nvPr/>
        </p:nvSpPr>
        <p:spPr bwMode="gray">
          <a:xfrm>
            <a:off x="1122363" y="2055813"/>
            <a:ext cx="1109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FFFF"/>
                </a:solidFill>
                <a:latin typeface="Arial Unicode MS" pitchFamily="34" charset="-128"/>
              </a:rPr>
              <a:t>Mouse</a:t>
            </a:r>
          </a:p>
        </p:txBody>
      </p:sp>
      <p:sp>
        <p:nvSpPr>
          <p:cNvPr id="81933" name="Rectangle 18"/>
          <p:cNvSpPr>
            <a:spLocks noChangeArrowheads="1"/>
          </p:cNvSpPr>
          <p:nvPr/>
        </p:nvSpPr>
        <p:spPr bwMode="gray">
          <a:xfrm>
            <a:off x="7062788" y="2055813"/>
            <a:ext cx="1914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FFFF"/>
                </a:solidFill>
                <a:latin typeface="Arial Unicode MS" pitchFamily="34" charset="-128"/>
              </a:rPr>
              <a:t>Fully Human</a:t>
            </a:r>
          </a:p>
        </p:txBody>
      </p:sp>
      <p:sp>
        <p:nvSpPr>
          <p:cNvPr id="81934" name="Rectangle 19"/>
          <p:cNvSpPr>
            <a:spLocks noChangeArrowheads="1"/>
          </p:cNvSpPr>
          <p:nvPr/>
        </p:nvSpPr>
        <p:spPr bwMode="gray">
          <a:xfrm>
            <a:off x="5018088" y="2055813"/>
            <a:ext cx="1744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FFFF"/>
                </a:solidFill>
                <a:latin typeface="Arial Unicode MS" pitchFamily="34" charset="-128"/>
              </a:rPr>
              <a:t>Humanized</a:t>
            </a:r>
          </a:p>
        </p:txBody>
      </p:sp>
      <p:sp>
        <p:nvSpPr>
          <p:cNvPr id="81935" name="Rectangle 20"/>
          <p:cNvSpPr>
            <a:spLocks noChangeArrowheads="1"/>
          </p:cNvSpPr>
          <p:nvPr/>
        </p:nvSpPr>
        <p:spPr bwMode="gray">
          <a:xfrm>
            <a:off x="2913063" y="2055813"/>
            <a:ext cx="1400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FFFFFF"/>
                </a:solidFill>
                <a:latin typeface="Arial Unicode MS" pitchFamily="34" charset="-128"/>
              </a:rPr>
              <a:t>Chimeric</a:t>
            </a:r>
          </a:p>
        </p:txBody>
      </p:sp>
      <p:pic>
        <p:nvPicPr>
          <p:cNvPr id="81936" name="Picture 21" descr="Mouse Anti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667000"/>
            <a:ext cx="10985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22" descr="Chimeric Anti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9738" y="2655888"/>
            <a:ext cx="111283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8" name="Picture 23" descr="Humanized Antibo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2590800"/>
            <a:ext cx="11271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9" name="Picture 24" descr="XenoMouse Antibod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590800"/>
            <a:ext cx="114935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0" name="Rectangle 25"/>
          <p:cNvSpPr>
            <a:spLocks noChangeArrowheads="1"/>
          </p:cNvSpPr>
          <p:nvPr/>
        </p:nvSpPr>
        <p:spPr bwMode="auto">
          <a:xfrm>
            <a:off x="4538663" y="990600"/>
            <a:ext cx="3578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Anti EGFR antibody</a:t>
            </a:r>
            <a:endParaRPr lang="it-IT" sz="2800" b="1"/>
          </a:p>
        </p:txBody>
      </p:sp>
      <p:sp>
        <p:nvSpPr>
          <p:cNvPr id="81941" name="AutoShape 26"/>
          <p:cNvSpPr>
            <a:spLocks/>
          </p:cNvSpPr>
          <p:nvPr/>
        </p:nvSpPr>
        <p:spPr bwMode="auto">
          <a:xfrm>
            <a:off x="4132263" y="838200"/>
            <a:ext cx="2032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1338" y="76200"/>
            <a:ext cx="8061325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 b="1" smtClean="0">
                <a:solidFill>
                  <a:srgbClr val="FFFF00"/>
                </a:solidFill>
                <a:latin typeface="Arial Unicode MS" pitchFamily="34" charset="-128"/>
              </a:rPr>
              <a:t>2 classi differenti di molecole anti-EGFR</a:t>
            </a:r>
            <a:endParaRPr lang="en-US" sz="3600" b="1" smtClean="0">
              <a:solidFill>
                <a:srgbClr val="FFFF00"/>
              </a:solidFill>
              <a:latin typeface="Arial Unicode MS" pitchFamily="34" charset="-128"/>
            </a:endParaRPr>
          </a:p>
        </p:txBody>
      </p:sp>
      <p:sp>
        <p:nvSpPr>
          <p:cNvPr id="82947" name="Oval 3"/>
          <p:cNvSpPr>
            <a:spLocks noChangeAspect="1" noChangeArrowheads="1"/>
          </p:cNvSpPr>
          <p:nvPr/>
        </p:nvSpPr>
        <p:spPr bwMode="auto">
          <a:xfrm>
            <a:off x="2506663" y="57673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48" name="Oval 4"/>
          <p:cNvSpPr>
            <a:spLocks noChangeAspect="1" noChangeArrowheads="1"/>
          </p:cNvSpPr>
          <p:nvPr/>
        </p:nvSpPr>
        <p:spPr bwMode="auto">
          <a:xfrm>
            <a:off x="2776538" y="5310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49" name="Oval 5"/>
          <p:cNvSpPr>
            <a:spLocks noChangeAspect="1" noChangeArrowheads="1"/>
          </p:cNvSpPr>
          <p:nvPr/>
        </p:nvSpPr>
        <p:spPr bwMode="auto">
          <a:xfrm>
            <a:off x="3267075" y="50403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50" name="Oval 6"/>
          <p:cNvSpPr>
            <a:spLocks noChangeAspect="1" noChangeArrowheads="1"/>
          </p:cNvSpPr>
          <p:nvPr/>
        </p:nvSpPr>
        <p:spPr bwMode="auto">
          <a:xfrm>
            <a:off x="1150938" y="5462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51" name="Oval 7"/>
          <p:cNvSpPr>
            <a:spLocks noChangeAspect="1" noChangeArrowheads="1"/>
          </p:cNvSpPr>
          <p:nvPr/>
        </p:nvSpPr>
        <p:spPr bwMode="auto">
          <a:xfrm>
            <a:off x="1393825" y="496887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52" name="Oval 8"/>
          <p:cNvSpPr>
            <a:spLocks noChangeAspect="1" noChangeArrowheads="1"/>
          </p:cNvSpPr>
          <p:nvPr/>
        </p:nvSpPr>
        <p:spPr bwMode="auto">
          <a:xfrm>
            <a:off x="2330450" y="5111750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82953" name="Group 9"/>
          <p:cNvGrpSpPr>
            <a:grpSpLocks/>
          </p:cNvGrpSpPr>
          <p:nvPr/>
        </p:nvGrpSpPr>
        <p:grpSpPr bwMode="auto">
          <a:xfrm rot="3816665">
            <a:off x="8134350" y="3659188"/>
            <a:ext cx="420688" cy="569912"/>
            <a:chOff x="954" y="2432"/>
            <a:chExt cx="265" cy="359"/>
          </a:xfrm>
        </p:grpSpPr>
        <p:sp>
          <p:nvSpPr>
            <p:cNvPr id="82991" name="Line 10"/>
            <p:cNvSpPr>
              <a:spLocks noChangeShapeType="1"/>
            </p:cNvSpPr>
            <p:nvPr/>
          </p:nvSpPr>
          <p:spPr bwMode="auto">
            <a:xfrm>
              <a:off x="1066" y="2432"/>
              <a:ext cx="0" cy="27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92" name="Line 11"/>
            <p:cNvSpPr>
              <a:spLocks noChangeShapeType="1"/>
            </p:cNvSpPr>
            <p:nvPr/>
          </p:nvSpPr>
          <p:spPr bwMode="auto">
            <a:xfrm>
              <a:off x="1111" y="2432"/>
              <a:ext cx="0" cy="27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93" name="Line 12"/>
            <p:cNvSpPr>
              <a:spLocks noChangeShapeType="1"/>
            </p:cNvSpPr>
            <p:nvPr/>
          </p:nvSpPr>
          <p:spPr bwMode="auto">
            <a:xfrm flipH="1">
              <a:off x="977" y="2700"/>
              <a:ext cx="91" cy="9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94" name="Line 13"/>
            <p:cNvSpPr>
              <a:spLocks noChangeShapeType="1"/>
            </p:cNvSpPr>
            <p:nvPr/>
          </p:nvSpPr>
          <p:spPr bwMode="auto">
            <a:xfrm>
              <a:off x="1107" y="2700"/>
              <a:ext cx="91" cy="9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95" name="Line 14"/>
            <p:cNvSpPr>
              <a:spLocks noChangeShapeType="1"/>
            </p:cNvSpPr>
            <p:nvPr/>
          </p:nvSpPr>
          <p:spPr bwMode="auto">
            <a:xfrm>
              <a:off x="1150" y="2698"/>
              <a:ext cx="69" cy="7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96" name="Line 15"/>
            <p:cNvSpPr>
              <a:spLocks noChangeShapeType="1"/>
            </p:cNvSpPr>
            <p:nvPr/>
          </p:nvSpPr>
          <p:spPr bwMode="auto">
            <a:xfrm flipH="1">
              <a:off x="954" y="2700"/>
              <a:ext cx="69" cy="7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954" name="Oval 16"/>
          <p:cNvSpPr>
            <a:spLocks noChangeArrowheads="1"/>
          </p:cNvSpPr>
          <p:nvPr/>
        </p:nvSpPr>
        <p:spPr bwMode="auto">
          <a:xfrm>
            <a:off x="858838" y="2057400"/>
            <a:ext cx="2663825" cy="9144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/>
              <a:t>Small molecule TKIs</a:t>
            </a:r>
            <a:endParaRPr lang="en-US"/>
          </a:p>
        </p:txBody>
      </p:sp>
      <p:sp>
        <p:nvSpPr>
          <p:cNvPr id="82955" name="Oval 17"/>
          <p:cNvSpPr>
            <a:spLocks noChangeArrowheads="1"/>
          </p:cNvSpPr>
          <p:nvPr/>
        </p:nvSpPr>
        <p:spPr bwMode="auto">
          <a:xfrm>
            <a:off x="6027738" y="2057400"/>
            <a:ext cx="2665412" cy="9144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/>
              <a:t>Monoclonal antibodies</a:t>
            </a:r>
            <a:endParaRPr lang="en-US"/>
          </a:p>
        </p:txBody>
      </p:sp>
      <p:sp>
        <p:nvSpPr>
          <p:cNvPr id="82956" name="Rectangle 18"/>
          <p:cNvSpPr>
            <a:spLocks noChangeArrowheads="1"/>
          </p:cNvSpPr>
          <p:nvPr/>
        </p:nvSpPr>
        <p:spPr bwMode="auto">
          <a:xfrm>
            <a:off x="709613" y="4217988"/>
            <a:ext cx="2879725" cy="287337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57" name="Oval 19"/>
          <p:cNvSpPr>
            <a:spLocks noChangeArrowheads="1"/>
          </p:cNvSpPr>
          <p:nvPr/>
        </p:nvSpPr>
        <p:spPr bwMode="auto">
          <a:xfrm>
            <a:off x="1892300" y="3352800"/>
            <a:ext cx="514350" cy="890588"/>
          </a:xfrm>
          <a:prstGeom prst="ellipse">
            <a:avLst/>
          </a:prstGeom>
          <a:solidFill>
            <a:srgbClr val="3399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58" name="Oval 20"/>
          <p:cNvSpPr>
            <a:spLocks noChangeArrowheads="1"/>
          </p:cNvSpPr>
          <p:nvPr/>
        </p:nvSpPr>
        <p:spPr bwMode="auto">
          <a:xfrm>
            <a:off x="2005013" y="4462463"/>
            <a:ext cx="322262" cy="1460500"/>
          </a:xfrm>
          <a:prstGeom prst="ellipse">
            <a:avLst/>
          </a:prstGeom>
          <a:solidFill>
            <a:srgbClr val="0033CC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59" name="Rectangle 21"/>
          <p:cNvSpPr>
            <a:spLocks noChangeArrowheads="1"/>
          </p:cNvSpPr>
          <p:nvPr/>
        </p:nvSpPr>
        <p:spPr bwMode="auto">
          <a:xfrm>
            <a:off x="2076450" y="4241800"/>
            <a:ext cx="173038" cy="265113"/>
          </a:xfrm>
          <a:prstGeom prst="rect">
            <a:avLst/>
          </a:prstGeom>
          <a:solidFill>
            <a:srgbClr val="00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60" name="Rectangle 22"/>
          <p:cNvSpPr>
            <a:spLocks noChangeArrowheads="1"/>
          </p:cNvSpPr>
          <p:nvPr/>
        </p:nvSpPr>
        <p:spPr bwMode="auto">
          <a:xfrm>
            <a:off x="1962150" y="3587750"/>
            <a:ext cx="40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5" rIns="91531" bIns="45765">
            <a:spAutoFit/>
          </a:bodyPr>
          <a:lstStyle/>
          <a:p>
            <a:pPr defTabSz="876300" eaLnBrk="0" hangingPunct="0"/>
            <a:r>
              <a:rPr lang="en-GB" sz="2400" b="1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82961" name="Oval 23"/>
          <p:cNvSpPr>
            <a:spLocks noChangeArrowheads="1"/>
          </p:cNvSpPr>
          <p:nvPr/>
        </p:nvSpPr>
        <p:spPr bwMode="auto">
          <a:xfrm>
            <a:off x="2000250" y="5157788"/>
            <a:ext cx="307975" cy="2825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1531" tIns="45765" rIns="91531" bIns="45765" anchor="ctr"/>
          <a:lstStyle/>
          <a:p>
            <a:pPr algn="ctr" defTabSz="876300" eaLnBrk="0" hangingPunct="0"/>
            <a:r>
              <a:rPr lang="en-GB" sz="1600" b="1"/>
              <a:t>K</a:t>
            </a:r>
          </a:p>
        </p:txBody>
      </p:sp>
      <p:sp>
        <p:nvSpPr>
          <p:cNvPr id="82962" name="Oval 24"/>
          <p:cNvSpPr>
            <a:spLocks noChangeAspect="1" noChangeArrowheads="1"/>
          </p:cNvSpPr>
          <p:nvPr/>
        </p:nvSpPr>
        <p:spPr bwMode="auto">
          <a:xfrm>
            <a:off x="1789113" y="52260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63" name="Oval 25"/>
          <p:cNvSpPr>
            <a:spLocks noChangeAspect="1" noChangeArrowheads="1"/>
          </p:cNvSpPr>
          <p:nvPr/>
        </p:nvSpPr>
        <p:spPr bwMode="auto">
          <a:xfrm>
            <a:off x="3084513" y="5873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64" name="Oval 26"/>
          <p:cNvSpPr>
            <a:spLocks noChangeAspect="1" noChangeArrowheads="1"/>
          </p:cNvSpPr>
          <p:nvPr/>
        </p:nvSpPr>
        <p:spPr bwMode="auto">
          <a:xfrm>
            <a:off x="2941638" y="47926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65" name="Oval 27"/>
          <p:cNvSpPr>
            <a:spLocks noChangeAspect="1" noChangeArrowheads="1"/>
          </p:cNvSpPr>
          <p:nvPr/>
        </p:nvSpPr>
        <p:spPr bwMode="auto">
          <a:xfrm>
            <a:off x="1141413" y="49371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66" name="Oval 28"/>
          <p:cNvSpPr>
            <a:spLocks noChangeAspect="1" noChangeArrowheads="1"/>
          </p:cNvSpPr>
          <p:nvPr/>
        </p:nvSpPr>
        <p:spPr bwMode="auto">
          <a:xfrm>
            <a:off x="1693863" y="5843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67" name="Rectangle 29"/>
          <p:cNvSpPr>
            <a:spLocks noChangeArrowheads="1"/>
          </p:cNvSpPr>
          <p:nvPr/>
        </p:nvSpPr>
        <p:spPr bwMode="auto">
          <a:xfrm>
            <a:off x="5969000" y="4633913"/>
            <a:ext cx="2879725" cy="287337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68" name="Oval 30"/>
          <p:cNvSpPr>
            <a:spLocks noChangeArrowheads="1"/>
          </p:cNvSpPr>
          <p:nvPr/>
        </p:nvSpPr>
        <p:spPr bwMode="auto">
          <a:xfrm>
            <a:off x="7151688" y="3768725"/>
            <a:ext cx="514350" cy="890588"/>
          </a:xfrm>
          <a:prstGeom prst="ellipse">
            <a:avLst/>
          </a:prstGeom>
          <a:solidFill>
            <a:srgbClr val="3399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69" name="Oval 31"/>
          <p:cNvSpPr>
            <a:spLocks noChangeArrowheads="1"/>
          </p:cNvSpPr>
          <p:nvPr/>
        </p:nvSpPr>
        <p:spPr bwMode="auto">
          <a:xfrm>
            <a:off x="7264400" y="4878388"/>
            <a:ext cx="322263" cy="1460500"/>
          </a:xfrm>
          <a:prstGeom prst="ellipse">
            <a:avLst/>
          </a:prstGeom>
          <a:solidFill>
            <a:srgbClr val="0033CC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70" name="Rectangle 32"/>
          <p:cNvSpPr>
            <a:spLocks noChangeArrowheads="1"/>
          </p:cNvSpPr>
          <p:nvPr/>
        </p:nvSpPr>
        <p:spPr bwMode="auto">
          <a:xfrm>
            <a:off x="7334250" y="4657725"/>
            <a:ext cx="174625" cy="265113"/>
          </a:xfrm>
          <a:prstGeom prst="rect">
            <a:avLst/>
          </a:prstGeom>
          <a:solidFill>
            <a:srgbClr val="0066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71" name="Rectangle 33"/>
          <p:cNvSpPr>
            <a:spLocks noChangeArrowheads="1"/>
          </p:cNvSpPr>
          <p:nvPr/>
        </p:nvSpPr>
        <p:spPr bwMode="auto">
          <a:xfrm>
            <a:off x="7219950" y="4003675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5" rIns="91531" bIns="45765">
            <a:spAutoFit/>
          </a:bodyPr>
          <a:lstStyle/>
          <a:p>
            <a:pPr defTabSz="876300" eaLnBrk="0" hangingPunct="0"/>
            <a:r>
              <a:rPr lang="en-GB" sz="2400" b="1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82972" name="Oval 34"/>
          <p:cNvSpPr>
            <a:spLocks noChangeArrowheads="1"/>
          </p:cNvSpPr>
          <p:nvPr/>
        </p:nvSpPr>
        <p:spPr bwMode="auto">
          <a:xfrm>
            <a:off x="7259638" y="5573713"/>
            <a:ext cx="307975" cy="2825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1531" tIns="45765" rIns="91531" bIns="45765" anchor="ctr"/>
          <a:lstStyle/>
          <a:p>
            <a:pPr algn="ctr" defTabSz="876300" eaLnBrk="0" hangingPunct="0"/>
            <a:r>
              <a:rPr lang="en-GB" sz="1600" b="1">
                <a:solidFill>
                  <a:schemeClr val="bg1"/>
                </a:solidFill>
              </a:rPr>
              <a:t>K</a:t>
            </a:r>
          </a:p>
        </p:txBody>
      </p:sp>
      <p:grpSp>
        <p:nvGrpSpPr>
          <p:cNvPr id="82973" name="Group 35"/>
          <p:cNvGrpSpPr>
            <a:grpSpLocks/>
          </p:cNvGrpSpPr>
          <p:nvPr/>
        </p:nvGrpSpPr>
        <p:grpSpPr bwMode="auto">
          <a:xfrm>
            <a:off x="7192963" y="3194050"/>
            <a:ext cx="420687" cy="569913"/>
            <a:chOff x="954" y="2432"/>
            <a:chExt cx="265" cy="359"/>
          </a:xfrm>
        </p:grpSpPr>
        <p:sp>
          <p:nvSpPr>
            <p:cNvPr id="82985" name="Line 36"/>
            <p:cNvSpPr>
              <a:spLocks noChangeShapeType="1"/>
            </p:cNvSpPr>
            <p:nvPr/>
          </p:nvSpPr>
          <p:spPr bwMode="auto">
            <a:xfrm>
              <a:off x="1066" y="2432"/>
              <a:ext cx="0" cy="27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86" name="Line 37"/>
            <p:cNvSpPr>
              <a:spLocks noChangeShapeType="1"/>
            </p:cNvSpPr>
            <p:nvPr/>
          </p:nvSpPr>
          <p:spPr bwMode="auto">
            <a:xfrm>
              <a:off x="1111" y="2432"/>
              <a:ext cx="0" cy="27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87" name="Line 38"/>
            <p:cNvSpPr>
              <a:spLocks noChangeShapeType="1"/>
            </p:cNvSpPr>
            <p:nvPr/>
          </p:nvSpPr>
          <p:spPr bwMode="auto">
            <a:xfrm flipH="1">
              <a:off x="977" y="2700"/>
              <a:ext cx="91" cy="9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88" name="Line 39"/>
            <p:cNvSpPr>
              <a:spLocks noChangeShapeType="1"/>
            </p:cNvSpPr>
            <p:nvPr/>
          </p:nvSpPr>
          <p:spPr bwMode="auto">
            <a:xfrm>
              <a:off x="1107" y="2700"/>
              <a:ext cx="91" cy="9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89" name="Line 40"/>
            <p:cNvSpPr>
              <a:spLocks noChangeShapeType="1"/>
            </p:cNvSpPr>
            <p:nvPr/>
          </p:nvSpPr>
          <p:spPr bwMode="auto">
            <a:xfrm>
              <a:off x="1150" y="2698"/>
              <a:ext cx="69" cy="7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90" name="Line 41"/>
            <p:cNvSpPr>
              <a:spLocks noChangeShapeType="1"/>
            </p:cNvSpPr>
            <p:nvPr/>
          </p:nvSpPr>
          <p:spPr bwMode="auto">
            <a:xfrm flipH="1">
              <a:off x="954" y="2700"/>
              <a:ext cx="69" cy="7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2974" name="Group 42"/>
          <p:cNvGrpSpPr>
            <a:grpSpLocks/>
          </p:cNvGrpSpPr>
          <p:nvPr/>
        </p:nvGrpSpPr>
        <p:grpSpPr bwMode="auto">
          <a:xfrm rot="-2573506">
            <a:off x="6281738" y="3486150"/>
            <a:ext cx="420687" cy="569913"/>
            <a:chOff x="954" y="2432"/>
            <a:chExt cx="265" cy="359"/>
          </a:xfrm>
        </p:grpSpPr>
        <p:sp>
          <p:nvSpPr>
            <p:cNvPr id="82979" name="Line 43"/>
            <p:cNvSpPr>
              <a:spLocks noChangeShapeType="1"/>
            </p:cNvSpPr>
            <p:nvPr/>
          </p:nvSpPr>
          <p:spPr bwMode="auto">
            <a:xfrm>
              <a:off x="1066" y="2432"/>
              <a:ext cx="0" cy="27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80" name="Line 44"/>
            <p:cNvSpPr>
              <a:spLocks noChangeShapeType="1"/>
            </p:cNvSpPr>
            <p:nvPr/>
          </p:nvSpPr>
          <p:spPr bwMode="auto">
            <a:xfrm>
              <a:off x="1111" y="2432"/>
              <a:ext cx="0" cy="272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81" name="Line 45"/>
            <p:cNvSpPr>
              <a:spLocks noChangeShapeType="1"/>
            </p:cNvSpPr>
            <p:nvPr/>
          </p:nvSpPr>
          <p:spPr bwMode="auto">
            <a:xfrm flipH="1">
              <a:off x="977" y="2700"/>
              <a:ext cx="91" cy="9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82" name="Line 46"/>
            <p:cNvSpPr>
              <a:spLocks noChangeShapeType="1"/>
            </p:cNvSpPr>
            <p:nvPr/>
          </p:nvSpPr>
          <p:spPr bwMode="auto">
            <a:xfrm>
              <a:off x="1107" y="2700"/>
              <a:ext cx="91" cy="91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83" name="Line 47"/>
            <p:cNvSpPr>
              <a:spLocks noChangeShapeType="1"/>
            </p:cNvSpPr>
            <p:nvPr/>
          </p:nvSpPr>
          <p:spPr bwMode="auto">
            <a:xfrm>
              <a:off x="1150" y="2698"/>
              <a:ext cx="69" cy="7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984" name="Line 48"/>
            <p:cNvSpPr>
              <a:spLocks noChangeShapeType="1"/>
            </p:cNvSpPr>
            <p:nvPr/>
          </p:nvSpPr>
          <p:spPr bwMode="auto">
            <a:xfrm flipH="1">
              <a:off x="954" y="2700"/>
              <a:ext cx="69" cy="7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975" name="Rectangle 49"/>
          <p:cNvSpPr>
            <a:spLocks noChangeArrowheads="1"/>
          </p:cNvSpPr>
          <p:nvPr/>
        </p:nvSpPr>
        <p:spPr bwMode="auto">
          <a:xfrm>
            <a:off x="5005388" y="6237288"/>
            <a:ext cx="4138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5" rIns="91531" bIns="45765">
            <a:spAutoFit/>
          </a:bodyPr>
          <a:lstStyle/>
          <a:p>
            <a:pPr defTabSz="876300" eaLnBrk="0" hangingPunct="0"/>
            <a:r>
              <a:rPr lang="en-GB" sz="2400" b="1">
                <a:solidFill>
                  <a:schemeClr val="bg1"/>
                </a:solidFill>
              </a:rPr>
              <a:t>K-ras mutato è sfavorevole</a:t>
            </a:r>
          </a:p>
        </p:txBody>
      </p:sp>
      <p:sp>
        <p:nvSpPr>
          <p:cNvPr id="82976" name="Rectangle 50"/>
          <p:cNvSpPr>
            <a:spLocks noChangeArrowheads="1"/>
          </p:cNvSpPr>
          <p:nvPr/>
        </p:nvSpPr>
        <p:spPr bwMode="auto">
          <a:xfrm>
            <a:off x="5911850" y="1295400"/>
            <a:ext cx="3208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5" rIns="91531" bIns="45765">
            <a:spAutoFit/>
          </a:bodyPr>
          <a:lstStyle/>
          <a:p>
            <a:pPr defTabSz="876300" eaLnBrk="0" hangingPunct="0"/>
            <a:r>
              <a:rPr lang="en-GB" sz="2400" b="1">
                <a:solidFill>
                  <a:schemeClr val="bg1"/>
                </a:solidFill>
              </a:rPr>
              <a:t>Carcinoma del colon</a:t>
            </a:r>
          </a:p>
        </p:txBody>
      </p:sp>
      <p:sp>
        <p:nvSpPr>
          <p:cNvPr id="82977" name="Rectangle 51"/>
          <p:cNvSpPr>
            <a:spLocks noChangeArrowheads="1"/>
          </p:cNvSpPr>
          <p:nvPr/>
        </p:nvSpPr>
        <p:spPr bwMode="auto">
          <a:xfrm>
            <a:off x="134938" y="1295400"/>
            <a:ext cx="5022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5" rIns="91531" bIns="45765">
            <a:spAutoFit/>
          </a:bodyPr>
          <a:lstStyle/>
          <a:p>
            <a:pPr defTabSz="876300" eaLnBrk="0" hangingPunct="0"/>
            <a:r>
              <a:rPr lang="en-GB" sz="2400" b="1">
                <a:solidFill>
                  <a:schemeClr val="bg1"/>
                </a:solidFill>
              </a:rPr>
              <a:t>Carcinoma del polmone (NSCLC)</a:t>
            </a:r>
          </a:p>
        </p:txBody>
      </p:sp>
      <p:sp>
        <p:nvSpPr>
          <p:cNvPr id="82978" name="Rectangle 53"/>
          <p:cNvSpPr>
            <a:spLocks noChangeArrowheads="1"/>
          </p:cNvSpPr>
          <p:nvPr/>
        </p:nvSpPr>
        <p:spPr bwMode="auto">
          <a:xfrm>
            <a:off x="609600" y="6400800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1" tIns="45765" rIns="91531" bIns="45765">
            <a:spAutoFit/>
          </a:bodyPr>
          <a:lstStyle/>
          <a:p>
            <a:pPr defTabSz="876300" eaLnBrk="0" hangingPunct="0"/>
            <a:r>
              <a:rPr lang="en-GB" sz="2400" b="1">
                <a:solidFill>
                  <a:schemeClr val="bg1"/>
                </a:solidFill>
              </a:rPr>
              <a:t>EGFR mutato è favorevole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3300"/>
                </a:solidFill>
              </a:rPr>
              <a:t>REAZIONI CUTANEE DA FARMACI:</a:t>
            </a:r>
            <a:br>
              <a:rPr lang="it-IT" sz="4000" b="1" smtClean="0">
                <a:solidFill>
                  <a:srgbClr val="FF3300"/>
                </a:solidFill>
              </a:rPr>
            </a:br>
            <a:r>
              <a:rPr lang="it-IT" sz="4000" b="1" smtClean="0">
                <a:solidFill>
                  <a:srgbClr val="FF3300"/>
                </a:solidFill>
              </a:rPr>
              <a:t>PATOGENESI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b="1" smtClean="0"/>
          </a:p>
          <a:p>
            <a:pPr eaLnBrk="1" hangingPunct="1">
              <a:buFontTx/>
              <a:buNone/>
            </a:pPr>
            <a:endParaRPr lang="it-IT" b="1" smtClean="0"/>
          </a:p>
          <a:p>
            <a:pPr eaLnBrk="1" hangingPunct="1">
              <a:buFontTx/>
              <a:buNone/>
            </a:pPr>
            <a:r>
              <a:rPr lang="it-IT" b="1" smtClean="0"/>
              <a:t>immunitaria			non immunitaria</a:t>
            </a:r>
          </a:p>
          <a:p>
            <a:pPr eaLnBrk="1" hangingPunct="1"/>
            <a:endParaRPr lang="it-IT" b="1" smtClean="0"/>
          </a:p>
          <a:p>
            <a:pPr eaLnBrk="1" hangingPunct="1"/>
            <a:endParaRPr lang="it-IT" b="1" smtClean="0"/>
          </a:p>
          <a:p>
            <a:pPr eaLnBrk="1" hangingPunct="1"/>
            <a:endParaRPr lang="it-IT" b="1" smtClean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2700338" y="1773238"/>
            <a:ext cx="1511300" cy="11509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787900" y="1773238"/>
            <a:ext cx="1368425" cy="11509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4925" y="4419600"/>
            <a:ext cx="89979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/>
              <a:t>Fattori favorenti: HLA (aplotipi MHC), </a:t>
            </a:r>
          </a:p>
          <a:p>
            <a:r>
              <a:rPr lang="it-IT" sz="3600"/>
              <a:t>pazienti in politerapia, linfopatie </a:t>
            </a:r>
          </a:p>
          <a:p>
            <a:r>
              <a:rPr lang="it-IT" sz="3600"/>
              <a:t>(mononucleosi infettiva, leucemie linfatiche </a:t>
            </a:r>
          </a:p>
          <a:p>
            <a:r>
              <a:rPr lang="it-IT" sz="3600"/>
              <a:t>e mielocitiche), HIV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 r="51041"/>
          <a:stretch>
            <a:fillRect/>
          </a:stretch>
        </p:blipFill>
        <p:spPr bwMode="auto">
          <a:xfrm>
            <a:off x="952500" y="520700"/>
            <a:ext cx="7496175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3413" cy="71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76250" y="188913"/>
            <a:ext cx="8255000" cy="6408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type="chart" idx="4294967295"/>
          </p:nvPr>
        </p:nvGraphicFramePr>
        <p:xfrm>
          <a:off x="1844675" y="2159000"/>
          <a:ext cx="6064250" cy="2901950"/>
        </p:xfrm>
        <a:graphic>
          <a:graphicData uri="http://schemas.openxmlformats.org/presentationml/2006/ole">
            <p:oleObj spid="_x0000_s4098" name="Grafico" r:id="rId3" imgW="7200900" imgH="3657600" progId="MSGraph.Chart.8">
              <p:embed followColorScheme="full"/>
            </p:oleObj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35025" y="2252663"/>
            <a:ext cx="1150938" cy="581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ja-JP" sz="1600" b="1">
                <a:latin typeface="Comic Sans MS" pitchFamily="66" charset="0"/>
                <a:ea typeface="ＭＳ Ｐゴシック" pitchFamily="34" charset="-128"/>
              </a:rPr>
              <a:t>Patients</a:t>
            </a:r>
            <a:br>
              <a:rPr lang="en-GB" altLang="ja-JP" sz="1600" b="1">
                <a:latin typeface="Comic Sans MS" pitchFamily="66" charset="0"/>
                <a:ea typeface="ＭＳ Ｐゴシック" pitchFamily="34" charset="-128"/>
              </a:rPr>
            </a:br>
            <a:r>
              <a:rPr lang="en-GB" altLang="ja-JP" sz="1600" b="1">
                <a:latin typeface="Comic Sans MS" pitchFamily="66" charset="0"/>
                <a:ea typeface="ＭＳ Ｐゴシック" pitchFamily="34" charset="-128"/>
              </a:rPr>
              <a:t>(%)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12800" y="5911850"/>
            <a:ext cx="5384800" cy="584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GB" altLang="ja-JP" sz="1600" b="1">
                <a:latin typeface="Comic Sans MS" pitchFamily="66" charset="0"/>
                <a:ea typeface="ＭＳ Ｐゴシック" pitchFamily="34" charset="-128"/>
              </a:rPr>
              <a:t>No grade 4 drug-related adverse events were recorded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319588" y="5908675"/>
            <a:ext cx="4011612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r>
              <a:rPr lang="en-GB" altLang="ja-JP" sz="1600" b="1">
                <a:latin typeface="Comic Sans MS" pitchFamily="66" charset="0"/>
                <a:ea typeface="ＭＳ Ｐゴシック" pitchFamily="34" charset="-128"/>
              </a:rPr>
              <a:t>Fukuoka et al 2003a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117725" y="5146675"/>
            <a:ext cx="115252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ja-JP" sz="1600" b="1">
                <a:latin typeface="Comic Sans MS" pitchFamily="66" charset="0"/>
                <a:ea typeface="ＭＳ Ｐゴシック" pitchFamily="34" charset="-128"/>
              </a:rPr>
              <a:t>Rash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092450" y="5146675"/>
            <a:ext cx="1147763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ja-JP" sz="1600" b="1">
                <a:latin typeface="Comic Sans MS" pitchFamily="66" charset="0"/>
                <a:ea typeface="ＭＳ Ｐゴシック" pitchFamily="34" charset="-128"/>
              </a:rPr>
              <a:t>Diarrhoea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057650" y="5146675"/>
            <a:ext cx="1149350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ja-JP" sz="1600" b="1">
                <a:latin typeface="Comic Sans MS" pitchFamily="66" charset="0"/>
                <a:ea typeface="ＭＳ Ｐゴシック" pitchFamily="34" charset="-128"/>
              </a:rPr>
              <a:t>Pruritus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019675" y="5146675"/>
            <a:ext cx="1149350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ja-JP" sz="1600" b="1">
                <a:latin typeface="Comic Sans MS" pitchFamily="66" charset="0"/>
                <a:ea typeface="ＭＳ Ｐゴシック" pitchFamily="34" charset="-128"/>
              </a:rPr>
              <a:t>Dry skin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83288" y="5146675"/>
            <a:ext cx="1150937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ja-JP" sz="1600" b="1">
                <a:latin typeface="Comic Sans MS" pitchFamily="66" charset="0"/>
                <a:ea typeface="ＭＳ Ｐゴシック" pitchFamily="34" charset="-128"/>
              </a:rPr>
              <a:t>Acne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961188" y="5146675"/>
            <a:ext cx="1147762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ja-JP" sz="1600" b="1">
                <a:latin typeface="Comic Sans MS" pitchFamily="66" charset="0"/>
                <a:ea typeface="ＭＳ Ｐゴシック" pitchFamily="34" charset="-128"/>
              </a:rPr>
              <a:t>Nausea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881063" y="533400"/>
            <a:ext cx="7381875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971550" y="476250"/>
            <a:ext cx="6970713" cy="5857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GB" altLang="ja-JP" sz="3200" b="1">
                <a:latin typeface="Comic Sans MS" pitchFamily="66" charset="0"/>
                <a:ea typeface="ＭＳ Ｐゴシック" pitchFamily="34" charset="-128"/>
              </a:rPr>
              <a:t>Tossicità dei farmaci anti-EGFR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ttangolo 1"/>
          <p:cNvSpPr>
            <a:spLocks noChangeArrowheads="1"/>
          </p:cNvSpPr>
          <p:nvPr/>
        </p:nvSpPr>
        <p:spPr bwMode="auto">
          <a:xfrm>
            <a:off x="250825" y="620713"/>
            <a:ext cx="85693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In particolare si prenderanno in considerazione la tossicità degli anticorpi monoclonali diretticontro il Recettore dell’Epidermal </a:t>
            </a:r>
            <a:r>
              <a:rPr lang="en-US"/>
              <a:t>Growth Factor (EGFR) come l’Erlotinib, </a:t>
            </a:r>
            <a:r>
              <a:rPr lang="it-IT"/>
              <a:t>il Gefitinib, il Sorafenib ed il Sunitinib, e di Inibitori del Vascular Endothelial Growth Factor (VEGF) come il Bevacizumab.</a:t>
            </a:r>
          </a:p>
          <a:p>
            <a:endParaRPr lang="it-IT"/>
          </a:p>
          <a:p>
            <a:r>
              <a:rPr lang="it-IT"/>
              <a:t>Gli eventi più significativi avvengono:</a:t>
            </a:r>
          </a:p>
          <a:p>
            <a:r>
              <a:rPr lang="it-IT" b="1"/>
              <a:t>- a livello del follicolo pilosebaceo con comparsa di follicoliti e cambiamenti strutturali a livello dei peli;</a:t>
            </a:r>
          </a:p>
          <a:p>
            <a:r>
              <a:rPr lang="it-IT" b="1"/>
              <a:t>- a livello epidermico per perdita della funzione barriera della cute con conseguenti fenomeni di secchezza (xerosi) fino alla fissurazione; ipersensibilità alla luce;</a:t>
            </a:r>
          </a:p>
          <a:p>
            <a:r>
              <a:rPr lang="it-IT" b="1"/>
              <a:t>- a livello dell’unghia con modificazione della crescita con fenomeni di onicocriptosi e formazione, come conseguenza, di granuloma piogenico reattivo.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ttangolo 1"/>
          <p:cNvSpPr>
            <a:spLocks noChangeArrowheads="1"/>
          </p:cNvSpPr>
          <p:nvPr/>
        </p:nvSpPr>
        <p:spPr bwMode="auto">
          <a:xfrm>
            <a:off x="539750" y="620713"/>
            <a:ext cx="82089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Gli altri eventi avversi più comuni includono affaticamento, disturbi gastrointestinali come diarrea, nausea, stomatite, dispepsia e vomito ed ipertensione arteriosa mentre più raramente anemia e neutropenia.</a:t>
            </a:r>
          </a:p>
          <a:p>
            <a:pPr algn="just"/>
            <a:endParaRPr lang="it-IT"/>
          </a:p>
          <a:p>
            <a:pPr algn="just"/>
            <a:r>
              <a:rPr lang="it-IT" b="1"/>
              <a:t>La più comune manifestazione cutanea è il </a:t>
            </a:r>
            <a:r>
              <a:rPr lang="it-IT" b="1">
                <a:solidFill>
                  <a:srgbClr val="FF0000"/>
                </a:solidFill>
              </a:rPr>
              <a:t>rash</a:t>
            </a:r>
            <a:r>
              <a:rPr lang="it-IT" b="1"/>
              <a:t> che insorge spesso come un’eruzione cutanea a localizzazione facciale, tipo acne giovanile o con lesioni maculopapulari entro le prime tre settimane di terapia</a:t>
            </a:r>
          </a:p>
          <a:p>
            <a:pPr algn="just"/>
            <a:r>
              <a:rPr lang="it-IT"/>
              <a:t>L’oncologo curante prima di inziare il trattamento informerà il paziente di questo possibile effetto collaterale e darà consigli per ridurne l’intensità quali:</a:t>
            </a:r>
          </a:p>
          <a:p>
            <a:pPr algn="just"/>
            <a:endParaRPr lang="it-IT"/>
          </a:p>
          <a:p>
            <a:pPr algn="just"/>
            <a:r>
              <a:rPr lang="it-IT"/>
              <a:t>• </a:t>
            </a:r>
            <a:r>
              <a:rPr lang="it-IT">
                <a:solidFill>
                  <a:srgbClr val="0000FF"/>
                </a:solidFill>
              </a:rPr>
              <a:t>Massaggiare abbondantemente la pelle con creme idratanti, soprattutto dopo la doccia o il bagno e la sera prima di coricarsi.</a:t>
            </a:r>
          </a:p>
          <a:p>
            <a:pPr algn="just"/>
            <a:endParaRPr lang="it-IT">
              <a:solidFill>
                <a:srgbClr val="0000FF"/>
              </a:solidFill>
            </a:endParaRPr>
          </a:p>
          <a:p>
            <a:pPr algn="just"/>
            <a:r>
              <a:rPr lang="it-IT">
                <a:solidFill>
                  <a:srgbClr val="0000FF"/>
                </a:solidFill>
              </a:rPr>
              <a:t>• Evitare le creme contenenti steroidi, preferendo quelle neutre o lozioni colloidali di farina d’avena. In caso di desquamazione trovano indicazione creme contenenti </a:t>
            </a:r>
            <a:r>
              <a:rPr lang="pt-BR">
                <a:solidFill>
                  <a:srgbClr val="0000FF"/>
                </a:solidFill>
              </a:rPr>
              <a:t>acido salicilico (2%) e urea (25%).</a:t>
            </a:r>
          </a:p>
          <a:p>
            <a:pPr algn="just"/>
            <a:endParaRPr lang="pt-BR">
              <a:solidFill>
                <a:srgbClr val="0000FF"/>
              </a:solidFill>
            </a:endParaRPr>
          </a:p>
          <a:p>
            <a:pPr algn="just"/>
            <a:r>
              <a:rPr lang="it-IT">
                <a:solidFill>
                  <a:srgbClr val="0000FF"/>
                </a:solidFill>
              </a:rPr>
              <a:t>• Mantenere sempre un’adeguata igiene e idratazione cutanea con particolare attenzione alle aree callose ed ispessimenti che si consiglia di trattare con pomice.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ttangolo 1"/>
          <p:cNvSpPr>
            <a:spLocks noChangeArrowheads="1"/>
          </p:cNvSpPr>
          <p:nvPr/>
        </p:nvSpPr>
        <p:spPr bwMode="auto">
          <a:xfrm>
            <a:off x="323850" y="620713"/>
            <a:ext cx="83883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Spesso il</a:t>
            </a:r>
            <a:r>
              <a:rPr lang="it-IT" b="1"/>
              <a:t> rash </a:t>
            </a:r>
            <a:r>
              <a:rPr lang="it-IT"/>
              <a:t>si accompagna alle </a:t>
            </a:r>
            <a:r>
              <a:rPr lang="it-IT" b="1">
                <a:solidFill>
                  <a:srgbClr val="FF0000"/>
                </a:solidFill>
              </a:rPr>
              <a:t>Follicoliti, </a:t>
            </a:r>
            <a:r>
              <a:rPr lang="it-IT" b="1"/>
              <a:t>caratterizzate da aree seborroiche o piccole papule eritematose ± pruriginose che hanno un’evoluzione in papulo-pustola o in crostosità aderenti. Le sedi di più frequente insorgenza sono le palpebre, le fosse nasali e le labbra oltre che la cute della fronte e delle tempie.</a:t>
            </a:r>
          </a:p>
          <a:p>
            <a:pPr algn="just"/>
            <a:endParaRPr lang="it-IT"/>
          </a:p>
          <a:p>
            <a:pPr algn="just"/>
            <a:r>
              <a:rPr lang="it-IT">
                <a:solidFill>
                  <a:srgbClr val="0000FF"/>
                </a:solidFill>
              </a:rPr>
              <a:t>Consigli utili per le donne sono:</a:t>
            </a:r>
          </a:p>
          <a:p>
            <a:pPr algn="just"/>
            <a:r>
              <a:rPr lang="it-IT">
                <a:solidFill>
                  <a:srgbClr val="0000FF"/>
                </a:solidFill>
              </a:rPr>
              <a:t>• preferire trucchi compatti (fard) applicati a pennello o a tampone. Si tratta di polveri colorate unite a sostanze grasse per garantire aderenza alla cute.</a:t>
            </a:r>
          </a:p>
          <a:p>
            <a:pPr algn="just"/>
            <a:r>
              <a:rPr lang="it-IT">
                <a:solidFill>
                  <a:srgbClr val="0000FF"/>
                </a:solidFill>
              </a:rPr>
              <a:t>• sconsigliabile invece l’uso di fondotinta o creme colorate perché la penetrazione nei follicoli dei composti della crema (vaselina) potrebbe peggiorare la follicolite.</a:t>
            </a:r>
          </a:p>
          <a:p>
            <a:pPr algn="just"/>
            <a:r>
              <a:rPr lang="it-IT">
                <a:solidFill>
                  <a:srgbClr val="0000FF"/>
                </a:solidFill>
              </a:rPr>
              <a:t>• per struccarsi, essendo la cute particolarmente secca, è meglio utilizzare una crema da lavaggio ed evitare il latte detergente.</a:t>
            </a:r>
          </a:p>
          <a:p>
            <a:pPr algn="just"/>
            <a:r>
              <a:rPr lang="it-IT">
                <a:solidFill>
                  <a:srgbClr val="0000FF"/>
                </a:solidFill>
              </a:rPr>
              <a:t>• per ridurre l‘arrossamento, il bruciore/prurito e le crostosità si possono utilizzare principi attivi naturali quali lo Zolfo Colloidale e l’Acido Salicilico in crema priva di</a:t>
            </a:r>
          </a:p>
          <a:p>
            <a:pPr algn="just"/>
            <a:r>
              <a:rPr lang="it-IT">
                <a:solidFill>
                  <a:srgbClr val="0000FF"/>
                </a:solidFill>
              </a:rPr>
              <a:t>vaselina. La vaselina, infatti, ha azione infiammatoria nelle reazioni follicolitiche. </a:t>
            </a:r>
            <a:r>
              <a:rPr lang="it-IT" u="sng">
                <a:solidFill>
                  <a:srgbClr val="0000FF"/>
                </a:solidFill>
              </a:rPr>
              <a:t>Lo Zolfo e l’Acido Salicilico esercitano azione antisettica, antinfiammatoria e riducente</a:t>
            </a:r>
            <a:r>
              <a:rPr lang="it-IT">
                <a:solidFill>
                  <a:srgbClr val="0000FF"/>
                </a:solidFill>
              </a:rPr>
              <a:t>.</a:t>
            </a:r>
          </a:p>
          <a:p>
            <a:endParaRPr lang="it-IT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ttangolo 1"/>
          <p:cNvSpPr>
            <a:spLocks noChangeArrowheads="1"/>
          </p:cNvSpPr>
          <p:nvPr/>
        </p:nvSpPr>
        <p:spPr bwMode="auto">
          <a:xfrm>
            <a:off x="431800" y="549275"/>
            <a:ext cx="85328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La seconda reazione cutanea in ordine di frequenza </a:t>
            </a:r>
            <a:r>
              <a:rPr lang="it-IT" b="1"/>
              <a:t>è la </a:t>
            </a:r>
            <a:r>
              <a:rPr lang="it-IT" b="1">
                <a:solidFill>
                  <a:srgbClr val="FF0000"/>
                </a:solidFill>
              </a:rPr>
              <a:t>xerosi o cute secca</a:t>
            </a:r>
            <a:r>
              <a:rPr lang="it-IT" b="1"/>
              <a:t>, spesso diffusa a tutto il corpo, anche se è più evidente soprattutto a mani e piedi. Insorge per alterazione della Funzione Barriera Epidermica con eccessiva perdita dI acqua. In questa evenienza bisogna evitare di:</a:t>
            </a:r>
          </a:p>
          <a:p>
            <a:pPr algn="just"/>
            <a:endParaRPr lang="it-IT" b="1"/>
          </a:p>
          <a:p>
            <a:r>
              <a:rPr lang="it-IT">
                <a:solidFill>
                  <a:srgbClr val="0000FF"/>
                </a:solidFill>
              </a:rPr>
              <a:t>• lavarsi con saponi o detergenti sintetici solidi o liquidi, questi sottraggono parte dei grassi di protezione cutanea peggiorando la secchezza ed i suoi sintomi.</a:t>
            </a:r>
          </a:p>
          <a:p>
            <a:r>
              <a:rPr lang="it-IT">
                <a:solidFill>
                  <a:srgbClr val="0000FF"/>
                </a:solidFill>
              </a:rPr>
              <a:t>• preferire creme da lavaggio dette basi lavanti: sono prodotti per la detersione formulati come creme liquide, non fanno schiuma e lavano senza seccare la pelle</a:t>
            </a:r>
            <a:r>
              <a:rPr lang="it-IT"/>
              <a:t>.</a:t>
            </a:r>
          </a:p>
          <a:p>
            <a:endParaRPr lang="it-IT"/>
          </a:p>
          <a:p>
            <a:pPr algn="just"/>
            <a:r>
              <a:rPr lang="it-IT"/>
              <a:t>Dopo il lavaggio nelle aree di particolare secchezza è opportuno applicare un unguento autoidratante, un composto a base di Polietienglicoli e paraffine sintetiche in grado di richiamare in superficie l’acqua presente nella profondità della cute (da cui il nome autoidratante ).</a:t>
            </a:r>
          </a:p>
          <a:p>
            <a:pPr algn="just"/>
            <a:endParaRPr lang="it-IT"/>
          </a:p>
          <a:p>
            <a:pPr algn="just"/>
            <a:r>
              <a:rPr lang="it-IT"/>
              <a:t>E’ invece sconsigliato l’uso di creme idratanti, che non sono efficaci in questo tipo di secchezza e che spesso non sono tollerate. Se la secchezza non è eccessiva si</a:t>
            </a:r>
          </a:p>
          <a:p>
            <a:pPr algn="just"/>
            <a:r>
              <a:rPr lang="it-IT"/>
              <a:t>può ricorrere ad una crema emolliente che ha maggior efficacia rispetto ad un unguento.</a:t>
            </a:r>
          </a:p>
          <a:p>
            <a:endParaRPr lang="it-IT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ttangolo 1"/>
          <p:cNvSpPr>
            <a:spLocks noChangeArrowheads="1"/>
          </p:cNvSpPr>
          <p:nvPr/>
        </p:nvSpPr>
        <p:spPr bwMode="auto">
          <a:xfrm>
            <a:off x="323850" y="620713"/>
            <a:ext cx="84248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/>
              <a:t>Una possibile evoluzione sfavorevole della xerosi è la </a:t>
            </a:r>
            <a:r>
              <a:rPr lang="it-IT" b="1">
                <a:solidFill>
                  <a:srgbClr val="FF0000"/>
                </a:solidFill>
              </a:rPr>
              <a:t>fissurazione cutanea </a:t>
            </a:r>
            <a:r>
              <a:rPr lang="it-IT" b="1"/>
              <a:t>superficiale in varie sedi corporee compresi i polpastrelli delle dita. </a:t>
            </a:r>
          </a:p>
          <a:p>
            <a:pPr algn="just"/>
            <a:r>
              <a:rPr lang="it-IT"/>
              <a:t>Si manifesta generalmente con bruciore, dolore e a volte impedimento alla normale funzionalità delle dita.</a:t>
            </a:r>
          </a:p>
          <a:p>
            <a:pPr algn="just"/>
            <a:endParaRPr lang="it-IT"/>
          </a:p>
          <a:p>
            <a:pPr algn="just"/>
            <a:r>
              <a:rPr lang="it-IT">
                <a:solidFill>
                  <a:srgbClr val="0000FF"/>
                </a:solidFill>
              </a:rPr>
              <a:t>In questo caso è utile, per evitare sovrainfezioni batteriche o micotiche, mantenere secca la pelle nelle sedi di fissurazioni. Queste sedi non vanno bagnate e occorre procedere con la pulizia a secco con soluzione di Permanganto di Potassio.</a:t>
            </a:r>
          </a:p>
          <a:p>
            <a:pPr algn="just"/>
            <a:endParaRPr lang="it-IT">
              <a:solidFill>
                <a:srgbClr val="0000FF"/>
              </a:solidFill>
            </a:endParaRPr>
          </a:p>
          <a:p>
            <a:pPr algn="just"/>
            <a:r>
              <a:rPr lang="it-IT"/>
              <a:t>L’uso di creme antibiotico/antimicotiche potrebbe creare resistenza in questi microrganismi.</a:t>
            </a:r>
          </a:p>
          <a:p>
            <a:pPr algn="just"/>
            <a:r>
              <a:rPr lang="it-IT"/>
              <a:t>Per la medicazione occorre utilizzare l’unguento ai Polietilglicoli che è in grado di assorbire gli essudati e di rendere asciutta la cute sfavorendo la crescita dei microrganismi</a:t>
            </a:r>
          </a:p>
          <a:p>
            <a:pPr algn="just"/>
            <a:endParaRPr lang="it-IT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ttangolo 1"/>
          <p:cNvSpPr>
            <a:spLocks noChangeArrowheads="1"/>
          </p:cNvSpPr>
          <p:nvPr/>
        </p:nvSpPr>
        <p:spPr bwMode="auto">
          <a:xfrm>
            <a:off x="395288" y="404813"/>
            <a:ext cx="8208962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Forme meno frequenti di tossicità cutanea sono le Onicocriptosi, Perionissi e formazione di Granuloma Reattivo.</a:t>
            </a:r>
          </a:p>
          <a:p>
            <a:endParaRPr lang="it-IT" b="1"/>
          </a:p>
          <a:p>
            <a:r>
              <a:rPr lang="it-IT" b="1"/>
              <a:t>		</a:t>
            </a:r>
          </a:p>
          <a:p>
            <a:r>
              <a:rPr lang="it-IT" b="1"/>
              <a:t>		Onicocriptosi</a:t>
            </a:r>
          </a:p>
          <a:p>
            <a:endParaRPr lang="it-IT" b="1"/>
          </a:p>
          <a:p>
            <a:endParaRPr lang="it-IT" b="1"/>
          </a:p>
          <a:p>
            <a:endParaRPr lang="it-IT" b="1"/>
          </a:p>
          <a:p>
            <a:r>
              <a:rPr lang="it-IT" b="1"/>
              <a:t>				         Perionissi</a:t>
            </a:r>
          </a:p>
          <a:p>
            <a:endParaRPr lang="it-IT" b="1"/>
          </a:p>
          <a:p>
            <a:endParaRPr lang="it-IT" b="1"/>
          </a:p>
          <a:p>
            <a:pPr algn="just"/>
            <a:endParaRPr lang="it-IT">
              <a:solidFill>
                <a:srgbClr val="0000FF"/>
              </a:solidFill>
            </a:endParaRPr>
          </a:p>
          <a:p>
            <a:pPr algn="just"/>
            <a:endParaRPr lang="it-IT">
              <a:solidFill>
                <a:srgbClr val="0000FF"/>
              </a:solidFill>
            </a:endParaRPr>
          </a:p>
          <a:p>
            <a:pPr algn="just"/>
            <a:endParaRPr lang="it-IT">
              <a:solidFill>
                <a:srgbClr val="0000FF"/>
              </a:solidFill>
            </a:endParaRPr>
          </a:p>
          <a:p>
            <a:pPr algn="just"/>
            <a:r>
              <a:rPr lang="it-IT" b="1"/>
              <a:t>Granuloma reattivo</a:t>
            </a:r>
            <a:endParaRPr lang="it-IT">
              <a:solidFill>
                <a:srgbClr val="0000FF"/>
              </a:solidFill>
            </a:endParaRPr>
          </a:p>
          <a:p>
            <a:pPr algn="just"/>
            <a:endParaRPr lang="it-IT">
              <a:solidFill>
                <a:srgbClr val="0000FF"/>
              </a:solidFill>
            </a:endParaRPr>
          </a:p>
          <a:p>
            <a:pPr algn="just"/>
            <a:endParaRPr lang="it-IT">
              <a:solidFill>
                <a:srgbClr val="0000FF"/>
              </a:solidFill>
            </a:endParaRPr>
          </a:p>
          <a:p>
            <a:pPr algn="just"/>
            <a:r>
              <a:rPr lang="it-IT">
                <a:solidFill>
                  <a:srgbClr val="0000FF"/>
                </a:solidFill>
              </a:rPr>
              <a:t>Sono indicati Gel astringenti al cloruro di alluminio e soluzioni di Permanganato di potassio, mentre sono sconsigliati i detergenti e le pomate contenenti Antibiotico e Cortisone</a:t>
            </a:r>
            <a:r>
              <a:rPr lang="it-IT"/>
              <a:t>.</a:t>
            </a:r>
          </a:p>
          <a:p>
            <a:pPr algn="just"/>
            <a:endParaRPr lang="it-IT"/>
          </a:p>
        </p:txBody>
      </p:sp>
      <p:pic>
        <p:nvPicPr>
          <p:cNvPr id="911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213100"/>
            <a:ext cx="1651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312863"/>
            <a:ext cx="16573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268413"/>
            <a:ext cx="21240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ttangolo 1"/>
          <p:cNvSpPr>
            <a:spLocks noChangeArrowheads="1"/>
          </p:cNvSpPr>
          <p:nvPr/>
        </p:nvSpPr>
        <p:spPr bwMode="auto">
          <a:xfrm>
            <a:off x="395288" y="404813"/>
            <a:ext cx="82089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/>
          </a:p>
          <a:p>
            <a:pPr algn="just"/>
            <a:r>
              <a:rPr lang="it-IT" b="1"/>
              <a:t>Un effetto collaterale particolare è rappresentato dal cambiamento nella </a:t>
            </a:r>
            <a:r>
              <a:rPr lang="it-IT" b="1">
                <a:solidFill>
                  <a:srgbClr val="FF0000"/>
                </a:solidFill>
              </a:rPr>
              <a:t>crescita delle ciglia </a:t>
            </a:r>
            <a:r>
              <a:rPr lang="it-IT" b="1"/>
              <a:t>caratterizzato da crescita eccessiva che può disturbare la visione per introflessione e causare arrossamento della congiuntiva.</a:t>
            </a:r>
          </a:p>
          <a:p>
            <a:pPr algn="just"/>
            <a:r>
              <a:rPr lang="it-IT"/>
              <a:t>Informati preventivamente si può mantenere un’adeguata lunghezza delle ciglia in modo da non creare disturbi.</a:t>
            </a:r>
          </a:p>
          <a:p>
            <a:pPr algn="just"/>
            <a:endParaRPr lang="it-IT"/>
          </a:p>
          <a:p>
            <a:pPr algn="just"/>
            <a:r>
              <a:rPr lang="it-IT" b="1"/>
              <a:t>Il cambiamento nella </a:t>
            </a:r>
            <a:r>
              <a:rPr lang="it-IT" b="1">
                <a:solidFill>
                  <a:srgbClr val="FF0000"/>
                </a:solidFill>
              </a:rPr>
              <a:t>crescita dei capelli </a:t>
            </a:r>
            <a:r>
              <a:rPr lang="it-IT" b="1"/>
              <a:t>si manifesta invece con assottigliamento e depigmentazione dei capelli, delle sopracciglia e di tutte le formazioni pilifere.</a:t>
            </a:r>
          </a:p>
          <a:p>
            <a:pPr algn="just"/>
            <a:r>
              <a:rPr lang="it-IT"/>
              <a:t>Si tratta di manifestazioni ad insorgenza lenta, progressiva e reversibile al termine del trattamento.</a:t>
            </a:r>
          </a:p>
          <a:p>
            <a:pPr algn="just"/>
            <a:r>
              <a:rPr lang="it-IT"/>
              <a:t>Le alterazioni del colorito della cute e/o di alcune secrezioni corporee, sono dovute alla struttura chimica del farmaco impiegato. Tipico è il colorito giallognolo prodotto dal Sorafenib che tende a comparire dopo alcune settimane di trattamento ed è reversibile.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3300"/>
                </a:solidFill>
              </a:rPr>
              <a:t>REAZIONI CUTANEE DA FARMACI IMMUNOLOGICHE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98638"/>
            <a:ext cx="8229600" cy="4525962"/>
          </a:xfrm>
        </p:spPr>
        <p:txBody>
          <a:bodyPr/>
          <a:lstStyle/>
          <a:p>
            <a:pPr eaLnBrk="1" hangingPunct="1"/>
            <a:r>
              <a:rPr lang="it-IT" sz="3600" b="1" smtClean="0"/>
              <a:t>Reazioni di tipo I: </a:t>
            </a:r>
            <a:r>
              <a:rPr lang="it-IT" sz="2000" b="1" smtClean="0"/>
              <a:t>anafilattiche e atopiche (IgE)</a:t>
            </a:r>
            <a:endParaRPr lang="it-IT" sz="3600" b="1" smtClean="0"/>
          </a:p>
          <a:p>
            <a:pPr eaLnBrk="1" hangingPunct="1"/>
            <a:r>
              <a:rPr lang="it-IT" sz="3600" b="1" smtClean="0"/>
              <a:t>Reazioni di tipo II: </a:t>
            </a:r>
            <a:r>
              <a:rPr lang="it-IT" sz="2000" b="1" smtClean="0"/>
              <a:t>di citotossicità e neutralizzazione</a:t>
            </a:r>
            <a:endParaRPr lang="it-IT" sz="3600" b="1" smtClean="0"/>
          </a:p>
          <a:p>
            <a:pPr eaLnBrk="1" hangingPunct="1"/>
            <a:r>
              <a:rPr lang="it-IT" sz="3600" b="1" smtClean="0"/>
              <a:t>Reazioni di tipo III: </a:t>
            </a:r>
            <a:r>
              <a:rPr lang="it-IT" sz="2000" b="1" smtClean="0"/>
              <a:t>da immunocomplessi (malattia da siero)</a:t>
            </a:r>
            <a:endParaRPr lang="it-IT" sz="3600" b="1" smtClean="0"/>
          </a:p>
          <a:p>
            <a:pPr eaLnBrk="1" hangingPunct="1"/>
            <a:r>
              <a:rPr lang="it-IT" sz="3600" b="1" smtClean="0"/>
              <a:t>Reazioni di tipo IV: </a:t>
            </a:r>
            <a:r>
              <a:rPr lang="it-IT" sz="2000" b="1" smtClean="0"/>
              <a:t>cellulo-mediate</a:t>
            </a:r>
            <a:endParaRPr lang="it-IT" sz="3600" b="1" smtClean="0"/>
          </a:p>
          <a:p>
            <a:pPr eaLnBrk="1" hangingPunct="1"/>
            <a:endParaRPr lang="it-IT" sz="1800" b="1" smtClean="0"/>
          </a:p>
          <a:p>
            <a:pPr eaLnBrk="1" hangingPunct="1"/>
            <a:r>
              <a:rPr lang="it-IT" sz="3600" b="1" smtClean="0"/>
              <a:t>Reazioni autoimmuni: </a:t>
            </a:r>
            <a:r>
              <a:rPr lang="it-IT" sz="2000" b="1" smtClean="0"/>
              <a:t>produzione di autoanticorpi</a:t>
            </a:r>
            <a:endParaRPr lang="it-IT" sz="3600" b="1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ttangolo 1"/>
          <p:cNvSpPr>
            <a:spLocks noChangeArrowheads="1"/>
          </p:cNvSpPr>
          <p:nvPr/>
        </p:nvSpPr>
        <p:spPr bwMode="auto">
          <a:xfrm>
            <a:off x="684213" y="260350"/>
            <a:ext cx="7631112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/>
              <a:t>La </a:t>
            </a:r>
            <a:r>
              <a:rPr lang="it-IT" b="1">
                <a:solidFill>
                  <a:srgbClr val="FF0000"/>
                </a:solidFill>
              </a:rPr>
              <a:t>fotosensibilità</a:t>
            </a:r>
            <a:r>
              <a:rPr lang="it-IT" b="1"/>
              <a:t> invece è caratterizza da ridotta capacità di difendersi dai raggi Ultravioletti che possono causare sviluppo delle Follicoliti dopo esposizione alla luce.</a:t>
            </a:r>
          </a:p>
          <a:p>
            <a:pPr algn="just"/>
            <a:r>
              <a:rPr lang="it-IT">
                <a:solidFill>
                  <a:srgbClr val="0000FF"/>
                </a:solidFill>
              </a:rPr>
              <a:t>E’ sufficiente evitare l’esposizione diretta al sole e, qualora non fosse possibile, si consiglia di applicare sulla pelle creme solari anti UV-A ed UV-B con fattore di protezione elevato (non inferiore a 30).</a:t>
            </a:r>
          </a:p>
          <a:p>
            <a:pPr algn="just"/>
            <a:r>
              <a:rPr lang="it-IT"/>
              <a:t>Un’altra forma di tossicità cutanea associata all’uso di Sutent, Sorafenib, Erlotinb ed Iressa è l’eritrodisestesia palmo plantare o </a:t>
            </a:r>
            <a:r>
              <a:rPr lang="it-IT" b="1">
                <a:solidFill>
                  <a:srgbClr val="FF3300"/>
                </a:solidFill>
              </a:rPr>
              <a:t>sindrome manopiede.</a:t>
            </a:r>
          </a:p>
          <a:p>
            <a:pPr algn="just"/>
            <a:endParaRPr lang="it-IT" b="1">
              <a:solidFill>
                <a:srgbClr val="FF3300"/>
              </a:solidFill>
            </a:endParaRPr>
          </a:p>
          <a:p>
            <a:pPr algn="just"/>
            <a:endParaRPr lang="it-IT" b="1">
              <a:solidFill>
                <a:srgbClr val="FF3300"/>
              </a:solidFill>
            </a:endParaRPr>
          </a:p>
          <a:p>
            <a:pPr algn="just"/>
            <a:endParaRPr lang="it-IT"/>
          </a:p>
          <a:p>
            <a:pPr algn="just"/>
            <a:endParaRPr lang="it-IT"/>
          </a:p>
          <a:p>
            <a:pPr algn="just"/>
            <a:endParaRPr lang="it-IT"/>
          </a:p>
          <a:p>
            <a:pPr algn="just"/>
            <a:endParaRPr lang="it-IT"/>
          </a:p>
          <a:p>
            <a:pPr algn="just"/>
            <a:r>
              <a:rPr lang="it-IT"/>
              <a:t>Si tratta di una sindrome caratterizzata da prurito, pelle secca, desquamazione, ipertricosi o alterazioni a carico delle unghie che si sviluppa entro le prime tre settimane di terapia. La desquamazione è di solito dolorosa con aumento della sensibilità cutanea, formicolio o sensazione di puntura di spilli alle estremità, rossore, bruciore e gonfiore prevalentemente concentrati a mani e piedi dove si può verificare accumulo di pelle secca e callosità che, nelle forme più severe evolve in vescicole a contenuto liquido 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636838"/>
            <a:ext cx="1479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Confronto tra tossicità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ADRIAMICINA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Mielodepressione (60%)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Nausea e vomito (70%)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Alopecia (100%)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Tossicità cardiaca (20%)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Mucosite (35%)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TRASTUZUMAB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Brividi e febbre (15%)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Cardiotossicità ( 6%)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Dispnea, Broncospasmo (4%)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IMATINIB TOSSICITA’</a:t>
            </a:r>
          </a:p>
        </p:txBody>
      </p:sp>
      <p:grpSp>
        <p:nvGrpSpPr>
          <p:cNvPr id="95235" name="Group 2"/>
          <p:cNvGrpSpPr>
            <a:grpSpLocks/>
          </p:cNvGrpSpPr>
          <p:nvPr/>
        </p:nvGrpSpPr>
        <p:grpSpPr bwMode="auto">
          <a:xfrm>
            <a:off x="1314450" y="1600200"/>
            <a:ext cx="6511925" cy="4524375"/>
            <a:chOff x="828" y="1008"/>
            <a:chExt cx="4102" cy="2850"/>
          </a:xfrm>
        </p:grpSpPr>
        <p:pic>
          <p:nvPicPr>
            <p:cNvPr id="952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8" y="1008"/>
              <a:ext cx="4103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5237" name="Text Box 4"/>
            <p:cNvSpPr txBox="1">
              <a:spLocks noChangeArrowheads="1"/>
            </p:cNvSpPr>
            <p:nvPr/>
          </p:nvSpPr>
          <p:spPr bwMode="auto">
            <a:xfrm>
              <a:off x="828" y="1008"/>
              <a:ext cx="4103" cy="28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IMATINIB TOSSICITA’</a:t>
            </a:r>
          </a:p>
        </p:txBody>
      </p:sp>
      <p:grpSp>
        <p:nvGrpSpPr>
          <p:cNvPr id="96259" name="Group 2"/>
          <p:cNvGrpSpPr>
            <a:grpSpLocks/>
          </p:cNvGrpSpPr>
          <p:nvPr/>
        </p:nvGrpSpPr>
        <p:grpSpPr bwMode="auto">
          <a:xfrm>
            <a:off x="1763713" y="1268413"/>
            <a:ext cx="5470525" cy="5254625"/>
            <a:chOff x="1111" y="799"/>
            <a:chExt cx="3446" cy="3310"/>
          </a:xfrm>
        </p:grpSpPr>
        <p:pic>
          <p:nvPicPr>
            <p:cNvPr id="9626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1" y="799"/>
              <a:ext cx="3447" cy="3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6261" name="Text Box 4"/>
            <p:cNvSpPr txBox="1">
              <a:spLocks noChangeArrowheads="1"/>
            </p:cNvSpPr>
            <p:nvPr/>
          </p:nvSpPr>
          <p:spPr bwMode="auto">
            <a:xfrm>
              <a:off x="1111" y="799"/>
              <a:ext cx="3447" cy="3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1828800"/>
            <a:ext cx="44577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 b="1">
                <a:solidFill>
                  <a:srgbClr val="F7F775"/>
                </a:solidFill>
                <a:latin typeface="Times New Roman" pitchFamily="18" charset="0"/>
              </a:rPr>
              <a:t>SUNITINIB TOSSICITA’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3175"/>
            <a:ext cx="9140825" cy="685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ANEMIA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SINTOMI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STANCHEZZA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DISPNEA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PALLORE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VERTIGINI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5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RIMEDI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RIPOSO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DIETA BILANCIATA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IDRATAZIONE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ERITROPOIETINA (uso non approvato) 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4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PIASTRINOPENIA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SINTOMI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Sanguinamenti gengive e naso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Ematuria, rettorragie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Ematomi, lividi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Stanchezza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Dolori muscolari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637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RIMEDI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Igiene orale delicata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 ferirsi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Ridurre attività fisica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Radersi con rasoio elettrico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Pochi farmaci attivi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Trasfusioni &lt; 20000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LEUCOPENIA / NEUTROPENIA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SINTOMI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Stanchezza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Febbre &gt; 38° C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Disuria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Tosse produttiva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>
                <a:solidFill>
                  <a:srgbClr val="F7F77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RIMEDI</a:t>
            </a:r>
          </a:p>
          <a:p>
            <a:pPr marL="341313" indent="-34131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>
              <a:solidFill>
                <a:srgbClr val="F7F77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Igiene mani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Evitare la folla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Antipiretici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Antibiotici</a:t>
            </a:r>
          </a:p>
          <a:p>
            <a:pPr marL="341313" indent="-341313">
              <a:spcBef>
                <a:spcPts val="700"/>
              </a:spcBef>
              <a:buClr>
                <a:srgbClr val="99FF99"/>
              </a:buClr>
              <a:buSzPct val="8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GCSF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5666</Words>
  <Application>Microsoft Office PowerPoint</Application>
  <PresentationFormat>Presentazione su schermo (4:3)</PresentationFormat>
  <Paragraphs>1208</Paragraphs>
  <Slides>118</Slides>
  <Notes>32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118</vt:i4>
      </vt:variant>
    </vt:vector>
  </HeadingPairs>
  <TitlesOfParts>
    <vt:vector size="131" baseType="lpstr">
      <vt:lpstr>Arial</vt:lpstr>
      <vt:lpstr>Calibri</vt:lpstr>
      <vt:lpstr>Times New Roman</vt:lpstr>
      <vt:lpstr>Wingdings</vt:lpstr>
      <vt:lpstr>Comic Sans MS</vt:lpstr>
      <vt:lpstr>Symbol</vt:lpstr>
      <vt:lpstr>Arial Unicode MS</vt:lpstr>
      <vt:lpstr>Lucida Casual</vt:lpstr>
      <vt:lpstr>ＭＳ Ｐゴシック</vt:lpstr>
      <vt:lpstr>Struttura predefinita</vt:lpstr>
      <vt:lpstr>Documento</vt:lpstr>
      <vt:lpstr>Diapositiva di PowerPoint</vt:lpstr>
      <vt:lpstr>Grafico di Microsoft Graph 2000</vt:lpstr>
      <vt:lpstr>Diapositiva 1</vt:lpstr>
      <vt:lpstr>Diapositiva 2</vt:lpstr>
      <vt:lpstr>TIPOLOGIA CLINICA DELLE REAZIONI CUTANEE DA FARMACI</vt:lpstr>
      <vt:lpstr>Diapositiva 4</vt:lpstr>
      <vt:lpstr>Diapositiva 5</vt:lpstr>
      <vt:lpstr>Diapositiva 6</vt:lpstr>
      <vt:lpstr>Diapositiva 7</vt:lpstr>
      <vt:lpstr>REAZIONI CUTANEE DA FARMACI: PATOGENESI</vt:lpstr>
      <vt:lpstr>REAZIONI CUTANEE DA FARMACI IMMUNOLOGICHE</vt:lpstr>
      <vt:lpstr>REAZIONI DI TIPO I</vt:lpstr>
      <vt:lpstr>ORTICARIA-ANGIOEDEMA DA FARMACI: PATOGENESI</vt:lpstr>
      <vt:lpstr>REAZIONI DI TIPO II</vt:lpstr>
      <vt:lpstr>Diapositiva 13</vt:lpstr>
      <vt:lpstr>Diapositiva 14</vt:lpstr>
      <vt:lpstr>VASCULITE ALLERGICA</vt:lpstr>
      <vt:lpstr>REAZIONI DI TIPO IV</vt:lpstr>
      <vt:lpstr>ESANTEMI DA FARMACI </vt:lpstr>
      <vt:lpstr>ESANTEMI DA FARMACI 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ERITEMA POLIMORFO E SINDROMI AFFINI </vt:lpstr>
      <vt:lpstr>NECROLISI EPIDERMICA TOSSICA  O SINDROME DI LYELL</vt:lpstr>
      <vt:lpstr>ERITEMA POLIMORFO S. DI STEVENS JOHNSON NECROLISI EPIDERMICA TOSSICA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Lo sviluppo degli “umab” e degli “inib” segue quello dei chemioterapici antitumorali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Targeting Cellular Signal Pathways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Sonia Zorzet</dc:creator>
  <cp:lastModifiedBy>Proprietario</cp:lastModifiedBy>
  <cp:revision>209</cp:revision>
  <dcterms:created xsi:type="dcterms:W3CDTF">2003-12-10T15:39:19Z</dcterms:created>
  <dcterms:modified xsi:type="dcterms:W3CDTF">2017-09-28T09:07:04Z</dcterms:modified>
</cp:coreProperties>
</file>