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257" r:id="rId2"/>
    <p:sldId id="274" r:id="rId3"/>
    <p:sldId id="275" r:id="rId4"/>
    <p:sldId id="276" r:id="rId5"/>
    <p:sldId id="277" r:id="rId6"/>
    <p:sldId id="278" r:id="rId7"/>
    <p:sldId id="279" r:id="rId8"/>
    <p:sldId id="280" r:id="rId9"/>
    <p:sldId id="281" r:id="rId10"/>
    <p:sldId id="283" r:id="rId11"/>
    <p:sldId id="284" r:id="rId12"/>
    <p:sldId id="285" r:id="rId13"/>
    <p:sldId id="313" r:id="rId14"/>
    <p:sldId id="314" r:id="rId15"/>
    <p:sldId id="315" r:id="rId16"/>
    <p:sldId id="316" r:id="rId17"/>
    <p:sldId id="317" r:id="rId18"/>
    <p:sldId id="318" r:id="rId19"/>
    <p:sldId id="328" r:id="rId20"/>
    <p:sldId id="330" r:id="rId21"/>
    <p:sldId id="325" r:id="rId22"/>
    <p:sldId id="335" r:id="rId23"/>
    <p:sldId id="341" r:id="rId24"/>
    <p:sldId id="342" r:id="rId25"/>
    <p:sldId id="343" r:id="rId26"/>
    <p:sldId id="344" r:id="rId27"/>
    <p:sldId id="345" r:id="rId28"/>
    <p:sldId id="346" r:id="rId29"/>
    <p:sldId id="348" r:id="rId30"/>
    <p:sldId id="349" r:id="rId31"/>
    <p:sldId id="350" r:id="rId32"/>
    <p:sldId id="351" r:id="rId33"/>
    <p:sldId id="352" r:id="rId34"/>
    <p:sldId id="353"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83" r:id="rId58"/>
    <p:sldId id="354" r:id="rId59"/>
    <p:sldId id="355" r:id="rId60"/>
    <p:sldId id="356" r:id="rId61"/>
    <p:sldId id="357" r:id="rId62"/>
    <p:sldId id="358" r:id="rId63"/>
    <p:sldId id="359" r:id="rId64"/>
    <p:sldId id="360" r:id="rId65"/>
    <p:sldId id="286" r:id="rId66"/>
    <p:sldId id="287" r:id="rId67"/>
    <p:sldId id="288" r:id="rId68"/>
    <p:sldId id="289" r:id="rId69"/>
    <p:sldId id="290" r:id="rId70"/>
    <p:sldId id="291" r:id="rId71"/>
    <p:sldId id="273" r:id="rId72"/>
    <p:sldId id="292" r:id="rId73"/>
    <p:sldId id="293" r:id="rId74"/>
    <p:sldId id="311" r:id="rId75"/>
    <p:sldId id="312" r:id="rId76"/>
    <p:sldId id="297" r:id="rId77"/>
    <p:sldId id="298" r:id="rId78"/>
    <p:sldId id="299" r:id="rId79"/>
    <p:sldId id="300" r:id="rId80"/>
    <p:sldId id="301" r:id="rId81"/>
    <p:sldId id="302" r:id="rId82"/>
    <p:sldId id="304" r:id="rId83"/>
    <p:sldId id="305" r:id="rId84"/>
    <p:sldId id="309" r:id="rId85"/>
    <p:sldId id="310" r:id="rId86"/>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it-IT"/>
              <a:t>tossicologia polmonare</a:t>
            </a:r>
          </a:p>
        </p:txBody>
      </p:sp>
      <p:sp>
        <p:nvSpPr>
          <p:cNvPr id="6041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54C38E46-594C-4B13-8B16-6C1316580147}" type="datetime1">
              <a:rPr lang="it-IT"/>
              <a:pPr/>
              <a:t>03/12/2017</a:t>
            </a:fld>
            <a:endParaRPr lang="it-IT"/>
          </a:p>
        </p:txBody>
      </p:sp>
      <p:sp>
        <p:nvSpPr>
          <p:cNvPr id="6042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6042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903662-0830-41CB-9294-4EE6A8548DCB}"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it-IT"/>
              <a:t>tossicologia polmonare</a:t>
            </a:r>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B2C3E1C4-0954-441B-90CA-23DB1FDDC16C}" type="datetime1">
              <a:rPr lang="it-IT"/>
              <a:pPr/>
              <a:t>03/12/2017</a:t>
            </a:fld>
            <a:endParaRPr lang="it-IT"/>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322D40-0F11-4C6C-BF34-3BCE5DFB64C6}" type="slidenum">
              <a:rPr lang="it-IT"/>
              <a:pPr/>
              <a:t>‹N›</a:t>
            </a:fld>
            <a:endParaRPr lang="it-IT"/>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it-IT"/>
              <a:t>tossicologia polmonare</a:t>
            </a:r>
          </a:p>
        </p:txBody>
      </p:sp>
      <p:sp>
        <p:nvSpPr>
          <p:cNvPr id="5" name="Rectangle 3"/>
          <p:cNvSpPr>
            <a:spLocks noGrp="1" noChangeArrowheads="1"/>
          </p:cNvSpPr>
          <p:nvPr>
            <p:ph type="dt" idx="1"/>
          </p:nvPr>
        </p:nvSpPr>
        <p:spPr>
          <a:ln/>
        </p:spPr>
        <p:txBody>
          <a:bodyPr/>
          <a:lstStyle/>
          <a:p>
            <a:fld id="{8E8F7ABA-B514-4C56-8DC0-9F4B20AE8EC5}" type="datetime1">
              <a:rPr lang="it-IT"/>
              <a:pPr/>
              <a:t>03/12/2017</a:t>
            </a:fld>
            <a:endParaRPr lang="it-IT"/>
          </a:p>
        </p:txBody>
      </p:sp>
      <p:sp>
        <p:nvSpPr>
          <p:cNvPr id="6" name="Rectangle 7"/>
          <p:cNvSpPr>
            <a:spLocks noGrp="1" noChangeArrowheads="1"/>
          </p:cNvSpPr>
          <p:nvPr>
            <p:ph type="sldNum" sz="quarter" idx="5"/>
          </p:nvPr>
        </p:nvSpPr>
        <p:spPr>
          <a:ln/>
        </p:spPr>
        <p:txBody>
          <a:bodyPr/>
          <a:lstStyle/>
          <a:p>
            <a:fld id="{94D0B20E-A757-45C3-8A7F-B97ED0AC9C4D}" type="slidenum">
              <a:rPr lang="it-IT"/>
              <a:pPr/>
              <a:t>1</a:t>
            </a:fld>
            <a:endParaRPr lang="it-IT"/>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63544-3F2F-41F7-9103-2A277AFF58C2}" type="slidenum">
              <a:rPr lang="it-IT"/>
              <a:pPr/>
              <a:t>39</a:t>
            </a:fld>
            <a:endParaRPr lang="it-IT"/>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0CBCF-6AFD-4C27-B65E-DBC409E5E494}" type="slidenum">
              <a:rPr lang="it-IT"/>
              <a:pPr/>
              <a:t>49</a:t>
            </a:fld>
            <a:endParaRPr lang="it-IT"/>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3CB6FA6-9873-44C0-99A0-77A30239E127}"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B5625CA-6C8B-4C2E-837D-65626BEF0B7D}"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7FE5693-D791-4565-A48A-19A30F084381}"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85800" y="6248400"/>
            <a:ext cx="1905000" cy="457200"/>
          </a:xfrm>
        </p:spPr>
        <p:txBody>
          <a:bodyPr/>
          <a:lstStyle>
            <a:lvl1pPr>
              <a:defRPr/>
            </a:lvl1pPr>
          </a:lstStyle>
          <a:p>
            <a:endParaRPr lang="it-IT"/>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endParaRPr lang="it-IT"/>
          </a:p>
        </p:txBody>
      </p:sp>
      <p:sp>
        <p:nvSpPr>
          <p:cNvPr id="8" name="Segnaposto numero diapositiva 7"/>
          <p:cNvSpPr>
            <a:spLocks noGrp="1"/>
          </p:cNvSpPr>
          <p:nvPr>
            <p:ph type="sldNum" sz="quarter" idx="12"/>
          </p:nvPr>
        </p:nvSpPr>
        <p:spPr>
          <a:xfrm>
            <a:off x="6553200" y="6248400"/>
            <a:ext cx="1905000" cy="457200"/>
          </a:xfrm>
        </p:spPr>
        <p:txBody>
          <a:bodyPr/>
          <a:lstStyle>
            <a:lvl1pPr>
              <a:defRPr/>
            </a:lvl1pPr>
          </a:lstStyle>
          <a:p>
            <a:fld id="{F4AA1296-48C3-4D35-9AB2-174A8112F6C2}"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685800" y="6248400"/>
            <a:ext cx="1905000" cy="457200"/>
          </a:xfrm>
        </p:spPr>
        <p:txBody>
          <a:bodyPr/>
          <a:lstStyle>
            <a:lvl1pPr>
              <a:defRPr/>
            </a:lvl1pPr>
          </a:lstStyle>
          <a:p>
            <a:endParaRPr lang="it-IT"/>
          </a:p>
        </p:txBody>
      </p:sp>
      <p:sp>
        <p:nvSpPr>
          <p:cNvPr id="4" name="Segnaposto piè di pagina 3"/>
          <p:cNvSpPr>
            <a:spLocks noGrp="1"/>
          </p:cNvSpPr>
          <p:nvPr>
            <p:ph type="ftr" sz="quarter" idx="11"/>
          </p:nvPr>
        </p:nvSpPr>
        <p:spPr>
          <a:xfrm>
            <a:off x="3124200" y="6248400"/>
            <a:ext cx="2895600" cy="457200"/>
          </a:xfrm>
        </p:spPr>
        <p:txBody>
          <a:bodyPr/>
          <a:lstStyle>
            <a:lvl1pPr>
              <a:defRPr/>
            </a:lvl1pPr>
          </a:lstStyle>
          <a:p>
            <a:endParaRPr lang="it-IT"/>
          </a:p>
        </p:txBody>
      </p:sp>
      <p:sp>
        <p:nvSpPr>
          <p:cNvPr id="5" name="Segnaposto numero diapositiva 4"/>
          <p:cNvSpPr>
            <a:spLocks noGrp="1"/>
          </p:cNvSpPr>
          <p:nvPr>
            <p:ph type="sldNum" sz="quarter" idx="12"/>
          </p:nvPr>
        </p:nvSpPr>
        <p:spPr>
          <a:xfrm>
            <a:off x="6553200" y="6248400"/>
            <a:ext cx="1905000" cy="457200"/>
          </a:xfrm>
        </p:spPr>
        <p:txBody>
          <a:bodyPr/>
          <a:lstStyle>
            <a:lvl1pPr>
              <a:defRPr/>
            </a:lvl1pPr>
          </a:lstStyle>
          <a:p>
            <a:fld id="{BFEAA935-293B-4A7D-957B-AF56984FB574}"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BA709CBD-BCF7-4DB2-8529-DD75D069B6AC}" type="slidenum">
              <a:rPr lang="it-IT"/>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59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38588"/>
            <a:ext cx="4038600" cy="21875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7A5A7C91-974A-4A23-B931-912CB422F491}"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30E2D027-56F3-4EC0-BF87-D2CAEF10AC00}"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5BDB146-B976-4170-8B19-FFA87F21B9EB}"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F455FD9D-4A26-4616-83CA-CF520ADF7AA7}"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0EBF0AEA-99C9-481D-959F-F25041361E9B}"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A90DA0D3-1BCC-43BC-BAA7-3F9C24AD6E5F}"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01B038CA-2329-4951-A967-2C21003DD03B}"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97FD364F-95EB-4F0C-AA13-C601647B183D}"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86861068-91A5-4283-957F-11F1FA6B5F03}"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8CE44E-288E-4CA4-A8D5-F24B3DA63BCB}"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Grp="1" noChangeArrowheads="1"/>
          </p:cNvSpPr>
          <p:nvPr>
            <p:ph type="body" idx="1"/>
          </p:nvPr>
        </p:nvSpPr>
        <p:spPr>
          <a:xfrm>
            <a:off x="685800" y="2362200"/>
            <a:ext cx="7772400" cy="4114800"/>
          </a:xfrm>
        </p:spPr>
        <p:txBody>
          <a:bodyPr/>
          <a:lstStyle/>
          <a:p>
            <a:pPr algn="just">
              <a:buFontTx/>
              <a:buNone/>
            </a:pPr>
            <a:r>
              <a:rPr lang="it-IT" sz="2800" b="1" i="1">
                <a:solidFill>
                  <a:schemeClr val="accent2"/>
                </a:solidFill>
              </a:rPr>
              <a:t>1. </a:t>
            </a:r>
            <a:r>
              <a:rPr lang="it-IT" sz="2800" b="1" i="1">
                <a:solidFill>
                  <a:srgbClr val="FF3300"/>
                </a:solidFill>
              </a:rPr>
              <a:t>Tossicologia inalatoria</a:t>
            </a:r>
            <a:r>
              <a:rPr lang="it-IT" sz="2800" b="1" i="1">
                <a:solidFill>
                  <a:schemeClr val="accent2"/>
                </a:solidFill>
              </a:rPr>
              <a:t> che fa riferimento alla via di introduzione</a:t>
            </a:r>
          </a:p>
          <a:p>
            <a:pPr algn="just">
              <a:buFontTx/>
              <a:buNone/>
            </a:pPr>
            <a:endParaRPr lang="it-IT" sz="2800" b="1" i="1">
              <a:solidFill>
                <a:schemeClr val="accent2"/>
              </a:solidFill>
            </a:endParaRPr>
          </a:p>
          <a:p>
            <a:pPr algn="just">
              <a:buFontTx/>
              <a:buNone/>
            </a:pPr>
            <a:r>
              <a:rPr lang="it-IT" sz="2800" b="1" i="1">
                <a:solidFill>
                  <a:schemeClr val="accent2"/>
                </a:solidFill>
              </a:rPr>
              <a:t>2. </a:t>
            </a:r>
            <a:r>
              <a:rPr lang="it-IT" sz="2800" b="1" i="1">
                <a:solidFill>
                  <a:srgbClr val="FF3300"/>
                </a:solidFill>
              </a:rPr>
              <a:t>Tossicologia del tratto respiratorio</a:t>
            </a:r>
            <a:r>
              <a:rPr lang="it-IT" sz="2800" b="1" i="1">
                <a:solidFill>
                  <a:schemeClr val="accent2"/>
                </a:solidFill>
              </a:rPr>
              <a:t> che fa riferimento alla tossicità sull’organo bersaglio</a:t>
            </a:r>
            <a:endParaRPr lang="it-IT"/>
          </a:p>
        </p:txBody>
      </p:sp>
      <p:sp>
        <p:nvSpPr>
          <p:cNvPr id="3081" name="Rectangle 9"/>
          <p:cNvSpPr>
            <a:spLocks noGrp="1" noChangeArrowheads="1"/>
          </p:cNvSpPr>
          <p:nvPr>
            <p:ph type="title"/>
          </p:nvPr>
        </p:nvSpPr>
        <p:spPr/>
        <p:txBody>
          <a:bodyPr/>
          <a:lstStyle/>
          <a:p>
            <a:r>
              <a:rPr lang="it-IT" sz="4000" b="1" i="1">
                <a:solidFill>
                  <a:schemeClr val="accent2"/>
                </a:solidFill>
              </a:rPr>
              <a:t>TOSSICOLOGIA POLMONARE</a:t>
            </a:r>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1600200"/>
            <a:ext cx="8229600" cy="4114800"/>
          </a:xfrm>
        </p:spPr>
        <p:txBody>
          <a:bodyPr/>
          <a:lstStyle/>
          <a:p>
            <a:pPr marL="0" indent="0" algn="just">
              <a:buFontTx/>
              <a:buNone/>
            </a:pPr>
            <a:r>
              <a:rPr lang="it-IT" b="1" i="1">
                <a:solidFill>
                  <a:srgbClr val="FF3300"/>
                </a:solidFill>
              </a:rPr>
              <a:t>REGIONE DEGLI SCAMBI GASSOSI</a:t>
            </a:r>
            <a:endParaRPr lang="it-IT" sz="24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rgbClr val="FF3300"/>
                </a:solidFill>
              </a:rPr>
              <a:t>Unità ventilatoria</a:t>
            </a:r>
            <a:r>
              <a:rPr lang="it-IT" sz="2800" b="1" i="1">
                <a:solidFill>
                  <a:schemeClr val="accent2"/>
                </a:solidFill>
              </a:rPr>
              <a:t>: è definita come una regione anatomica che collega tutti i dotti alveolari e gli alveoli distali a ciascun dotto di giunzione bronchiolo-alveolare.</a:t>
            </a:r>
          </a:p>
          <a:p>
            <a:pPr marL="0" indent="0" algn="just">
              <a:buFontTx/>
              <a:buNone/>
            </a:pPr>
            <a:r>
              <a:rPr lang="it-IT" sz="2800" b="1" i="1">
                <a:solidFill>
                  <a:schemeClr val="accent2"/>
                </a:solidFill>
              </a:rPr>
              <a:t>In tale regione, le cellule di tipo I e II rappresentano circa il 25% di tutte le cellule, mentre le cellule di tipo III (cellule a spazzola) sono scarsamente rappresentate.</a:t>
            </a:r>
          </a:p>
          <a:p>
            <a:pPr marL="0" indent="0" algn="just">
              <a:buFontTx/>
              <a:buNone/>
            </a:pPr>
            <a:endParaRPr lang="it-IT" sz="2800" b="1" i="1">
              <a:solidFill>
                <a:schemeClr val="accent2"/>
              </a:solidFill>
            </a:endParaRPr>
          </a:p>
          <a:p>
            <a:pPr marL="0" indent="0" algn="just">
              <a:buFontTx/>
              <a:buNone/>
            </a:pPr>
            <a:endParaRPr lang="it-IT" sz="2400" b="1" i="1">
              <a:solidFill>
                <a:schemeClr val="accent2"/>
              </a:solidFill>
            </a:endParaRPr>
          </a:p>
        </p:txBody>
      </p:sp>
      <p:sp>
        <p:nvSpPr>
          <p:cNvPr id="29699"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1600200"/>
            <a:ext cx="8229600" cy="4114800"/>
          </a:xfrm>
        </p:spPr>
        <p:txBody>
          <a:bodyPr/>
          <a:lstStyle/>
          <a:p>
            <a:pPr marL="0" indent="0" algn="just">
              <a:buFontTx/>
              <a:buNone/>
            </a:pPr>
            <a:r>
              <a:rPr lang="it-IT" b="1" i="1">
                <a:solidFill>
                  <a:srgbClr val="FF3300"/>
                </a:solidFill>
              </a:rPr>
              <a:t>REGIONE DEGLI SCAMBI GASSOSI</a:t>
            </a:r>
            <a:endParaRPr lang="it-IT" sz="24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chemeClr val="accent2"/>
                </a:solidFill>
              </a:rPr>
              <a:t>Le cellule di tipo I sono generalmente le più danneggiate perché rappresentano il bersaglio più ampio.</a:t>
            </a:r>
          </a:p>
          <a:p>
            <a:pPr marL="0" indent="0" algn="just">
              <a:buFontTx/>
              <a:buNone/>
            </a:pPr>
            <a:r>
              <a:rPr lang="it-IT" sz="2800" b="1" i="1">
                <a:solidFill>
                  <a:schemeClr val="accent2"/>
                </a:solidFill>
              </a:rPr>
              <a:t>Le cellule di tipo II sono cuboidali, producono il </a:t>
            </a:r>
            <a:r>
              <a:rPr lang="it-IT" sz="2800" b="1" i="1">
                <a:solidFill>
                  <a:srgbClr val="FF3300"/>
                </a:solidFill>
              </a:rPr>
              <a:t>surfactante</a:t>
            </a:r>
            <a:r>
              <a:rPr lang="it-IT" sz="2800" b="1" i="1">
                <a:solidFill>
                  <a:schemeClr val="accent2"/>
                </a:solidFill>
              </a:rPr>
              <a:t> e, nel caso di danneggiamento delle cellule di tipo I, vanno incontro a mitosi e rimpiazzano le cellule danneggiate.</a:t>
            </a:r>
          </a:p>
          <a:p>
            <a:pPr marL="0" indent="0" algn="just">
              <a:buFontTx/>
              <a:buNone/>
            </a:pPr>
            <a:endParaRPr lang="it-IT" sz="2800" b="1" i="1">
              <a:solidFill>
                <a:schemeClr val="accent2"/>
              </a:solidFill>
            </a:endParaRPr>
          </a:p>
          <a:p>
            <a:pPr marL="0" indent="0" algn="just">
              <a:buFontTx/>
              <a:buNone/>
            </a:pPr>
            <a:endParaRPr lang="it-IT" sz="2400" b="1" i="1">
              <a:solidFill>
                <a:schemeClr val="accent2"/>
              </a:solidFill>
            </a:endParaRPr>
          </a:p>
        </p:txBody>
      </p:sp>
      <p:sp>
        <p:nvSpPr>
          <p:cNvPr id="30723"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600200"/>
            <a:ext cx="8229600" cy="4114800"/>
          </a:xfrm>
        </p:spPr>
        <p:txBody>
          <a:bodyPr/>
          <a:lstStyle/>
          <a:p>
            <a:pPr marL="0" indent="0" algn="just">
              <a:buFontTx/>
              <a:buNone/>
            </a:pPr>
            <a:r>
              <a:rPr lang="it-IT" b="1" i="1" dirty="0">
                <a:solidFill>
                  <a:srgbClr val="FF3300"/>
                </a:solidFill>
              </a:rPr>
              <a:t>REGIONE DEGLI SCAMBI GASSOSI</a:t>
            </a:r>
            <a:endParaRPr lang="it-IT" sz="2400" b="1" i="1" dirty="0">
              <a:solidFill>
                <a:schemeClr val="accent2"/>
              </a:solidFill>
            </a:endParaRPr>
          </a:p>
          <a:p>
            <a:pPr marL="0" indent="0" algn="just">
              <a:buFontTx/>
              <a:buNone/>
            </a:pPr>
            <a:endParaRPr lang="it-IT" sz="2400" b="1" i="1" dirty="0">
              <a:solidFill>
                <a:schemeClr val="accent2"/>
              </a:solidFill>
            </a:endParaRPr>
          </a:p>
          <a:p>
            <a:pPr marL="0" indent="0" algn="just">
              <a:buFontTx/>
              <a:buNone/>
            </a:pPr>
            <a:r>
              <a:rPr lang="it-IT" sz="2800" b="1" i="1" dirty="0">
                <a:solidFill>
                  <a:schemeClr val="accent2"/>
                </a:solidFill>
              </a:rPr>
              <a:t>Le cellule mesenchimali interstiziali sono </a:t>
            </a:r>
            <a:r>
              <a:rPr lang="it-IT" sz="2800" b="1" i="1" dirty="0">
                <a:solidFill>
                  <a:srgbClr val="FF3300"/>
                </a:solidFill>
              </a:rPr>
              <a:t>fibroblasti</a:t>
            </a:r>
            <a:r>
              <a:rPr lang="it-IT" sz="2800" b="1" i="1" dirty="0">
                <a:solidFill>
                  <a:schemeClr val="accent2"/>
                </a:solidFill>
              </a:rPr>
              <a:t> che producono collagene, elastina, </a:t>
            </a:r>
            <a:r>
              <a:rPr lang="it-IT" sz="2800" b="1" i="1" dirty="0" err="1">
                <a:solidFill>
                  <a:schemeClr val="accent2"/>
                </a:solidFill>
              </a:rPr>
              <a:t>periciti</a:t>
            </a:r>
            <a:r>
              <a:rPr lang="it-IT" sz="2800" b="1" i="1" dirty="0">
                <a:solidFill>
                  <a:schemeClr val="accent2"/>
                </a:solidFill>
              </a:rPr>
              <a:t>, monociti e linfociti.</a:t>
            </a:r>
          </a:p>
          <a:p>
            <a:pPr marL="0" indent="0" algn="just">
              <a:buFontTx/>
              <a:buNone/>
            </a:pPr>
            <a:endParaRPr lang="it-IT" sz="2800" b="1" i="1" dirty="0">
              <a:solidFill>
                <a:schemeClr val="accent2"/>
              </a:solidFill>
            </a:endParaRPr>
          </a:p>
          <a:p>
            <a:pPr marL="0" indent="0" algn="just">
              <a:buFontTx/>
              <a:buNone/>
            </a:pPr>
            <a:endParaRPr lang="it-IT" sz="2800" b="1" i="1" dirty="0">
              <a:solidFill>
                <a:schemeClr val="accent2"/>
              </a:solidFill>
            </a:endParaRPr>
          </a:p>
          <a:p>
            <a:pPr marL="0" indent="0" algn="just">
              <a:buFontTx/>
              <a:buNone/>
            </a:pPr>
            <a:endParaRPr lang="it-IT" sz="2400" b="1" i="1" dirty="0">
              <a:solidFill>
                <a:schemeClr val="accent2"/>
              </a:solidFill>
            </a:endParaRPr>
          </a:p>
        </p:txBody>
      </p:sp>
      <p:sp>
        <p:nvSpPr>
          <p:cNvPr id="31747"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it-IT">
                <a:latin typeface="Comic Sans MS" charset="0"/>
              </a:rPr>
              <a:t/>
            </a:r>
            <a:br>
              <a:rPr lang="it-IT">
                <a:latin typeface="Comic Sans MS" charset="0"/>
              </a:rPr>
            </a:br>
            <a:r>
              <a:rPr lang="it-IT">
                <a:latin typeface="Comic Sans MS" charset="0"/>
              </a:rPr>
              <a:t>Patologia polmonare</a:t>
            </a:r>
            <a:br>
              <a:rPr lang="it-IT">
                <a:latin typeface="Comic Sans MS" charset="0"/>
              </a:rPr>
            </a:br>
            <a:endParaRPr lang="it-IT">
              <a:latin typeface="Comic Sans MS" charset="0"/>
            </a:endParaRPr>
          </a:p>
        </p:txBody>
      </p:sp>
      <p:sp>
        <p:nvSpPr>
          <p:cNvPr id="50179" name="Rectangle 3"/>
          <p:cNvSpPr>
            <a:spLocks noGrp="1" noChangeArrowheads="1"/>
          </p:cNvSpPr>
          <p:nvPr>
            <p:ph type="body" idx="1"/>
          </p:nvPr>
        </p:nvSpPr>
        <p:spPr/>
        <p:txBody>
          <a:bodyPr/>
          <a:lstStyle/>
          <a:p>
            <a:r>
              <a:rPr lang="it-IT">
                <a:latin typeface="Comic Sans MS" charset="0"/>
              </a:rPr>
              <a:t>Pneumopatie ostruttive</a:t>
            </a:r>
          </a:p>
          <a:p>
            <a:r>
              <a:rPr lang="it-IT">
                <a:latin typeface="Comic Sans MS" charset="0"/>
              </a:rPr>
              <a:t>Pneumopatie restrittive</a:t>
            </a:r>
          </a:p>
          <a:p>
            <a:r>
              <a:rPr lang="it-IT">
                <a:latin typeface="Comic Sans MS" charset="0"/>
              </a:rPr>
              <a:t>Infezioni</a:t>
            </a:r>
          </a:p>
          <a:p>
            <a:r>
              <a:rPr lang="it-IT">
                <a:latin typeface="Comic Sans MS" charset="0"/>
              </a:rPr>
              <a:t>Tumori</a:t>
            </a:r>
          </a:p>
          <a:p>
            <a:r>
              <a:rPr lang="it-IT">
                <a:latin typeface="Comic Sans MS" charset="0"/>
              </a:rPr>
              <a:t>Pneumopatie vascolari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1143000"/>
          </a:xfrm>
        </p:spPr>
        <p:txBody>
          <a:bodyPr/>
          <a:lstStyle/>
          <a:p>
            <a:r>
              <a:rPr lang="it-IT">
                <a:latin typeface="Comic Sans MS" charset="0"/>
              </a:rPr>
              <a:t>Pneumopatie ostruttive</a:t>
            </a:r>
            <a:endParaRPr lang="it-IT"/>
          </a:p>
        </p:txBody>
      </p:sp>
      <p:sp>
        <p:nvSpPr>
          <p:cNvPr id="45059" name="Rectangle 3"/>
          <p:cNvSpPr>
            <a:spLocks noGrp="1" noChangeArrowheads="1"/>
          </p:cNvSpPr>
          <p:nvPr>
            <p:ph type="body" idx="1"/>
          </p:nvPr>
        </p:nvSpPr>
        <p:spPr>
          <a:xfrm>
            <a:off x="685800" y="1752600"/>
            <a:ext cx="7772400" cy="4114800"/>
          </a:xfrm>
        </p:spPr>
        <p:txBody>
          <a:bodyPr/>
          <a:lstStyle/>
          <a:p>
            <a:pPr>
              <a:lnSpc>
                <a:spcPct val="90000"/>
              </a:lnSpc>
              <a:buFontTx/>
              <a:buNone/>
            </a:pPr>
            <a:r>
              <a:rPr lang="it-IT" sz="2800">
                <a:latin typeface="Comic Sans MS" charset="0"/>
              </a:rPr>
              <a:t>Aumentata resistenza al flusso aereo</a:t>
            </a:r>
          </a:p>
          <a:p>
            <a:pPr>
              <a:lnSpc>
                <a:spcPct val="90000"/>
              </a:lnSpc>
              <a:buFontTx/>
              <a:buNone/>
            </a:pPr>
            <a:r>
              <a:rPr lang="it-IT" sz="2800">
                <a:latin typeface="Comic Sans MS" charset="0"/>
              </a:rPr>
              <a:t>Diminuzione del volume espiratorio</a:t>
            </a:r>
          </a:p>
          <a:p>
            <a:pPr>
              <a:lnSpc>
                <a:spcPct val="90000"/>
              </a:lnSpc>
            </a:pPr>
            <a:r>
              <a:rPr lang="it-IT" sz="2800">
                <a:latin typeface="Comic Sans MS" charset="0"/>
              </a:rPr>
              <a:t>Acute</a:t>
            </a:r>
          </a:p>
          <a:p>
            <a:pPr lvl="1">
              <a:lnSpc>
                <a:spcPct val="90000"/>
              </a:lnSpc>
            </a:pPr>
            <a:r>
              <a:rPr lang="it-IT" sz="2400">
                <a:latin typeface="Comic Sans MS" charset="0"/>
              </a:rPr>
              <a:t>Asma</a:t>
            </a:r>
          </a:p>
          <a:p>
            <a:pPr lvl="2">
              <a:lnSpc>
                <a:spcPct val="90000"/>
              </a:lnSpc>
            </a:pPr>
            <a:r>
              <a:rPr lang="it-IT" sz="2000">
                <a:latin typeface="Comic Sans MS" charset="0"/>
              </a:rPr>
              <a:t>restringimento anatomico delle vie aeree </a:t>
            </a:r>
          </a:p>
          <a:p>
            <a:pPr>
              <a:lnSpc>
                <a:spcPct val="90000"/>
              </a:lnSpc>
            </a:pPr>
            <a:r>
              <a:rPr lang="it-IT" sz="2800">
                <a:latin typeface="Comic Sans MS" charset="0"/>
              </a:rPr>
              <a:t>Croniche:</a:t>
            </a:r>
          </a:p>
          <a:p>
            <a:pPr lvl="1">
              <a:lnSpc>
                <a:spcPct val="90000"/>
              </a:lnSpc>
            </a:pPr>
            <a:r>
              <a:rPr lang="it-IT" sz="2400">
                <a:latin typeface="Comic Sans MS" charset="0"/>
              </a:rPr>
              <a:t>Enfisema</a:t>
            </a:r>
          </a:p>
          <a:p>
            <a:pPr lvl="4">
              <a:lnSpc>
                <a:spcPct val="90000"/>
              </a:lnSpc>
              <a:buFontTx/>
              <a:buNone/>
            </a:pPr>
            <a:r>
              <a:rPr lang="it-IT" sz="1800">
                <a:latin typeface="Comic Sans MS" charset="0"/>
              </a:rPr>
              <a:t>                            spesso associati</a:t>
            </a:r>
          </a:p>
          <a:p>
            <a:pPr lvl="1">
              <a:lnSpc>
                <a:spcPct val="90000"/>
              </a:lnSpc>
            </a:pPr>
            <a:r>
              <a:rPr lang="it-IT" sz="2400">
                <a:latin typeface="Comic Sans MS" charset="0"/>
              </a:rPr>
              <a:t>Bronchite cronica </a:t>
            </a:r>
          </a:p>
          <a:p>
            <a:pPr lvl="2">
              <a:lnSpc>
                <a:spcPct val="90000"/>
              </a:lnSpc>
            </a:pPr>
            <a:r>
              <a:rPr lang="it-IT" sz="2000">
                <a:latin typeface="Comic Sans MS" charset="0"/>
              </a:rPr>
              <a:t>Perdita di elasticità del polmone</a:t>
            </a:r>
          </a:p>
          <a:p>
            <a:pPr>
              <a:lnSpc>
                <a:spcPct val="90000"/>
              </a:lnSpc>
              <a:buFontTx/>
              <a:buNone/>
            </a:pPr>
            <a:endParaRPr lang="it-IT" sz="2800">
              <a:latin typeface="Comic Sans MS" charset="0"/>
            </a:endParaRPr>
          </a:p>
          <a:p>
            <a:pPr>
              <a:lnSpc>
                <a:spcPct val="90000"/>
              </a:lnSpc>
            </a:pPr>
            <a:endParaRPr lang="it-IT" sz="2800">
              <a:latin typeface="Comic Sans MS" charset="0"/>
            </a:endParaRPr>
          </a:p>
          <a:p>
            <a:pPr>
              <a:lnSpc>
                <a:spcPct val="90000"/>
              </a:lnSpc>
            </a:pPr>
            <a:endParaRPr lang="it-IT" sz="2800">
              <a:latin typeface="Comic Sans MS" charset="0"/>
            </a:endParaRPr>
          </a:p>
        </p:txBody>
      </p:sp>
      <p:sp>
        <p:nvSpPr>
          <p:cNvPr id="45063" name="AutoShape 7"/>
          <p:cNvSpPr>
            <a:spLocks/>
          </p:cNvSpPr>
          <p:nvPr/>
        </p:nvSpPr>
        <p:spPr bwMode="auto">
          <a:xfrm>
            <a:off x="4267200" y="4953000"/>
            <a:ext cx="76200" cy="762000"/>
          </a:xfrm>
          <a:prstGeom prst="rightBracket">
            <a:avLst>
              <a:gd name="adj" fmla="val 83333"/>
            </a:avLst>
          </a:prstGeom>
          <a:noFill/>
          <a:ln w="9525">
            <a:solidFill>
              <a:schemeClr val="tx1"/>
            </a:solidFill>
            <a:round/>
            <a:headEnd/>
            <a:tailEnd/>
          </a:ln>
          <a:effectLst/>
        </p:spPr>
        <p:txBody>
          <a:bodyPr wrap="none" anchor="ctr"/>
          <a:lstStyle/>
          <a:p>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7772400" cy="1143000"/>
          </a:xfrm>
        </p:spPr>
        <p:txBody>
          <a:bodyPr/>
          <a:lstStyle/>
          <a:p>
            <a:r>
              <a:rPr lang="it-IT">
                <a:latin typeface="Comic Sans MS" charset="0"/>
              </a:rPr>
              <a:t>Enfisema</a:t>
            </a:r>
          </a:p>
        </p:txBody>
      </p:sp>
      <p:sp>
        <p:nvSpPr>
          <p:cNvPr id="47107" name="Rectangle 3"/>
          <p:cNvSpPr>
            <a:spLocks noGrp="1" noChangeArrowheads="1"/>
          </p:cNvSpPr>
          <p:nvPr>
            <p:ph type="body" idx="1"/>
          </p:nvPr>
        </p:nvSpPr>
        <p:spPr>
          <a:xfrm>
            <a:off x="762000" y="1143000"/>
            <a:ext cx="7772400" cy="4114800"/>
          </a:xfrm>
        </p:spPr>
        <p:txBody>
          <a:bodyPr/>
          <a:lstStyle/>
          <a:p>
            <a:pPr>
              <a:lnSpc>
                <a:spcPct val="90000"/>
              </a:lnSpc>
            </a:pPr>
            <a:r>
              <a:rPr lang="it-IT" sz="2800">
                <a:latin typeface="Comic Sans MS" charset="0"/>
              </a:rPr>
              <a:t>Dilatazione permanente delle vie aeree distali al bronchiolo terminale</a:t>
            </a:r>
          </a:p>
          <a:p>
            <a:pPr>
              <a:lnSpc>
                <a:spcPct val="90000"/>
              </a:lnSpc>
            </a:pPr>
            <a:r>
              <a:rPr lang="it-IT" sz="2800">
                <a:latin typeface="Comic Sans MS" charset="0"/>
              </a:rPr>
              <a:t>Epidemiologia = evidente associazione con il fumo</a:t>
            </a:r>
          </a:p>
          <a:p>
            <a:pPr>
              <a:lnSpc>
                <a:spcPct val="90000"/>
              </a:lnSpc>
            </a:pPr>
            <a:r>
              <a:rPr lang="it-IT" sz="2800">
                <a:latin typeface="Comic Sans MS" charset="0"/>
              </a:rPr>
              <a:t>Patogenesi </a:t>
            </a:r>
          </a:p>
          <a:p>
            <a:pPr lvl="1">
              <a:lnSpc>
                <a:spcPct val="90000"/>
              </a:lnSpc>
            </a:pPr>
            <a:r>
              <a:rPr lang="it-IT" sz="2400">
                <a:latin typeface="Comic Sans MS" charset="0"/>
              </a:rPr>
              <a:t>Squilibrio proteasi-antiproteasi</a:t>
            </a:r>
          </a:p>
          <a:p>
            <a:pPr lvl="2">
              <a:lnSpc>
                <a:spcPct val="90000"/>
              </a:lnSpc>
            </a:pPr>
            <a:r>
              <a:rPr lang="it-IT" sz="2000">
                <a:latin typeface="Comic Sans MS" charset="0"/>
              </a:rPr>
              <a:t>Difetto genetico dell’alfa1-antitripsina (inibitore delle proteasi) = enfisema</a:t>
            </a:r>
          </a:p>
          <a:p>
            <a:pPr lvl="2">
              <a:lnSpc>
                <a:spcPct val="90000"/>
              </a:lnSpc>
            </a:pPr>
            <a:r>
              <a:rPr lang="it-IT" sz="2000">
                <a:latin typeface="Comic Sans MS" charset="0"/>
              </a:rPr>
              <a:t>Neutrofili e macrofagi, ricchi di proteasi, si accumulano negli alveoli dei fumatori</a:t>
            </a:r>
          </a:p>
          <a:p>
            <a:pPr lvl="2">
              <a:lnSpc>
                <a:spcPct val="90000"/>
              </a:lnSpc>
            </a:pPr>
            <a:r>
              <a:rPr lang="it-IT" sz="2000">
                <a:latin typeface="Comic Sans MS" charset="0"/>
              </a:rPr>
              <a:t>Stress ossidativo (specie reattive dell’ossigeno contenute nel fumo del tabacco) = deplezione dei meccanismi antiossidanti = danno cellulare = attivazione dei neutrofili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it-IT">
                <a:latin typeface="Comic Sans MS" charset="0"/>
              </a:rPr>
              <a:t>Evoluzione dell’enfisema</a:t>
            </a:r>
          </a:p>
        </p:txBody>
      </p:sp>
      <p:sp>
        <p:nvSpPr>
          <p:cNvPr id="49155" name="Rectangle 3"/>
          <p:cNvSpPr>
            <a:spLocks noGrp="1" noChangeArrowheads="1"/>
          </p:cNvSpPr>
          <p:nvPr>
            <p:ph type="body" idx="1"/>
          </p:nvPr>
        </p:nvSpPr>
        <p:spPr/>
        <p:txBody>
          <a:bodyPr/>
          <a:lstStyle/>
          <a:p>
            <a:r>
              <a:rPr lang="it-IT">
                <a:latin typeface="Comic Sans MS" charset="0"/>
              </a:rPr>
              <a:t>Ipertensione polmonare</a:t>
            </a:r>
          </a:p>
          <a:p>
            <a:pPr lvl="1"/>
            <a:r>
              <a:rPr lang="it-IT">
                <a:latin typeface="Comic Sans MS" charset="0"/>
              </a:rPr>
              <a:t>Vasocostrizione indotta dall’ipossia</a:t>
            </a:r>
          </a:p>
          <a:p>
            <a:pPr lvl="1"/>
            <a:r>
              <a:rPr lang="it-IT">
                <a:latin typeface="Comic Sans MS" charset="0"/>
              </a:rPr>
              <a:t>Diminuzione del letto vascolare</a:t>
            </a:r>
          </a:p>
          <a:p>
            <a:pPr lvl="1"/>
            <a:endParaRPr lang="it-IT">
              <a:latin typeface="Comic Sans MS" charset="0"/>
            </a:endParaRPr>
          </a:p>
          <a:p>
            <a:pPr lvl="1"/>
            <a:endParaRPr lang="it-IT">
              <a:latin typeface="Comic Sans MS" charset="0"/>
            </a:endParaRPr>
          </a:p>
          <a:p>
            <a:pPr lvl="1">
              <a:buFontTx/>
              <a:buNone/>
            </a:pPr>
            <a:r>
              <a:rPr lang="it-IT">
                <a:latin typeface="Comic Sans MS" charset="0"/>
              </a:rPr>
              <a:t>			Cuore polmonare cronico</a:t>
            </a:r>
          </a:p>
        </p:txBody>
      </p:sp>
      <p:sp>
        <p:nvSpPr>
          <p:cNvPr id="49156" name="AutoShape 4"/>
          <p:cNvSpPr>
            <a:spLocks noChangeArrowheads="1"/>
          </p:cNvSpPr>
          <p:nvPr/>
        </p:nvSpPr>
        <p:spPr bwMode="auto">
          <a:xfrm>
            <a:off x="4427984" y="3789040"/>
            <a:ext cx="304800" cy="914400"/>
          </a:xfrm>
          <a:prstGeom prst="down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1219200"/>
            <a:ext cx="7772400" cy="1143000"/>
          </a:xfrm>
        </p:spPr>
        <p:txBody>
          <a:bodyPr/>
          <a:lstStyle/>
          <a:p>
            <a:r>
              <a:rPr lang="it-IT">
                <a:latin typeface="Comic Sans MS" charset="0"/>
              </a:rPr>
              <a:t>Bronchite cronica</a:t>
            </a:r>
            <a:br>
              <a:rPr lang="it-IT">
                <a:latin typeface="Comic Sans MS" charset="0"/>
              </a:rPr>
            </a:br>
            <a:r>
              <a:rPr lang="it-IT">
                <a:latin typeface="Comic Sans MS" charset="0"/>
              </a:rPr>
              <a:t/>
            </a:r>
            <a:br>
              <a:rPr lang="it-IT">
                <a:latin typeface="Comic Sans MS" charset="0"/>
              </a:rPr>
            </a:br>
            <a:r>
              <a:rPr lang="it-IT">
                <a:latin typeface="Comic Sans MS" charset="0"/>
              </a:rPr>
              <a:t>Fumo, inquinanti ambientali</a:t>
            </a:r>
            <a:br>
              <a:rPr lang="it-IT">
                <a:latin typeface="Comic Sans MS" charset="0"/>
              </a:rPr>
            </a:br>
            <a:endParaRPr lang="it-IT">
              <a:latin typeface="Comic Sans MS" charset="0"/>
            </a:endParaRPr>
          </a:p>
        </p:txBody>
      </p:sp>
      <p:sp>
        <p:nvSpPr>
          <p:cNvPr id="48131" name="Rectangle 3"/>
          <p:cNvSpPr>
            <a:spLocks noGrp="1" noChangeArrowheads="1"/>
          </p:cNvSpPr>
          <p:nvPr>
            <p:ph type="body" idx="1"/>
          </p:nvPr>
        </p:nvSpPr>
        <p:spPr>
          <a:xfrm>
            <a:off x="685800" y="2743200"/>
            <a:ext cx="7772400" cy="4114800"/>
          </a:xfrm>
        </p:spPr>
        <p:txBody>
          <a:bodyPr/>
          <a:lstStyle/>
          <a:p>
            <a:pPr>
              <a:lnSpc>
                <a:spcPct val="90000"/>
              </a:lnSpc>
            </a:pPr>
            <a:r>
              <a:rPr lang="it-IT" sz="2800">
                <a:latin typeface="Comic Sans MS" charset="0"/>
              </a:rPr>
              <a:t>Ghiandole mucose associate alle vie aeree di piccolo calibro (bronchioli) </a:t>
            </a:r>
          </a:p>
          <a:p>
            <a:pPr lvl="1">
              <a:lnSpc>
                <a:spcPct val="90000"/>
              </a:lnSpc>
            </a:pPr>
            <a:r>
              <a:rPr lang="it-IT" sz="2400">
                <a:latin typeface="Comic Sans MS" charset="0"/>
              </a:rPr>
              <a:t>Ipersecrezione ed ipertrofia</a:t>
            </a:r>
            <a:r>
              <a:rPr lang="it-IT" sz="2000">
                <a:latin typeface="Comic Sans MS" charset="0"/>
              </a:rPr>
              <a:t> </a:t>
            </a:r>
          </a:p>
          <a:p>
            <a:pPr lvl="1">
              <a:lnSpc>
                <a:spcPct val="90000"/>
              </a:lnSpc>
            </a:pPr>
            <a:r>
              <a:rPr lang="it-IT" sz="2400">
                <a:latin typeface="Comic Sans MS" charset="0"/>
              </a:rPr>
              <a:t>Infiltrazione di cellule linfo-mononucleate</a:t>
            </a:r>
          </a:p>
          <a:p>
            <a:pPr>
              <a:lnSpc>
                <a:spcPct val="90000"/>
              </a:lnSpc>
            </a:pPr>
            <a:r>
              <a:rPr lang="it-IT" sz="2800">
                <a:latin typeface="Comic Sans MS" charset="0"/>
              </a:rPr>
              <a:t>Epitelio di rivestimento</a:t>
            </a:r>
          </a:p>
          <a:p>
            <a:pPr lvl="1">
              <a:lnSpc>
                <a:spcPct val="90000"/>
              </a:lnSpc>
            </a:pPr>
            <a:r>
              <a:rPr lang="it-IT" sz="2400">
                <a:latin typeface="Comic Sans MS" charset="0"/>
              </a:rPr>
              <a:t>Aumento di cellule califormi</a:t>
            </a:r>
          </a:p>
          <a:p>
            <a:pPr lvl="1">
              <a:lnSpc>
                <a:spcPct val="90000"/>
              </a:lnSpc>
            </a:pPr>
            <a:r>
              <a:rPr lang="it-IT" sz="2400">
                <a:latin typeface="Comic Sans MS" charset="0"/>
              </a:rPr>
              <a:t>Perdita dell’epitelio ciliato</a:t>
            </a:r>
          </a:p>
          <a:p>
            <a:pPr lvl="1">
              <a:lnSpc>
                <a:spcPct val="90000"/>
              </a:lnSpc>
            </a:pPr>
            <a:r>
              <a:rPr lang="it-IT" sz="2400">
                <a:latin typeface="Comic Sans MS" charset="0"/>
              </a:rPr>
              <a:t>Metaplasia squamosa</a:t>
            </a:r>
          </a:p>
        </p:txBody>
      </p:sp>
      <p:sp>
        <p:nvSpPr>
          <p:cNvPr id="48132" name="AutoShape 4"/>
          <p:cNvSpPr>
            <a:spLocks noChangeArrowheads="1"/>
          </p:cNvSpPr>
          <p:nvPr/>
        </p:nvSpPr>
        <p:spPr bwMode="auto">
          <a:xfrm>
            <a:off x="4267200" y="1066800"/>
            <a:ext cx="457200" cy="762000"/>
          </a:xfrm>
          <a:prstGeom prst="downArrow">
            <a:avLst>
              <a:gd name="adj1" fmla="val 50000"/>
              <a:gd name="adj2" fmla="val 41667"/>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it-IT">
                <a:latin typeface="Comic Sans MS" charset="0"/>
              </a:rPr>
              <a:t/>
            </a:r>
            <a:br>
              <a:rPr lang="it-IT">
                <a:latin typeface="Comic Sans MS" charset="0"/>
              </a:rPr>
            </a:br>
            <a:r>
              <a:rPr lang="it-IT">
                <a:latin typeface="Comic Sans MS" charset="0"/>
              </a:rPr>
              <a:t>Patologia polmonare</a:t>
            </a:r>
            <a:br>
              <a:rPr lang="it-IT">
                <a:latin typeface="Comic Sans MS" charset="0"/>
              </a:rPr>
            </a:br>
            <a:endParaRPr lang="it-IT">
              <a:latin typeface="Comic Sans MS" charset="0"/>
            </a:endParaRPr>
          </a:p>
        </p:txBody>
      </p:sp>
      <p:sp>
        <p:nvSpPr>
          <p:cNvPr id="50179" name="Rectangle 3"/>
          <p:cNvSpPr>
            <a:spLocks noGrp="1" noChangeArrowheads="1"/>
          </p:cNvSpPr>
          <p:nvPr>
            <p:ph type="body" idx="1"/>
          </p:nvPr>
        </p:nvSpPr>
        <p:spPr/>
        <p:txBody>
          <a:bodyPr/>
          <a:lstStyle/>
          <a:p>
            <a:r>
              <a:rPr lang="it-IT">
                <a:latin typeface="Comic Sans MS" charset="0"/>
              </a:rPr>
              <a:t>Pneumopatie ostruttive</a:t>
            </a:r>
          </a:p>
          <a:p>
            <a:r>
              <a:rPr lang="it-IT">
                <a:latin typeface="Comic Sans MS" charset="0"/>
              </a:rPr>
              <a:t>Pneumopatie restrittive</a:t>
            </a:r>
          </a:p>
          <a:p>
            <a:r>
              <a:rPr lang="it-IT">
                <a:latin typeface="Comic Sans MS" charset="0"/>
              </a:rPr>
              <a:t>Infezioni</a:t>
            </a:r>
          </a:p>
          <a:p>
            <a:r>
              <a:rPr lang="it-IT">
                <a:latin typeface="Comic Sans MS" charset="0"/>
              </a:rPr>
              <a:t>Tumori</a:t>
            </a:r>
          </a:p>
          <a:p>
            <a:r>
              <a:rPr lang="it-IT">
                <a:latin typeface="Comic Sans MS" charset="0"/>
              </a:rPr>
              <a:t>Pneumopatie vascolari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it-IT" sz="3600">
                <a:latin typeface="Comic Sans MS" charset="0"/>
              </a:rPr>
              <a:t>Broncopatie restrittive croniche</a:t>
            </a:r>
          </a:p>
        </p:txBody>
      </p:sp>
      <p:sp>
        <p:nvSpPr>
          <p:cNvPr id="56323" name="Rectangle 1027"/>
          <p:cNvSpPr>
            <a:spLocks noGrp="1" noChangeArrowheads="1"/>
          </p:cNvSpPr>
          <p:nvPr>
            <p:ph type="body" idx="1"/>
          </p:nvPr>
        </p:nvSpPr>
        <p:spPr/>
        <p:txBody>
          <a:bodyPr/>
          <a:lstStyle/>
          <a:p>
            <a:pPr>
              <a:lnSpc>
                <a:spcPct val="90000"/>
              </a:lnSpc>
            </a:pPr>
            <a:r>
              <a:rPr lang="it-IT">
                <a:latin typeface="Comic Sans MS" charset="0"/>
              </a:rPr>
              <a:t>Perdita di elasticità dovuta alla fibrosi               patologia dell’interstizio.</a:t>
            </a:r>
          </a:p>
          <a:p>
            <a:pPr>
              <a:lnSpc>
                <a:spcPct val="90000"/>
              </a:lnSpc>
            </a:pPr>
            <a:r>
              <a:rPr lang="it-IT">
                <a:latin typeface="Comic Sans MS" charset="0"/>
              </a:rPr>
              <a:t>Infiammazione                  macrofagi attivati rilasciano mediatori solubili (TGF</a:t>
            </a:r>
            <a:r>
              <a:rPr lang="it-IT">
                <a:latin typeface="Symbol" charset="2"/>
              </a:rPr>
              <a:t>b</a:t>
            </a:r>
            <a:r>
              <a:rPr lang="it-IT">
                <a:latin typeface="Comic Sans MS" charset="0"/>
              </a:rPr>
              <a:t> e PDGF)          attivazione della proliferazione dei fibroblasti.             </a:t>
            </a:r>
          </a:p>
        </p:txBody>
      </p:sp>
      <p:sp>
        <p:nvSpPr>
          <p:cNvPr id="56324" name="AutoShape 1028"/>
          <p:cNvSpPr>
            <a:spLocks noChangeArrowheads="1"/>
          </p:cNvSpPr>
          <p:nvPr/>
        </p:nvSpPr>
        <p:spPr bwMode="auto">
          <a:xfrm>
            <a:off x="2915816" y="234888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it-IT"/>
          </a:p>
        </p:txBody>
      </p:sp>
      <p:sp>
        <p:nvSpPr>
          <p:cNvPr id="56325" name="AutoShape 1029"/>
          <p:cNvSpPr>
            <a:spLocks noChangeArrowheads="1"/>
          </p:cNvSpPr>
          <p:nvPr/>
        </p:nvSpPr>
        <p:spPr bwMode="auto">
          <a:xfrm>
            <a:off x="4572000" y="3356992"/>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it-IT"/>
          </a:p>
        </p:txBody>
      </p:sp>
      <p:sp>
        <p:nvSpPr>
          <p:cNvPr id="56327" name="AutoShape 1031"/>
          <p:cNvSpPr>
            <a:spLocks noChangeArrowheads="1"/>
          </p:cNvSpPr>
          <p:nvPr/>
        </p:nvSpPr>
        <p:spPr bwMode="auto">
          <a:xfrm>
            <a:off x="4067944" y="4293096"/>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85800" y="2057400"/>
            <a:ext cx="7772400" cy="4114800"/>
          </a:xfrm>
        </p:spPr>
        <p:txBody>
          <a:bodyPr/>
          <a:lstStyle/>
          <a:p>
            <a:pPr marL="0" indent="0" algn="just">
              <a:buFontTx/>
              <a:buNone/>
            </a:pPr>
            <a:r>
              <a:rPr lang="it-IT" sz="2800" b="1" i="1">
                <a:solidFill>
                  <a:schemeClr val="accent2"/>
                </a:solidFill>
              </a:rPr>
              <a:t>Il tessuto polmonare può essere danneggiato </a:t>
            </a:r>
            <a:r>
              <a:rPr lang="it-IT" sz="2800" b="1" i="1">
                <a:solidFill>
                  <a:srgbClr val="FF3300"/>
                </a:solidFill>
              </a:rPr>
              <a:t>direttamente</a:t>
            </a:r>
            <a:r>
              <a:rPr lang="it-IT" sz="2800" b="1" i="1">
                <a:solidFill>
                  <a:schemeClr val="accent2"/>
                </a:solidFill>
              </a:rPr>
              <a:t> o </a:t>
            </a:r>
            <a:r>
              <a:rPr lang="it-IT" sz="2800" b="1" i="1">
                <a:solidFill>
                  <a:srgbClr val="FF3300"/>
                </a:solidFill>
              </a:rPr>
              <a:t>secondariamente</a:t>
            </a:r>
            <a:r>
              <a:rPr lang="it-IT" sz="2800" b="1" i="1">
                <a:solidFill>
                  <a:schemeClr val="accent2"/>
                </a:solidFill>
              </a:rPr>
              <a:t> dai prodotti del metabolismo.</a:t>
            </a:r>
          </a:p>
          <a:p>
            <a:pPr marL="0" indent="0" algn="just">
              <a:buFontTx/>
              <a:buNone/>
            </a:pPr>
            <a:endParaRPr lang="it-IT" sz="2800" b="1" i="1">
              <a:solidFill>
                <a:schemeClr val="accent2"/>
              </a:solidFill>
            </a:endParaRPr>
          </a:p>
          <a:p>
            <a:pPr marL="0" indent="0" algn="just">
              <a:buFontTx/>
              <a:buNone/>
            </a:pPr>
            <a:r>
              <a:rPr lang="it-IT" sz="2800" b="1" i="1">
                <a:solidFill>
                  <a:schemeClr val="accent2"/>
                </a:solidFill>
              </a:rPr>
              <a:t>Gli effetti più importanti della maggior parte delle sostanze tossiche inalate sono dovuti ad un </a:t>
            </a:r>
            <a:r>
              <a:rPr lang="it-IT" sz="2800" b="1" i="1">
                <a:solidFill>
                  <a:srgbClr val="FF3300"/>
                </a:solidFill>
              </a:rPr>
              <a:t>carico ossidativo indebito</a:t>
            </a:r>
            <a:r>
              <a:rPr lang="it-IT" sz="2800" b="1" i="1">
                <a:solidFill>
                  <a:schemeClr val="accent2"/>
                </a:solidFill>
              </a:rPr>
              <a:t>. Lo stress ossidativo può dar origine a patologie quali la </a:t>
            </a:r>
            <a:r>
              <a:rPr lang="it-IT" sz="2800" b="1" i="1">
                <a:solidFill>
                  <a:srgbClr val="FF3300"/>
                </a:solidFill>
              </a:rPr>
              <a:t>bronchite cronica</a:t>
            </a:r>
            <a:r>
              <a:rPr lang="it-IT" sz="2800" b="1" i="1">
                <a:solidFill>
                  <a:schemeClr val="accent2"/>
                </a:solidFill>
              </a:rPr>
              <a:t>, l’</a:t>
            </a:r>
            <a:r>
              <a:rPr lang="it-IT" sz="2800" b="1" i="1">
                <a:solidFill>
                  <a:srgbClr val="FF3300"/>
                </a:solidFill>
              </a:rPr>
              <a:t>enfisema</a:t>
            </a:r>
            <a:r>
              <a:rPr lang="it-IT" sz="2800" b="1" i="1">
                <a:solidFill>
                  <a:schemeClr val="accent2"/>
                </a:solidFill>
              </a:rPr>
              <a:t>, i disordini interstiziali (</a:t>
            </a:r>
            <a:r>
              <a:rPr lang="it-IT" sz="2800" b="1" i="1">
                <a:solidFill>
                  <a:srgbClr val="FF3300"/>
                </a:solidFill>
              </a:rPr>
              <a:t>fibrosi</a:t>
            </a:r>
            <a:r>
              <a:rPr lang="it-IT" sz="2800" b="1" i="1">
                <a:solidFill>
                  <a:schemeClr val="accent2"/>
                </a:solidFill>
              </a:rPr>
              <a:t>) e il </a:t>
            </a:r>
            <a:r>
              <a:rPr lang="it-IT" sz="2800" b="1" i="1">
                <a:solidFill>
                  <a:srgbClr val="FF3300"/>
                </a:solidFill>
              </a:rPr>
              <a:t>cancro</a:t>
            </a:r>
            <a:r>
              <a:rPr lang="it-IT" sz="2800" b="1" i="1">
                <a:solidFill>
                  <a:schemeClr val="accent2"/>
                </a:solidFill>
              </a:rPr>
              <a:t>.</a:t>
            </a:r>
            <a:endParaRPr lang="it-IT"/>
          </a:p>
        </p:txBody>
      </p:sp>
      <p:sp>
        <p:nvSpPr>
          <p:cNvPr id="20483" name="Rectangle 3"/>
          <p:cNvSpPr>
            <a:spLocks noGrp="1" noChangeArrowheads="1"/>
          </p:cNvSpPr>
          <p:nvPr>
            <p:ph type="title"/>
          </p:nvPr>
        </p:nvSpPr>
        <p:spPr/>
        <p:txBody>
          <a:bodyPr/>
          <a:lstStyle/>
          <a:p>
            <a:r>
              <a:rPr lang="it-IT" sz="4000" b="1" i="1">
                <a:solidFill>
                  <a:schemeClr val="accent2"/>
                </a:solidFill>
              </a:rPr>
              <a:t>TOSSICOLOGIA POLMONARE</a:t>
            </a: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685800" y="0"/>
            <a:ext cx="7772400" cy="1143000"/>
          </a:xfrm>
        </p:spPr>
        <p:txBody>
          <a:bodyPr/>
          <a:lstStyle/>
          <a:p>
            <a:r>
              <a:rPr lang="it-IT" sz="3600">
                <a:latin typeface="Comic Sans MS" charset="0"/>
              </a:rPr>
              <a:t>Infezioni batteriche</a:t>
            </a:r>
          </a:p>
        </p:txBody>
      </p:sp>
      <p:sp>
        <p:nvSpPr>
          <p:cNvPr id="57347" name="Rectangle 1027"/>
          <p:cNvSpPr>
            <a:spLocks noGrp="1" noChangeArrowheads="1"/>
          </p:cNvSpPr>
          <p:nvPr>
            <p:ph type="body" idx="1"/>
          </p:nvPr>
        </p:nvSpPr>
        <p:spPr>
          <a:xfrm>
            <a:off x="685800" y="457200"/>
            <a:ext cx="7772400" cy="4114800"/>
          </a:xfrm>
        </p:spPr>
        <p:txBody>
          <a:bodyPr/>
          <a:lstStyle/>
          <a:p>
            <a:pPr>
              <a:lnSpc>
                <a:spcPct val="90000"/>
              </a:lnSpc>
              <a:buFontTx/>
              <a:buNone/>
            </a:pPr>
            <a:endParaRPr lang="it-IT" sz="2000">
              <a:latin typeface="Comic Sans MS" charset="0"/>
            </a:endParaRPr>
          </a:p>
          <a:p>
            <a:pPr>
              <a:lnSpc>
                <a:spcPct val="90000"/>
              </a:lnSpc>
            </a:pPr>
            <a:r>
              <a:rPr lang="it-IT" sz="2000">
                <a:latin typeface="Comic Sans MS" charset="0"/>
              </a:rPr>
              <a:t>Pneumococco (</a:t>
            </a:r>
            <a:r>
              <a:rPr lang="it-IT" sz="2000" i="1">
                <a:latin typeface="Comic Sans MS" charset="0"/>
              </a:rPr>
              <a:t>Streptococcus pneumoniae</a:t>
            </a:r>
            <a:r>
              <a:rPr lang="it-IT" sz="2000">
                <a:latin typeface="Comic Sans MS" charset="0"/>
              </a:rPr>
              <a:t>)</a:t>
            </a:r>
          </a:p>
          <a:p>
            <a:pPr lvl="1">
              <a:lnSpc>
                <a:spcPct val="90000"/>
              </a:lnSpc>
            </a:pPr>
            <a:r>
              <a:rPr lang="it-IT" sz="1800" i="1">
                <a:latin typeface="Comic Sans MS" charset="0"/>
              </a:rPr>
              <a:t>Haemofilus influenzae, staphilococcus aureus, Klebsiella pneumoniae, Pseudomonas aeruginosa, Legionella pneumophila</a:t>
            </a:r>
          </a:p>
          <a:p>
            <a:pPr>
              <a:lnSpc>
                <a:spcPct val="90000"/>
              </a:lnSpc>
            </a:pPr>
            <a:r>
              <a:rPr lang="it-IT" sz="2000">
                <a:latin typeface="Comic Sans MS" charset="0"/>
              </a:rPr>
              <a:t>Portatori di malattie croniche (diabete, BPCO, scompenso cardiaco) o di immunodeficienza</a:t>
            </a:r>
          </a:p>
          <a:p>
            <a:pPr>
              <a:lnSpc>
                <a:spcPct val="90000"/>
              </a:lnSpc>
            </a:pPr>
            <a:r>
              <a:rPr lang="it-IT" sz="2000">
                <a:latin typeface="Comic Sans MS" charset="0"/>
              </a:rPr>
              <a:t>Polmonite lobare (intero lobo) o broncopolmonite (focolai multipli)</a:t>
            </a:r>
          </a:p>
          <a:p>
            <a:pPr>
              <a:lnSpc>
                <a:spcPct val="90000"/>
              </a:lnSpc>
            </a:pPr>
            <a:r>
              <a:rPr lang="it-IT" sz="2000">
                <a:latin typeface="Comic Sans MS" charset="0"/>
              </a:rPr>
              <a:t>Quattro fasi </a:t>
            </a:r>
          </a:p>
          <a:p>
            <a:pPr lvl="1">
              <a:lnSpc>
                <a:spcPct val="90000"/>
              </a:lnSpc>
            </a:pPr>
            <a:r>
              <a:rPr lang="it-IT" sz="1800">
                <a:latin typeface="Comic Sans MS" charset="0"/>
              </a:rPr>
              <a:t>Congestione</a:t>
            </a:r>
          </a:p>
          <a:p>
            <a:pPr lvl="1">
              <a:lnSpc>
                <a:spcPct val="90000"/>
              </a:lnSpc>
            </a:pPr>
            <a:r>
              <a:rPr lang="it-IT" sz="1800">
                <a:latin typeface="Comic Sans MS" charset="0"/>
              </a:rPr>
              <a:t>Epatizzazione rossa</a:t>
            </a:r>
          </a:p>
          <a:p>
            <a:pPr lvl="1">
              <a:lnSpc>
                <a:spcPct val="90000"/>
              </a:lnSpc>
            </a:pPr>
            <a:r>
              <a:rPr lang="it-IT" sz="1800">
                <a:latin typeface="Comic Sans MS" charset="0"/>
              </a:rPr>
              <a:t>Epatizzazione grigia</a:t>
            </a:r>
          </a:p>
          <a:p>
            <a:pPr lvl="1">
              <a:lnSpc>
                <a:spcPct val="90000"/>
              </a:lnSpc>
            </a:pPr>
            <a:r>
              <a:rPr lang="it-IT" sz="1800">
                <a:latin typeface="Comic Sans MS" charset="0"/>
              </a:rPr>
              <a:t>Risoluzione</a:t>
            </a:r>
          </a:p>
          <a:p>
            <a:pPr>
              <a:lnSpc>
                <a:spcPct val="90000"/>
              </a:lnSpc>
            </a:pPr>
            <a:r>
              <a:rPr lang="it-IT" sz="2000">
                <a:latin typeface="Comic Sans MS" charset="0"/>
              </a:rPr>
              <a:t>Complicanze</a:t>
            </a:r>
          </a:p>
          <a:p>
            <a:pPr lvl="1">
              <a:lnSpc>
                <a:spcPct val="90000"/>
              </a:lnSpc>
            </a:pPr>
            <a:r>
              <a:rPr lang="it-IT" sz="1800">
                <a:latin typeface="Comic Sans MS" charset="0"/>
              </a:rPr>
              <a:t>Ascesso</a:t>
            </a:r>
          </a:p>
          <a:p>
            <a:pPr lvl="1">
              <a:lnSpc>
                <a:spcPct val="90000"/>
              </a:lnSpc>
            </a:pPr>
            <a:r>
              <a:rPr lang="it-IT" sz="1800">
                <a:latin typeface="Comic Sans MS" charset="0"/>
              </a:rPr>
              <a:t>Empiema</a:t>
            </a:r>
          </a:p>
          <a:p>
            <a:pPr lvl="1">
              <a:lnSpc>
                <a:spcPct val="90000"/>
              </a:lnSpc>
            </a:pPr>
            <a:r>
              <a:rPr lang="it-IT" sz="1800">
                <a:latin typeface="Comic Sans MS" charset="0"/>
              </a:rPr>
              <a:t>Organizzazione</a:t>
            </a:r>
          </a:p>
          <a:p>
            <a:pPr lvl="1">
              <a:lnSpc>
                <a:spcPct val="90000"/>
              </a:lnSpc>
            </a:pPr>
            <a:endParaRPr lang="it-IT" sz="1800">
              <a:latin typeface="Comic Sans MS" charset="0"/>
            </a:endParaRPr>
          </a:p>
          <a:p>
            <a:pPr lvl="1">
              <a:lnSpc>
                <a:spcPct val="90000"/>
              </a:lnSpc>
            </a:pPr>
            <a:endParaRPr lang="it-IT" sz="1800">
              <a:latin typeface="Comic Sans MS" charset="0"/>
            </a:endParaRPr>
          </a:p>
          <a:p>
            <a:pPr lvl="1">
              <a:lnSpc>
                <a:spcPct val="90000"/>
              </a:lnSpc>
            </a:pPr>
            <a:endParaRPr lang="it-IT" sz="1800">
              <a:latin typeface="Comic Sans MS"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xfrm>
            <a:off x="685800" y="304800"/>
            <a:ext cx="7772400" cy="1143000"/>
          </a:xfrm>
        </p:spPr>
        <p:txBody>
          <a:bodyPr/>
          <a:lstStyle/>
          <a:p>
            <a:r>
              <a:rPr lang="it-IT">
                <a:latin typeface="Comic Sans MS" charset="0"/>
              </a:rPr>
              <a:t>Pneumopatie restrittive</a:t>
            </a:r>
            <a:br>
              <a:rPr lang="it-IT">
                <a:latin typeface="Comic Sans MS" charset="0"/>
              </a:rPr>
            </a:br>
            <a:endParaRPr lang="it-IT">
              <a:latin typeface="Comic Sans MS" charset="0"/>
            </a:endParaRPr>
          </a:p>
        </p:txBody>
      </p:sp>
      <p:sp>
        <p:nvSpPr>
          <p:cNvPr id="51203" name="Rectangle 1027"/>
          <p:cNvSpPr>
            <a:spLocks noGrp="1" noChangeArrowheads="1"/>
          </p:cNvSpPr>
          <p:nvPr>
            <p:ph type="body" idx="1"/>
          </p:nvPr>
        </p:nvSpPr>
        <p:spPr>
          <a:xfrm>
            <a:off x="762000" y="914400"/>
            <a:ext cx="7772400" cy="4114800"/>
          </a:xfrm>
        </p:spPr>
        <p:txBody>
          <a:bodyPr/>
          <a:lstStyle/>
          <a:p>
            <a:pPr>
              <a:lnSpc>
                <a:spcPct val="90000"/>
              </a:lnSpc>
              <a:buFontTx/>
              <a:buNone/>
            </a:pPr>
            <a:r>
              <a:rPr lang="it-IT" sz="2800">
                <a:latin typeface="Comic Sans MS" charset="0"/>
              </a:rPr>
              <a:t>Riduzione della funzionalità polmonare dovuta a ridotta espansione dei polmoni</a:t>
            </a:r>
          </a:p>
          <a:p>
            <a:pPr>
              <a:lnSpc>
                <a:spcPct val="90000"/>
              </a:lnSpc>
              <a:buFontTx/>
              <a:buNone/>
            </a:pPr>
            <a:endParaRPr lang="it-IT" sz="2800">
              <a:latin typeface="Comic Sans MS" charset="0"/>
            </a:endParaRPr>
          </a:p>
          <a:p>
            <a:pPr>
              <a:lnSpc>
                <a:spcPct val="90000"/>
              </a:lnSpc>
            </a:pPr>
            <a:r>
              <a:rPr lang="it-IT" sz="2800">
                <a:latin typeface="Comic Sans MS" charset="0"/>
              </a:rPr>
              <a:t>Acute </a:t>
            </a:r>
          </a:p>
          <a:p>
            <a:pPr lvl="1">
              <a:lnSpc>
                <a:spcPct val="90000"/>
              </a:lnSpc>
            </a:pPr>
            <a:r>
              <a:rPr lang="it-IT" sz="2400">
                <a:latin typeface="Comic Sans MS" charset="0"/>
              </a:rPr>
              <a:t>Acute respiratory distress syndrome</a:t>
            </a:r>
          </a:p>
          <a:p>
            <a:pPr>
              <a:lnSpc>
                <a:spcPct val="90000"/>
              </a:lnSpc>
            </a:pPr>
            <a:r>
              <a:rPr lang="it-IT" sz="2800">
                <a:latin typeface="Comic Sans MS" charset="0"/>
              </a:rPr>
              <a:t>Croniche</a:t>
            </a:r>
          </a:p>
          <a:p>
            <a:pPr lvl="1">
              <a:lnSpc>
                <a:spcPct val="90000"/>
              </a:lnSpc>
            </a:pPr>
            <a:r>
              <a:rPr lang="it-IT" sz="2400">
                <a:latin typeface="Comic Sans MS" charset="0"/>
              </a:rPr>
              <a:t>Pneumoconiosi (asbestosi, silicosi)</a:t>
            </a:r>
          </a:p>
          <a:p>
            <a:pPr lvl="1">
              <a:lnSpc>
                <a:spcPct val="90000"/>
              </a:lnSpc>
            </a:pPr>
            <a:r>
              <a:rPr lang="it-IT" sz="2400">
                <a:latin typeface="Comic Sans MS" charset="0"/>
              </a:rPr>
              <a:t>Sarcoidosi</a:t>
            </a:r>
          </a:p>
          <a:p>
            <a:pPr lvl="1">
              <a:lnSpc>
                <a:spcPct val="90000"/>
              </a:lnSpc>
            </a:pPr>
            <a:r>
              <a:rPr lang="it-IT" sz="2400">
                <a:latin typeface="Comic Sans MS" charset="0"/>
              </a:rPr>
              <a:t>Fibrosi polmonare secondaria (ARDS, polmonite interstiziale)</a:t>
            </a:r>
          </a:p>
          <a:p>
            <a:pPr lvl="1">
              <a:lnSpc>
                <a:spcPct val="90000"/>
              </a:lnSpc>
            </a:pPr>
            <a:r>
              <a:rPr lang="it-IT" sz="2400">
                <a:latin typeface="Comic Sans MS" charset="0"/>
              </a:rPr>
              <a:t>Fibrosi polmonare idiopatica</a:t>
            </a:r>
          </a:p>
          <a:p>
            <a:pPr lvl="1">
              <a:lnSpc>
                <a:spcPct val="90000"/>
              </a:lnSpc>
            </a:pPr>
            <a:endParaRPr lang="it-IT" sz="2400">
              <a:latin typeface="Comic Sans MS" charset="0"/>
            </a:endParaRPr>
          </a:p>
          <a:p>
            <a:pPr lvl="1">
              <a:lnSpc>
                <a:spcPct val="90000"/>
              </a:lnSpc>
            </a:pPr>
            <a:endParaRPr lang="it-IT" sz="2400">
              <a:latin typeface="Comic Sans MS" charset="0"/>
            </a:endParaRPr>
          </a:p>
          <a:p>
            <a:pPr>
              <a:lnSpc>
                <a:spcPct val="90000"/>
              </a:lnSpc>
              <a:buFontTx/>
              <a:buNone/>
            </a:pPr>
            <a:endParaRPr lang="it-IT"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81000"/>
            <a:ext cx="7772400" cy="1143000"/>
          </a:xfrm>
        </p:spPr>
        <p:txBody>
          <a:bodyPr/>
          <a:lstStyle/>
          <a:p>
            <a:r>
              <a:rPr lang="it-IT" sz="3600">
                <a:latin typeface="Comic Sans MS" charset="0"/>
              </a:rPr>
              <a:t>Polmoniti atipiche</a:t>
            </a:r>
            <a:endParaRPr lang="it-IT" sz="3600" i="1">
              <a:latin typeface="Comic Sans MS" charset="0"/>
            </a:endParaRPr>
          </a:p>
        </p:txBody>
      </p:sp>
      <p:sp>
        <p:nvSpPr>
          <p:cNvPr id="58371" name="Rectangle 3"/>
          <p:cNvSpPr>
            <a:spLocks noGrp="1" noChangeArrowheads="1"/>
          </p:cNvSpPr>
          <p:nvPr>
            <p:ph type="body" idx="1"/>
          </p:nvPr>
        </p:nvSpPr>
        <p:spPr>
          <a:xfrm>
            <a:off x="381000" y="1524000"/>
            <a:ext cx="7772400" cy="4114800"/>
          </a:xfrm>
        </p:spPr>
        <p:txBody>
          <a:bodyPr/>
          <a:lstStyle/>
          <a:p>
            <a:pPr>
              <a:lnSpc>
                <a:spcPct val="90000"/>
              </a:lnSpc>
            </a:pPr>
            <a:r>
              <a:rPr lang="it-IT" sz="2400">
                <a:latin typeface="Comic Sans MS" charset="0"/>
              </a:rPr>
              <a:t>Sintomatologia meno marcata</a:t>
            </a:r>
          </a:p>
          <a:p>
            <a:pPr lvl="1">
              <a:lnSpc>
                <a:spcPct val="90000"/>
              </a:lnSpc>
            </a:pPr>
            <a:r>
              <a:rPr lang="it-IT" sz="2000">
                <a:latin typeface="Comic Sans MS" charset="0"/>
              </a:rPr>
              <a:t>Tosse poco produttiva</a:t>
            </a:r>
          </a:p>
          <a:p>
            <a:pPr lvl="1">
              <a:lnSpc>
                <a:spcPct val="90000"/>
              </a:lnSpc>
            </a:pPr>
            <a:r>
              <a:rPr lang="it-IT" sz="2000">
                <a:latin typeface="Comic Sans MS" charset="0"/>
              </a:rPr>
              <a:t>Febbre non elevata</a:t>
            </a:r>
          </a:p>
          <a:p>
            <a:pPr lvl="1">
              <a:lnSpc>
                <a:spcPct val="90000"/>
              </a:lnSpc>
            </a:pPr>
            <a:r>
              <a:rPr lang="it-IT" sz="2000">
                <a:latin typeface="Comic Sans MS" charset="0"/>
              </a:rPr>
              <a:t>Bianchi moderatamente aumentati</a:t>
            </a:r>
          </a:p>
          <a:p>
            <a:pPr>
              <a:lnSpc>
                <a:spcPct val="90000"/>
              </a:lnSpc>
            </a:pPr>
            <a:r>
              <a:rPr lang="it-IT" sz="2400">
                <a:latin typeface="Comic Sans MS" charset="0"/>
              </a:rPr>
              <a:t>Quadro istologico dominato dall’infiltrazione linfo-plasmacellulare dell’interstizio</a:t>
            </a:r>
          </a:p>
          <a:p>
            <a:pPr>
              <a:lnSpc>
                <a:spcPct val="90000"/>
              </a:lnSpc>
            </a:pPr>
            <a:r>
              <a:rPr lang="it-IT" sz="2400">
                <a:latin typeface="Comic Sans MS" charset="0"/>
              </a:rPr>
              <a:t>Mycoplasma pneumoniae</a:t>
            </a:r>
          </a:p>
          <a:p>
            <a:pPr>
              <a:lnSpc>
                <a:spcPct val="90000"/>
              </a:lnSpc>
            </a:pPr>
            <a:r>
              <a:rPr lang="it-IT" sz="2400">
                <a:latin typeface="Comic Sans MS" charset="0"/>
              </a:rPr>
              <a:t>Virus, clamidie e rikettsie</a:t>
            </a:r>
          </a:p>
          <a:p>
            <a:pPr>
              <a:lnSpc>
                <a:spcPct val="90000"/>
              </a:lnSpc>
            </a:pPr>
            <a:endParaRPr lang="it-IT" sz="2400">
              <a:latin typeface="Comic Sans MS"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it-IT">
                <a:latin typeface="Comic Sans MS" charset="0"/>
              </a:rPr>
              <a:t>Alterazioni emodinamiche</a:t>
            </a:r>
            <a:endParaRPr lang="it-IT"/>
          </a:p>
        </p:txBody>
      </p:sp>
      <p:sp>
        <p:nvSpPr>
          <p:cNvPr id="70659" name="Rectangle 3"/>
          <p:cNvSpPr>
            <a:spLocks noGrp="1" noChangeArrowheads="1"/>
          </p:cNvSpPr>
          <p:nvPr>
            <p:ph type="body" idx="1"/>
          </p:nvPr>
        </p:nvSpPr>
        <p:spPr>
          <a:xfrm>
            <a:off x="609600" y="2514600"/>
            <a:ext cx="7772400" cy="4114800"/>
          </a:xfrm>
        </p:spPr>
        <p:txBody>
          <a:bodyPr/>
          <a:lstStyle/>
          <a:p>
            <a:r>
              <a:rPr lang="it-IT">
                <a:latin typeface="Comic Sans MS" charset="0"/>
              </a:rPr>
              <a:t>Embolia polmonare</a:t>
            </a:r>
          </a:p>
          <a:p>
            <a:r>
              <a:rPr lang="it-IT">
                <a:latin typeface="Comic Sans MS" charset="0"/>
              </a:rPr>
              <a:t>Edema polmonare acuto</a:t>
            </a: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2286000"/>
            <a:ext cx="7772400" cy="1143000"/>
          </a:xfrm>
        </p:spPr>
        <p:txBody>
          <a:bodyPr/>
          <a:lstStyle/>
          <a:p>
            <a:r>
              <a:rPr lang="it-IT" sz="5400" b="1">
                <a:solidFill>
                  <a:srgbClr val="FF6600"/>
                </a:solidFill>
              </a:rPr>
              <a:t>INALAZIONE DI </a:t>
            </a:r>
            <a:br>
              <a:rPr lang="it-IT" sz="5400" b="1">
                <a:solidFill>
                  <a:srgbClr val="FF6600"/>
                </a:solidFill>
              </a:rPr>
            </a:br>
            <a:r>
              <a:rPr lang="it-IT" sz="5400" b="1">
                <a:solidFill>
                  <a:srgbClr val="FF6600"/>
                </a:solidFill>
              </a:rPr>
              <a:t>SOSTANZE TOSSICHE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a:xfrm>
            <a:off x="685800" y="0"/>
            <a:ext cx="7772400" cy="1143000"/>
          </a:xfrm>
        </p:spPr>
        <p:txBody>
          <a:bodyPr/>
          <a:lstStyle/>
          <a:p>
            <a:r>
              <a:rPr lang="it-IT" sz="3200"/>
              <a:t>                                     </a:t>
            </a:r>
            <a:br>
              <a:rPr lang="it-IT" sz="3200"/>
            </a:br>
            <a:r>
              <a:rPr lang="it-IT" sz="3200"/>
              <a:t>Gli IRRITANTI possono essere</a:t>
            </a:r>
            <a:br>
              <a:rPr lang="it-IT" sz="3200"/>
            </a:br>
            <a:r>
              <a:rPr lang="it-IT" sz="3200"/>
              <a:t> suddivisi in 4 categorie</a:t>
            </a:r>
          </a:p>
        </p:txBody>
      </p:sp>
      <p:sp>
        <p:nvSpPr>
          <p:cNvPr id="71684" name="Rectangle 4"/>
          <p:cNvSpPr>
            <a:spLocks noGrp="1" noChangeArrowheads="1"/>
          </p:cNvSpPr>
          <p:nvPr>
            <p:ph sz="quarter" idx="1"/>
          </p:nvPr>
        </p:nvSpPr>
        <p:spPr>
          <a:xfrm>
            <a:off x="685800" y="1981200"/>
            <a:ext cx="3810000" cy="2311896"/>
          </a:xfrm>
          <a:solidFill>
            <a:schemeClr val="bg1"/>
          </a:solidFill>
        </p:spPr>
        <p:txBody>
          <a:bodyPr/>
          <a:lstStyle/>
          <a:p>
            <a:pPr>
              <a:buFontTx/>
              <a:buNone/>
            </a:pPr>
            <a:r>
              <a:rPr lang="it-IT" sz="1800" dirty="0"/>
              <a:t>AGENTI FISICI: </a:t>
            </a:r>
            <a:r>
              <a:rPr lang="it-IT" sz="1800" i="1" dirty="0"/>
              <a:t>CO2,</a:t>
            </a:r>
            <a:r>
              <a:rPr lang="it-IT" sz="1800" i="1" dirty="0">
                <a:solidFill>
                  <a:srgbClr val="FF33CC"/>
                </a:solidFill>
              </a:rPr>
              <a:t> </a:t>
            </a:r>
            <a:r>
              <a:rPr lang="it-IT" sz="1800" i="1" dirty="0"/>
              <a:t>metano,idrogeno, azoto</a:t>
            </a:r>
          </a:p>
          <a:p>
            <a:pPr>
              <a:buFontTx/>
              <a:buNone/>
            </a:pPr>
            <a:endParaRPr lang="it-IT" sz="2000" dirty="0"/>
          </a:p>
          <a:p>
            <a:pPr>
              <a:buFontTx/>
              <a:buNone/>
            </a:pPr>
            <a:endParaRPr lang="it-IT" sz="1600" dirty="0"/>
          </a:p>
          <a:p>
            <a:pPr>
              <a:buFontTx/>
              <a:buNone/>
            </a:pPr>
            <a:r>
              <a:rPr lang="it-IT" sz="1800" dirty="0"/>
              <a:t>IRRITANTI: </a:t>
            </a:r>
            <a:r>
              <a:rPr lang="it-IT" sz="1800" i="1" dirty="0"/>
              <a:t>acido acetico, </a:t>
            </a:r>
            <a:r>
              <a:rPr lang="it-IT" sz="1800" i="1" dirty="0" err="1"/>
              <a:t>agroleina</a:t>
            </a:r>
            <a:r>
              <a:rPr lang="it-IT" sz="1800" i="1" dirty="0"/>
              <a:t>, </a:t>
            </a:r>
          </a:p>
          <a:p>
            <a:pPr>
              <a:buFontTx/>
              <a:buNone/>
            </a:pPr>
            <a:r>
              <a:rPr lang="it-IT" sz="1800" i="1" dirty="0"/>
              <a:t>ammoniaca, formaldeide, cloro,ozono </a:t>
            </a:r>
            <a:r>
              <a:rPr lang="it-IT" sz="1800" i="1" dirty="0" err="1"/>
              <a:t>etc…</a:t>
            </a:r>
            <a:endParaRPr lang="it-IT" sz="1800" i="1" dirty="0"/>
          </a:p>
          <a:p>
            <a:pPr>
              <a:buFontTx/>
              <a:buNone/>
            </a:pPr>
            <a:endParaRPr lang="it-IT" sz="1600" dirty="0"/>
          </a:p>
          <a:p>
            <a:pPr>
              <a:buFontTx/>
              <a:buNone/>
            </a:pPr>
            <a:endParaRPr lang="it-IT" sz="1600" i="1" dirty="0"/>
          </a:p>
          <a:p>
            <a:pPr>
              <a:buFontTx/>
              <a:buNone/>
            </a:pPr>
            <a:r>
              <a:rPr lang="it-IT" sz="2400" dirty="0"/>
              <a:t> </a:t>
            </a:r>
            <a:endParaRPr lang="it-IT" sz="2400" dirty="0">
              <a:solidFill>
                <a:srgbClr val="FF33CC"/>
              </a:solidFill>
            </a:endParaRPr>
          </a:p>
        </p:txBody>
      </p:sp>
      <p:sp>
        <p:nvSpPr>
          <p:cNvPr id="71686" name="Rectangle 6"/>
          <p:cNvSpPr>
            <a:spLocks noGrp="1" noChangeArrowheads="1"/>
          </p:cNvSpPr>
          <p:nvPr>
            <p:ph sz="quarter" idx="2"/>
          </p:nvPr>
        </p:nvSpPr>
        <p:spPr>
          <a:xfrm>
            <a:off x="4648200" y="1981200"/>
            <a:ext cx="3810000" cy="2311896"/>
          </a:xfrm>
          <a:solidFill>
            <a:schemeClr val="bg1"/>
          </a:solidFill>
        </p:spPr>
        <p:txBody>
          <a:bodyPr/>
          <a:lstStyle/>
          <a:p>
            <a:pPr>
              <a:buFontTx/>
              <a:buNone/>
            </a:pPr>
            <a:r>
              <a:rPr lang="it-IT" sz="1800" dirty="0"/>
              <a:t>TOSSICI SISTEMICI: </a:t>
            </a:r>
            <a:r>
              <a:rPr lang="it-IT" sz="1800" i="1" dirty="0"/>
              <a:t>CO, cianuro,arsenico </a:t>
            </a:r>
          </a:p>
          <a:p>
            <a:pPr>
              <a:buFontTx/>
              <a:buNone/>
            </a:pPr>
            <a:r>
              <a:rPr lang="it-IT" sz="1800" i="1" dirty="0"/>
              <a:t>Idrocarburi volatili( cloroformio, acetone, benzene, anilina </a:t>
            </a:r>
            <a:r>
              <a:rPr lang="it-IT" sz="1800" i="1" dirty="0" err="1"/>
              <a:t>etc</a:t>
            </a:r>
            <a:r>
              <a:rPr lang="it-IT" sz="1800" i="1" dirty="0"/>
              <a:t>)</a:t>
            </a:r>
          </a:p>
          <a:p>
            <a:pPr>
              <a:buFontTx/>
              <a:buNone/>
            </a:pPr>
            <a:r>
              <a:rPr lang="it-IT" sz="1800" dirty="0"/>
              <a:t>SENSIBILIZZANTI POLMONARI: </a:t>
            </a:r>
            <a:r>
              <a:rPr lang="it-IT" sz="1800" i="1" dirty="0"/>
              <a:t>isocianato, ammine, </a:t>
            </a:r>
          </a:p>
          <a:p>
            <a:pPr>
              <a:buFontTx/>
              <a:buNone/>
            </a:pPr>
            <a:r>
              <a:rPr lang="it-IT" sz="1800" i="1" dirty="0"/>
              <a:t>metalli, polveri organiche</a:t>
            </a:r>
          </a:p>
          <a:p>
            <a:endParaRPr lang="it-IT" sz="1800" dirty="0"/>
          </a:p>
        </p:txBody>
      </p:sp>
      <p:sp>
        <p:nvSpPr>
          <p:cNvPr id="71687" name="Rectangle 7"/>
          <p:cNvSpPr>
            <a:spLocks noGrp="1" noChangeArrowheads="1"/>
          </p:cNvSpPr>
          <p:nvPr>
            <p:ph type="body" sz="half" idx="3"/>
          </p:nvPr>
        </p:nvSpPr>
        <p:spPr>
          <a:xfrm>
            <a:off x="457200" y="4572000"/>
            <a:ext cx="7772400" cy="1981200"/>
          </a:xfrm>
        </p:spPr>
        <p:txBody>
          <a:bodyPr/>
          <a:lstStyle/>
          <a:p>
            <a:pPr lvl="1">
              <a:lnSpc>
                <a:spcPct val="90000"/>
              </a:lnSpc>
              <a:buFontTx/>
              <a:buNone/>
            </a:pPr>
            <a:endParaRPr lang="it-IT"/>
          </a:p>
          <a:p>
            <a:pPr lvl="1" algn="ctr">
              <a:lnSpc>
                <a:spcPct val="90000"/>
              </a:lnSpc>
              <a:buFontTx/>
              <a:buNone/>
            </a:pPr>
            <a:r>
              <a:rPr lang="it-IT"/>
              <a:t>La gravita’ del danno dipende dal </a:t>
            </a:r>
            <a:r>
              <a:rPr lang="it-IT" b="1"/>
              <a:t>tipo di</a:t>
            </a:r>
          </a:p>
          <a:p>
            <a:pPr lvl="1" algn="ctr">
              <a:lnSpc>
                <a:spcPct val="90000"/>
              </a:lnSpc>
              <a:buFontTx/>
              <a:buNone/>
            </a:pPr>
            <a:r>
              <a:rPr lang="it-IT" b="1"/>
              <a:t>agente, </a:t>
            </a:r>
            <a:r>
              <a:rPr lang="it-IT"/>
              <a:t>dalla </a:t>
            </a:r>
            <a:r>
              <a:rPr lang="it-IT" b="1"/>
              <a:t>concentrazione </a:t>
            </a:r>
            <a:r>
              <a:rPr lang="it-IT"/>
              <a:t>e dalla</a:t>
            </a:r>
          </a:p>
          <a:p>
            <a:pPr lvl="1" algn="ctr">
              <a:lnSpc>
                <a:spcPct val="90000"/>
              </a:lnSpc>
              <a:buFontTx/>
              <a:buNone/>
            </a:pPr>
            <a:r>
              <a:rPr lang="it-IT" b="1"/>
              <a:t>durata</a:t>
            </a:r>
            <a:r>
              <a:rPr lang="it-IT"/>
              <a:t> dell’esposizione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it-IT"/>
              <a:t>PATOGENESI I</a:t>
            </a:r>
          </a:p>
        </p:txBody>
      </p:sp>
      <p:sp>
        <p:nvSpPr>
          <p:cNvPr id="73731" name="Rectangle 3"/>
          <p:cNvSpPr>
            <a:spLocks noGrp="1" noChangeArrowheads="1"/>
          </p:cNvSpPr>
          <p:nvPr>
            <p:ph idx="1"/>
          </p:nvPr>
        </p:nvSpPr>
        <p:spPr/>
        <p:txBody>
          <a:bodyPr/>
          <a:lstStyle/>
          <a:p>
            <a:pPr algn="ctr">
              <a:buFontTx/>
              <a:buNone/>
            </a:pPr>
            <a:endParaRPr lang="it-IT"/>
          </a:p>
          <a:p>
            <a:pPr algn="ctr">
              <a:buFontTx/>
              <a:buNone/>
            </a:pPr>
            <a:r>
              <a:rPr lang="it-IT"/>
              <a:t>Nel 20% dei casi aumentano la</a:t>
            </a:r>
          </a:p>
          <a:p>
            <a:pPr algn="ctr">
              <a:buFontTx/>
              <a:buNone/>
            </a:pPr>
            <a:r>
              <a:rPr lang="it-IT"/>
              <a:t>mortalità dei grandi ustionati</a:t>
            </a:r>
          </a:p>
          <a:p>
            <a:pPr>
              <a:buFontTx/>
              <a:buNone/>
            </a:pPr>
            <a:endParaRPr lang="it-IT"/>
          </a:p>
          <a:p>
            <a:pPr algn="ctr">
              <a:buFontTx/>
              <a:buNone/>
            </a:pPr>
            <a:r>
              <a:rPr lang="it-IT"/>
              <a:t>Nel 60% dei casi la morte sopraggiunge per </a:t>
            </a:r>
          </a:p>
          <a:p>
            <a:pPr algn="ctr">
              <a:buFontTx/>
              <a:buNone/>
            </a:pPr>
            <a:r>
              <a:rPr lang="it-IT"/>
              <a:t>polmonite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it-IT"/>
              <a:t>PATOGENESI II</a:t>
            </a:r>
          </a:p>
        </p:txBody>
      </p:sp>
      <p:sp>
        <p:nvSpPr>
          <p:cNvPr id="74755" name="Rectangle 3"/>
          <p:cNvSpPr>
            <a:spLocks noGrp="1" noChangeArrowheads="1"/>
          </p:cNvSpPr>
          <p:nvPr>
            <p:ph idx="1"/>
          </p:nvPr>
        </p:nvSpPr>
        <p:spPr>
          <a:xfrm>
            <a:off x="685800" y="1981200"/>
            <a:ext cx="7773988" cy="4114800"/>
          </a:xfrm>
        </p:spPr>
        <p:txBody>
          <a:bodyPr/>
          <a:lstStyle/>
          <a:p>
            <a:pPr>
              <a:lnSpc>
                <a:spcPct val="70000"/>
              </a:lnSpc>
              <a:buFontTx/>
              <a:buNone/>
            </a:pPr>
            <a:endParaRPr lang="it-IT" sz="2800"/>
          </a:p>
          <a:p>
            <a:pPr algn="just">
              <a:lnSpc>
                <a:spcPct val="70000"/>
              </a:lnSpc>
            </a:pPr>
            <a:r>
              <a:rPr lang="it-IT" sz="2400"/>
              <a:t>Danno diretto sulla mucosa delle vie respiratorie</a:t>
            </a:r>
          </a:p>
          <a:p>
            <a:pPr algn="just">
              <a:lnSpc>
                <a:spcPct val="70000"/>
              </a:lnSpc>
              <a:buFontTx/>
              <a:buNone/>
            </a:pPr>
            <a:r>
              <a:rPr lang="it-IT" sz="2400"/>
              <a:t>	alterando tutti i meccanismi di difesa </a:t>
            </a:r>
            <a:r>
              <a:rPr lang="it-IT" sz="2400" i="1"/>
              <a:t>(muco, cilia </a:t>
            </a:r>
          </a:p>
          <a:p>
            <a:pPr algn="just">
              <a:lnSpc>
                <a:spcPct val="70000"/>
              </a:lnSpc>
              <a:buFontTx/>
              <a:buNone/>
            </a:pPr>
            <a:r>
              <a:rPr lang="it-IT" sz="2400" i="1"/>
              <a:t>	vibratili, drenaggio linfatico)</a:t>
            </a:r>
          </a:p>
          <a:p>
            <a:pPr algn="just">
              <a:lnSpc>
                <a:spcPct val="70000"/>
              </a:lnSpc>
              <a:buFontTx/>
              <a:buNone/>
            </a:pPr>
            <a:endParaRPr lang="it-IT" sz="2400" i="1"/>
          </a:p>
          <a:p>
            <a:pPr algn="just">
              <a:lnSpc>
                <a:spcPct val="70000"/>
              </a:lnSpc>
            </a:pPr>
            <a:r>
              <a:rPr lang="it-IT" sz="2400"/>
              <a:t>Riducono il numero e la funzione dei magrofagi alveolari</a:t>
            </a:r>
          </a:p>
          <a:p>
            <a:pPr algn="just">
              <a:lnSpc>
                <a:spcPct val="70000"/>
              </a:lnSpc>
            </a:pPr>
            <a:endParaRPr lang="it-IT" sz="2400"/>
          </a:p>
          <a:p>
            <a:pPr algn="just">
              <a:lnSpc>
                <a:spcPct val="70000"/>
              </a:lnSpc>
            </a:pPr>
            <a:r>
              <a:rPr lang="it-IT" sz="2400"/>
              <a:t>Processo infiammatorio reattivo che si crea a livello alveolare (essudato plasmatico) è utile perché diluisce la sostanza tossica che ha raggiunto l’alveolo; se diventa eccessivo provoca edema polmonare con alterazione V/Q</a:t>
            </a:r>
          </a:p>
          <a:p>
            <a:pPr algn="just">
              <a:lnSpc>
                <a:spcPct val="70000"/>
              </a:lnSpc>
              <a:buFontTx/>
              <a:buNone/>
            </a:pPr>
            <a:endParaRPr lang="it-IT" sz="2400" i="1"/>
          </a:p>
          <a:p>
            <a:pPr>
              <a:lnSpc>
                <a:spcPct val="70000"/>
              </a:lnSpc>
              <a:buFontTx/>
              <a:buNone/>
            </a:pPr>
            <a:endParaRPr lang="it-IT" sz="2800" i="1"/>
          </a:p>
          <a:p>
            <a:pPr>
              <a:lnSpc>
                <a:spcPct val="70000"/>
              </a:lnSpc>
              <a:buFontTx/>
              <a:buNone/>
            </a:pPr>
            <a:endParaRPr lang="it-IT" i="1"/>
          </a:p>
          <a:p>
            <a:pPr>
              <a:lnSpc>
                <a:spcPct val="70000"/>
              </a:lnSpc>
              <a:buFontTx/>
              <a:buNone/>
            </a:pPr>
            <a:endParaRPr lang="it-IT"/>
          </a:p>
          <a:p>
            <a:pPr>
              <a:lnSpc>
                <a:spcPct val="70000"/>
              </a:lnSpc>
              <a:buFontTx/>
              <a:buNone/>
            </a:pPr>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it-IT" sz="4800" b="1">
                <a:solidFill>
                  <a:schemeClr val="tx2"/>
                </a:solidFill>
                <a:latin typeface="Arial Rounded MT Bold" pitchFamily="34" charset="0"/>
              </a:rPr>
              <a:t>ARDS</a:t>
            </a:r>
            <a:r>
              <a:rPr lang="it-IT" sz="4000">
                <a:solidFill>
                  <a:schemeClr val="tx2"/>
                </a:solidFill>
                <a:latin typeface="Arial Rounded MT Bold" pitchFamily="34" charset="0"/>
              </a:rPr>
              <a:t/>
            </a:r>
            <a:br>
              <a:rPr lang="it-IT" sz="4000">
                <a:solidFill>
                  <a:schemeClr val="tx2"/>
                </a:solidFill>
                <a:latin typeface="Arial Rounded MT Bold" pitchFamily="34" charset="0"/>
              </a:rPr>
            </a:br>
            <a:r>
              <a:rPr lang="it-IT" sz="2800" i="1">
                <a:solidFill>
                  <a:schemeClr val="tx2"/>
                </a:solidFill>
                <a:latin typeface="Arial Rounded MT Bold" pitchFamily="34" charset="0"/>
              </a:rPr>
              <a:t>Acute Respiratory Distress Syndrome</a:t>
            </a:r>
            <a:r>
              <a:rPr lang="it-IT" sz="4000">
                <a:solidFill>
                  <a:schemeClr val="tx2"/>
                </a:solidFill>
                <a:latin typeface="Arial Rounded MT Bold" pitchFamily="34" charset="0"/>
              </a:rPr>
              <a:t/>
            </a:r>
            <a:br>
              <a:rPr lang="it-IT" sz="4000">
                <a:solidFill>
                  <a:schemeClr val="tx2"/>
                </a:solidFill>
                <a:latin typeface="Arial Rounded MT Bold" pitchFamily="34" charset="0"/>
              </a:rPr>
            </a:br>
            <a:endParaRPr lang="it-IT" sz="4000">
              <a:solidFill>
                <a:schemeClr val="tx2"/>
              </a:solidFill>
              <a:latin typeface="Arial Rounded MT Bold" pitchFamily="34" charset="0"/>
            </a:endParaRPr>
          </a:p>
        </p:txBody>
      </p:sp>
      <p:sp>
        <p:nvSpPr>
          <p:cNvPr id="95237" name="Rectangle 5"/>
          <p:cNvSpPr>
            <a:spLocks noChangeArrowheads="1"/>
          </p:cNvSpPr>
          <p:nvPr/>
        </p:nvSpPr>
        <p:spPr bwMode="auto">
          <a:xfrm>
            <a:off x="685800" y="1981200"/>
            <a:ext cx="7772400" cy="4572000"/>
          </a:xfrm>
          <a:prstGeom prst="rect">
            <a:avLst/>
          </a:prstGeom>
          <a:noFill/>
          <a:ln w="9525">
            <a:noFill/>
            <a:miter lim="800000"/>
            <a:headEnd/>
            <a:tailEnd/>
          </a:ln>
          <a:effectLst/>
        </p:spPr>
        <p:txBody>
          <a:bodyPr/>
          <a:lstStyle/>
          <a:p>
            <a:pPr marL="342900" indent="-342900" algn="ctr">
              <a:lnSpc>
                <a:spcPct val="90000"/>
              </a:lnSpc>
              <a:spcBef>
                <a:spcPct val="20000"/>
              </a:spcBef>
            </a:pPr>
            <a:r>
              <a:rPr lang="it-IT" sz="3200">
                <a:latin typeface="Arial Rounded MT Bold" pitchFamily="34" charset="0"/>
              </a:rPr>
              <a:t>	</a:t>
            </a:r>
            <a:r>
              <a:rPr lang="it-IT" b="1" i="1">
                <a:latin typeface="Arial Rounded MT Bold" pitchFamily="34" charset="0"/>
              </a:rPr>
              <a:t>Grave ed acuta alterazione della struttura e della funzionalità polmonare caratterizzata da</a:t>
            </a:r>
            <a:r>
              <a:rPr lang="it-IT" sz="3200" b="1" i="1">
                <a:latin typeface="Arial Rounded MT Bold" pitchFamily="34" charset="0"/>
              </a:rPr>
              <a:t>:</a:t>
            </a:r>
          </a:p>
          <a:p>
            <a:pPr marL="342900" indent="-342900" algn="ctr">
              <a:lnSpc>
                <a:spcPct val="90000"/>
              </a:lnSpc>
              <a:spcBef>
                <a:spcPct val="20000"/>
              </a:spcBef>
            </a:pPr>
            <a:r>
              <a:rPr lang="it-IT" sz="3200">
                <a:latin typeface="Arial Rounded MT Bold" pitchFamily="34" charset="0"/>
              </a:rPr>
              <a:t> </a:t>
            </a:r>
          </a:p>
          <a:p>
            <a:pPr marL="342900" indent="-342900">
              <a:lnSpc>
                <a:spcPct val="90000"/>
              </a:lnSpc>
              <a:spcBef>
                <a:spcPct val="20000"/>
              </a:spcBef>
              <a:buFontTx/>
              <a:buChar char="•"/>
            </a:pPr>
            <a:r>
              <a:rPr lang="it-IT" b="1">
                <a:effectLst>
                  <a:outerShdw blurRad="38100" dist="38100" dir="2700000" algn="tl">
                    <a:srgbClr val="FFFFFF"/>
                  </a:outerShdw>
                </a:effectLst>
                <a:latin typeface="Arial Rounded MT Bold" pitchFamily="34" charset="0"/>
              </a:rPr>
              <a:t>ipossiemia</a:t>
            </a:r>
            <a:r>
              <a:rPr lang="it-IT">
                <a:latin typeface="Arial Rounded MT Bold" pitchFamily="34" charset="0"/>
              </a:rPr>
              <a:t>     </a:t>
            </a:r>
            <a:r>
              <a:rPr lang="it-IT" b="1">
                <a:effectLst>
                  <a:outerShdw blurRad="38100" dist="38100" dir="2700000" algn="tl">
                    <a:srgbClr val="FFFFFF"/>
                  </a:outerShdw>
                </a:effectLst>
                <a:latin typeface="Arial Rounded MT Bold" pitchFamily="34" charset="0"/>
              </a:rPr>
              <a:t>PaO</a:t>
            </a:r>
            <a:r>
              <a:rPr lang="it-IT" b="1" baseline="-25000">
                <a:effectLst>
                  <a:outerShdw blurRad="38100" dist="38100" dir="2700000" algn="tl">
                    <a:srgbClr val="FFFFFF"/>
                  </a:outerShdw>
                </a:effectLst>
                <a:latin typeface="Arial Rounded MT Bold" pitchFamily="34" charset="0"/>
              </a:rPr>
              <a:t>2</a:t>
            </a:r>
            <a:endParaRPr lang="it-IT" b="1">
              <a:effectLst>
                <a:outerShdw blurRad="38100" dist="38100" dir="2700000" algn="tl">
                  <a:srgbClr val="FFFFFF"/>
                </a:outerShdw>
              </a:effectLst>
              <a:latin typeface="Arial Rounded MT Bold" pitchFamily="34" charset="0"/>
            </a:endParaRPr>
          </a:p>
          <a:p>
            <a:pPr marL="342900" indent="-342900">
              <a:lnSpc>
                <a:spcPct val="90000"/>
              </a:lnSpc>
              <a:spcBef>
                <a:spcPct val="20000"/>
              </a:spcBef>
              <a:buFontTx/>
              <a:buChar char="•"/>
            </a:pPr>
            <a:r>
              <a:rPr lang="it-IT" b="1">
                <a:effectLst>
                  <a:outerShdw blurRad="38100" dist="38100" dir="2700000" algn="tl">
                    <a:srgbClr val="FFFFFF"/>
                  </a:outerShdw>
                </a:effectLst>
                <a:latin typeface="Arial Rounded MT Bold" pitchFamily="34" charset="0"/>
              </a:rPr>
              <a:t>  bassa compliance</a:t>
            </a:r>
            <a:r>
              <a:rPr lang="it-IT">
                <a:latin typeface="Arial Rounded MT Bold" pitchFamily="34" charset="0"/>
              </a:rPr>
              <a:t> </a:t>
            </a:r>
          </a:p>
          <a:p>
            <a:pPr marL="342900" indent="-342900">
              <a:lnSpc>
                <a:spcPct val="90000"/>
              </a:lnSpc>
              <a:spcBef>
                <a:spcPct val="20000"/>
              </a:spcBef>
              <a:buFontTx/>
              <a:buChar char="•"/>
            </a:pPr>
            <a:r>
              <a:rPr lang="it-IT" b="1">
                <a:effectLst>
                  <a:outerShdw blurRad="38100" dist="38100" dir="2700000" algn="tl">
                    <a:srgbClr val="FFFFFF"/>
                  </a:outerShdw>
                </a:effectLst>
                <a:latin typeface="Arial Rounded MT Bold" pitchFamily="34" charset="0"/>
              </a:rPr>
              <a:t>  bassa capacità funzionale residua  </a:t>
            </a:r>
          </a:p>
          <a:p>
            <a:pPr marL="342900" indent="-342900">
              <a:lnSpc>
                <a:spcPct val="90000"/>
              </a:lnSpc>
              <a:spcBef>
                <a:spcPct val="20000"/>
              </a:spcBef>
              <a:buFontTx/>
              <a:buChar char="•"/>
            </a:pPr>
            <a:r>
              <a:rPr lang="it-IT" b="1">
                <a:effectLst>
                  <a:outerShdw blurRad="38100" dist="38100" dir="2700000" algn="tl">
                    <a:srgbClr val="FFFFFF"/>
                  </a:outerShdw>
                </a:effectLst>
                <a:latin typeface="Arial Rounded MT Bold" pitchFamily="34" charset="0"/>
              </a:rPr>
              <a:t>infiltrati bilaterali all’immagine radiografica</a:t>
            </a:r>
          </a:p>
          <a:p>
            <a:pPr marL="342900" indent="-342900">
              <a:lnSpc>
                <a:spcPct val="90000"/>
              </a:lnSpc>
              <a:spcBef>
                <a:spcPct val="20000"/>
              </a:spcBef>
              <a:buFontTx/>
              <a:buChar char="•"/>
            </a:pPr>
            <a:endParaRPr lang="it-IT" b="1">
              <a:effectLst>
                <a:outerShdw blurRad="38100" dist="38100" dir="2700000" algn="tl">
                  <a:srgbClr val="FFFFFF"/>
                </a:outerShdw>
              </a:effectLst>
              <a:latin typeface="Arial Rounded MT Bold" pitchFamily="34" charset="0"/>
            </a:endParaRPr>
          </a:p>
          <a:p>
            <a:pPr marL="342900" indent="-342900">
              <a:lnSpc>
                <a:spcPct val="90000"/>
              </a:lnSpc>
              <a:spcBef>
                <a:spcPct val="20000"/>
              </a:spcBef>
              <a:buFontTx/>
              <a:buChar char="•"/>
            </a:pPr>
            <a:endParaRPr lang="it-IT" b="1">
              <a:effectLst>
                <a:outerShdw blurRad="38100" dist="38100" dir="2700000" algn="tl">
                  <a:srgbClr val="FFFFFF"/>
                </a:outerShdw>
              </a:effectLst>
              <a:latin typeface="Arial Rounded MT Bold" pitchFamily="34" charset="0"/>
            </a:endParaRPr>
          </a:p>
          <a:p>
            <a:pPr marL="342900" indent="-342900" algn="ctr">
              <a:lnSpc>
                <a:spcPct val="90000"/>
              </a:lnSpc>
              <a:spcBef>
                <a:spcPct val="20000"/>
              </a:spcBef>
            </a:pPr>
            <a:r>
              <a:rPr lang="it-IT">
                <a:latin typeface="Arial Rounded MT Bold" pitchFamily="34" charset="0"/>
              </a:rPr>
              <a:t> </a:t>
            </a:r>
          </a:p>
        </p:txBody>
      </p:sp>
      <p:sp>
        <p:nvSpPr>
          <p:cNvPr id="95238" name="AutoShape 6"/>
          <p:cNvSpPr>
            <a:spLocks noChangeArrowheads="1"/>
          </p:cNvSpPr>
          <p:nvPr/>
        </p:nvSpPr>
        <p:spPr bwMode="auto">
          <a:xfrm>
            <a:off x="2895600" y="3429000"/>
            <a:ext cx="152400" cy="457200"/>
          </a:xfrm>
          <a:prstGeom prst="downArrow">
            <a:avLst>
              <a:gd name="adj1" fmla="val 50000"/>
              <a:gd name="adj2" fmla="val 75000"/>
            </a:avLst>
          </a:prstGeom>
          <a:solidFill>
            <a:schemeClr val="tx1"/>
          </a:solidFill>
          <a:ln w="9525">
            <a:solidFill>
              <a:schemeClr val="tx1"/>
            </a:solidFill>
            <a:miter lim="800000"/>
            <a:headEnd/>
            <a:tailEnd/>
          </a:ln>
          <a:effectLst/>
        </p:spPr>
        <p:txBody>
          <a:bodyPr wrap="none" anchor="ctr"/>
          <a:lstStyle/>
          <a:p>
            <a:endParaRPr lang="it-IT"/>
          </a:p>
        </p:txBody>
      </p:sp>
      <p:sp>
        <p:nvSpPr>
          <p:cNvPr id="95239" name="AutoShape 7"/>
          <p:cNvSpPr>
            <a:spLocks noChangeArrowheads="1"/>
          </p:cNvSpPr>
          <p:nvPr/>
        </p:nvSpPr>
        <p:spPr bwMode="auto">
          <a:xfrm>
            <a:off x="1066800" y="3886200"/>
            <a:ext cx="152400" cy="304800"/>
          </a:xfrm>
          <a:prstGeom prst="downArrow">
            <a:avLst>
              <a:gd name="adj1" fmla="val 50000"/>
              <a:gd name="adj2" fmla="val 50000"/>
            </a:avLst>
          </a:prstGeom>
          <a:solidFill>
            <a:schemeClr val="tx1"/>
          </a:solidFill>
          <a:ln w="9525">
            <a:solidFill>
              <a:schemeClr val="tx1"/>
            </a:solidFill>
            <a:miter lim="800000"/>
            <a:headEnd/>
            <a:tailEnd/>
          </a:ln>
          <a:effectLst/>
        </p:spPr>
        <p:txBody>
          <a:bodyPr wrap="none" anchor="ctr"/>
          <a:lstStyle/>
          <a:p>
            <a:endParaRPr lang="it-IT"/>
          </a:p>
        </p:txBody>
      </p:sp>
      <p:sp>
        <p:nvSpPr>
          <p:cNvPr id="95240" name="AutoShape 8"/>
          <p:cNvSpPr>
            <a:spLocks noChangeArrowheads="1"/>
          </p:cNvSpPr>
          <p:nvPr/>
        </p:nvSpPr>
        <p:spPr bwMode="auto">
          <a:xfrm>
            <a:off x="1066800" y="4267200"/>
            <a:ext cx="152400" cy="304800"/>
          </a:xfrm>
          <a:prstGeom prst="downArrow">
            <a:avLst>
              <a:gd name="adj1" fmla="val 50000"/>
              <a:gd name="adj2" fmla="val 50000"/>
            </a:avLst>
          </a:prstGeom>
          <a:solidFill>
            <a:schemeClr val="tx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611188" y="1268413"/>
            <a:ext cx="7772400" cy="1143000"/>
          </a:xfrm>
          <a:prstGeom prst="rect">
            <a:avLst/>
          </a:prstGeom>
          <a:noFill/>
          <a:ln w="9525">
            <a:noFill/>
            <a:miter lim="800000"/>
            <a:headEnd/>
            <a:tailEnd/>
          </a:ln>
          <a:effectLst/>
        </p:spPr>
        <p:txBody>
          <a:bodyPr anchor="ctr"/>
          <a:lstStyle/>
          <a:p>
            <a:pPr algn="ctr"/>
            <a:r>
              <a:rPr lang="it-IT" sz="4400">
                <a:solidFill>
                  <a:schemeClr val="tx2"/>
                </a:solidFill>
                <a:latin typeface="Arial Rounded MT Bold" pitchFamily="34" charset="0"/>
              </a:rPr>
              <a:t/>
            </a:r>
            <a:br>
              <a:rPr lang="it-IT" sz="4400">
                <a:solidFill>
                  <a:schemeClr val="tx2"/>
                </a:solidFill>
                <a:latin typeface="Arial Rounded MT Bold" pitchFamily="34" charset="0"/>
              </a:rPr>
            </a:br>
            <a:r>
              <a:rPr lang="it-IT" sz="4400">
                <a:solidFill>
                  <a:schemeClr val="tx2"/>
                </a:solidFill>
                <a:latin typeface="Arial Rounded MT Bold" pitchFamily="34" charset="0"/>
              </a:rPr>
              <a:t>PATOGENESI</a:t>
            </a:r>
            <a:br>
              <a:rPr lang="it-IT" sz="4400">
                <a:solidFill>
                  <a:schemeClr val="tx2"/>
                </a:solidFill>
                <a:latin typeface="Arial Rounded MT Bold" pitchFamily="34" charset="0"/>
              </a:rPr>
            </a:br>
            <a:r>
              <a:rPr lang="it-IT" sz="4400">
                <a:solidFill>
                  <a:schemeClr val="tx2"/>
                </a:solidFill>
                <a:latin typeface="Arial Rounded MT Bold" pitchFamily="34" charset="0"/>
              </a:rPr>
              <a:t/>
            </a:r>
            <a:br>
              <a:rPr lang="it-IT" sz="4400">
                <a:solidFill>
                  <a:schemeClr val="tx2"/>
                </a:solidFill>
                <a:latin typeface="Arial Rounded MT Bold" pitchFamily="34" charset="0"/>
              </a:rPr>
            </a:br>
            <a:r>
              <a:rPr lang="it-IT" sz="2800">
                <a:solidFill>
                  <a:schemeClr val="tx2"/>
                </a:solidFill>
                <a:latin typeface="Arial Rounded MT Bold" pitchFamily="34" charset="0"/>
              </a:rPr>
              <a:t>Processo infiammatorio che coinvolge sia l’endotelio che l’epitelio alveolare</a:t>
            </a:r>
            <a:br>
              <a:rPr lang="it-IT" sz="2800">
                <a:solidFill>
                  <a:schemeClr val="tx2"/>
                </a:solidFill>
                <a:latin typeface="Arial Rounded MT Bold" pitchFamily="34" charset="0"/>
              </a:rPr>
            </a:br>
            <a:endParaRPr lang="it-IT" sz="2800">
              <a:solidFill>
                <a:schemeClr val="tx2"/>
              </a:solidFill>
              <a:latin typeface="Arial Rounded MT Bold" pitchFamily="34" charset="0"/>
            </a:endParaRPr>
          </a:p>
        </p:txBody>
      </p:sp>
      <p:sp>
        <p:nvSpPr>
          <p:cNvPr id="96261" name="Rectangle 5"/>
          <p:cNvSpPr>
            <a:spLocks noChangeArrowheads="1"/>
          </p:cNvSpPr>
          <p:nvPr/>
        </p:nvSpPr>
        <p:spPr bwMode="auto">
          <a:xfrm>
            <a:off x="684213" y="2565400"/>
            <a:ext cx="3810000" cy="4114800"/>
          </a:xfrm>
          <a:prstGeom prst="rect">
            <a:avLst/>
          </a:prstGeom>
          <a:noFill/>
          <a:ln w="9525">
            <a:noFill/>
            <a:miter lim="800000"/>
            <a:headEnd/>
            <a:tailEnd/>
          </a:ln>
          <a:effectLst/>
        </p:spPr>
        <p:txBody>
          <a:bodyPr/>
          <a:lstStyle/>
          <a:p>
            <a:pPr marL="342900" indent="-342900" algn="ctr">
              <a:spcBef>
                <a:spcPct val="20000"/>
              </a:spcBef>
            </a:pPr>
            <a:endParaRPr lang="it-IT" u="sng">
              <a:latin typeface="Arial Rounded MT Bold" pitchFamily="34" charset="0"/>
            </a:endParaRPr>
          </a:p>
          <a:p>
            <a:pPr marL="342900" indent="-342900" algn="ctr">
              <a:spcBef>
                <a:spcPct val="20000"/>
              </a:spcBef>
            </a:pPr>
            <a:endParaRPr lang="it-IT" u="sng">
              <a:latin typeface="Arial Rounded MT Bold" pitchFamily="34" charset="0"/>
            </a:endParaRPr>
          </a:p>
          <a:p>
            <a:pPr marL="342900" indent="-342900" algn="ctr">
              <a:spcBef>
                <a:spcPct val="20000"/>
              </a:spcBef>
            </a:pPr>
            <a:r>
              <a:rPr lang="it-IT" u="sng">
                <a:latin typeface="Arial Rounded MT Bold" pitchFamily="34" charset="0"/>
              </a:rPr>
              <a:t>ARDS DIRETTO</a:t>
            </a:r>
          </a:p>
          <a:p>
            <a:pPr marL="342900" indent="-342900" algn="ctr">
              <a:spcBef>
                <a:spcPct val="20000"/>
              </a:spcBef>
            </a:pPr>
            <a:r>
              <a:rPr lang="it-IT" sz="2000" b="1">
                <a:effectLst>
                  <a:outerShdw blurRad="38100" dist="38100" dir="2700000" algn="tl">
                    <a:srgbClr val="FFFFFF"/>
                  </a:outerShdw>
                </a:effectLst>
                <a:latin typeface="Arial Rounded MT Bold" pitchFamily="34" charset="0"/>
              </a:rPr>
              <a:t>POLMONARE</a:t>
            </a:r>
          </a:p>
          <a:p>
            <a:pPr marL="342900" indent="-342900" algn="ctr">
              <a:spcBef>
                <a:spcPct val="20000"/>
              </a:spcBef>
            </a:pPr>
            <a:endParaRPr lang="it-IT" sz="2000" b="1">
              <a:effectLst>
                <a:outerShdw blurRad="38100" dist="38100" dir="2700000" algn="tl">
                  <a:srgbClr val="FFFFFF"/>
                </a:outerShdw>
              </a:effectLst>
              <a:latin typeface="Arial Rounded MT Bold" pitchFamily="34" charset="0"/>
            </a:endParaRPr>
          </a:p>
          <a:p>
            <a:pPr marL="342900" indent="-342900" algn="ctr">
              <a:spcBef>
                <a:spcPct val="20000"/>
              </a:spcBef>
            </a:pPr>
            <a:r>
              <a:rPr lang="it-IT">
                <a:latin typeface="Arial Rounded MT Bold" pitchFamily="34" charset="0"/>
              </a:rPr>
              <a:t>Danno EPITELIALE</a:t>
            </a:r>
          </a:p>
          <a:p>
            <a:pPr marL="342900" indent="-342900" algn="ctr">
              <a:spcBef>
                <a:spcPct val="20000"/>
              </a:spcBef>
            </a:pPr>
            <a:endParaRPr lang="it-IT" sz="2000">
              <a:latin typeface="Arial Rounded MT Bold" pitchFamily="34" charset="0"/>
            </a:endParaRPr>
          </a:p>
          <a:p>
            <a:pPr marL="342900" indent="-342900" algn="ctr">
              <a:spcBef>
                <a:spcPct val="20000"/>
              </a:spcBef>
            </a:pPr>
            <a:endParaRPr lang="it-IT" sz="1800">
              <a:latin typeface="Arial Rounded MT Bold" pitchFamily="34" charset="0"/>
            </a:endParaRPr>
          </a:p>
          <a:p>
            <a:pPr marL="342900" indent="-342900" algn="ctr">
              <a:spcBef>
                <a:spcPct val="20000"/>
              </a:spcBef>
            </a:pPr>
            <a:r>
              <a:rPr lang="it-IT" sz="1800">
                <a:latin typeface="Arial Rounded MT Bold" pitchFamily="34" charset="0"/>
              </a:rPr>
              <a:t>Consolidamento parenchimale</a:t>
            </a:r>
          </a:p>
          <a:p>
            <a:pPr marL="342900" indent="-342900" algn="ctr">
              <a:spcBef>
                <a:spcPct val="20000"/>
              </a:spcBef>
            </a:pPr>
            <a:endParaRPr lang="it-IT" sz="2800">
              <a:latin typeface="Arial Rounded MT Bold" pitchFamily="34" charset="0"/>
            </a:endParaRPr>
          </a:p>
        </p:txBody>
      </p:sp>
      <p:sp>
        <p:nvSpPr>
          <p:cNvPr id="96262" name="Rectangle 6"/>
          <p:cNvSpPr>
            <a:spLocks noChangeArrowheads="1"/>
          </p:cNvSpPr>
          <p:nvPr/>
        </p:nvSpPr>
        <p:spPr bwMode="auto">
          <a:xfrm>
            <a:off x="4643438" y="2565400"/>
            <a:ext cx="3810000" cy="4114800"/>
          </a:xfrm>
          <a:prstGeom prst="rect">
            <a:avLst/>
          </a:prstGeom>
          <a:noFill/>
          <a:ln w="9525">
            <a:noFill/>
            <a:miter lim="800000"/>
            <a:headEnd/>
            <a:tailEnd/>
          </a:ln>
          <a:effectLst/>
        </p:spPr>
        <p:txBody>
          <a:bodyPr/>
          <a:lstStyle/>
          <a:p>
            <a:pPr marL="342900" indent="-342900" algn="ctr">
              <a:spcBef>
                <a:spcPct val="20000"/>
              </a:spcBef>
            </a:pPr>
            <a:endParaRPr lang="it-IT" u="sng">
              <a:latin typeface="Arial Rounded MT Bold" pitchFamily="34" charset="0"/>
            </a:endParaRPr>
          </a:p>
          <a:p>
            <a:pPr marL="342900" indent="-342900" algn="ctr">
              <a:spcBef>
                <a:spcPct val="20000"/>
              </a:spcBef>
            </a:pPr>
            <a:endParaRPr lang="it-IT" u="sng">
              <a:latin typeface="Arial Rounded MT Bold" pitchFamily="34" charset="0"/>
            </a:endParaRPr>
          </a:p>
          <a:p>
            <a:pPr marL="342900" indent="-342900" algn="ctr">
              <a:spcBef>
                <a:spcPct val="20000"/>
              </a:spcBef>
            </a:pPr>
            <a:r>
              <a:rPr lang="it-IT" u="sng">
                <a:latin typeface="Arial Rounded MT Bold" pitchFamily="34" charset="0"/>
              </a:rPr>
              <a:t>ARDS INDIRETTO</a:t>
            </a:r>
          </a:p>
          <a:p>
            <a:pPr marL="342900" indent="-342900" algn="ctr">
              <a:spcBef>
                <a:spcPct val="20000"/>
              </a:spcBef>
            </a:pPr>
            <a:r>
              <a:rPr lang="it-IT" sz="2000" b="1">
                <a:effectLst>
                  <a:outerShdw blurRad="38100" dist="38100" dir="2700000" algn="tl">
                    <a:srgbClr val="FFFFFF"/>
                  </a:outerShdw>
                </a:effectLst>
                <a:latin typeface="Arial Rounded MT Bold" pitchFamily="34" charset="0"/>
              </a:rPr>
              <a:t>EXTRAPOLMONARE</a:t>
            </a:r>
          </a:p>
          <a:p>
            <a:pPr marL="342900" indent="-342900" algn="ctr">
              <a:spcBef>
                <a:spcPct val="20000"/>
              </a:spcBef>
            </a:pPr>
            <a:endParaRPr lang="it-IT" sz="2000" b="1">
              <a:effectLst>
                <a:outerShdw blurRad="38100" dist="38100" dir="2700000" algn="tl">
                  <a:srgbClr val="FFFFFF"/>
                </a:outerShdw>
              </a:effectLst>
              <a:latin typeface="Arial Rounded MT Bold" pitchFamily="34" charset="0"/>
            </a:endParaRPr>
          </a:p>
          <a:p>
            <a:pPr marL="342900" indent="-342900" algn="ctr">
              <a:spcBef>
                <a:spcPct val="20000"/>
              </a:spcBef>
            </a:pPr>
            <a:r>
              <a:rPr lang="it-IT">
                <a:latin typeface="Arial Rounded MT Bold" pitchFamily="34" charset="0"/>
              </a:rPr>
              <a:t>Danno ENDOTELIALE</a:t>
            </a:r>
          </a:p>
          <a:p>
            <a:pPr marL="342900" indent="-342900" algn="ctr">
              <a:spcBef>
                <a:spcPct val="20000"/>
              </a:spcBef>
            </a:pPr>
            <a:endParaRPr lang="it-IT">
              <a:latin typeface="Arial Rounded MT Bold" pitchFamily="34" charset="0"/>
            </a:endParaRPr>
          </a:p>
          <a:p>
            <a:pPr marL="342900" indent="-342900" algn="ctr">
              <a:spcBef>
                <a:spcPct val="20000"/>
              </a:spcBef>
            </a:pPr>
            <a:r>
              <a:rPr lang="it-IT" sz="2000">
                <a:latin typeface="Arial Rounded MT Bold" pitchFamily="34" charset="0"/>
              </a:rPr>
              <a:t>Edema interstiziale</a:t>
            </a:r>
          </a:p>
          <a:p>
            <a:pPr marL="342900" indent="-342900" algn="ctr">
              <a:spcBef>
                <a:spcPct val="20000"/>
              </a:spcBef>
            </a:pPr>
            <a:endParaRPr lang="it-IT" sz="2800">
              <a:latin typeface="Arial Rounded MT Bold" pitchFamily="34" charset="0"/>
            </a:endParaRPr>
          </a:p>
        </p:txBody>
      </p:sp>
      <p:sp>
        <p:nvSpPr>
          <p:cNvPr id="96263" name="AutoShape 7"/>
          <p:cNvSpPr>
            <a:spLocks noChangeArrowheads="1"/>
          </p:cNvSpPr>
          <p:nvPr/>
        </p:nvSpPr>
        <p:spPr bwMode="auto">
          <a:xfrm>
            <a:off x="2411413" y="4221163"/>
            <a:ext cx="152400" cy="457200"/>
          </a:xfrm>
          <a:prstGeom prst="downArrow">
            <a:avLst>
              <a:gd name="adj1" fmla="val 50000"/>
              <a:gd name="adj2" fmla="val 75000"/>
            </a:avLst>
          </a:prstGeom>
          <a:solidFill>
            <a:schemeClr val="tx1"/>
          </a:solidFill>
          <a:ln w="9525">
            <a:solidFill>
              <a:schemeClr val="tx1"/>
            </a:solidFill>
            <a:miter lim="800000"/>
            <a:headEnd/>
            <a:tailEnd/>
          </a:ln>
          <a:effectLst/>
        </p:spPr>
        <p:txBody>
          <a:bodyPr wrap="none" anchor="ctr"/>
          <a:lstStyle/>
          <a:p>
            <a:endParaRPr lang="it-IT"/>
          </a:p>
        </p:txBody>
      </p:sp>
      <p:sp>
        <p:nvSpPr>
          <p:cNvPr id="96264" name="AutoShape 8"/>
          <p:cNvSpPr>
            <a:spLocks noChangeArrowheads="1"/>
          </p:cNvSpPr>
          <p:nvPr/>
        </p:nvSpPr>
        <p:spPr bwMode="auto">
          <a:xfrm>
            <a:off x="6372225" y="4221163"/>
            <a:ext cx="152400" cy="457200"/>
          </a:xfrm>
          <a:prstGeom prst="downArrow">
            <a:avLst>
              <a:gd name="adj1" fmla="val 50000"/>
              <a:gd name="adj2" fmla="val 75000"/>
            </a:avLst>
          </a:prstGeom>
          <a:solidFill>
            <a:schemeClr val="tx1"/>
          </a:solidFill>
          <a:ln w="9525">
            <a:solidFill>
              <a:schemeClr val="tx1"/>
            </a:solidFill>
            <a:miter lim="800000"/>
            <a:headEnd/>
            <a:tailEnd/>
          </a:ln>
          <a:effectLst/>
        </p:spPr>
        <p:txBody>
          <a:bodyPr wrap="none" anchor="ctr"/>
          <a:lstStyle/>
          <a:p>
            <a:endParaRPr lang="it-IT"/>
          </a:p>
        </p:txBody>
      </p:sp>
      <p:sp>
        <p:nvSpPr>
          <p:cNvPr id="96265" name="Rectangle 9"/>
          <p:cNvSpPr>
            <a:spLocks noChangeArrowheads="1"/>
          </p:cNvSpPr>
          <p:nvPr/>
        </p:nvSpPr>
        <p:spPr bwMode="auto">
          <a:xfrm>
            <a:off x="755650" y="3429000"/>
            <a:ext cx="3733800" cy="2895600"/>
          </a:xfrm>
          <a:prstGeom prst="rect">
            <a:avLst/>
          </a:prstGeom>
          <a:noFill/>
          <a:ln w="38100">
            <a:solidFill>
              <a:schemeClr val="bg1"/>
            </a:solidFill>
            <a:miter lim="800000"/>
            <a:headEnd/>
            <a:tailEnd/>
          </a:ln>
          <a:effectLst/>
        </p:spPr>
        <p:txBody>
          <a:bodyPr wrap="none" anchor="ctr"/>
          <a:lstStyle/>
          <a:p>
            <a:endParaRPr lang="it-IT"/>
          </a:p>
        </p:txBody>
      </p:sp>
      <p:sp>
        <p:nvSpPr>
          <p:cNvPr id="96266" name="Rectangle 10"/>
          <p:cNvSpPr>
            <a:spLocks noChangeArrowheads="1"/>
          </p:cNvSpPr>
          <p:nvPr/>
        </p:nvSpPr>
        <p:spPr bwMode="auto">
          <a:xfrm>
            <a:off x="4716463" y="3429000"/>
            <a:ext cx="3733800" cy="2895600"/>
          </a:xfrm>
          <a:prstGeom prst="rect">
            <a:avLst/>
          </a:prstGeom>
          <a:noFill/>
          <a:ln w="38100">
            <a:solidFill>
              <a:schemeClr val="bg1"/>
            </a:solidFill>
            <a:miter lim="800000"/>
            <a:headEnd/>
            <a:tailEnd/>
          </a:ln>
          <a:effectLst/>
        </p:spPr>
        <p:txBody>
          <a:bodyPr wrap="none" anchor="ctr"/>
          <a:lstStyle/>
          <a:p>
            <a:endParaRPr lang="it-IT"/>
          </a:p>
        </p:txBody>
      </p:sp>
      <p:pic>
        <p:nvPicPr>
          <p:cNvPr id="96267" name="Picture 11" descr="segunda"/>
          <p:cNvPicPr>
            <a:picLocks noChangeAspect="1" noChangeArrowheads="1"/>
          </p:cNvPicPr>
          <p:nvPr/>
        </p:nvPicPr>
        <p:blipFill>
          <a:blip r:embed="rId2" cstate="print"/>
          <a:srcRect/>
          <a:stretch>
            <a:fillRect/>
          </a:stretch>
        </p:blipFill>
        <p:spPr bwMode="auto">
          <a:xfrm>
            <a:off x="6659563" y="120650"/>
            <a:ext cx="2305050" cy="21320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85800" y="2514600"/>
            <a:ext cx="7772400" cy="4114800"/>
          </a:xfrm>
        </p:spPr>
        <p:txBody>
          <a:bodyPr/>
          <a:lstStyle/>
          <a:p>
            <a:pPr marL="0" indent="0" algn="just">
              <a:buFontTx/>
              <a:buNone/>
            </a:pPr>
            <a:r>
              <a:rPr lang="it-IT" sz="3600" b="1" i="1">
                <a:solidFill>
                  <a:srgbClr val="FF3300"/>
                </a:solidFill>
              </a:rPr>
              <a:t>In risposta all’insulto tossico, le cellule polmonari rilasciano potenti mediatori chimici che possono influenzare criticamente le funzioni polmonari.</a:t>
            </a:r>
            <a:endParaRPr lang="it-IT"/>
          </a:p>
        </p:txBody>
      </p:sp>
      <p:sp>
        <p:nvSpPr>
          <p:cNvPr id="21507" name="Rectangle 3"/>
          <p:cNvSpPr>
            <a:spLocks noGrp="1" noChangeArrowheads="1"/>
          </p:cNvSpPr>
          <p:nvPr>
            <p:ph type="title"/>
          </p:nvPr>
        </p:nvSpPr>
        <p:spPr/>
        <p:txBody>
          <a:bodyPr/>
          <a:lstStyle/>
          <a:p>
            <a:r>
              <a:rPr lang="it-IT" sz="4000" b="1" i="1">
                <a:solidFill>
                  <a:schemeClr val="accent2"/>
                </a:solidFill>
              </a:rPr>
              <a:t>TOSSICOLOGIA POLMONARE</a:t>
            </a:r>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pic>
        <p:nvPicPr>
          <p:cNvPr id="109572" name="Picture 4" descr="primera"/>
          <p:cNvPicPr>
            <a:picLocks noChangeAspect="1" noChangeArrowheads="1"/>
          </p:cNvPicPr>
          <p:nvPr/>
        </p:nvPicPr>
        <p:blipFill>
          <a:blip r:embed="rId2" cstate="print"/>
          <a:srcRect/>
          <a:stretch>
            <a:fillRect/>
          </a:stretch>
        </p:blipFill>
        <p:spPr bwMode="auto">
          <a:xfrm>
            <a:off x="1189038" y="0"/>
            <a:ext cx="6765925"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it-IT" sz="2800"/>
              <a:t>FATTORI DI RISCHIO PER ALI ED ARDS</a:t>
            </a:r>
          </a:p>
        </p:txBody>
      </p:sp>
      <p:pic>
        <p:nvPicPr>
          <p:cNvPr id="99332" name="Picture 4" descr="img046"/>
          <p:cNvPicPr>
            <a:picLocks noChangeAspect="1" noChangeArrowheads="1"/>
          </p:cNvPicPr>
          <p:nvPr/>
        </p:nvPicPr>
        <p:blipFill>
          <a:blip r:embed="rId2" cstate="print">
            <a:lum bright="26000"/>
          </a:blip>
          <a:srcRect/>
          <a:stretch>
            <a:fillRect/>
          </a:stretch>
        </p:blipFill>
        <p:spPr bwMode="auto">
          <a:xfrm>
            <a:off x="900113" y="1773238"/>
            <a:ext cx="7488237" cy="44640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2286000"/>
            <a:ext cx="7772400" cy="1143000"/>
          </a:xfrm>
        </p:spPr>
        <p:txBody>
          <a:bodyPr/>
          <a:lstStyle/>
          <a:p>
            <a:r>
              <a:rPr lang="it-IT" b="1">
                <a:solidFill>
                  <a:srgbClr val="FF33CC"/>
                </a:solidFill>
              </a:rPr>
              <a:t>INTOSSICAZIONE DA MONOSSIDO DI CARBONIO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56324" name="Rectangle 4"/>
          <p:cNvSpPr>
            <a:spLocks noGrp="1" noChangeArrowheads="1"/>
          </p:cNvSpPr>
          <p:nvPr>
            <p:ph/>
          </p:nvPr>
        </p:nvSpPr>
        <p:spPr>
          <a:xfrm>
            <a:off x="685800" y="609600"/>
            <a:ext cx="7772400" cy="5867400"/>
          </a:xfrm>
        </p:spPr>
        <p:txBody>
          <a:bodyPr/>
          <a:lstStyle/>
          <a:p>
            <a:pPr>
              <a:buFontTx/>
              <a:buNone/>
            </a:pPr>
            <a:r>
              <a:rPr lang="it-IT" sz="5400" b="1">
                <a:solidFill>
                  <a:srgbClr val="FF33CC"/>
                </a:solidFill>
              </a:rPr>
              <a:t>   </a:t>
            </a:r>
            <a:r>
              <a:rPr lang="it-IT" sz="6600" b="1">
                <a:solidFill>
                  <a:srgbClr val="FF33CC"/>
                </a:solidFill>
              </a:rPr>
              <a:t>CO</a:t>
            </a:r>
            <a:r>
              <a:rPr lang="it-IT" sz="5400" b="1">
                <a:solidFill>
                  <a:srgbClr val="FF33CC"/>
                </a:solidFill>
              </a:rPr>
              <a:t>    </a:t>
            </a:r>
            <a:r>
              <a:rPr lang="it-IT"/>
              <a:t>AFFINITA’ con </a:t>
            </a:r>
            <a:r>
              <a:rPr lang="it-IT" sz="3600"/>
              <a:t>Hb</a:t>
            </a:r>
          </a:p>
          <a:p>
            <a:pPr>
              <a:buFontTx/>
              <a:buNone/>
            </a:pPr>
            <a:r>
              <a:rPr lang="it-IT" sz="4000" b="1"/>
              <a:t>			200 –250 </a:t>
            </a:r>
            <a:r>
              <a:rPr lang="it-IT" sz="4000" b="1">
                <a:cs typeface="Times New Roman" pitchFamily="18" charset="0"/>
              </a:rPr>
              <a:t>&gt;   </a:t>
            </a:r>
            <a:r>
              <a:rPr lang="it-IT" sz="5400" b="1">
                <a:cs typeface="Times New Roman" pitchFamily="18" charset="0"/>
              </a:rPr>
              <a:t>O</a:t>
            </a:r>
            <a:r>
              <a:rPr lang="it-IT" sz="5400" b="1" baseline="-25000">
                <a:cs typeface="Times New Roman" pitchFamily="18" charset="0"/>
              </a:rPr>
              <a:t>2</a:t>
            </a:r>
          </a:p>
          <a:p>
            <a:pPr>
              <a:buFontTx/>
              <a:buNone/>
            </a:pPr>
            <a:endParaRPr lang="it-IT" sz="5400" b="1" baseline="-25000">
              <a:cs typeface="Times New Roman" pitchFamily="18" charset="0"/>
            </a:endParaRPr>
          </a:p>
          <a:p>
            <a:pPr>
              <a:buFontTx/>
              <a:buNone/>
            </a:pPr>
            <a:r>
              <a:rPr lang="it-IT" sz="3600" b="1"/>
              <a:t>P</a:t>
            </a:r>
            <a:r>
              <a:rPr lang="it-IT" sz="3600" b="1" baseline="-25000"/>
              <a:t>A</a:t>
            </a:r>
            <a:r>
              <a:rPr lang="it-IT" sz="3600" b="1">
                <a:solidFill>
                  <a:srgbClr val="FF33CC"/>
                </a:solidFill>
              </a:rPr>
              <a:t>CO</a:t>
            </a:r>
            <a:r>
              <a:rPr lang="it-IT" sz="3600" b="1"/>
              <a:t> 1 mmHg		40% Hb</a:t>
            </a:r>
            <a:r>
              <a:rPr lang="it-IT" sz="3600" b="1">
                <a:solidFill>
                  <a:srgbClr val="FF33CC"/>
                </a:solidFill>
              </a:rPr>
              <a:t>CO</a:t>
            </a:r>
          </a:p>
          <a:p>
            <a:pPr>
              <a:buFontTx/>
              <a:buNone/>
            </a:pPr>
            <a:endParaRPr lang="it-IT" sz="2800" b="1"/>
          </a:p>
          <a:p>
            <a:pPr algn="ctr">
              <a:buFontTx/>
              <a:buNone/>
            </a:pPr>
            <a:r>
              <a:rPr lang="it-IT" b="1"/>
              <a:t>% HbCO è direttamente proporzionale al</a:t>
            </a:r>
          </a:p>
          <a:p>
            <a:pPr algn="ctr">
              <a:buFontTx/>
              <a:buNone/>
            </a:pPr>
            <a:r>
              <a:rPr lang="it-IT" b="1"/>
              <a:t>      TEMPO DI ESPOSIZIONE e P</a:t>
            </a:r>
            <a:r>
              <a:rPr lang="it-IT" b="1" baseline="-25000"/>
              <a:t>A</a:t>
            </a:r>
            <a:r>
              <a:rPr lang="it-IT" b="1">
                <a:solidFill>
                  <a:srgbClr val="FF33CC"/>
                </a:solidFill>
              </a:rPr>
              <a:t>CO</a:t>
            </a:r>
          </a:p>
        </p:txBody>
      </p:sp>
      <p:sp>
        <p:nvSpPr>
          <p:cNvPr id="56325" name="AutoShape 5"/>
          <p:cNvSpPr>
            <a:spLocks noChangeArrowheads="1"/>
          </p:cNvSpPr>
          <p:nvPr/>
        </p:nvSpPr>
        <p:spPr bwMode="auto">
          <a:xfrm>
            <a:off x="4211638" y="3573463"/>
            <a:ext cx="838200" cy="304800"/>
          </a:xfrm>
          <a:prstGeom prst="rightArrow">
            <a:avLst>
              <a:gd name="adj1" fmla="val 50000"/>
              <a:gd name="adj2" fmla="val 68750"/>
            </a:avLst>
          </a:prstGeom>
          <a:solidFill>
            <a:srgbClr val="FFFF00"/>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58371" name="Rectangle 1027"/>
          <p:cNvSpPr>
            <a:spLocks noGrp="1" noChangeArrowheads="1"/>
          </p:cNvSpPr>
          <p:nvPr>
            <p:ph type="title"/>
          </p:nvPr>
        </p:nvSpPr>
        <p:spPr>
          <a:xfrm>
            <a:off x="685800" y="228600"/>
            <a:ext cx="7772400" cy="1143000"/>
          </a:xfrm>
        </p:spPr>
        <p:txBody>
          <a:bodyPr/>
          <a:lstStyle/>
          <a:p>
            <a:r>
              <a:rPr lang="it-IT"/>
              <a:t>MECCANISMO PATOGENETICO</a:t>
            </a:r>
          </a:p>
        </p:txBody>
      </p:sp>
      <p:sp>
        <p:nvSpPr>
          <p:cNvPr id="58370" name="Rectangle 1026"/>
          <p:cNvSpPr>
            <a:spLocks noGrp="1" noChangeArrowheads="1"/>
          </p:cNvSpPr>
          <p:nvPr>
            <p:ph idx="1"/>
          </p:nvPr>
        </p:nvSpPr>
        <p:spPr/>
        <p:txBody>
          <a:bodyPr/>
          <a:lstStyle/>
          <a:p>
            <a:pPr>
              <a:buFontTx/>
              <a:buNone/>
            </a:pPr>
            <a:r>
              <a:rPr lang="it-IT"/>
              <a:t>      </a:t>
            </a:r>
            <a:r>
              <a:rPr lang="it-IT" sz="2800"/>
              <a:t>CONTENUTO ARTERIOSO O</a:t>
            </a:r>
            <a:r>
              <a:rPr lang="it-IT" sz="2800" baseline="-25000"/>
              <a:t>2</a:t>
            </a:r>
          </a:p>
          <a:p>
            <a:pPr>
              <a:buFontTx/>
              <a:buNone/>
            </a:pPr>
            <a:endParaRPr lang="it-IT"/>
          </a:p>
          <a:p>
            <a:pPr>
              <a:buFontTx/>
              <a:buNone/>
            </a:pPr>
            <a:r>
              <a:rPr lang="it-IT"/>
              <a:t>                         </a:t>
            </a:r>
            <a:r>
              <a:rPr lang="it-IT" sz="3600" b="1"/>
              <a:t>DO</a:t>
            </a:r>
            <a:r>
              <a:rPr lang="it-IT" sz="3600" b="1" baseline="-25000"/>
              <a:t>2</a:t>
            </a:r>
          </a:p>
          <a:p>
            <a:pPr>
              <a:buFontTx/>
              <a:buNone/>
            </a:pPr>
            <a:endParaRPr lang="it-IT" sz="3600" b="1"/>
          </a:p>
          <a:p>
            <a:pPr>
              <a:lnSpc>
                <a:spcPct val="70000"/>
              </a:lnSpc>
              <a:buFontTx/>
              <a:buNone/>
            </a:pPr>
            <a:r>
              <a:rPr lang="it-IT"/>
              <a:t>      </a:t>
            </a:r>
            <a:r>
              <a:rPr lang="it-IT" sz="2800"/>
              <a:t>CESSIONE O</a:t>
            </a:r>
            <a:r>
              <a:rPr lang="it-IT" sz="2800" baseline="-25000"/>
              <a:t>2</a:t>
            </a:r>
            <a:r>
              <a:rPr lang="it-IT" sz="2800"/>
              <a:t> AI TESSUTI PERIFERICI</a:t>
            </a:r>
          </a:p>
          <a:p>
            <a:pPr>
              <a:lnSpc>
                <a:spcPct val="70000"/>
              </a:lnSpc>
              <a:buFontTx/>
              <a:buNone/>
            </a:pPr>
            <a:r>
              <a:rPr lang="it-IT" sz="2000" i="1"/>
              <a:t>        spostamento a sx della curva di dissociazione dell’Hb</a:t>
            </a:r>
          </a:p>
          <a:p>
            <a:pPr>
              <a:buFontTx/>
              <a:buNone/>
            </a:pPr>
            <a:r>
              <a:rPr lang="it-IT" sz="2400"/>
              <a:t>        </a:t>
            </a:r>
          </a:p>
          <a:p>
            <a:pPr>
              <a:buFontTx/>
              <a:buNone/>
            </a:pPr>
            <a:r>
              <a:rPr lang="it-IT" sz="2400"/>
              <a:t>		 </a:t>
            </a:r>
            <a:r>
              <a:rPr lang="it-IT" sz="2800"/>
              <a:t>INTERFERISCE CON ATTIVITA’</a:t>
            </a:r>
          </a:p>
          <a:p>
            <a:pPr>
              <a:buFontTx/>
              <a:buNone/>
            </a:pPr>
            <a:r>
              <a:rPr lang="it-IT" sz="2800"/>
              <a:t>			CITOCROMO OSSIDASI</a:t>
            </a:r>
          </a:p>
          <a:p>
            <a:pPr>
              <a:buFontTx/>
              <a:buNone/>
            </a:pPr>
            <a:endParaRPr lang="it-IT" sz="2800"/>
          </a:p>
          <a:p>
            <a:pPr>
              <a:buFontTx/>
              <a:buNone/>
            </a:pPr>
            <a:r>
              <a:rPr lang="it-IT"/>
              <a:t>	</a:t>
            </a:r>
          </a:p>
        </p:txBody>
      </p:sp>
      <p:sp>
        <p:nvSpPr>
          <p:cNvPr id="58372" name="AutoShape 1028"/>
          <p:cNvSpPr>
            <a:spLocks noChangeArrowheads="1"/>
          </p:cNvSpPr>
          <p:nvPr/>
        </p:nvSpPr>
        <p:spPr bwMode="auto">
          <a:xfrm>
            <a:off x="1066800" y="1981200"/>
            <a:ext cx="228600" cy="533400"/>
          </a:xfrm>
          <a:prstGeom prst="downArrow">
            <a:avLst>
              <a:gd name="adj1" fmla="val 50000"/>
              <a:gd name="adj2" fmla="val 58333"/>
            </a:avLst>
          </a:prstGeom>
          <a:solidFill>
            <a:srgbClr val="FFFF00"/>
          </a:solidFill>
          <a:ln w="9525">
            <a:solidFill>
              <a:schemeClr val="tx1"/>
            </a:solidFill>
            <a:miter lim="800000"/>
            <a:headEnd/>
            <a:tailEnd/>
          </a:ln>
          <a:effectLst/>
        </p:spPr>
        <p:txBody>
          <a:bodyPr wrap="none" anchor="ctr"/>
          <a:lstStyle/>
          <a:p>
            <a:endParaRPr lang="it-IT"/>
          </a:p>
        </p:txBody>
      </p:sp>
      <p:sp>
        <p:nvSpPr>
          <p:cNvPr id="58373" name="AutoShape 1029"/>
          <p:cNvSpPr>
            <a:spLocks noChangeArrowheads="1"/>
          </p:cNvSpPr>
          <p:nvPr/>
        </p:nvSpPr>
        <p:spPr bwMode="auto">
          <a:xfrm>
            <a:off x="2971800" y="3200400"/>
            <a:ext cx="228600" cy="533400"/>
          </a:xfrm>
          <a:prstGeom prst="downArrow">
            <a:avLst>
              <a:gd name="adj1" fmla="val 50000"/>
              <a:gd name="adj2" fmla="val 58333"/>
            </a:avLst>
          </a:prstGeom>
          <a:solidFill>
            <a:srgbClr val="FFFF00"/>
          </a:solidFill>
          <a:ln w="9525">
            <a:solidFill>
              <a:schemeClr val="tx1"/>
            </a:solidFill>
            <a:miter lim="800000"/>
            <a:headEnd/>
            <a:tailEnd/>
          </a:ln>
          <a:effectLst/>
        </p:spPr>
        <p:txBody>
          <a:bodyPr wrap="none" anchor="ctr"/>
          <a:lstStyle/>
          <a:p>
            <a:endParaRPr lang="it-IT"/>
          </a:p>
        </p:txBody>
      </p:sp>
      <p:sp>
        <p:nvSpPr>
          <p:cNvPr id="58374" name="AutoShape 1030"/>
          <p:cNvSpPr>
            <a:spLocks noChangeArrowheads="1"/>
          </p:cNvSpPr>
          <p:nvPr/>
        </p:nvSpPr>
        <p:spPr bwMode="auto">
          <a:xfrm>
            <a:off x="3657600" y="2590800"/>
            <a:ext cx="228600" cy="533400"/>
          </a:xfrm>
          <a:prstGeom prst="downArrow">
            <a:avLst>
              <a:gd name="adj1" fmla="val 50000"/>
              <a:gd name="adj2" fmla="val 58333"/>
            </a:avLst>
          </a:prstGeom>
          <a:solidFill>
            <a:srgbClr val="FFFF00"/>
          </a:solidFill>
          <a:ln w="9525">
            <a:solidFill>
              <a:schemeClr val="tx1"/>
            </a:solidFill>
            <a:miter lim="800000"/>
            <a:headEnd/>
            <a:tailEnd/>
          </a:ln>
          <a:effectLst/>
        </p:spPr>
        <p:txBody>
          <a:bodyPr wrap="none" anchor="ctr"/>
          <a:lstStyle/>
          <a:p>
            <a:endParaRPr lang="it-IT"/>
          </a:p>
        </p:txBody>
      </p:sp>
      <p:sp>
        <p:nvSpPr>
          <p:cNvPr id="58375" name="AutoShape 1031"/>
          <p:cNvSpPr>
            <a:spLocks noChangeArrowheads="1"/>
          </p:cNvSpPr>
          <p:nvPr/>
        </p:nvSpPr>
        <p:spPr bwMode="auto">
          <a:xfrm>
            <a:off x="1066800" y="4267200"/>
            <a:ext cx="228600" cy="533400"/>
          </a:xfrm>
          <a:prstGeom prst="downArrow">
            <a:avLst>
              <a:gd name="adj1" fmla="val 50000"/>
              <a:gd name="adj2" fmla="val 58333"/>
            </a:avLst>
          </a:prstGeom>
          <a:solidFill>
            <a:srgbClr val="FFFF00"/>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293" r="12843"/>
          <a:stretch>
            <a:fillRect/>
          </a:stretch>
        </p:blipFill>
        <p:spPr bwMode="auto">
          <a:xfrm rot="5400000">
            <a:off x="1043915" y="-846550"/>
            <a:ext cx="6660635" cy="8748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424936" cy="6063198"/>
          </a:xfrm>
          <a:prstGeom prst="rect">
            <a:avLst/>
          </a:prstGeom>
          <a:solidFill>
            <a:schemeClr val="accent5">
              <a:lumMod val="20000"/>
              <a:lumOff val="80000"/>
            </a:schemeClr>
          </a:solidFill>
        </p:spPr>
        <p:txBody>
          <a:bodyPr wrap="square">
            <a:spAutoFit/>
          </a:bodyPr>
          <a:lstStyle/>
          <a:p>
            <a:pPr algn="just"/>
            <a:r>
              <a:rPr lang="it-IT" sz="2400" dirty="0" smtClean="0"/>
              <a:t>L'ossido di carbonio viene </a:t>
            </a:r>
            <a:r>
              <a:rPr lang="it-IT" sz="2400" i="1" dirty="0" smtClean="0"/>
              <a:t>assorbito </a:t>
            </a:r>
            <a:r>
              <a:rPr lang="it-IT" sz="2400" dirty="0" smtClean="0"/>
              <a:t>esclusivamente per </a:t>
            </a:r>
            <a:r>
              <a:rPr lang="it-IT" sz="2400" i="1" dirty="0" smtClean="0"/>
              <a:t>via respiratoria. </a:t>
            </a:r>
          </a:p>
          <a:p>
            <a:pPr algn="just"/>
            <a:endParaRPr lang="it-IT" sz="800" i="1" dirty="0" smtClean="0">
              <a:solidFill>
                <a:srgbClr val="7030A0"/>
              </a:solidFill>
            </a:endParaRPr>
          </a:p>
          <a:p>
            <a:endParaRPr lang="it-IT" sz="800" dirty="0" smtClean="0"/>
          </a:p>
          <a:p>
            <a:r>
              <a:rPr lang="it-IT" sz="2000" dirty="0" smtClean="0"/>
              <a:t>La quantità di </a:t>
            </a:r>
            <a:r>
              <a:rPr lang="it-IT" sz="2000" dirty="0" err="1" smtClean="0"/>
              <a:t>HbCO</a:t>
            </a:r>
            <a:r>
              <a:rPr lang="it-IT" sz="2000" dirty="0" smtClean="0"/>
              <a:t> che si forma è strettamente correlata alla concentrazione del CO nell'aria, alla entità della ventilazione polmonare ed al tempo di esposizione. L'</a:t>
            </a:r>
            <a:r>
              <a:rPr lang="it-IT" sz="2000" dirty="0" err="1" smtClean="0"/>
              <a:t>HbCO</a:t>
            </a:r>
            <a:r>
              <a:rPr lang="it-IT" sz="2000" dirty="0" smtClean="0"/>
              <a:t>, cessata l'esposizione, </a:t>
            </a:r>
            <a:r>
              <a:rPr lang="it-IT" sz="2000" i="1" dirty="0" smtClean="0"/>
              <a:t>si dissocia </a:t>
            </a:r>
            <a:r>
              <a:rPr lang="it-IT" sz="2000" dirty="0" smtClean="0"/>
              <a:t>lentamente con formazione di CO, che diffonde negli alveoli per essere eliminato con l'aria espirata, e di </a:t>
            </a:r>
            <a:r>
              <a:rPr lang="it-IT" sz="2000" dirty="0" err="1" smtClean="0"/>
              <a:t>Hb</a:t>
            </a:r>
            <a:r>
              <a:rPr lang="it-IT" sz="2000" dirty="0" smtClean="0"/>
              <a:t> che riacquista la capacità di legare e trasportare O</a:t>
            </a:r>
            <a:r>
              <a:rPr lang="it-IT" sz="2000" baseline="-25000" dirty="0" smtClean="0"/>
              <a:t>2</a:t>
            </a:r>
            <a:r>
              <a:rPr lang="it-IT" sz="2000" dirty="0" smtClean="0"/>
              <a:t>. </a:t>
            </a:r>
          </a:p>
          <a:p>
            <a:r>
              <a:rPr lang="it-IT" sz="2000" dirty="0" smtClean="0"/>
              <a:t>La velocità di dissociazione dell'</a:t>
            </a:r>
            <a:r>
              <a:rPr lang="it-IT" sz="2000" dirty="0" err="1" smtClean="0"/>
              <a:t>HbCO</a:t>
            </a:r>
            <a:r>
              <a:rPr lang="it-IT" sz="2000" dirty="0" smtClean="0"/>
              <a:t>, e quindi di eliminazione del CO, in un soggetto a riposo, è correlata col tipo di gas inalato: aria, O</a:t>
            </a:r>
            <a:r>
              <a:rPr lang="it-IT" sz="2000" baseline="-25000" dirty="0" smtClean="0"/>
              <a:t>2</a:t>
            </a:r>
            <a:r>
              <a:rPr lang="it-IT" sz="2000" dirty="0" smtClean="0"/>
              <a:t> puro, O</a:t>
            </a:r>
            <a:r>
              <a:rPr lang="it-IT" sz="2000" baseline="-25000" dirty="0" smtClean="0"/>
              <a:t>2 </a:t>
            </a:r>
            <a:r>
              <a:rPr lang="it-IT" sz="2000" dirty="0" smtClean="0"/>
              <a:t>sotto pressione. Tale comportamento è di guida per la terapia dell'</a:t>
            </a:r>
            <a:r>
              <a:rPr lang="it-IT" sz="2000" dirty="0" err="1" smtClean="0"/>
              <a:t>ossicarbonismo</a:t>
            </a:r>
            <a:r>
              <a:rPr lang="it-IT" sz="2000" dirty="0" smtClean="0"/>
              <a:t> acuto. </a:t>
            </a:r>
          </a:p>
          <a:p>
            <a:r>
              <a:rPr lang="it-IT" sz="2400" dirty="0" smtClean="0">
                <a:solidFill>
                  <a:srgbClr val="7030A0"/>
                </a:solidFill>
              </a:rPr>
              <a:t>Infatti è stato dimostrato che, in condizioni di riposo, la concentrazione ematica del CO si dimezza in 320 minuti circa se il soggetto inala aria; in 80 minuti se inala ossigeno puro; in 23 minuti se inala ossigeno sotto pressione (3 atmosfere). Ne consegue che il trattamento di elezione dell’</a:t>
            </a:r>
            <a:r>
              <a:rPr lang="it-IT" sz="2400" dirty="0" err="1" smtClean="0">
                <a:solidFill>
                  <a:srgbClr val="7030A0"/>
                </a:solidFill>
              </a:rPr>
              <a:t>ossicarbonismo</a:t>
            </a:r>
            <a:r>
              <a:rPr lang="it-IT" sz="2400" dirty="0" smtClean="0">
                <a:solidFill>
                  <a:srgbClr val="7030A0"/>
                </a:solidFill>
              </a:rPr>
              <a:t> acuto è proprio la ossigenoterapia iperbarica (a 2-3 atmosfere).</a:t>
            </a:r>
            <a:endParaRPr lang="it-IT" sz="2400" dirty="0">
              <a:solidFill>
                <a:srgbClr val="7030A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80975" y="0"/>
            <a:ext cx="9505950" cy="836613"/>
          </a:xfrm>
        </p:spPr>
        <p:txBody>
          <a:bodyPr/>
          <a:lstStyle/>
          <a:p>
            <a:r>
              <a:rPr lang="it-IT" sz="3600"/>
              <a:t>Il legame emoglobina-O</a:t>
            </a:r>
            <a:r>
              <a:rPr lang="it-IT" sz="3600" baseline="-25000"/>
              <a:t>2</a:t>
            </a:r>
            <a:r>
              <a:rPr lang="it-IT" sz="3600"/>
              <a:t> e il monossido di C</a:t>
            </a:r>
          </a:p>
        </p:txBody>
      </p:sp>
      <p:sp>
        <p:nvSpPr>
          <p:cNvPr id="64515" name="Rectangle 3"/>
          <p:cNvSpPr>
            <a:spLocks noGrp="1" noChangeArrowheads="1"/>
          </p:cNvSpPr>
          <p:nvPr>
            <p:ph type="body" sz="half" idx="1"/>
          </p:nvPr>
        </p:nvSpPr>
        <p:spPr>
          <a:xfrm>
            <a:off x="-252413" y="836613"/>
            <a:ext cx="5040313" cy="6021387"/>
          </a:xfrm>
        </p:spPr>
        <p:txBody>
          <a:bodyPr>
            <a:normAutofit lnSpcReduction="10000"/>
          </a:bodyPr>
          <a:lstStyle/>
          <a:p>
            <a:pPr>
              <a:spcBef>
                <a:spcPct val="40000"/>
              </a:spcBef>
            </a:pPr>
            <a:r>
              <a:rPr lang="it-IT" sz="2800" dirty="0"/>
              <a:t>Il </a:t>
            </a:r>
            <a:r>
              <a:rPr lang="it-IT" sz="2800" dirty="0">
                <a:solidFill>
                  <a:srgbClr val="FF0000"/>
                </a:solidFill>
              </a:rPr>
              <a:t>monossido di carbonio</a:t>
            </a:r>
            <a:r>
              <a:rPr lang="it-IT" sz="2800" dirty="0"/>
              <a:t> (gas inodore, incolore prodotto nella combustione incompleta dei materiali organici) è </a:t>
            </a:r>
            <a:r>
              <a:rPr lang="it-IT" sz="2800" dirty="0">
                <a:solidFill>
                  <a:srgbClr val="FF0000"/>
                </a:solidFill>
              </a:rPr>
              <a:t>tossico</a:t>
            </a:r>
            <a:r>
              <a:rPr lang="it-IT" sz="2800" dirty="0"/>
              <a:t> in quanto </a:t>
            </a:r>
            <a:r>
              <a:rPr lang="it-IT" sz="2800" dirty="0">
                <a:solidFill>
                  <a:srgbClr val="FF0000"/>
                </a:solidFill>
              </a:rPr>
              <a:t>si lega più velocemente</a:t>
            </a:r>
            <a:r>
              <a:rPr lang="it-IT" sz="2800" dirty="0"/>
              <a:t> </a:t>
            </a:r>
            <a:r>
              <a:rPr lang="it-IT" sz="2800" dirty="0" smtClean="0"/>
              <a:t>dell’O</a:t>
            </a:r>
            <a:r>
              <a:rPr lang="it-IT" sz="2800" baseline="-25000" dirty="0" smtClean="0"/>
              <a:t>2 </a:t>
            </a:r>
            <a:r>
              <a:rPr lang="it-IT" sz="2800" dirty="0" smtClean="0"/>
              <a:t>all’</a:t>
            </a:r>
            <a:r>
              <a:rPr lang="it-IT" sz="2800" dirty="0" err="1" smtClean="0"/>
              <a:t>Hb</a:t>
            </a:r>
            <a:r>
              <a:rPr lang="it-IT" sz="2800" dirty="0" smtClean="0"/>
              <a:t> </a:t>
            </a:r>
            <a:r>
              <a:rPr lang="it-IT" sz="2800" dirty="0"/>
              <a:t>formando </a:t>
            </a:r>
            <a:r>
              <a:rPr lang="it-IT" sz="2800" dirty="0" smtClean="0">
                <a:solidFill>
                  <a:srgbClr val="FF0000"/>
                </a:solidFill>
              </a:rPr>
              <a:t>carbossiemoglobina </a:t>
            </a:r>
            <a:r>
              <a:rPr lang="it-IT" sz="2800" dirty="0" smtClean="0">
                <a:solidFill>
                  <a:srgbClr val="7030A0"/>
                </a:solidFill>
              </a:rPr>
              <a:t>(affinità x </a:t>
            </a:r>
            <a:r>
              <a:rPr lang="it-IT" sz="2800" dirty="0" err="1" smtClean="0">
                <a:solidFill>
                  <a:srgbClr val="7030A0"/>
                </a:solidFill>
              </a:rPr>
              <a:t>Hb</a:t>
            </a:r>
            <a:r>
              <a:rPr lang="it-IT" sz="2800" dirty="0" smtClean="0">
                <a:solidFill>
                  <a:srgbClr val="7030A0"/>
                </a:solidFill>
              </a:rPr>
              <a:t> circa 240 volte maggiore dell'ossigeno); </a:t>
            </a:r>
            <a:endParaRPr lang="it-IT" sz="2800" dirty="0">
              <a:solidFill>
                <a:srgbClr val="7030A0"/>
              </a:solidFill>
            </a:endParaRPr>
          </a:p>
          <a:p>
            <a:pPr>
              <a:spcBef>
                <a:spcPct val="40000"/>
              </a:spcBef>
            </a:pPr>
            <a:r>
              <a:rPr lang="it-IT" sz="2800" dirty="0"/>
              <a:t>Esso impedisce il legame dell’O</a:t>
            </a:r>
            <a:r>
              <a:rPr lang="it-IT" sz="2800" baseline="-25000" dirty="0"/>
              <a:t>2</a:t>
            </a:r>
            <a:r>
              <a:rPr lang="it-IT" sz="2800" dirty="0"/>
              <a:t> con l’</a:t>
            </a:r>
            <a:r>
              <a:rPr lang="it-IT" sz="2800" dirty="0" err="1"/>
              <a:t>Hb</a:t>
            </a:r>
            <a:r>
              <a:rPr lang="it-IT" sz="2800" dirty="0"/>
              <a:t> e ne </a:t>
            </a:r>
            <a:r>
              <a:rPr lang="it-IT" sz="2800" dirty="0">
                <a:solidFill>
                  <a:srgbClr val="FF0000"/>
                </a:solidFill>
              </a:rPr>
              <a:t>diminuisce</a:t>
            </a:r>
            <a:r>
              <a:rPr lang="it-IT" sz="2800" dirty="0"/>
              <a:t>, di conseguenza, </a:t>
            </a:r>
            <a:r>
              <a:rPr lang="it-IT" sz="2800" dirty="0">
                <a:solidFill>
                  <a:srgbClr val="FF0000"/>
                </a:solidFill>
              </a:rPr>
              <a:t>la capacità di trasportare O</a:t>
            </a:r>
            <a:r>
              <a:rPr lang="it-IT" sz="2800" baseline="-25000" dirty="0">
                <a:solidFill>
                  <a:srgbClr val="FF0000"/>
                </a:solidFill>
              </a:rPr>
              <a:t>2</a:t>
            </a:r>
            <a:r>
              <a:rPr lang="it-IT" sz="2800" dirty="0">
                <a:solidFill>
                  <a:srgbClr val="FF0000"/>
                </a:solidFill>
              </a:rPr>
              <a:t> del sangue</a:t>
            </a:r>
          </a:p>
        </p:txBody>
      </p:sp>
      <p:pic>
        <p:nvPicPr>
          <p:cNvPr id="64525" name="Picture 13" descr="28_09"/>
          <p:cNvPicPr>
            <a:picLocks noGrp="1" noChangeAspect="1" noChangeArrowheads="1"/>
          </p:cNvPicPr>
          <p:nvPr>
            <p:ph sz="quarter" idx="2"/>
          </p:nvPr>
        </p:nvPicPr>
        <p:blipFill>
          <a:blip r:embed="rId2" cstate="print">
            <a:lum bright="-6000" contrast="12000"/>
          </a:blip>
          <a:srcRect/>
          <a:stretch>
            <a:fillRect/>
          </a:stretch>
        </p:blipFill>
        <p:spPr>
          <a:xfrm>
            <a:off x="4787900" y="1341438"/>
            <a:ext cx="4316413" cy="46085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525"/>
                                        </p:tgtEl>
                                        <p:attrNameLst>
                                          <p:attrName>style.visibility</p:attrName>
                                        </p:attrNameLst>
                                      </p:cBhvr>
                                      <p:to>
                                        <p:strVal val="visible"/>
                                      </p:to>
                                    </p:set>
                                    <p:anim calcmode="lin" valueType="num">
                                      <p:cBhvr additive="base">
                                        <p:cTn id="19" dur="500" fill="hold"/>
                                        <p:tgtEl>
                                          <p:spTgt spid="64525"/>
                                        </p:tgtEl>
                                        <p:attrNameLst>
                                          <p:attrName>ppt_x</p:attrName>
                                        </p:attrNameLst>
                                      </p:cBhvr>
                                      <p:tavLst>
                                        <p:tav tm="0">
                                          <p:val>
                                            <p:strVal val="#ppt_x"/>
                                          </p:val>
                                        </p:tav>
                                        <p:tav tm="100000">
                                          <p:val>
                                            <p:strVal val="#ppt_x"/>
                                          </p:val>
                                        </p:tav>
                                      </p:tavLst>
                                    </p:anim>
                                    <p:anim calcmode="lin" valueType="num">
                                      <p:cBhvr additive="base">
                                        <p:cTn id="20"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it-IT"/>
              <a:t>Trasporto dell’ossigeno</a:t>
            </a:r>
          </a:p>
        </p:txBody>
      </p:sp>
      <p:sp>
        <p:nvSpPr>
          <p:cNvPr id="39939" name="Rectangle 3"/>
          <p:cNvSpPr>
            <a:spLocks noGrp="1" noChangeArrowheads="1"/>
          </p:cNvSpPr>
          <p:nvPr>
            <p:ph type="body" idx="1"/>
          </p:nvPr>
        </p:nvSpPr>
        <p:spPr/>
        <p:txBody>
          <a:bodyPr/>
          <a:lstStyle/>
          <a:p>
            <a:pPr>
              <a:spcBef>
                <a:spcPct val="50000"/>
              </a:spcBef>
            </a:pPr>
            <a:r>
              <a:rPr lang="it-IT"/>
              <a:t>Ciascun litro di sangue arterioso contiene circa 200 ml di ossigeno: </a:t>
            </a:r>
          </a:p>
          <a:p>
            <a:pPr lvl="1">
              <a:spcBef>
                <a:spcPct val="50000"/>
              </a:spcBef>
            </a:pPr>
            <a:r>
              <a:rPr lang="it-IT"/>
              <a:t>3 ml </a:t>
            </a:r>
            <a:r>
              <a:rPr lang="it-IT">
                <a:solidFill>
                  <a:srgbClr val="FF0000"/>
                </a:solidFill>
              </a:rPr>
              <a:t>disciolti nel plasma o nel citosol degli eritrociti (1,5%).</a:t>
            </a:r>
            <a:r>
              <a:rPr lang="it-IT"/>
              <a:t> Solo questo ossigeno disciolto contribuisce alla P</a:t>
            </a:r>
            <a:r>
              <a:rPr lang="it-IT" baseline="-25000"/>
              <a:t>O2</a:t>
            </a:r>
            <a:r>
              <a:rPr lang="it-IT"/>
              <a:t> sanguigna</a:t>
            </a:r>
          </a:p>
          <a:p>
            <a:pPr lvl="1">
              <a:spcBef>
                <a:spcPct val="50000"/>
              </a:spcBef>
            </a:pPr>
            <a:r>
              <a:rPr lang="it-IT"/>
              <a:t>197 ml </a:t>
            </a:r>
            <a:r>
              <a:rPr lang="it-IT">
                <a:solidFill>
                  <a:srgbClr val="FF0000"/>
                </a:solidFill>
              </a:rPr>
              <a:t>(98,5%) trasportati legati all’emoglobina</a:t>
            </a:r>
            <a:r>
              <a:rPr lang="it-IT"/>
              <a:t>, proteina che si trova negli eritrociti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0"/>
            <a:ext cx="8229600" cy="1143000"/>
          </a:xfrm>
        </p:spPr>
        <p:txBody>
          <a:bodyPr/>
          <a:lstStyle/>
          <a:p>
            <a:r>
              <a:rPr lang="it-IT"/>
              <a:t>L’emoglobina</a:t>
            </a:r>
          </a:p>
        </p:txBody>
      </p:sp>
      <p:pic>
        <p:nvPicPr>
          <p:cNvPr id="40965" name="Picture 5" descr="4B873054"/>
          <p:cNvPicPr>
            <a:picLocks noChangeAspect="1" noChangeArrowheads="1"/>
          </p:cNvPicPr>
          <p:nvPr/>
        </p:nvPicPr>
        <p:blipFill>
          <a:blip r:embed="rId3" cstate="print">
            <a:lum bright="-6000" contrast="12000"/>
          </a:blip>
          <a:srcRect/>
          <a:stretch>
            <a:fillRect/>
          </a:stretch>
        </p:blipFill>
        <p:spPr bwMode="auto">
          <a:xfrm>
            <a:off x="179388" y="1268413"/>
            <a:ext cx="8785225" cy="4319587"/>
          </a:xfrm>
          <a:prstGeom prst="rect">
            <a:avLst/>
          </a:prstGeom>
          <a:noFill/>
        </p:spPr>
      </p:pic>
      <p:sp>
        <p:nvSpPr>
          <p:cNvPr id="40966" name="Rectangle 6"/>
          <p:cNvSpPr>
            <a:spLocks noChangeArrowheads="1"/>
          </p:cNvSpPr>
          <p:nvPr/>
        </p:nvSpPr>
        <p:spPr bwMode="auto">
          <a:xfrm>
            <a:off x="179388" y="5661025"/>
            <a:ext cx="8713787" cy="1006475"/>
          </a:xfrm>
          <a:prstGeom prst="rect">
            <a:avLst/>
          </a:prstGeom>
          <a:noFill/>
          <a:ln w="9525">
            <a:noFill/>
            <a:miter lim="800000"/>
            <a:headEnd/>
            <a:tailEnd/>
          </a:ln>
          <a:effectLst/>
        </p:spPr>
        <p:txBody>
          <a:bodyPr>
            <a:spAutoFit/>
          </a:bodyPr>
          <a:lstStyle/>
          <a:p>
            <a:pPr>
              <a:spcBef>
                <a:spcPct val="30000"/>
              </a:spcBef>
            </a:pPr>
            <a:r>
              <a:rPr lang="it-IT" sz="2000"/>
              <a:t>Cromoproteina costituita da 4 subunità proteiche, due </a:t>
            </a:r>
            <a:r>
              <a:rPr lang="el-GR" sz="2000"/>
              <a:t>α</a:t>
            </a:r>
            <a:r>
              <a:rPr lang="it-IT" sz="2000"/>
              <a:t> e due </a:t>
            </a:r>
            <a:r>
              <a:rPr lang="el-GR" sz="2000"/>
              <a:t>β</a:t>
            </a:r>
            <a:r>
              <a:rPr lang="it-IT" sz="2000"/>
              <a:t>. Ciascuna subunità contiene una </a:t>
            </a:r>
            <a:r>
              <a:rPr lang="it-IT" sz="2000">
                <a:solidFill>
                  <a:srgbClr val="FF0000"/>
                </a:solidFill>
              </a:rPr>
              <a:t>globina</a:t>
            </a:r>
            <a:r>
              <a:rPr lang="it-IT" sz="2000"/>
              <a:t> (catena polipeptidica globulare) fissata con un legame covalente ad un </a:t>
            </a:r>
            <a:r>
              <a:rPr lang="it-IT" sz="2000">
                <a:solidFill>
                  <a:srgbClr val="FF0000"/>
                </a:solidFill>
              </a:rPr>
              <a:t>gruppo eme</a:t>
            </a:r>
            <a:r>
              <a:rPr lang="it-IT" sz="2000"/>
              <a:t> (protoporfirina) che contiene </a:t>
            </a:r>
            <a:r>
              <a:rPr lang="it-IT" sz="2000">
                <a:solidFill>
                  <a:srgbClr val="FF0000"/>
                </a:solidFill>
              </a:rPr>
              <a:t>Fe</a:t>
            </a:r>
            <a:r>
              <a:rPr lang="it-IT" sz="2000" baseline="30000">
                <a:solidFill>
                  <a:srgbClr val="FF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1905000"/>
            <a:ext cx="8229600" cy="4114800"/>
          </a:xfrm>
        </p:spPr>
        <p:txBody>
          <a:bodyPr/>
          <a:lstStyle/>
          <a:p>
            <a:pPr marL="0" indent="0" algn="just">
              <a:buFontTx/>
              <a:buNone/>
            </a:pPr>
            <a:r>
              <a:rPr lang="it-IT" b="1" i="1">
                <a:solidFill>
                  <a:srgbClr val="FF3300"/>
                </a:solidFill>
              </a:rPr>
              <a:t>TRANSITO NASALE</a:t>
            </a:r>
            <a:endParaRPr lang="it-IT"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400" b="1" i="1">
                <a:solidFill>
                  <a:schemeClr val="accent2"/>
                </a:solidFill>
              </a:rPr>
              <a:t>Il tratto nasale è un filtro che riscalda e umidifica l’aria.</a:t>
            </a:r>
          </a:p>
          <a:p>
            <a:pPr marL="0" indent="0" algn="just">
              <a:buFontTx/>
              <a:buNone/>
            </a:pPr>
            <a:r>
              <a:rPr lang="it-IT" sz="2400" b="1" i="1">
                <a:solidFill>
                  <a:schemeClr val="accent2"/>
                </a:solidFill>
              </a:rPr>
              <a:t>Gas idrosolubili sono efficacemente assorbiti dalla mucosa nasale che è costituita da:</a:t>
            </a:r>
          </a:p>
          <a:p>
            <a:pPr marL="0" indent="0" algn="just">
              <a:buFontTx/>
              <a:buNone/>
            </a:pPr>
            <a:r>
              <a:rPr lang="it-IT" sz="2400" b="1" i="1">
                <a:solidFill>
                  <a:schemeClr val="accent2"/>
                </a:solidFill>
              </a:rPr>
              <a:t>1. </a:t>
            </a:r>
            <a:r>
              <a:rPr lang="it-IT" sz="2400" b="1" i="1">
                <a:solidFill>
                  <a:srgbClr val="FF3300"/>
                </a:solidFill>
              </a:rPr>
              <a:t>Vestibolo</a:t>
            </a:r>
            <a:r>
              <a:rPr lang="it-IT" sz="2400" b="1" i="1">
                <a:solidFill>
                  <a:schemeClr val="accent2"/>
                </a:solidFill>
              </a:rPr>
              <a:t>: epitelio squamoso-stratificato</a:t>
            </a:r>
          </a:p>
          <a:p>
            <a:pPr marL="0" indent="0" algn="just">
              <a:buFontTx/>
              <a:buNone/>
            </a:pPr>
            <a:r>
              <a:rPr lang="it-IT" sz="2400" b="1" i="1">
                <a:solidFill>
                  <a:schemeClr val="accent2"/>
                </a:solidFill>
              </a:rPr>
              <a:t>2. </a:t>
            </a:r>
            <a:r>
              <a:rPr lang="it-IT" sz="2400" b="1" i="1">
                <a:solidFill>
                  <a:srgbClr val="FF3300"/>
                </a:solidFill>
              </a:rPr>
              <a:t>Camera anteriore</a:t>
            </a:r>
            <a:r>
              <a:rPr lang="it-IT" sz="2400" b="1" i="1">
                <a:solidFill>
                  <a:schemeClr val="accent2"/>
                </a:solidFill>
              </a:rPr>
              <a:t>: epitelio colonnare/cuboide non cigliato</a:t>
            </a:r>
          </a:p>
          <a:p>
            <a:pPr marL="0" indent="0" algn="just">
              <a:buFontTx/>
              <a:buNone/>
            </a:pPr>
            <a:r>
              <a:rPr lang="it-IT" sz="2400" b="1" i="1">
                <a:solidFill>
                  <a:schemeClr val="accent2"/>
                </a:solidFill>
              </a:rPr>
              <a:t>3. </a:t>
            </a:r>
            <a:r>
              <a:rPr lang="it-IT" sz="2400" b="1" i="1">
                <a:solidFill>
                  <a:srgbClr val="FF3300"/>
                </a:solidFill>
              </a:rPr>
              <a:t>Epitelio respiratorio</a:t>
            </a:r>
            <a:r>
              <a:rPr lang="it-IT" sz="2400" b="1" i="1">
                <a:solidFill>
                  <a:schemeClr val="accent2"/>
                </a:solidFill>
              </a:rPr>
              <a:t> pseudostratificato cigliato</a:t>
            </a:r>
          </a:p>
          <a:p>
            <a:pPr marL="0" indent="0" algn="just">
              <a:buFontTx/>
              <a:buNone/>
            </a:pPr>
            <a:r>
              <a:rPr lang="it-IT" sz="2400" b="1" i="1">
                <a:solidFill>
                  <a:schemeClr val="accent2"/>
                </a:solidFill>
              </a:rPr>
              <a:t>4. </a:t>
            </a:r>
            <a:r>
              <a:rPr lang="it-IT" sz="2400" b="1" i="1">
                <a:solidFill>
                  <a:srgbClr val="FF3300"/>
                </a:solidFill>
              </a:rPr>
              <a:t>Epitelio olfattivo</a:t>
            </a:r>
            <a:endParaRPr lang="it-IT" sz="2400" b="1" i="1">
              <a:solidFill>
                <a:schemeClr val="accent2"/>
              </a:solidFill>
            </a:endParaRPr>
          </a:p>
        </p:txBody>
      </p:sp>
      <p:sp>
        <p:nvSpPr>
          <p:cNvPr id="22531" name="Rectangle 3"/>
          <p:cNvSpPr>
            <a:spLocks noGrp="1" noChangeArrowheads="1"/>
          </p:cNvSpPr>
          <p:nvPr>
            <p:ph type="title"/>
          </p:nvPr>
        </p:nvSpPr>
        <p:spPr/>
        <p:txBody>
          <a:bodyPr/>
          <a:lstStyle/>
          <a:p>
            <a:r>
              <a:rPr lang="it-IT" sz="4000" b="1" i="1">
                <a:solidFill>
                  <a:schemeClr val="accent2"/>
                </a:solidFill>
              </a:rPr>
              <a:t>TOSSICOLOGIA POLMONARE</a:t>
            </a:r>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88913"/>
            <a:ext cx="9144000" cy="561975"/>
          </a:xfrm>
        </p:spPr>
        <p:txBody>
          <a:bodyPr>
            <a:normAutofit fontScale="90000"/>
          </a:bodyPr>
          <a:lstStyle/>
          <a:p>
            <a:r>
              <a:rPr lang="it-IT" sz="3600"/>
              <a:t>Concentrazione dell’emoglobina nel sangue</a:t>
            </a:r>
          </a:p>
        </p:txBody>
      </p:sp>
      <p:sp>
        <p:nvSpPr>
          <p:cNvPr id="53251" name="Rectangle 3"/>
          <p:cNvSpPr>
            <a:spLocks noGrp="1" noChangeArrowheads="1"/>
          </p:cNvSpPr>
          <p:nvPr>
            <p:ph type="body" idx="1"/>
          </p:nvPr>
        </p:nvSpPr>
        <p:spPr>
          <a:xfrm>
            <a:off x="457200" y="981075"/>
            <a:ext cx="8229600" cy="5688013"/>
          </a:xfrm>
        </p:spPr>
        <p:txBody>
          <a:bodyPr/>
          <a:lstStyle/>
          <a:p>
            <a:pPr>
              <a:lnSpc>
                <a:spcPct val="90000"/>
              </a:lnSpc>
              <a:spcBef>
                <a:spcPct val="50000"/>
              </a:spcBef>
            </a:pPr>
            <a:r>
              <a:rPr lang="it-IT" sz="2800"/>
              <a:t>Varia con l’età: nel neonato è pari a circa 20 g/100 ml di sangue, nell’adulto ha un valore di circa </a:t>
            </a:r>
            <a:r>
              <a:rPr lang="it-IT" sz="2800">
                <a:solidFill>
                  <a:srgbClr val="FF0000"/>
                </a:solidFill>
              </a:rPr>
              <a:t>15 g/100 ml nel maschio</a:t>
            </a:r>
            <a:r>
              <a:rPr lang="it-IT" sz="2800"/>
              <a:t> e </a:t>
            </a:r>
            <a:r>
              <a:rPr lang="it-IT" sz="2800">
                <a:solidFill>
                  <a:srgbClr val="FF0000"/>
                </a:solidFill>
              </a:rPr>
              <a:t>14g/100 ml nella femmina</a:t>
            </a:r>
          </a:p>
          <a:p>
            <a:pPr>
              <a:lnSpc>
                <a:spcPct val="90000"/>
              </a:lnSpc>
              <a:spcBef>
                <a:spcPct val="50000"/>
              </a:spcBef>
            </a:pPr>
            <a:r>
              <a:rPr lang="it-IT" sz="2800"/>
              <a:t>Si ha </a:t>
            </a:r>
            <a:r>
              <a:rPr lang="it-IT" sz="2800">
                <a:solidFill>
                  <a:srgbClr val="FF0000"/>
                </a:solidFill>
              </a:rPr>
              <a:t>anemia</a:t>
            </a:r>
            <a:r>
              <a:rPr lang="it-IT" sz="2800"/>
              <a:t> quando la concentrazione di emoglobina scende sotto i 13 g/100 ml nel maschio e sotto i 12 g/100 ml nella femmina</a:t>
            </a:r>
          </a:p>
          <a:p>
            <a:pPr>
              <a:lnSpc>
                <a:spcPct val="90000"/>
              </a:lnSpc>
              <a:spcBef>
                <a:spcPct val="50000"/>
              </a:spcBef>
            </a:pPr>
            <a:r>
              <a:rPr lang="it-IT" sz="2800"/>
              <a:t>In alcune situazioni, come l’adattamento ad alta quota, si può avere un aumento dei globuli rossi (</a:t>
            </a:r>
            <a:r>
              <a:rPr lang="it-IT" sz="2800">
                <a:solidFill>
                  <a:srgbClr val="FF0000"/>
                </a:solidFill>
              </a:rPr>
              <a:t>policitemia</a:t>
            </a:r>
            <a:r>
              <a:rPr lang="it-IT" sz="2800"/>
              <a:t>) e della concentrazione di emoglobina per assicurare un adeguato apporto di ossigeno ai tessuti anche in presenza di una diminuita P</a:t>
            </a:r>
            <a:r>
              <a:rPr lang="it-IT" sz="2800" baseline="-25000"/>
              <a:t>O2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88913"/>
            <a:ext cx="8229600" cy="863600"/>
          </a:xfrm>
        </p:spPr>
        <p:txBody>
          <a:bodyPr/>
          <a:lstStyle/>
          <a:p>
            <a:r>
              <a:rPr lang="it-IT"/>
              <a:t>Emoglobina e ossigeno</a:t>
            </a:r>
          </a:p>
        </p:txBody>
      </p:sp>
      <p:sp>
        <p:nvSpPr>
          <p:cNvPr id="43011" name="Rectangle 3"/>
          <p:cNvSpPr>
            <a:spLocks noGrp="1" noChangeArrowheads="1"/>
          </p:cNvSpPr>
          <p:nvPr>
            <p:ph type="body" idx="1"/>
          </p:nvPr>
        </p:nvSpPr>
        <p:spPr>
          <a:xfrm>
            <a:off x="179388" y="1341438"/>
            <a:ext cx="8785225" cy="5327650"/>
          </a:xfrm>
        </p:spPr>
        <p:txBody>
          <a:bodyPr/>
          <a:lstStyle/>
          <a:p>
            <a:pPr>
              <a:lnSpc>
                <a:spcPct val="80000"/>
              </a:lnSpc>
              <a:spcBef>
                <a:spcPct val="50000"/>
              </a:spcBef>
            </a:pPr>
            <a:r>
              <a:rPr lang="it-IT" sz="2800">
                <a:solidFill>
                  <a:srgbClr val="FF0000"/>
                </a:solidFill>
              </a:rPr>
              <a:t>Ciascun gruppo eme</a:t>
            </a:r>
            <a:r>
              <a:rPr lang="it-IT" sz="2800"/>
              <a:t> della emoglobina è in grado di </a:t>
            </a:r>
            <a:r>
              <a:rPr lang="it-IT" sz="2800">
                <a:solidFill>
                  <a:srgbClr val="FF0000"/>
                </a:solidFill>
              </a:rPr>
              <a:t>legare una molecola di ossigeno</a:t>
            </a:r>
          </a:p>
          <a:p>
            <a:pPr>
              <a:lnSpc>
                <a:spcPct val="80000"/>
              </a:lnSpc>
              <a:spcBef>
                <a:spcPct val="50000"/>
              </a:spcBef>
            </a:pPr>
            <a:r>
              <a:rPr lang="it-IT" sz="2800"/>
              <a:t>Quindi </a:t>
            </a:r>
            <a:r>
              <a:rPr lang="it-IT" sz="2800">
                <a:solidFill>
                  <a:srgbClr val="FF0000"/>
                </a:solidFill>
              </a:rPr>
              <a:t>ogni</a:t>
            </a:r>
            <a:r>
              <a:rPr lang="it-IT" sz="2800"/>
              <a:t> molecola di </a:t>
            </a:r>
            <a:r>
              <a:rPr lang="it-IT" sz="2800">
                <a:solidFill>
                  <a:srgbClr val="FF0000"/>
                </a:solidFill>
              </a:rPr>
              <a:t>emoglobina</a:t>
            </a:r>
            <a:r>
              <a:rPr lang="it-IT" sz="2800"/>
              <a:t> può trasportare </a:t>
            </a:r>
            <a:r>
              <a:rPr lang="it-IT" sz="2800">
                <a:solidFill>
                  <a:srgbClr val="FF0000"/>
                </a:solidFill>
              </a:rPr>
              <a:t>fino a 4 molecole di ossigeno</a:t>
            </a:r>
          </a:p>
          <a:p>
            <a:pPr>
              <a:lnSpc>
                <a:spcPct val="80000"/>
              </a:lnSpc>
              <a:spcBef>
                <a:spcPct val="50000"/>
              </a:spcBef>
            </a:pPr>
            <a:r>
              <a:rPr lang="it-IT" sz="2800">
                <a:solidFill>
                  <a:srgbClr val="FF0000"/>
                </a:solidFill>
              </a:rPr>
              <a:t>Ogni legame</a:t>
            </a:r>
            <a:r>
              <a:rPr lang="it-IT" sz="2800"/>
              <a:t> </a:t>
            </a:r>
            <a:r>
              <a:rPr lang="it-IT" sz="2800">
                <a:solidFill>
                  <a:srgbClr val="FF0000"/>
                </a:solidFill>
              </a:rPr>
              <a:t>di</a:t>
            </a:r>
            <a:r>
              <a:rPr lang="it-IT" sz="2800"/>
              <a:t> una molecola di </a:t>
            </a:r>
            <a:r>
              <a:rPr lang="it-IT" sz="2800">
                <a:solidFill>
                  <a:srgbClr val="FF0000"/>
                </a:solidFill>
              </a:rPr>
              <a:t>O</a:t>
            </a:r>
            <a:r>
              <a:rPr lang="it-IT" sz="2800" baseline="-25000">
                <a:solidFill>
                  <a:srgbClr val="FF0000"/>
                </a:solidFill>
              </a:rPr>
              <a:t>2</a:t>
            </a:r>
            <a:r>
              <a:rPr lang="it-IT" sz="2800">
                <a:solidFill>
                  <a:srgbClr val="FF0000"/>
                </a:solidFill>
              </a:rPr>
              <a:t> con l’Hb</a:t>
            </a:r>
            <a:r>
              <a:rPr lang="it-IT" sz="2800"/>
              <a:t> </a:t>
            </a:r>
            <a:r>
              <a:rPr lang="it-IT" sz="2800">
                <a:solidFill>
                  <a:srgbClr val="FF0000"/>
                </a:solidFill>
              </a:rPr>
              <a:t>aumenta l’affinità dell’Hb per l’ O</a:t>
            </a:r>
            <a:r>
              <a:rPr lang="it-IT" sz="2800" baseline="-25000">
                <a:solidFill>
                  <a:srgbClr val="FF0000"/>
                </a:solidFill>
              </a:rPr>
              <a:t>2</a:t>
            </a:r>
            <a:r>
              <a:rPr lang="it-IT" sz="2800"/>
              <a:t> e quindi aumenta la probabilità che altro O</a:t>
            </a:r>
            <a:r>
              <a:rPr lang="it-IT" sz="2800" baseline="-25000"/>
              <a:t>2</a:t>
            </a:r>
            <a:r>
              <a:rPr lang="it-IT" sz="2800"/>
              <a:t> si leghi </a:t>
            </a:r>
            <a:r>
              <a:rPr lang="it-IT" sz="2800">
                <a:solidFill>
                  <a:srgbClr val="FF0000"/>
                </a:solidFill>
              </a:rPr>
              <a:t>(cooperazione positiva)</a:t>
            </a:r>
          </a:p>
          <a:p>
            <a:pPr>
              <a:lnSpc>
                <a:spcPct val="80000"/>
              </a:lnSpc>
              <a:spcBef>
                <a:spcPct val="50000"/>
              </a:spcBef>
            </a:pPr>
            <a:r>
              <a:rPr lang="it-IT" sz="2800"/>
              <a:t>Il complesso costituito da emoglobina e ossigeno è detto </a:t>
            </a:r>
            <a:r>
              <a:rPr lang="it-IT" sz="2800">
                <a:solidFill>
                  <a:srgbClr val="FF0000"/>
                </a:solidFill>
              </a:rPr>
              <a:t>ossiemoglobina (HbO</a:t>
            </a:r>
            <a:r>
              <a:rPr lang="it-IT" sz="2800" baseline="-25000">
                <a:solidFill>
                  <a:srgbClr val="FF0000"/>
                </a:solidFill>
              </a:rPr>
              <a:t>2</a:t>
            </a:r>
            <a:r>
              <a:rPr lang="it-IT" sz="2800">
                <a:solidFill>
                  <a:srgbClr val="FF0000"/>
                </a:solidFill>
              </a:rPr>
              <a:t>)</a:t>
            </a:r>
          </a:p>
          <a:p>
            <a:pPr>
              <a:lnSpc>
                <a:spcPct val="80000"/>
              </a:lnSpc>
              <a:spcBef>
                <a:spcPct val="50000"/>
              </a:spcBef>
            </a:pPr>
            <a:r>
              <a:rPr lang="it-IT" sz="2800"/>
              <a:t>Una molecola di emoglobina priva di ossigeno è detta </a:t>
            </a:r>
            <a:r>
              <a:rPr lang="it-IT" sz="2800">
                <a:solidFill>
                  <a:srgbClr val="FF0000"/>
                </a:solidFill>
              </a:rPr>
              <a:t>desossiemoglobina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292725" y="274638"/>
            <a:ext cx="3394075" cy="1143000"/>
          </a:xfrm>
        </p:spPr>
        <p:txBody>
          <a:bodyPr/>
          <a:lstStyle/>
          <a:p>
            <a:r>
              <a:rPr lang="it-IT"/>
              <a:t>Nei polmoni</a:t>
            </a:r>
          </a:p>
        </p:txBody>
      </p:sp>
      <p:sp>
        <p:nvSpPr>
          <p:cNvPr id="46083" name="Rectangle 3"/>
          <p:cNvSpPr>
            <a:spLocks noGrp="1" noChangeArrowheads="1"/>
          </p:cNvSpPr>
          <p:nvPr>
            <p:ph type="body" idx="1"/>
          </p:nvPr>
        </p:nvSpPr>
        <p:spPr>
          <a:xfrm>
            <a:off x="5076825" y="1557338"/>
            <a:ext cx="3851275" cy="4525962"/>
          </a:xfrm>
        </p:spPr>
        <p:txBody>
          <a:bodyPr/>
          <a:lstStyle/>
          <a:p>
            <a:r>
              <a:rPr lang="it-IT"/>
              <a:t>L’ossigeno si sposta dall’aria alveolare al sangue capillare e si lega all’emoglobina</a:t>
            </a:r>
          </a:p>
        </p:txBody>
      </p:sp>
      <p:pic>
        <p:nvPicPr>
          <p:cNvPr id="46084" name="Picture 4" descr="567CF8E0"/>
          <p:cNvPicPr>
            <a:picLocks noChangeAspect="1" noChangeArrowheads="1"/>
          </p:cNvPicPr>
          <p:nvPr/>
        </p:nvPicPr>
        <p:blipFill>
          <a:blip r:embed="rId2" cstate="print"/>
          <a:srcRect l="39478" t="23895" r="32124" b="14384"/>
          <a:stretch>
            <a:fillRect/>
          </a:stretch>
        </p:blipFill>
        <p:spPr bwMode="auto">
          <a:xfrm>
            <a:off x="0" y="0"/>
            <a:ext cx="46609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9388" y="260350"/>
            <a:ext cx="3529012" cy="1143000"/>
          </a:xfrm>
        </p:spPr>
        <p:txBody>
          <a:bodyPr/>
          <a:lstStyle/>
          <a:p>
            <a:r>
              <a:rPr lang="it-IT"/>
              <a:t>Nei tessuti</a:t>
            </a:r>
          </a:p>
        </p:txBody>
      </p:sp>
      <p:sp>
        <p:nvSpPr>
          <p:cNvPr id="44035" name="Rectangle 3"/>
          <p:cNvSpPr>
            <a:spLocks noGrp="1" noChangeArrowheads="1"/>
          </p:cNvSpPr>
          <p:nvPr>
            <p:ph type="body" idx="1"/>
          </p:nvPr>
        </p:nvSpPr>
        <p:spPr>
          <a:xfrm>
            <a:off x="-323850" y="1600200"/>
            <a:ext cx="4391025" cy="4525963"/>
          </a:xfrm>
        </p:spPr>
        <p:txBody>
          <a:bodyPr/>
          <a:lstStyle/>
          <a:p>
            <a:r>
              <a:rPr lang="it-IT"/>
              <a:t>Quando il sangue raggiunge i tessuti, le molecole di ossigeno si dissociano dall’emoglobina e diffondono alle cellule</a:t>
            </a:r>
          </a:p>
        </p:txBody>
      </p:sp>
      <p:pic>
        <p:nvPicPr>
          <p:cNvPr id="44037" name="Picture 5" descr="567CF8E0"/>
          <p:cNvPicPr>
            <a:picLocks noChangeAspect="1" noChangeArrowheads="1"/>
          </p:cNvPicPr>
          <p:nvPr/>
        </p:nvPicPr>
        <p:blipFill>
          <a:blip r:embed="rId2" cstate="print"/>
          <a:srcRect l="69034" t="22827" b="14105"/>
          <a:stretch>
            <a:fillRect/>
          </a:stretch>
        </p:blipFill>
        <p:spPr bwMode="auto">
          <a:xfrm>
            <a:off x="4183063" y="15875"/>
            <a:ext cx="4960937" cy="68421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it-IT"/>
              <a:t>Reversibilità di legame</a:t>
            </a:r>
          </a:p>
        </p:txBody>
      </p:sp>
      <p:sp>
        <p:nvSpPr>
          <p:cNvPr id="47107" name="Rectangle 3"/>
          <p:cNvSpPr>
            <a:spLocks noGrp="1" noChangeArrowheads="1"/>
          </p:cNvSpPr>
          <p:nvPr>
            <p:ph type="body" idx="1"/>
          </p:nvPr>
        </p:nvSpPr>
        <p:spPr/>
        <p:txBody>
          <a:bodyPr/>
          <a:lstStyle/>
          <a:p>
            <a:pPr>
              <a:spcBef>
                <a:spcPct val="50000"/>
              </a:spcBef>
            </a:pPr>
            <a:r>
              <a:rPr lang="it-IT"/>
              <a:t>Affinché l’emoglobina sia utile al trasporto di ossigeno, è necessario che essa si leghi all’ossigeno in maniera </a:t>
            </a:r>
            <a:r>
              <a:rPr lang="it-IT">
                <a:solidFill>
                  <a:srgbClr val="FF0000"/>
                </a:solidFill>
              </a:rPr>
              <a:t>reversibile</a:t>
            </a:r>
          </a:p>
          <a:p>
            <a:pPr>
              <a:spcBef>
                <a:spcPct val="50000"/>
              </a:spcBef>
            </a:pPr>
            <a:r>
              <a:rPr lang="it-IT"/>
              <a:t>Il legame deve quindi essere sufficientemente forte da poter legare grandi quantità di ossigeno a livello polmonare, ma non così forte da non poterlo cedere ai tessuti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additive="base">
                                        <p:cTn id="7"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it-IT" sz="4000"/>
              <a:t>Il legame emoglobina-O</a:t>
            </a:r>
            <a:r>
              <a:rPr lang="it-IT" sz="4000" baseline="-25000"/>
              <a:t>2</a:t>
            </a:r>
            <a:r>
              <a:rPr lang="it-IT" sz="4000"/>
              <a:t> dipende dalla P</a:t>
            </a:r>
            <a:r>
              <a:rPr lang="it-IT" sz="4000" baseline="-25000"/>
              <a:t>O2</a:t>
            </a:r>
          </a:p>
        </p:txBody>
      </p:sp>
      <p:sp>
        <p:nvSpPr>
          <p:cNvPr id="48131" name="Rectangle 3"/>
          <p:cNvSpPr>
            <a:spLocks noGrp="1" noChangeArrowheads="1"/>
          </p:cNvSpPr>
          <p:nvPr>
            <p:ph type="body" idx="1"/>
          </p:nvPr>
        </p:nvSpPr>
        <p:spPr>
          <a:xfrm>
            <a:off x="468313" y="2133600"/>
            <a:ext cx="8229600" cy="4525963"/>
          </a:xfrm>
        </p:spPr>
        <p:txBody>
          <a:bodyPr/>
          <a:lstStyle/>
          <a:p>
            <a:pPr>
              <a:spcBef>
                <a:spcPct val="50000"/>
              </a:spcBef>
            </a:pPr>
            <a:r>
              <a:rPr lang="it-IT"/>
              <a:t>Il legame o il rilascio di ossigeno dipende dalla P</a:t>
            </a:r>
            <a:r>
              <a:rPr lang="it-IT" baseline="-25000"/>
              <a:t>O2</a:t>
            </a:r>
            <a:r>
              <a:rPr lang="it-IT"/>
              <a:t> del sangue: </a:t>
            </a:r>
          </a:p>
          <a:p>
            <a:pPr lvl="1">
              <a:spcBef>
                <a:spcPct val="50000"/>
              </a:spcBef>
            </a:pPr>
            <a:r>
              <a:rPr lang="it-IT">
                <a:solidFill>
                  <a:srgbClr val="FF0000"/>
                </a:solidFill>
              </a:rPr>
              <a:t>un’elevata P</a:t>
            </a:r>
            <a:r>
              <a:rPr lang="it-IT" baseline="-25000">
                <a:solidFill>
                  <a:srgbClr val="FF0000"/>
                </a:solidFill>
              </a:rPr>
              <a:t>O2</a:t>
            </a:r>
            <a:r>
              <a:rPr lang="it-IT"/>
              <a:t> </a:t>
            </a:r>
            <a:r>
              <a:rPr lang="it-IT">
                <a:solidFill>
                  <a:srgbClr val="FF0000"/>
                </a:solidFill>
              </a:rPr>
              <a:t>facilita</a:t>
            </a:r>
            <a:r>
              <a:rPr lang="it-IT"/>
              <a:t> </a:t>
            </a:r>
            <a:r>
              <a:rPr lang="it-IT">
                <a:solidFill>
                  <a:srgbClr val="FF0000"/>
                </a:solidFill>
              </a:rPr>
              <a:t>il legame</a:t>
            </a:r>
            <a:r>
              <a:rPr lang="it-IT"/>
              <a:t> dell’O</a:t>
            </a:r>
            <a:r>
              <a:rPr lang="it-IT" baseline="-25000"/>
              <a:t>2</a:t>
            </a:r>
            <a:r>
              <a:rPr lang="it-IT"/>
              <a:t> con l’emoglobina</a:t>
            </a:r>
          </a:p>
          <a:p>
            <a:pPr lvl="1">
              <a:spcBef>
                <a:spcPct val="50000"/>
              </a:spcBef>
            </a:pPr>
            <a:r>
              <a:rPr lang="it-IT">
                <a:solidFill>
                  <a:srgbClr val="FF0000"/>
                </a:solidFill>
              </a:rPr>
              <a:t>una bassa PO</a:t>
            </a:r>
            <a:r>
              <a:rPr lang="it-IT" baseline="-25000">
                <a:solidFill>
                  <a:srgbClr val="FF0000"/>
                </a:solidFill>
              </a:rPr>
              <a:t>2</a:t>
            </a:r>
            <a:r>
              <a:rPr lang="it-IT"/>
              <a:t>, ne </a:t>
            </a:r>
            <a:r>
              <a:rPr lang="it-IT">
                <a:solidFill>
                  <a:srgbClr val="FF0000"/>
                </a:solidFill>
              </a:rPr>
              <a:t>facilita il distacco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 calcmode="lin" valueType="num">
                                      <p:cBhvr additive="base">
                                        <p:cTn id="7"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4213" y="0"/>
            <a:ext cx="8066087" cy="1143000"/>
          </a:xfrm>
        </p:spPr>
        <p:txBody>
          <a:bodyPr/>
          <a:lstStyle/>
          <a:p>
            <a:r>
              <a:rPr lang="it-IT"/>
              <a:t>Saturazione dell’emoglobina</a:t>
            </a:r>
          </a:p>
        </p:txBody>
      </p:sp>
      <p:sp>
        <p:nvSpPr>
          <p:cNvPr id="49155" name="Rectangle 3"/>
          <p:cNvSpPr>
            <a:spLocks noGrp="1" noChangeArrowheads="1"/>
          </p:cNvSpPr>
          <p:nvPr>
            <p:ph type="body" idx="1"/>
          </p:nvPr>
        </p:nvSpPr>
        <p:spPr>
          <a:xfrm>
            <a:off x="323850" y="5013325"/>
            <a:ext cx="8496300" cy="1844675"/>
          </a:xfrm>
        </p:spPr>
        <p:txBody>
          <a:bodyPr/>
          <a:lstStyle/>
          <a:p>
            <a:pPr>
              <a:buFontTx/>
              <a:buNone/>
            </a:pPr>
            <a:r>
              <a:rPr lang="it-IT" sz="2800"/>
              <a:t>   Nel </a:t>
            </a:r>
            <a:r>
              <a:rPr lang="it-IT" sz="2800">
                <a:solidFill>
                  <a:srgbClr val="FF0000"/>
                </a:solidFill>
              </a:rPr>
              <a:t>sangue arterioso</a:t>
            </a:r>
            <a:r>
              <a:rPr lang="it-IT" sz="2800"/>
              <a:t> la P</a:t>
            </a:r>
            <a:r>
              <a:rPr lang="it-IT" sz="2800" baseline="-25000"/>
              <a:t>O2</a:t>
            </a:r>
            <a:r>
              <a:rPr lang="it-IT" sz="2800"/>
              <a:t> è di </a:t>
            </a:r>
            <a:r>
              <a:rPr lang="it-IT" sz="2800">
                <a:solidFill>
                  <a:srgbClr val="FF0000"/>
                </a:solidFill>
              </a:rPr>
              <a:t>100 mmHg</a:t>
            </a:r>
            <a:r>
              <a:rPr lang="it-IT" sz="2800"/>
              <a:t> e </a:t>
            </a:r>
            <a:r>
              <a:rPr lang="it-IT" sz="2800">
                <a:solidFill>
                  <a:srgbClr val="FF0000"/>
                </a:solidFill>
              </a:rPr>
              <a:t>l’emoglobina è saturata al 98,5%,</a:t>
            </a:r>
            <a:r>
              <a:rPr lang="it-IT" sz="2800"/>
              <a:t> cioè quasi tutti i siti di legame sono occupati dall’O</a:t>
            </a:r>
            <a:r>
              <a:rPr lang="it-IT" sz="2800" baseline="-25000"/>
              <a:t>2</a:t>
            </a:r>
            <a:r>
              <a:rPr lang="it-IT" sz="2800"/>
              <a:t>. Pochissimo ossigeno è disciolto nel citosol degli eritrociti</a:t>
            </a:r>
          </a:p>
        </p:txBody>
      </p:sp>
      <p:pic>
        <p:nvPicPr>
          <p:cNvPr id="49156" name="Picture 4" descr="930A31EE"/>
          <p:cNvPicPr>
            <a:picLocks noChangeAspect="1" noChangeArrowheads="1"/>
          </p:cNvPicPr>
          <p:nvPr/>
        </p:nvPicPr>
        <p:blipFill>
          <a:blip r:embed="rId2" cstate="print">
            <a:lum bright="-12000" contrast="24000"/>
          </a:blip>
          <a:srcRect l="37325" r="33167" b="69017"/>
          <a:stretch>
            <a:fillRect/>
          </a:stretch>
        </p:blipFill>
        <p:spPr bwMode="auto">
          <a:xfrm>
            <a:off x="1619250" y="1125538"/>
            <a:ext cx="5689600" cy="36893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95288" y="0"/>
            <a:ext cx="8497887" cy="1143000"/>
          </a:xfrm>
        </p:spPr>
        <p:txBody>
          <a:bodyPr/>
          <a:lstStyle/>
          <a:p>
            <a:r>
              <a:rPr lang="it-IT"/>
              <a:t>Saturazione dell’emoglobina</a:t>
            </a:r>
          </a:p>
        </p:txBody>
      </p:sp>
      <p:sp>
        <p:nvSpPr>
          <p:cNvPr id="51203" name="Rectangle 3"/>
          <p:cNvSpPr>
            <a:spLocks noGrp="1" noChangeArrowheads="1"/>
          </p:cNvSpPr>
          <p:nvPr>
            <p:ph type="body" idx="1"/>
          </p:nvPr>
        </p:nvSpPr>
        <p:spPr>
          <a:xfrm>
            <a:off x="395288" y="5013325"/>
            <a:ext cx="8424862" cy="1657350"/>
          </a:xfrm>
        </p:spPr>
        <p:txBody>
          <a:bodyPr/>
          <a:lstStyle/>
          <a:p>
            <a:pPr>
              <a:buFontTx/>
              <a:buNone/>
            </a:pPr>
            <a:r>
              <a:rPr lang="it-IT" sz="2800"/>
              <a:t>   Nel </a:t>
            </a:r>
            <a:r>
              <a:rPr lang="it-IT" sz="2800">
                <a:solidFill>
                  <a:srgbClr val="FF0000"/>
                </a:solidFill>
              </a:rPr>
              <a:t>sangue venoso misto</a:t>
            </a:r>
            <a:r>
              <a:rPr lang="it-IT" sz="2800"/>
              <a:t> la PO2 è di </a:t>
            </a:r>
            <a:r>
              <a:rPr lang="it-IT" sz="2800">
                <a:solidFill>
                  <a:srgbClr val="FF0000"/>
                </a:solidFill>
              </a:rPr>
              <a:t>40 mmHg</a:t>
            </a:r>
            <a:r>
              <a:rPr lang="it-IT" sz="2800"/>
              <a:t> e </a:t>
            </a:r>
            <a:r>
              <a:rPr lang="it-IT" sz="2800">
                <a:solidFill>
                  <a:srgbClr val="FF0000"/>
                </a:solidFill>
              </a:rPr>
              <a:t>l’emoglobina è saturata al</a:t>
            </a:r>
            <a:r>
              <a:rPr lang="it-IT" sz="2800"/>
              <a:t> </a:t>
            </a:r>
            <a:r>
              <a:rPr lang="it-IT" sz="2800">
                <a:solidFill>
                  <a:srgbClr val="FF0000"/>
                </a:solidFill>
              </a:rPr>
              <a:t>75%,</a:t>
            </a:r>
            <a:r>
              <a:rPr lang="it-IT" sz="2800"/>
              <a:t> cioè ogni 4 siti di legame, 3 sono occupati dall’ossigeno</a:t>
            </a:r>
          </a:p>
        </p:txBody>
      </p:sp>
      <p:pic>
        <p:nvPicPr>
          <p:cNvPr id="51204" name="Picture 4" descr="930A31EE"/>
          <p:cNvPicPr>
            <a:picLocks noChangeAspect="1" noChangeArrowheads="1"/>
          </p:cNvPicPr>
          <p:nvPr/>
        </p:nvPicPr>
        <p:blipFill>
          <a:blip r:embed="rId2" cstate="print">
            <a:lum bright="-6000" contrast="12000"/>
          </a:blip>
          <a:srcRect l="37325" t="37013" r="33167" b="35785"/>
          <a:stretch>
            <a:fillRect/>
          </a:stretch>
        </p:blipFill>
        <p:spPr bwMode="auto">
          <a:xfrm>
            <a:off x="1476375" y="1150938"/>
            <a:ext cx="6408738" cy="370363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692150"/>
          </a:xfrm>
        </p:spPr>
        <p:txBody>
          <a:bodyPr>
            <a:normAutofit fontScale="90000"/>
          </a:bodyPr>
          <a:lstStyle/>
          <a:p>
            <a:r>
              <a:rPr lang="it-IT" sz="4000"/>
              <a:t>Curva di dissociazione dell’emoglobina</a:t>
            </a:r>
          </a:p>
        </p:txBody>
      </p:sp>
      <p:sp>
        <p:nvSpPr>
          <p:cNvPr id="54275" name="Rectangle 3"/>
          <p:cNvSpPr>
            <a:spLocks noGrp="1" noChangeArrowheads="1"/>
          </p:cNvSpPr>
          <p:nvPr>
            <p:ph type="body" idx="1"/>
          </p:nvPr>
        </p:nvSpPr>
        <p:spPr>
          <a:xfrm>
            <a:off x="0" y="692150"/>
            <a:ext cx="4211638" cy="6165850"/>
          </a:xfrm>
        </p:spPr>
        <p:txBody>
          <a:bodyPr/>
          <a:lstStyle/>
          <a:p>
            <a:pPr>
              <a:spcBef>
                <a:spcPct val="30000"/>
              </a:spcBef>
            </a:pPr>
            <a:r>
              <a:rPr lang="it-IT" sz="2400"/>
              <a:t>A pressioni parziali basse, poco O</a:t>
            </a:r>
            <a:r>
              <a:rPr lang="it-IT" sz="2400" baseline="-25000"/>
              <a:t>2</a:t>
            </a:r>
            <a:r>
              <a:rPr lang="it-IT" sz="2400"/>
              <a:t> si lega all’Hb.</a:t>
            </a:r>
          </a:p>
          <a:p>
            <a:pPr>
              <a:spcBef>
                <a:spcPct val="30000"/>
              </a:spcBef>
            </a:pPr>
            <a:r>
              <a:rPr lang="it-IT" sz="2400"/>
              <a:t>All’aumentare della P</a:t>
            </a:r>
            <a:r>
              <a:rPr lang="it-IT" sz="2400" baseline="-25000"/>
              <a:t>O2</a:t>
            </a:r>
            <a:r>
              <a:rPr lang="it-IT" sz="2400"/>
              <a:t> la quantità di O</a:t>
            </a:r>
            <a:r>
              <a:rPr lang="it-IT" sz="2400" baseline="-25000"/>
              <a:t>2 </a:t>
            </a:r>
            <a:r>
              <a:rPr lang="it-IT" sz="2400"/>
              <a:t>che si lega all’Hb prima aumenta rapidamente, poi tende a stabilizzarsi quando la saturazione si avvicina al 100%.</a:t>
            </a:r>
          </a:p>
          <a:p>
            <a:pPr>
              <a:spcBef>
                <a:spcPct val="30000"/>
              </a:spcBef>
            </a:pPr>
            <a:r>
              <a:rPr lang="it-IT" sz="2400"/>
              <a:t>Come mostra la tabella, alle normali pressioni parziali nelle arterie e nelle vene sistemiche, a riposo, la percentuale di saturazione dell’Hb varia solo del 25% circa.</a:t>
            </a:r>
          </a:p>
        </p:txBody>
      </p:sp>
      <p:pic>
        <p:nvPicPr>
          <p:cNvPr id="54277" name="Picture 5" descr="72239D4B"/>
          <p:cNvPicPr>
            <a:picLocks noChangeAspect="1" noChangeArrowheads="1"/>
          </p:cNvPicPr>
          <p:nvPr/>
        </p:nvPicPr>
        <p:blipFill>
          <a:blip r:embed="rId2" cstate="print">
            <a:lum bright="-12000" contrast="30000"/>
          </a:blip>
          <a:srcRect/>
          <a:stretch>
            <a:fillRect/>
          </a:stretch>
        </p:blipFill>
        <p:spPr bwMode="auto">
          <a:xfrm>
            <a:off x="4175125" y="836613"/>
            <a:ext cx="4968875" cy="583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228600"/>
            <a:ext cx="6365875" cy="519113"/>
          </a:xfrm>
          <a:prstGeom prst="rect">
            <a:avLst/>
          </a:prstGeom>
          <a:noFill/>
          <a:ln w="9525">
            <a:noFill/>
            <a:miter lim="800000"/>
            <a:headEnd/>
            <a:tailEnd/>
          </a:ln>
          <a:effectLst/>
        </p:spPr>
        <p:txBody>
          <a:bodyPr wrap="none">
            <a:spAutoFit/>
          </a:bodyPr>
          <a:lstStyle/>
          <a:p>
            <a:pPr eaLnBrk="0" hangingPunct="0">
              <a:spcBef>
                <a:spcPct val="50000"/>
              </a:spcBef>
            </a:pPr>
            <a:r>
              <a:rPr lang="en-US" sz="2800" b="1" i="1">
                <a:solidFill>
                  <a:schemeClr val="bg1"/>
                </a:solidFill>
                <a:effectLst>
                  <a:outerShdw blurRad="38100" dist="38100" dir="2700000" algn="tl">
                    <a:srgbClr val="808080"/>
                  </a:outerShdw>
                </a:effectLst>
                <a:latin typeface="Arial" charset="0"/>
              </a:rPr>
              <a:t>CURVA DI DISSOCIAZIONE dell’HbO</a:t>
            </a:r>
            <a:endParaRPr lang="it-IT" sz="2800" b="1" i="1">
              <a:solidFill>
                <a:schemeClr val="bg1"/>
              </a:solidFill>
              <a:effectLst>
                <a:outerShdw blurRad="38100" dist="38100" dir="2700000" algn="tl">
                  <a:srgbClr val="808080"/>
                </a:outerShdw>
              </a:effectLst>
              <a:latin typeface="Arial" charset="0"/>
            </a:endParaRPr>
          </a:p>
        </p:txBody>
      </p:sp>
      <p:pic>
        <p:nvPicPr>
          <p:cNvPr id="12291" name="Picture 3" descr="HB"/>
          <p:cNvPicPr>
            <a:picLocks noChangeAspect="1" noChangeArrowheads="1"/>
          </p:cNvPicPr>
          <p:nvPr/>
        </p:nvPicPr>
        <p:blipFill>
          <a:blip r:embed="rId3" cstate="print"/>
          <a:srcRect/>
          <a:stretch>
            <a:fillRect/>
          </a:stretch>
        </p:blipFill>
        <p:spPr bwMode="auto">
          <a:xfrm>
            <a:off x="1828800" y="1006475"/>
            <a:ext cx="5397500" cy="3717925"/>
          </a:xfrm>
          <a:prstGeom prst="rect">
            <a:avLst/>
          </a:prstGeom>
          <a:noFill/>
        </p:spPr>
      </p:pic>
      <p:sp>
        <p:nvSpPr>
          <p:cNvPr id="12292" name="Text Box 4"/>
          <p:cNvSpPr txBox="1">
            <a:spLocks noChangeArrowheads="1"/>
          </p:cNvSpPr>
          <p:nvPr/>
        </p:nvSpPr>
        <p:spPr bwMode="auto">
          <a:xfrm>
            <a:off x="250825" y="4873625"/>
            <a:ext cx="8674100" cy="1984375"/>
          </a:xfrm>
          <a:prstGeom prst="rect">
            <a:avLst/>
          </a:prstGeom>
          <a:noFill/>
          <a:ln w="9525">
            <a:noFill/>
            <a:miter lim="800000"/>
            <a:headEnd/>
            <a:tailEnd/>
          </a:ln>
          <a:effectLst/>
        </p:spPr>
        <p:txBody>
          <a:bodyPr>
            <a:spAutoFit/>
          </a:bodyPr>
          <a:lstStyle/>
          <a:p>
            <a:pPr algn="l"/>
            <a:r>
              <a:rPr lang="it-IT" sz="2000" b="1" u="sng">
                <a:solidFill>
                  <a:schemeClr val="bg1"/>
                </a:solidFill>
              </a:rPr>
              <a:t>A</a:t>
            </a:r>
            <a:r>
              <a:rPr lang="it-IT" sz="1600">
                <a:solidFill>
                  <a:schemeClr val="bg1"/>
                </a:solidFill>
                <a:latin typeface="Arial" charset="0"/>
              </a:rPr>
              <a:t>: PO2 = </a:t>
            </a:r>
            <a:r>
              <a:rPr lang="it-IT" sz="1600" b="1">
                <a:solidFill>
                  <a:srgbClr val="FFFF00"/>
                </a:solidFill>
                <a:latin typeface="Arial" charset="0"/>
              </a:rPr>
              <a:t>100</a:t>
            </a:r>
            <a:r>
              <a:rPr lang="it-IT" sz="1600">
                <a:solidFill>
                  <a:schemeClr val="bg1"/>
                </a:solidFill>
                <a:latin typeface="Arial" charset="0"/>
              </a:rPr>
              <a:t> mm/Hg saturazione Hb = </a:t>
            </a:r>
            <a:r>
              <a:rPr lang="it-IT" sz="1600" b="1">
                <a:solidFill>
                  <a:srgbClr val="FFFF00"/>
                </a:solidFill>
                <a:latin typeface="Arial" charset="0"/>
              </a:rPr>
              <a:t>97%</a:t>
            </a:r>
            <a:r>
              <a:rPr lang="it-IT" sz="1600">
                <a:solidFill>
                  <a:schemeClr val="bg1"/>
                </a:solidFill>
                <a:latin typeface="Arial" charset="0"/>
              </a:rPr>
              <a:t> O2 legato = </a:t>
            </a:r>
            <a:r>
              <a:rPr lang="it-IT" sz="1600" b="1">
                <a:solidFill>
                  <a:srgbClr val="FFFF00"/>
                </a:solidFill>
                <a:latin typeface="Arial" charset="0"/>
              </a:rPr>
              <a:t>19.4</a:t>
            </a:r>
            <a:r>
              <a:rPr lang="it-IT" sz="1600">
                <a:solidFill>
                  <a:schemeClr val="bg1"/>
                </a:solidFill>
                <a:latin typeface="Arial" charset="0"/>
              </a:rPr>
              <a:t> vol%</a:t>
            </a:r>
          </a:p>
          <a:p>
            <a:pPr algn="l"/>
            <a:r>
              <a:rPr lang="it-IT" sz="2000" b="1" u="sng">
                <a:solidFill>
                  <a:schemeClr val="bg1"/>
                </a:solidFill>
              </a:rPr>
              <a:t>B</a:t>
            </a:r>
            <a:r>
              <a:rPr lang="it-IT" sz="1600">
                <a:solidFill>
                  <a:schemeClr val="bg1"/>
                </a:solidFill>
                <a:latin typeface="Arial" charset="0"/>
              </a:rPr>
              <a:t>: PO2 = </a:t>
            </a:r>
            <a:r>
              <a:rPr lang="it-IT" sz="1600" b="1">
                <a:solidFill>
                  <a:srgbClr val="FFFF00"/>
                </a:solidFill>
                <a:latin typeface="Arial" charset="0"/>
              </a:rPr>
              <a:t>40</a:t>
            </a:r>
            <a:r>
              <a:rPr lang="it-IT" sz="1600">
                <a:solidFill>
                  <a:schemeClr val="bg1"/>
                </a:solidFill>
                <a:latin typeface="Arial" charset="0"/>
              </a:rPr>
              <a:t> mm/Hg saturazione Hb = </a:t>
            </a:r>
            <a:r>
              <a:rPr lang="it-IT" sz="1600" b="1">
                <a:solidFill>
                  <a:srgbClr val="FFFF00"/>
                </a:solidFill>
                <a:latin typeface="Arial" charset="0"/>
              </a:rPr>
              <a:t>75%</a:t>
            </a:r>
            <a:r>
              <a:rPr lang="it-IT" sz="1600">
                <a:solidFill>
                  <a:schemeClr val="bg1"/>
                </a:solidFill>
                <a:latin typeface="Arial" charset="0"/>
              </a:rPr>
              <a:t> O2 legato = </a:t>
            </a:r>
            <a:r>
              <a:rPr lang="it-IT" sz="1600" b="1">
                <a:solidFill>
                  <a:srgbClr val="FFFF00"/>
                </a:solidFill>
                <a:latin typeface="Arial" charset="0"/>
              </a:rPr>
              <a:t>14.4</a:t>
            </a:r>
            <a:r>
              <a:rPr lang="it-IT" sz="1600">
                <a:solidFill>
                  <a:schemeClr val="bg1"/>
                </a:solidFill>
                <a:latin typeface="Arial" charset="0"/>
              </a:rPr>
              <a:t> vol%</a:t>
            </a:r>
          </a:p>
          <a:p>
            <a:pPr algn="l"/>
            <a:r>
              <a:rPr lang="it-IT" sz="1600">
                <a:solidFill>
                  <a:schemeClr val="bg1"/>
                </a:solidFill>
                <a:latin typeface="Arial" charset="0"/>
              </a:rPr>
              <a:t>	differenza artero-venosa = 5 vol% in questo caso ad ogni passaggio nei capillari 	100ml di sangue cedono </a:t>
            </a:r>
            <a:r>
              <a:rPr lang="it-IT" sz="1600" b="1" u="sng">
                <a:solidFill>
                  <a:schemeClr val="bg1"/>
                </a:solidFill>
                <a:effectLst>
                  <a:outerShdw blurRad="38100" dist="38100" dir="2700000" algn="tl">
                    <a:srgbClr val="808080"/>
                  </a:outerShdw>
                </a:effectLst>
                <a:latin typeface="Arial" charset="0"/>
              </a:rPr>
              <a:t>5ml</a:t>
            </a:r>
            <a:r>
              <a:rPr lang="it-IT" sz="1600">
                <a:solidFill>
                  <a:schemeClr val="bg1"/>
                </a:solidFill>
                <a:latin typeface="Arial" charset="0"/>
              </a:rPr>
              <a:t> di ossigeno ai tessuti.</a:t>
            </a:r>
          </a:p>
          <a:p>
            <a:pPr algn="l"/>
            <a:r>
              <a:rPr lang="it-IT" sz="2000" b="1" u="sng">
                <a:solidFill>
                  <a:schemeClr val="bg1"/>
                </a:solidFill>
              </a:rPr>
              <a:t>C</a:t>
            </a:r>
            <a:r>
              <a:rPr lang="it-IT" sz="1600">
                <a:solidFill>
                  <a:schemeClr val="bg1"/>
                </a:solidFill>
                <a:latin typeface="Arial" charset="0"/>
              </a:rPr>
              <a:t>: PO2 = </a:t>
            </a:r>
            <a:r>
              <a:rPr lang="it-IT" sz="1600" b="1">
                <a:solidFill>
                  <a:srgbClr val="FFFF00"/>
                </a:solidFill>
                <a:latin typeface="Arial" charset="0"/>
              </a:rPr>
              <a:t>15</a:t>
            </a:r>
            <a:r>
              <a:rPr lang="it-IT" sz="1600">
                <a:solidFill>
                  <a:schemeClr val="bg1"/>
                </a:solidFill>
                <a:latin typeface="Arial" charset="0"/>
              </a:rPr>
              <a:t> mm/Hg saturazione Hb &lt; </a:t>
            </a:r>
            <a:r>
              <a:rPr lang="it-IT" sz="1600" b="1">
                <a:solidFill>
                  <a:srgbClr val="FFFF00"/>
                </a:solidFill>
                <a:latin typeface="Arial" charset="0"/>
              </a:rPr>
              <a:t>20%</a:t>
            </a:r>
            <a:r>
              <a:rPr lang="it-IT" sz="1600">
                <a:solidFill>
                  <a:schemeClr val="bg1"/>
                </a:solidFill>
                <a:latin typeface="Arial" charset="0"/>
              </a:rPr>
              <a:t> O2 legato = </a:t>
            </a:r>
            <a:r>
              <a:rPr lang="it-IT" sz="1600" b="1">
                <a:solidFill>
                  <a:srgbClr val="FFFF00"/>
                </a:solidFill>
                <a:latin typeface="Arial" charset="0"/>
              </a:rPr>
              <a:t>4.4</a:t>
            </a:r>
            <a:r>
              <a:rPr lang="it-IT" sz="1600">
                <a:solidFill>
                  <a:schemeClr val="bg1"/>
                </a:solidFill>
                <a:latin typeface="Arial" charset="0"/>
              </a:rPr>
              <a:t> vol%</a:t>
            </a:r>
          </a:p>
          <a:p>
            <a:pPr algn="l"/>
            <a:r>
              <a:rPr lang="it-IT" sz="1600">
                <a:solidFill>
                  <a:schemeClr val="bg1"/>
                </a:solidFill>
                <a:latin typeface="Arial" charset="0"/>
              </a:rPr>
              <a:t>	differenza artero-venosa = 15 vol% in questo caso ad ogni passaggio nei capillari 	100ml di sangue cedono </a:t>
            </a:r>
            <a:r>
              <a:rPr lang="it-IT" sz="1600" b="1" u="sng">
                <a:solidFill>
                  <a:schemeClr val="bg1"/>
                </a:solidFill>
                <a:effectLst>
                  <a:outerShdw blurRad="38100" dist="38100" dir="2700000" algn="tl">
                    <a:srgbClr val="808080"/>
                  </a:outerShdw>
                </a:effectLst>
                <a:latin typeface="Arial" charset="0"/>
              </a:rPr>
              <a:t>15ml</a:t>
            </a:r>
            <a:r>
              <a:rPr lang="it-IT" sz="1600">
                <a:solidFill>
                  <a:schemeClr val="bg1"/>
                </a:solidFill>
                <a:latin typeface="Arial" charset="0"/>
              </a:rPr>
              <a:t> di ossigeno ai tessuti. 	</a:t>
            </a:r>
          </a:p>
        </p:txBody>
      </p:sp>
      <p:sp>
        <p:nvSpPr>
          <p:cNvPr id="12293" name="Text Box 5"/>
          <p:cNvSpPr txBox="1">
            <a:spLocks noChangeArrowheads="1"/>
          </p:cNvSpPr>
          <p:nvPr/>
        </p:nvSpPr>
        <p:spPr bwMode="auto">
          <a:xfrm>
            <a:off x="5181600" y="990600"/>
            <a:ext cx="404813" cy="457200"/>
          </a:xfrm>
          <a:prstGeom prst="rect">
            <a:avLst/>
          </a:prstGeom>
          <a:noFill/>
          <a:ln w="9525">
            <a:noFill/>
            <a:miter lim="800000"/>
            <a:headEnd/>
            <a:tailEnd/>
          </a:ln>
          <a:effectLst/>
        </p:spPr>
        <p:txBody>
          <a:bodyPr wrap="none">
            <a:spAutoFit/>
          </a:bodyPr>
          <a:lstStyle/>
          <a:p>
            <a:r>
              <a:rPr lang="en-US" b="1"/>
              <a:t>A</a:t>
            </a:r>
            <a:endParaRPr lang="it-IT" b="1"/>
          </a:p>
        </p:txBody>
      </p:sp>
      <p:sp>
        <p:nvSpPr>
          <p:cNvPr id="12294" name="Line 6"/>
          <p:cNvSpPr>
            <a:spLocks noChangeShapeType="1"/>
          </p:cNvSpPr>
          <p:nvPr/>
        </p:nvSpPr>
        <p:spPr bwMode="auto">
          <a:xfrm>
            <a:off x="4343400" y="1828800"/>
            <a:ext cx="0" cy="2286000"/>
          </a:xfrm>
          <a:prstGeom prst="line">
            <a:avLst/>
          </a:prstGeom>
          <a:noFill/>
          <a:ln w="38100">
            <a:solidFill>
              <a:schemeClr val="tx1"/>
            </a:solidFill>
            <a:round/>
            <a:headEnd/>
            <a:tailEnd/>
          </a:ln>
          <a:effectLst/>
        </p:spPr>
        <p:txBody>
          <a:bodyPr/>
          <a:lstStyle/>
          <a:p>
            <a:endParaRPr lang="it-IT"/>
          </a:p>
        </p:txBody>
      </p:sp>
      <p:sp>
        <p:nvSpPr>
          <p:cNvPr id="12295" name="Line 7"/>
          <p:cNvSpPr>
            <a:spLocks noChangeShapeType="1"/>
          </p:cNvSpPr>
          <p:nvPr/>
        </p:nvSpPr>
        <p:spPr bwMode="auto">
          <a:xfrm>
            <a:off x="5410200" y="1905000"/>
            <a:ext cx="0" cy="2209800"/>
          </a:xfrm>
          <a:prstGeom prst="line">
            <a:avLst/>
          </a:prstGeom>
          <a:noFill/>
          <a:ln w="38100">
            <a:solidFill>
              <a:schemeClr val="tx1"/>
            </a:solidFill>
            <a:round/>
            <a:headEnd/>
            <a:tailEnd/>
          </a:ln>
          <a:effectLst/>
        </p:spPr>
        <p:txBody>
          <a:bodyPr/>
          <a:lstStyle/>
          <a:p>
            <a:endParaRPr lang="it-IT"/>
          </a:p>
        </p:txBody>
      </p:sp>
      <p:sp>
        <p:nvSpPr>
          <p:cNvPr id="12297" name="Line 9"/>
          <p:cNvSpPr>
            <a:spLocks noChangeShapeType="1"/>
          </p:cNvSpPr>
          <p:nvPr/>
        </p:nvSpPr>
        <p:spPr bwMode="auto">
          <a:xfrm>
            <a:off x="5410200" y="1371600"/>
            <a:ext cx="0" cy="152400"/>
          </a:xfrm>
          <a:prstGeom prst="line">
            <a:avLst/>
          </a:prstGeom>
          <a:noFill/>
          <a:ln w="38100">
            <a:solidFill>
              <a:schemeClr val="tx1"/>
            </a:solidFill>
            <a:round/>
            <a:headEnd/>
            <a:tailEnd/>
          </a:ln>
          <a:effectLst/>
        </p:spPr>
        <p:txBody>
          <a:bodyPr/>
          <a:lstStyle/>
          <a:p>
            <a:endParaRPr lang="it-IT"/>
          </a:p>
        </p:txBody>
      </p:sp>
      <p:sp>
        <p:nvSpPr>
          <p:cNvPr id="12298" name="Text Box 10"/>
          <p:cNvSpPr txBox="1">
            <a:spLocks noChangeArrowheads="1"/>
          </p:cNvSpPr>
          <p:nvPr/>
        </p:nvSpPr>
        <p:spPr bwMode="auto">
          <a:xfrm>
            <a:off x="4122738" y="1295400"/>
            <a:ext cx="387350" cy="457200"/>
          </a:xfrm>
          <a:prstGeom prst="rect">
            <a:avLst/>
          </a:prstGeom>
          <a:noFill/>
          <a:ln w="9525">
            <a:noFill/>
            <a:miter lim="800000"/>
            <a:headEnd/>
            <a:tailEnd/>
          </a:ln>
          <a:effectLst/>
        </p:spPr>
        <p:txBody>
          <a:bodyPr wrap="none">
            <a:spAutoFit/>
          </a:bodyPr>
          <a:lstStyle/>
          <a:p>
            <a:r>
              <a:rPr lang="en-US" b="1"/>
              <a:t>B</a:t>
            </a:r>
            <a:endParaRPr lang="it-IT" b="1"/>
          </a:p>
        </p:txBody>
      </p:sp>
      <p:sp>
        <p:nvSpPr>
          <p:cNvPr id="12299" name="Text Box 11"/>
          <p:cNvSpPr txBox="1">
            <a:spLocks noChangeArrowheads="1"/>
          </p:cNvSpPr>
          <p:nvPr/>
        </p:nvSpPr>
        <p:spPr bwMode="auto">
          <a:xfrm>
            <a:off x="3192463" y="2971800"/>
            <a:ext cx="404812" cy="457200"/>
          </a:xfrm>
          <a:prstGeom prst="rect">
            <a:avLst/>
          </a:prstGeom>
          <a:noFill/>
          <a:ln w="9525">
            <a:noFill/>
            <a:miter lim="800000"/>
            <a:headEnd/>
            <a:tailEnd/>
          </a:ln>
          <a:effectLst/>
        </p:spPr>
        <p:txBody>
          <a:bodyPr wrap="none">
            <a:spAutoFit/>
          </a:bodyPr>
          <a:lstStyle/>
          <a:p>
            <a:r>
              <a:rPr lang="en-US" b="1"/>
              <a:t>C</a:t>
            </a:r>
            <a:endParaRPr lang="it-IT" b="1"/>
          </a:p>
        </p:txBody>
      </p:sp>
      <p:sp>
        <p:nvSpPr>
          <p:cNvPr id="12300" name="Line 12"/>
          <p:cNvSpPr>
            <a:spLocks noChangeShapeType="1"/>
          </p:cNvSpPr>
          <p:nvPr/>
        </p:nvSpPr>
        <p:spPr bwMode="auto">
          <a:xfrm>
            <a:off x="3505200" y="3429000"/>
            <a:ext cx="0" cy="685800"/>
          </a:xfrm>
          <a:prstGeom prst="line">
            <a:avLst/>
          </a:prstGeom>
          <a:noFill/>
          <a:ln w="38100">
            <a:solidFill>
              <a:schemeClr val="tx1"/>
            </a:solidFill>
            <a:round/>
            <a:headEnd/>
            <a:tailEnd/>
          </a:ln>
          <a:effectLst/>
        </p:spPr>
        <p:txBody>
          <a:bodyPr/>
          <a:lstStyle/>
          <a:p>
            <a:endParaRPr lang="it-IT"/>
          </a:p>
        </p:txBody>
      </p:sp>
      <p:sp>
        <p:nvSpPr>
          <p:cNvPr id="12301" name="Line 13"/>
          <p:cNvSpPr>
            <a:spLocks noChangeShapeType="1"/>
          </p:cNvSpPr>
          <p:nvPr/>
        </p:nvSpPr>
        <p:spPr bwMode="auto">
          <a:xfrm flipV="1">
            <a:off x="5410200" y="1828800"/>
            <a:ext cx="1905000" cy="228600"/>
          </a:xfrm>
          <a:prstGeom prst="line">
            <a:avLst/>
          </a:prstGeom>
          <a:noFill/>
          <a:ln w="25400">
            <a:solidFill>
              <a:schemeClr val="accent2"/>
            </a:solidFill>
            <a:round/>
            <a:headEnd type="stealth" w="lg" len="lg"/>
            <a:tailEnd/>
          </a:ln>
          <a:effectLst/>
        </p:spPr>
        <p:txBody>
          <a:bodyPr/>
          <a:lstStyle/>
          <a:p>
            <a:endParaRPr lang="it-IT"/>
          </a:p>
        </p:txBody>
      </p:sp>
      <p:sp>
        <p:nvSpPr>
          <p:cNvPr id="12303" name="Line 15"/>
          <p:cNvSpPr>
            <a:spLocks noChangeShapeType="1"/>
          </p:cNvSpPr>
          <p:nvPr/>
        </p:nvSpPr>
        <p:spPr bwMode="auto">
          <a:xfrm flipV="1">
            <a:off x="4419600" y="2667000"/>
            <a:ext cx="2971800" cy="609600"/>
          </a:xfrm>
          <a:prstGeom prst="line">
            <a:avLst/>
          </a:prstGeom>
          <a:noFill/>
          <a:ln w="25400">
            <a:solidFill>
              <a:schemeClr val="accent2"/>
            </a:solidFill>
            <a:round/>
            <a:headEnd type="stealth" w="lg" len="lg"/>
            <a:tailEnd/>
          </a:ln>
          <a:effectLst/>
        </p:spPr>
        <p:txBody>
          <a:bodyPr/>
          <a:lstStyle/>
          <a:p>
            <a:endParaRPr lang="it-IT"/>
          </a:p>
        </p:txBody>
      </p:sp>
      <p:sp>
        <p:nvSpPr>
          <p:cNvPr id="12304" name="Line 16"/>
          <p:cNvSpPr>
            <a:spLocks noChangeShapeType="1"/>
          </p:cNvSpPr>
          <p:nvPr/>
        </p:nvSpPr>
        <p:spPr bwMode="auto">
          <a:xfrm flipV="1">
            <a:off x="3581400" y="3429000"/>
            <a:ext cx="3810000" cy="381000"/>
          </a:xfrm>
          <a:prstGeom prst="line">
            <a:avLst/>
          </a:prstGeom>
          <a:noFill/>
          <a:ln w="25400">
            <a:solidFill>
              <a:schemeClr val="accent2"/>
            </a:solidFill>
            <a:round/>
            <a:headEnd type="stealth" w="lg" len="lg"/>
            <a:tailEnd/>
          </a:ln>
          <a:effectLst/>
        </p:spPr>
        <p:txBody>
          <a:bodyPr/>
          <a:lstStyle/>
          <a:p>
            <a:endParaRPr lang="it-IT"/>
          </a:p>
        </p:txBody>
      </p:sp>
      <p:sp>
        <p:nvSpPr>
          <p:cNvPr id="12305" name="Text Box 17"/>
          <p:cNvSpPr txBox="1">
            <a:spLocks noChangeArrowheads="1"/>
          </p:cNvSpPr>
          <p:nvPr/>
        </p:nvSpPr>
        <p:spPr bwMode="auto">
          <a:xfrm>
            <a:off x="7239000" y="1524000"/>
            <a:ext cx="1828800" cy="590550"/>
          </a:xfrm>
          <a:prstGeom prst="rect">
            <a:avLst/>
          </a:prstGeom>
          <a:noFill/>
          <a:ln w="9525">
            <a:solidFill>
              <a:schemeClr val="accent2"/>
            </a:solidFill>
            <a:miter lim="800000"/>
            <a:headEnd/>
            <a:tailEnd/>
          </a:ln>
          <a:effectLst/>
        </p:spPr>
        <p:txBody>
          <a:bodyPr>
            <a:spAutoFit/>
          </a:bodyPr>
          <a:lstStyle/>
          <a:p>
            <a:r>
              <a:rPr lang="en-US" sz="1600" b="1">
                <a:solidFill>
                  <a:schemeClr val="bg1"/>
                </a:solidFill>
                <a:latin typeface="Arial Narrow" pitchFamily="34" charset="0"/>
              </a:rPr>
              <a:t>A: Sangue arterioso normale</a:t>
            </a:r>
            <a:endParaRPr lang="it-IT" sz="1600" b="1">
              <a:solidFill>
                <a:schemeClr val="bg1"/>
              </a:solidFill>
              <a:latin typeface="Arial Narrow" pitchFamily="34" charset="0"/>
            </a:endParaRPr>
          </a:p>
        </p:txBody>
      </p:sp>
      <p:sp>
        <p:nvSpPr>
          <p:cNvPr id="12306" name="Text Box 18"/>
          <p:cNvSpPr txBox="1">
            <a:spLocks noChangeArrowheads="1"/>
          </p:cNvSpPr>
          <p:nvPr/>
        </p:nvSpPr>
        <p:spPr bwMode="auto">
          <a:xfrm>
            <a:off x="7239000" y="2362200"/>
            <a:ext cx="1905000" cy="590550"/>
          </a:xfrm>
          <a:prstGeom prst="rect">
            <a:avLst/>
          </a:prstGeom>
          <a:noFill/>
          <a:ln w="9525">
            <a:solidFill>
              <a:schemeClr val="accent2"/>
            </a:solidFill>
            <a:miter lim="800000"/>
            <a:headEnd/>
            <a:tailEnd/>
          </a:ln>
          <a:effectLst/>
        </p:spPr>
        <p:txBody>
          <a:bodyPr>
            <a:spAutoFit/>
          </a:bodyPr>
          <a:lstStyle/>
          <a:p>
            <a:r>
              <a:rPr lang="en-US" sz="1600" b="1">
                <a:solidFill>
                  <a:schemeClr val="bg1"/>
                </a:solidFill>
                <a:latin typeface="Arial Narrow" pitchFamily="34" charset="0"/>
              </a:rPr>
              <a:t>B: Sangue venoso normale</a:t>
            </a:r>
            <a:endParaRPr lang="it-IT" sz="1600" b="1">
              <a:solidFill>
                <a:schemeClr val="bg1"/>
              </a:solidFill>
              <a:latin typeface="Arial Narrow" pitchFamily="34" charset="0"/>
            </a:endParaRPr>
          </a:p>
        </p:txBody>
      </p:sp>
      <p:sp>
        <p:nvSpPr>
          <p:cNvPr id="12307" name="Text Box 19"/>
          <p:cNvSpPr txBox="1">
            <a:spLocks noChangeArrowheads="1"/>
          </p:cNvSpPr>
          <p:nvPr/>
        </p:nvSpPr>
        <p:spPr bwMode="auto">
          <a:xfrm>
            <a:off x="7239000" y="3200400"/>
            <a:ext cx="1905000" cy="590550"/>
          </a:xfrm>
          <a:prstGeom prst="rect">
            <a:avLst/>
          </a:prstGeom>
          <a:noFill/>
          <a:ln w="9525">
            <a:solidFill>
              <a:schemeClr val="accent2"/>
            </a:solidFill>
            <a:miter lim="800000"/>
            <a:headEnd/>
            <a:tailEnd/>
          </a:ln>
          <a:effectLst/>
        </p:spPr>
        <p:txBody>
          <a:bodyPr>
            <a:spAutoFit/>
          </a:bodyPr>
          <a:lstStyle/>
          <a:p>
            <a:r>
              <a:rPr lang="en-US" sz="1600" b="1">
                <a:solidFill>
                  <a:schemeClr val="bg1"/>
                </a:solidFill>
                <a:latin typeface="Arial Narrow" pitchFamily="34" charset="0"/>
              </a:rPr>
              <a:t>C: Sangue venoso durante sorzo</a:t>
            </a:r>
            <a:endParaRPr lang="it-IT" sz="1600" b="1">
              <a:solidFill>
                <a:schemeClr val="bg1"/>
              </a:solidFill>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905000"/>
            <a:ext cx="8229600" cy="4114800"/>
          </a:xfrm>
        </p:spPr>
        <p:txBody>
          <a:bodyPr/>
          <a:lstStyle/>
          <a:p>
            <a:pPr marL="0" indent="0" algn="just">
              <a:buFontTx/>
              <a:buNone/>
            </a:pPr>
            <a:r>
              <a:rPr lang="it-IT" b="1" i="1">
                <a:solidFill>
                  <a:srgbClr val="FF3300"/>
                </a:solidFill>
              </a:rPr>
              <a:t>TRANSITO NASALE</a:t>
            </a:r>
            <a:endParaRPr lang="it-IT" sz="24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400" b="1" i="1">
                <a:solidFill>
                  <a:schemeClr val="accent2"/>
                </a:solidFill>
              </a:rPr>
              <a:t>La maggior parte del transito nasale interno è foderato dall’epitelio respiratorio formato da cellule globose, cigliate, colonnari non cigliate, cuboidali, a spazzola e basali.</a:t>
            </a:r>
          </a:p>
          <a:p>
            <a:pPr marL="0" indent="0" algn="just">
              <a:buFontTx/>
              <a:buNone/>
            </a:pPr>
            <a:endParaRPr lang="it-IT" sz="2400" b="1" i="1">
              <a:solidFill>
                <a:schemeClr val="accent2"/>
              </a:solidFill>
            </a:endParaRPr>
          </a:p>
          <a:p>
            <a:pPr marL="0" indent="0" algn="just">
              <a:buFontTx/>
              <a:buNone/>
            </a:pPr>
            <a:r>
              <a:rPr lang="it-IT" sz="2400" b="1" i="1">
                <a:solidFill>
                  <a:schemeClr val="accent2"/>
                </a:solidFill>
              </a:rPr>
              <a:t>Nella parte superiore è localizzato l’epitelio olfattivo che contiene cellule sensoriali. Le terminazioni nervose sono per la maggior parte derivazione del 5° nervo cranico.</a:t>
            </a:r>
          </a:p>
        </p:txBody>
      </p:sp>
      <p:sp>
        <p:nvSpPr>
          <p:cNvPr id="23555" name="Rectangle 3"/>
          <p:cNvSpPr>
            <a:spLocks noGrp="1" noChangeArrowheads="1"/>
          </p:cNvSpPr>
          <p:nvPr>
            <p:ph type="title"/>
          </p:nvPr>
        </p:nvSpPr>
        <p:spPr/>
        <p:txBody>
          <a:bodyPr/>
          <a:lstStyle/>
          <a:p>
            <a:r>
              <a:rPr lang="it-IT" sz="4000" b="1" i="1">
                <a:solidFill>
                  <a:schemeClr val="accent2"/>
                </a:solidFill>
              </a:rPr>
              <a:t>TOSSICOLOGIA POLMONARE</a:t>
            </a:r>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8172400" cy="3970318"/>
          </a:xfrm>
          <a:prstGeom prst="rect">
            <a:avLst/>
          </a:prstGeom>
        </p:spPr>
        <p:txBody>
          <a:bodyPr wrap="square">
            <a:spAutoFit/>
          </a:bodyPr>
          <a:lstStyle/>
          <a:p>
            <a:r>
              <a:rPr lang="it-IT" dirty="0" smtClean="0"/>
              <a:t>La struttura quaternaria della </a:t>
            </a:r>
            <a:r>
              <a:rPr lang="it-IT" dirty="0" err="1" smtClean="0"/>
              <a:t>deossiemoglobina</a:t>
            </a:r>
            <a:r>
              <a:rPr lang="it-IT" dirty="0" smtClean="0"/>
              <a:t> prende il nome di :</a:t>
            </a:r>
          </a:p>
          <a:p>
            <a:r>
              <a:rPr lang="it-IT" dirty="0" smtClean="0"/>
              <a:t>• forma </a:t>
            </a:r>
            <a:r>
              <a:rPr lang="it-IT" b="1" dirty="0" smtClean="0"/>
              <a:t>T (tesa)</a:t>
            </a:r>
          </a:p>
          <a:p>
            <a:r>
              <a:rPr lang="it-IT" dirty="0" smtClean="0"/>
              <a:t>• mentre quella della ossiemoglobina viene chiamata forma </a:t>
            </a:r>
            <a:r>
              <a:rPr lang="it-IT" b="1" dirty="0" smtClean="0"/>
              <a:t>R (rilasciata);</a:t>
            </a:r>
          </a:p>
          <a:p>
            <a:r>
              <a:rPr lang="it-IT" dirty="0" smtClean="0"/>
              <a:t>• nello stato teso vi sono una serie di interazioni elettrostatiche piuttosto forti tra amminoacidi acidi e amminoacidi basici che portano ad una struttura rigida</a:t>
            </a:r>
          </a:p>
          <a:p>
            <a:r>
              <a:rPr lang="it-IT" dirty="0" smtClean="0"/>
              <a:t>della </a:t>
            </a:r>
            <a:r>
              <a:rPr lang="it-IT" dirty="0" err="1" smtClean="0"/>
              <a:t>deossiemoglobina</a:t>
            </a:r>
            <a:r>
              <a:rPr lang="it-IT" dirty="0" smtClean="0"/>
              <a:t> (ecco il perché del "forma tesa"),</a:t>
            </a:r>
          </a:p>
          <a:p>
            <a:r>
              <a:rPr lang="it-IT" dirty="0" smtClean="0"/>
              <a:t>• mentre quando si lega l’ossigeno, l’entità di queste interazioni diminuisce (ecco il perché del "forma rilasciata").</a:t>
            </a:r>
          </a:p>
          <a:p>
            <a:r>
              <a:rPr lang="it-IT" dirty="0" smtClean="0"/>
              <a:t>• Inoltre, in assenza di ossigeno, la carica dell’istidina (vedi struttura) viene stabilizzata dalla carica opposta dell’acido aspartico mentre,</a:t>
            </a:r>
          </a:p>
          <a:p>
            <a:r>
              <a:rPr lang="it-IT" dirty="0" smtClean="0"/>
              <a:t>• in presenza di ossigeno, c’è la tendenza da parte della proteina, a perdere un protone;</a:t>
            </a:r>
          </a:p>
          <a:p>
            <a:r>
              <a:rPr lang="it-IT" dirty="0" smtClean="0"/>
              <a:t>• tutto ciò comporta che l’emoglobina ossigenata sia un acido più forte dell’</a:t>
            </a:r>
            <a:r>
              <a:rPr lang="it-IT" dirty="0" err="1" smtClean="0"/>
              <a:t>emoglobia</a:t>
            </a:r>
            <a:r>
              <a:rPr lang="it-IT" dirty="0" smtClean="0"/>
              <a:t> deossigenata: </a:t>
            </a:r>
            <a:r>
              <a:rPr lang="it-IT" i="1" dirty="0" smtClean="0"/>
              <a:t>effetto </a:t>
            </a:r>
            <a:r>
              <a:rPr lang="it-IT" i="1" dirty="0" err="1" smtClean="0"/>
              <a:t>bohr</a:t>
            </a:r>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4788024" y="3709623"/>
            <a:ext cx="4355976" cy="3148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0825" y="0"/>
            <a:ext cx="8713788" cy="895350"/>
          </a:xfrm>
        </p:spPr>
        <p:txBody>
          <a:bodyPr/>
          <a:lstStyle/>
          <a:p>
            <a:r>
              <a:rPr lang="it-IT" sz="4000"/>
              <a:t>Variazioni dell’affinità dell’Hb per l’O</a:t>
            </a:r>
            <a:r>
              <a:rPr lang="it-IT" sz="4000" baseline="-25000"/>
              <a:t>2</a:t>
            </a:r>
          </a:p>
        </p:txBody>
      </p:sp>
      <p:sp>
        <p:nvSpPr>
          <p:cNvPr id="52227" name="Rectangle 3"/>
          <p:cNvSpPr>
            <a:spLocks noGrp="1" noChangeArrowheads="1"/>
          </p:cNvSpPr>
          <p:nvPr>
            <p:ph type="body" idx="1"/>
          </p:nvPr>
        </p:nvSpPr>
        <p:spPr>
          <a:xfrm>
            <a:off x="250825" y="1125538"/>
            <a:ext cx="8569325" cy="5545137"/>
          </a:xfrm>
        </p:spPr>
        <p:txBody>
          <a:bodyPr/>
          <a:lstStyle/>
          <a:p>
            <a:pPr>
              <a:lnSpc>
                <a:spcPct val="80000"/>
              </a:lnSpc>
              <a:spcBef>
                <a:spcPct val="50000"/>
              </a:spcBef>
            </a:pPr>
            <a:r>
              <a:rPr lang="it-IT" sz="2400"/>
              <a:t>Esistono per lo meno altri </a:t>
            </a:r>
            <a:r>
              <a:rPr lang="it-IT" sz="2400">
                <a:solidFill>
                  <a:srgbClr val="FF0000"/>
                </a:solidFill>
              </a:rPr>
              <a:t>quattro fattori</a:t>
            </a:r>
            <a:r>
              <a:rPr lang="it-IT" sz="2400"/>
              <a:t> (</a:t>
            </a:r>
            <a:r>
              <a:rPr lang="it-IT" sz="2400">
                <a:solidFill>
                  <a:srgbClr val="FF0000"/>
                </a:solidFill>
              </a:rPr>
              <a:t>T, pH, 2,3-DPG, P</a:t>
            </a:r>
            <a:r>
              <a:rPr lang="it-IT" sz="2400" baseline="-25000">
                <a:solidFill>
                  <a:srgbClr val="FF0000"/>
                </a:solidFill>
              </a:rPr>
              <a:t>CO2</a:t>
            </a:r>
            <a:r>
              <a:rPr lang="it-IT" sz="2400"/>
              <a:t>) che possono </a:t>
            </a:r>
            <a:r>
              <a:rPr lang="it-IT" sz="2400">
                <a:solidFill>
                  <a:srgbClr val="FF0000"/>
                </a:solidFill>
              </a:rPr>
              <a:t>influenzare l’affinità</a:t>
            </a:r>
            <a:r>
              <a:rPr lang="it-IT" sz="2400"/>
              <a:t> dell’Hb per l’O</a:t>
            </a:r>
            <a:r>
              <a:rPr lang="it-IT" sz="2400" baseline="-25000"/>
              <a:t>2</a:t>
            </a:r>
          </a:p>
          <a:p>
            <a:pPr>
              <a:lnSpc>
                <a:spcPct val="80000"/>
              </a:lnSpc>
              <a:spcBef>
                <a:spcPct val="50000"/>
              </a:spcBef>
            </a:pPr>
            <a:r>
              <a:rPr lang="it-IT" sz="2400"/>
              <a:t>Tali cambiamenti si riflettono in uno </a:t>
            </a:r>
            <a:r>
              <a:rPr lang="it-IT" sz="2400">
                <a:solidFill>
                  <a:srgbClr val="FF0000"/>
                </a:solidFill>
              </a:rPr>
              <a:t>spostamento </a:t>
            </a:r>
            <a:r>
              <a:rPr lang="it-IT" sz="2400"/>
              <a:t>verso destra o verso sinistra </a:t>
            </a:r>
            <a:r>
              <a:rPr lang="it-IT" sz="2400">
                <a:solidFill>
                  <a:srgbClr val="FF0000"/>
                </a:solidFill>
              </a:rPr>
              <a:t>della curva</a:t>
            </a:r>
            <a:r>
              <a:rPr lang="it-IT" sz="2400"/>
              <a:t> di dissociazione dell’Hb</a:t>
            </a:r>
          </a:p>
          <a:p>
            <a:pPr>
              <a:lnSpc>
                <a:spcPct val="80000"/>
              </a:lnSpc>
              <a:spcBef>
                <a:spcPct val="50000"/>
              </a:spcBef>
            </a:pPr>
            <a:r>
              <a:rPr lang="it-IT" sz="2400"/>
              <a:t>Lo </a:t>
            </a:r>
            <a:r>
              <a:rPr lang="it-IT" sz="2400">
                <a:solidFill>
                  <a:srgbClr val="FF0000"/>
                </a:solidFill>
              </a:rPr>
              <a:t>spostamento</a:t>
            </a:r>
            <a:r>
              <a:rPr lang="it-IT" sz="2400"/>
              <a:t> della curva </a:t>
            </a:r>
            <a:r>
              <a:rPr lang="it-IT" sz="2400">
                <a:solidFill>
                  <a:srgbClr val="FF0000"/>
                </a:solidFill>
              </a:rPr>
              <a:t>verso destra</a:t>
            </a:r>
            <a:r>
              <a:rPr lang="it-IT" sz="2400"/>
              <a:t> indica una </a:t>
            </a:r>
            <a:r>
              <a:rPr lang="it-IT" sz="2400">
                <a:solidFill>
                  <a:srgbClr val="FF0000"/>
                </a:solidFill>
              </a:rPr>
              <a:t>diminuzione di affinità</a:t>
            </a:r>
            <a:r>
              <a:rPr lang="it-IT" sz="2400"/>
              <a:t>, cioè indica che l’O</a:t>
            </a:r>
            <a:r>
              <a:rPr lang="it-IT" sz="2400" baseline="-25000"/>
              <a:t>2</a:t>
            </a:r>
            <a:r>
              <a:rPr lang="it-IT" sz="2400"/>
              <a:t> </a:t>
            </a:r>
            <a:r>
              <a:rPr lang="it-IT" sz="2400" i="1">
                <a:solidFill>
                  <a:srgbClr val="FF0000"/>
                </a:solidFill>
              </a:rPr>
              <a:t>viene liberato</a:t>
            </a:r>
            <a:r>
              <a:rPr lang="it-IT" sz="2400"/>
              <a:t> più facilmente dall’Hb, rendendolo disponibile ai tessuti</a:t>
            </a:r>
          </a:p>
          <a:p>
            <a:pPr>
              <a:lnSpc>
                <a:spcPct val="80000"/>
              </a:lnSpc>
              <a:spcBef>
                <a:spcPct val="50000"/>
              </a:spcBef>
            </a:pPr>
            <a:r>
              <a:rPr lang="it-IT" sz="2400"/>
              <a:t>Viceversa, uno </a:t>
            </a:r>
            <a:r>
              <a:rPr lang="it-IT" sz="2400">
                <a:solidFill>
                  <a:srgbClr val="FF0000"/>
                </a:solidFill>
              </a:rPr>
              <a:t>spostamento</a:t>
            </a:r>
            <a:r>
              <a:rPr lang="it-IT" sz="2400"/>
              <a:t> della curva </a:t>
            </a:r>
            <a:r>
              <a:rPr lang="it-IT" sz="2400">
                <a:solidFill>
                  <a:srgbClr val="FF0000"/>
                </a:solidFill>
              </a:rPr>
              <a:t>verso sinistra</a:t>
            </a:r>
            <a:r>
              <a:rPr lang="it-IT" sz="2400"/>
              <a:t> indica che l’O</a:t>
            </a:r>
            <a:r>
              <a:rPr lang="it-IT" sz="2400" baseline="-25000"/>
              <a:t>2</a:t>
            </a:r>
            <a:r>
              <a:rPr lang="it-IT" sz="2400"/>
              <a:t> </a:t>
            </a:r>
            <a:r>
              <a:rPr lang="it-IT" sz="2400" i="1">
                <a:solidFill>
                  <a:srgbClr val="FF0000"/>
                </a:solidFill>
              </a:rPr>
              <a:t>viene caricato</a:t>
            </a:r>
            <a:r>
              <a:rPr lang="it-IT" sz="2400"/>
              <a:t> più facilmente dall’Hb per via di una </a:t>
            </a:r>
            <a:r>
              <a:rPr lang="it-IT" sz="2400">
                <a:solidFill>
                  <a:srgbClr val="FF0000"/>
                </a:solidFill>
              </a:rPr>
              <a:t>maggiore affinità</a:t>
            </a:r>
          </a:p>
          <a:p>
            <a:pPr>
              <a:lnSpc>
                <a:spcPct val="80000"/>
              </a:lnSpc>
              <a:spcBef>
                <a:spcPct val="50000"/>
              </a:spcBef>
            </a:pPr>
            <a:r>
              <a:rPr lang="it-IT" sz="2400"/>
              <a:t>Quindi, per uno spostamento </a:t>
            </a:r>
            <a:r>
              <a:rPr lang="it-IT" sz="2400">
                <a:solidFill>
                  <a:srgbClr val="FF0000"/>
                </a:solidFill>
              </a:rPr>
              <a:t>verso destra</a:t>
            </a:r>
            <a:r>
              <a:rPr lang="it-IT" sz="2400"/>
              <a:t> è necessaria una </a:t>
            </a:r>
            <a:r>
              <a:rPr lang="it-IT" sz="2400">
                <a:solidFill>
                  <a:srgbClr val="FF0000"/>
                </a:solidFill>
              </a:rPr>
              <a:t>P</a:t>
            </a:r>
            <a:r>
              <a:rPr lang="it-IT" sz="2400" baseline="-25000">
                <a:solidFill>
                  <a:srgbClr val="FF0000"/>
                </a:solidFill>
              </a:rPr>
              <a:t>O2</a:t>
            </a:r>
            <a:r>
              <a:rPr lang="it-IT" sz="2400">
                <a:solidFill>
                  <a:srgbClr val="FF0000"/>
                </a:solidFill>
              </a:rPr>
              <a:t> più alta di 45mmHg</a:t>
            </a:r>
            <a:r>
              <a:rPr lang="it-IT" sz="2400"/>
              <a:t> per ottenere una </a:t>
            </a:r>
            <a:r>
              <a:rPr lang="it-IT" sz="2400">
                <a:solidFill>
                  <a:srgbClr val="FF0000"/>
                </a:solidFill>
              </a:rPr>
              <a:t>saturazione dell’80%,</a:t>
            </a:r>
            <a:r>
              <a:rPr lang="it-IT" sz="2400"/>
              <a:t> per uno spostamento </a:t>
            </a:r>
            <a:r>
              <a:rPr lang="it-IT" sz="2400">
                <a:solidFill>
                  <a:srgbClr val="FF0000"/>
                </a:solidFill>
              </a:rPr>
              <a:t>verso sinistra</a:t>
            </a:r>
            <a:r>
              <a:rPr lang="it-IT" sz="2400"/>
              <a:t> è sufficiente una </a:t>
            </a:r>
            <a:r>
              <a:rPr lang="it-IT" sz="2400">
                <a:solidFill>
                  <a:srgbClr val="FF0000"/>
                </a:solidFill>
              </a:rPr>
              <a:t>P</a:t>
            </a:r>
            <a:r>
              <a:rPr lang="it-IT" sz="2400" baseline="-25000">
                <a:solidFill>
                  <a:srgbClr val="FF0000"/>
                </a:solidFill>
              </a:rPr>
              <a:t>O2</a:t>
            </a:r>
            <a:r>
              <a:rPr lang="it-IT" sz="2400">
                <a:solidFill>
                  <a:srgbClr val="FF0000"/>
                </a:solidFill>
              </a:rPr>
              <a:t> inferiore ai 45mmHg</a:t>
            </a:r>
            <a:r>
              <a:rPr lang="it-IT" sz="2400"/>
              <a:t> per determinare la stessa percentuale di saturazione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8785225" cy="1196975"/>
          </a:xfrm>
        </p:spPr>
        <p:txBody>
          <a:bodyPr/>
          <a:lstStyle/>
          <a:p>
            <a:r>
              <a:rPr lang="it-IT" sz="3200"/>
              <a:t>Effetti della modificazione dell’affinità dell’Hb per l’O2 sulla curva di dissociazione</a:t>
            </a:r>
          </a:p>
        </p:txBody>
      </p:sp>
      <p:pic>
        <p:nvPicPr>
          <p:cNvPr id="56324" name="Picture 4" descr="4B8B3091"/>
          <p:cNvPicPr>
            <a:picLocks noChangeAspect="1" noChangeArrowheads="1"/>
          </p:cNvPicPr>
          <p:nvPr/>
        </p:nvPicPr>
        <p:blipFill>
          <a:blip r:embed="rId2" cstate="print">
            <a:lum bright="-6000" contrast="24000"/>
          </a:blip>
          <a:srcRect l="15526" t="8583" r="57318" b="55853"/>
          <a:stretch>
            <a:fillRect/>
          </a:stretch>
        </p:blipFill>
        <p:spPr bwMode="auto">
          <a:xfrm>
            <a:off x="1547813" y="1327150"/>
            <a:ext cx="5903912" cy="5435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188913"/>
            <a:ext cx="8229600" cy="1169987"/>
          </a:xfrm>
        </p:spPr>
        <p:txBody>
          <a:bodyPr>
            <a:normAutofit fontScale="90000"/>
          </a:bodyPr>
          <a:lstStyle/>
          <a:p>
            <a:r>
              <a:rPr lang="it-IT" sz="3600"/>
              <a:t>Il legame emoglobina-O</a:t>
            </a:r>
            <a:r>
              <a:rPr lang="it-IT" sz="3600" baseline="-25000"/>
              <a:t>2</a:t>
            </a:r>
            <a:r>
              <a:rPr lang="it-IT" sz="3600"/>
              <a:t> è influenzato dalla Temperatura</a:t>
            </a:r>
            <a:endParaRPr lang="it-IT" sz="3600" baseline="-25000"/>
          </a:p>
        </p:txBody>
      </p:sp>
      <p:sp>
        <p:nvSpPr>
          <p:cNvPr id="55299" name="Rectangle 3"/>
          <p:cNvSpPr>
            <a:spLocks noGrp="1" noChangeArrowheads="1"/>
          </p:cNvSpPr>
          <p:nvPr>
            <p:ph type="body" idx="1"/>
          </p:nvPr>
        </p:nvSpPr>
        <p:spPr>
          <a:xfrm>
            <a:off x="-323850" y="1628775"/>
            <a:ext cx="5616575" cy="5229225"/>
          </a:xfrm>
        </p:spPr>
        <p:txBody>
          <a:bodyPr/>
          <a:lstStyle/>
          <a:p>
            <a:pPr>
              <a:lnSpc>
                <a:spcPct val="90000"/>
              </a:lnSpc>
              <a:spcBef>
                <a:spcPct val="50000"/>
              </a:spcBef>
            </a:pPr>
            <a:r>
              <a:rPr lang="it-IT" sz="2400"/>
              <a:t>La </a:t>
            </a:r>
            <a:r>
              <a:rPr lang="it-IT" sz="2400">
                <a:solidFill>
                  <a:srgbClr val="FF0000"/>
                </a:solidFill>
              </a:rPr>
              <a:t>T</a:t>
            </a:r>
            <a:r>
              <a:rPr lang="it-IT" sz="2400"/>
              <a:t> influenza l’affinità dell’Hb per l’O</a:t>
            </a:r>
            <a:r>
              <a:rPr lang="it-IT" sz="2400" baseline="-25000"/>
              <a:t>2</a:t>
            </a:r>
            <a:r>
              <a:rPr lang="it-IT" sz="2400"/>
              <a:t> </a:t>
            </a:r>
            <a:r>
              <a:rPr lang="it-IT" sz="2400">
                <a:solidFill>
                  <a:srgbClr val="FF0000"/>
                </a:solidFill>
              </a:rPr>
              <a:t>alterando la struttura dell’Hb</a:t>
            </a:r>
            <a:r>
              <a:rPr lang="it-IT" sz="2400"/>
              <a:t> (come fa per la struttura terziaria di tutte le proteine, quindi </a:t>
            </a:r>
            <a:r>
              <a:rPr lang="it-IT" sz="2400">
                <a:solidFill>
                  <a:srgbClr val="FF0000"/>
                </a:solidFill>
              </a:rPr>
              <a:t>effetto non specifico</a:t>
            </a:r>
            <a:r>
              <a:rPr lang="it-IT" sz="2400"/>
              <a:t>)</a:t>
            </a:r>
          </a:p>
          <a:p>
            <a:pPr>
              <a:lnSpc>
                <a:spcPct val="90000"/>
              </a:lnSpc>
              <a:spcBef>
                <a:spcPct val="50000"/>
              </a:spcBef>
            </a:pPr>
            <a:r>
              <a:rPr lang="it-IT" sz="2400"/>
              <a:t>Poiché </a:t>
            </a:r>
            <a:r>
              <a:rPr lang="it-IT" sz="2400">
                <a:solidFill>
                  <a:srgbClr val="FF0000"/>
                </a:solidFill>
              </a:rPr>
              <a:t>all’aumentare del metabolismo</a:t>
            </a:r>
            <a:r>
              <a:rPr lang="it-IT" sz="2400"/>
              <a:t> </a:t>
            </a:r>
            <a:r>
              <a:rPr lang="it-IT" sz="2400">
                <a:solidFill>
                  <a:srgbClr val="FF0000"/>
                </a:solidFill>
              </a:rPr>
              <a:t>la T aumenta</a:t>
            </a:r>
            <a:r>
              <a:rPr lang="it-IT" sz="2400"/>
              <a:t>, diminuendo l’affinità dell’Hb per l’O</a:t>
            </a:r>
            <a:r>
              <a:rPr lang="it-IT" sz="2400" baseline="-25000"/>
              <a:t>2</a:t>
            </a:r>
            <a:r>
              <a:rPr lang="it-IT" sz="2400"/>
              <a:t>, </a:t>
            </a:r>
            <a:r>
              <a:rPr lang="it-IT" sz="2400">
                <a:solidFill>
                  <a:srgbClr val="FF0000"/>
                </a:solidFill>
              </a:rPr>
              <a:t>l’O</a:t>
            </a:r>
            <a:r>
              <a:rPr lang="it-IT" sz="2400" baseline="-25000">
                <a:solidFill>
                  <a:srgbClr val="FF0000"/>
                </a:solidFill>
              </a:rPr>
              <a:t>2</a:t>
            </a:r>
            <a:r>
              <a:rPr lang="it-IT" sz="2400">
                <a:solidFill>
                  <a:srgbClr val="FF0000"/>
                </a:solidFill>
              </a:rPr>
              <a:t> viene rilasciato più facilmente</a:t>
            </a:r>
            <a:r>
              <a:rPr lang="it-IT" sz="2400"/>
              <a:t> </a:t>
            </a:r>
            <a:r>
              <a:rPr lang="it-IT" sz="2400">
                <a:solidFill>
                  <a:srgbClr val="FF0000"/>
                </a:solidFill>
              </a:rPr>
              <a:t>ai tessuti</a:t>
            </a:r>
            <a:r>
              <a:rPr lang="it-IT" sz="2400"/>
              <a:t>, soprattutto se molto attivi</a:t>
            </a:r>
          </a:p>
          <a:p>
            <a:pPr>
              <a:lnSpc>
                <a:spcPct val="90000"/>
              </a:lnSpc>
              <a:spcBef>
                <a:spcPct val="50000"/>
              </a:spcBef>
            </a:pPr>
            <a:r>
              <a:rPr lang="it-IT" sz="2400"/>
              <a:t>Viceversa, </a:t>
            </a:r>
            <a:r>
              <a:rPr lang="it-IT" sz="2400">
                <a:solidFill>
                  <a:srgbClr val="FF0000"/>
                </a:solidFill>
              </a:rPr>
              <a:t>la diminuzione della T</a:t>
            </a:r>
            <a:r>
              <a:rPr lang="it-IT" sz="2400"/>
              <a:t> del sangue durante il passaggio </a:t>
            </a:r>
            <a:r>
              <a:rPr lang="it-IT" sz="2400">
                <a:solidFill>
                  <a:srgbClr val="FF0000"/>
                </a:solidFill>
              </a:rPr>
              <a:t>nei polmoni</a:t>
            </a:r>
            <a:r>
              <a:rPr lang="it-IT" sz="2400"/>
              <a:t>, </a:t>
            </a:r>
            <a:r>
              <a:rPr lang="it-IT" sz="2400">
                <a:solidFill>
                  <a:srgbClr val="FF0000"/>
                </a:solidFill>
              </a:rPr>
              <a:t>promuove il legame tra Hb e O</a:t>
            </a:r>
            <a:r>
              <a:rPr lang="it-IT" sz="2400" baseline="-25000">
                <a:solidFill>
                  <a:srgbClr val="FF0000"/>
                </a:solidFill>
              </a:rPr>
              <a:t>2</a:t>
            </a:r>
          </a:p>
        </p:txBody>
      </p:sp>
      <p:pic>
        <p:nvPicPr>
          <p:cNvPr id="55300" name="Picture 4" descr="4B8B3091"/>
          <p:cNvPicPr>
            <a:picLocks noChangeAspect="1" noChangeArrowheads="1"/>
          </p:cNvPicPr>
          <p:nvPr/>
        </p:nvPicPr>
        <p:blipFill>
          <a:blip r:embed="rId2" cstate="print">
            <a:lum bright="-6000" contrast="24000"/>
          </a:blip>
          <a:srcRect l="48698" t="7976" r="28458" b="54015"/>
          <a:stretch>
            <a:fillRect/>
          </a:stretch>
        </p:blipFill>
        <p:spPr bwMode="auto">
          <a:xfrm>
            <a:off x="5327650" y="1700213"/>
            <a:ext cx="3816350"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0825" y="188913"/>
            <a:ext cx="8569325" cy="1143000"/>
          </a:xfrm>
        </p:spPr>
        <p:txBody>
          <a:bodyPr>
            <a:normAutofit fontScale="90000"/>
          </a:bodyPr>
          <a:lstStyle/>
          <a:p>
            <a:r>
              <a:rPr lang="it-IT" sz="3600"/>
              <a:t>Il legame emoglobina-O</a:t>
            </a:r>
            <a:r>
              <a:rPr lang="it-IT" sz="3600" baseline="-25000"/>
              <a:t>2</a:t>
            </a:r>
            <a:r>
              <a:rPr lang="it-IT" sz="3600"/>
              <a:t> è influenzato dal pH (effetto Bohr)</a:t>
            </a:r>
          </a:p>
        </p:txBody>
      </p:sp>
      <p:sp>
        <p:nvSpPr>
          <p:cNvPr id="58373" name="Rectangle 5"/>
          <p:cNvSpPr>
            <a:spLocks noGrp="1" noChangeArrowheads="1"/>
          </p:cNvSpPr>
          <p:nvPr>
            <p:ph type="body" idx="1"/>
          </p:nvPr>
        </p:nvSpPr>
        <p:spPr>
          <a:xfrm>
            <a:off x="-252413" y="1600200"/>
            <a:ext cx="5256213" cy="5257800"/>
          </a:xfrm>
        </p:spPr>
        <p:txBody>
          <a:bodyPr/>
          <a:lstStyle/>
          <a:p>
            <a:pPr>
              <a:lnSpc>
                <a:spcPct val="90000"/>
              </a:lnSpc>
              <a:spcBef>
                <a:spcPct val="50000"/>
              </a:spcBef>
            </a:pPr>
            <a:r>
              <a:rPr lang="it-IT" sz="2800"/>
              <a:t>Quando </a:t>
            </a:r>
            <a:r>
              <a:rPr lang="it-IT" sz="2800">
                <a:solidFill>
                  <a:srgbClr val="FF0000"/>
                </a:solidFill>
              </a:rPr>
              <a:t>la concentrazione degli H</a:t>
            </a:r>
            <a:r>
              <a:rPr lang="it-IT" sz="2800" baseline="30000">
                <a:solidFill>
                  <a:srgbClr val="FF0000"/>
                </a:solidFill>
              </a:rPr>
              <a:t>+</a:t>
            </a:r>
            <a:r>
              <a:rPr lang="it-IT" sz="2800">
                <a:solidFill>
                  <a:srgbClr val="FF0000"/>
                </a:solidFill>
              </a:rPr>
              <a:t> aumenta</a:t>
            </a:r>
            <a:r>
              <a:rPr lang="it-IT" sz="2800"/>
              <a:t>, </a:t>
            </a:r>
            <a:r>
              <a:rPr lang="it-IT" sz="2800">
                <a:solidFill>
                  <a:srgbClr val="FF0000"/>
                </a:solidFill>
              </a:rPr>
              <a:t>l’affinità </a:t>
            </a:r>
            <a:r>
              <a:rPr lang="it-IT" sz="2800"/>
              <a:t>dell’Hb per l’O2 </a:t>
            </a:r>
            <a:r>
              <a:rPr lang="it-IT" sz="2800">
                <a:solidFill>
                  <a:srgbClr val="FF0000"/>
                </a:solidFill>
              </a:rPr>
              <a:t>diminuisce</a:t>
            </a:r>
            <a:r>
              <a:rPr lang="it-IT" sz="2800"/>
              <a:t>, viene rilasciato più O2 e la </a:t>
            </a:r>
            <a:r>
              <a:rPr lang="it-IT" sz="2800">
                <a:solidFill>
                  <a:srgbClr val="FF0000"/>
                </a:solidFill>
              </a:rPr>
              <a:t>curva si sposta verso destra</a:t>
            </a:r>
          </a:p>
          <a:p>
            <a:pPr>
              <a:lnSpc>
                <a:spcPct val="90000"/>
              </a:lnSpc>
              <a:spcBef>
                <a:spcPct val="50000"/>
              </a:spcBef>
            </a:pPr>
            <a:r>
              <a:rPr lang="it-IT" sz="2800"/>
              <a:t>Ad es. nel corso del metabolismo anaerobio delle fibre muscolari si produce acido lattico che rilascia H</a:t>
            </a:r>
            <a:r>
              <a:rPr lang="it-IT" sz="2800" baseline="30000"/>
              <a:t>+</a:t>
            </a:r>
            <a:r>
              <a:rPr lang="it-IT" sz="2800"/>
              <a:t> nel citoplasma e nel liquido extracellulare con abbassamento del pH</a:t>
            </a:r>
          </a:p>
        </p:txBody>
      </p:sp>
      <p:pic>
        <p:nvPicPr>
          <p:cNvPr id="58374" name="Picture 6" descr="4B8B3091"/>
          <p:cNvPicPr>
            <a:picLocks noChangeAspect="1" noChangeArrowheads="1"/>
          </p:cNvPicPr>
          <p:nvPr/>
        </p:nvPicPr>
        <p:blipFill>
          <a:blip r:embed="rId2" cstate="print">
            <a:lum bright="-6000" contrast="18000"/>
          </a:blip>
          <a:srcRect l="48280" t="47594" r="28877" b="15355"/>
          <a:stretch>
            <a:fillRect/>
          </a:stretch>
        </p:blipFill>
        <p:spPr bwMode="auto">
          <a:xfrm>
            <a:off x="4932363" y="1700213"/>
            <a:ext cx="4041775" cy="4752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additive="base">
                                        <p:cTn id="7" dur="500" fill="hold"/>
                                        <p:tgtEl>
                                          <p:spTgt spid="583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3">
                                            <p:txEl>
                                              <p:pRg st="1" end="1"/>
                                            </p:txEl>
                                          </p:spTgt>
                                        </p:tgtEl>
                                        <p:attrNameLst>
                                          <p:attrName>style.visibility</p:attrName>
                                        </p:attrNameLst>
                                      </p:cBhvr>
                                      <p:to>
                                        <p:strVal val="visible"/>
                                      </p:to>
                                    </p:set>
                                    <p:anim calcmode="lin" valueType="num">
                                      <p:cBhvr additive="base">
                                        <p:cTn id="13" dur="500" fill="hold"/>
                                        <p:tgtEl>
                                          <p:spTgt spid="583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5288" y="0"/>
            <a:ext cx="8229600" cy="1143000"/>
          </a:xfrm>
        </p:spPr>
        <p:txBody>
          <a:bodyPr>
            <a:normAutofit fontScale="90000"/>
          </a:bodyPr>
          <a:lstStyle/>
          <a:p>
            <a:r>
              <a:rPr lang="it-IT" sz="3600"/>
              <a:t>Il legame emoglobina-O</a:t>
            </a:r>
            <a:r>
              <a:rPr lang="it-IT" sz="3600" baseline="-25000"/>
              <a:t>2</a:t>
            </a:r>
            <a:r>
              <a:rPr lang="it-IT" sz="3600"/>
              <a:t> è influenzato dalla P</a:t>
            </a:r>
            <a:r>
              <a:rPr lang="it-IT" sz="3600" baseline="-25000"/>
              <a:t>CO2</a:t>
            </a:r>
          </a:p>
        </p:txBody>
      </p:sp>
      <p:sp>
        <p:nvSpPr>
          <p:cNvPr id="59395" name="Rectangle 3"/>
          <p:cNvSpPr>
            <a:spLocks noGrp="1" noChangeArrowheads="1"/>
          </p:cNvSpPr>
          <p:nvPr>
            <p:ph type="body" idx="1"/>
          </p:nvPr>
        </p:nvSpPr>
        <p:spPr>
          <a:xfrm>
            <a:off x="-252413" y="1341438"/>
            <a:ext cx="4895851" cy="5516562"/>
          </a:xfrm>
        </p:spPr>
        <p:txBody>
          <a:bodyPr/>
          <a:lstStyle/>
          <a:p>
            <a:pPr>
              <a:lnSpc>
                <a:spcPct val="80000"/>
              </a:lnSpc>
              <a:spcBef>
                <a:spcPct val="50000"/>
              </a:spcBef>
            </a:pPr>
            <a:r>
              <a:rPr lang="it-IT" sz="2400"/>
              <a:t>Nel sangue pH e P</a:t>
            </a:r>
            <a:r>
              <a:rPr lang="it-IT" sz="2400" baseline="-25000"/>
              <a:t>CO2 </a:t>
            </a:r>
            <a:r>
              <a:rPr lang="it-IT" sz="2400"/>
              <a:t>sono strettamente correlati: un </a:t>
            </a:r>
            <a:r>
              <a:rPr lang="it-IT" sz="2400">
                <a:solidFill>
                  <a:srgbClr val="FF0000"/>
                </a:solidFill>
              </a:rPr>
              <a:t>aumento della P</a:t>
            </a:r>
            <a:r>
              <a:rPr lang="it-IT" sz="2400" baseline="-25000">
                <a:solidFill>
                  <a:srgbClr val="FF0000"/>
                </a:solidFill>
              </a:rPr>
              <a:t>CO2</a:t>
            </a:r>
            <a:r>
              <a:rPr lang="it-IT" sz="2400"/>
              <a:t> si accompagna ad  una diminuzione del pH (con </a:t>
            </a:r>
            <a:r>
              <a:rPr lang="it-IT" sz="2400">
                <a:solidFill>
                  <a:srgbClr val="FF0000"/>
                </a:solidFill>
              </a:rPr>
              <a:t>spostamento verso destra della curva e diminuzione dell’affinità per l’O</a:t>
            </a:r>
            <a:r>
              <a:rPr lang="it-IT" sz="2400" baseline="-25000">
                <a:solidFill>
                  <a:srgbClr val="FF0000"/>
                </a:solidFill>
              </a:rPr>
              <a:t>2</a:t>
            </a:r>
            <a:r>
              <a:rPr lang="it-IT" sz="2400"/>
              <a:t>) e viceversa</a:t>
            </a:r>
          </a:p>
          <a:p>
            <a:pPr>
              <a:lnSpc>
                <a:spcPct val="80000"/>
              </a:lnSpc>
              <a:spcBef>
                <a:spcPct val="50000"/>
              </a:spcBef>
            </a:pPr>
            <a:r>
              <a:rPr lang="it-IT" sz="2400"/>
              <a:t>Ma le modificazioni della curva dovute ad una variazione della P</a:t>
            </a:r>
            <a:r>
              <a:rPr lang="it-IT" sz="2400" baseline="-25000"/>
              <a:t>CO2</a:t>
            </a:r>
            <a:r>
              <a:rPr lang="it-IT" sz="2400"/>
              <a:t>, non sono totalmente spiegabili sulla base della variazione del pH perché esiste anche un fattore specifico regolato esclusivamente dalla P</a:t>
            </a:r>
            <a:r>
              <a:rPr lang="it-IT" sz="2400" baseline="-25000"/>
              <a:t>CO2</a:t>
            </a:r>
          </a:p>
        </p:txBody>
      </p:sp>
      <p:pic>
        <p:nvPicPr>
          <p:cNvPr id="59397" name="Picture 5" descr="8B2891C7"/>
          <p:cNvPicPr>
            <a:picLocks noChangeAspect="1" noChangeArrowheads="1"/>
          </p:cNvPicPr>
          <p:nvPr/>
        </p:nvPicPr>
        <p:blipFill>
          <a:blip r:embed="rId2" cstate="print">
            <a:lum bright="-6000" contrast="30000"/>
          </a:blip>
          <a:srcRect/>
          <a:stretch>
            <a:fillRect/>
          </a:stretch>
        </p:blipFill>
        <p:spPr bwMode="auto">
          <a:xfrm>
            <a:off x="4572000" y="1484313"/>
            <a:ext cx="4424363" cy="4968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0"/>
            <a:ext cx="8229600" cy="1143000"/>
          </a:xfrm>
        </p:spPr>
        <p:txBody>
          <a:bodyPr>
            <a:normAutofit fontScale="90000"/>
          </a:bodyPr>
          <a:lstStyle/>
          <a:p>
            <a:r>
              <a:rPr lang="it-IT" sz="3600"/>
              <a:t>Il legame emoglobina-O</a:t>
            </a:r>
            <a:r>
              <a:rPr lang="it-IT" sz="3600" baseline="-25000"/>
              <a:t>2</a:t>
            </a:r>
            <a:r>
              <a:rPr lang="it-IT" sz="3600"/>
              <a:t> è influenzato dal 2,3-DPG (2,3-difosfoglicerato)</a:t>
            </a:r>
            <a:endParaRPr lang="it-IT" sz="3600" baseline="-25000"/>
          </a:p>
        </p:txBody>
      </p:sp>
      <p:sp>
        <p:nvSpPr>
          <p:cNvPr id="63491" name="Rectangle 3"/>
          <p:cNvSpPr>
            <a:spLocks noGrp="1" noChangeArrowheads="1"/>
          </p:cNvSpPr>
          <p:nvPr>
            <p:ph type="body" idx="1"/>
          </p:nvPr>
        </p:nvSpPr>
        <p:spPr>
          <a:xfrm>
            <a:off x="-180975" y="1484313"/>
            <a:ext cx="4895850" cy="3384550"/>
          </a:xfrm>
        </p:spPr>
        <p:txBody>
          <a:bodyPr/>
          <a:lstStyle/>
          <a:p>
            <a:pPr>
              <a:lnSpc>
                <a:spcPct val="90000"/>
              </a:lnSpc>
              <a:spcBef>
                <a:spcPct val="50000"/>
              </a:spcBef>
            </a:pPr>
            <a:r>
              <a:rPr lang="it-IT" sz="2400"/>
              <a:t>Il 2,3-DPG è prodotto dagli eritrociti come </a:t>
            </a:r>
            <a:r>
              <a:rPr lang="it-IT" sz="2400">
                <a:solidFill>
                  <a:srgbClr val="FF0000"/>
                </a:solidFill>
              </a:rPr>
              <a:t>prodotto intermedio della glicolisi</a:t>
            </a:r>
          </a:p>
          <a:p>
            <a:pPr>
              <a:lnSpc>
                <a:spcPct val="90000"/>
              </a:lnSpc>
              <a:spcBef>
                <a:spcPct val="50000"/>
              </a:spcBef>
            </a:pPr>
            <a:r>
              <a:rPr lang="it-IT" sz="2400">
                <a:solidFill>
                  <a:srgbClr val="FF0000"/>
                </a:solidFill>
              </a:rPr>
              <a:t>L’ossiemoglobina ad alte concentrazioni inibisce</a:t>
            </a:r>
            <a:r>
              <a:rPr lang="it-IT" sz="2400"/>
              <a:t> l’enzima che forma il 2,3-DPG e quindi i livelli di 2,3-DPG sono bassi ed hanno poco effetto sull’affinità dell’Hb</a:t>
            </a:r>
          </a:p>
        </p:txBody>
      </p:sp>
      <p:sp>
        <p:nvSpPr>
          <p:cNvPr id="63494" name="Rectangle 6"/>
          <p:cNvSpPr>
            <a:spLocks noChangeArrowheads="1"/>
          </p:cNvSpPr>
          <p:nvPr/>
        </p:nvSpPr>
        <p:spPr bwMode="auto">
          <a:xfrm>
            <a:off x="179388" y="4941888"/>
            <a:ext cx="8785225" cy="1552575"/>
          </a:xfrm>
          <a:prstGeom prst="rect">
            <a:avLst/>
          </a:prstGeom>
          <a:noFill/>
          <a:ln w="9525">
            <a:noFill/>
            <a:miter lim="800000"/>
            <a:headEnd/>
            <a:tailEnd/>
          </a:ln>
          <a:effectLst/>
        </p:spPr>
        <p:txBody>
          <a:bodyPr>
            <a:spAutoFit/>
          </a:bodyPr>
          <a:lstStyle/>
          <a:p>
            <a:pPr>
              <a:spcBef>
                <a:spcPct val="20000"/>
              </a:spcBef>
            </a:pPr>
            <a:r>
              <a:rPr lang="it-IT" sz="2400"/>
              <a:t>Ma se i </a:t>
            </a:r>
            <a:r>
              <a:rPr lang="it-IT" sz="2400">
                <a:solidFill>
                  <a:srgbClr val="FF0000"/>
                </a:solidFill>
              </a:rPr>
              <a:t>livelli di ossiemoglobina sono bassi</a:t>
            </a:r>
            <a:r>
              <a:rPr lang="it-IT" sz="2400"/>
              <a:t> (come quando i rifornimenti di O2 sono ridotti), interviene </a:t>
            </a:r>
            <a:r>
              <a:rPr lang="it-IT" sz="2400">
                <a:solidFill>
                  <a:srgbClr val="FF0000"/>
                </a:solidFill>
              </a:rPr>
              <a:t>la sintesi del 2,3-DPG che diminuisce l’affinità dell’Hb per l’O2 favorendone il rilascio</a:t>
            </a:r>
            <a:r>
              <a:rPr lang="it-IT" sz="2400"/>
              <a:t> nei tessuti che ne hanno bisogno (anemia, altitudine)</a:t>
            </a:r>
          </a:p>
        </p:txBody>
      </p:sp>
      <p:pic>
        <p:nvPicPr>
          <p:cNvPr id="63495" name="Picture 7" descr="1A2EF003"/>
          <p:cNvPicPr>
            <a:picLocks noChangeAspect="1" noChangeArrowheads="1"/>
          </p:cNvPicPr>
          <p:nvPr/>
        </p:nvPicPr>
        <p:blipFill>
          <a:blip r:embed="rId2" cstate="print">
            <a:lum bright="-12000" contrast="36000"/>
          </a:blip>
          <a:srcRect/>
          <a:stretch>
            <a:fillRect/>
          </a:stretch>
        </p:blipFill>
        <p:spPr bwMode="auto">
          <a:xfrm>
            <a:off x="4787900" y="1268413"/>
            <a:ext cx="4170363" cy="3673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4">
                                            <p:txEl>
                                              <p:pRg st="0" end="0"/>
                                            </p:txEl>
                                          </p:spTgt>
                                        </p:tgtEl>
                                        <p:attrNameLst>
                                          <p:attrName>style.visibility</p:attrName>
                                        </p:attrNameLst>
                                      </p:cBhvr>
                                      <p:to>
                                        <p:strVal val="visible"/>
                                      </p:to>
                                    </p:set>
                                    <p:anim calcmode="lin" valueType="num">
                                      <p:cBhvr additive="base">
                                        <p:cTn id="19" dur="500" fill="hold"/>
                                        <p:tgtEl>
                                          <p:spTgt spid="6349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80975" y="0"/>
            <a:ext cx="9505950" cy="836613"/>
          </a:xfrm>
        </p:spPr>
        <p:txBody>
          <a:bodyPr/>
          <a:lstStyle/>
          <a:p>
            <a:r>
              <a:rPr lang="it-IT" sz="3600"/>
              <a:t>Il legame emoglobina-O</a:t>
            </a:r>
            <a:r>
              <a:rPr lang="it-IT" sz="3600" baseline="-25000"/>
              <a:t>2</a:t>
            </a:r>
            <a:r>
              <a:rPr lang="it-IT" sz="3600"/>
              <a:t> e il monossido di C</a:t>
            </a:r>
          </a:p>
        </p:txBody>
      </p:sp>
      <p:sp>
        <p:nvSpPr>
          <p:cNvPr id="64515" name="Rectangle 3"/>
          <p:cNvSpPr>
            <a:spLocks noGrp="1" noChangeArrowheads="1"/>
          </p:cNvSpPr>
          <p:nvPr>
            <p:ph type="body" sz="half" idx="1"/>
          </p:nvPr>
        </p:nvSpPr>
        <p:spPr>
          <a:xfrm>
            <a:off x="-252413" y="836613"/>
            <a:ext cx="5040313" cy="6021387"/>
          </a:xfrm>
        </p:spPr>
        <p:txBody>
          <a:bodyPr/>
          <a:lstStyle/>
          <a:p>
            <a:pPr>
              <a:spcBef>
                <a:spcPct val="40000"/>
              </a:spcBef>
            </a:pPr>
            <a:r>
              <a:rPr lang="it-IT" sz="2800"/>
              <a:t>Il </a:t>
            </a:r>
            <a:r>
              <a:rPr lang="it-IT" sz="2800">
                <a:solidFill>
                  <a:srgbClr val="FF0000"/>
                </a:solidFill>
              </a:rPr>
              <a:t>monossido di carbonio</a:t>
            </a:r>
            <a:r>
              <a:rPr lang="it-IT" sz="2800"/>
              <a:t> (gas inodore, incolore prodotto nella combustione incompleta dei materiali organici) è </a:t>
            </a:r>
            <a:r>
              <a:rPr lang="it-IT" sz="2800">
                <a:solidFill>
                  <a:srgbClr val="FF0000"/>
                </a:solidFill>
              </a:rPr>
              <a:t>tossico</a:t>
            </a:r>
            <a:r>
              <a:rPr lang="it-IT" sz="2800"/>
              <a:t> in quanto </a:t>
            </a:r>
            <a:r>
              <a:rPr lang="it-IT" sz="2800">
                <a:solidFill>
                  <a:srgbClr val="FF0000"/>
                </a:solidFill>
              </a:rPr>
              <a:t>si lega più velocemente</a:t>
            </a:r>
            <a:r>
              <a:rPr lang="it-IT" sz="2800"/>
              <a:t> dell’O</a:t>
            </a:r>
            <a:r>
              <a:rPr lang="it-IT" sz="2800" baseline="-25000"/>
              <a:t>2</a:t>
            </a:r>
            <a:r>
              <a:rPr lang="it-IT" sz="2800"/>
              <a:t> all’Hb formando </a:t>
            </a:r>
            <a:r>
              <a:rPr lang="it-IT" sz="2800">
                <a:solidFill>
                  <a:srgbClr val="FF0000"/>
                </a:solidFill>
              </a:rPr>
              <a:t>carbossiemoglobina</a:t>
            </a:r>
          </a:p>
          <a:p>
            <a:pPr>
              <a:spcBef>
                <a:spcPct val="40000"/>
              </a:spcBef>
            </a:pPr>
            <a:r>
              <a:rPr lang="it-IT" sz="2800"/>
              <a:t>Esso impedisce il legame dell’O</a:t>
            </a:r>
            <a:r>
              <a:rPr lang="it-IT" sz="2800" baseline="-25000"/>
              <a:t>2</a:t>
            </a:r>
            <a:r>
              <a:rPr lang="it-IT" sz="2800"/>
              <a:t> con l’Hb e ne </a:t>
            </a:r>
            <a:r>
              <a:rPr lang="it-IT" sz="2800">
                <a:solidFill>
                  <a:srgbClr val="FF0000"/>
                </a:solidFill>
              </a:rPr>
              <a:t>diminuisce</a:t>
            </a:r>
            <a:r>
              <a:rPr lang="it-IT" sz="2800"/>
              <a:t>, di conseguenza, </a:t>
            </a:r>
            <a:r>
              <a:rPr lang="it-IT" sz="2800">
                <a:solidFill>
                  <a:srgbClr val="FF0000"/>
                </a:solidFill>
              </a:rPr>
              <a:t>la capacità di trasportare O</a:t>
            </a:r>
            <a:r>
              <a:rPr lang="it-IT" sz="2800" baseline="-25000">
                <a:solidFill>
                  <a:srgbClr val="FF0000"/>
                </a:solidFill>
              </a:rPr>
              <a:t>2</a:t>
            </a:r>
            <a:r>
              <a:rPr lang="it-IT" sz="2800">
                <a:solidFill>
                  <a:srgbClr val="FF0000"/>
                </a:solidFill>
              </a:rPr>
              <a:t> del sangue</a:t>
            </a:r>
          </a:p>
        </p:txBody>
      </p:sp>
      <p:pic>
        <p:nvPicPr>
          <p:cNvPr id="64525" name="Picture 13" descr="28_09"/>
          <p:cNvPicPr>
            <a:picLocks noGrp="1" noChangeAspect="1" noChangeArrowheads="1"/>
          </p:cNvPicPr>
          <p:nvPr>
            <p:ph sz="quarter" idx="2"/>
          </p:nvPr>
        </p:nvPicPr>
        <p:blipFill>
          <a:blip r:embed="rId2" cstate="print">
            <a:lum bright="-6000" contrast="12000"/>
          </a:blip>
          <a:srcRect/>
          <a:stretch>
            <a:fillRect/>
          </a:stretch>
        </p:blipFill>
        <p:spPr>
          <a:xfrm>
            <a:off x="4787900" y="1341438"/>
            <a:ext cx="4316413" cy="46085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525"/>
                                        </p:tgtEl>
                                        <p:attrNameLst>
                                          <p:attrName>style.visibility</p:attrName>
                                        </p:attrNameLst>
                                      </p:cBhvr>
                                      <p:to>
                                        <p:strVal val="visible"/>
                                      </p:to>
                                    </p:set>
                                    <p:anim calcmode="lin" valueType="num">
                                      <p:cBhvr additive="base">
                                        <p:cTn id="19" dur="500" fill="hold"/>
                                        <p:tgtEl>
                                          <p:spTgt spid="64525"/>
                                        </p:tgtEl>
                                        <p:attrNameLst>
                                          <p:attrName>ppt_x</p:attrName>
                                        </p:attrNameLst>
                                      </p:cBhvr>
                                      <p:tavLst>
                                        <p:tav tm="0">
                                          <p:val>
                                            <p:strVal val="#ppt_x"/>
                                          </p:val>
                                        </p:tav>
                                        <p:tav tm="100000">
                                          <p:val>
                                            <p:strVal val="#ppt_x"/>
                                          </p:val>
                                        </p:tav>
                                      </p:tavLst>
                                    </p:anim>
                                    <p:anim calcmode="lin" valueType="num">
                                      <p:cBhvr additive="base">
                                        <p:cTn id="20"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it-IT"/>
              <a:t>MANIFESTAZIONE CLINICA</a:t>
            </a:r>
          </a:p>
        </p:txBody>
      </p:sp>
      <p:sp>
        <p:nvSpPr>
          <p:cNvPr id="60419" name="Rectangle 3"/>
          <p:cNvSpPr>
            <a:spLocks noGrp="1" noChangeArrowheads="1"/>
          </p:cNvSpPr>
          <p:nvPr>
            <p:ph sz="half" idx="1"/>
          </p:nvPr>
        </p:nvSpPr>
        <p:spPr>
          <a:xfrm>
            <a:off x="685800" y="1981200"/>
            <a:ext cx="3962400" cy="4114800"/>
          </a:xfrm>
        </p:spPr>
        <p:txBody>
          <a:bodyPr/>
          <a:lstStyle/>
          <a:p>
            <a:pPr>
              <a:buFontTx/>
              <a:buNone/>
            </a:pPr>
            <a:r>
              <a:rPr lang="it-IT" sz="2800"/>
              <a:t> </a:t>
            </a:r>
            <a:r>
              <a:rPr lang="it-IT" sz="1800" b="1"/>
              <a:t>%HbCO   </a:t>
            </a:r>
            <a:r>
              <a:rPr lang="it-IT" sz="2000" b="1"/>
              <a:t>SEGNI e SINTOMI</a:t>
            </a:r>
          </a:p>
          <a:p>
            <a:pPr>
              <a:buFontTx/>
              <a:buNone/>
            </a:pPr>
            <a:r>
              <a:rPr lang="it-IT" sz="1800"/>
              <a:t> </a:t>
            </a:r>
          </a:p>
          <a:p>
            <a:pPr>
              <a:buFontTx/>
              <a:buNone/>
            </a:pPr>
            <a:r>
              <a:rPr lang="it-IT" sz="1600"/>
              <a:t>0-10 	nessuno</a:t>
            </a:r>
          </a:p>
          <a:p>
            <a:pPr>
              <a:buFontTx/>
              <a:buNone/>
            </a:pPr>
            <a:r>
              <a:rPr lang="it-IT" sz="1600"/>
              <a:t>10-40	cefalea, vasodilatazione 	periferica( ROSSO 	CILIEGIA)</a:t>
            </a:r>
          </a:p>
          <a:p>
            <a:pPr>
              <a:buFontTx/>
              <a:buNone/>
            </a:pPr>
            <a:r>
              <a:rPr lang="it-IT" sz="1600"/>
              <a:t>40-50	aumento FR e FC, </a:t>
            </a:r>
          </a:p>
          <a:p>
            <a:pPr>
              <a:buFontTx/>
              <a:buNone/>
            </a:pPr>
            <a:r>
              <a:rPr lang="it-IT" sz="1600"/>
              <a:t>		possibilità sincope</a:t>
            </a:r>
          </a:p>
          <a:p>
            <a:pPr>
              <a:buFontTx/>
              <a:buNone/>
            </a:pPr>
            <a:r>
              <a:rPr lang="it-IT" sz="1600"/>
              <a:t>50-60	sincope, coma, convulsioni 		intermittenti, Cheyne-Stokes</a:t>
            </a:r>
          </a:p>
          <a:p>
            <a:pPr>
              <a:buFontTx/>
              <a:buNone/>
            </a:pPr>
            <a:r>
              <a:rPr lang="it-IT" sz="1600"/>
              <a:t>60-70	depressione funzione 	respiratoria e 		cardiaca, possibile morte</a:t>
            </a:r>
          </a:p>
          <a:p>
            <a:pPr>
              <a:buFontTx/>
              <a:buNone/>
            </a:pPr>
            <a:r>
              <a:rPr lang="it-IT" sz="1600"/>
              <a:t>70-80	insufficienza respiratoria e 	cardiaca, morte</a:t>
            </a:r>
          </a:p>
          <a:p>
            <a:pPr>
              <a:buFontTx/>
              <a:buNone/>
            </a:pPr>
            <a:r>
              <a:rPr lang="it-IT" sz="2400"/>
              <a:t>	</a:t>
            </a:r>
          </a:p>
        </p:txBody>
      </p:sp>
      <p:sp>
        <p:nvSpPr>
          <p:cNvPr id="60420" name="Rectangle 4"/>
          <p:cNvSpPr>
            <a:spLocks noGrp="1" noChangeArrowheads="1"/>
          </p:cNvSpPr>
          <p:nvPr>
            <p:ph type="body" sz="half" idx="2"/>
          </p:nvPr>
        </p:nvSpPr>
        <p:spPr>
          <a:xfrm>
            <a:off x="5148263" y="2286000"/>
            <a:ext cx="3744912" cy="4114800"/>
          </a:xfrm>
        </p:spPr>
        <p:txBody>
          <a:bodyPr/>
          <a:lstStyle/>
          <a:p>
            <a:pPr algn="ctr">
              <a:lnSpc>
                <a:spcPct val="90000"/>
              </a:lnSpc>
              <a:buFontTx/>
              <a:buNone/>
            </a:pPr>
            <a:r>
              <a:rPr lang="it-IT" sz="2400"/>
              <a:t>SPESSO ESISTE</a:t>
            </a:r>
          </a:p>
          <a:p>
            <a:pPr algn="ctr">
              <a:lnSpc>
                <a:spcPct val="90000"/>
              </a:lnSpc>
              <a:buFontTx/>
              <a:buNone/>
            </a:pPr>
            <a:r>
              <a:rPr lang="it-IT" sz="2400"/>
              <a:t>DISCREPANZA</a:t>
            </a:r>
          </a:p>
          <a:p>
            <a:pPr algn="ctr">
              <a:lnSpc>
                <a:spcPct val="90000"/>
              </a:lnSpc>
              <a:buFontTx/>
              <a:buNone/>
            </a:pPr>
            <a:r>
              <a:rPr lang="it-IT" sz="2400"/>
              <a:t>TRA QUADRO CLINICO E %</a:t>
            </a:r>
          </a:p>
          <a:p>
            <a:pPr algn="ctr">
              <a:lnSpc>
                <a:spcPct val="90000"/>
              </a:lnSpc>
              <a:buFontTx/>
              <a:buNone/>
            </a:pPr>
            <a:r>
              <a:rPr lang="it-IT" sz="2400"/>
              <a:t>HbCO.</a:t>
            </a:r>
          </a:p>
          <a:p>
            <a:pPr>
              <a:lnSpc>
                <a:spcPct val="90000"/>
              </a:lnSpc>
              <a:buFontTx/>
              <a:buNone/>
            </a:pPr>
            <a:endParaRPr lang="it-IT" sz="2400"/>
          </a:p>
          <a:p>
            <a:pPr algn="ctr">
              <a:lnSpc>
                <a:spcPct val="90000"/>
              </a:lnSpc>
              <a:buFontTx/>
              <a:buNone/>
            </a:pPr>
            <a:r>
              <a:rPr lang="it-IT" sz="2400"/>
              <a:t>DIPENDE DALLA</a:t>
            </a:r>
          </a:p>
          <a:p>
            <a:pPr algn="ctr">
              <a:lnSpc>
                <a:spcPct val="90000"/>
              </a:lnSpc>
              <a:buFontTx/>
              <a:buNone/>
            </a:pPr>
            <a:r>
              <a:rPr lang="it-IT" sz="2400"/>
              <a:t>CONDIZIONE</a:t>
            </a:r>
          </a:p>
          <a:p>
            <a:pPr algn="ctr">
              <a:lnSpc>
                <a:spcPct val="70000"/>
              </a:lnSpc>
              <a:buFontTx/>
              <a:buNone/>
            </a:pPr>
            <a:r>
              <a:rPr lang="it-IT" sz="2400"/>
              <a:t>PREESISTENTE DEL PZ</a:t>
            </a:r>
          </a:p>
          <a:p>
            <a:pPr algn="ctr">
              <a:lnSpc>
                <a:spcPct val="70000"/>
              </a:lnSpc>
              <a:buFontTx/>
              <a:buNone/>
            </a:pPr>
            <a:r>
              <a:rPr lang="it-IT" sz="2000"/>
              <a:t> </a:t>
            </a:r>
          </a:p>
          <a:p>
            <a:pPr>
              <a:lnSpc>
                <a:spcPct val="70000"/>
              </a:lnSpc>
              <a:buFontTx/>
              <a:buNone/>
            </a:pPr>
            <a:r>
              <a:rPr lang="it-IT" sz="1600"/>
              <a:t>( pat.di base, gravidanza, fumo di sigaretta)</a:t>
            </a:r>
            <a:r>
              <a:rPr lang="it-IT" sz="200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it-IT"/>
              <a:t>DIAGNOSI E TRATTAMENTO</a:t>
            </a:r>
          </a:p>
        </p:txBody>
      </p:sp>
      <p:sp>
        <p:nvSpPr>
          <p:cNvPr id="62467" name="Rectangle 3"/>
          <p:cNvSpPr>
            <a:spLocks noGrp="1" noChangeArrowheads="1"/>
          </p:cNvSpPr>
          <p:nvPr>
            <p:ph idx="1"/>
          </p:nvPr>
        </p:nvSpPr>
        <p:spPr/>
        <p:txBody>
          <a:bodyPr/>
          <a:lstStyle/>
          <a:p>
            <a:r>
              <a:rPr lang="it-IT" sz="2800" dirty="0"/>
              <a:t>DOSAGGIO </a:t>
            </a:r>
            <a:r>
              <a:rPr lang="it-IT" sz="2800" dirty="0" err="1">
                <a:solidFill>
                  <a:srgbClr val="FF33CC"/>
                </a:solidFill>
              </a:rPr>
              <a:t>CO</a:t>
            </a:r>
            <a:r>
              <a:rPr lang="it-IT" sz="2800" dirty="0" err="1"/>
              <a:t>Hb</a:t>
            </a:r>
            <a:endParaRPr lang="it-IT" sz="2800" dirty="0"/>
          </a:p>
          <a:p>
            <a:pPr>
              <a:buFontTx/>
              <a:buNone/>
            </a:pPr>
            <a:r>
              <a:rPr lang="it-IT" sz="2800" dirty="0"/>
              <a:t>		O</a:t>
            </a:r>
            <a:r>
              <a:rPr lang="it-IT" sz="2800" baseline="-25000" dirty="0"/>
              <a:t>2</a:t>
            </a:r>
            <a:r>
              <a:rPr lang="it-IT" sz="2800" dirty="0"/>
              <a:t> compete con </a:t>
            </a:r>
            <a:r>
              <a:rPr lang="it-IT" sz="2800" dirty="0">
                <a:solidFill>
                  <a:srgbClr val="FF33CC"/>
                </a:solidFill>
              </a:rPr>
              <a:t>CO</a:t>
            </a:r>
            <a:r>
              <a:rPr lang="it-IT" sz="2800" dirty="0"/>
              <a:t> nel legame con </a:t>
            </a:r>
            <a:r>
              <a:rPr lang="it-IT" sz="2800" dirty="0" err="1"/>
              <a:t>Hb</a:t>
            </a:r>
            <a:endParaRPr lang="it-IT" sz="2800" dirty="0"/>
          </a:p>
          <a:p>
            <a:pPr>
              <a:lnSpc>
                <a:spcPct val="70000"/>
              </a:lnSpc>
              <a:buFontTx/>
              <a:buNone/>
            </a:pPr>
            <a:r>
              <a:rPr lang="it-IT" sz="2800" dirty="0"/>
              <a:t>		Emivita della </a:t>
            </a:r>
            <a:r>
              <a:rPr lang="it-IT" sz="2800" dirty="0" err="1"/>
              <a:t>Hb</a:t>
            </a:r>
            <a:r>
              <a:rPr lang="it-IT" sz="2800" dirty="0" err="1">
                <a:solidFill>
                  <a:srgbClr val="FF33CC"/>
                </a:solidFill>
              </a:rPr>
              <a:t>CO</a:t>
            </a:r>
            <a:r>
              <a:rPr lang="it-IT" sz="2800" dirty="0"/>
              <a:t> 5 h in aria 	ambiente </a:t>
            </a:r>
          </a:p>
          <a:p>
            <a:pPr>
              <a:lnSpc>
                <a:spcPct val="70000"/>
              </a:lnSpc>
              <a:buFontTx/>
              <a:buNone/>
            </a:pPr>
            <a:r>
              <a:rPr lang="it-IT" sz="2800" dirty="0"/>
              <a:t>					       	</a:t>
            </a:r>
            <a:r>
              <a:rPr lang="it-IT" sz="2400" dirty="0"/>
              <a:t>FiO2 21% (1 ATM)</a:t>
            </a:r>
          </a:p>
          <a:p>
            <a:pPr>
              <a:buFontTx/>
              <a:buNone/>
            </a:pPr>
            <a:r>
              <a:rPr lang="it-IT" sz="2800" dirty="0"/>
              <a:t>							</a:t>
            </a:r>
            <a:endParaRPr lang="it-IT" sz="2400" dirty="0"/>
          </a:p>
          <a:p>
            <a:pPr>
              <a:buFontTx/>
              <a:buNone/>
            </a:pPr>
            <a:endParaRPr lang="it-IT" sz="2800" dirty="0"/>
          </a:p>
          <a:p>
            <a:pPr>
              <a:buFontTx/>
              <a:buNone/>
            </a:pPr>
            <a:r>
              <a:rPr lang="it-IT" sz="2800" dirty="0"/>
              <a:t>	     </a:t>
            </a:r>
            <a:r>
              <a:rPr lang="it-IT" sz="4000" dirty="0"/>
              <a:t>O</a:t>
            </a:r>
            <a:r>
              <a:rPr lang="it-IT" sz="4000" baseline="-25000" dirty="0"/>
              <a:t>2 </a:t>
            </a:r>
            <a:r>
              <a:rPr lang="it-IT" sz="4000" dirty="0"/>
              <a:t> </a:t>
            </a:r>
            <a:r>
              <a:rPr lang="it-IT" dirty="0"/>
              <a:t>100%    emivita </a:t>
            </a:r>
            <a:r>
              <a:rPr lang="it-IT" dirty="0" err="1"/>
              <a:t>Hb</a:t>
            </a:r>
            <a:r>
              <a:rPr lang="it-IT" dirty="0" err="1">
                <a:solidFill>
                  <a:srgbClr val="FF33CC"/>
                </a:solidFill>
              </a:rPr>
              <a:t>CO</a:t>
            </a:r>
            <a:r>
              <a:rPr lang="it-IT" dirty="0"/>
              <a:t> </a:t>
            </a:r>
            <a:r>
              <a:rPr lang="it-IT" dirty="0">
                <a:cs typeface="Times New Roman" pitchFamily="18" charset="0"/>
              </a:rPr>
              <a:t>&lt; 1h</a:t>
            </a:r>
          </a:p>
          <a:p>
            <a:pPr>
              <a:buFontTx/>
              <a:buNone/>
            </a:pPr>
            <a:r>
              <a:rPr lang="it-IT" dirty="0">
                <a:cs typeface="Times New Roman" pitchFamily="18" charset="0"/>
              </a:rPr>
              <a:t>	    </a:t>
            </a:r>
            <a:r>
              <a:rPr lang="it-IT" sz="4000" dirty="0">
                <a:cs typeface="Times New Roman" pitchFamily="18" charset="0"/>
              </a:rPr>
              <a:t>O</a:t>
            </a:r>
            <a:r>
              <a:rPr lang="it-IT" sz="4000" baseline="-25000" dirty="0">
                <a:cs typeface="Times New Roman" pitchFamily="18" charset="0"/>
              </a:rPr>
              <a:t>2</a:t>
            </a:r>
            <a:r>
              <a:rPr lang="it-IT" dirty="0">
                <a:cs typeface="Times New Roman" pitchFamily="18" charset="0"/>
              </a:rPr>
              <a:t>IPERBARICA    nei casi + GRAVI</a:t>
            </a:r>
            <a:endParaRPr lang="it-IT" dirty="0"/>
          </a:p>
          <a:p>
            <a:endParaRPr lang="it-IT" sz="4000" dirty="0"/>
          </a:p>
        </p:txBody>
      </p:sp>
      <p:sp>
        <p:nvSpPr>
          <p:cNvPr id="62469" name="AutoShape 5"/>
          <p:cNvSpPr>
            <a:spLocks noChangeArrowheads="1"/>
          </p:cNvSpPr>
          <p:nvPr/>
        </p:nvSpPr>
        <p:spPr bwMode="auto">
          <a:xfrm>
            <a:off x="7236296" y="5085184"/>
            <a:ext cx="228600" cy="609600"/>
          </a:xfrm>
          <a:prstGeom prst="downArrow">
            <a:avLst>
              <a:gd name="adj1" fmla="val 50000"/>
              <a:gd name="adj2" fmla="val 66667"/>
            </a:avLst>
          </a:prstGeom>
          <a:solidFill>
            <a:srgbClr val="FFFF00"/>
          </a:solidFill>
          <a:ln w="9525">
            <a:solidFill>
              <a:schemeClr val="tx1"/>
            </a:solidFill>
            <a:miter lim="800000"/>
            <a:headEnd/>
            <a:tailEnd/>
          </a:ln>
          <a:effectLst/>
        </p:spPr>
        <p:txBody>
          <a:bodyPr wrap="none" anchor="ctr"/>
          <a:lstStyle/>
          <a:p>
            <a:endParaRPr lang="it-IT"/>
          </a:p>
        </p:txBody>
      </p:sp>
      <p:sp>
        <p:nvSpPr>
          <p:cNvPr id="62470" name="AutoShape 6"/>
          <p:cNvSpPr>
            <a:spLocks noChangeArrowheads="1"/>
          </p:cNvSpPr>
          <p:nvPr/>
        </p:nvSpPr>
        <p:spPr bwMode="auto">
          <a:xfrm>
            <a:off x="4427984" y="3429000"/>
            <a:ext cx="228600" cy="1066800"/>
          </a:xfrm>
          <a:prstGeom prst="downArrow">
            <a:avLst>
              <a:gd name="adj1" fmla="val 50000"/>
              <a:gd name="adj2" fmla="val 116667"/>
            </a:avLst>
          </a:prstGeom>
          <a:solidFill>
            <a:srgbClr val="FFFF00"/>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1600200"/>
            <a:ext cx="8229600" cy="4114800"/>
          </a:xfrm>
        </p:spPr>
        <p:txBody>
          <a:bodyPr/>
          <a:lstStyle/>
          <a:p>
            <a:pPr marL="0" indent="0" algn="just">
              <a:buFontTx/>
              <a:buNone/>
            </a:pPr>
            <a:r>
              <a:rPr lang="it-IT" b="1" i="1" dirty="0">
                <a:solidFill>
                  <a:srgbClr val="FF3300"/>
                </a:solidFill>
              </a:rPr>
              <a:t>TRANSITO NASALE</a:t>
            </a:r>
            <a:endParaRPr lang="it-IT" sz="2400" b="1" i="1" dirty="0">
              <a:solidFill>
                <a:schemeClr val="accent2"/>
              </a:solidFill>
            </a:endParaRPr>
          </a:p>
          <a:p>
            <a:pPr marL="0" indent="0" algn="just">
              <a:buFontTx/>
              <a:buNone/>
            </a:pPr>
            <a:endParaRPr lang="it-IT" sz="2400" b="1" i="1" dirty="0">
              <a:solidFill>
                <a:schemeClr val="accent2"/>
              </a:solidFill>
            </a:endParaRPr>
          </a:p>
          <a:p>
            <a:pPr marL="0" indent="0" algn="just">
              <a:buFontTx/>
              <a:buNone/>
            </a:pPr>
            <a:r>
              <a:rPr lang="it-IT" sz="2400" b="1" i="1" dirty="0">
                <a:solidFill>
                  <a:schemeClr val="accent2"/>
                </a:solidFill>
              </a:rPr>
              <a:t>Le cellule nasali sono competenti per il metabolismo delle sostanze </a:t>
            </a:r>
            <a:r>
              <a:rPr lang="it-IT" sz="2400" b="1" i="1" dirty="0" err="1">
                <a:solidFill>
                  <a:schemeClr val="accent2"/>
                </a:solidFill>
              </a:rPr>
              <a:t>xenobiotiche</a:t>
            </a:r>
            <a:r>
              <a:rPr lang="it-IT" sz="2400" b="1" i="1" dirty="0">
                <a:solidFill>
                  <a:schemeClr val="accent2"/>
                </a:solidFill>
              </a:rPr>
              <a:t>.</a:t>
            </a:r>
          </a:p>
          <a:p>
            <a:pPr marL="0" indent="0" algn="just">
              <a:buFontTx/>
              <a:buNone/>
            </a:pPr>
            <a:r>
              <a:rPr lang="it-IT" sz="2400" b="1" i="1" dirty="0">
                <a:solidFill>
                  <a:schemeClr val="accent2"/>
                </a:solidFill>
              </a:rPr>
              <a:t>Acido cianidrico è facilmente prodotto da </a:t>
            </a:r>
            <a:r>
              <a:rPr lang="it-IT" sz="2400" b="1" i="1" dirty="0" err="1">
                <a:solidFill>
                  <a:schemeClr val="accent2"/>
                </a:solidFill>
              </a:rPr>
              <a:t>organonitrili</a:t>
            </a:r>
            <a:r>
              <a:rPr lang="it-IT" sz="2400" b="1" i="1" dirty="0">
                <a:solidFill>
                  <a:schemeClr val="accent2"/>
                </a:solidFill>
              </a:rPr>
              <a:t> e la presenza dell’enzima </a:t>
            </a:r>
            <a:r>
              <a:rPr lang="it-IT" sz="2400" b="1" i="1" dirty="0" err="1">
                <a:solidFill>
                  <a:srgbClr val="FF3300"/>
                </a:solidFill>
              </a:rPr>
              <a:t>rodanasi</a:t>
            </a:r>
            <a:r>
              <a:rPr lang="it-IT" sz="2400" b="1" i="1" dirty="0">
                <a:solidFill>
                  <a:schemeClr val="accent2"/>
                </a:solidFill>
              </a:rPr>
              <a:t> è essenziale per ridurne gli effetti.</a:t>
            </a:r>
          </a:p>
          <a:p>
            <a:pPr marL="0" indent="0" algn="just">
              <a:buFontTx/>
              <a:buNone/>
            </a:pPr>
            <a:r>
              <a:rPr lang="it-IT" sz="2400" b="1" i="1" dirty="0">
                <a:solidFill>
                  <a:srgbClr val="FF0000"/>
                </a:solidFill>
              </a:rPr>
              <a:t>La mucosa nasale attiva le </a:t>
            </a:r>
            <a:r>
              <a:rPr lang="it-IT" sz="2400" b="1" i="1" dirty="0" err="1">
                <a:solidFill>
                  <a:srgbClr val="FF0000"/>
                </a:solidFill>
              </a:rPr>
              <a:t>nitrosamine</a:t>
            </a:r>
            <a:r>
              <a:rPr lang="it-IT" sz="2400" b="1" i="1" dirty="0">
                <a:solidFill>
                  <a:srgbClr val="FF0000"/>
                </a:solidFill>
              </a:rPr>
              <a:t> a composti mutageni.</a:t>
            </a:r>
          </a:p>
          <a:p>
            <a:pPr marL="0" indent="0" algn="just">
              <a:buFontTx/>
              <a:buNone/>
            </a:pPr>
            <a:r>
              <a:rPr lang="it-IT" sz="2400" b="1" i="1" dirty="0">
                <a:solidFill>
                  <a:srgbClr val="FF0000"/>
                </a:solidFill>
              </a:rPr>
              <a:t>Nel naso sono localizzate le isoforme 1A1, 2B1 e 4B1 del cit. P-450.</a:t>
            </a:r>
          </a:p>
          <a:p>
            <a:pPr marL="0" indent="0" algn="just">
              <a:buFontTx/>
              <a:buNone/>
            </a:pPr>
            <a:r>
              <a:rPr lang="it-IT" sz="2400" b="1" i="1" dirty="0">
                <a:solidFill>
                  <a:srgbClr val="FF0000"/>
                </a:solidFill>
              </a:rPr>
              <a:t>L’epitelio olfattivo è particolarmente vulnerabile</a:t>
            </a:r>
          </a:p>
        </p:txBody>
      </p:sp>
      <p:sp>
        <p:nvSpPr>
          <p:cNvPr id="24579"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286000"/>
            <a:ext cx="7772400" cy="1143000"/>
          </a:xfrm>
        </p:spPr>
        <p:txBody>
          <a:bodyPr/>
          <a:lstStyle/>
          <a:p>
            <a:r>
              <a:rPr lang="it-IT" sz="5400" b="1">
                <a:solidFill>
                  <a:srgbClr val="996600"/>
                </a:solidFill>
              </a:rPr>
              <a:t>INTOSSICAZIONE DA CIANURO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it-IT"/>
              <a:t>CAUSE</a:t>
            </a:r>
          </a:p>
        </p:txBody>
      </p:sp>
      <p:sp>
        <p:nvSpPr>
          <p:cNvPr id="66563" name="Rectangle 3"/>
          <p:cNvSpPr>
            <a:spLocks noGrp="1" noChangeArrowheads="1"/>
          </p:cNvSpPr>
          <p:nvPr>
            <p:ph type="body" idx="1"/>
          </p:nvPr>
        </p:nvSpPr>
        <p:spPr/>
        <p:txBody>
          <a:bodyPr/>
          <a:lstStyle/>
          <a:p>
            <a:pPr algn="just">
              <a:lnSpc>
                <a:spcPct val="90000"/>
              </a:lnSpc>
              <a:buFontTx/>
              <a:buNone/>
            </a:pPr>
            <a:r>
              <a:rPr lang="it-IT" sz="2800"/>
              <a:t>Il </a:t>
            </a:r>
            <a:r>
              <a:rPr lang="it-IT" sz="2800">
                <a:solidFill>
                  <a:srgbClr val="996600"/>
                </a:solidFill>
              </a:rPr>
              <a:t>CIANURO</a:t>
            </a:r>
            <a:r>
              <a:rPr lang="it-IT" sz="2800"/>
              <a:t> è presente in INSETTICIDI,</a:t>
            </a:r>
          </a:p>
          <a:p>
            <a:pPr algn="just">
              <a:lnSpc>
                <a:spcPct val="90000"/>
              </a:lnSpc>
              <a:buFontTx/>
              <a:buNone/>
            </a:pPr>
            <a:r>
              <a:rPr lang="it-IT" sz="2800"/>
              <a:t>DETERGENTI PER ARGENTERIA, </a:t>
            </a:r>
          </a:p>
          <a:p>
            <a:pPr algn="just">
              <a:lnSpc>
                <a:spcPct val="90000"/>
              </a:lnSpc>
              <a:buFontTx/>
              <a:buNone/>
            </a:pPr>
            <a:r>
              <a:rPr lang="it-IT" sz="2800"/>
              <a:t>SEMI DI MANDORLA ALBICOCCA, MELA </a:t>
            </a:r>
          </a:p>
          <a:p>
            <a:pPr algn="just">
              <a:lnSpc>
                <a:spcPct val="90000"/>
              </a:lnSpc>
              <a:buFontTx/>
              <a:buNone/>
            </a:pPr>
            <a:endParaRPr lang="it-IT" sz="2800"/>
          </a:p>
          <a:p>
            <a:pPr algn="just">
              <a:lnSpc>
                <a:spcPct val="90000"/>
              </a:lnSpc>
              <a:buFontTx/>
              <a:buNone/>
            </a:pPr>
            <a:r>
              <a:rPr lang="it-IT" sz="2800"/>
              <a:t>L’acido cianidrico </a:t>
            </a:r>
            <a:r>
              <a:rPr lang="it-IT" sz="2800">
                <a:solidFill>
                  <a:srgbClr val="996600"/>
                </a:solidFill>
              </a:rPr>
              <a:t>HCN </a:t>
            </a:r>
            <a:r>
              <a:rPr lang="it-IT" sz="2800"/>
              <a:t>è un gas</a:t>
            </a:r>
          </a:p>
          <a:p>
            <a:pPr algn="just">
              <a:lnSpc>
                <a:spcPct val="90000"/>
              </a:lnSpc>
              <a:buFontTx/>
              <a:buNone/>
            </a:pPr>
            <a:endParaRPr lang="it-IT" sz="2800"/>
          </a:p>
          <a:p>
            <a:pPr algn="just">
              <a:lnSpc>
                <a:spcPct val="90000"/>
              </a:lnSpc>
              <a:buFontTx/>
              <a:buNone/>
            </a:pPr>
            <a:r>
              <a:rPr lang="it-IT" sz="2800"/>
              <a:t>L’infusione continua e prolungata di</a:t>
            </a:r>
          </a:p>
          <a:p>
            <a:pPr algn="just">
              <a:lnSpc>
                <a:spcPct val="90000"/>
              </a:lnSpc>
              <a:buFontTx/>
              <a:buNone/>
            </a:pPr>
            <a:r>
              <a:rPr lang="it-IT" sz="2800"/>
              <a:t>NITROPRUSSIATO DI Na libera notevoli</a:t>
            </a:r>
          </a:p>
          <a:p>
            <a:pPr algn="just">
              <a:lnSpc>
                <a:spcPct val="90000"/>
              </a:lnSpc>
              <a:buFontTx/>
              <a:buNone/>
            </a:pPr>
            <a:r>
              <a:rPr lang="it-IT" sz="2800"/>
              <a:t>quantità di </a:t>
            </a:r>
            <a:r>
              <a:rPr lang="it-IT" sz="2800">
                <a:solidFill>
                  <a:srgbClr val="996600"/>
                </a:solidFill>
              </a:rPr>
              <a:t>CN </a:t>
            </a:r>
          </a:p>
          <a:p>
            <a:pPr>
              <a:lnSpc>
                <a:spcPct val="90000"/>
              </a:lnSpc>
              <a:buFontTx/>
              <a:buNone/>
            </a:pPr>
            <a:endParaRPr lang="it-IT" sz="2800"/>
          </a:p>
          <a:p>
            <a:pPr>
              <a:lnSpc>
                <a:spcPct val="90000"/>
              </a:lnSpc>
              <a:buFontTx/>
              <a:buNone/>
            </a:pPr>
            <a:endParaRPr lang="it-IT"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14363" y="576263"/>
            <a:ext cx="7772400" cy="1143000"/>
          </a:xfrm>
        </p:spPr>
        <p:txBody>
          <a:bodyPr/>
          <a:lstStyle/>
          <a:p>
            <a:r>
              <a:rPr lang="it-IT"/>
              <a:t>MECCANISMO PATOGENETICO</a:t>
            </a:r>
          </a:p>
        </p:txBody>
      </p:sp>
      <p:sp>
        <p:nvSpPr>
          <p:cNvPr id="67587" name="Rectangle 3"/>
          <p:cNvSpPr>
            <a:spLocks noGrp="1" noChangeArrowheads="1"/>
          </p:cNvSpPr>
          <p:nvPr>
            <p:ph type="body" idx="1"/>
          </p:nvPr>
        </p:nvSpPr>
        <p:spPr>
          <a:xfrm>
            <a:off x="614363" y="1947863"/>
            <a:ext cx="7772400" cy="4114800"/>
          </a:xfrm>
        </p:spPr>
        <p:txBody>
          <a:bodyPr/>
          <a:lstStyle/>
          <a:p>
            <a:pPr>
              <a:buFontTx/>
              <a:buNone/>
            </a:pPr>
            <a:r>
              <a:rPr lang="it-IT" sz="2400" dirty="0">
                <a:solidFill>
                  <a:srgbClr val="996600"/>
                </a:solidFill>
              </a:rPr>
              <a:t>	CN</a:t>
            </a:r>
            <a:r>
              <a:rPr lang="it-IT" sz="2400" dirty="0"/>
              <a:t> reagisce con ione FERRICO (Fe</a:t>
            </a:r>
            <a:r>
              <a:rPr lang="it-IT" sz="2400" baseline="30000" dirty="0"/>
              <a:t>3+ </a:t>
            </a:r>
            <a:r>
              <a:rPr lang="it-IT" sz="2400" dirty="0"/>
              <a:t>OSSIDATO)</a:t>
            </a:r>
          </a:p>
          <a:p>
            <a:pPr>
              <a:buFontTx/>
              <a:buNone/>
            </a:pPr>
            <a:r>
              <a:rPr lang="it-IT" sz="2400" dirty="0"/>
              <a:t>	della CITOCROMO OSSIDASI</a:t>
            </a:r>
          </a:p>
          <a:p>
            <a:pPr>
              <a:buFontTx/>
              <a:buNone/>
            </a:pPr>
            <a:endParaRPr lang="it-IT" sz="2400" dirty="0"/>
          </a:p>
          <a:p>
            <a:pPr>
              <a:buFontTx/>
              <a:buNone/>
            </a:pPr>
            <a:endParaRPr lang="it-IT" sz="2400" dirty="0"/>
          </a:p>
          <a:p>
            <a:pPr>
              <a:lnSpc>
                <a:spcPct val="70000"/>
              </a:lnSpc>
              <a:buFontTx/>
              <a:buNone/>
            </a:pPr>
            <a:r>
              <a:rPr lang="it-IT" sz="2400" dirty="0"/>
              <a:t>	INIBISCE RESPIRAZIONE CELLULARE</a:t>
            </a:r>
          </a:p>
          <a:p>
            <a:pPr>
              <a:lnSpc>
                <a:spcPct val="70000"/>
              </a:lnSpc>
              <a:buFontTx/>
              <a:buNone/>
            </a:pPr>
            <a:r>
              <a:rPr lang="it-IT" sz="2400" dirty="0"/>
              <a:t>      </a:t>
            </a:r>
            <a:r>
              <a:rPr lang="it-IT" sz="2800" dirty="0"/>
              <a:t>ridotto utilizzo cellulare di </a:t>
            </a:r>
            <a:r>
              <a:rPr lang="it-IT" sz="2800" dirty="0" smtClean="0"/>
              <a:t>O2</a:t>
            </a:r>
            <a:endParaRPr lang="it-IT" dirty="0"/>
          </a:p>
          <a:p>
            <a:pPr>
              <a:buFontTx/>
              <a:buNone/>
            </a:pPr>
            <a:endParaRPr lang="it-IT" sz="2400" dirty="0"/>
          </a:p>
          <a:p>
            <a:pPr>
              <a:buFontTx/>
              <a:buNone/>
            </a:pPr>
            <a:endParaRPr lang="it-IT" sz="2400" dirty="0"/>
          </a:p>
          <a:p>
            <a:pPr>
              <a:buFontTx/>
              <a:buNone/>
            </a:pPr>
            <a:r>
              <a:rPr lang="it-IT" dirty="0"/>
              <a:t>		    </a:t>
            </a:r>
            <a:r>
              <a:rPr lang="it-IT" b="1" dirty="0">
                <a:solidFill>
                  <a:srgbClr val="996600"/>
                </a:solidFill>
              </a:rPr>
              <a:t>IPOSSIA ISTOTOSSICA</a:t>
            </a:r>
          </a:p>
        </p:txBody>
      </p:sp>
      <p:sp>
        <p:nvSpPr>
          <p:cNvPr id="67588" name="AutoShape 4"/>
          <p:cNvSpPr>
            <a:spLocks noChangeArrowheads="1"/>
          </p:cNvSpPr>
          <p:nvPr/>
        </p:nvSpPr>
        <p:spPr bwMode="auto">
          <a:xfrm>
            <a:off x="4043363" y="3014663"/>
            <a:ext cx="228600" cy="609600"/>
          </a:xfrm>
          <a:prstGeom prst="downArrow">
            <a:avLst>
              <a:gd name="adj1" fmla="val 50000"/>
              <a:gd name="adj2" fmla="val 66667"/>
            </a:avLst>
          </a:prstGeom>
          <a:solidFill>
            <a:srgbClr val="FFFF00"/>
          </a:solidFill>
          <a:ln w="9525">
            <a:solidFill>
              <a:schemeClr val="tx1"/>
            </a:solidFill>
            <a:miter lim="800000"/>
            <a:headEnd/>
            <a:tailEnd/>
          </a:ln>
          <a:effectLst/>
        </p:spPr>
        <p:txBody>
          <a:bodyPr wrap="none" anchor="ctr"/>
          <a:lstStyle/>
          <a:p>
            <a:endParaRPr lang="it-IT"/>
          </a:p>
        </p:txBody>
      </p:sp>
      <p:sp>
        <p:nvSpPr>
          <p:cNvPr id="67589" name="AutoShape 5"/>
          <p:cNvSpPr>
            <a:spLocks noChangeArrowheads="1"/>
          </p:cNvSpPr>
          <p:nvPr/>
        </p:nvSpPr>
        <p:spPr bwMode="auto">
          <a:xfrm>
            <a:off x="4043363" y="4538663"/>
            <a:ext cx="228600" cy="609600"/>
          </a:xfrm>
          <a:prstGeom prst="downArrow">
            <a:avLst>
              <a:gd name="adj1" fmla="val 50000"/>
              <a:gd name="adj2" fmla="val 66667"/>
            </a:avLst>
          </a:prstGeom>
          <a:solidFill>
            <a:srgbClr val="FFFF00"/>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it-IT"/>
              <a:t>MANIFESTAZIONI CLINICHE</a:t>
            </a:r>
          </a:p>
        </p:txBody>
      </p:sp>
      <p:sp>
        <p:nvSpPr>
          <p:cNvPr id="68611" name="Rectangle 3"/>
          <p:cNvSpPr>
            <a:spLocks noGrp="1" noChangeArrowheads="1"/>
          </p:cNvSpPr>
          <p:nvPr>
            <p:ph type="body" idx="1"/>
          </p:nvPr>
        </p:nvSpPr>
        <p:spPr>
          <a:xfrm>
            <a:off x="685800" y="1981200"/>
            <a:ext cx="7772400" cy="4876800"/>
          </a:xfrm>
        </p:spPr>
        <p:txBody>
          <a:bodyPr/>
          <a:lstStyle/>
          <a:p>
            <a:pPr algn="ctr">
              <a:lnSpc>
                <a:spcPct val="90000"/>
              </a:lnSpc>
              <a:buFontTx/>
              <a:buNone/>
            </a:pPr>
            <a:r>
              <a:rPr lang="it-IT" sz="2000"/>
              <a:t>Segni aspecifici da </a:t>
            </a:r>
            <a:r>
              <a:rPr lang="it-IT" sz="2000" b="1"/>
              <a:t>sofferenza neuronale</a:t>
            </a:r>
            <a:r>
              <a:rPr lang="it-IT" sz="2000"/>
              <a:t>:</a:t>
            </a:r>
          </a:p>
          <a:p>
            <a:pPr algn="ctr">
              <a:lnSpc>
                <a:spcPct val="70000"/>
              </a:lnSpc>
              <a:buFontTx/>
              <a:buNone/>
            </a:pPr>
            <a:r>
              <a:rPr lang="it-IT" sz="2000"/>
              <a:t>cefalea, alterazione dello stato di coscienza,</a:t>
            </a:r>
          </a:p>
          <a:p>
            <a:pPr algn="ctr">
              <a:lnSpc>
                <a:spcPct val="70000"/>
              </a:lnSpc>
              <a:buFontTx/>
              <a:buNone/>
            </a:pPr>
            <a:r>
              <a:rPr lang="it-IT" sz="2000"/>
              <a:t>convulsioni, iperpnea, arresto respiratorio.</a:t>
            </a:r>
          </a:p>
          <a:p>
            <a:pPr algn="ctr">
              <a:lnSpc>
                <a:spcPct val="70000"/>
              </a:lnSpc>
              <a:buFontTx/>
              <a:buNone/>
            </a:pPr>
            <a:endParaRPr lang="it-IT" sz="2000"/>
          </a:p>
          <a:p>
            <a:pPr algn="ctr">
              <a:lnSpc>
                <a:spcPct val="70000"/>
              </a:lnSpc>
              <a:buFontTx/>
              <a:buNone/>
            </a:pPr>
            <a:r>
              <a:rPr lang="it-IT" sz="2000"/>
              <a:t>Odore di mandorle amare</a:t>
            </a:r>
          </a:p>
          <a:p>
            <a:pPr>
              <a:lnSpc>
                <a:spcPct val="70000"/>
              </a:lnSpc>
              <a:buFontTx/>
              <a:buNone/>
            </a:pPr>
            <a:endParaRPr lang="it-IT" sz="2000"/>
          </a:p>
          <a:p>
            <a:pPr algn="ctr">
              <a:lnSpc>
                <a:spcPct val="70000"/>
              </a:lnSpc>
              <a:buFontTx/>
              <a:buNone/>
            </a:pPr>
            <a:r>
              <a:rPr lang="it-IT" sz="2000"/>
              <a:t>Colore rosso vivo del sangue venoso:</a:t>
            </a:r>
          </a:p>
          <a:p>
            <a:pPr algn="ctr">
              <a:lnSpc>
                <a:spcPct val="70000"/>
              </a:lnSpc>
              <a:buFontTx/>
              <a:buNone/>
            </a:pPr>
            <a:r>
              <a:rPr lang="it-IT" sz="2000"/>
              <a:t>	SaO</a:t>
            </a:r>
            <a:r>
              <a:rPr lang="it-IT" sz="2000" baseline="-25000"/>
              <a:t>2</a:t>
            </a:r>
            <a:r>
              <a:rPr lang="it-IT" sz="2000"/>
              <a:t>-SvO</a:t>
            </a:r>
            <a:r>
              <a:rPr lang="it-IT" sz="2000" baseline="-25000"/>
              <a:t>2</a:t>
            </a:r>
            <a:r>
              <a:rPr lang="it-IT" sz="2000"/>
              <a:t>    SvO</a:t>
            </a:r>
            <a:r>
              <a:rPr lang="it-IT" sz="2000" baseline="-25000"/>
              <a:t>2</a:t>
            </a:r>
            <a:r>
              <a:rPr lang="it-IT" sz="2000"/>
              <a:t> </a:t>
            </a:r>
            <a:r>
              <a:rPr lang="it-IT" sz="2000">
                <a:cs typeface="Times New Roman" pitchFamily="18" charset="0"/>
              </a:rPr>
              <a:t>&gt; 85%</a:t>
            </a:r>
          </a:p>
          <a:p>
            <a:pPr algn="ctr">
              <a:lnSpc>
                <a:spcPct val="70000"/>
              </a:lnSpc>
              <a:buFontTx/>
              <a:buNone/>
            </a:pPr>
            <a:r>
              <a:rPr lang="it-IT" sz="2000">
                <a:cs typeface="Times New Roman" pitchFamily="18" charset="0"/>
              </a:rPr>
              <a:t>per NON UTILIZZO dell’O</a:t>
            </a:r>
            <a:r>
              <a:rPr lang="it-IT" sz="2000" baseline="-25000">
                <a:cs typeface="Times New Roman" pitchFamily="18" charset="0"/>
              </a:rPr>
              <a:t>2</a:t>
            </a:r>
          </a:p>
          <a:p>
            <a:pPr>
              <a:lnSpc>
                <a:spcPct val="70000"/>
              </a:lnSpc>
              <a:buFontTx/>
              <a:buNone/>
            </a:pPr>
            <a:endParaRPr lang="it-IT" sz="2000">
              <a:cs typeface="Times New Roman" pitchFamily="18" charset="0"/>
            </a:endParaRPr>
          </a:p>
          <a:p>
            <a:pPr algn="ctr">
              <a:lnSpc>
                <a:spcPct val="70000"/>
              </a:lnSpc>
              <a:buFontTx/>
              <a:buNone/>
            </a:pPr>
            <a:r>
              <a:rPr lang="it-IT" sz="2400" b="1"/>
              <a:t>Acidosi lattica</a:t>
            </a:r>
          </a:p>
          <a:p>
            <a:pPr>
              <a:lnSpc>
                <a:spcPct val="70000"/>
              </a:lnSpc>
              <a:buFontTx/>
              <a:buNone/>
            </a:pPr>
            <a:endParaRPr lang="it-IT" sz="2400"/>
          </a:p>
          <a:p>
            <a:pPr>
              <a:lnSpc>
                <a:spcPct val="70000"/>
              </a:lnSpc>
              <a:buFontTx/>
              <a:buNone/>
            </a:pPr>
            <a:r>
              <a:rPr lang="it-IT" sz="2400"/>
              <a:t>TOSSICITA’		LIEVE		GRAVE        FATALE</a:t>
            </a:r>
          </a:p>
          <a:p>
            <a:pPr>
              <a:lnSpc>
                <a:spcPct val="70000"/>
              </a:lnSpc>
              <a:buFontTx/>
              <a:buNone/>
            </a:pPr>
            <a:r>
              <a:rPr lang="it-IT" sz="2400"/>
              <a:t>CN </a:t>
            </a:r>
            <a:r>
              <a:rPr lang="it-IT" sz="2400">
                <a:cs typeface="Times New Roman" pitchFamily="18" charset="0"/>
              </a:rPr>
              <a:t>µg/ml		0.5-2.5            2.5-3		    &gt; 3	</a:t>
            </a:r>
            <a:r>
              <a:rPr lang="it-IT" sz="2000">
                <a:cs typeface="Times New Roman" pitchFamily="18" charset="0"/>
              </a:rPr>
              <a:t>	   </a:t>
            </a:r>
            <a:endParaRPr lang="it-IT" sz="2000"/>
          </a:p>
          <a:p>
            <a:pPr>
              <a:lnSpc>
                <a:spcPct val="70000"/>
              </a:lnSpc>
              <a:buFontTx/>
              <a:buNone/>
            </a:pPr>
            <a:endParaRPr lang="it-IT" sz="2800"/>
          </a:p>
        </p:txBody>
      </p:sp>
      <p:sp>
        <p:nvSpPr>
          <p:cNvPr id="68612" name="AutoShape 4"/>
          <p:cNvSpPr>
            <a:spLocks noChangeArrowheads="1"/>
          </p:cNvSpPr>
          <p:nvPr/>
        </p:nvSpPr>
        <p:spPr bwMode="auto">
          <a:xfrm>
            <a:off x="3059113" y="3933825"/>
            <a:ext cx="142875" cy="360363"/>
          </a:xfrm>
          <a:prstGeom prst="downArrow">
            <a:avLst>
              <a:gd name="adj1" fmla="val 50000"/>
              <a:gd name="adj2" fmla="val 63056"/>
            </a:avLst>
          </a:prstGeom>
          <a:solidFill>
            <a:schemeClr val="tx1"/>
          </a:solidFill>
          <a:ln w="9525">
            <a:solidFill>
              <a:schemeClr val="tx1"/>
            </a:solidFill>
            <a:miter lim="800000"/>
            <a:headEnd/>
            <a:tailEnd/>
          </a:ln>
          <a:effectLst/>
        </p:spPr>
        <p:txBody>
          <a:bodyPr wrap="none" anchor="ctr"/>
          <a:lstStyle/>
          <a:p>
            <a:endParaRPr lang="it-IT"/>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chemeClr val="hlink"/>
            </a:gs>
          </a:gsLst>
          <a:lin ang="5400000" scaled="1"/>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it-IT"/>
              <a:t>TERAPIA</a:t>
            </a:r>
          </a:p>
        </p:txBody>
      </p:sp>
      <p:sp>
        <p:nvSpPr>
          <p:cNvPr id="69635" name="Rectangle 3"/>
          <p:cNvSpPr>
            <a:spLocks noGrp="1" noChangeArrowheads="1"/>
          </p:cNvSpPr>
          <p:nvPr>
            <p:ph type="body" idx="1"/>
          </p:nvPr>
        </p:nvSpPr>
        <p:spPr/>
        <p:txBody>
          <a:bodyPr/>
          <a:lstStyle/>
          <a:p>
            <a:pPr algn="just">
              <a:buFontTx/>
              <a:buNone/>
            </a:pPr>
            <a:r>
              <a:rPr lang="it-IT" sz="2800" b="1"/>
              <a:t>NITRITI</a:t>
            </a:r>
            <a:r>
              <a:rPr lang="it-IT" sz="2800"/>
              <a:t> ossidano Fe dell’Hb, producendo</a:t>
            </a:r>
          </a:p>
          <a:p>
            <a:pPr algn="just">
              <a:buFontTx/>
              <a:buNone/>
            </a:pPr>
            <a:r>
              <a:rPr lang="it-IT" sz="2800"/>
              <a:t>MetHb che compete con citocromo ossidasi</a:t>
            </a:r>
          </a:p>
          <a:p>
            <a:pPr algn="just">
              <a:buFontTx/>
              <a:buNone/>
            </a:pPr>
            <a:r>
              <a:rPr lang="it-IT" sz="2800"/>
              <a:t>per legare CN, si forma cianometaHb e </a:t>
            </a:r>
          </a:p>
          <a:p>
            <a:pPr algn="just">
              <a:buFontTx/>
              <a:buNone/>
            </a:pPr>
            <a:r>
              <a:rPr lang="it-IT" sz="2800"/>
              <a:t>citocromo ossidasi viene riattivata.</a:t>
            </a:r>
          </a:p>
          <a:p>
            <a:pPr algn="just">
              <a:buFontTx/>
              <a:buNone/>
            </a:pPr>
            <a:r>
              <a:rPr lang="it-IT" sz="2800" b="1"/>
              <a:t>TIOSOLFATO</a:t>
            </a:r>
            <a:r>
              <a:rPr lang="it-IT" sz="2800"/>
              <a:t> per favorire escrezione di </a:t>
            </a:r>
          </a:p>
          <a:p>
            <a:pPr algn="just">
              <a:buFontTx/>
              <a:buNone/>
            </a:pPr>
            <a:r>
              <a:rPr lang="it-IT" sz="2800"/>
              <a:t>cianometaHb.</a:t>
            </a:r>
          </a:p>
          <a:p>
            <a:pPr algn="just">
              <a:buFontTx/>
              <a:buNone/>
            </a:pPr>
            <a:r>
              <a:rPr lang="it-IT" sz="2800" b="1"/>
              <a:t>O</a:t>
            </a:r>
            <a:r>
              <a:rPr lang="it-IT" sz="2800" b="1" baseline="-25000"/>
              <a:t>2</a:t>
            </a:r>
            <a:r>
              <a:rPr lang="it-IT" sz="2800" b="1"/>
              <a:t> terapia / O</a:t>
            </a:r>
            <a:r>
              <a:rPr lang="it-IT" sz="2800" b="1" baseline="-25000"/>
              <a:t>2</a:t>
            </a:r>
            <a:r>
              <a:rPr lang="it-IT" sz="2800" b="1"/>
              <a:t> terapia iperbarica</a:t>
            </a:r>
            <a:r>
              <a:rPr lang="it-IT"/>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457200" y="1600200"/>
            <a:ext cx="8229600" cy="4114800"/>
          </a:xfrm>
        </p:spPr>
        <p:txBody>
          <a:bodyPr/>
          <a:lstStyle/>
          <a:p>
            <a:pPr marL="0" indent="0" algn="just">
              <a:buFontTx/>
              <a:buNone/>
            </a:pPr>
            <a:r>
              <a:rPr lang="it-IT" sz="2800" b="1" i="1">
                <a:solidFill>
                  <a:srgbClr val="FF3300"/>
                </a:solidFill>
              </a:rPr>
              <a:t>PRINCIPI GENERALI NELLA PATOGENESI DEL DANNO POLMONARE CAUSATO DAGLI XENOBIOTICI</a:t>
            </a:r>
            <a:endParaRPr lang="it-IT" sz="28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chemeClr val="accent2"/>
                </a:solidFill>
              </a:rPr>
              <a:t>Un tipo importante di danno è quello causato da un carico ossidativo eccessivo come quello generato da:</a:t>
            </a:r>
          </a:p>
          <a:p>
            <a:pPr marL="0" indent="0" algn="just">
              <a:buFontTx/>
              <a:buNone/>
            </a:pPr>
            <a:r>
              <a:rPr lang="it-IT" sz="2800" b="1" i="1">
                <a:solidFill>
                  <a:schemeClr val="accent2"/>
                </a:solidFill>
              </a:rPr>
              <a:t>		ozono</a:t>
            </a:r>
          </a:p>
          <a:p>
            <a:pPr marL="0" indent="0" algn="just">
              <a:buFontTx/>
              <a:buNone/>
            </a:pPr>
            <a:r>
              <a:rPr lang="it-IT" sz="2800" b="1" i="1">
                <a:solidFill>
                  <a:schemeClr val="accent2"/>
                </a:solidFill>
              </a:rPr>
              <a:t>		ossidi nitrosi</a:t>
            </a:r>
          </a:p>
          <a:p>
            <a:pPr marL="0" indent="0" algn="just">
              <a:buFontTx/>
              <a:buNone/>
            </a:pPr>
            <a:r>
              <a:rPr lang="it-IT" sz="2800" b="1" i="1">
                <a:solidFill>
                  <a:schemeClr val="accent2"/>
                </a:solidFill>
              </a:rPr>
              <a:t>		fumo di tabacco</a:t>
            </a:r>
          </a:p>
          <a:p>
            <a:pPr marL="0" indent="0" algn="just">
              <a:buFontTx/>
              <a:buNone/>
            </a:pPr>
            <a:endParaRPr lang="it-IT" sz="2800" b="1" i="1">
              <a:solidFill>
                <a:schemeClr val="accent2"/>
              </a:solidFill>
            </a:endParaRPr>
          </a:p>
          <a:p>
            <a:pPr marL="0" indent="0" algn="just">
              <a:buFontTx/>
              <a:buNone/>
            </a:pPr>
            <a:endParaRPr lang="it-IT" sz="2400" b="1" i="1">
              <a:solidFill>
                <a:schemeClr val="accent2"/>
              </a:solidFill>
            </a:endParaRPr>
          </a:p>
        </p:txBody>
      </p:sp>
      <p:sp>
        <p:nvSpPr>
          <p:cNvPr id="32771"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1371600"/>
            <a:ext cx="8229600" cy="4114800"/>
          </a:xfrm>
        </p:spPr>
        <p:txBody>
          <a:bodyPr/>
          <a:lstStyle/>
          <a:p>
            <a:pPr marL="0" indent="0" algn="just">
              <a:buFontTx/>
              <a:buNone/>
            </a:pPr>
            <a:r>
              <a:rPr lang="it-IT" sz="2800" b="1" i="1">
                <a:solidFill>
                  <a:srgbClr val="FF3300"/>
                </a:solidFill>
              </a:rPr>
              <a:t>PRINCIPI GENERALI NELLA PATOGENESI DEL DANNO POLMONARE CAUSATO DAGLI XENOBIOTICI</a:t>
            </a:r>
            <a:endParaRPr lang="it-IT" sz="28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chemeClr val="accent2"/>
                </a:solidFill>
              </a:rPr>
              <a:t>La idro-solubilità è il fattore critico nel determinare la penetrazione di un gas:</a:t>
            </a:r>
          </a:p>
          <a:p>
            <a:pPr marL="0" indent="0" algn="just">
              <a:buFontTx/>
              <a:buNone/>
            </a:pPr>
            <a:endParaRPr lang="it-IT" sz="2800" b="1" i="1">
              <a:solidFill>
                <a:schemeClr val="accent2"/>
              </a:solidFill>
            </a:endParaRPr>
          </a:p>
          <a:p>
            <a:pPr marL="0" indent="0" algn="just">
              <a:buFontTx/>
              <a:buNone/>
            </a:pPr>
            <a:r>
              <a:rPr lang="it-IT" sz="2800" b="1" i="1">
                <a:solidFill>
                  <a:srgbClr val="FF3300"/>
                </a:solidFill>
              </a:rPr>
              <a:t>altamente solubili</a:t>
            </a:r>
            <a:r>
              <a:rPr lang="it-IT" sz="2800" b="1" i="1">
                <a:solidFill>
                  <a:schemeClr val="accent2"/>
                </a:solidFill>
              </a:rPr>
              <a:t>: </a:t>
            </a:r>
            <a:r>
              <a:rPr lang="it-IT" sz="2800" b="1" i="1">
                <a:solidFill>
                  <a:srgbClr val="339966"/>
                </a:solidFill>
              </a:rPr>
              <a:t>SO</a:t>
            </a:r>
            <a:r>
              <a:rPr lang="it-IT" sz="2800" b="1" i="1" baseline="-25000">
                <a:solidFill>
                  <a:srgbClr val="339966"/>
                </a:solidFill>
              </a:rPr>
              <a:t>2</a:t>
            </a:r>
            <a:r>
              <a:rPr lang="it-IT" sz="2800" b="1" i="1">
                <a:solidFill>
                  <a:schemeClr val="accent2"/>
                </a:solidFill>
              </a:rPr>
              <a:t> non progredisce oltre la mucosa nasale ed è relativamente non tossica, ma se veicolato da materiale particolato può superare tale barriera e penetrare in profondità.</a:t>
            </a:r>
          </a:p>
          <a:p>
            <a:pPr marL="0" indent="0" algn="just">
              <a:buFontTx/>
              <a:buNone/>
            </a:pPr>
            <a:endParaRPr lang="it-IT" sz="2800" b="1" i="1">
              <a:solidFill>
                <a:schemeClr val="accent2"/>
              </a:solidFill>
            </a:endParaRPr>
          </a:p>
          <a:p>
            <a:pPr marL="0" indent="0" algn="just">
              <a:buFontTx/>
              <a:buNone/>
            </a:pPr>
            <a:endParaRPr lang="it-IT" sz="2400" b="1" i="1">
              <a:solidFill>
                <a:schemeClr val="accent2"/>
              </a:solidFill>
            </a:endParaRPr>
          </a:p>
        </p:txBody>
      </p:sp>
      <p:sp>
        <p:nvSpPr>
          <p:cNvPr id="33795"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457200" y="1371600"/>
            <a:ext cx="8229600" cy="4114800"/>
          </a:xfrm>
        </p:spPr>
        <p:txBody>
          <a:bodyPr/>
          <a:lstStyle/>
          <a:p>
            <a:pPr marL="0" indent="0" algn="just">
              <a:buFontTx/>
              <a:buNone/>
            </a:pPr>
            <a:r>
              <a:rPr lang="it-IT" sz="2800" b="1" i="1">
                <a:solidFill>
                  <a:srgbClr val="FF3300"/>
                </a:solidFill>
              </a:rPr>
              <a:t>PRINCIPI GENERALI NELLA PATOGENESI DEL DANNO POLMONARE CAUSATO DAGLI XENOBIOTICI</a:t>
            </a:r>
            <a:endParaRPr lang="it-IT" sz="28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rgbClr val="FF3300"/>
                </a:solidFill>
              </a:rPr>
              <a:t>relativamente insolubili</a:t>
            </a:r>
            <a:r>
              <a:rPr lang="it-IT" sz="2800" b="1" i="1">
                <a:solidFill>
                  <a:schemeClr val="accent2"/>
                </a:solidFill>
              </a:rPr>
              <a:t>: </a:t>
            </a:r>
            <a:r>
              <a:rPr lang="it-IT" sz="2800" b="1" i="1">
                <a:solidFill>
                  <a:srgbClr val="339966"/>
                </a:solidFill>
              </a:rPr>
              <a:t>ozono</a:t>
            </a:r>
            <a:r>
              <a:rPr lang="it-IT" sz="2800" b="1" i="1">
                <a:solidFill>
                  <a:schemeClr val="accent2"/>
                </a:solidFill>
              </a:rPr>
              <a:t> e </a:t>
            </a:r>
            <a:r>
              <a:rPr lang="it-IT" sz="2800" b="1" i="1">
                <a:solidFill>
                  <a:srgbClr val="339966"/>
                </a:solidFill>
              </a:rPr>
              <a:t>ossidi di azoto</a:t>
            </a:r>
            <a:r>
              <a:rPr lang="it-IT" sz="2800" b="1" i="1">
                <a:solidFill>
                  <a:schemeClr val="accent2"/>
                </a:solidFill>
              </a:rPr>
              <a:t> penetrano profondamente nel polmone.</a:t>
            </a:r>
          </a:p>
          <a:p>
            <a:pPr marL="0" indent="0" algn="just">
              <a:buFontTx/>
              <a:buNone/>
            </a:pPr>
            <a:endParaRPr lang="it-IT" sz="2800" b="1" i="1">
              <a:solidFill>
                <a:schemeClr val="accent2"/>
              </a:solidFill>
            </a:endParaRPr>
          </a:p>
          <a:p>
            <a:pPr marL="0" indent="0" algn="just">
              <a:buFontTx/>
              <a:buNone/>
            </a:pPr>
            <a:r>
              <a:rPr lang="it-IT" sz="2800" b="1" i="1">
                <a:solidFill>
                  <a:srgbClr val="FF3300"/>
                </a:solidFill>
              </a:rPr>
              <a:t>insolubili</a:t>
            </a:r>
            <a:r>
              <a:rPr lang="it-IT" sz="2800" b="1" i="1">
                <a:solidFill>
                  <a:schemeClr val="accent2"/>
                </a:solidFill>
              </a:rPr>
              <a:t>: </a:t>
            </a:r>
            <a:r>
              <a:rPr lang="it-IT" sz="2800" b="1" i="1">
                <a:solidFill>
                  <a:srgbClr val="339966"/>
                </a:solidFill>
              </a:rPr>
              <a:t>CO</a:t>
            </a:r>
            <a:r>
              <a:rPr lang="it-IT" sz="2800" b="1" i="1">
                <a:solidFill>
                  <a:schemeClr val="accent2"/>
                </a:solidFill>
              </a:rPr>
              <a:t> e </a:t>
            </a:r>
            <a:r>
              <a:rPr lang="it-IT" sz="2800" b="1" i="1">
                <a:solidFill>
                  <a:srgbClr val="339966"/>
                </a:solidFill>
              </a:rPr>
              <a:t>H</a:t>
            </a:r>
            <a:r>
              <a:rPr lang="it-IT" sz="2800" b="1" i="1" baseline="-25000">
                <a:solidFill>
                  <a:srgbClr val="339966"/>
                </a:solidFill>
              </a:rPr>
              <a:t>2</a:t>
            </a:r>
            <a:r>
              <a:rPr lang="it-IT" sz="2800" b="1" i="1">
                <a:solidFill>
                  <a:srgbClr val="339966"/>
                </a:solidFill>
              </a:rPr>
              <a:t>S</a:t>
            </a:r>
            <a:r>
              <a:rPr lang="it-IT" sz="2800" b="1" i="1">
                <a:solidFill>
                  <a:schemeClr val="accent2"/>
                </a:solidFill>
              </a:rPr>
              <a:t> passano il tratto respiratorio e entrano nel torrente circolatorio per essere distribuiti all’organismo.</a:t>
            </a:r>
          </a:p>
          <a:p>
            <a:pPr marL="0" indent="0" algn="just">
              <a:buFontTx/>
              <a:buNone/>
            </a:pPr>
            <a:endParaRPr lang="it-IT" sz="2800" b="1" i="1">
              <a:solidFill>
                <a:schemeClr val="accent2"/>
              </a:solidFill>
            </a:endParaRPr>
          </a:p>
          <a:p>
            <a:pPr marL="0" indent="0" algn="just">
              <a:buFontTx/>
              <a:buNone/>
            </a:pPr>
            <a:endParaRPr lang="it-IT" sz="2400" b="1" i="1">
              <a:solidFill>
                <a:schemeClr val="accent2"/>
              </a:solidFill>
            </a:endParaRPr>
          </a:p>
        </p:txBody>
      </p:sp>
      <p:sp>
        <p:nvSpPr>
          <p:cNvPr id="34819"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57200" y="1752600"/>
            <a:ext cx="8229600" cy="4114800"/>
          </a:xfrm>
        </p:spPr>
        <p:txBody>
          <a:bodyPr/>
          <a:lstStyle/>
          <a:p>
            <a:pPr marL="0" indent="0" algn="just">
              <a:buFontTx/>
              <a:buNone/>
            </a:pPr>
            <a:r>
              <a:rPr lang="it-IT" sz="2800" b="1" i="1">
                <a:solidFill>
                  <a:srgbClr val="FF3300"/>
                </a:solidFill>
              </a:rPr>
              <a:t>PRINCIPI GENERALI NELLA PATOGENESI DEL DANNO POLMONARE CAUSATO DAGLI XENOBIOTICI</a:t>
            </a:r>
            <a:endParaRPr lang="it-IT" sz="28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chemeClr val="accent2"/>
                </a:solidFill>
              </a:rPr>
              <a:t>Fattore importante può risultare il metabolismo ossidativo (es. idrocarburi policiclici aromatici) mediato soprattutto dal cit. P-450 1A1.</a:t>
            </a:r>
          </a:p>
          <a:p>
            <a:pPr marL="0" indent="0" algn="just">
              <a:buFontTx/>
              <a:buNone/>
            </a:pPr>
            <a:endParaRPr lang="it-IT" sz="2800" b="1" i="1">
              <a:solidFill>
                <a:schemeClr val="accent2"/>
              </a:solidFill>
            </a:endParaRPr>
          </a:p>
          <a:p>
            <a:pPr marL="0" indent="0" algn="just">
              <a:buFontTx/>
              <a:buNone/>
            </a:pPr>
            <a:endParaRPr lang="it-IT" sz="2400" b="1" i="1">
              <a:solidFill>
                <a:schemeClr val="accent2"/>
              </a:solidFill>
            </a:endParaRPr>
          </a:p>
        </p:txBody>
      </p:sp>
      <p:sp>
        <p:nvSpPr>
          <p:cNvPr id="35843"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1447800"/>
            <a:ext cx="8229600" cy="4114800"/>
          </a:xfrm>
        </p:spPr>
        <p:txBody>
          <a:bodyPr/>
          <a:lstStyle/>
          <a:p>
            <a:pPr marL="0" indent="0" algn="ctr">
              <a:buFontTx/>
              <a:buNone/>
            </a:pPr>
            <a:r>
              <a:rPr lang="it-IT" sz="2800" b="1" i="1">
                <a:solidFill>
                  <a:srgbClr val="FF3300"/>
                </a:solidFill>
              </a:rPr>
              <a:t>BRONCOPNEUOMOPATIE PROFESSIONALI</a:t>
            </a:r>
            <a:endParaRPr lang="it-IT" sz="2800" b="1" i="1">
              <a:solidFill>
                <a:schemeClr val="accent2"/>
              </a:solidFill>
            </a:endParaRPr>
          </a:p>
          <a:p>
            <a:pPr marL="0" indent="0" algn="just">
              <a:buFontTx/>
              <a:buNone/>
            </a:pPr>
            <a:endParaRPr lang="it-IT" sz="2400" b="1" i="1">
              <a:solidFill>
                <a:schemeClr val="accent2"/>
              </a:solidFill>
            </a:endParaRPr>
          </a:p>
          <a:p>
            <a:pPr marL="0" indent="0" algn="just">
              <a:lnSpc>
                <a:spcPct val="70000"/>
              </a:lnSpc>
              <a:buFontTx/>
              <a:buNone/>
            </a:pPr>
            <a:r>
              <a:rPr lang="it-IT" sz="2800" b="1" i="1">
                <a:solidFill>
                  <a:schemeClr val="accent2"/>
                </a:solidFill>
              </a:rPr>
              <a:t>Sono un complesso di condizioni patologiche dell’apparato respiratorio che hanno in comune una relazione causa-effetto con l’esposizione ad agenti lesivi negli ambienti di lavoro.</a:t>
            </a: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chemeClr val="accent2"/>
                </a:solidFill>
              </a:rPr>
              <a:t>La deposizione nelle vie aeree degli aerosoli inalati è condizionata dalla </a:t>
            </a:r>
            <a:r>
              <a:rPr lang="it-IT" sz="2800" b="1" i="1">
                <a:solidFill>
                  <a:srgbClr val="FF3300"/>
                </a:solidFill>
              </a:rPr>
              <a:t>dimensione</a:t>
            </a:r>
            <a:r>
              <a:rPr lang="it-IT" sz="2800" b="1" i="1">
                <a:solidFill>
                  <a:schemeClr val="accent2"/>
                </a:solidFill>
              </a:rPr>
              <a:t>, </a:t>
            </a:r>
            <a:r>
              <a:rPr lang="it-IT" sz="2800" b="1" i="1">
                <a:solidFill>
                  <a:srgbClr val="FF3300"/>
                </a:solidFill>
              </a:rPr>
              <a:t>densità</a:t>
            </a:r>
            <a:r>
              <a:rPr lang="it-IT" sz="2800" b="1" i="1">
                <a:solidFill>
                  <a:schemeClr val="accent2"/>
                </a:solidFill>
              </a:rPr>
              <a:t>, </a:t>
            </a:r>
            <a:r>
              <a:rPr lang="it-IT" sz="2800" b="1" i="1">
                <a:solidFill>
                  <a:srgbClr val="FF3300"/>
                </a:solidFill>
              </a:rPr>
              <a:t>proprietà igroscopiche</a:t>
            </a:r>
            <a:r>
              <a:rPr lang="it-IT" sz="2800" b="1" i="1">
                <a:solidFill>
                  <a:schemeClr val="accent2"/>
                </a:solidFill>
              </a:rPr>
              <a:t> e </a:t>
            </a:r>
            <a:r>
              <a:rPr lang="it-IT" sz="2800" b="1" i="1">
                <a:solidFill>
                  <a:srgbClr val="FF3300"/>
                </a:solidFill>
              </a:rPr>
              <a:t>carica elettrica</a:t>
            </a:r>
            <a:r>
              <a:rPr lang="it-IT" sz="2800" b="1" i="1">
                <a:solidFill>
                  <a:schemeClr val="accent2"/>
                </a:solidFill>
              </a:rPr>
              <a:t> delle particelle, dall’</a:t>
            </a:r>
            <a:r>
              <a:rPr lang="it-IT" sz="2800" b="1" i="1">
                <a:solidFill>
                  <a:srgbClr val="FF3300"/>
                </a:solidFill>
              </a:rPr>
              <a:t>anatomia del tratto respiratorio</a:t>
            </a:r>
            <a:r>
              <a:rPr lang="it-IT" sz="2800" b="1" i="1">
                <a:solidFill>
                  <a:schemeClr val="accent2"/>
                </a:solidFill>
              </a:rPr>
              <a:t> e dalle </a:t>
            </a:r>
            <a:r>
              <a:rPr lang="it-IT" sz="2800" b="1" i="1">
                <a:solidFill>
                  <a:srgbClr val="FF3300"/>
                </a:solidFill>
              </a:rPr>
              <a:t>caratteristiche del flusso aereo</a:t>
            </a:r>
            <a:r>
              <a:rPr lang="it-IT" sz="2800" b="1" i="1">
                <a:solidFill>
                  <a:schemeClr val="accent2"/>
                </a:solidFill>
              </a:rPr>
              <a:t> durante il ciclo respiratorio.</a:t>
            </a:r>
          </a:p>
          <a:p>
            <a:pPr marL="0" indent="0" algn="just">
              <a:buFontTx/>
              <a:buNone/>
            </a:pPr>
            <a:endParaRPr lang="it-IT" sz="2800" b="1" i="1">
              <a:solidFill>
                <a:schemeClr val="accent2"/>
              </a:solidFill>
            </a:endParaRPr>
          </a:p>
          <a:p>
            <a:pPr marL="0" indent="0" algn="just">
              <a:buFontTx/>
              <a:buNone/>
            </a:pPr>
            <a:endParaRPr lang="it-IT" sz="2400" b="1" i="1">
              <a:solidFill>
                <a:schemeClr val="accent2"/>
              </a:solidFill>
            </a:endParaRPr>
          </a:p>
        </p:txBody>
      </p:sp>
      <p:sp>
        <p:nvSpPr>
          <p:cNvPr id="36867"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1905000"/>
            <a:ext cx="8229600" cy="4114800"/>
          </a:xfrm>
        </p:spPr>
        <p:txBody>
          <a:bodyPr/>
          <a:lstStyle/>
          <a:p>
            <a:pPr marL="0" indent="0" algn="just">
              <a:buFontTx/>
              <a:buNone/>
            </a:pPr>
            <a:r>
              <a:rPr lang="it-IT" b="1" i="1" dirty="0">
                <a:solidFill>
                  <a:srgbClr val="FF3300"/>
                </a:solidFill>
              </a:rPr>
              <a:t>TRANSITO NASALE</a:t>
            </a:r>
            <a:endParaRPr lang="it-IT" sz="2400" b="1" i="1" dirty="0">
              <a:solidFill>
                <a:schemeClr val="accent2"/>
              </a:solidFill>
            </a:endParaRPr>
          </a:p>
          <a:p>
            <a:pPr marL="0" indent="0" algn="just">
              <a:buFontTx/>
              <a:buNone/>
            </a:pPr>
            <a:endParaRPr lang="it-IT" sz="2400" b="1" i="1" dirty="0">
              <a:solidFill>
                <a:schemeClr val="accent2"/>
              </a:solidFill>
            </a:endParaRPr>
          </a:p>
          <a:p>
            <a:pPr marL="0" indent="0" algn="just">
              <a:buFontTx/>
              <a:buNone/>
            </a:pPr>
            <a:r>
              <a:rPr lang="it-IT" sz="2800" b="1" i="1" dirty="0">
                <a:solidFill>
                  <a:srgbClr val="FF0000"/>
                </a:solidFill>
              </a:rPr>
              <a:t>Il metabolismo dell’epitelio olfattivo può giocare un ruolo nel facilitare o prevenire l’accesso di inalanti direttamente al cervello: p.e. lo xilene inalato viene metabolizzato e i metaboliti trasmessi al cervello per via assonale.</a:t>
            </a:r>
            <a:endParaRPr lang="it-IT" sz="2400" b="1" i="1" dirty="0">
              <a:solidFill>
                <a:srgbClr val="FF0000"/>
              </a:solidFill>
            </a:endParaRPr>
          </a:p>
        </p:txBody>
      </p:sp>
      <p:sp>
        <p:nvSpPr>
          <p:cNvPr id="25603" name="Rectangle 3"/>
          <p:cNvSpPr>
            <a:spLocks noGrp="1" noChangeArrowheads="1"/>
          </p:cNvSpPr>
          <p:nvPr>
            <p:ph type="title"/>
          </p:nvPr>
        </p:nvSpPr>
        <p:spPr/>
        <p:txBody>
          <a:bodyPr/>
          <a:lstStyle/>
          <a:p>
            <a:r>
              <a:rPr lang="it-IT" sz="4000" b="1" i="1">
                <a:solidFill>
                  <a:schemeClr val="accent2"/>
                </a:solidFill>
              </a:rPr>
              <a:t>TOSSICOLOGIA POLMONARE</a:t>
            </a:r>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0"/>
          <p:cNvSpPr>
            <a:spLocks noGrp="1" noChangeArrowheads="1"/>
          </p:cNvSpPr>
          <p:nvPr>
            <p:ph type="body" idx="1"/>
          </p:nvPr>
        </p:nvSpPr>
        <p:spPr>
          <a:xfrm>
            <a:off x="457200" y="1447800"/>
            <a:ext cx="8229600" cy="4114800"/>
          </a:xfrm>
        </p:spPr>
        <p:txBody>
          <a:bodyPr/>
          <a:lstStyle/>
          <a:p>
            <a:pPr marL="0" indent="0" algn="ctr">
              <a:buFontTx/>
              <a:buNone/>
            </a:pPr>
            <a:r>
              <a:rPr lang="it-IT" sz="2800" b="1" i="1">
                <a:solidFill>
                  <a:srgbClr val="FF3300"/>
                </a:solidFill>
              </a:rPr>
              <a:t>BRONCOPNEUOMOPATIE PROFESSIONALI</a:t>
            </a:r>
            <a:endParaRPr lang="it-IT" sz="2800" b="1" i="1">
              <a:solidFill>
                <a:schemeClr val="accent2"/>
              </a:solidFill>
            </a:endParaRPr>
          </a:p>
          <a:p>
            <a:pPr marL="0" indent="0" algn="just">
              <a:buFontTx/>
              <a:buNone/>
            </a:pPr>
            <a:endParaRPr lang="it-IT" sz="2400" b="1" i="1">
              <a:solidFill>
                <a:schemeClr val="accent2"/>
              </a:solidFill>
            </a:endParaRPr>
          </a:p>
          <a:p>
            <a:pPr marL="0" indent="0" algn="just">
              <a:lnSpc>
                <a:spcPct val="70000"/>
              </a:lnSpc>
              <a:buFontTx/>
              <a:buNone/>
            </a:pPr>
            <a:r>
              <a:rPr lang="it-IT" sz="2800" b="1" i="1">
                <a:solidFill>
                  <a:schemeClr val="accent2"/>
                </a:solidFill>
              </a:rPr>
              <a:t>La deposizione può avvenire per </a:t>
            </a:r>
            <a:r>
              <a:rPr lang="it-IT" sz="2800" b="1" i="1">
                <a:solidFill>
                  <a:srgbClr val="FF3300"/>
                </a:solidFill>
              </a:rPr>
              <a:t>sedimentazione gravitazionale</a:t>
            </a:r>
            <a:r>
              <a:rPr lang="it-IT" sz="2800" b="1" i="1">
                <a:solidFill>
                  <a:schemeClr val="accent2"/>
                </a:solidFill>
              </a:rPr>
              <a:t> ed è influenzata dal diametro e dalla densità delle particelle, per </a:t>
            </a:r>
            <a:r>
              <a:rPr lang="it-IT" sz="2800" b="1" i="1">
                <a:solidFill>
                  <a:srgbClr val="FF3300"/>
                </a:solidFill>
              </a:rPr>
              <a:t>impatto inerziale</a:t>
            </a:r>
            <a:r>
              <a:rPr lang="it-IT" sz="2800" b="1" i="1">
                <a:solidFill>
                  <a:schemeClr val="accent2"/>
                </a:solidFill>
              </a:rPr>
              <a:t> e, nel caso di particelle con diametro &lt; 0,1 </a:t>
            </a:r>
            <a:r>
              <a:rPr lang="it-IT" sz="2800" b="1" i="1">
                <a:solidFill>
                  <a:schemeClr val="accent2"/>
                </a:solidFill>
                <a:sym typeface="Symbol" pitchFamily="18" charset="2"/>
              </a:rPr>
              <a:t>, per </a:t>
            </a:r>
            <a:r>
              <a:rPr lang="it-IT" sz="2800" b="1" i="1">
                <a:solidFill>
                  <a:srgbClr val="FF3300"/>
                </a:solidFill>
                <a:sym typeface="Symbol" pitchFamily="18" charset="2"/>
              </a:rPr>
              <a:t>diffusione browniana</a:t>
            </a:r>
            <a:r>
              <a:rPr lang="it-IT" sz="2800" b="1" i="1">
                <a:solidFill>
                  <a:schemeClr val="accent2"/>
                </a:solidFill>
                <a:sym typeface="Symbol" pitchFamily="18" charset="2"/>
              </a:rPr>
              <a:t>.</a:t>
            </a:r>
          </a:p>
          <a:p>
            <a:pPr marL="0" indent="0" algn="just">
              <a:lnSpc>
                <a:spcPct val="70000"/>
              </a:lnSpc>
              <a:buFontTx/>
              <a:buNone/>
            </a:pPr>
            <a:endParaRPr lang="it-IT" sz="2800" b="1" i="1">
              <a:solidFill>
                <a:schemeClr val="accent2"/>
              </a:solidFill>
              <a:sym typeface="Symbol" pitchFamily="18" charset="2"/>
            </a:endParaRPr>
          </a:p>
          <a:p>
            <a:pPr marL="0" indent="0" algn="just">
              <a:lnSpc>
                <a:spcPct val="70000"/>
              </a:lnSpc>
              <a:buFontTx/>
              <a:buNone/>
            </a:pPr>
            <a:r>
              <a:rPr lang="it-IT" sz="2800" b="1" i="1">
                <a:solidFill>
                  <a:schemeClr val="accent2"/>
                </a:solidFill>
                <a:sym typeface="Symbol" pitchFamily="18" charset="2"/>
              </a:rPr>
              <a:t>Solo particelle con  &lt; 5  raggiungono i polmoni. Quelle con  &gt; 10  non superano il filtro costituito dalle vie nasali, che trattengono anche il 50% delle particelle con  di circa 5 . Solo il 20% delle particelle con  compreso tra 0,1 e 0,5  viene trattenuto, mentre la maggior parte di esse viene riespirata.</a:t>
            </a:r>
            <a:endParaRPr lang="it-IT" sz="2800" b="1" i="1">
              <a:solidFill>
                <a:schemeClr val="accent2"/>
              </a:solidFill>
            </a:endParaRPr>
          </a:p>
          <a:p>
            <a:pPr marL="0" indent="0" algn="just">
              <a:buFontTx/>
              <a:buNone/>
            </a:pPr>
            <a:endParaRPr lang="it-IT" sz="2400" b="1" i="1">
              <a:solidFill>
                <a:schemeClr val="accent2"/>
              </a:solidFill>
            </a:endParaRPr>
          </a:p>
        </p:txBody>
      </p:sp>
      <p:sp>
        <p:nvSpPr>
          <p:cNvPr id="37891" name="Rectangle 2051"/>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hlink"/>
            </a:gs>
          </a:gsLst>
          <a:lin ang="5400000" scaled="1"/>
        </a:gradFill>
        <a:effectLst/>
      </p:bgPr>
    </p:bg>
    <p:spTree>
      <p:nvGrpSpPr>
        <p:cNvPr id="1" name=""/>
        <p:cNvGrpSpPr/>
        <p:nvPr/>
      </p:nvGrpSpPr>
      <p:grpSpPr>
        <a:xfrm>
          <a:off x="0" y="0"/>
          <a:ext cx="0" cy="0"/>
          <a:chOff x="0" y="0"/>
          <a:chExt cx="0" cy="0"/>
        </a:xfrm>
      </p:grpSpPr>
      <p:pic>
        <p:nvPicPr>
          <p:cNvPr id="19458" name="Picture 2" descr="C:\Documenti\trevisan\fig060339.jpg"/>
          <p:cNvPicPr>
            <a:picLocks noChangeAspect="1" noChangeArrowheads="1"/>
          </p:cNvPicPr>
          <p:nvPr/>
        </p:nvPicPr>
        <p:blipFill>
          <a:blip r:embed="rId2" cstate="print"/>
          <a:srcRect/>
          <a:stretch>
            <a:fillRect/>
          </a:stretch>
        </p:blipFill>
        <p:spPr bwMode="auto">
          <a:xfrm>
            <a:off x="990600" y="892175"/>
            <a:ext cx="7162800" cy="5072063"/>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1066800"/>
            <a:ext cx="8229600" cy="4114800"/>
          </a:xfrm>
        </p:spPr>
        <p:txBody>
          <a:bodyPr/>
          <a:lstStyle/>
          <a:p>
            <a:pPr marL="0" indent="0" algn="ctr">
              <a:buFontTx/>
              <a:buNone/>
            </a:pPr>
            <a:r>
              <a:rPr lang="it-IT" sz="2800" b="1" i="1">
                <a:solidFill>
                  <a:srgbClr val="FF3300"/>
                </a:solidFill>
              </a:rPr>
              <a:t>IL DANNO POLMONARE</a:t>
            </a:r>
            <a:endParaRPr lang="it-IT" sz="2800" b="1" i="1">
              <a:solidFill>
                <a:schemeClr val="accent2"/>
              </a:solidFill>
            </a:endParaRPr>
          </a:p>
          <a:p>
            <a:pPr marL="0" indent="0" algn="just">
              <a:buFontTx/>
              <a:buNone/>
            </a:pPr>
            <a:endParaRPr lang="it-IT" sz="2400" b="1" i="1">
              <a:solidFill>
                <a:schemeClr val="accent2"/>
              </a:solidFill>
            </a:endParaRPr>
          </a:p>
          <a:p>
            <a:pPr marL="0" indent="0" algn="just">
              <a:lnSpc>
                <a:spcPct val="70000"/>
              </a:lnSpc>
              <a:buFontTx/>
              <a:buNone/>
            </a:pPr>
            <a:r>
              <a:rPr lang="it-IT" sz="2800" b="1" i="1">
                <a:solidFill>
                  <a:schemeClr val="accent2"/>
                </a:solidFill>
              </a:rPr>
              <a:t>a) </a:t>
            </a:r>
            <a:r>
              <a:rPr lang="it-IT" sz="2800" b="1" i="1">
                <a:solidFill>
                  <a:srgbClr val="FF3300"/>
                </a:solidFill>
              </a:rPr>
              <a:t>gas tossici</a:t>
            </a:r>
            <a:r>
              <a:rPr lang="it-IT" sz="2800" b="1" i="1">
                <a:solidFill>
                  <a:schemeClr val="accent2"/>
                </a:solidFill>
              </a:rPr>
              <a:t>:	tracheobronchiti</a:t>
            </a:r>
          </a:p>
          <a:p>
            <a:pPr marL="0" indent="0" algn="just">
              <a:lnSpc>
                <a:spcPct val="70000"/>
              </a:lnSpc>
              <a:buFontTx/>
              <a:buNone/>
            </a:pPr>
            <a:r>
              <a:rPr lang="it-IT" sz="2800" b="1" i="1">
                <a:solidFill>
                  <a:schemeClr val="accent2"/>
                </a:solidFill>
              </a:rPr>
              <a:t>			edema polmonare</a:t>
            </a:r>
          </a:p>
          <a:p>
            <a:pPr marL="0" indent="0" algn="just">
              <a:lnSpc>
                <a:spcPct val="70000"/>
              </a:lnSpc>
              <a:buFontTx/>
              <a:buNone/>
            </a:pPr>
            <a:r>
              <a:rPr lang="it-IT" sz="2800" b="1" i="1">
                <a:solidFill>
                  <a:schemeClr val="accent2"/>
                </a:solidFill>
              </a:rPr>
              <a:t>			polmonite emorragica</a:t>
            </a:r>
          </a:p>
          <a:p>
            <a:pPr marL="0" indent="0" algn="just">
              <a:lnSpc>
                <a:spcPct val="70000"/>
              </a:lnSpc>
              <a:buFontTx/>
              <a:buNone/>
            </a:pPr>
            <a:r>
              <a:rPr lang="it-IT" sz="2800" b="1" i="1">
                <a:solidFill>
                  <a:schemeClr val="accent2"/>
                </a:solidFill>
              </a:rPr>
              <a:t>			distruzione epitelio alveolare</a:t>
            </a: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chemeClr val="accent2"/>
                </a:solidFill>
              </a:rPr>
              <a:t>Gli effetti sono condizionati dal </a:t>
            </a:r>
            <a:r>
              <a:rPr lang="it-IT" sz="2800" b="1" i="1">
                <a:solidFill>
                  <a:schemeClr val="accent2"/>
                </a:solidFill>
                <a:sym typeface="Symbol" pitchFamily="18" charset="2"/>
              </a:rPr>
              <a:t> e dalla idrosolubilità.</a:t>
            </a:r>
          </a:p>
          <a:p>
            <a:pPr marL="0" indent="0" algn="just">
              <a:lnSpc>
                <a:spcPct val="70000"/>
              </a:lnSpc>
              <a:buFontTx/>
              <a:buNone/>
            </a:pPr>
            <a:r>
              <a:rPr lang="it-IT" sz="2800" b="1" i="1">
                <a:solidFill>
                  <a:srgbClr val="FF3300"/>
                </a:solidFill>
                <a:sym typeface="Symbol" pitchFamily="18" charset="2"/>
              </a:rPr>
              <a:t>Ammoniaca</a:t>
            </a:r>
            <a:r>
              <a:rPr lang="it-IT" sz="2800" b="1" i="1">
                <a:solidFill>
                  <a:schemeClr val="accent2"/>
                </a:solidFill>
                <a:sym typeface="Symbol" pitchFamily="18" charset="2"/>
              </a:rPr>
              <a:t> e </a:t>
            </a:r>
            <a:r>
              <a:rPr lang="it-IT" sz="2800" b="1" i="1">
                <a:solidFill>
                  <a:srgbClr val="FF3300"/>
                </a:solidFill>
                <a:sym typeface="Symbol" pitchFamily="18" charset="2"/>
              </a:rPr>
              <a:t>anidride solforosa</a:t>
            </a:r>
            <a:r>
              <a:rPr lang="it-IT" sz="2800" b="1" i="1">
                <a:solidFill>
                  <a:schemeClr val="accent2"/>
                </a:solidFill>
                <a:sym typeface="Symbol" pitchFamily="18" charset="2"/>
              </a:rPr>
              <a:t>, altamente idrosolubili, esplicano il loro effetto a livello delle vie aeree superiori e raggiungono le vie distali solo se inalate in grande quantità.</a:t>
            </a:r>
          </a:p>
          <a:p>
            <a:pPr marL="0" indent="0" algn="just">
              <a:lnSpc>
                <a:spcPct val="70000"/>
              </a:lnSpc>
              <a:buFontTx/>
              <a:buNone/>
            </a:pPr>
            <a:r>
              <a:rPr lang="it-IT" sz="2800" b="1" i="1">
                <a:solidFill>
                  <a:srgbClr val="FF3300"/>
                </a:solidFill>
                <a:sym typeface="Symbol" pitchFamily="18" charset="2"/>
              </a:rPr>
              <a:t>Fosgene</a:t>
            </a:r>
            <a:r>
              <a:rPr lang="it-IT" sz="2800" b="1" i="1">
                <a:solidFill>
                  <a:schemeClr val="accent2"/>
                </a:solidFill>
                <a:sym typeface="Symbol" pitchFamily="18" charset="2"/>
              </a:rPr>
              <a:t> e </a:t>
            </a:r>
            <a:r>
              <a:rPr lang="it-IT" sz="2800" b="1" i="1">
                <a:solidFill>
                  <a:srgbClr val="FF3300"/>
                </a:solidFill>
                <a:sym typeface="Symbol" pitchFamily="18" charset="2"/>
              </a:rPr>
              <a:t>ossidi di azoto</a:t>
            </a:r>
            <a:r>
              <a:rPr lang="it-IT" sz="2800" b="1" i="1">
                <a:solidFill>
                  <a:schemeClr val="accent2"/>
                </a:solidFill>
                <a:sym typeface="Symbol" pitchFamily="18" charset="2"/>
              </a:rPr>
              <a:t>, poco idrosolubili, hanno effetti sul polmone profondo.</a:t>
            </a:r>
            <a:endParaRPr lang="it-IT" sz="2800" b="1" i="1">
              <a:solidFill>
                <a:schemeClr val="accent2"/>
              </a:solidFill>
            </a:endParaRPr>
          </a:p>
          <a:p>
            <a:pPr marL="0" indent="0" algn="just">
              <a:buFontTx/>
              <a:buNone/>
            </a:pPr>
            <a:endParaRPr lang="it-IT" sz="2400" b="1" i="1">
              <a:solidFill>
                <a:schemeClr val="accent2"/>
              </a:solidFill>
            </a:endParaRPr>
          </a:p>
        </p:txBody>
      </p:sp>
      <p:sp>
        <p:nvSpPr>
          <p:cNvPr id="38915"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57200" y="1828800"/>
            <a:ext cx="8229600" cy="4114800"/>
          </a:xfrm>
        </p:spPr>
        <p:txBody>
          <a:bodyPr/>
          <a:lstStyle/>
          <a:p>
            <a:pPr marL="0" indent="0" algn="ctr">
              <a:buFontTx/>
              <a:buNone/>
            </a:pPr>
            <a:r>
              <a:rPr lang="it-IT" sz="2800" b="1" i="1">
                <a:solidFill>
                  <a:srgbClr val="FF3300"/>
                </a:solidFill>
              </a:rPr>
              <a:t>IL DANNO POLMONARE</a:t>
            </a:r>
            <a:endParaRPr lang="it-IT" sz="2800" b="1" i="1">
              <a:solidFill>
                <a:schemeClr val="accent2"/>
              </a:solidFill>
            </a:endParaRPr>
          </a:p>
          <a:p>
            <a:pPr marL="0" indent="0" algn="just">
              <a:buFontTx/>
              <a:buNone/>
            </a:pPr>
            <a:endParaRPr lang="it-IT" sz="2400" b="1" i="1">
              <a:solidFill>
                <a:schemeClr val="accent2"/>
              </a:solidFill>
            </a:endParaRPr>
          </a:p>
          <a:p>
            <a:pPr marL="0" indent="0" algn="just">
              <a:lnSpc>
                <a:spcPct val="70000"/>
              </a:lnSpc>
              <a:buFontTx/>
              <a:buNone/>
            </a:pPr>
            <a:r>
              <a:rPr lang="it-IT" sz="2800" b="1" i="1">
                <a:solidFill>
                  <a:schemeClr val="accent2"/>
                </a:solidFill>
              </a:rPr>
              <a:t>		b)</a:t>
            </a:r>
            <a:r>
              <a:rPr lang="it-IT" sz="2800" b="1" i="1">
                <a:solidFill>
                  <a:srgbClr val="FF3300"/>
                </a:solidFill>
              </a:rPr>
              <a:t> polveri</a:t>
            </a:r>
            <a:endParaRPr lang="it-IT" sz="2800" b="1" i="1">
              <a:solidFill>
                <a:schemeClr val="accent2"/>
              </a:solidFill>
            </a:endParaRP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chemeClr val="accent2"/>
                </a:solidFill>
              </a:rPr>
              <a:t>		c) </a:t>
            </a:r>
            <a:r>
              <a:rPr lang="it-IT" sz="2800" b="1" i="1">
                <a:solidFill>
                  <a:srgbClr val="FF3300"/>
                </a:solidFill>
              </a:rPr>
              <a:t>sostanze sensibilizzanti</a:t>
            </a:r>
            <a:endParaRPr lang="it-IT" sz="2400" b="1" i="1">
              <a:solidFill>
                <a:srgbClr val="FF3300"/>
              </a:solidFill>
            </a:endParaRPr>
          </a:p>
        </p:txBody>
      </p:sp>
      <p:sp>
        <p:nvSpPr>
          <p:cNvPr id="39939"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TOSSICITA’ </a:t>
            </a:r>
            <a:r>
              <a:rPr lang="it-IT" dirty="0" err="1" smtClean="0"/>
              <a:t>Bleomicina</a:t>
            </a:r>
            <a:endParaRPr lang="it-IT" dirty="0"/>
          </a:p>
        </p:txBody>
      </p:sp>
      <p:sp>
        <p:nvSpPr>
          <p:cNvPr id="3" name="Segnaposto contenuto 2"/>
          <p:cNvSpPr>
            <a:spLocks noGrp="1"/>
          </p:cNvSpPr>
          <p:nvPr>
            <p:ph idx="1"/>
          </p:nvPr>
        </p:nvSpPr>
        <p:spPr/>
        <p:txBody>
          <a:bodyPr/>
          <a:lstStyle/>
          <a:p>
            <a:r>
              <a:rPr lang="it-IT" sz="2000" b="1" u="sng" dirty="0" err="1" smtClean="0"/>
              <a:t>Bleomicina</a:t>
            </a:r>
            <a:r>
              <a:rPr lang="it-IT" sz="2000" b="1" u="sng" dirty="0" smtClean="0"/>
              <a:t>.</a:t>
            </a:r>
            <a:r>
              <a:rPr lang="it-IT" sz="2000" dirty="0" smtClean="0"/>
              <a:t> La tossicità polmonare da </a:t>
            </a:r>
            <a:r>
              <a:rPr lang="it-IT" sz="2000" dirty="0" err="1" smtClean="0"/>
              <a:t>bleomicina</a:t>
            </a:r>
            <a:r>
              <a:rPr lang="it-IT" sz="2000" dirty="0" smtClean="0"/>
              <a:t> è la più comune malattia polmonare da chemioterapia ed è anche la meglio studiata. Da tempo, infatti, si è notato che un numerò significativo dei pazienti trattati con questo farmaco sviluppava un danno polmonare tossico. Protocolli di studio che utilizzavano frequenti controlli della funzionalità respiratoria e radiografie del torace hanno rivelato che più del </a:t>
            </a:r>
            <a:r>
              <a:rPr lang="it-IT" sz="2000" b="1" dirty="0" smtClean="0"/>
              <a:t>20%</a:t>
            </a:r>
            <a:r>
              <a:rPr lang="it-IT" sz="2000" dirty="0" smtClean="0"/>
              <a:t> dei pazienti trattati avrebbe sviluppato una malattia polmonare clinica e che </a:t>
            </a:r>
            <a:r>
              <a:rPr lang="it-IT" sz="2000" b="1" dirty="0" smtClean="0"/>
              <a:t>l’2% </a:t>
            </a:r>
            <a:r>
              <a:rPr lang="it-IT" sz="2000" dirty="0" smtClean="0"/>
              <a:t>sarebbe morto per le sequele polmonari. Più noti sono gli altri parametri riguardanti la tossicità polmonare come il fatto che vi è un aumento significativo di lesioni polmonari negli ultrasettantenni ed in coloro che hanno ricevuto una dose totale di </a:t>
            </a:r>
            <a:r>
              <a:rPr lang="it-IT" sz="2000" dirty="0" err="1" smtClean="0"/>
              <a:t>bleomicina</a:t>
            </a:r>
            <a:r>
              <a:rPr lang="it-IT" sz="2000" dirty="0" smtClean="0"/>
              <a:t> superiore alle </a:t>
            </a:r>
            <a:r>
              <a:rPr lang="it-IT" sz="2000" b="1" dirty="0" smtClean="0"/>
              <a:t>450 </a:t>
            </a:r>
            <a:r>
              <a:rPr lang="it-IT" sz="2000" dirty="0" smtClean="0"/>
              <a:t>unità con una percentuale di decessi del </a:t>
            </a:r>
            <a:r>
              <a:rPr lang="it-IT" sz="2000" b="1" dirty="0" smtClean="0"/>
              <a:t>10%</a:t>
            </a:r>
            <a:r>
              <a:rPr lang="it-IT" sz="2000" dirty="0" smtClean="0"/>
              <a:t> in coloro che hanno ricevuto una dose superiore a </a:t>
            </a:r>
            <a:r>
              <a:rPr lang="it-IT" sz="2000" b="1" dirty="0" smtClean="0"/>
              <a:t>550</a:t>
            </a:r>
            <a:r>
              <a:rPr lang="it-IT" sz="2000" dirty="0" smtClean="0"/>
              <a:t> unità. </a:t>
            </a:r>
            <a:endParaRPr lang="it-IT"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8568952" cy="6408712"/>
          </a:xfrm>
        </p:spPr>
        <p:txBody>
          <a:bodyPr/>
          <a:lstStyle/>
          <a:p>
            <a:pPr algn="just"/>
            <a:r>
              <a:rPr lang="it-IT" sz="2000" dirty="0" smtClean="0"/>
              <a:t>In questi studi, il frequente monitoraggio della capacità di diffusione del monossido di carbonio poteva far prevedere una successiva evoluzione verso la forma clinica, preceduta da una diminuzione dei volumi polmonari. È stato suggerito che, qualora si assista ad una progressiva caduta nella capacità di diffusione del monossido di carbonio, il farmaco venga sospeso. C’è una correlazione ben definita con precedente o concomitante radioterapia toracica, in grado di aumentare l'incidenza di tossicità polmonare grave da </a:t>
            </a:r>
            <a:r>
              <a:rPr lang="it-IT" sz="2000" dirty="0" err="1" smtClean="0"/>
              <a:t>bleomicina</a:t>
            </a:r>
            <a:r>
              <a:rPr lang="it-IT" sz="2000" dirty="0" smtClean="0"/>
              <a:t>. Esiste anche la prova di un effetto sinergico tra precedente o concomitante somministrazione di </a:t>
            </a:r>
            <a:r>
              <a:rPr lang="it-IT" sz="2000" dirty="0" err="1" smtClean="0"/>
              <a:t>bleomicina</a:t>
            </a:r>
            <a:r>
              <a:rPr lang="it-IT" sz="2000" dirty="0" smtClean="0"/>
              <a:t> e una successiva somministrazione di ossigeno ad alta concentrazione, come comunemente si usa durante anestesia e nel periodo di recupero post-operatorio. Non è noto per quanto tempo dopo esposizione a </a:t>
            </a:r>
            <a:r>
              <a:rPr lang="it-IT" sz="2000" dirty="0" err="1" smtClean="0"/>
              <a:t>bleomicina</a:t>
            </a:r>
            <a:r>
              <a:rPr lang="it-IT" sz="2000" dirty="0" smtClean="0"/>
              <a:t> una alta concentrazione di ossigeno inspirato possa predisporre alla tossicità polmonare, ma certamente un intervallo inferiore ai sei mesi è da considerare molto rischioso. Sembrerebbe anche esistere un sinergismo tra </a:t>
            </a:r>
            <a:r>
              <a:rPr lang="it-IT" sz="2000" dirty="0" err="1" smtClean="0"/>
              <a:t>bleomicina</a:t>
            </a:r>
            <a:r>
              <a:rPr lang="it-IT" sz="2000" dirty="0" smtClean="0"/>
              <a:t> e </a:t>
            </a:r>
            <a:r>
              <a:rPr lang="it-IT" sz="2000" dirty="0" err="1" smtClean="0"/>
              <a:t>ciclofosfamide</a:t>
            </a:r>
            <a:r>
              <a:rPr lang="it-IT" sz="2000" dirty="0" smtClean="0"/>
              <a:t>. La tossicità polmonare da </a:t>
            </a:r>
            <a:r>
              <a:rPr lang="it-IT" sz="2000" dirty="0" err="1" smtClean="0"/>
              <a:t>bleomicina</a:t>
            </a:r>
            <a:r>
              <a:rPr lang="it-IT" sz="2000" dirty="0" smtClean="0"/>
              <a:t> può essere reversibile se le lesioni tossiche sono di entità minima. In una casistica è stato dimostrato che se il paziente sopravvive all'evento acuto, le lesioni polmonari sono reversibili. Tuttavia, in presenza di una significativa ipossia da fibrosi, il processo può progredire nonostante la somministrazione di corticosteroidi. </a:t>
            </a:r>
            <a:endParaRPr lang="it-IT"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457200" y="1447800"/>
            <a:ext cx="8229600" cy="4114800"/>
          </a:xfrm>
        </p:spPr>
        <p:txBody>
          <a:bodyPr/>
          <a:lstStyle/>
          <a:p>
            <a:pPr marL="0" indent="0" algn="ctr">
              <a:buFontTx/>
              <a:buNone/>
            </a:pPr>
            <a:r>
              <a:rPr lang="it-IT" sz="2800" b="1" i="1">
                <a:solidFill>
                  <a:srgbClr val="FF3300"/>
                </a:solidFill>
              </a:rPr>
              <a:t>PNEUMOCONIOSI</a:t>
            </a:r>
            <a:endParaRPr lang="it-IT" sz="2800" b="1" i="1">
              <a:solidFill>
                <a:schemeClr val="accent2"/>
              </a:solidFill>
            </a:endParaRPr>
          </a:p>
          <a:p>
            <a:pPr marL="0" indent="0" algn="just">
              <a:buFontTx/>
              <a:buNone/>
            </a:pPr>
            <a:endParaRPr lang="it-IT" sz="2400" b="1" i="1">
              <a:solidFill>
                <a:schemeClr val="accent2"/>
              </a:solidFill>
            </a:endParaRPr>
          </a:p>
          <a:p>
            <a:pPr marL="0" indent="0" algn="just">
              <a:lnSpc>
                <a:spcPct val="70000"/>
              </a:lnSpc>
              <a:buFontTx/>
              <a:buNone/>
            </a:pPr>
            <a:r>
              <a:rPr lang="it-IT" sz="2800" b="1" i="1">
                <a:solidFill>
                  <a:schemeClr val="accent2"/>
                </a:solidFill>
              </a:rPr>
              <a:t>Si intende per pneumoconiosi un accumulo di polvere nei polmoni e la reazione dei tessuti alla loro presenza.</a:t>
            </a: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chemeClr val="accent2"/>
                </a:solidFill>
              </a:rPr>
              <a:t>1. </a:t>
            </a:r>
            <a:r>
              <a:rPr lang="it-IT" sz="2800" b="1" i="1">
                <a:solidFill>
                  <a:srgbClr val="FF3300"/>
                </a:solidFill>
              </a:rPr>
              <a:t>Pnemoconiosi sclerogene</a:t>
            </a:r>
            <a:r>
              <a:rPr lang="it-IT" sz="2800" b="1" i="1">
                <a:solidFill>
                  <a:schemeClr val="accent2"/>
                </a:solidFill>
              </a:rPr>
              <a:t>:	silicosi, asbestodi</a:t>
            </a:r>
          </a:p>
          <a:p>
            <a:pPr marL="0" indent="0" algn="just">
              <a:lnSpc>
                <a:spcPct val="70000"/>
              </a:lnSpc>
              <a:buFontTx/>
              <a:buNone/>
            </a:pPr>
            <a:r>
              <a:rPr lang="it-IT" sz="2800" b="1" i="1">
                <a:solidFill>
                  <a:schemeClr val="accent2"/>
                </a:solidFill>
              </a:rPr>
              <a:t>2. </a:t>
            </a:r>
            <a:r>
              <a:rPr lang="it-IT" sz="2800" b="1" i="1">
                <a:solidFill>
                  <a:srgbClr val="FF3300"/>
                </a:solidFill>
              </a:rPr>
              <a:t>Pneumoconiosi non sclerogene</a:t>
            </a:r>
            <a:r>
              <a:rPr lang="it-IT" sz="2800" b="1" i="1">
                <a:solidFill>
                  <a:schemeClr val="accent2"/>
                </a:solidFill>
              </a:rPr>
              <a:t>:</a:t>
            </a:r>
          </a:p>
          <a:p>
            <a:pPr marL="0" indent="0" algn="just">
              <a:lnSpc>
                <a:spcPct val="70000"/>
              </a:lnSpc>
              <a:buFontTx/>
              <a:buNone/>
            </a:pPr>
            <a:r>
              <a:rPr lang="it-IT" sz="2800" b="1" i="1">
                <a:solidFill>
                  <a:schemeClr val="accent2"/>
                </a:solidFill>
              </a:rPr>
              <a:t>					baritosi, stannosi </a:t>
            </a: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chemeClr val="accent2"/>
                </a:solidFill>
              </a:rPr>
              <a:t>Le particelle tra 0,5 e 5 </a:t>
            </a:r>
            <a:r>
              <a:rPr lang="it-IT" sz="2800" b="1" i="1">
                <a:solidFill>
                  <a:schemeClr val="accent2"/>
                </a:solidFill>
                <a:sym typeface="Symbol" pitchFamily="18" charset="2"/>
              </a:rPr>
              <a:t> (</a:t>
            </a:r>
            <a:r>
              <a:rPr lang="it-IT" sz="2800" b="1" i="1">
                <a:solidFill>
                  <a:srgbClr val="339966"/>
                </a:solidFill>
                <a:sym typeface="Symbol" pitchFamily="18" charset="2"/>
              </a:rPr>
              <a:t>frazione respirabile</a:t>
            </a:r>
            <a:r>
              <a:rPr lang="it-IT" sz="2800" b="1" i="1">
                <a:solidFill>
                  <a:schemeClr val="accent2"/>
                </a:solidFill>
                <a:sym typeface="Symbol" pitchFamily="18" charset="2"/>
              </a:rPr>
              <a:t>) raggiungono le porzioni distali del polmone e si depositano per </a:t>
            </a:r>
            <a:r>
              <a:rPr lang="it-IT" sz="2800" b="1" i="1">
                <a:solidFill>
                  <a:srgbClr val="FF3300"/>
                </a:solidFill>
                <a:sym typeface="Symbol" pitchFamily="18" charset="2"/>
              </a:rPr>
              <a:t>impatto </a:t>
            </a:r>
            <a:r>
              <a:rPr lang="it-IT" sz="2800" b="1" i="1">
                <a:solidFill>
                  <a:schemeClr val="accent2"/>
                </a:solidFill>
                <a:sym typeface="Symbol" pitchFamily="18" charset="2"/>
              </a:rPr>
              <a:t>o</a:t>
            </a:r>
            <a:r>
              <a:rPr lang="it-IT" sz="2800" b="1" i="1">
                <a:solidFill>
                  <a:srgbClr val="FF3300"/>
                </a:solidFill>
                <a:sym typeface="Symbol" pitchFamily="18" charset="2"/>
              </a:rPr>
              <a:t> sedimentazione</a:t>
            </a:r>
            <a:r>
              <a:rPr lang="it-IT" sz="2800" b="1" i="1">
                <a:solidFill>
                  <a:schemeClr val="accent2"/>
                </a:solidFill>
                <a:sym typeface="Symbol" pitchFamily="18" charset="2"/>
              </a:rPr>
              <a:t>.</a:t>
            </a:r>
          </a:p>
        </p:txBody>
      </p:sp>
      <p:sp>
        <p:nvSpPr>
          <p:cNvPr id="44035"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7200" y="1219200"/>
            <a:ext cx="8229600" cy="4114800"/>
          </a:xfrm>
        </p:spPr>
        <p:txBody>
          <a:bodyPr/>
          <a:lstStyle/>
          <a:p>
            <a:pPr marL="0" indent="0" algn="ctr">
              <a:buFontTx/>
              <a:buNone/>
            </a:pPr>
            <a:r>
              <a:rPr lang="it-IT" sz="2800" b="1" i="1">
                <a:solidFill>
                  <a:srgbClr val="FF3300"/>
                </a:solidFill>
              </a:rPr>
              <a:t>SILICOSI</a:t>
            </a:r>
            <a:endParaRPr lang="it-IT" sz="2800" b="1" i="1">
              <a:solidFill>
                <a:schemeClr val="accent2"/>
              </a:solidFill>
            </a:endParaRPr>
          </a:p>
          <a:p>
            <a:pPr marL="0" indent="0" algn="just">
              <a:buFontTx/>
              <a:buNone/>
            </a:pPr>
            <a:endParaRPr lang="it-IT" sz="2400" b="1" i="1">
              <a:solidFill>
                <a:schemeClr val="accent2"/>
              </a:solidFill>
            </a:endParaRPr>
          </a:p>
          <a:p>
            <a:pPr marL="0" indent="0" algn="just">
              <a:lnSpc>
                <a:spcPct val="70000"/>
              </a:lnSpc>
              <a:buFontTx/>
              <a:buNone/>
            </a:pPr>
            <a:r>
              <a:rPr lang="it-IT" sz="2800" b="1" i="1">
                <a:solidFill>
                  <a:schemeClr val="accent2"/>
                </a:solidFill>
              </a:rPr>
              <a:t>Pneumoconiosi legata all’inalazione di </a:t>
            </a:r>
            <a:r>
              <a:rPr lang="it-IT" sz="2800" b="1" i="1">
                <a:solidFill>
                  <a:srgbClr val="FF3300"/>
                </a:solidFill>
              </a:rPr>
              <a:t>biossido di silicio</a:t>
            </a:r>
            <a:r>
              <a:rPr lang="it-IT" sz="2800" b="1" i="1">
                <a:solidFill>
                  <a:schemeClr val="accent2"/>
                </a:solidFill>
              </a:rPr>
              <a:t> (SiO</a:t>
            </a:r>
            <a:r>
              <a:rPr lang="it-IT" sz="2800" b="1" i="1" baseline="-25000">
                <a:solidFill>
                  <a:schemeClr val="accent2"/>
                </a:solidFill>
              </a:rPr>
              <a:t>2</a:t>
            </a:r>
            <a:r>
              <a:rPr lang="it-IT" sz="2800" b="1" i="1">
                <a:solidFill>
                  <a:schemeClr val="accent2"/>
                </a:solidFill>
              </a:rPr>
              <a:t>) presente sotto varie forme:</a:t>
            </a: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chemeClr val="accent2"/>
                </a:solidFill>
              </a:rPr>
              <a:t>a) </a:t>
            </a:r>
            <a:r>
              <a:rPr lang="it-IT" sz="2800" b="1" i="1">
                <a:solidFill>
                  <a:srgbClr val="FF3300"/>
                </a:solidFill>
              </a:rPr>
              <a:t>silice libera cristallina</a:t>
            </a:r>
            <a:r>
              <a:rPr lang="it-IT" sz="2800" b="1" i="1">
                <a:solidFill>
                  <a:schemeClr val="accent2"/>
                </a:solidFill>
              </a:rPr>
              <a:t>: quarzo, tridimite, cristobalite;</a:t>
            </a:r>
          </a:p>
          <a:p>
            <a:pPr marL="0" indent="0" algn="just">
              <a:lnSpc>
                <a:spcPct val="70000"/>
              </a:lnSpc>
              <a:buFontTx/>
              <a:buNone/>
            </a:pPr>
            <a:r>
              <a:rPr lang="it-IT" sz="2800" b="1" i="1">
                <a:solidFill>
                  <a:schemeClr val="accent2"/>
                </a:solidFill>
              </a:rPr>
              <a:t>b) </a:t>
            </a:r>
            <a:r>
              <a:rPr lang="it-IT" sz="2800" b="1" i="1">
                <a:solidFill>
                  <a:srgbClr val="FF3300"/>
                </a:solidFill>
              </a:rPr>
              <a:t>silice libera amorfa anidra</a:t>
            </a:r>
            <a:r>
              <a:rPr lang="it-IT" sz="2800" b="1" i="1">
                <a:solidFill>
                  <a:schemeClr val="accent2"/>
                </a:solidFill>
              </a:rPr>
              <a:t>: pietra pomice, vetro di quarzo;</a:t>
            </a:r>
          </a:p>
          <a:p>
            <a:pPr marL="0" indent="0" algn="just">
              <a:lnSpc>
                <a:spcPct val="70000"/>
              </a:lnSpc>
              <a:buFontTx/>
              <a:buNone/>
            </a:pPr>
            <a:r>
              <a:rPr lang="it-IT" sz="2800" b="1" i="1">
                <a:solidFill>
                  <a:schemeClr val="accent2"/>
                </a:solidFill>
              </a:rPr>
              <a:t>c) </a:t>
            </a:r>
            <a:r>
              <a:rPr lang="it-IT" sz="2800" b="1" i="1">
                <a:solidFill>
                  <a:srgbClr val="FF3300"/>
                </a:solidFill>
              </a:rPr>
              <a:t>silice libera amorfa idrata</a:t>
            </a:r>
            <a:r>
              <a:rPr lang="it-IT" sz="2800" b="1" i="1">
                <a:solidFill>
                  <a:schemeClr val="accent2"/>
                </a:solidFill>
              </a:rPr>
              <a:t>: farina fossile (terra di diatomee), silice colloidale.</a:t>
            </a:r>
            <a:endParaRPr lang="it-IT" sz="2800" b="1" i="1">
              <a:solidFill>
                <a:schemeClr val="accent2"/>
              </a:solidFill>
              <a:sym typeface="Symbol" pitchFamily="18" charset="2"/>
            </a:endParaRPr>
          </a:p>
        </p:txBody>
      </p:sp>
      <p:sp>
        <p:nvSpPr>
          <p:cNvPr id="45059"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457200" y="1219200"/>
            <a:ext cx="8229600" cy="4114800"/>
          </a:xfrm>
        </p:spPr>
        <p:txBody>
          <a:bodyPr/>
          <a:lstStyle/>
          <a:p>
            <a:pPr marL="0" indent="0" algn="ctr">
              <a:buFontTx/>
              <a:buNone/>
            </a:pPr>
            <a:r>
              <a:rPr lang="it-IT" sz="2800" b="1" i="1">
                <a:solidFill>
                  <a:srgbClr val="FF3300"/>
                </a:solidFill>
              </a:rPr>
              <a:t>SILICOSI</a:t>
            </a:r>
            <a:endParaRPr lang="it-IT" sz="2800" b="1" i="1">
              <a:solidFill>
                <a:schemeClr val="accent2"/>
              </a:solidFill>
            </a:endParaRPr>
          </a:p>
          <a:p>
            <a:pPr marL="0" indent="0" algn="just">
              <a:buFontTx/>
              <a:buNone/>
            </a:pPr>
            <a:endParaRPr lang="it-IT" sz="2400" b="1" i="1">
              <a:solidFill>
                <a:schemeClr val="accent2"/>
              </a:solidFill>
            </a:endParaRPr>
          </a:p>
          <a:p>
            <a:pPr marL="0" indent="0" algn="just">
              <a:lnSpc>
                <a:spcPct val="70000"/>
              </a:lnSpc>
              <a:buFontTx/>
              <a:buNone/>
            </a:pPr>
            <a:r>
              <a:rPr lang="it-IT" sz="2800" b="1" i="1">
                <a:solidFill>
                  <a:schemeClr val="accent2"/>
                </a:solidFill>
              </a:rPr>
              <a:t>Quarzo e silice amorfa si trasformano, al di sopra di 1500°C, in cristobalite, forma allotropica nettamente più silicotigena.</a:t>
            </a: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rgbClr val="339966"/>
                </a:solidFill>
              </a:rPr>
              <a:t>Fonti di rischio</a:t>
            </a:r>
            <a:r>
              <a:rPr lang="it-IT" sz="2800" b="1" i="1">
                <a:solidFill>
                  <a:schemeClr val="accent2"/>
                </a:solidFill>
              </a:rPr>
              <a:t>:</a:t>
            </a:r>
          </a:p>
          <a:p>
            <a:pPr marL="0" indent="0" algn="just">
              <a:lnSpc>
                <a:spcPct val="70000"/>
              </a:lnSpc>
              <a:buFontTx/>
              <a:buNone/>
            </a:pPr>
            <a:r>
              <a:rPr lang="it-IT" sz="2800" b="1" i="1">
                <a:solidFill>
                  <a:schemeClr val="accent2"/>
                </a:solidFill>
              </a:rPr>
              <a:t>1. Industria estrattiva</a:t>
            </a:r>
          </a:p>
          <a:p>
            <a:pPr marL="0" indent="0" algn="just">
              <a:lnSpc>
                <a:spcPct val="70000"/>
              </a:lnSpc>
              <a:buFontTx/>
              <a:buNone/>
            </a:pPr>
            <a:r>
              <a:rPr lang="it-IT" sz="2800" b="1" i="1">
                <a:solidFill>
                  <a:schemeClr val="accent2"/>
                </a:solidFill>
              </a:rPr>
              <a:t>2. Industria siderurgica</a:t>
            </a:r>
          </a:p>
          <a:p>
            <a:pPr marL="0" indent="0" algn="just">
              <a:lnSpc>
                <a:spcPct val="70000"/>
              </a:lnSpc>
              <a:buFontTx/>
              <a:buNone/>
            </a:pPr>
            <a:r>
              <a:rPr lang="it-IT" sz="2800" b="1" i="1">
                <a:solidFill>
                  <a:schemeClr val="accent2"/>
                </a:solidFill>
              </a:rPr>
              <a:t>3. Industria dei laterizi, refrattari, ceramica</a:t>
            </a:r>
          </a:p>
          <a:p>
            <a:pPr marL="0" indent="0" algn="just">
              <a:lnSpc>
                <a:spcPct val="70000"/>
              </a:lnSpc>
              <a:buFontTx/>
              <a:buNone/>
            </a:pPr>
            <a:r>
              <a:rPr lang="it-IT" sz="2800" b="1" i="1">
                <a:solidFill>
                  <a:schemeClr val="accent2"/>
                </a:solidFill>
              </a:rPr>
              <a:t>4. Industria del vetro</a:t>
            </a:r>
          </a:p>
          <a:p>
            <a:pPr marL="0" indent="0" algn="just">
              <a:lnSpc>
                <a:spcPct val="70000"/>
              </a:lnSpc>
              <a:buFontTx/>
              <a:buNone/>
            </a:pPr>
            <a:r>
              <a:rPr lang="it-IT" sz="2800" b="1" i="1">
                <a:solidFill>
                  <a:schemeClr val="accent2"/>
                </a:solidFill>
              </a:rPr>
              <a:t>5. Industria degli abrasivi (carborundum)</a:t>
            </a:r>
            <a:endParaRPr lang="it-IT" sz="2800" b="1" i="1">
              <a:solidFill>
                <a:schemeClr val="accent2"/>
              </a:solidFill>
              <a:sym typeface="Symbol" pitchFamily="18" charset="2"/>
            </a:endParaRPr>
          </a:p>
        </p:txBody>
      </p:sp>
      <p:sp>
        <p:nvSpPr>
          <p:cNvPr id="46083"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457200" y="1600200"/>
            <a:ext cx="8229600" cy="4114800"/>
          </a:xfrm>
        </p:spPr>
        <p:txBody>
          <a:bodyPr/>
          <a:lstStyle/>
          <a:p>
            <a:pPr marL="0" indent="0" algn="ctr">
              <a:buFontTx/>
              <a:buNone/>
            </a:pPr>
            <a:r>
              <a:rPr lang="it-IT" sz="2800" b="1" i="1">
                <a:solidFill>
                  <a:srgbClr val="FF3300"/>
                </a:solidFill>
              </a:rPr>
              <a:t>SILICOSI</a:t>
            </a:r>
            <a:endParaRPr lang="it-IT" sz="2800" b="1" i="1">
              <a:solidFill>
                <a:schemeClr val="accent2"/>
              </a:solidFill>
            </a:endParaRPr>
          </a:p>
          <a:p>
            <a:pPr marL="0" indent="0" algn="just">
              <a:buFontTx/>
              <a:buNone/>
            </a:pPr>
            <a:endParaRPr lang="it-IT" sz="2400" b="1" i="1">
              <a:solidFill>
                <a:schemeClr val="accent2"/>
              </a:solidFill>
            </a:endParaRPr>
          </a:p>
          <a:p>
            <a:pPr marL="0" indent="0" algn="ctr">
              <a:lnSpc>
                <a:spcPct val="70000"/>
              </a:lnSpc>
              <a:buFontTx/>
              <a:buNone/>
            </a:pPr>
            <a:r>
              <a:rPr lang="it-IT" sz="2800" b="1" i="1">
                <a:solidFill>
                  <a:schemeClr val="accent2"/>
                </a:solidFill>
              </a:rPr>
              <a:t>Quadro radiologico:</a:t>
            </a:r>
          </a:p>
          <a:p>
            <a:pPr marL="0" indent="0" algn="just">
              <a:lnSpc>
                <a:spcPct val="70000"/>
              </a:lnSpc>
              <a:buFontTx/>
              <a:buNone/>
            </a:pPr>
            <a:endParaRPr lang="it-IT" sz="2800" b="1" i="1">
              <a:solidFill>
                <a:schemeClr val="accent2"/>
              </a:solidFill>
            </a:endParaRPr>
          </a:p>
          <a:p>
            <a:pPr marL="0" indent="0" algn="just">
              <a:lnSpc>
                <a:spcPct val="70000"/>
              </a:lnSpc>
              <a:buFontTx/>
              <a:buNone/>
            </a:pPr>
            <a:r>
              <a:rPr lang="it-IT" sz="2800" b="1" i="1">
                <a:solidFill>
                  <a:schemeClr val="accent2"/>
                </a:solidFill>
                <a:sym typeface="Symbol" pitchFamily="18" charset="2"/>
              </a:rPr>
              <a:t>micronodulazioni con opacità rotondeggianti di tipo </a:t>
            </a:r>
            <a:r>
              <a:rPr lang="it-IT" sz="2800" b="1" i="1">
                <a:solidFill>
                  <a:srgbClr val="339966"/>
                </a:solidFill>
                <a:sym typeface="Symbol" pitchFamily="18" charset="2"/>
              </a:rPr>
              <a:t>p</a:t>
            </a:r>
            <a:r>
              <a:rPr lang="it-IT" sz="2800" b="1" i="1">
                <a:solidFill>
                  <a:schemeClr val="accent2"/>
                </a:solidFill>
                <a:sym typeface="Symbol" pitchFamily="18" charset="2"/>
              </a:rPr>
              <a:t>, </a:t>
            </a:r>
            <a:r>
              <a:rPr lang="it-IT" sz="2800" b="1" i="1">
                <a:solidFill>
                  <a:srgbClr val="339966"/>
                </a:solidFill>
                <a:sym typeface="Symbol" pitchFamily="18" charset="2"/>
              </a:rPr>
              <a:t>q</a:t>
            </a:r>
            <a:r>
              <a:rPr lang="it-IT" sz="2800" b="1" i="1">
                <a:solidFill>
                  <a:schemeClr val="accent2"/>
                </a:solidFill>
                <a:sym typeface="Symbol" pitchFamily="18" charset="2"/>
              </a:rPr>
              <a:t> e</a:t>
            </a:r>
            <a:r>
              <a:rPr lang="it-IT" sz="2800" b="1" i="1">
                <a:solidFill>
                  <a:srgbClr val="339966"/>
                </a:solidFill>
                <a:sym typeface="Symbol" pitchFamily="18" charset="2"/>
              </a:rPr>
              <a:t> r</a:t>
            </a:r>
            <a:r>
              <a:rPr lang="it-IT" sz="2800" b="1" i="1">
                <a:solidFill>
                  <a:schemeClr val="accent2"/>
                </a:solidFill>
                <a:sym typeface="Symbol" pitchFamily="18" charset="2"/>
              </a:rPr>
              <a:t> che iniziano nei </a:t>
            </a:r>
            <a:r>
              <a:rPr lang="it-IT" sz="2800" b="1" i="1">
                <a:solidFill>
                  <a:srgbClr val="FF3300"/>
                </a:solidFill>
                <a:sym typeface="Symbol" pitchFamily="18" charset="2"/>
              </a:rPr>
              <a:t>campi polmonari medi</a:t>
            </a:r>
            <a:r>
              <a:rPr lang="it-IT" sz="2800" b="1" i="1">
                <a:solidFill>
                  <a:schemeClr val="accent2"/>
                </a:solidFill>
                <a:sym typeface="Symbol" pitchFamily="18" charset="2"/>
              </a:rPr>
              <a:t>.</a:t>
            </a:r>
          </a:p>
          <a:p>
            <a:pPr marL="0" indent="0" algn="just">
              <a:lnSpc>
                <a:spcPct val="70000"/>
              </a:lnSpc>
              <a:buFontTx/>
              <a:buNone/>
            </a:pPr>
            <a:r>
              <a:rPr lang="it-IT" sz="2800" b="1" i="1">
                <a:solidFill>
                  <a:schemeClr val="accent2"/>
                </a:solidFill>
                <a:sym typeface="Symbol" pitchFamily="18" charset="2"/>
              </a:rPr>
              <a:t>Costante è l’impegno ilare.</a:t>
            </a:r>
          </a:p>
        </p:txBody>
      </p:sp>
      <p:sp>
        <p:nvSpPr>
          <p:cNvPr id="47107"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1447800"/>
            <a:ext cx="8229600" cy="4114800"/>
          </a:xfrm>
        </p:spPr>
        <p:txBody>
          <a:bodyPr/>
          <a:lstStyle/>
          <a:p>
            <a:pPr marL="0" indent="0" algn="just">
              <a:buFontTx/>
              <a:buNone/>
            </a:pPr>
            <a:r>
              <a:rPr lang="it-IT" b="1" i="1">
                <a:solidFill>
                  <a:srgbClr val="FF3300"/>
                </a:solidFill>
              </a:rPr>
              <a:t>VIE AEREE SUPERIORI</a:t>
            </a:r>
            <a:endParaRPr lang="it-IT" sz="24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chemeClr val="accent2"/>
                </a:solidFill>
              </a:rPr>
              <a:t>Le vie aeree prossimali (trachea e bronchi) hanno un </a:t>
            </a:r>
            <a:r>
              <a:rPr lang="it-IT" sz="2800" b="1" i="1">
                <a:solidFill>
                  <a:srgbClr val="FF3300"/>
                </a:solidFill>
              </a:rPr>
              <a:t>epitelio pseudo-stratificato</a:t>
            </a:r>
            <a:r>
              <a:rPr lang="it-IT" sz="2800" b="1" i="1">
                <a:solidFill>
                  <a:schemeClr val="accent2"/>
                </a:solidFill>
              </a:rPr>
              <a:t> contenente cellule cigliate e due tipi di cellule non cigliate: </a:t>
            </a:r>
            <a:r>
              <a:rPr lang="it-IT" sz="2800" b="1" i="1">
                <a:solidFill>
                  <a:srgbClr val="FF3300"/>
                </a:solidFill>
              </a:rPr>
              <a:t>cellule mucose</a:t>
            </a:r>
            <a:r>
              <a:rPr lang="it-IT" sz="2800" b="1" i="1">
                <a:solidFill>
                  <a:schemeClr val="accent2"/>
                </a:solidFill>
              </a:rPr>
              <a:t> e </a:t>
            </a:r>
            <a:r>
              <a:rPr lang="it-IT" sz="2800" b="1" i="1">
                <a:solidFill>
                  <a:srgbClr val="FF3300"/>
                </a:solidFill>
              </a:rPr>
              <a:t>cellule sierose</a:t>
            </a:r>
            <a:r>
              <a:rPr lang="it-IT" sz="2800" b="1" i="1">
                <a:solidFill>
                  <a:schemeClr val="accent2"/>
                </a:solidFill>
              </a:rPr>
              <a:t>.</a:t>
            </a:r>
          </a:p>
          <a:p>
            <a:pPr marL="0" indent="0" algn="just">
              <a:buFontTx/>
              <a:buNone/>
            </a:pPr>
            <a:r>
              <a:rPr lang="it-IT" sz="2800" b="1" i="1">
                <a:solidFill>
                  <a:schemeClr val="accent2"/>
                </a:solidFill>
              </a:rPr>
              <a:t>Le </a:t>
            </a:r>
            <a:r>
              <a:rPr lang="it-IT" sz="2800" b="1" i="1" u="sng">
                <a:solidFill>
                  <a:schemeClr val="accent2"/>
                </a:solidFill>
              </a:rPr>
              <a:t>cellule mucose</a:t>
            </a:r>
            <a:r>
              <a:rPr lang="it-IT" sz="2800" b="1" i="1">
                <a:solidFill>
                  <a:schemeClr val="accent2"/>
                </a:solidFill>
              </a:rPr>
              <a:t> producono il </a:t>
            </a:r>
            <a:r>
              <a:rPr lang="it-IT" sz="2800" b="1" i="1">
                <a:solidFill>
                  <a:srgbClr val="FF3300"/>
                </a:solidFill>
              </a:rPr>
              <a:t>muco</a:t>
            </a:r>
            <a:r>
              <a:rPr lang="it-IT" sz="2800" b="1" i="1">
                <a:solidFill>
                  <a:schemeClr val="accent2"/>
                </a:solidFill>
              </a:rPr>
              <a:t>, costituito da glicoproteine ad elevato P.M. con contenuto in glucosio dell’80% o più che permea l’epitelio e intrappola gli inquinanti e i detriti cellulari.</a:t>
            </a:r>
            <a:endParaRPr lang="it-IT" sz="2400" b="1" i="1">
              <a:solidFill>
                <a:schemeClr val="accent2"/>
              </a:solidFill>
            </a:endParaRPr>
          </a:p>
        </p:txBody>
      </p:sp>
      <p:sp>
        <p:nvSpPr>
          <p:cNvPr id="26627" name="Rectangle 3"/>
          <p:cNvSpPr>
            <a:spLocks noGrp="1" noChangeArrowheads="1"/>
          </p:cNvSpPr>
          <p:nvPr>
            <p:ph type="title"/>
          </p:nvPr>
        </p:nvSpPr>
        <p:spPr>
          <a:xfrm>
            <a:off x="685800" y="1524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04800" y="1219200"/>
            <a:ext cx="8534400" cy="4114800"/>
          </a:xfrm>
        </p:spPr>
        <p:txBody>
          <a:bodyPr/>
          <a:lstStyle/>
          <a:p>
            <a:pPr marL="0" indent="0" algn="ctr">
              <a:buFontTx/>
              <a:buNone/>
            </a:pPr>
            <a:r>
              <a:rPr lang="it-IT" sz="2800" b="1" i="1">
                <a:solidFill>
                  <a:srgbClr val="FF3300"/>
                </a:solidFill>
              </a:rPr>
              <a:t>ASBESTOSI</a:t>
            </a:r>
            <a:endParaRPr lang="it-IT" sz="28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chemeClr val="accent2"/>
                </a:solidFill>
              </a:rPr>
              <a:t>Fibrosi polmonare interstiziale, causata dall’esposizione a polveri contenenti asbesto (amianto.</a:t>
            </a:r>
          </a:p>
          <a:p>
            <a:pPr marL="0" indent="0" algn="just">
              <a:buFontTx/>
              <a:buNone/>
            </a:pPr>
            <a:endParaRPr lang="it-IT" sz="2800" b="1" i="1">
              <a:solidFill>
                <a:schemeClr val="accent2"/>
              </a:solidFill>
            </a:endParaRPr>
          </a:p>
          <a:p>
            <a:pPr marL="0" indent="0" algn="just">
              <a:buFontTx/>
              <a:buNone/>
            </a:pPr>
            <a:r>
              <a:rPr lang="it-IT" sz="2800" b="1" i="1">
                <a:solidFill>
                  <a:schemeClr val="accent2"/>
                </a:solidFill>
              </a:rPr>
              <a:t>L’asbesto è costituito da silicati di magnesio e ferro a struttura fibrosa.</a:t>
            </a:r>
          </a:p>
          <a:p>
            <a:pPr marL="0" indent="0" algn="just">
              <a:buFontTx/>
              <a:buNone/>
            </a:pPr>
            <a:endParaRPr lang="it-IT" sz="2800" b="1" i="1">
              <a:solidFill>
                <a:schemeClr val="accent2"/>
              </a:solidFill>
            </a:endParaRPr>
          </a:p>
          <a:p>
            <a:pPr marL="0" indent="0" algn="just">
              <a:buFontTx/>
              <a:buNone/>
            </a:pPr>
            <a:r>
              <a:rPr lang="it-IT" sz="2800" b="1" i="1">
                <a:solidFill>
                  <a:schemeClr val="accent2"/>
                </a:solidFill>
              </a:rPr>
              <a:t>1. </a:t>
            </a:r>
            <a:r>
              <a:rPr lang="it-IT" sz="2800" b="1" i="1">
                <a:solidFill>
                  <a:srgbClr val="FF3300"/>
                </a:solidFill>
              </a:rPr>
              <a:t>Gruppo del serpentino</a:t>
            </a:r>
            <a:r>
              <a:rPr lang="it-IT" sz="2800" b="1" i="1">
                <a:solidFill>
                  <a:schemeClr val="accent2"/>
                </a:solidFill>
              </a:rPr>
              <a:t>: crisotilo (amianto bianco)</a:t>
            </a:r>
          </a:p>
          <a:p>
            <a:pPr marL="0" indent="0" algn="just">
              <a:buFontTx/>
              <a:buNone/>
            </a:pPr>
            <a:r>
              <a:rPr lang="it-IT" sz="2800" b="1" i="1">
                <a:solidFill>
                  <a:schemeClr val="accent2"/>
                </a:solidFill>
              </a:rPr>
              <a:t>2. </a:t>
            </a:r>
            <a:r>
              <a:rPr lang="it-IT" sz="2800" b="1" i="1">
                <a:solidFill>
                  <a:srgbClr val="FF3300"/>
                </a:solidFill>
              </a:rPr>
              <a:t>Gruppo degli anfiboli</a:t>
            </a:r>
            <a:r>
              <a:rPr lang="it-IT" sz="2800" b="1" i="1">
                <a:solidFill>
                  <a:schemeClr val="accent2"/>
                </a:solidFill>
              </a:rPr>
              <a:t>: crocidolite (amianto blù), amosite (amianto bruno), antofillite, tremolite, actinolite</a:t>
            </a:r>
            <a:endParaRPr lang="it-IT" sz="2400" b="1" i="1">
              <a:solidFill>
                <a:schemeClr val="accent2"/>
              </a:solidFill>
            </a:endParaRPr>
          </a:p>
        </p:txBody>
      </p:sp>
      <p:sp>
        <p:nvSpPr>
          <p:cNvPr id="48131"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304800" y="1219200"/>
            <a:ext cx="8534400" cy="4114800"/>
          </a:xfrm>
        </p:spPr>
        <p:txBody>
          <a:bodyPr/>
          <a:lstStyle/>
          <a:p>
            <a:pPr marL="0" indent="0" algn="ctr">
              <a:buFontTx/>
              <a:buNone/>
            </a:pPr>
            <a:r>
              <a:rPr lang="it-IT" sz="2800" b="1" i="1">
                <a:solidFill>
                  <a:srgbClr val="FF3300"/>
                </a:solidFill>
              </a:rPr>
              <a:t>ASBESTOSI</a:t>
            </a:r>
            <a:endParaRPr lang="it-IT" sz="2800" b="1" i="1">
              <a:solidFill>
                <a:schemeClr val="accent2"/>
              </a:solidFill>
            </a:endParaRPr>
          </a:p>
          <a:p>
            <a:pPr marL="0" indent="0" algn="just">
              <a:buFontTx/>
              <a:buNone/>
            </a:pPr>
            <a:endParaRPr lang="it-IT" sz="2400" b="1" i="1">
              <a:solidFill>
                <a:schemeClr val="accent2"/>
              </a:solidFill>
            </a:endParaRPr>
          </a:p>
          <a:p>
            <a:pPr marL="0" indent="0" algn="just">
              <a:buFontTx/>
              <a:buNone/>
            </a:pPr>
            <a:r>
              <a:rPr lang="it-IT" sz="2800" b="1" i="1">
                <a:solidFill>
                  <a:schemeClr val="accent2"/>
                </a:solidFill>
              </a:rPr>
              <a:t>Il 90% dell’amianto impiegato è crisotilo.</a:t>
            </a:r>
          </a:p>
          <a:p>
            <a:pPr marL="0" indent="0" algn="just">
              <a:buFontTx/>
              <a:buNone/>
            </a:pPr>
            <a:endParaRPr lang="it-IT" sz="2800" b="1" i="1">
              <a:solidFill>
                <a:schemeClr val="accent2"/>
              </a:solidFill>
            </a:endParaRPr>
          </a:p>
          <a:p>
            <a:pPr marL="0" indent="0" algn="just">
              <a:buFontTx/>
              <a:buNone/>
            </a:pPr>
            <a:r>
              <a:rPr lang="it-IT" sz="2800" b="1" i="1">
                <a:solidFill>
                  <a:schemeClr val="accent2"/>
                </a:solidFill>
              </a:rPr>
              <a:t>La caratteristica delle fibre del crisotilo è di essere relativamente corte e ricurve, per cui difficilmente raggiungono le vie aeree distali.</a:t>
            </a:r>
          </a:p>
          <a:p>
            <a:pPr marL="0" indent="0" algn="just">
              <a:buFontTx/>
              <a:buNone/>
            </a:pPr>
            <a:r>
              <a:rPr lang="it-IT" sz="2800" b="1" i="1">
                <a:solidFill>
                  <a:schemeClr val="accent2"/>
                </a:solidFill>
              </a:rPr>
              <a:t>Gli anfiboli sono invece a struttura rettilinea con un rapporto lunghezza/diametro particolarmente elevato, caratteristica che permette loro di raggiungere la pleura.</a:t>
            </a:r>
            <a:endParaRPr lang="it-IT" sz="2400" b="1" i="1">
              <a:solidFill>
                <a:schemeClr val="accent2"/>
              </a:solidFill>
            </a:endParaRPr>
          </a:p>
        </p:txBody>
      </p:sp>
      <p:sp>
        <p:nvSpPr>
          <p:cNvPr id="49155"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304800" y="1219200"/>
            <a:ext cx="8534400" cy="4114800"/>
          </a:xfrm>
        </p:spPr>
        <p:txBody>
          <a:bodyPr/>
          <a:lstStyle/>
          <a:p>
            <a:pPr marL="0" indent="0" algn="ctr">
              <a:lnSpc>
                <a:spcPct val="80000"/>
              </a:lnSpc>
              <a:buFontTx/>
              <a:buNone/>
            </a:pPr>
            <a:r>
              <a:rPr lang="it-IT" sz="2800" b="1" i="1">
                <a:solidFill>
                  <a:srgbClr val="FF3300"/>
                </a:solidFill>
              </a:rPr>
              <a:t>ASBESTOSI</a:t>
            </a:r>
            <a:endParaRPr lang="it-IT" sz="2800" b="1" i="1">
              <a:solidFill>
                <a:schemeClr val="accent2"/>
              </a:solidFill>
            </a:endParaRPr>
          </a:p>
          <a:p>
            <a:pPr marL="0" indent="0" algn="just">
              <a:lnSpc>
                <a:spcPct val="80000"/>
              </a:lnSpc>
              <a:buFontTx/>
              <a:buNone/>
            </a:pPr>
            <a:endParaRPr lang="it-IT" sz="2400" b="1" i="1">
              <a:solidFill>
                <a:schemeClr val="accent2"/>
              </a:solidFill>
            </a:endParaRPr>
          </a:p>
          <a:p>
            <a:pPr marL="0" indent="0" algn="ctr">
              <a:lnSpc>
                <a:spcPct val="80000"/>
              </a:lnSpc>
              <a:buFontTx/>
              <a:buNone/>
            </a:pPr>
            <a:r>
              <a:rPr lang="it-IT" sz="2800" b="1" i="1">
                <a:solidFill>
                  <a:schemeClr val="accent2"/>
                </a:solidFill>
              </a:rPr>
              <a:t>Quadro radiologico</a:t>
            </a:r>
          </a:p>
          <a:p>
            <a:pPr marL="0" indent="0" algn="just">
              <a:lnSpc>
                <a:spcPct val="80000"/>
              </a:lnSpc>
              <a:buFontTx/>
              <a:buNone/>
            </a:pPr>
            <a:endParaRPr lang="it-IT" sz="2800" b="1" i="1">
              <a:solidFill>
                <a:schemeClr val="accent2"/>
              </a:solidFill>
            </a:endParaRPr>
          </a:p>
          <a:p>
            <a:pPr marL="0" indent="0" algn="just">
              <a:lnSpc>
                <a:spcPct val="80000"/>
              </a:lnSpc>
              <a:buFontTx/>
              <a:buNone/>
            </a:pPr>
            <a:r>
              <a:rPr lang="it-IT" sz="2800" b="1" i="1">
                <a:solidFill>
                  <a:schemeClr val="accent2"/>
                </a:solidFill>
              </a:rPr>
              <a:t>Reticolazione caratterizzata da piccole opacità irregolari (</a:t>
            </a:r>
            <a:r>
              <a:rPr lang="it-IT" sz="2800" b="1" i="1">
                <a:solidFill>
                  <a:srgbClr val="339966"/>
                </a:solidFill>
              </a:rPr>
              <a:t>s</a:t>
            </a:r>
            <a:r>
              <a:rPr lang="it-IT" sz="2800" b="1" i="1">
                <a:solidFill>
                  <a:schemeClr val="accent2"/>
                </a:solidFill>
              </a:rPr>
              <a:t>, </a:t>
            </a:r>
            <a:r>
              <a:rPr lang="it-IT" sz="2800" b="1" i="1">
                <a:solidFill>
                  <a:srgbClr val="339966"/>
                </a:solidFill>
              </a:rPr>
              <a:t>t</a:t>
            </a:r>
            <a:r>
              <a:rPr lang="it-IT" sz="2800" b="1" i="1">
                <a:solidFill>
                  <a:schemeClr val="accent2"/>
                </a:solidFill>
              </a:rPr>
              <a:t>, </a:t>
            </a:r>
            <a:r>
              <a:rPr lang="it-IT" sz="2800" b="1" i="1">
                <a:solidFill>
                  <a:srgbClr val="339966"/>
                </a:solidFill>
              </a:rPr>
              <a:t>u</a:t>
            </a:r>
            <a:r>
              <a:rPr lang="it-IT" sz="2800" b="1" i="1">
                <a:solidFill>
                  <a:schemeClr val="accent2"/>
                </a:solidFill>
              </a:rPr>
              <a:t>) che iniziano ai </a:t>
            </a:r>
            <a:r>
              <a:rPr lang="it-IT" sz="2800" b="1" i="1">
                <a:solidFill>
                  <a:srgbClr val="FF3300"/>
                </a:solidFill>
              </a:rPr>
              <a:t>campi inferiori</a:t>
            </a:r>
            <a:r>
              <a:rPr lang="it-IT" sz="2800" b="1" i="1">
                <a:solidFill>
                  <a:schemeClr val="accent2"/>
                </a:solidFill>
              </a:rPr>
              <a:t>, si estendono ai campi medi e, infine, ai campi superiori. </a:t>
            </a:r>
          </a:p>
          <a:p>
            <a:pPr marL="0" indent="0" algn="just">
              <a:lnSpc>
                <a:spcPct val="80000"/>
              </a:lnSpc>
              <a:buFontTx/>
              <a:buNone/>
            </a:pPr>
            <a:r>
              <a:rPr lang="it-IT" sz="2800" b="1" i="1">
                <a:solidFill>
                  <a:schemeClr val="accent2"/>
                </a:solidFill>
              </a:rPr>
              <a:t>Il quadro è simile alla </a:t>
            </a:r>
            <a:r>
              <a:rPr lang="it-IT" sz="2800" b="1" i="1">
                <a:solidFill>
                  <a:srgbClr val="FF3300"/>
                </a:solidFill>
              </a:rPr>
              <a:t>fibrosi idiopatica primitiva</a:t>
            </a:r>
            <a:r>
              <a:rPr lang="it-IT" sz="2800" b="1" i="1">
                <a:solidFill>
                  <a:schemeClr val="accent2"/>
                </a:solidFill>
              </a:rPr>
              <a:t>.</a:t>
            </a:r>
          </a:p>
          <a:p>
            <a:pPr marL="0" indent="0" algn="just">
              <a:lnSpc>
                <a:spcPct val="80000"/>
              </a:lnSpc>
              <a:buFontTx/>
              <a:buNone/>
            </a:pPr>
            <a:r>
              <a:rPr lang="it-IT" sz="2800" b="1" i="1">
                <a:solidFill>
                  <a:schemeClr val="accent2"/>
                </a:solidFill>
              </a:rPr>
              <a:t>Nell’asbestosi è quasi una costante la compromissione pleurica, che si presenta con la formazione di </a:t>
            </a:r>
            <a:r>
              <a:rPr lang="it-IT" sz="2800" b="1" i="1">
                <a:solidFill>
                  <a:srgbClr val="FF3300"/>
                </a:solidFill>
              </a:rPr>
              <a:t>placche</a:t>
            </a:r>
            <a:r>
              <a:rPr lang="it-IT" sz="2800" b="1" i="1">
                <a:solidFill>
                  <a:schemeClr val="accent2"/>
                </a:solidFill>
              </a:rPr>
              <a:t> per lo più calcifiche della pleura parietale che assumono l’aspetto caratteristico a </a:t>
            </a:r>
            <a:r>
              <a:rPr lang="it-IT" sz="2800" b="1" i="1">
                <a:solidFill>
                  <a:srgbClr val="FF3300"/>
                </a:solidFill>
              </a:rPr>
              <a:t>colata di cera</a:t>
            </a:r>
            <a:r>
              <a:rPr lang="it-IT" sz="2800" b="1" i="1">
                <a:solidFill>
                  <a:schemeClr val="accent2"/>
                </a:solidFill>
              </a:rPr>
              <a:t>. Non è infrequente il solo riscontro di interessamento pleurico (</a:t>
            </a:r>
            <a:r>
              <a:rPr lang="it-IT" sz="2800" b="1" i="1">
                <a:solidFill>
                  <a:srgbClr val="FF3300"/>
                </a:solidFill>
              </a:rPr>
              <a:t>asbestosi pleurica</a:t>
            </a:r>
            <a:r>
              <a:rPr lang="it-IT" sz="2800" b="1" i="1">
                <a:solidFill>
                  <a:schemeClr val="accent2"/>
                </a:solidFill>
              </a:rPr>
              <a:t>)</a:t>
            </a:r>
            <a:endParaRPr lang="it-IT" sz="2400" b="1" i="1">
              <a:solidFill>
                <a:schemeClr val="accent2"/>
              </a:solidFill>
            </a:endParaRPr>
          </a:p>
        </p:txBody>
      </p:sp>
      <p:sp>
        <p:nvSpPr>
          <p:cNvPr id="51203"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304800" y="1219200"/>
            <a:ext cx="8534400" cy="4114800"/>
          </a:xfrm>
        </p:spPr>
        <p:txBody>
          <a:bodyPr/>
          <a:lstStyle/>
          <a:p>
            <a:pPr marL="0" indent="0" algn="ctr">
              <a:lnSpc>
                <a:spcPct val="80000"/>
              </a:lnSpc>
              <a:buFontTx/>
              <a:buNone/>
            </a:pPr>
            <a:r>
              <a:rPr lang="it-IT" sz="2800" b="1" i="1">
                <a:solidFill>
                  <a:srgbClr val="FF3300"/>
                </a:solidFill>
              </a:rPr>
              <a:t>ASBESTOSI</a:t>
            </a:r>
            <a:endParaRPr lang="it-IT" sz="2800" b="1" i="1">
              <a:solidFill>
                <a:schemeClr val="accent2"/>
              </a:solidFill>
            </a:endParaRPr>
          </a:p>
          <a:p>
            <a:pPr marL="0" indent="0" algn="just">
              <a:lnSpc>
                <a:spcPct val="80000"/>
              </a:lnSpc>
              <a:buFontTx/>
              <a:buNone/>
            </a:pPr>
            <a:endParaRPr lang="it-IT" sz="2400" b="1" i="1">
              <a:solidFill>
                <a:schemeClr val="accent2"/>
              </a:solidFill>
            </a:endParaRPr>
          </a:p>
          <a:p>
            <a:pPr marL="0" indent="0" algn="just">
              <a:lnSpc>
                <a:spcPct val="80000"/>
              </a:lnSpc>
              <a:buFontTx/>
              <a:buNone/>
            </a:pPr>
            <a:r>
              <a:rPr lang="it-IT" sz="2800" b="1" i="1">
                <a:solidFill>
                  <a:schemeClr val="accent2"/>
                </a:solidFill>
              </a:rPr>
              <a:t>La presenza di versamento pleurico ematico può accompagnare l’insorgenza del </a:t>
            </a:r>
            <a:r>
              <a:rPr lang="it-IT" sz="2800" b="1" i="1">
                <a:solidFill>
                  <a:srgbClr val="FF3300"/>
                </a:solidFill>
              </a:rPr>
              <a:t>mesotelioma</a:t>
            </a:r>
            <a:r>
              <a:rPr lang="it-IT" sz="2800" b="1" i="1">
                <a:solidFill>
                  <a:schemeClr val="accent2"/>
                </a:solidFill>
              </a:rPr>
              <a:t>.</a:t>
            </a:r>
          </a:p>
          <a:p>
            <a:pPr marL="0" indent="0" algn="just">
              <a:lnSpc>
                <a:spcPct val="80000"/>
              </a:lnSpc>
              <a:buFontTx/>
              <a:buNone/>
            </a:pPr>
            <a:endParaRPr lang="it-IT" sz="2800" b="1" i="1">
              <a:solidFill>
                <a:schemeClr val="accent2"/>
              </a:solidFill>
            </a:endParaRPr>
          </a:p>
          <a:p>
            <a:pPr marL="0" indent="0" algn="just">
              <a:lnSpc>
                <a:spcPct val="80000"/>
              </a:lnSpc>
              <a:buFontTx/>
              <a:buNone/>
            </a:pPr>
            <a:r>
              <a:rPr lang="it-IT" sz="2800" b="1" i="1">
                <a:solidFill>
                  <a:schemeClr val="accent2"/>
                </a:solidFill>
              </a:rPr>
              <a:t>I valori limite:</a:t>
            </a:r>
          </a:p>
          <a:p>
            <a:pPr marL="0" indent="0" algn="just">
              <a:lnSpc>
                <a:spcPct val="80000"/>
              </a:lnSpc>
              <a:buFontTx/>
              <a:buNone/>
            </a:pPr>
            <a:endParaRPr lang="it-IT" sz="2800" b="1" i="1">
              <a:solidFill>
                <a:schemeClr val="accent2"/>
              </a:solidFill>
            </a:endParaRPr>
          </a:p>
          <a:p>
            <a:pPr marL="0" indent="0" algn="just">
              <a:lnSpc>
                <a:spcPct val="80000"/>
              </a:lnSpc>
              <a:buFontTx/>
              <a:buNone/>
            </a:pPr>
            <a:r>
              <a:rPr lang="it-IT" sz="2800" b="1" i="1">
                <a:solidFill>
                  <a:schemeClr val="accent2"/>
                </a:solidFill>
              </a:rPr>
              <a:t>ACGIH		0,1 fibre/cc tutte le forme</a:t>
            </a:r>
          </a:p>
          <a:p>
            <a:pPr marL="0" indent="0" algn="just">
              <a:lnSpc>
                <a:spcPct val="80000"/>
              </a:lnSpc>
              <a:buFontTx/>
              <a:buNone/>
            </a:pPr>
            <a:r>
              <a:rPr lang="it-IT" sz="2800" b="1" i="1">
                <a:solidFill>
                  <a:schemeClr val="accent2"/>
                </a:solidFill>
              </a:rPr>
              <a:t>D. Lvo 277/91	crisotilo 0,6 fibre/cc</a:t>
            </a:r>
          </a:p>
          <a:p>
            <a:pPr marL="0" indent="0" algn="just">
              <a:lnSpc>
                <a:spcPct val="80000"/>
              </a:lnSpc>
              <a:buFontTx/>
              <a:buNone/>
            </a:pPr>
            <a:r>
              <a:rPr lang="it-IT" sz="2800" b="1" i="1">
                <a:solidFill>
                  <a:schemeClr val="accent2"/>
                </a:solidFill>
              </a:rPr>
              <a:t>			altri 0,2 fibre/cc</a:t>
            </a:r>
            <a:endParaRPr lang="it-IT" sz="2400" b="1" i="1">
              <a:solidFill>
                <a:schemeClr val="accent2"/>
              </a:solidFill>
            </a:endParaRPr>
          </a:p>
        </p:txBody>
      </p:sp>
      <p:sp>
        <p:nvSpPr>
          <p:cNvPr id="52227"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304800" y="1295400"/>
            <a:ext cx="8534400" cy="4114800"/>
          </a:xfrm>
        </p:spPr>
        <p:txBody>
          <a:bodyPr/>
          <a:lstStyle/>
          <a:p>
            <a:pPr marL="0" indent="0" algn="ctr">
              <a:lnSpc>
                <a:spcPct val="80000"/>
              </a:lnSpc>
              <a:buFontTx/>
              <a:buNone/>
            </a:pPr>
            <a:r>
              <a:rPr lang="it-IT" sz="2800" b="1" i="1">
                <a:solidFill>
                  <a:srgbClr val="FF3300"/>
                </a:solidFill>
              </a:rPr>
              <a:t>ALTRE PNEUMOPATIE</a:t>
            </a:r>
            <a:endParaRPr lang="it-IT" sz="2800" b="1" i="1">
              <a:solidFill>
                <a:schemeClr val="accent2"/>
              </a:solidFill>
            </a:endParaRPr>
          </a:p>
          <a:p>
            <a:pPr marL="0" indent="0" algn="just">
              <a:lnSpc>
                <a:spcPct val="80000"/>
              </a:lnSpc>
              <a:buFontTx/>
              <a:buNone/>
            </a:pPr>
            <a:endParaRPr lang="it-IT" sz="2400" b="1" i="1">
              <a:solidFill>
                <a:schemeClr val="accent2"/>
              </a:solidFill>
            </a:endParaRPr>
          </a:p>
          <a:p>
            <a:pPr marL="0" indent="0" algn="just">
              <a:lnSpc>
                <a:spcPct val="80000"/>
              </a:lnSpc>
              <a:buFontTx/>
              <a:buNone/>
            </a:pPr>
            <a:r>
              <a:rPr lang="it-IT" sz="2800" b="1" i="1">
                <a:solidFill>
                  <a:srgbClr val="FF3300"/>
                </a:solidFill>
              </a:rPr>
              <a:t>Pneumoconiosi da altri silicati</a:t>
            </a:r>
            <a:r>
              <a:rPr lang="it-IT" sz="2800" b="1" i="1">
                <a:solidFill>
                  <a:schemeClr val="accent2"/>
                </a:solidFill>
              </a:rPr>
              <a:t>:</a:t>
            </a:r>
          </a:p>
          <a:p>
            <a:pPr marL="0" indent="0" algn="just">
              <a:lnSpc>
                <a:spcPct val="80000"/>
              </a:lnSpc>
              <a:buFontTx/>
              <a:buNone/>
            </a:pPr>
            <a:r>
              <a:rPr lang="it-IT" sz="2800" b="1" i="1">
                <a:solidFill>
                  <a:schemeClr val="accent2"/>
                </a:solidFill>
              </a:rPr>
              <a:t>	talcosi, caolinosi</a:t>
            </a:r>
          </a:p>
          <a:p>
            <a:pPr marL="0" indent="0" algn="just">
              <a:lnSpc>
                <a:spcPct val="80000"/>
              </a:lnSpc>
              <a:buFontTx/>
              <a:buNone/>
            </a:pPr>
            <a:r>
              <a:rPr lang="it-IT" sz="2800" b="1" i="1">
                <a:solidFill>
                  <a:srgbClr val="FF3300"/>
                </a:solidFill>
              </a:rPr>
              <a:t>Pneumoconiosi da polveri miste</a:t>
            </a:r>
            <a:r>
              <a:rPr lang="it-IT" sz="2800" b="1" i="1">
                <a:solidFill>
                  <a:schemeClr val="accent2"/>
                </a:solidFill>
              </a:rPr>
              <a:t>:</a:t>
            </a:r>
          </a:p>
          <a:p>
            <a:pPr marL="0" indent="0" algn="just">
              <a:lnSpc>
                <a:spcPct val="80000"/>
              </a:lnSpc>
              <a:buFontTx/>
              <a:buNone/>
            </a:pPr>
            <a:r>
              <a:rPr lang="it-IT" sz="2800" b="1" i="1">
                <a:solidFill>
                  <a:schemeClr val="accent2"/>
                </a:solidFill>
              </a:rPr>
              <a:t>	antracosi, baritosi, stannosi, ceriosi, alluminosi,</a:t>
            </a:r>
          </a:p>
          <a:p>
            <a:pPr marL="0" indent="0" algn="just">
              <a:lnSpc>
                <a:spcPct val="80000"/>
              </a:lnSpc>
              <a:buFontTx/>
              <a:buNone/>
            </a:pPr>
            <a:r>
              <a:rPr lang="it-IT" sz="2800" b="1" i="1">
                <a:solidFill>
                  <a:schemeClr val="accent2"/>
                </a:solidFill>
              </a:rPr>
              <a:t>	siderosi</a:t>
            </a:r>
          </a:p>
          <a:p>
            <a:pPr marL="0" indent="0" algn="just">
              <a:lnSpc>
                <a:spcPct val="80000"/>
              </a:lnSpc>
              <a:buFontTx/>
              <a:buNone/>
            </a:pPr>
            <a:r>
              <a:rPr lang="it-IT" sz="2800" b="1" i="1">
                <a:solidFill>
                  <a:srgbClr val="FF3300"/>
                </a:solidFill>
              </a:rPr>
              <a:t>Pneumoconiosi da polveri miste a basso contenuto in silice libera</a:t>
            </a:r>
            <a:r>
              <a:rPr lang="it-IT" sz="2800" b="1" i="1">
                <a:solidFill>
                  <a:schemeClr val="accent2"/>
                </a:solidFill>
              </a:rPr>
              <a:t>:</a:t>
            </a:r>
          </a:p>
          <a:p>
            <a:pPr marL="0" indent="0" algn="just">
              <a:lnSpc>
                <a:spcPct val="80000"/>
              </a:lnSpc>
              <a:buFontTx/>
              <a:buNone/>
            </a:pPr>
            <a:r>
              <a:rPr lang="it-IT" sz="2800" b="1" i="1">
                <a:solidFill>
                  <a:schemeClr val="accent2"/>
                </a:solidFill>
              </a:rPr>
              <a:t>	pneumoconiosi dei minatori di carbone, </a:t>
            </a:r>
          </a:p>
          <a:p>
            <a:pPr marL="0" indent="0" algn="just">
              <a:lnSpc>
                <a:spcPct val="80000"/>
              </a:lnSpc>
              <a:buFontTx/>
              <a:buNone/>
            </a:pPr>
            <a:r>
              <a:rPr lang="it-IT" sz="2800" b="1" i="1">
                <a:solidFill>
                  <a:schemeClr val="accent2"/>
                </a:solidFill>
              </a:rPr>
              <a:t>	siderosilicosi, liparosi</a:t>
            </a:r>
            <a:endParaRPr lang="it-IT" sz="2800" b="1" i="1">
              <a:solidFill>
                <a:schemeClr val="accent2"/>
              </a:solidFill>
              <a:sym typeface="Symbol" pitchFamily="18" charset="2"/>
            </a:endParaRPr>
          </a:p>
        </p:txBody>
      </p:sp>
      <p:sp>
        <p:nvSpPr>
          <p:cNvPr id="56323"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304800" y="1066800"/>
            <a:ext cx="8534400" cy="4114800"/>
          </a:xfrm>
        </p:spPr>
        <p:txBody>
          <a:bodyPr/>
          <a:lstStyle/>
          <a:p>
            <a:pPr marL="0" indent="0" algn="ctr">
              <a:lnSpc>
                <a:spcPct val="80000"/>
              </a:lnSpc>
              <a:buFontTx/>
              <a:buNone/>
            </a:pPr>
            <a:r>
              <a:rPr lang="it-IT" sz="2800" b="1" i="1">
                <a:solidFill>
                  <a:srgbClr val="FF3300"/>
                </a:solidFill>
              </a:rPr>
              <a:t>ALTRE PNEUMOPATIE</a:t>
            </a:r>
            <a:endParaRPr lang="it-IT" sz="2800" b="1" i="1">
              <a:solidFill>
                <a:schemeClr val="accent2"/>
              </a:solidFill>
            </a:endParaRPr>
          </a:p>
          <a:p>
            <a:pPr marL="0" indent="0" algn="just">
              <a:lnSpc>
                <a:spcPct val="80000"/>
              </a:lnSpc>
              <a:buFontTx/>
              <a:buNone/>
            </a:pPr>
            <a:endParaRPr lang="it-IT" sz="2400" b="1" i="1">
              <a:solidFill>
                <a:schemeClr val="accent2"/>
              </a:solidFill>
            </a:endParaRPr>
          </a:p>
          <a:p>
            <a:pPr marL="0" indent="0" algn="just">
              <a:lnSpc>
                <a:spcPct val="70000"/>
              </a:lnSpc>
              <a:buFontTx/>
              <a:buNone/>
            </a:pPr>
            <a:r>
              <a:rPr lang="it-IT" sz="2800" b="1" i="1">
                <a:solidFill>
                  <a:srgbClr val="FF3300"/>
                </a:solidFill>
              </a:rPr>
              <a:t>MMMVF</a:t>
            </a:r>
            <a:r>
              <a:rPr lang="it-IT" sz="2800" b="1" i="1">
                <a:solidFill>
                  <a:schemeClr val="accent2"/>
                </a:solidFill>
              </a:rPr>
              <a:t>:</a:t>
            </a:r>
          </a:p>
          <a:p>
            <a:pPr marL="0" indent="0" algn="just">
              <a:lnSpc>
                <a:spcPct val="70000"/>
              </a:lnSpc>
              <a:buFontTx/>
              <a:buNone/>
            </a:pPr>
            <a:r>
              <a:rPr lang="it-IT" sz="2800" b="1" i="1">
                <a:solidFill>
                  <a:schemeClr val="accent2"/>
                </a:solidFill>
              </a:rPr>
              <a:t>	lana di vetro e di roccia (</a:t>
            </a:r>
            <a:r>
              <a:rPr lang="it-IT" sz="2800" b="1" i="1">
                <a:solidFill>
                  <a:schemeClr val="accent2"/>
                </a:solidFill>
                <a:sym typeface="Symbol" pitchFamily="18" charset="2"/>
              </a:rPr>
              <a:t> 5-15 , solo in minima</a:t>
            </a:r>
          </a:p>
          <a:p>
            <a:pPr marL="0" indent="0" algn="just">
              <a:lnSpc>
                <a:spcPct val="70000"/>
              </a:lnSpc>
              <a:buFontTx/>
              <a:buNone/>
            </a:pPr>
            <a:r>
              <a:rPr lang="it-IT" sz="2800" b="1" i="1">
                <a:solidFill>
                  <a:schemeClr val="accent2"/>
                </a:solidFill>
                <a:sym typeface="Symbol" pitchFamily="18" charset="2"/>
              </a:rPr>
              <a:t>	parte  tra 0,7 e 5 )</a:t>
            </a:r>
          </a:p>
          <a:p>
            <a:pPr marL="0" indent="0" algn="just">
              <a:lnSpc>
                <a:spcPct val="70000"/>
              </a:lnSpc>
              <a:buFontTx/>
              <a:buNone/>
            </a:pPr>
            <a:r>
              <a:rPr lang="it-IT" sz="2800" b="1" i="1">
                <a:solidFill>
                  <a:srgbClr val="FF3300"/>
                </a:solidFill>
                <a:sym typeface="Symbol" pitchFamily="18" charset="2"/>
              </a:rPr>
              <a:t>Fibre ceramiche</a:t>
            </a:r>
            <a:endParaRPr lang="it-IT" sz="2800" b="1" i="1">
              <a:solidFill>
                <a:schemeClr val="accent2"/>
              </a:solidFill>
              <a:sym typeface="Symbol" pitchFamily="18" charset="2"/>
            </a:endParaRPr>
          </a:p>
          <a:p>
            <a:pPr marL="0" indent="0" algn="just">
              <a:lnSpc>
                <a:spcPct val="70000"/>
              </a:lnSpc>
              <a:buFontTx/>
              <a:buNone/>
            </a:pPr>
            <a:r>
              <a:rPr lang="it-IT" sz="2800" b="1" i="1">
                <a:solidFill>
                  <a:srgbClr val="FF3300"/>
                </a:solidFill>
                <a:sym typeface="Symbol" pitchFamily="18" charset="2"/>
              </a:rPr>
              <a:t>Pneumoconiosi da metalli duri</a:t>
            </a:r>
          </a:p>
          <a:p>
            <a:pPr marL="0" indent="0" algn="just">
              <a:lnSpc>
                <a:spcPct val="70000"/>
              </a:lnSpc>
              <a:buFontTx/>
              <a:buNone/>
            </a:pPr>
            <a:r>
              <a:rPr lang="it-IT" sz="2800" b="1" i="1">
                <a:solidFill>
                  <a:srgbClr val="FF3300"/>
                </a:solidFill>
                <a:sym typeface="Symbol" pitchFamily="18" charset="2"/>
              </a:rPr>
              <a:t>Berilliosi</a:t>
            </a:r>
          </a:p>
          <a:p>
            <a:pPr marL="0" indent="0" algn="just">
              <a:lnSpc>
                <a:spcPct val="70000"/>
              </a:lnSpc>
              <a:buFontTx/>
              <a:buNone/>
            </a:pPr>
            <a:r>
              <a:rPr lang="it-IT" sz="2800" b="1" i="1">
                <a:solidFill>
                  <a:srgbClr val="FF3300"/>
                </a:solidFill>
                <a:sym typeface="Symbol" pitchFamily="18" charset="2"/>
              </a:rPr>
              <a:t>Asma allergico</a:t>
            </a:r>
          </a:p>
          <a:p>
            <a:pPr marL="0" indent="0" algn="just">
              <a:lnSpc>
                <a:spcPct val="70000"/>
              </a:lnSpc>
              <a:buFontTx/>
              <a:buNone/>
            </a:pPr>
            <a:r>
              <a:rPr lang="it-IT" sz="2800" b="1" i="1">
                <a:solidFill>
                  <a:srgbClr val="FF3300"/>
                </a:solidFill>
                <a:sym typeface="Symbol" pitchFamily="18" charset="2"/>
              </a:rPr>
              <a:t>Alveolite allergica estrinseca</a:t>
            </a:r>
          </a:p>
          <a:p>
            <a:pPr marL="0" indent="0" algn="just">
              <a:lnSpc>
                <a:spcPct val="70000"/>
              </a:lnSpc>
              <a:buFontTx/>
              <a:buNone/>
            </a:pPr>
            <a:r>
              <a:rPr lang="it-IT" sz="2800" b="1" i="1">
                <a:solidFill>
                  <a:srgbClr val="FF3300"/>
                </a:solidFill>
                <a:sym typeface="Symbol" pitchFamily="18" charset="2"/>
              </a:rPr>
              <a:t>Bissinosi</a:t>
            </a:r>
          </a:p>
          <a:p>
            <a:pPr marL="0" indent="0" algn="just">
              <a:lnSpc>
                <a:spcPct val="70000"/>
              </a:lnSpc>
              <a:buFontTx/>
              <a:buNone/>
            </a:pPr>
            <a:r>
              <a:rPr lang="it-IT" sz="2800" b="1" i="1">
                <a:solidFill>
                  <a:srgbClr val="FF3300"/>
                </a:solidFill>
                <a:sym typeface="Symbol" pitchFamily="18" charset="2"/>
              </a:rPr>
              <a:t>Broncopneumopatie da gas irritanti</a:t>
            </a:r>
          </a:p>
          <a:p>
            <a:pPr marL="0" indent="0" algn="just">
              <a:lnSpc>
                <a:spcPct val="70000"/>
              </a:lnSpc>
              <a:buFontTx/>
              <a:buNone/>
            </a:pPr>
            <a:r>
              <a:rPr lang="it-IT" sz="2800" b="1" i="1">
                <a:solidFill>
                  <a:srgbClr val="FF3300"/>
                </a:solidFill>
                <a:sym typeface="Symbol" pitchFamily="18" charset="2"/>
              </a:rPr>
              <a:t>Bronchite cronica</a:t>
            </a:r>
          </a:p>
          <a:p>
            <a:pPr marL="0" indent="0" algn="just">
              <a:lnSpc>
                <a:spcPct val="70000"/>
              </a:lnSpc>
              <a:buFontTx/>
              <a:buNone/>
            </a:pPr>
            <a:r>
              <a:rPr lang="it-IT" sz="2800" b="1" i="1">
                <a:solidFill>
                  <a:srgbClr val="FF3300"/>
                </a:solidFill>
                <a:sym typeface="Symbol" pitchFamily="18" charset="2"/>
              </a:rPr>
              <a:t>Tumori</a:t>
            </a:r>
          </a:p>
        </p:txBody>
      </p:sp>
      <p:sp>
        <p:nvSpPr>
          <p:cNvPr id="57347" name="Rectangle 3"/>
          <p:cNvSpPr>
            <a:spLocks noGrp="1" noChangeArrowheads="1"/>
          </p:cNvSpPr>
          <p:nvPr>
            <p:ph type="title"/>
          </p:nvPr>
        </p:nvSpPr>
        <p:spPr>
          <a:xfrm>
            <a:off x="685800" y="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57200" y="1524000"/>
            <a:ext cx="8229600" cy="4114800"/>
          </a:xfrm>
        </p:spPr>
        <p:txBody>
          <a:bodyPr/>
          <a:lstStyle/>
          <a:p>
            <a:pPr marL="0" indent="0" algn="just">
              <a:buFontTx/>
              <a:buNone/>
            </a:pPr>
            <a:r>
              <a:rPr lang="it-IT" b="1" i="1" dirty="0">
                <a:solidFill>
                  <a:srgbClr val="FF3300"/>
                </a:solidFill>
              </a:rPr>
              <a:t>VIE AEREE SUPERIORI</a:t>
            </a:r>
            <a:endParaRPr lang="it-IT" sz="2400" b="1" i="1" dirty="0">
              <a:solidFill>
                <a:schemeClr val="accent2"/>
              </a:solidFill>
            </a:endParaRPr>
          </a:p>
          <a:p>
            <a:pPr marL="0" indent="0" algn="just">
              <a:buFontTx/>
              <a:buNone/>
            </a:pPr>
            <a:endParaRPr lang="it-IT" sz="2400" b="1" i="1" dirty="0">
              <a:solidFill>
                <a:schemeClr val="accent2"/>
              </a:solidFill>
            </a:endParaRPr>
          </a:p>
          <a:p>
            <a:pPr marL="0" indent="0" algn="just">
              <a:buFontTx/>
              <a:buNone/>
            </a:pPr>
            <a:r>
              <a:rPr lang="it-IT" sz="2800" b="1" i="1" dirty="0">
                <a:solidFill>
                  <a:schemeClr val="accent2"/>
                </a:solidFill>
              </a:rPr>
              <a:t>Le </a:t>
            </a:r>
            <a:r>
              <a:rPr lang="it-IT" sz="2800" b="1" i="1" u="sng" dirty="0">
                <a:solidFill>
                  <a:schemeClr val="accent2"/>
                </a:solidFill>
              </a:rPr>
              <a:t>cellule sierose</a:t>
            </a:r>
            <a:r>
              <a:rPr lang="it-IT" sz="2800" b="1" i="1" dirty="0">
                <a:solidFill>
                  <a:schemeClr val="accent2"/>
                </a:solidFill>
              </a:rPr>
              <a:t> producono un fluido nel quale il muco può essere dissolto.</a:t>
            </a:r>
          </a:p>
          <a:p>
            <a:pPr marL="0" indent="0" algn="just">
              <a:buFontTx/>
              <a:buNone/>
            </a:pPr>
            <a:endParaRPr lang="it-IT" sz="2800" b="1" i="1" dirty="0">
              <a:solidFill>
                <a:schemeClr val="accent2"/>
              </a:solidFill>
            </a:endParaRPr>
          </a:p>
          <a:p>
            <a:pPr marL="0" indent="0" algn="just">
              <a:buFontTx/>
              <a:buNone/>
            </a:pPr>
            <a:r>
              <a:rPr lang="it-IT" sz="2800" b="1" i="1" dirty="0">
                <a:solidFill>
                  <a:schemeClr val="accent2"/>
                </a:solidFill>
              </a:rPr>
              <a:t>Lo strato mucoso ha anche funzioni </a:t>
            </a:r>
            <a:r>
              <a:rPr lang="it-IT" sz="2800" b="1" i="1" dirty="0">
                <a:solidFill>
                  <a:srgbClr val="FF3300"/>
                </a:solidFill>
              </a:rPr>
              <a:t>antiossidanti</a:t>
            </a:r>
            <a:r>
              <a:rPr lang="it-IT" sz="2800" b="1" i="1" dirty="0">
                <a:solidFill>
                  <a:schemeClr val="accent2"/>
                </a:solidFill>
              </a:rPr>
              <a:t>, </a:t>
            </a:r>
            <a:r>
              <a:rPr lang="it-IT" sz="2800" b="1" i="1" dirty="0">
                <a:solidFill>
                  <a:srgbClr val="FF3300"/>
                </a:solidFill>
              </a:rPr>
              <a:t>acido-metabolizzanti</a:t>
            </a:r>
            <a:r>
              <a:rPr lang="it-IT" sz="2800" b="1" i="1" dirty="0">
                <a:solidFill>
                  <a:schemeClr val="accent2"/>
                </a:solidFill>
              </a:rPr>
              <a:t> e di </a:t>
            </a:r>
            <a:r>
              <a:rPr lang="it-IT" sz="2800" b="1" i="1" dirty="0">
                <a:solidFill>
                  <a:srgbClr val="FF3300"/>
                </a:solidFill>
              </a:rPr>
              <a:t>spazzino dei radicali liberi</a:t>
            </a:r>
            <a:r>
              <a:rPr lang="it-IT" sz="2800" b="1" i="1" dirty="0">
                <a:solidFill>
                  <a:schemeClr val="accent2"/>
                </a:solidFill>
              </a:rPr>
              <a:t>.</a:t>
            </a:r>
          </a:p>
          <a:p>
            <a:pPr marL="0" indent="0" algn="just">
              <a:buFontTx/>
              <a:buNone/>
            </a:pPr>
            <a:endParaRPr lang="it-IT" sz="2800" b="1" i="1" dirty="0">
              <a:solidFill>
                <a:schemeClr val="accent2"/>
              </a:solidFill>
            </a:endParaRPr>
          </a:p>
        </p:txBody>
      </p:sp>
      <p:sp>
        <p:nvSpPr>
          <p:cNvPr id="27651" name="Rectangle 3"/>
          <p:cNvSpPr>
            <a:spLocks noGrp="1" noChangeArrowheads="1"/>
          </p:cNvSpPr>
          <p:nvPr>
            <p:ph type="title"/>
          </p:nvPr>
        </p:nvSpPr>
        <p:spPr>
          <a:xfrm>
            <a:off x="685800" y="228600"/>
            <a:ext cx="7772400" cy="1143000"/>
          </a:xfrm>
        </p:spPr>
        <p:txBody>
          <a:bodyPr/>
          <a:lstStyle/>
          <a:p>
            <a:r>
              <a:rPr lang="it-IT" sz="4000" b="1" i="1">
                <a:solidFill>
                  <a:schemeClr val="accent2"/>
                </a:solidFill>
              </a:rPr>
              <a:t>TOSSICOLOGIA POLMONARE</a:t>
            </a:r>
            <a:endParaRPr lang="it-IT"/>
          </a:p>
        </p:txBody>
      </p:sp>
    </p:spTree>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3879</Words>
  <Application>Microsoft Office PowerPoint</Application>
  <PresentationFormat>Presentazione su schermo (4:3)</PresentationFormat>
  <Paragraphs>556</Paragraphs>
  <Slides>85</Slides>
  <Notes>3</Notes>
  <HiddenSlides>0</HiddenSlides>
  <MMClips>0</MMClips>
  <ScaleCrop>false</ScaleCrop>
  <HeadingPairs>
    <vt:vector size="4" baseType="variant">
      <vt:variant>
        <vt:lpstr>Tema</vt:lpstr>
      </vt:variant>
      <vt:variant>
        <vt:i4>1</vt:i4>
      </vt:variant>
      <vt:variant>
        <vt:lpstr>Titoli diapositive</vt:lpstr>
      </vt:variant>
      <vt:variant>
        <vt:i4>85</vt:i4>
      </vt:variant>
    </vt:vector>
  </HeadingPairs>
  <TitlesOfParts>
    <vt:vector size="86" baseType="lpstr">
      <vt:lpstr>Tema di Office</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lpstr> Patologia polmonare </vt:lpstr>
      <vt:lpstr>Pneumopatie ostruttive</vt:lpstr>
      <vt:lpstr>Enfisema</vt:lpstr>
      <vt:lpstr>Evoluzione dell’enfisema</vt:lpstr>
      <vt:lpstr>Bronchite cronica  Fumo, inquinanti ambientali </vt:lpstr>
      <vt:lpstr> Patologia polmonare </vt:lpstr>
      <vt:lpstr>Broncopatie restrittive croniche</vt:lpstr>
      <vt:lpstr>Infezioni batteriche</vt:lpstr>
      <vt:lpstr>Pneumopatie restrittive </vt:lpstr>
      <vt:lpstr>Polmoniti atipiche</vt:lpstr>
      <vt:lpstr>Alterazioni emodinamiche</vt:lpstr>
      <vt:lpstr>INALAZIONE DI  SOSTANZE TOSSICHE</vt:lpstr>
      <vt:lpstr>                                      Gli IRRITANTI possono essere  suddivisi in 4 categorie</vt:lpstr>
      <vt:lpstr>PATOGENESI I</vt:lpstr>
      <vt:lpstr>PATOGENESI II</vt:lpstr>
      <vt:lpstr>Diapositiva 28</vt:lpstr>
      <vt:lpstr>Diapositiva 29</vt:lpstr>
      <vt:lpstr>Diapositiva 30</vt:lpstr>
      <vt:lpstr>FATTORI DI RISCHIO PER ALI ED ARDS</vt:lpstr>
      <vt:lpstr>INTOSSICAZIONE DA MONOSSIDO DI CARBONIO</vt:lpstr>
      <vt:lpstr>Diapositiva 33</vt:lpstr>
      <vt:lpstr>MECCANISMO PATOGENETICO</vt:lpstr>
      <vt:lpstr>Diapositiva 35</vt:lpstr>
      <vt:lpstr>Diapositiva 36</vt:lpstr>
      <vt:lpstr>Il legame emoglobina-O2 e il monossido di C</vt:lpstr>
      <vt:lpstr>Trasporto dell’ossigeno</vt:lpstr>
      <vt:lpstr>L’emoglobina</vt:lpstr>
      <vt:lpstr>Concentrazione dell’emoglobina nel sangue</vt:lpstr>
      <vt:lpstr>Emoglobina e ossigeno</vt:lpstr>
      <vt:lpstr>Nei polmoni</vt:lpstr>
      <vt:lpstr>Nei tessuti</vt:lpstr>
      <vt:lpstr>Reversibilità di legame</vt:lpstr>
      <vt:lpstr>Il legame emoglobina-O2 dipende dalla PO2</vt:lpstr>
      <vt:lpstr>Saturazione dell’emoglobina</vt:lpstr>
      <vt:lpstr>Saturazione dell’emoglobina</vt:lpstr>
      <vt:lpstr>Curva di dissociazione dell’emoglobina</vt:lpstr>
      <vt:lpstr>Diapositiva 49</vt:lpstr>
      <vt:lpstr>Diapositiva 50</vt:lpstr>
      <vt:lpstr>Variazioni dell’affinità dell’Hb per l’O2</vt:lpstr>
      <vt:lpstr>Effetti della modificazione dell’affinità dell’Hb per l’O2 sulla curva di dissociazione</vt:lpstr>
      <vt:lpstr>Il legame emoglobina-O2 è influenzato dalla Temperatura</vt:lpstr>
      <vt:lpstr>Il legame emoglobina-O2 è influenzato dal pH (effetto Bohr)</vt:lpstr>
      <vt:lpstr>Il legame emoglobina-O2 è influenzato dalla PCO2</vt:lpstr>
      <vt:lpstr>Il legame emoglobina-O2 è influenzato dal 2,3-DPG (2,3-difosfoglicerato)</vt:lpstr>
      <vt:lpstr>Il legame emoglobina-O2 e il monossido di C</vt:lpstr>
      <vt:lpstr>MANIFESTAZIONE CLINICA</vt:lpstr>
      <vt:lpstr>DIAGNOSI E TRATTAMENTO</vt:lpstr>
      <vt:lpstr>INTOSSICAZIONE DA CIANURO</vt:lpstr>
      <vt:lpstr>CAUSE</vt:lpstr>
      <vt:lpstr>MECCANISMO PATOGENETICO</vt:lpstr>
      <vt:lpstr>MANIFESTAZIONI CLINICHE</vt:lpstr>
      <vt:lpstr>TERAPIA</vt:lpstr>
      <vt:lpstr>TOSSICOLOGIA POLMONARE</vt:lpstr>
      <vt:lpstr>TOSSICOLOGIA POLMONARE</vt:lpstr>
      <vt:lpstr>TOSSICOLOGIA POLMONARE</vt:lpstr>
      <vt:lpstr>TOSSICOLOGIA POLMONARE</vt:lpstr>
      <vt:lpstr>TOSSICOLOGIA POLMONARE</vt:lpstr>
      <vt:lpstr>TOSSICOLOGIA POLMONARE</vt:lpstr>
      <vt:lpstr>Diapositiva 71</vt:lpstr>
      <vt:lpstr>TOSSICOLOGIA POLMONARE</vt:lpstr>
      <vt:lpstr>TOSSICOLOGIA POLMONARE</vt:lpstr>
      <vt:lpstr>TOSSICITA’ Bleomicina</vt:lpstr>
      <vt:lpstr>Diapositiva 75</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lpstr>TOSSICOLOGIA POLMONARE</vt:lpstr>
    </vt:vector>
  </TitlesOfParts>
  <Company>Università di Padova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TOSSICOLOGIA DEL SISTEMA RESPIRATORIO (1)</dc:title>
  <dc:creator>Uff. Prevenzione Rischi</dc:creator>
  <cp:lastModifiedBy>Proprietario</cp:lastModifiedBy>
  <cp:revision>56</cp:revision>
  <cp:lastPrinted>2003-03-21T15:10:30Z</cp:lastPrinted>
  <dcterms:created xsi:type="dcterms:W3CDTF">2003-03-04T17:45:52Z</dcterms:created>
  <dcterms:modified xsi:type="dcterms:W3CDTF">2017-12-03T10:14:35Z</dcterms:modified>
</cp:coreProperties>
</file>