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4"/>
  </p:notesMasterIdLst>
  <p:handoutMasterIdLst>
    <p:handoutMasterId r:id="rId65"/>
  </p:handoutMasterIdLst>
  <p:sldIdLst>
    <p:sldId id="468" r:id="rId2"/>
    <p:sldId id="469" r:id="rId3"/>
    <p:sldId id="470" r:id="rId4"/>
    <p:sldId id="471" r:id="rId5"/>
    <p:sldId id="472" r:id="rId6"/>
    <p:sldId id="489" r:id="rId7"/>
    <p:sldId id="473" r:id="rId8"/>
    <p:sldId id="474" r:id="rId9"/>
    <p:sldId id="475" r:id="rId10"/>
    <p:sldId id="476" r:id="rId11"/>
    <p:sldId id="477" r:id="rId12"/>
    <p:sldId id="478" r:id="rId13"/>
    <p:sldId id="479" r:id="rId14"/>
    <p:sldId id="480" r:id="rId15"/>
    <p:sldId id="481" r:id="rId16"/>
    <p:sldId id="482" r:id="rId17"/>
    <p:sldId id="483" r:id="rId18"/>
    <p:sldId id="387" r:id="rId19"/>
    <p:sldId id="388" r:id="rId20"/>
    <p:sldId id="467" r:id="rId21"/>
    <p:sldId id="444" r:id="rId22"/>
    <p:sldId id="389" r:id="rId23"/>
    <p:sldId id="390" r:id="rId24"/>
    <p:sldId id="446" r:id="rId25"/>
    <p:sldId id="445" r:id="rId26"/>
    <p:sldId id="447" r:id="rId27"/>
    <p:sldId id="391" r:id="rId28"/>
    <p:sldId id="484" r:id="rId29"/>
    <p:sldId id="485" r:id="rId30"/>
    <p:sldId id="486" r:id="rId31"/>
    <p:sldId id="487" r:id="rId32"/>
    <p:sldId id="488" r:id="rId33"/>
    <p:sldId id="392" r:id="rId34"/>
    <p:sldId id="393" r:id="rId35"/>
    <p:sldId id="394" r:id="rId36"/>
    <p:sldId id="452" r:id="rId37"/>
    <p:sldId id="395" r:id="rId38"/>
    <p:sldId id="396" r:id="rId39"/>
    <p:sldId id="448" r:id="rId40"/>
    <p:sldId id="398" r:id="rId41"/>
    <p:sldId id="399" r:id="rId42"/>
    <p:sldId id="400" r:id="rId43"/>
    <p:sldId id="401" r:id="rId44"/>
    <p:sldId id="404" r:id="rId45"/>
    <p:sldId id="405" r:id="rId46"/>
    <p:sldId id="406" r:id="rId47"/>
    <p:sldId id="407" r:id="rId48"/>
    <p:sldId id="408" r:id="rId49"/>
    <p:sldId id="411" r:id="rId50"/>
    <p:sldId id="412" r:id="rId51"/>
    <p:sldId id="413" r:id="rId52"/>
    <p:sldId id="414" r:id="rId53"/>
    <p:sldId id="415" r:id="rId54"/>
    <p:sldId id="416" r:id="rId55"/>
    <p:sldId id="417" r:id="rId56"/>
    <p:sldId id="418" r:id="rId57"/>
    <p:sldId id="419" r:id="rId58"/>
    <p:sldId id="420" r:id="rId59"/>
    <p:sldId id="421" r:id="rId60"/>
    <p:sldId id="422" r:id="rId61"/>
    <p:sldId id="423" r:id="rId62"/>
    <p:sldId id="424" r:id="rId63"/>
  </p:sldIdLst>
  <p:sldSz cx="9144000" cy="6858000" type="screen4x3"/>
  <p:notesSz cx="6858000" cy="9144000"/>
  <p:defaultTextStyle>
    <a:defPPr>
      <a:defRPr lang="it-IT"/>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CD"/>
    <a:srgbClr val="FFFFCC"/>
    <a:srgbClr val="66CCFF"/>
    <a:srgbClr val="008000"/>
    <a:srgbClr val="FF3300"/>
    <a:srgbClr val="DDDDDD"/>
    <a:srgbClr val="FFFF00"/>
    <a:srgbClr val="CCFFFF"/>
    <a:srgbClr val="CC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936" y="-6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it-IT"/>
              <a:t>cancerogenesi chimica</a:t>
            </a:r>
          </a:p>
        </p:txBody>
      </p:sp>
      <p:sp>
        <p:nvSpPr>
          <p:cNvPr id="1607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3A41EBFF-3C72-4504-9650-827D8F9159E7}" type="datetime1">
              <a:rPr lang="it-IT"/>
              <a:pPr>
                <a:defRPr/>
              </a:pPr>
              <a:t>27/11/2017</a:t>
            </a:fld>
            <a:endParaRPr lang="it-IT"/>
          </a:p>
        </p:txBody>
      </p:sp>
      <p:sp>
        <p:nvSpPr>
          <p:cNvPr id="1607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1607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5700983-43FF-4898-925F-83D53A2CA9C3}" type="slidenum">
              <a:rPr lang="it-IT"/>
              <a:pPr>
                <a:defRPr/>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it-IT"/>
              <a:t>cancerogenesi chimica</a:t>
            </a:r>
          </a:p>
        </p:txBody>
      </p:sp>
      <p:sp>
        <p:nvSpPr>
          <p:cNvPr id="167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4637683-BB85-494F-BCB7-A2575909DE31}" type="datetime1">
              <a:rPr lang="it-IT"/>
              <a:pPr>
                <a:defRPr/>
              </a:pPr>
              <a:t>27/11/2017</a:t>
            </a:fld>
            <a:endParaRPr lang="it-IT"/>
          </a:p>
        </p:txBody>
      </p:sp>
      <p:sp>
        <p:nvSpPr>
          <p:cNvPr id="64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7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67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167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1CB7BE9-36DF-429F-8D32-E37F1A109333}" type="slidenum">
              <a:rPr lang="it-IT"/>
              <a:pPr>
                <a:defRPr/>
              </a:pPr>
              <a:t>‹N›</a:t>
            </a:fld>
            <a:endParaRPr lang="it-IT"/>
          </a:p>
        </p:txBody>
      </p:sp>
    </p:spTree>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egnaposto immagine diapositiva 1"/>
          <p:cNvSpPr>
            <a:spLocks noGrp="1" noRot="1" noChangeAspect="1" noTextEdit="1"/>
          </p:cNvSpPr>
          <p:nvPr>
            <p:ph type="sldImg"/>
          </p:nvPr>
        </p:nvSpPr>
        <p:spPr>
          <a:ln/>
        </p:spPr>
      </p:sp>
      <p:sp>
        <p:nvSpPr>
          <p:cNvPr id="65539" name="Segnaposto note 2"/>
          <p:cNvSpPr>
            <a:spLocks noGrp="1"/>
          </p:cNvSpPr>
          <p:nvPr>
            <p:ph type="body" idx="1"/>
          </p:nvPr>
        </p:nvSpPr>
        <p:spPr>
          <a:xfrm>
            <a:off x="685800" y="4343400"/>
            <a:ext cx="5486400" cy="4114800"/>
          </a:xfrm>
          <a:noFill/>
          <a:ln/>
        </p:spPr>
        <p:txBody>
          <a:bodyPr/>
          <a:lstStyle/>
          <a:p>
            <a:pPr eaLnBrk="1" hangingPunct="1">
              <a:spcBef>
                <a:spcPct val="0"/>
              </a:spcBef>
            </a:pPr>
            <a:endParaRPr lang="it-IT" smtClean="0"/>
          </a:p>
        </p:txBody>
      </p:sp>
      <p:sp>
        <p:nvSpPr>
          <p:cNvPr id="65540"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3982A97B-0983-4E2D-8CEC-2AC0A23BC35A}" type="slidenum">
              <a:rPr lang="it-IT" sz="1200"/>
              <a:pPr algn="r" eaLnBrk="1" hangingPunct="1"/>
              <a:t>12</a:t>
            </a:fld>
            <a:endParaRPr lang="it-IT"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p:spPr>
        <p:txBody>
          <a:bodyPr/>
          <a:lstStyle/>
          <a:p>
            <a:r>
              <a:rPr lang="it-IT" smtClean="0"/>
              <a:t>cancerogenesi chimica</a:t>
            </a:r>
          </a:p>
        </p:txBody>
      </p:sp>
      <p:sp>
        <p:nvSpPr>
          <p:cNvPr id="66563" name="Rectangle 3"/>
          <p:cNvSpPr>
            <a:spLocks noGrp="1" noChangeArrowheads="1"/>
          </p:cNvSpPr>
          <p:nvPr>
            <p:ph type="dt" sz="quarter" idx="1"/>
          </p:nvPr>
        </p:nvSpPr>
        <p:spPr>
          <a:noFill/>
        </p:spPr>
        <p:txBody>
          <a:bodyPr/>
          <a:lstStyle/>
          <a:p>
            <a:fld id="{E5AC65CD-FAC7-461A-90BB-C965DE4DFECF}" type="datetime1">
              <a:rPr lang="it-IT" smtClean="0"/>
              <a:pPr/>
              <a:t>27/11/2017</a:t>
            </a:fld>
            <a:endParaRPr lang="it-IT" smtClean="0"/>
          </a:p>
        </p:txBody>
      </p:sp>
      <p:sp>
        <p:nvSpPr>
          <p:cNvPr id="66564" name="Rectangle 7"/>
          <p:cNvSpPr>
            <a:spLocks noGrp="1" noChangeArrowheads="1"/>
          </p:cNvSpPr>
          <p:nvPr>
            <p:ph type="sldNum" sz="quarter" idx="5"/>
          </p:nvPr>
        </p:nvSpPr>
        <p:spPr>
          <a:noFill/>
        </p:spPr>
        <p:txBody>
          <a:bodyPr/>
          <a:lstStyle/>
          <a:p>
            <a:fld id="{0E182FC2-7999-4115-9E1F-804C8C30A0FB}" type="slidenum">
              <a:rPr lang="it-IT" smtClean="0"/>
              <a:pPr/>
              <a:t>21</a:t>
            </a:fld>
            <a:endParaRPr lang="it-IT" smtClean="0"/>
          </a:p>
        </p:txBody>
      </p:sp>
      <p:sp>
        <p:nvSpPr>
          <p:cNvPr id="66565" name="Rectangle 2"/>
          <p:cNvSpPr>
            <a:spLocks noGrp="1" noRot="1" noChangeAspect="1" noChangeArrowheads="1" noTextEdit="1"/>
          </p:cNvSpPr>
          <p:nvPr>
            <p:ph type="sldImg"/>
          </p:nvPr>
        </p:nvSpPr>
        <p:spPr>
          <a:ln/>
        </p:spPr>
      </p:sp>
      <p:sp>
        <p:nvSpPr>
          <p:cNvPr id="66566"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3666C7D-43C2-4D0B-AB5D-E0CC94CFE42A}"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E34950D4-A904-41E9-9E6B-70889FC882D7}"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B368BA7-808A-44D2-A5F6-44C9CFA61FDF}"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9716E55-9C49-4B5C-9088-3ACCFCE920EA}"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4BE8953-2B7C-4532-BFF4-31788820218D}"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D0FF3272-1A9E-498E-93CA-6A8B7A68C28E}"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3D2BAEF7-3C61-49A9-8721-850D29B91A6F}"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87FEF9A7-4C5B-4113-9C57-DF327B6E8B2C}"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876F364D-413D-409E-9370-0BC3F1C17859}"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4CE0E6AC-5BEA-4E1C-99D7-6671AA12FF77}"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8F1FDEA5-8B29-4317-85CB-72F6DEB88B52}"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AF50C15-3138-42C6-8005-17CEFAF9E573}"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066800" y="228600"/>
            <a:ext cx="693420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3075" name="Text Box 3"/>
          <p:cNvSpPr txBox="1">
            <a:spLocks noChangeArrowheads="1"/>
          </p:cNvSpPr>
          <p:nvPr/>
        </p:nvSpPr>
        <p:spPr bwMode="auto">
          <a:xfrm>
            <a:off x="609600" y="1219200"/>
            <a:ext cx="8001000" cy="5432425"/>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CLASSIFICAZIONE DEI CANCEROGENI IN RELAZIONE ALLA LORO AZIONE SU UNA O PIU’ STADI DELLA CANCEROGENESI</a:t>
            </a:r>
            <a:endParaRPr lang="it-IT" sz="2800" b="1" i="1">
              <a:solidFill>
                <a:srgbClr val="008000"/>
              </a:solidFill>
            </a:endParaRPr>
          </a:p>
          <a:p>
            <a:pPr algn="just">
              <a:spcBef>
                <a:spcPct val="50000"/>
              </a:spcBef>
            </a:pPr>
            <a:r>
              <a:rPr lang="it-IT" sz="2800" b="1" i="1">
                <a:solidFill>
                  <a:schemeClr val="accent2"/>
                </a:solidFill>
              </a:rPr>
              <a:t>	</a:t>
            </a:r>
            <a:r>
              <a:rPr lang="it-IT" sz="2800" b="1" i="1">
                <a:solidFill>
                  <a:srgbClr val="FF3300"/>
                </a:solidFill>
              </a:rPr>
              <a:t>Agenti inizianti</a:t>
            </a:r>
            <a:r>
              <a:rPr lang="it-IT" sz="2800" b="1" i="1">
                <a:solidFill>
                  <a:schemeClr val="accent2"/>
                </a:solidFill>
              </a:rPr>
              <a:t> (</a:t>
            </a:r>
            <a:r>
              <a:rPr lang="it-IT" sz="2800" b="1" i="1">
                <a:solidFill>
                  <a:srgbClr val="008000"/>
                </a:solidFill>
              </a:rPr>
              <a:t>cancerogeni incompleti</a:t>
            </a:r>
            <a:r>
              <a:rPr lang="it-IT" sz="2800" b="1" i="1">
                <a:solidFill>
                  <a:schemeClr val="accent2"/>
                </a:solidFill>
              </a:rPr>
              <a:t>): sostanze capaci solo di iniziare la cellula.</a:t>
            </a:r>
          </a:p>
          <a:p>
            <a:pPr algn="just">
              <a:spcBef>
                <a:spcPct val="50000"/>
              </a:spcBef>
            </a:pPr>
            <a:r>
              <a:rPr lang="it-IT" sz="2800" b="1" i="1">
                <a:solidFill>
                  <a:schemeClr val="accent2"/>
                </a:solidFill>
              </a:rPr>
              <a:t>	</a:t>
            </a:r>
            <a:r>
              <a:rPr lang="it-IT" sz="2800" b="1" i="1">
                <a:solidFill>
                  <a:srgbClr val="FF3300"/>
                </a:solidFill>
              </a:rPr>
              <a:t>Agenti promoventi</a:t>
            </a:r>
            <a:r>
              <a:rPr lang="it-IT" sz="2800" b="1" i="1">
                <a:solidFill>
                  <a:schemeClr val="accent2"/>
                </a:solidFill>
              </a:rPr>
              <a:t>: sostanze capaci di causare l’espansione dei cloni cellulari iniziati.</a:t>
            </a:r>
          </a:p>
          <a:p>
            <a:pPr algn="just">
              <a:spcBef>
                <a:spcPct val="50000"/>
              </a:spcBef>
            </a:pPr>
            <a:r>
              <a:rPr lang="it-IT" sz="2800" b="1" i="1">
                <a:solidFill>
                  <a:srgbClr val="FF3300"/>
                </a:solidFill>
              </a:rPr>
              <a:t>	Agenti “progressor”</a:t>
            </a:r>
            <a:r>
              <a:rPr lang="it-IT" sz="2800" b="1" i="1">
                <a:solidFill>
                  <a:schemeClr val="accent2"/>
                </a:solidFill>
              </a:rPr>
              <a:t>: sostanze capaci di convertire una cellula iniziata o una cellula nello stadio di promozione a una cellula potenzialmente maligna. Agiscono soltanto per effettuare la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4294967295"/>
          </p:nvPr>
        </p:nvSpPr>
        <p:spPr>
          <a:xfrm>
            <a:off x="736600" y="260350"/>
            <a:ext cx="8178800" cy="6048375"/>
          </a:xfrm>
          <a:solidFill>
            <a:schemeClr val="bg1"/>
          </a:solidFill>
        </p:spPr>
        <p:txBody>
          <a:bodyPr/>
          <a:lstStyle/>
          <a:p>
            <a:pPr eaLnBrk="1" hangingPunct="1">
              <a:lnSpc>
                <a:spcPct val="80000"/>
              </a:lnSpc>
            </a:pPr>
            <a:r>
              <a:rPr lang="it-IT" sz="1800" smtClean="0"/>
              <a:t>e] </a:t>
            </a:r>
            <a:r>
              <a:rPr lang="it-IT" sz="1800" b="1" smtClean="0"/>
              <a:t>Nitrosamine</a:t>
            </a:r>
          </a:p>
          <a:p>
            <a:pPr eaLnBrk="1" hangingPunct="1">
              <a:lnSpc>
                <a:spcPct val="80000"/>
              </a:lnSpc>
            </a:pPr>
            <a:r>
              <a:rPr lang="it-IT" sz="1800" smtClean="0"/>
              <a:t>	Struttura base R,R'- N - N = O</a:t>
            </a:r>
          </a:p>
          <a:p>
            <a:pPr eaLnBrk="1" hangingPunct="1">
              <a:lnSpc>
                <a:spcPct val="80000"/>
              </a:lnSpc>
            </a:pPr>
            <a:r>
              <a:rPr lang="it-IT" sz="1800" smtClean="0"/>
              <a:t>	Tutte cancerogene ma diversi organi bersaglio	</a:t>
            </a:r>
          </a:p>
          <a:p>
            <a:pPr eaLnBrk="1" hangingPunct="1">
              <a:lnSpc>
                <a:spcPct val="80000"/>
              </a:lnSpc>
            </a:pPr>
            <a:r>
              <a:rPr lang="it-IT" sz="1800" smtClean="0"/>
              <a:t>	</a:t>
            </a:r>
            <a:r>
              <a:rPr lang="it-IT" sz="1800" smtClean="0">
                <a:solidFill>
                  <a:srgbClr val="FF3300"/>
                </a:solidFill>
              </a:rPr>
              <a:t>Dimetil-nitrosamina e dietil-nitrosamina </a:t>
            </a:r>
            <a:r>
              <a:rPr lang="it-IT" sz="1800" smtClean="0">
                <a:solidFill>
                  <a:srgbClr val="FF3300"/>
                </a:solidFill>
                <a:latin typeface="Arial" charset="0"/>
                <a:cs typeface="Arial" charset="0"/>
              </a:rPr>
              <a:t>→</a:t>
            </a:r>
            <a:r>
              <a:rPr lang="it-IT" sz="1800" smtClean="0">
                <a:solidFill>
                  <a:srgbClr val="FF3300"/>
                </a:solidFill>
              </a:rPr>
              <a:t> tumori epatici (ratti)</a:t>
            </a:r>
          </a:p>
          <a:p>
            <a:pPr eaLnBrk="1" hangingPunct="1">
              <a:lnSpc>
                <a:spcPct val="80000"/>
              </a:lnSpc>
            </a:pPr>
            <a:r>
              <a:rPr lang="it-IT" sz="1800" smtClean="0">
                <a:solidFill>
                  <a:srgbClr val="FF3300"/>
                </a:solidFill>
              </a:rPr>
              <a:t>	Dibutil-nitrosamina </a:t>
            </a:r>
            <a:r>
              <a:rPr lang="it-IT" sz="1800" smtClean="0">
                <a:solidFill>
                  <a:srgbClr val="FF3300"/>
                </a:solidFill>
                <a:latin typeface="Arial" charset="0"/>
                <a:cs typeface="Arial" charset="0"/>
              </a:rPr>
              <a:t>→</a:t>
            </a:r>
            <a:r>
              <a:rPr lang="it-IT" sz="1800" i="1" smtClean="0">
                <a:solidFill>
                  <a:srgbClr val="FF3300"/>
                </a:solidFill>
              </a:rPr>
              <a:t> </a:t>
            </a:r>
            <a:r>
              <a:rPr lang="it-IT" sz="1800" smtClean="0">
                <a:solidFill>
                  <a:srgbClr val="FF3300"/>
                </a:solidFill>
              </a:rPr>
              <a:t>tumori alla vescica</a:t>
            </a:r>
          </a:p>
          <a:p>
            <a:pPr eaLnBrk="1" hangingPunct="1">
              <a:lnSpc>
                <a:spcPct val="80000"/>
              </a:lnSpc>
            </a:pPr>
            <a:r>
              <a:rPr lang="it-IT" sz="1800" smtClean="0">
                <a:solidFill>
                  <a:srgbClr val="FF3300"/>
                </a:solidFill>
              </a:rPr>
              <a:t>	Nitrosamine asimmetriche </a:t>
            </a:r>
            <a:r>
              <a:rPr lang="it-IT" sz="1800" smtClean="0">
                <a:solidFill>
                  <a:srgbClr val="FF3300"/>
                </a:solidFill>
                <a:latin typeface="Arial" charset="0"/>
                <a:cs typeface="Arial" charset="0"/>
              </a:rPr>
              <a:t>→</a:t>
            </a:r>
            <a:r>
              <a:rPr lang="it-IT" sz="1800" i="1" smtClean="0">
                <a:solidFill>
                  <a:srgbClr val="FF3300"/>
                </a:solidFill>
              </a:rPr>
              <a:t> </a:t>
            </a:r>
            <a:r>
              <a:rPr lang="it-IT" sz="1800" smtClean="0">
                <a:solidFill>
                  <a:srgbClr val="FF3300"/>
                </a:solidFill>
              </a:rPr>
              <a:t>tumori all'esofago</a:t>
            </a:r>
          </a:p>
          <a:p>
            <a:pPr eaLnBrk="1" hangingPunct="1">
              <a:lnSpc>
                <a:spcPct val="80000"/>
              </a:lnSpc>
            </a:pPr>
            <a:r>
              <a:rPr lang="it-IT" sz="1800" smtClean="0"/>
              <a:t>	</a:t>
            </a:r>
            <a:r>
              <a:rPr lang="it-IT" sz="1800" smtClean="0">
                <a:solidFill>
                  <a:schemeClr val="accent1"/>
                </a:solidFill>
              </a:rPr>
              <a:t>Formazione da ingestione nitriti e amina secondaria [Nitrosazione]</a:t>
            </a:r>
          </a:p>
          <a:p>
            <a:pPr eaLnBrk="1" hangingPunct="1">
              <a:lnSpc>
                <a:spcPct val="80000"/>
              </a:lnSpc>
            </a:pPr>
            <a:r>
              <a:rPr lang="it-IT" sz="1800" smtClean="0"/>
              <a:t>	Nitrosamine largamente presenti in:</a:t>
            </a:r>
          </a:p>
          <a:p>
            <a:pPr eaLnBrk="1" hangingPunct="1">
              <a:lnSpc>
                <a:spcPct val="80000"/>
              </a:lnSpc>
            </a:pPr>
            <a:r>
              <a:rPr lang="it-IT" sz="1800" smtClean="0"/>
              <a:t>	a) macro-ambiente:</a:t>
            </a:r>
          </a:p>
          <a:p>
            <a:pPr eaLnBrk="1" hangingPunct="1">
              <a:lnSpc>
                <a:spcPct val="80000"/>
              </a:lnSpc>
            </a:pPr>
            <a:r>
              <a:rPr lang="it-IT" sz="1800" smtClean="0"/>
              <a:t>	- concerie - tappezzerie auto nuove - cosmetici</a:t>
            </a:r>
          </a:p>
          <a:p>
            <a:pPr eaLnBrk="1" hangingPunct="1">
              <a:lnSpc>
                <a:spcPct val="80000"/>
              </a:lnSpc>
            </a:pPr>
            <a:r>
              <a:rPr lang="it-IT" sz="1800" smtClean="0"/>
              <a:t>	- cibi (nitriti impiegati come conservanti) </a:t>
            </a:r>
          </a:p>
          <a:p>
            <a:pPr eaLnBrk="1" hangingPunct="1">
              <a:lnSpc>
                <a:spcPct val="80000"/>
              </a:lnSpc>
            </a:pPr>
            <a:r>
              <a:rPr lang="it-IT" sz="1800" smtClean="0"/>
              <a:t>	- bevande: birra e whisky</a:t>
            </a:r>
          </a:p>
          <a:p>
            <a:pPr eaLnBrk="1" hangingPunct="1">
              <a:lnSpc>
                <a:spcPct val="80000"/>
              </a:lnSpc>
            </a:pPr>
            <a:r>
              <a:rPr lang="it-IT" sz="1800" smtClean="0"/>
              <a:t>	- fumo delle sigarette: N-nitroso-morfolina ed N-nitroso-nicotina	</a:t>
            </a:r>
          </a:p>
          <a:p>
            <a:pPr eaLnBrk="1" hangingPunct="1">
              <a:lnSpc>
                <a:spcPct val="80000"/>
              </a:lnSpc>
            </a:pPr>
            <a:r>
              <a:rPr lang="it-IT" sz="1800" smtClean="0"/>
              <a:t>	b) micro-ambiente:</a:t>
            </a:r>
          </a:p>
          <a:p>
            <a:pPr eaLnBrk="1" hangingPunct="1">
              <a:lnSpc>
                <a:spcPct val="80000"/>
              </a:lnSpc>
            </a:pPr>
            <a:r>
              <a:rPr lang="it-IT" sz="1800" smtClean="0"/>
              <a:t>	- origine endogena (tratto gastro-intestinale)</a:t>
            </a:r>
          </a:p>
          <a:p>
            <a:pPr eaLnBrk="1" hangingPunct="1">
              <a:lnSpc>
                <a:spcPct val="80000"/>
              </a:lnSpc>
            </a:pPr>
            <a:r>
              <a:rPr lang="it-IT" sz="1800" smtClean="0"/>
              <a:t>	- formazione nell'intestino di nitrati da proteine o presenti nei vegetali</a:t>
            </a:r>
          </a:p>
          <a:p>
            <a:pPr eaLnBrk="1" hangingPunct="1">
              <a:lnSpc>
                <a:spcPct val="80000"/>
              </a:lnSpc>
            </a:pPr>
            <a:r>
              <a:rPr lang="it-IT" sz="1800" smtClean="0"/>
              <a:t>	- dopo assorbimento, secreti con la saliva</a:t>
            </a:r>
          </a:p>
          <a:p>
            <a:pPr eaLnBrk="1" hangingPunct="1">
              <a:lnSpc>
                <a:spcPct val="80000"/>
              </a:lnSpc>
            </a:pPr>
            <a:r>
              <a:rPr lang="it-IT" sz="1800" smtClean="0"/>
              <a:t>	- cavo orale: riduzione a nitriti e trasporto a livello gastro-enterico</a:t>
            </a:r>
          </a:p>
          <a:p>
            <a:pPr eaLnBrk="1" hangingPunct="1">
              <a:lnSpc>
                <a:spcPct val="80000"/>
              </a:lnSpc>
            </a:pPr>
            <a:r>
              <a:rPr lang="it-IT" sz="1800" smtClean="0"/>
              <a:t>	- intestino crasso: processo di nitrosazione</a:t>
            </a:r>
          </a:p>
          <a:p>
            <a:pPr eaLnBrk="1" hangingPunct="1">
              <a:lnSpc>
                <a:spcPct val="80000"/>
              </a:lnSpc>
            </a:pPr>
            <a:r>
              <a:rPr lang="it-IT" sz="1800" smtClean="0"/>
              <a:t>	-stomaco normalmente meno interessato</a:t>
            </a:r>
          </a:p>
          <a:p>
            <a:pPr eaLnBrk="1" hangingPunct="1">
              <a:lnSpc>
                <a:spcPct val="80000"/>
              </a:lnSpc>
            </a:pPr>
            <a:r>
              <a:rPr lang="it-IT" sz="1800" smtClean="0"/>
              <a:t>	-Nitrati in acqua potabile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4294967295"/>
          </p:nvPr>
        </p:nvSpPr>
        <p:spPr>
          <a:xfrm>
            <a:off x="611188" y="620713"/>
            <a:ext cx="8140700" cy="5457825"/>
          </a:xfrm>
          <a:solidFill>
            <a:schemeClr val="bg1"/>
          </a:solidFill>
        </p:spPr>
        <p:txBody>
          <a:bodyPr/>
          <a:lstStyle/>
          <a:p>
            <a:pPr eaLnBrk="1" hangingPunct="1">
              <a:lnSpc>
                <a:spcPct val="80000"/>
              </a:lnSpc>
            </a:pPr>
            <a:endParaRPr lang="it-IT" sz="600" smtClean="0"/>
          </a:p>
          <a:p>
            <a:pPr eaLnBrk="1" hangingPunct="1">
              <a:lnSpc>
                <a:spcPct val="80000"/>
              </a:lnSpc>
            </a:pPr>
            <a:r>
              <a:rPr lang="it-IT" sz="2000" smtClean="0"/>
              <a:t>Amine secondarie diffuse in alimenti e prodotte da processi digestivi</a:t>
            </a:r>
          </a:p>
          <a:p>
            <a:pPr eaLnBrk="1" hangingPunct="1">
              <a:lnSpc>
                <a:spcPct val="80000"/>
              </a:lnSpc>
            </a:pPr>
            <a:r>
              <a:rPr lang="it-IT" sz="2000" smtClean="0">
                <a:solidFill>
                  <a:schemeClr val="accent1"/>
                </a:solidFill>
              </a:rPr>
              <a:t>Reazioni di nitrosazione inibite da neutralizzazione di nitriti con  vitamina C, vitamina E e antiossidanti come butil-idrossi-anisolo</a:t>
            </a:r>
            <a:r>
              <a:rPr lang="it-IT" sz="2000" smtClean="0"/>
              <a:t>	 	</a:t>
            </a:r>
          </a:p>
          <a:p>
            <a:pPr eaLnBrk="1" hangingPunct="1">
              <a:lnSpc>
                <a:spcPct val="80000"/>
              </a:lnSpc>
            </a:pPr>
            <a:r>
              <a:rPr lang="it-IT" sz="2000" smtClean="0"/>
              <a:t>	(Carni conservate con nitriti trattate con ascorbato) </a:t>
            </a:r>
          </a:p>
          <a:p>
            <a:pPr eaLnBrk="1" hangingPunct="1">
              <a:lnSpc>
                <a:spcPct val="80000"/>
              </a:lnSpc>
            </a:pPr>
            <a:r>
              <a:rPr lang="it-IT" sz="2000" smtClean="0"/>
              <a:t> 	Capacità Vitamina C di neutralizzare nitriti usata in preparazioni 	farmaceutiche con sostituenti potenzialmente nitrosabili</a:t>
            </a:r>
          </a:p>
          <a:p>
            <a:pPr eaLnBrk="1" hangingPunct="1">
              <a:lnSpc>
                <a:spcPct val="80000"/>
              </a:lnSpc>
            </a:pPr>
            <a:endParaRPr lang="it-IT" sz="2000" smtClean="0"/>
          </a:p>
          <a:p>
            <a:pPr eaLnBrk="1" hangingPunct="1">
              <a:lnSpc>
                <a:spcPct val="80000"/>
              </a:lnSpc>
            </a:pPr>
            <a:r>
              <a:rPr lang="it-IT" sz="2000" smtClean="0"/>
              <a:t>f] </a:t>
            </a:r>
            <a:r>
              <a:rPr lang="it-IT" sz="2000" b="1" smtClean="0"/>
              <a:t>Mostarde azotate e cloroetil-nitrosouree</a:t>
            </a:r>
          </a:p>
          <a:p>
            <a:pPr eaLnBrk="1" hangingPunct="1">
              <a:lnSpc>
                <a:spcPct val="80000"/>
              </a:lnSpc>
            </a:pPr>
            <a:r>
              <a:rPr lang="it-IT" sz="2000" smtClean="0"/>
              <a:t>	</a:t>
            </a:r>
            <a:r>
              <a:rPr lang="it-IT" sz="2000" b="1" i="1" smtClean="0"/>
              <a:t>mecloretamina</a:t>
            </a:r>
            <a:r>
              <a:rPr lang="it-IT" sz="2000" smtClean="0"/>
              <a:t> (terapia morbo di Hodgkin) </a:t>
            </a:r>
          </a:p>
          <a:p>
            <a:pPr eaLnBrk="1" hangingPunct="1">
              <a:lnSpc>
                <a:spcPct val="80000"/>
              </a:lnSpc>
            </a:pPr>
            <a:r>
              <a:rPr lang="it-IT" sz="2000" smtClean="0"/>
              <a:t>	</a:t>
            </a:r>
            <a:r>
              <a:rPr lang="it-IT" sz="2000" b="1" i="1" smtClean="0"/>
              <a:t>ciclofosfamide o Endoxan,</a:t>
            </a:r>
            <a:r>
              <a:rPr lang="it-IT" sz="2000" smtClean="0"/>
              <a:t> il </a:t>
            </a:r>
            <a:r>
              <a:rPr lang="it-IT" sz="2000" b="1" i="1" smtClean="0"/>
              <a:t>Melfalan o Alkeran</a:t>
            </a:r>
            <a:r>
              <a:rPr lang="it-IT" sz="2000" smtClean="0"/>
              <a:t> e  </a:t>
            </a:r>
            <a:r>
              <a:rPr lang="it-IT" sz="2000" b="1" i="1" smtClean="0"/>
              <a:t>Clorambucile o 	Leukeran</a:t>
            </a:r>
            <a:r>
              <a:rPr lang="it-IT" sz="2000" smtClean="0"/>
              <a:t>.</a:t>
            </a:r>
          </a:p>
          <a:p>
            <a:pPr eaLnBrk="1" hangingPunct="1">
              <a:lnSpc>
                <a:spcPct val="80000"/>
              </a:lnSpc>
            </a:pPr>
            <a:r>
              <a:rPr lang="it-IT" sz="2000" smtClean="0"/>
              <a:t> 	Agenti alchilanti con potenziale cancerogeno. </a:t>
            </a:r>
          </a:p>
          <a:p>
            <a:pPr eaLnBrk="1" hangingPunct="1">
              <a:lnSpc>
                <a:spcPct val="80000"/>
              </a:lnSpc>
            </a:pPr>
            <a:r>
              <a:rPr lang="it-IT" sz="2000" smtClean="0"/>
              <a:t>	</a:t>
            </a:r>
            <a:r>
              <a:rPr lang="it-IT" sz="2000" smtClean="0">
                <a:solidFill>
                  <a:schemeClr val="accent2"/>
                </a:solidFill>
              </a:rPr>
              <a:t>Ciclofosfamide : tumori alla vescica (leucemia) (uomo)</a:t>
            </a:r>
          </a:p>
          <a:p>
            <a:pPr eaLnBrk="1" hangingPunct="1">
              <a:lnSpc>
                <a:spcPct val="80000"/>
              </a:lnSpc>
            </a:pPr>
            <a:r>
              <a:rPr lang="it-IT" sz="2000" smtClean="0"/>
              <a:t>	Carmustina e Lomustina (cloroetilnitrosouree)</a:t>
            </a:r>
          </a:p>
          <a:p>
            <a:pPr eaLnBrk="1" hangingPunct="1">
              <a:lnSpc>
                <a:spcPct val="80000"/>
              </a:lnSpc>
            </a:pPr>
            <a:r>
              <a:rPr lang="it-IT" sz="2000" smtClean="0"/>
              <a:t>morbo di Hodgkins, linfomi, mielomi, tumori del cervello primari e metastatici, carcinomi mammari. </a:t>
            </a:r>
          </a:p>
          <a:p>
            <a:pPr eaLnBrk="1" hangingPunct="1">
              <a:lnSpc>
                <a:spcPct val="80000"/>
              </a:lnSpc>
            </a:pPr>
            <a:r>
              <a:rPr lang="it-IT" sz="2000" smtClean="0"/>
              <a:t>	</a:t>
            </a:r>
            <a:r>
              <a:rPr lang="it-IT" sz="2000" smtClean="0">
                <a:solidFill>
                  <a:srgbClr val="FF3300"/>
                </a:solidFill>
              </a:rPr>
              <a:t>Sono cancerogeni negli animali.</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4294967295"/>
          </p:nvPr>
        </p:nvSpPr>
        <p:spPr>
          <a:xfrm>
            <a:off x="685800" y="215900"/>
            <a:ext cx="8140700" cy="6477000"/>
          </a:xfrm>
          <a:solidFill>
            <a:schemeClr val="bg1"/>
          </a:solidFill>
        </p:spPr>
        <p:txBody>
          <a:bodyPr/>
          <a:lstStyle/>
          <a:p>
            <a:pPr eaLnBrk="1" hangingPunct="1">
              <a:lnSpc>
                <a:spcPct val="80000"/>
              </a:lnSpc>
            </a:pPr>
            <a:r>
              <a:rPr lang="it-IT" sz="2000" b="1" smtClean="0"/>
              <a:t>g] Carbammati</a:t>
            </a:r>
          </a:p>
          <a:p>
            <a:pPr eaLnBrk="1" hangingPunct="1">
              <a:lnSpc>
                <a:spcPct val="80000"/>
              </a:lnSpc>
            </a:pPr>
            <a:r>
              <a:rPr lang="it-IT" sz="2000" smtClean="0"/>
              <a:t>	Esteri e derivati dell'acido carbammico.</a:t>
            </a:r>
          </a:p>
          <a:p>
            <a:pPr eaLnBrk="1" hangingPunct="1">
              <a:lnSpc>
                <a:spcPct val="80000"/>
              </a:lnSpc>
            </a:pPr>
            <a:r>
              <a:rPr lang="it-IT" sz="2000" smtClean="0"/>
              <a:t>	Composti chimici industriali importanti (pesticidi di uso agricolo). </a:t>
            </a:r>
          </a:p>
          <a:p>
            <a:pPr eaLnBrk="1" hangingPunct="1">
              <a:lnSpc>
                <a:spcPct val="80000"/>
              </a:lnSpc>
            </a:pPr>
            <a:r>
              <a:rPr lang="it-IT" sz="2000" smtClean="0"/>
              <a:t>	</a:t>
            </a:r>
            <a:r>
              <a:rPr lang="it-IT" sz="2000" b="1" i="1" smtClean="0"/>
              <a:t>etilcarbammato o uretano etilico</a:t>
            </a:r>
            <a:r>
              <a:rPr lang="it-IT" sz="2000" smtClean="0"/>
              <a:t> (anestetico)</a:t>
            </a:r>
          </a:p>
          <a:p>
            <a:pPr eaLnBrk="1" hangingPunct="1">
              <a:lnSpc>
                <a:spcPct val="80000"/>
              </a:lnSpc>
            </a:pPr>
            <a:r>
              <a:rPr lang="it-IT" sz="2000" smtClean="0"/>
              <a:t>	</a:t>
            </a:r>
            <a:r>
              <a:rPr lang="it-IT" sz="2000" smtClean="0">
                <a:solidFill>
                  <a:srgbClr val="FF3300"/>
                </a:solidFill>
              </a:rPr>
              <a:t>Nel topo: tumori polmonari anche dopo una sola dose</a:t>
            </a:r>
          </a:p>
          <a:p>
            <a:pPr eaLnBrk="1" hangingPunct="1">
              <a:lnSpc>
                <a:spcPct val="80000"/>
              </a:lnSpc>
            </a:pPr>
            <a:r>
              <a:rPr lang="it-IT" sz="2000" smtClean="0"/>
              <a:t>	</a:t>
            </a:r>
            <a:r>
              <a:rPr lang="it-IT" sz="2000" smtClean="0">
                <a:solidFill>
                  <a:srgbClr val="FF3300"/>
                </a:solidFill>
              </a:rPr>
              <a:t>Applicazione cutanea di uretano etilico, seguita da olio di croton:  	tumori cutanei nel topo</a:t>
            </a:r>
          </a:p>
          <a:p>
            <a:pPr eaLnBrk="1" hangingPunct="1">
              <a:lnSpc>
                <a:spcPct val="80000"/>
              </a:lnSpc>
            </a:pPr>
            <a:r>
              <a:rPr lang="it-IT" sz="2000" smtClean="0"/>
              <a:t>	</a:t>
            </a:r>
            <a:r>
              <a:rPr lang="it-IT" sz="2000" smtClean="0">
                <a:solidFill>
                  <a:srgbClr val="FF3300"/>
                </a:solidFill>
              </a:rPr>
              <a:t>Cancerogeno in ratti e criceti: tumori epatici e polmonari.</a:t>
            </a:r>
            <a:r>
              <a:rPr lang="it-IT" sz="2000" smtClean="0"/>
              <a:t> </a:t>
            </a:r>
          </a:p>
          <a:p>
            <a:pPr eaLnBrk="1" hangingPunct="1">
              <a:lnSpc>
                <a:spcPct val="80000"/>
              </a:lnSpc>
            </a:pPr>
            <a:r>
              <a:rPr lang="it-IT" sz="2000" smtClean="0"/>
              <a:t>	metilcarbammato e altri omologhi debolmente attivi o inattivi</a:t>
            </a:r>
          </a:p>
          <a:p>
            <a:pPr eaLnBrk="1" hangingPunct="1">
              <a:lnSpc>
                <a:spcPct val="80000"/>
              </a:lnSpc>
            </a:pPr>
            <a:r>
              <a:rPr lang="it-IT" sz="2000" smtClean="0"/>
              <a:t> 	(carbammato etilico , deidrogenazione ,carbammato di vinile ) 	</a:t>
            </a:r>
            <a:r>
              <a:rPr lang="it-IT" sz="2000" smtClean="0">
                <a:solidFill>
                  <a:schemeClr val="accent1"/>
                </a:solidFill>
              </a:rPr>
              <a:t>Maggior parte dei pesticidi carbammici non cancerogeni</a:t>
            </a:r>
          </a:p>
          <a:p>
            <a:pPr eaLnBrk="1" hangingPunct="1">
              <a:lnSpc>
                <a:spcPct val="80000"/>
              </a:lnSpc>
            </a:pPr>
            <a:r>
              <a:rPr lang="it-IT" sz="2000" b="1" smtClean="0"/>
              <a:t>h] Prodotti di muffe</a:t>
            </a:r>
          </a:p>
          <a:p>
            <a:pPr eaLnBrk="1" hangingPunct="1">
              <a:lnSpc>
                <a:spcPct val="80000"/>
              </a:lnSpc>
            </a:pPr>
            <a:r>
              <a:rPr lang="it-IT" sz="2000" smtClean="0"/>
              <a:t>	Principalmente impiegati come farmaci. </a:t>
            </a:r>
          </a:p>
          <a:p>
            <a:pPr eaLnBrk="1" hangingPunct="1">
              <a:lnSpc>
                <a:spcPct val="80000"/>
              </a:lnSpc>
            </a:pPr>
            <a:r>
              <a:rPr lang="it-IT" sz="2000" smtClean="0"/>
              <a:t>	</a:t>
            </a:r>
            <a:r>
              <a:rPr lang="it-IT" sz="2000" b="1" i="1" smtClean="0"/>
              <a:t>Doxorubicina o Adriamicina, Daunorubicina, Daunomicina e 	dactinomicina o Actinomicina D </a:t>
            </a:r>
            <a:r>
              <a:rPr lang="it-IT" sz="2000" smtClean="0"/>
              <a:t>cancerogeni. </a:t>
            </a:r>
          </a:p>
          <a:p>
            <a:pPr eaLnBrk="1" hangingPunct="1">
              <a:lnSpc>
                <a:spcPct val="80000"/>
              </a:lnSpc>
            </a:pPr>
            <a:r>
              <a:rPr lang="it-IT" sz="2000" smtClean="0"/>
              <a:t>	Adriamicina e daunomicina : tumori a diversi organi bersaglio anche 				    ghiandole mammarie. </a:t>
            </a:r>
          </a:p>
          <a:p>
            <a:pPr eaLnBrk="1" hangingPunct="1">
              <a:lnSpc>
                <a:spcPct val="80000"/>
              </a:lnSpc>
            </a:pPr>
            <a:r>
              <a:rPr lang="it-IT" sz="2000" smtClean="0"/>
              <a:t>	</a:t>
            </a:r>
            <a:r>
              <a:rPr lang="it-IT" sz="2000" b="1" i="1" smtClean="0"/>
              <a:t>Azaserina </a:t>
            </a:r>
            <a:r>
              <a:rPr lang="it-IT" sz="2000" smtClean="0"/>
              <a:t>: </a:t>
            </a:r>
            <a:r>
              <a:rPr lang="it-IT" sz="2000" smtClean="0">
                <a:solidFill>
                  <a:srgbClr val="FF3300"/>
                </a:solidFill>
              </a:rPr>
              <a:t>cancro a pancreas e rene nel ratto.</a:t>
            </a:r>
          </a:p>
          <a:p>
            <a:pPr eaLnBrk="1" hangingPunct="1">
              <a:lnSpc>
                <a:spcPct val="80000"/>
              </a:lnSpc>
            </a:pPr>
            <a:r>
              <a:rPr lang="it-IT" sz="2000" b="1" smtClean="0"/>
              <a:t>i] Micotossine</a:t>
            </a:r>
          </a:p>
          <a:p>
            <a:pPr eaLnBrk="1" hangingPunct="1">
              <a:lnSpc>
                <a:spcPct val="80000"/>
              </a:lnSpc>
            </a:pPr>
            <a:r>
              <a:rPr lang="it-IT" sz="2000" smtClean="0"/>
              <a:t>	Aspergillus flavus: 4 tipi di aflatossine: B1, B2, G1 e G2 </a:t>
            </a:r>
          </a:p>
          <a:p>
            <a:pPr eaLnBrk="1" hangingPunct="1">
              <a:lnSpc>
                <a:spcPct val="80000"/>
              </a:lnSpc>
            </a:pPr>
            <a:r>
              <a:rPr lang="it-IT" sz="2000" smtClean="0"/>
              <a:t>	</a:t>
            </a:r>
            <a:r>
              <a:rPr lang="it-IT" sz="2000" b="1" i="1" smtClean="0"/>
              <a:t>aflatossina B1</a:t>
            </a:r>
            <a:r>
              <a:rPr lang="it-IT" sz="2000" smtClean="0"/>
              <a:t> </a:t>
            </a:r>
            <a:r>
              <a:rPr lang="it-IT" sz="2000" smtClean="0">
                <a:solidFill>
                  <a:schemeClr val="accent2"/>
                </a:solidFill>
              </a:rPr>
              <a:t>uno dei più potenti cancerogeni conosciuti 	(fegato) (parti per bilione)</a:t>
            </a:r>
          </a:p>
          <a:p>
            <a:pPr eaLnBrk="1" hangingPunct="1">
              <a:lnSpc>
                <a:spcPct val="80000"/>
              </a:lnSpc>
            </a:pPr>
            <a:endParaRPr lang="it-IT" sz="2000" smtClean="0">
              <a:solidFill>
                <a:schemeClr val="accent2"/>
              </a:solidFill>
            </a:endParaRPr>
          </a:p>
          <a:p>
            <a:pPr eaLnBrk="1" hangingPunct="1">
              <a:lnSpc>
                <a:spcPct val="80000"/>
              </a:lnSpc>
            </a:pPr>
            <a:endParaRPr lang="it-IT" sz="16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4294967295"/>
          </p:nvPr>
        </p:nvSpPr>
        <p:spPr>
          <a:xfrm>
            <a:off x="539750" y="836613"/>
            <a:ext cx="8089900" cy="4537075"/>
          </a:xfrm>
          <a:solidFill>
            <a:srgbClr val="CCFFFF"/>
          </a:solidFill>
        </p:spPr>
        <p:txBody>
          <a:bodyPr/>
          <a:lstStyle/>
          <a:p>
            <a:pPr eaLnBrk="1" hangingPunct="1"/>
            <a:r>
              <a:rPr lang="it-IT" sz="2800" b="1" smtClean="0">
                <a:solidFill>
                  <a:srgbClr val="FF3300"/>
                </a:solidFill>
              </a:rPr>
              <a:t>C A N C E R O G E N I   E P I G E N E T I C I</a:t>
            </a:r>
          </a:p>
          <a:p>
            <a:pPr eaLnBrk="1" hangingPunct="1">
              <a:buFontTx/>
              <a:buNone/>
            </a:pPr>
            <a:endParaRPr lang="it-IT" sz="2800" b="1" smtClean="0">
              <a:solidFill>
                <a:srgbClr val="FF3300"/>
              </a:solidFill>
            </a:endParaRPr>
          </a:p>
          <a:p>
            <a:pPr eaLnBrk="1" hangingPunct="1"/>
            <a:r>
              <a:rPr lang="it-IT" smtClean="0"/>
              <a:t>Non interagiscono con DNA </a:t>
            </a:r>
          </a:p>
          <a:p>
            <a:pPr eaLnBrk="1" hangingPunct="1"/>
            <a:r>
              <a:rPr lang="it-IT" smtClean="0"/>
              <a:t>Promuovono crescita tumori da cancerogeni genotossici.</a:t>
            </a:r>
          </a:p>
          <a:p>
            <a:pPr eaLnBrk="1" hangingPunct="1"/>
            <a:r>
              <a:rPr lang="it-IT" smtClean="0"/>
              <a:t>Richieste alte dosi ed esposizioni prolungate.</a:t>
            </a:r>
          </a:p>
          <a:p>
            <a:pPr eaLnBrk="1" hangingPunct="1"/>
            <a:r>
              <a:rPr lang="it-IT" smtClean="0"/>
              <a:t>Si dividono in Cocancerogeni (A) e Promotori (B)</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a:xfrm>
            <a:off x="468313" y="549275"/>
            <a:ext cx="8089900" cy="5765800"/>
          </a:xfrm>
          <a:solidFill>
            <a:srgbClr val="CCFFFF"/>
          </a:solidFill>
        </p:spPr>
        <p:txBody>
          <a:bodyPr/>
          <a:lstStyle/>
          <a:p>
            <a:pPr eaLnBrk="1" hangingPunct="1">
              <a:lnSpc>
                <a:spcPct val="80000"/>
              </a:lnSpc>
            </a:pPr>
            <a:r>
              <a:rPr lang="it-IT" sz="2000" smtClean="0">
                <a:solidFill>
                  <a:srgbClr val="FF3300"/>
                </a:solidFill>
              </a:rPr>
              <a:t>A - Cocancerogeni:</a:t>
            </a:r>
          </a:p>
          <a:p>
            <a:pPr eaLnBrk="1" hangingPunct="1">
              <a:lnSpc>
                <a:spcPct val="80000"/>
              </a:lnSpc>
            </a:pPr>
            <a:r>
              <a:rPr lang="it-IT" sz="1800" smtClean="0"/>
              <a:t>	-accrescono effetti di cancerogeni genotossici se somministrati insieme</a:t>
            </a:r>
          </a:p>
          <a:p>
            <a:pPr eaLnBrk="1" hangingPunct="1">
              <a:lnSpc>
                <a:spcPct val="80000"/>
              </a:lnSpc>
            </a:pPr>
            <a:r>
              <a:rPr lang="it-IT" sz="1800" smtClean="0"/>
              <a:t>	-aumentano nell'organismo concentrazione  dell'iniziatore per</a:t>
            </a:r>
          </a:p>
          <a:p>
            <a:pPr eaLnBrk="1" hangingPunct="1">
              <a:lnSpc>
                <a:spcPct val="80000"/>
              </a:lnSpc>
            </a:pPr>
            <a:r>
              <a:rPr lang="it-IT" sz="1800" smtClean="0"/>
              <a:t>	1.incremento nell'assorbimento del cancerogeno attraverso cute o  tratto   	gastro-enterico</a:t>
            </a:r>
          </a:p>
          <a:p>
            <a:pPr eaLnBrk="1" hangingPunct="1">
              <a:lnSpc>
                <a:spcPct val="80000"/>
              </a:lnSpc>
            </a:pPr>
            <a:r>
              <a:rPr lang="it-IT" sz="1800" smtClean="0"/>
              <a:t>	2. incremento della bioattivazione</a:t>
            </a:r>
          </a:p>
          <a:p>
            <a:pPr eaLnBrk="1" hangingPunct="1">
              <a:lnSpc>
                <a:spcPct val="80000"/>
              </a:lnSpc>
            </a:pPr>
            <a:r>
              <a:rPr lang="it-IT" sz="1800" smtClean="0"/>
              <a:t>	3. decremento eliminazione dell'iniziatore </a:t>
            </a:r>
          </a:p>
          <a:p>
            <a:pPr eaLnBrk="1" hangingPunct="1">
              <a:lnSpc>
                <a:spcPct val="80000"/>
              </a:lnSpc>
            </a:pPr>
            <a:r>
              <a:rPr lang="it-IT" sz="1800" smtClean="0"/>
              <a:t>	4. per inibizione degli enzimi deputati a detossificazione</a:t>
            </a:r>
          </a:p>
          <a:p>
            <a:pPr eaLnBrk="1" hangingPunct="1">
              <a:lnSpc>
                <a:spcPct val="80000"/>
              </a:lnSpc>
            </a:pPr>
            <a:r>
              <a:rPr lang="it-IT" sz="1800" smtClean="0"/>
              <a:t>	5. per deplezione substrati endogeni per reazioni della II Fase, (tipo 			glutatione)</a:t>
            </a:r>
          </a:p>
          <a:p>
            <a:pPr eaLnBrk="1" hangingPunct="1">
              <a:lnSpc>
                <a:spcPct val="80000"/>
              </a:lnSpc>
            </a:pPr>
            <a:r>
              <a:rPr lang="it-IT" sz="1800" smtClean="0"/>
              <a:t>	- Facilitano probabilmente uptake cellulare dei carcinogeni genotossici	-	- Inibiscono velocità o efficienza della riparazione del DNA</a:t>
            </a:r>
          </a:p>
          <a:p>
            <a:pPr eaLnBrk="1" hangingPunct="1">
              <a:lnSpc>
                <a:spcPct val="80000"/>
              </a:lnSpc>
            </a:pPr>
            <a:r>
              <a:rPr lang="it-IT" sz="2000" smtClean="0">
                <a:solidFill>
                  <a:srgbClr val="FF3300"/>
                </a:solidFill>
              </a:rPr>
              <a:t>B - Promotori</a:t>
            </a:r>
            <a:r>
              <a:rPr lang="it-IT" sz="1800" smtClean="0"/>
              <a:t> </a:t>
            </a:r>
          </a:p>
          <a:p>
            <a:pPr eaLnBrk="1" hangingPunct="1">
              <a:lnSpc>
                <a:spcPct val="80000"/>
              </a:lnSpc>
            </a:pPr>
            <a:r>
              <a:rPr lang="it-IT" sz="1800" smtClean="0"/>
              <a:t>	Es. cancerogenesi con olio di croton (anche cocancerogeno)	</a:t>
            </a:r>
          </a:p>
          <a:p>
            <a:pPr eaLnBrk="1" hangingPunct="1">
              <a:lnSpc>
                <a:spcPct val="80000"/>
              </a:lnSpc>
            </a:pPr>
            <a:r>
              <a:rPr lang="it-IT" sz="1800" smtClean="0"/>
              <a:t>	Aumentano effetti iniziatori se assunti dopo questi ultimi per:</a:t>
            </a:r>
          </a:p>
          <a:p>
            <a:pPr eaLnBrk="1" hangingPunct="1">
              <a:lnSpc>
                <a:spcPct val="80000"/>
              </a:lnSpc>
            </a:pPr>
            <a:r>
              <a:rPr lang="it-IT" sz="1800" smtClean="0"/>
              <a:t>	-Stimolazione proliferazione cellulare attraverso effetti citotossici od 	    	ormonali</a:t>
            </a:r>
          </a:p>
          <a:p>
            <a:pPr eaLnBrk="1" hangingPunct="1">
              <a:lnSpc>
                <a:spcPct val="80000"/>
              </a:lnSpc>
            </a:pPr>
            <a:r>
              <a:rPr lang="it-IT" sz="1800" smtClean="0"/>
              <a:t>	-Inibizione comunicazioni intercellulari per cui cellule iniziate non più 	    	inibite da cellule circostanti normali</a:t>
            </a:r>
          </a:p>
          <a:p>
            <a:pPr eaLnBrk="1" hangingPunct="1">
              <a:lnSpc>
                <a:spcPct val="80000"/>
              </a:lnSpc>
            </a:pPr>
            <a:r>
              <a:rPr lang="it-IT" sz="1800" smtClean="0"/>
              <a:t>	-Immunosoppressione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558800" y="584200"/>
            <a:ext cx="7937500" cy="5676900"/>
          </a:xfrm>
          <a:solidFill>
            <a:srgbClr val="CCFFFF"/>
          </a:solidFill>
        </p:spPr>
        <p:txBody>
          <a:bodyPr/>
          <a:lstStyle/>
          <a:p>
            <a:pPr eaLnBrk="1" hangingPunct="1">
              <a:lnSpc>
                <a:spcPct val="80000"/>
              </a:lnSpc>
            </a:pPr>
            <a:r>
              <a:rPr lang="it-IT" sz="1800" b="1" dirty="0" smtClean="0"/>
              <a:t>1] C a n c e r o g e n i   p r o m o t o r i</a:t>
            </a:r>
          </a:p>
          <a:p>
            <a:pPr eaLnBrk="1" hangingPunct="1">
              <a:lnSpc>
                <a:spcPct val="80000"/>
              </a:lnSpc>
            </a:pPr>
            <a:r>
              <a:rPr lang="it-IT" sz="1600" dirty="0" smtClean="0"/>
              <a:t>a] </a:t>
            </a:r>
            <a:r>
              <a:rPr lang="it-IT" sz="1600" b="1" i="1" dirty="0" err="1" smtClean="0"/>
              <a:t>Tetradecanoil</a:t>
            </a:r>
            <a:r>
              <a:rPr lang="it-IT" sz="1600" b="1" i="1" dirty="0" smtClean="0"/>
              <a:t> </a:t>
            </a:r>
            <a:r>
              <a:rPr lang="it-IT" sz="1600" b="1" i="1" dirty="0" err="1" smtClean="0"/>
              <a:t>forbolo</a:t>
            </a:r>
            <a:r>
              <a:rPr lang="it-IT" sz="1600" b="1" i="1" dirty="0" smtClean="0"/>
              <a:t> acetato</a:t>
            </a:r>
            <a:r>
              <a:rPr lang="it-IT" sz="1600" dirty="0" smtClean="0"/>
              <a:t> (TPA) </a:t>
            </a:r>
          </a:p>
          <a:p>
            <a:pPr eaLnBrk="1" hangingPunct="1">
              <a:lnSpc>
                <a:spcPct val="80000"/>
              </a:lnSpc>
            </a:pPr>
            <a:r>
              <a:rPr lang="it-IT" sz="1600" dirty="0" smtClean="0"/>
              <a:t>	Componente naturale olio di Croton o &lt;</a:t>
            </a:r>
            <a:r>
              <a:rPr lang="it-IT" sz="1600" dirty="0" err="1" smtClean="0"/>
              <a:t>forbolo</a:t>
            </a:r>
            <a:r>
              <a:rPr lang="it-IT" sz="1600" dirty="0" smtClean="0"/>
              <a:t> </a:t>
            </a:r>
            <a:r>
              <a:rPr lang="it-IT" sz="1600" dirty="0" err="1" smtClean="0"/>
              <a:t>miristato</a:t>
            </a:r>
            <a:r>
              <a:rPr lang="it-IT" sz="1600" dirty="0" smtClean="0"/>
              <a:t> acetato&gt;</a:t>
            </a:r>
          </a:p>
          <a:p>
            <a:pPr eaLnBrk="1" hangingPunct="1">
              <a:lnSpc>
                <a:spcPct val="80000"/>
              </a:lnSpc>
            </a:pPr>
            <a:r>
              <a:rPr lang="it-IT" sz="1600" dirty="0" smtClean="0"/>
              <a:t>	Può produrre esso stesso una bassa incidenza di tumori cutanei. </a:t>
            </a:r>
          </a:p>
          <a:p>
            <a:pPr eaLnBrk="1" hangingPunct="1">
              <a:lnSpc>
                <a:spcPct val="80000"/>
              </a:lnSpc>
            </a:pPr>
            <a:r>
              <a:rPr lang="it-IT" sz="1600" dirty="0" smtClean="0"/>
              <a:t>	Inibisce </a:t>
            </a:r>
            <a:r>
              <a:rPr lang="it-IT" sz="1600" dirty="0" err="1" smtClean="0"/>
              <a:t>cominicazioni</a:t>
            </a:r>
            <a:r>
              <a:rPr lang="it-IT" sz="1600" dirty="0" smtClean="0"/>
              <a:t> intercellulari</a:t>
            </a:r>
          </a:p>
          <a:p>
            <a:pPr eaLnBrk="1" hangingPunct="1">
              <a:lnSpc>
                <a:spcPct val="80000"/>
              </a:lnSpc>
            </a:pPr>
            <a:r>
              <a:rPr lang="it-IT" sz="1600" dirty="0" smtClean="0"/>
              <a:t>b] </a:t>
            </a:r>
            <a:r>
              <a:rPr lang="it-IT" sz="1600" b="1" i="1" dirty="0" err="1" smtClean="0"/>
              <a:t>Fenobarbital</a:t>
            </a:r>
            <a:endParaRPr lang="it-IT" sz="1600" dirty="0" smtClean="0"/>
          </a:p>
          <a:p>
            <a:pPr eaLnBrk="1" hangingPunct="1">
              <a:lnSpc>
                <a:spcPct val="80000"/>
              </a:lnSpc>
            </a:pPr>
            <a:r>
              <a:rPr lang="it-IT" sz="1600" dirty="0" smtClean="0"/>
              <a:t>	Aumenta incidenza  tumori epatici nel topo, quasi mai nel ratto</a:t>
            </a:r>
          </a:p>
          <a:p>
            <a:pPr eaLnBrk="1" hangingPunct="1">
              <a:lnSpc>
                <a:spcPct val="80000"/>
              </a:lnSpc>
            </a:pPr>
            <a:r>
              <a:rPr lang="it-IT" sz="1600" dirty="0" smtClean="0"/>
              <a:t>	Non </a:t>
            </a:r>
            <a:r>
              <a:rPr lang="it-IT" sz="1600" dirty="0" err="1" smtClean="0"/>
              <a:t>genotossico</a:t>
            </a:r>
            <a:r>
              <a:rPr lang="it-IT" sz="1600" dirty="0" smtClean="0"/>
              <a:t>, aumenta effetti cancerogeni epatici se somministrato dopo di essi. 	</a:t>
            </a:r>
            <a:r>
              <a:rPr lang="it-IT" sz="1600" dirty="0" smtClean="0">
                <a:solidFill>
                  <a:srgbClr val="FF0000"/>
                </a:solidFill>
              </a:rPr>
              <a:t>capace inibire comunicazioni intercellulari in cellule epatiche in coltura</a:t>
            </a:r>
          </a:p>
          <a:p>
            <a:pPr eaLnBrk="1" hangingPunct="1">
              <a:lnSpc>
                <a:spcPct val="80000"/>
              </a:lnSpc>
            </a:pPr>
            <a:r>
              <a:rPr lang="it-IT" sz="1600" dirty="0" smtClean="0"/>
              <a:t>	Studi epidemiologici su uomo non evidenze cancerogenicità</a:t>
            </a:r>
          </a:p>
          <a:p>
            <a:pPr eaLnBrk="1" hangingPunct="1">
              <a:lnSpc>
                <a:spcPct val="80000"/>
              </a:lnSpc>
            </a:pPr>
            <a:r>
              <a:rPr lang="it-IT" sz="1600" dirty="0" smtClean="0"/>
              <a:t>c] </a:t>
            </a:r>
            <a:r>
              <a:rPr lang="it-IT" sz="1600" b="1" i="1" dirty="0" smtClean="0"/>
              <a:t>Saccarina</a:t>
            </a:r>
            <a:endParaRPr lang="it-IT" sz="1600" dirty="0" smtClean="0"/>
          </a:p>
          <a:p>
            <a:pPr eaLnBrk="1" hangingPunct="1">
              <a:lnSpc>
                <a:spcPct val="80000"/>
              </a:lnSpc>
            </a:pPr>
            <a:r>
              <a:rPr lang="it-IT" sz="1600" dirty="0" smtClean="0"/>
              <a:t>	Dolcificante più volte accusato di produrre tumori alla vescica.</a:t>
            </a:r>
          </a:p>
          <a:p>
            <a:pPr eaLnBrk="1" hangingPunct="1">
              <a:lnSpc>
                <a:spcPct val="80000"/>
              </a:lnSpc>
            </a:pPr>
            <a:r>
              <a:rPr lang="it-IT" sz="1600" dirty="0" smtClean="0"/>
              <a:t>	Non metabolizzata - non </a:t>
            </a:r>
            <a:r>
              <a:rPr lang="it-IT" sz="1600" dirty="0" err="1" smtClean="0"/>
              <a:t>genotossica</a:t>
            </a:r>
            <a:endParaRPr lang="it-IT" sz="1600" dirty="0" smtClean="0"/>
          </a:p>
          <a:p>
            <a:pPr eaLnBrk="1" hangingPunct="1">
              <a:lnSpc>
                <a:spcPct val="80000"/>
              </a:lnSpc>
            </a:pPr>
            <a:r>
              <a:rPr lang="it-IT" sz="1600" dirty="0" smtClean="0"/>
              <a:t>	</a:t>
            </a:r>
            <a:r>
              <a:rPr lang="it-IT" sz="1600" dirty="0" smtClean="0">
                <a:solidFill>
                  <a:srgbClr val="FF0000"/>
                </a:solidFill>
              </a:rPr>
              <a:t>Determina alterato metabolismo intestinale delle proteine con </a:t>
            </a:r>
          </a:p>
          <a:p>
            <a:pPr eaLnBrk="1" hangingPunct="1">
              <a:lnSpc>
                <a:spcPct val="80000"/>
              </a:lnSpc>
            </a:pPr>
            <a:r>
              <a:rPr lang="it-IT" sz="1600" dirty="0" smtClean="0">
                <a:solidFill>
                  <a:srgbClr val="FF0000"/>
                </a:solidFill>
              </a:rPr>
              <a:t>	maggiore eliminazione urinaria di metaboliti </a:t>
            </a:r>
            <a:r>
              <a:rPr lang="it-IT" sz="1600" dirty="0" err="1" smtClean="0">
                <a:solidFill>
                  <a:srgbClr val="FF0000"/>
                </a:solidFill>
              </a:rPr>
              <a:t>indolici</a:t>
            </a:r>
            <a:r>
              <a:rPr lang="it-IT" sz="1600" dirty="0" smtClean="0">
                <a:solidFill>
                  <a:srgbClr val="FF0000"/>
                </a:solidFill>
              </a:rPr>
              <a:t> (tumori vescica)</a:t>
            </a:r>
          </a:p>
          <a:p>
            <a:pPr eaLnBrk="1" hangingPunct="1">
              <a:lnSpc>
                <a:spcPct val="80000"/>
              </a:lnSpc>
            </a:pPr>
            <a:r>
              <a:rPr lang="it-IT" sz="1600" dirty="0" smtClean="0"/>
              <a:t>	Attualmente si ritiene non reale pericolo per uomo.</a:t>
            </a:r>
          </a:p>
          <a:p>
            <a:pPr eaLnBrk="1" hangingPunct="1">
              <a:lnSpc>
                <a:spcPct val="80000"/>
              </a:lnSpc>
            </a:pPr>
            <a:r>
              <a:rPr lang="it-IT" sz="1600" dirty="0" smtClean="0"/>
              <a:t>d] </a:t>
            </a:r>
            <a:r>
              <a:rPr lang="it-IT" sz="1600" b="1" i="1" dirty="0" smtClean="0"/>
              <a:t>Modificatori ormonali</a:t>
            </a:r>
            <a:endParaRPr lang="it-IT" sz="1600" dirty="0" smtClean="0"/>
          </a:p>
          <a:p>
            <a:pPr eaLnBrk="1" hangingPunct="1">
              <a:lnSpc>
                <a:spcPct val="80000"/>
              </a:lnSpc>
            </a:pPr>
            <a:r>
              <a:rPr lang="it-IT" sz="1600" dirty="0" smtClean="0"/>
              <a:t>	Agenti </a:t>
            </a:r>
            <a:r>
              <a:rPr lang="it-IT" sz="1600" dirty="0" err="1" smtClean="0"/>
              <a:t>mitogeni</a:t>
            </a:r>
            <a:r>
              <a:rPr lang="it-IT" sz="1600" dirty="0" smtClean="0"/>
              <a:t> naturali (promotori con iniziatori sconosciuti)</a:t>
            </a:r>
          </a:p>
          <a:p>
            <a:pPr eaLnBrk="1" hangingPunct="1">
              <a:lnSpc>
                <a:spcPct val="80000"/>
              </a:lnSpc>
            </a:pPr>
            <a:r>
              <a:rPr lang="it-IT" sz="1600" dirty="0" smtClean="0"/>
              <a:t>	Se dosi fisiologiche. non induzione tumori</a:t>
            </a:r>
          </a:p>
          <a:p>
            <a:pPr eaLnBrk="1" hangingPunct="1">
              <a:lnSpc>
                <a:spcPct val="80000"/>
              </a:lnSpc>
            </a:pPr>
            <a:r>
              <a:rPr lang="it-IT" sz="1600" dirty="0" smtClean="0"/>
              <a:t>	Se dosi anormalmente alte per lungo tempo: tumori (uomo ed animali)</a:t>
            </a:r>
          </a:p>
          <a:p>
            <a:pPr eaLnBrk="1" hangingPunct="1">
              <a:lnSpc>
                <a:spcPct val="80000"/>
              </a:lnSpc>
            </a:pPr>
            <a:r>
              <a:rPr lang="it-IT" sz="1600" dirty="0" smtClean="0"/>
              <a:t>	Alterazione equilibri omeostatici dose dipendente e reversibile </a:t>
            </a:r>
            <a:r>
              <a:rPr lang="it-IT" sz="1600" dirty="0" err="1" smtClean="0"/>
              <a:t>purchè</a:t>
            </a:r>
            <a:r>
              <a:rPr lang="it-IT" sz="1600" dirty="0" smtClean="0"/>
              <a:t> sbilanciamenti non tanto protratti da determinare neoplasie stabili ormone-indipendenti.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685800" y="635000"/>
            <a:ext cx="7632700" cy="5461000"/>
          </a:xfrm>
          <a:solidFill>
            <a:srgbClr val="CCFFFF"/>
          </a:solidFill>
        </p:spPr>
        <p:txBody>
          <a:bodyPr/>
          <a:lstStyle/>
          <a:p>
            <a:pPr eaLnBrk="1" hangingPunct="1">
              <a:lnSpc>
                <a:spcPct val="80000"/>
              </a:lnSpc>
            </a:pPr>
            <a:r>
              <a:rPr lang="it-IT" sz="1800" smtClean="0"/>
              <a:t>	</a:t>
            </a:r>
            <a:r>
              <a:rPr lang="it-IT" sz="2000" smtClean="0"/>
              <a:t>- </a:t>
            </a:r>
            <a:r>
              <a:rPr lang="it-IT" sz="2000" b="1" i="1" smtClean="0"/>
              <a:t>Estrogeni</a:t>
            </a:r>
            <a:r>
              <a:rPr lang="it-IT" sz="2000" smtClean="0"/>
              <a:t> </a:t>
            </a:r>
          </a:p>
          <a:p>
            <a:pPr eaLnBrk="1" hangingPunct="1">
              <a:lnSpc>
                <a:spcPct val="80000"/>
              </a:lnSpc>
            </a:pPr>
            <a:r>
              <a:rPr lang="it-IT" sz="1800" smtClean="0"/>
              <a:t>	estradiolo: cancro in animali e uomo se somministrato cronicamente 			  ad alti livelli</a:t>
            </a:r>
          </a:p>
          <a:p>
            <a:pPr eaLnBrk="1" hangingPunct="1">
              <a:lnSpc>
                <a:spcPct val="80000"/>
              </a:lnSpc>
            </a:pPr>
            <a:r>
              <a:rPr lang="it-IT" sz="1800" smtClean="0"/>
              <a:t>	dietilstilbestrolo: in topi trattati con virus  tumore mammario</a:t>
            </a:r>
          </a:p>
          <a:p>
            <a:pPr eaLnBrk="1" hangingPunct="1">
              <a:lnSpc>
                <a:spcPct val="80000"/>
              </a:lnSpc>
            </a:pPr>
            <a:r>
              <a:rPr lang="it-IT" sz="1800" smtClean="0"/>
              <a:t>		            già a basse dosi discreta incidenza tumori mammari</a:t>
            </a:r>
          </a:p>
          <a:p>
            <a:pPr eaLnBrk="1" hangingPunct="1">
              <a:lnSpc>
                <a:spcPct val="80000"/>
              </a:lnSpc>
            </a:pPr>
            <a:r>
              <a:rPr lang="it-IT" sz="1800" smtClean="0"/>
              <a:t>	</a:t>
            </a:r>
            <a:r>
              <a:rPr lang="it-IT" sz="2000" smtClean="0"/>
              <a:t>- </a:t>
            </a:r>
            <a:r>
              <a:rPr lang="it-IT" sz="2000" b="1" i="1" smtClean="0"/>
              <a:t>Contraccettivi orali</a:t>
            </a:r>
            <a:endParaRPr lang="it-IT" sz="2000" smtClean="0"/>
          </a:p>
          <a:p>
            <a:pPr eaLnBrk="1" hangingPunct="1">
              <a:lnSpc>
                <a:spcPct val="80000"/>
              </a:lnSpc>
            </a:pPr>
            <a:r>
              <a:rPr lang="it-IT" sz="1800" smtClean="0"/>
              <a:t>	Casi di tumori epatici estremamente rari </a:t>
            </a:r>
          </a:p>
          <a:p>
            <a:pPr eaLnBrk="1" hangingPunct="1">
              <a:lnSpc>
                <a:spcPct val="80000"/>
              </a:lnSpc>
            </a:pPr>
            <a:r>
              <a:rPr lang="it-IT" sz="1800" smtClean="0"/>
              <a:t>	Effetto protettivo contro tumori mammella, ovaie ed endometrio </a:t>
            </a:r>
            <a:r>
              <a:rPr lang="it-IT" sz="1800" b="1" i="1" smtClean="0"/>
              <a:t>	</a:t>
            </a:r>
          </a:p>
          <a:p>
            <a:pPr eaLnBrk="1" hangingPunct="1">
              <a:lnSpc>
                <a:spcPct val="80000"/>
              </a:lnSpc>
            </a:pPr>
            <a:r>
              <a:rPr lang="it-IT" sz="1800" b="1" i="1" smtClean="0"/>
              <a:t>	</a:t>
            </a:r>
            <a:r>
              <a:rPr lang="it-IT" sz="2000" b="1" i="1" smtClean="0"/>
              <a:t>-Tamoxifen</a:t>
            </a:r>
            <a:r>
              <a:rPr lang="it-IT" sz="2000" smtClean="0"/>
              <a:t> (Nolvadex)</a:t>
            </a:r>
          </a:p>
          <a:p>
            <a:pPr eaLnBrk="1" hangingPunct="1">
              <a:lnSpc>
                <a:spcPct val="80000"/>
              </a:lnSpc>
            </a:pPr>
            <a:r>
              <a:rPr lang="it-IT" sz="1800" smtClean="0"/>
              <a:t>	Antiestrogeno, utile nel cancro alla mammella </a:t>
            </a:r>
            <a:r>
              <a:rPr lang="it-IT" sz="1800" smtClean="0">
                <a:cs typeface="Times New Roman" pitchFamily="18" charset="0"/>
              </a:rPr>
              <a:t>→</a:t>
            </a:r>
            <a:r>
              <a:rPr lang="it-IT" sz="1800" smtClean="0"/>
              <a:t> tumori epatici 	nei roditori</a:t>
            </a:r>
          </a:p>
          <a:p>
            <a:pPr eaLnBrk="1" hangingPunct="1">
              <a:lnSpc>
                <a:spcPct val="80000"/>
              </a:lnSpc>
            </a:pPr>
            <a:r>
              <a:rPr lang="it-IT" sz="1800" smtClean="0"/>
              <a:t>	</a:t>
            </a:r>
            <a:r>
              <a:rPr lang="it-IT" sz="2000" smtClean="0"/>
              <a:t>-</a:t>
            </a:r>
            <a:r>
              <a:rPr lang="it-IT" sz="2000" b="1" i="1" smtClean="0"/>
              <a:t>Androgeni</a:t>
            </a:r>
            <a:endParaRPr lang="it-IT" sz="2000" smtClean="0"/>
          </a:p>
          <a:p>
            <a:pPr eaLnBrk="1" hangingPunct="1">
              <a:lnSpc>
                <a:spcPct val="80000"/>
              </a:lnSpc>
            </a:pPr>
            <a:r>
              <a:rPr lang="it-IT" sz="1800" smtClean="0"/>
              <a:t>	Testosterone  cancerogeno nel topo e nel ratto:</a:t>
            </a:r>
          </a:p>
          <a:p>
            <a:pPr eaLnBrk="1" hangingPunct="1">
              <a:lnSpc>
                <a:spcPct val="80000"/>
              </a:lnSpc>
            </a:pPr>
            <a:r>
              <a:rPr lang="it-IT" sz="1800" smtClean="0"/>
              <a:t>	- neoplasmi all'utero in topi femmina </a:t>
            </a:r>
          </a:p>
          <a:p>
            <a:pPr eaLnBrk="1" hangingPunct="1">
              <a:lnSpc>
                <a:spcPct val="80000"/>
              </a:lnSpc>
            </a:pPr>
            <a:r>
              <a:rPr lang="it-IT" sz="1800" smtClean="0"/>
              <a:t>	- adenoma prostatico in ratti maschi</a:t>
            </a:r>
          </a:p>
          <a:p>
            <a:pPr eaLnBrk="1" hangingPunct="1">
              <a:lnSpc>
                <a:spcPct val="80000"/>
              </a:lnSpc>
            </a:pPr>
            <a:r>
              <a:rPr lang="it-IT" sz="1800" smtClean="0"/>
              <a:t>	</a:t>
            </a:r>
          </a:p>
          <a:p>
            <a:pPr eaLnBrk="1" hangingPunct="1">
              <a:lnSpc>
                <a:spcPct val="80000"/>
              </a:lnSpc>
            </a:pPr>
            <a:r>
              <a:rPr lang="it-IT" sz="1800" smtClean="0">
                <a:solidFill>
                  <a:schemeClr val="accent2"/>
                </a:solidFill>
              </a:rPr>
              <a:t>Nell'uomo casi di tumori al fegato in uomini con elevate quantità di androgeni come agenti anabolizzanti o miotrofici.</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673100" y="584200"/>
            <a:ext cx="7772400" cy="5397500"/>
          </a:xfrm>
          <a:solidFill>
            <a:srgbClr val="CCFFFF"/>
          </a:solidFill>
        </p:spPr>
        <p:txBody>
          <a:bodyPr/>
          <a:lstStyle/>
          <a:p>
            <a:pPr eaLnBrk="1" hangingPunct="1">
              <a:lnSpc>
                <a:spcPct val="80000"/>
              </a:lnSpc>
            </a:pPr>
            <a:r>
              <a:rPr lang="it-IT" sz="2400" b="1" i="1" smtClean="0"/>
              <a:t>e] Farmaci immunosoppressori</a:t>
            </a:r>
            <a:endParaRPr lang="it-IT" sz="2400" smtClean="0"/>
          </a:p>
          <a:p>
            <a:pPr eaLnBrk="1" hangingPunct="1">
              <a:lnSpc>
                <a:spcPct val="80000"/>
              </a:lnSpc>
            </a:pPr>
            <a:r>
              <a:rPr lang="it-IT" sz="2000" smtClean="0"/>
              <a:t>	Impossibilità di riconoscere nuovi antigeni su cellule 	neoplastiche</a:t>
            </a:r>
          </a:p>
          <a:p>
            <a:pPr eaLnBrk="1" hangingPunct="1">
              <a:lnSpc>
                <a:spcPct val="80000"/>
              </a:lnSpc>
            </a:pPr>
            <a:r>
              <a:rPr lang="it-IT" sz="2000" smtClean="0"/>
              <a:t>	Progressione del tumore</a:t>
            </a:r>
          </a:p>
          <a:p>
            <a:pPr eaLnBrk="1" hangingPunct="1">
              <a:lnSpc>
                <a:spcPct val="80000"/>
              </a:lnSpc>
            </a:pPr>
            <a:r>
              <a:rPr lang="it-IT" sz="2000" smtClean="0"/>
              <a:t>	Attività immunodepressiva presente in molti carcinomi 	genotossici</a:t>
            </a:r>
          </a:p>
          <a:p>
            <a:pPr eaLnBrk="1" hangingPunct="1">
              <a:lnSpc>
                <a:spcPct val="80000"/>
              </a:lnSpc>
            </a:pPr>
            <a:r>
              <a:rPr lang="it-IT" sz="2000" smtClean="0"/>
              <a:t>	-Azatioprina e 6-mercaptopurina : linfomi - leucemie e sarcomi</a:t>
            </a:r>
          </a:p>
          <a:p>
            <a:pPr eaLnBrk="1" hangingPunct="1">
              <a:lnSpc>
                <a:spcPct val="80000"/>
              </a:lnSpc>
            </a:pPr>
            <a:r>
              <a:rPr lang="it-IT" sz="2000" smtClean="0"/>
              <a:t>	-Ciclofosfamide:  leucemie</a:t>
            </a:r>
          </a:p>
          <a:p>
            <a:pPr eaLnBrk="1" hangingPunct="1">
              <a:lnSpc>
                <a:spcPct val="80000"/>
              </a:lnSpc>
            </a:pPr>
            <a:r>
              <a:rPr lang="it-IT" sz="2000" smtClean="0"/>
              <a:t>	-Ciclosporina: linfomi (uomo) e leucemie (topo)</a:t>
            </a:r>
            <a:endParaRPr lang="it-IT" sz="2000" b="1" i="1" smtClean="0"/>
          </a:p>
          <a:p>
            <a:pPr eaLnBrk="1" hangingPunct="1">
              <a:lnSpc>
                <a:spcPct val="80000"/>
              </a:lnSpc>
            </a:pPr>
            <a:r>
              <a:rPr lang="it-IT" sz="2400" b="1" i="1" smtClean="0"/>
              <a:t>f] Agenti citotossici</a:t>
            </a:r>
            <a:endParaRPr lang="it-IT" sz="2400" smtClean="0"/>
          </a:p>
          <a:p>
            <a:pPr eaLnBrk="1" hangingPunct="1">
              <a:lnSpc>
                <a:spcPct val="80000"/>
              </a:lnSpc>
            </a:pPr>
            <a:r>
              <a:rPr lang="it-IT" sz="2000" smtClean="0"/>
              <a:t>	Qualunque sostanza lesiva per le cellule : stimolo per la 	proliferazione</a:t>
            </a:r>
          </a:p>
          <a:p>
            <a:pPr eaLnBrk="1" hangingPunct="1">
              <a:lnSpc>
                <a:spcPct val="80000"/>
              </a:lnSpc>
            </a:pPr>
            <a:r>
              <a:rPr lang="it-IT" sz="2000" smtClean="0"/>
              <a:t>	Al di sotto della dose soglia citotossica : nessun effetto di 	promozione</a:t>
            </a:r>
          </a:p>
          <a:p>
            <a:pPr eaLnBrk="1" hangingPunct="1">
              <a:lnSpc>
                <a:spcPct val="80000"/>
              </a:lnSpc>
            </a:pPr>
            <a:r>
              <a:rPr lang="it-IT" sz="2000" smtClean="0"/>
              <a:t>	Tetracloruro di carbonio : necrosi epatica : tumori epatici</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lin ang="5400000" scaled="1"/>
        </a:grad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066800" y="457200"/>
            <a:ext cx="693420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19459" name="Text Box 3"/>
          <p:cNvSpPr txBox="1">
            <a:spLocks noChangeArrowheads="1"/>
          </p:cNvSpPr>
          <p:nvPr/>
        </p:nvSpPr>
        <p:spPr bwMode="auto">
          <a:xfrm>
            <a:off x="533400" y="1600200"/>
            <a:ext cx="8153400" cy="5048250"/>
          </a:xfrm>
          <a:prstGeom prst="rect">
            <a:avLst/>
          </a:prstGeom>
          <a:noFill/>
          <a:ln w="9525">
            <a:noFill/>
            <a:miter lim="800000"/>
            <a:headEnd/>
            <a:tailEnd/>
          </a:ln>
        </p:spPr>
        <p:txBody>
          <a:bodyPr>
            <a:spAutoFit/>
          </a:bodyPr>
          <a:lstStyle/>
          <a:p>
            <a:pPr algn="just">
              <a:spcBef>
                <a:spcPct val="50000"/>
              </a:spcBef>
            </a:pPr>
            <a:r>
              <a:rPr lang="it-IT" sz="2800" b="1" i="1">
                <a:solidFill>
                  <a:schemeClr val="accent2"/>
                </a:solidFill>
              </a:rPr>
              <a:t>La prima descrizione di induzione di tumori cutanei per applicazione di catrame alla cute risale al 1915 (Giappone).</a:t>
            </a:r>
          </a:p>
          <a:p>
            <a:pPr algn="just">
              <a:spcBef>
                <a:spcPct val="50000"/>
              </a:spcBef>
            </a:pPr>
            <a:endParaRPr lang="it-IT" sz="2800" b="1" i="1">
              <a:solidFill>
                <a:schemeClr val="accent2"/>
              </a:solidFill>
            </a:endParaRPr>
          </a:p>
          <a:p>
            <a:pPr algn="just">
              <a:spcBef>
                <a:spcPct val="50000"/>
              </a:spcBef>
            </a:pPr>
            <a:r>
              <a:rPr lang="it-IT" sz="2800" b="1" i="1">
                <a:solidFill>
                  <a:srgbClr val="FF3300"/>
                </a:solidFill>
              </a:rPr>
              <a:t>CANCEROGENESI DA SOSTANZE CHIMICHE ORGANICHE</a:t>
            </a:r>
            <a:endParaRPr lang="it-IT" sz="2800" b="1" i="1">
              <a:solidFill>
                <a:schemeClr val="accent2"/>
              </a:solidFill>
            </a:endParaRPr>
          </a:p>
          <a:p>
            <a:pPr algn="just">
              <a:spcBef>
                <a:spcPct val="50000"/>
              </a:spcBef>
            </a:pPr>
            <a:r>
              <a:rPr lang="it-IT" sz="2800" b="1" i="1">
                <a:solidFill>
                  <a:schemeClr val="accent2"/>
                </a:solidFill>
              </a:rPr>
              <a:t>Il primo idrocarburo policiclico aromatico (IPA) di sintesi fu prodotto nel 1930 (</a:t>
            </a:r>
            <a:r>
              <a:rPr lang="it-IT" sz="2800" b="1" i="1">
                <a:solidFill>
                  <a:srgbClr val="FF3300"/>
                </a:solidFill>
              </a:rPr>
              <a:t>dibenzo[a,h]antracene</a:t>
            </a:r>
            <a:r>
              <a:rPr lang="it-IT" sz="2800" b="1" i="1">
                <a:solidFill>
                  <a:schemeClr val="accent2"/>
                </a:solidFill>
              </a:rPr>
              <a:t>, o 1,2,5,6 benzanantracene) e si dimostrò un potente cancerogeno cutaneo (topo).</a:t>
            </a:r>
            <a:endParaRPr lang="it-IT" sz="2800" b="1" i="1">
              <a:solidFill>
                <a:srgbClr val="FF3300"/>
              </a:solidFill>
              <a:sym typeface="Monotype Sorts" pitchFamily="2" charset="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lin ang="5400000" scaled="1"/>
        </a:grad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066800" y="457200"/>
            <a:ext cx="693420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20483" name="Text Box 3"/>
          <p:cNvSpPr txBox="1">
            <a:spLocks noChangeArrowheads="1"/>
          </p:cNvSpPr>
          <p:nvPr/>
        </p:nvSpPr>
        <p:spPr bwMode="auto">
          <a:xfrm>
            <a:off x="533400" y="1341438"/>
            <a:ext cx="8153400" cy="5478462"/>
          </a:xfrm>
          <a:prstGeom prst="rect">
            <a:avLst/>
          </a:prstGeom>
          <a:noFill/>
          <a:ln w="9525">
            <a:noFill/>
            <a:miter lim="800000"/>
            <a:headEnd/>
            <a:tailEnd/>
          </a:ln>
        </p:spPr>
        <p:txBody>
          <a:bodyPr>
            <a:spAutoFit/>
          </a:bodyPr>
          <a:lstStyle/>
          <a:p>
            <a:pPr algn="just">
              <a:spcBef>
                <a:spcPct val="50000"/>
              </a:spcBef>
            </a:pPr>
            <a:r>
              <a:rPr lang="it-IT" sz="2800" b="1" i="1">
                <a:solidFill>
                  <a:srgbClr val="FF3300"/>
                </a:solidFill>
              </a:rPr>
              <a:t>CANCEROGENESI DA SOSTANZE CHIMICHE ORGANICHE</a:t>
            </a:r>
            <a:endParaRPr lang="it-IT" sz="2800" b="1" i="1">
              <a:solidFill>
                <a:schemeClr val="accent2"/>
              </a:solidFill>
            </a:endParaRPr>
          </a:p>
          <a:p>
            <a:pPr algn="just">
              <a:spcBef>
                <a:spcPct val="50000"/>
              </a:spcBef>
            </a:pPr>
            <a:r>
              <a:rPr lang="it-IT" sz="2800" b="1" i="1">
                <a:solidFill>
                  <a:schemeClr val="accent2"/>
                </a:solidFill>
              </a:rPr>
              <a:t>Nel 1932 fu isolato dal catrame il </a:t>
            </a:r>
            <a:r>
              <a:rPr lang="it-IT" sz="2800" b="1" i="1">
                <a:solidFill>
                  <a:srgbClr val="FF3300"/>
                </a:solidFill>
              </a:rPr>
              <a:t>benzo[a]pirene</a:t>
            </a:r>
            <a:r>
              <a:rPr lang="it-IT" sz="2800" b="1" i="1">
                <a:solidFill>
                  <a:schemeClr val="accent2"/>
                </a:solidFill>
              </a:rPr>
              <a:t>. </a:t>
            </a:r>
            <a:r>
              <a:rPr lang="it-IT" sz="2800" b="1" i="1">
                <a:solidFill>
                  <a:schemeClr val="accent2"/>
                </a:solidFill>
                <a:sym typeface="Monotype Sorts" pitchFamily="2" charset="2"/>
              </a:rPr>
              <a:t>La potenza cancerogena degli IPA è variabile. Ad esempio, l’isomero </a:t>
            </a:r>
            <a:r>
              <a:rPr lang="it-IT" sz="2800" b="1" i="1">
                <a:solidFill>
                  <a:srgbClr val="FF3300"/>
                </a:solidFill>
                <a:sym typeface="Monotype Sorts" pitchFamily="2" charset="2"/>
              </a:rPr>
              <a:t>dibenzo[a,c]antracene</a:t>
            </a:r>
            <a:r>
              <a:rPr lang="it-IT" sz="2800" b="1" i="1">
                <a:solidFill>
                  <a:schemeClr val="accent2"/>
                </a:solidFill>
                <a:sym typeface="Monotype Sorts" pitchFamily="2" charset="2"/>
              </a:rPr>
              <a:t> è poco attivo al contrario del </a:t>
            </a:r>
            <a:r>
              <a:rPr lang="it-IT" sz="2800" b="1" i="1">
                <a:solidFill>
                  <a:srgbClr val="FF3300"/>
                </a:solidFill>
              </a:rPr>
              <a:t>dibenzo[a,h]antracene (cancerogeno completo)</a:t>
            </a:r>
            <a:r>
              <a:rPr lang="it-IT" sz="2800" b="1" i="1">
                <a:solidFill>
                  <a:schemeClr val="accent2"/>
                </a:solidFill>
              </a:rPr>
              <a:t>.</a:t>
            </a:r>
          </a:p>
          <a:p>
            <a:pPr algn="just">
              <a:spcBef>
                <a:spcPct val="50000"/>
              </a:spcBef>
            </a:pPr>
            <a:r>
              <a:rPr lang="it-IT" sz="2800" b="1" i="1">
                <a:solidFill>
                  <a:schemeClr val="accent2"/>
                </a:solidFill>
              </a:rPr>
              <a:t>I più potenti sono il </a:t>
            </a:r>
            <a:r>
              <a:rPr lang="it-IT" sz="2800" b="1" i="1">
                <a:solidFill>
                  <a:srgbClr val="FF3300"/>
                </a:solidFill>
              </a:rPr>
              <a:t>3-metilcolantrene</a:t>
            </a:r>
            <a:r>
              <a:rPr lang="it-IT" sz="2800" b="1" i="1">
                <a:solidFill>
                  <a:schemeClr val="accent2"/>
                </a:solidFill>
              </a:rPr>
              <a:t> e il </a:t>
            </a:r>
            <a:r>
              <a:rPr lang="it-IT" sz="2800" b="1" i="1">
                <a:solidFill>
                  <a:srgbClr val="FF3300"/>
                </a:solidFill>
              </a:rPr>
              <a:t>7,12-dimetilbenzo[a]antracene</a:t>
            </a:r>
            <a:r>
              <a:rPr lang="it-IT" sz="2800" b="1" i="1">
                <a:solidFill>
                  <a:schemeClr val="accent2"/>
                </a:solidFill>
              </a:rPr>
              <a:t>.</a:t>
            </a:r>
          </a:p>
          <a:p>
            <a:pPr algn="just">
              <a:spcBef>
                <a:spcPct val="50000"/>
              </a:spcBef>
            </a:pPr>
            <a:r>
              <a:rPr lang="it-IT" sz="2800" b="1" i="1">
                <a:solidFill>
                  <a:schemeClr val="accent2"/>
                </a:solidFill>
              </a:rPr>
              <a:t>Il </a:t>
            </a:r>
            <a:r>
              <a:rPr lang="it-IT" sz="2800" b="1" i="1">
                <a:solidFill>
                  <a:srgbClr val="FF3300"/>
                </a:solidFill>
              </a:rPr>
              <a:t>benzo[e]pirene</a:t>
            </a:r>
            <a:r>
              <a:rPr lang="it-IT" sz="2800" b="1" i="1">
                <a:solidFill>
                  <a:schemeClr val="accent2"/>
                </a:solidFill>
              </a:rPr>
              <a:t> è inattivo nell’induzione del cancro cutaneo, ma può “</a:t>
            </a:r>
            <a:r>
              <a:rPr lang="it-IT" sz="2800" b="1" i="1">
                <a:solidFill>
                  <a:srgbClr val="FF3300"/>
                </a:solidFill>
              </a:rPr>
              <a:t>iniziare</a:t>
            </a:r>
            <a:r>
              <a:rPr lang="it-IT" sz="2800" b="1" i="1">
                <a:solidFill>
                  <a:schemeClr val="accent2"/>
                </a:solidFill>
              </a:rPr>
              <a:t>” il processo.</a:t>
            </a:r>
            <a:endParaRPr lang="it-IT" sz="2800" b="1" i="1">
              <a:solidFill>
                <a:srgbClr val="FF33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066800" y="228600"/>
            <a:ext cx="693420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4099" name="Text Box 3"/>
          <p:cNvSpPr txBox="1">
            <a:spLocks noChangeArrowheads="1"/>
          </p:cNvSpPr>
          <p:nvPr/>
        </p:nvSpPr>
        <p:spPr bwMode="auto">
          <a:xfrm>
            <a:off x="609600" y="1503363"/>
            <a:ext cx="8001000" cy="4364037"/>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CLASSIFICAZIONE DEI CANCEROGENI IN RELAZIONE ALLA LORO AZIONE SU UNA O PIU’ STADI DELLA CANCEROGENESI</a:t>
            </a:r>
            <a:endParaRPr lang="it-IT" sz="2800" b="1" i="1">
              <a:solidFill>
                <a:srgbClr val="008000"/>
              </a:solidFill>
            </a:endParaRPr>
          </a:p>
          <a:p>
            <a:pPr algn="just">
              <a:spcBef>
                <a:spcPct val="50000"/>
              </a:spcBef>
            </a:pPr>
            <a:r>
              <a:rPr lang="it-IT" sz="2800" b="1" i="1">
                <a:solidFill>
                  <a:schemeClr val="accent2"/>
                </a:solidFill>
              </a:rPr>
              <a:t>transizione di una cellula dallo stadio di promozione a quello di progressione.</a:t>
            </a:r>
          </a:p>
          <a:p>
            <a:pPr algn="just">
              <a:spcBef>
                <a:spcPct val="50000"/>
              </a:spcBef>
            </a:pPr>
            <a:r>
              <a:rPr lang="it-IT" sz="2800" b="1" i="1">
                <a:solidFill>
                  <a:srgbClr val="FF3300"/>
                </a:solidFill>
              </a:rPr>
              <a:t>	Cancerogeni completi</a:t>
            </a:r>
            <a:r>
              <a:rPr lang="it-IT" sz="2800" b="1" i="1">
                <a:solidFill>
                  <a:schemeClr val="accent2"/>
                </a:solidFill>
              </a:rPr>
              <a:t>: </a:t>
            </a:r>
            <a:r>
              <a:rPr lang="it-IT" sz="2800" b="1" i="1">
                <a:solidFill>
                  <a:srgbClr val="FF0000"/>
                </a:solidFill>
              </a:rPr>
              <a:t>sostanze con la capacità di indurre il cancro da cellule normali, generalmente con proprietà di iniziatori, promotori e di “progressor”.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ttangolo 1"/>
          <p:cNvSpPr>
            <a:spLocks noChangeArrowheads="1"/>
          </p:cNvSpPr>
          <p:nvPr/>
        </p:nvSpPr>
        <p:spPr bwMode="auto">
          <a:xfrm>
            <a:off x="2286000" y="58738"/>
            <a:ext cx="4572000" cy="831850"/>
          </a:xfrm>
          <a:prstGeom prst="rect">
            <a:avLst/>
          </a:prstGeom>
          <a:noFill/>
          <a:ln w="9525">
            <a:noFill/>
            <a:miter lim="800000"/>
            <a:headEnd/>
            <a:tailEnd/>
          </a:ln>
        </p:spPr>
        <p:txBody>
          <a:bodyPr>
            <a:spAutoFit/>
          </a:bodyPr>
          <a:lstStyle/>
          <a:p>
            <a:endParaRPr lang="it-IT"/>
          </a:p>
          <a:p>
            <a:r>
              <a:rPr lang="it-IT"/>
              <a:t> </a:t>
            </a:r>
            <a:endParaRPr lang="it-IT" b="1"/>
          </a:p>
        </p:txBody>
      </p:sp>
      <p:pic>
        <p:nvPicPr>
          <p:cNvPr id="21507" name="Picture 5" descr="http://t2.gstatic.com/images?q=tbn:ANd9GcQuLetml849L5rfmk1BlORkYRYi3Zz2ykUMj862AMq_1Dqb1jlI"/>
          <p:cNvPicPr>
            <a:picLocks noChangeAspect="1" noChangeArrowheads="1"/>
          </p:cNvPicPr>
          <p:nvPr/>
        </p:nvPicPr>
        <p:blipFill>
          <a:blip r:embed="rId2" cstate="print"/>
          <a:srcRect/>
          <a:stretch>
            <a:fillRect/>
          </a:stretch>
        </p:blipFill>
        <p:spPr bwMode="auto">
          <a:xfrm>
            <a:off x="539750" y="765175"/>
            <a:ext cx="2143125" cy="2143125"/>
          </a:xfrm>
          <a:prstGeom prst="rect">
            <a:avLst/>
          </a:prstGeom>
          <a:noFill/>
          <a:ln w="9525">
            <a:noFill/>
            <a:miter lim="800000"/>
            <a:headEnd/>
            <a:tailEnd/>
          </a:ln>
        </p:spPr>
      </p:pic>
      <p:sp>
        <p:nvSpPr>
          <p:cNvPr id="6" name="CasellaDiTesto 5"/>
          <p:cNvSpPr txBox="1"/>
          <p:nvPr/>
        </p:nvSpPr>
        <p:spPr>
          <a:xfrm>
            <a:off x="107950" y="3213100"/>
            <a:ext cx="8856663" cy="461963"/>
          </a:xfrm>
          <a:prstGeom prst="rect">
            <a:avLst/>
          </a:prstGeom>
          <a:noFill/>
          <a:ln>
            <a:solidFill>
              <a:schemeClr val="accent6"/>
            </a:solidFill>
          </a:ln>
        </p:spPr>
        <p:txBody>
          <a:bodyPr>
            <a:spAutoFit/>
          </a:bodyPr>
          <a:lstStyle/>
          <a:p>
            <a:pPr>
              <a:defRPr/>
            </a:pPr>
            <a:r>
              <a:rPr lang="it-IT" b="1" i="1" dirty="0" err="1">
                <a:solidFill>
                  <a:srgbClr val="FF3300"/>
                </a:solidFill>
              </a:rPr>
              <a:t>dibenzo</a:t>
            </a:r>
            <a:r>
              <a:rPr lang="it-IT" b="1" i="1" dirty="0">
                <a:solidFill>
                  <a:srgbClr val="FF3300"/>
                </a:solidFill>
              </a:rPr>
              <a:t>[a,j]antracene; </a:t>
            </a:r>
            <a:r>
              <a:rPr lang="it-IT" b="1" i="1" dirty="0" err="1">
                <a:solidFill>
                  <a:srgbClr val="FF3300"/>
                </a:solidFill>
              </a:rPr>
              <a:t>dibenzo</a:t>
            </a:r>
            <a:r>
              <a:rPr lang="it-IT" b="1" i="1" dirty="0">
                <a:solidFill>
                  <a:srgbClr val="FF3300"/>
                </a:solidFill>
              </a:rPr>
              <a:t>[a,h]antracene;</a:t>
            </a:r>
            <a:r>
              <a:rPr lang="it-IT" b="1" i="1" dirty="0">
                <a:solidFill>
                  <a:srgbClr val="FF3300"/>
                </a:solidFill>
                <a:sym typeface="Monotype Sorts" pitchFamily="2" charset="2"/>
              </a:rPr>
              <a:t> </a:t>
            </a:r>
            <a:r>
              <a:rPr lang="it-IT" b="1" i="1" dirty="0" err="1">
                <a:solidFill>
                  <a:srgbClr val="FF3300"/>
                </a:solidFill>
                <a:sym typeface="Monotype Sorts" pitchFamily="2" charset="2"/>
              </a:rPr>
              <a:t>dibenzo</a:t>
            </a:r>
            <a:r>
              <a:rPr lang="it-IT" b="1" i="1" dirty="0">
                <a:solidFill>
                  <a:srgbClr val="FF3300"/>
                </a:solidFill>
                <a:sym typeface="Monotype Sorts" pitchFamily="2" charset="2"/>
              </a:rPr>
              <a:t>[a,c]</a:t>
            </a:r>
            <a:r>
              <a:rPr lang="it-IT" b="1" i="1" dirty="0" err="1">
                <a:solidFill>
                  <a:srgbClr val="FF3300"/>
                </a:solidFill>
                <a:sym typeface="Monotype Sorts" pitchFamily="2" charset="2"/>
              </a:rPr>
              <a:t>antracen</a:t>
            </a:r>
            <a:endParaRPr lang="it-IT" dirty="0"/>
          </a:p>
        </p:txBody>
      </p:sp>
      <p:pic>
        <p:nvPicPr>
          <p:cNvPr id="21509" name="Picture 7" descr="http://t2.gstatic.com/images?q=tbn:ANd9GcT0vCRYqEmsVtR2XkdDHsTZkf9Dck-cPXb15RwN8W8lvzAeTvHO"/>
          <p:cNvPicPr>
            <a:picLocks noChangeAspect="1" noChangeArrowheads="1"/>
          </p:cNvPicPr>
          <p:nvPr/>
        </p:nvPicPr>
        <p:blipFill>
          <a:blip r:embed="rId3" cstate="print"/>
          <a:srcRect/>
          <a:stretch>
            <a:fillRect/>
          </a:stretch>
        </p:blipFill>
        <p:spPr bwMode="auto">
          <a:xfrm>
            <a:off x="3708400" y="692150"/>
            <a:ext cx="2143125" cy="2143125"/>
          </a:xfrm>
          <a:prstGeom prst="rect">
            <a:avLst/>
          </a:prstGeom>
          <a:noFill/>
          <a:ln w="9525">
            <a:noFill/>
            <a:miter lim="800000"/>
            <a:headEnd/>
            <a:tailEnd/>
          </a:ln>
        </p:spPr>
      </p:pic>
      <p:sp>
        <p:nvSpPr>
          <p:cNvPr id="21510" name="AutoShape 9" descr="data:image/jpeg;base64,/9j/4AAQSkZJRgABAQAAAQABAAD/2wCEAAkGBggGEREIBwgTEhUVGBcWEhIRGRsbIBwYFhQVHhwWFx4XHzIeFyAkJRUVHzAjLzMpMCwsFx4xNTAqOCcsLCkBCQoKBQUFDQUFDSkYEhgpKSkpKSkpKSkpKSkpKSkpKSkpKSkpKSkpKSkpKSkpKSkpKSkpKSkpKSkpKSkpKSkpKf/AABEIAOEA4QMBIgACEQEDEQH/xAAbAAEBAQADAQEAAAAAAAAAAAAABgUDBAcCAf/EAEEQAAEDAwEEBgYHBgYDAAAAAAABAgMEBREGEiExYRMiMkFRcRQ1UmJ0sxUjM0JygbQHU2ODkbEWNFRzgrIlQ8H/xAAUAQEAAAAAAAAAAAAAAAAAAAAA/8QAFBEBAAAAAAAAAAAAAAAAAAAAAP/aAAwDAQACEQMRAD8A9xAAAAAAAAAAAAAAAAAAAAAAAAAAAAAAAAAAAAAAAAAAAAAAAAAAAAAAAAAAAAAAAAAAAAAAAAAAAAAAAAAAAAAADAvWsqK1v9ApY31VSvCmp97k5yL2Yk5rgDfBI9Drh6fSHpNK13FKHZVW7OOCzdrb5omzy7zu2fWdJXyJbrhC6kqf9PPuV3OJ3ZlTy/oBQgAAAAAAAAAAAAAAAAAAAAAAAAAAAAAAAGbfNRW3TrEmudSjM7mMTKuevssa3rPXkhpEmsTJb7mRiLsUKKzO/ZV1S9FVueCqiImQONWak1h21fbaVe5MekSJzXs06Lyy7yN+y6ftunmej2ukbGnFypvc5fae5es9eaqp+2C9Q6hp47lTxua1+1hr8ZTZe5u/Cqn3VNADPvdnZe4/R3VUsKoqOZJA9WOa5M4Xwcm/guUXvQkrutVSR+g66tja2m+7XQMXaZ4Oljb1olT22buSF6OPECHoJ7zY2Nq7LV/S1EvZbtIs7E9x/ZnRPZdh3NSksWpbbqNqvt0+VbukjcitexfZex29qnXi0hQUdSl0trn07lVVljhXDJcov2jMYz37SYXcdCoiZFe4HxsRFdSS7apu2tmWPG144yoFWAAAAAAAAAAAAAAAAAAAAAAAAAAAAAEq31474Bv6p5VEq31474Bv6p4H1+zL1XS/zPnyFQS37MVRbXS4X958+QqQAAAEtWeuqb4Sf5sRUktWeuqb4Sf5sQFSAAAAAAAAAAAAAAAAAAAAAAAAAAAAAEjfXVNgr26hdQyTQLT9BKsCbTo1bMr9tWcXNw7G7KpjgVwA6NnutuvESVNpqGSRrwWPuXwVPuryU7xN3XRVPUSLcrNUuoqnvmhRNl/KaNerKn9F5nWg1jV2RyUms6RIFXc2shy6B681XrQLydu5qBWmTfdUW3TyNStmVXu+zhjRXSPXwYxu9fPhzPq9Mra6DFnuTINpUV06tR+I8LlWZXZ2uGFXKJ4KR1rqKame+HQ9CtbUOXE9yqnKrEXv2peMn4GbvIDXS73dFS8X+pit1KzK9A/ZdI/KLjpXLuZ47DcrnvMqW/1lVWR6lprDUupI4nwq/ZRHuR72u6VkSrtuYmz579yG7bNExNkbcr/VOrahN7Xyphka+EMSdVnnvXmUwHQs98t9/j9KtdU2RvBdnii+y5F3tXkp3yevGi6Svk+kbdM6kqf9RBhNrlK1erKnJf6odGLVtfp5Up9ZUiMbnDa6nRVhd4dInap188t5gV4OOKoinak8MrXNVMo5qoqKniipuwTNbrV9c91BpKj9MlRcPlVdmCNf4kn3lT2W5XyAoq+4UtrjdVV9Q2Njd7nvVERPzUmk1zVVKLWWzTlTNTN4zphrnJ7UUTuvI1PHdnuyY9XDQW+Zr9QVD7rX8YqSFqbEa+5HnYiRP3j1VSv0/wDTciPnvqQsVyp0cEOV6NqZ3Pev2jl3cERExuzxA5bLqC3ahZ09sqkeibnN4Oavsvau9q8lNEwL3o2hur/T6aR9LUp2aqnXZd5PTsyt5ORfyM9mqLppheh1hTIsfBtwpmqsf85m90C897eaAV4OKmq4KxiVFLM17HJlr2KioqeKKm5ScuGtmzPdbtMUi1s6bnq1cRRr/Fl4Jj2Uy7yAoqusp6BjqmsnbGxqZc96oiInNVJj/HNTW5qbJp+epp29qdMM2k71gY/rS4492e7Jj3CCiopWS6urHXKsXrQ0FO3LGL3bEWcbv3ki/wBCs086+TbdRe4oYWux0NNFlyxomftJOD1XduRERMcVA5rHqS26iasluqNpW7nxuRWvYvg9jus1TTMK+aPt97clWivgqG9iqp12XpyVeD0912UMxNRXnSq9Fqqn6aFOFfTNXCJ41ESb4/xNy3yAsAcFFXU1xY2pop2yMcmWvYqKipyVDnAAAAAAAAAAAAfE0MdQ1Yp40c1Uw5rkyip4Ki8T7AHnMujbc25ssjXSpSOp31DqNJHdF0jZmN7OdzcOXq8M9x6FT00NI1sFNE1jWphrWoiIieCInAmpfXcXwMv6mIqQAAAHzJGyVFZI1FRdyou9FTwXPE+gB53cNHW6O5U9ogdLHSzxTzTUscjmxufE+FE6qLuReldlqYRcIb9fYLpUObbrZVR0VG1qIvoyYld4sauNmJOaZVc9x8XH1zQ/C1fzKQqAM6y6etunmdDbaZGZ3vdxc5fae5es5eamiAAPxzUeitcmUXiin6APPL5pC3wV9JQUb5YYKrp1qaeCRzGPWJjXJ1W9nKqucYyb1dYLl9Xa7DPFQ0qN67oW/WZyvUjRU2I0xjrb13nxf/Wdq8qv5TCoAy7Hpu26earLfT4V2+SRy7T3r4ve7rOU1AAB8SvZG1XyuRGoiq5V4YRN6qfZ07z/AJef/bk/6OAkpqOgs9bb7hpx6MjrHubK2FfqpGrC57ZEanVR25OsnEuTzqg+x0z/AMf0bz0UAAAAAAAAAAAAA4AS0vruL4GX9TEVJBTans6XuNy3CPZSmfA6TPVSV0zHJEr+yjsNVcZNy7aqksMq/SduelMqJs1cXXRq439M1E2o097enjgChBw0lZT17G1FHO2Rjky17FRUVOSocwAAAS9x9c0PwtX8ykKgg7tqezw3ikdJcI0SOCoikfnqsklfTqxj3dlqr0b9yr3G7eNTzWKRJKu2vdSq1F9KhXb2F7+kYibSN4dZM88Ab4OvQXCkukbaqgqGyMdva9ioqL+aHYAAACXv/rO1eVX8phUEJqbUtpprpb0lr2J0PTpMucpGsjGoxJFTczKoqbzdvOpJ7K5s7ra+WlVqK6ogXbVi5Xe6NN6sxhdpM9+4DeB1bbdKK8RpV26pZKxeDmLlPLkvI7QA6d5/y8/+3J/0cdw454WVLXQyplHIrV8lTC/3A89oPsNM/wDH9G89GIe4pQQVlosdpejlpnuV0bVVyxxNp3tRZF7uKJv3qXAAAAAAAAAAAlb9WXS51jdO2usSmb0PTzTo3afsrIrEZFnqtXcq7S57sIBoX7V1usCtp5VdLM77OmgTbkd5NTsp7y4TmZLbHfdWdfUs/osC8KGmd1nJ4VEqcfwtwnNTasWmLbp1Hegw9d2+SaRVdI9fF73b1/sawGezT9qZB9Ftt8XQ4x0Wymzjy/8ApPv07edL9fS9R08P3qCqcuETwglXKx/hdlvkWAA86t0dDXSvfpSrdbaxOtNQ1DcMevvxZwqL+8jXnv4FjYK+5VrHJeLZ6PIxdl2y5Hsfu7cbk37PJURU4cxfNNW3UTUZcafKt3xyNVWvYvix7es1SUkZqmkqmaYhvrVZJG6VtVJHmZrGOa1Wew53WTD1T8gKe/aqtuntllXIrpH/AGVPEm3I9fBjE3/muE5mOlq1Bq3r3yZaKnXhSU7vrHp/HlTs/gZ+bjYsWlLbp/akpo1fK/7SolXbkevvOXf+SYTkbAGfTaftVHB9GQW+JIVTCxbKYX8SL2l5qYD9MXTTP12kKlHR8XW+pcqsXlC/e6FeW9vJCvAHnVGyguMznWOeS03DjLSytTZkXxdHnYmavtsXJX6fuF1q0fDe7YkEkaom1G5HRyIuevEvaRN29HIipnv4nLe9PW3ULOgudKj8b2O4OavtMcnWavNDB+gtW0WaCgv8boVxszVDNqaNve1FTqSL4OdvTvyBs33U9s04iLXz9Z26OFiK6R6+DGN6zv7GKlFqLV/WuUjrfTL/AOiJyLO9P4siboUX2W5Xma1i0lbrEq1MbXSzu+0qZ125Hf8AJeynuphDaAzrfp21WuFbfR0EbY17TMZ2s8Vfne9V8VyYMmkrhp1VqNG1aMbxdQ1CqsLv9te1AvllvIrwB51B9HXOoX0J8lnuXF0T0TZlx3q37Opb7zcO8it0/XXifbpr7bmxvjxiaJ21HIi56zM9di7t7VTdlN6nZvFit9/j9FudK2RvFM8Wr7TVTe1eaE/9AaqtmaO0XyN8LtzX1bVfLEnuqm6XltcOYG5fNSWzTjEluVSjc7mMRFc96+yxjes9fIwki1Jq/fOr7bSr9xqp6RInvKnVp0XwTLuaGnY9H0FmctY9zqiod26mddp68m90acm4Q3QM+y2C3afZ6Pa6VsacXKm9XL7T3LvcvNTQAAAAAAAAAAEq31474Bv6p5VEq31474Bv6p4HL+zieWpttNLPK57l6TLnqqqv10nFV3qUpL/sy9V0v8z58hUAAAAJas9dU3wk/wA2IqSWrPXVN8JP82ICpAAAAAAAAAAAAAAAAAAAAAAAAAAAAACVb68d8A39U8qjGv8ApekvysndJJDNHnoqiB2y9ue7PBye6uUA5NLWR2naWK2PnSRY9rromznae53DK47WPyNUj/8AEF50n9Xqin6eBOFfTNXqp41ESZVn4m5TyKmir6W5MbVUNQyRjky18ao5FTkqAc4Oher3Q6fiWsuU+w3KNTcqq5y8GMa3e5y9yITNVV3vUDHVNZN9E0aJlznq1J3t8XKvVpkX83eQFFNqO2wVDLStSjpn8I2IrlaiIq7T9nsJu4rgyaxf/NU3wk/zYjHs0stS1aTQFtbBCq/WXKqaq7a97omu69QvvOw3zKew6VpbG51U+aSed6YkqJ1y5U9lO5jfdTCAbQAAAAAAAAAAAAAAAAAAAAAAAAAAAAAAAGM8SWrdEpSvdcNL1Xocy73samYZF/iR8M+83ClSAI52pdRYShl0o51Si9WRHJ6PwX63pF6zU93G0c9Lop1we2u1ZV+lyIuWQ4xDGvuR/fVPadlfIqgB+IiN3Ih+gAAAAAAAAAAAAAAAAAAAAAAAAAAAAAAAAAAAAAAAAAAAAAAAAAAAAAAAAAAAAAAAAAAAAAAAAAAAAAAAAAAAAAAAAAAAAAAAAAAAAAAAAAAAAAAAAAAAAAAAAAAAAAAAAAAAAAAAAAAAAAAAAAAAB//Z"/>
          <p:cNvSpPr>
            <a:spLocks noChangeAspect="1" noChangeArrowheads="1"/>
          </p:cNvSpPr>
          <p:nvPr/>
        </p:nvSpPr>
        <p:spPr bwMode="auto">
          <a:xfrm>
            <a:off x="76200" y="-1028700"/>
            <a:ext cx="2143125" cy="2143125"/>
          </a:xfrm>
          <a:prstGeom prst="rect">
            <a:avLst/>
          </a:prstGeom>
          <a:noFill/>
          <a:ln w="9525">
            <a:noFill/>
            <a:miter lim="800000"/>
            <a:headEnd/>
            <a:tailEnd/>
          </a:ln>
        </p:spPr>
        <p:txBody>
          <a:bodyPr/>
          <a:lstStyle/>
          <a:p>
            <a:endParaRPr lang="it-IT"/>
          </a:p>
        </p:txBody>
      </p:sp>
      <p:sp>
        <p:nvSpPr>
          <p:cNvPr id="21511" name="AutoShape 11" descr="data:image/jpeg;base64,/9j/4AAQSkZJRgABAQAAAQABAAD/2wCEAAkGBggGEREIBwgTEhUVGBcWEhIRGRsbIBwYFhQVHhwWFx4XHzIeFyAkJRUVHzAjLzMpMCwsFx4xNTAqOCcsLCkBCQoKBQUFDQUFDSkYEhgpKSkpKSkpKSkpKSkpKSkpKSkpKSkpKSkpKSkpKSkpKSkpKSkpKSkpKSkpKSkpKSkpKf/AABEIAOEA4QMBIgACEQEDEQH/xAAbAAEBAQADAQEAAAAAAAAAAAAABgUDBAcCAf/EAEEQAAEDAwEEBgYHBgYDAAAAAAABAgMEBREGEiExYRMiMkFRcRQ1UmJ0sxUjM0JygbQHU2ODkbEWNFRzgrIlQ8H/xAAUAQEAAAAAAAAAAAAAAAAAAAAA/8QAFBEBAAAAAAAAAAAAAAAAAAAAAP/aAAwDAQACEQMRAD8A9xAAAAAAAAAAAAAAAAAAAAAAAAAAAAAAAAAAAAAAAAAAAAAAAAAAAAAAAAAAAAAAAAAAAAAAAAAAAAAAAAAAAAAADAvWsqK1v9ApY31VSvCmp97k5yL2Yk5rgDfBI9Drh6fSHpNK13FKHZVW7OOCzdrb5omzy7zu2fWdJXyJbrhC6kqf9PPuV3OJ3ZlTy/oBQgAAAAAAAAAAAAAAAAAAAAAAAAAAAAAAAGbfNRW3TrEmudSjM7mMTKuevssa3rPXkhpEmsTJb7mRiLsUKKzO/ZV1S9FVueCqiImQONWak1h21fbaVe5MekSJzXs06Lyy7yN+y6ftunmej2ukbGnFypvc5fae5es9eaqp+2C9Q6hp47lTxua1+1hr8ZTZe5u/Cqn3VNADPvdnZe4/R3VUsKoqOZJA9WOa5M4Xwcm/guUXvQkrutVSR+g66tja2m+7XQMXaZ4Oljb1olT22buSF6OPECHoJ7zY2Nq7LV/S1EvZbtIs7E9x/ZnRPZdh3NSksWpbbqNqvt0+VbukjcitexfZex29qnXi0hQUdSl0trn07lVVljhXDJcov2jMYz37SYXcdCoiZFe4HxsRFdSS7apu2tmWPG144yoFWAAAAAAAAAAAAAAAAAAAAAAAAAAAAAEq31474Bv6p5VEq31474Bv6p4H1+zL1XS/zPnyFQS37MVRbXS4X958+QqQAAAEtWeuqb4Sf5sRUktWeuqb4Sf5sQFSAAAAAAAAAAAAAAAAAAAAAAAAAAAAAEjfXVNgr26hdQyTQLT9BKsCbTo1bMr9tWcXNw7G7KpjgVwA6NnutuvESVNpqGSRrwWPuXwVPuryU7xN3XRVPUSLcrNUuoqnvmhRNl/KaNerKn9F5nWg1jV2RyUms6RIFXc2shy6B681XrQLydu5qBWmTfdUW3TyNStmVXu+zhjRXSPXwYxu9fPhzPq9Mra6DFnuTINpUV06tR+I8LlWZXZ2uGFXKJ4KR1rqKame+HQ9CtbUOXE9yqnKrEXv2peMn4GbvIDXS73dFS8X+pit1KzK9A/ZdI/KLjpXLuZ47DcrnvMqW/1lVWR6lprDUupI4nwq/ZRHuR72u6VkSrtuYmz579yG7bNExNkbcr/VOrahN7Xyphka+EMSdVnnvXmUwHQs98t9/j9KtdU2RvBdnii+y5F3tXkp3yevGi6Svk+kbdM6kqf9RBhNrlK1erKnJf6odGLVtfp5Up9ZUiMbnDa6nRVhd4dInap188t5gV4OOKoinak8MrXNVMo5qoqKniipuwTNbrV9c91BpKj9MlRcPlVdmCNf4kn3lT2W5XyAoq+4UtrjdVV9Q2Njd7nvVERPzUmk1zVVKLWWzTlTNTN4zphrnJ7UUTuvI1PHdnuyY9XDQW+Zr9QVD7rX8YqSFqbEa+5HnYiRP3j1VSv0/wDTciPnvqQsVyp0cEOV6NqZ3Pev2jl3cERExuzxA5bLqC3ahZ09sqkeibnN4Oavsvau9q8lNEwL3o2hur/T6aR9LUp2aqnXZd5PTsyt5ORfyM9mqLppheh1hTIsfBtwpmqsf85m90C897eaAV4OKmq4KxiVFLM17HJlr2KioqeKKm5ScuGtmzPdbtMUi1s6bnq1cRRr/Fl4Jj2Uy7yAoqusp6BjqmsnbGxqZc96oiInNVJj/HNTW5qbJp+epp29qdMM2k71gY/rS4492e7Jj3CCiopWS6urHXKsXrQ0FO3LGL3bEWcbv3ki/wBCs086+TbdRe4oYWux0NNFlyxomftJOD1XduRERMcVA5rHqS26iasluqNpW7nxuRWvYvg9jus1TTMK+aPt97clWivgqG9iqp12XpyVeD0912UMxNRXnSq9Fqqn6aFOFfTNXCJ41ESb4/xNy3yAsAcFFXU1xY2pop2yMcmWvYqKipyVDnAAAAAAAAAAAAfE0MdQ1Yp40c1Uw5rkyip4Ki8T7AHnMujbc25ssjXSpSOp31DqNJHdF0jZmN7OdzcOXq8M9x6FT00NI1sFNE1jWphrWoiIieCInAmpfXcXwMv6mIqQAAAHzJGyVFZI1FRdyou9FTwXPE+gB53cNHW6O5U9ogdLHSzxTzTUscjmxufE+FE6qLuReldlqYRcIb9fYLpUObbrZVR0VG1qIvoyYld4sauNmJOaZVc9x8XH1zQ/C1fzKQqAM6y6etunmdDbaZGZ3vdxc5fae5es5eamiAAPxzUeitcmUXiin6APPL5pC3wV9JQUb5YYKrp1qaeCRzGPWJjXJ1W9nKqucYyb1dYLl9Xa7DPFQ0qN67oW/WZyvUjRU2I0xjrb13nxf/Wdq8qv5TCoAy7Hpu26earLfT4V2+SRy7T3r4ve7rOU1AAB8SvZG1XyuRGoiq5V4YRN6qfZ07z/AJef/bk/6OAkpqOgs9bb7hpx6MjrHubK2FfqpGrC57ZEanVR25OsnEuTzqg+x0z/AMf0bz0UAAAAAAAAAAAAA4AS0vruL4GX9TEVJBTans6XuNy3CPZSmfA6TPVSV0zHJEr+yjsNVcZNy7aqksMq/SduelMqJs1cXXRq439M1E2o097enjgChBw0lZT17G1FHO2Rjky17FRUVOSocwAAAS9x9c0PwtX8ykKgg7tqezw3ikdJcI0SOCoikfnqsklfTqxj3dlqr0b9yr3G7eNTzWKRJKu2vdSq1F9KhXb2F7+kYibSN4dZM88Ab4OvQXCkukbaqgqGyMdva9ioqL+aHYAAACXv/rO1eVX8phUEJqbUtpprpb0lr2J0PTpMucpGsjGoxJFTczKoqbzdvOpJ7K5s7ra+WlVqK6ogXbVi5Xe6NN6sxhdpM9+4DeB1bbdKK8RpV26pZKxeDmLlPLkvI7QA6d5/y8/+3J/0cdw454WVLXQyplHIrV8lTC/3A89oPsNM/wDH9G89GIe4pQQVlosdpejlpnuV0bVVyxxNp3tRZF7uKJv3qXAAAAAAAAAAAlb9WXS51jdO2usSmb0PTzTo3afsrIrEZFnqtXcq7S57sIBoX7V1usCtp5VdLM77OmgTbkd5NTsp7y4TmZLbHfdWdfUs/osC8KGmd1nJ4VEqcfwtwnNTasWmLbp1Hegw9d2+SaRVdI9fF73b1/sawGezT9qZB9Ftt8XQ4x0Wymzjy/8ApPv07edL9fS9R08P3qCqcuETwglXKx/hdlvkWAA86t0dDXSvfpSrdbaxOtNQ1DcMevvxZwqL+8jXnv4FjYK+5VrHJeLZ6PIxdl2y5Hsfu7cbk37PJURU4cxfNNW3UTUZcafKt3xyNVWvYvix7es1SUkZqmkqmaYhvrVZJG6VtVJHmZrGOa1Wew53WTD1T8gKe/aqtuntllXIrpH/AGVPEm3I9fBjE3/muE5mOlq1Bq3r3yZaKnXhSU7vrHp/HlTs/gZ+bjYsWlLbp/akpo1fK/7SolXbkevvOXf+SYTkbAGfTaftVHB9GQW+JIVTCxbKYX8SL2l5qYD9MXTTP12kKlHR8XW+pcqsXlC/e6FeW9vJCvAHnVGyguMznWOeS03DjLSytTZkXxdHnYmavtsXJX6fuF1q0fDe7YkEkaom1G5HRyIuevEvaRN29HIipnv4nLe9PW3ULOgudKj8b2O4OavtMcnWavNDB+gtW0WaCgv8boVxszVDNqaNve1FTqSL4OdvTvyBs33U9s04iLXz9Z26OFiK6R6+DGN6zv7GKlFqLV/WuUjrfTL/AOiJyLO9P4siboUX2W5Xma1i0lbrEq1MbXSzu+0qZ125Hf8AJeynuphDaAzrfp21WuFbfR0EbY17TMZ2s8Vfne9V8VyYMmkrhp1VqNG1aMbxdQ1CqsLv9te1AvllvIrwB51B9HXOoX0J8lnuXF0T0TZlx3q37Opb7zcO8it0/XXifbpr7bmxvjxiaJ21HIi56zM9di7t7VTdlN6nZvFit9/j9FudK2RvFM8Wr7TVTe1eaE/9AaqtmaO0XyN8LtzX1bVfLEnuqm6XltcOYG5fNSWzTjEluVSjc7mMRFc96+yxjes9fIwki1Jq/fOr7bSr9xqp6RInvKnVp0XwTLuaGnY9H0FmctY9zqiod26mddp68m90acm4Q3QM+y2C3afZ6Pa6VsacXKm9XL7T3LvcvNTQAAAAAAAAAAEq31474Bv6p5VEq31474Bv6p4HL+zieWpttNLPK57l6TLnqqqv10nFV3qUpL/sy9V0v8z58hUAAAAJas9dU3wk/wA2IqSWrPXVN8JP82ICpAAAAAAAAAAAAAAAAAAAAAAAAAAAAACVb68d8A39U8qjGv8ApekvysndJJDNHnoqiB2y9ue7PBye6uUA5NLWR2naWK2PnSRY9rromznae53DK47WPyNUj/8AEF50n9Xqin6eBOFfTNXqp41ESZVn4m5TyKmir6W5MbVUNQyRjky18ao5FTkqAc4Oher3Q6fiWsuU+w3KNTcqq5y8GMa3e5y9yITNVV3vUDHVNZN9E0aJlznq1J3t8XKvVpkX83eQFFNqO2wVDLStSjpn8I2IrlaiIq7T9nsJu4rgyaxf/NU3wk/zYjHs0stS1aTQFtbBCq/WXKqaq7a97omu69QvvOw3zKew6VpbG51U+aSed6YkqJ1y5U9lO5jfdTCAbQAAAAAAAAAAAAAAAAAAAAAAAAAAAAAAAGM8SWrdEpSvdcNL1Xocy73samYZF/iR8M+83ClSAI52pdRYShl0o51Si9WRHJ6PwX63pF6zU93G0c9Lop1we2u1ZV+lyIuWQ4xDGvuR/fVPadlfIqgB+IiN3Ih+gAAAAAAAAAAAAAAAAAAAAAAAAAAAAAAAAAAAAAAAAAAAAAAAAAAAAAAAAAAAAAAAAAAAAAAAAAAAAAAAAAAAAAAAAAAAAAAAAAAAAAAAAAAAAAAAAAAAAAAAAAAAAAAAAAAAAAAAAAAAAAAAAAAAB//Z"/>
          <p:cNvSpPr>
            <a:spLocks noChangeAspect="1" noChangeArrowheads="1"/>
          </p:cNvSpPr>
          <p:nvPr/>
        </p:nvSpPr>
        <p:spPr bwMode="auto">
          <a:xfrm>
            <a:off x="76200" y="-1028700"/>
            <a:ext cx="2143125" cy="2143125"/>
          </a:xfrm>
          <a:prstGeom prst="rect">
            <a:avLst/>
          </a:prstGeom>
          <a:noFill/>
          <a:ln w="9525">
            <a:noFill/>
            <a:miter lim="800000"/>
            <a:headEnd/>
            <a:tailEnd/>
          </a:ln>
        </p:spPr>
        <p:txBody>
          <a:bodyPr/>
          <a:lstStyle/>
          <a:p>
            <a:endParaRPr lang="it-IT"/>
          </a:p>
        </p:txBody>
      </p:sp>
      <p:sp>
        <p:nvSpPr>
          <p:cNvPr id="21512" name="AutoShape 13" descr="data:image/jpeg;base64,/9j/4AAQSkZJRgABAQAAAQABAAD/2wCEAAkGBggGEREIBwgTEhUVGBcWEhIRGRsbIBwYFhQVHhwWFx4XHzIeFyAkJRUVHzAjLzMpMCwsFx4xNTAqOCcsLCkBCQoKBQUFDQUFDSkYEhgpKSkpKSkpKSkpKSkpKSkpKSkpKSkpKSkpKSkpKSkpKSkpKSkpKSkpKSkpKSkpKSkpKf/AABEIAOEA4QMBIgACEQEDEQH/xAAbAAEBAQADAQEAAAAAAAAAAAAABgUDBAcCAf/EAEEQAAEDAwEEBgYHBgYDAAAAAAABAgMEBREGEiExYRMiMkFRcRQ1UmJ0sxUjM0JygbQHU2ODkbEWNFRzgrIlQ8H/xAAUAQEAAAAAAAAAAAAAAAAAAAAA/8QAFBEBAAAAAAAAAAAAAAAAAAAAAP/aAAwDAQACEQMRAD8A9xAAAAAAAAAAAAAAAAAAAAAAAAAAAAAAAAAAAAAAAAAAAAAAAAAAAAAAAAAAAAAAAAAAAAAAAAAAAAAAAAAAAAAADAvWsqK1v9ApY31VSvCmp97k5yL2Yk5rgDfBI9Drh6fSHpNK13FKHZVW7OOCzdrb5omzy7zu2fWdJXyJbrhC6kqf9PPuV3OJ3ZlTy/oBQgAAAAAAAAAAAAAAAAAAAAAAAAAAAAAAAGbfNRW3TrEmudSjM7mMTKuevssa3rPXkhpEmsTJb7mRiLsUKKzO/ZV1S9FVueCqiImQONWak1h21fbaVe5MekSJzXs06Lyy7yN+y6ftunmej2ukbGnFypvc5fae5es9eaqp+2C9Q6hp47lTxua1+1hr8ZTZe5u/Cqn3VNADPvdnZe4/R3VUsKoqOZJA9WOa5M4Xwcm/guUXvQkrutVSR+g66tja2m+7XQMXaZ4Oljb1olT22buSF6OPECHoJ7zY2Nq7LV/S1EvZbtIs7E9x/ZnRPZdh3NSksWpbbqNqvt0+VbukjcitexfZex29qnXi0hQUdSl0trn07lVVljhXDJcov2jMYz37SYXcdCoiZFe4HxsRFdSS7apu2tmWPG144yoFWAAAAAAAAAAAAAAAAAAAAAAAAAAAAAEq31474Bv6p5VEq31474Bv6p4H1+zL1XS/zPnyFQS37MVRbXS4X958+QqQAAAEtWeuqb4Sf5sRUktWeuqb4Sf5sQFSAAAAAAAAAAAAAAAAAAAAAAAAAAAAAEjfXVNgr26hdQyTQLT9BKsCbTo1bMr9tWcXNw7G7KpjgVwA6NnutuvESVNpqGSRrwWPuXwVPuryU7xN3XRVPUSLcrNUuoqnvmhRNl/KaNerKn9F5nWg1jV2RyUms6RIFXc2shy6B681XrQLydu5qBWmTfdUW3TyNStmVXu+zhjRXSPXwYxu9fPhzPq9Mra6DFnuTINpUV06tR+I8LlWZXZ2uGFXKJ4KR1rqKame+HQ9CtbUOXE9yqnKrEXv2peMn4GbvIDXS73dFS8X+pit1KzK9A/ZdI/KLjpXLuZ47DcrnvMqW/1lVWR6lprDUupI4nwq/ZRHuR72u6VkSrtuYmz579yG7bNExNkbcr/VOrahN7Xyphka+EMSdVnnvXmUwHQs98t9/j9KtdU2RvBdnii+y5F3tXkp3yevGi6Svk+kbdM6kqf9RBhNrlK1erKnJf6odGLVtfp5Up9ZUiMbnDa6nRVhd4dInap188t5gV4OOKoinak8MrXNVMo5qoqKniipuwTNbrV9c91BpKj9MlRcPlVdmCNf4kn3lT2W5XyAoq+4UtrjdVV9Q2Njd7nvVERPzUmk1zVVKLWWzTlTNTN4zphrnJ7UUTuvI1PHdnuyY9XDQW+Zr9QVD7rX8YqSFqbEa+5HnYiRP3j1VSv0/wDTciPnvqQsVyp0cEOV6NqZ3Pev2jl3cERExuzxA5bLqC3ahZ09sqkeibnN4Oavsvau9q8lNEwL3o2hur/T6aR9LUp2aqnXZd5PTsyt5ORfyM9mqLppheh1hTIsfBtwpmqsf85m90C897eaAV4OKmq4KxiVFLM17HJlr2KioqeKKm5ScuGtmzPdbtMUi1s6bnq1cRRr/Fl4Jj2Uy7yAoqusp6BjqmsnbGxqZc96oiInNVJj/HNTW5qbJp+epp29qdMM2k71gY/rS4492e7Jj3CCiopWS6urHXKsXrQ0FO3LGL3bEWcbv3ki/wBCs086+TbdRe4oYWux0NNFlyxomftJOD1XduRERMcVA5rHqS26iasluqNpW7nxuRWvYvg9jus1TTMK+aPt97clWivgqG9iqp12XpyVeD0912UMxNRXnSq9Fqqn6aFOFfTNXCJ41ESb4/xNy3yAsAcFFXU1xY2pop2yMcmWvYqKipyVDnAAAAAAAAAAAAfE0MdQ1Yp40c1Uw5rkyip4Ki8T7AHnMujbc25ssjXSpSOp31DqNJHdF0jZmN7OdzcOXq8M9x6FT00NI1sFNE1jWphrWoiIieCInAmpfXcXwMv6mIqQAAAHzJGyVFZI1FRdyou9FTwXPE+gB53cNHW6O5U9ogdLHSzxTzTUscjmxufE+FE6qLuReldlqYRcIb9fYLpUObbrZVR0VG1qIvoyYld4sauNmJOaZVc9x8XH1zQ/C1fzKQqAM6y6etunmdDbaZGZ3vdxc5fae5es5eamiAAPxzUeitcmUXiin6APPL5pC3wV9JQUb5YYKrp1qaeCRzGPWJjXJ1W9nKqucYyb1dYLl9Xa7DPFQ0qN67oW/WZyvUjRU2I0xjrb13nxf/Wdq8qv5TCoAy7Hpu26earLfT4V2+SRy7T3r4ve7rOU1AAB8SvZG1XyuRGoiq5V4YRN6qfZ07z/AJef/bk/6OAkpqOgs9bb7hpx6MjrHubK2FfqpGrC57ZEanVR25OsnEuTzqg+x0z/AMf0bz0UAAAAAAAAAAAAA4AS0vruL4GX9TEVJBTans6XuNy3CPZSmfA6TPVSV0zHJEr+yjsNVcZNy7aqksMq/SduelMqJs1cXXRq439M1E2o097enjgChBw0lZT17G1FHO2Rjky17FRUVOSocwAAAS9x9c0PwtX8ykKgg7tqezw3ikdJcI0SOCoikfnqsklfTqxj3dlqr0b9yr3G7eNTzWKRJKu2vdSq1F9KhXb2F7+kYibSN4dZM88Ab4OvQXCkukbaqgqGyMdva9ioqL+aHYAAACXv/rO1eVX8phUEJqbUtpprpb0lr2J0PTpMucpGsjGoxJFTczKoqbzdvOpJ7K5s7ra+WlVqK6ogXbVi5Xe6NN6sxhdpM9+4DeB1bbdKK8RpV26pZKxeDmLlPLkvI7QA6d5/y8/+3J/0cdw454WVLXQyplHIrV8lTC/3A89oPsNM/wDH9G89GIe4pQQVlosdpejlpnuV0bVVyxxNp3tRZF7uKJv3qXAAAAAAAAAAAlb9WXS51jdO2usSmb0PTzTo3afsrIrEZFnqtXcq7S57sIBoX7V1usCtp5VdLM77OmgTbkd5NTsp7y4TmZLbHfdWdfUs/osC8KGmd1nJ4VEqcfwtwnNTasWmLbp1Hegw9d2+SaRVdI9fF73b1/sawGezT9qZB9Ftt8XQ4x0Wymzjy/8ApPv07edL9fS9R08P3qCqcuETwglXKx/hdlvkWAA86t0dDXSvfpSrdbaxOtNQ1DcMevvxZwqL+8jXnv4FjYK+5VrHJeLZ6PIxdl2y5Hsfu7cbk37PJURU4cxfNNW3UTUZcafKt3xyNVWvYvix7es1SUkZqmkqmaYhvrVZJG6VtVJHmZrGOa1Wew53WTD1T8gKe/aqtuntllXIrpH/AGVPEm3I9fBjE3/muE5mOlq1Bq3r3yZaKnXhSU7vrHp/HlTs/gZ+bjYsWlLbp/akpo1fK/7SolXbkevvOXf+SYTkbAGfTaftVHB9GQW+JIVTCxbKYX8SL2l5qYD9MXTTP12kKlHR8XW+pcqsXlC/e6FeW9vJCvAHnVGyguMznWOeS03DjLSytTZkXxdHnYmavtsXJX6fuF1q0fDe7YkEkaom1G5HRyIuevEvaRN29HIipnv4nLe9PW3ULOgudKj8b2O4OavtMcnWavNDB+gtW0WaCgv8boVxszVDNqaNve1FTqSL4OdvTvyBs33U9s04iLXz9Z26OFiK6R6+DGN6zv7GKlFqLV/WuUjrfTL/AOiJyLO9P4siboUX2W5Xma1i0lbrEq1MbXSzu+0qZ125Hf8AJeynuphDaAzrfp21WuFbfR0EbY17TMZ2s8Vfne9V8VyYMmkrhp1VqNG1aMbxdQ1CqsLv9te1AvllvIrwB51B9HXOoX0J8lnuXF0T0TZlx3q37Opb7zcO8it0/XXifbpr7bmxvjxiaJ21HIi56zM9di7t7VTdlN6nZvFit9/j9FudK2RvFM8Wr7TVTe1eaE/9AaqtmaO0XyN8LtzX1bVfLEnuqm6XltcOYG5fNSWzTjEluVSjc7mMRFc96+yxjes9fIwki1Jq/fOr7bSr9xqp6RInvKnVp0XwTLuaGnY9H0FmctY9zqiod26mddp68m90acm4Q3QM+y2C3afZ6Pa6VsacXKm9XL7T3LvcvNTQAAAAAAAAAAEq31474Bv6p5VEq31474Bv6p4HL+zieWpttNLPK57l6TLnqqqv10nFV3qUpL/sy9V0v8z58hUAAAAJas9dU3wk/wA2IqSWrPXVN8JP82ICpAAAAAAAAAAAAAAAAAAAAAAAAAAAAACVb68d8A39U8qjGv8ApekvysndJJDNHnoqiB2y9ue7PBye6uUA5NLWR2naWK2PnSRY9rromznae53DK47WPyNUj/8AEF50n9Xqin6eBOFfTNXqp41ESZVn4m5TyKmir6W5MbVUNQyRjky18ao5FTkqAc4Oher3Q6fiWsuU+w3KNTcqq5y8GMa3e5y9yITNVV3vUDHVNZN9E0aJlznq1J3t8XKvVpkX83eQFFNqO2wVDLStSjpn8I2IrlaiIq7T9nsJu4rgyaxf/NU3wk/zYjHs0stS1aTQFtbBCq/WXKqaq7a97omu69QvvOw3zKew6VpbG51U+aSed6YkqJ1y5U9lO5jfdTCAbQAAAAAAAAAAAAAAAAAAAAAAAAAAAAAAAGM8SWrdEpSvdcNL1Xocy73samYZF/iR8M+83ClSAI52pdRYShl0o51Si9WRHJ6PwX63pF6zU93G0c9Lop1we2u1ZV+lyIuWQ4xDGvuR/fVPadlfIqgB+IiN3Ih+gAAAAAAAAAAAAAAAAAAAAAAAAAAAAAAAAAAAAAAAAAAAAAAAAAAAAAAAAAAAAAAAAAAAAAAAAAAAAAAAAAAAAAAAAAAAAAAAAAAAAAAAAAAAAAAAAAAAAAAAAAAAAAAAAAAAAAAAAAAAAAAAAAAAB//Z"/>
          <p:cNvSpPr>
            <a:spLocks noChangeAspect="1" noChangeArrowheads="1"/>
          </p:cNvSpPr>
          <p:nvPr/>
        </p:nvSpPr>
        <p:spPr bwMode="auto">
          <a:xfrm>
            <a:off x="76200" y="-1028700"/>
            <a:ext cx="2143125" cy="2143125"/>
          </a:xfrm>
          <a:prstGeom prst="rect">
            <a:avLst/>
          </a:prstGeom>
          <a:noFill/>
          <a:ln w="9525">
            <a:noFill/>
            <a:miter lim="800000"/>
            <a:headEnd/>
            <a:tailEnd/>
          </a:ln>
        </p:spPr>
        <p:txBody>
          <a:bodyPr/>
          <a:lstStyle/>
          <a:p>
            <a:endParaRPr lang="it-IT"/>
          </a:p>
        </p:txBody>
      </p:sp>
      <p:pic>
        <p:nvPicPr>
          <p:cNvPr id="21513" name="Picture 14"/>
          <p:cNvPicPr>
            <a:picLocks noChangeAspect="1" noChangeArrowheads="1"/>
          </p:cNvPicPr>
          <p:nvPr/>
        </p:nvPicPr>
        <p:blipFill>
          <a:blip r:embed="rId4" cstate="print"/>
          <a:srcRect/>
          <a:stretch>
            <a:fillRect/>
          </a:stretch>
        </p:blipFill>
        <p:spPr bwMode="auto">
          <a:xfrm>
            <a:off x="6732588" y="765175"/>
            <a:ext cx="2143125" cy="2143125"/>
          </a:xfrm>
          <a:prstGeom prst="rect">
            <a:avLst/>
          </a:prstGeom>
          <a:noFill/>
          <a:ln w="9525">
            <a:noFill/>
            <a:miter lim="800000"/>
            <a:headEnd/>
            <a:tailEnd/>
          </a:ln>
        </p:spPr>
      </p:pic>
      <p:sp>
        <p:nvSpPr>
          <p:cNvPr id="21514" name="CasellaDiTesto 14"/>
          <p:cNvSpPr txBox="1">
            <a:spLocks noChangeArrowheads="1"/>
          </p:cNvSpPr>
          <p:nvPr/>
        </p:nvSpPr>
        <p:spPr bwMode="auto">
          <a:xfrm>
            <a:off x="250825" y="3811588"/>
            <a:ext cx="8642350" cy="2676525"/>
          </a:xfrm>
          <a:prstGeom prst="rect">
            <a:avLst/>
          </a:prstGeom>
          <a:solidFill>
            <a:srgbClr val="FFFFCC"/>
          </a:solidFill>
          <a:ln w="31750">
            <a:solidFill>
              <a:schemeClr val="accent1"/>
            </a:solidFill>
            <a:miter lim="800000"/>
            <a:headEnd/>
            <a:tailEnd/>
          </a:ln>
        </p:spPr>
        <p:txBody>
          <a:bodyPr>
            <a:spAutoFit/>
          </a:bodyPr>
          <a:lstStyle/>
          <a:p>
            <a:r>
              <a:rPr lang="it-IT"/>
              <a:t>Si è visto che il benzopirene e simili idrocarburi si formano in tutte le combustioni incomplete; per esempio nella combustione del gasolio, per cui sono presenti nei gas di scarico degli autoveicoli, ma anche nel riscaldamento dei grassi e perfino nel fumo dell’incenso. In particolare le sostanze catramose che si formano nel fumo delle sigarette contengono benzopirene, fonte dei tumori al polmone che rappresentano la causa di circa un quarto delle morti per cancro.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temp\fitoster.gif"/>
          <p:cNvPicPr>
            <a:picLocks noChangeAspect="1" noChangeArrowheads="1"/>
          </p:cNvPicPr>
          <p:nvPr/>
        </p:nvPicPr>
        <p:blipFill>
          <a:blip r:embed="rId3" cstate="print"/>
          <a:srcRect/>
          <a:stretch>
            <a:fillRect/>
          </a:stretch>
        </p:blipFill>
        <p:spPr bwMode="auto">
          <a:xfrm>
            <a:off x="457200" y="1622425"/>
            <a:ext cx="8229600" cy="4397375"/>
          </a:xfrm>
          <a:prstGeom prst="rect">
            <a:avLst/>
          </a:prstGeom>
          <a:noFill/>
          <a:ln w="9525">
            <a:noFill/>
            <a:miter lim="800000"/>
            <a:headEnd/>
            <a:tailEnd/>
          </a:ln>
        </p:spPr>
      </p:pic>
      <p:sp>
        <p:nvSpPr>
          <p:cNvPr id="22531" name="Text Box 3"/>
          <p:cNvSpPr txBox="1">
            <a:spLocks noChangeArrowheads="1"/>
          </p:cNvSpPr>
          <p:nvPr/>
        </p:nvSpPr>
        <p:spPr bwMode="auto">
          <a:xfrm>
            <a:off x="2484438" y="441325"/>
            <a:ext cx="597535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IPA (</a:t>
            </a:r>
            <a:r>
              <a:rPr lang="it-IT" b="1" i="1">
                <a:solidFill>
                  <a:schemeClr val="accent2"/>
                </a:solidFill>
              </a:rPr>
              <a:t>idrocarburi policiclici aromatici</a:t>
            </a:r>
            <a:r>
              <a:rPr lang="it-IT" sz="4000" b="1" i="1">
                <a:solidFill>
                  <a:schemeClr val="accent2"/>
                </a:solidFill>
              </a:rPr>
              <a:t>)</a:t>
            </a:r>
            <a:r>
              <a:rPr lang="it-IT"/>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lin ang="5400000" scaled="1"/>
        </a:gradFill>
        <a:effectLst/>
      </p:bgPr>
    </p:bg>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066800" y="457200"/>
            <a:ext cx="693420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23555" name="Text Box 3"/>
          <p:cNvSpPr txBox="1">
            <a:spLocks noChangeArrowheads="1"/>
          </p:cNvSpPr>
          <p:nvPr/>
        </p:nvSpPr>
        <p:spPr bwMode="auto">
          <a:xfrm>
            <a:off x="533400" y="1600200"/>
            <a:ext cx="8153400" cy="4578350"/>
          </a:xfrm>
          <a:prstGeom prst="rect">
            <a:avLst/>
          </a:prstGeom>
          <a:noFill/>
          <a:ln w="9525">
            <a:noFill/>
            <a:miter lim="800000"/>
            <a:headEnd/>
            <a:tailEnd/>
          </a:ln>
        </p:spPr>
        <p:txBody>
          <a:bodyPr>
            <a:spAutoFit/>
          </a:bodyPr>
          <a:lstStyle/>
          <a:p>
            <a:pPr algn="just">
              <a:spcBef>
                <a:spcPct val="50000"/>
              </a:spcBef>
            </a:pPr>
            <a:r>
              <a:rPr lang="it-IT" sz="2800" b="1" i="1" dirty="0">
                <a:solidFill>
                  <a:srgbClr val="FF3300"/>
                </a:solidFill>
              </a:rPr>
              <a:t>CANCEROGENESI DA SOSTANZE CHIMICHE ORGANICHE</a:t>
            </a:r>
            <a:endParaRPr lang="it-IT" sz="2800" b="1" i="1" dirty="0">
              <a:solidFill>
                <a:schemeClr val="accent2"/>
              </a:solidFill>
            </a:endParaRPr>
          </a:p>
          <a:p>
            <a:pPr algn="just">
              <a:spcBef>
                <a:spcPct val="50000"/>
              </a:spcBef>
            </a:pPr>
            <a:r>
              <a:rPr lang="it-IT" sz="2800" b="1" i="1" dirty="0">
                <a:solidFill>
                  <a:schemeClr val="accent2"/>
                </a:solidFill>
              </a:rPr>
              <a:t>Nel 1935 fu dimostrato che il colorante azoico </a:t>
            </a:r>
            <a:r>
              <a:rPr lang="it-IT" sz="2800" b="1" i="1" dirty="0" err="1">
                <a:solidFill>
                  <a:srgbClr val="FF3300"/>
                </a:solidFill>
              </a:rPr>
              <a:t>o-aminoazotoluene</a:t>
            </a:r>
            <a:r>
              <a:rPr lang="it-IT" sz="2800" b="1" i="1" dirty="0">
                <a:solidFill>
                  <a:schemeClr val="accent2"/>
                </a:solidFill>
              </a:rPr>
              <a:t>, somministrato con la dieta, induceva neoplasie epatiche. </a:t>
            </a:r>
          </a:p>
          <a:p>
            <a:pPr algn="just">
              <a:spcBef>
                <a:spcPct val="50000"/>
              </a:spcBef>
            </a:pPr>
            <a:r>
              <a:rPr lang="it-IT" sz="2800" b="1" i="1" dirty="0">
                <a:solidFill>
                  <a:srgbClr val="7030A0"/>
                </a:solidFill>
              </a:rPr>
              <a:t>I coloranti azoici, a differenza degli IPA, non agiscono nella sede di contatto, ma in una sede remota, come ad esempio il fegato.</a:t>
            </a:r>
          </a:p>
          <a:p>
            <a:pPr algn="just">
              <a:spcBef>
                <a:spcPct val="50000"/>
              </a:spcBef>
            </a:pPr>
            <a:r>
              <a:rPr lang="it-IT" sz="2800" b="1" i="1" dirty="0">
                <a:solidFill>
                  <a:schemeClr val="accent2"/>
                </a:solidFill>
              </a:rPr>
              <a:t>Alcune amine aromatiche sono potenti cancerogeni.</a:t>
            </a:r>
            <a:endParaRPr lang="it-IT" sz="2800" b="1" i="1" dirty="0">
              <a:solidFill>
                <a:srgbClr val="FF33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lin ang="5400000" scaled="1"/>
        </a:grad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066800" y="457200"/>
            <a:ext cx="693420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24579" name="Text Box 3"/>
          <p:cNvSpPr txBox="1">
            <a:spLocks noChangeArrowheads="1"/>
          </p:cNvSpPr>
          <p:nvPr/>
        </p:nvSpPr>
        <p:spPr bwMode="auto">
          <a:xfrm>
            <a:off x="533400" y="1600200"/>
            <a:ext cx="8153400" cy="4364038"/>
          </a:xfrm>
          <a:prstGeom prst="rect">
            <a:avLst/>
          </a:prstGeom>
          <a:noFill/>
          <a:ln w="9525">
            <a:noFill/>
            <a:miter lim="800000"/>
            <a:headEnd/>
            <a:tailEnd/>
          </a:ln>
        </p:spPr>
        <p:txBody>
          <a:bodyPr>
            <a:spAutoFit/>
          </a:bodyPr>
          <a:lstStyle/>
          <a:p>
            <a:pPr algn="just">
              <a:spcBef>
                <a:spcPct val="50000"/>
              </a:spcBef>
            </a:pPr>
            <a:r>
              <a:rPr lang="it-IT" sz="2800" b="1" i="1">
                <a:solidFill>
                  <a:srgbClr val="FF3300"/>
                </a:solidFill>
              </a:rPr>
              <a:t>CANCEROGENESI DA SOSTANZE CHIMICHE ORGANICHE</a:t>
            </a:r>
            <a:endParaRPr lang="it-IT" sz="2800" b="1" i="1">
              <a:solidFill>
                <a:schemeClr val="accent2"/>
              </a:solidFill>
            </a:endParaRPr>
          </a:p>
          <a:p>
            <a:pPr algn="just">
              <a:spcBef>
                <a:spcPct val="50000"/>
              </a:spcBef>
            </a:pPr>
            <a:r>
              <a:rPr lang="it-IT" sz="2800" b="1" i="1">
                <a:solidFill>
                  <a:schemeClr val="accent2"/>
                </a:solidFill>
              </a:rPr>
              <a:t>La </a:t>
            </a:r>
            <a:r>
              <a:rPr lang="it-IT" sz="2800" b="1" i="1">
                <a:solidFill>
                  <a:srgbClr val="FF3300"/>
                </a:solidFill>
              </a:rPr>
              <a:t>nitrosamina NNK</a:t>
            </a:r>
            <a:r>
              <a:rPr lang="it-IT" sz="2800" b="1" i="1">
                <a:solidFill>
                  <a:schemeClr val="accent2"/>
                </a:solidFill>
              </a:rPr>
              <a:t> [4-(metilnitrosamino-)-1-(3-piridil)-1-butanone] è prodotto dalla nicotina durante la combustione ed è un potente cancerogeno.</a:t>
            </a:r>
          </a:p>
          <a:p>
            <a:pPr algn="just">
              <a:spcBef>
                <a:spcPct val="50000"/>
              </a:spcBef>
            </a:pPr>
            <a:r>
              <a:rPr lang="it-IT" sz="2800" b="1" i="1">
                <a:solidFill>
                  <a:schemeClr val="accent2"/>
                </a:solidFill>
              </a:rPr>
              <a:t>Altro potente cancerogeno per il fegato è l’</a:t>
            </a:r>
            <a:r>
              <a:rPr lang="it-IT" sz="2800" b="1" i="1">
                <a:solidFill>
                  <a:srgbClr val="FF3300"/>
                </a:solidFill>
              </a:rPr>
              <a:t>aflatossina B1</a:t>
            </a:r>
            <a:r>
              <a:rPr lang="it-IT" sz="2800" b="1" i="1">
                <a:solidFill>
                  <a:schemeClr val="accent2"/>
                </a:solidFill>
              </a:rPr>
              <a:t>, prodotta da una specie di </a:t>
            </a:r>
            <a:r>
              <a:rPr lang="it-IT" sz="2800" b="1" i="1">
                <a:solidFill>
                  <a:srgbClr val="008000"/>
                </a:solidFill>
              </a:rPr>
              <a:t>Aspergillus flavus</a:t>
            </a:r>
            <a:r>
              <a:rPr lang="it-IT" sz="2800" b="1" i="1">
                <a:solidFill>
                  <a:schemeClr val="accent2"/>
                </a:solidFill>
              </a:rPr>
              <a:t> (un fungo). E’ uno dei più potenti cancerogeni epatici noti.</a:t>
            </a:r>
            <a:endParaRPr lang="it-IT" sz="2800" b="1" i="1">
              <a:solidFill>
                <a:srgbClr val="FF33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temp\at.gif"/>
          <p:cNvPicPr>
            <a:picLocks noChangeAspect="1" noChangeArrowheads="1"/>
          </p:cNvPicPr>
          <p:nvPr/>
        </p:nvPicPr>
        <p:blipFill>
          <a:blip r:embed="rId2" cstate="print"/>
          <a:srcRect/>
          <a:stretch>
            <a:fillRect/>
          </a:stretch>
        </p:blipFill>
        <p:spPr bwMode="auto">
          <a:xfrm>
            <a:off x="914400" y="2112963"/>
            <a:ext cx="7315200" cy="2632075"/>
          </a:xfrm>
          <a:prstGeom prst="rect">
            <a:avLst/>
          </a:prstGeom>
          <a:noFill/>
          <a:ln w="9525">
            <a:noFill/>
            <a:miter lim="800000"/>
            <a:headEnd/>
            <a:tailEnd/>
          </a:ln>
        </p:spPr>
      </p:pic>
      <p:sp>
        <p:nvSpPr>
          <p:cNvPr id="25603" name="Text Box 3"/>
          <p:cNvSpPr txBox="1">
            <a:spLocks noChangeArrowheads="1"/>
          </p:cNvSpPr>
          <p:nvPr/>
        </p:nvSpPr>
        <p:spPr bwMode="auto">
          <a:xfrm>
            <a:off x="1219200" y="457200"/>
            <a:ext cx="6705600" cy="579438"/>
          </a:xfrm>
          <a:prstGeom prst="rect">
            <a:avLst/>
          </a:prstGeom>
          <a:noFill/>
          <a:ln w="9525">
            <a:noFill/>
            <a:miter lim="800000"/>
            <a:headEnd/>
            <a:tailEnd/>
          </a:ln>
        </p:spPr>
        <p:txBody>
          <a:bodyPr>
            <a:spAutoFit/>
          </a:bodyPr>
          <a:lstStyle/>
          <a:p>
            <a:pPr algn="ctr">
              <a:spcBef>
                <a:spcPct val="50000"/>
              </a:spcBef>
            </a:pPr>
            <a:r>
              <a:rPr lang="it-IT" sz="3200" b="1" i="1">
                <a:solidFill>
                  <a:schemeClr val="accent2"/>
                </a:solidFill>
              </a:rPr>
              <a:t>AFLATOSSINE (struttura generale)</a:t>
            </a:r>
            <a:endParaRPr lang="it-IT"/>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temp\Image13.gif"/>
          <p:cNvPicPr>
            <a:picLocks noChangeAspect="1" noChangeArrowheads="1"/>
          </p:cNvPicPr>
          <p:nvPr/>
        </p:nvPicPr>
        <p:blipFill>
          <a:blip r:embed="rId2" cstate="print"/>
          <a:srcRect/>
          <a:stretch>
            <a:fillRect/>
          </a:stretch>
        </p:blipFill>
        <p:spPr bwMode="auto">
          <a:xfrm>
            <a:off x="990600" y="819150"/>
            <a:ext cx="7162800" cy="521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27650" name="Picture 2" descr="C:\temp\aspergillus-flavus.jpg"/>
          <p:cNvPicPr>
            <a:picLocks noChangeAspect="1" noChangeArrowheads="1"/>
          </p:cNvPicPr>
          <p:nvPr/>
        </p:nvPicPr>
        <p:blipFill>
          <a:blip r:embed="rId2" cstate="print"/>
          <a:srcRect/>
          <a:stretch>
            <a:fillRect/>
          </a:stretch>
        </p:blipFill>
        <p:spPr bwMode="auto">
          <a:xfrm>
            <a:off x="2438400" y="1927225"/>
            <a:ext cx="4267200" cy="3787775"/>
          </a:xfrm>
          <a:prstGeom prst="rect">
            <a:avLst/>
          </a:prstGeom>
          <a:noFill/>
          <a:ln w="9525">
            <a:noFill/>
            <a:miter lim="800000"/>
            <a:headEnd/>
            <a:tailEnd/>
          </a:ln>
        </p:spPr>
      </p:pic>
      <p:sp>
        <p:nvSpPr>
          <p:cNvPr id="27651" name="Text Box 3"/>
          <p:cNvSpPr txBox="1">
            <a:spLocks noChangeArrowheads="1"/>
          </p:cNvSpPr>
          <p:nvPr/>
        </p:nvSpPr>
        <p:spPr bwMode="auto">
          <a:xfrm>
            <a:off x="2209800" y="457200"/>
            <a:ext cx="4800600" cy="579438"/>
          </a:xfrm>
          <a:prstGeom prst="rect">
            <a:avLst/>
          </a:prstGeom>
          <a:noFill/>
          <a:ln w="9525">
            <a:noFill/>
            <a:miter lim="800000"/>
            <a:headEnd/>
            <a:tailEnd/>
          </a:ln>
        </p:spPr>
        <p:txBody>
          <a:bodyPr>
            <a:spAutoFit/>
          </a:bodyPr>
          <a:lstStyle/>
          <a:p>
            <a:pPr algn="ctr">
              <a:spcBef>
                <a:spcPct val="50000"/>
              </a:spcBef>
            </a:pPr>
            <a:r>
              <a:rPr lang="it-IT" sz="3200" b="1" i="1">
                <a:solidFill>
                  <a:schemeClr val="accent2"/>
                </a:solidFill>
              </a:rPr>
              <a:t>Aspergillus Flavus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lin ang="5400000" scaled="1"/>
        </a:gradFill>
        <a:effectLst/>
      </p:bgPr>
    </p:bg>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066800" y="457200"/>
            <a:ext cx="693420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28675" name="Text Box 3"/>
          <p:cNvSpPr txBox="1">
            <a:spLocks noChangeArrowheads="1"/>
          </p:cNvSpPr>
          <p:nvPr/>
        </p:nvSpPr>
        <p:spPr bwMode="auto">
          <a:xfrm>
            <a:off x="533400" y="1371600"/>
            <a:ext cx="8153400" cy="5219700"/>
          </a:xfrm>
          <a:prstGeom prst="rect">
            <a:avLst/>
          </a:prstGeom>
          <a:noFill/>
          <a:ln w="9525">
            <a:noFill/>
            <a:miter lim="800000"/>
            <a:headEnd/>
            <a:tailEnd/>
          </a:ln>
        </p:spPr>
        <p:txBody>
          <a:bodyPr>
            <a:spAutoFit/>
          </a:bodyPr>
          <a:lstStyle/>
          <a:p>
            <a:pPr algn="just">
              <a:spcBef>
                <a:spcPct val="50000"/>
              </a:spcBef>
            </a:pPr>
            <a:r>
              <a:rPr lang="it-IT" sz="2800" b="1" i="1">
                <a:solidFill>
                  <a:srgbClr val="FF3300"/>
                </a:solidFill>
              </a:rPr>
              <a:t>CANCEROGENESI DA SOSTANZE CHIMICHE INORGANICHE</a:t>
            </a:r>
            <a:endParaRPr lang="it-IT" sz="2800" b="1" i="1">
              <a:solidFill>
                <a:schemeClr val="accent2"/>
              </a:solidFill>
            </a:endParaRPr>
          </a:p>
          <a:p>
            <a:pPr algn="just">
              <a:spcBef>
                <a:spcPct val="50000"/>
              </a:spcBef>
            </a:pPr>
            <a:r>
              <a:rPr lang="it-IT" sz="2800" b="1" i="1">
                <a:solidFill>
                  <a:schemeClr val="accent2"/>
                </a:solidFill>
              </a:rPr>
              <a:t>Alcuni metalli sono noti come cancerogeni:</a:t>
            </a:r>
          </a:p>
          <a:p>
            <a:pPr algn="just">
              <a:spcBef>
                <a:spcPct val="50000"/>
              </a:spcBef>
            </a:pPr>
            <a:r>
              <a:rPr lang="it-IT" sz="2800" b="1" i="1">
                <a:solidFill>
                  <a:srgbClr val="FF3300"/>
                </a:solidFill>
              </a:rPr>
              <a:t>As</a:t>
            </a:r>
            <a:r>
              <a:rPr lang="it-IT" sz="2800" b="1" i="1">
                <a:solidFill>
                  <a:schemeClr val="accent2"/>
                </a:solidFill>
              </a:rPr>
              <a:t> (raffinerie di Cu, pesticidi, impianti chimici, acqua, fumo di sigaretta) è un noto cancerogeno per </a:t>
            </a:r>
            <a:r>
              <a:rPr lang="it-IT" sz="2800" b="1" i="1">
                <a:solidFill>
                  <a:srgbClr val="FF3300"/>
                </a:solidFill>
              </a:rPr>
              <a:t>polmone</a:t>
            </a:r>
            <a:r>
              <a:rPr lang="it-IT" sz="2800" b="1" i="1">
                <a:solidFill>
                  <a:schemeClr val="accent2"/>
                </a:solidFill>
              </a:rPr>
              <a:t>, </a:t>
            </a:r>
            <a:r>
              <a:rPr lang="it-IT" sz="2800" b="1" i="1">
                <a:solidFill>
                  <a:srgbClr val="FF3300"/>
                </a:solidFill>
              </a:rPr>
              <a:t>cute</a:t>
            </a:r>
            <a:r>
              <a:rPr lang="it-IT" sz="2800" b="1" i="1">
                <a:solidFill>
                  <a:schemeClr val="accent2"/>
                </a:solidFill>
              </a:rPr>
              <a:t>, </a:t>
            </a:r>
            <a:r>
              <a:rPr lang="it-IT" sz="2800" b="1" i="1">
                <a:solidFill>
                  <a:srgbClr val="FF3300"/>
                </a:solidFill>
              </a:rPr>
              <a:t>fegato</a:t>
            </a:r>
            <a:r>
              <a:rPr lang="it-IT" sz="2800" b="1" i="1">
                <a:solidFill>
                  <a:schemeClr val="accent2"/>
                </a:solidFill>
              </a:rPr>
              <a:t> e </a:t>
            </a:r>
            <a:r>
              <a:rPr lang="it-IT" sz="2800" b="1" i="1">
                <a:solidFill>
                  <a:srgbClr val="FF3300"/>
                </a:solidFill>
              </a:rPr>
              <a:t>sangue</a:t>
            </a:r>
            <a:r>
              <a:rPr lang="it-IT" sz="2800" b="1" i="1">
                <a:solidFill>
                  <a:schemeClr val="accent2"/>
                </a:solidFill>
              </a:rPr>
              <a:t> (linfomi, leucemie).</a:t>
            </a:r>
            <a:endParaRPr lang="it-IT" sz="2800" b="1" i="1">
              <a:solidFill>
                <a:srgbClr val="FF3300"/>
              </a:solidFill>
            </a:endParaRPr>
          </a:p>
          <a:p>
            <a:pPr algn="just">
              <a:spcBef>
                <a:spcPct val="50000"/>
              </a:spcBef>
            </a:pPr>
            <a:r>
              <a:rPr lang="it-IT" sz="2800" b="1" i="1">
                <a:solidFill>
                  <a:srgbClr val="FF3300"/>
                </a:solidFill>
              </a:rPr>
              <a:t>Cd </a:t>
            </a:r>
            <a:r>
              <a:rPr lang="it-IT" sz="2800" b="1" i="1">
                <a:solidFill>
                  <a:schemeClr val="accent2"/>
                </a:solidFill>
              </a:rPr>
              <a:t>(raffinerie di Cd, saldatura) è un sospetto cancerogeno per il </a:t>
            </a:r>
            <a:r>
              <a:rPr lang="it-IT" sz="2800" b="1" i="1">
                <a:solidFill>
                  <a:srgbClr val="FF3300"/>
                </a:solidFill>
              </a:rPr>
              <a:t>polmone</a:t>
            </a:r>
            <a:r>
              <a:rPr lang="it-IT" sz="2800" b="1" i="1">
                <a:solidFill>
                  <a:schemeClr val="accent2"/>
                </a:solidFill>
              </a:rPr>
              <a:t> e la </a:t>
            </a:r>
            <a:r>
              <a:rPr lang="it-IT" sz="2800" b="1" i="1">
                <a:solidFill>
                  <a:srgbClr val="FF3300"/>
                </a:solidFill>
              </a:rPr>
              <a:t>prostata</a:t>
            </a:r>
            <a:r>
              <a:rPr lang="it-IT" sz="2800" b="1" i="1">
                <a:solidFill>
                  <a:schemeClr val="accent2"/>
                </a:solidFill>
              </a:rPr>
              <a:t>.</a:t>
            </a:r>
          </a:p>
          <a:p>
            <a:pPr algn="just">
              <a:spcBef>
                <a:spcPct val="50000"/>
              </a:spcBef>
            </a:pPr>
            <a:r>
              <a:rPr lang="it-IT" sz="2800" b="1" i="1">
                <a:solidFill>
                  <a:srgbClr val="FF3300"/>
                </a:solidFill>
              </a:rPr>
              <a:t>Cr</a:t>
            </a:r>
            <a:r>
              <a:rPr lang="it-IT" sz="2800" b="1" i="1">
                <a:solidFill>
                  <a:schemeClr val="accent2"/>
                </a:solidFill>
              </a:rPr>
              <a:t> (raffinerie di Cr, cromatura, pigmenti) è un cancerogeno per </a:t>
            </a:r>
            <a:r>
              <a:rPr lang="it-IT" sz="2800" b="1" i="1">
                <a:solidFill>
                  <a:srgbClr val="FF3300"/>
                </a:solidFill>
              </a:rPr>
              <a:t>polmone</a:t>
            </a:r>
            <a:r>
              <a:rPr lang="it-IT" sz="2800" b="1" i="1">
                <a:solidFill>
                  <a:schemeClr val="accent2"/>
                </a:solidFill>
              </a:rPr>
              <a:t> e </a:t>
            </a:r>
            <a:r>
              <a:rPr lang="it-IT" sz="2800" b="1" i="1">
                <a:solidFill>
                  <a:srgbClr val="FF3300"/>
                </a:solidFill>
              </a:rPr>
              <a:t>tratto digestivo</a:t>
            </a:r>
            <a:r>
              <a:rPr lang="it-IT" sz="2800" b="1" i="1">
                <a:solidFill>
                  <a:schemeClr val="accent2"/>
                </a:solidFill>
              </a:rPr>
              <a:t>.</a:t>
            </a:r>
            <a:endParaRPr lang="it-IT" sz="2800" b="1" i="1">
              <a:solidFill>
                <a:srgbClr val="FF33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698" name="Picture 3" descr="http://cdn.medicinalive.com/wp-content/uploads/2008/10/amianto_salute01.gif"/>
          <p:cNvPicPr>
            <a:picLocks noChangeAspect="1" noChangeArrowheads="1"/>
          </p:cNvPicPr>
          <p:nvPr/>
        </p:nvPicPr>
        <p:blipFill>
          <a:blip r:embed="rId2" cstate="print"/>
          <a:srcRect/>
          <a:stretch>
            <a:fillRect/>
          </a:stretch>
        </p:blipFill>
        <p:spPr bwMode="auto">
          <a:xfrm>
            <a:off x="34925" y="1484313"/>
            <a:ext cx="9109075" cy="5400675"/>
          </a:xfrm>
          <a:prstGeom prst="rect">
            <a:avLst/>
          </a:prstGeom>
          <a:noFill/>
          <a:ln w="9525">
            <a:noFill/>
            <a:miter lim="800000"/>
            <a:headEnd/>
            <a:tailEnd/>
          </a:ln>
        </p:spPr>
      </p:pic>
      <p:sp>
        <p:nvSpPr>
          <p:cNvPr id="29699" name="CasellaDiTesto 3"/>
          <p:cNvSpPr txBox="1">
            <a:spLocks noChangeArrowheads="1"/>
          </p:cNvSpPr>
          <p:nvPr/>
        </p:nvSpPr>
        <p:spPr bwMode="auto">
          <a:xfrm>
            <a:off x="468313" y="260350"/>
            <a:ext cx="7991475" cy="461963"/>
          </a:xfrm>
          <a:prstGeom prst="rect">
            <a:avLst/>
          </a:prstGeom>
          <a:noFill/>
          <a:ln w="9525">
            <a:noFill/>
            <a:miter lim="800000"/>
            <a:headEnd/>
            <a:tailEnd/>
          </a:ln>
        </p:spPr>
        <p:txBody>
          <a:bodyPr>
            <a:spAutoFit/>
          </a:bodyPr>
          <a:lstStyle/>
          <a:p>
            <a:r>
              <a:rPr lang="it-IT"/>
              <a:t>Asbesto cancerogeno (promotore) (non mutageno) (iniziatore?)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asellaDiTesto 4"/>
          <p:cNvSpPr txBox="1">
            <a:spLocks noChangeArrowheads="1"/>
          </p:cNvSpPr>
          <p:nvPr/>
        </p:nvSpPr>
        <p:spPr bwMode="auto">
          <a:xfrm>
            <a:off x="6804025" y="692150"/>
            <a:ext cx="2339975" cy="831850"/>
          </a:xfrm>
          <a:prstGeom prst="rect">
            <a:avLst/>
          </a:prstGeom>
          <a:noFill/>
          <a:ln w="9525">
            <a:noFill/>
            <a:miter lim="800000"/>
            <a:headEnd/>
            <a:tailEnd/>
          </a:ln>
        </p:spPr>
        <p:txBody>
          <a:bodyPr>
            <a:spAutoFit/>
          </a:bodyPr>
          <a:lstStyle/>
          <a:p>
            <a:r>
              <a:rPr lang="it-IT"/>
              <a:t>I ipotesi: stress ossidativo</a:t>
            </a:r>
          </a:p>
        </p:txBody>
      </p:sp>
      <p:sp>
        <p:nvSpPr>
          <p:cNvPr id="30723" name="CasellaDiTesto 5"/>
          <p:cNvSpPr txBox="1">
            <a:spLocks noChangeArrowheads="1"/>
          </p:cNvSpPr>
          <p:nvPr/>
        </p:nvSpPr>
        <p:spPr bwMode="auto">
          <a:xfrm>
            <a:off x="6804025" y="3173413"/>
            <a:ext cx="2339975" cy="831850"/>
          </a:xfrm>
          <a:prstGeom prst="rect">
            <a:avLst/>
          </a:prstGeom>
          <a:noFill/>
          <a:ln w="9525">
            <a:noFill/>
            <a:miter lim="800000"/>
            <a:headEnd/>
            <a:tailEnd/>
          </a:ln>
        </p:spPr>
        <p:txBody>
          <a:bodyPr>
            <a:spAutoFit/>
          </a:bodyPr>
          <a:lstStyle/>
          <a:p>
            <a:r>
              <a:rPr lang="it-IT"/>
              <a:t>II ipotesi: danno ai cromosomi </a:t>
            </a:r>
          </a:p>
        </p:txBody>
      </p:sp>
      <p:sp>
        <p:nvSpPr>
          <p:cNvPr id="30724" name="CasellaDiTesto 6"/>
          <p:cNvSpPr txBox="1">
            <a:spLocks noChangeArrowheads="1"/>
          </p:cNvSpPr>
          <p:nvPr/>
        </p:nvSpPr>
        <p:spPr bwMode="auto">
          <a:xfrm>
            <a:off x="6804025" y="5589588"/>
            <a:ext cx="2339975" cy="830262"/>
          </a:xfrm>
          <a:prstGeom prst="rect">
            <a:avLst/>
          </a:prstGeom>
          <a:noFill/>
          <a:ln w="9525">
            <a:noFill/>
            <a:miter lim="800000"/>
            <a:headEnd/>
            <a:tailEnd/>
          </a:ln>
        </p:spPr>
        <p:txBody>
          <a:bodyPr>
            <a:spAutoFit/>
          </a:bodyPr>
          <a:lstStyle/>
          <a:p>
            <a:r>
              <a:rPr lang="it-IT"/>
              <a:t>III ipotesi:  adsorbimento</a:t>
            </a:r>
          </a:p>
        </p:txBody>
      </p:sp>
      <p:pic>
        <p:nvPicPr>
          <p:cNvPr id="30725" name="Picture 150"/>
          <p:cNvPicPr>
            <a:picLocks noChangeAspect="1" noChangeArrowheads="1"/>
          </p:cNvPicPr>
          <p:nvPr/>
        </p:nvPicPr>
        <p:blipFill>
          <a:blip r:embed="rId2" cstate="print"/>
          <a:srcRect/>
          <a:stretch>
            <a:fillRect/>
          </a:stretch>
        </p:blipFill>
        <p:spPr bwMode="auto">
          <a:xfrm>
            <a:off x="0" y="323850"/>
            <a:ext cx="6961188" cy="62007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4294967295"/>
          </p:nvPr>
        </p:nvSpPr>
        <p:spPr>
          <a:xfrm>
            <a:off x="685800" y="266700"/>
            <a:ext cx="7772400" cy="6184900"/>
          </a:xfrm>
        </p:spPr>
        <p:txBody>
          <a:bodyPr/>
          <a:lstStyle/>
          <a:p>
            <a:pPr eaLnBrk="1" hangingPunct="1">
              <a:lnSpc>
                <a:spcPct val="80000"/>
              </a:lnSpc>
            </a:pPr>
            <a:r>
              <a:rPr lang="it-IT" sz="1600" b="1" dirty="0" smtClean="0"/>
              <a:t>Cancerogeni classificati in base alla loro potenza:</a:t>
            </a:r>
          </a:p>
          <a:p>
            <a:pPr eaLnBrk="1" hangingPunct="1">
              <a:lnSpc>
                <a:spcPct val="80000"/>
              </a:lnSpc>
            </a:pPr>
            <a:r>
              <a:rPr lang="it-IT" sz="1400" dirty="0" smtClean="0"/>
              <a:t>a - cancerogeni potenti </a:t>
            </a:r>
          </a:p>
          <a:p>
            <a:pPr eaLnBrk="1" hangingPunct="1">
              <a:lnSpc>
                <a:spcPct val="80000"/>
              </a:lnSpc>
            </a:pPr>
            <a:r>
              <a:rPr lang="it-IT" sz="1400" dirty="0" smtClean="0"/>
              <a:t>	alta incidenza di neoplasie con basse dosi in gruppi ridotti di animali</a:t>
            </a:r>
          </a:p>
          <a:p>
            <a:pPr eaLnBrk="1" hangingPunct="1">
              <a:lnSpc>
                <a:spcPct val="80000"/>
              </a:lnSpc>
            </a:pPr>
            <a:r>
              <a:rPr lang="it-IT" sz="1400" dirty="0" smtClean="0"/>
              <a:t>b - Cancerogeni deboli </a:t>
            </a:r>
          </a:p>
          <a:p>
            <a:pPr eaLnBrk="1" hangingPunct="1">
              <a:lnSpc>
                <a:spcPct val="80000"/>
              </a:lnSpc>
            </a:pPr>
            <a:r>
              <a:rPr lang="it-IT" sz="1400" dirty="0" smtClean="0"/>
              <a:t>	evidenziabili solo con alte dosi in elevato numero di animali </a:t>
            </a:r>
          </a:p>
          <a:p>
            <a:pPr eaLnBrk="1" hangingPunct="1">
              <a:lnSpc>
                <a:spcPct val="80000"/>
              </a:lnSpc>
            </a:pPr>
            <a:r>
              <a:rPr lang="it-IT" sz="1600" b="1" dirty="0" smtClean="0"/>
              <a:t>Cancerogeni classificati in base tipo informazioni disponibili</a:t>
            </a:r>
            <a:r>
              <a:rPr lang="it-IT" sz="1400" dirty="0" smtClean="0"/>
              <a:t>:</a:t>
            </a:r>
          </a:p>
          <a:p>
            <a:pPr eaLnBrk="1" hangingPunct="1">
              <a:lnSpc>
                <a:spcPct val="80000"/>
              </a:lnSpc>
            </a:pPr>
            <a:r>
              <a:rPr lang="it-IT" sz="1400" dirty="0" smtClean="0"/>
              <a:t>a] Cancerogeni riconosciuti.</a:t>
            </a:r>
          </a:p>
          <a:p>
            <a:pPr eaLnBrk="1" hangingPunct="1">
              <a:lnSpc>
                <a:spcPct val="80000"/>
              </a:lnSpc>
            </a:pPr>
            <a:r>
              <a:rPr lang="it-IT" sz="1400" dirty="0" smtClean="0"/>
              <a:t>b] Cancerogeni sospetti </a:t>
            </a:r>
          </a:p>
          <a:p>
            <a:pPr eaLnBrk="1" hangingPunct="1">
              <a:lnSpc>
                <a:spcPct val="80000"/>
              </a:lnSpc>
            </a:pPr>
            <a:r>
              <a:rPr lang="it-IT" sz="1400" dirty="0" smtClean="0"/>
              <a:t>c] Cancerogeni potenziali </a:t>
            </a:r>
          </a:p>
          <a:p>
            <a:pPr eaLnBrk="1" hangingPunct="1">
              <a:lnSpc>
                <a:spcPct val="80000"/>
              </a:lnSpc>
            </a:pPr>
            <a:r>
              <a:rPr lang="it-IT" sz="1600" b="1" dirty="0" smtClean="0"/>
              <a:t>Cancerogeni classificati in base al meccanismo di azione::</a:t>
            </a:r>
          </a:p>
          <a:p>
            <a:pPr eaLnBrk="1" hangingPunct="1">
              <a:lnSpc>
                <a:spcPct val="80000"/>
              </a:lnSpc>
            </a:pPr>
            <a:r>
              <a:rPr lang="it-IT" sz="1400" dirty="0" smtClean="0"/>
              <a:t>a] Cancerogeni  </a:t>
            </a:r>
            <a:r>
              <a:rPr lang="it-IT" sz="1400" dirty="0" err="1" smtClean="0"/>
              <a:t>genotossici</a:t>
            </a:r>
            <a:endParaRPr lang="it-IT" sz="1400" dirty="0" smtClean="0"/>
          </a:p>
          <a:p>
            <a:pPr eaLnBrk="1" hangingPunct="1">
              <a:lnSpc>
                <a:spcPct val="80000"/>
              </a:lnSpc>
            </a:pPr>
            <a:r>
              <a:rPr lang="it-IT" sz="1400" dirty="0" smtClean="0"/>
              <a:t>b] Cancerogeni epigenetici non </a:t>
            </a:r>
            <a:r>
              <a:rPr lang="it-IT" sz="1400" dirty="0" err="1" smtClean="0"/>
              <a:t>genotossici</a:t>
            </a:r>
            <a:r>
              <a:rPr lang="it-IT" sz="1400" dirty="0" smtClean="0"/>
              <a:t> </a:t>
            </a:r>
          </a:p>
          <a:p>
            <a:pPr eaLnBrk="1" hangingPunct="1">
              <a:lnSpc>
                <a:spcPct val="80000"/>
              </a:lnSpc>
            </a:pPr>
            <a:endParaRPr lang="it-IT" sz="1400" dirty="0" smtClean="0"/>
          </a:p>
          <a:p>
            <a:pPr eaLnBrk="1" hangingPunct="1">
              <a:lnSpc>
                <a:spcPct val="80000"/>
              </a:lnSpc>
            </a:pPr>
            <a:r>
              <a:rPr lang="it-IT" sz="1400" dirty="0" smtClean="0"/>
              <a:t>Cancerogenesi chimica processo a più stadi. </a:t>
            </a:r>
          </a:p>
          <a:p>
            <a:pPr eaLnBrk="1" hangingPunct="1">
              <a:lnSpc>
                <a:spcPct val="80000"/>
              </a:lnSpc>
            </a:pPr>
            <a:r>
              <a:rPr lang="it-IT" sz="1400" dirty="0" smtClean="0"/>
              <a:t>Dopo interazione fra cancerogeno </a:t>
            </a:r>
            <a:r>
              <a:rPr lang="it-IT" sz="1400" dirty="0" err="1" smtClean="0"/>
              <a:t>genotossico</a:t>
            </a:r>
            <a:r>
              <a:rPr lang="it-IT" sz="1400" dirty="0" smtClean="0"/>
              <a:t> e DNA la cellula può:</a:t>
            </a:r>
          </a:p>
          <a:p>
            <a:pPr eaLnBrk="1" hangingPunct="1">
              <a:lnSpc>
                <a:spcPct val="80000"/>
              </a:lnSpc>
            </a:pPr>
            <a:r>
              <a:rPr lang="it-IT" sz="1400" dirty="0" smtClean="0"/>
              <a:t>- Morire</a:t>
            </a:r>
          </a:p>
          <a:p>
            <a:pPr eaLnBrk="1" hangingPunct="1">
              <a:lnSpc>
                <a:spcPct val="80000"/>
              </a:lnSpc>
            </a:pPr>
            <a:r>
              <a:rPr lang="it-IT" sz="1400" dirty="0" smtClean="0"/>
              <a:t>- Ritornare una cellula normale mediante una riparazione del DNA</a:t>
            </a:r>
          </a:p>
          <a:p>
            <a:pPr eaLnBrk="1" hangingPunct="1">
              <a:lnSpc>
                <a:spcPct val="80000"/>
              </a:lnSpc>
            </a:pPr>
            <a:r>
              <a:rPr lang="it-IT" sz="1400" dirty="0" smtClean="0"/>
              <a:t>- Andare incontro a replicazione (iniziazione diventa irreversibile)</a:t>
            </a:r>
          </a:p>
          <a:p>
            <a:pPr eaLnBrk="1" hangingPunct="1">
              <a:lnSpc>
                <a:spcPct val="80000"/>
              </a:lnSpc>
            </a:pPr>
            <a:r>
              <a:rPr lang="it-IT" sz="1400" dirty="0" smtClean="0"/>
              <a:t>Le cellule iniziate:</a:t>
            </a:r>
          </a:p>
          <a:p>
            <a:pPr eaLnBrk="1" hangingPunct="1">
              <a:lnSpc>
                <a:spcPct val="80000"/>
              </a:lnSpc>
            </a:pPr>
            <a:r>
              <a:rPr lang="it-IT" sz="1400" dirty="0" smtClean="0"/>
              <a:t>ø  silenti: per influenza in senso </a:t>
            </a:r>
            <a:r>
              <a:rPr lang="it-IT" sz="1400" dirty="0" err="1" smtClean="0"/>
              <a:t>soppressivo</a:t>
            </a:r>
            <a:r>
              <a:rPr lang="it-IT" sz="1400" dirty="0" smtClean="0"/>
              <a:t> da circostanti cellule normali) </a:t>
            </a:r>
          </a:p>
          <a:p>
            <a:pPr eaLnBrk="1" hangingPunct="1">
              <a:lnSpc>
                <a:spcPct val="80000"/>
              </a:lnSpc>
            </a:pPr>
            <a:r>
              <a:rPr lang="it-IT" sz="1400" dirty="0" smtClean="0"/>
              <a:t>ø  proliferazione: per diminuita influenza </a:t>
            </a:r>
            <a:r>
              <a:rPr lang="it-IT" sz="1400" dirty="0" err="1" smtClean="0"/>
              <a:t>soppressiva</a:t>
            </a:r>
            <a:r>
              <a:rPr lang="it-IT" sz="1400" dirty="0" smtClean="0"/>
              <a:t> causata da es.: </a:t>
            </a:r>
          </a:p>
          <a:p>
            <a:pPr eaLnBrk="1" hangingPunct="1">
              <a:lnSpc>
                <a:spcPct val="80000"/>
              </a:lnSpc>
            </a:pPr>
            <a:r>
              <a:rPr lang="it-IT" sz="1400" dirty="0" smtClean="0"/>
              <a:t>	- rimozione cellulare (tipo </a:t>
            </a:r>
            <a:r>
              <a:rPr lang="it-IT" sz="1400" dirty="0" err="1" smtClean="0"/>
              <a:t>epatectomia</a:t>
            </a:r>
            <a:r>
              <a:rPr lang="it-IT" sz="1400" dirty="0" smtClean="0"/>
              <a:t> parziale)</a:t>
            </a:r>
          </a:p>
          <a:p>
            <a:pPr eaLnBrk="1" hangingPunct="1">
              <a:lnSpc>
                <a:spcPct val="80000"/>
              </a:lnSpc>
            </a:pPr>
            <a:r>
              <a:rPr lang="it-IT" sz="1400" dirty="0" smtClean="0"/>
              <a:t>	- distruzione di cellule (da composti chimici citotossici, virus, radiazioni)</a:t>
            </a:r>
          </a:p>
          <a:p>
            <a:pPr eaLnBrk="1" hangingPunct="1">
              <a:lnSpc>
                <a:spcPct val="80000"/>
              </a:lnSpc>
            </a:pPr>
            <a:r>
              <a:rPr lang="it-IT" sz="1400" dirty="0" smtClean="0"/>
              <a:t>             - fattori di accrescimento (ormoni)</a:t>
            </a:r>
          </a:p>
          <a:p>
            <a:pPr eaLnBrk="1" hangingPunct="1">
              <a:lnSpc>
                <a:spcPct val="80000"/>
              </a:lnSpc>
            </a:pPr>
            <a:endParaRPr lang="it-IT" sz="800" dirty="0" smtClean="0"/>
          </a:p>
          <a:p>
            <a:pPr eaLnBrk="1" hangingPunct="1">
              <a:lnSpc>
                <a:spcPct val="80000"/>
              </a:lnSpc>
            </a:pPr>
            <a:r>
              <a:rPr lang="it-IT" sz="1400" b="1" dirty="0" smtClean="0"/>
              <a:t>Cancerogeni epigenetici aumentano incidenza di tumori:</a:t>
            </a:r>
          </a:p>
          <a:p>
            <a:pPr eaLnBrk="1" hangingPunct="1">
              <a:lnSpc>
                <a:spcPct val="80000"/>
              </a:lnSpc>
            </a:pPr>
            <a:r>
              <a:rPr lang="it-IT" sz="1400" dirty="0" smtClean="0"/>
              <a:t>-</a:t>
            </a:r>
            <a:r>
              <a:rPr lang="it-IT" sz="1400" dirty="0" smtClean="0">
                <a:solidFill>
                  <a:schemeClr val="accent2"/>
                </a:solidFill>
              </a:rPr>
              <a:t>promuovendo replicazione cellule già iniziate da cancerogeni </a:t>
            </a:r>
            <a:r>
              <a:rPr lang="it-IT" sz="1400" dirty="0" err="1" smtClean="0">
                <a:solidFill>
                  <a:schemeClr val="accent2"/>
                </a:solidFill>
              </a:rPr>
              <a:t>genotossici</a:t>
            </a:r>
            <a:r>
              <a:rPr lang="it-IT" sz="1400" dirty="0" smtClean="0">
                <a:solidFill>
                  <a:schemeClr val="accent2"/>
                </a:solidFill>
              </a:rPr>
              <a:t> [Promotori]	</a:t>
            </a:r>
          </a:p>
          <a:p>
            <a:pPr eaLnBrk="1" hangingPunct="1">
              <a:lnSpc>
                <a:spcPct val="80000"/>
              </a:lnSpc>
            </a:pPr>
            <a:r>
              <a:rPr lang="it-IT" sz="1400" dirty="0" smtClean="0">
                <a:solidFill>
                  <a:schemeClr val="accent2"/>
                </a:solidFill>
              </a:rPr>
              <a:t>-incrementando quota disponibile di cancerogeni </a:t>
            </a:r>
            <a:r>
              <a:rPr lang="it-IT" sz="1400" dirty="0" err="1" smtClean="0">
                <a:solidFill>
                  <a:schemeClr val="accent2"/>
                </a:solidFill>
              </a:rPr>
              <a:t>genotossici</a:t>
            </a:r>
            <a:r>
              <a:rPr lang="it-IT" sz="1400" dirty="0" smtClean="0">
                <a:solidFill>
                  <a:schemeClr val="accent2"/>
                </a:solidFill>
              </a:rPr>
              <a:t> e/o dei loro   metaboliti nel sito di azione [</a:t>
            </a:r>
            <a:r>
              <a:rPr lang="it-IT" sz="1400" dirty="0" err="1" smtClean="0">
                <a:solidFill>
                  <a:schemeClr val="accent2"/>
                </a:solidFill>
              </a:rPr>
              <a:t>cocancerogeni</a:t>
            </a:r>
            <a:r>
              <a:rPr lang="it-IT" sz="1400" dirty="0" smtClean="0">
                <a:solidFill>
                  <a:schemeClr val="accent2"/>
                </a:solidFill>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250825" y="908050"/>
            <a:ext cx="5783263" cy="4572000"/>
          </a:xfrm>
          <a:prstGeom prst="rect">
            <a:avLst/>
          </a:prstGeom>
          <a:noFill/>
          <a:ln w="9525">
            <a:noFill/>
            <a:miter lim="800000"/>
            <a:headEnd/>
            <a:tailEnd/>
          </a:ln>
        </p:spPr>
      </p:pic>
      <p:sp>
        <p:nvSpPr>
          <p:cNvPr id="31747" name="CasellaDiTesto 2"/>
          <p:cNvSpPr txBox="1">
            <a:spLocks noChangeArrowheads="1"/>
          </p:cNvSpPr>
          <p:nvPr/>
        </p:nvSpPr>
        <p:spPr bwMode="auto">
          <a:xfrm>
            <a:off x="1042988" y="115888"/>
            <a:ext cx="7489825" cy="831850"/>
          </a:xfrm>
          <a:prstGeom prst="rect">
            <a:avLst/>
          </a:prstGeom>
          <a:solidFill>
            <a:schemeClr val="accent6">
              <a:lumMod val="20000"/>
              <a:lumOff val="80000"/>
            </a:schemeClr>
          </a:solidFill>
          <a:ln w="9525">
            <a:solidFill>
              <a:schemeClr val="accent2"/>
            </a:solidFill>
            <a:miter lim="800000"/>
            <a:headEnd/>
            <a:tailEnd/>
          </a:ln>
        </p:spPr>
        <p:txBody>
          <a:bodyPr>
            <a:spAutoFit/>
          </a:bodyPr>
          <a:lstStyle/>
          <a:p>
            <a:r>
              <a:rPr lang="it-IT" dirty="0"/>
              <a:t>I ipotesi: sinergismo tra le caratteristiche chimico fisiche delle fibre e l’azione prodotta dai fagociti </a:t>
            </a:r>
          </a:p>
        </p:txBody>
      </p:sp>
      <p:pic>
        <p:nvPicPr>
          <p:cNvPr id="31748" name="Picture 3"/>
          <p:cNvPicPr>
            <a:picLocks noChangeAspect="1" noChangeArrowheads="1"/>
          </p:cNvPicPr>
          <p:nvPr/>
        </p:nvPicPr>
        <p:blipFill>
          <a:blip r:embed="rId3" cstate="print"/>
          <a:srcRect/>
          <a:stretch>
            <a:fillRect/>
          </a:stretch>
        </p:blipFill>
        <p:spPr bwMode="auto">
          <a:xfrm>
            <a:off x="5029200" y="4860925"/>
            <a:ext cx="4114800" cy="195262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asellaDiTesto 1"/>
          <p:cNvSpPr txBox="1">
            <a:spLocks noChangeArrowheads="1"/>
          </p:cNvSpPr>
          <p:nvPr/>
        </p:nvSpPr>
        <p:spPr bwMode="auto">
          <a:xfrm>
            <a:off x="395288" y="404813"/>
            <a:ext cx="8316912" cy="1570037"/>
          </a:xfrm>
          <a:prstGeom prst="rect">
            <a:avLst/>
          </a:prstGeom>
          <a:solidFill>
            <a:schemeClr val="accent1">
              <a:lumMod val="20000"/>
              <a:lumOff val="80000"/>
            </a:schemeClr>
          </a:solidFill>
          <a:ln w="25400">
            <a:solidFill>
              <a:schemeClr val="accent1"/>
            </a:solidFill>
            <a:miter lim="800000"/>
            <a:headEnd/>
            <a:tailEnd/>
          </a:ln>
        </p:spPr>
        <p:txBody>
          <a:bodyPr>
            <a:spAutoFit/>
          </a:bodyPr>
          <a:lstStyle/>
          <a:p>
            <a:r>
              <a:rPr lang="it-IT" dirty="0"/>
              <a:t>II ipotesi: è stato ipotizzato che,</a:t>
            </a:r>
            <a:r>
              <a:rPr lang="it-IT" b="1" dirty="0"/>
              <a:t> </a:t>
            </a:r>
            <a:r>
              <a:rPr lang="it-IT" dirty="0"/>
              <a:t>una volta penetrate nella membrana nucleare, le fibre d’asbesto possono interagire col fuso mitotico, disturbando il processo di divisione cellulare e causando, quindi, </a:t>
            </a:r>
            <a:r>
              <a:rPr lang="it-IT" dirty="0" err="1"/>
              <a:t>aneuploidie</a:t>
            </a:r>
            <a:r>
              <a:rPr lang="it-IT" dirty="0"/>
              <a:t> o altre forme di anomalie cromosomiche</a:t>
            </a:r>
          </a:p>
        </p:txBody>
      </p:sp>
      <p:sp>
        <p:nvSpPr>
          <p:cNvPr id="32771" name="CasellaDiTesto 2"/>
          <p:cNvSpPr txBox="1">
            <a:spLocks noChangeArrowheads="1"/>
          </p:cNvSpPr>
          <p:nvPr/>
        </p:nvSpPr>
        <p:spPr bwMode="auto">
          <a:xfrm>
            <a:off x="539750" y="2924175"/>
            <a:ext cx="8353425" cy="3416300"/>
          </a:xfrm>
          <a:prstGeom prst="rect">
            <a:avLst/>
          </a:prstGeom>
          <a:solidFill>
            <a:srgbClr val="FFF3CD"/>
          </a:solidFill>
          <a:ln w="25400">
            <a:solidFill>
              <a:srgbClr val="C00000"/>
            </a:solidFill>
            <a:miter lim="800000"/>
            <a:headEnd/>
            <a:tailEnd/>
          </a:ln>
        </p:spPr>
        <p:txBody>
          <a:bodyPr>
            <a:spAutoFit/>
          </a:bodyPr>
          <a:lstStyle/>
          <a:p>
            <a:r>
              <a:rPr lang="it-IT" dirty="0"/>
              <a:t>III ipotesi: la “</a:t>
            </a:r>
            <a:r>
              <a:rPr lang="it-IT" b="1" dirty="0"/>
              <a:t>teoria dell’adsorbimento</a:t>
            </a:r>
            <a:r>
              <a:rPr lang="it-IT" dirty="0"/>
              <a:t>” fa’ invece riferimento all’alta affinità della superficie delle fibre di amianto per alcune proteine endogene ed altre molecole come, per esempio, i componenti del fumo di sigaretta. Tale proprietà che, nel caso dell’interazione con proteine endogene, sta alla base della formazione dei corpuscoli dell’amianto, sembra come minimo in parte legata alla presenza di cariche positive o negative  sulla superficie delle fibre.</a:t>
            </a:r>
          </a:p>
          <a:p>
            <a:endParaRPr lang="it-IT"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Oggetto 1"/>
          <p:cNvPicPr>
            <a:picLocks noChangeArrowheads="1"/>
          </p:cNvPicPr>
          <p:nvPr/>
        </p:nvPicPr>
        <p:blipFill>
          <a:blip r:embed="rId2" cstate="print"/>
          <a:srcRect t="-267" r="-1654" b="-1868"/>
          <a:stretch>
            <a:fillRect/>
          </a:stretch>
        </p:blipFill>
        <p:spPr bwMode="auto">
          <a:xfrm>
            <a:off x="323850" y="692150"/>
            <a:ext cx="8640763" cy="6165850"/>
          </a:xfrm>
          <a:prstGeom prst="rect">
            <a:avLst/>
          </a:prstGeom>
          <a:noFill/>
          <a:ln w="9525">
            <a:noFill/>
            <a:miter lim="800000"/>
            <a:headEnd/>
            <a:tailEnd/>
          </a:ln>
        </p:spPr>
      </p:pic>
      <p:sp>
        <p:nvSpPr>
          <p:cNvPr id="33795" name="CasellaDiTesto 5"/>
          <p:cNvSpPr txBox="1">
            <a:spLocks noChangeArrowheads="1"/>
          </p:cNvSpPr>
          <p:nvPr/>
        </p:nvSpPr>
        <p:spPr bwMode="auto">
          <a:xfrm>
            <a:off x="2771775" y="188913"/>
            <a:ext cx="3384550" cy="461962"/>
          </a:xfrm>
          <a:prstGeom prst="rect">
            <a:avLst/>
          </a:prstGeom>
          <a:noFill/>
          <a:ln w="9525">
            <a:noFill/>
            <a:miter lim="800000"/>
            <a:headEnd/>
            <a:tailEnd/>
          </a:ln>
        </p:spPr>
        <p:txBody>
          <a:bodyPr>
            <a:spAutoFit/>
          </a:bodyPr>
          <a:lstStyle/>
          <a:p>
            <a:r>
              <a:rPr lang="it-IT"/>
              <a:t>FIBRE D’AMIANTO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lin ang="5400000" scaled="1"/>
        </a:gradFill>
        <a:effectLst/>
      </p:bgPr>
    </p:bg>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066800" y="457200"/>
            <a:ext cx="693420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34819" name="Text Box 3"/>
          <p:cNvSpPr txBox="1">
            <a:spLocks noChangeArrowheads="1"/>
          </p:cNvSpPr>
          <p:nvPr/>
        </p:nvSpPr>
        <p:spPr bwMode="auto">
          <a:xfrm>
            <a:off x="533400" y="1371600"/>
            <a:ext cx="8153400" cy="5478463"/>
          </a:xfrm>
          <a:prstGeom prst="rect">
            <a:avLst/>
          </a:prstGeom>
          <a:noFill/>
          <a:ln w="9525">
            <a:noFill/>
            <a:miter lim="800000"/>
            <a:headEnd/>
            <a:tailEnd/>
          </a:ln>
        </p:spPr>
        <p:txBody>
          <a:bodyPr>
            <a:spAutoFit/>
          </a:bodyPr>
          <a:lstStyle/>
          <a:p>
            <a:pPr algn="just">
              <a:spcBef>
                <a:spcPct val="50000"/>
              </a:spcBef>
            </a:pPr>
            <a:r>
              <a:rPr lang="it-IT" sz="2800" b="1" i="1">
                <a:solidFill>
                  <a:srgbClr val="FF3300"/>
                </a:solidFill>
              </a:rPr>
              <a:t>CANCEROGENESI DA SOSTANZE CHIMICHE INORGANICHE</a:t>
            </a:r>
            <a:endParaRPr lang="it-IT" sz="2800" b="1" i="1">
              <a:solidFill>
                <a:schemeClr val="accent2"/>
              </a:solidFill>
            </a:endParaRPr>
          </a:p>
          <a:p>
            <a:pPr algn="just">
              <a:spcBef>
                <a:spcPct val="50000"/>
              </a:spcBef>
            </a:pPr>
            <a:r>
              <a:rPr lang="it-IT" sz="2800" b="1" i="1">
                <a:solidFill>
                  <a:srgbClr val="FF3300"/>
                </a:solidFill>
              </a:rPr>
              <a:t>Ni</a:t>
            </a:r>
            <a:r>
              <a:rPr lang="it-IT" sz="2800" b="1" i="1">
                <a:solidFill>
                  <a:schemeClr val="accent2"/>
                </a:solidFill>
              </a:rPr>
              <a:t> (raffinerie di Ni, galvaniche) è cancerogeno per </a:t>
            </a:r>
            <a:r>
              <a:rPr lang="it-IT" sz="2800" b="1" i="1">
                <a:solidFill>
                  <a:srgbClr val="FF3300"/>
                </a:solidFill>
              </a:rPr>
              <a:t>polmone</a:t>
            </a:r>
            <a:r>
              <a:rPr lang="it-IT" sz="2800" b="1" i="1">
                <a:solidFill>
                  <a:schemeClr val="accent2"/>
                </a:solidFill>
              </a:rPr>
              <a:t>, </a:t>
            </a:r>
            <a:r>
              <a:rPr lang="it-IT" sz="2800" b="1" i="1">
                <a:solidFill>
                  <a:srgbClr val="FF3300"/>
                </a:solidFill>
              </a:rPr>
              <a:t>nasofaringe</a:t>
            </a:r>
            <a:r>
              <a:rPr lang="it-IT" sz="2800" b="1" i="1">
                <a:solidFill>
                  <a:schemeClr val="accent2"/>
                </a:solidFill>
              </a:rPr>
              <a:t>, </a:t>
            </a:r>
            <a:r>
              <a:rPr lang="it-IT" sz="2800" b="1" i="1">
                <a:solidFill>
                  <a:srgbClr val="FF3300"/>
                </a:solidFill>
              </a:rPr>
              <a:t>stomaco</a:t>
            </a:r>
            <a:r>
              <a:rPr lang="it-IT" sz="2800" b="1" i="1">
                <a:solidFill>
                  <a:schemeClr val="accent2"/>
                </a:solidFill>
              </a:rPr>
              <a:t> e </a:t>
            </a:r>
            <a:r>
              <a:rPr lang="it-IT" sz="2800" b="1" i="1">
                <a:solidFill>
                  <a:srgbClr val="FF3300"/>
                </a:solidFill>
              </a:rPr>
              <a:t>rene</a:t>
            </a:r>
            <a:r>
              <a:rPr lang="it-IT" sz="2800" b="1" i="1">
                <a:solidFill>
                  <a:schemeClr val="accent2"/>
                </a:solidFill>
              </a:rPr>
              <a:t>.</a:t>
            </a:r>
          </a:p>
          <a:p>
            <a:pPr algn="just">
              <a:spcBef>
                <a:spcPct val="50000"/>
              </a:spcBef>
            </a:pPr>
            <a:endParaRPr lang="it-IT" sz="2800" b="1" i="1">
              <a:solidFill>
                <a:schemeClr val="accent2"/>
              </a:solidFill>
            </a:endParaRPr>
          </a:p>
          <a:p>
            <a:pPr algn="just">
              <a:spcBef>
                <a:spcPct val="50000"/>
              </a:spcBef>
            </a:pPr>
            <a:r>
              <a:rPr lang="it-IT" sz="2800" b="1" i="1">
                <a:solidFill>
                  <a:srgbClr val="FF3300"/>
                </a:solidFill>
              </a:rPr>
              <a:t>CANCEROGENESI DA PLASTICHE E FIBRE</a:t>
            </a:r>
          </a:p>
          <a:p>
            <a:pPr algn="just">
              <a:spcBef>
                <a:spcPct val="50000"/>
              </a:spcBef>
            </a:pPr>
            <a:r>
              <a:rPr lang="it-IT" sz="2800" b="1" i="1">
                <a:solidFill>
                  <a:schemeClr val="accent2"/>
                </a:solidFill>
              </a:rPr>
              <a:t>L’impianto di film plastici o metallici causa sarcoma nella sede di impianto in alcuni roditori (ratti e topi), ma non in altri (cavie).</a:t>
            </a:r>
          </a:p>
          <a:p>
            <a:pPr algn="just">
              <a:spcBef>
                <a:spcPct val="50000"/>
              </a:spcBef>
            </a:pPr>
            <a:r>
              <a:rPr lang="it-IT" sz="2800" b="1" i="1">
                <a:solidFill>
                  <a:schemeClr val="accent2"/>
                </a:solidFill>
              </a:rPr>
              <a:t>La natura chimica dell’impianto non è critica.</a:t>
            </a:r>
            <a:endParaRPr lang="it-IT" sz="2800" b="1" i="1">
              <a:solidFill>
                <a:srgbClr val="FF33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lin ang="5400000" scaled="1"/>
        </a:gradFill>
        <a:effectLst/>
      </p:bgPr>
    </p:bg>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066800" y="457200"/>
            <a:ext cx="693420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35843" name="Text Box 3"/>
          <p:cNvSpPr txBox="1">
            <a:spLocks noChangeArrowheads="1"/>
          </p:cNvSpPr>
          <p:nvPr/>
        </p:nvSpPr>
        <p:spPr bwMode="auto">
          <a:xfrm>
            <a:off x="533400" y="1776413"/>
            <a:ext cx="8153400" cy="4616450"/>
          </a:xfrm>
          <a:prstGeom prst="rect">
            <a:avLst/>
          </a:prstGeom>
          <a:noFill/>
          <a:ln w="9525">
            <a:noFill/>
            <a:miter lim="800000"/>
            <a:headEnd/>
            <a:tailEnd/>
          </a:ln>
        </p:spPr>
        <p:txBody>
          <a:bodyPr>
            <a:spAutoFit/>
          </a:bodyPr>
          <a:lstStyle/>
          <a:p>
            <a:pPr algn="just">
              <a:spcBef>
                <a:spcPct val="50000"/>
              </a:spcBef>
            </a:pPr>
            <a:r>
              <a:rPr lang="it-IT" sz="2800" b="1" i="1">
                <a:solidFill>
                  <a:srgbClr val="FF3300"/>
                </a:solidFill>
              </a:rPr>
              <a:t>CANCEROGENESI DA PLASTICHE E FIBRE</a:t>
            </a:r>
          </a:p>
          <a:p>
            <a:pPr algn="just">
              <a:spcBef>
                <a:spcPct val="50000"/>
              </a:spcBef>
            </a:pPr>
            <a:r>
              <a:rPr lang="it-IT" sz="2800" b="1" i="1">
                <a:solidFill>
                  <a:schemeClr val="accent2"/>
                </a:solidFill>
              </a:rPr>
              <a:t>Gli impianti creerebbero le condizioni per attivare le cellule preneoplastiche già esistenti (promotori).</a:t>
            </a:r>
          </a:p>
          <a:p>
            <a:pPr algn="just">
              <a:spcBef>
                <a:spcPct val="50000"/>
              </a:spcBef>
            </a:pPr>
            <a:r>
              <a:rPr lang="it-IT" sz="2800" b="1" i="1">
                <a:solidFill>
                  <a:schemeClr val="accent2"/>
                </a:solidFill>
              </a:rPr>
              <a:t>Tumori pleurici da asbesto.</a:t>
            </a:r>
          </a:p>
          <a:p>
            <a:pPr algn="just">
              <a:spcBef>
                <a:spcPct val="50000"/>
              </a:spcBef>
            </a:pPr>
            <a:endParaRPr lang="it-IT" sz="2800" b="1" i="1">
              <a:solidFill>
                <a:schemeClr val="accent2"/>
              </a:solidFill>
            </a:endParaRPr>
          </a:p>
          <a:p>
            <a:pPr algn="just">
              <a:spcBef>
                <a:spcPct val="50000"/>
              </a:spcBef>
            </a:pPr>
            <a:r>
              <a:rPr lang="it-IT" sz="2800" b="1" i="1">
                <a:solidFill>
                  <a:srgbClr val="FF3300"/>
                </a:solidFill>
              </a:rPr>
              <a:t>CANCEROGENESI ORMONALE</a:t>
            </a:r>
            <a:endParaRPr lang="it-IT" sz="2800" b="1" i="1">
              <a:solidFill>
                <a:schemeClr val="accent2"/>
              </a:solidFill>
            </a:endParaRPr>
          </a:p>
          <a:p>
            <a:pPr algn="just">
              <a:spcBef>
                <a:spcPct val="50000"/>
              </a:spcBef>
            </a:pPr>
            <a:r>
              <a:rPr lang="it-IT" sz="2800" b="1" i="1">
                <a:solidFill>
                  <a:srgbClr val="FF3300"/>
                </a:solidFill>
              </a:rPr>
              <a:t>CANCEROGENESI DA MISCELE DI CANCEROGENI</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lin ang="5400000" scaled="1"/>
        </a:gradFill>
        <a:effectLst/>
      </p:bgPr>
    </p:bg>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066800" y="457200"/>
            <a:ext cx="693420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36867" name="Text Box 3"/>
          <p:cNvSpPr txBox="1">
            <a:spLocks noChangeArrowheads="1"/>
          </p:cNvSpPr>
          <p:nvPr/>
        </p:nvSpPr>
        <p:spPr bwMode="auto">
          <a:xfrm>
            <a:off x="533400" y="1776413"/>
            <a:ext cx="8153400" cy="3511550"/>
          </a:xfrm>
          <a:prstGeom prst="rect">
            <a:avLst/>
          </a:prstGeom>
          <a:noFill/>
          <a:ln w="9525">
            <a:noFill/>
            <a:miter lim="800000"/>
            <a:headEnd/>
            <a:tailEnd/>
          </a:ln>
        </p:spPr>
        <p:txBody>
          <a:bodyPr>
            <a:spAutoFit/>
          </a:bodyPr>
          <a:lstStyle/>
          <a:p>
            <a:pPr>
              <a:spcBef>
                <a:spcPct val="50000"/>
              </a:spcBef>
            </a:pPr>
            <a:r>
              <a:rPr lang="it-IT" sz="2800" b="1" i="1">
                <a:solidFill>
                  <a:srgbClr val="FF3300"/>
                </a:solidFill>
              </a:rPr>
              <a:t>CANGEROGENESI DA DIETA</a:t>
            </a:r>
          </a:p>
          <a:p>
            <a:pPr>
              <a:spcBef>
                <a:spcPct val="50000"/>
              </a:spcBef>
            </a:pPr>
            <a:r>
              <a:rPr lang="it-IT" sz="2800" b="1" i="1">
                <a:solidFill>
                  <a:schemeClr val="accent2"/>
                </a:solidFill>
              </a:rPr>
              <a:t>	assunzione eccessiva di calorie</a:t>
            </a:r>
          </a:p>
          <a:p>
            <a:pPr>
              <a:spcBef>
                <a:spcPct val="50000"/>
              </a:spcBef>
            </a:pPr>
            <a:r>
              <a:rPr lang="it-IT" sz="2800" b="1" i="1">
                <a:solidFill>
                  <a:schemeClr val="accent2"/>
                </a:solidFill>
              </a:rPr>
              <a:t>	assunzione eccessiva di alcol</a:t>
            </a:r>
          </a:p>
          <a:p>
            <a:pPr>
              <a:spcBef>
                <a:spcPct val="50000"/>
              </a:spcBef>
            </a:pPr>
            <a:r>
              <a:rPr lang="it-IT" sz="2800" b="1" i="1">
                <a:solidFill>
                  <a:schemeClr val="accent2"/>
                </a:solidFill>
              </a:rPr>
              <a:t>	alimenti contaminati con aflatossina B1</a:t>
            </a:r>
          </a:p>
          <a:p>
            <a:pPr algn="just">
              <a:spcBef>
                <a:spcPct val="50000"/>
              </a:spcBef>
            </a:pPr>
            <a:r>
              <a:rPr lang="it-IT" sz="2800" b="1" i="1">
                <a:solidFill>
                  <a:srgbClr val="FFC000"/>
                </a:solidFill>
              </a:rPr>
              <a:t>Una carenza di gruppi metilati può indurre il cancro del fegato.</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pic>
        <p:nvPicPr>
          <p:cNvPr id="37890" name="Picture 2" descr="Casarett F"/>
          <p:cNvPicPr>
            <a:picLocks noChangeAspect="1" noChangeArrowheads="1"/>
          </p:cNvPicPr>
          <p:nvPr/>
        </p:nvPicPr>
        <p:blipFill>
          <a:blip r:embed="rId2" cstate="print">
            <a:lum bright="-18000" contrast="60000"/>
          </a:blip>
          <a:srcRect t="4774" b="3879"/>
          <a:stretch>
            <a:fillRect/>
          </a:stretch>
        </p:blipFill>
        <p:spPr bwMode="auto">
          <a:xfrm>
            <a:off x="1720850" y="903288"/>
            <a:ext cx="5699125" cy="5832475"/>
          </a:xfrm>
          <a:prstGeom prst="rect">
            <a:avLst/>
          </a:prstGeom>
          <a:noFill/>
          <a:ln w="9525">
            <a:noFill/>
            <a:miter lim="800000"/>
            <a:headEnd/>
            <a:tailEnd/>
          </a:ln>
        </p:spPr>
      </p:pic>
      <p:sp>
        <p:nvSpPr>
          <p:cNvPr id="37891" name="Text Box 3"/>
          <p:cNvSpPr txBox="1">
            <a:spLocks noChangeArrowheads="1"/>
          </p:cNvSpPr>
          <p:nvPr/>
        </p:nvSpPr>
        <p:spPr bwMode="auto">
          <a:xfrm>
            <a:off x="1585913" y="88900"/>
            <a:ext cx="7019925" cy="822325"/>
          </a:xfrm>
          <a:prstGeom prst="rect">
            <a:avLst/>
          </a:prstGeom>
          <a:solidFill>
            <a:srgbClr val="00FFFF"/>
          </a:solidFill>
          <a:ln w="9525">
            <a:noFill/>
            <a:miter lim="800000"/>
            <a:headEnd/>
            <a:tailEnd/>
          </a:ln>
        </p:spPr>
        <p:txBody>
          <a:bodyPr>
            <a:spAutoFit/>
          </a:bodyPr>
          <a:lstStyle/>
          <a:p>
            <a:pPr algn="ctr" eaLnBrk="1" hangingPunct="1"/>
            <a:r>
              <a:rPr lang="it-IT" b="1">
                <a:latin typeface="Verdana" pitchFamily="34" charset="0"/>
              </a:rPr>
              <a:t>ESPOSIZIONE OCCUPAZIONALE A CANCEROGENI CHIMICI</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lin ang="5400000" scaled="1"/>
        </a:gradFill>
        <a:effectLst/>
      </p:bgPr>
    </p:bg>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066800" y="457200"/>
            <a:ext cx="693420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38915" name="Text Box 3"/>
          <p:cNvSpPr txBox="1">
            <a:spLocks noChangeArrowheads="1"/>
          </p:cNvSpPr>
          <p:nvPr/>
        </p:nvSpPr>
        <p:spPr bwMode="auto">
          <a:xfrm>
            <a:off x="533400" y="1776413"/>
            <a:ext cx="8153400" cy="4151312"/>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MECCANISMI</a:t>
            </a:r>
          </a:p>
          <a:p>
            <a:pPr algn="just">
              <a:spcBef>
                <a:spcPct val="50000"/>
              </a:spcBef>
            </a:pPr>
            <a:r>
              <a:rPr lang="it-IT" sz="2800" b="1" i="1">
                <a:solidFill>
                  <a:schemeClr val="accent2"/>
                </a:solidFill>
              </a:rPr>
              <a:t>I cancerogeni necessitano generalmente di attivazione metabolica.</a:t>
            </a:r>
          </a:p>
          <a:p>
            <a:pPr algn="just">
              <a:spcBef>
                <a:spcPct val="50000"/>
              </a:spcBef>
            </a:pPr>
            <a:r>
              <a:rPr lang="it-IT" sz="2800" b="1" i="1">
                <a:solidFill>
                  <a:schemeClr val="accent2"/>
                </a:solidFill>
              </a:rPr>
              <a:t>I metaboliti intermedi tra il precancerogeno e il cancerogeno sono detti “</a:t>
            </a:r>
            <a:r>
              <a:rPr lang="it-IT" sz="2800" b="1" i="1">
                <a:solidFill>
                  <a:srgbClr val="FF3300"/>
                </a:solidFill>
              </a:rPr>
              <a:t>cancerogeni prossimi</a:t>
            </a:r>
            <a:r>
              <a:rPr lang="it-IT" sz="2800" b="1" i="1">
                <a:solidFill>
                  <a:schemeClr val="accent2"/>
                </a:solidFill>
              </a:rPr>
              <a:t>”.</a:t>
            </a:r>
          </a:p>
          <a:p>
            <a:pPr algn="just">
              <a:spcBef>
                <a:spcPct val="50000"/>
              </a:spcBef>
            </a:pPr>
            <a:r>
              <a:rPr lang="it-IT" sz="2800" b="1" i="1">
                <a:solidFill>
                  <a:schemeClr val="accent2"/>
                </a:solidFill>
              </a:rPr>
              <a:t>Il “</a:t>
            </a:r>
            <a:r>
              <a:rPr lang="it-IT" sz="2800" b="1" i="1">
                <a:solidFill>
                  <a:srgbClr val="FF3300"/>
                </a:solidFill>
              </a:rPr>
              <a:t>cancerogeno finale</a:t>
            </a:r>
            <a:r>
              <a:rPr lang="it-IT" sz="2800" b="1" i="1">
                <a:solidFill>
                  <a:schemeClr val="accent2"/>
                </a:solidFill>
              </a:rPr>
              <a:t>” è la forma che effettivamente interagisce coi target cellulari e causa probabilmente la trasformazione neoplastica.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lin ang="5400000" scaled="1"/>
        </a:gradFill>
        <a:effectLst/>
      </p:bgPr>
    </p:bg>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066800" y="457200"/>
            <a:ext cx="693420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39939" name="Text Box 3"/>
          <p:cNvSpPr txBox="1">
            <a:spLocks noChangeArrowheads="1"/>
          </p:cNvSpPr>
          <p:nvPr/>
        </p:nvSpPr>
        <p:spPr bwMode="auto">
          <a:xfrm>
            <a:off x="533400" y="1776413"/>
            <a:ext cx="8153400" cy="3937000"/>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MECCANISMI</a:t>
            </a:r>
          </a:p>
          <a:p>
            <a:pPr algn="just">
              <a:spcBef>
                <a:spcPct val="50000"/>
              </a:spcBef>
            </a:pPr>
            <a:endParaRPr lang="it-IT" sz="2800" b="1" i="1">
              <a:solidFill>
                <a:schemeClr val="accent2"/>
              </a:solidFill>
            </a:endParaRPr>
          </a:p>
          <a:p>
            <a:pPr algn="just">
              <a:spcBef>
                <a:spcPct val="50000"/>
              </a:spcBef>
            </a:pPr>
            <a:r>
              <a:rPr lang="it-IT" sz="2800" b="1" i="1">
                <a:solidFill>
                  <a:schemeClr val="accent2"/>
                </a:solidFill>
              </a:rPr>
              <a:t>Per quanto riguarda gli IPA, è determinante l’ossidazione dei carboni nella “</a:t>
            </a:r>
            <a:r>
              <a:rPr lang="it-IT" sz="2800" b="1" i="1">
                <a:solidFill>
                  <a:srgbClr val="FF3300"/>
                </a:solidFill>
              </a:rPr>
              <a:t>regione della baia</a:t>
            </a:r>
            <a:r>
              <a:rPr lang="it-IT" sz="2800" b="1" i="1">
                <a:solidFill>
                  <a:schemeClr val="accent2"/>
                </a:solidFill>
              </a:rPr>
              <a:t>” che è la regione stericamente posteriore formata dall’anello benzenico angolare. E’ stato suggerito che l’epossidazione in questa zona possa portare al cancerogeno finale.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124200" y="609600"/>
          <a:ext cx="2895600" cy="5638800"/>
        </p:xfrm>
        <a:graphic>
          <a:graphicData uri="http://schemas.openxmlformats.org/presentationml/2006/ole">
            <p:oleObj spid="_x0000_s1026" name="ISIS/Draw Sketch" r:id="rId3" imgW="2371680" imgH="4619520" progId="">
              <p:embed/>
            </p:oleObj>
          </a:graphicData>
        </a:graphic>
      </p:graphicFrame>
      <p:sp>
        <p:nvSpPr>
          <p:cNvPr id="1027" name="Oval 3"/>
          <p:cNvSpPr>
            <a:spLocks noChangeArrowheads="1"/>
          </p:cNvSpPr>
          <p:nvPr/>
        </p:nvSpPr>
        <p:spPr bwMode="auto">
          <a:xfrm>
            <a:off x="4152900" y="4419600"/>
            <a:ext cx="381000" cy="762000"/>
          </a:xfrm>
          <a:prstGeom prst="ellipse">
            <a:avLst/>
          </a:prstGeom>
          <a:noFill/>
          <a:ln w="9525">
            <a:solidFill>
              <a:srgbClr val="FF3300"/>
            </a:solidFill>
            <a:round/>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4294967295"/>
          </p:nvPr>
        </p:nvSpPr>
        <p:spPr>
          <a:xfrm>
            <a:off x="685800" y="381000"/>
            <a:ext cx="8140700" cy="6288088"/>
          </a:xfrm>
          <a:solidFill>
            <a:srgbClr val="CCFFFF"/>
          </a:solidFill>
        </p:spPr>
        <p:txBody>
          <a:bodyPr/>
          <a:lstStyle/>
          <a:p>
            <a:pPr eaLnBrk="1" hangingPunct="1">
              <a:lnSpc>
                <a:spcPct val="90000"/>
              </a:lnSpc>
            </a:pPr>
            <a:r>
              <a:rPr lang="it-IT" sz="2800" b="1" dirty="0" smtClean="0"/>
              <a:t>C A N C E R O G E N I  G E N O T O S </a:t>
            </a:r>
            <a:r>
              <a:rPr lang="it-IT" sz="2800" b="1" dirty="0" err="1" smtClean="0"/>
              <a:t>S</a:t>
            </a:r>
            <a:r>
              <a:rPr lang="it-IT" sz="2800" b="1" dirty="0" smtClean="0"/>
              <a:t> I C I</a:t>
            </a:r>
          </a:p>
          <a:p>
            <a:pPr eaLnBrk="1" hangingPunct="1">
              <a:lnSpc>
                <a:spcPct val="90000"/>
              </a:lnSpc>
            </a:pPr>
            <a:r>
              <a:rPr lang="it-IT" sz="2400" dirty="0" smtClean="0"/>
              <a:t>Provocano tumori per danno al DNA attraverso formazione legame covalente.</a:t>
            </a:r>
          </a:p>
          <a:p>
            <a:pPr eaLnBrk="1" hangingPunct="1">
              <a:lnSpc>
                <a:spcPct val="90000"/>
              </a:lnSpc>
            </a:pPr>
            <a:endParaRPr lang="it-IT" sz="1000" dirty="0" smtClean="0"/>
          </a:p>
          <a:p>
            <a:pPr eaLnBrk="1" hangingPunct="1">
              <a:lnSpc>
                <a:spcPct val="90000"/>
              </a:lnSpc>
            </a:pPr>
            <a:r>
              <a:rPr lang="it-IT" sz="2400" dirty="0" smtClean="0"/>
              <a:t>A] </a:t>
            </a:r>
            <a:r>
              <a:rPr lang="it-IT" sz="2400" dirty="0" smtClean="0">
                <a:solidFill>
                  <a:srgbClr val="FF3300"/>
                </a:solidFill>
              </a:rPr>
              <a:t>Cancerogeni ad azione diretta o cancerogeni ultimi o primari</a:t>
            </a:r>
            <a:r>
              <a:rPr lang="it-IT" sz="2400" dirty="0" smtClean="0"/>
              <a:t> </a:t>
            </a:r>
          </a:p>
          <a:p>
            <a:pPr eaLnBrk="1" hangingPunct="1">
              <a:lnSpc>
                <a:spcPct val="90000"/>
              </a:lnSpc>
            </a:pPr>
            <a:r>
              <a:rPr lang="it-IT" sz="2400" dirty="0" smtClean="0"/>
              <a:t>elettrofili e possono legarsi al DNA e ad altre macromolecole</a:t>
            </a:r>
          </a:p>
          <a:p>
            <a:pPr eaLnBrk="1" hangingPunct="1">
              <a:lnSpc>
                <a:spcPct val="90000"/>
              </a:lnSpc>
            </a:pPr>
            <a:r>
              <a:rPr lang="it-IT" sz="2400" dirty="0" smtClean="0"/>
              <a:t> </a:t>
            </a:r>
            <a:endParaRPr lang="it-IT" sz="1000" dirty="0" smtClean="0"/>
          </a:p>
          <a:p>
            <a:pPr eaLnBrk="1" hangingPunct="1">
              <a:lnSpc>
                <a:spcPct val="90000"/>
              </a:lnSpc>
            </a:pPr>
            <a:r>
              <a:rPr lang="it-IT" sz="2400" dirty="0" smtClean="0"/>
              <a:t>B] </a:t>
            </a:r>
            <a:r>
              <a:rPr lang="it-IT" sz="2400" dirty="0" err="1" smtClean="0">
                <a:solidFill>
                  <a:srgbClr val="FF3300"/>
                </a:solidFill>
              </a:rPr>
              <a:t>Precancerogeni</a:t>
            </a:r>
            <a:r>
              <a:rPr lang="it-IT" sz="2400" dirty="0" smtClean="0">
                <a:solidFill>
                  <a:srgbClr val="FF3300"/>
                </a:solidFill>
              </a:rPr>
              <a:t> o </a:t>
            </a:r>
            <a:r>
              <a:rPr lang="it-IT" sz="2400" dirty="0" err="1" smtClean="0">
                <a:solidFill>
                  <a:srgbClr val="FF3300"/>
                </a:solidFill>
              </a:rPr>
              <a:t>Procancerogeni</a:t>
            </a:r>
            <a:r>
              <a:rPr lang="it-IT" sz="2400" dirty="0" smtClean="0">
                <a:solidFill>
                  <a:srgbClr val="FF3300"/>
                </a:solidFill>
              </a:rPr>
              <a:t> </a:t>
            </a:r>
          </a:p>
          <a:p>
            <a:pPr eaLnBrk="1" hangingPunct="1">
              <a:lnSpc>
                <a:spcPct val="90000"/>
              </a:lnSpc>
            </a:pPr>
            <a:r>
              <a:rPr lang="it-IT" sz="2400" dirty="0" smtClean="0"/>
              <a:t>necessaria conversione (</a:t>
            </a:r>
            <a:r>
              <a:rPr lang="it-IT" sz="2400" dirty="0" err="1" smtClean="0"/>
              <a:t>bioattivazione</a:t>
            </a:r>
            <a:r>
              <a:rPr lang="it-IT" sz="2400" dirty="0" smtClean="0"/>
              <a:t>) per divenire cancerogeni ultimi</a:t>
            </a:r>
          </a:p>
          <a:p>
            <a:pPr eaLnBrk="1" hangingPunct="1">
              <a:lnSpc>
                <a:spcPct val="90000"/>
              </a:lnSpc>
            </a:pPr>
            <a:r>
              <a:rPr lang="it-IT" sz="2400" dirty="0" smtClean="0"/>
              <a:t>direttamente o attraverso uno stadio intermedio [cancerogeni 	prossimi o indiretti]</a:t>
            </a:r>
          </a:p>
          <a:p>
            <a:pPr eaLnBrk="1" hangingPunct="1">
              <a:lnSpc>
                <a:spcPct val="90000"/>
              </a:lnSpc>
            </a:pPr>
            <a:endParaRPr lang="it-IT" sz="1000" dirty="0" smtClean="0"/>
          </a:p>
          <a:p>
            <a:pPr eaLnBrk="1" hangingPunct="1">
              <a:lnSpc>
                <a:spcPct val="90000"/>
              </a:lnSpc>
            </a:pPr>
            <a:r>
              <a:rPr lang="it-IT" sz="2400" dirty="0" smtClean="0"/>
              <a:t>Cancerogeni </a:t>
            </a:r>
            <a:r>
              <a:rPr lang="it-IT" sz="2400" dirty="0" err="1" smtClean="0"/>
              <a:t>genotossici</a:t>
            </a:r>
            <a:r>
              <a:rPr lang="it-IT" sz="2400" dirty="0" smtClean="0"/>
              <a:t> possono essere: </a:t>
            </a:r>
          </a:p>
          <a:p>
            <a:pPr eaLnBrk="1" hangingPunct="1">
              <a:lnSpc>
                <a:spcPct val="90000"/>
              </a:lnSpc>
            </a:pPr>
            <a:r>
              <a:rPr lang="it-IT" sz="2400" dirty="0" smtClean="0">
                <a:solidFill>
                  <a:schemeClr val="accent2"/>
                </a:solidFill>
              </a:rPr>
              <a:t>a - iniziatori puri (es. trans-4-acetil-aminostilbene)</a:t>
            </a:r>
          </a:p>
          <a:p>
            <a:pPr eaLnBrk="1" hangingPunct="1">
              <a:lnSpc>
                <a:spcPct val="90000"/>
              </a:lnSpc>
            </a:pPr>
            <a:r>
              <a:rPr lang="it-IT" sz="2400" dirty="0" smtClean="0">
                <a:solidFill>
                  <a:schemeClr val="accent2"/>
                </a:solidFill>
              </a:rPr>
              <a:t>b - cancerogeni completi (es. 2-acetil-amino-fluorene)</a:t>
            </a:r>
            <a:r>
              <a:rPr lang="it-IT" sz="2400" dirty="0" smtClean="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lin ang="5400000" scaled="1"/>
        </a:gradFill>
        <a:effectLst/>
      </p:bgPr>
    </p:bg>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066800" y="457200"/>
            <a:ext cx="693420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40963" name="Text Box 3"/>
          <p:cNvSpPr txBox="1">
            <a:spLocks noChangeArrowheads="1"/>
          </p:cNvSpPr>
          <p:nvPr/>
        </p:nvSpPr>
        <p:spPr bwMode="auto">
          <a:xfrm>
            <a:off x="533400" y="1219200"/>
            <a:ext cx="8153400" cy="5432425"/>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MECCANISMI</a:t>
            </a:r>
          </a:p>
          <a:p>
            <a:pPr algn="just">
              <a:spcBef>
                <a:spcPct val="50000"/>
              </a:spcBef>
            </a:pPr>
            <a:r>
              <a:rPr lang="it-IT" sz="2800" b="1" i="1">
                <a:solidFill>
                  <a:srgbClr val="008000"/>
                </a:solidFill>
              </a:rPr>
              <a:t>Mutagenesi e cancerogenesi</a:t>
            </a:r>
          </a:p>
          <a:p>
            <a:pPr algn="just">
              <a:spcBef>
                <a:spcPct val="50000"/>
              </a:spcBef>
            </a:pPr>
            <a:r>
              <a:rPr lang="it-IT" sz="2800" b="1" i="1">
                <a:solidFill>
                  <a:schemeClr val="accent2"/>
                </a:solidFill>
              </a:rPr>
              <a:t>L’induzione di una mutazione è dovuta ad una alterazione chimica o fisica nella struttura del DNA che esita in una non perfetta replicazione di una particolare regione del genoma.</a:t>
            </a:r>
          </a:p>
          <a:p>
            <a:pPr algn="just">
              <a:spcBef>
                <a:spcPct val="50000"/>
              </a:spcBef>
            </a:pPr>
            <a:r>
              <a:rPr lang="it-IT" sz="2800" b="1" i="1">
                <a:solidFill>
                  <a:srgbClr val="FF0000"/>
                </a:solidFill>
              </a:rPr>
              <a:t>Il processo di mutagenesi consiste in alterazioni strutturali del DNA, in una proliferazione cellulare che “fissa” il danno del DNA e nella riparazione che o ripara direttamente le basi o esita nella rimozione di più lunghi segmenti di DNA.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lin ang="5400000" scaled="1"/>
        </a:gradFill>
        <a:effectLst/>
      </p:bgPr>
    </p:bg>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066800" y="457200"/>
            <a:ext cx="693420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41987" name="Text Box 3"/>
          <p:cNvSpPr txBox="1">
            <a:spLocks noChangeArrowheads="1"/>
          </p:cNvSpPr>
          <p:nvPr/>
        </p:nvSpPr>
        <p:spPr bwMode="auto">
          <a:xfrm>
            <a:off x="533400" y="1219200"/>
            <a:ext cx="8153400" cy="5219700"/>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MECCANISMI</a:t>
            </a:r>
          </a:p>
          <a:p>
            <a:pPr algn="just">
              <a:spcBef>
                <a:spcPct val="50000"/>
              </a:spcBef>
            </a:pPr>
            <a:r>
              <a:rPr lang="it-IT" sz="2800" b="1" i="1">
                <a:solidFill>
                  <a:srgbClr val="008000"/>
                </a:solidFill>
              </a:rPr>
              <a:t>Mutagenesi e cancerogenesi</a:t>
            </a:r>
          </a:p>
          <a:p>
            <a:pPr algn="just">
              <a:spcBef>
                <a:spcPct val="50000"/>
              </a:spcBef>
            </a:pPr>
            <a:r>
              <a:rPr lang="it-IT" sz="2800" b="1" i="1">
                <a:solidFill>
                  <a:schemeClr val="accent1"/>
                </a:solidFill>
              </a:rPr>
              <a:t>Composti elettrofili possono interagire coi gruppi -N dell’anello, con gruppi aminici esaciclici, con -O carbonilico e coi fosfodiesteri.</a:t>
            </a:r>
          </a:p>
          <a:p>
            <a:pPr algn="just">
              <a:spcBef>
                <a:spcPct val="50000"/>
              </a:spcBef>
            </a:pPr>
            <a:r>
              <a:rPr lang="it-IT" sz="2800" b="1" i="1">
                <a:solidFill>
                  <a:schemeClr val="accent2"/>
                </a:solidFill>
              </a:rPr>
              <a:t>Ciò porta a prodotti di alchilazione che sono derivati covalenti delle specie reattive col DNA.</a:t>
            </a:r>
          </a:p>
          <a:p>
            <a:pPr algn="just">
              <a:spcBef>
                <a:spcPct val="50000"/>
              </a:spcBef>
            </a:pPr>
            <a:r>
              <a:rPr lang="it-IT" sz="2800" b="1" i="1">
                <a:solidFill>
                  <a:srgbClr val="FF3300"/>
                </a:solidFill>
              </a:rPr>
              <a:t>Agenti alchilanti diretti inducono preferenzialmente legami con centri altamenti nucleofili come la posizione N</a:t>
            </a:r>
            <a:r>
              <a:rPr lang="it-IT" sz="2800" b="1" i="1" baseline="30000">
                <a:solidFill>
                  <a:srgbClr val="FF3300"/>
                </a:solidFill>
              </a:rPr>
              <a:t>7</a:t>
            </a:r>
            <a:r>
              <a:rPr lang="it-IT" sz="2800" b="1" i="1">
                <a:solidFill>
                  <a:srgbClr val="FF3300"/>
                </a:solidFill>
              </a:rPr>
              <a:t> della guanina.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lin ang="5400000" scaled="1"/>
        </a:gradFill>
        <a:effectLst/>
      </p:bgPr>
    </p:bg>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066800" y="457200"/>
            <a:ext cx="693420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43011" name="Text Box 3"/>
          <p:cNvSpPr txBox="1">
            <a:spLocks noChangeArrowheads="1"/>
          </p:cNvSpPr>
          <p:nvPr/>
        </p:nvSpPr>
        <p:spPr bwMode="auto">
          <a:xfrm>
            <a:off x="381000" y="1219200"/>
            <a:ext cx="8458200" cy="5219700"/>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MECCANISMI</a:t>
            </a:r>
          </a:p>
          <a:p>
            <a:pPr algn="just">
              <a:spcBef>
                <a:spcPct val="50000"/>
              </a:spcBef>
            </a:pPr>
            <a:r>
              <a:rPr lang="it-IT" sz="2800" b="1" i="1">
                <a:solidFill>
                  <a:srgbClr val="008000"/>
                </a:solidFill>
              </a:rPr>
              <a:t>Mutagenesi e cancerogenesi</a:t>
            </a:r>
          </a:p>
          <a:p>
            <a:pPr algn="just">
              <a:spcBef>
                <a:spcPct val="50000"/>
              </a:spcBef>
            </a:pPr>
            <a:r>
              <a:rPr lang="it-IT" sz="2800" b="1" i="1">
                <a:solidFill>
                  <a:schemeClr val="accent2"/>
                </a:solidFill>
              </a:rPr>
              <a:t>Specie meno reattive reagiscono con gli ossigeni nucleofili.</a:t>
            </a:r>
          </a:p>
          <a:p>
            <a:pPr algn="just">
              <a:spcBef>
                <a:spcPct val="50000"/>
              </a:spcBef>
            </a:pPr>
            <a:r>
              <a:rPr lang="it-IT" sz="2800" b="1" i="1">
                <a:solidFill>
                  <a:schemeClr val="accent2"/>
                </a:solidFill>
              </a:rPr>
              <a:t>La posizione di un addotto del DNA e le proprietà chimiche e fisiche mostrano il tipo di mutazione indotta.</a:t>
            </a:r>
          </a:p>
          <a:p>
            <a:pPr algn="just">
              <a:spcBef>
                <a:spcPct val="50000"/>
              </a:spcBef>
            </a:pPr>
            <a:r>
              <a:rPr lang="it-IT" sz="2800" b="1" i="1">
                <a:solidFill>
                  <a:schemeClr val="accent2"/>
                </a:solidFill>
              </a:rPr>
              <a:t>Mutazioni puntiformi, mutazioni a slittamento di lettura, aberrazioni cromosomiche, aneuploidie e poliploidizzazioni possono essere indotte con vari gradi di specificità, in parte dose-dipendente.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lin ang="5400000" scaled="1"/>
        </a:gradFill>
        <a:effectLst/>
      </p:bgPr>
    </p:bg>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066800" y="457200"/>
            <a:ext cx="693420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44035" name="Text Box 3"/>
          <p:cNvSpPr txBox="1">
            <a:spLocks noChangeArrowheads="1"/>
          </p:cNvSpPr>
          <p:nvPr/>
        </p:nvSpPr>
        <p:spPr bwMode="auto">
          <a:xfrm>
            <a:off x="381000" y="1371600"/>
            <a:ext cx="8458200" cy="5219700"/>
          </a:xfrm>
          <a:prstGeom prst="rect">
            <a:avLst/>
          </a:prstGeom>
          <a:noFill/>
          <a:ln w="9525">
            <a:noFill/>
            <a:miter lim="800000"/>
            <a:headEnd/>
            <a:tailEnd/>
          </a:ln>
        </p:spPr>
        <p:txBody>
          <a:bodyPr>
            <a:spAutoFit/>
          </a:bodyPr>
          <a:lstStyle/>
          <a:p>
            <a:pPr algn="just">
              <a:spcBef>
                <a:spcPct val="50000"/>
              </a:spcBef>
            </a:pPr>
            <a:r>
              <a:rPr lang="it-IT" sz="2800" b="1" i="1">
                <a:solidFill>
                  <a:srgbClr val="FF3300"/>
                </a:solidFill>
              </a:rPr>
              <a:t>RIPARAZIONE DEL DNA E CANCEROGENESI CHIMICA</a:t>
            </a:r>
            <a:endParaRPr lang="it-IT" sz="2800" b="1" i="1">
              <a:solidFill>
                <a:srgbClr val="008000"/>
              </a:solidFill>
            </a:endParaRPr>
          </a:p>
          <a:p>
            <a:pPr algn="just">
              <a:spcBef>
                <a:spcPct val="50000"/>
              </a:spcBef>
            </a:pPr>
            <a:r>
              <a:rPr lang="it-IT" sz="2800" b="1" i="1">
                <a:solidFill>
                  <a:srgbClr val="008000"/>
                </a:solidFill>
              </a:rPr>
              <a:t>Persistenza di addotti del DNA e riparazione</a:t>
            </a:r>
          </a:p>
          <a:p>
            <a:pPr algn="just">
              <a:spcBef>
                <a:spcPct val="50000"/>
              </a:spcBef>
            </a:pPr>
            <a:r>
              <a:rPr lang="it-IT" sz="2800" b="1" i="1">
                <a:solidFill>
                  <a:schemeClr val="accent2"/>
                </a:solidFill>
              </a:rPr>
              <a:t>L’estensione con cui si formano addotti del DNA dipende dal metabolismo e dalla reattività del metabolita finale. La persistenza dell’addotto dipende dalle capacità di riparare le alterazioni strutturali.</a:t>
            </a:r>
          </a:p>
          <a:p>
            <a:pPr algn="just">
              <a:spcBef>
                <a:spcPct val="50000"/>
              </a:spcBef>
            </a:pPr>
            <a:r>
              <a:rPr lang="it-IT" sz="2800" b="1" i="1">
                <a:solidFill>
                  <a:srgbClr val="008000"/>
                </a:solidFill>
              </a:rPr>
              <a:t>Meccanismi di riparazione del DNA</a:t>
            </a:r>
          </a:p>
          <a:p>
            <a:pPr algn="just">
              <a:spcBef>
                <a:spcPct val="50000"/>
              </a:spcBef>
            </a:pPr>
            <a:r>
              <a:rPr lang="it-IT" sz="2800" b="1" i="1">
                <a:solidFill>
                  <a:schemeClr val="accent2"/>
                </a:solidFill>
              </a:rPr>
              <a:t>La reazione del DNA con specie chimiche reattive producono addotti con le </a:t>
            </a:r>
            <a:r>
              <a:rPr lang="it-IT" sz="2800" b="1" i="1">
                <a:solidFill>
                  <a:srgbClr val="FF3300"/>
                </a:solidFill>
              </a:rPr>
              <a:t>basi</a:t>
            </a:r>
            <a:r>
              <a:rPr lang="it-IT" sz="2800" b="1" i="1">
                <a:solidFill>
                  <a:schemeClr val="accent2"/>
                </a:solidFill>
              </a:rPr>
              <a:t>, gli </a:t>
            </a:r>
            <a:r>
              <a:rPr lang="it-IT" sz="2800" b="1" i="1">
                <a:solidFill>
                  <a:srgbClr val="FF3300"/>
                </a:solidFill>
              </a:rPr>
              <a:t>zuccheri</a:t>
            </a:r>
            <a:r>
              <a:rPr lang="it-IT" sz="2800" b="1" i="1">
                <a:solidFill>
                  <a:schemeClr val="accent2"/>
                </a:solidFill>
              </a:rPr>
              <a:t> e i </a:t>
            </a:r>
            <a:r>
              <a:rPr lang="it-IT" sz="2800" b="1" i="1">
                <a:solidFill>
                  <a:srgbClr val="FF3300"/>
                </a:solidFill>
              </a:rPr>
              <a:t>fosfati</a:t>
            </a:r>
            <a:r>
              <a:rPr lang="it-IT" sz="2800" b="1" i="1">
                <a:solidFill>
                  <a:schemeClr val="accent2"/>
                </a:solidFill>
              </a:rPr>
              <a: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lin ang="5400000" scaled="1"/>
        </a:gradFill>
        <a:effectLst/>
      </p:bgPr>
    </p:bg>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066800" y="457200"/>
            <a:ext cx="693420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45059" name="Text Box 3"/>
          <p:cNvSpPr txBox="1">
            <a:spLocks noChangeArrowheads="1"/>
          </p:cNvSpPr>
          <p:nvPr/>
        </p:nvSpPr>
        <p:spPr bwMode="auto">
          <a:xfrm>
            <a:off x="381000" y="1371600"/>
            <a:ext cx="8458200" cy="5005388"/>
          </a:xfrm>
          <a:prstGeom prst="rect">
            <a:avLst/>
          </a:prstGeom>
          <a:noFill/>
          <a:ln w="9525">
            <a:noFill/>
            <a:miter lim="800000"/>
            <a:headEnd/>
            <a:tailEnd/>
          </a:ln>
        </p:spPr>
        <p:txBody>
          <a:bodyPr>
            <a:spAutoFit/>
          </a:bodyPr>
          <a:lstStyle/>
          <a:p>
            <a:pPr algn="just">
              <a:spcBef>
                <a:spcPct val="50000"/>
              </a:spcBef>
            </a:pPr>
            <a:r>
              <a:rPr lang="it-IT" sz="2800" b="1" i="1">
                <a:solidFill>
                  <a:srgbClr val="FF3300"/>
                </a:solidFill>
              </a:rPr>
              <a:t>RIPARAZIONE DEL DNA E CANCEROGENESI CHIMICA</a:t>
            </a:r>
            <a:endParaRPr lang="it-IT" sz="2800" b="1" i="1">
              <a:solidFill>
                <a:srgbClr val="008000"/>
              </a:solidFill>
            </a:endParaRPr>
          </a:p>
          <a:p>
            <a:pPr algn="just">
              <a:spcBef>
                <a:spcPct val="50000"/>
              </a:spcBef>
            </a:pPr>
            <a:r>
              <a:rPr lang="it-IT" sz="2800" b="1" i="1">
                <a:solidFill>
                  <a:schemeClr val="accent2"/>
                </a:solidFill>
              </a:rPr>
              <a:t>Sostanze chimiche reattive bifunzionali possono indurre legami crociati dei filamenti di DNA mediante una reazione con due basi opposte.</a:t>
            </a:r>
          </a:p>
          <a:p>
            <a:pPr algn="just">
              <a:spcBef>
                <a:spcPct val="50000"/>
              </a:spcBef>
            </a:pPr>
            <a:r>
              <a:rPr lang="it-IT" sz="2800" b="1" i="1">
                <a:solidFill>
                  <a:srgbClr val="FF3300"/>
                </a:solidFill>
              </a:rPr>
              <a:t>Altri cambiamenti strutturali, quali la dimerizzazione della pirimidina, sono specifici delle radiazioni UV, mentre rotture del doppio filamento sono più comuni con le radiazioni ionizzanti</a:t>
            </a:r>
            <a:r>
              <a:rPr lang="it-IT" sz="2800" b="1" i="1">
                <a:solidFill>
                  <a:schemeClr val="accent2"/>
                </a:solidFill>
              </a:rPr>
              <a:t>.</a:t>
            </a:r>
          </a:p>
          <a:p>
            <a:pPr algn="just">
              <a:spcBef>
                <a:spcPct val="50000"/>
              </a:spcBef>
            </a:pPr>
            <a:r>
              <a:rPr lang="it-IT" sz="2800" b="1" i="1">
                <a:solidFill>
                  <a:schemeClr val="accent2"/>
                </a:solidFill>
              </a:rPr>
              <a:t>Più di 100 geni sono dedicati alla riparazione del DNA.</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lin ang="5400000" scaled="1"/>
        </a:gradFill>
        <a:effectLst/>
      </p:bgPr>
    </p:bg>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066800" y="457200"/>
            <a:ext cx="693420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46083" name="Text Box 3"/>
          <p:cNvSpPr txBox="1">
            <a:spLocks noChangeArrowheads="1"/>
          </p:cNvSpPr>
          <p:nvPr/>
        </p:nvSpPr>
        <p:spPr bwMode="auto">
          <a:xfrm>
            <a:off x="381000" y="1758950"/>
            <a:ext cx="8458200" cy="4794250"/>
          </a:xfrm>
          <a:prstGeom prst="rect">
            <a:avLst/>
          </a:prstGeom>
          <a:noFill/>
          <a:ln w="9525">
            <a:noFill/>
            <a:miter lim="800000"/>
            <a:headEnd/>
            <a:tailEnd/>
          </a:ln>
        </p:spPr>
        <p:txBody>
          <a:bodyPr>
            <a:spAutoFit/>
          </a:bodyPr>
          <a:lstStyle/>
          <a:p>
            <a:pPr algn="just">
              <a:spcBef>
                <a:spcPct val="50000"/>
              </a:spcBef>
            </a:pPr>
            <a:r>
              <a:rPr lang="it-IT" sz="2800" b="1" i="1">
                <a:solidFill>
                  <a:srgbClr val="FF3300"/>
                </a:solidFill>
              </a:rPr>
              <a:t>RIPARAZIONE DEL DNA E CANCEROGENESI CHIMICA</a:t>
            </a:r>
            <a:endParaRPr lang="it-IT" sz="2800" b="1" i="1">
              <a:solidFill>
                <a:srgbClr val="008000"/>
              </a:solidFill>
            </a:endParaRPr>
          </a:p>
          <a:p>
            <a:pPr algn="just">
              <a:spcBef>
                <a:spcPct val="50000"/>
              </a:spcBef>
            </a:pPr>
            <a:r>
              <a:rPr lang="it-IT" sz="2800" b="1" i="1">
                <a:solidFill>
                  <a:schemeClr val="accent2"/>
                </a:solidFill>
              </a:rPr>
              <a:t>Tipiche possibilità di riparazione del DNA:</a:t>
            </a:r>
          </a:p>
          <a:p>
            <a:pPr algn="just">
              <a:spcBef>
                <a:spcPct val="50000"/>
              </a:spcBef>
            </a:pPr>
            <a:r>
              <a:rPr lang="it-IT" sz="2800" b="1" i="1">
                <a:solidFill>
                  <a:schemeClr val="accent2"/>
                </a:solidFill>
              </a:rPr>
              <a:t>1. Diretto annullamento del danno</a:t>
            </a:r>
          </a:p>
          <a:p>
            <a:pPr algn="just">
              <a:spcBef>
                <a:spcPct val="50000"/>
              </a:spcBef>
            </a:pPr>
            <a:r>
              <a:rPr lang="it-IT" sz="2800" b="1" i="1">
                <a:solidFill>
                  <a:schemeClr val="accent2"/>
                </a:solidFill>
              </a:rPr>
              <a:t>	</a:t>
            </a:r>
            <a:r>
              <a:rPr lang="it-IT" sz="2800" b="1" i="1">
                <a:solidFill>
                  <a:srgbClr val="FF3300"/>
                </a:solidFill>
              </a:rPr>
              <a:t>alchiltransferasi</a:t>
            </a:r>
            <a:endParaRPr lang="it-IT" sz="2800" b="1" i="1">
              <a:solidFill>
                <a:schemeClr val="accent2"/>
              </a:solidFill>
            </a:endParaRPr>
          </a:p>
          <a:p>
            <a:pPr algn="just">
              <a:spcBef>
                <a:spcPct val="50000"/>
              </a:spcBef>
            </a:pPr>
            <a:r>
              <a:rPr lang="it-IT" sz="2800" b="1" i="1">
                <a:solidFill>
                  <a:schemeClr val="accent2"/>
                </a:solidFill>
              </a:rPr>
              <a:t>2. Riparazione per taglio della base</a:t>
            </a:r>
          </a:p>
          <a:p>
            <a:pPr algn="just">
              <a:spcBef>
                <a:spcPct val="50000"/>
              </a:spcBef>
            </a:pPr>
            <a:r>
              <a:rPr lang="it-IT" sz="2800" b="1" i="1">
                <a:solidFill>
                  <a:srgbClr val="FF3300"/>
                </a:solidFill>
              </a:rPr>
              <a:t>	glicosilasi, endonucleasi apurinica/apirimidinica</a:t>
            </a:r>
          </a:p>
          <a:p>
            <a:pPr algn="just">
              <a:spcBef>
                <a:spcPct val="50000"/>
              </a:spcBef>
            </a:pPr>
            <a:endParaRPr lang="it-IT" sz="2800" b="1" i="1">
              <a:solidFill>
                <a:schemeClr val="accent2"/>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lin ang="5400000" scaled="1"/>
        </a:gradFill>
        <a:effectLst/>
      </p:bgPr>
    </p:bg>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066800" y="457200"/>
            <a:ext cx="693420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47107" name="Text Box 3"/>
          <p:cNvSpPr txBox="1">
            <a:spLocks noChangeArrowheads="1"/>
          </p:cNvSpPr>
          <p:nvPr/>
        </p:nvSpPr>
        <p:spPr bwMode="auto">
          <a:xfrm>
            <a:off x="76200" y="1758950"/>
            <a:ext cx="9067800" cy="4794250"/>
          </a:xfrm>
          <a:prstGeom prst="rect">
            <a:avLst/>
          </a:prstGeom>
          <a:noFill/>
          <a:ln w="9525">
            <a:noFill/>
            <a:miter lim="800000"/>
            <a:headEnd/>
            <a:tailEnd/>
          </a:ln>
        </p:spPr>
        <p:txBody>
          <a:bodyPr>
            <a:spAutoFit/>
          </a:bodyPr>
          <a:lstStyle/>
          <a:p>
            <a:pPr algn="just">
              <a:spcBef>
                <a:spcPct val="50000"/>
              </a:spcBef>
            </a:pPr>
            <a:r>
              <a:rPr lang="it-IT" sz="2800" b="1" i="1">
                <a:solidFill>
                  <a:srgbClr val="FF3300"/>
                </a:solidFill>
              </a:rPr>
              <a:t>RIPARAZIONE DEL DNA E CANCEROGENESI CHIMICA</a:t>
            </a:r>
            <a:endParaRPr lang="it-IT" sz="2800" b="1" i="1">
              <a:solidFill>
                <a:srgbClr val="008000"/>
              </a:solidFill>
            </a:endParaRPr>
          </a:p>
          <a:p>
            <a:pPr algn="just">
              <a:spcBef>
                <a:spcPct val="50000"/>
              </a:spcBef>
            </a:pPr>
            <a:r>
              <a:rPr lang="it-IT" sz="2800" b="1" i="1">
                <a:solidFill>
                  <a:schemeClr val="accent2"/>
                </a:solidFill>
              </a:rPr>
              <a:t>3. Riparazione per taglio del nucleotide</a:t>
            </a:r>
          </a:p>
          <a:p>
            <a:pPr algn="just">
              <a:spcBef>
                <a:spcPct val="50000"/>
              </a:spcBef>
            </a:pPr>
            <a:r>
              <a:rPr lang="it-IT" sz="2800" b="1" i="1">
                <a:solidFill>
                  <a:srgbClr val="FF3300"/>
                </a:solidFill>
              </a:rPr>
              <a:t>	riparazione del dimero pirimidinico</a:t>
            </a:r>
          </a:p>
          <a:p>
            <a:pPr algn="just">
              <a:spcBef>
                <a:spcPct val="50000"/>
              </a:spcBef>
            </a:pPr>
            <a:r>
              <a:rPr lang="it-IT" sz="2800" b="1" i="1">
                <a:solidFill>
                  <a:srgbClr val="FF3300"/>
                </a:solidFill>
              </a:rPr>
              <a:t>	riparazione dell’addotto “ingombrante”</a:t>
            </a:r>
          </a:p>
          <a:p>
            <a:pPr algn="just">
              <a:spcBef>
                <a:spcPct val="50000"/>
              </a:spcBef>
            </a:pPr>
            <a:r>
              <a:rPr lang="it-IT" sz="2800" b="1" i="1">
                <a:solidFill>
                  <a:schemeClr val="accent2"/>
                </a:solidFill>
              </a:rPr>
              <a:t>4. Ricombinazione: riparazione post-replicazione</a:t>
            </a:r>
          </a:p>
          <a:p>
            <a:pPr algn="just">
              <a:spcBef>
                <a:spcPct val="50000"/>
              </a:spcBef>
            </a:pPr>
            <a:r>
              <a:rPr lang="it-IT" sz="2800" b="1" i="1">
                <a:solidFill>
                  <a:schemeClr val="accent2"/>
                </a:solidFill>
              </a:rPr>
              <a:t>5. Riparazione di accoppiamento errato</a:t>
            </a:r>
          </a:p>
          <a:p>
            <a:pPr algn="just">
              <a:spcBef>
                <a:spcPct val="50000"/>
              </a:spcBef>
            </a:pPr>
            <a:r>
              <a:rPr lang="it-IT" sz="2800" b="1" i="1">
                <a:solidFill>
                  <a:srgbClr val="FF3300"/>
                </a:solidFill>
              </a:rPr>
              <a:t>	riparazione della deaminazione della 5-metilcitosina</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lin ang="5400000" scaled="1"/>
        </a:gradFill>
        <a:effectLst/>
      </p:bgPr>
    </p:bg>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066800" y="228600"/>
            <a:ext cx="693420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48131" name="Text Box 3"/>
          <p:cNvSpPr txBox="1">
            <a:spLocks noChangeArrowheads="1"/>
          </p:cNvSpPr>
          <p:nvPr/>
        </p:nvSpPr>
        <p:spPr bwMode="auto">
          <a:xfrm>
            <a:off x="304800" y="1143000"/>
            <a:ext cx="8610600" cy="5646738"/>
          </a:xfrm>
          <a:prstGeom prst="rect">
            <a:avLst/>
          </a:prstGeom>
          <a:noFill/>
          <a:ln w="9525">
            <a:noFill/>
            <a:miter lim="800000"/>
            <a:headEnd/>
            <a:tailEnd/>
          </a:ln>
        </p:spPr>
        <p:txBody>
          <a:bodyPr>
            <a:spAutoFit/>
          </a:bodyPr>
          <a:lstStyle/>
          <a:p>
            <a:pPr algn="just">
              <a:spcBef>
                <a:spcPct val="50000"/>
              </a:spcBef>
            </a:pPr>
            <a:r>
              <a:rPr lang="it-IT" sz="2800" b="1" i="1">
                <a:solidFill>
                  <a:srgbClr val="FF3300"/>
                </a:solidFill>
              </a:rPr>
              <a:t>RIPARAZIONE DEL DNA E CANCEROGENESI CHIMICA</a:t>
            </a:r>
            <a:endParaRPr lang="it-IT" sz="2800" b="1" i="1">
              <a:solidFill>
                <a:srgbClr val="008000"/>
              </a:solidFill>
            </a:endParaRPr>
          </a:p>
          <a:p>
            <a:pPr algn="just">
              <a:spcBef>
                <a:spcPct val="50000"/>
              </a:spcBef>
            </a:pPr>
            <a:r>
              <a:rPr lang="it-IT" sz="2800" b="1" i="1">
                <a:solidFill>
                  <a:schemeClr val="accent2"/>
                </a:solidFill>
              </a:rPr>
              <a:t>Sono possibili 2 risposte:</a:t>
            </a:r>
          </a:p>
          <a:p>
            <a:pPr algn="just">
              <a:spcBef>
                <a:spcPct val="50000"/>
              </a:spcBef>
            </a:pPr>
            <a:r>
              <a:rPr lang="it-IT" sz="2800" b="1" i="1">
                <a:solidFill>
                  <a:schemeClr val="accent2"/>
                </a:solidFill>
              </a:rPr>
              <a:t>	a) </a:t>
            </a:r>
            <a:r>
              <a:rPr lang="it-IT" sz="2800" b="1" i="1">
                <a:solidFill>
                  <a:srgbClr val="FF3300"/>
                </a:solidFill>
              </a:rPr>
              <a:t>meccanismo di riparazione</a:t>
            </a:r>
            <a:r>
              <a:rPr lang="it-IT" sz="2800" b="1" i="1">
                <a:solidFill>
                  <a:schemeClr val="accent2"/>
                </a:solidFill>
              </a:rPr>
              <a:t> (rimozione del DNA danneggiato)</a:t>
            </a:r>
          </a:p>
          <a:p>
            <a:pPr algn="just">
              <a:spcBef>
                <a:spcPct val="50000"/>
              </a:spcBef>
            </a:pPr>
            <a:r>
              <a:rPr lang="it-IT" sz="2800" b="1" i="1">
                <a:solidFill>
                  <a:schemeClr val="accent2"/>
                </a:solidFill>
              </a:rPr>
              <a:t>	b) </a:t>
            </a:r>
            <a:r>
              <a:rPr lang="it-IT" sz="2800" b="1" i="1">
                <a:solidFill>
                  <a:srgbClr val="FF3300"/>
                </a:solidFill>
              </a:rPr>
              <a:t>meccanismo di tolleranza</a:t>
            </a:r>
            <a:r>
              <a:rPr lang="it-IT" sz="2800" b="1" i="1">
                <a:solidFill>
                  <a:schemeClr val="accent2"/>
                </a:solidFill>
              </a:rPr>
              <a:t> (il danno viene “</a:t>
            </a:r>
            <a:r>
              <a:rPr lang="it-IT" sz="2800" b="1" i="1">
                <a:solidFill>
                  <a:srgbClr val="FF3300"/>
                </a:solidFill>
              </a:rPr>
              <a:t>ingannato</a:t>
            </a:r>
            <a:r>
              <a:rPr lang="it-IT" sz="2800" b="1" i="1">
                <a:solidFill>
                  <a:schemeClr val="accent2"/>
                </a:solidFill>
              </a:rPr>
              <a:t>” e non viene “</a:t>
            </a:r>
            <a:r>
              <a:rPr lang="it-IT" sz="2800" b="1" i="1">
                <a:solidFill>
                  <a:srgbClr val="FF3300"/>
                </a:solidFill>
              </a:rPr>
              <a:t>fissato</a:t>
            </a:r>
            <a:r>
              <a:rPr lang="it-IT" sz="2800" b="1" i="1">
                <a:solidFill>
                  <a:schemeClr val="accent2"/>
                </a:solidFill>
              </a:rPr>
              <a:t>”)</a:t>
            </a:r>
          </a:p>
          <a:p>
            <a:pPr algn="just">
              <a:spcBef>
                <a:spcPct val="50000"/>
              </a:spcBef>
            </a:pPr>
            <a:r>
              <a:rPr lang="it-IT" sz="2800" b="1" i="1">
                <a:solidFill>
                  <a:schemeClr val="accent2"/>
                </a:solidFill>
              </a:rPr>
              <a:t>Dopo la rimozione, le DNA-polimerasi sintetizzano del DNA complementare per chiudere il “</a:t>
            </a:r>
            <a:r>
              <a:rPr lang="it-IT" sz="2800" b="1" i="1">
                <a:solidFill>
                  <a:srgbClr val="FF3300"/>
                </a:solidFill>
              </a:rPr>
              <a:t>buco</a:t>
            </a:r>
            <a:r>
              <a:rPr lang="it-IT" sz="2800" b="1" i="1">
                <a:solidFill>
                  <a:schemeClr val="accent2"/>
                </a:solidFill>
              </a:rPr>
              <a:t>” nel filamento e le ligasi completano la formazione del doppio filamento.</a:t>
            </a:r>
            <a:endParaRPr lang="it-IT" sz="2800" b="1" i="1">
              <a:solidFill>
                <a:srgbClr val="FF33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lin ang="5400000" scaled="1"/>
        </a:gradFill>
        <a:effectLst/>
      </p:bgPr>
    </p:bg>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066800" y="228600"/>
            <a:ext cx="693420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49155" name="Text Box 3"/>
          <p:cNvSpPr txBox="1">
            <a:spLocks noChangeArrowheads="1"/>
          </p:cNvSpPr>
          <p:nvPr/>
        </p:nvSpPr>
        <p:spPr bwMode="auto">
          <a:xfrm>
            <a:off x="838200" y="1289050"/>
            <a:ext cx="7543800" cy="4578350"/>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LA PATOGENESI DELLA NEOPLASIA</a:t>
            </a:r>
            <a:endParaRPr lang="it-IT" sz="2800" b="1" i="1">
              <a:solidFill>
                <a:srgbClr val="008000"/>
              </a:solidFill>
            </a:endParaRPr>
          </a:p>
          <a:p>
            <a:pPr algn="just">
              <a:spcBef>
                <a:spcPct val="50000"/>
              </a:spcBef>
            </a:pPr>
            <a:r>
              <a:rPr lang="it-IT" sz="2800" b="1" i="1">
                <a:solidFill>
                  <a:srgbClr val="008000"/>
                </a:solidFill>
              </a:rPr>
              <a:t>Iniziazione</a:t>
            </a:r>
            <a:endParaRPr lang="it-IT" sz="2800" b="1" i="1">
              <a:solidFill>
                <a:schemeClr val="accent2"/>
              </a:solidFill>
            </a:endParaRPr>
          </a:p>
          <a:p>
            <a:pPr algn="just">
              <a:spcBef>
                <a:spcPct val="50000"/>
              </a:spcBef>
            </a:pPr>
            <a:r>
              <a:rPr lang="it-IT" sz="2800" b="1" i="1">
                <a:solidFill>
                  <a:schemeClr val="accent2"/>
                </a:solidFill>
              </a:rPr>
              <a:t>Il processo di </a:t>
            </a:r>
            <a:r>
              <a:rPr lang="it-IT" sz="2800" b="1" i="1" u="sng">
                <a:solidFill>
                  <a:srgbClr val="FF3300"/>
                </a:solidFill>
              </a:rPr>
              <a:t>iniziazione</a:t>
            </a:r>
            <a:r>
              <a:rPr lang="it-IT" sz="2800" b="1" i="1">
                <a:solidFill>
                  <a:schemeClr val="accent2"/>
                </a:solidFill>
              </a:rPr>
              <a:t> richiede uno o più cicli di divisione cellulare per </a:t>
            </a:r>
            <a:r>
              <a:rPr lang="it-IT" sz="2800" b="1" i="1">
                <a:solidFill>
                  <a:srgbClr val="FFC000"/>
                </a:solidFill>
              </a:rPr>
              <a:t>“fissare” </a:t>
            </a:r>
            <a:r>
              <a:rPr lang="it-IT" sz="2800" b="1" i="1">
                <a:solidFill>
                  <a:schemeClr val="accent2"/>
                </a:solidFill>
              </a:rPr>
              <a:t>il processo.</a:t>
            </a:r>
          </a:p>
          <a:p>
            <a:pPr algn="just">
              <a:spcBef>
                <a:spcPct val="50000"/>
              </a:spcBef>
            </a:pPr>
            <a:r>
              <a:rPr lang="it-IT" sz="2800" b="1" i="1">
                <a:solidFill>
                  <a:schemeClr val="accent2"/>
                </a:solidFill>
              </a:rPr>
              <a:t>Una delle caratteristiche è la </a:t>
            </a:r>
            <a:r>
              <a:rPr lang="it-IT" sz="2800" b="1" i="1" u="sng">
                <a:solidFill>
                  <a:srgbClr val="FF3300"/>
                </a:solidFill>
              </a:rPr>
              <a:t>irreversibilità</a:t>
            </a:r>
            <a:r>
              <a:rPr lang="it-IT" sz="2800" b="1" i="1">
                <a:solidFill>
                  <a:schemeClr val="accent2"/>
                </a:solidFill>
              </a:rPr>
              <a:t>, nel senso che il genotipo e/o il fenotipo della cellula iniziata è stabilito al momento dell’”iniziazione”; non tutte le cellule iniziate sopravvivono a causa di processi di </a:t>
            </a:r>
            <a:r>
              <a:rPr lang="it-IT" sz="2800" b="1" i="1">
                <a:solidFill>
                  <a:srgbClr val="FF3300"/>
                </a:solidFill>
              </a:rPr>
              <a:t>apoptosi</a:t>
            </a:r>
            <a:r>
              <a:rPr lang="it-IT" sz="2800" b="1" i="1">
                <a:solidFill>
                  <a:schemeClr val="accent2"/>
                </a:solidFill>
              </a:rPr>
              <a:t>.</a:t>
            </a:r>
            <a:endParaRPr lang="it-IT" sz="2800" b="1" i="1">
              <a:solidFill>
                <a:srgbClr val="FF33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lin ang="5400000" scaled="1"/>
        </a:gradFill>
        <a:effectLst/>
      </p:bgPr>
    </p:bg>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066800" y="228600"/>
            <a:ext cx="693420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50179" name="Text Box 3"/>
          <p:cNvSpPr txBox="1">
            <a:spLocks noChangeArrowheads="1"/>
          </p:cNvSpPr>
          <p:nvPr/>
        </p:nvSpPr>
        <p:spPr bwMode="auto">
          <a:xfrm>
            <a:off x="838200" y="1289050"/>
            <a:ext cx="7543800" cy="5219700"/>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LA PATOGENESI DELLA NEOPLASIA</a:t>
            </a:r>
            <a:endParaRPr lang="it-IT" sz="2800" b="1" i="1">
              <a:solidFill>
                <a:srgbClr val="008000"/>
              </a:solidFill>
            </a:endParaRPr>
          </a:p>
          <a:p>
            <a:pPr algn="just">
              <a:spcBef>
                <a:spcPct val="50000"/>
              </a:spcBef>
            </a:pPr>
            <a:r>
              <a:rPr lang="it-IT" sz="2800" b="1" i="1">
                <a:solidFill>
                  <a:srgbClr val="008000"/>
                </a:solidFill>
              </a:rPr>
              <a:t>Promozione</a:t>
            </a:r>
            <a:endParaRPr lang="it-IT" sz="2800" b="1" i="1">
              <a:solidFill>
                <a:schemeClr val="accent2"/>
              </a:solidFill>
            </a:endParaRPr>
          </a:p>
          <a:p>
            <a:pPr algn="just">
              <a:spcBef>
                <a:spcPct val="50000"/>
              </a:spcBef>
            </a:pPr>
            <a:r>
              <a:rPr lang="it-IT" sz="2800" b="1" i="1">
                <a:solidFill>
                  <a:schemeClr val="accent2"/>
                </a:solidFill>
              </a:rPr>
              <a:t>Numerose sostanze chimiche indicono </a:t>
            </a:r>
            <a:r>
              <a:rPr lang="it-IT" sz="2800" b="1" i="1" u="sng">
                <a:solidFill>
                  <a:srgbClr val="FF3300"/>
                </a:solidFill>
              </a:rPr>
              <a:t>promozione</a:t>
            </a:r>
            <a:r>
              <a:rPr lang="it-IT" sz="2800" b="1" i="1">
                <a:solidFill>
                  <a:schemeClr val="accent2"/>
                </a:solidFill>
              </a:rPr>
              <a:t>. Al contrario delle sostanze inizianti, non vi sono evidenze di una diretta interazione col DNA o che sia richiesto il loro metabolismo.</a:t>
            </a:r>
          </a:p>
          <a:p>
            <a:pPr algn="just">
              <a:spcBef>
                <a:spcPct val="50000"/>
              </a:spcBef>
            </a:pPr>
            <a:r>
              <a:rPr lang="it-IT" sz="2800" b="1" i="1">
                <a:solidFill>
                  <a:schemeClr val="accent2"/>
                </a:solidFill>
              </a:rPr>
              <a:t>La caratteristica distintiva è la </a:t>
            </a:r>
            <a:r>
              <a:rPr lang="it-IT" sz="2800" b="1" i="1" u="sng">
                <a:solidFill>
                  <a:srgbClr val="FF3300"/>
                </a:solidFill>
              </a:rPr>
              <a:t>reversibilità</a:t>
            </a:r>
            <a:r>
              <a:rPr lang="it-IT" sz="2800" b="1" i="1">
                <a:solidFill>
                  <a:schemeClr val="accent2"/>
                </a:solidFill>
              </a:rPr>
              <a:t>.</a:t>
            </a:r>
          </a:p>
          <a:p>
            <a:pPr algn="just">
              <a:spcBef>
                <a:spcPct val="50000"/>
              </a:spcBef>
            </a:pPr>
            <a:r>
              <a:rPr lang="it-IT" sz="2800" b="1" i="1">
                <a:solidFill>
                  <a:schemeClr val="accent2"/>
                </a:solidFill>
              </a:rPr>
              <a:t>La repressione di lesioni preneoplastiche dopo rimozione dell’agente promovente è dovuta all’</a:t>
            </a:r>
            <a:r>
              <a:rPr lang="it-IT" sz="2800" b="1" i="1">
                <a:solidFill>
                  <a:srgbClr val="FF3300"/>
                </a:solidFill>
              </a:rPr>
              <a:t>apoptosi</a:t>
            </a:r>
            <a:r>
              <a:rPr lang="it-IT" sz="2800" b="1" i="1">
                <a:solidFill>
                  <a:schemeClr val="accent2"/>
                </a:solidFill>
              </a:rPr>
              <a:t>.</a:t>
            </a:r>
            <a:endParaRPr lang="it-IT" sz="2800" b="1" i="1">
              <a:solidFill>
                <a:srgbClr val="FF33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685800" y="381000"/>
            <a:ext cx="8140700" cy="6286500"/>
          </a:xfrm>
          <a:solidFill>
            <a:schemeClr val="bg1"/>
          </a:solidFill>
        </p:spPr>
        <p:txBody>
          <a:bodyPr/>
          <a:lstStyle/>
          <a:p>
            <a:pPr eaLnBrk="1" hangingPunct="1">
              <a:lnSpc>
                <a:spcPct val="80000"/>
              </a:lnSpc>
            </a:pPr>
            <a:r>
              <a:rPr lang="it-IT" sz="1800" smtClean="0"/>
              <a:t>1] </a:t>
            </a:r>
            <a:r>
              <a:rPr lang="it-IT" sz="1800" b="1" smtClean="0"/>
              <a:t>Ag e n t i   d i r e t t i   o   p r i m a r i   [organici</a:t>
            </a:r>
            <a:r>
              <a:rPr lang="it-IT" sz="1800" smtClean="0"/>
              <a:t>]</a:t>
            </a:r>
          </a:p>
          <a:p>
            <a:pPr eaLnBrk="1" hangingPunct="1">
              <a:lnSpc>
                <a:spcPct val="80000"/>
              </a:lnSpc>
            </a:pPr>
            <a:endParaRPr lang="it-IT" sz="1800" smtClean="0"/>
          </a:p>
          <a:p>
            <a:pPr eaLnBrk="1" hangingPunct="1">
              <a:lnSpc>
                <a:spcPct val="80000"/>
              </a:lnSpc>
            </a:pPr>
            <a:r>
              <a:rPr lang="it-IT" sz="1800" smtClean="0"/>
              <a:t>indipendenti da attivazione; di per se stessi reattivi elettrofili  capaci di reagire con bersagli nucleofili, compreso  DNA bersagli: Guanina in N7 e O8 - adenina in N3</a:t>
            </a:r>
          </a:p>
          <a:p>
            <a:pPr eaLnBrk="1" hangingPunct="1">
              <a:lnSpc>
                <a:spcPct val="80000"/>
              </a:lnSpc>
            </a:pPr>
            <a:r>
              <a:rPr lang="it-IT" sz="1800" smtClean="0">
                <a:solidFill>
                  <a:schemeClr val="accent2"/>
                </a:solidFill>
              </a:rPr>
              <a:t>a] Aloeteri  ed altri composti alogenati</a:t>
            </a:r>
          </a:p>
          <a:p>
            <a:pPr eaLnBrk="1" hangingPunct="1">
              <a:lnSpc>
                <a:spcPct val="80000"/>
              </a:lnSpc>
            </a:pPr>
            <a:r>
              <a:rPr lang="it-IT" sz="1800" smtClean="0"/>
              <a:t>	Legame Carbonio-alogeno	</a:t>
            </a:r>
          </a:p>
          <a:p>
            <a:pPr eaLnBrk="1" hangingPunct="1">
              <a:lnSpc>
                <a:spcPct val="80000"/>
              </a:lnSpc>
            </a:pPr>
            <a:r>
              <a:rPr lang="it-IT" sz="1800" smtClean="0"/>
              <a:t>	Alchilanti e cancerogeni estremamente potenti.</a:t>
            </a:r>
            <a:endParaRPr lang="it-IT" sz="1800" i="1" smtClean="0"/>
          </a:p>
          <a:p>
            <a:pPr eaLnBrk="1" hangingPunct="1">
              <a:lnSpc>
                <a:spcPct val="80000"/>
              </a:lnSpc>
            </a:pPr>
            <a:r>
              <a:rPr lang="it-IT" sz="1800" i="1" smtClean="0"/>
              <a:t>	</a:t>
            </a:r>
            <a:r>
              <a:rPr lang="it-IT" sz="1800" i="1" smtClean="0">
                <a:solidFill>
                  <a:schemeClr val="accent2"/>
                </a:solidFill>
              </a:rPr>
              <a:t>bis(clorometil)etere</a:t>
            </a:r>
            <a:r>
              <a:rPr lang="it-IT" sz="1800" smtClean="0">
                <a:solidFill>
                  <a:schemeClr val="accent2"/>
                </a:solidFill>
              </a:rPr>
              <a:t> </a:t>
            </a:r>
            <a:r>
              <a:rPr lang="it-IT" sz="1800" smtClean="0">
                <a:solidFill>
                  <a:schemeClr val="accent2"/>
                </a:solidFill>
                <a:cs typeface="Times New Roman" pitchFamily="18" charset="0"/>
              </a:rPr>
              <a:t>→</a:t>
            </a:r>
            <a:r>
              <a:rPr lang="it-IT" sz="1800" i="1" smtClean="0">
                <a:solidFill>
                  <a:schemeClr val="accent2"/>
                </a:solidFill>
              </a:rPr>
              <a:t> </a:t>
            </a:r>
            <a:r>
              <a:rPr lang="it-IT" sz="1800" smtClean="0">
                <a:solidFill>
                  <a:schemeClr val="accent2"/>
                </a:solidFill>
              </a:rPr>
              <a:t>cancro del tratto respiratorio superiore nell'uomo</a:t>
            </a:r>
            <a:r>
              <a:rPr lang="it-IT" sz="1800" smtClean="0"/>
              <a:t> </a:t>
            </a:r>
          </a:p>
          <a:p>
            <a:pPr eaLnBrk="1" hangingPunct="1">
              <a:lnSpc>
                <a:spcPct val="80000"/>
              </a:lnSpc>
            </a:pPr>
            <a:r>
              <a:rPr lang="it-IT" sz="1800" smtClean="0">
                <a:solidFill>
                  <a:schemeClr val="accent2"/>
                </a:solidFill>
              </a:rPr>
              <a:t>b] Alchilimine - Nitrosamidi - nitrosouree</a:t>
            </a:r>
          </a:p>
          <a:p>
            <a:pPr eaLnBrk="1" hangingPunct="1">
              <a:lnSpc>
                <a:spcPct val="80000"/>
              </a:lnSpc>
            </a:pPr>
            <a:r>
              <a:rPr lang="it-IT" sz="1800" smtClean="0"/>
              <a:t>	N-metilnitrosourea, N-metilnitrouretano e N-metil-N'-nitro-N-nitroso-guanidina  (decomposizione idrolitica  danno ione etilenimonio).</a:t>
            </a:r>
            <a:endParaRPr lang="it-IT" sz="1800" b="1" i="1" smtClean="0"/>
          </a:p>
          <a:p>
            <a:pPr eaLnBrk="1" hangingPunct="1">
              <a:lnSpc>
                <a:spcPct val="80000"/>
              </a:lnSpc>
            </a:pPr>
            <a:r>
              <a:rPr lang="it-IT" sz="1800" b="1" i="1" smtClean="0"/>
              <a:t>	</a:t>
            </a:r>
            <a:r>
              <a:rPr lang="it-IT" sz="1800" b="1" i="1" smtClean="0">
                <a:solidFill>
                  <a:srgbClr val="FF3300"/>
                </a:solidFill>
              </a:rPr>
              <a:t>Streptozocina </a:t>
            </a:r>
            <a:r>
              <a:rPr lang="it-IT" sz="1800" smtClean="0">
                <a:solidFill>
                  <a:srgbClr val="FF3300"/>
                </a:solidFill>
              </a:rPr>
              <a:t>(metilnitrosourea sostituita) antibiotico da Streptomices acromogenes </a:t>
            </a:r>
            <a:r>
              <a:rPr lang="it-IT" sz="1800" smtClean="0">
                <a:solidFill>
                  <a:srgbClr val="FF3300"/>
                </a:solidFill>
                <a:cs typeface="Times New Roman" pitchFamily="18" charset="0"/>
              </a:rPr>
              <a:t>→</a:t>
            </a:r>
            <a:r>
              <a:rPr lang="it-IT" sz="1800" smtClean="0">
                <a:solidFill>
                  <a:srgbClr val="FF3300"/>
                </a:solidFill>
              </a:rPr>
              <a:t> carcinomi pancreatici;  cancerogeno in varie specie.</a:t>
            </a:r>
          </a:p>
          <a:p>
            <a:pPr eaLnBrk="1" hangingPunct="1">
              <a:lnSpc>
                <a:spcPct val="80000"/>
              </a:lnSpc>
            </a:pPr>
            <a:r>
              <a:rPr lang="it-IT" sz="1800" smtClean="0"/>
              <a:t>	</a:t>
            </a:r>
            <a:r>
              <a:rPr lang="it-IT" sz="1800" smtClean="0">
                <a:solidFill>
                  <a:srgbClr val="FF3300"/>
                </a:solidFill>
              </a:rPr>
              <a:t>Derivati etileniminici citostatici: </a:t>
            </a:r>
            <a:r>
              <a:rPr lang="it-IT" sz="1800" b="1" i="1" smtClean="0">
                <a:solidFill>
                  <a:srgbClr val="FF3300"/>
                </a:solidFill>
              </a:rPr>
              <a:t>thiotepa</a:t>
            </a:r>
            <a:r>
              <a:rPr lang="it-IT" sz="1800" smtClean="0">
                <a:solidFill>
                  <a:srgbClr val="FF3300"/>
                </a:solidFill>
              </a:rPr>
              <a:t> (trietilenetiofosforamide)</a:t>
            </a:r>
            <a:r>
              <a:rPr lang="it-IT" sz="1800" smtClean="0">
                <a:solidFill>
                  <a:srgbClr val="FF3300"/>
                </a:solidFill>
                <a:cs typeface="Times New Roman" pitchFamily="18" charset="0"/>
              </a:rPr>
              <a:t>→ </a:t>
            </a:r>
            <a:r>
              <a:rPr lang="it-IT" sz="1800" smtClean="0">
                <a:solidFill>
                  <a:srgbClr val="FF3300"/>
                </a:solidFill>
              </a:rPr>
              <a:t>tumori </a:t>
            </a:r>
          </a:p>
          <a:p>
            <a:pPr eaLnBrk="1" hangingPunct="1">
              <a:lnSpc>
                <a:spcPct val="80000"/>
              </a:lnSpc>
            </a:pPr>
            <a:r>
              <a:rPr lang="it-IT" sz="1800" smtClean="0">
                <a:solidFill>
                  <a:schemeClr val="accent2"/>
                </a:solidFill>
              </a:rPr>
              <a:t>c] Epossidi  e lattoni</a:t>
            </a:r>
          </a:p>
          <a:p>
            <a:pPr eaLnBrk="1" hangingPunct="1">
              <a:lnSpc>
                <a:spcPct val="80000"/>
              </a:lnSpc>
            </a:pPr>
            <a:r>
              <a:rPr lang="it-IT" sz="1800" smtClean="0">
                <a:solidFill>
                  <a:schemeClr val="accent2"/>
                </a:solidFill>
              </a:rPr>
              <a:t>d] Esteri dell'acido solforico</a:t>
            </a:r>
          </a:p>
          <a:p>
            <a:pPr eaLnBrk="1" hangingPunct="1">
              <a:lnSpc>
                <a:spcPct val="80000"/>
              </a:lnSpc>
            </a:pPr>
            <a:r>
              <a:rPr lang="it-IT" sz="1800" smtClean="0"/>
              <a:t>	Dimetil solfato reagente chimico con potente attività alchilante.</a:t>
            </a:r>
          </a:p>
          <a:p>
            <a:pPr eaLnBrk="1" hangingPunct="1">
              <a:lnSpc>
                <a:spcPct val="80000"/>
              </a:lnSpc>
            </a:pPr>
            <a:r>
              <a:rPr lang="it-IT" sz="1800" smtClean="0"/>
              <a:t>	Mutageni e cancerogeni nei roditori  </a:t>
            </a:r>
            <a:r>
              <a:rPr lang="it-IT" sz="1800" smtClean="0">
                <a:solidFill>
                  <a:schemeClr val="accent2"/>
                </a:solidFill>
              </a:rPr>
              <a:t>Segnalati casi di tumori in persone</a:t>
            </a:r>
          </a:p>
          <a:p>
            <a:pPr eaLnBrk="1" hangingPunct="1">
              <a:lnSpc>
                <a:spcPct val="80000"/>
              </a:lnSpc>
            </a:pPr>
            <a:r>
              <a:rPr lang="it-IT" sz="1800" smtClean="0"/>
              <a:t>	</a:t>
            </a:r>
            <a:r>
              <a:rPr lang="it-IT" sz="1800" smtClean="0">
                <a:solidFill>
                  <a:srgbClr val="FF3300"/>
                </a:solidFill>
              </a:rPr>
              <a:t>1,4-butanediolo dimetansolfonato o </a:t>
            </a:r>
            <a:r>
              <a:rPr lang="it-IT" sz="1800" b="1" i="1" smtClean="0">
                <a:solidFill>
                  <a:srgbClr val="FF3300"/>
                </a:solidFill>
              </a:rPr>
              <a:t>Busulfan </a:t>
            </a:r>
            <a:r>
              <a:rPr lang="it-IT" sz="1800" smtClean="0">
                <a:solidFill>
                  <a:srgbClr val="FF3300"/>
                </a:solidFill>
              </a:rPr>
              <a:t>(Myleran) usato in leucemie croniche - cancerogeno</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lin ang="5400000" scaled="1"/>
        </a:gradFill>
        <a:effectLst/>
      </p:bgPr>
    </p:bg>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066800" y="228600"/>
            <a:ext cx="693420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51203" name="Text Box 3"/>
          <p:cNvSpPr txBox="1">
            <a:spLocks noChangeArrowheads="1"/>
          </p:cNvSpPr>
          <p:nvPr/>
        </p:nvSpPr>
        <p:spPr bwMode="auto">
          <a:xfrm>
            <a:off x="838200" y="1289050"/>
            <a:ext cx="7543800" cy="4792663"/>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LA PATOGENESI DELLA NEOPLASIA</a:t>
            </a:r>
            <a:endParaRPr lang="it-IT" sz="2800" b="1" i="1">
              <a:solidFill>
                <a:srgbClr val="008000"/>
              </a:solidFill>
            </a:endParaRPr>
          </a:p>
          <a:p>
            <a:pPr algn="just">
              <a:spcBef>
                <a:spcPct val="50000"/>
              </a:spcBef>
            </a:pPr>
            <a:r>
              <a:rPr lang="it-IT" sz="2800" b="1" i="1">
                <a:solidFill>
                  <a:srgbClr val="008000"/>
                </a:solidFill>
              </a:rPr>
              <a:t>Promozione</a:t>
            </a:r>
            <a:endParaRPr lang="it-IT" sz="2800" b="1" i="1">
              <a:solidFill>
                <a:schemeClr val="accent2"/>
              </a:solidFill>
            </a:endParaRPr>
          </a:p>
          <a:p>
            <a:pPr algn="just">
              <a:spcBef>
                <a:spcPct val="50000"/>
              </a:spcBef>
            </a:pPr>
            <a:r>
              <a:rPr lang="it-IT" sz="2800" b="1" i="1">
                <a:solidFill>
                  <a:schemeClr val="accent2"/>
                </a:solidFill>
              </a:rPr>
              <a:t>Altra caratteristica è la </a:t>
            </a:r>
            <a:r>
              <a:rPr lang="it-IT" sz="2800" b="1" i="1" u="sng">
                <a:solidFill>
                  <a:srgbClr val="FF3300"/>
                </a:solidFill>
              </a:rPr>
              <a:t>ridifferenziazione</a:t>
            </a:r>
            <a:r>
              <a:rPr lang="it-IT" sz="2800" b="1" i="1">
                <a:solidFill>
                  <a:schemeClr val="accent2"/>
                </a:solidFill>
              </a:rPr>
              <a:t> o </a:t>
            </a:r>
            <a:r>
              <a:rPr lang="it-IT" sz="2800" b="1" i="1" u="sng">
                <a:solidFill>
                  <a:srgbClr val="FF3300"/>
                </a:solidFill>
              </a:rPr>
              <a:t>rimodellamento</a:t>
            </a:r>
            <a:r>
              <a:rPr lang="it-IT" sz="2800" b="1" i="1">
                <a:solidFill>
                  <a:schemeClr val="accent2"/>
                </a:solidFill>
              </a:rPr>
              <a:t>.</a:t>
            </a:r>
            <a:endParaRPr lang="it-IT" sz="2800" b="1" i="1">
              <a:solidFill>
                <a:srgbClr val="FF3300"/>
              </a:solidFill>
            </a:endParaRPr>
          </a:p>
          <a:p>
            <a:pPr algn="just">
              <a:spcBef>
                <a:spcPct val="50000"/>
              </a:spcBef>
            </a:pPr>
            <a:r>
              <a:rPr lang="it-IT" sz="2800" b="1" i="1">
                <a:solidFill>
                  <a:schemeClr val="accent2"/>
                </a:solidFill>
              </a:rPr>
              <a:t>Ancora è la suscettibilità alla modulazione da parte di fattori fisiologici: età, sesso, fattori ormonali.</a:t>
            </a:r>
          </a:p>
          <a:p>
            <a:pPr algn="just">
              <a:spcBef>
                <a:spcPct val="50000"/>
              </a:spcBef>
            </a:pPr>
            <a:r>
              <a:rPr lang="it-IT" sz="2800" b="1" i="1">
                <a:solidFill>
                  <a:schemeClr val="accent2"/>
                </a:solidFill>
              </a:rPr>
              <a:t>La curva dose-risposta è sigmoide, quindi con una </a:t>
            </a:r>
            <a:r>
              <a:rPr lang="it-IT" sz="2800" b="1" i="1" u="sng">
                <a:solidFill>
                  <a:srgbClr val="FF3300"/>
                </a:solidFill>
              </a:rPr>
              <a:t>soglia</a:t>
            </a:r>
            <a:r>
              <a:rPr lang="it-IT" sz="2800" b="1" i="1">
                <a:solidFill>
                  <a:schemeClr val="accent2"/>
                </a:solidFill>
              </a:rPr>
              <a:t> e un </a:t>
            </a:r>
            <a:r>
              <a:rPr lang="it-IT" sz="2800" b="1" i="1" u="sng">
                <a:solidFill>
                  <a:srgbClr val="FF3300"/>
                </a:solidFill>
              </a:rPr>
              <a:t>effetto massimo</a:t>
            </a:r>
            <a:r>
              <a:rPr lang="it-IT" sz="2800" b="1" i="1">
                <a:solidFill>
                  <a:schemeClr val="accent2"/>
                </a:solidFill>
              </a:rPr>
              <a: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lin ang="5400000" scaled="1"/>
        </a:gradFill>
        <a:effectLst/>
      </p:bgPr>
    </p:bg>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066800" y="228600"/>
            <a:ext cx="693420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52227" name="Text Box 3"/>
          <p:cNvSpPr txBox="1">
            <a:spLocks noChangeArrowheads="1"/>
          </p:cNvSpPr>
          <p:nvPr/>
        </p:nvSpPr>
        <p:spPr bwMode="auto">
          <a:xfrm>
            <a:off x="838200" y="1289050"/>
            <a:ext cx="7543800" cy="4792663"/>
          </a:xfrm>
          <a:prstGeom prst="rect">
            <a:avLst/>
          </a:prstGeom>
          <a:noFill/>
          <a:ln w="9525">
            <a:noFill/>
            <a:miter lim="800000"/>
            <a:headEnd/>
            <a:tailEnd/>
          </a:ln>
        </p:spPr>
        <p:txBody>
          <a:bodyPr>
            <a:spAutoFit/>
          </a:bodyPr>
          <a:lstStyle/>
          <a:p>
            <a:pPr algn="ctr">
              <a:spcBef>
                <a:spcPct val="50000"/>
              </a:spcBef>
            </a:pPr>
            <a:r>
              <a:rPr lang="it-IT" sz="2800" b="1" i="1" dirty="0">
                <a:solidFill>
                  <a:srgbClr val="FF3300"/>
                </a:solidFill>
              </a:rPr>
              <a:t>LA PATOGENESI DELLA NEOPLASIA</a:t>
            </a:r>
            <a:endParaRPr lang="it-IT" sz="2800" b="1" i="1" dirty="0">
              <a:solidFill>
                <a:srgbClr val="008000"/>
              </a:solidFill>
            </a:endParaRPr>
          </a:p>
          <a:p>
            <a:pPr algn="just">
              <a:spcBef>
                <a:spcPct val="50000"/>
              </a:spcBef>
            </a:pPr>
            <a:r>
              <a:rPr lang="it-IT" sz="2800" b="1" i="1" dirty="0">
                <a:solidFill>
                  <a:srgbClr val="008000"/>
                </a:solidFill>
              </a:rPr>
              <a:t>Promozione</a:t>
            </a:r>
            <a:endParaRPr lang="it-IT" sz="2800" b="1" i="1" dirty="0">
              <a:solidFill>
                <a:schemeClr val="accent2"/>
              </a:solidFill>
            </a:endParaRPr>
          </a:p>
          <a:p>
            <a:pPr algn="just">
              <a:spcBef>
                <a:spcPct val="50000"/>
              </a:spcBef>
            </a:pPr>
            <a:r>
              <a:rPr lang="it-IT" sz="2800" b="1" i="1" dirty="0">
                <a:solidFill>
                  <a:srgbClr val="FF3300"/>
                </a:solidFill>
              </a:rPr>
              <a:t>La soglia è conseguenza della natura reversibile.</a:t>
            </a:r>
          </a:p>
          <a:p>
            <a:pPr algn="just">
              <a:spcBef>
                <a:spcPct val="50000"/>
              </a:spcBef>
            </a:pPr>
            <a:r>
              <a:rPr lang="it-IT" sz="2800" b="1" i="1" dirty="0">
                <a:solidFill>
                  <a:schemeClr val="accent2"/>
                </a:solidFill>
              </a:rPr>
              <a:t>L’effetto massimo è dovuto alla saturazione dei legami e/o alla promozione di tutte le cellule iniziate.</a:t>
            </a:r>
          </a:p>
          <a:p>
            <a:pPr algn="just">
              <a:spcBef>
                <a:spcPct val="50000"/>
              </a:spcBef>
            </a:pPr>
            <a:r>
              <a:rPr lang="it-IT" sz="2800" b="1" i="1" dirty="0">
                <a:solidFill>
                  <a:srgbClr val="7030A0"/>
                </a:solidFill>
              </a:rPr>
              <a:t>La potenza relativa di un agente promovente può essere determinata in funzione della sua abilità a indurre crescita clonale delle cellule iniziate.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lin ang="5400000" scaled="1"/>
        </a:gradFill>
        <a:effectLst/>
      </p:bgPr>
    </p:bg>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1066800" y="228600"/>
            <a:ext cx="693420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53251" name="Text Box 3"/>
          <p:cNvSpPr txBox="1">
            <a:spLocks noChangeArrowheads="1"/>
          </p:cNvSpPr>
          <p:nvPr/>
        </p:nvSpPr>
        <p:spPr bwMode="auto">
          <a:xfrm>
            <a:off x="838200" y="1289050"/>
            <a:ext cx="7543800" cy="5646738"/>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LA PATOGENESI DELLA NEOPLASIA</a:t>
            </a:r>
            <a:endParaRPr lang="it-IT" sz="2800" b="1" i="1">
              <a:solidFill>
                <a:srgbClr val="008000"/>
              </a:solidFill>
            </a:endParaRPr>
          </a:p>
          <a:p>
            <a:pPr algn="just">
              <a:spcBef>
                <a:spcPct val="50000"/>
              </a:spcBef>
            </a:pPr>
            <a:r>
              <a:rPr lang="it-IT" sz="2800" b="1" i="1">
                <a:solidFill>
                  <a:srgbClr val="008000"/>
                </a:solidFill>
              </a:rPr>
              <a:t>Progressione</a:t>
            </a:r>
            <a:endParaRPr lang="it-IT" sz="2800" b="1" i="1">
              <a:solidFill>
                <a:schemeClr val="accent2"/>
              </a:solidFill>
            </a:endParaRPr>
          </a:p>
          <a:p>
            <a:pPr algn="just">
              <a:spcBef>
                <a:spcPct val="50000"/>
              </a:spcBef>
            </a:pPr>
            <a:r>
              <a:rPr lang="it-IT" sz="2800" b="1" i="1">
                <a:solidFill>
                  <a:schemeClr val="accent2"/>
                </a:solidFill>
              </a:rPr>
              <a:t>La caratteristica della </a:t>
            </a:r>
            <a:r>
              <a:rPr lang="it-IT" sz="2800" b="1" i="1" u="sng">
                <a:solidFill>
                  <a:srgbClr val="FF3300"/>
                </a:solidFill>
              </a:rPr>
              <a:t>progressione</a:t>
            </a:r>
            <a:r>
              <a:rPr lang="it-IT" sz="2800" b="1" i="1">
                <a:solidFill>
                  <a:schemeClr val="accent2"/>
                </a:solidFill>
              </a:rPr>
              <a:t> maligna (velocità di crescita, invasività, frequenza delle metastasi, risposta ormonale, caratteristiche morfologiche) varia indipendentemente dagli sviluppi della malattia.</a:t>
            </a:r>
          </a:p>
          <a:p>
            <a:pPr algn="just">
              <a:spcBef>
                <a:spcPct val="50000"/>
              </a:spcBef>
            </a:pPr>
            <a:r>
              <a:rPr lang="it-IT" sz="2800" b="1" i="1">
                <a:solidFill>
                  <a:schemeClr val="accent2"/>
                </a:solidFill>
              </a:rPr>
              <a:t>Sua caratteristica è l’</a:t>
            </a:r>
            <a:r>
              <a:rPr lang="it-IT" sz="2800" b="1" i="1" u="sng">
                <a:solidFill>
                  <a:srgbClr val="FF3300"/>
                </a:solidFill>
              </a:rPr>
              <a:t>irreversibilità</a:t>
            </a:r>
            <a:r>
              <a:rPr lang="it-IT" sz="2800" b="1" i="1">
                <a:solidFill>
                  <a:schemeClr val="accent2"/>
                </a:solidFill>
              </a:rPr>
              <a:t>.</a:t>
            </a:r>
          </a:p>
          <a:p>
            <a:pPr algn="just">
              <a:spcBef>
                <a:spcPct val="50000"/>
              </a:spcBef>
            </a:pPr>
            <a:r>
              <a:rPr lang="it-IT" sz="2800" b="1" i="1">
                <a:solidFill>
                  <a:schemeClr val="accent2"/>
                </a:solidFill>
              </a:rPr>
              <a:t>Le lesioni pre-maligne, nella fase di progressione, accadono stocasticamente (per semplice probabilità statistica)</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lin ang="5400000" scaled="1"/>
        </a:gradFill>
        <a:effectLst/>
      </p:bgPr>
    </p:bg>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1066800" y="228600"/>
            <a:ext cx="693420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54275" name="Text Box 3"/>
          <p:cNvSpPr txBox="1">
            <a:spLocks noChangeArrowheads="1"/>
          </p:cNvSpPr>
          <p:nvPr/>
        </p:nvSpPr>
        <p:spPr bwMode="auto">
          <a:xfrm>
            <a:off x="838200" y="1562100"/>
            <a:ext cx="7543800" cy="4152900"/>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MECCANISMI CELLULARI E MOLECOLARI DEGLI STADI DELLA CANCEROGENESI</a:t>
            </a:r>
            <a:endParaRPr lang="it-IT" sz="2800" b="1" i="1">
              <a:solidFill>
                <a:srgbClr val="008000"/>
              </a:solidFill>
            </a:endParaRPr>
          </a:p>
          <a:p>
            <a:pPr algn="just">
              <a:spcBef>
                <a:spcPct val="50000"/>
              </a:spcBef>
            </a:pPr>
            <a:r>
              <a:rPr lang="it-IT" sz="2800" b="1" i="1">
                <a:solidFill>
                  <a:srgbClr val="008000"/>
                </a:solidFill>
              </a:rPr>
              <a:t>Iniziazione </a:t>
            </a:r>
            <a:endParaRPr lang="it-IT" sz="2800" b="1" i="1">
              <a:solidFill>
                <a:schemeClr val="accent2"/>
              </a:solidFill>
            </a:endParaRPr>
          </a:p>
          <a:p>
            <a:pPr algn="just">
              <a:spcBef>
                <a:spcPct val="50000"/>
              </a:spcBef>
            </a:pPr>
            <a:r>
              <a:rPr lang="it-IT" sz="2800" b="1" i="1">
                <a:solidFill>
                  <a:schemeClr val="accent2"/>
                </a:solidFill>
              </a:rPr>
              <a:t>Sono fondamentali 3 processi:</a:t>
            </a:r>
          </a:p>
          <a:p>
            <a:pPr algn="just">
              <a:spcBef>
                <a:spcPct val="50000"/>
              </a:spcBef>
            </a:pPr>
            <a:r>
              <a:rPr lang="it-IT" sz="2800" b="1" i="1">
                <a:solidFill>
                  <a:schemeClr val="accent2"/>
                </a:solidFill>
              </a:rPr>
              <a:t>1. Metabolismo</a:t>
            </a:r>
          </a:p>
          <a:p>
            <a:pPr algn="just">
              <a:spcBef>
                <a:spcPct val="50000"/>
              </a:spcBef>
            </a:pPr>
            <a:r>
              <a:rPr lang="it-IT" sz="2800" b="1" i="1">
                <a:solidFill>
                  <a:schemeClr val="accent2"/>
                </a:solidFill>
              </a:rPr>
              <a:t>2. Riparazione del DNA</a:t>
            </a:r>
          </a:p>
          <a:p>
            <a:pPr algn="just">
              <a:spcBef>
                <a:spcPct val="50000"/>
              </a:spcBef>
            </a:pPr>
            <a:r>
              <a:rPr lang="it-IT" sz="2800" b="1" i="1">
                <a:solidFill>
                  <a:schemeClr val="accent2"/>
                </a:solidFill>
              </a:rPr>
              <a:t>3. Proliferazione cellulare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lin ang="5400000" scaled="1"/>
        </a:gradFill>
        <a:effectLst/>
      </p:bgPr>
    </p:bg>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1066800" y="228600"/>
            <a:ext cx="693420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55299" name="Text Box 3"/>
          <p:cNvSpPr txBox="1">
            <a:spLocks noChangeArrowheads="1"/>
          </p:cNvSpPr>
          <p:nvPr/>
        </p:nvSpPr>
        <p:spPr bwMode="auto">
          <a:xfrm>
            <a:off x="838200" y="1562100"/>
            <a:ext cx="7543800" cy="5219700"/>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MECCANISMI CELLULARI E MOLECOLARI DEGLI STADI DELLA CANCEROGENESI</a:t>
            </a:r>
            <a:endParaRPr lang="it-IT" sz="2800" b="1" i="1">
              <a:solidFill>
                <a:srgbClr val="008000"/>
              </a:solidFill>
            </a:endParaRPr>
          </a:p>
          <a:p>
            <a:pPr algn="just">
              <a:spcBef>
                <a:spcPct val="50000"/>
              </a:spcBef>
            </a:pPr>
            <a:r>
              <a:rPr lang="it-IT" sz="2800" b="1" i="1">
                <a:solidFill>
                  <a:srgbClr val="008000"/>
                </a:solidFill>
              </a:rPr>
              <a:t>Iniziazione </a:t>
            </a:r>
            <a:endParaRPr lang="it-IT" sz="2800" b="1" i="1">
              <a:solidFill>
                <a:schemeClr val="accent2"/>
              </a:solidFill>
            </a:endParaRPr>
          </a:p>
          <a:p>
            <a:pPr algn="just">
              <a:spcBef>
                <a:spcPct val="50000"/>
              </a:spcBef>
            </a:pPr>
            <a:r>
              <a:rPr lang="it-IT" sz="2800" b="1" i="1">
                <a:solidFill>
                  <a:schemeClr val="accent2"/>
                </a:solidFill>
              </a:rPr>
              <a:t>Si possono osservare:</a:t>
            </a:r>
          </a:p>
          <a:p>
            <a:pPr algn="just">
              <a:spcBef>
                <a:spcPct val="50000"/>
              </a:spcBef>
            </a:pPr>
            <a:r>
              <a:rPr lang="it-IT" sz="2800" b="1" i="1">
                <a:solidFill>
                  <a:schemeClr val="accent2"/>
                </a:solidFill>
              </a:rPr>
              <a:t>1. Semplici mutazioni (transizioni, transversioni, piccole delezioni) coinvolgenti il genoma cellulare;</a:t>
            </a:r>
          </a:p>
          <a:p>
            <a:pPr algn="just">
              <a:spcBef>
                <a:spcPct val="50000"/>
              </a:spcBef>
            </a:pPr>
            <a:r>
              <a:rPr lang="it-IT" sz="2800" b="1" i="1">
                <a:solidFill>
                  <a:schemeClr val="accent2"/>
                </a:solidFill>
              </a:rPr>
              <a:t>2. In alcune specie o tessuti, mutazioni puntiformi  da protooncogeni e/o potenziali oncogeni cellulari;</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lin ang="5400000" scaled="1"/>
        </a:gradFill>
        <a:effectLst/>
      </p:bgPr>
    </p:bg>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1066800" y="228600"/>
            <a:ext cx="693420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56323" name="Text Box 3"/>
          <p:cNvSpPr txBox="1">
            <a:spLocks noChangeArrowheads="1"/>
          </p:cNvSpPr>
          <p:nvPr/>
        </p:nvSpPr>
        <p:spPr bwMode="auto">
          <a:xfrm>
            <a:off x="838200" y="1562100"/>
            <a:ext cx="7543800" cy="3082925"/>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MECCANISMI CELLULARI E MOLECOLARI DEGLI STADI DELLA CANCEROGENESI</a:t>
            </a:r>
            <a:endParaRPr lang="it-IT" sz="2800" b="1" i="1">
              <a:solidFill>
                <a:srgbClr val="008000"/>
              </a:solidFill>
            </a:endParaRPr>
          </a:p>
          <a:p>
            <a:pPr algn="just">
              <a:spcBef>
                <a:spcPct val="50000"/>
              </a:spcBef>
            </a:pPr>
            <a:r>
              <a:rPr lang="it-IT" sz="2800" b="1" i="1">
                <a:solidFill>
                  <a:srgbClr val="008000"/>
                </a:solidFill>
              </a:rPr>
              <a:t>Iniziazione </a:t>
            </a:r>
            <a:endParaRPr lang="it-IT" sz="2800" b="1" i="1">
              <a:solidFill>
                <a:schemeClr val="accent2"/>
              </a:solidFill>
            </a:endParaRPr>
          </a:p>
          <a:p>
            <a:pPr algn="just">
              <a:spcBef>
                <a:spcPct val="50000"/>
              </a:spcBef>
            </a:pPr>
            <a:r>
              <a:rPr lang="it-IT" sz="2800" b="1" i="1">
                <a:solidFill>
                  <a:schemeClr val="accent2"/>
                </a:solidFill>
              </a:rPr>
              <a:t>3. Mutazioni nei geni delle vie di transduzione del segnale che possono esitare in un fenotipo alterato.</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lin ang="5400000" scaled="1"/>
        </a:gradFill>
        <a:effectLst/>
      </p:bgPr>
    </p:bg>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066800" y="228600"/>
            <a:ext cx="693420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57347" name="Text Box 3"/>
          <p:cNvSpPr txBox="1">
            <a:spLocks noChangeArrowheads="1"/>
          </p:cNvSpPr>
          <p:nvPr/>
        </p:nvSpPr>
        <p:spPr bwMode="auto">
          <a:xfrm>
            <a:off x="838200" y="1562100"/>
            <a:ext cx="7543800" cy="4792663"/>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MECCANISMI CELLULARI E MOLECOLARI DEGLI STADI DELLA CANCEROGENESI</a:t>
            </a:r>
            <a:endParaRPr lang="it-IT" sz="2800" b="1" i="1">
              <a:solidFill>
                <a:srgbClr val="008000"/>
              </a:solidFill>
            </a:endParaRPr>
          </a:p>
          <a:p>
            <a:pPr algn="just">
              <a:spcBef>
                <a:spcPct val="50000"/>
              </a:spcBef>
            </a:pPr>
            <a:r>
              <a:rPr lang="it-IT" sz="2800" b="1" i="1">
                <a:solidFill>
                  <a:srgbClr val="008000"/>
                </a:solidFill>
              </a:rPr>
              <a:t>Promozione</a:t>
            </a:r>
            <a:endParaRPr lang="it-IT" sz="2800" b="1" i="1">
              <a:solidFill>
                <a:schemeClr val="accent2"/>
              </a:solidFill>
            </a:endParaRPr>
          </a:p>
          <a:p>
            <a:pPr algn="just">
              <a:spcBef>
                <a:spcPct val="50000"/>
              </a:spcBef>
            </a:pPr>
            <a:r>
              <a:rPr lang="it-IT" sz="2800" b="1" i="1">
                <a:solidFill>
                  <a:schemeClr val="accent2"/>
                </a:solidFill>
              </a:rPr>
              <a:t>Gli agenti promoventi possono indurre i loro effetti per la loro abilità ad alterare l’espressione genica.</a:t>
            </a:r>
          </a:p>
          <a:p>
            <a:pPr algn="just">
              <a:spcBef>
                <a:spcPct val="50000"/>
              </a:spcBef>
            </a:pPr>
            <a:r>
              <a:rPr lang="it-IT" sz="2800" b="1" i="1">
                <a:solidFill>
                  <a:schemeClr val="accent2"/>
                </a:solidFill>
              </a:rPr>
              <a:t>Turbano la via dei segnali di transduzione.</a:t>
            </a:r>
          </a:p>
          <a:p>
            <a:pPr algn="just">
              <a:spcBef>
                <a:spcPct val="50000"/>
              </a:spcBef>
            </a:pPr>
            <a:r>
              <a:rPr lang="it-IT" sz="2800" b="1" i="1">
                <a:solidFill>
                  <a:schemeClr val="accent2"/>
                </a:solidFill>
              </a:rPr>
              <a:t>Il meccanismo di alterazione dell’espressione genica può essere mediato da recettori specifici.</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lin ang="5400000" scaled="1"/>
        </a:gradFill>
        <a:effectLst/>
      </p:bgPr>
    </p:bg>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1066800" y="228600"/>
            <a:ext cx="693420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58371" name="Text Box 3"/>
          <p:cNvSpPr txBox="1">
            <a:spLocks noChangeArrowheads="1"/>
          </p:cNvSpPr>
          <p:nvPr/>
        </p:nvSpPr>
        <p:spPr bwMode="auto">
          <a:xfrm>
            <a:off x="609600" y="1219200"/>
            <a:ext cx="8001000" cy="5430838"/>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MECCANISMI CELLULARI E MOLECOLARI DEGLI STADI DELLA CANCEROGENESI</a:t>
            </a:r>
            <a:endParaRPr lang="it-IT" sz="2800" b="1" i="1">
              <a:solidFill>
                <a:srgbClr val="008000"/>
              </a:solidFill>
            </a:endParaRPr>
          </a:p>
          <a:p>
            <a:pPr algn="just">
              <a:spcBef>
                <a:spcPct val="50000"/>
              </a:spcBef>
            </a:pPr>
            <a:r>
              <a:rPr lang="it-IT" sz="2800" b="1" i="1">
                <a:solidFill>
                  <a:srgbClr val="008000"/>
                </a:solidFill>
              </a:rPr>
              <a:t>Promozione</a:t>
            </a:r>
            <a:endParaRPr lang="it-IT" sz="2800" b="1" i="1">
              <a:solidFill>
                <a:schemeClr val="accent2"/>
              </a:solidFill>
            </a:endParaRPr>
          </a:p>
          <a:p>
            <a:pPr algn="just"/>
            <a:r>
              <a:rPr lang="it-IT" sz="2800" b="1" i="1">
                <a:solidFill>
                  <a:schemeClr val="accent2"/>
                </a:solidFill>
              </a:rPr>
              <a:t>Si possono osservare:</a:t>
            </a:r>
          </a:p>
          <a:p>
            <a:pPr algn="just"/>
            <a:r>
              <a:rPr lang="it-IT" sz="2800" b="1" i="1">
                <a:solidFill>
                  <a:schemeClr val="accent2"/>
                </a:solidFill>
              </a:rPr>
              <a:t>1. Amplificazioni reversibili o repressione dell’espressione genica mediata da recettori specifici per lo specifico agente promovente;</a:t>
            </a:r>
          </a:p>
          <a:p>
            <a:pPr algn="just"/>
            <a:r>
              <a:rPr lang="it-IT" sz="2800" b="1" i="1">
                <a:solidFill>
                  <a:schemeClr val="accent2"/>
                </a:solidFill>
              </a:rPr>
              <a:t>2. Inibizione dell’apoptosi da parte dell’agente promovente;</a:t>
            </a:r>
          </a:p>
          <a:p>
            <a:pPr algn="just"/>
            <a:r>
              <a:rPr lang="it-IT" sz="2800" b="1" i="1">
                <a:solidFill>
                  <a:schemeClr val="accent2"/>
                </a:solidFill>
              </a:rPr>
              <a:t>3. Non alterazioni strutturali dirette del DNA per azione  diretta o dopo metabolismo dell’agente promovente.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lin ang="5400000" scaled="1"/>
        </a:gradFill>
        <a:effectLst/>
      </p:bgPr>
    </p:bg>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1066800" y="228600"/>
            <a:ext cx="693420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59395" name="Text Box 3"/>
          <p:cNvSpPr txBox="1">
            <a:spLocks noChangeArrowheads="1"/>
          </p:cNvSpPr>
          <p:nvPr/>
        </p:nvSpPr>
        <p:spPr bwMode="auto">
          <a:xfrm>
            <a:off x="609600" y="1219200"/>
            <a:ext cx="8001000" cy="5432425"/>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MECCANISMI CELLULARI E MOLECOLARI DEGLI STADI DELLA CANCEROGENESI</a:t>
            </a:r>
            <a:endParaRPr lang="it-IT" sz="2800" b="1" i="1">
              <a:solidFill>
                <a:srgbClr val="008000"/>
              </a:solidFill>
            </a:endParaRPr>
          </a:p>
          <a:p>
            <a:pPr algn="just">
              <a:spcBef>
                <a:spcPct val="50000"/>
              </a:spcBef>
            </a:pPr>
            <a:r>
              <a:rPr lang="it-IT" sz="2800" b="1" i="1">
                <a:solidFill>
                  <a:srgbClr val="008000"/>
                </a:solidFill>
              </a:rPr>
              <a:t>Progressione</a:t>
            </a:r>
            <a:endParaRPr lang="it-IT" sz="2800" b="1" i="1">
              <a:solidFill>
                <a:schemeClr val="accent2"/>
              </a:solidFill>
            </a:endParaRPr>
          </a:p>
          <a:p>
            <a:pPr algn="just">
              <a:spcBef>
                <a:spcPct val="50000"/>
              </a:spcBef>
            </a:pPr>
            <a:r>
              <a:rPr lang="it-IT" sz="2800" b="1" i="1">
                <a:solidFill>
                  <a:schemeClr val="accent2"/>
                </a:solidFill>
              </a:rPr>
              <a:t>Generalmente si sviluppa da cellule in fase di promozione, ma può direttamente svilupparsi da cellule normali, come risultato di una dose elevata, citotossica, di un agente cancerogeno completo, capace cioè di indurre iniziazione e progressione.</a:t>
            </a:r>
          </a:p>
          <a:p>
            <a:pPr algn="just">
              <a:spcBef>
                <a:spcPct val="50000"/>
              </a:spcBef>
            </a:pPr>
            <a:r>
              <a:rPr lang="it-IT" sz="2800" b="1" i="1">
                <a:solidFill>
                  <a:schemeClr val="accent2"/>
                </a:solidFill>
              </a:rPr>
              <a:t>Cellule in stato di progressione possono evolvere con caratteristiche di </a:t>
            </a:r>
            <a:r>
              <a:rPr lang="it-IT" sz="2800" b="1" i="1">
                <a:solidFill>
                  <a:srgbClr val="FF3300"/>
                </a:solidFill>
              </a:rPr>
              <a:t>invasività</a:t>
            </a:r>
            <a:r>
              <a:rPr lang="it-IT" sz="2800" b="1" i="1">
                <a:solidFill>
                  <a:schemeClr val="accent2"/>
                </a:solidFill>
              </a:rPr>
              <a:t>, </a:t>
            </a:r>
            <a:r>
              <a:rPr lang="it-IT" sz="2800" b="1" i="1">
                <a:solidFill>
                  <a:srgbClr val="FF3300"/>
                </a:solidFill>
              </a:rPr>
              <a:t>crescita metastatica</a:t>
            </a:r>
            <a:r>
              <a:rPr lang="it-IT" sz="2800" b="1" i="1">
                <a:solidFill>
                  <a:schemeClr val="accent2"/>
                </a:solidFill>
              </a:rPr>
              <a:t> e </a:t>
            </a:r>
            <a:r>
              <a:rPr lang="it-IT" sz="2800" b="1" i="1">
                <a:solidFill>
                  <a:srgbClr val="FF3300"/>
                </a:solidFill>
              </a:rPr>
              <a:t>anapalsia</a:t>
            </a:r>
            <a:r>
              <a:rPr lang="it-IT" sz="2800" b="1" i="1">
                <a:solidFill>
                  <a:schemeClr val="accent2"/>
                </a:solidFill>
              </a:rPr>
              <a: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lin ang="5400000" scaled="1"/>
        </a:gradFill>
        <a:effectLst/>
      </p:bgPr>
    </p:bg>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1066800" y="228600"/>
            <a:ext cx="693420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60419" name="Text Box 3"/>
          <p:cNvSpPr txBox="1">
            <a:spLocks noChangeArrowheads="1"/>
          </p:cNvSpPr>
          <p:nvPr/>
        </p:nvSpPr>
        <p:spPr bwMode="auto">
          <a:xfrm>
            <a:off x="609600" y="1870075"/>
            <a:ext cx="8001000" cy="3509963"/>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MECCANISMI CELLULARI E MOLECOLARI DEGLI STADI DELLA CANCEROGENESI</a:t>
            </a:r>
            <a:endParaRPr lang="it-IT" sz="2800" b="1" i="1">
              <a:solidFill>
                <a:srgbClr val="008000"/>
              </a:solidFill>
            </a:endParaRPr>
          </a:p>
          <a:p>
            <a:pPr algn="just">
              <a:spcBef>
                <a:spcPct val="50000"/>
              </a:spcBef>
            </a:pPr>
            <a:r>
              <a:rPr lang="it-IT" sz="2800" b="1" i="1">
                <a:solidFill>
                  <a:srgbClr val="008000"/>
                </a:solidFill>
              </a:rPr>
              <a:t>Progressione</a:t>
            </a:r>
            <a:endParaRPr lang="it-IT" sz="2800" b="1" i="1">
              <a:solidFill>
                <a:schemeClr val="accent2"/>
              </a:solidFill>
            </a:endParaRPr>
          </a:p>
          <a:p>
            <a:pPr algn="just">
              <a:spcBef>
                <a:spcPct val="50000"/>
              </a:spcBef>
            </a:pPr>
            <a:r>
              <a:rPr lang="it-IT" sz="2800" b="1" i="1">
                <a:solidFill>
                  <a:schemeClr val="accent2"/>
                </a:solidFill>
              </a:rPr>
              <a:t>Anaplasia: </a:t>
            </a:r>
            <a:r>
              <a:rPr lang="it-IT" sz="2800" b="1" i="1">
                <a:solidFill>
                  <a:srgbClr val="FF3300"/>
                </a:solidFill>
              </a:rPr>
              <a:t>processo o stato di una neoplasia caratterizzato da perdita delle normali differenziazioni cellulari, organizzazioni tissutali e funzioni</a:t>
            </a:r>
            <a:r>
              <a:rPr lang="it-IT" sz="2800" b="1" i="1">
                <a:solidFill>
                  <a:schemeClr val="accent2"/>
                </a:solidFill>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asarett F"/>
          <p:cNvPicPr>
            <a:picLocks noChangeAspect="1" noChangeArrowheads="1"/>
          </p:cNvPicPr>
          <p:nvPr/>
        </p:nvPicPr>
        <p:blipFill>
          <a:blip r:embed="rId2" cstate="print"/>
          <a:srcRect t="1752" b="1752"/>
          <a:stretch>
            <a:fillRect/>
          </a:stretch>
        </p:blipFill>
        <p:spPr bwMode="auto">
          <a:xfrm>
            <a:off x="827088" y="184150"/>
            <a:ext cx="2573337" cy="6578600"/>
          </a:xfrm>
          <a:prstGeom prst="rect">
            <a:avLst/>
          </a:prstGeom>
          <a:noFill/>
          <a:ln w="9525">
            <a:noFill/>
            <a:miter lim="800000"/>
            <a:headEnd/>
            <a:tailEnd/>
          </a:ln>
        </p:spPr>
      </p:pic>
      <p:pic>
        <p:nvPicPr>
          <p:cNvPr id="36867" name="Picture 5" descr="Casarett F"/>
          <p:cNvPicPr>
            <a:picLocks noChangeAspect="1" noChangeArrowheads="1"/>
          </p:cNvPicPr>
          <p:nvPr/>
        </p:nvPicPr>
        <p:blipFill>
          <a:blip r:embed="rId3" cstate="print"/>
          <a:srcRect l="4053" t="5090" r="810" b="9004"/>
          <a:stretch>
            <a:fillRect/>
          </a:stretch>
        </p:blipFill>
        <p:spPr bwMode="auto">
          <a:xfrm>
            <a:off x="3687763" y="1930400"/>
            <a:ext cx="4776787" cy="4464050"/>
          </a:xfrm>
          <a:prstGeom prst="rect">
            <a:avLst/>
          </a:prstGeom>
          <a:noFill/>
          <a:ln w="9525">
            <a:noFill/>
            <a:miter lim="800000"/>
            <a:headEnd/>
            <a:tailEnd/>
          </a:ln>
        </p:spPr>
      </p:pic>
      <p:sp>
        <p:nvSpPr>
          <p:cNvPr id="36868" name="Text Box 6"/>
          <p:cNvSpPr txBox="1">
            <a:spLocks noChangeArrowheads="1"/>
          </p:cNvSpPr>
          <p:nvPr/>
        </p:nvSpPr>
        <p:spPr bwMode="auto">
          <a:xfrm>
            <a:off x="3678238" y="215900"/>
            <a:ext cx="5218112" cy="1373188"/>
          </a:xfrm>
          <a:prstGeom prst="rect">
            <a:avLst/>
          </a:prstGeom>
          <a:solidFill>
            <a:srgbClr val="DDDDDD"/>
          </a:solidFill>
          <a:ln w="9525">
            <a:noFill/>
            <a:miter lim="800000"/>
            <a:headEnd/>
            <a:tailEnd/>
          </a:ln>
        </p:spPr>
        <p:txBody>
          <a:bodyPr>
            <a:spAutoFit/>
          </a:bodyPr>
          <a:lstStyle/>
          <a:p>
            <a:pPr algn="ctr"/>
            <a:r>
              <a:rPr lang="it-IT" sz="2800" b="1">
                <a:latin typeface="Verdana" pitchFamily="34" charset="0"/>
              </a:rPr>
              <a:t>CANCEROGENESI PER ALCHILAZIONE DIRETTA DEL DNA</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lin ang="5400000" scaled="1"/>
        </a:gradFill>
        <a:effectLst/>
      </p:bgPr>
    </p:bg>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066800" y="228600"/>
            <a:ext cx="693420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61443" name="Text Box 3"/>
          <p:cNvSpPr txBox="1">
            <a:spLocks noChangeArrowheads="1"/>
          </p:cNvSpPr>
          <p:nvPr/>
        </p:nvSpPr>
        <p:spPr bwMode="auto">
          <a:xfrm>
            <a:off x="609600" y="1143000"/>
            <a:ext cx="8001000" cy="5219700"/>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MECCANISMI CELLULARI E MOLECOLARI DEGLI STADI DELLA CANCEROGENESI</a:t>
            </a:r>
            <a:endParaRPr lang="it-IT" sz="2800" b="1" i="1">
              <a:solidFill>
                <a:srgbClr val="008000"/>
              </a:solidFill>
            </a:endParaRPr>
          </a:p>
          <a:p>
            <a:pPr algn="just">
              <a:spcBef>
                <a:spcPct val="50000"/>
              </a:spcBef>
            </a:pPr>
            <a:r>
              <a:rPr lang="it-IT" sz="2800" b="1" i="1">
                <a:solidFill>
                  <a:srgbClr val="008000"/>
                </a:solidFill>
              </a:rPr>
              <a:t>Progressione</a:t>
            </a:r>
            <a:endParaRPr lang="it-IT" sz="2800" b="1" i="1">
              <a:solidFill>
                <a:schemeClr val="accent2"/>
              </a:solidFill>
            </a:endParaRPr>
          </a:p>
          <a:p>
            <a:pPr algn="just">
              <a:spcBef>
                <a:spcPct val="50000"/>
              </a:spcBef>
            </a:pPr>
            <a:r>
              <a:rPr lang="it-IT" sz="2800" b="1" i="1">
                <a:solidFill>
                  <a:schemeClr val="accent2"/>
                </a:solidFill>
              </a:rPr>
              <a:t>Si possono osservare:</a:t>
            </a:r>
          </a:p>
          <a:p>
            <a:pPr algn="just">
              <a:spcBef>
                <a:spcPct val="50000"/>
              </a:spcBef>
            </a:pPr>
            <a:r>
              <a:rPr lang="it-IT" sz="2800" b="1" i="1">
                <a:solidFill>
                  <a:schemeClr val="accent2"/>
                </a:solidFill>
              </a:rPr>
              <a:t>1. Alterazioni genetiche complesse risultanti da una evoluzione di instabilità cariotipica (translocazione cromosomica, delezione, amplificazione genica, ricombinazione);</a:t>
            </a:r>
          </a:p>
          <a:p>
            <a:pPr algn="just">
              <a:spcBef>
                <a:spcPct val="50000"/>
              </a:spcBef>
            </a:pPr>
            <a:r>
              <a:rPr lang="it-IT" sz="2800" b="1" i="1">
                <a:solidFill>
                  <a:schemeClr val="accent2"/>
                </a:solidFill>
              </a:rPr>
              <a:t>2. Cambiamenti irreversibili nell’espressione genica, inclusa quella fetale, alterata espressione genica dei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lin ang="5400000" scaled="1"/>
        </a:gradFill>
        <a:effectLst/>
      </p:bgPr>
    </p:bg>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066800" y="228600"/>
            <a:ext cx="693420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62467" name="Text Box 3"/>
          <p:cNvSpPr txBox="1">
            <a:spLocks noChangeArrowheads="1"/>
          </p:cNvSpPr>
          <p:nvPr/>
        </p:nvSpPr>
        <p:spPr bwMode="auto">
          <a:xfrm>
            <a:off x="609600" y="1563688"/>
            <a:ext cx="8001000" cy="4151312"/>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MECCANISMI CELLULARI E MOLECOLARI DEGLI STADI DELLA CANCEROGENESI</a:t>
            </a:r>
            <a:endParaRPr lang="it-IT" sz="2800" b="1" i="1">
              <a:solidFill>
                <a:srgbClr val="008000"/>
              </a:solidFill>
            </a:endParaRPr>
          </a:p>
          <a:p>
            <a:pPr algn="just">
              <a:spcBef>
                <a:spcPct val="50000"/>
              </a:spcBef>
            </a:pPr>
            <a:r>
              <a:rPr lang="it-IT" sz="2800" b="1" i="1">
                <a:solidFill>
                  <a:srgbClr val="008000"/>
                </a:solidFill>
              </a:rPr>
              <a:t>Progressione</a:t>
            </a:r>
            <a:endParaRPr lang="it-IT" sz="2800" b="1" i="1">
              <a:solidFill>
                <a:schemeClr val="accent2"/>
              </a:solidFill>
            </a:endParaRPr>
          </a:p>
          <a:p>
            <a:pPr algn="just">
              <a:spcBef>
                <a:spcPct val="50000"/>
              </a:spcBef>
            </a:pPr>
            <a:r>
              <a:rPr lang="it-IT" sz="2800" b="1" i="1">
                <a:solidFill>
                  <a:schemeClr val="accent2"/>
                </a:solidFill>
              </a:rPr>
              <a:t>complessi di istocompatibilità maggiore e produzione ormonale ectopica;</a:t>
            </a:r>
          </a:p>
          <a:p>
            <a:pPr algn="just">
              <a:spcBef>
                <a:spcPct val="50000"/>
              </a:spcBef>
            </a:pPr>
            <a:r>
              <a:rPr lang="it-IT" sz="2800" b="1" i="1">
                <a:solidFill>
                  <a:schemeClr val="accent2"/>
                </a:solidFill>
              </a:rPr>
              <a:t>3. Selezione di cellule neoplastiche per una crescita ottimale in risposta all’ambiente cellulare, inclusa l’evoluzione dell’instabilità cariotipica.</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lin ang="5400000" scaled="1"/>
        </a:gradFill>
        <a:effectLst/>
      </p:bgPr>
    </p:bg>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066800" y="228600"/>
            <a:ext cx="6934200" cy="701675"/>
          </a:xfrm>
          <a:prstGeom prst="rect">
            <a:avLst/>
          </a:prstGeom>
          <a:noFill/>
          <a:ln w="9525">
            <a:noFill/>
            <a:miter lim="800000"/>
            <a:headEnd/>
            <a:tailEnd/>
          </a:ln>
        </p:spPr>
        <p:txBody>
          <a:bodyPr>
            <a:spAutoFit/>
          </a:bodyPr>
          <a:lstStyle/>
          <a:p>
            <a:pPr algn="ctr">
              <a:spcBef>
                <a:spcPct val="50000"/>
              </a:spcBef>
            </a:pPr>
            <a:r>
              <a:rPr lang="it-IT" sz="4000" b="1" i="1">
                <a:solidFill>
                  <a:schemeClr val="accent2"/>
                </a:solidFill>
              </a:rPr>
              <a:t>CANCEROGENESI CHIMICA</a:t>
            </a:r>
            <a:endParaRPr lang="it-IT"/>
          </a:p>
        </p:txBody>
      </p:sp>
      <p:sp>
        <p:nvSpPr>
          <p:cNvPr id="63491" name="Text Box 3"/>
          <p:cNvSpPr txBox="1">
            <a:spLocks noChangeArrowheads="1"/>
          </p:cNvSpPr>
          <p:nvPr/>
        </p:nvSpPr>
        <p:spPr bwMode="auto">
          <a:xfrm>
            <a:off x="609600" y="1219200"/>
            <a:ext cx="8001000" cy="5005388"/>
          </a:xfrm>
          <a:prstGeom prst="rect">
            <a:avLst/>
          </a:prstGeom>
          <a:noFill/>
          <a:ln w="9525">
            <a:noFill/>
            <a:miter lim="800000"/>
            <a:headEnd/>
            <a:tailEnd/>
          </a:ln>
        </p:spPr>
        <p:txBody>
          <a:bodyPr>
            <a:spAutoFit/>
          </a:bodyPr>
          <a:lstStyle/>
          <a:p>
            <a:pPr algn="ctr">
              <a:spcBef>
                <a:spcPct val="50000"/>
              </a:spcBef>
            </a:pPr>
            <a:r>
              <a:rPr lang="it-IT" sz="2800" b="1" i="1">
                <a:solidFill>
                  <a:srgbClr val="FF3300"/>
                </a:solidFill>
              </a:rPr>
              <a:t>MECCANISMI CELLULARI E MOLECOLARI DEGLI STADI DELLA CANCEROGENESI</a:t>
            </a:r>
            <a:endParaRPr lang="it-IT" sz="2800" b="1" i="1">
              <a:solidFill>
                <a:srgbClr val="008000"/>
              </a:solidFill>
            </a:endParaRPr>
          </a:p>
          <a:p>
            <a:pPr algn="just">
              <a:spcBef>
                <a:spcPct val="50000"/>
              </a:spcBef>
            </a:pPr>
            <a:r>
              <a:rPr lang="it-IT" sz="2800" b="1" i="1">
                <a:solidFill>
                  <a:srgbClr val="008000"/>
                </a:solidFill>
              </a:rPr>
              <a:t>Progressione</a:t>
            </a:r>
            <a:endParaRPr lang="it-IT" sz="2800" b="1" i="1">
              <a:solidFill>
                <a:schemeClr val="accent2"/>
              </a:solidFill>
            </a:endParaRPr>
          </a:p>
          <a:p>
            <a:pPr algn="just">
              <a:spcBef>
                <a:spcPct val="50000"/>
              </a:spcBef>
            </a:pPr>
            <a:r>
              <a:rPr lang="it-IT" sz="2800" b="1" i="1">
                <a:solidFill>
                  <a:schemeClr val="accent2"/>
                </a:solidFill>
              </a:rPr>
              <a:t>La caratteristica molecolare critica dello stadio di progressione è l’</a:t>
            </a:r>
            <a:r>
              <a:rPr lang="it-IT" sz="2800" b="1" i="1">
                <a:solidFill>
                  <a:srgbClr val="FF3300"/>
                </a:solidFill>
              </a:rPr>
              <a:t>instabilità cariotipica</a:t>
            </a:r>
            <a:r>
              <a:rPr lang="it-IT" sz="2800" b="1" i="1">
                <a:solidFill>
                  <a:schemeClr val="accent2"/>
                </a:solidFill>
              </a:rPr>
              <a:t>. </a:t>
            </a:r>
          </a:p>
          <a:p>
            <a:pPr algn="just">
              <a:spcBef>
                <a:spcPct val="50000"/>
              </a:spcBef>
            </a:pPr>
            <a:r>
              <a:rPr lang="it-IT" sz="2800" b="1" i="1">
                <a:solidFill>
                  <a:schemeClr val="accent2"/>
                </a:solidFill>
              </a:rPr>
              <a:t>I meccanismi di tale instabilità sono molti e includono: rottura dell’apparato mitotico, alterazioni della funzione dei telomeri, ipometilazione del DNA, ricombinazione, amplificazione genica e transposizione genica.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684213" y="549275"/>
            <a:ext cx="7772400" cy="5688013"/>
          </a:xfrm>
          <a:solidFill>
            <a:schemeClr val="bg1"/>
          </a:solidFill>
        </p:spPr>
        <p:txBody>
          <a:bodyPr/>
          <a:lstStyle/>
          <a:p>
            <a:pPr indent="-76200" eaLnBrk="1" hangingPunct="1">
              <a:lnSpc>
                <a:spcPct val="80000"/>
              </a:lnSpc>
            </a:pPr>
            <a:r>
              <a:rPr lang="it-IT" sz="1800" b="1" smtClean="0"/>
              <a:t> 2] A g e n t i   g e no t o s s i c i   p r i m a r i   (inorganici)</a:t>
            </a:r>
          </a:p>
          <a:p>
            <a:pPr indent="-76200" eaLnBrk="1" hangingPunct="1">
              <a:lnSpc>
                <a:spcPct val="80000"/>
              </a:lnSpc>
            </a:pPr>
            <a:endParaRPr lang="it-IT" sz="1800" b="1" smtClean="0"/>
          </a:p>
          <a:p>
            <a:pPr indent="-76200" eaLnBrk="1" hangingPunct="1">
              <a:lnSpc>
                <a:spcPct val="80000"/>
              </a:lnSpc>
            </a:pPr>
            <a:r>
              <a:rPr lang="it-IT" sz="1800" smtClean="0"/>
              <a:t>a] </a:t>
            </a:r>
            <a:r>
              <a:rPr lang="it-IT" sz="1800" smtClean="0">
                <a:solidFill>
                  <a:schemeClr val="accent2"/>
                </a:solidFill>
              </a:rPr>
              <a:t>Composti inorganici radioattivi</a:t>
            </a:r>
          </a:p>
          <a:p>
            <a:pPr indent="-76200" eaLnBrk="1" hangingPunct="1">
              <a:lnSpc>
                <a:spcPct val="80000"/>
              </a:lnSpc>
            </a:pPr>
            <a:r>
              <a:rPr lang="it-IT" sz="1800" smtClean="0"/>
              <a:t>	uranio, radio e gas radon </a:t>
            </a:r>
            <a:r>
              <a:rPr lang="it-IT" sz="1800" smtClean="0">
                <a:cs typeface="Times New Roman" pitchFamily="18" charset="0"/>
              </a:rPr>
              <a:t>→</a:t>
            </a:r>
            <a:r>
              <a:rPr lang="it-IT" sz="1800" smtClean="0"/>
              <a:t> carcinogenicità attribuibile a radioattività. </a:t>
            </a:r>
          </a:p>
          <a:p>
            <a:pPr indent="-76200" eaLnBrk="1" hangingPunct="1">
              <a:lnSpc>
                <a:spcPct val="80000"/>
              </a:lnSpc>
            </a:pPr>
            <a:r>
              <a:rPr lang="it-IT" sz="1800" smtClean="0"/>
              <a:t>	</a:t>
            </a:r>
            <a:r>
              <a:rPr lang="it-IT" sz="1800" smtClean="0">
                <a:solidFill>
                  <a:srgbClr val="FF3300"/>
                </a:solidFill>
              </a:rPr>
              <a:t>Uranio, radio e radon </a:t>
            </a:r>
            <a:r>
              <a:rPr lang="it-IT" sz="1800" smtClean="0">
                <a:solidFill>
                  <a:srgbClr val="FF3300"/>
                </a:solidFill>
                <a:cs typeface="Times New Roman" pitchFamily="18" charset="0"/>
              </a:rPr>
              <a:t>→</a:t>
            </a:r>
            <a:r>
              <a:rPr lang="it-IT" sz="1800" smtClean="0">
                <a:solidFill>
                  <a:srgbClr val="FF3300"/>
                </a:solidFill>
              </a:rPr>
              <a:t> cancro polmonare nei minatori</a:t>
            </a:r>
            <a:r>
              <a:rPr lang="it-IT" sz="1800" smtClean="0"/>
              <a:t> </a:t>
            </a:r>
          </a:p>
          <a:p>
            <a:pPr indent="-76200" eaLnBrk="1" hangingPunct="1">
              <a:lnSpc>
                <a:spcPct val="80000"/>
              </a:lnSpc>
            </a:pPr>
            <a:r>
              <a:rPr lang="it-IT" sz="1800" smtClean="0"/>
              <a:t>	Radon nelle abitazioni	</a:t>
            </a:r>
          </a:p>
          <a:p>
            <a:pPr indent="-76200" eaLnBrk="1" hangingPunct="1">
              <a:lnSpc>
                <a:spcPct val="80000"/>
              </a:lnSpc>
            </a:pPr>
            <a:r>
              <a:rPr lang="it-IT" sz="1800" smtClean="0"/>
              <a:t>	</a:t>
            </a:r>
            <a:r>
              <a:rPr lang="it-IT" sz="1800" smtClean="0">
                <a:solidFill>
                  <a:srgbClr val="FF3300"/>
                </a:solidFill>
              </a:rPr>
              <a:t>Elementi radioattivi o loro composti </a:t>
            </a:r>
            <a:r>
              <a:rPr lang="it-IT" sz="1800" smtClean="0">
                <a:solidFill>
                  <a:srgbClr val="FF3300"/>
                </a:solidFill>
                <a:cs typeface="Times New Roman" pitchFamily="18" charset="0"/>
              </a:rPr>
              <a:t>→</a:t>
            </a:r>
            <a:r>
              <a:rPr lang="it-IT" sz="1800" smtClean="0">
                <a:solidFill>
                  <a:srgbClr val="FF3300"/>
                </a:solidFill>
              </a:rPr>
              <a:t> concentrazione in organi o 	tessuti </a:t>
            </a:r>
            <a:r>
              <a:rPr lang="it-IT" sz="1800" smtClean="0">
                <a:solidFill>
                  <a:srgbClr val="FF3300"/>
                </a:solidFill>
                <a:cs typeface="Times New Roman" pitchFamily="18" charset="0"/>
              </a:rPr>
              <a:t>→</a:t>
            </a:r>
            <a:r>
              <a:rPr lang="it-IT" sz="1800" smtClean="0">
                <a:solidFill>
                  <a:srgbClr val="FF3300"/>
                </a:solidFill>
              </a:rPr>
              <a:t> rischio di cancro (iodio e stronzio)</a:t>
            </a:r>
            <a:r>
              <a:rPr lang="it-IT" sz="1800" smtClean="0"/>
              <a:t> </a:t>
            </a:r>
          </a:p>
          <a:p>
            <a:pPr indent="-76200" eaLnBrk="1" hangingPunct="1">
              <a:lnSpc>
                <a:spcPct val="80000"/>
              </a:lnSpc>
            </a:pPr>
            <a:r>
              <a:rPr lang="it-IT" sz="1800" smtClean="0"/>
              <a:t>b] </a:t>
            </a:r>
            <a:r>
              <a:rPr lang="it-IT" sz="1800" smtClean="0">
                <a:solidFill>
                  <a:schemeClr val="accent2"/>
                </a:solidFill>
              </a:rPr>
              <a:t>Metalli e ioni metallici</a:t>
            </a:r>
          </a:p>
          <a:p>
            <a:pPr indent="-76200" eaLnBrk="1" hangingPunct="1">
              <a:lnSpc>
                <a:spcPct val="80000"/>
              </a:lnSpc>
            </a:pPr>
            <a:r>
              <a:rPr lang="it-IT" sz="1800" smtClean="0"/>
              <a:t>	Titanio, nickel, cromo, cobalto, piombo, manganese, berillio 	</a:t>
            </a:r>
          </a:p>
          <a:p>
            <a:pPr indent="-76200" eaLnBrk="1" hangingPunct="1">
              <a:lnSpc>
                <a:spcPct val="80000"/>
              </a:lnSpc>
            </a:pPr>
            <a:r>
              <a:rPr lang="it-IT" sz="1800" smtClean="0"/>
              <a:t>	cancerogeni ( soprattutto titanio e nickel)</a:t>
            </a:r>
          </a:p>
          <a:p>
            <a:pPr indent="-76200" eaLnBrk="1" hangingPunct="1">
              <a:lnSpc>
                <a:spcPct val="80000"/>
              </a:lnSpc>
            </a:pPr>
            <a:r>
              <a:rPr lang="it-IT" sz="1800" smtClean="0"/>
              <a:t> 	</a:t>
            </a:r>
            <a:r>
              <a:rPr lang="it-IT" sz="1800" smtClean="0">
                <a:solidFill>
                  <a:srgbClr val="FF3300"/>
                </a:solidFill>
              </a:rPr>
              <a:t>tumori nel punto di applicazione (sarcomi nei ratti dopo iniezione s.c.)</a:t>
            </a:r>
          </a:p>
          <a:p>
            <a:pPr indent="-76200" eaLnBrk="1" hangingPunct="1">
              <a:lnSpc>
                <a:spcPct val="80000"/>
              </a:lnSpc>
            </a:pPr>
            <a:r>
              <a:rPr lang="it-IT" sz="1800" smtClean="0"/>
              <a:t>c] </a:t>
            </a:r>
            <a:r>
              <a:rPr lang="it-IT" sz="1800" smtClean="0">
                <a:solidFill>
                  <a:schemeClr val="accent2"/>
                </a:solidFill>
              </a:rPr>
              <a:t>Complessi di coordinazione del platino(II)</a:t>
            </a:r>
          </a:p>
          <a:p>
            <a:pPr indent="-76200" eaLnBrk="1" hangingPunct="1">
              <a:lnSpc>
                <a:spcPct val="80000"/>
              </a:lnSpc>
            </a:pPr>
            <a:r>
              <a:rPr lang="it-IT" sz="1800" smtClean="0"/>
              <a:t>	</a:t>
            </a:r>
            <a:r>
              <a:rPr lang="it-IT" sz="1800" smtClean="0">
                <a:solidFill>
                  <a:srgbClr val="FF3300"/>
                </a:solidFill>
              </a:rPr>
              <a:t>cis-diclorodiaminoplatino usato nella terapia antitumorale</a:t>
            </a:r>
            <a:r>
              <a:rPr lang="it-IT" sz="1800" smtClean="0"/>
              <a:t>.</a:t>
            </a:r>
          </a:p>
          <a:p>
            <a:pPr indent="-76200" eaLnBrk="1" hangingPunct="1">
              <a:lnSpc>
                <a:spcPct val="80000"/>
              </a:lnSpc>
            </a:pPr>
            <a:r>
              <a:rPr lang="it-IT" sz="1800" smtClean="0"/>
              <a:t>	mutageni che agiscono sul sistema Salmonella typhimurium di Ames </a:t>
            </a:r>
          </a:p>
          <a:p>
            <a:pPr indent="-76200" eaLnBrk="1" hangingPunct="1">
              <a:lnSpc>
                <a:spcPct val="80000"/>
              </a:lnSpc>
            </a:pPr>
            <a:r>
              <a:rPr lang="it-IT" sz="1800" smtClean="0"/>
              <a:t>	potenti cancerogeni come risulta da diversi test:</a:t>
            </a:r>
          </a:p>
          <a:p>
            <a:pPr marL="808038" lvl="1" eaLnBrk="1" hangingPunct="1">
              <a:lnSpc>
                <a:spcPct val="80000"/>
              </a:lnSpc>
              <a:buFont typeface="Wingdings" pitchFamily="2" charset="2"/>
              <a:buChar char="ü"/>
            </a:pPr>
            <a:r>
              <a:rPr lang="it-IT" sz="1600" b="1" smtClean="0"/>
              <a:t>induzione di tumori polmonari nel topo</a:t>
            </a:r>
          </a:p>
          <a:p>
            <a:pPr marL="808038" lvl="1" eaLnBrk="1" hangingPunct="1">
              <a:lnSpc>
                <a:spcPct val="80000"/>
              </a:lnSpc>
              <a:buFont typeface="Wingdings" pitchFamily="2" charset="2"/>
              <a:buChar char="ü"/>
            </a:pPr>
            <a:r>
              <a:rPr lang="it-IT" sz="1600" b="1" smtClean="0"/>
              <a:t> iniziazione di tumori cutanei quando applicati alla cute di topo e seguiti       dalla promozione con esteri di forbolo </a:t>
            </a:r>
          </a:p>
          <a:p>
            <a:pPr marL="808038" lvl="1" eaLnBrk="1" hangingPunct="1">
              <a:lnSpc>
                <a:spcPct val="80000"/>
              </a:lnSpc>
              <a:buFont typeface="Wingdings" pitchFamily="2" charset="2"/>
              <a:buChar char="ü"/>
            </a:pPr>
            <a:r>
              <a:rPr lang="it-IT" sz="1600" b="1" smtClean="0"/>
              <a:t> induzione di sarcomi dopo iniezione sottocutanea</a:t>
            </a:r>
            <a:r>
              <a:rPr lang="it-IT" sz="1600" smtClean="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4294967295"/>
          </p:nvPr>
        </p:nvSpPr>
        <p:spPr>
          <a:xfrm>
            <a:off x="292100" y="723900"/>
            <a:ext cx="8509000" cy="5372100"/>
          </a:xfrm>
          <a:solidFill>
            <a:schemeClr val="bg1"/>
          </a:solidFill>
        </p:spPr>
        <p:txBody>
          <a:bodyPr/>
          <a:lstStyle/>
          <a:p>
            <a:pPr eaLnBrk="1" hangingPunct="1">
              <a:lnSpc>
                <a:spcPct val="80000"/>
              </a:lnSpc>
            </a:pPr>
            <a:r>
              <a:rPr lang="it-IT" sz="2000" b="1" smtClean="0"/>
              <a:t>3] A g e n t i   g e n o t o s s i c i   s e c o n d a r i   [p r o c a n c e r o g e n i]</a:t>
            </a:r>
          </a:p>
          <a:p>
            <a:pPr eaLnBrk="1" hangingPunct="1">
              <a:lnSpc>
                <a:spcPct val="80000"/>
              </a:lnSpc>
            </a:pPr>
            <a:r>
              <a:rPr lang="it-IT" sz="1800" smtClean="0"/>
              <a:t>	</a:t>
            </a:r>
            <a:r>
              <a:rPr lang="it-IT" sz="1800" smtClean="0">
                <a:solidFill>
                  <a:srgbClr val="FF3300"/>
                </a:solidFill>
              </a:rPr>
              <a:t>Necessaria attivazione metabolica</a:t>
            </a:r>
          </a:p>
          <a:p>
            <a:pPr eaLnBrk="1" hangingPunct="1">
              <a:lnSpc>
                <a:spcPct val="80000"/>
              </a:lnSpc>
            </a:pPr>
            <a:r>
              <a:rPr lang="it-IT" sz="1800" smtClean="0">
                <a:solidFill>
                  <a:srgbClr val="FF3300"/>
                </a:solidFill>
              </a:rPr>
              <a:t>	Maggior parte dei carcerogeni chimici</a:t>
            </a:r>
          </a:p>
          <a:p>
            <a:pPr eaLnBrk="1" hangingPunct="1">
              <a:lnSpc>
                <a:spcPct val="80000"/>
              </a:lnSpc>
            </a:pPr>
            <a:r>
              <a:rPr lang="it-IT" sz="1800" smtClean="0">
                <a:solidFill>
                  <a:srgbClr val="FF3300"/>
                </a:solidFill>
              </a:rPr>
              <a:t>	Non causano cancro nel sito di applicazione (ad eccezione idrocarburi 	policiclici aromatici) </a:t>
            </a:r>
          </a:p>
          <a:p>
            <a:pPr eaLnBrk="1" hangingPunct="1">
              <a:lnSpc>
                <a:spcPct val="80000"/>
              </a:lnSpc>
            </a:pPr>
            <a:r>
              <a:rPr lang="it-IT" sz="1800" smtClean="0">
                <a:solidFill>
                  <a:srgbClr val="FF3300"/>
                </a:solidFill>
              </a:rPr>
              <a:t>	Cancerogeni per tessuti distanti dove avviene attivazione</a:t>
            </a:r>
            <a:r>
              <a:rPr lang="it-IT" sz="1800" smtClean="0"/>
              <a:t> </a:t>
            </a:r>
          </a:p>
          <a:p>
            <a:pPr eaLnBrk="1" hangingPunct="1">
              <a:lnSpc>
                <a:spcPct val="80000"/>
              </a:lnSpc>
            </a:pPr>
            <a:r>
              <a:rPr lang="it-IT" sz="1800" smtClean="0"/>
              <a:t>a] </a:t>
            </a:r>
            <a:r>
              <a:rPr lang="it-IT" sz="1800" b="1" smtClean="0"/>
              <a:t>Idrocarburi aromatici policiclici </a:t>
            </a:r>
          </a:p>
          <a:p>
            <a:pPr eaLnBrk="1" hangingPunct="1">
              <a:lnSpc>
                <a:spcPct val="80000"/>
              </a:lnSpc>
            </a:pPr>
            <a:r>
              <a:rPr lang="it-IT" sz="1800" smtClean="0"/>
              <a:t> 	costituiti da diversi anelli aromatici legati fra loro</a:t>
            </a:r>
          </a:p>
          <a:p>
            <a:pPr eaLnBrk="1" hangingPunct="1">
              <a:lnSpc>
                <a:spcPct val="80000"/>
              </a:lnSpc>
            </a:pPr>
            <a:r>
              <a:rPr lang="it-IT" sz="1800" smtClean="0"/>
              <a:t> 	presenti in prodotti ambientali</a:t>
            </a:r>
          </a:p>
          <a:p>
            <a:pPr eaLnBrk="1" hangingPunct="1">
              <a:lnSpc>
                <a:spcPct val="80000"/>
              </a:lnSpc>
            </a:pPr>
            <a:r>
              <a:rPr lang="it-IT" sz="1800" smtClean="0"/>
              <a:t>	</a:t>
            </a:r>
            <a:r>
              <a:rPr lang="it-IT" sz="1800" smtClean="0">
                <a:solidFill>
                  <a:schemeClr val="accent2"/>
                </a:solidFill>
              </a:rPr>
              <a:t>coinvolti nel cancro polmonare (fumatori o lavoratori con catrame)</a:t>
            </a:r>
            <a:r>
              <a:rPr lang="it-IT" sz="1800" smtClean="0"/>
              <a:t> </a:t>
            </a:r>
          </a:p>
          <a:p>
            <a:pPr eaLnBrk="1" hangingPunct="1">
              <a:lnSpc>
                <a:spcPct val="80000"/>
              </a:lnSpc>
            </a:pPr>
            <a:r>
              <a:rPr lang="it-IT" sz="1800" smtClean="0"/>
              <a:t>	</a:t>
            </a:r>
            <a:r>
              <a:rPr lang="it-IT" sz="1800" smtClean="0">
                <a:solidFill>
                  <a:srgbClr val="FF3300"/>
                </a:solidFill>
              </a:rPr>
              <a:t>Roditori sensibili a 3-metilcolantrene e 7,12-dimetilbenzantracene</a:t>
            </a:r>
            <a:r>
              <a:rPr lang="it-IT" sz="1800" smtClean="0"/>
              <a:t> :</a:t>
            </a:r>
          </a:p>
          <a:p>
            <a:pPr eaLnBrk="1" hangingPunct="1">
              <a:lnSpc>
                <a:spcPct val="80000"/>
              </a:lnSpc>
            </a:pPr>
            <a:r>
              <a:rPr lang="it-IT" sz="1800" smtClean="0"/>
              <a:t>	Applicazione cutanea  </a:t>
            </a:r>
            <a:r>
              <a:rPr lang="it-IT" sz="1800" smtClean="0">
                <a:cs typeface="Times New Roman" pitchFamily="18" charset="0"/>
              </a:rPr>
              <a:t>→</a:t>
            </a:r>
            <a:r>
              <a:rPr lang="it-IT" sz="1800" smtClean="0"/>
              <a:t> carcinomi   Iniezione s.c.         sarcomi</a:t>
            </a:r>
          </a:p>
          <a:p>
            <a:pPr eaLnBrk="1" hangingPunct="1">
              <a:lnSpc>
                <a:spcPct val="80000"/>
              </a:lnSpc>
            </a:pPr>
            <a:r>
              <a:rPr lang="it-IT" sz="1800" smtClean="0"/>
              <a:t>	Studi struttura-attività cancerogena nel topo</a:t>
            </a:r>
          </a:p>
          <a:p>
            <a:pPr eaLnBrk="1" hangingPunct="1">
              <a:lnSpc>
                <a:spcPct val="80000"/>
              </a:lnSpc>
            </a:pPr>
            <a:r>
              <a:rPr lang="it-IT" sz="1800" smtClean="0"/>
              <a:t> 	Scheletro benz[a]antracenico angolare. Antracene non cancerogeno, 	ben[a]antracene debole cancerogenicità.</a:t>
            </a:r>
          </a:p>
          <a:p>
            <a:pPr eaLnBrk="1" hangingPunct="1">
              <a:lnSpc>
                <a:spcPct val="80000"/>
              </a:lnSpc>
            </a:pPr>
            <a:r>
              <a:rPr lang="it-IT" sz="1800" smtClean="0"/>
              <a:t>	Aggiunta altro anello benzenico in posizioni selezionate </a:t>
            </a:r>
          </a:p>
          <a:p>
            <a:pPr eaLnBrk="1" hangingPunct="1">
              <a:lnSpc>
                <a:spcPct val="80000"/>
              </a:lnSpc>
            </a:pPr>
            <a:r>
              <a:rPr lang="it-IT" sz="1800" smtClean="0"/>
              <a:t>	 potente cancerogenicità (dibenz[a,]antracene, benzo[a]pirene)</a:t>
            </a:r>
          </a:p>
          <a:p>
            <a:pPr eaLnBrk="1" hangingPunct="1">
              <a:lnSpc>
                <a:spcPct val="80000"/>
              </a:lnSpc>
            </a:pPr>
            <a:r>
              <a:rPr lang="it-IT" sz="1800" smtClean="0"/>
              <a:t> 	Introduzione gruppi metilici su carboni specifici dell'anello </a:t>
            </a:r>
          </a:p>
          <a:p>
            <a:pPr eaLnBrk="1" hangingPunct="1">
              <a:lnSpc>
                <a:spcPct val="80000"/>
              </a:lnSpc>
            </a:pPr>
            <a:r>
              <a:rPr lang="it-IT" sz="1800" smtClean="0"/>
              <a:t>	aumento cancerogenicità (7,12-dimetilbenz[a] antracene (DMBA) </a:t>
            </a:r>
          </a:p>
        </p:txBody>
      </p:sp>
      <p:sp>
        <p:nvSpPr>
          <p:cNvPr id="9219" name="AutoShape 5"/>
          <p:cNvSpPr>
            <a:spLocks noChangeArrowheads="1"/>
          </p:cNvSpPr>
          <p:nvPr/>
        </p:nvSpPr>
        <p:spPr bwMode="auto">
          <a:xfrm>
            <a:off x="3378200" y="3784600"/>
            <a:ext cx="277813" cy="193675"/>
          </a:xfrm>
          <a:prstGeom prst="rightArrow">
            <a:avLst>
              <a:gd name="adj1" fmla="val 50000"/>
              <a:gd name="adj2" fmla="val 35861"/>
            </a:avLst>
          </a:prstGeom>
          <a:solidFill>
            <a:srgbClr val="FF6600"/>
          </a:solidFill>
          <a:ln w="9525">
            <a:solidFill>
              <a:schemeClr val="tx1"/>
            </a:solidFill>
            <a:miter lim="800000"/>
            <a:headEnd/>
            <a:tailEnd/>
          </a:ln>
        </p:spPr>
        <p:txBody>
          <a:bodyPr wrap="none" anchor="ctr"/>
          <a:lstStyle/>
          <a:p>
            <a:pPr eaLnBrk="1" hangingPunct="1"/>
            <a:endParaRPr lang="it-IT"/>
          </a:p>
        </p:txBody>
      </p:sp>
      <p:sp>
        <p:nvSpPr>
          <p:cNvPr id="9220" name="AutoShape 6"/>
          <p:cNvSpPr>
            <a:spLocks noChangeArrowheads="1"/>
          </p:cNvSpPr>
          <p:nvPr/>
        </p:nvSpPr>
        <p:spPr bwMode="auto">
          <a:xfrm>
            <a:off x="6084888" y="3789363"/>
            <a:ext cx="315912" cy="206375"/>
          </a:xfrm>
          <a:prstGeom prst="rightArrow">
            <a:avLst>
              <a:gd name="adj1" fmla="val 50000"/>
              <a:gd name="adj2" fmla="val 38269"/>
            </a:avLst>
          </a:prstGeom>
          <a:solidFill>
            <a:srgbClr val="FF6600"/>
          </a:solidFill>
          <a:ln w="9525">
            <a:solidFill>
              <a:schemeClr val="tx1"/>
            </a:solidFill>
            <a:miter lim="800000"/>
            <a:headEnd/>
            <a:tailEnd/>
          </a:ln>
        </p:spPr>
        <p:txBody>
          <a:bodyPr wrap="none" anchor="ctr"/>
          <a:lstStyle/>
          <a:p>
            <a:pPr eaLnBrk="1" hangingPunct="1"/>
            <a:endParaRPr lang="it-I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4294967295"/>
          </p:nvPr>
        </p:nvSpPr>
        <p:spPr>
          <a:xfrm>
            <a:off x="611188" y="620713"/>
            <a:ext cx="8178800" cy="5322887"/>
          </a:xfrm>
          <a:solidFill>
            <a:schemeClr val="bg1"/>
          </a:solidFill>
        </p:spPr>
        <p:txBody>
          <a:bodyPr/>
          <a:lstStyle/>
          <a:p>
            <a:pPr eaLnBrk="1" hangingPunct="1">
              <a:lnSpc>
                <a:spcPct val="80000"/>
              </a:lnSpc>
            </a:pPr>
            <a:r>
              <a:rPr lang="it-IT" sz="1800" dirty="0" smtClean="0"/>
              <a:t>b] </a:t>
            </a:r>
            <a:r>
              <a:rPr lang="it-IT" sz="1800" b="1" dirty="0" smtClean="0"/>
              <a:t>Amine aromatiche </a:t>
            </a:r>
            <a:r>
              <a:rPr lang="it-IT" sz="1800" b="1" dirty="0" err="1" smtClean="0"/>
              <a:t>monocicliche</a:t>
            </a:r>
            <a:endParaRPr lang="it-IT" sz="1800" b="1" dirty="0" smtClean="0"/>
          </a:p>
          <a:p>
            <a:pPr eaLnBrk="1" hangingPunct="1">
              <a:lnSpc>
                <a:spcPct val="80000"/>
              </a:lnSpc>
            </a:pPr>
            <a:r>
              <a:rPr lang="it-IT" sz="1800" dirty="0" smtClean="0"/>
              <a:t>	</a:t>
            </a:r>
            <a:r>
              <a:rPr lang="it-IT" sz="1800" dirty="0" smtClean="0">
                <a:solidFill>
                  <a:srgbClr val="FF3300"/>
                </a:solidFill>
              </a:rPr>
              <a:t>Prototipo anilina a lungo considerata non cancerogena ma</a:t>
            </a:r>
          </a:p>
          <a:p>
            <a:pPr eaLnBrk="1" hangingPunct="1">
              <a:lnSpc>
                <a:spcPct val="80000"/>
              </a:lnSpc>
            </a:pPr>
            <a:r>
              <a:rPr lang="it-IT" sz="1800" dirty="0" smtClean="0">
                <a:solidFill>
                  <a:srgbClr val="FF3300"/>
                </a:solidFill>
              </a:rPr>
              <a:t>	in saggio a lungo termine con alto dosaggio </a:t>
            </a:r>
            <a:r>
              <a:rPr lang="it-IT" sz="1800" dirty="0" smtClean="0">
                <a:solidFill>
                  <a:srgbClr val="FF3300"/>
                </a:solidFill>
                <a:cs typeface="Times New Roman" pitchFamily="18" charset="0"/>
              </a:rPr>
              <a:t>→</a:t>
            </a:r>
            <a:r>
              <a:rPr lang="it-IT" sz="1800" dirty="0" smtClean="0">
                <a:solidFill>
                  <a:srgbClr val="FF3300"/>
                </a:solidFill>
              </a:rPr>
              <a:t> sarcomi (milza)</a:t>
            </a:r>
            <a:r>
              <a:rPr lang="it-IT" sz="1800" dirty="0" smtClean="0"/>
              <a:t>	</a:t>
            </a:r>
          </a:p>
          <a:p>
            <a:pPr eaLnBrk="1" hangingPunct="1">
              <a:lnSpc>
                <a:spcPct val="80000"/>
              </a:lnSpc>
            </a:pPr>
            <a:r>
              <a:rPr lang="it-IT" sz="1800" dirty="0" smtClean="0"/>
              <a:t>	</a:t>
            </a:r>
            <a:r>
              <a:rPr lang="it-IT" sz="1800" dirty="0" err="1" smtClean="0"/>
              <a:t>N-acetilderivato</a:t>
            </a:r>
            <a:r>
              <a:rPr lang="it-IT" sz="1800" dirty="0" smtClean="0"/>
              <a:t>, </a:t>
            </a:r>
            <a:r>
              <a:rPr lang="it-IT" sz="1800" dirty="0" err="1" smtClean="0"/>
              <a:t>acetanilide</a:t>
            </a:r>
            <a:r>
              <a:rPr lang="it-IT" sz="1800" dirty="0" smtClean="0"/>
              <a:t>, non sembra cancerogeno</a:t>
            </a:r>
          </a:p>
          <a:p>
            <a:pPr eaLnBrk="1" hangingPunct="1">
              <a:lnSpc>
                <a:spcPct val="80000"/>
              </a:lnSpc>
            </a:pPr>
            <a:r>
              <a:rPr lang="it-IT" sz="1800" dirty="0" smtClean="0"/>
              <a:t>	derivato </a:t>
            </a:r>
            <a:r>
              <a:rPr lang="it-IT" sz="1800" dirty="0" err="1" smtClean="0"/>
              <a:t>p-idrossi</a:t>
            </a:r>
            <a:r>
              <a:rPr lang="it-IT" sz="1800" dirty="0" smtClean="0"/>
              <a:t> dell'</a:t>
            </a:r>
            <a:r>
              <a:rPr lang="it-IT" sz="1800" dirty="0" err="1" smtClean="0"/>
              <a:t>acetanilide</a:t>
            </a:r>
            <a:r>
              <a:rPr lang="it-IT" sz="1800" dirty="0" smtClean="0"/>
              <a:t> (</a:t>
            </a:r>
            <a:r>
              <a:rPr lang="it-IT" sz="1800" b="1" i="1" dirty="0" smtClean="0"/>
              <a:t>paracetamolo</a:t>
            </a:r>
            <a:r>
              <a:rPr lang="it-IT" sz="1800" dirty="0" smtClean="0"/>
              <a:t>) non cancerogeno 	</a:t>
            </a:r>
          </a:p>
          <a:p>
            <a:pPr eaLnBrk="1" hangingPunct="1">
              <a:lnSpc>
                <a:spcPct val="80000"/>
              </a:lnSpc>
            </a:pPr>
            <a:r>
              <a:rPr lang="it-IT" sz="1800" dirty="0" smtClean="0"/>
              <a:t>	</a:t>
            </a:r>
            <a:r>
              <a:rPr lang="it-IT" sz="1800" b="1" i="1" dirty="0" smtClean="0">
                <a:solidFill>
                  <a:srgbClr val="FF3300"/>
                </a:solidFill>
              </a:rPr>
              <a:t>Fenacetina</a:t>
            </a:r>
            <a:r>
              <a:rPr lang="it-IT" sz="1800" dirty="0" smtClean="0">
                <a:solidFill>
                  <a:srgbClr val="FF3300"/>
                </a:solidFill>
              </a:rPr>
              <a:t> (4-etossiacetanilide) </a:t>
            </a:r>
            <a:r>
              <a:rPr lang="it-IT" sz="1800" dirty="0" smtClean="0">
                <a:solidFill>
                  <a:srgbClr val="FF3300"/>
                </a:solidFill>
                <a:latin typeface="Arial" charset="0"/>
                <a:cs typeface="Arial" charset="0"/>
              </a:rPr>
              <a:t>→</a:t>
            </a:r>
            <a:r>
              <a:rPr lang="it-IT" sz="1800" dirty="0" smtClean="0">
                <a:solidFill>
                  <a:srgbClr val="FF3300"/>
                </a:solidFill>
              </a:rPr>
              <a:t> tumori renali nel ratto</a:t>
            </a:r>
          </a:p>
          <a:p>
            <a:pPr eaLnBrk="1" hangingPunct="1">
              <a:lnSpc>
                <a:spcPct val="80000"/>
              </a:lnSpc>
            </a:pPr>
            <a:r>
              <a:rPr lang="it-IT" sz="1800" dirty="0" smtClean="0"/>
              <a:t>	</a:t>
            </a:r>
            <a:r>
              <a:rPr lang="it-IT" sz="1800" dirty="0" smtClean="0">
                <a:solidFill>
                  <a:schemeClr val="accent2"/>
                </a:solidFill>
              </a:rPr>
              <a:t>Nell'uomo abuso di fenacetina </a:t>
            </a:r>
            <a:r>
              <a:rPr lang="it-IT" sz="1800" dirty="0" smtClean="0">
                <a:solidFill>
                  <a:schemeClr val="accent2"/>
                </a:solidFill>
                <a:latin typeface="Arial" charset="0"/>
                <a:cs typeface="Arial" charset="0"/>
              </a:rPr>
              <a:t>→</a:t>
            </a:r>
            <a:r>
              <a:rPr lang="it-IT" sz="1800" dirty="0" smtClean="0">
                <a:solidFill>
                  <a:schemeClr val="accent2"/>
                </a:solidFill>
              </a:rPr>
              <a:t> tumori vescica e pelvi renale</a:t>
            </a:r>
            <a:r>
              <a:rPr lang="it-IT" sz="1800" dirty="0" smtClean="0"/>
              <a:t>.</a:t>
            </a:r>
          </a:p>
          <a:p>
            <a:pPr eaLnBrk="1" hangingPunct="1">
              <a:lnSpc>
                <a:spcPct val="80000"/>
              </a:lnSpc>
            </a:pPr>
            <a:endParaRPr lang="it-IT" sz="1800" dirty="0" smtClean="0"/>
          </a:p>
          <a:p>
            <a:pPr eaLnBrk="1" hangingPunct="1">
              <a:lnSpc>
                <a:spcPct val="80000"/>
              </a:lnSpc>
            </a:pPr>
            <a:r>
              <a:rPr lang="it-IT" sz="1800" dirty="0" smtClean="0"/>
              <a:t>c] </a:t>
            </a:r>
            <a:r>
              <a:rPr lang="it-IT" sz="1800" b="1" dirty="0" smtClean="0"/>
              <a:t>Amine aromatiche eterocicliche</a:t>
            </a:r>
          </a:p>
          <a:p>
            <a:pPr eaLnBrk="1" hangingPunct="1">
              <a:lnSpc>
                <a:spcPct val="80000"/>
              </a:lnSpc>
            </a:pPr>
            <a:r>
              <a:rPr lang="it-IT" sz="1800" dirty="0" smtClean="0"/>
              <a:t>	Pirolisi di singoli aminoacidi </a:t>
            </a:r>
            <a:r>
              <a:rPr lang="it-IT" sz="1800" dirty="0" smtClean="0">
                <a:latin typeface="Arial" charset="0"/>
                <a:cs typeface="Arial" charset="0"/>
              </a:rPr>
              <a:t>→</a:t>
            </a:r>
            <a:r>
              <a:rPr lang="it-IT" sz="1800" dirty="0" smtClean="0"/>
              <a:t> amine aromatiche eterocicliche (HAA)   	tumori epatici, intestino tenue e crasso, vescica nel ratto maschio</a:t>
            </a:r>
          </a:p>
          <a:p>
            <a:pPr eaLnBrk="1" hangingPunct="1">
              <a:lnSpc>
                <a:spcPct val="80000"/>
              </a:lnSpc>
            </a:pPr>
            <a:r>
              <a:rPr lang="it-IT" sz="1800" dirty="0" smtClean="0"/>
              <a:t>	 - tumori mammari nelle femmine.</a:t>
            </a:r>
          </a:p>
          <a:p>
            <a:pPr eaLnBrk="1" hangingPunct="1">
              <a:lnSpc>
                <a:spcPct val="80000"/>
              </a:lnSpc>
            </a:pPr>
            <a:endParaRPr lang="it-IT" sz="1800" dirty="0" smtClean="0"/>
          </a:p>
          <a:p>
            <a:pPr eaLnBrk="1" hangingPunct="1">
              <a:lnSpc>
                <a:spcPct val="80000"/>
              </a:lnSpc>
            </a:pPr>
            <a:r>
              <a:rPr lang="it-IT" sz="1800" dirty="0" smtClean="0"/>
              <a:t>d] </a:t>
            </a:r>
            <a:r>
              <a:rPr lang="it-IT" sz="1800" b="1" dirty="0" err="1" smtClean="0"/>
              <a:t>Nitrosamine</a:t>
            </a:r>
            <a:r>
              <a:rPr lang="it-IT" sz="1800" b="1" dirty="0" smtClean="0"/>
              <a:t> specifiche del tabacco</a:t>
            </a:r>
          </a:p>
          <a:p>
            <a:pPr eaLnBrk="1" hangingPunct="1">
              <a:lnSpc>
                <a:spcPct val="80000"/>
              </a:lnSpc>
            </a:pPr>
            <a:r>
              <a:rPr lang="it-IT" sz="1800" dirty="0" smtClean="0"/>
              <a:t>	</a:t>
            </a:r>
            <a:r>
              <a:rPr lang="it-IT" sz="1800" dirty="0" err="1" smtClean="0"/>
              <a:t>Nitrosamine</a:t>
            </a:r>
            <a:r>
              <a:rPr lang="it-IT" sz="1800" dirty="0" smtClean="0"/>
              <a:t> cancerogene derivano dalla nicotina e  presenti nel fumo 	</a:t>
            </a:r>
            <a:r>
              <a:rPr lang="it-IT" sz="1800" dirty="0" err="1" smtClean="0">
                <a:solidFill>
                  <a:srgbClr val="FF3300"/>
                </a:solidFill>
              </a:rPr>
              <a:t>Nitrosamine</a:t>
            </a:r>
            <a:r>
              <a:rPr lang="it-IT" sz="1800" dirty="0" smtClean="0">
                <a:solidFill>
                  <a:srgbClr val="FF3300"/>
                </a:solidFill>
              </a:rPr>
              <a:t> tumori a cavità orale e nasale, polmoni, esofago, pancreas  nel 	ratto.</a:t>
            </a:r>
          </a:p>
          <a:p>
            <a:pPr eaLnBrk="1" hangingPunct="1">
              <a:lnSpc>
                <a:spcPct val="80000"/>
              </a:lnSpc>
            </a:pPr>
            <a:r>
              <a:rPr lang="it-IT" sz="1800" dirty="0" smtClean="0"/>
              <a:t>	</a:t>
            </a:r>
            <a:r>
              <a:rPr lang="it-IT" sz="1800" dirty="0" smtClean="0">
                <a:solidFill>
                  <a:schemeClr val="accent2"/>
                </a:solidFill>
              </a:rPr>
              <a:t>Soggetti fumatori ed eccesso alcool </a:t>
            </a:r>
            <a:r>
              <a:rPr lang="it-IT" sz="1800" dirty="0" smtClean="0">
                <a:solidFill>
                  <a:schemeClr val="accent2"/>
                </a:solidFill>
                <a:latin typeface="Arial" charset="0"/>
                <a:cs typeface="Arial" charset="0"/>
              </a:rPr>
              <a:t>→</a:t>
            </a:r>
            <a:r>
              <a:rPr lang="it-IT" sz="1800" dirty="0" smtClean="0">
                <a:solidFill>
                  <a:schemeClr val="accent2"/>
                </a:solidFill>
              </a:rPr>
              <a:t> rischio tumori bocca ed esofago</a:t>
            </a:r>
          </a:p>
        </p:txBody>
      </p:sp>
      <p:sp>
        <p:nvSpPr>
          <p:cNvPr id="3" name="CasellaDiTesto 2"/>
          <p:cNvSpPr txBox="1"/>
          <p:nvPr/>
        </p:nvSpPr>
        <p:spPr>
          <a:xfrm>
            <a:off x="1331640" y="5534561"/>
            <a:ext cx="7128792" cy="1323439"/>
          </a:xfrm>
          <a:prstGeom prst="rect">
            <a:avLst/>
          </a:prstGeom>
          <a:noFill/>
        </p:spPr>
        <p:txBody>
          <a:bodyPr wrap="square" rtlCol="0">
            <a:spAutoFit/>
          </a:bodyPr>
          <a:lstStyle/>
          <a:p>
            <a:r>
              <a:rPr lang="it-IT" sz="1600" dirty="0" smtClean="0"/>
              <a:t>S</a:t>
            </a:r>
            <a:r>
              <a:rPr lang="it-IT" sz="1600" dirty="0" smtClean="0"/>
              <a:t>ono </a:t>
            </a:r>
            <a:r>
              <a:rPr lang="it-IT" sz="1600" dirty="0" smtClean="0"/>
              <a:t>stati identificati almeno 28 composti cancerogeni nel tabacco da masticare. I più dannosi sono le </a:t>
            </a:r>
            <a:r>
              <a:rPr lang="it-IT" sz="1600" b="1" dirty="0" err="1" smtClean="0"/>
              <a:t>nitrosammine</a:t>
            </a:r>
            <a:r>
              <a:rPr lang="it-IT" sz="1600" dirty="0" smtClean="0"/>
              <a:t>, una famiglia di composti presenti in minima quantità anche in alcuni alimenti e riconosciuti come cancerogeni. Come il tabacco contenuto nelle sigarette, anche in quello da masticare sono inoltre presenti </a:t>
            </a:r>
            <a:r>
              <a:rPr lang="it-IT" sz="1600" b="1" dirty="0" smtClean="0"/>
              <a:t>polonio 210</a:t>
            </a:r>
            <a:r>
              <a:rPr lang="it-IT" sz="1600" dirty="0" smtClean="0"/>
              <a:t> e </a:t>
            </a:r>
            <a:r>
              <a:rPr lang="it-IT" sz="1600" b="1" dirty="0" smtClean="0"/>
              <a:t>idrocarburi policiclici aromatici</a:t>
            </a:r>
            <a:r>
              <a:rPr lang="it-IT" sz="1600" dirty="0" smtClean="0"/>
              <a:t>. (www.fondazioneveronesi.it)</a:t>
            </a:r>
            <a:endParaRPr lang="it-IT"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949</TotalTime>
  <Words>2369</Words>
  <Application>Microsoft Office PowerPoint</Application>
  <PresentationFormat>Presentazione su schermo (4:3)</PresentationFormat>
  <Paragraphs>444</Paragraphs>
  <Slides>62</Slides>
  <Notes>2</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62</vt:i4>
      </vt:variant>
    </vt:vector>
  </HeadingPairs>
  <TitlesOfParts>
    <vt:vector size="64" baseType="lpstr">
      <vt:lpstr>Tema di Office</vt:lpstr>
      <vt:lpstr>ISIS/Draw Sketch</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vector>
  </TitlesOfParts>
  <Company>Università di Padova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Uff. Prevenzione Rischi</dc:creator>
  <cp:lastModifiedBy>Zorzet</cp:lastModifiedBy>
  <cp:revision>93</cp:revision>
  <cp:lastPrinted>2003-11-20T11:55:06Z</cp:lastPrinted>
  <dcterms:created xsi:type="dcterms:W3CDTF">2003-04-18T09:15:27Z</dcterms:created>
  <dcterms:modified xsi:type="dcterms:W3CDTF">2017-11-27T12:25:24Z</dcterms:modified>
</cp:coreProperties>
</file>