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65" r:id="rId2"/>
    <p:sldId id="269" r:id="rId3"/>
    <p:sldId id="267" r:id="rId4"/>
    <p:sldId id="270" r:id="rId5"/>
    <p:sldId id="271" r:id="rId6"/>
    <p:sldId id="272" r:id="rId7"/>
    <p:sldId id="276" r:id="rId8"/>
    <p:sldId id="279" r:id="rId9"/>
    <p:sldId id="277" r:id="rId10"/>
    <p:sldId id="282" r:id="rId11"/>
    <p:sldId id="283" r:id="rId12"/>
    <p:sldId id="284" r:id="rId13"/>
    <p:sldId id="285" r:id="rId14"/>
    <p:sldId id="289" r:id="rId15"/>
    <p:sldId id="291" r:id="rId16"/>
    <p:sldId id="293" r:id="rId17"/>
    <p:sldId id="294" r:id="rId18"/>
    <p:sldId id="354" r:id="rId19"/>
    <p:sldId id="375" r:id="rId20"/>
    <p:sldId id="396" r:id="rId21"/>
    <p:sldId id="395" r:id="rId22"/>
    <p:sldId id="397" r:id="rId23"/>
    <p:sldId id="376" r:id="rId24"/>
    <p:sldId id="377" r:id="rId25"/>
    <p:sldId id="378" r:id="rId26"/>
    <p:sldId id="379" r:id="rId27"/>
    <p:sldId id="380" r:id="rId28"/>
    <p:sldId id="356" r:id="rId29"/>
    <p:sldId id="353" r:id="rId30"/>
    <p:sldId id="295" r:id="rId31"/>
    <p:sldId id="296" r:id="rId32"/>
    <p:sldId id="297" r:id="rId33"/>
    <p:sldId id="361" r:id="rId34"/>
    <p:sldId id="381" r:id="rId35"/>
    <p:sldId id="387" r:id="rId36"/>
    <p:sldId id="388" r:id="rId37"/>
    <p:sldId id="392" r:id="rId38"/>
    <p:sldId id="393" r:id="rId39"/>
    <p:sldId id="391" r:id="rId40"/>
    <p:sldId id="382" r:id="rId41"/>
    <p:sldId id="383" r:id="rId42"/>
    <p:sldId id="344" r:id="rId43"/>
    <p:sldId id="298" r:id="rId44"/>
    <p:sldId id="348" r:id="rId45"/>
    <p:sldId id="345" r:id="rId46"/>
    <p:sldId id="346" r:id="rId47"/>
    <p:sldId id="347" r:id="rId48"/>
    <p:sldId id="349" r:id="rId49"/>
    <p:sldId id="350" r:id="rId50"/>
    <p:sldId id="358" r:id="rId51"/>
    <p:sldId id="340" r:id="rId52"/>
    <p:sldId id="384" r:id="rId53"/>
    <p:sldId id="385" r:id="rId54"/>
    <p:sldId id="386" r:id="rId55"/>
    <p:sldId id="303" r:id="rId56"/>
    <p:sldId id="304" r:id="rId57"/>
    <p:sldId id="359" r:id="rId58"/>
    <p:sldId id="305" r:id="rId59"/>
    <p:sldId id="338" r:id="rId60"/>
    <p:sldId id="339" r:id="rId61"/>
    <p:sldId id="360" r:id="rId62"/>
    <p:sldId id="307" r:id="rId63"/>
    <p:sldId id="308" r:id="rId64"/>
    <p:sldId id="309" r:id="rId65"/>
    <p:sldId id="310" r:id="rId66"/>
    <p:sldId id="341" r:id="rId67"/>
    <p:sldId id="364" r:id="rId68"/>
    <p:sldId id="315" r:id="rId69"/>
    <p:sldId id="311" r:id="rId70"/>
    <p:sldId id="365" r:id="rId71"/>
    <p:sldId id="312" r:id="rId72"/>
    <p:sldId id="313" r:id="rId73"/>
    <p:sldId id="366" r:id="rId74"/>
    <p:sldId id="314" r:id="rId75"/>
    <p:sldId id="367" r:id="rId76"/>
    <p:sldId id="316" r:id="rId77"/>
    <p:sldId id="317" r:id="rId78"/>
    <p:sldId id="318" r:id="rId79"/>
    <p:sldId id="319" r:id="rId80"/>
    <p:sldId id="320" r:id="rId81"/>
    <p:sldId id="374" r:id="rId82"/>
  </p:sldIdLst>
  <p:sldSz cx="9144000" cy="6858000" type="screen4x3"/>
  <p:notesSz cx="6858000" cy="9144000"/>
  <p:defaultTextStyle>
    <a:defPPr>
      <a:defRPr lang="it-IT"/>
    </a:defPPr>
    <a:lvl1pPr algn="ctr" rtl="0" fontAlgn="base">
      <a:spcBef>
        <a:spcPct val="0"/>
      </a:spcBef>
      <a:spcAft>
        <a:spcPct val="0"/>
      </a:spcAft>
      <a:defRPr sz="3600" kern="1200">
        <a:solidFill>
          <a:srgbClr val="FF6600"/>
        </a:solidFill>
        <a:latin typeface="Georgia" pitchFamily="18" charset="0"/>
        <a:ea typeface="+mn-ea"/>
        <a:cs typeface="+mn-cs"/>
      </a:defRPr>
    </a:lvl1pPr>
    <a:lvl2pPr marL="457200" algn="ctr" rtl="0" fontAlgn="base">
      <a:spcBef>
        <a:spcPct val="0"/>
      </a:spcBef>
      <a:spcAft>
        <a:spcPct val="0"/>
      </a:spcAft>
      <a:defRPr sz="3600" kern="1200">
        <a:solidFill>
          <a:srgbClr val="FF6600"/>
        </a:solidFill>
        <a:latin typeface="Georgia" pitchFamily="18" charset="0"/>
        <a:ea typeface="+mn-ea"/>
        <a:cs typeface="+mn-cs"/>
      </a:defRPr>
    </a:lvl2pPr>
    <a:lvl3pPr marL="914400" algn="ctr" rtl="0" fontAlgn="base">
      <a:spcBef>
        <a:spcPct val="0"/>
      </a:spcBef>
      <a:spcAft>
        <a:spcPct val="0"/>
      </a:spcAft>
      <a:defRPr sz="3600" kern="1200">
        <a:solidFill>
          <a:srgbClr val="FF6600"/>
        </a:solidFill>
        <a:latin typeface="Georgia" pitchFamily="18" charset="0"/>
        <a:ea typeface="+mn-ea"/>
        <a:cs typeface="+mn-cs"/>
      </a:defRPr>
    </a:lvl3pPr>
    <a:lvl4pPr marL="1371600" algn="ctr" rtl="0" fontAlgn="base">
      <a:spcBef>
        <a:spcPct val="0"/>
      </a:spcBef>
      <a:spcAft>
        <a:spcPct val="0"/>
      </a:spcAft>
      <a:defRPr sz="3600" kern="1200">
        <a:solidFill>
          <a:srgbClr val="FF6600"/>
        </a:solidFill>
        <a:latin typeface="Georgia" pitchFamily="18" charset="0"/>
        <a:ea typeface="+mn-ea"/>
        <a:cs typeface="+mn-cs"/>
      </a:defRPr>
    </a:lvl4pPr>
    <a:lvl5pPr marL="1828800" algn="ctr" rtl="0" fontAlgn="base">
      <a:spcBef>
        <a:spcPct val="0"/>
      </a:spcBef>
      <a:spcAft>
        <a:spcPct val="0"/>
      </a:spcAft>
      <a:defRPr sz="3600" kern="1200">
        <a:solidFill>
          <a:srgbClr val="FF6600"/>
        </a:solidFill>
        <a:latin typeface="Georgia" pitchFamily="18" charset="0"/>
        <a:ea typeface="+mn-ea"/>
        <a:cs typeface="+mn-cs"/>
      </a:defRPr>
    </a:lvl5pPr>
    <a:lvl6pPr marL="2286000" algn="l" defTabSz="914400" rtl="0" eaLnBrk="1" latinLnBrk="0" hangingPunct="1">
      <a:defRPr sz="3600" kern="1200">
        <a:solidFill>
          <a:srgbClr val="FF6600"/>
        </a:solidFill>
        <a:latin typeface="Georgia" pitchFamily="18" charset="0"/>
        <a:ea typeface="+mn-ea"/>
        <a:cs typeface="+mn-cs"/>
      </a:defRPr>
    </a:lvl6pPr>
    <a:lvl7pPr marL="2743200" algn="l" defTabSz="914400" rtl="0" eaLnBrk="1" latinLnBrk="0" hangingPunct="1">
      <a:defRPr sz="3600" kern="1200">
        <a:solidFill>
          <a:srgbClr val="FF6600"/>
        </a:solidFill>
        <a:latin typeface="Georgia" pitchFamily="18" charset="0"/>
        <a:ea typeface="+mn-ea"/>
        <a:cs typeface="+mn-cs"/>
      </a:defRPr>
    </a:lvl7pPr>
    <a:lvl8pPr marL="3200400" algn="l" defTabSz="914400" rtl="0" eaLnBrk="1" latinLnBrk="0" hangingPunct="1">
      <a:defRPr sz="3600" kern="1200">
        <a:solidFill>
          <a:srgbClr val="FF6600"/>
        </a:solidFill>
        <a:latin typeface="Georgia" pitchFamily="18" charset="0"/>
        <a:ea typeface="+mn-ea"/>
        <a:cs typeface="+mn-cs"/>
      </a:defRPr>
    </a:lvl8pPr>
    <a:lvl9pPr marL="3657600" algn="l" defTabSz="914400" rtl="0" eaLnBrk="1" latinLnBrk="0" hangingPunct="1">
      <a:defRPr sz="3600" kern="1200">
        <a:solidFill>
          <a:srgbClr val="FF6600"/>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06666"/>
    <a:srgbClr val="FF9900"/>
    <a:srgbClr val="CCCCFF"/>
    <a:srgbClr val="FF3399"/>
    <a:srgbClr val="FF6699"/>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2" autoAdjust="0"/>
    <p:restoredTop sz="94670" autoAdjust="0"/>
  </p:normalViewPr>
  <p:slideViewPr>
    <p:cSldViewPr>
      <p:cViewPr varScale="1">
        <p:scale>
          <a:sx n="95" d="100"/>
          <a:sy n="95" d="100"/>
        </p:scale>
        <p:origin x="-96"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5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it-IT"/>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it-IT"/>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7E0153C-88EE-4C7D-8B81-359370F521E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01528D-463F-4D86-8A11-47067558763B}" type="slidenum">
              <a:rPr lang="it-IT" smtClean="0"/>
              <a:pPr/>
              <a:t>5</a:t>
            </a:fld>
            <a:endParaRPr lang="it-IT"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D315B6C-057C-492F-9DB6-1A0D3A6F506B}" type="slidenum">
              <a:rPr lang="en-GB" smtClean="0"/>
              <a:pPr/>
              <a:t>41</a:t>
            </a:fld>
            <a:endParaRPr lang="en-GB"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D143D67-B1BD-4EC1-BD72-16B1A7F5FD86}" type="slidenum">
              <a:rPr lang="en-GB" smtClean="0"/>
              <a:pPr/>
              <a:t>52</a:t>
            </a:fld>
            <a:endParaRPr lang="en-GB"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21D31E8-4FFF-4628-BC6A-3D5333D649A2}" type="slidenum">
              <a:rPr lang="en-GB" smtClean="0"/>
              <a:pPr/>
              <a:t>53</a:t>
            </a:fld>
            <a:endParaRPr lang="en-GB"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EBEFDA8-EDFE-4C31-A2B2-433D990CB1B8}" type="slidenum">
              <a:rPr lang="en-GB" smtClean="0"/>
              <a:pPr/>
              <a:t>54</a:t>
            </a:fld>
            <a:endParaRPr lang="en-GB"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45E4F34-D945-43DD-AAF0-ACA215392850}" type="slidenum">
              <a:rPr lang="it-IT" smtClean="0"/>
              <a:pPr/>
              <a:t>70</a:t>
            </a:fld>
            <a:endParaRPr lang="it-IT" smtClean="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eaLnBrk="1" hangingPunct="1"/>
            <a:r>
              <a:rPr lang="it-IT" smtClean="0"/>
              <a:t>Colpiscono anche altre vie urinarie , non diverse da altri uroteliomi, SUSCETTIBILITA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B90B75C-4F8D-408C-B584-8CC75F652FD6}" type="slidenum">
              <a:rPr lang="en-GB" smtClean="0"/>
              <a:pPr/>
              <a:t>19</a:t>
            </a:fld>
            <a:endParaRPr lang="en-GB"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29C3688-16E1-46DA-9F8C-E3A8744371EC}" type="slidenum">
              <a:rPr lang="en-GB" smtClean="0"/>
              <a:pPr/>
              <a:t>23</a:t>
            </a:fld>
            <a:endParaRPr lang="en-GB"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263F75-FA14-4C43-807F-E93AF8EDAFEB}" type="slidenum">
              <a:rPr lang="en-GB" smtClean="0"/>
              <a:pPr/>
              <a:t>24</a:t>
            </a:fld>
            <a:endParaRPr lang="en-GB"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9C951DB-1A75-4416-939A-81654E780D37}" type="slidenum">
              <a:rPr lang="en-GB" smtClean="0"/>
              <a:pPr/>
              <a:t>25</a:t>
            </a:fld>
            <a:endParaRPr lang="en-GB"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7235ABE-E983-4317-BCE3-385353B4B982}" type="slidenum">
              <a:rPr lang="en-GB" smtClean="0"/>
              <a:pPr/>
              <a:t>26</a:t>
            </a:fld>
            <a:endParaRPr lang="en-GB"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B5F91C9-7633-46D9-92DF-A094E4F41589}" type="slidenum">
              <a:rPr lang="en-GB" smtClean="0"/>
              <a:pPr/>
              <a:t>27</a:t>
            </a:fld>
            <a:endParaRPr lang="en-GB"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A70EFDE-02E6-4EAF-BA95-A38BA792AB2D}" type="slidenum">
              <a:rPr lang="en-GB" smtClean="0"/>
              <a:pPr/>
              <a:t>34</a:t>
            </a:fld>
            <a:endParaRPr lang="en-GB"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2996A30-E527-45FE-9EDC-12EEC01D457A}" type="slidenum">
              <a:rPr lang="en-GB" smtClean="0"/>
              <a:pPr/>
              <a:t>40</a:t>
            </a:fld>
            <a:endParaRPr lang="en-GB"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C1FC7E7-4BC0-4998-8742-748428C66990}"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7526571-409A-4FBC-83CA-898FC44B772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7F2E281-3CBC-4847-8CBC-C8EB916345B6}"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1E1D95D-D0A0-40C2-915A-AEC1817EAE1D}"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21EEF92-11E4-42E9-A878-E3DA2238C445}"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981200"/>
            <a:ext cx="3810000" cy="4114800"/>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4A55C4F-9964-4B62-BA8B-5740BBEB157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BD44D39-99EE-4B3A-942D-55A041FE2F0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4003CF6-AE2B-478E-B9CC-E8E926643B9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526D7D9-D69B-4598-B7B8-5D43A9FE6CF5}"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73BB53A4-F9F9-4A88-92AD-DF63A37FEF18}"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96E6252-7F19-431D-B655-8A04EE19490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C14CE918-7C4C-46E9-AD61-63ADBAA61A1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6E4E411-4F9D-4E57-B744-A3EF1B317B7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48899CC-A149-48DD-974F-9C27D7CDDC1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D221F72B-C923-4AA7-B480-5BFE4631E1F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jpe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jpeg"/></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100013"/>
            <a:ext cx="9144000" cy="6858000"/>
          </a:xfrm>
          <a:prstGeom prst="rect">
            <a:avLst/>
          </a:prstGeom>
          <a:noFill/>
          <a:ln w="22225">
            <a:solidFill>
              <a:schemeClr val="tx1"/>
            </a:solidFill>
            <a:miter lim="800000"/>
            <a:headEnd/>
            <a:tailEnd/>
          </a:ln>
        </p:spPr>
      </p:pic>
      <p:sp>
        <p:nvSpPr>
          <p:cNvPr id="5123" name="Rectangle 3"/>
          <p:cNvSpPr>
            <a:spLocks noGrp="1" noChangeArrowheads="1"/>
          </p:cNvSpPr>
          <p:nvPr>
            <p:ph type="ctrTitle"/>
          </p:nvPr>
        </p:nvSpPr>
        <p:spPr>
          <a:xfrm>
            <a:off x="1752600" y="76200"/>
            <a:ext cx="5334000" cy="609600"/>
          </a:xfrm>
          <a:solidFill>
            <a:srgbClr val="CCCCFF"/>
          </a:solidFill>
          <a:ln w="22225">
            <a:solidFill>
              <a:srgbClr val="FF0000"/>
            </a:solidFill>
          </a:ln>
        </p:spPr>
        <p:txBody>
          <a:bodyPr/>
          <a:lstStyle/>
          <a:p>
            <a:pPr eaLnBrk="1" hangingPunct="1"/>
            <a:r>
              <a:rPr lang="it-IT" sz="3200" smtClean="0">
                <a:solidFill>
                  <a:srgbClr val="FF3300"/>
                </a:solidFill>
                <a:latin typeface="Georgia" pitchFamily="18" charset="0"/>
              </a:rPr>
              <a:t>Neoplasie Occupazionali</a:t>
            </a:r>
          </a:p>
        </p:txBody>
      </p:sp>
      <p:sp>
        <p:nvSpPr>
          <p:cNvPr id="5124" name="Text Box 4"/>
          <p:cNvSpPr txBox="1">
            <a:spLocks noChangeArrowheads="1"/>
          </p:cNvSpPr>
          <p:nvPr/>
        </p:nvSpPr>
        <p:spPr bwMode="auto">
          <a:xfrm>
            <a:off x="1355725" y="5127625"/>
            <a:ext cx="184150" cy="762000"/>
          </a:xfrm>
          <a:prstGeom prst="rect">
            <a:avLst/>
          </a:prstGeom>
          <a:noFill/>
          <a:ln w="9525">
            <a:noFill/>
            <a:miter lim="800000"/>
            <a:headEnd/>
            <a:tailEnd/>
          </a:ln>
        </p:spPr>
        <p:txBody>
          <a:bodyPr wrap="none">
            <a:spAutoFit/>
          </a:bodyPr>
          <a:lstStyle/>
          <a:p>
            <a:endParaRPr lang="it-IT" sz="4400">
              <a:solidFill>
                <a:srgbClr val="336600"/>
              </a:solidFill>
            </a:endParaRPr>
          </a:p>
        </p:txBody>
      </p:sp>
      <p:pic>
        <p:nvPicPr>
          <p:cNvPr id="5125" name="Picture 7"/>
          <p:cNvPicPr>
            <a:picLocks noChangeAspect="1" noChangeArrowheads="1"/>
          </p:cNvPicPr>
          <p:nvPr/>
        </p:nvPicPr>
        <p:blipFill>
          <a:blip r:embed="rId3" cstate="print"/>
          <a:srcRect/>
          <a:stretch>
            <a:fillRect/>
          </a:stretch>
        </p:blipFill>
        <p:spPr bwMode="auto">
          <a:xfrm>
            <a:off x="1219200" y="914400"/>
            <a:ext cx="6477000" cy="5943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3315" name="Rectangle 3"/>
          <p:cNvSpPr>
            <a:spLocks noChangeArrowheads="1"/>
          </p:cNvSpPr>
          <p:nvPr/>
        </p:nvSpPr>
        <p:spPr bwMode="auto">
          <a:xfrm>
            <a:off x="3201988" y="3017838"/>
            <a:ext cx="6350" cy="6350"/>
          </a:xfrm>
          <a:prstGeom prst="rect">
            <a:avLst/>
          </a:prstGeom>
          <a:solidFill>
            <a:srgbClr val="000000"/>
          </a:solidFill>
          <a:ln w="9525">
            <a:noFill/>
            <a:miter lim="800000"/>
            <a:headEnd/>
            <a:tailEnd/>
          </a:ln>
        </p:spPr>
        <p:txBody>
          <a:bodyPr/>
          <a:lstStyle/>
          <a:p>
            <a:endParaRPr lang="it-IT"/>
          </a:p>
        </p:txBody>
      </p:sp>
      <p:sp>
        <p:nvSpPr>
          <p:cNvPr id="13316" name="Rectangle 4"/>
          <p:cNvSpPr>
            <a:spLocks noChangeArrowheads="1"/>
          </p:cNvSpPr>
          <p:nvPr/>
        </p:nvSpPr>
        <p:spPr bwMode="auto">
          <a:xfrm>
            <a:off x="6008688" y="3017838"/>
            <a:ext cx="6350" cy="6350"/>
          </a:xfrm>
          <a:prstGeom prst="rect">
            <a:avLst/>
          </a:prstGeom>
          <a:solidFill>
            <a:srgbClr val="000000"/>
          </a:solidFill>
          <a:ln w="9525">
            <a:noFill/>
            <a:miter lim="800000"/>
            <a:headEnd/>
            <a:tailEnd/>
          </a:ln>
        </p:spPr>
        <p:txBody>
          <a:bodyPr/>
          <a:lstStyle/>
          <a:p>
            <a:endParaRPr lang="it-IT"/>
          </a:p>
        </p:txBody>
      </p:sp>
      <p:sp>
        <p:nvSpPr>
          <p:cNvPr id="13317" name="Rectangle 5"/>
          <p:cNvSpPr>
            <a:spLocks noChangeArrowheads="1"/>
          </p:cNvSpPr>
          <p:nvPr/>
        </p:nvSpPr>
        <p:spPr bwMode="auto">
          <a:xfrm>
            <a:off x="3201988" y="5749925"/>
            <a:ext cx="6350" cy="6350"/>
          </a:xfrm>
          <a:prstGeom prst="rect">
            <a:avLst/>
          </a:prstGeom>
          <a:solidFill>
            <a:srgbClr val="000000"/>
          </a:solidFill>
          <a:ln w="9525">
            <a:noFill/>
            <a:miter lim="800000"/>
            <a:headEnd/>
            <a:tailEnd/>
          </a:ln>
        </p:spPr>
        <p:txBody>
          <a:bodyPr/>
          <a:lstStyle/>
          <a:p>
            <a:endParaRPr lang="it-IT"/>
          </a:p>
        </p:txBody>
      </p:sp>
      <p:sp>
        <p:nvSpPr>
          <p:cNvPr id="13318" name="Rectangle 6"/>
          <p:cNvSpPr>
            <a:spLocks noChangeArrowheads="1"/>
          </p:cNvSpPr>
          <p:nvPr/>
        </p:nvSpPr>
        <p:spPr bwMode="auto">
          <a:xfrm>
            <a:off x="6008688" y="5749925"/>
            <a:ext cx="6350" cy="6350"/>
          </a:xfrm>
          <a:prstGeom prst="rect">
            <a:avLst/>
          </a:prstGeom>
          <a:solidFill>
            <a:srgbClr val="000000"/>
          </a:solidFill>
          <a:ln w="9525">
            <a:noFill/>
            <a:miter lim="800000"/>
            <a:headEnd/>
            <a:tailEnd/>
          </a:ln>
        </p:spPr>
        <p:txBody>
          <a:bodyPr/>
          <a:lstStyle/>
          <a:p>
            <a:endParaRPr lang="it-IT"/>
          </a:p>
        </p:txBody>
      </p:sp>
      <p:sp>
        <p:nvSpPr>
          <p:cNvPr id="13319" name="Rectangle 7"/>
          <p:cNvSpPr>
            <a:spLocks noChangeArrowheads="1"/>
          </p:cNvSpPr>
          <p:nvPr/>
        </p:nvSpPr>
        <p:spPr bwMode="auto">
          <a:xfrm>
            <a:off x="1422400" y="6278563"/>
            <a:ext cx="41275" cy="198437"/>
          </a:xfrm>
          <a:prstGeom prst="rect">
            <a:avLst/>
          </a:prstGeom>
          <a:noFill/>
          <a:ln w="9525">
            <a:noFill/>
            <a:miter lim="800000"/>
            <a:headEnd/>
            <a:tailEnd/>
          </a:ln>
        </p:spPr>
        <p:txBody>
          <a:bodyPr wrap="none" lIns="0" tIns="0" rIns="0" bIns="0">
            <a:spAutoFit/>
          </a:bodyPr>
          <a:lstStyle/>
          <a:p>
            <a:pPr algn="l"/>
            <a:r>
              <a:rPr lang="it-IT" sz="1300">
                <a:solidFill>
                  <a:srgbClr val="000000"/>
                </a:solidFill>
                <a:latin typeface="Times New Roman" pitchFamily="18" charset="0"/>
              </a:rPr>
              <a:t> </a:t>
            </a:r>
            <a:endParaRPr lang="it-IT" sz="1800">
              <a:solidFill>
                <a:schemeClr val="tx1"/>
              </a:solidFill>
              <a:latin typeface="Arial" charset="0"/>
            </a:endParaRPr>
          </a:p>
        </p:txBody>
      </p:sp>
      <p:sp>
        <p:nvSpPr>
          <p:cNvPr id="13320" name="Rectangle 8"/>
          <p:cNvSpPr>
            <a:spLocks noChangeArrowheads="1"/>
          </p:cNvSpPr>
          <p:nvPr/>
        </p:nvSpPr>
        <p:spPr bwMode="auto">
          <a:xfrm>
            <a:off x="7524750" y="115888"/>
            <a:ext cx="1547813" cy="2520950"/>
          </a:xfrm>
          <a:prstGeom prst="rect">
            <a:avLst/>
          </a:prstGeom>
          <a:solidFill>
            <a:srgbClr val="CCCCFF"/>
          </a:solidFill>
          <a:ln w="22225">
            <a:solidFill>
              <a:srgbClr val="FF0000"/>
            </a:solidFill>
            <a:miter lim="800000"/>
            <a:headEnd/>
            <a:tailEnd/>
          </a:ln>
        </p:spPr>
        <p:txBody>
          <a:bodyPr anchor="ctr"/>
          <a:lstStyle/>
          <a:p>
            <a:r>
              <a:rPr lang="it-IT" sz="2400">
                <a:solidFill>
                  <a:srgbClr val="FF3300"/>
                </a:solidFill>
              </a:rPr>
              <a:t>Neoplasie Occupazionali</a:t>
            </a:r>
          </a:p>
        </p:txBody>
      </p:sp>
      <p:pic>
        <p:nvPicPr>
          <p:cNvPr id="13321" name="Picture 11"/>
          <p:cNvPicPr>
            <a:picLocks noChangeAspect="1" noChangeArrowheads="1"/>
          </p:cNvPicPr>
          <p:nvPr/>
        </p:nvPicPr>
        <p:blipFill>
          <a:blip r:embed="rId3" cstate="print"/>
          <a:srcRect b="2255"/>
          <a:stretch>
            <a:fillRect/>
          </a:stretch>
        </p:blipFill>
        <p:spPr bwMode="auto">
          <a:xfrm>
            <a:off x="133350" y="101600"/>
            <a:ext cx="7175500" cy="6567488"/>
          </a:xfrm>
          <a:prstGeom prst="rect">
            <a:avLst/>
          </a:prstGeom>
          <a:noFill/>
          <a:ln w="44450" algn="ctr">
            <a:solidFill>
              <a:srgbClr val="0080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ChangeArrowheads="1"/>
          </p:cNvSpPr>
          <p:nvPr/>
        </p:nvSpPr>
        <p:spPr bwMode="auto">
          <a:xfrm>
            <a:off x="3201988" y="3017838"/>
            <a:ext cx="6350" cy="6350"/>
          </a:xfrm>
          <a:prstGeom prst="rect">
            <a:avLst/>
          </a:prstGeom>
          <a:solidFill>
            <a:srgbClr val="000000"/>
          </a:solidFill>
          <a:ln w="9525">
            <a:noFill/>
            <a:miter lim="800000"/>
            <a:headEnd/>
            <a:tailEnd/>
          </a:ln>
        </p:spPr>
        <p:txBody>
          <a:bodyPr/>
          <a:lstStyle/>
          <a:p>
            <a:endParaRPr lang="it-IT"/>
          </a:p>
        </p:txBody>
      </p:sp>
      <p:sp>
        <p:nvSpPr>
          <p:cNvPr id="14340" name="Rectangle 4"/>
          <p:cNvSpPr>
            <a:spLocks noChangeArrowheads="1"/>
          </p:cNvSpPr>
          <p:nvPr/>
        </p:nvSpPr>
        <p:spPr bwMode="auto">
          <a:xfrm>
            <a:off x="6008688" y="3017838"/>
            <a:ext cx="6350" cy="6350"/>
          </a:xfrm>
          <a:prstGeom prst="rect">
            <a:avLst/>
          </a:prstGeom>
          <a:solidFill>
            <a:srgbClr val="000000"/>
          </a:solidFill>
          <a:ln w="9525">
            <a:noFill/>
            <a:miter lim="800000"/>
            <a:headEnd/>
            <a:tailEnd/>
          </a:ln>
        </p:spPr>
        <p:txBody>
          <a:bodyPr/>
          <a:lstStyle/>
          <a:p>
            <a:endParaRPr lang="it-IT"/>
          </a:p>
        </p:txBody>
      </p:sp>
      <p:sp>
        <p:nvSpPr>
          <p:cNvPr id="14341" name="Rectangle 5"/>
          <p:cNvSpPr>
            <a:spLocks noChangeArrowheads="1"/>
          </p:cNvSpPr>
          <p:nvPr/>
        </p:nvSpPr>
        <p:spPr bwMode="auto">
          <a:xfrm>
            <a:off x="3201988" y="5749925"/>
            <a:ext cx="6350" cy="6350"/>
          </a:xfrm>
          <a:prstGeom prst="rect">
            <a:avLst/>
          </a:prstGeom>
          <a:solidFill>
            <a:srgbClr val="000000"/>
          </a:solidFill>
          <a:ln w="9525">
            <a:noFill/>
            <a:miter lim="800000"/>
            <a:headEnd/>
            <a:tailEnd/>
          </a:ln>
        </p:spPr>
        <p:txBody>
          <a:bodyPr/>
          <a:lstStyle/>
          <a:p>
            <a:endParaRPr lang="it-IT"/>
          </a:p>
        </p:txBody>
      </p:sp>
      <p:sp>
        <p:nvSpPr>
          <p:cNvPr id="14342" name="Rectangle 6"/>
          <p:cNvSpPr>
            <a:spLocks noChangeArrowheads="1"/>
          </p:cNvSpPr>
          <p:nvPr/>
        </p:nvSpPr>
        <p:spPr bwMode="auto">
          <a:xfrm>
            <a:off x="6008688" y="5749925"/>
            <a:ext cx="6350" cy="6350"/>
          </a:xfrm>
          <a:prstGeom prst="rect">
            <a:avLst/>
          </a:prstGeom>
          <a:solidFill>
            <a:srgbClr val="000000"/>
          </a:solidFill>
          <a:ln w="9525">
            <a:noFill/>
            <a:miter lim="800000"/>
            <a:headEnd/>
            <a:tailEnd/>
          </a:ln>
        </p:spPr>
        <p:txBody>
          <a:bodyPr/>
          <a:lstStyle/>
          <a:p>
            <a:endParaRPr lang="it-IT"/>
          </a:p>
        </p:txBody>
      </p:sp>
      <p:sp>
        <p:nvSpPr>
          <p:cNvPr id="14343" name="Rectangle 7"/>
          <p:cNvSpPr>
            <a:spLocks noChangeArrowheads="1"/>
          </p:cNvSpPr>
          <p:nvPr/>
        </p:nvSpPr>
        <p:spPr bwMode="auto">
          <a:xfrm>
            <a:off x="1422400" y="6278563"/>
            <a:ext cx="41275" cy="198437"/>
          </a:xfrm>
          <a:prstGeom prst="rect">
            <a:avLst/>
          </a:prstGeom>
          <a:noFill/>
          <a:ln w="9525">
            <a:noFill/>
            <a:miter lim="800000"/>
            <a:headEnd/>
            <a:tailEnd/>
          </a:ln>
        </p:spPr>
        <p:txBody>
          <a:bodyPr wrap="none" lIns="0" tIns="0" rIns="0" bIns="0">
            <a:spAutoFit/>
          </a:bodyPr>
          <a:lstStyle/>
          <a:p>
            <a:pPr algn="l"/>
            <a:r>
              <a:rPr lang="it-IT" sz="1300">
                <a:solidFill>
                  <a:srgbClr val="000000"/>
                </a:solidFill>
                <a:latin typeface="Times New Roman" pitchFamily="18" charset="0"/>
              </a:rPr>
              <a:t> </a:t>
            </a:r>
            <a:endParaRPr lang="it-IT" sz="1800">
              <a:solidFill>
                <a:schemeClr val="tx1"/>
              </a:solidFill>
              <a:latin typeface="Arial" charset="0"/>
            </a:endParaRPr>
          </a:p>
        </p:txBody>
      </p:sp>
      <p:sp>
        <p:nvSpPr>
          <p:cNvPr id="14344" name="Rectangle 8"/>
          <p:cNvSpPr>
            <a:spLocks noChangeArrowheads="1"/>
          </p:cNvSpPr>
          <p:nvPr/>
        </p:nvSpPr>
        <p:spPr bwMode="auto">
          <a:xfrm>
            <a:off x="1908175" y="76200"/>
            <a:ext cx="5616575" cy="688975"/>
          </a:xfrm>
          <a:prstGeom prst="rect">
            <a:avLst/>
          </a:prstGeom>
          <a:solidFill>
            <a:srgbClr val="CCCCFF"/>
          </a:solidFill>
          <a:ln w="22225">
            <a:solidFill>
              <a:srgbClr val="FF0000"/>
            </a:solidFill>
            <a:miter lim="800000"/>
            <a:headEnd/>
            <a:tailEnd/>
          </a:ln>
        </p:spPr>
        <p:txBody>
          <a:bodyPr anchor="ctr"/>
          <a:lstStyle/>
          <a:p>
            <a:r>
              <a:rPr lang="it-IT" sz="2800">
                <a:solidFill>
                  <a:srgbClr val="FF3300"/>
                </a:solidFill>
              </a:rPr>
              <a:t>Neoplasie Occupazionali</a:t>
            </a:r>
          </a:p>
        </p:txBody>
      </p:sp>
      <p:pic>
        <p:nvPicPr>
          <p:cNvPr id="14345" name="Picture 10"/>
          <p:cNvPicPr>
            <a:picLocks noChangeAspect="1" noChangeArrowheads="1"/>
          </p:cNvPicPr>
          <p:nvPr/>
        </p:nvPicPr>
        <p:blipFill>
          <a:blip r:embed="rId3" cstate="print"/>
          <a:srcRect b="3864"/>
          <a:stretch>
            <a:fillRect/>
          </a:stretch>
        </p:blipFill>
        <p:spPr bwMode="auto">
          <a:xfrm>
            <a:off x="1092200" y="1125538"/>
            <a:ext cx="6864350" cy="4967287"/>
          </a:xfrm>
          <a:prstGeom prst="rect">
            <a:avLst/>
          </a:prstGeom>
          <a:noFill/>
          <a:ln w="44450" algn="ctr">
            <a:solidFill>
              <a:srgbClr val="008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ChangeArrowheads="1"/>
          </p:cNvSpPr>
          <p:nvPr/>
        </p:nvSpPr>
        <p:spPr bwMode="auto">
          <a:xfrm>
            <a:off x="3201988" y="3017838"/>
            <a:ext cx="6350" cy="6350"/>
          </a:xfrm>
          <a:prstGeom prst="rect">
            <a:avLst/>
          </a:prstGeom>
          <a:solidFill>
            <a:srgbClr val="000000"/>
          </a:solidFill>
          <a:ln w="9525">
            <a:noFill/>
            <a:miter lim="800000"/>
            <a:headEnd/>
            <a:tailEnd/>
          </a:ln>
        </p:spPr>
        <p:txBody>
          <a:bodyPr/>
          <a:lstStyle/>
          <a:p>
            <a:endParaRPr lang="it-IT"/>
          </a:p>
        </p:txBody>
      </p:sp>
      <p:sp>
        <p:nvSpPr>
          <p:cNvPr id="15364" name="Rectangle 4"/>
          <p:cNvSpPr>
            <a:spLocks noChangeArrowheads="1"/>
          </p:cNvSpPr>
          <p:nvPr/>
        </p:nvSpPr>
        <p:spPr bwMode="auto">
          <a:xfrm>
            <a:off x="6008688" y="3017838"/>
            <a:ext cx="6350" cy="6350"/>
          </a:xfrm>
          <a:prstGeom prst="rect">
            <a:avLst/>
          </a:prstGeom>
          <a:solidFill>
            <a:srgbClr val="000000"/>
          </a:solidFill>
          <a:ln w="9525">
            <a:noFill/>
            <a:miter lim="800000"/>
            <a:headEnd/>
            <a:tailEnd/>
          </a:ln>
        </p:spPr>
        <p:txBody>
          <a:bodyPr/>
          <a:lstStyle/>
          <a:p>
            <a:endParaRPr lang="it-IT"/>
          </a:p>
        </p:txBody>
      </p:sp>
      <p:sp>
        <p:nvSpPr>
          <p:cNvPr id="15365" name="Rectangle 5"/>
          <p:cNvSpPr>
            <a:spLocks noChangeArrowheads="1"/>
          </p:cNvSpPr>
          <p:nvPr/>
        </p:nvSpPr>
        <p:spPr bwMode="auto">
          <a:xfrm>
            <a:off x="3201988" y="5749925"/>
            <a:ext cx="6350" cy="6350"/>
          </a:xfrm>
          <a:prstGeom prst="rect">
            <a:avLst/>
          </a:prstGeom>
          <a:solidFill>
            <a:srgbClr val="000000"/>
          </a:solidFill>
          <a:ln w="9525">
            <a:noFill/>
            <a:miter lim="800000"/>
            <a:headEnd/>
            <a:tailEnd/>
          </a:ln>
        </p:spPr>
        <p:txBody>
          <a:bodyPr/>
          <a:lstStyle/>
          <a:p>
            <a:endParaRPr lang="it-IT"/>
          </a:p>
        </p:txBody>
      </p:sp>
      <p:sp>
        <p:nvSpPr>
          <p:cNvPr id="15366" name="Rectangle 6"/>
          <p:cNvSpPr>
            <a:spLocks noChangeArrowheads="1"/>
          </p:cNvSpPr>
          <p:nvPr/>
        </p:nvSpPr>
        <p:spPr bwMode="auto">
          <a:xfrm>
            <a:off x="6008688" y="5749925"/>
            <a:ext cx="6350" cy="6350"/>
          </a:xfrm>
          <a:prstGeom prst="rect">
            <a:avLst/>
          </a:prstGeom>
          <a:solidFill>
            <a:srgbClr val="000000"/>
          </a:solidFill>
          <a:ln w="9525">
            <a:noFill/>
            <a:miter lim="800000"/>
            <a:headEnd/>
            <a:tailEnd/>
          </a:ln>
        </p:spPr>
        <p:txBody>
          <a:bodyPr/>
          <a:lstStyle/>
          <a:p>
            <a:endParaRPr lang="it-IT"/>
          </a:p>
        </p:txBody>
      </p:sp>
      <p:sp>
        <p:nvSpPr>
          <p:cNvPr id="15367" name="Rectangle 7"/>
          <p:cNvSpPr>
            <a:spLocks noChangeArrowheads="1"/>
          </p:cNvSpPr>
          <p:nvPr/>
        </p:nvSpPr>
        <p:spPr bwMode="auto">
          <a:xfrm>
            <a:off x="1422400" y="6278563"/>
            <a:ext cx="41275" cy="198437"/>
          </a:xfrm>
          <a:prstGeom prst="rect">
            <a:avLst/>
          </a:prstGeom>
          <a:noFill/>
          <a:ln w="9525">
            <a:noFill/>
            <a:miter lim="800000"/>
            <a:headEnd/>
            <a:tailEnd/>
          </a:ln>
        </p:spPr>
        <p:txBody>
          <a:bodyPr wrap="none" lIns="0" tIns="0" rIns="0" bIns="0">
            <a:spAutoFit/>
          </a:bodyPr>
          <a:lstStyle/>
          <a:p>
            <a:pPr algn="l"/>
            <a:r>
              <a:rPr lang="it-IT" sz="1300">
                <a:solidFill>
                  <a:srgbClr val="000000"/>
                </a:solidFill>
                <a:latin typeface="Times New Roman" pitchFamily="18" charset="0"/>
              </a:rPr>
              <a:t> </a:t>
            </a:r>
            <a:endParaRPr lang="it-IT" sz="1800">
              <a:solidFill>
                <a:schemeClr val="tx1"/>
              </a:solidFill>
              <a:latin typeface="Arial" charset="0"/>
            </a:endParaRPr>
          </a:p>
        </p:txBody>
      </p:sp>
      <p:sp>
        <p:nvSpPr>
          <p:cNvPr id="15368" name="Rectangle 8"/>
          <p:cNvSpPr>
            <a:spLocks noChangeArrowheads="1"/>
          </p:cNvSpPr>
          <p:nvPr/>
        </p:nvSpPr>
        <p:spPr bwMode="auto">
          <a:xfrm>
            <a:off x="1763713" y="76200"/>
            <a:ext cx="5616575" cy="688975"/>
          </a:xfrm>
          <a:prstGeom prst="rect">
            <a:avLst/>
          </a:prstGeom>
          <a:solidFill>
            <a:srgbClr val="CCCCFF"/>
          </a:solidFill>
          <a:ln w="22225">
            <a:solidFill>
              <a:srgbClr val="FF0000"/>
            </a:solidFill>
            <a:miter lim="800000"/>
            <a:headEnd/>
            <a:tailEnd/>
          </a:ln>
        </p:spPr>
        <p:txBody>
          <a:bodyPr anchor="ctr"/>
          <a:lstStyle/>
          <a:p>
            <a:r>
              <a:rPr lang="it-IT" sz="2800">
                <a:solidFill>
                  <a:srgbClr val="FF3300"/>
                </a:solidFill>
              </a:rPr>
              <a:t>Neoplasie Occupazionali</a:t>
            </a:r>
          </a:p>
        </p:txBody>
      </p:sp>
      <p:pic>
        <p:nvPicPr>
          <p:cNvPr id="15369" name="Picture 10"/>
          <p:cNvPicPr>
            <a:picLocks noChangeAspect="1" noChangeArrowheads="1"/>
          </p:cNvPicPr>
          <p:nvPr/>
        </p:nvPicPr>
        <p:blipFill>
          <a:blip r:embed="rId3" cstate="print"/>
          <a:srcRect r="3125" b="5641"/>
          <a:stretch>
            <a:fillRect/>
          </a:stretch>
        </p:blipFill>
        <p:spPr bwMode="auto">
          <a:xfrm>
            <a:off x="1476375" y="1052513"/>
            <a:ext cx="6335713" cy="2808287"/>
          </a:xfrm>
          <a:prstGeom prst="rect">
            <a:avLst/>
          </a:prstGeom>
          <a:noFill/>
          <a:ln w="44450" algn="ctr">
            <a:solidFill>
              <a:srgbClr val="008000"/>
            </a:solidFill>
            <a:miter lim="800000"/>
            <a:headEnd/>
            <a:tailEnd/>
          </a:ln>
        </p:spPr>
      </p:pic>
      <p:pic>
        <p:nvPicPr>
          <p:cNvPr id="15370" name="Picture 11"/>
          <p:cNvPicPr>
            <a:picLocks noChangeAspect="1" noChangeArrowheads="1"/>
          </p:cNvPicPr>
          <p:nvPr/>
        </p:nvPicPr>
        <p:blipFill>
          <a:blip r:embed="rId4" cstate="print"/>
          <a:srcRect r="2182" b="6924"/>
          <a:stretch>
            <a:fillRect/>
          </a:stretch>
        </p:blipFill>
        <p:spPr bwMode="auto">
          <a:xfrm>
            <a:off x="1476375" y="4149725"/>
            <a:ext cx="6332538" cy="2325688"/>
          </a:xfrm>
          <a:prstGeom prst="rect">
            <a:avLst/>
          </a:prstGeom>
          <a:noFill/>
          <a:ln w="44450" algn="ctr">
            <a:solidFill>
              <a:srgbClr val="008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6387" name="Rectangle 3"/>
          <p:cNvSpPr>
            <a:spLocks noChangeArrowheads="1"/>
          </p:cNvSpPr>
          <p:nvPr/>
        </p:nvSpPr>
        <p:spPr bwMode="auto">
          <a:xfrm>
            <a:off x="3201988" y="3017838"/>
            <a:ext cx="6350" cy="6350"/>
          </a:xfrm>
          <a:prstGeom prst="rect">
            <a:avLst/>
          </a:prstGeom>
          <a:solidFill>
            <a:srgbClr val="000000"/>
          </a:solidFill>
          <a:ln w="9525">
            <a:noFill/>
            <a:miter lim="800000"/>
            <a:headEnd/>
            <a:tailEnd/>
          </a:ln>
        </p:spPr>
        <p:txBody>
          <a:bodyPr/>
          <a:lstStyle/>
          <a:p>
            <a:endParaRPr lang="it-IT"/>
          </a:p>
        </p:txBody>
      </p:sp>
      <p:sp>
        <p:nvSpPr>
          <p:cNvPr id="16388" name="Rectangle 4"/>
          <p:cNvSpPr>
            <a:spLocks noChangeArrowheads="1"/>
          </p:cNvSpPr>
          <p:nvPr/>
        </p:nvSpPr>
        <p:spPr bwMode="auto">
          <a:xfrm>
            <a:off x="6008688" y="3017838"/>
            <a:ext cx="6350" cy="6350"/>
          </a:xfrm>
          <a:prstGeom prst="rect">
            <a:avLst/>
          </a:prstGeom>
          <a:solidFill>
            <a:srgbClr val="000000"/>
          </a:solidFill>
          <a:ln w="9525">
            <a:noFill/>
            <a:miter lim="800000"/>
            <a:headEnd/>
            <a:tailEnd/>
          </a:ln>
        </p:spPr>
        <p:txBody>
          <a:bodyPr/>
          <a:lstStyle/>
          <a:p>
            <a:endParaRPr lang="it-IT"/>
          </a:p>
        </p:txBody>
      </p:sp>
      <p:sp>
        <p:nvSpPr>
          <p:cNvPr id="16389" name="Rectangle 5"/>
          <p:cNvSpPr>
            <a:spLocks noChangeArrowheads="1"/>
          </p:cNvSpPr>
          <p:nvPr/>
        </p:nvSpPr>
        <p:spPr bwMode="auto">
          <a:xfrm>
            <a:off x="3201988" y="5749925"/>
            <a:ext cx="6350" cy="6350"/>
          </a:xfrm>
          <a:prstGeom prst="rect">
            <a:avLst/>
          </a:prstGeom>
          <a:solidFill>
            <a:srgbClr val="000000"/>
          </a:solidFill>
          <a:ln w="9525">
            <a:noFill/>
            <a:miter lim="800000"/>
            <a:headEnd/>
            <a:tailEnd/>
          </a:ln>
        </p:spPr>
        <p:txBody>
          <a:bodyPr/>
          <a:lstStyle/>
          <a:p>
            <a:endParaRPr lang="it-IT"/>
          </a:p>
        </p:txBody>
      </p:sp>
      <p:sp>
        <p:nvSpPr>
          <p:cNvPr id="16390" name="Rectangle 6"/>
          <p:cNvSpPr>
            <a:spLocks noChangeArrowheads="1"/>
          </p:cNvSpPr>
          <p:nvPr/>
        </p:nvSpPr>
        <p:spPr bwMode="auto">
          <a:xfrm>
            <a:off x="6008688" y="5749925"/>
            <a:ext cx="6350" cy="6350"/>
          </a:xfrm>
          <a:prstGeom prst="rect">
            <a:avLst/>
          </a:prstGeom>
          <a:solidFill>
            <a:srgbClr val="000000"/>
          </a:solidFill>
          <a:ln w="9525">
            <a:noFill/>
            <a:miter lim="800000"/>
            <a:headEnd/>
            <a:tailEnd/>
          </a:ln>
        </p:spPr>
        <p:txBody>
          <a:bodyPr/>
          <a:lstStyle/>
          <a:p>
            <a:endParaRPr lang="it-IT"/>
          </a:p>
        </p:txBody>
      </p:sp>
      <p:sp>
        <p:nvSpPr>
          <p:cNvPr id="16391" name="Rectangle 7"/>
          <p:cNvSpPr>
            <a:spLocks noChangeArrowheads="1"/>
          </p:cNvSpPr>
          <p:nvPr/>
        </p:nvSpPr>
        <p:spPr bwMode="auto">
          <a:xfrm>
            <a:off x="1422400" y="6278563"/>
            <a:ext cx="41275" cy="198437"/>
          </a:xfrm>
          <a:prstGeom prst="rect">
            <a:avLst/>
          </a:prstGeom>
          <a:noFill/>
          <a:ln w="9525">
            <a:noFill/>
            <a:miter lim="800000"/>
            <a:headEnd/>
            <a:tailEnd/>
          </a:ln>
        </p:spPr>
        <p:txBody>
          <a:bodyPr wrap="none" lIns="0" tIns="0" rIns="0" bIns="0">
            <a:spAutoFit/>
          </a:bodyPr>
          <a:lstStyle/>
          <a:p>
            <a:pPr algn="l"/>
            <a:r>
              <a:rPr lang="it-IT" sz="1300">
                <a:solidFill>
                  <a:srgbClr val="000000"/>
                </a:solidFill>
                <a:latin typeface="Times New Roman" pitchFamily="18" charset="0"/>
              </a:rPr>
              <a:t> </a:t>
            </a:r>
            <a:endParaRPr lang="it-IT" sz="1800">
              <a:solidFill>
                <a:schemeClr val="tx1"/>
              </a:solidFill>
              <a:latin typeface="Arial" charset="0"/>
            </a:endParaRPr>
          </a:p>
        </p:txBody>
      </p:sp>
      <p:sp>
        <p:nvSpPr>
          <p:cNvPr id="16392" name="Rectangle 8"/>
          <p:cNvSpPr>
            <a:spLocks noChangeArrowheads="1"/>
          </p:cNvSpPr>
          <p:nvPr/>
        </p:nvSpPr>
        <p:spPr bwMode="auto">
          <a:xfrm>
            <a:off x="179388" y="3860800"/>
            <a:ext cx="2447925" cy="1296988"/>
          </a:xfrm>
          <a:prstGeom prst="rect">
            <a:avLst/>
          </a:prstGeom>
          <a:solidFill>
            <a:srgbClr val="CCCCFF"/>
          </a:solidFill>
          <a:ln w="22225">
            <a:solidFill>
              <a:srgbClr val="FF0000"/>
            </a:solidFill>
            <a:miter lim="800000"/>
            <a:headEnd/>
            <a:tailEnd/>
          </a:ln>
        </p:spPr>
        <p:txBody>
          <a:bodyPr anchor="ctr"/>
          <a:lstStyle/>
          <a:p>
            <a:r>
              <a:rPr lang="it-IT" sz="2400">
                <a:solidFill>
                  <a:srgbClr val="FF3300"/>
                </a:solidFill>
              </a:rPr>
              <a:t>Neoplasie Occupazionali</a:t>
            </a:r>
          </a:p>
        </p:txBody>
      </p:sp>
      <p:pic>
        <p:nvPicPr>
          <p:cNvPr id="16393" name="Picture 11"/>
          <p:cNvPicPr>
            <a:picLocks noChangeAspect="1" noChangeArrowheads="1"/>
          </p:cNvPicPr>
          <p:nvPr/>
        </p:nvPicPr>
        <p:blipFill>
          <a:blip r:embed="rId3" cstate="print"/>
          <a:srcRect r="2802" b="4100"/>
          <a:stretch>
            <a:fillRect/>
          </a:stretch>
        </p:blipFill>
        <p:spPr bwMode="auto">
          <a:xfrm>
            <a:off x="107950" y="44450"/>
            <a:ext cx="6335713" cy="3527425"/>
          </a:xfrm>
          <a:prstGeom prst="rect">
            <a:avLst/>
          </a:prstGeom>
          <a:noFill/>
          <a:ln w="44450" algn="ctr">
            <a:solidFill>
              <a:srgbClr val="008000"/>
            </a:solidFill>
            <a:miter lim="800000"/>
            <a:headEnd/>
            <a:tailEnd/>
          </a:ln>
        </p:spPr>
      </p:pic>
      <p:pic>
        <p:nvPicPr>
          <p:cNvPr id="16394" name="Picture 12"/>
          <p:cNvPicPr>
            <a:picLocks noChangeAspect="1" noChangeArrowheads="1"/>
          </p:cNvPicPr>
          <p:nvPr/>
        </p:nvPicPr>
        <p:blipFill>
          <a:blip r:embed="rId4" cstate="print"/>
          <a:srcRect r="3084" b="5496"/>
          <a:stretch>
            <a:fillRect/>
          </a:stretch>
        </p:blipFill>
        <p:spPr bwMode="auto">
          <a:xfrm>
            <a:off x="2771775" y="3671888"/>
            <a:ext cx="6264275" cy="3070225"/>
          </a:xfrm>
          <a:prstGeom prst="rect">
            <a:avLst/>
          </a:prstGeom>
          <a:noFill/>
          <a:ln w="44450" algn="ctr">
            <a:solidFill>
              <a:srgbClr val="0080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7411" name="Line 6"/>
          <p:cNvSpPr>
            <a:spLocks noChangeShapeType="1"/>
          </p:cNvSpPr>
          <p:nvPr/>
        </p:nvSpPr>
        <p:spPr bwMode="auto">
          <a:xfrm>
            <a:off x="179388" y="1098550"/>
            <a:ext cx="8640762" cy="0"/>
          </a:xfrm>
          <a:prstGeom prst="line">
            <a:avLst/>
          </a:prstGeom>
          <a:noFill/>
          <a:ln w="25400">
            <a:solidFill>
              <a:schemeClr val="tx1"/>
            </a:solidFill>
            <a:round/>
            <a:headEnd/>
            <a:tailEnd/>
          </a:ln>
        </p:spPr>
        <p:txBody>
          <a:bodyPr/>
          <a:lstStyle/>
          <a:p>
            <a:endParaRPr lang="it-IT"/>
          </a:p>
        </p:txBody>
      </p:sp>
      <p:sp>
        <p:nvSpPr>
          <p:cNvPr id="17412" name="Line 7"/>
          <p:cNvSpPr>
            <a:spLocks noChangeShapeType="1"/>
          </p:cNvSpPr>
          <p:nvPr/>
        </p:nvSpPr>
        <p:spPr bwMode="auto">
          <a:xfrm>
            <a:off x="250825" y="6354763"/>
            <a:ext cx="8640763" cy="0"/>
          </a:xfrm>
          <a:prstGeom prst="line">
            <a:avLst/>
          </a:prstGeom>
          <a:noFill/>
          <a:ln w="25400">
            <a:solidFill>
              <a:schemeClr val="tx1"/>
            </a:solidFill>
            <a:round/>
            <a:headEnd/>
            <a:tailEnd/>
          </a:ln>
        </p:spPr>
        <p:txBody>
          <a:bodyPr/>
          <a:lstStyle/>
          <a:p>
            <a:endParaRPr lang="it-IT"/>
          </a:p>
        </p:txBody>
      </p:sp>
      <p:sp>
        <p:nvSpPr>
          <p:cNvPr id="17413" name="Rectangle 10"/>
          <p:cNvSpPr>
            <a:spLocks noChangeArrowheads="1"/>
          </p:cNvSpPr>
          <p:nvPr/>
        </p:nvSpPr>
        <p:spPr bwMode="auto">
          <a:xfrm>
            <a:off x="228600" y="304800"/>
            <a:ext cx="5181600" cy="519113"/>
          </a:xfrm>
          <a:prstGeom prst="rect">
            <a:avLst/>
          </a:prstGeom>
          <a:noFill/>
          <a:ln w="9525">
            <a:noFill/>
            <a:miter lim="800000"/>
            <a:headEnd/>
            <a:tailEnd/>
          </a:ln>
        </p:spPr>
        <p:txBody>
          <a:bodyPr>
            <a:spAutoFit/>
          </a:bodyPr>
          <a:lstStyle/>
          <a:p>
            <a:pPr algn="l"/>
            <a:r>
              <a:rPr lang="it-IT" sz="2800" b="1">
                <a:solidFill>
                  <a:srgbClr val="FF3300"/>
                </a:solidFill>
                <a:cs typeface="Times New Roman" pitchFamily="18" charset="0"/>
              </a:rPr>
              <a:t>Principali sedi di neoplasia</a:t>
            </a:r>
          </a:p>
        </p:txBody>
      </p:sp>
      <p:sp>
        <p:nvSpPr>
          <p:cNvPr id="17414" name="Rectangle 11"/>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17415" name="Text Box 12"/>
          <p:cNvSpPr txBox="1">
            <a:spLocks noChangeArrowheads="1"/>
          </p:cNvSpPr>
          <p:nvPr/>
        </p:nvSpPr>
        <p:spPr bwMode="auto">
          <a:xfrm>
            <a:off x="609600" y="1752600"/>
            <a:ext cx="8153400" cy="3503613"/>
          </a:xfrm>
          <a:prstGeom prst="rect">
            <a:avLst/>
          </a:prstGeom>
          <a:noFill/>
          <a:ln w="57150">
            <a:noFill/>
            <a:miter lim="800000"/>
            <a:headEnd/>
            <a:tailEnd/>
          </a:ln>
        </p:spPr>
        <p:txBody>
          <a:bodyPr>
            <a:spAutoFit/>
          </a:bodyPr>
          <a:lstStyle/>
          <a:p>
            <a:pPr algn="l"/>
            <a:r>
              <a:rPr lang="it-IT" sz="3200">
                <a:solidFill>
                  <a:schemeClr val="accent2"/>
                </a:solidFill>
              </a:rPr>
              <a:t>Recenti stime epidemiologiche </a:t>
            </a:r>
          </a:p>
          <a:p>
            <a:pPr algn="l"/>
            <a:r>
              <a:rPr lang="it-IT" sz="3200">
                <a:solidFill>
                  <a:schemeClr val="accent2"/>
                </a:solidFill>
              </a:rPr>
              <a:t>attribuiscono</a:t>
            </a:r>
            <a:r>
              <a:rPr lang="it-IT" sz="3200"/>
              <a:t> </a:t>
            </a:r>
            <a:r>
              <a:rPr lang="it-IT" sz="3200">
                <a:solidFill>
                  <a:schemeClr val="accent2"/>
                </a:solidFill>
              </a:rPr>
              <a:t>all’</a:t>
            </a:r>
            <a:r>
              <a:rPr lang="it-IT" sz="3200"/>
              <a:t> </a:t>
            </a:r>
            <a:r>
              <a:rPr lang="it-IT" sz="3200">
                <a:solidFill>
                  <a:schemeClr val="accent2"/>
                </a:solidFill>
              </a:rPr>
              <a:t>occupazione</a:t>
            </a:r>
          </a:p>
          <a:p>
            <a:pPr algn="l"/>
            <a:endParaRPr lang="it-IT" sz="3200">
              <a:solidFill>
                <a:schemeClr val="accent2"/>
              </a:solidFill>
            </a:endParaRPr>
          </a:p>
          <a:p>
            <a:pPr algn="l">
              <a:buFontTx/>
              <a:buChar char="•"/>
            </a:pPr>
            <a:r>
              <a:rPr lang="it-IT" sz="3200"/>
              <a:t> </a:t>
            </a:r>
            <a:r>
              <a:rPr lang="it-IT" sz="3200">
                <a:solidFill>
                  <a:srgbClr val="FF3300"/>
                </a:solidFill>
              </a:rPr>
              <a:t>dal 30 all’ 80% dei </a:t>
            </a:r>
            <a:r>
              <a:rPr lang="it-IT" sz="3200" u="sng">
                <a:solidFill>
                  <a:srgbClr val="FF3300"/>
                </a:solidFill>
              </a:rPr>
              <a:t>mesoteliomi</a:t>
            </a:r>
            <a:r>
              <a:rPr lang="it-IT" sz="3200">
                <a:solidFill>
                  <a:srgbClr val="FF3300"/>
                </a:solidFill>
              </a:rPr>
              <a:t> (pleurici </a:t>
            </a:r>
          </a:p>
          <a:p>
            <a:pPr algn="l"/>
            <a:r>
              <a:rPr lang="it-IT" sz="3200">
                <a:solidFill>
                  <a:srgbClr val="FF3300"/>
                </a:solidFill>
              </a:rPr>
              <a:t>e peritoneali</a:t>
            </a:r>
          </a:p>
          <a:p>
            <a:pPr algn="l">
              <a:buFontTx/>
              <a:buChar char="•"/>
            </a:pPr>
            <a:r>
              <a:rPr lang="it-IT" sz="3200">
                <a:solidFill>
                  <a:srgbClr val="FF3300"/>
                </a:solidFill>
              </a:rPr>
              <a:t> dall’ 1 al 40 % dei </a:t>
            </a:r>
            <a:r>
              <a:rPr lang="it-IT" sz="3200" u="sng">
                <a:solidFill>
                  <a:srgbClr val="FF3300"/>
                </a:solidFill>
              </a:rPr>
              <a:t>tumori polmonari</a:t>
            </a:r>
          </a:p>
          <a:p>
            <a:pPr algn="l">
              <a:buFontTx/>
              <a:buChar char="•"/>
            </a:pPr>
            <a:r>
              <a:rPr lang="it-IT" sz="3200">
                <a:solidFill>
                  <a:srgbClr val="FF3300"/>
                </a:solidFill>
              </a:rPr>
              <a:t> dal 4 al 24 % dei </a:t>
            </a:r>
            <a:r>
              <a:rPr lang="it-IT" sz="3200" u="sng">
                <a:solidFill>
                  <a:srgbClr val="FF3300"/>
                </a:solidFill>
              </a:rPr>
              <a:t>tumori della vescica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spazzacam"/>
          <p:cNvPicPr>
            <a:picLocks noChangeAspect="1" noChangeArrowheads="1"/>
          </p:cNvPicPr>
          <p:nvPr/>
        </p:nvPicPr>
        <p:blipFill>
          <a:blip r:embed="rId2" cstate="print">
            <a:lum bright="42000" contrast="-78000"/>
          </a:blip>
          <a:srcRect/>
          <a:stretch>
            <a:fillRect/>
          </a:stretch>
        </p:blipFill>
        <p:spPr bwMode="auto">
          <a:xfrm>
            <a:off x="0" y="-23813"/>
            <a:ext cx="9144000" cy="6905626"/>
          </a:xfrm>
          <a:prstGeom prst="rect">
            <a:avLst/>
          </a:prstGeom>
          <a:noFill/>
          <a:ln w="9525">
            <a:noFill/>
            <a:miter lim="800000"/>
            <a:headEnd/>
            <a:tailEnd/>
          </a:ln>
        </p:spPr>
      </p:pic>
      <p:sp>
        <p:nvSpPr>
          <p:cNvPr id="18435" name="Rectangle 2"/>
          <p:cNvSpPr>
            <a:spLocks noGrp="1" noChangeArrowheads="1"/>
          </p:cNvSpPr>
          <p:nvPr>
            <p:ph type="ctrTitle"/>
          </p:nvPr>
        </p:nvSpPr>
        <p:spPr>
          <a:xfrm>
            <a:off x="1187450" y="260350"/>
            <a:ext cx="3617913" cy="657225"/>
          </a:xfrm>
          <a:noFill/>
          <a:ln w="50800">
            <a:solidFill>
              <a:srgbClr val="99CC00"/>
            </a:solidFill>
          </a:ln>
        </p:spPr>
        <p:txBody>
          <a:bodyPr/>
          <a:lstStyle/>
          <a:p>
            <a:pPr eaLnBrk="1" hangingPunct="1"/>
            <a:r>
              <a:rPr lang="it-IT" sz="4000" b="1" smtClean="0">
                <a:solidFill>
                  <a:srgbClr val="FF3300"/>
                </a:solidFill>
                <a:latin typeface="Georgia" pitchFamily="18" charset="0"/>
              </a:rPr>
              <a:t>La cute</a:t>
            </a:r>
          </a:p>
        </p:txBody>
      </p:sp>
      <p:sp>
        <p:nvSpPr>
          <p:cNvPr id="18436" name="Rectangle 3"/>
          <p:cNvSpPr>
            <a:spLocks noGrp="1" noChangeArrowheads="1"/>
          </p:cNvSpPr>
          <p:nvPr>
            <p:ph type="subTitle" idx="1"/>
          </p:nvPr>
        </p:nvSpPr>
        <p:spPr>
          <a:xfrm>
            <a:off x="1143000" y="2971800"/>
            <a:ext cx="4038600" cy="2057400"/>
          </a:xfrm>
          <a:ln w="25400">
            <a:solidFill>
              <a:srgbClr val="FFCC00"/>
            </a:solidFill>
          </a:ln>
        </p:spPr>
        <p:txBody>
          <a:bodyPr/>
          <a:lstStyle/>
          <a:p>
            <a:pPr algn="l" eaLnBrk="1" hangingPunct="1">
              <a:buFontTx/>
              <a:buChar char="•"/>
            </a:pPr>
            <a:r>
              <a:rPr lang="it-IT" sz="2400" b="1" smtClean="0">
                <a:solidFill>
                  <a:srgbClr val="0066CC"/>
                </a:solidFill>
                <a:latin typeface="Georgia" pitchFamily="18" charset="0"/>
              </a:rPr>
              <a:t> Raggi UV</a:t>
            </a:r>
          </a:p>
          <a:p>
            <a:pPr algn="l" eaLnBrk="1" hangingPunct="1">
              <a:buFontTx/>
              <a:buChar char="•"/>
            </a:pPr>
            <a:r>
              <a:rPr lang="it-IT" sz="2400" b="1" smtClean="0">
                <a:solidFill>
                  <a:srgbClr val="0066CC"/>
                </a:solidFill>
                <a:latin typeface="Georgia" pitchFamily="18" charset="0"/>
              </a:rPr>
              <a:t> Radiazioni ionizzanti</a:t>
            </a:r>
          </a:p>
          <a:p>
            <a:pPr algn="l" eaLnBrk="1" hangingPunct="1">
              <a:buFontTx/>
              <a:buChar char="•"/>
            </a:pPr>
            <a:r>
              <a:rPr lang="it-IT" sz="2400" b="1" smtClean="0">
                <a:solidFill>
                  <a:srgbClr val="0066CC"/>
                </a:solidFill>
                <a:latin typeface="Georgia" pitchFamily="18" charset="0"/>
              </a:rPr>
              <a:t> IPA</a:t>
            </a:r>
          </a:p>
          <a:p>
            <a:pPr algn="l" eaLnBrk="1" hangingPunct="1">
              <a:buFontTx/>
              <a:buChar char="•"/>
            </a:pPr>
            <a:r>
              <a:rPr lang="it-IT" sz="2400" b="1" smtClean="0">
                <a:solidFill>
                  <a:srgbClr val="0066CC"/>
                </a:solidFill>
                <a:latin typeface="Georgia" pitchFamily="18" charset="0"/>
              </a:rPr>
              <a:t> Arsenico</a:t>
            </a:r>
          </a:p>
        </p:txBody>
      </p:sp>
      <p:sp>
        <p:nvSpPr>
          <p:cNvPr id="18437" name="Rectangle 4"/>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pic>
        <p:nvPicPr>
          <p:cNvPr id="18438" name="Picture 6"/>
          <p:cNvPicPr>
            <a:picLocks noChangeAspect="1" noChangeArrowheads="1"/>
          </p:cNvPicPr>
          <p:nvPr/>
        </p:nvPicPr>
        <p:blipFill>
          <a:blip r:embed="rId3" cstate="print"/>
          <a:srcRect/>
          <a:stretch>
            <a:fillRect/>
          </a:stretch>
        </p:blipFill>
        <p:spPr bwMode="auto">
          <a:xfrm>
            <a:off x="5638800" y="4343400"/>
            <a:ext cx="3429000" cy="2314575"/>
          </a:xfrm>
          <a:prstGeom prst="rect">
            <a:avLst/>
          </a:prstGeom>
          <a:noFill/>
          <a:ln w="57150">
            <a:noFill/>
            <a:miter lim="800000"/>
            <a:headEnd/>
            <a:tailEnd/>
          </a:ln>
        </p:spPr>
      </p:pic>
      <p:sp>
        <p:nvSpPr>
          <p:cNvPr id="18439" name="Rectangle 7"/>
          <p:cNvSpPr>
            <a:spLocks noChangeArrowheads="1"/>
          </p:cNvSpPr>
          <p:nvPr/>
        </p:nvSpPr>
        <p:spPr bwMode="auto">
          <a:xfrm>
            <a:off x="1066800" y="1431925"/>
            <a:ext cx="4572000" cy="1006475"/>
          </a:xfrm>
          <a:prstGeom prst="rect">
            <a:avLst/>
          </a:prstGeom>
          <a:noFill/>
          <a:ln w="57150">
            <a:noFill/>
            <a:miter lim="800000"/>
            <a:headEnd/>
            <a:tailEnd/>
          </a:ln>
        </p:spPr>
        <p:txBody>
          <a:bodyPr>
            <a:spAutoFit/>
          </a:bodyPr>
          <a:lstStyle/>
          <a:p>
            <a:pPr algn="l">
              <a:spcBef>
                <a:spcPct val="50000"/>
              </a:spcBef>
            </a:pPr>
            <a:r>
              <a:rPr lang="it-IT" sz="2000" b="1">
                <a:solidFill>
                  <a:srgbClr val="FFFF00"/>
                </a:solidFill>
              </a:rPr>
              <a:t>Principali esposizioni lavorative che comportano un aumentato rischio di tumore della cute: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ragazzi-falegnami-p"/>
          <p:cNvPicPr>
            <a:picLocks noChangeAspect="1" noChangeArrowheads="1"/>
          </p:cNvPicPr>
          <p:nvPr/>
        </p:nvPicPr>
        <p:blipFill>
          <a:blip r:embed="rId2" cstate="print">
            <a:lum bright="48000" contrast="-72000"/>
          </a:blip>
          <a:srcRect/>
          <a:stretch>
            <a:fillRect/>
          </a:stretch>
        </p:blipFill>
        <p:spPr bwMode="auto">
          <a:xfrm>
            <a:off x="0" y="0"/>
            <a:ext cx="9144000" cy="6858000"/>
          </a:xfrm>
          <a:prstGeom prst="rect">
            <a:avLst/>
          </a:prstGeom>
          <a:noFill/>
          <a:ln w="9525">
            <a:noFill/>
            <a:miter lim="800000"/>
            <a:headEnd/>
            <a:tailEnd/>
          </a:ln>
        </p:spPr>
      </p:pic>
      <p:sp>
        <p:nvSpPr>
          <p:cNvPr id="19459" name="Rectangle 2"/>
          <p:cNvSpPr>
            <a:spLocks noGrp="1" noChangeArrowheads="1"/>
          </p:cNvSpPr>
          <p:nvPr>
            <p:ph type="ctrTitle"/>
          </p:nvPr>
        </p:nvSpPr>
        <p:spPr>
          <a:xfrm>
            <a:off x="539750" y="188913"/>
            <a:ext cx="4413250" cy="863600"/>
          </a:xfrm>
          <a:noFill/>
          <a:ln w="50800">
            <a:solidFill>
              <a:srgbClr val="99CC00"/>
            </a:solidFill>
          </a:ln>
        </p:spPr>
        <p:txBody>
          <a:bodyPr/>
          <a:lstStyle/>
          <a:p>
            <a:pPr eaLnBrk="1" hangingPunct="1"/>
            <a:r>
              <a:rPr lang="it-IT" smtClean="0">
                <a:solidFill>
                  <a:srgbClr val="FF3300"/>
                </a:solidFill>
                <a:latin typeface="Georgia" pitchFamily="18" charset="0"/>
              </a:rPr>
              <a:t>I seni paranasali</a:t>
            </a:r>
          </a:p>
        </p:txBody>
      </p:sp>
      <p:sp>
        <p:nvSpPr>
          <p:cNvPr id="19460" name="Rectangle 3"/>
          <p:cNvSpPr>
            <a:spLocks noGrp="1" noChangeArrowheads="1"/>
          </p:cNvSpPr>
          <p:nvPr>
            <p:ph type="subTitle" idx="1"/>
          </p:nvPr>
        </p:nvSpPr>
        <p:spPr>
          <a:xfrm>
            <a:off x="533400" y="2667000"/>
            <a:ext cx="5486400" cy="3200400"/>
          </a:xfrm>
          <a:ln w="34925">
            <a:solidFill>
              <a:srgbClr val="FFCC99"/>
            </a:solidFill>
          </a:ln>
        </p:spPr>
        <p:txBody>
          <a:bodyPr/>
          <a:lstStyle/>
          <a:p>
            <a:pPr algn="l" eaLnBrk="1" hangingPunct="1">
              <a:buFontTx/>
              <a:buChar char="•"/>
            </a:pPr>
            <a:r>
              <a:rPr lang="it-IT" sz="2800" smtClean="0">
                <a:solidFill>
                  <a:schemeClr val="accent2"/>
                </a:solidFill>
                <a:latin typeface="Georgia" pitchFamily="18" charset="0"/>
              </a:rPr>
              <a:t> Nichel e suoi composti</a:t>
            </a:r>
          </a:p>
          <a:p>
            <a:pPr algn="l" eaLnBrk="1" hangingPunct="1">
              <a:buFontTx/>
              <a:buChar char="•"/>
            </a:pPr>
            <a:r>
              <a:rPr lang="it-IT" sz="2800" smtClean="0">
                <a:solidFill>
                  <a:schemeClr val="accent2"/>
                </a:solidFill>
                <a:latin typeface="Georgia" pitchFamily="18" charset="0"/>
              </a:rPr>
              <a:t> Produzione alcool isopropilico</a:t>
            </a:r>
          </a:p>
          <a:p>
            <a:pPr algn="l" eaLnBrk="1" hangingPunct="1">
              <a:buFontTx/>
              <a:buChar char="•"/>
            </a:pPr>
            <a:r>
              <a:rPr lang="it-IT" sz="2800" smtClean="0">
                <a:solidFill>
                  <a:schemeClr val="accent2"/>
                </a:solidFill>
                <a:latin typeface="Georgia" pitchFamily="18" charset="0"/>
              </a:rPr>
              <a:t> Polvere di legni duri</a:t>
            </a:r>
          </a:p>
          <a:p>
            <a:pPr algn="l" eaLnBrk="1" hangingPunct="1">
              <a:buFontTx/>
              <a:buChar char="•"/>
            </a:pPr>
            <a:r>
              <a:rPr lang="it-IT" sz="2800" smtClean="0">
                <a:solidFill>
                  <a:schemeClr val="accent2"/>
                </a:solidFill>
                <a:latin typeface="Georgia" pitchFamily="18" charset="0"/>
              </a:rPr>
              <a:t> Cromo esavalente</a:t>
            </a:r>
          </a:p>
          <a:p>
            <a:pPr algn="l" eaLnBrk="1" hangingPunct="1">
              <a:buFontTx/>
              <a:buChar char="•"/>
            </a:pPr>
            <a:r>
              <a:rPr lang="it-IT" sz="2800" smtClean="0">
                <a:solidFill>
                  <a:schemeClr val="accent2"/>
                </a:solidFill>
                <a:latin typeface="Georgia" pitchFamily="18" charset="0"/>
              </a:rPr>
              <a:t> Lavorazione del cuoio </a:t>
            </a:r>
          </a:p>
          <a:p>
            <a:pPr algn="l" eaLnBrk="1" hangingPunct="1">
              <a:buFontTx/>
              <a:buChar char="•"/>
            </a:pPr>
            <a:r>
              <a:rPr lang="it-IT" sz="2800" smtClean="0">
                <a:solidFill>
                  <a:schemeClr val="accent2"/>
                </a:solidFill>
                <a:latin typeface="Georgia" pitchFamily="18" charset="0"/>
              </a:rPr>
              <a:t> Formaldeide</a:t>
            </a:r>
          </a:p>
        </p:txBody>
      </p:sp>
      <p:sp>
        <p:nvSpPr>
          <p:cNvPr id="19461" name="Rectangle 4"/>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19462" name="Rectangle 6"/>
          <p:cNvSpPr>
            <a:spLocks noChangeArrowheads="1"/>
          </p:cNvSpPr>
          <p:nvPr/>
        </p:nvSpPr>
        <p:spPr bwMode="auto">
          <a:xfrm>
            <a:off x="457200" y="1219200"/>
            <a:ext cx="4572000" cy="1006475"/>
          </a:xfrm>
          <a:prstGeom prst="rect">
            <a:avLst/>
          </a:prstGeom>
          <a:noFill/>
          <a:ln w="57150">
            <a:noFill/>
            <a:miter lim="800000"/>
            <a:headEnd/>
            <a:tailEnd/>
          </a:ln>
        </p:spPr>
        <p:txBody>
          <a:bodyPr>
            <a:spAutoFit/>
          </a:bodyPr>
          <a:lstStyle/>
          <a:p>
            <a:pPr algn="l">
              <a:spcBef>
                <a:spcPct val="50000"/>
              </a:spcBef>
            </a:pPr>
            <a:r>
              <a:rPr lang="it-IT" sz="2000" b="1">
                <a:solidFill>
                  <a:srgbClr val="FFFF00"/>
                </a:solidFill>
              </a:rPr>
              <a:t>Principali esposizioni lavorative che comportano un aumentato rischio di tumore della cute:</a:t>
            </a:r>
          </a:p>
        </p:txBody>
      </p:sp>
      <p:pic>
        <p:nvPicPr>
          <p:cNvPr id="19463" name="Picture 7"/>
          <p:cNvPicPr>
            <a:picLocks noChangeAspect="1" noChangeArrowheads="1"/>
          </p:cNvPicPr>
          <p:nvPr/>
        </p:nvPicPr>
        <p:blipFill>
          <a:blip r:embed="rId3" cstate="print"/>
          <a:srcRect/>
          <a:stretch>
            <a:fillRect/>
          </a:stretch>
        </p:blipFill>
        <p:spPr bwMode="auto">
          <a:xfrm>
            <a:off x="6500813" y="4276725"/>
            <a:ext cx="2490787" cy="2428875"/>
          </a:xfrm>
          <a:prstGeom prst="rect">
            <a:avLst/>
          </a:prstGeom>
          <a:noFill/>
          <a:ln w="57150">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minatori"/>
          <p:cNvPicPr>
            <a:picLocks noChangeAspect="1" noChangeArrowheads="1"/>
          </p:cNvPicPr>
          <p:nvPr/>
        </p:nvPicPr>
        <p:blipFill>
          <a:blip r:embed="rId2" cstate="print">
            <a:lum bright="54000" contrast="-54000"/>
          </a:blip>
          <a:srcRect/>
          <a:stretch>
            <a:fillRect/>
          </a:stretch>
        </p:blipFill>
        <p:spPr bwMode="auto">
          <a:xfrm>
            <a:off x="0" y="0"/>
            <a:ext cx="9144000" cy="6858000"/>
          </a:xfrm>
          <a:prstGeom prst="rect">
            <a:avLst/>
          </a:prstGeom>
          <a:noFill/>
          <a:ln w="9525">
            <a:noFill/>
            <a:miter lim="800000"/>
            <a:headEnd/>
            <a:tailEnd/>
          </a:ln>
        </p:spPr>
      </p:pic>
      <p:sp>
        <p:nvSpPr>
          <p:cNvPr id="20483" name="Rectangle 3"/>
          <p:cNvSpPr>
            <a:spLocks noGrp="1" noChangeArrowheads="1"/>
          </p:cNvSpPr>
          <p:nvPr>
            <p:ph type="ctrTitle"/>
          </p:nvPr>
        </p:nvSpPr>
        <p:spPr>
          <a:xfrm>
            <a:off x="304800" y="152400"/>
            <a:ext cx="4876800" cy="1143000"/>
          </a:xfrm>
          <a:noFill/>
          <a:ln w="50800">
            <a:solidFill>
              <a:srgbClr val="99CC00"/>
            </a:solidFill>
          </a:ln>
        </p:spPr>
        <p:txBody>
          <a:bodyPr/>
          <a:lstStyle/>
          <a:p>
            <a:pPr eaLnBrk="1" hangingPunct="1"/>
            <a:r>
              <a:rPr lang="it-IT" smtClean="0">
                <a:solidFill>
                  <a:srgbClr val="FF3300"/>
                </a:solidFill>
                <a:latin typeface="Georgia" pitchFamily="18" charset="0"/>
              </a:rPr>
              <a:t>Il polmone e le sierose</a:t>
            </a:r>
          </a:p>
        </p:txBody>
      </p:sp>
      <p:sp>
        <p:nvSpPr>
          <p:cNvPr id="20484" name="Rectangle 5"/>
          <p:cNvSpPr>
            <a:spLocks noChangeArrowheads="1"/>
          </p:cNvSpPr>
          <p:nvPr/>
        </p:nvSpPr>
        <p:spPr bwMode="auto">
          <a:xfrm>
            <a:off x="5638800" y="211138"/>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20485" name="Rectangle 8"/>
          <p:cNvSpPr>
            <a:spLocks noGrp="1" noChangeArrowheads="1"/>
          </p:cNvSpPr>
          <p:nvPr>
            <p:ph type="subTitle" idx="1"/>
          </p:nvPr>
        </p:nvSpPr>
        <p:spPr>
          <a:xfrm>
            <a:off x="533400" y="2590800"/>
            <a:ext cx="5562600" cy="4038600"/>
          </a:xfrm>
          <a:ln w="44450">
            <a:solidFill>
              <a:srgbClr val="CCFFFF"/>
            </a:solidFill>
          </a:ln>
        </p:spPr>
        <p:txBody>
          <a:bodyPr/>
          <a:lstStyle/>
          <a:p>
            <a:pPr algn="l" eaLnBrk="1" hangingPunct="1">
              <a:buFontTx/>
              <a:buChar char="•"/>
            </a:pPr>
            <a:r>
              <a:rPr lang="it-IT" sz="2000" smtClean="0">
                <a:solidFill>
                  <a:schemeClr val="accent2"/>
                </a:solidFill>
                <a:latin typeface="Georgia" pitchFamily="18" charset="0"/>
              </a:rPr>
              <a:t> Asbesto</a:t>
            </a:r>
          </a:p>
          <a:p>
            <a:pPr algn="l" eaLnBrk="1" hangingPunct="1">
              <a:buFontTx/>
              <a:buChar char="•"/>
            </a:pPr>
            <a:r>
              <a:rPr lang="it-IT" sz="2000" smtClean="0">
                <a:solidFill>
                  <a:schemeClr val="accent2"/>
                </a:solidFill>
                <a:latin typeface="Georgia" pitchFamily="18" charset="0"/>
              </a:rPr>
              <a:t> Composti cromo esavalente e del nichel</a:t>
            </a:r>
          </a:p>
          <a:p>
            <a:pPr algn="l" eaLnBrk="1" hangingPunct="1">
              <a:buFontTx/>
              <a:buChar char="•"/>
            </a:pPr>
            <a:r>
              <a:rPr lang="it-IT" sz="2000" smtClean="0">
                <a:solidFill>
                  <a:schemeClr val="accent2"/>
                </a:solidFill>
                <a:latin typeface="Georgia" pitchFamily="18" charset="0"/>
              </a:rPr>
              <a:t> Arsenico e composti arsenicali</a:t>
            </a:r>
          </a:p>
          <a:p>
            <a:pPr algn="l" eaLnBrk="1" hangingPunct="1">
              <a:buFontTx/>
              <a:buChar char="•"/>
            </a:pPr>
            <a:r>
              <a:rPr lang="it-IT" sz="2000" smtClean="0">
                <a:solidFill>
                  <a:schemeClr val="accent2"/>
                </a:solidFill>
                <a:latin typeface="Georgia" pitchFamily="18" charset="0"/>
              </a:rPr>
              <a:t> Berillio e suoi composti</a:t>
            </a:r>
          </a:p>
          <a:p>
            <a:pPr algn="l" eaLnBrk="1" hangingPunct="1">
              <a:buFontTx/>
              <a:buChar char="•"/>
            </a:pPr>
            <a:r>
              <a:rPr lang="it-IT" sz="2000" smtClean="0">
                <a:solidFill>
                  <a:schemeClr val="accent2"/>
                </a:solidFill>
                <a:latin typeface="Georgia" pitchFamily="18" charset="0"/>
              </a:rPr>
              <a:t> Cadmio e suoi composti</a:t>
            </a:r>
          </a:p>
          <a:p>
            <a:pPr algn="l" eaLnBrk="1" hangingPunct="1">
              <a:buFontTx/>
              <a:buChar char="•"/>
            </a:pPr>
            <a:r>
              <a:rPr lang="it-IT" sz="2000" smtClean="0">
                <a:solidFill>
                  <a:schemeClr val="accent2"/>
                </a:solidFill>
                <a:latin typeface="Georgia" pitchFamily="18" charset="0"/>
              </a:rPr>
              <a:t> Radon</a:t>
            </a:r>
          </a:p>
          <a:p>
            <a:pPr algn="l" eaLnBrk="1" hangingPunct="1">
              <a:buFontTx/>
              <a:buChar char="•"/>
            </a:pPr>
            <a:r>
              <a:rPr lang="it-IT" sz="2000" smtClean="0">
                <a:solidFill>
                  <a:schemeClr val="accent2"/>
                </a:solidFill>
                <a:latin typeface="Georgia" pitchFamily="18" charset="0"/>
              </a:rPr>
              <a:t> Silice cristallina</a:t>
            </a:r>
          </a:p>
          <a:p>
            <a:pPr algn="l" eaLnBrk="1" hangingPunct="1">
              <a:buFontTx/>
              <a:buChar char="•"/>
            </a:pPr>
            <a:r>
              <a:rPr lang="it-IT" sz="2000" smtClean="0">
                <a:solidFill>
                  <a:schemeClr val="accent2"/>
                </a:solidFill>
                <a:latin typeface="Georgia" pitchFamily="18" charset="0"/>
              </a:rPr>
              <a:t> Gasificazione del carbone</a:t>
            </a:r>
          </a:p>
          <a:p>
            <a:pPr algn="l" eaLnBrk="1" hangingPunct="1">
              <a:buFontTx/>
              <a:buChar char="•"/>
            </a:pPr>
            <a:r>
              <a:rPr lang="it-IT" sz="2000" smtClean="0">
                <a:solidFill>
                  <a:schemeClr val="accent2"/>
                </a:solidFill>
                <a:latin typeface="Georgia" pitchFamily="18" charset="0"/>
              </a:rPr>
              <a:t> Attività di verniciatore</a:t>
            </a:r>
          </a:p>
          <a:p>
            <a:pPr algn="l" eaLnBrk="1" hangingPunct="1">
              <a:buFontTx/>
              <a:buChar char="•"/>
            </a:pPr>
            <a:r>
              <a:rPr lang="it-IT" sz="2000" smtClean="0">
                <a:solidFill>
                  <a:schemeClr val="accent2"/>
                </a:solidFill>
                <a:latin typeface="Georgia" pitchFamily="18" charset="0"/>
              </a:rPr>
              <a:t> Peci, catrami e fuliggini</a:t>
            </a:r>
          </a:p>
          <a:p>
            <a:pPr algn="l" eaLnBrk="1" hangingPunct="1">
              <a:buFontTx/>
              <a:buChar char="•"/>
            </a:pPr>
            <a:r>
              <a:rPr lang="it-IT" sz="2000" smtClean="0">
                <a:solidFill>
                  <a:schemeClr val="accent2"/>
                </a:solidFill>
                <a:latin typeface="Georgia" pitchFamily="18" charset="0"/>
              </a:rPr>
              <a:t> Diossina</a:t>
            </a:r>
          </a:p>
          <a:p>
            <a:pPr algn="l" eaLnBrk="1" hangingPunct="1">
              <a:buFontTx/>
              <a:buChar char="•"/>
            </a:pPr>
            <a:endParaRPr lang="it-IT" sz="2000" smtClean="0">
              <a:solidFill>
                <a:schemeClr val="accent2"/>
              </a:solidFill>
              <a:latin typeface="Georgia" pitchFamily="18" charset="0"/>
            </a:endParaRPr>
          </a:p>
        </p:txBody>
      </p:sp>
      <p:sp>
        <p:nvSpPr>
          <p:cNvPr id="20486" name="Rectangle 10"/>
          <p:cNvSpPr>
            <a:spLocks noChangeArrowheads="1"/>
          </p:cNvSpPr>
          <p:nvPr/>
        </p:nvSpPr>
        <p:spPr bwMode="auto">
          <a:xfrm>
            <a:off x="457200" y="1431925"/>
            <a:ext cx="4572000" cy="1006475"/>
          </a:xfrm>
          <a:prstGeom prst="rect">
            <a:avLst/>
          </a:prstGeom>
          <a:noFill/>
          <a:ln w="57150">
            <a:noFill/>
            <a:miter lim="800000"/>
            <a:headEnd/>
            <a:tailEnd/>
          </a:ln>
        </p:spPr>
        <p:txBody>
          <a:bodyPr>
            <a:spAutoFit/>
          </a:bodyPr>
          <a:lstStyle/>
          <a:p>
            <a:pPr algn="l">
              <a:spcBef>
                <a:spcPct val="50000"/>
              </a:spcBef>
            </a:pPr>
            <a:r>
              <a:rPr lang="it-IT" sz="2000" b="1">
                <a:solidFill>
                  <a:srgbClr val="008080"/>
                </a:solidFill>
              </a:rPr>
              <a:t>Principali esposizioni lavorative che comportano un aumentato rischio di tumore polmonare:</a:t>
            </a:r>
          </a:p>
        </p:txBody>
      </p:sp>
      <p:pic>
        <p:nvPicPr>
          <p:cNvPr id="20487" name="Picture 11" descr="carcinoma_polmonare"/>
          <p:cNvPicPr>
            <a:picLocks noChangeAspect="1" noChangeArrowheads="1"/>
          </p:cNvPicPr>
          <p:nvPr/>
        </p:nvPicPr>
        <p:blipFill>
          <a:blip r:embed="rId3" cstate="print"/>
          <a:srcRect/>
          <a:stretch>
            <a:fillRect/>
          </a:stretch>
        </p:blipFill>
        <p:spPr bwMode="auto">
          <a:xfrm>
            <a:off x="6781800" y="4953000"/>
            <a:ext cx="2133600" cy="1752600"/>
          </a:xfrm>
          <a:prstGeom prst="rect">
            <a:avLst/>
          </a:prstGeom>
          <a:noFill/>
          <a:ln w="9525">
            <a:noFill/>
            <a:miter lim="800000"/>
            <a:headEnd/>
            <a:tailEnd/>
          </a:ln>
        </p:spPr>
      </p:pic>
      <p:pic>
        <p:nvPicPr>
          <p:cNvPr id="20488" name="Picture 12"/>
          <p:cNvPicPr>
            <a:picLocks noChangeAspect="1" noChangeArrowheads="1"/>
          </p:cNvPicPr>
          <p:nvPr/>
        </p:nvPicPr>
        <p:blipFill>
          <a:blip r:embed="rId4" cstate="print"/>
          <a:srcRect/>
          <a:stretch>
            <a:fillRect/>
          </a:stretch>
        </p:blipFill>
        <p:spPr bwMode="auto">
          <a:xfrm>
            <a:off x="6629400" y="2667000"/>
            <a:ext cx="2386013" cy="2033588"/>
          </a:xfrm>
          <a:prstGeom prst="rect">
            <a:avLst/>
          </a:prstGeom>
          <a:noFill/>
          <a:ln w="57150">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6"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21507" name="Rectangle 1027"/>
          <p:cNvSpPr>
            <a:spLocks noGrp="1" noChangeArrowheads="1"/>
          </p:cNvSpPr>
          <p:nvPr>
            <p:ph type="title"/>
          </p:nvPr>
        </p:nvSpPr>
        <p:spPr>
          <a:xfrm>
            <a:off x="0" y="152400"/>
            <a:ext cx="5159375" cy="990600"/>
          </a:xfrm>
        </p:spPr>
        <p:txBody>
          <a:bodyPr/>
          <a:lstStyle/>
          <a:p>
            <a:pPr eaLnBrk="1" hangingPunct="1"/>
            <a:r>
              <a:rPr lang="it-IT" sz="3200" b="1" smtClean="0">
                <a:solidFill>
                  <a:srgbClr val="FF0000"/>
                </a:solidFill>
                <a:latin typeface="Georgia" pitchFamily="18" charset="0"/>
              </a:rPr>
              <a:t>UTILIZZAZIONE DELL’AMIANTO</a:t>
            </a:r>
            <a:endParaRPr lang="it-IT" sz="3200" b="1" smtClean="0">
              <a:solidFill>
                <a:srgbClr val="A50021"/>
              </a:solidFill>
              <a:latin typeface="Georgia" pitchFamily="18" charset="0"/>
            </a:endParaRPr>
          </a:p>
        </p:txBody>
      </p:sp>
      <p:sp>
        <p:nvSpPr>
          <p:cNvPr id="21508" name="Rectangle 1028"/>
          <p:cNvSpPr>
            <a:spLocks noGrp="1" noChangeArrowheads="1"/>
          </p:cNvSpPr>
          <p:nvPr>
            <p:ph type="body" idx="1"/>
          </p:nvPr>
        </p:nvSpPr>
        <p:spPr>
          <a:xfrm>
            <a:off x="0" y="1447800"/>
            <a:ext cx="8915400" cy="5486400"/>
          </a:xfrm>
        </p:spPr>
        <p:txBody>
          <a:bodyPr/>
          <a:lstStyle/>
          <a:p>
            <a:pPr eaLnBrk="1" hangingPunct="1"/>
            <a:r>
              <a:rPr lang="it-IT" sz="2200" b="1" smtClean="0">
                <a:solidFill>
                  <a:srgbClr val="FFFF66"/>
                </a:solidFill>
                <a:latin typeface="Georgia" pitchFamily="18" charset="0"/>
              </a:rPr>
              <a:t>EDILIZIA</a:t>
            </a:r>
            <a:r>
              <a:rPr lang="it-IT" sz="2400" smtClean="0">
                <a:solidFill>
                  <a:srgbClr val="66FF33"/>
                </a:solidFill>
                <a:latin typeface="Georgia" pitchFamily="18" charset="0"/>
              </a:rPr>
              <a:t> </a:t>
            </a:r>
            <a:r>
              <a:rPr lang="it-IT" sz="2000" smtClean="0">
                <a:solidFill>
                  <a:srgbClr val="0066CC"/>
                </a:solidFill>
                <a:latin typeface="Georgia" pitchFamily="18" charset="0"/>
              </a:rPr>
              <a:t>( manufatti in cemento amianto, applicazione a spruzzo per intonaci isolanti)</a:t>
            </a:r>
          </a:p>
          <a:p>
            <a:pPr eaLnBrk="1" hangingPunct="1"/>
            <a:r>
              <a:rPr lang="it-IT" sz="2200" b="1" smtClean="0">
                <a:solidFill>
                  <a:srgbClr val="FFFF66"/>
                </a:solidFill>
                <a:latin typeface="Georgia" pitchFamily="18" charset="0"/>
              </a:rPr>
              <a:t>IND. NAVALE, AERONAUTICA, FERROVIARIA</a:t>
            </a:r>
            <a:r>
              <a:rPr lang="it-IT" sz="2400" smtClean="0">
                <a:solidFill>
                  <a:srgbClr val="66FF33"/>
                </a:solidFill>
                <a:latin typeface="Georgia" pitchFamily="18" charset="0"/>
              </a:rPr>
              <a:t> </a:t>
            </a:r>
            <a:r>
              <a:rPr lang="it-IT" sz="2000" smtClean="0">
                <a:solidFill>
                  <a:srgbClr val="0066CC"/>
                </a:solidFill>
                <a:latin typeface="Georgia" pitchFamily="18" charset="0"/>
              </a:rPr>
              <a:t>(rivestimenti coibentanti ed antincendio)</a:t>
            </a:r>
          </a:p>
          <a:p>
            <a:pPr eaLnBrk="1" hangingPunct="1"/>
            <a:r>
              <a:rPr lang="it-IT" sz="2200" b="1" smtClean="0">
                <a:solidFill>
                  <a:srgbClr val="FFFF66"/>
                </a:solidFill>
                <a:latin typeface="Georgia" pitchFamily="18" charset="0"/>
              </a:rPr>
              <a:t>IND. AUTOMOBILITICA</a:t>
            </a:r>
            <a:r>
              <a:rPr lang="it-IT" sz="2400" smtClean="0">
                <a:solidFill>
                  <a:schemeClr val="bg1"/>
                </a:solidFill>
                <a:latin typeface="Georgia" pitchFamily="18" charset="0"/>
              </a:rPr>
              <a:t> </a:t>
            </a:r>
            <a:r>
              <a:rPr lang="it-IT" sz="2000" smtClean="0">
                <a:solidFill>
                  <a:srgbClr val="0066CC"/>
                </a:solidFill>
                <a:latin typeface="Georgia" pitchFamily="18" charset="0"/>
              </a:rPr>
              <a:t>(guarnizioni per freni e frizioni, applicazioni coibentanti)</a:t>
            </a:r>
          </a:p>
          <a:p>
            <a:pPr eaLnBrk="1" hangingPunct="1"/>
            <a:r>
              <a:rPr lang="it-IT" sz="2400" smtClean="0">
                <a:solidFill>
                  <a:srgbClr val="FFFF66"/>
                </a:solidFill>
                <a:latin typeface="Georgia" pitchFamily="18" charset="0"/>
              </a:rPr>
              <a:t> </a:t>
            </a:r>
            <a:r>
              <a:rPr lang="it-IT" sz="2200" b="1" smtClean="0">
                <a:solidFill>
                  <a:srgbClr val="FFFF66"/>
                </a:solidFill>
                <a:latin typeface="Georgia" pitchFamily="18" charset="0"/>
              </a:rPr>
              <a:t>IND. MATERIE PLASTICHE</a:t>
            </a:r>
            <a:r>
              <a:rPr lang="it-IT" sz="2400" smtClean="0">
                <a:solidFill>
                  <a:srgbClr val="66FF33"/>
                </a:solidFill>
                <a:latin typeface="Georgia" pitchFamily="18" charset="0"/>
              </a:rPr>
              <a:t> </a:t>
            </a:r>
            <a:r>
              <a:rPr lang="it-IT" sz="2000" smtClean="0">
                <a:solidFill>
                  <a:srgbClr val="0066CC"/>
                </a:solidFill>
                <a:latin typeface="Georgia" pitchFamily="18" charset="0"/>
              </a:rPr>
              <a:t>(additivi, rinforzanti per manufatti vari)</a:t>
            </a:r>
          </a:p>
          <a:p>
            <a:pPr eaLnBrk="1" hangingPunct="1"/>
            <a:r>
              <a:rPr lang="it-IT" sz="2400" smtClean="0">
                <a:solidFill>
                  <a:srgbClr val="FFFF66"/>
                </a:solidFill>
                <a:latin typeface="Georgia" pitchFamily="18" charset="0"/>
              </a:rPr>
              <a:t> </a:t>
            </a:r>
            <a:r>
              <a:rPr lang="it-IT" sz="2200" b="1" smtClean="0">
                <a:solidFill>
                  <a:srgbClr val="FFFF66"/>
                </a:solidFill>
                <a:latin typeface="Georgia" pitchFamily="18" charset="0"/>
              </a:rPr>
              <a:t>INDUTRIA CHIMICA</a:t>
            </a:r>
            <a:r>
              <a:rPr lang="it-IT" sz="2400" smtClean="0">
                <a:solidFill>
                  <a:srgbClr val="66FF33"/>
                </a:solidFill>
                <a:latin typeface="Georgia" pitchFamily="18" charset="0"/>
              </a:rPr>
              <a:t> </a:t>
            </a:r>
            <a:r>
              <a:rPr lang="it-IT" sz="2000" smtClean="0">
                <a:solidFill>
                  <a:srgbClr val="0066CC"/>
                </a:solidFill>
                <a:latin typeface="Georgia" pitchFamily="18" charset="0"/>
              </a:rPr>
              <a:t>(filtri e guarnizioni)</a:t>
            </a:r>
          </a:p>
          <a:p>
            <a:pPr eaLnBrk="1" hangingPunct="1"/>
            <a:r>
              <a:rPr lang="it-IT" sz="2400" smtClean="0">
                <a:solidFill>
                  <a:srgbClr val="FFFF66"/>
                </a:solidFill>
                <a:latin typeface="Georgia" pitchFamily="18" charset="0"/>
              </a:rPr>
              <a:t> </a:t>
            </a:r>
            <a:r>
              <a:rPr lang="it-IT" sz="2200" b="1" smtClean="0">
                <a:solidFill>
                  <a:srgbClr val="FFFF66"/>
                </a:solidFill>
                <a:latin typeface="Georgia" pitchFamily="18" charset="0"/>
              </a:rPr>
              <a:t>IND. METALLURGICA</a:t>
            </a:r>
            <a:r>
              <a:rPr lang="it-IT" sz="2400" smtClean="0">
                <a:solidFill>
                  <a:srgbClr val="66FF33"/>
                </a:solidFill>
                <a:latin typeface="Georgia" pitchFamily="18" charset="0"/>
              </a:rPr>
              <a:t> </a:t>
            </a:r>
            <a:r>
              <a:rPr lang="it-IT" sz="2000" smtClean="0">
                <a:solidFill>
                  <a:srgbClr val="0066CC"/>
                </a:solidFill>
                <a:latin typeface="Georgia" pitchFamily="18" charset="0"/>
              </a:rPr>
              <a:t>(schermi ed indumenti protettivi, coibentazione di forni e caldaie)</a:t>
            </a:r>
          </a:p>
          <a:p>
            <a:pPr eaLnBrk="1" hangingPunct="1"/>
            <a:r>
              <a:rPr lang="it-IT" sz="2400" smtClean="0">
                <a:solidFill>
                  <a:srgbClr val="FFFF66"/>
                </a:solidFill>
                <a:latin typeface="Georgia" pitchFamily="18" charset="0"/>
              </a:rPr>
              <a:t> </a:t>
            </a:r>
            <a:r>
              <a:rPr lang="it-IT" sz="2200" b="1" smtClean="0">
                <a:solidFill>
                  <a:srgbClr val="FFFF66"/>
                </a:solidFill>
                <a:latin typeface="Georgia" pitchFamily="18" charset="0"/>
              </a:rPr>
              <a:t>ALTRI</a:t>
            </a:r>
            <a:r>
              <a:rPr lang="it-IT" sz="2200" b="1" smtClean="0">
                <a:solidFill>
                  <a:srgbClr val="66FF33"/>
                </a:solidFill>
                <a:latin typeface="Georgia" pitchFamily="18" charset="0"/>
              </a:rPr>
              <a:t> </a:t>
            </a:r>
            <a:r>
              <a:rPr lang="it-IT" sz="2000" smtClean="0">
                <a:solidFill>
                  <a:srgbClr val="0066CC"/>
                </a:solidFill>
                <a:latin typeface="Georgia" pitchFamily="18" charset="0"/>
              </a:rPr>
              <a:t>(cartoni, vernici, pitture, indumenti)</a:t>
            </a:r>
          </a:p>
        </p:txBody>
      </p:sp>
      <p:sp>
        <p:nvSpPr>
          <p:cNvPr id="21509" name="Rectangle 1029"/>
          <p:cNvSpPr>
            <a:spLocks noChangeArrowheads="1"/>
          </p:cNvSpPr>
          <p:nvPr/>
        </p:nvSpPr>
        <p:spPr bwMode="auto">
          <a:xfrm>
            <a:off x="5715000" y="2286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0"/>
            <a:ext cx="7772400" cy="685800"/>
          </a:xfrm>
          <a:gradFill>
            <a:gsLst>
              <a:gs pos="0">
                <a:srgbClr val="FFEFD1"/>
              </a:gs>
              <a:gs pos="64999">
                <a:srgbClr val="F0EBD5"/>
              </a:gs>
              <a:gs pos="100000">
                <a:srgbClr val="D1C39F"/>
              </a:gs>
            </a:gsLst>
            <a:lin ang="5400000" scaled="0"/>
          </a:gradFill>
        </p:spPr>
        <p:txBody>
          <a:bodyPr/>
          <a:lstStyle/>
          <a:p>
            <a:pPr eaLnBrk="1" hangingPunct="1"/>
            <a:r>
              <a:rPr lang="it-IT" sz="3600" dirty="0" smtClean="0"/>
              <a:t>Cos’è l’amianto?</a:t>
            </a:r>
            <a:endParaRPr lang="en-GB" sz="3600" dirty="0" smtClean="0"/>
          </a:p>
        </p:txBody>
      </p:sp>
      <p:grpSp>
        <p:nvGrpSpPr>
          <p:cNvPr id="22531" name="Group 20"/>
          <p:cNvGrpSpPr>
            <a:grpSpLocks/>
          </p:cNvGrpSpPr>
          <p:nvPr/>
        </p:nvGrpSpPr>
        <p:grpSpPr bwMode="auto">
          <a:xfrm>
            <a:off x="467544" y="1772816"/>
            <a:ext cx="7772400" cy="4343400"/>
            <a:chOff x="448" y="1104"/>
            <a:chExt cx="5004" cy="3088"/>
          </a:xfrm>
        </p:grpSpPr>
        <p:pic>
          <p:nvPicPr>
            <p:cNvPr id="22533" name="Picture 7" descr="capello-fibra"/>
            <p:cNvPicPr>
              <a:picLocks noChangeAspect="1" noChangeArrowheads="1"/>
            </p:cNvPicPr>
            <p:nvPr/>
          </p:nvPicPr>
          <p:blipFill>
            <a:blip r:embed="rId4" cstate="print"/>
            <a:srcRect/>
            <a:stretch>
              <a:fillRect/>
            </a:stretch>
          </p:blipFill>
          <p:spPr bwMode="auto">
            <a:xfrm>
              <a:off x="3984" y="1104"/>
              <a:ext cx="1468" cy="2093"/>
            </a:xfrm>
            <a:prstGeom prst="rect">
              <a:avLst/>
            </a:prstGeom>
            <a:noFill/>
            <a:ln w="9525">
              <a:noFill/>
              <a:miter lim="800000"/>
              <a:headEnd/>
              <a:tailEnd/>
            </a:ln>
          </p:spPr>
        </p:pic>
        <p:pic>
          <p:nvPicPr>
            <p:cNvPr id="22534" name="Picture 16" descr="tipi"/>
            <p:cNvPicPr>
              <a:picLocks noChangeAspect="1" noChangeArrowheads="1"/>
            </p:cNvPicPr>
            <p:nvPr/>
          </p:nvPicPr>
          <p:blipFill>
            <a:blip r:embed="rId5" cstate="print"/>
            <a:srcRect/>
            <a:stretch>
              <a:fillRect/>
            </a:stretch>
          </p:blipFill>
          <p:spPr bwMode="auto">
            <a:xfrm>
              <a:off x="448" y="1104"/>
              <a:ext cx="1376" cy="3088"/>
            </a:xfrm>
            <a:prstGeom prst="rect">
              <a:avLst/>
            </a:prstGeom>
            <a:noFill/>
            <a:ln w="9525">
              <a:noFill/>
              <a:miter lim="800000"/>
              <a:headEnd/>
              <a:tailEnd/>
            </a:ln>
          </p:spPr>
        </p:pic>
        <p:pic>
          <p:nvPicPr>
            <p:cNvPr id="22535" name="Picture 17" descr="tremiolite"/>
            <p:cNvPicPr>
              <a:picLocks noChangeAspect="1" noChangeArrowheads="1"/>
            </p:cNvPicPr>
            <p:nvPr/>
          </p:nvPicPr>
          <p:blipFill>
            <a:blip r:embed="rId6" cstate="print"/>
            <a:srcRect/>
            <a:stretch>
              <a:fillRect/>
            </a:stretch>
          </p:blipFill>
          <p:spPr bwMode="auto">
            <a:xfrm>
              <a:off x="1573" y="1104"/>
              <a:ext cx="1355" cy="1882"/>
            </a:xfrm>
            <a:prstGeom prst="rect">
              <a:avLst/>
            </a:prstGeom>
            <a:noFill/>
            <a:ln w="9525">
              <a:noFill/>
              <a:miter lim="800000"/>
              <a:headEnd/>
              <a:tailEnd/>
            </a:ln>
          </p:spPr>
        </p:pic>
        <p:sp>
          <p:nvSpPr>
            <p:cNvPr id="22536" name="Text Box 19"/>
            <p:cNvSpPr txBox="1">
              <a:spLocks noChangeArrowheads="1"/>
            </p:cNvSpPr>
            <p:nvPr/>
          </p:nvSpPr>
          <p:spPr bwMode="auto">
            <a:xfrm>
              <a:off x="4032" y="2976"/>
              <a:ext cx="1392" cy="283"/>
            </a:xfrm>
            <a:prstGeom prst="rect">
              <a:avLst/>
            </a:prstGeom>
            <a:noFill/>
            <a:ln w="9525">
              <a:noFill/>
              <a:miter lim="800000"/>
              <a:headEnd/>
              <a:tailEnd/>
            </a:ln>
          </p:spPr>
          <p:txBody>
            <a:bodyPr>
              <a:spAutoFit/>
            </a:bodyPr>
            <a:lstStyle/>
            <a:p>
              <a:pPr>
                <a:spcBef>
                  <a:spcPct val="50000"/>
                </a:spcBef>
              </a:pPr>
              <a:r>
                <a:rPr lang="it-IT" b="1">
                  <a:latin typeface="Arial" charset="0"/>
                </a:rPr>
                <a:t>Capello -  Fibra</a:t>
              </a:r>
              <a:endParaRPr lang="en-GB" b="1">
                <a:latin typeface="Arial" charset="0"/>
              </a:endParaRPr>
            </a:p>
          </p:txBody>
        </p:sp>
      </p:grpSp>
      <p:sp>
        <p:nvSpPr>
          <p:cNvPr id="22532" name="Rectangle 21"/>
          <p:cNvSpPr>
            <a:spLocks noChangeArrowheads="1"/>
          </p:cNvSpPr>
          <p:nvPr/>
        </p:nvSpPr>
        <p:spPr bwMode="auto">
          <a:xfrm>
            <a:off x="179512" y="692696"/>
            <a:ext cx="8712968" cy="1015663"/>
          </a:xfrm>
          <a:prstGeom prst="rect">
            <a:avLst/>
          </a:prstGeom>
          <a:solidFill>
            <a:schemeClr val="bg1"/>
          </a:solidFill>
          <a:ln w="9525">
            <a:noFill/>
            <a:miter lim="800000"/>
            <a:headEnd/>
            <a:tailEnd/>
          </a:ln>
        </p:spPr>
        <p:txBody>
          <a:bodyPr wrap="square">
            <a:spAutoFit/>
          </a:bodyPr>
          <a:lstStyle/>
          <a:p>
            <a:r>
              <a:rPr lang="en-GB" sz="2000" b="1" dirty="0" err="1">
                <a:solidFill>
                  <a:schemeClr val="accent6">
                    <a:lumMod val="75000"/>
                  </a:schemeClr>
                </a:solidFill>
              </a:rPr>
              <a:t>Amianto</a:t>
            </a:r>
            <a:r>
              <a:rPr lang="it-IT" sz="2000" b="1" dirty="0">
                <a:solidFill>
                  <a:schemeClr val="accent6">
                    <a:lumMod val="75000"/>
                  </a:schemeClr>
                </a:solidFill>
              </a:rPr>
              <a:t>:</a:t>
            </a:r>
            <a:r>
              <a:rPr lang="en-GB" sz="2000" b="1" dirty="0">
                <a:solidFill>
                  <a:schemeClr val="accent6">
                    <a:lumMod val="75000"/>
                  </a:schemeClr>
                </a:solidFill>
              </a:rPr>
              <a:t> </a:t>
            </a:r>
            <a:r>
              <a:rPr lang="en-GB" sz="2000" b="1" dirty="0" err="1">
                <a:solidFill>
                  <a:schemeClr val="accent6">
                    <a:lumMod val="75000"/>
                  </a:schemeClr>
                </a:solidFill>
              </a:rPr>
              <a:t>nome</a:t>
            </a:r>
            <a:r>
              <a:rPr lang="en-GB" sz="2000" b="1" dirty="0">
                <a:solidFill>
                  <a:schemeClr val="accent6">
                    <a:lumMod val="75000"/>
                  </a:schemeClr>
                </a:solidFill>
              </a:rPr>
              <a:t> </a:t>
            </a:r>
            <a:r>
              <a:rPr lang="en-GB" sz="2000" b="1" dirty="0" err="1">
                <a:solidFill>
                  <a:schemeClr val="accent6">
                    <a:lumMod val="75000"/>
                  </a:schemeClr>
                </a:solidFill>
              </a:rPr>
              <a:t>generico</a:t>
            </a:r>
            <a:r>
              <a:rPr lang="en-GB" sz="2000" b="1" dirty="0">
                <a:solidFill>
                  <a:schemeClr val="accent6">
                    <a:lumMod val="75000"/>
                  </a:schemeClr>
                </a:solidFill>
              </a:rPr>
              <a:t> </a:t>
            </a:r>
            <a:r>
              <a:rPr lang="en-GB" sz="2000" b="1" dirty="0" err="1">
                <a:solidFill>
                  <a:schemeClr val="accent6">
                    <a:lumMod val="75000"/>
                  </a:schemeClr>
                </a:solidFill>
              </a:rPr>
              <a:t>di</a:t>
            </a:r>
            <a:r>
              <a:rPr lang="en-GB" sz="2000" b="1" dirty="0">
                <a:solidFill>
                  <a:schemeClr val="accent6">
                    <a:lumMod val="75000"/>
                  </a:schemeClr>
                </a:solidFill>
              </a:rPr>
              <a:t> </a:t>
            </a:r>
            <a:r>
              <a:rPr lang="en-GB" sz="2000" b="1" dirty="0" err="1">
                <a:solidFill>
                  <a:schemeClr val="accent6">
                    <a:lumMod val="75000"/>
                  </a:schemeClr>
                </a:solidFill>
              </a:rPr>
              <a:t>una</a:t>
            </a:r>
            <a:r>
              <a:rPr lang="en-GB" sz="2000" b="1" dirty="0">
                <a:solidFill>
                  <a:schemeClr val="accent6">
                    <a:lumMod val="75000"/>
                  </a:schemeClr>
                </a:solidFill>
              </a:rPr>
              <a:t> </a:t>
            </a:r>
            <a:r>
              <a:rPr lang="en-GB" sz="2000" b="1" dirty="0" err="1">
                <a:solidFill>
                  <a:schemeClr val="accent6">
                    <a:lumMod val="75000"/>
                  </a:schemeClr>
                </a:solidFill>
              </a:rPr>
              <a:t>serie</a:t>
            </a:r>
            <a:r>
              <a:rPr lang="en-GB" sz="2000" b="1" dirty="0">
                <a:solidFill>
                  <a:schemeClr val="accent6">
                    <a:lumMod val="75000"/>
                  </a:schemeClr>
                </a:solidFill>
              </a:rPr>
              <a:t> </a:t>
            </a:r>
            <a:r>
              <a:rPr lang="en-GB" sz="2000" b="1" dirty="0" err="1">
                <a:solidFill>
                  <a:schemeClr val="accent6">
                    <a:lumMod val="75000"/>
                  </a:schemeClr>
                </a:solidFill>
              </a:rPr>
              <a:t>di</a:t>
            </a:r>
            <a:r>
              <a:rPr lang="en-GB" sz="2000" b="1" dirty="0">
                <a:solidFill>
                  <a:schemeClr val="accent6">
                    <a:lumMod val="75000"/>
                  </a:schemeClr>
                </a:solidFill>
              </a:rPr>
              <a:t> </a:t>
            </a:r>
            <a:r>
              <a:rPr lang="en-GB" sz="2000" b="1" dirty="0" err="1">
                <a:solidFill>
                  <a:schemeClr val="accent6">
                    <a:lumMod val="75000"/>
                  </a:schemeClr>
                </a:solidFill>
              </a:rPr>
              <a:t>silicati</a:t>
            </a:r>
            <a:r>
              <a:rPr lang="en-GB" sz="2000" b="1" dirty="0">
                <a:solidFill>
                  <a:schemeClr val="accent6">
                    <a:lumMod val="75000"/>
                  </a:schemeClr>
                </a:solidFill>
              </a:rPr>
              <a:t> </a:t>
            </a:r>
            <a:r>
              <a:rPr lang="en-GB" sz="2000" b="1" dirty="0" err="1">
                <a:solidFill>
                  <a:schemeClr val="accent6">
                    <a:lumMod val="75000"/>
                  </a:schemeClr>
                </a:solidFill>
              </a:rPr>
              <a:t>fibrosi</a:t>
            </a:r>
            <a:r>
              <a:rPr lang="en-GB" sz="2000" b="1" dirty="0">
                <a:solidFill>
                  <a:schemeClr val="accent6">
                    <a:lumMod val="75000"/>
                  </a:schemeClr>
                </a:solidFill>
              </a:rPr>
              <a:t> </a:t>
            </a:r>
            <a:r>
              <a:rPr lang="en-GB" sz="2000" b="1" dirty="0" err="1">
                <a:solidFill>
                  <a:schemeClr val="accent6">
                    <a:lumMod val="75000"/>
                  </a:schemeClr>
                </a:solidFill>
              </a:rPr>
              <a:t>naturali</a:t>
            </a:r>
            <a:r>
              <a:rPr lang="it-IT" sz="2000" b="1" dirty="0">
                <a:solidFill>
                  <a:schemeClr val="accent6">
                    <a:lumMod val="75000"/>
                  </a:schemeClr>
                </a:solidFill>
              </a:rPr>
              <a:t>, </a:t>
            </a:r>
            <a:r>
              <a:rPr lang="en-GB" sz="2000" b="1" dirty="0" err="1">
                <a:solidFill>
                  <a:schemeClr val="accent6">
                    <a:lumMod val="75000"/>
                  </a:schemeClr>
                </a:solidFill>
              </a:rPr>
              <a:t>divisi</a:t>
            </a:r>
            <a:r>
              <a:rPr lang="en-GB" sz="2000" b="1" dirty="0">
                <a:solidFill>
                  <a:schemeClr val="accent6">
                    <a:lumMod val="75000"/>
                  </a:schemeClr>
                </a:solidFill>
              </a:rPr>
              <a:t> in due </a:t>
            </a:r>
            <a:r>
              <a:rPr lang="en-GB" sz="2000" b="1" dirty="0" err="1">
                <a:solidFill>
                  <a:schemeClr val="accent6">
                    <a:lumMod val="75000"/>
                  </a:schemeClr>
                </a:solidFill>
              </a:rPr>
              <a:t>principali</a:t>
            </a:r>
            <a:r>
              <a:rPr lang="en-GB" sz="2000" b="1" dirty="0">
                <a:solidFill>
                  <a:schemeClr val="accent6">
                    <a:lumMod val="75000"/>
                  </a:schemeClr>
                </a:solidFill>
              </a:rPr>
              <a:t> </a:t>
            </a:r>
            <a:r>
              <a:rPr lang="en-GB" sz="2000" b="1" dirty="0" err="1">
                <a:solidFill>
                  <a:schemeClr val="accent6">
                    <a:lumMod val="75000"/>
                  </a:schemeClr>
                </a:solidFill>
              </a:rPr>
              <a:t>classi</a:t>
            </a:r>
            <a:r>
              <a:rPr lang="en-GB" sz="2000" b="1" dirty="0">
                <a:solidFill>
                  <a:schemeClr val="accent6">
                    <a:lumMod val="75000"/>
                  </a:schemeClr>
                </a:solidFill>
              </a:rPr>
              <a:t>, </a:t>
            </a:r>
            <a:r>
              <a:rPr lang="en-GB" sz="2000" b="1" dirty="0" err="1">
                <a:solidFill>
                  <a:schemeClr val="accent6">
                    <a:lumMod val="75000"/>
                  </a:schemeClr>
                </a:solidFill>
              </a:rPr>
              <a:t>gli</a:t>
            </a:r>
            <a:r>
              <a:rPr lang="en-GB" sz="2000" b="1" dirty="0">
                <a:solidFill>
                  <a:schemeClr val="accent6">
                    <a:lumMod val="75000"/>
                  </a:schemeClr>
                </a:solidFill>
              </a:rPr>
              <a:t> </a:t>
            </a:r>
            <a:r>
              <a:rPr lang="en-GB" sz="2000" b="1" dirty="0" err="1">
                <a:solidFill>
                  <a:schemeClr val="accent6">
                    <a:lumMod val="75000"/>
                  </a:schemeClr>
                </a:solidFill>
              </a:rPr>
              <a:t>anfiboli</a:t>
            </a:r>
            <a:r>
              <a:rPr lang="en-GB" sz="2000" b="1" dirty="0">
                <a:solidFill>
                  <a:schemeClr val="accent6">
                    <a:lumMod val="75000"/>
                  </a:schemeClr>
                </a:solidFill>
              </a:rPr>
              <a:t> e</a:t>
            </a:r>
            <a:r>
              <a:rPr lang="it-IT" sz="2000" b="1" dirty="0">
                <a:solidFill>
                  <a:schemeClr val="accent6">
                    <a:lumMod val="75000"/>
                  </a:schemeClr>
                </a:solidFill>
              </a:rPr>
              <a:t> i </a:t>
            </a:r>
            <a:r>
              <a:rPr lang="en-GB" sz="2000" b="1" dirty="0" err="1" smtClean="0">
                <a:solidFill>
                  <a:schemeClr val="accent6">
                    <a:lumMod val="75000"/>
                  </a:schemeClr>
                </a:solidFill>
              </a:rPr>
              <a:t>serpentin</a:t>
            </a:r>
            <a:r>
              <a:rPr lang="it-IT" sz="2000" b="1" dirty="0" smtClean="0">
                <a:solidFill>
                  <a:schemeClr val="accent6">
                    <a:lumMod val="75000"/>
                  </a:schemeClr>
                </a:solidFill>
              </a:rPr>
              <a:t>i</a:t>
            </a:r>
            <a:r>
              <a:rPr lang="en-GB" sz="2000" b="1" dirty="0" smtClean="0">
                <a:solidFill>
                  <a:schemeClr val="accent6">
                    <a:lumMod val="75000"/>
                  </a:schemeClr>
                </a:solidFill>
              </a:rPr>
              <a:t>; </a:t>
            </a:r>
            <a:r>
              <a:rPr lang="en-GB" sz="2000" b="1" dirty="0" err="1" smtClean="0">
                <a:solidFill>
                  <a:schemeClr val="accent6">
                    <a:lumMod val="75000"/>
                  </a:schemeClr>
                </a:solidFill>
              </a:rPr>
              <a:t>d</a:t>
            </a:r>
            <a:r>
              <a:rPr lang="en-GB" sz="2000" b="1" dirty="0" err="1" smtClean="0">
                <a:solidFill>
                  <a:schemeClr val="accent6">
                    <a:lumMod val="75000"/>
                  </a:schemeClr>
                </a:solidFill>
              </a:rPr>
              <a:t>i</a:t>
            </a:r>
            <a:r>
              <a:rPr lang="en-GB" sz="2000" b="1" dirty="0" smtClean="0">
                <a:solidFill>
                  <a:schemeClr val="accent6">
                    <a:lumMod val="75000"/>
                  </a:schemeClr>
                </a:solidFill>
              </a:rPr>
              <a:t> </a:t>
            </a:r>
            <a:r>
              <a:rPr lang="en-GB" sz="2000" b="1" dirty="0">
                <a:solidFill>
                  <a:schemeClr val="accent6">
                    <a:lumMod val="75000"/>
                  </a:schemeClr>
                </a:solidFill>
              </a:rPr>
              <a:t>forma </a:t>
            </a:r>
            <a:r>
              <a:rPr lang="en-GB" sz="2000" b="1" dirty="0" err="1">
                <a:solidFill>
                  <a:schemeClr val="accent6">
                    <a:lumMod val="75000"/>
                  </a:schemeClr>
                </a:solidFill>
              </a:rPr>
              <a:t>cristallina</a:t>
            </a:r>
            <a:r>
              <a:rPr lang="en-GB" sz="2000" b="1" dirty="0">
                <a:solidFill>
                  <a:schemeClr val="accent6">
                    <a:lumMod val="75000"/>
                  </a:schemeClr>
                </a:solidFill>
              </a:rPr>
              <a:t>, </a:t>
            </a:r>
            <a:r>
              <a:rPr lang="en-GB" sz="2000" b="1" dirty="0" err="1">
                <a:solidFill>
                  <a:schemeClr val="accent6">
                    <a:lumMod val="75000"/>
                  </a:schemeClr>
                </a:solidFill>
              </a:rPr>
              <a:t>possono</a:t>
            </a:r>
            <a:r>
              <a:rPr lang="en-GB" sz="2000" b="1" dirty="0">
                <a:solidFill>
                  <a:schemeClr val="accent6">
                    <a:lumMod val="75000"/>
                  </a:schemeClr>
                </a:solidFill>
              </a:rPr>
              <a:t> </a:t>
            </a:r>
            <a:r>
              <a:rPr lang="en-GB" sz="2000" b="1" dirty="0" err="1">
                <a:solidFill>
                  <a:schemeClr val="accent6">
                    <a:lumMod val="75000"/>
                  </a:schemeClr>
                </a:solidFill>
              </a:rPr>
              <a:t>presentarsi</a:t>
            </a:r>
            <a:r>
              <a:rPr lang="en-GB" sz="2000" b="1" dirty="0">
                <a:solidFill>
                  <a:schemeClr val="accent6">
                    <a:lumMod val="75000"/>
                  </a:schemeClr>
                </a:solidFill>
              </a:rPr>
              <a:t> in </a:t>
            </a:r>
            <a:r>
              <a:rPr lang="en-GB" sz="2000" b="1" dirty="0" err="1">
                <a:solidFill>
                  <a:schemeClr val="accent6">
                    <a:lumMod val="75000"/>
                  </a:schemeClr>
                </a:solidFill>
              </a:rPr>
              <a:t>fibrille</a:t>
            </a:r>
            <a:r>
              <a:rPr lang="en-GB" sz="2000" b="1" dirty="0">
                <a:solidFill>
                  <a:schemeClr val="accent6">
                    <a:lumMod val="75000"/>
                  </a:schemeClr>
                </a:solidFill>
              </a:rPr>
              <a:t> isolate </a:t>
            </a:r>
            <a:r>
              <a:rPr lang="en-GB" sz="2000" b="1" dirty="0" err="1">
                <a:solidFill>
                  <a:schemeClr val="accent6">
                    <a:lumMod val="75000"/>
                  </a:schemeClr>
                </a:solidFill>
              </a:rPr>
              <a:t>oppure</a:t>
            </a:r>
            <a:r>
              <a:rPr lang="en-GB" sz="2000" b="1" dirty="0">
                <a:solidFill>
                  <a:schemeClr val="accent6">
                    <a:lumMod val="75000"/>
                  </a:schemeClr>
                </a:solidFill>
              </a:rPr>
              <a:t> in </a:t>
            </a:r>
            <a:r>
              <a:rPr lang="en-GB" sz="2000" b="1" dirty="0" err="1">
                <a:solidFill>
                  <a:schemeClr val="accent6">
                    <a:lumMod val="75000"/>
                  </a:schemeClr>
                </a:solidFill>
              </a:rPr>
              <a:t>fasci</a:t>
            </a:r>
            <a:r>
              <a:rPr lang="en-GB" sz="2000" b="1" dirty="0">
                <a:solidFill>
                  <a:schemeClr val="accent6">
                    <a:lumMod val="75000"/>
                  </a:schemeClr>
                </a:solidFill>
              </a:rPr>
              <a:t>.</a:t>
            </a:r>
          </a:p>
        </p:txBody>
      </p:sp>
      <p:pic>
        <p:nvPicPr>
          <p:cNvPr id="67586" name="Picture 2" descr="Risultati immagini per amianto anfiboli"/>
          <p:cNvPicPr>
            <a:picLocks noChangeAspect="1" noChangeArrowheads="1"/>
          </p:cNvPicPr>
          <p:nvPr/>
        </p:nvPicPr>
        <p:blipFill>
          <a:blip r:embed="rId7" cstate="print"/>
          <a:srcRect/>
          <a:stretch>
            <a:fillRect/>
          </a:stretch>
        </p:blipFill>
        <p:spPr bwMode="auto">
          <a:xfrm>
            <a:off x="2699794" y="4437114"/>
            <a:ext cx="3242120" cy="245373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inquinamento%20atmosferico"/>
          <p:cNvPicPr>
            <a:picLocks noChangeAspect="1" noChangeArrowheads="1"/>
          </p:cNvPicPr>
          <p:nvPr/>
        </p:nvPicPr>
        <p:blipFill>
          <a:blip r:embed="rId3"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028" name="Rectangle 3"/>
          <p:cNvSpPr>
            <a:spLocks noGrp="1" noChangeArrowheads="1"/>
          </p:cNvSpPr>
          <p:nvPr>
            <p:ph type="ctrTitle"/>
          </p:nvPr>
        </p:nvSpPr>
        <p:spPr>
          <a:xfrm>
            <a:off x="685800" y="685800"/>
            <a:ext cx="3886200" cy="1143000"/>
          </a:xfrm>
        </p:spPr>
        <p:txBody>
          <a:bodyPr/>
          <a:lstStyle/>
          <a:p>
            <a:pPr eaLnBrk="1" hangingPunct="1"/>
            <a:r>
              <a:rPr lang="it-IT" sz="3200" b="1" smtClean="0">
                <a:solidFill>
                  <a:srgbClr val="0033CC"/>
                </a:solidFill>
              </a:rPr>
              <a:t>Eziopatogenesi</a:t>
            </a:r>
            <a:endParaRPr lang="it-IT" sz="3200" b="1" smtClean="0">
              <a:solidFill>
                <a:srgbClr val="FF3300"/>
              </a:solidFill>
            </a:endParaRPr>
          </a:p>
        </p:txBody>
      </p:sp>
      <p:sp>
        <p:nvSpPr>
          <p:cNvPr id="1029" name="Rectangle 5"/>
          <p:cNvSpPr>
            <a:spLocks noChangeArrowheads="1"/>
          </p:cNvSpPr>
          <p:nvPr/>
        </p:nvSpPr>
        <p:spPr bwMode="auto">
          <a:xfrm>
            <a:off x="1752600" y="228600"/>
            <a:ext cx="5334000" cy="609600"/>
          </a:xfrm>
          <a:prstGeom prst="rect">
            <a:avLst/>
          </a:prstGeom>
          <a:solidFill>
            <a:srgbClr val="CCCCFF"/>
          </a:solidFill>
          <a:ln w="22225">
            <a:solidFill>
              <a:srgbClr val="FF0000"/>
            </a:solidFill>
            <a:miter lim="800000"/>
            <a:headEnd/>
            <a:tailEnd/>
          </a:ln>
        </p:spPr>
        <p:txBody>
          <a:bodyPr anchor="ctr"/>
          <a:lstStyle/>
          <a:p>
            <a:r>
              <a:rPr lang="it-IT" sz="3200">
                <a:solidFill>
                  <a:srgbClr val="FF3300"/>
                </a:solidFill>
              </a:rPr>
              <a:t>Neoplasie Occupazionali</a:t>
            </a:r>
          </a:p>
        </p:txBody>
      </p:sp>
      <p:graphicFrame>
        <p:nvGraphicFramePr>
          <p:cNvPr id="1026" name="Object 7"/>
          <p:cNvGraphicFramePr>
            <a:graphicFrameLocks noChangeAspect="1"/>
          </p:cNvGraphicFramePr>
          <p:nvPr/>
        </p:nvGraphicFramePr>
        <p:xfrm>
          <a:off x="304800" y="1752600"/>
          <a:ext cx="4845050" cy="4845050"/>
        </p:xfrm>
        <a:graphic>
          <a:graphicData uri="http://schemas.openxmlformats.org/presentationml/2006/ole">
            <p:oleObj spid="_x0000_s1026" name="Fotografia di Photo Editor" r:id="rId4" imgW="3809524" imgH="3809524" progId="">
              <p:embed/>
            </p:oleObj>
          </a:graphicData>
        </a:graphic>
      </p:graphicFrame>
      <p:sp>
        <p:nvSpPr>
          <p:cNvPr id="1030" name="Rectangle 8"/>
          <p:cNvSpPr>
            <a:spLocks noChangeArrowheads="1"/>
          </p:cNvSpPr>
          <p:nvPr/>
        </p:nvSpPr>
        <p:spPr bwMode="auto">
          <a:xfrm>
            <a:off x="5688013" y="2133600"/>
            <a:ext cx="3455987" cy="2260600"/>
          </a:xfrm>
          <a:prstGeom prst="rect">
            <a:avLst/>
          </a:prstGeom>
          <a:noFill/>
          <a:ln w="9525">
            <a:noFill/>
            <a:miter lim="800000"/>
            <a:headEnd/>
            <a:tailEnd/>
          </a:ln>
        </p:spPr>
        <p:txBody>
          <a:bodyPr anchor="ctr"/>
          <a:lstStyle/>
          <a:p>
            <a:r>
              <a:rPr lang="it-IT" sz="3200" b="1">
                <a:solidFill>
                  <a:srgbClr val="FF3300"/>
                </a:solidFill>
              </a:rPr>
              <a:t>Il cancro: malattia multifattoriale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14690" name="Picture 2" descr="Risultati immagini per amianto anfiboli"/>
          <p:cNvPicPr>
            <a:picLocks noChangeAspect="1" noChangeArrowheads="1"/>
          </p:cNvPicPr>
          <p:nvPr/>
        </p:nvPicPr>
        <p:blipFill>
          <a:blip r:embed="rId2" cstate="print"/>
          <a:srcRect/>
          <a:stretch>
            <a:fillRect/>
          </a:stretch>
        </p:blipFill>
        <p:spPr bwMode="auto">
          <a:xfrm>
            <a:off x="467544" y="260648"/>
            <a:ext cx="8116386" cy="608452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88066" name="Picture 2" descr="Risultati immagini per amianto anfiboli"/>
          <p:cNvPicPr>
            <a:picLocks noChangeAspect="1" noChangeArrowheads="1"/>
          </p:cNvPicPr>
          <p:nvPr/>
        </p:nvPicPr>
        <p:blipFill>
          <a:blip r:embed="rId2" cstate="print"/>
          <a:srcRect/>
          <a:stretch>
            <a:fillRect/>
          </a:stretch>
        </p:blipFill>
        <p:spPr bwMode="auto">
          <a:xfrm>
            <a:off x="611560" y="512726"/>
            <a:ext cx="7721216" cy="578828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115714" name="AutoShape 2" descr="Risultati immagini per amianto anfiboli"/>
          <p:cNvSpPr>
            <a:spLocks noChangeAspect="1" noChangeArrowheads="1"/>
          </p:cNvSpPr>
          <p:nvPr/>
        </p:nvSpPr>
        <p:spPr bwMode="auto">
          <a:xfrm>
            <a:off x="155575" y="-2490788"/>
            <a:ext cx="6934200" cy="52006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5715" name="Picture 3"/>
          <p:cNvPicPr>
            <a:picLocks noChangeAspect="1" noChangeArrowheads="1"/>
          </p:cNvPicPr>
          <p:nvPr/>
        </p:nvPicPr>
        <p:blipFill>
          <a:blip r:embed="rId2" cstate="print"/>
          <a:srcRect/>
          <a:stretch>
            <a:fillRect/>
          </a:stretch>
        </p:blipFill>
        <p:spPr bwMode="auto">
          <a:xfrm>
            <a:off x="539552" y="332656"/>
            <a:ext cx="7968885" cy="597666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smtClean="0"/>
              <a:t>Dove si trova l’amianto?</a:t>
            </a:r>
            <a:endParaRPr lang="en-GB" smtClean="0"/>
          </a:p>
        </p:txBody>
      </p:sp>
      <p:sp>
        <p:nvSpPr>
          <p:cNvPr id="23555" name="Rectangle 3"/>
          <p:cNvSpPr>
            <a:spLocks noGrp="1" noChangeArrowheads="1"/>
          </p:cNvSpPr>
          <p:nvPr>
            <p:ph type="body" idx="1"/>
          </p:nvPr>
        </p:nvSpPr>
        <p:spPr/>
        <p:txBody>
          <a:bodyPr/>
          <a:lstStyle/>
          <a:p>
            <a:pPr eaLnBrk="1" hangingPunct="1">
              <a:lnSpc>
                <a:spcPct val="90000"/>
              </a:lnSpc>
              <a:buFontTx/>
              <a:buNone/>
            </a:pPr>
            <a:r>
              <a:rPr lang="it-IT" sz="2400" smtClean="0"/>
              <a:t>L’amianto si trova in prodotti di vario genere ma realizzati prima del 1992</a:t>
            </a:r>
          </a:p>
          <a:p>
            <a:pPr algn="ctr" eaLnBrk="1" hangingPunct="1">
              <a:lnSpc>
                <a:spcPct val="90000"/>
              </a:lnSpc>
              <a:buFontTx/>
              <a:buNone/>
            </a:pPr>
            <a:endParaRPr lang="it-IT" sz="2400" smtClean="0"/>
          </a:p>
          <a:p>
            <a:pPr algn="ctr" eaLnBrk="1" hangingPunct="1">
              <a:lnSpc>
                <a:spcPct val="90000"/>
              </a:lnSpc>
              <a:buFontTx/>
              <a:buNone/>
            </a:pPr>
            <a:r>
              <a:rPr lang="it-IT" sz="2400" smtClean="0"/>
              <a:t>Perché?</a:t>
            </a:r>
          </a:p>
          <a:p>
            <a:pPr algn="ctr" eaLnBrk="1" hangingPunct="1">
              <a:lnSpc>
                <a:spcPct val="90000"/>
              </a:lnSpc>
              <a:buFontTx/>
              <a:buNone/>
            </a:pPr>
            <a:endParaRPr lang="it-IT" sz="2400" smtClean="0"/>
          </a:p>
          <a:p>
            <a:pPr eaLnBrk="1" hangingPunct="1">
              <a:lnSpc>
                <a:spcPct val="90000"/>
              </a:lnSpc>
              <a:buFontTx/>
              <a:buNone/>
            </a:pPr>
            <a:r>
              <a:rPr lang="it-IT" sz="2400" smtClean="0"/>
              <a:t>La </a:t>
            </a:r>
            <a:r>
              <a:rPr lang="it-IT" sz="2400" b="1" smtClean="0"/>
              <a:t>legge 257 del 1992</a:t>
            </a:r>
            <a:r>
              <a:rPr lang="it-IT" sz="2400" smtClean="0"/>
              <a:t> VIETA l’estrazione, l’importazione, l’importazione e la commercializzazione di amianto, di prodotti di amianto o contenenti amianto.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04800" y="1752600"/>
            <a:ext cx="8458200" cy="4572000"/>
          </a:xfrm>
        </p:spPr>
        <p:txBody>
          <a:bodyPr/>
          <a:lstStyle/>
          <a:p>
            <a:pPr eaLnBrk="1" hangingPunct="1">
              <a:buFontTx/>
              <a:buNone/>
            </a:pPr>
            <a:r>
              <a:rPr lang="it-IT" sz="2400" b="1" smtClean="0"/>
              <a:t>Prima del 1992</a:t>
            </a:r>
            <a:r>
              <a:rPr lang="it-IT" sz="2400" smtClean="0"/>
              <a:t> per le sue proprietà di </a:t>
            </a:r>
          </a:p>
          <a:p>
            <a:pPr eaLnBrk="1" hangingPunct="1">
              <a:buFontTx/>
              <a:buNone/>
            </a:pPr>
            <a:r>
              <a:rPr lang="it-IT" sz="2400" smtClean="0"/>
              <a:t>	- </a:t>
            </a:r>
            <a:r>
              <a:rPr lang="en-GB" sz="2400" i="1" smtClean="0"/>
              <a:t>incombustibilità</a:t>
            </a:r>
            <a:endParaRPr lang="it-IT" sz="2400" i="1" smtClean="0"/>
          </a:p>
          <a:p>
            <a:pPr eaLnBrk="1" hangingPunct="1">
              <a:buFontTx/>
              <a:buNone/>
            </a:pPr>
            <a:r>
              <a:rPr lang="it-IT" sz="2400" smtClean="0"/>
              <a:t> 	- </a:t>
            </a:r>
            <a:r>
              <a:rPr lang="en-GB" sz="2400" i="1" smtClean="0"/>
              <a:t>resistenza</a:t>
            </a:r>
            <a:r>
              <a:rPr lang="en-GB" sz="2400" smtClean="0"/>
              <a:t> alle alte temperature, all'usura, all'aggressione delle sostanze chimiche</a:t>
            </a:r>
            <a:r>
              <a:rPr lang="it-IT" sz="2400" smtClean="0"/>
              <a:t> e </a:t>
            </a:r>
            <a:r>
              <a:rPr lang="en-GB" sz="2400" smtClean="0"/>
              <a:t>alla trazione</a:t>
            </a:r>
            <a:endParaRPr lang="it-IT" sz="2400" smtClean="0"/>
          </a:p>
          <a:p>
            <a:pPr eaLnBrk="1" hangingPunct="1">
              <a:buFontTx/>
              <a:buNone/>
            </a:pPr>
            <a:r>
              <a:rPr lang="it-IT" sz="2400" smtClean="0"/>
              <a:t>	- </a:t>
            </a:r>
            <a:r>
              <a:rPr lang="en-GB" sz="2400" smtClean="0"/>
              <a:t>facile </a:t>
            </a:r>
            <a:r>
              <a:rPr lang="it-IT" sz="2400" smtClean="0"/>
              <a:t>lavorazione </a:t>
            </a:r>
            <a:r>
              <a:rPr lang="en-GB" sz="2400" smtClean="0"/>
              <a:t>e </a:t>
            </a:r>
            <a:r>
              <a:rPr lang="en-GB" sz="2400" i="1" smtClean="0"/>
              <a:t>flessibili</a:t>
            </a:r>
            <a:r>
              <a:rPr lang="it-IT" sz="2400" i="1" smtClean="0"/>
              <a:t>tà</a:t>
            </a:r>
          </a:p>
          <a:p>
            <a:pPr eaLnBrk="1" hangingPunct="1">
              <a:buFontTx/>
              <a:buNone/>
            </a:pPr>
            <a:r>
              <a:rPr lang="it-IT" sz="2400" smtClean="0"/>
              <a:t>	- </a:t>
            </a:r>
            <a:r>
              <a:rPr lang="en-GB" sz="2400" i="1" smtClean="0"/>
              <a:t>potere assorbente</a:t>
            </a:r>
            <a:endParaRPr lang="it-IT" sz="2400" smtClean="0"/>
          </a:p>
          <a:p>
            <a:pPr eaLnBrk="1" hangingPunct="1">
              <a:buFontTx/>
              <a:buNone/>
            </a:pPr>
            <a:r>
              <a:rPr lang="it-IT" sz="2400" smtClean="0"/>
              <a:t>con l’amianto sono state costruite…</a:t>
            </a:r>
            <a:endParaRPr lang="en-GB" sz="2400" smtClean="0"/>
          </a:p>
        </p:txBody>
      </p:sp>
      <p:sp>
        <p:nvSpPr>
          <p:cNvPr id="24579" name="Rectangle 4"/>
          <p:cNvSpPr>
            <a:spLocks noGrp="1" noChangeArrowheads="1"/>
          </p:cNvSpPr>
          <p:nvPr>
            <p:ph type="title"/>
          </p:nvPr>
        </p:nvSpPr>
        <p:spPr>
          <a:xfrm>
            <a:off x="685800" y="228600"/>
            <a:ext cx="7772400" cy="1143000"/>
          </a:xfrm>
        </p:spPr>
        <p:txBody>
          <a:bodyPr/>
          <a:lstStyle/>
          <a:p>
            <a:pPr eaLnBrk="1" hangingPunct="1"/>
            <a:r>
              <a:rPr lang="it-IT" smtClean="0"/>
              <a:t>Dove si trova l’amianto?</a:t>
            </a:r>
            <a:endParaRPr lang="en-GB"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5602" name="Picture 3" descr="amianto2"/>
          <p:cNvPicPr>
            <a:picLocks noChangeAspect="1" noChangeArrowheads="1"/>
          </p:cNvPicPr>
          <p:nvPr/>
        </p:nvPicPr>
        <p:blipFill>
          <a:blip r:embed="rId4" cstate="print">
            <a:lum contrast="12000"/>
          </a:blip>
          <a:srcRect/>
          <a:stretch>
            <a:fillRect/>
          </a:stretch>
        </p:blipFill>
        <p:spPr bwMode="auto">
          <a:xfrm>
            <a:off x="6553200" y="2884488"/>
            <a:ext cx="2362200" cy="1763712"/>
          </a:xfrm>
          <a:prstGeom prst="rect">
            <a:avLst/>
          </a:prstGeom>
          <a:noFill/>
          <a:ln w="9525">
            <a:noFill/>
            <a:miter lim="800000"/>
            <a:headEnd/>
            <a:tailEnd/>
          </a:ln>
        </p:spPr>
      </p:pic>
      <p:pic>
        <p:nvPicPr>
          <p:cNvPr id="25603" name="Picture 4" descr="amianto1"/>
          <p:cNvPicPr>
            <a:picLocks noChangeAspect="1" noChangeArrowheads="1"/>
          </p:cNvPicPr>
          <p:nvPr/>
        </p:nvPicPr>
        <p:blipFill>
          <a:blip r:embed="rId5" cstate="print">
            <a:lum contrast="12000"/>
          </a:blip>
          <a:srcRect/>
          <a:stretch>
            <a:fillRect/>
          </a:stretch>
        </p:blipFill>
        <p:spPr bwMode="auto">
          <a:xfrm>
            <a:off x="6553200" y="806450"/>
            <a:ext cx="2286000" cy="2012950"/>
          </a:xfrm>
          <a:prstGeom prst="rect">
            <a:avLst/>
          </a:prstGeom>
          <a:noFill/>
          <a:ln w="9525">
            <a:noFill/>
            <a:miter lim="800000"/>
            <a:headEnd/>
            <a:tailEnd/>
          </a:ln>
        </p:spPr>
      </p:pic>
      <p:grpSp>
        <p:nvGrpSpPr>
          <p:cNvPr id="25604" name="Group 21"/>
          <p:cNvGrpSpPr>
            <a:grpSpLocks/>
          </p:cNvGrpSpPr>
          <p:nvPr/>
        </p:nvGrpSpPr>
        <p:grpSpPr bwMode="auto">
          <a:xfrm>
            <a:off x="0" y="939800"/>
            <a:ext cx="5943600" cy="5918200"/>
            <a:chOff x="144" y="528"/>
            <a:chExt cx="3744" cy="3728"/>
          </a:xfrm>
        </p:grpSpPr>
        <p:pic>
          <p:nvPicPr>
            <p:cNvPr id="25608" name="Picture 16" descr="Casamianto"/>
            <p:cNvPicPr>
              <a:picLocks noChangeAspect="1" noChangeArrowheads="1"/>
            </p:cNvPicPr>
            <p:nvPr/>
          </p:nvPicPr>
          <p:blipFill>
            <a:blip r:embed="rId6" cstate="print">
              <a:lum bright="-6000" contrast="36000"/>
            </a:blip>
            <a:srcRect t="16620"/>
            <a:stretch>
              <a:fillRect/>
            </a:stretch>
          </p:blipFill>
          <p:spPr bwMode="auto">
            <a:xfrm>
              <a:off x="144" y="528"/>
              <a:ext cx="3744" cy="3728"/>
            </a:xfrm>
            <a:prstGeom prst="rect">
              <a:avLst/>
            </a:prstGeom>
            <a:noFill/>
            <a:ln w="9525">
              <a:noFill/>
              <a:miter lim="800000"/>
              <a:headEnd/>
              <a:tailEnd/>
            </a:ln>
          </p:spPr>
        </p:pic>
        <p:sp>
          <p:nvSpPr>
            <p:cNvPr id="25609" name="Text Box 6"/>
            <p:cNvSpPr txBox="1">
              <a:spLocks noChangeArrowheads="1"/>
            </p:cNvSpPr>
            <p:nvPr/>
          </p:nvSpPr>
          <p:spPr bwMode="auto">
            <a:xfrm>
              <a:off x="448" y="566"/>
              <a:ext cx="1123" cy="523"/>
            </a:xfrm>
            <a:prstGeom prst="rect">
              <a:avLst/>
            </a:prstGeom>
            <a:noFill/>
            <a:ln w="9525">
              <a:noFill/>
              <a:miter lim="800000"/>
              <a:headEnd/>
              <a:tailEnd/>
            </a:ln>
          </p:spPr>
          <p:txBody>
            <a:bodyPr>
              <a:spAutoFit/>
            </a:bodyPr>
            <a:lstStyle/>
            <a:p>
              <a:pPr>
                <a:spcBef>
                  <a:spcPct val="50000"/>
                </a:spcBef>
              </a:pPr>
              <a:r>
                <a:rPr lang="it-IT" sz="2400"/>
                <a:t>Contro-soffitto</a:t>
              </a:r>
              <a:endParaRPr lang="en-GB" sz="2400"/>
            </a:p>
          </p:txBody>
        </p:sp>
        <p:sp>
          <p:nvSpPr>
            <p:cNvPr id="25610" name="Text Box 7"/>
            <p:cNvSpPr txBox="1">
              <a:spLocks noChangeArrowheads="1"/>
            </p:cNvSpPr>
            <p:nvPr/>
          </p:nvSpPr>
          <p:spPr bwMode="auto">
            <a:xfrm>
              <a:off x="2349" y="564"/>
              <a:ext cx="1217" cy="266"/>
            </a:xfrm>
            <a:prstGeom prst="rect">
              <a:avLst/>
            </a:prstGeom>
            <a:noFill/>
            <a:ln w="9525">
              <a:noFill/>
              <a:miter lim="800000"/>
              <a:headEnd/>
              <a:tailEnd/>
            </a:ln>
          </p:spPr>
          <p:txBody>
            <a:bodyPr lIns="0" tIns="72000" rIns="0" bIns="0"/>
            <a:lstStyle/>
            <a:p>
              <a:pPr>
                <a:lnSpc>
                  <a:spcPct val="50000"/>
                </a:lnSpc>
                <a:spcBef>
                  <a:spcPct val="30000"/>
                </a:spcBef>
              </a:pPr>
              <a:r>
                <a:rPr lang="it-IT" sz="2400"/>
                <a:t>Tetti in </a:t>
              </a:r>
            </a:p>
            <a:p>
              <a:pPr>
                <a:lnSpc>
                  <a:spcPct val="50000"/>
                </a:lnSpc>
                <a:spcBef>
                  <a:spcPct val="30000"/>
                </a:spcBef>
              </a:pPr>
              <a:r>
                <a:rPr lang="it-IT" sz="2400"/>
                <a:t>cemento-amianto</a:t>
              </a:r>
              <a:endParaRPr lang="en-GB" sz="2400"/>
            </a:p>
          </p:txBody>
        </p:sp>
        <p:sp>
          <p:nvSpPr>
            <p:cNvPr id="25611" name="Text Box 10"/>
            <p:cNvSpPr txBox="1">
              <a:spLocks noChangeArrowheads="1"/>
            </p:cNvSpPr>
            <p:nvPr/>
          </p:nvSpPr>
          <p:spPr bwMode="auto">
            <a:xfrm>
              <a:off x="1373" y="3013"/>
              <a:ext cx="1216" cy="355"/>
            </a:xfrm>
            <a:prstGeom prst="rect">
              <a:avLst/>
            </a:prstGeom>
            <a:noFill/>
            <a:ln w="9525">
              <a:noFill/>
              <a:miter lim="800000"/>
              <a:headEnd/>
              <a:tailEnd/>
            </a:ln>
          </p:spPr>
          <p:txBody>
            <a:bodyPr lIns="0" tIns="72000" rIns="0" bIns="0"/>
            <a:lstStyle/>
            <a:p>
              <a:pPr>
                <a:lnSpc>
                  <a:spcPct val="70000"/>
                </a:lnSpc>
                <a:spcBef>
                  <a:spcPct val="30000"/>
                </a:spcBef>
              </a:pPr>
              <a:r>
                <a:rPr lang="it-IT" sz="2400"/>
                <a:t>Pannelli</a:t>
              </a:r>
              <a:r>
                <a:rPr lang="it-IT" sz="2800"/>
                <a:t> </a:t>
              </a:r>
              <a:r>
                <a:rPr lang="it-IT" sz="2400"/>
                <a:t>coibentanti</a:t>
              </a:r>
              <a:endParaRPr lang="en-GB" sz="2400"/>
            </a:p>
          </p:txBody>
        </p:sp>
        <p:sp>
          <p:nvSpPr>
            <p:cNvPr id="25612" name="Text Box 11"/>
            <p:cNvSpPr txBox="1">
              <a:spLocks noChangeArrowheads="1"/>
            </p:cNvSpPr>
            <p:nvPr/>
          </p:nvSpPr>
          <p:spPr bwMode="auto">
            <a:xfrm>
              <a:off x="2250" y="3368"/>
              <a:ext cx="1030" cy="178"/>
            </a:xfrm>
            <a:prstGeom prst="rect">
              <a:avLst/>
            </a:prstGeom>
            <a:noFill/>
            <a:ln w="9525">
              <a:noFill/>
              <a:miter lim="800000"/>
              <a:headEnd/>
              <a:tailEnd/>
            </a:ln>
          </p:spPr>
          <p:txBody>
            <a:bodyPr lIns="0" tIns="72000" rIns="0" bIns="0"/>
            <a:lstStyle/>
            <a:p>
              <a:pPr>
                <a:lnSpc>
                  <a:spcPct val="70000"/>
                </a:lnSpc>
                <a:spcBef>
                  <a:spcPct val="30000"/>
                </a:spcBef>
              </a:pPr>
              <a:r>
                <a:rPr lang="it-IT" sz="2400"/>
                <a:t>Freni</a:t>
              </a:r>
              <a:endParaRPr lang="en-GB" sz="2400"/>
            </a:p>
          </p:txBody>
        </p:sp>
        <p:sp>
          <p:nvSpPr>
            <p:cNvPr id="25613" name="Text Box 12"/>
            <p:cNvSpPr txBox="1">
              <a:spLocks noChangeArrowheads="1"/>
            </p:cNvSpPr>
            <p:nvPr/>
          </p:nvSpPr>
          <p:spPr bwMode="auto">
            <a:xfrm>
              <a:off x="144" y="3185"/>
              <a:ext cx="1123" cy="178"/>
            </a:xfrm>
            <a:prstGeom prst="rect">
              <a:avLst/>
            </a:prstGeom>
            <a:noFill/>
            <a:ln w="9525">
              <a:noFill/>
              <a:miter lim="800000"/>
              <a:headEnd/>
              <a:tailEnd/>
            </a:ln>
          </p:spPr>
          <p:txBody>
            <a:bodyPr lIns="0" tIns="72000" rIns="0" bIns="0"/>
            <a:lstStyle/>
            <a:p>
              <a:pPr>
                <a:lnSpc>
                  <a:spcPct val="70000"/>
                </a:lnSpc>
                <a:spcBef>
                  <a:spcPct val="30000"/>
                </a:spcBef>
              </a:pPr>
              <a:r>
                <a:rPr lang="it-IT" sz="2400"/>
                <a:t>Pavimenti</a:t>
              </a:r>
              <a:endParaRPr lang="en-GB" sz="2400"/>
            </a:p>
          </p:txBody>
        </p:sp>
        <p:sp>
          <p:nvSpPr>
            <p:cNvPr id="25614" name="Text Box 13"/>
            <p:cNvSpPr txBox="1">
              <a:spLocks noChangeArrowheads="1"/>
            </p:cNvSpPr>
            <p:nvPr/>
          </p:nvSpPr>
          <p:spPr bwMode="auto">
            <a:xfrm>
              <a:off x="352" y="3621"/>
              <a:ext cx="1170" cy="133"/>
            </a:xfrm>
            <a:prstGeom prst="rect">
              <a:avLst/>
            </a:prstGeom>
            <a:noFill/>
            <a:ln w="9525">
              <a:noFill/>
              <a:miter lim="800000"/>
              <a:headEnd/>
              <a:tailEnd/>
            </a:ln>
          </p:spPr>
          <p:txBody>
            <a:bodyPr lIns="0" tIns="72000" rIns="0" bIns="0"/>
            <a:lstStyle/>
            <a:p>
              <a:pPr>
                <a:lnSpc>
                  <a:spcPct val="70000"/>
                </a:lnSpc>
                <a:spcBef>
                  <a:spcPct val="30000"/>
                </a:spcBef>
              </a:pPr>
              <a:r>
                <a:rPr lang="it-IT" sz="2400"/>
                <a:t>Tubature</a:t>
              </a:r>
              <a:endParaRPr lang="en-GB" sz="2400"/>
            </a:p>
          </p:txBody>
        </p:sp>
      </p:grpSp>
      <p:sp>
        <p:nvSpPr>
          <p:cNvPr id="25605" name="Text Box 14"/>
          <p:cNvSpPr txBox="1">
            <a:spLocks noChangeArrowheads="1"/>
          </p:cNvSpPr>
          <p:nvPr/>
        </p:nvSpPr>
        <p:spPr bwMode="auto">
          <a:xfrm>
            <a:off x="433388" y="6294438"/>
            <a:ext cx="2554287" cy="563562"/>
          </a:xfrm>
          <a:prstGeom prst="rect">
            <a:avLst/>
          </a:prstGeom>
          <a:noFill/>
          <a:ln w="9525">
            <a:noFill/>
            <a:miter lim="800000"/>
            <a:headEnd/>
            <a:tailEnd/>
          </a:ln>
        </p:spPr>
        <p:txBody>
          <a:bodyPr lIns="0" tIns="72000" rIns="0" bIns="0"/>
          <a:lstStyle/>
          <a:p>
            <a:pPr>
              <a:lnSpc>
                <a:spcPct val="70000"/>
              </a:lnSpc>
              <a:spcBef>
                <a:spcPct val="30000"/>
              </a:spcBef>
            </a:pPr>
            <a:r>
              <a:rPr lang="it-IT" sz="2400"/>
              <a:t>Sistema di Riscaldamento</a:t>
            </a:r>
            <a:endParaRPr lang="en-GB" sz="2400"/>
          </a:p>
        </p:txBody>
      </p:sp>
      <p:pic>
        <p:nvPicPr>
          <p:cNvPr id="25606" name="Picture 19" descr="vigili fuoco"/>
          <p:cNvPicPr>
            <a:picLocks noChangeAspect="1" noChangeArrowheads="1"/>
          </p:cNvPicPr>
          <p:nvPr/>
        </p:nvPicPr>
        <p:blipFill>
          <a:blip r:embed="rId7" cstate="print">
            <a:lum contrast="30000"/>
          </a:blip>
          <a:srcRect/>
          <a:stretch>
            <a:fillRect/>
          </a:stretch>
        </p:blipFill>
        <p:spPr bwMode="auto">
          <a:xfrm>
            <a:off x="6324600" y="4760913"/>
            <a:ext cx="2667000" cy="1944687"/>
          </a:xfrm>
          <a:prstGeom prst="rect">
            <a:avLst/>
          </a:prstGeom>
          <a:noFill/>
          <a:ln w="9525">
            <a:noFill/>
            <a:miter lim="800000"/>
            <a:headEnd/>
            <a:tailEnd/>
          </a:ln>
        </p:spPr>
      </p:pic>
      <p:sp>
        <p:nvSpPr>
          <p:cNvPr id="25607" name="Text Box 20"/>
          <p:cNvSpPr txBox="1">
            <a:spLocks noChangeArrowheads="1"/>
          </p:cNvSpPr>
          <p:nvPr/>
        </p:nvSpPr>
        <p:spPr bwMode="auto">
          <a:xfrm>
            <a:off x="304800" y="228600"/>
            <a:ext cx="8588375" cy="457200"/>
          </a:xfrm>
          <a:prstGeom prst="rect">
            <a:avLst/>
          </a:prstGeom>
          <a:noFill/>
          <a:ln w="9525">
            <a:noFill/>
            <a:miter lim="800000"/>
            <a:headEnd/>
            <a:tailEnd/>
          </a:ln>
        </p:spPr>
        <p:txBody>
          <a:bodyPr>
            <a:spAutoFit/>
          </a:bodyPr>
          <a:lstStyle/>
          <a:p>
            <a:pPr>
              <a:spcBef>
                <a:spcPct val="50000"/>
              </a:spcBef>
            </a:pPr>
            <a:r>
              <a:rPr lang="it-IT" sz="2400"/>
              <a:t>…prodotti in cemento amianto, corde, filati, tute protettive</a:t>
            </a:r>
            <a:endParaRPr lang="en-GB"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6626" name="Picture 9" descr="sala"/>
          <p:cNvPicPr>
            <a:picLocks noChangeAspect="1" noChangeArrowheads="1"/>
          </p:cNvPicPr>
          <p:nvPr/>
        </p:nvPicPr>
        <p:blipFill>
          <a:blip r:embed="rId4" cstate="print"/>
          <a:srcRect/>
          <a:stretch>
            <a:fillRect/>
          </a:stretch>
        </p:blipFill>
        <p:spPr bwMode="auto">
          <a:xfrm>
            <a:off x="5562600" y="1295400"/>
            <a:ext cx="3124200" cy="2343150"/>
          </a:xfrm>
          <a:prstGeom prst="rect">
            <a:avLst/>
          </a:prstGeom>
          <a:noFill/>
          <a:ln w="9525">
            <a:noFill/>
            <a:miter lim="800000"/>
            <a:headEnd/>
            <a:tailEnd/>
          </a:ln>
        </p:spPr>
      </p:pic>
      <p:pic>
        <p:nvPicPr>
          <p:cNvPr id="26627" name="Picture 11" descr="piscina"/>
          <p:cNvPicPr>
            <a:picLocks noChangeAspect="1" noChangeArrowheads="1"/>
          </p:cNvPicPr>
          <p:nvPr/>
        </p:nvPicPr>
        <p:blipFill>
          <a:blip r:embed="rId5" cstate="print">
            <a:lum contrast="18000"/>
          </a:blip>
          <a:srcRect/>
          <a:stretch>
            <a:fillRect/>
          </a:stretch>
        </p:blipFill>
        <p:spPr bwMode="auto">
          <a:xfrm>
            <a:off x="5181600" y="3943350"/>
            <a:ext cx="3733800" cy="2601913"/>
          </a:xfrm>
          <a:prstGeom prst="rect">
            <a:avLst/>
          </a:prstGeom>
          <a:noFill/>
          <a:ln w="9525">
            <a:noFill/>
            <a:miter lim="800000"/>
            <a:headEnd/>
            <a:tailEnd/>
          </a:ln>
        </p:spPr>
      </p:pic>
      <p:grpSp>
        <p:nvGrpSpPr>
          <p:cNvPr id="26628" name="Group 17"/>
          <p:cNvGrpSpPr>
            <a:grpSpLocks/>
          </p:cNvGrpSpPr>
          <p:nvPr/>
        </p:nvGrpSpPr>
        <p:grpSpPr bwMode="auto">
          <a:xfrm>
            <a:off x="755650" y="908050"/>
            <a:ext cx="4572000" cy="3048000"/>
            <a:chOff x="288" y="240"/>
            <a:chExt cx="2880" cy="1920"/>
          </a:xfrm>
        </p:grpSpPr>
        <p:sp>
          <p:nvSpPr>
            <p:cNvPr id="26631" name="Rectangle 16"/>
            <p:cNvSpPr>
              <a:spLocks noChangeArrowheads="1"/>
            </p:cNvSpPr>
            <p:nvPr/>
          </p:nvSpPr>
          <p:spPr bwMode="auto">
            <a:xfrm>
              <a:off x="336" y="768"/>
              <a:ext cx="1968" cy="1344"/>
            </a:xfrm>
            <a:prstGeom prst="rect">
              <a:avLst/>
            </a:prstGeom>
            <a:solidFill>
              <a:schemeClr val="bg1"/>
            </a:solidFill>
            <a:ln w="9525">
              <a:solidFill>
                <a:schemeClr val="tx1"/>
              </a:solidFill>
              <a:miter lim="800000"/>
              <a:headEnd/>
              <a:tailEnd/>
            </a:ln>
          </p:spPr>
          <p:txBody>
            <a:bodyPr wrap="none" anchor="ctr"/>
            <a:lstStyle/>
            <a:p>
              <a:endParaRPr lang="it-IT"/>
            </a:p>
          </p:txBody>
        </p:sp>
        <p:pic>
          <p:nvPicPr>
            <p:cNvPr id="26632" name="Picture 15" descr="capannoni"/>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8" y="240"/>
              <a:ext cx="2880" cy="1920"/>
            </a:xfrm>
            <a:prstGeom prst="rect">
              <a:avLst/>
            </a:prstGeom>
            <a:noFill/>
            <a:ln w="9525">
              <a:noFill/>
              <a:miter lim="800000"/>
              <a:headEnd/>
              <a:tailEnd/>
            </a:ln>
          </p:spPr>
        </p:pic>
      </p:grpSp>
      <p:pic>
        <p:nvPicPr>
          <p:cNvPr id="26629" name="Picture 19" descr="palestra"/>
          <p:cNvPicPr>
            <a:picLocks noChangeAspect="1" noChangeArrowheads="1"/>
          </p:cNvPicPr>
          <p:nvPr/>
        </p:nvPicPr>
        <p:blipFill>
          <a:blip r:embed="rId7" cstate="print"/>
          <a:srcRect/>
          <a:stretch>
            <a:fillRect/>
          </a:stretch>
        </p:blipFill>
        <p:spPr bwMode="auto">
          <a:xfrm>
            <a:off x="533400" y="4038600"/>
            <a:ext cx="3733800" cy="2571750"/>
          </a:xfrm>
          <a:prstGeom prst="rect">
            <a:avLst/>
          </a:prstGeom>
          <a:noFill/>
          <a:ln w="9525">
            <a:noFill/>
            <a:miter lim="800000"/>
            <a:headEnd/>
            <a:tailEnd/>
          </a:ln>
        </p:spPr>
      </p:pic>
      <p:sp>
        <p:nvSpPr>
          <p:cNvPr id="26630" name="Text Box 20"/>
          <p:cNvSpPr txBox="1">
            <a:spLocks noChangeArrowheads="1"/>
          </p:cNvSpPr>
          <p:nvPr/>
        </p:nvSpPr>
        <p:spPr bwMode="auto">
          <a:xfrm>
            <a:off x="457200" y="381000"/>
            <a:ext cx="7643813" cy="457200"/>
          </a:xfrm>
          <a:prstGeom prst="rect">
            <a:avLst/>
          </a:prstGeom>
          <a:noFill/>
          <a:ln w="9525">
            <a:noFill/>
            <a:miter lim="800000"/>
            <a:headEnd/>
            <a:tailEnd/>
          </a:ln>
        </p:spPr>
        <p:txBody>
          <a:bodyPr>
            <a:spAutoFit/>
          </a:bodyPr>
          <a:lstStyle/>
          <a:p>
            <a:pPr>
              <a:spcBef>
                <a:spcPct val="50000"/>
              </a:spcBef>
            </a:pPr>
            <a:r>
              <a:rPr lang="it-IT" sz="2400"/>
              <a:t>…prodotti isolanti acustici, termici, anticondensa</a:t>
            </a:r>
            <a:endParaRPr lang="en-GB"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7650" name="Picture 3" descr="nave"/>
          <p:cNvPicPr>
            <a:picLocks noChangeAspect="1" noChangeArrowheads="1"/>
          </p:cNvPicPr>
          <p:nvPr/>
        </p:nvPicPr>
        <p:blipFill>
          <a:blip r:embed="rId4" cstate="print"/>
          <a:srcRect l="8888" t="9856" r="13333" b="11293"/>
          <a:stretch>
            <a:fillRect/>
          </a:stretch>
        </p:blipFill>
        <p:spPr bwMode="auto">
          <a:xfrm>
            <a:off x="381000" y="381000"/>
            <a:ext cx="4267200" cy="2925763"/>
          </a:xfrm>
          <a:prstGeom prst="rect">
            <a:avLst/>
          </a:prstGeom>
          <a:noFill/>
          <a:ln w="9525">
            <a:noFill/>
            <a:miter lim="800000"/>
            <a:headEnd/>
            <a:tailEnd/>
          </a:ln>
        </p:spPr>
      </p:pic>
      <p:pic>
        <p:nvPicPr>
          <p:cNvPr id="27651" name="Picture 10" descr="625"/>
          <p:cNvPicPr>
            <a:picLocks noChangeAspect="1" noChangeArrowheads="1"/>
          </p:cNvPicPr>
          <p:nvPr/>
        </p:nvPicPr>
        <p:blipFill>
          <a:blip r:embed="rId5" cstate="print">
            <a:lum contrast="12000"/>
          </a:blip>
          <a:srcRect/>
          <a:stretch>
            <a:fillRect/>
          </a:stretch>
        </p:blipFill>
        <p:spPr bwMode="auto">
          <a:xfrm>
            <a:off x="4495800" y="3352800"/>
            <a:ext cx="4389438" cy="33369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28675" name="Rectangle 1027"/>
          <p:cNvSpPr>
            <a:spLocks noGrp="1" noChangeArrowheads="1"/>
          </p:cNvSpPr>
          <p:nvPr>
            <p:ph type="title"/>
          </p:nvPr>
        </p:nvSpPr>
        <p:spPr>
          <a:xfrm>
            <a:off x="228600" y="0"/>
            <a:ext cx="5257800" cy="1025525"/>
          </a:xfrm>
        </p:spPr>
        <p:txBody>
          <a:bodyPr/>
          <a:lstStyle/>
          <a:p>
            <a:pPr eaLnBrk="1" hangingPunct="1"/>
            <a:r>
              <a:rPr lang="it-IT" sz="2800" b="1" smtClean="0">
                <a:solidFill>
                  <a:srgbClr val="FF0000"/>
                </a:solidFill>
                <a:latin typeface="Georgia" pitchFamily="18" charset="0"/>
              </a:rPr>
              <a:t/>
            </a:r>
            <a:br>
              <a:rPr lang="it-IT" sz="2800" b="1" smtClean="0">
                <a:solidFill>
                  <a:srgbClr val="FF0000"/>
                </a:solidFill>
                <a:latin typeface="Georgia" pitchFamily="18" charset="0"/>
              </a:rPr>
            </a:br>
            <a:r>
              <a:rPr lang="it-IT" sz="2800" b="1" smtClean="0">
                <a:solidFill>
                  <a:srgbClr val="FF0000"/>
                </a:solidFill>
                <a:latin typeface="Georgia" pitchFamily="18" charset="0"/>
              </a:rPr>
              <a:t/>
            </a:r>
            <a:br>
              <a:rPr lang="it-IT" sz="2800" b="1" smtClean="0">
                <a:solidFill>
                  <a:srgbClr val="FF0000"/>
                </a:solidFill>
                <a:latin typeface="Georgia" pitchFamily="18" charset="0"/>
              </a:rPr>
            </a:br>
            <a:r>
              <a:rPr lang="it-IT" sz="2800" b="1" smtClean="0">
                <a:solidFill>
                  <a:srgbClr val="FF0000"/>
                </a:solidFill>
                <a:latin typeface="Georgia" pitchFamily="18" charset="0"/>
              </a:rPr>
              <a:t>PATOLOGIE ASBESTO-CORRELATE</a:t>
            </a:r>
            <a:r>
              <a:rPr lang="it-IT" sz="2800" b="1" smtClean="0">
                <a:solidFill>
                  <a:srgbClr val="A50021"/>
                </a:solidFill>
                <a:latin typeface="Georgia" pitchFamily="18" charset="0"/>
              </a:rPr>
              <a:t/>
            </a:r>
            <a:br>
              <a:rPr lang="it-IT" sz="2800" b="1" smtClean="0">
                <a:solidFill>
                  <a:srgbClr val="A50021"/>
                </a:solidFill>
                <a:latin typeface="Georgia" pitchFamily="18" charset="0"/>
              </a:rPr>
            </a:br>
            <a:r>
              <a:rPr lang="it-IT" sz="2800" b="1" smtClean="0">
                <a:solidFill>
                  <a:schemeClr val="bg1"/>
                </a:solidFill>
                <a:latin typeface="Georgia" pitchFamily="18" charset="0"/>
              </a:rPr>
              <a:t/>
            </a:r>
            <a:br>
              <a:rPr lang="it-IT" sz="2800" b="1" smtClean="0">
                <a:solidFill>
                  <a:schemeClr val="bg1"/>
                </a:solidFill>
                <a:latin typeface="Georgia" pitchFamily="18" charset="0"/>
              </a:rPr>
            </a:br>
            <a:r>
              <a:rPr lang="it-IT" sz="2800" b="1" smtClean="0">
                <a:solidFill>
                  <a:schemeClr val="tx1"/>
                </a:solidFill>
                <a:latin typeface="Georgia" pitchFamily="18" charset="0"/>
              </a:rPr>
              <a:t> </a:t>
            </a:r>
          </a:p>
        </p:txBody>
      </p:sp>
      <p:sp>
        <p:nvSpPr>
          <p:cNvPr id="28676" name="Rectangle 1028"/>
          <p:cNvSpPr>
            <a:spLocks noGrp="1" noChangeArrowheads="1"/>
          </p:cNvSpPr>
          <p:nvPr>
            <p:ph type="body" sz="half" idx="1"/>
          </p:nvPr>
        </p:nvSpPr>
        <p:spPr>
          <a:xfrm>
            <a:off x="304800" y="1447800"/>
            <a:ext cx="8382000" cy="2667000"/>
          </a:xfrm>
        </p:spPr>
        <p:txBody>
          <a:bodyPr/>
          <a:lstStyle/>
          <a:p>
            <a:pPr eaLnBrk="1" hangingPunct="1">
              <a:lnSpc>
                <a:spcPct val="90000"/>
              </a:lnSpc>
            </a:pPr>
            <a:r>
              <a:rPr lang="it-IT" sz="2400" b="1" smtClean="0">
                <a:solidFill>
                  <a:srgbClr val="FFFF66"/>
                </a:solidFill>
                <a:latin typeface="Georgia" pitchFamily="18" charset="0"/>
              </a:rPr>
              <a:t>NON NEOPLASTICHE</a:t>
            </a:r>
            <a:endParaRPr lang="it-IT" b="1" smtClean="0">
              <a:solidFill>
                <a:srgbClr val="FFFF66"/>
              </a:solidFill>
              <a:latin typeface="Georgia" pitchFamily="18" charset="0"/>
            </a:endParaRPr>
          </a:p>
          <a:p>
            <a:pPr lvl="1" eaLnBrk="1" hangingPunct="1">
              <a:lnSpc>
                <a:spcPct val="90000"/>
              </a:lnSpc>
            </a:pPr>
            <a:r>
              <a:rPr lang="it-IT" b="1" smtClean="0">
                <a:solidFill>
                  <a:srgbClr val="0066CC"/>
                </a:solidFill>
                <a:latin typeface="Georgia" pitchFamily="18" charset="0"/>
              </a:rPr>
              <a:t>Polmonari</a:t>
            </a:r>
          </a:p>
          <a:p>
            <a:pPr lvl="2" eaLnBrk="1" hangingPunct="1">
              <a:lnSpc>
                <a:spcPct val="90000"/>
              </a:lnSpc>
            </a:pPr>
            <a:r>
              <a:rPr lang="it-IT" b="1" smtClean="0">
                <a:latin typeface="Georgia" pitchFamily="18" charset="0"/>
              </a:rPr>
              <a:t>Asbestosi Parenchimale (pneumoconiosi sclerogena)</a:t>
            </a:r>
          </a:p>
          <a:p>
            <a:pPr lvl="1" eaLnBrk="1" hangingPunct="1">
              <a:lnSpc>
                <a:spcPct val="90000"/>
              </a:lnSpc>
            </a:pPr>
            <a:r>
              <a:rPr lang="it-IT" b="1" smtClean="0">
                <a:solidFill>
                  <a:srgbClr val="0066CC"/>
                </a:solidFill>
                <a:latin typeface="Georgia" pitchFamily="18" charset="0"/>
              </a:rPr>
              <a:t>Pleuriche</a:t>
            </a:r>
          </a:p>
          <a:p>
            <a:pPr lvl="2" eaLnBrk="1" hangingPunct="1">
              <a:lnSpc>
                <a:spcPct val="90000"/>
              </a:lnSpc>
            </a:pPr>
            <a:r>
              <a:rPr lang="it-IT" b="1" smtClean="0">
                <a:latin typeface="Georgia" pitchFamily="18" charset="0"/>
              </a:rPr>
              <a:t>Placche pleuriche</a:t>
            </a:r>
          </a:p>
          <a:p>
            <a:pPr lvl="2" eaLnBrk="1" hangingPunct="1">
              <a:lnSpc>
                <a:spcPct val="90000"/>
              </a:lnSpc>
            </a:pPr>
            <a:r>
              <a:rPr lang="it-IT" b="1" smtClean="0">
                <a:latin typeface="Georgia" pitchFamily="18" charset="0"/>
              </a:rPr>
              <a:t>Ispessimenti pleurici diffusi</a:t>
            </a:r>
          </a:p>
          <a:p>
            <a:pPr lvl="2" eaLnBrk="1" hangingPunct="1">
              <a:lnSpc>
                <a:spcPct val="90000"/>
              </a:lnSpc>
            </a:pPr>
            <a:r>
              <a:rPr lang="it-IT" b="1" smtClean="0">
                <a:latin typeface="Georgia" pitchFamily="18" charset="0"/>
              </a:rPr>
              <a:t>Versamenti pleurici recidivanti</a:t>
            </a:r>
            <a:endParaRPr lang="it-IT" sz="1800" smtClean="0">
              <a:latin typeface="Georgia" pitchFamily="18" charset="0"/>
            </a:endParaRPr>
          </a:p>
        </p:txBody>
      </p:sp>
      <p:sp>
        <p:nvSpPr>
          <p:cNvPr id="28677" name="Rectangle 1029"/>
          <p:cNvSpPr>
            <a:spLocks noGrp="1" noChangeArrowheads="1"/>
          </p:cNvSpPr>
          <p:nvPr>
            <p:ph type="body" sz="half" idx="2"/>
          </p:nvPr>
        </p:nvSpPr>
        <p:spPr>
          <a:xfrm>
            <a:off x="395288" y="4221163"/>
            <a:ext cx="7848600" cy="2057400"/>
          </a:xfrm>
        </p:spPr>
        <p:txBody>
          <a:bodyPr/>
          <a:lstStyle/>
          <a:p>
            <a:pPr eaLnBrk="1" hangingPunct="1"/>
            <a:r>
              <a:rPr lang="it-IT" b="1" smtClean="0">
                <a:solidFill>
                  <a:srgbClr val="FFFF66"/>
                </a:solidFill>
                <a:latin typeface="Georgia" pitchFamily="18" charset="0"/>
              </a:rPr>
              <a:t>NEOPLASTICHE</a:t>
            </a:r>
            <a:endParaRPr lang="it-IT" sz="3200" b="1" smtClean="0">
              <a:solidFill>
                <a:srgbClr val="A50021"/>
              </a:solidFill>
              <a:latin typeface="Georgia" pitchFamily="18" charset="0"/>
            </a:endParaRPr>
          </a:p>
          <a:p>
            <a:pPr lvl="1" eaLnBrk="1" hangingPunct="1"/>
            <a:r>
              <a:rPr lang="it-IT" b="1" smtClean="0">
                <a:latin typeface="Georgia" pitchFamily="18" charset="0"/>
              </a:rPr>
              <a:t>Carcinoma broncogeno</a:t>
            </a:r>
          </a:p>
          <a:p>
            <a:pPr lvl="1" eaLnBrk="1" hangingPunct="1"/>
            <a:r>
              <a:rPr lang="it-IT" b="1" smtClean="0">
                <a:solidFill>
                  <a:srgbClr val="FF3300"/>
                </a:solidFill>
                <a:latin typeface="Georgia" pitchFamily="18" charset="0"/>
              </a:rPr>
              <a:t>Mesotelioma (pleurico e peritoneale)</a:t>
            </a:r>
          </a:p>
          <a:p>
            <a:pPr lvl="1" eaLnBrk="1" hangingPunct="1"/>
            <a:r>
              <a:rPr lang="it-IT" b="1" smtClean="0">
                <a:latin typeface="Georgia" pitchFamily="18" charset="0"/>
              </a:rPr>
              <a:t>T. di altre sedi (laringe, tratto g-e, etc)</a:t>
            </a:r>
          </a:p>
        </p:txBody>
      </p:sp>
      <p:sp>
        <p:nvSpPr>
          <p:cNvPr id="28678" name="Rectangle 1030"/>
          <p:cNvSpPr>
            <a:spLocks noChangeArrowheads="1"/>
          </p:cNvSpPr>
          <p:nvPr/>
        </p:nvSpPr>
        <p:spPr bwMode="auto">
          <a:xfrm>
            <a:off x="5715000" y="1524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a:xfrm>
            <a:off x="228600" y="152400"/>
            <a:ext cx="6172200" cy="487363"/>
          </a:xfrm>
        </p:spPr>
        <p:txBody>
          <a:bodyPr/>
          <a:lstStyle/>
          <a:p>
            <a:pPr eaLnBrk="1" hangingPunct="1"/>
            <a:r>
              <a:rPr lang="it-IT" sz="2800" smtClean="0">
                <a:solidFill>
                  <a:srgbClr val="00FF00"/>
                </a:solidFill>
                <a:latin typeface="Georgia" pitchFamily="18" charset="0"/>
              </a:rPr>
              <a:t>Peculiarità del tessuto mesoteliale…..</a:t>
            </a:r>
          </a:p>
        </p:txBody>
      </p:sp>
      <p:sp>
        <p:nvSpPr>
          <p:cNvPr id="29699" name="Rectangle 2051"/>
          <p:cNvSpPr>
            <a:spLocks noGrp="1" noChangeArrowheads="1"/>
          </p:cNvSpPr>
          <p:nvPr>
            <p:ph type="body" idx="1"/>
          </p:nvPr>
        </p:nvSpPr>
        <p:spPr>
          <a:xfrm>
            <a:off x="323850" y="981075"/>
            <a:ext cx="6911975" cy="2160588"/>
          </a:xfrm>
          <a:solidFill>
            <a:srgbClr val="FFFF99"/>
          </a:solidFill>
        </p:spPr>
        <p:txBody>
          <a:bodyPr/>
          <a:lstStyle/>
          <a:p>
            <a:pPr algn="just" eaLnBrk="1" hangingPunct="1">
              <a:buFontTx/>
              <a:buNone/>
            </a:pPr>
            <a:r>
              <a:rPr lang="it-IT" b="1" smtClean="0">
                <a:solidFill>
                  <a:schemeClr val="accent1"/>
                </a:solidFill>
              </a:rPr>
              <a:t>   Il mesotelio è un residuo embrionale persistente nell’adulto, derivato dal rivestimento della primitiva cavità celomatica…..</a:t>
            </a:r>
          </a:p>
        </p:txBody>
      </p:sp>
      <p:sp>
        <p:nvSpPr>
          <p:cNvPr id="29700" name="Rectangle 2052"/>
          <p:cNvSpPr>
            <a:spLocks noChangeArrowheads="1"/>
          </p:cNvSpPr>
          <p:nvPr/>
        </p:nvSpPr>
        <p:spPr bwMode="auto">
          <a:xfrm>
            <a:off x="827088" y="3429000"/>
            <a:ext cx="6869112" cy="1244600"/>
          </a:xfrm>
          <a:prstGeom prst="rect">
            <a:avLst/>
          </a:prstGeom>
          <a:solidFill>
            <a:srgbClr val="FFFF99">
              <a:alpha val="79999"/>
            </a:srgbClr>
          </a:solidFill>
          <a:ln w="9525">
            <a:noFill/>
            <a:miter lim="800000"/>
            <a:headEnd/>
            <a:tailEnd/>
          </a:ln>
        </p:spPr>
        <p:txBody>
          <a:bodyPr>
            <a:spAutoFit/>
          </a:bodyPr>
          <a:lstStyle/>
          <a:p>
            <a:pPr algn="l">
              <a:lnSpc>
                <a:spcPct val="90000"/>
              </a:lnSpc>
              <a:spcBef>
                <a:spcPct val="20000"/>
              </a:spcBef>
              <a:buClr>
                <a:schemeClr val="hlink"/>
              </a:buClr>
              <a:buSzPct val="90000"/>
              <a:buFont typeface="Wingdings" pitchFamily="2" charset="2"/>
              <a:buBlip>
                <a:blip r:embed="rId2"/>
              </a:buBlip>
            </a:pPr>
            <a:r>
              <a:rPr lang="it-IT" sz="2800">
                <a:solidFill>
                  <a:schemeClr val="accent1"/>
                </a:solidFill>
                <a:latin typeface="Arial" charset="0"/>
              </a:rPr>
              <a:t>Mantiene caratteristiche di multipotenzialità potendosi differenziare sia in senso epiteliale che connettivale ….</a:t>
            </a:r>
          </a:p>
        </p:txBody>
      </p:sp>
      <p:sp>
        <p:nvSpPr>
          <p:cNvPr id="29701" name="Rectangle 2053"/>
          <p:cNvSpPr>
            <a:spLocks noChangeArrowheads="1"/>
          </p:cNvSpPr>
          <p:nvPr/>
        </p:nvSpPr>
        <p:spPr bwMode="auto">
          <a:xfrm>
            <a:off x="1908175" y="4941888"/>
            <a:ext cx="6869113" cy="1244600"/>
          </a:xfrm>
          <a:prstGeom prst="rect">
            <a:avLst/>
          </a:prstGeom>
          <a:solidFill>
            <a:srgbClr val="FFFF00">
              <a:alpha val="70195"/>
            </a:srgbClr>
          </a:solidFill>
          <a:ln w="9525">
            <a:noFill/>
            <a:miter lim="800000"/>
            <a:headEnd/>
            <a:tailEnd/>
          </a:ln>
        </p:spPr>
        <p:txBody>
          <a:bodyPr>
            <a:spAutoFit/>
          </a:bodyPr>
          <a:lstStyle/>
          <a:p>
            <a:pPr algn="l">
              <a:lnSpc>
                <a:spcPct val="90000"/>
              </a:lnSpc>
              <a:spcBef>
                <a:spcPct val="20000"/>
              </a:spcBef>
              <a:buClr>
                <a:schemeClr val="hlink"/>
              </a:buClr>
              <a:buSzPct val="90000"/>
              <a:buFont typeface="Wingdings" pitchFamily="2" charset="2"/>
              <a:buBlip>
                <a:blip r:embed="rId2"/>
              </a:buBlip>
            </a:pPr>
            <a:r>
              <a:rPr lang="it-IT" sz="2800">
                <a:solidFill>
                  <a:schemeClr val="tx1"/>
                </a:solidFill>
                <a:latin typeface="Arial" charset="0"/>
              </a:rPr>
              <a:t>Ne consegue il polimorfismo istologico, la peculiare malignità e la refrattarietà alla terapia…..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6147" name="Text Box 2"/>
          <p:cNvSpPr txBox="1">
            <a:spLocks noChangeArrowheads="1"/>
          </p:cNvSpPr>
          <p:nvPr/>
        </p:nvSpPr>
        <p:spPr bwMode="auto">
          <a:xfrm>
            <a:off x="1066800" y="990600"/>
            <a:ext cx="7321550" cy="1433513"/>
          </a:xfrm>
          <a:prstGeom prst="rect">
            <a:avLst/>
          </a:prstGeom>
          <a:noFill/>
          <a:ln w="9525">
            <a:noFill/>
            <a:miter lim="800000"/>
            <a:headEnd/>
            <a:tailEnd/>
          </a:ln>
        </p:spPr>
        <p:txBody>
          <a:bodyPr>
            <a:spAutoFit/>
          </a:bodyPr>
          <a:lstStyle/>
          <a:p>
            <a:pPr algn="l"/>
            <a:r>
              <a:rPr lang="it-IT" sz="3200" b="1">
                <a:solidFill>
                  <a:srgbClr val="FF3300"/>
                </a:solidFill>
              </a:rPr>
              <a:t>Cancerogeno: </a:t>
            </a:r>
          </a:p>
          <a:p>
            <a:pPr algn="l"/>
            <a:r>
              <a:rPr lang="it-IT" sz="2800" b="1">
                <a:solidFill>
                  <a:srgbClr val="0033CC"/>
                </a:solidFill>
              </a:rPr>
              <a:t>un agente capace di aumentare l’incidenza di tumori maligni (IARC)</a:t>
            </a:r>
          </a:p>
        </p:txBody>
      </p:sp>
      <p:sp>
        <p:nvSpPr>
          <p:cNvPr id="6148" name="AutoShape 3"/>
          <p:cNvSpPr>
            <a:spLocks noChangeArrowheads="1"/>
          </p:cNvSpPr>
          <p:nvPr/>
        </p:nvSpPr>
        <p:spPr bwMode="auto">
          <a:xfrm rot="-856837">
            <a:off x="228600" y="2209800"/>
            <a:ext cx="533400" cy="1401763"/>
          </a:xfrm>
          <a:prstGeom prst="curvedRightArrow">
            <a:avLst>
              <a:gd name="adj1" fmla="val 52560"/>
              <a:gd name="adj2" fmla="val 105119"/>
              <a:gd name="adj3" fmla="val 33333"/>
            </a:avLst>
          </a:prstGeom>
          <a:solidFill>
            <a:srgbClr val="FF3399"/>
          </a:solidFill>
          <a:ln w="9525">
            <a:solidFill>
              <a:srgbClr val="FF3399"/>
            </a:solidFill>
            <a:miter lim="800000"/>
            <a:headEnd/>
            <a:tailEnd/>
          </a:ln>
        </p:spPr>
        <p:txBody>
          <a:bodyPr wrap="none" anchor="ctr"/>
          <a:lstStyle/>
          <a:p>
            <a:endParaRPr lang="it-IT"/>
          </a:p>
        </p:txBody>
      </p:sp>
      <p:sp>
        <p:nvSpPr>
          <p:cNvPr id="6149" name="Text Box 4"/>
          <p:cNvSpPr txBox="1">
            <a:spLocks noChangeArrowheads="1"/>
          </p:cNvSpPr>
          <p:nvPr/>
        </p:nvSpPr>
        <p:spPr bwMode="auto">
          <a:xfrm>
            <a:off x="1066800" y="2816225"/>
            <a:ext cx="3505200" cy="3209925"/>
          </a:xfrm>
          <a:prstGeom prst="rect">
            <a:avLst/>
          </a:prstGeom>
          <a:solidFill>
            <a:srgbClr val="22FCCD"/>
          </a:solidFill>
          <a:ln w="9525">
            <a:solidFill>
              <a:schemeClr val="tx1"/>
            </a:solidFill>
            <a:miter lim="800000"/>
            <a:headEnd/>
            <a:tailEnd/>
          </a:ln>
        </p:spPr>
        <p:txBody>
          <a:bodyPr>
            <a:spAutoFit/>
          </a:bodyPr>
          <a:lstStyle/>
          <a:p>
            <a:pPr algn="l"/>
            <a:r>
              <a:rPr lang="it-IT" sz="2400" b="1">
                <a:solidFill>
                  <a:srgbClr val="FF3399"/>
                </a:solidFill>
              </a:rPr>
              <a:t>Genotossico</a:t>
            </a:r>
          </a:p>
          <a:p>
            <a:pPr algn="l"/>
            <a:r>
              <a:rPr lang="it-IT" sz="2000">
                <a:solidFill>
                  <a:srgbClr val="0000CC"/>
                </a:solidFill>
              </a:rPr>
              <a:t>Agisce nello stadio della </a:t>
            </a:r>
            <a:r>
              <a:rPr lang="it-IT" sz="2000" u="sng">
                <a:solidFill>
                  <a:srgbClr val="FFFF00"/>
                </a:solidFill>
              </a:rPr>
              <a:t>iniziazione</a:t>
            </a:r>
            <a:r>
              <a:rPr lang="it-IT" sz="2000">
                <a:solidFill>
                  <a:srgbClr val="0000CC"/>
                </a:solidFill>
              </a:rPr>
              <a:t>, inducendo una alterazione, ereditabile, in genere irreversibile, nel materiale genetico. Non hanno dose soglia anche se l’incremento di iniziazione e del rischio di cancro è proporzionale alla dose</a:t>
            </a:r>
            <a:endParaRPr lang="it-IT" sz="2400">
              <a:solidFill>
                <a:srgbClr val="0000CC"/>
              </a:solidFill>
            </a:endParaRPr>
          </a:p>
        </p:txBody>
      </p:sp>
      <p:sp>
        <p:nvSpPr>
          <p:cNvPr id="6150" name="Text Box 5"/>
          <p:cNvSpPr txBox="1">
            <a:spLocks noChangeArrowheads="1"/>
          </p:cNvSpPr>
          <p:nvPr/>
        </p:nvSpPr>
        <p:spPr bwMode="auto">
          <a:xfrm>
            <a:off x="5257800" y="2492375"/>
            <a:ext cx="3429000" cy="3819525"/>
          </a:xfrm>
          <a:prstGeom prst="rect">
            <a:avLst/>
          </a:prstGeom>
          <a:solidFill>
            <a:srgbClr val="CCFFFF"/>
          </a:solidFill>
          <a:ln w="9525">
            <a:solidFill>
              <a:schemeClr val="tx1"/>
            </a:solidFill>
            <a:miter lim="800000"/>
            <a:headEnd/>
            <a:tailEnd/>
          </a:ln>
        </p:spPr>
        <p:txBody>
          <a:bodyPr>
            <a:spAutoFit/>
          </a:bodyPr>
          <a:lstStyle/>
          <a:p>
            <a:pPr algn="l"/>
            <a:r>
              <a:rPr lang="it-IT" sz="2400" b="1">
                <a:solidFill>
                  <a:srgbClr val="006666"/>
                </a:solidFill>
              </a:rPr>
              <a:t>Epigenetico</a:t>
            </a:r>
          </a:p>
          <a:p>
            <a:pPr algn="just"/>
            <a:r>
              <a:rPr lang="it-IT" sz="2000">
                <a:solidFill>
                  <a:srgbClr val="FF9900"/>
                </a:solidFill>
              </a:rPr>
              <a:t>Agisce come </a:t>
            </a:r>
            <a:r>
              <a:rPr lang="it-IT" sz="2000" u="sng">
                <a:solidFill>
                  <a:schemeClr val="accent2"/>
                </a:solidFill>
              </a:rPr>
              <a:t>promotore</a:t>
            </a:r>
            <a:r>
              <a:rPr lang="it-IT" sz="2000">
                <a:solidFill>
                  <a:srgbClr val="FF9900"/>
                </a:solidFill>
              </a:rPr>
              <a:t>, non causando un danno diretto del materiale genetico. </a:t>
            </a:r>
          </a:p>
          <a:p>
            <a:pPr algn="just"/>
            <a:r>
              <a:rPr lang="it-IT" sz="2000">
                <a:solidFill>
                  <a:srgbClr val="FF9900"/>
                </a:solidFill>
              </a:rPr>
              <a:t>Hanno teoricamente una dose soglia, causano alterazioni biochimico-funzionali e immunologiche anche reversibili che però possono condizionare l’abnorme proliferazione di cellule “iniziate”</a:t>
            </a:r>
            <a:endParaRPr lang="it-IT" sz="2400">
              <a:solidFill>
                <a:srgbClr val="FF9900"/>
              </a:solidFill>
            </a:endParaRPr>
          </a:p>
        </p:txBody>
      </p:sp>
      <p:sp>
        <p:nvSpPr>
          <p:cNvPr id="6151" name="Line 6"/>
          <p:cNvSpPr>
            <a:spLocks noChangeShapeType="1"/>
          </p:cNvSpPr>
          <p:nvPr/>
        </p:nvSpPr>
        <p:spPr bwMode="auto">
          <a:xfrm>
            <a:off x="250825" y="1052513"/>
            <a:ext cx="8569325" cy="0"/>
          </a:xfrm>
          <a:prstGeom prst="line">
            <a:avLst/>
          </a:prstGeom>
          <a:noFill/>
          <a:ln w="25400">
            <a:solidFill>
              <a:schemeClr val="tx1"/>
            </a:solidFill>
            <a:round/>
            <a:headEnd/>
            <a:tailEnd/>
          </a:ln>
        </p:spPr>
        <p:txBody>
          <a:bodyPr/>
          <a:lstStyle/>
          <a:p>
            <a:endParaRPr lang="it-IT"/>
          </a:p>
        </p:txBody>
      </p:sp>
      <p:sp>
        <p:nvSpPr>
          <p:cNvPr id="6152" name="AutoShape 7"/>
          <p:cNvSpPr>
            <a:spLocks noChangeArrowheads="1"/>
          </p:cNvSpPr>
          <p:nvPr/>
        </p:nvSpPr>
        <p:spPr bwMode="auto">
          <a:xfrm rot="9179204" flipV="1">
            <a:off x="7999413" y="1676400"/>
            <a:ext cx="604837" cy="1401763"/>
          </a:xfrm>
          <a:prstGeom prst="curvedRightArrow">
            <a:avLst>
              <a:gd name="adj1" fmla="val 46352"/>
              <a:gd name="adj2" fmla="val 92704"/>
              <a:gd name="adj3" fmla="val 33333"/>
            </a:avLst>
          </a:prstGeom>
          <a:solidFill>
            <a:srgbClr val="FF3399"/>
          </a:solidFill>
          <a:ln w="9525">
            <a:solidFill>
              <a:srgbClr val="FF3399"/>
            </a:solidFill>
            <a:miter lim="800000"/>
            <a:headEnd/>
            <a:tailEnd/>
          </a:ln>
        </p:spPr>
        <p:txBody>
          <a:bodyPr wrap="none" anchor="ctr"/>
          <a:lstStyle/>
          <a:p>
            <a:endParaRPr lang="it-IT"/>
          </a:p>
        </p:txBody>
      </p:sp>
      <p:sp>
        <p:nvSpPr>
          <p:cNvPr id="6153" name="Rectangle 9"/>
          <p:cNvSpPr>
            <a:spLocks noChangeArrowheads="1"/>
          </p:cNvSpPr>
          <p:nvPr/>
        </p:nvSpPr>
        <p:spPr bwMode="auto">
          <a:xfrm>
            <a:off x="1752600" y="228600"/>
            <a:ext cx="5334000" cy="609600"/>
          </a:xfrm>
          <a:prstGeom prst="rect">
            <a:avLst/>
          </a:prstGeom>
          <a:solidFill>
            <a:srgbClr val="CCCCFF"/>
          </a:solidFill>
          <a:ln w="22225">
            <a:solidFill>
              <a:srgbClr val="FF0000"/>
            </a:solidFill>
            <a:miter lim="800000"/>
            <a:headEnd/>
            <a:tailEnd/>
          </a:ln>
        </p:spPr>
        <p:txBody>
          <a:bodyPr anchor="ctr"/>
          <a:lstStyle/>
          <a:p>
            <a:r>
              <a:rPr lang="it-IT" sz="3200">
                <a:solidFill>
                  <a:srgbClr val="FF3300"/>
                </a:solidFill>
              </a:rPr>
              <a:t>Neoplasie Occupazionali</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30723" name="Rectangle 3"/>
          <p:cNvSpPr>
            <a:spLocks noGrp="1" noChangeArrowheads="1"/>
          </p:cNvSpPr>
          <p:nvPr>
            <p:ph type="ctrTitle"/>
          </p:nvPr>
        </p:nvSpPr>
        <p:spPr>
          <a:xfrm>
            <a:off x="323850" y="198438"/>
            <a:ext cx="4587875" cy="1143000"/>
          </a:xfrm>
          <a:noFill/>
          <a:ln w="50800">
            <a:solidFill>
              <a:srgbClr val="99CC00"/>
            </a:solidFill>
          </a:ln>
        </p:spPr>
        <p:txBody>
          <a:bodyPr/>
          <a:lstStyle/>
          <a:p>
            <a:pPr eaLnBrk="1" hangingPunct="1"/>
            <a:r>
              <a:rPr lang="it-IT" sz="4000" b="1" smtClean="0">
                <a:solidFill>
                  <a:srgbClr val="FF3300"/>
                </a:solidFill>
                <a:latin typeface="Georgia" pitchFamily="18" charset="0"/>
              </a:rPr>
              <a:t>Mesotelioma pleurico</a:t>
            </a:r>
          </a:p>
        </p:txBody>
      </p:sp>
      <p:sp>
        <p:nvSpPr>
          <p:cNvPr id="30724" name="Rectangle 4"/>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30725" name="Rectangle 5"/>
          <p:cNvSpPr>
            <a:spLocks noGrp="1" noChangeArrowheads="1"/>
          </p:cNvSpPr>
          <p:nvPr>
            <p:ph type="subTitle" idx="1"/>
          </p:nvPr>
        </p:nvSpPr>
        <p:spPr>
          <a:xfrm>
            <a:off x="685800" y="3124200"/>
            <a:ext cx="4114800" cy="2590800"/>
          </a:xfrm>
          <a:ln w="44450">
            <a:solidFill>
              <a:srgbClr val="CCFFFF"/>
            </a:solidFill>
          </a:ln>
        </p:spPr>
        <p:txBody>
          <a:bodyPr/>
          <a:lstStyle/>
          <a:p>
            <a:pPr marL="609600" indent="-609600" algn="l" eaLnBrk="1" hangingPunct="1"/>
            <a:r>
              <a:rPr lang="it-IT" sz="2800" b="1" smtClean="0">
                <a:solidFill>
                  <a:schemeClr val="accent2"/>
                </a:solidFill>
                <a:latin typeface="Georgia" pitchFamily="18" charset="0"/>
              </a:rPr>
              <a:t>Tipi istologici:</a:t>
            </a:r>
          </a:p>
          <a:p>
            <a:pPr marL="609600" indent="-609600" algn="l" eaLnBrk="1" hangingPunct="1"/>
            <a:endParaRPr lang="it-IT" sz="2800" b="1" smtClean="0">
              <a:solidFill>
                <a:schemeClr val="accent2"/>
              </a:solidFill>
              <a:latin typeface="Georgia" pitchFamily="18" charset="0"/>
            </a:endParaRPr>
          </a:p>
          <a:p>
            <a:pPr marL="609600" indent="-609600" algn="l" eaLnBrk="1" hangingPunct="1">
              <a:buFontTx/>
              <a:buAutoNum type="arabicPeriod"/>
            </a:pPr>
            <a:r>
              <a:rPr lang="it-IT" sz="2800" b="1" smtClean="0">
                <a:solidFill>
                  <a:srgbClr val="FF6699"/>
                </a:solidFill>
                <a:latin typeface="Georgia" pitchFamily="18" charset="0"/>
              </a:rPr>
              <a:t>Epitelioide</a:t>
            </a:r>
          </a:p>
          <a:p>
            <a:pPr marL="609600" indent="-609600" algn="l" eaLnBrk="1" hangingPunct="1">
              <a:buFontTx/>
              <a:buAutoNum type="arabicPeriod"/>
            </a:pPr>
            <a:r>
              <a:rPr lang="it-IT" sz="2800" b="1" smtClean="0">
                <a:solidFill>
                  <a:srgbClr val="FF6699"/>
                </a:solidFill>
                <a:latin typeface="Georgia" pitchFamily="18" charset="0"/>
              </a:rPr>
              <a:t>Sarcomatoide</a:t>
            </a:r>
          </a:p>
          <a:p>
            <a:pPr marL="609600" indent="-609600" algn="l" eaLnBrk="1" hangingPunct="1">
              <a:buFontTx/>
              <a:buAutoNum type="arabicPeriod"/>
            </a:pPr>
            <a:r>
              <a:rPr lang="it-IT" sz="2800" b="1" smtClean="0">
                <a:solidFill>
                  <a:srgbClr val="FF6699"/>
                </a:solidFill>
                <a:latin typeface="Georgia" pitchFamily="18" charset="0"/>
              </a:rPr>
              <a:t>Bifasica o mista</a:t>
            </a:r>
          </a:p>
        </p:txBody>
      </p:sp>
      <p:sp>
        <p:nvSpPr>
          <p:cNvPr id="30726" name="Text Box 9"/>
          <p:cNvSpPr txBox="1">
            <a:spLocks noChangeArrowheads="1"/>
          </p:cNvSpPr>
          <p:nvPr/>
        </p:nvSpPr>
        <p:spPr bwMode="auto">
          <a:xfrm>
            <a:off x="669925" y="1608138"/>
            <a:ext cx="4762500" cy="1187450"/>
          </a:xfrm>
          <a:prstGeom prst="rect">
            <a:avLst/>
          </a:prstGeom>
          <a:noFill/>
          <a:ln w="57150">
            <a:noFill/>
            <a:miter lim="800000"/>
            <a:headEnd/>
            <a:tailEnd/>
          </a:ln>
        </p:spPr>
        <p:txBody>
          <a:bodyPr wrap="none">
            <a:spAutoFit/>
          </a:bodyPr>
          <a:lstStyle/>
          <a:p>
            <a:pPr algn="l"/>
            <a:r>
              <a:rPr lang="it-IT" sz="2400">
                <a:solidFill>
                  <a:schemeClr val="accent2"/>
                </a:solidFill>
              </a:rPr>
              <a:t>Il mesotelioma pleurico maligno</a:t>
            </a:r>
          </a:p>
          <a:p>
            <a:pPr algn="l"/>
            <a:r>
              <a:rPr lang="it-IT" sz="2400">
                <a:solidFill>
                  <a:schemeClr val="accent2"/>
                </a:solidFill>
              </a:rPr>
              <a:t>origina dalle cellule mesoteliali di </a:t>
            </a:r>
          </a:p>
          <a:p>
            <a:pPr algn="l"/>
            <a:r>
              <a:rPr lang="it-IT" sz="2400">
                <a:solidFill>
                  <a:schemeClr val="accent2"/>
                </a:solidFill>
              </a:rPr>
              <a:t>rivestimento della pleura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ctrTitle"/>
          </p:nvPr>
        </p:nvSpPr>
        <p:spPr>
          <a:xfrm>
            <a:off x="395288" y="228600"/>
            <a:ext cx="4464050" cy="1143000"/>
          </a:xfrm>
          <a:noFill/>
          <a:ln w="50800">
            <a:solidFill>
              <a:srgbClr val="99CC00"/>
            </a:solidFill>
          </a:ln>
        </p:spPr>
        <p:txBody>
          <a:bodyPr/>
          <a:lstStyle/>
          <a:p>
            <a:pPr eaLnBrk="1" hangingPunct="1"/>
            <a:r>
              <a:rPr lang="it-IT" sz="4000" b="1" smtClean="0">
                <a:solidFill>
                  <a:srgbClr val="FF3300"/>
                </a:solidFill>
                <a:latin typeface="Georgia" pitchFamily="18" charset="0"/>
              </a:rPr>
              <a:t>Mesotelioma pleurico</a:t>
            </a:r>
          </a:p>
        </p:txBody>
      </p:sp>
      <p:sp>
        <p:nvSpPr>
          <p:cNvPr id="31748" name="Rectangle 4"/>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31749" name="Text Box 6"/>
          <p:cNvSpPr txBox="1">
            <a:spLocks noChangeArrowheads="1"/>
          </p:cNvSpPr>
          <p:nvPr/>
        </p:nvSpPr>
        <p:spPr bwMode="auto">
          <a:xfrm>
            <a:off x="669925" y="1608138"/>
            <a:ext cx="6980238" cy="457200"/>
          </a:xfrm>
          <a:prstGeom prst="rect">
            <a:avLst/>
          </a:prstGeom>
          <a:noFill/>
          <a:ln w="57150">
            <a:noFill/>
            <a:miter lim="800000"/>
            <a:headEnd/>
            <a:tailEnd/>
          </a:ln>
        </p:spPr>
        <p:txBody>
          <a:bodyPr wrap="none">
            <a:spAutoFit/>
          </a:bodyPr>
          <a:lstStyle/>
          <a:p>
            <a:pPr algn="l"/>
            <a:r>
              <a:rPr lang="it-IT" sz="2400">
                <a:solidFill>
                  <a:schemeClr val="accent2"/>
                </a:solidFill>
              </a:rPr>
              <a:t>Attività lavorativa ( esposizione a fibre di amianto)</a:t>
            </a:r>
          </a:p>
        </p:txBody>
      </p:sp>
      <p:sp>
        <p:nvSpPr>
          <p:cNvPr id="31750" name="AutoShape 8"/>
          <p:cNvSpPr>
            <a:spLocks noChangeArrowheads="1"/>
          </p:cNvSpPr>
          <p:nvPr/>
        </p:nvSpPr>
        <p:spPr bwMode="auto">
          <a:xfrm>
            <a:off x="1905000" y="2209800"/>
            <a:ext cx="228600" cy="914400"/>
          </a:xfrm>
          <a:prstGeom prst="downArrow">
            <a:avLst>
              <a:gd name="adj1" fmla="val 50000"/>
              <a:gd name="adj2" fmla="val 100000"/>
            </a:avLst>
          </a:prstGeom>
          <a:solidFill>
            <a:srgbClr val="FF0000"/>
          </a:solidFill>
          <a:ln w="57150">
            <a:solidFill>
              <a:srgbClr val="FF0000"/>
            </a:solidFill>
            <a:miter lim="800000"/>
            <a:headEnd/>
            <a:tailEnd/>
          </a:ln>
        </p:spPr>
        <p:txBody>
          <a:bodyPr anchor="ctr">
            <a:spAutoFit/>
          </a:bodyPr>
          <a:lstStyle/>
          <a:p>
            <a:endParaRPr lang="it-IT"/>
          </a:p>
        </p:txBody>
      </p:sp>
      <p:sp>
        <p:nvSpPr>
          <p:cNvPr id="31751" name="Text Box 9"/>
          <p:cNvSpPr txBox="1">
            <a:spLocks noChangeArrowheads="1"/>
          </p:cNvSpPr>
          <p:nvPr/>
        </p:nvSpPr>
        <p:spPr bwMode="auto">
          <a:xfrm>
            <a:off x="493713" y="3240088"/>
            <a:ext cx="6175375" cy="822325"/>
          </a:xfrm>
          <a:prstGeom prst="rect">
            <a:avLst/>
          </a:prstGeom>
          <a:noFill/>
          <a:ln w="57150">
            <a:noFill/>
            <a:miter lim="800000"/>
            <a:headEnd/>
            <a:tailEnd/>
          </a:ln>
        </p:spPr>
        <p:txBody>
          <a:bodyPr wrap="none">
            <a:spAutoFit/>
          </a:bodyPr>
          <a:lstStyle/>
          <a:p>
            <a:r>
              <a:rPr lang="it-IT" sz="2400">
                <a:solidFill>
                  <a:schemeClr val="accent2"/>
                </a:solidFill>
              </a:rPr>
              <a:t>Insorgenza di Mesotelioma pleurico maligno</a:t>
            </a:r>
          </a:p>
          <a:p>
            <a:r>
              <a:rPr lang="it-IT" sz="2400">
                <a:solidFill>
                  <a:schemeClr val="accent2"/>
                </a:solidFill>
              </a:rPr>
              <a:t> nel 50-80 % dei casi</a:t>
            </a:r>
          </a:p>
        </p:txBody>
      </p:sp>
      <p:sp>
        <p:nvSpPr>
          <p:cNvPr id="31752" name="Rectangle 11"/>
          <p:cNvSpPr>
            <a:spLocks noChangeArrowheads="1"/>
          </p:cNvSpPr>
          <p:nvPr/>
        </p:nvSpPr>
        <p:spPr bwMode="auto">
          <a:xfrm>
            <a:off x="609600" y="4191000"/>
            <a:ext cx="7418388" cy="2551113"/>
          </a:xfrm>
          <a:prstGeom prst="rect">
            <a:avLst/>
          </a:prstGeom>
          <a:noFill/>
          <a:ln w="44450">
            <a:solidFill>
              <a:srgbClr val="FF9900"/>
            </a:solidFill>
            <a:miter lim="800000"/>
            <a:headEnd/>
            <a:tailEnd/>
          </a:ln>
        </p:spPr>
        <p:txBody>
          <a:bodyPr/>
          <a:lstStyle/>
          <a:p>
            <a:pPr marL="342900" indent="-342900" algn="l">
              <a:lnSpc>
                <a:spcPct val="90000"/>
              </a:lnSpc>
              <a:spcBef>
                <a:spcPct val="20000"/>
              </a:spcBef>
              <a:buFontTx/>
              <a:buChar char="•"/>
            </a:pPr>
            <a:r>
              <a:rPr lang="it-IT" sz="1800" b="1">
                <a:solidFill>
                  <a:srgbClr val="336600"/>
                </a:solidFill>
              </a:rPr>
              <a:t>Il mesotelioma (pleurico &gt; peritoneale) è più frequente </a:t>
            </a:r>
          </a:p>
          <a:p>
            <a:pPr marL="342900" indent="-342900" algn="l">
              <a:lnSpc>
                <a:spcPct val="90000"/>
              </a:lnSpc>
              <a:spcBef>
                <a:spcPct val="20000"/>
              </a:spcBef>
            </a:pPr>
            <a:r>
              <a:rPr lang="it-IT" sz="1800" b="1">
                <a:solidFill>
                  <a:srgbClr val="336600"/>
                </a:solidFill>
              </a:rPr>
              <a:t>(RR: 5-20) nei lavoratori esposti ad amianto </a:t>
            </a:r>
          </a:p>
          <a:p>
            <a:pPr marL="342900" indent="-342900" algn="l">
              <a:lnSpc>
                <a:spcPct val="75000"/>
              </a:lnSpc>
              <a:spcBef>
                <a:spcPct val="20000"/>
              </a:spcBef>
            </a:pPr>
            <a:endParaRPr lang="it-IT" sz="1800" b="1">
              <a:solidFill>
                <a:srgbClr val="336600"/>
              </a:solidFill>
            </a:endParaRPr>
          </a:p>
          <a:p>
            <a:pPr marL="342900" indent="-342900" algn="l">
              <a:lnSpc>
                <a:spcPct val="90000"/>
              </a:lnSpc>
              <a:spcBef>
                <a:spcPct val="20000"/>
              </a:spcBef>
              <a:buFontTx/>
              <a:buChar char="•"/>
            </a:pPr>
            <a:r>
              <a:rPr lang="it-IT" sz="1800" b="1">
                <a:solidFill>
                  <a:srgbClr val="336600"/>
                </a:solidFill>
              </a:rPr>
              <a:t>Il mesotelioma è più frequente negli esposti a </a:t>
            </a:r>
            <a:r>
              <a:rPr lang="it-IT" sz="1800" b="1" u="sng">
                <a:solidFill>
                  <a:srgbClr val="336600"/>
                </a:solidFill>
              </a:rPr>
              <a:t>crocidolite</a:t>
            </a:r>
            <a:r>
              <a:rPr lang="it-IT" sz="1800" b="1">
                <a:solidFill>
                  <a:srgbClr val="336600"/>
                </a:solidFill>
              </a:rPr>
              <a:t> rispetto agli esposti a crisotilo (impiego precedente al 1986)</a:t>
            </a:r>
          </a:p>
          <a:p>
            <a:pPr marL="342900" indent="-342900" algn="l">
              <a:lnSpc>
                <a:spcPct val="75000"/>
              </a:lnSpc>
              <a:spcBef>
                <a:spcPct val="20000"/>
              </a:spcBef>
            </a:pPr>
            <a:endParaRPr lang="it-IT" sz="1800" b="1">
              <a:solidFill>
                <a:srgbClr val="336600"/>
              </a:solidFill>
            </a:endParaRPr>
          </a:p>
          <a:p>
            <a:pPr marL="342900" indent="-342900" algn="l">
              <a:lnSpc>
                <a:spcPct val="90000"/>
              </a:lnSpc>
              <a:spcBef>
                <a:spcPct val="20000"/>
              </a:spcBef>
              <a:buFontTx/>
              <a:buChar char="•"/>
            </a:pPr>
            <a:r>
              <a:rPr lang="it-IT" sz="1800" b="1">
                <a:solidFill>
                  <a:srgbClr val="336600"/>
                </a:solidFill>
              </a:rPr>
              <a:t>L’asbesto agisce sia come induttore che  promotore del mesotelioma pleurico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amianto"/>
          <p:cNvPicPr>
            <a:picLocks noChangeAspect="1" noChangeArrowheads="1"/>
          </p:cNvPicPr>
          <p:nvPr/>
        </p:nvPicPr>
        <p:blipFill>
          <a:blip r:embed="rId2" cstate="print">
            <a:lum bright="42000" contrast="-54000"/>
          </a:blip>
          <a:srcRect/>
          <a:stretch>
            <a:fillRect/>
          </a:stretch>
        </p:blipFill>
        <p:spPr bwMode="auto">
          <a:xfrm>
            <a:off x="0" y="-152400"/>
            <a:ext cx="9144000" cy="7010400"/>
          </a:xfrm>
          <a:prstGeom prst="rect">
            <a:avLst/>
          </a:prstGeom>
          <a:noFill/>
          <a:ln w="9525">
            <a:noFill/>
            <a:miter lim="800000"/>
            <a:headEnd/>
            <a:tailEnd/>
          </a:ln>
        </p:spPr>
      </p:pic>
      <p:sp>
        <p:nvSpPr>
          <p:cNvPr id="32771" name="Rectangle 2"/>
          <p:cNvSpPr>
            <a:spLocks noGrp="1" noChangeArrowheads="1"/>
          </p:cNvSpPr>
          <p:nvPr>
            <p:ph type="title"/>
          </p:nvPr>
        </p:nvSpPr>
        <p:spPr>
          <a:xfrm>
            <a:off x="228600" y="836613"/>
            <a:ext cx="8686800" cy="2371725"/>
          </a:xfrm>
        </p:spPr>
        <p:txBody>
          <a:bodyPr/>
          <a:lstStyle/>
          <a:p>
            <a:pPr algn="l" eaLnBrk="1" hangingPunct="1"/>
            <a:r>
              <a:rPr lang="it-IT" sz="2800" b="1" smtClean="0">
                <a:solidFill>
                  <a:srgbClr val="A50021"/>
                </a:solidFill>
                <a:latin typeface="Georgia" pitchFamily="18" charset="0"/>
              </a:rPr>
              <a:t/>
            </a:r>
            <a:br>
              <a:rPr lang="it-IT" sz="2800" b="1" smtClean="0">
                <a:solidFill>
                  <a:srgbClr val="A50021"/>
                </a:solidFill>
                <a:latin typeface="Georgia" pitchFamily="18" charset="0"/>
              </a:rPr>
            </a:br>
            <a:r>
              <a:rPr lang="it-IT" sz="2800" b="1" smtClean="0">
                <a:solidFill>
                  <a:schemeClr val="accent2"/>
                </a:solidFill>
                <a:latin typeface="Georgia" pitchFamily="18" charset="0"/>
              </a:rPr>
              <a:t>“Particella allungata che abbia un rapporto lunghezza/diametro &gt; 3:1.”</a:t>
            </a:r>
            <a:br>
              <a:rPr lang="it-IT" sz="2800" b="1" smtClean="0">
                <a:solidFill>
                  <a:schemeClr val="accent2"/>
                </a:solidFill>
                <a:latin typeface="Georgia" pitchFamily="18" charset="0"/>
              </a:rPr>
            </a:br>
            <a:r>
              <a:rPr lang="it-IT" sz="2400" b="1" smtClean="0">
                <a:solidFill>
                  <a:schemeClr val="bg2"/>
                </a:solidFill>
                <a:latin typeface="Georgia" pitchFamily="18" charset="0"/>
              </a:rPr>
              <a:t>* importanti dal punto di vista patogenetico: </a:t>
            </a:r>
            <a:r>
              <a:rPr lang="it-IT" sz="2400" b="1" u="sng" smtClean="0">
                <a:solidFill>
                  <a:schemeClr val="bg2"/>
                </a:solidFill>
                <a:latin typeface="Georgia" pitchFamily="18" charset="0"/>
              </a:rPr>
              <a:t>lunghezza &gt;5µm e diametro &lt;3 µm</a:t>
            </a:r>
            <a:r>
              <a:rPr lang="it-IT" sz="2800" b="1" smtClean="0">
                <a:solidFill>
                  <a:schemeClr val="tx1"/>
                </a:solidFill>
                <a:latin typeface="Georgia" pitchFamily="18" charset="0"/>
              </a:rPr>
              <a:t> </a:t>
            </a:r>
          </a:p>
        </p:txBody>
      </p:sp>
      <p:sp>
        <p:nvSpPr>
          <p:cNvPr id="32772" name="Rectangle 5"/>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32773" name="Text Box 7"/>
          <p:cNvSpPr>
            <a:spLocks noGrp="1" noChangeArrowheads="1"/>
          </p:cNvSpPr>
          <p:nvPr>
            <p:ph type="body" sz="half" idx="1"/>
          </p:nvPr>
        </p:nvSpPr>
        <p:spPr>
          <a:xfrm>
            <a:off x="323850" y="3276600"/>
            <a:ext cx="6172200" cy="3505200"/>
          </a:xfrm>
          <a:noFill/>
          <a:ln w="44450">
            <a:solidFill>
              <a:srgbClr val="FF0000"/>
            </a:solidFill>
          </a:ln>
        </p:spPr>
        <p:txBody>
          <a:bodyPr/>
          <a:lstStyle/>
          <a:p>
            <a:pPr>
              <a:lnSpc>
                <a:spcPct val="90000"/>
              </a:lnSpc>
              <a:spcBef>
                <a:spcPct val="50000"/>
              </a:spcBef>
              <a:buFontTx/>
              <a:buNone/>
            </a:pPr>
            <a:r>
              <a:rPr lang="it-IT" sz="2000" b="1" smtClean="0">
                <a:solidFill>
                  <a:schemeClr val="accent2"/>
                </a:solidFill>
                <a:latin typeface="Georgia" pitchFamily="18" charset="0"/>
              </a:rPr>
              <a:t>Naturali (asbesto):</a:t>
            </a:r>
            <a:r>
              <a:rPr lang="it-IT" sz="2000" smtClean="0">
                <a:latin typeface="Georgia" pitchFamily="18" charset="0"/>
              </a:rPr>
              <a:t> </a:t>
            </a:r>
          </a:p>
          <a:p>
            <a:pPr>
              <a:lnSpc>
                <a:spcPct val="90000"/>
              </a:lnSpc>
              <a:spcBef>
                <a:spcPct val="50000"/>
              </a:spcBef>
            </a:pPr>
            <a:r>
              <a:rPr lang="it-IT" sz="2000" smtClean="0">
                <a:latin typeface="Georgia" pitchFamily="18" charset="0"/>
              </a:rPr>
              <a:t>Più importanti dal punto di vista patogenetico</a:t>
            </a:r>
          </a:p>
          <a:p>
            <a:pPr>
              <a:lnSpc>
                <a:spcPct val="90000"/>
              </a:lnSpc>
              <a:spcBef>
                <a:spcPct val="50000"/>
              </a:spcBef>
            </a:pPr>
            <a:r>
              <a:rPr lang="it-IT" sz="2000" smtClean="0">
                <a:latin typeface="Georgia" pitchFamily="18" charset="0"/>
              </a:rPr>
              <a:t>Suddivisione in fasci longitudinalmente</a:t>
            </a:r>
          </a:p>
          <a:p>
            <a:pPr>
              <a:lnSpc>
                <a:spcPct val="90000"/>
              </a:lnSpc>
              <a:spcBef>
                <a:spcPct val="50000"/>
              </a:spcBef>
            </a:pPr>
            <a:r>
              <a:rPr lang="it-IT" sz="2000" smtClean="0">
                <a:latin typeface="Georgia" pitchFamily="18" charset="0"/>
              </a:rPr>
              <a:t>Incremento della frazione respirabile</a:t>
            </a:r>
          </a:p>
          <a:p>
            <a:pPr>
              <a:lnSpc>
                <a:spcPct val="90000"/>
              </a:lnSpc>
              <a:spcBef>
                <a:spcPct val="50000"/>
              </a:spcBef>
              <a:buFontTx/>
              <a:buNone/>
            </a:pPr>
            <a:r>
              <a:rPr lang="it-IT" sz="2000" b="1" smtClean="0">
                <a:solidFill>
                  <a:srgbClr val="008080"/>
                </a:solidFill>
                <a:latin typeface="Georgia" pitchFamily="18" charset="0"/>
              </a:rPr>
              <a:t>Artificiali (lana di vetro, di scoria, di roccia):</a:t>
            </a:r>
          </a:p>
          <a:p>
            <a:pPr>
              <a:lnSpc>
                <a:spcPct val="90000"/>
              </a:lnSpc>
              <a:spcBef>
                <a:spcPct val="50000"/>
              </a:spcBef>
            </a:pPr>
            <a:r>
              <a:rPr lang="it-IT" sz="2000" smtClean="0">
                <a:latin typeface="Georgia" pitchFamily="18" charset="0"/>
              </a:rPr>
              <a:t>Suddivisione trasversale dei fasci fibrosi</a:t>
            </a:r>
          </a:p>
          <a:p>
            <a:pPr>
              <a:lnSpc>
                <a:spcPct val="90000"/>
              </a:lnSpc>
              <a:spcBef>
                <a:spcPct val="50000"/>
              </a:spcBef>
            </a:pPr>
            <a:r>
              <a:rPr lang="it-IT" sz="2000" smtClean="0">
                <a:latin typeface="Georgia" pitchFamily="18" charset="0"/>
              </a:rPr>
              <a:t>Eliminazione rapida dei frammenti fibrosi</a:t>
            </a:r>
          </a:p>
          <a:p>
            <a:pPr>
              <a:lnSpc>
                <a:spcPct val="90000"/>
              </a:lnSpc>
              <a:spcBef>
                <a:spcPct val="50000"/>
              </a:spcBef>
            </a:pPr>
            <a:r>
              <a:rPr lang="it-IT" sz="2000" smtClean="0">
                <a:latin typeface="Georgia" pitchFamily="18" charset="0"/>
              </a:rPr>
              <a:t>Progressiva riduzione della frazione respirabile</a:t>
            </a:r>
          </a:p>
          <a:p>
            <a:pPr>
              <a:lnSpc>
                <a:spcPct val="90000"/>
              </a:lnSpc>
              <a:spcBef>
                <a:spcPct val="50000"/>
              </a:spcBef>
              <a:buFontTx/>
              <a:buNone/>
            </a:pPr>
            <a:endParaRPr lang="it-IT" sz="2000" smtClean="0">
              <a:latin typeface="Georgia" pitchFamily="18" charset="0"/>
            </a:endParaRPr>
          </a:p>
        </p:txBody>
      </p:sp>
      <p:sp>
        <p:nvSpPr>
          <p:cNvPr id="32774" name="Text Box 10"/>
          <p:cNvSpPr txBox="1">
            <a:spLocks noChangeArrowheads="1"/>
          </p:cNvSpPr>
          <p:nvPr/>
        </p:nvSpPr>
        <p:spPr bwMode="auto">
          <a:xfrm>
            <a:off x="395288" y="44450"/>
            <a:ext cx="1552575" cy="641350"/>
          </a:xfrm>
          <a:prstGeom prst="rect">
            <a:avLst/>
          </a:prstGeom>
          <a:noFill/>
          <a:ln w="57150" algn="ctr">
            <a:noFill/>
            <a:miter lim="800000"/>
            <a:headEnd/>
            <a:tailEnd/>
          </a:ln>
        </p:spPr>
        <p:txBody>
          <a:bodyPr>
            <a:spAutoFit/>
          </a:bodyPr>
          <a:lstStyle/>
          <a:p>
            <a:r>
              <a:rPr lang="it-IT" b="1">
                <a:solidFill>
                  <a:srgbClr val="FF3300"/>
                </a:solidFill>
              </a:rPr>
              <a:t>Fibra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title"/>
          </p:nvPr>
        </p:nvSpPr>
        <p:spPr>
          <a:xfrm>
            <a:off x="395288" y="115888"/>
            <a:ext cx="4938712" cy="792162"/>
          </a:xfrm>
        </p:spPr>
        <p:txBody>
          <a:bodyPr/>
          <a:lstStyle/>
          <a:p>
            <a:pPr eaLnBrk="1" hangingPunct="1"/>
            <a:r>
              <a:rPr lang="it-IT" sz="2800" b="1" smtClean="0">
                <a:solidFill>
                  <a:srgbClr val="FF0000"/>
                </a:solidFill>
                <a:latin typeface="Georgia" pitchFamily="18" charset="0"/>
              </a:rPr>
              <a:t>INCORPORAZIONE DELL’ASBESTO</a:t>
            </a:r>
            <a:endParaRPr lang="it-IT" sz="2400" b="1" smtClean="0">
              <a:solidFill>
                <a:srgbClr val="A50021"/>
              </a:solidFill>
              <a:latin typeface="Georgia" pitchFamily="18" charset="0"/>
            </a:endParaRPr>
          </a:p>
        </p:txBody>
      </p:sp>
      <p:sp>
        <p:nvSpPr>
          <p:cNvPr id="33796" name="Rectangle 4"/>
          <p:cNvSpPr>
            <a:spLocks noGrp="1" noChangeArrowheads="1"/>
          </p:cNvSpPr>
          <p:nvPr>
            <p:ph type="body" idx="1"/>
          </p:nvPr>
        </p:nvSpPr>
        <p:spPr>
          <a:xfrm>
            <a:off x="0" y="1371600"/>
            <a:ext cx="9144000" cy="3962400"/>
          </a:xfrm>
        </p:spPr>
        <p:txBody>
          <a:bodyPr/>
          <a:lstStyle/>
          <a:p>
            <a:pPr algn="ctr" eaLnBrk="1" hangingPunct="1">
              <a:lnSpc>
                <a:spcPct val="130000"/>
              </a:lnSpc>
              <a:buFontTx/>
              <a:buNone/>
            </a:pPr>
            <a:r>
              <a:rPr lang="it-IT" sz="2400" smtClean="0">
                <a:solidFill>
                  <a:srgbClr val="0066CC"/>
                </a:solidFill>
                <a:latin typeface="Georgia" pitchFamily="18" charset="0"/>
              </a:rPr>
              <a:t>“ Solo le fibre d’asbesto che si depositano nel </a:t>
            </a:r>
            <a:r>
              <a:rPr lang="it-IT" sz="2400" u="sng" smtClean="0">
                <a:solidFill>
                  <a:srgbClr val="0066CC"/>
                </a:solidFill>
                <a:latin typeface="Georgia" pitchFamily="18" charset="0"/>
              </a:rPr>
              <a:t>polmone profondo</a:t>
            </a:r>
            <a:r>
              <a:rPr lang="it-IT" sz="2400" smtClean="0">
                <a:solidFill>
                  <a:srgbClr val="0066CC"/>
                </a:solidFill>
                <a:latin typeface="Georgia" pitchFamily="18" charset="0"/>
              </a:rPr>
              <a:t> possono innescare i meccanismi biocellulari che conducono alla reazione fibrotica e neoplastica interstiziale “</a:t>
            </a:r>
          </a:p>
          <a:p>
            <a:pPr eaLnBrk="1" hangingPunct="1">
              <a:lnSpc>
                <a:spcPct val="90000"/>
              </a:lnSpc>
              <a:buFontTx/>
              <a:buNone/>
            </a:pPr>
            <a:endParaRPr lang="it-IT" sz="2800" smtClean="0">
              <a:solidFill>
                <a:srgbClr val="0066CC"/>
              </a:solidFill>
              <a:latin typeface="Georgia" pitchFamily="18" charset="0"/>
            </a:endParaRPr>
          </a:p>
          <a:p>
            <a:pPr algn="ctr" eaLnBrk="1" hangingPunct="1">
              <a:lnSpc>
                <a:spcPct val="90000"/>
              </a:lnSpc>
              <a:buFontTx/>
              <a:buNone/>
            </a:pPr>
            <a:r>
              <a:rPr lang="it-IT" sz="2800" smtClean="0">
                <a:solidFill>
                  <a:srgbClr val="0066CC"/>
                </a:solidFill>
                <a:latin typeface="Georgia" pitchFamily="18" charset="0"/>
              </a:rPr>
              <a:t>La deposizione tipica è </a:t>
            </a:r>
            <a:r>
              <a:rPr lang="it-IT" sz="2800" u="sng" smtClean="0">
                <a:solidFill>
                  <a:srgbClr val="336600"/>
                </a:solidFill>
                <a:latin typeface="Georgia" pitchFamily="18" charset="0"/>
              </a:rPr>
              <a:t>l’intercettazione</a:t>
            </a:r>
            <a:r>
              <a:rPr lang="it-IT" sz="2800" smtClean="0">
                <a:solidFill>
                  <a:srgbClr val="0066CC"/>
                </a:solidFill>
                <a:latin typeface="Georgia" pitchFamily="18" charset="0"/>
              </a:rPr>
              <a:t>, e dipende soprattutto dalla loro lunghezza:</a:t>
            </a:r>
          </a:p>
          <a:p>
            <a:pPr eaLnBrk="1" hangingPunct="1">
              <a:lnSpc>
                <a:spcPct val="90000"/>
              </a:lnSpc>
            </a:pPr>
            <a:r>
              <a:rPr lang="it-IT" smtClean="0">
                <a:solidFill>
                  <a:srgbClr val="FF3300"/>
                </a:solidFill>
                <a:latin typeface="Georgia" pitchFamily="18" charset="0"/>
              </a:rPr>
              <a:t>fibre tra 2 e 2.5 µm</a:t>
            </a:r>
            <a:r>
              <a:rPr lang="it-IT" smtClean="0">
                <a:solidFill>
                  <a:schemeClr val="bg1"/>
                </a:solidFill>
                <a:latin typeface="Georgia" pitchFamily="18" charset="0"/>
              </a:rPr>
              <a:t> </a:t>
            </a:r>
            <a:r>
              <a:rPr lang="it-IT" sz="2400" smtClean="0">
                <a:solidFill>
                  <a:srgbClr val="FFFF00"/>
                </a:solidFill>
                <a:latin typeface="Georgia" pitchFamily="18" charset="0"/>
              </a:rPr>
              <a:t>sono interamente inglobate dai MA </a:t>
            </a:r>
            <a:r>
              <a:rPr lang="it-IT" sz="2400" smtClean="0">
                <a:solidFill>
                  <a:srgbClr val="FFFF00"/>
                </a:solidFill>
                <a:latin typeface="Georgia" pitchFamily="18" charset="0"/>
                <a:sym typeface="Symbol" pitchFamily="18" charset="2"/>
              </a:rPr>
              <a:t> CA (corpuscoli d’asbesto);</a:t>
            </a:r>
          </a:p>
          <a:p>
            <a:pPr eaLnBrk="1" hangingPunct="1">
              <a:lnSpc>
                <a:spcPct val="90000"/>
              </a:lnSpc>
            </a:pPr>
            <a:r>
              <a:rPr lang="it-IT" smtClean="0">
                <a:solidFill>
                  <a:srgbClr val="FF3300"/>
                </a:solidFill>
                <a:latin typeface="Georgia" pitchFamily="18" charset="0"/>
              </a:rPr>
              <a:t>fibre &gt; di 5 µm</a:t>
            </a:r>
            <a:r>
              <a:rPr lang="it-IT" smtClean="0">
                <a:solidFill>
                  <a:srgbClr val="FFFF66"/>
                </a:solidFill>
                <a:latin typeface="Georgia" pitchFamily="18" charset="0"/>
              </a:rPr>
              <a:t> </a:t>
            </a:r>
            <a:r>
              <a:rPr lang="it-IT" sz="2400" smtClean="0">
                <a:solidFill>
                  <a:srgbClr val="FFFF00"/>
                </a:solidFill>
                <a:latin typeface="Georgia" pitchFamily="18" charset="0"/>
              </a:rPr>
              <a:t>non possono essere completamente fagocitate e rimangono nell’interstizio </a:t>
            </a:r>
            <a:r>
              <a:rPr lang="it-IT" sz="2400" smtClean="0">
                <a:solidFill>
                  <a:srgbClr val="FFFF00"/>
                </a:solidFill>
                <a:latin typeface="Georgia" pitchFamily="18" charset="0"/>
                <a:sym typeface="Symbol" pitchFamily="18" charset="2"/>
              </a:rPr>
              <a:t> </a:t>
            </a:r>
            <a:r>
              <a:rPr lang="it-IT" sz="2400" u="sng" smtClean="0">
                <a:solidFill>
                  <a:srgbClr val="FF3300"/>
                </a:solidFill>
                <a:latin typeface="Georgia" pitchFamily="18" charset="0"/>
                <a:sym typeface="Symbol" pitchFamily="18" charset="2"/>
              </a:rPr>
              <a:t>FIBROSI</a:t>
            </a:r>
            <a:endParaRPr lang="it-IT" sz="3600" smtClean="0">
              <a:latin typeface="Georgia" pitchFamily="18" charset="0"/>
            </a:endParaRPr>
          </a:p>
        </p:txBody>
      </p:sp>
      <p:sp>
        <p:nvSpPr>
          <p:cNvPr id="33797" name="Rectangle 5"/>
          <p:cNvSpPr>
            <a:spLocks noChangeArrowheads="1"/>
          </p:cNvSpPr>
          <p:nvPr/>
        </p:nvSpPr>
        <p:spPr bwMode="auto">
          <a:xfrm>
            <a:off x="5715000" y="1524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34818" name="Group 38"/>
          <p:cNvGrpSpPr>
            <a:grpSpLocks/>
          </p:cNvGrpSpPr>
          <p:nvPr/>
        </p:nvGrpSpPr>
        <p:grpSpPr bwMode="auto">
          <a:xfrm>
            <a:off x="1295400" y="1228725"/>
            <a:ext cx="2127250" cy="1455738"/>
            <a:chOff x="1101" y="391"/>
            <a:chExt cx="1683" cy="1109"/>
          </a:xfrm>
        </p:grpSpPr>
        <p:sp>
          <p:nvSpPr>
            <p:cNvPr id="19458" name="Freeform 2"/>
            <p:cNvSpPr>
              <a:spLocks/>
            </p:cNvSpPr>
            <p:nvPr/>
          </p:nvSpPr>
          <p:spPr bwMode="auto">
            <a:xfrm>
              <a:off x="1101" y="391"/>
              <a:ext cx="1683" cy="1109"/>
            </a:xfrm>
            <a:custGeom>
              <a:avLst/>
              <a:gdLst/>
              <a:ahLst/>
              <a:cxnLst>
                <a:cxn ang="0">
                  <a:pos x="222" y="113"/>
                </a:cxn>
                <a:cxn ang="0">
                  <a:pos x="24" y="377"/>
                </a:cxn>
                <a:cxn ang="0">
                  <a:pos x="84" y="887"/>
                </a:cxn>
                <a:cxn ang="0">
                  <a:pos x="528" y="1106"/>
                </a:cxn>
                <a:cxn ang="0">
                  <a:pos x="1047" y="1022"/>
                </a:cxn>
                <a:cxn ang="0">
                  <a:pos x="1353" y="941"/>
                </a:cxn>
                <a:cxn ang="0">
                  <a:pos x="1560" y="824"/>
                </a:cxn>
                <a:cxn ang="0">
                  <a:pos x="1668" y="461"/>
                </a:cxn>
                <a:cxn ang="0">
                  <a:pos x="1467" y="242"/>
                </a:cxn>
                <a:cxn ang="0">
                  <a:pos x="1119" y="164"/>
                </a:cxn>
                <a:cxn ang="0">
                  <a:pos x="705" y="8"/>
                </a:cxn>
                <a:cxn ang="0">
                  <a:pos x="222" y="113"/>
                </a:cxn>
              </a:cxnLst>
              <a:rect l="0" t="0" r="r" b="b"/>
              <a:pathLst>
                <a:path w="1683" h="1109">
                  <a:moveTo>
                    <a:pt x="222" y="113"/>
                  </a:moveTo>
                  <a:cubicBezTo>
                    <a:pt x="109" y="174"/>
                    <a:pt x="47" y="248"/>
                    <a:pt x="24" y="377"/>
                  </a:cubicBezTo>
                  <a:cubicBezTo>
                    <a:pt x="4" y="501"/>
                    <a:pt x="0" y="765"/>
                    <a:pt x="84" y="887"/>
                  </a:cubicBezTo>
                  <a:cubicBezTo>
                    <a:pt x="168" y="1009"/>
                    <a:pt x="368" y="1084"/>
                    <a:pt x="528" y="1106"/>
                  </a:cubicBezTo>
                  <a:cubicBezTo>
                    <a:pt x="661" y="1109"/>
                    <a:pt x="910" y="1049"/>
                    <a:pt x="1047" y="1022"/>
                  </a:cubicBezTo>
                  <a:cubicBezTo>
                    <a:pt x="1122" y="1001"/>
                    <a:pt x="1268" y="974"/>
                    <a:pt x="1353" y="941"/>
                  </a:cubicBezTo>
                  <a:cubicBezTo>
                    <a:pt x="1438" y="908"/>
                    <a:pt x="1509" y="906"/>
                    <a:pt x="1560" y="824"/>
                  </a:cubicBezTo>
                  <a:cubicBezTo>
                    <a:pt x="1612" y="744"/>
                    <a:pt x="1683" y="558"/>
                    <a:pt x="1668" y="461"/>
                  </a:cubicBezTo>
                  <a:cubicBezTo>
                    <a:pt x="1653" y="364"/>
                    <a:pt x="1559" y="291"/>
                    <a:pt x="1467" y="242"/>
                  </a:cubicBezTo>
                  <a:cubicBezTo>
                    <a:pt x="1375" y="193"/>
                    <a:pt x="1246" y="203"/>
                    <a:pt x="1119" y="164"/>
                  </a:cubicBezTo>
                  <a:cubicBezTo>
                    <a:pt x="992" y="125"/>
                    <a:pt x="854" y="16"/>
                    <a:pt x="705" y="8"/>
                  </a:cubicBezTo>
                  <a:cubicBezTo>
                    <a:pt x="556" y="0"/>
                    <a:pt x="335" y="52"/>
                    <a:pt x="222" y="113"/>
                  </a:cubicBezTo>
                  <a:close/>
                </a:path>
              </a:pathLst>
            </a:cu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cap="flat" cmpd="sng">
              <a:noFill/>
              <a:prstDash val="solid"/>
              <a:round/>
              <a:headEnd/>
              <a:tailEnd/>
            </a:ln>
            <a:effectLst/>
          </p:spPr>
          <p:txBody>
            <a:bodyPr/>
            <a:lstStyle/>
            <a:p>
              <a:pPr>
                <a:defRPr/>
              </a:pPr>
              <a:endParaRPr lang="it-IT"/>
            </a:p>
          </p:txBody>
        </p:sp>
        <p:sp>
          <p:nvSpPr>
            <p:cNvPr id="19459" name="Oval 3"/>
            <p:cNvSpPr>
              <a:spLocks noChangeArrowheads="1"/>
            </p:cNvSpPr>
            <p:nvPr/>
          </p:nvSpPr>
          <p:spPr bwMode="auto">
            <a:xfrm rot="-2140585">
              <a:off x="1248" y="672"/>
              <a:ext cx="672" cy="577"/>
            </a:xfrm>
            <a:prstGeom prst="ellipse">
              <a:avLst/>
            </a:prstGeom>
            <a:gradFill rotWithShape="0">
              <a:gsLst>
                <a:gs pos="0">
                  <a:schemeClr val="accent2">
                    <a:gamma/>
                    <a:shade val="46275"/>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it-IT"/>
            </a:p>
          </p:txBody>
        </p:sp>
        <p:sp>
          <p:nvSpPr>
            <p:cNvPr id="35085" name="Oval 4"/>
            <p:cNvSpPr>
              <a:spLocks noChangeArrowheads="1"/>
            </p:cNvSpPr>
            <p:nvPr/>
          </p:nvSpPr>
          <p:spPr bwMode="auto">
            <a:xfrm>
              <a:off x="1968" y="1104"/>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86" name="Oval 5"/>
            <p:cNvSpPr>
              <a:spLocks noChangeArrowheads="1"/>
            </p:cNvSpPr>
            <p:nvPr/>
          </p:nvSpPr>
          <p:spPr bwMode="auto">
            <a:xfrm>
              <a:off x="2064" y="1200"/>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87" name="Oval 6"/>
            <p:cNvSpPr>
              <a:spLocks noChangeArrowheads="1"/>
            </p:cNvSpPr>
            <p:nvPr/>
          </p:nvSpPr>
          <p:spPr bwMode="auto">
            <a:xfrm>
              <a:off x="2160" y="1104"/>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88" name="Oval 7"/>
            <p:cNvSpPr>
              <a:spLocks noChangeArrowheads="1"/>
            </p:cNvSpPr>
            <p:nvPr/>
          </p:nvSpPr>
          <p:spPr bwMode="auto">
            <a:xfrm>
              <a:off x="2160" y="912"/>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89" name="Oval 8"/>
            <p:cNvSpPr>
              <a:spLocks noChangeArrowheads="1"/>
            </p:cNvSpPr>
            <p:nvPr/>
          </p:nvSpPr>
          <p:spPr bwMode="auto">
            <a:xfrm>
              <a:off x="2160" y="1296"/>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0" name="Oval 9"/>
            <p:cNvSpPr>
              <a:spLocks noChangeArrowheads="1"/>
            </p:cNvSpPr>
            <p:nvPr/>
          </p:nvSpPr>
          <p:spPr bwMode="auto">
            <a:xfrm>
              <a:off x="2304" y="1008"/>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1" name="Oval 10"/>
            <p:cNvSpPr>
              <a:spLocks noChangeArrowheads="1"/>
            </p:cNvSpPr>
            <p:nvPr/>
          </p:nvSpPr>
          <p:spPr bwMode="auto">
            <a:xfrm>
              <a:off x="2256" y="768"/>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2" name="Oval 11"/>
            <p:cNvSpPr>
              <a:spLocks noChangeArrowheads="1"/>
            </p:cNvSpPr>
            <p:nvPr/>
          </p:nvSpPr>
          <p:spPr bwMode="auto">
            <a:xfrm>
              <a:off x="2448" y="768"/>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3" name="Oval 12"/>
            <p:cNvSpPr>
              <a:spLocks noChangeArrowheads="1"/>
            </p:cNvSpPr>
            <p:nvPr/>
          </p:nvSpPr>
          <p:spPr bwMode="auto">
            <a:xfrm>
              <a:off x="2064" y="720"/>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4" name="Oval 13"/>
            <p:cNvSpPr>
              <a:spLocks noChangeArrowheads="1"/>
            </p:cNvSpPr>
            <p:nvPr/>
          </p:nvSpPr>
          <p:spPr bwMode="auto">
            <a:xfrm>
              <a:off x="2448" y="1008"/>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5" name="Oval 14"/>
            <p:cNvSpPr>
              <a:spLocks noChangeArrowheads="1"/>
            </p:cNvSpPr>
            <p:nvPr/>
          </p:nvSpPr>
          <p:spPr bwMode="auto">
            <a:xfrm>
              <a:off x="2016" y="816"/>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6" name="Oval 15"/>
            <p:cNvSpPr>
              <a:spLocks noChangeArrowheads="1"/>
            </p:cNvSpPr>
            <p:nvPr/>
          </p:nvSpPr>
          <p:spPr bwMode="auto">
            <a:xfrm>
              <a:off x="1920" y="528"/>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7" name="Oval 16"/>
            <p:cNvSpPr>
              <a:spLocks noChangeArrowheads="1"/>
            </p:cNvSpPr>
            <p:nvPr/>
          </p:nvSpPr>
          <p:spPr bwMode="auto">
            <a:xfrm>
              <a:off x="2448" y="1200"/>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8" name="Oval 17"/>
            <p:cNvSpPr>
              <a:spLocks noChangeArrowheads="1"/>
            </p:cNvSpPr>
            <p:nvPr/>
          </p:nvSpPr>
          <p:spPr bwMode="auto">
            <a:xfrm>
              <a:off x="2592" y="1008"/>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99" name="Oval 18"/>
            <p:cNvSpPr>
              <a:spLocks noChangeArrowheads="1"/>
            </p:cNvSpPr>
            <p:nvPr/>
          </p:nvSpPr>
          <p:spPr bwMode="auto">
            <a:xfrm>
              <a:off x="1872" y="1296"/>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0" name="Oval 19"/>
            <p:cNvSpPr>
              <a:spLocks noChangeArrowheads="1"/>
            </p:cNvSpPr>
            <p:nvPr/>
          </p:nvSpPr>
          <p:spPr bwMode="auto">
            <a:xfrm>
              <a:off x="2352" y="864"/>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1" name="Oval 20"/>
            <p:cNvSpPr>
              <a:spLocks noChangeArrowheads="1"/>
            </p:cNvSpPr>
            <p:nvPr/>
          </p:nvSpPr>
          <p:spPr bwMode="auto">
            <a:xfrm>
              <a:off x="2064" y="1008"/>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2" name="Oval 21"/>
            <p:cNvSpPr>
              <a:spLocks noChangeArrowheads="1"/>
            </p:cNvSpPr>
            <p:nvPr/>
          </p:nvSpPr>
          <p:spPr bwMode="auto">
            <a:xfrm>
              <a:off x="2112" y="768"/>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3" name="Oval 22"/>
            <p:cNvSpPr>
              <a:spLocks noChangeArrowheads="1"/>
            </p:cNvSpPr>
            <p:nvPr/>
          </p:nvSpPr>
          <p:spPr bwMode="auto">
            <a:xfrm>
              <a:off x="1680" y="528"/>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4" name="Oval 23"/>
            <p:cNvSpPr>
              <a:spLocks noChangeArrowheads="1"/>
            </p:cNvSpPr>
            <p:nvPr/>
          </p:nvSpPr>
          <p:spPr bwMode="auto">
            <a:xfrm>
              <a:off x="1728" y="1248"/>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5" name="Oval 24"/>
            <p:cNvSpPr>
              <a:spLocks noChangeArrowheads="1"/>
            </p:cNvSpPr>
            <p:nvPr/>
          </p:nvSpPr>
          <p:spPr bwMode="auto">
            <a:xfrm>
              <a:off x="2496" y="864"/>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6" name="Oval 25"/>
            <p:cNvSpPr>
              <a:spLocks noChangeArrowheads="1"/>
            </p:cNvSpPr>
            <p:nvPr/>
          </p:nvSpPr>
          <p:spPr bwMode="auto">
            <a:xfrm>
              <a:off x="2208" y="672"/>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7" name="Oval 26"/>
            <p:cNvSpPr>
              <a:spLocks noChangeArrowheads="1"/>
            </p:cNvSpPr>
            <p:nvPr/>
          </p:nvSpPr>
          <p:spPr bwMode="auto">
            <a:xfrm>
              <a:off x="2016" y="672"/>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8" name="Oval 27"/>
            <p:cNvSpPr>
              <a:spLocks noChangeArrowheads="1"/>
            </p:cNvSpPr>
            <p:nvPr/>
          </p:nvSpPr>
          <p:spPr bwMode="auto">
            <a:xfrm>
              <a:off x="1920" y="576"/>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109" name="Oval 28"/>
            <p:cNvSpPr>
              <a:spLocks noChangeArrowheads="1"/>
            </p:cNvSpPr>
            <p:nvPr/>
          </p:nvSpPr>
          <p:spPr bwMode="auto">
            <a:xfrm>
              <a:off x="2400" y="1104"/>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grpSp>
        <p:nvGrpSpPr>
          <p:cNvPr id="34819" name="Group 158"/>
          <p:cNvGrpSpPr>
            <a:grpSpLocks/>
          </p:cNvGrpSpPr>
          <p:nvPr/>
        </p:nvGrpSpPr>
        <p:grpSpPr bwMode="auto">
          <a:xfrm>
            <a:off x="3209925" y="1219200"/>
            <a:ext cx="1122363" cy="1419225"/>
            <a:chOff x="1980" y="432"/>
            <a:chExt cx="759" cy="977"/>
          </a:xfrm>
        </p:grpSpPr>
        <p:sp>
          <p:nvSpPr>
            <p:cNvPr id="35077" name="Line 29"/>
            <p:cNvSpPr>
              <a:spLocks noChangeShapeType="1"/>
            </p:cNvSpPr>
            <p:nvPr/>
          </p:nvSpPr>
          <p:spPr bwMode="auto">
            <a:xfrm>
              <a:off x="2208" y="432"/>
              <a:ext cx="192" cy="720"/>
            </a:xfrm>
            <a:prstGeom prst="line">
              <a:avLst/>
            </a:prstGeom>
            <a:noFill/>
            <a:ln w="28575">
              <a:solidFill>
                <a:srgbClr val="FFFF00"/>
              </a:solidFill>
              <a:round/>
              <a:headEnd/>
              <a:tailEnd/>
            </a:ln>
          </p:spPr>
          <p:txBody>
            <a:bodyPr/>
            <a:lstStyle/>
            <a:p>
              <a:endParaRPr lang="it-IT"/>
            </a:p>
          </p:txBody>
        </p:sp>
        <p:sp>
          <p:nvSpPr>
            <p:cNvPr id="35078" name="Line 30"/>
            <p:cNvSpPr>
              <a:spLocks noChangeShapeType="1"/>
            </p:cNvSpPr>
            <p:nvPr/>
          </p:nvSpPr>
          <p:spPr bwMode="auto">
            <a:xfrm rot="1507579">
              <a:off x="2319" y="675"/>
              <a:ext cx="144" cy="576"/>
            </a:xfrm>
            <a:prstGeom prst="line">
              <a:avLst/>
            </a:prstGeom>
            <a:noFill/>
            <a:ln w="28575">
              <a:solidFill>
                <a:srgbClr val="FFFF00"/>
              </a:solidFill>
              <a:round/>
              <a:headEnd/>
              <a:tailEnd/>
            </a:ln>
          </p:spPr>
          <p:txBody>
            <a:bodyPr/>
            <a:lstStyle/>
            <a:p>
              <a:endParaRPr lang="it-IT"/>
            </a:p>
          </p:txBody>
        </p:sp>
        <p:sp>
          <p:nvSpPr>
            <p:cNvPr id="35079" name="Line 31"/>
            <p:cNvSpPr>
              <a:spLocks noChangeShapeType="1"/>
            </p:cNvSpPr>
            <p:nvPr/>
          </p:nvSpPr>
          <p:spPr bwMode="auto">
            <a:xfrm rot="-571689">
              <a:off x="2256" y="672"/>
              <a:ext cx="144" cy="576"/>
            </a:xfrm>
            <a:prstGeom prst="line">
              <a:avLst/>
            </a:prstGeom>
            <a:noFill/>
            <a:ln w="28575">
              <a:solidFill>
                <a:srgbClr val="FFFF00"/>
              </a:solidFill>
              <a:round/>
              <a:headEnd/>
              <a:tailEnd/>
            </a:ln>
          </p:spPr>
          <p:txBody>
            <a:bodyPr/>
            <a:lstStyle/>
            <a:p>
              <a:endParaRPr lang="it-IT"/>
            </a:p>
          </p:txBody>
        </p:sp>
        <p:sp>
          <p:nvSpPr>
            <p:cNvPr id="35080" name="Line 34"/>
            <p:cNvSpPr>
              <a:spLocks noChangeShapeType="1"/>
            </p:cNvSpPr>
            <p:nvPr/>
          </p:nvSpPr>
          <p:spPr bwMode="auto">
            <a:xfrm rot="-8675782">
              <a:off x="2263" y="815"/>
              <a:ext cx="155" cy="594"/>
            </a:xfrm>
            <a:prstGeom prst="line">
              <a:avLst/>
            </a:prstGeom>
            <a:noFill/>
            <a:ln w="28575">
              <a:solidFill>
                <a:srgbClr val="FFFF00"/>
              </a:solidFill>
              <a:round/>
              <a:headEnd/>
              <a:tailEnd/>
            </a:ln>
          </p:spPr>
          <p:txBody>
            <a:bodyPr/>
            <a:lstStyle/>
            <a:p>
              <a:endParaRPr lang="it-IT"/>
            </a:p>
          </p:txBody>
        </p:sp>
        <p:sp>
          <p:nvSpPr>
            <p:cNvPr id="35081" name="Line 35"/>
            <p:cNvSpPr>
              <a:spLocks noChangeShapeType="1"/>
            </p:cNvSpPr>
            <p:nvPr/>
          </p:nvSpPr>
          <p:spPr bwMode="auto">
            <a:xfrm rot="-7168204">
              <a:off x="2244" y="557"/>
              <a:ext cx="192" cy="720"/>
            </a:xfrm>
            <a:prstGeom prst="line">
              <a:avLst/>
            </a:prstGeom>
            <a:noFill/>
            <a:ln w="28575">
              <a:solidFill>
                <a:srgbClr val="FFFF00"/>
              </a:solidFill>
              <a:round/>
              <a:headEnd/>
              <a:tailEnd/>
            </a:ln>
          </p:spPr>
          <p:txBody>
            <a:bodyPr/>
            <a:lstStyle/>
            <a:p>
              <a:endParaRPr lang="it-IT"/>
            </a:p>
          </p:txBody>
        </p:sp>
        <p:sp>
          <p:nvSpPr>
            <p:cNvPr id="35082" name="Line 36"/>
            <p:cNvSpPr>
              <a:spLocks noChangeShapeType="1"/>
            </p:cNvSpPr>
            <p:nvPr/>
          </p:nvSpPr>
          <p:spPr bwMode="auto">
            <a:xfrm rot="-7981595">
              <a:off x="2283" y="584"/>
              <a:ext cx="192" cy="720"/>
            </a:xfrm>
            <a:prstGeom prst="line">
              <a:avLst/>
            </a:prstGeom>
            <a:noFill/>
            <a:ln w="28575">
              <a:solidFill>
                <a:srgbClr val="FFFF00"/>
              </a:solidFill>
              <a:round/>
              <a:headEnd/>
              <a:tailEnd/>
            </a:ln>
          </p:spPr>
          <p:txBody>
            <a:bodyPr/>
            <a:lstStyle/>
            <a:p>
              <a:endParaRPr lang="it-IT"/>
            </a:p>
          </p:txBody>
        </p:sp>
      </p:grpSp>
      <p:grpSp>
        <p:nvGrpSpPr>
          <p:cNvPr id="34820" name="Group 344"/>
          <p:cNvGrpSpPr>
            <a:grpSpLocks/>
          </p:cNvGrpSpPr>
          <p:nvPr/>
        </p:nvGrpSpPr>
        <p:grpSpPr bwMode="auto">
          <a:xfrm>
            <a:off x="5930900" y="1203325"/>
            <a:ext cx="1993900" cy="1481138"/>
            <a:chOff x="3736" y="758"/>
            <a:chExt cx="1256" cy="933"/>
          </a:xfrm>
        </p:grpSpPr>
        <p:sp>
          <p:nvSpPr>
            <p:cNvPr id="19496" name="Freeform 40"/>
            <p:cNvSpPr>
              <a:spLocks/>
            </p:cNvSpPr>
            <p:nvPr/>
          </p:nvSpPr>
          <p:spPr bwMode="auto">
            <a:xfrm>
              <a:off x="3736" y="758"/>
              <a:ext cx="1256" cy="933"/>
            </a:xfrm>
            <a:custGeom>
              <a:avLst/>
              <a:gdLst/>
              <a:ahLst/>
              <a:cxnLst>
                <a:cxn ang="0">
                  <a:pos x="218" y="202"/>
                </a:cxn>
                <a:cxn ang="0">
                  <a:pos x="17" y="448"/>
                </a:cxn>
                <a:cxn ang="0">
                  <a:pos x="81" y="790"/>
                </a:cxn>
                <a:cxn ang="0">
                  <a:pos x="464" y="916"/>
                </a:cxn>
                <a:cxn ang="0">
                  <a:pos x="898" y="855"/>
                </a:cxn>
                <a:cxn ang="0">
                  <a:pos x="1113" y="739"/>
                </a:cxn>
                <a:cxn ang="0">
                  <a:pos x="1227" y="579"/>
                </a:cxn>
                <a:cxn ang="0">
                  <a:pos x="1232" y="274"/>
                </a:cxn>
                <a:cxn ang="0">
                  <a:pos x="1083" y="76"/>
                </a:cxn>
                <a:cxn ang="0">
                  <a:pos x="721" y="21"/>
                </a:cxn>
                <a:cxn ang="0">
                  <a:pos x="218" y="202"/>
                </a:cxn>
              </a:cxnLst>
              <a:rect l="0" t="0" r="r" b="b"/>
              <a:pathLst>
                <a:path w="1256" h="933">
                  <a:moveTo>
                    <a:pt x="218" y="202"/>
                  </a:moveTo>
                  <a:cubicBezTo>
                    <a:pt x="101" y="273"/>
                    <a:pt x="40" y="350"/>
                    <a:pt x="17" y="448"/>
                  </a:cubicBezTo>
                  <a:cubicBezTo>
                    <a:pt x="0" y="542"/>
                    <a:pt x="7" y="712"/>
                    <a:pt x="81" y="790"/>
                  </a:cubicBezTo>
                  <a:cubicBezTo>
                    <a:pt x="155" y="868"/>
                    <a:pt x="328" y="905"/>
                    <a:pt x="464" y="916"/>
                  </a:cubicBezTo>
                  <a:cubicBezTo>
                    <a:pt x="597" y="933"/>
                    <a:pt x="795" y="886"/>
                    <a:pt x="898" y="855"/>
                  </a:cubicBezTo>
                  <a:cubicBezTo>
                    <a:pt x="1006" y="825"/>
                    <a:pt x="1059" y="784"/>
                    <a:pt x="1113" y="739"/>
                  </a:cubicBezTo>
                  <a:cubicBezTo>
                    <a:pt x="1168" y="693"/>
                    <a:pt x="1207" y="656"/>
                    <a:pt x="1227" y="579"/>
                  </a:cubicBezTo>
                  <a:cubicBezTo>
                    <a:pt x="1246" y="502"/>
                    <a:pt x="1256" y="358"/>
                    <a:pt x="1232" y="274"/>
                  </a:cubicBezTo>
                  <a:cubicBezTo>
                    <a:pt x="1207" y="190"/>
                    <a:pt x="1168" y="118"/>
                    <a:pt x="1083" y="76"/>
                  </a:cubicBezTo>
                  <a:cubicBezTo>
                    <a:pt x="998" y="34"/>
                    <a:pt x="865" y="0"/>
                    <a:pt x="721" y="21"/>
                  </a:cubicBezTo>
                  <a:cubicBezTo>
                    <a:pt x="577" y="42"/>
                    <a:pt x="338" y="142"/>
                    <a:pt x="218" y="202"/>
                  </a:cubicBezTo>
                  <a:close/>
                </a:path>
              </a:pathLst>
            </a:cu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cap="flat" cmpd="sng">
              <a:noFill/>
              <a:prstDash val="solid"/>
              <a:round/>
              <a:headEnd/>
              <a:tailEnd/>
            </a:ln>
            <a:effectLst/>
          </p:spPr>
          <p:txBody>
            <a:bodyPr/>
            <a:lstStyle/>
            <a:p>
              <a:pPr>
                <a:defRPr/>
              </a:pPr>
              <a:endParaRPr lang="it-IT"/>
            </a:p>
          </p:txBody>
        </p:sp>
        <p:sp>
          <p:nvSpPr>
            <p:cNvPr id="19497" name="Oval 41"/>
            <p:cNvSpPr>
              <a:spLocks noChangeArrowheads="1"/>
            </p:cNvSpPr>
            <p:nvPr/>
          </p:nvSpPr>
          <p:spPr bwMode="auto">
            <a:xfrm rot="-2140585">
              <a:off x="3792" y="1056"/>
              <a:ext cx="547" cy="437"/>
            </a:xfrm>
            <a:prstGeom prst="ellipse">
              <a:avLst/>
            </a:prstGeom>
            <a:gradFill rotWithShape="0">
              <a:gsLst>
                <a:gs pos="0">
                  <a:schemeClr val="accent2">
                    <a:gamma/>
                    <a:shade val="46275"/>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it-IT"/>
            </a:p>
          </p:txBody>
        </p:sp>
        <p:sp>
          <p:nvSpPr>
            <p:cNvPr id="35023" name="Oval 55"/>
            <p:cNvSpPr>
              <a:spLocks noChangeArrowheads="1"/>
            </p:cNvSpPr>
            <p:nvPr/>
          </p:nvSpPr>
          <p:spPr bwMode="auto">
            <a:xfrm>
              <a:off x="4897" y="1205"/>
              <a:ext cx="39" cy="3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24" name="Oval 60"/>
            <p:cNvSpPr>
              <a:spLocks noChangeArrowheads="1"/>
            </p:cNvSpPr>
            <p:nvPr/>
          </p:nvSpPr>
          <p:spPr bwMode="auto">
            <a:xfrm>
              <a:off x="4235" y="945"/>
              <a:ext cx="57" cy="53"/>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nvGrpSpPr>
            <p:cNvPr id="35025" name="Group 107"/>
            <p:cNvGrpSpPr>
              <a:grpSpLocks/>
            </p:cNvGrpSpPr>
            <p:nvPr/>
          </p:nvGrpSpPr>
          <p:grpSpPr bwMode="auto">
            <a:xfrm>
              <a:off x="4274" y="1491"/>
              <a:ext cx="157" cy="73"/>
              <a:chOff x="1587" y="2969"/>
              <a:chExt cx="192" cy="96"/>
            </a:xfrm>
          </p:grpSpPr>
          <p:sp>
            <p:nvSpPr>
              <p:cNvPr id="35075" name="Oval 56"/>
              <p:cNvSpPr>
                <a:spLocks noChangeArrowheads="1"/>
              </p:cNvSpPr>
              <p:nvPr/>
            </p:nvSpPr>
            <p:spPr bwMode="auto">
              <a:xfrm>
                <a:off x="1731" y="3017"/>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76" name="Oval 61"/>
              <p:cNvSpPr>
                <a:spLocks noChangeArrowheads="1"/>
              </p:cNvSpPr>
              <p:nvPr/>
            </p:nvSpPr>
            <p:spPr bwMode="auto">
              <a:xfrm>
                <a:off x="1587" y="2969"/>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grpSp>
          <p:nvGrpSpPr>
            <p:cNvPr id="35026" name="Group 90"/>
            <p:cNvGrpSpPr>
              <a:grpSpLocks/>
            </p:cNvGrpSpPr>
            <p:nvPr/>
          </p:nvGrpSpPr>
          <p:grpSpPr bwMode="auto">
            <a:xfrm>
              <a:off x="4741" y="1096"/>
              <a:ext cx="195" cy="255"/>
              <a:chOff x="1923" y="2736"/>
              <a:chExt cx="189" cy="288"/>
            </a:xfrm>
          </p:grpSpPr>
          <p:sp>
            <p:nvSpPr>
              <p:cNvPr id="35071" name="Oval 91"/>
              <p:cNvSpPr>
                <a:spLocks noChangeArrowheads="1"/>
              </p:cNvSpPr>
              <p:nvPr/>
            </p:nvSpPr>
            <p:spPr bwMode="auto">
              <a:xfrm>
                <a:off x="1923" y="2921"/>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72" name="Oval 92"/>
              <p:cNvSpPr>
                <a:spLocks noChangeArrowheads="1"/>
              </p:cNvSpPr>
              <p:nvPr/>
            </p:nvSpPr>
            <p:spPr bwMode="auto">
              <a:xfrm>
                <a:off x="2016" y="2928"/>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73" name="Oval 93"/>
              <p:cNvSpPr>
                <a:spLocks noChangeArrowheads="1"/>
              </p:cNvSpPr>
              <p:nvPr/>
            </p:nvSpPr>
            <p:spPr bwMode="auto">
              <a:xfrm>
                <a:off x="2016" y="2736"/>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74" name="Oval 94"/>
              <p:cNvSpPr>
                <a:spLocks noChangeArrowheads="1"/>
              </p:cNvSpPr>
              <p:nvPr/>
            </p:nvSpPr>
            <p:spPr bwMode="auto">
              <a:xfrm>
                <a:off x="2019" y="2825"/>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grpSp>
          <p:nvGrpSpPr>
            <p:cNvPr id="35027" name="Group 105"/>
            <p:cNvGrpSpPr>
              <a:grpSpLocks/>
            </p:cNvGrpSpPr>
            <p:nvPr/>
          </p:nvGrpSpPr>
          <p:grpSpPr bwMode="auto">
            <a:xfrm rot="-419665">
              <a:off x="4311" y="768"/>
              <a:ext cx="553" cy="838"/>
              <a:chOff x="1766" y="2019"/>
              <a:chExt cx="680" cy="1133"/>
            </a:xfrm>
          </p:grpSpPr>
          <p:sp>
            <p:nvSpPr>
              <p:cNvPr id="35061" name="Freeform 95"/>
              <p:cNvSpPr>
                <a:spLocks/>
              </p:cNvSpPr>
              <p:nvPr/>
            </p:nvSpPr>
            <p:spPr bwMode="auto">
              <a:xfrm>
                <a:off x="1766" y="2019"/>
                <a:ext cx="680" cy="1133"/>
              </a:xfrm>
              <a:custGeom>
                <a:avLst/>
                <a:gdLst>
                  <a:gd name="T0" fmla="*/ 166 w 680"/>
                  <a:gd name="T1" fmla="*/ 87 h 1133"/>
                  <a:gd name="T2" fmla="*/ 235 w 680"/>
                  <a:gd name="T3" fmla="*/ 555 h 1133"/>
                  <a:gd name="T4" fmla="*/ 19 w 680"/>
                  <a:gd name="T5" fmla="*/ 876 h 1133"/>
                  <a:gd name="T6" fmla="*/ 121 w 680"/>
                  <a:gd name="T7" fmla="*/ 894 h 1133"/>
                  <a:gd name="T8" fmla="*/ 127 w 680"/>
                  <a:gd name="T9" fmla="*/ 1002 h 1133"/>
                  <a:gd name="T10" fmla="*/ 187 w 680"/>
                  <a:gd name="T11" fmla="*/ 1131 h 1133"/>
                  <a:gd name="T12" fmla="*/ 370 w 680"/>
                  <a:gd name="T13" fmla="*/ 987 h 1133"/>
                  <a:gd name="T14" fmla="*/ 415 w 680"/>
                  <a:gd name="T15" fmla="*/ 876 h 1133"/>
                  <a:gd name="T16" fmla="*/ 463 w 680"/>
                  <a:gd name="T17" fmla="*/ 585 h 1133"/>
                  <a:gd name="T18" fmla="*/ 655 w 680"/>
                  <a:gd name="T19" fmla="*/ 333 h 1133"/>
                  <a:gd name="T20" fmla="*/ 610 w 680"/>
                  <a:gd name="T21" fmla="*/ 255 h 1133"/>
                  <a:gd name="T22" fmla="*/ 496 w 680"/>
                  <a:gd name="T23" fmla="*/ 300 h 1133"/>
                  <a:gd name="T24" fmla="*/ 487 w 680"/>
                  <a:gd name="T25" fmla="*/ 141 h 1133"/>
                  <a:gd name="T26" fmla="*/ 361 w 680"/>
                  <a:gd name="T27" fmla="*/ 147 h 1133"/>
                  <a:gd name="T28" fmla="*/ 208 w 680"/>
                  <a:gd name="T29" fmla="*/ 30 h 1133"/>
                  <a:gd name="T30" fmla="*/ 166 w 680"/>
                  <a:gd name="T31" fmla="*/ 87 h 1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0"/>
                  <a:gd name="T49" fmla="*/ 0 h 1133"/>
                  <a:gd name="T50" fmla="*/ 680 w 680"/>
                  <a:gd name="T51" fmla="*/ 1133 h 11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0" h="1133">
                    <a:moveTo>
                      <a:pt x="166" y="87"/>
                    </a:moveTo>
                    <a:cubicBezTo>
                      <a:pt x="170" y="174"/>
                      <a:pt x="259" y="424"/>
                      <a:pt x="235" y="555"/>
                    </a:cubicBezTo>
                    <a:cubicBezTo>
                      <a:pt x="229" y="654"/>
                      <a:pt x="27" y="778"/>
                      <a:pt x="19" y="876"/>
                    </a:cubicBezTo>
                    <a:cubicBezTo>
                      <a:pt x="0" y="932"/>
                      <a:pt x="103" y="873"/>
                      <a:pt x="121" y="894"/>
                    </a:cubicBezTo>
                    <a:cubicBezTo>
                      <a:pt x="139" y="915"/>
                      <a:pt x="116" y="963"/>
                      <a:pt x="127" y="1002"/>
                    </a:cubicBezTo>
                    <a:cubicBezTo>
                      <a:pt x="138" y="1041"/>
                      <a:pt x="147" y="1133"/>
                      <a:pt x="187" y="1131"/>
                    </a:cubicBezTo>
                    <a:cubicBezTo>
                      <a:pt x="231" y="1133"/>
                      <a:pt x="324" y="1009"/>
                      <a:pt x="370" y="987"/>
                    </a:cubicBezTo>
                    <a:cubicBezTo>
                      <a:pt x="394" y="971"/>
                      <a:pt x="387" y="903"/>
                      <a:pt x="415" y="876"/>
                    </a:cubicBezTo>
                    <a:cubicBezTo>
                      <a:pt x="443" y="850"/>
                      <a:pt x="423" y="675"/>
                      <a:pt x="463" y="585"/>
                    </a:cubicBezTo>
                    <a:cubicBezTo>
                      <a:pt x="503" y="495"/>
                      <a:pt x="630" y="388"/>
                      <a:pt x="655" y="333"/>
                    </a:cubicBezTo>
                    <a:cubicBezTo>
                      <a:pt x="680" y="278"/>
                      <a:pt x="636" y="260"/>
                      <a:pt x="610" y="255"/>
                    </a:cubicBezTo>
                    <a:cubicBezTo>
                      <a:pt x="584" y="250"/>
                      <a:pt x="516" y="319"/>
                      <a:pt x="496" y="300"/>
                    </a:cubicBezTo>
                    <a:cubicBezTo>
                      <a:pt x="476" y="281"/>
                      <a:pt x="509" y="166"/>
                      <a:pt x="487" y="141"/>
                    </a:cubicBezTo>
                    <a:cubicBezTo>
                      <a:pt x="465" y="116"/>
                      <a:pt x="407" y="165"/>
                      <a:pt x="361" y="147"/>
                    </a:cubicBezTo>
                    <a:cubicBezTo>
                      <a:pt x="315" y="129"/>
                      <a:pt x="240" y="40"/>
                      <a:pt x="208" y="30"/>
                    </a:cubicBezTo>
                    <a:cubicBezTo>
                      <a:pt x="176" y="20"/>
                      <a:pt x="162" y="0"/>
                      <a:pt x="166" y="87"/>
                    </a:cubicBezTo>
                    <a:close/>
                  </a:path>
                </a:pathLst>
              </a:custGeom>
              <a:gradFill rotWithShape="0">
                <a:gsLst>
                  <a:gs pos="0">
                    <a:srgbClr val="764776"/>
                  </a:gs>
                  <a:gs pos="100000">
                    <a:srgbClr val="FF99FF"/>
                  </a:gs>
                </a:gsLst>
                <a:path path="rect">
                  <a:fillToRect l="50000" t="50000" r="50000" b="50000"/>
                </a:path>
              </a:gradFill>
              <a:ln w="9525" cap="flat" cmpd="sng">
                <a:noFill/>
                <a:prstDash val="solid"/>
                <a:round/>
                <a:headEnd/>
                <a:tailEnd/>
              </a:ln>
            </p:spPr>
            <p:txBody>
              <a:bodyPr/>
              <a:lstStyle/>
              <a:p>
                <a:endParaRPr lang="it-IT"/>
              </a:p>
            </p:txBody>
          </p:sp>
          <p:grpSp>
            <p:nvGrpSpPr>
              <p:cNvPr id="35062" name="Group 96"/>
              <p:cNvGrpSpPr>
                <a:grpSpLocks/>
              </p:cNvGrpSpPr>
              <p:nvPr/>
            </p:nvGrpSpPr>
            <p:grpSpPr bwMode="auto">
              <a:xfrm>
                <a:off x="1968" y="2064"/>
                <a:ext cx="288" cy="1056"/>
                <a:chOff x="3120" y="912"/>
                <a:chExt cx="288" cy="960"/>
              </a:xfrm>
            </p:grpSpPr>
            <p:grpSp>
              <p:nvGrpSpPr>
                <p:cNvPr id="35063" name="Group 97"/>
                <p:cNvGrpSpPr>
                  <a:grpSpLocks/>
                </p:cNvGrpSpPr>
                <p:nvPr/>
              </p:nvGrpSpPr>
              <p:grpSpPr bwMode="auto">
                <a:xfrm>
                  <a:off x="3120" y="912"/>
                  <a:ext cx="288" cy="816"/>
                  <a:chOff x="3120" y="912"/>
                  <a:chExt cx="288" cy="816"/>
                </a:xfrm>
              </p:grpSpPr>
              <p:sp>
                <p:nvSpPr>
                  <p:cNvPr id="35068" name="Line 98"/>
                  <p:cNvSpPr>
                    <a:spLocks noChangeShapeType="1"/>
                  </p:cNvSpPr>
                  <p:nvPr/>
                </p:nvSpPr>
                <p:spPr bwMode="auto">
                  <a:xfrm>
                    <a:off x="3120" y="912"/>
                    <a:ext cx="192" cy="720"/>
                  </a:xfrm>
                  <a:prstGeom prst="line">
                    <a:avLst/>
                  </a:prstGeom>
                  <a:noFill/>
                  <a:ln w="28575">
                    <a:solidFill>
                      <a:srgbClr val="FFFF00"/>
                    </a:solidFill>
                    <a:round/>
                    <a:headEnd/>
                    <a:tailEnd/>
                  </a:ln>
                </p:spPr>
                <p:txBody>
                  <a:bodyPr/>
                  <a:lstStyle/>
                  <a:p>
                    <a:endParaRPr lang="it-IT"/>
                  </a:p>
                </p:txBody>
              </p:sp>
              <p:sp>
                <p:nvSpPr>
                  <p:cNvPr id="35069" name="Line 99"/>
                  <p:cNvSpPr>
                    <a:spLocks noChangeShapeType="1"/>
                  </p:cNvSpPr>
                  <p:nvPr/>
                </p:nvSpPr>
                <p:spPr bwMode="auto">
                  <a:xfrm rot="1507579">
                    <a:off x="3216" y="1008"/>
                    <a:ext cx="192" cy="720"/>
                  </a:xfrm>
                  <a:prstGeom prst="line">
                    <a:avLst/>
                  </a:prstGeom>
                  <a:noFill/>
                  <a:ln w="28575">
                    <a:solidFill>
                      <a:srgbClr val="FFFF00"/>
                    </a:solidFill>
                    <a:round/>
                    <a:headEnd/>
                    <a:tailEnd/>
                  </a:ln>
                </p:spPr>
                <p:txBody>
                  <a:bodyPr/>
                  <a:lstStyle/>
                  <a:p>
                    <a:endParaRPr lang="it-IT"/>
                  </a:p>
                </p:txBody>
              </p:sp>
              <p:sp>
                <p:nvSpPr>
                  <p:cNvPr id="35070" name="Line 100"/>
                  <p:cNvSpPr>
                    <a:spLocks noChangeShapeType="1"/>
                  </p:cNvSpPr>
                  <p:nvPr/>
                </p:nvSpPr>
                <p:spPr bwMode="auto">
                  <a:xfrm rot="694188">
                    <a:off x="3168" y="1008"/>
                    <a:ext cx="192" cy="720"/>
                  </a:xfrm>
                  <a:prstGeom prst="line">
                    <a:avLst/>
                  </a:prstGeom>
                  <a:noFill/>
                  <a:ln w="28575">
                    <a:solidFill>
                      <a:srgbClr val="FFFF00"/>
                    </a:solidFill>
                    <a:round/>
                    <a:headEnd/>
                    <a:tailEnd/>
                  </a:ln>
                </p:spPr>
                <p:txBody>
                  <a:bodyPr/>
                  <a:lstStyle/>
                  <a:p>
                    <a:endParaRPr lang="it-IT"/>
                  </a:p>
                </p:txBody>
              </p:sp>
            </p:grpSp>
            <p:grpSp>
              <p:nvGrpSpPr>
                <p:cNvPr id="35064" name="Group 101"/>
                <p:cNvGrpSpPr>
                  <a:grpSpLocks/>
                </p:cNvGrpSpPr>
                <p:nvPr/>
              </p:nvGrpSpPr>
              <p:grpSpPr bwMode="auto">
                <a:xfrm rot="-8675782">
                  <a:off x="3120" y="1056"/>
                  <a:ext cx="288" cy="816"/>
                  <a:chOff x="3120" y="912"/>
                  <a:chExt cx="288" cy="816"/>
                </a:xfrm>
              </p:grpSpPr>
              <p:sp>
                <p:nvSpPr>
                  <p:cNvPr id="35065" name="Line 102"/>
                  <p:cNvSpPr>
                    <a:spLocks noChangeShapeType="1"/>
                  </p:cNvSpPr>
                  <p:nvPr/>
                </p:nvSpPr>
                <p:spPr bwMode="auto">
                  <a:xfrm>
                    <a:off x="3120" y="912"/>
                    <a:ext cx="192" cy="720"/>
                  </a:xfrm>
                  <a:prstGeom prst="line">
                    <a:avLst/>
                  </a:prstGeom>
                  <a:noFill/>
                  <a:ln w="28575">
                    <a:solidFill>
                      <a:srgbClr val="FFFF00"/>
                    </a:solidFill>
                    <a:round/>
                    <a:headEnd/>
                    <a:tailEnd/>
                  </a:ln>
                </p:spPr>
                <p:txBody>
                  <a:bodyPr/>
                  <a:lstStyle/>
                  <a:p>
                    <a:endParaRPr lang="it-IT"/>
                  </a:p>
                </p:txBody>
              </p:sp>
              <p:sp>
                <p:nvSpPr>
                  <p:cNvPr id="35066" name="Line 103"/>
                  <p:cNvSpPr>
                    <a:spLocks noChangeShapeType="1"/>
                  </p:cNvSpPr>
                  <p:nvPr/>
                </p:nvSpPr>
                <p:spPr bwMode="auto">
                  <a:xfrm rot="1507579">
                    <a:off x="3216" y="1008"/>
                    <a:ext cx="192" cy="720"/>
                  </a:xfrm>
                  <a:prstGeom prst="line">
                    <a:avLst/>
                  </a:prstGeom>
                  <a:noFill/>
                  <a:ln w="28575">
                    <a:solidFill>
                      <a:srgbClr val="FFFF00"/>
                    </a:solidFill>
                    <a:round/>
                    <a:headEnd/>
                    <a:tailEnd/>
                  </a:ln>
                </p:spPr>
                <p:txBody>
                  <a:bodyPr/>
                  <a:lstStyle/>
                  <a:p>
                    <a:endParaRPr lang="it-IT"/>
                  </a:p>
                </p:txBody>
              </p:sp>
              <p:sp>
                <p:nvSpPr>
                  <p:cNvPr id="35067" name="Line 104"/>
                  <p:cNvSpPr>
                    <a:spLocks noChangeShapeType="1"/>
                  </p:cNvSpPr>
                  <p:nvPr/>
                </p:nvSpPr>
                <p:spPr bwMode="auto">
                  <a:xfrm rot="694188">
                    <a:off x="3168" y="1008"/>
                    <a:ext cx="192" cy="720"/>
                  </a:xfrm>
                  <a:prstGeom prst="line">
                    <a:avLst/>
                  </a:prstGeom>
                  <a:noFill/>
                  <a:ln w="28575">
                    <a:solidFill>
                      <a:srgbClr val="FFFF00"/>
                    </a:solidFill>
                    <a:round/>
                    <a:headEnd/>
                    <a:tailEnd/>
                  </a:ln>
                </p:spPr>
                <p:txBody>
                  <a:bodyPr/>
                  <a:lstStyle/>
                  <a:p>
                    <a:endParaRPr lang="it-IT"/>
                  </a:p>
                </p:txBody>
              </p:sp>
            </p:grpSp>
          </p:grpSp>
        </p:grpSp>
        <p:grpSp>
          <p:nvGrpSpPr>
            <p:cNvPr id="35028" name="Group 106"/>
            <p:cNvGrpSpPr>
              <a:grpSpLocks/>
            </p:cNvGrpSpPr>
            <p:nvPr/>
          </p:nvGrpSpPr>
          <p:grpSpPr bwMode="auto">
            <a:xfrm>
              <a:off x="4428" y="914"/>
              <a:ext cx="469" cy="552"/>
              <a:chOff x="1779" y="2249"/>
              <a:chExt cx="576" cy="727"/>
            </a:xfrm>
          </p:grpSpPr>
          <p:sp>
            <p:nvSpPr>
              <p:cNvPr id="35035" name="Oval 42"/>
              <p:cNvSpPr>
                <a:spLocks noChangeArrowheads="1"/>
              </p:cNvSpPr>
              <p:nvPr/>
            </p:nvSpPr>
            <p:spPr bwMode="auto">
              <a:xfrm>
                <a:off x="1827" y="2825"/>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36" name="Oval 43"/>
              <p:cNvSpPr>
                <a:spLocks noChangeArrowheads="1"/>
              </p:cNvSpPr>
              <p:nvPr/>
            </p:nvSpPr>
            <p:spPr bwMode="auto">
              <a:xfrm>
                <a:off x="1920" y="2832"/>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37" name="Oval 44"/>
              <p:cNvSpPr>
                <a:spLocks noChangeArrowheads="1"/>
              </p:cNvSpPr>
              <p:nvPr/>
            </p:nvSpPr>
            <p:spPr bwMode="auto">
              <a:xfrm>
                <a:off x="1920" y="2736"/>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38" name="Oval 45"/>
              <p:cNvSpPr>
                <a:spLocks noChangeArrowheads="1"/>
              </p:cNvSpPr>
              <p:nvPr/>
            </p:nvSpPr>
            <p:spPr bwMode="auto">
              <a:xfrm>
                <a:off x="1920" y="2640"/>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39" name="Oval 46"/>
              <p:cNvSpPr>
                <a:spLocks noChangeArrowheads="1"/>
              </p:cNvSpPr>
              <p:nvPr/>
            </p:nvSpPr>
            <p:spPr bwMode="auto">
              <a:xfrm>
                <a:off x="1920" y="2928"/>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0" name="Oval 47"/>
              <p:cNvSpPr>
                <a:spLocks noChangeArrowheads="1"/>
              </p:cNvSpPr>
              <p:nvPr/>
            </p:nvSpPr>
            <p:spPr bwMode="auto">
              <a:xfrm>
                <a:off x="2163" y="2729"/>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1" name="Oval 48"/>
              <p:cNvSpPr>
                <a:spLocks noChangeArrowheads="1"/>
              </p:cNvSpPr>
              <p:nvPr/>
            </p:nvSpPr>
            <p:spPr bwMode="auto">
              <a:xfrm>
                <a:off x="2115" y="2489"/>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2" name="Oval 49"/>
              <p:cNvSpPr>
                <a:spLocks noChangeArrowheads="1"/>
              </p:cNvSpPr>
              <p:nvPr/>
            </p:nvSpPr>
            <p:spPr bwMode="auto">
              <a:xfrm>
                <a:off x="2307" y="2489"/>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3" name="Oval 50"/>
              <p:cNvSpPr>
                <a:spLocks noChangeArrowheads="1"/>
              </p:cNvSpPr>
              <p:nvPr/>
            </p:nvSpPr>
            <p:spPr bwMode="auto">
              <a:xfrm>
                <a:off x="1923" y="2441"/>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4" name="Oval 51"/>
              <p:cNvSpPr>
                <a:spLocks noChangeArrowheads="1"/>
              </p:cNvSpPr>
              <p:nvPr/>
            </p:nvSpPr>
            <p:spPr bwMode="auto">
              <a:xfrm>
                <a:off x="2307" y="2729"/>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5" name="Oval 52"/>
              <p:cNvSpPr>
                <a:spLocks noChangeArrowheads="1"/>
              </p:cNvSpPr>
              <p:nvPr/>
            </p:nvSpPr>
            <p:spPr bwMode="auto">
              <a:xfrm>
                <a:off x="1875" y="2537"/>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6" name="Oval 53"/>
              <p:cNvSpPr>
                <a:spLocks noChangeArrowheads="1"/>
              </p:cNvSpPr>
              <p:nvPr/>
            </p:nvSpPr>
            <p:spPr bwMode="auto">
              <a:xfrm>
                <a:off x="1779" y="2249"/>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7" name="Oval 54"/>
              <p:cNvSpPr>
                <a:spLocks noChangeArrowheads="1"/>
              </p:cNvSpPr>
              <p:nvPr/>
            </p:nvSpPr>
            <p:spPr bwMode="auto">
              <a:xfrm>
                <a:off x="2208" y="2832"/>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8" name="Oval 57"/>
              <p:cNvSpPr>
                <a:spLocks noChangeArrowheads="1"/>
              </p:cNvSpPr>
              <p:nvPr/>
            </p:nvSpPr>
            <p:spPr bwMode="auto">
              <a:xfrm>
                <a:off x="2211" y="2585"/>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49" name="Oval 58"/>
              <p:cNvSpPr>
                <a:spLocks noChangeArrowheads="1"/>
              </p:cNvSpPr>
              <p:nvPr/>
            </p:nvSpPr>
            <p:spPr bwMode="auto">
              <a:xfrm>
                <a:off x="1923" y="2729"/>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50" name="Oval 59"/>
              <p:cNvSpPr>
                <a:spLocks noChangeArrowheads="1"/>
              </p:cNvSpPr>
              <p:nvPr/>
            </p:nvSpPr>
            <p:spPr bwMode="auto">
              <a:xfrm>
                <a:off x="1971" y="2489"/>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51" name="Oval 62"/>
              <p:cNvSpPr>
                <a:spLocks noChangeArrowheads="1"/>
              </p:cNvSpPr>
              <p:nvPr/>
            </p:nvSpPr>
            <p:spPr bwMode="auto">
              <a:xfrm>
                <a:off x="2064" y="2448"/>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52" name="Oval 63"/>
              <p:cNvSpPr>
                <a:spLocks noChangeArrowheads="1"/>
              </p:cNvSpPr>
              <p:nvPr/>
            </p:nvSpPr>
            <p:spPr bwMode="auto">
              <a:xfrm>
                <a:off x="2067" y="2393"/>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53" name="Oval 64"/>
              <p:cNvSpPr>
                <a:spLocks noChangeArrowheads="1"/>
              </p:cNvSpPr>
              <p:nvPr/>
            </p:nvSpPr>
            <p:spPr bwMode="auto">
              <a:xfrm>
                <a:off x="1875" y="2393"/>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54" name="Oval 65"/>
              <p:cNvSpPr>
                <a:spLocks noChangeArrowheads="1"/>
              </p:cNvSpPr>
              <p:nvPr/>
            </p:nvSpPr>
            <p:spPr bwMode="auto">
              <a:xfrm>
                <a:off x="1779" y="2297"/>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55" name="Oval 66"/>
              <p:cNvSpPr>
                <a:spLocks noChangeArrowheads="1"/>
              </p:cNvSpPr>
              <p:nvPr/>
            </p:nvSpPr>
            <p:spPr bwMode="auto">
              <a:xfrm>
                <a:off x="1968" y="2544"/>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nvGrpSpPr>
              <p:cNvPr id="35056" name="Group 89"/>
              <p:cNvGrpSpPr>
                <a:grpSpLocks/>
              </p:cNvGrpSpPr>
              <p:nvPr/>
            </p:nvGrpSpPr>
            <p:grpSpPr bwMode="auto">
              <a:xfrm>
                <a:off x="2016" y="2688"/>
                <a:ext cx="189" cy="288"/>
                <a:chOff x="1923" y="2736"/>
                <a:chExt cx="189" cy="288"/>
              </a:xfrm>
            </p:grpSpPr>
            <p:sp>
              <p:nvSpPr>
                <p:cNvPr id="35057" name="Oval 76"/>
                <p:cNvSpPr>
                  <a:spLocks noChangeArrowheads="1"/>
                </p:cNvSpPr>
                <p:nvPr/>
              </p:nvSpPr>
              <p:spPr bwMode="auto">
                <a:xfrm>
                  <a:off x="1923" y="2921"/>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58" name="Oval 77"/>
                <p:cNvSpPr>
                  <a:spLocks noChangeArrowheads="1"/>
                </p:cNvSpPr>
                <p:nvPr/>
              </p:nvSpPr>
              <p:spPr bwMode="auto">
                <a:xfrm>
                  <a:off x="2016" y="2928"/>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59" name="Oval 78"/>
                <p:cNvSpPr>
                  <a:spLocks noChangeArrowheads="1"/>
                </p:cNvSpPr>
                <p:nvPr/>
              </p:nvSpPr>
              <p:spPr bwMode="auto">
                <a:xfrm>
                  <a:off x="2016" y="2736"/>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60" name="Oval 79"/>
                <p:cNvSpPr>
                  <a:spLocks noChangeArrowheads="1"/>
                </p:cNvSpPr>
                <p:nvPr/>
              </p:nvSpPr>
              <p:spPr bwMode="auto">
                <a:xfrm>
                  <a:off x="2019" y="2825"/>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grpSp>
        <p:grpSp>
          <p:nvGrpSpPr>
            <p:cNvPr id="35029" name="Group 109"/>
            <p:cNvGrpSpPr>
              <a:grpSpLocks/>
            </p:cNvGrpSpPr>
            <p:nvPr/>
          </p:nvGrpSpPr>
          <p:grpSpPr bwMode="auto">
            <a:xfrm>
              <a:off x="4389" y="804"/>
              <a:ext cx="117" cy="73"/>
              <a:chOff x="1587" y="2969"/>
              <a:chExt cx="192" cy="96"/>
            </a:xfrm>
          </p:grpSpPr>
          <p:sp>
            <p:nvSpPr>
              <p:cNvPr id="35033" name="Oval 110"/>
              <p:cNvSpPr>
                <a:spLocks noChangeArrowheads="1"/>
              </p:cNvSpPr>
              <p:nvPr/>
            </p:nvSpPr>
            <p:spPr bwMode="auto">
              <a:xfrm>
                <a:off x="1731" y="3017"/>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34" name="Oval 111"/>
              <p:cNvSpPr>
                <a:spLocks noChangeArrowheads="1"/>
              </p:cNvSpPr>
              <p:nvPr/>
            </p:nvSpPr>
            <p:spPr bwMode="auto">
              <a:xfrm>
                <a:off x="1587" y="2969"/>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sp>
          <p:nvSpPr>
            <p:cNvPr id="35030" name="Oval 114"/>
            <p:cNvSpPr>
              <a:spLocks noChangeArrowheads="1"/>
            </p:cNvSpPr>
            <p:nvPr/>
          </p:nvSpPr>
          <p:spPr bwMode="auto">
            <a:xfrm>
              <a:off x="4350" y="824"/>
              <a:ext cx="57" cy="53"/>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31" name="Oval 115"/>
            <p:cNvSpPr>
              <a:spLocks noChangeArrowheads="1"/>
            </p:cNvSpPr>
            <p:nvPr/>
          </p:nvSpPr>
          <p:spPr bwMode="auto">
            <a:xfrm>
              <a:off x="4449" y="1116"/>
              <a:ext cx="57" cy="53"/>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5032" name="Oval 116"/>
            <p:cNvSpPr>
              <a:spLocks noChangeArrowheads="1"/>
            </p:cNvSpPr>
            <p:nvPr/>
          </p:nvSpPr>
          <p:spPr bwMode="auto">
            <a:xfrm>
              <a:off x="4371" y="1444"/>
              <a:ext cx="57" cy="53"/>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sp>
        <p:nvSpPr>
          <p:cNvPr id="34821" name="AutoShape 295"/>
          <p:cNvSpPr>
            <a:spLocks noChangeArrowheads="1"/>
          </p:cNvSpPr>
          <p:nvPr/>
        </p:nvSpPr>
        <p:spPr bwMode="auto">
          <a:xfrm rot="8351128">
            <a:off x="4344988" y="3311525"/>
            <a:ext cx="1276350" cy="558800"/>
          </a:xfrm>
          <a:prstGeom prst="rightArrow">
            <a:avLst>
              <a:gd name="adj1" fmla="val 50000"/>
              <a:gd name="adj2" fmla="val 97708"/>
            </a:avLst>
          </a:prstGeom>
          <a:noFill/>
          <a:ln w="38100">
            <a:solidFill>
              <a:schemeClr val="bg1"/>
            </a:solidFill>
            <a:miter lim="800000"/>
            <a:headEnd/>
            <a:tailEnd/>
          </a:ln>
        </p:spPr>
        <p:txBody>
          <a:bodyPr wrap="none" anchor="ctr"/>
          <a:lstStyle/>
          <a:p>
            <a:endParaRPr lang="it-IT"/>
          </a:p>
        </p:txBody>
      </p:sp>
      <p:sp>
        <p:nvSpPr>
          <p:cNvPr id="34822" name="AutoShape 296"/>
          <p:cNvSpPr>
            <a:spLocks noChangeArrowheads="1"/>
          </p:cNvSpPr>
          <p:nvPr/>
        </p:nvSpPr>
        <p:spPr bwMode="auto">
          <a:xfrm>
            <a:off x="4486275" y="1708150"/>
            <a:ext cx="1063625" cy="557213"/>
          </a:xfrm>
          <a:prstGeom prst="rightArrow">
            <a:avLst>
              <a:gd name="adj1" fmla="val 50000"/>
              <a:gd name="adj2" fmla="val 81656"/>
            </a:avLst>
          </a:prstGeom>
          <a:noFill/>
          <a:ln w="38100">
            <a:solidFill>
              <a:schemeClr val="bg1"/>
            </a:solidFill>
            <a:miter lim="800000"/>
            <a:headEnd/>
            <a:tailEnd/>
          </a:ln>
        </p:spPr>
        <p:txBody>
          <a:bodyPr wrap="none" anchor="ctr"/>
          <a:lstStyle/>
          <a:p>
            <a:endParaRPr lang="it-IT"/>
          </a:p>
        </p:txBody>
      </p:sp>
      <p:sp>
        <p:nvSpPr>
          <p:cNvPr id="34823" name="AutoShape 297"/>
          <p:cNvSpPr>
            <a:spLocks noChangeArrowheads="1"/>
          </p:cNvSpPr>
          <p:nvPr/>
        </p:nvSpPr>
        <p:spPr bwMode="auto">
          <a:xfrm rot="4601064">
            <a:off x="6905626" y="3098800"/>
            <a:ext cx="836612" cy="566737"/>
          </a:xfrm>
          <a:prstGeom prst="rightArrow">
            <a:avLst>
              <a:gd name="adj1" fmla="val 50000"/>
              <a:gd name="adj2" fmla="val 63148"/>
            </a:avLst>
          </a:prstGeom>
          <a:noFill/>
          <a:ln w="38100">
            <a:solidFill>
              <a:schemeClr val="bg1"/>
            </a:solidFill>
            <a:miter lim="800000"/>
            <a:headEnd/>
            <a:tailEnd/>
          </a:ln>
        </p:spPr>
        <p:txBody>
          <a:bodyPr wrap="none" anchor="ctr"/>
          <a:lstStyle/>
          <a:p>
            <a:endParaRPr lang="it-IT"/>
          </a:p>
        </p:txBody>
      </p:sp>
      <p:grpSp>
        <p:nvGrpSpPr>
          <p:cNvPr id="34824" name="Group 342"/>
          <p:cNvGrpSpPr>
            <a:grpSpLocks/>
          </p:cNvGrpSpPr>
          <p:nvPr/>
        </p:nvGrpSpPr>
        <p:grpSpPr bwMode="auto">
          <a:xfrm>
            <a:off x="381000" y="4497388"/>
            <a:ext cx="4343400" cy="1522412"/>
            <a:chOff x="240" y="2833"/>
            <a:chExt cx="2807" cy="1055"/>
          </a:xfrm>
        </p:grpSpPr>
        <p:grpSp>
          <p:nvGrpSpPr>
            <p:cNvPr id="35000" name="Group 292"/>
            <p:cNvGrpSpPr>
              <a:grpSpLocks/>
            </p:cNvGrpSpPr>
            <p:nvPr/>
          </p:nvGrpSpPr>
          <p:grpSpPr bwMode="auto">
            <a:xfrm>
              <a:off x="240" y="3072"/>
              <a:ext cx="1008" cy="282"/>
              <a:chOff x="607" y="3167"/>
              <a:chExt cx="1550" cy="522"/>
            </a:xfrm>
          </p:grpSpPr>
          <p:sp>
            <p:nvSpPr>
              <p:cNvPr id="35019" name="Freeform 293"/>
              <p:cNvSpPr>
                <a:spLocks/>
              </p:cNvSpPr>
              <p:nvPr/>
            </p:nvSpPr>
            <p:spPr bwMode="auto">
              <a:xfrm>
                <a:off x="607" y="3167"/>
                <a:ext cx="1550" cy="522"/>
              </a:xfrm>
              <a:custGeom>
                <a:avLst/>
                <a:gdLst>
                  <a:gd name="T0" fmla="*/ 74 w 1550"/>
                  <a:gd name="T1" fmla="*/ 517 h 522"/>
                  <a:gd name="T2" fmla="*/ 500 w 1550"/>
                  <a:gd name="T3" fmla="*/ 301 h 522"/>
                  <a:gd name="T4" fmla="*/ 795 w 1550"/>
                  <a:gd name="T5" fmla="*/ 117 h 522"/>
                  <a:gd name="T6" fmla="*/ 1158 w 1550"/>
                  <a:gd name="T7" fmla="*/ 80 h 522"/>
                  <a:gd name="T8" fmla="*/ 1514 w 1550"/>
                  <a:gd name="T9" fmla="*/ 31 h 522"/>
                  <a:gd name="T10" fmla="*/ 944 w 1550"/>
                  <a:gd name="T11" fmla="*/ 268 h 522"/>
                  <a:gd name="T12" fmla="*/ 74 w 1550"/>
                  <a:gd name="T13" fmla="*/ 517 h 522"/>
                  <a:gd name="T14" fmla="*/ 0 60000 65536"/>
                  <a:gd name="T15" fmla="*/ 0 60000 65536"/>
                  <a:gd name="T16" fmla="*/ 0 60000 65536"/>
                  <a:gd name="T17" fmla="*/ 0 60000 65536"/>
                  <a:gd name="T18" fmla="*/ 0 60000 65536"/>
                  <a:gd name="T19" fmla="*/ 0 60000 65536"/>
                  <a:gd name="T20" fmla="*/ 0 60000 65536"/>
                  <a:gd name="T21" fmla="*/ 0 w 1550"/>
                  <a:gd name="T22" fmla="*/ 0 h 522"/>
                  <a:gd name="T23" fmla="*/ 1550 w 155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0" h="522">
                    <a:moveTo>
                      <a:pt x="74" y="517"/>
                    </a:moveTo>
                    <a:cubicBezTo>
                      <a:pt x="0" y="522"/>
                      <a:pt x="380" y="368"/>
                      <a:pt x="500" y="301"/>
                    </a:cubicBezTo>
                    <a:cubicBezTo>
                      <a:pt x="620" y="234"/>
                      <a:pt x="685" y="154"/>
                      <a:pt x="795" y="117"/>
                    </a:cubicBezTo>
                    <a:cubicBezTo>
                      <a:pt x="905" y="80"/>
                      <a:pt x="1038" y="94"/>
                      <a:pt x="1158" y="80"/>
                    </a:cubicBezTo>
                    <a:cubicBezTo>
                      <a:pt x="1278" y="66"/>
                      <a:pt x="1550" y="0"/>
                      <a:pt x="1514" y="31"/>
                    </a:cubicBezTo>
                    <a:cubicBezTo>
                      <a:pt x="1478" y="62"/>
                      <a:pt x="1184" y="187"/>
                      <a:pt x="944" y="268"/>
                    </a:cubicBezTo>
                    <a:cubicBezTo>
                      <a:pt x="704" y="349"/>
                      <a:pt x="148" y="512"/>
                      <a:pt x="74" y="517"/>
                    </a:cubicBezTo>
                    <a:close/>
                  </a:path>
                </a:pathLst>
              </a:custGeom>
              <a:gradFill rotWithShape="0">
                <a:gsLst>
                  <a:gs pos="0">
                    <a:srgbClr val="990000"/>
                  </a:gs>
                  <a:gs pos="100000">
                    <a:srgbClr val="650000"/>
                  </a:gs>
                </a:gsLst>
                <a:lin ang="5400000" scaled="1"/>
              </a:gradFill>
              <a:ln w="9525" cap="flat" cmpd="sng">
                <a:noFill/>
                <a:prstDash val="solid"/>
                <a:round/>
                <a:headEnd/>
                <a:tailEnd/>
              </a:ln>
            </p:spPr>
            <p:txBody>
              <a:bodyPr/>
              <a:lstStyle/>
              <a:p>
                <a:endParaRPr lang="it-IT"/>
              </a:p>
            </p:txBody>
          </p:sp>
          <p:sp>
            <p:nvSpPr>
              <p:cNvPr id="35020" name="Oval 294"/>
              <p:cNvSpPr>
                <a:spLocks noChangeArrowheads="1"/>
              </p:cNvSpPr>
              <p:nvPr/>
            </p:nvSpPr>
            <p:spPr bwMode="auto">
              <a:xfrm rot="-1038389">
                <a:off x="1298" y="3319"/>
                <a:ext cx="240" cy="96"/>
              </a:xfrm>
              <a:prstGeom prst="ellipse">
                <a:avLst/>
              </a:prstGeom>
              <a:gradFill rotWithShape="0">
                <a:gsLst>
                  <a:gs pos="0">
                    <a:srgbClr val="800000"/>
                  </a:gs>
                  <a:gs pos="100000">
                    <a:srgbClr val="080000"/>
                  </a:gs>
                </a:gsLst>
                <a:path path="shape">
                  <a:fillToRect l="50000" t="50000" r="50000" b="50000"/>
                </a:path>
              </a:gradFill>
              <a:ln w="9525">
                <a:noFill/>
                <a:round/>
                <a:headEnd/>
                <a:tailEnd/>
              </a:ln>
            </p:spPr>
            <p:txBody>
              <a:bodyPr wrap="none" anchor="ctr"/>
              <a:lstStyle/>
              <a:p>
                <a:endParaRPr lang="it-IT"/>
              </a:p>
            </p:txBody>
          </p:sp>
        </p:grpSp>
        <p:grpSp>
          <p:nvGrpSpPr>
            <p:cNvPr id="35001" name="Group 286"/>
            <p:cNvGrpSpPr>
              <a:grpSpLocks/>
            </p:cNvGrpSpPr>
            <p:nvPr/>
          </p:nvGrpSpPr>
          <p:grpSpPr bwMode="auto">
            <a:xfrm rot="323504">
              <a:off x="816" y="3229"/>
              <a:ext cx="1443" cy="478"/>
              <a:chOff x="607" y="3167"/>
              <a:chExt cx="1550" cy="522"/>
            </a:xfrm>
          </p:grpSpPr>
          <p:sp>
            <p:nvSpPr>
              <p:cNvPr id="35017" name="Freeform 287"/>
              <p:cNvSpPr>
                <a:spLocks/>
              </p:cNvSpPr>
              <p:nvPr/>
            </p:nvSpPr>
            <p:spPr bwMode="auto">
              <a:xfrm>
                <a:off x="607" y="3167"/>
                <a:ext cx="1550" cy="522"/>
              </a:xfrm>
              <a:custGeom>
                <a:avLst/>
                <a:gdLst>
                  <a:gd name="T0" fmla="*/ 74 w 1550"/>
                  <a:gd name="T1" fmla="*/ 517 h 522"/>
                  <a:gd name="T2" fmla="*/ 500 w 1550"/>
                  <a:gd name="T3" fmla="*/ 301 h 522"/>
                  <a:gd name="T4" fmla="*/ 795 w 1550"/>
                  <a:gd name="T5" fmla="*/ 117 h 522"/>
                  <a:gd name="T6" fmla="*/ 1158 w 1550"/>
                  <a:gd name="T7" fmla="*/ 80 h 522"/>
                  <a:gd name="T8" fmla="*/ 1514 w 1550"/>
                  <a:gd name="T9" fmla="*/ 31 h 522"/>
                  <a:gd name="T10" fmla="*/ 944 w 1550"/>
                  <a:gd name="T11" fmla="*/ 268 h 522"/>
                  <a:gd name="T12" fmla="*/ 74 w 1550"/>
                  <a:gd name="T13" fmla="*/ 517 h 522"/>
                  <a:gd name="T14" fmla="*/ 0 60000 65536"/>
                  <a:gd name="T15" fmla="*/ 0 60000 65536"/>
                  <a:gd name="T16" fmla="*/ 0 60000 65536"/>
                  <a:gd name="T17" fmla="*/ 0 60000 65536"/>
                  <a:gd name="T18" fmla="*/ 0 60000 65536"/>
                  <a:gd name="T19" fmla="*/ 0 60000 65536"/>
                  <a:gd name="T20" fmla="*/ 0 60000 65536"/>
                  <a:gd name="T21" fmla="*/ 0 w 1550"/>
                  <a:gd name="T22" fmla="*/ 0 h 522"/>
                  <a:gd name="T23" fmla="*/ 1550 w 155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0" h="522">
                    <a:moveTo>
                      <a:pt x="74" y="517"/>
                    </a:moveTo>
                    <a:cubicBezTo>
                      <a:pt x="0" y="522"/>
                      <a:pt x="380" y="368"/>
                      <a:pt x="500" y="301"/>
                    </a:cubicBezTo>
                    <a:cubicBezTo>
                      <a:pt x="620" y="234"/>
                      <a:pt x="685" y="154"/>
                      <a:pt x="795" y="117"/>
                    </a:cubicBezTo>
                    <a:cubicBezTo>
                      <a:pt x="905" y="80"/>
                      <a:pt x="1038" y="94"/>
                      <a:pt x="1158" y="80"/>
                    </a:cubicBezTo>
                    <a:cubicBezTo>
                      <a:pt x="1278" y="66"/>
                      <a:pt x="1550" y="0"/>
                      <a:pt x="1514" y="31"/>
                    </a:cubicBezTo>
                    <a:cubicBezTo>
                      <a:pt x="1478" y="62"/>
                      <a:pt x="1184" y="187"/>
                      <a:pt x="944" y="268"/>
                    </a:cubicBezTo>
                    <a:cubicBezTo>
                      <a:pt x="704" y="349"/>
                      <a:pt x="148" y="512"/>
                      <a:pt x="74" y="517"/>
                    </a:cubicBezTo>
                    <a:close/>
                  </a:path>
                </a:pathLst>
              </a:custGeom>
              <a:gradFill rotWithShape="0">
                <a:gsLst>
                  <a:gs pos="0">
                    <a:srgbClr val="990000"/>
                  </a:gs>
                  <a:gs pos="100000">
                    <a:srgbClr val="650000"/>
                  </a:gs>
                </a:gsLst>
                <a:lin ang="5400000" scaled="1"/>
              </a:gradFill>
              <a:ln w="9525" cap="flat" cmpd="sng">
                <a:noFill/>
                <a:prstDash val="solid"/>
                <a:round/>
                <a:headEnd/>
                <a:tailEnd/>
              </a:ln>
            </p:spPr>
            <p:txBody>
              <a:bodyPr/>
              <a:lstStyle/>
              <a:p>
                <a:endParaRPr lang="it-IT"/>
              </a:p>
            </p:txBody>
          </p:sp>
          <p:sp>
            <p:nvSpPr>
              <p:cNvPr id="35018" name="Oval 288"/>
              <p:cNvSpPr>
                <a:spLocks noChangeArrowheads="1"/>
              </p:cNvSpPr>
              <p:nvPr/>
            </p:nvSpPr>
            <p:spPr bwMode="auto">
              <a:xfrm rot="-1038389">
                <a:off x="1298" y="3319"/>
                <a:ext cx="240" cy="96"/>
              </a:xfrm>
              <a:prstGeom prst="ellipse">
                <a:avLst/>
              </a:prstGeom>
              <a:gradFill rotWithShape="0">
                <a:gsLst>
                  <a:gs pos="0">
                    <a:srgbClr val="800000"/>
                  </a:gs>
                  <a:gs pos="100000">
                    <a:srgbClr val="080000"/>
                  </a:gs>
                </a:gsLst>
                <a:path path="shape">
                  <a:fillToRect l="50000" t="50000" r="50000" b="50000"/>
                </a:path>
              </a:gradFill>
              <a:ln w="9525">
                <a:noFill/>
                <a:round/>
                <a:headEnd/>
                <a:tailEnd/>
              </a:ln>
            </p:spPr>
            <p:txBody>
              <a:bodyPr wrap="none" anchor="ctr"/>
              <a:lstStyle/>
              <a:p>
                <a:endParaRPr lang="it-IT"/>
              </a:p>
            </p:txBody>
          </p:sp>
        </p:grpSp>
        <p:grpSp>
          <p:nvGrpSpPr>
            <p:cNvPr id="35002" name="Group 285"/>
            <p:cNvGrpSpPr>
              <a:grpSpLocks/>
            </p:cNvGrpSpPr>
            <p:nvPr/>
          </p:nvGrpSpPr>
          <p:grpSpPr bwMode="auto">
            <a:xfrm>
              <a:off x="1084" y="3361"/>
              <a:ext cx="1117" cy="527"/>
              <a:chOff x="607" y="3167"/>
              <a:chExt cx="1550" cy="522"/>
            </a:xfrm>
          </p:grpSpPr>
          <p:sp>
            <p:nvSpPr>
              <p:cNvPr id="35015" name="Freeform 218"/>
              <p:cNvSpPr>
                <a:spLocks/>
              </p:cNvSpPr>
              <p:nvPr/>
            </p:nvSpPr>
            <p:spPr bwMode="auto">
              <a:xfrm>
                <a:off x="607" y="3167"/>
                <a:ext cx="1550" cy="522"/>
              </a:xfrm>
              <a:custGeom>
                <a:avLst/>
                <a:gdLst>
                  <a:gd name="T0" fmla="*/ 74 w 1550"/>
                  <a:gd name="T1" fmla="*/ 517 h 522"/>
                  <a:gd name="T2" fmla="*/ 500 w 1550"/>
                  <a:gd name="T3" fmla="*/ 301 h 522"/>
                  <a:gd name="T4" fmla="*/ 795 w 1550"/>
                  <a:gd name="T5" fmla="*/ 117 h 522"/>
                  <a:gd name="T6" fmla="*/ 1158 w 1550"/>
                  <a:gd name="T7" fmla="*/ 80 h 522"/>
                  <a:gd name="T8" fmla="*/ 1514 w 1550"/>
                  <a:gd name="T9" fmla="*/ 31 h 522"/>
                  <a:gd name="T10" fmla="*/ 944 w 1550"/>
                  <a:gd name="T11" fmla="*/ 268 h 522"/>
                  <a:gd name="T12" fmla="*/ 74 w 1550"/>
                  <a:gd name="T13" fmla="*/ 517 h 522"/>
                  <a:gd name="T14" fmla="*/ 0 60000 65536"/>
                  <a:gd name="T15" fmla="*/ 0 60000 65536"/>
                  <a:gd name="T16" fmla="*/ 0 60000 65536"/>
                  <a:gd name="T17" fmla="*/ 0 60000 65536"/>
                  <a:gd name="T18" fmla="*/ 0 60000 65536"/>
                  <a:gd name="T19" fmla="*/ 0 60000 65536"/>
                  <a:gd name="T20" fmla="*/ 0 60000 65536"/>
                  <a:gd name="T21" fmla="*/ 0 w 1550"/>
                  <a:gd name="T22" fmla="*/ 0 h 522"/>
                  <a:gd name="T23" fmla="*/ 1550 w 155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0" h="522">
                    <a:moveTo>
                      <a:pt x="74" y="517"/>
                    </a:moveTo>
                    <a:cubicBezTo>
                      <a:pt x="0" y="522"/>
                      <a:pt x="380" y="368"/>
                      <a:pt x="500" y="301"/>
                    </a:cubicBezTo>
                    <a:cubicBezTo>
                      <a:pt x="620" y="234"/>
                      <a:pt x="685" y="154"/>
                      <a:pt x="795" y="117"/>
                    </a:cubicBezTo>
                    <a:cubicBezTo>
                      <a:pt x="905" y="80"/>
                      <a:pt x="1038" y="94"/>
                      <a:pt x="1158" y="80"/>
                    </a:cubicBezTo>
                    <a:cubicBezTo>
                      <a:pt x="1278" y="66"/>
                      <a:pt x="1550" y="0"/>
                      <a:pt x="1514" y="31"/>
                    </a:cubicBezTo>
                    <a:cubicBezTo>
                      <a:pt x="1478" y="62"/>
                      <a:pt x="1184" y="187"/>
                      <a:pt x="944" y="268"/>
                    </a:cubicBezTo>
                    <a:cubicBezTo>
                      <a:pt x="704" y="349"/>
                      <a:pt x="148" y="512"/>
                      <a:pt x="74" y="517"/>
                    </a:cubicBezTo>
                    <a:close/>
                  </a:path>
                </a:pathLst>
              </a:custGeom>
              <a:gradFill rotWithShape="0">
                <a:gsLst>
                  <a:gs pos="0">
                    <a:srgbClr val="990000"/>
                  </a:gs>
                  <a:gs pos="100000">
                    <a:srgbClr val="650000"/>
                  </a:gs>
                </a:gsLst>
                <a:lin ang="5400000" scaled="1"/>
              </a:gradFill>
              <a:ln w="9525" cap="flat" cmpd="sng">
                <a:noFill/>
                <a:prstDash val="solid"/>
                <a:round/>
                <a:headEnd/>
                <a:tailEnd/>
              </a:ln>
            </p:spPr>
            <p:txBody>
              <a:bodyPr/>
              <a:lstStyle/>
              <a:p>
                <a:endParaRPr lang="it-IT"/>
              </a:p>
            </p:txBody>
          </p:sp>
          <p:sp>
            <p:nvSpPr>
              <p:cNvPr id="35016" name="Oval 282"/>
              <p:cNvSpPr>
                <a:spLocks noChangeArrowheads="1"/>
              </p:cNvSpPr>
              <p:nvPr/>
            </p:nvSpPr>
            <p:spPr bwMode="auto">
              <a:xfrm rot="-1038389">
                <a:off x="1298" y="3319"/>
                <a:ext cx="240" cy="96"/>
              </a:xfrm>
              <a:prstGeom prst="ellipse">
                <a:avLst/>
              </a:prstGeom>
              <a:gradFill rotWithShape="0">
                <a:gsLst>
                  <a:gs pos="0">
                    <a:srgbClr val="800000"/>
                  </a:gs>
                  <a:gs pos="100000">
                    <a:srgbClr val="080000"/>
                  </a:gs>
                </a:gsLst>
                <a:path path="shape">
                  <a:fillToRect l="50000" t="50000" r="50000" b="50000"/>
                </a:path>
              </a:gradFill>
              <a:ln w="9525">
                <a:noFill/>
                <a:round/>
                <a:headEnd/>
                <a:tailEnd/>
              </a:ln>
            </p:spPr>
            <p:txBody>
              <a:bodyPr wrap="none" anchor="ctr"/>
              <a:lstStyle/>
              <a:p>
                <a:endParaRPr lang="it-IT"/>
              </a:p>
            </p:txBody>
          </p:sp>
        </p:grpSp>
        <p:grpSp>
          <p:nvGrpSpPr>
            <p:cNvPr id="35003" name="Group 289"/>
            <p:cNvGrpSpPr>
              <a:grpSpLocks/>
            </p:cNvGrpSpPr>
            <p:nvPr/>
          </p:nvGrpSpPr>
          <p:grpSpPr bwMode="auto">
            <a:xfrm rot="5135790">
              <a:off x="2361" y="3121"/>
              <a:ext cx="758" cy="444"/>
              <a:chOff x="607" y="3167"/>
              <a:chExt cx="1550" cy="522"/>
            </a:xfrm>
          </p:grpSpPr>
          <p:sp>
            <p:nvSpPr>
              <p:cNvPr id="35013" name="Freeform 290"/>
              <p:cNvSpPr>
                <a:spLocks/>
              </p:cNvSpPr>
              <p:nvPr/>
            </p:nvSpPr>
            <p:spPr bwMode="auto">
              <a:xfrm>
                <a:off x="607" y="3167"/>
                <a:ext cx="1550" cy="522"/>
              </a:xfrm>
              <a:custGeom>
                <a:avLst/>
                <a:gdLst>
                  <a:gd name="T0" fmla="*/ 74 w 1550"/>
                  <a:gd name="T1" fmla="*/ 517 h 522"/>
                  <a:gd name="T2" fmla="*/ 500 w 1550"/>
                  <a:gd name="T3" fmla="*/ 301 h 522"/>
                  <a:gd name="T4" fmla="*/ 795 w 1550"/>
                  <a:gd name="T5" fmla="*/ 117 h 522"/>
                  <a:gd name="T6" fmla="*/ 1158 w 1550"/>
                  <a:gd name="T7" fmla="*/ 80 h 522"/>
                  <a:gd name="T8" fmla="*/ 1514 w 1550"/>
                  <a:gd name="T9" fmla="*/ 31 h 522"/>
                  <a:gd name="T10" fmla="*/ 944 w 1550"/>
                  <a:gd name="T11" fmla="*/ 268 h 522"/>
                  <a:gd name="T12" fmla="*/ 74 w 1550"/>
                  <a:gd name="T13" fmla="*/ 517 h 522"/>
                  <a:gd name="T14" fmla="*/ 0 60000 65536"/>
                  <a:gd name="T15" fmla="*/ 0 60000 65536"/>
                  <a:gd name="T16" fmla="*/ 0 60000 65536"/>
                  <a:gd name="T17" fmla="*/ 0 60000 65536"/>
                  <a:gd name="T18" fmla="*/ 0 60000 65536"/>
                  <a:gd name="T19" fmla="*/ 0 60000 65536"/>
                  <a:gd name="T20" fmla="*/ 0 60000 65536"/>
                  <a:gd name="T21" fmla="*/ 0 w 1550"/>
                  <a:gd name="T22" fmla="*/ 0 h 522"/>
                  <a:gd name="T23" fmla="*/ 1550 w 155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0" h="522">
                    <a:moveTo>
                      <a:pt x="74" y="517"/>
                    </a:moveTo>
                    <a:cubicBezTo>
                      <a:pt x="0" y="522"/>
                      <a:pt x="380" y="368"/>
                      <a:pt x="500" y="301"/>
                    </a:cubicBezTo>
                    <a:cubicBezTo>
                      <a:pt x="620" y="234"/>
                      <a:pt x="685" y="154"/>
                      <a:pt x="795" y="117"/>
                    </a:cubicBezTo>
                    <a:cubicBezTo>
                      <a:pt x="905" y="80"/>
                      <a:pt x="1038" y="94"/>
                      <a:pt x="1158" y="80"/>
                    </a:cubicBezTo>
                    <a:cubicBezTo>
                      <a:pt x="1278" y="66"/>
                      <a:pt x="1550" y="0"/>
                      <a:pt x="1514" y="31"/>
                    </a:cubicBezTo>
                    <a:cubicBezTo>
                      <a:pt x="1478" y="62"/>
                      <a:pt x="1184" y="187"/>
                      <a:pt x="944" y="268"/>
                    </a:cubicBezTo>
                    <a:cubicBezTo>
                      <a:pt x="704" y="349"/>
                      <a:pt x="148" y="512"/>
                      <a:pt x="74" y="517"/>
                    </a:cubicBezTo>
                    <a:close/>
                  </a:path>
                </a:pathLst>
              </a:custGeom>
              <a:gradFill rotWithShape="0">
                <a:gsLst>
                  <a:gs pos="0">
                    <a:srgbClr val="990000"/>
                  </a:gs>
                  <a:gs pos="100000">
                    <a:srgbClr val="650000"/>
                  </a:gs>
                </a:gsLst>
                <a:lin ang="5400000" scaled="1"/>
              </a:gradFill>
              <a:ln w="9525" cap="flat" cmpd="sng">
                <a:noFill/>
                <a:prstDash val="solid"/>
                <a:round/>
                <a:headEnd/>
                <a:tailEnd/>
              </a:ln>
            </p:spPr>
            <p:txBody>
              <a:bodyPr/>
              <a:lstStyle/>
              <a:p>
                <a:endParaRPr lang="it-IT"/>
              </a:p>
            </p:txBody>
          </p:sp>
          <p:sp>
            <p:nvSpPr>
              <p:cNvPr id="35014" name="Oval 291"/>
              <p:cNvSpPr>
                <a:spLocks noChangeArrowheads="1"/>
              </p:cNvSpPr>
              <p:nvPr/>
            </p:nvSpPr>
            <p:spPr bwMode="auto">
              <a:xfrm rot="-1038389">
                <a:off x="1298" y="3319"/>
                <a:ext cx="240" cy="96"/>
              </a:xfrm>
              <a:prstGeom prst="ellipse">
                <a:avLst/>
              </a:prstGeom>
              <a:gradFill rotWithShape="0">
                <a:gsLst>
                  <a:gs pos="0">
                    <a:srgbClr val="800000"/>
                  </a:gs>
                  <a:gs pos="100000">
                    <a:srgbClr val="080000"/>
                  </a:gs>
                </a:gsLst>
                <a:path path="shape">
                  <a:fillToRect l="50000" t="50000" r="50000" b="50000"/>
                </a:path>
              </a:gradFill>
              <a:ln w="9525">
                <a:noFill/>
                <a:round/>
                <a:headEnd/>
                <a:tailEnd/>
              </a:ln>
            </p:spPr>
            <p:txBody>
              <a:bodyPr wrap="none" anchor="ctr"/>
              <a:lstStyle/>
              <a:p>
                <a:endParaRPr lang="it-IT"/>
              </a:p>
            </p:txBody>
          </p:sp>
        </p:grpSp>
        <p:grpSp>
          <p:nvGrpSpPr>
            <p:cNvPr id="35004" name="Group 298"/>
            <p:cNvGrpSpPr>
              <a:grpSpLocks/>
            </p:cNvGrpSpPr>
            <p:nvPr/>
          </p:nvGrpSpPr>
          <p:grpSpPr bwMode="auto">
            <a:xfrm>
              <a:off x="1173" y="3152"/>
              <a:ext cx="939" cy="258"/>
              <a:chOff x="607" y="3167"/>
              <a:chExt cx="1550" cy="522"/>
            </a:xfrm>
          </p:grpSpPr>
          <p:sp>
            <p:nvSpPr>
              <p:cNvPr id="35011" name="Freeform 299"/>
              <p:cNvSpPr>
                <a:spLocks/>
              </p:cNvSpPr>
              <p:nvPr/>
            </p:nvSpPr>
            <p:spPr bwMode="auto">
              <a:xfrm>
                <a:off x="607" y="3167"/>
                <a:ext cx="1550" cy="522"/>
              </a:xfrm>
              <a:custGeom>
                <a:avLst/>
                <a:gdLst>
                  <a:gd name="T0" fmla="*/ 74 w 1550"/>
                  <a:gd name="T1" fmla="*/ 517 h 522"/>
                  <a:gd name="T2" fmla="*/ 500 w 1550"/>
                  <a:gd name="T3" fmla="*/ 301 h 522"/>
                  <a:gd name="T4" fmla="*/ 795 w 1550"/>
                  <a:gd name="T5" fmla="*/ 117 h 522"/>
                  <a:gd name="T6" fmla="*/ 1158 w 1550"/>
                  <a:gd name="T7" fmla="*/ 80 h 522"/>
                  <a:gd name="T8" fmla="*/ 1514 w 1550"/>
                  <a:gd name="T9" fmla="*/ 31 h 522"/>
                  <a:gd name="T10" fmla="*/ 944 w 1550"/>
                  <a:gd name="T11" fmla="*/ 268 h 522"/>
                  <a:gd name="T12" fmla="*/ 74 w 1550"/>
                  <a:gd name="T13" fmla="*/ 517 h 522"/>
                  <a:gd name="T14" fmla="*/ 0 60000 65536"/>
                  <a:gd name="T15" fmla="*/ 0 60000 65536"/>
                  <a:gd name="T16" fmla="*/ 0 60000 65536"/>
                  <a:gd name="T17" fmla="*/ 0 60000 65536"/>
                  <a:gd name="T18" fmla="*/ 0 60000 65536"/>
                  <a:gd name="T19" fmla="*/ 0 60000 65536"/>
                  <a:gd name="T20" fmla="*/ 0 60000 65536"/>
                  <a:gd name="T21" fmla="*/ 0 w 1550"/>
                  <a:gd name="T22" fmla="*/ 0 h 522"/>
                  <a:gd name="T23" fmla="*/ 1550 w 155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0" h="522">
                    <a:moveTo>
                      <a:pt x="74" y="517"/>
                    </a:moveTo>
                    <a:cubicBezTo>
                      <a:pt x="0" y="522"/>
                      <a:pt x="380" y="368"/>
                      <a:pt x="500" y="301"/>
                    </a:cubicBezTo>
                    <a:cubicBezTo>
                      <a:pt x="620" y="234"/>
                      <a:pt x="685" y="154"/>
                      <a:pt x="795" y="117"/>
                    </a:cubicBezTo>
                    <a:cubicBezTo>
                      <a:pt x="905" y="80"/>
                      <a:pt x="1038" y="94"/>
                      <a:pt x="1158" y="80"/>
                    </a:cubicBezTo>
                    <a:cubicBezTo>
                      <a:pt x="1278" y="66"/>
                      <a:pt x="1550" y="0"/>
                      <a:pt x="1514" y="31"/>
                    </a:cubicBezTo>
                    <a:cubicBezTo>
                      <a:pt x="1478" y="62"/>
                      <a:pt x="1184" y="187"/>
                      <a:pt x="944" y="268"/>
                    </a:cubicBezTo>
                    <a:cubicBezTo>
                      <a:pt x="704" y="349"/>
                      <a:pt x="148" y="512"/>
                      <a:pt x="74" y="517"/>
                    </a:cubicBezTo>
                    <a:close/>
                  </a:path>
                </a:pathLst>
              </a:custGeom>
              <a:gradFill rotWithShape="0">
                <a:gsLst>
                  <a:gs pos="0">
                    <a:srgbClr val="990000"/>
                  </a:gs>
                  <a:gs pos="100000">
                    <a:srgbClr val="650000"/>
                  </a:gs>
                </a:gsLst>
                <a:lin ang="5400000" scaled="1"/>
              </a:gradFill>
              <a:ln w="9525" cap="flat" cmpd="sng">
                <a:noFill/>
                <a:prstDash val="solid"/>
                <a:round/>
                <a:headEnd/>
                <a:tailEnd/>
              </a:ln>
            </p:spPr>
            <p:txBody>
              <a:bodyPr/>
              <a:lstStyle/>
              <a:p>
                <a:endParaRPr lang="it-IT"/>
              </a:p>
            </p:txBody>
          </p:sp>
          <p:sp>
            <p:nvSpPr>
              <p:cNvPr id="35012" name="Oval 300"/>
              <p:cNvSpPr>
                <a:spLocks noChangeArrowheads="1"/>
              </p:cNvSpPr>
              <p:nvPr/>
            </p:nvSpPr>
            <p:spPr bwMode="auto">
              <a:xfrm rot="-1038389">
                <a:off x="1298" y="3319"/>
                <a:ext cx="240" cy="96"/>
              </a:xfrm>
              <a:prstGeom prst="ellipse">
                <a:avLst/>
              </a:prstGeom>
              <a:gradFill rotWithShape="0">
                <a:gsLst>
                  <a:gs pos="0">
                    <a:srgbClr val="800000"/>
                  </a:gs>
                  <a:gs pos="100000">
                    <a:srgbClr val="080000"/>
                  </a:gs>
                </a:gsLst>
                <a:path path="shape">
                  <a:fillToRect l="50000" t="50000" r="50000" b="50000"/>
                </a:path>
              </a:gradFill>
              <a:ln w="9525">
                <a:noFill/>
                <a:round/>
                <a:headEnd/>
                <a:tailEnd/>
              </a:ln>
            </p:spPr>
            <p:txBody>
              <a:bodyPr wrap="none" anchor="ctr"/>
              <a:lstStyle/>
              <a:p>
                <a:endParaRPr lang="it-IT"/>
              </a:p>
            </p:txBody>
          </p:sp>
        </p:grpSp>
        <p:grpSp>
          <p:nvGrpSpPr>
            <p:cNvPr id="35005" name="Group 301"/>
            <p:cNvGrpSpPr>
              <a:grpSpLocks/>
            </p:cNvGrpSpPr>
            <p:nvPr/>
          </p:nvGrpSpPr>
          <p:grpSpPr bwMode="auto">
            <a:xfrm>
              <a:off x="1486" y="3493"/>
              <a:ext cx="938" cy="258"/>
              <a:chOff x="607" y="3167"/>
              <a:chExt cx="1550" cy="522"/>
            </a:xfrm>
          </p:grpSpPr>
          <p:sp>
            <p:nvSpPr>
              <p:cNvPr id="35009" name="Freeform 302"/>
              <p:cNvSpPr>
                <a:spLocks/>
              </p:cNvSpPr>
              <p:nvPr/>
            </p:nvSpPr>
            <p:spPr bwMode="auto">
              <a:xfrm>
                <a:off x="607" y="3167"/>
                <a:ext cx="1550" cy="522"/>
              </a:xfrm>
              <a:custGeom>
                <a:avLst/>
                <a:gdLst>
                  <a:gd name="T0" fmla="*/ 74 w 1550"/>
                  <a:gd name="T1" fmla="*/ 517 h 522"/>
                  <a:gd name="T2" fmla="*/ 500 w 1550"/>
                  <a:gd name="T3" fmla="*/ 301 h 522"/>
                  <a:gd name="T4" fmla="*/ 795 w 1550"/>
                  <a:gd name="T5" fmla="*/ 117 h 522"/>
                  <a:gd name="T6" fmla="*/ 1158 w 1550"/>
                  <a:gd name="T7" fmla="*/ 80 h 522"/>
                  <a:gd name="T8" fmla="*/ 1514 w 1550"/>
                  <a:gd name="T9" fmla="*/ 31 h 522"/>
                  <a:gd name="T10" fmla="*/ 944 w 1550"/>
                  <a:gd name="T11" fmla="*/ 268 h 522"/>
                  <a:gd name="T12" fmla="*/ 74 w 1550"/>
                  <a:gd name="T13" fmla="*/ 517 h 522"/>
                  <a:gd name="T14" fmla="*/ 0 60000 65536"/>
                  <a:gd name="T15" fmla="*/ 0 60000 65536"/>
                  <a:gd name="T16" fmla="*/ 0 60000 65536"/>
                  <a:gd name="T17" fmla="*/ 0 60000 65536"/>
                  <a:gd name="T18" fmla="*/ 0 60000 65536"/>
                  <a:gd name="T19" fmla="*/ 0 60000 65536"/>
                  <a:gd name="T20" fmla="*/ 0 60000 65536"/>
                  <a:gd name="T21" fmla="*/ 0 w 1550"/>
                  <a:gd name="T22" fmla="*/ 0 h 522"/>
                  <a:gd name="T23" fmla="*/ 1550 w 155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0" h="522">
                    <a:moveTo>
                      <a:pt x="74" y="517"/>
                    </a:moveTo>
                    <a:cubicBezTo>
                      <a:pt x="0" y="522"/>
                      <a:pt x="380" y="368"/>
                      <a:pt x="500" y="301"/>
                    </a:cubicBezTo>
                    <a:cubicBezTo>
                      <a:pt x="620" y="234"/>
                      <a:pt x="685" y="154"/>
                      <a:pt x="795" y="117"/>
                    </a:cubicBezTo>
                    <a:cubicBezTo>
                      <a:pt x="905" y="80"/>
                      <a:pt x="1038" y="94"/>
                      <a:pt x="1158" y="80"/>
                    </a:cubicBezTo>
                    <a:cubicBezTo>
                      <a:pt x="1278" y="66"/>
                      <a:pt x="1550" y="0"/>
                      <a:pt x="1514" y="31"/>
                    </a:cubicBezTo>
                    <a:cubicBezTo>
                      <a:pt x="1478" y="62"/>
                      <a:pt x="1184" y="187"/>
                      <a:pt x="944" y="268"/>
                    </a:cubicBezTo>
                    <a:cubicBezTo>
                      <a:pt x="704" y="349"/>
                      <a:pt x="148" y="512"/>
                      <a:pt x="74" y="517"/>
                    </a:cubicBezTo>
                    <a:close/>
                  </a:path>
                </a:pathLst>
              </a:custGeom>
              <a:gradFill rotWithShape="0">
                <a:gsLst>
                  <a:gs pos="0">
                    <a:srgbClr val="990000"/>
                  </a:gs>
                  <a:gs pos="100000">
                    <a:srgbClr val="650000"/>
                  </a:gs>
                </a:gsLst>
                <a:lin ang="5400000" scaled="1"/>
              </a:gradFill>
              <a:ln w="9525" cap="flat" cmpd="sng">
                <a:noFill/>
                <a:prstDash val="solid"/>
                <a:round/>
                <a:headEnd/>
                <a:tailEnd/>
              </a:ln>
            </p:spPr>
            <p:txBody>
              <a:bodyPr/>
              <a:lstStyle/>
              <a:p>
                <a:endParaRPr lang="it-IT"/>
              </a:p>
            </p:txBody>
          </p:sp>
          <p:sp>
            <p:nvSpPr>
              <p:cNvPr id="35010" name="Oval 303"/>
              <p:cNvSpPr>
                <a:spLocks noChangeArrowheads="1"/>
              </p:cNvSpPr>
              <p:nvPr/>
            </p:nvSpPr>
            <p:spPr bwMode="auto">
              <a:xfrm rot="-1038389">
                <a:off x="1298" y="3319"/>
                <a:ext cx="240" cy="96"/>
              </a:xfrm>
              <a:prstGeom prst="ellipse">
                <a:avLst/>
              </a:prstGeom>
              <a:gradFill rotWithShape="0">
                <a:gsLst>
                  <a:gs pos="0">
                    <a:srgbClr val="800000"/>
                  </a:gs>
                  <a:gs pos="100000">
                    <a:srgbClr val="080000"/>
                  </a:gs>
                </a:gsLst>
                <a:path path="shape">
                  <a:fillToRect l="50000" t="50000" r="50000" b="50000"/>
                </a:path>
              </a:gradFill>
              <a:ln w="9525">
                <a:noFill/>
                <a:round/>
                <a:headEnd/>
                <a:tailEnd/>
              </a:ln>
            </p:spPr>
            <p:txBody>
              <a:bodyPr wrap="none" anchor="ctr"/>
              <a:lstStyle/>
              <a:p>
                <a:endParaRPr lang="it-IT"/>
              </a:p>
            </p:txBody>
          </p:sp>
        </p:grpSp>
        <p:grpSp>
          <p:nvGrpSpPr>
            <p:cNvPr id="35006" name="Group 304"/>
            <p:cNvGrpSpPr>
              <a:grpSpLocks/>
            </p:cNvGrpSpPr>
            <p:nvPr/>
          </p:nvGrpSpPr>
          <p:grpSpPr bwMode="auto">
            <a:xfrm rot="4362536">
              <a:off x="2446" y="2990"/>
              <a:ext cx="758" cy="444"/>
              <a:chOff x="607" y="3167"/>
              <a:chExt cx="1550" cy="522"/>
            </a:xfrm>
          </p:grpSpPr>
          <p:sp>
            <p:nvSpPr>
              <p:cNvPr id="35007" name="Freeform 305"/>
              <p:cNvSpPr>
                <a:spLocks/>
              </p:cNvSpPr>
              <p:nvPr/>
            </p:nvSpPr>
            <p:spPr bwMode="auto">
              <a:xfrm>
                <a:off x="607" y="3167"/>
                <a:ext cx="1550" cy="522"/>
              </a:xfrm>
              <a:custGeom>
                <a:avLst/>
                <a:gdLst>
                  <a:gd name="T0" fmla="*/ 74 w 1550"/>
                  <a:gd name="T1" fmla="*/ 517 h 522"/>
                  <a:gd name="T2" fmla="*/ 500 w 1550"/>
                  <a:gd name="T3" fmla="*/ 301 h 522"/>
                  <a:gd name="T4" fmla="*/ 795 w 1550"/>
                  <a:gd name="T5" fmla="*/ 117 h 522"/>
                  <a:gd name="T6" fmla="*/ 1158 w 1550"/>
                  <a:gd name="T7" fmla="*/ 80 h 522"/>
                  <a:gd name="T8" fmla="*/ 1514 w 1550"/>
                  <a:gd name="T9" fmla="*/ 31 h 522"/>
                  <a:gd name="T10" fmla="*/ 944 w 1550"/>
                  <a:gd name="T11" fmla="*/ 268 h 522"/>
                  <a:gd name="T12" fmla="*/ 74 w 1550"/>
                  <a:gd name="T13" fmla="*/ 517 h 522"/>
                  <a:gd name="T14" fmla="*/ 0 60000 65536"/>
                  <a:gd name="T15" fmla="*/ 0 60000 65536"/>
                  <a:gd name="T16" fmla="*/ 0 60000 65536"/>
                  <a:gd name="T17" fmla="*/ 0 60000 65536"/>
                  <a:gd name="T18" fmla="*/ 0 60000 65536"/>
                  <a:gd name="T19" fmla="*/ 0 60000 65536"/>
                  <a:gd name="T20" fmla="*/ 0 60000 65536"/>
                  <a:gd name="T21" fmla="*/ 0 w 1550"/>
                  <a:gd name="T22" fmla="*/ 0 h 522"/>
                  <a:gd name="T23" fmla="*/ 1550 w 155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0" h="522">
                    <a:moveTo>
                      <a:pt x="74" y="517"/>
                    </a:moveTo>
                    <a:cubicBezTo>
                      <a:pt x="0" y="522"/>
                      <a:pt x="380" y="368"/>
                      <a:pt x="500" y="301"/>
                    </a:cubicBezTo>
                    <a:cubicBezTo>
                      <a:pt x="620" y="234"/>
                      <a:pt x="685" y="154"/>
                      <a:pt x="795" y="117"/>
                    </a:cubicBezTo>
                    <a:cubicBezTo>
                      <a:pt x="905" y="80"/>
                      <a:pt x="1038" y="94"/>
                      <a:pt x="1158" y="80"/>
                    </a:cubicBezTo>
                    <a:cubicBezTo>
                      <a:pt x="1278" y="66"/>
                      <a:pt x="1550" y="0"/>
                      <a:pt x="1514" y="31"/>
                    </a:cubicBezTo>
                    <a:cubicBezTo>
                      <a:pt x="1478" y="62"/>
                      <a:pt x="1184" y="187"/>
                      <a:pt x="944" y="268"/>
                    </a:cubicBezTo>
                    <a:cubicBezTo>
                      <a:pt x="704" y="349"/>
                      <a:pt x="148" y="512"/>
                      <a:pt x="74" y="517"/>
                    </a:cubicBezTo>
                    <a:close/>
                  </a:path>
                </a:pathLst>
              </a:custGeom>
              <a:gradFill rotWithShape="0">
                <a:gsLst>
                  <a:gs pos="0">
                    <a:srgbClr val="990000"/>
                  </a:gs>
                  <a:gs pos="100000">
                    <a:srgbClr val="650000"/>
                  </a:gs>
                </a:gsLst>
                <a:lin ang="5400000" scaled="1"/>
              </a:gradFill>
              <a:ln w="9525" cap="flat" cmpd="sng">
                <a:noFill/>
                <a:prstDash val="solid"/>
                <a:round/>
                <a:headEnd/>
                <a:tailEnd/>
              </a:ln>
            </p:spPr>
            <p:txBody>
              <a:bodyPr/>
              <a:lstStyle/>
              <a:p>
                <a:endParaRPr lang="it-IT"/>
              </a:p>
            </p:txBody>
          </p:sp>
          <p:sp>
            <p:nvSpPr>
              <p:cNvPr id="35008" name="Oval 306"/>
              <p:cNvSpPr>
                <a:spLocks noChangeArrowheads="1"/>
              </p:cNvSpPr>
              <p:nvPr/>
            </p:nvSpPr>
            <p:spPr bwMode="auto">
              <a:xfrm rot="-1038389">
                <a:off x="1298" y="3319"/>
                <a:ext cx="240" cy="96"/>
              </a:xfrm>
              <a:prstGeom prst="ellipse">
                <a:avLst/>
              </a:prstGeom>
              <a:gradFill rotWithShape="0">
                <a:gsLst>
                  <a:gs pos="0">
                    <a:srgbClr val="800000"/>
                  </a:gs>
                  <a:gs pos="100000">
                    <a:srgbClr val="080000"/>
                  </a:gs>
                </a:gsLst>
                <a:path path="shape">
                  <a:fillToRect l="50000" t="50000" r="50000" b="50000"/>
                </a:path>
              </a:gradFill>
              <a:ln w="9525">
                <a:noFill/>
                <a:round/>
                <a:headEnd/>
                <a:tailEnd/>
              </a:ln>
            </p:spPr>
            <p:txBody>
              <a:bodyPr wrap="none" anchor="ctr"/>
              <a:lstStyle/>
              <a:p>
                <a:endParaRPr lang="it-IT"/>
              </a:p>
            </p:txBody>
          </p:sp>
        </p:grpSp>
      </p:grpSp>
      <p:sp>
        <p:nvSpPr>
          <p:cNvPr id="19617" name="Freeform 161"/>
          <p:cNvSpPr>
            <a:spLocks/>
          </p:cNvSpPr>
          <p:nvPr/>
        </p:nvSpPr>
        <p:spPr bwMode="auto">
          <a:xfrm>
            <a:off x="6129338" y="4005263"/>
            <a:ext cx="2328862" cy="1677987"/>
          </a:xfrm>
          <a:custGeom>
            <a:avLst/>
            <a:gdLst/>
            <a:ahLst/>
            <a:cxnLst>
              <a:cxn ang="0">
                <a:pos x="289" y="176"/>
              </a:cxn>
              <a:cxn ang="0">
                <a:pos x="18" y="504"/>
              </a:cxn>
              <a:cxn ang="0">
                <a:pos x="126" y="894"/>
              </a:cxn>
              <a:cxn ang="0">
                <a:pos x="575" y="1037"/>
              </a:cxn>
              <a:cxn ang="0">
                <a:pos x="1068" y="968"/>
              </a:cxn>
              <a:cxn ang="0">
                <a:pos x="1312" y="835"/>
              </a:cxn>
              <a:cxn ang="0">
                <a:pos x="1441" y="653"/>
              </a:cxn>
              <a:cxn ang="0">
                <a:pos x="1435" y="302"/>
              </a:cxn>
              <a:cxn ang="0">
                <a:pos x="1251" y="78"/>
              </a:cxn>
              <a:cxn ang="0">
                <a:pos x="866" y="16"/>
              </a:cxn>
              <a:cxn ang="0">
                <a:pos x="289" y="176"/>
              </a:cxn>
            </a:cxnLst>
            <a:rect l="0" t="0" r="r" b="b"/>
            <a:pathLst>
              <a:path w="1467" h="1057">
                <a:moveTo>
                  <a:pt x="289" y="176"/>
                </a:moveTo>
                <a:cubicBezTo>
                  <a:pt x="148" y="257"/>
                  <a:pt x="45" y="384"/>
                  <a:pt x="18" y="504"/>
                </a:cubicBezTo>
                <a:cubicBezTo>
                  <a:pt x="0" y="612"/>
                  <a:pt x="33" y="805"/>
                  <a:pt x="126" y="894"/>
                </a:cubicBezTo>
                <a:cubicBezTo>
                  <a:pt x="219" y="983"/>
                  <a:pt x="418" y="1025"/>
                  <a:pt x="575" y="1037"/>
                </a:cubicBezTo>
                <a:cubicBezTo>
                  <a:pt x="726" y="1057"/>
                  <a:pt x="951" y="1003"/>
                  <a:pt x="1068" y="968"/>
                </a:cubicBezTo>
                <a:cubicBezTo>
                  <a:pt x="1191" y="934"/>
                  <a:pt x="1250" y="887"/>
                  <a:pt x="1312" y="835"/>
                </a:cubicBezTo>
                <a:cubicBezTo>
                  <a:pt x="1374" y="783"/>
                  <a:pt x="1420" y="741"/>
                  <a:pt x="1441" y="653"/>
                </a:cubicBezTo>
                <a:cubicBezTo>
                  <a:pt x="1461" y="565"/>
                  <a:pt x="1467" y="398"/>
                  <a:pt x="1435" y="302"/>
                </a:cubicBezTo>
                <a:cubicBezTo>
                  <a:pt x="1403" y="206"/>
                  <a:pt x="1346" y="126"/>
                  <a:pt x="1251" y="78"/>
                </a:cubicBezTo>
                <a:cubicBezTo>
                  <a:pt x="1156" y="30"/>
                  <a:pt x="1026" y="0"/>
                  <a:pt x="866" y="16"/>
                </a:cubicBezTo>
                <a:cubicBezTo>
                  <a:pt x="706" y="32"/>
                  <a:pt x="410" y="143"/>
                  <a:pt x="289" y="176"/>
                </a:cubicBezTo>
                <a:close/>
              </a:path>
            </a:pathLst>
          </a:cu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cap="flat" cmpd="sng">
            <a:noFill/>
            <a:prstDash val="solid"/>
            <a:round/>
            <a:headEnd/>
            <a:tailEnd/>
          </a:ln>
          <a:effectLst/>
        </p:spPr>
        <p:txBody>
          <a:bodyPr/>
          <a:lstStyle/>
          <a:p>
            <a:pPr>
              <a:defRPr/>
            </a:pPr>
            <a:endParaRPr lang="it-IT"/>
          </a:p>
        </p:txBody>
      </p:sp>
      <p:grpSp>
        <p:nvGrpSpPr>
          <p:cNvPr id="34826" name="Group 343"/>
          <p:cNvGrpSpPr>
            <a:grpSpLocks/>
          </p:cNvGrpSpPr>
          <p:nvPr/>
        </p:nvGrpSpPr>
        <p:grpSpPr bwMode="auto">
          <a:xfrm>
            <a:off x="6324600" y="4070350"/>
            <a:ext cx="2070100" cy="1500188"/>
            <a:chOff x="3984" y="2564"/>
            <a:chExt cx="1304" cy="945"/>
          </a:xfrm>
        </p:grpSpPr>
        <p:sp>
          <p:nvSpPr>
            <p:cNvPr id="19618" name="Oval 162"/>
            <p:cNvSpPr>
              <a:spLocks noChangeArrowheads="1"/>
            </p:cNvSpPr>
            <p:nvPr/>
          </p:nvSpPr>
          <p:spPr bwMode="auto">
            <a:xfrm rot="-2140585">
              <a:off x="3984" y="2832"/>
              <a:ext cx="628" cy="499"/>
            </a:xfrm>
            <a:prstGeom prst="ellipse">
              <a:avLst/>
            </a:prstGeom>
            <a:gradFill rotWithShape="0">
              <a:gsLst>
                <a:gs pos="0">
                  <a:schemeClr val="accent2">
                    <a:gamma/>
                    <a:shade val="46275"/>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it-IT"/>
            </a:p>
          </p:txBody>
        </p:sp>
        <p:sp>
          <p:nvSpPr>
            <p:cNvPr id="34878" name="Oval 163"/>
            <p:cNvSpPr>
              <a:spLocks noChangeArrowheads="1"/>
            </p:cNvSpPr>
            <p:nvPr/>
          </p:nvSpPr>
          <p:spPr bwMode="auto">
            <a:xfrm>
              <a:off x="5243" y="3026"/>
              <a:ext cx="45" cy="4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79" name="Oval 164"/>
            <p:cNvSpPr>
              <a:spLocks noChangeArrowheads="1"/>
            </p:cNvSpPr>
            <p:nvPr/>
          </p:nvSpPr>
          <p:spPr bwMode="auto">
            <a:xfrm>
              <a:off x="4484" y="2728"/>
              <a:ext cx="65" cy="6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nvGrpSpPr>
            <p:cNvPr id="34880" name="Group 165"/>
            <p:cNvGrpSpPr>
              <a:grpSpLocks/>
            </p:cNvGrpSpPr>
            <p:nvPr/>
          </p:nvGrpSpPr>
          <p:grpSpPr bwMode="auto">
            <a:xfrm>
              <a:off x="4528" y="3352"/>
              <a:ext cx="180" cy="83"/>
              <a:chOff x="1587" y="2969"/>
              <a:chExt cx="192" cy="96"/>
            </a:xfrm>
          </p:grpSpPr>
          <p:sp>
            <p:nvSpPr>
              <p:cNvPr id="34998" name="Oval 166"/>
              <p:cNvSpPr>
                <a:spLocks noChangeArrowheads="1"/>
              </p:cNvSpPr>
              <p:nvPr/>
            </p:nvSpPr>
            <p:spPr bwMode="auto">
              <a:xfrm>
                <a:off x="1731" y="3017"/>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99" name="Oval 167"/>
              <p:cNvSpPr>
                <a:spLocks noChangeArrowheads="1"/>
              </p:cNvSpPr>
              <p:nvPr/>
            </p:nvSpPr>
            <p:spPr bwMode="auto">
              <a:xfrm>
                <a:off x="1587" y="2969"/>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grpSp>
          <p:nvGrpSpPr>
            <p:cNvPr id="34881" name="Group 168"/>
            <p:cNvGrpSpPr>
              <a:grpSpLocks/>
            </p:cNvGrpSpPr>
            <p:nvPr/>
          </p:nvGrpSpPr>
          <p:grpSpPr bwMode="auto">
            <a:xfrm>
              <a:off x="5064" y="2900"/>
              <a:ext cx="224" cy="292"/>
              <a:chOff x="1923" y="2736"/>
              <a:chExt cx="189" cy="288"/>
            </a:xfrm>
          </p:grpSpPr>
          <p:sp>
            <p:nvSpPr>
              <p:cNvPr id="34994" name="Oval 169"/>
              <p:cNvSpPr>
                <a:spLocks noChangeArrowheads="1"/>
              </p:cNvSpPr>
              <p:nvPr/>
            </p:nvSpPr>
            <p:spPr bwMode="auto">
              <a:xfrm>
                <a:off x="1923" y="2921"/>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95" name="Oval 170"/>
              <p:cNvSpPr>
                <a:spLocks noChangeArrowheads="1"/>
              </p:cNvSpPr>
              <p:nvPr/>
            </p:nvSpPr>
            <p:spPr bwMode="auto">
              <a:xfrm>
                <a:off x="2016" y="2928"/>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96" name="Oval 171"/>
              <p:cNvSpPr>
                <a:spLocks noChangeArrowheads="1"/>
              </p:cNvSpPr>
              <p:nvPr/>
            </p:nvSpPr>
            <p:spPr bwMode="auto">
              <a:xfrm>
                <a:off x="2016" y="2736"/>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97" name="Oval 172"/>
              <p:cNvSpPr>
                <a:spLocks noChangeArrowheads="1"/>
              </p:cNvSpPr>
              <p:nvPr/>
            </p:nvSpPr>
            <p:spPr bwMode="auto">
              <a:xfrm>
                <a:off x="2019" y="2825"/>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sp>
          <p:nvSpPr>
            <p:cNvPr id="34882" name="Oval 192"/>
            <p:cNvSpPr>
              <a:spLocks noChangeArrowheads="1"/>
            </p:cNvSpPr>
            <p:nvPr/>
          </p:nvSpPr>
          <p:spPr bwMode="auto">
            <a:xfrm>
              <a:off x="5199" y="2900"/>
              <a:ext cx="44" cy="42"/>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83" name="Oval 194"/>
            <p:cNvSpPr>
              <a:spLocks noChangeArrowheads="1"/>
            </p:cNvSpPr>
            <p:nvPr/>
          </p:nvSpPr>
          <p:spPr bwMode="auto">
            <a:xfrm>
              <a:off x="5199" y="3109"/>
              <a:ext cx="44" cy="4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84" name="Oval 205"/>
            <p:cNvSpPr>
              <a:spLocks noChangeArrowheads="1"/>
            </p:cNvSpPr>
            <p:nvPr/>
          </p:nvSpPr>
          <p:spPr bwMode="auto">
            <a:xfrm>
              <a:off x="4524" y="3448"/>
              <a:ext cx="65" cy="6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nvGrpSpPr>
            <p:cNvPr id="34885" name="Group 211"/>
            <p:cNvGrpSpPr>
              <a:grpSpLocks/>
            </p:cNvGrpSpPr>
            <p:nvPr/>
          </p:nvGrpSpPr>
          <p:grpSpPr bwMode="auto">
            <a:xfrm>
              <a:off x="4661" y="2567"/>
              <a:ext cx="134" cy="83"/>
              <a:chOff x="1587" y="2969"/>
              <a:chExt cx="192" cy="96"/>
            </a:xfrm>
          </p:grpSpPr>
          <p:sp>
            <p:nvSpPr>
              <p:cNvPr id="34992" name="Oval 212"/>
              <p:cNvSpPr>
                <a:spLocks noChangeArrowheads="1"/>
              </p:cNvSpPr>
              <p:nvPr/>
            </p:nvSpPr>
            <p:spPr bwMode="auto">
              <a:xfrm>
                <a:off x="1731" y="3017"/>
                <a:ext cx="48" cy="4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93" name="Oval 213"/>
              <p:cNvSpPr>
                <a:spLocks noChangeArrowheads="1"/>
              </p:cNvSpPr>
              <p:nvPr/>
            </p:nvSpPr>
            <p:spPr bwMode="auto">
              <a:xfrm>
                <a:off x="1587" y="2969"/>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sp>
          <p:nvSpPr>
            <p:cNvPr id="34886" name="Oval 214"/>
            <p:cNvSpPr>
              <a:spLocks noChangeArrowheads="1"/>
            </p:cNvSpPr>
            <p:nvPr/>
          </p:nvSpPr>
          <p:spPr bwMode="auto">
            <a:xfrm>
              <a:off x="4615" y="2590"/>
              <a:ext cx="66" cy="6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nvGrpSpPr>
            <p:cNvPr id="34887" name="Group 245"/>
            <p:cNvGrpSpPr>
              <a:grpSpLocks/>
            </p:cNvGrpSpPr>
            <p:nvPr/>
          </p:nvGrpSpPr>
          <p:grpSpPr bwMode="auto">
            <a:xfrm>
              <a:off x="4814" y="3365"/>
              <a:ext cx="90" cy="122"/>
              <a:chOff x="3672" y="2933"/>
              <a:chExt cx="96" cy="133"/>
            </a:xfrm>
          </p:grpSpPr>
          <p:sp>
            <p:nvSpPr>
              <p:cNvPr id="34988" name="Oval 241"/>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89" name="Oval 242"/>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90" name="Oval 243"/>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91" name="Oval 244"/>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888" name="Group 246"/>
            <p:cNvGrpSpPr>
              <a:grpSpLocks/>
            </p:cNvGrpSpPr>
            <p:nvPr/>
          </p:nvGrpSpPr>
          <p:grpSpPr bwMode="auto">
            <a:xfrm>
              <a:off x="4703" y="2614"/>
              <a:ext cx="89" cy="122"/>
              <a:chOff x="3672" y="2933"/>
              <a:chExt cx="96" cy="133"/>
            </a:xfrm>
          </p:grpSpPr>
          <p:sp>
            <p:nvSpPr>
              <p:cNvPr id="34984" name="Oval 247"/>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85" name="Oval 248"/>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86" name="Oval 249"/>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87" name="Oval 250"/>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889" name="Group 251"/>
            <p:cNvGrpSpPr>
              <a:grpSpLocks/>
            </p:cNvGrpSpPr>
            <p:nvPr/>
          </p:nvGrpSpPr>
          <p:grpSpPr bwMode="auto">
            <a:xfrm>
              <a:off x="4926" y="2614"/>
              <a:ext cx="89" cy="122"/>
              <a:chOff x="3672" y="2933"/>
              <a:chExt cx="96" cy="133"/>
            </a:xfrm>
          </p:grpSpPr>
          <p:sp>
            <p:nvSpPr>
              <p:cNvPr id="34980" name="Oval 252"/>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81" name="Oval 253"/>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82" name="Oval 254"/>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83" name="Oval 255"/>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890" name="Group 175"/>
            <p:cNvGrpSpPr>
              <a:grpSpLocks/>
            </p:cNvGrpSpPr>
            <p:nvPr/>
          </p:nvGrpSpPr>
          <p:grpSpPr bwMode="auto">
            <a:xfrm rot="-419665">
              <a:off x="4759" y="2564"/>
              <a:ext cx="269" cy="891"/>
              <a:chOff x="3120" y="912"/>
              <a:chExt cx="288" cy="960"/>
            </a:xfrm>
          </p:grpSpPr>
          <p:grpSp>
            <p:nvGrpSpPr>
              <p:cNvPr id="34972" name="Group 176"/>
              <p:cNvGrpSpPr>
                <a:grpSpLocks/>
              </p:cNvGrpSpPr>
              <p:nvPr/>
            </p:nvGrpSpPr>
            <p:grpSpPr bwMode="auto">
              <a:xfrm>
                <a:off x="3120" y="912"/>
                <a:ext cx="288" cy="816"/>
                <a:chOff x="3120" y="912"/>
                <a:chExt cx="288" cy="816"/>
              </a:xfrm>
            </p:grpSpPr>
            <p:sp>
              <p:nvSpPr>
                <p:cNvPr id="34977" name="Line 177"/>
                <p:cNvSpPr>
                  <a:spLocks noChangeShapeType="1"/>
                </p:cNvSpPr>
                <p:nvPr/>
              </p:nvSpPr>
              <p:spPr bwMode="auto">
                <a:xfrm>
                  <a:off x="3120" y="912"/>
                  <a:ext cx="192" cy="720"/>
                </a:xfrm>
                <a:prstGeom prst="line">
                  <a:avLst/>
                </a:prstGeom>
                <a:noFill/>
                <a:ln w="28575">
                  <a:solidFill>
                    <a:srgbClr val="FFFF00"/>
                  </a:solidFill>
                  <a:round/>
                  <a:headEnd/>
                  <a:tailEnd/>
                </a:ln>
              </p:spPr>
              <p:txBody>
                <a:bodyPr/>
                <a:lstStyle/>
                <a:p>
                  <a:endParaRPr lang="it-IT"/>
                </a:p>
              </p:txBody>
            </p:sp>
            <p:sp>
              <p:nvSpPr>
                <p:cNvPr id="34978" name="Line 178"/>
                <p:cNvSpPr>
                  <a:spLocks noChangeShapeType="1"/>
                </p:cNvSpPr>
                <p:nvPr/>
              </p:nvSpPr>
              <p:spPr bwMode="auto">
                <a:xfrm rot="1507579">
                  <a:off x="3216" y="1008"/>
                  <a:ext cx="192" cy="720"/>
                </a:xfrm>
                <a:prstGeom prst="line">
                  <a:avLst/>
                </a:prstGeom>
                <a:noFill/>
                <a:ln w="28575">
                  <a:solidFill>
                    <a:srgbClr val="FFFF00"/>
                  </a:solidFill>
                  <a:round/>
                  <a:headEnd/>
                  <a:tailEnd/>
                </a:ln>
              </p:spPr>
              <p:txBody>
                <a:bodyPr/>
                <a:lstStyle/>
                <a:p>
                  <a:endParaRPr lang="it-IT"/>
                </a:p>
              </p:txBody>
            </p:sp>
            <p:sp>
              <p:nvSpPr>
                <p:cNvPr id="34979" name="Line 179"/>
                <p:cNvSpPr>
                  <a:spLocks noChangeShapeType="1"/>
                </p:cNvSpPr>
                <p:nvPr/>
              </p:nvSpPr>
              <p:spPr bwMode="auto">
                <a:xfrm rot="694188">
                  <a:off x="3168" y="1008"/>
                  <a:ext cx="192" cy="720"/>
                </a:xfrm>
                <a:prstGeom prst="line">
                  <a:avLst/>
                </a:prstGeom>
                <a:noFill/>
                <a:ln w="28575">
                  <a:solidFill>
                    <a:srgbClr val="FFFF00"/>
                  </a:solidFill>
                  <a:round/>
                  <a:headEnd/>
                  <a:tailEnd/>
                </a:ln>
              </p:spPr>
              <p:txBody>
                <a:bodyPr/>
                <a:lstStyle/>
                <a:p>
                  <a:endParaRPr lang="it-IT"/>
                </a:p>
              </p:txBody>
            </p:sp>
          </p:grpSp>
          <p:grpSp>
            <p:nvGrpSpPr>
              <p:cNvPr id="34973" name="Group 180"/>
              <p:cNvGrpSpPr>
                <a:grpSpLocks/>
              </p:cNvGrpSpPr>
              <p:nvPr/>
            </p:nvGrpSpPr>
            <p:grpSpPr bwMode="auto">
              <a:xfrm rot="-8675782">
                <a:off x="3120" y="1056"/>
                <a:ext cx="288" cy="816"/>
                <a:chOff x="3120" y="912"/>
                <a:chExt cx="288" cy="816"/>
              </a:xfrm>
            </p:grpSpPr>
            <p:sp>
              <p:nvSpPr>
                <p:cNvPr id="34974" name="Line 181"/>
                <p:cNvSpPr>
                  <a:spLocks noChangeShapeType="1"/>
                </p:cNvSpPr>
                <p:nvPr/>
              </p:nvSpPr>
              <p:spPr bwMode="auto">
                <a:xfrm>
                  <a:off x="3120" y="912"/>
                  <a:ext cx="192" cy="720"/>
                </a:xfrm>
                <a:prstGeom prst="line">
                  <a:avLst/>
                </a:prstGeom>
                <a:noFill/>
                <a:ln w="28575">
                  <a:solidFill>
                    <a:srgbClr val="FFFF00"/>
                  </a:solidFill>
                  <a:round/>
                  <a:headEnd/>
                  <a:tailEnd/>
                </a:ln>
              </p:spPr>
              <p:txBody>
                <a:bodyPr/>
                <a:lstStyle/>
                <a:p>
                  <a:endParaRPr lang="it-IT"/>
                </a:p>
              </p:txBody>
            </p:sp>
            <p:sp>
              <p:nvSpPr>
                <p:cNvPr id="34975" name="Line 182"/>
                <p:cNvSpPr>
                  <a:spLocks noChangeShapeType="1"/>
                </p:cNvSpPr>
                <p:nvPr/>
              </p:nvSpPr>
              <p:spPr bwMode="auto">
                <a:xfrm rot="1507579">
                  <a:off x="3216" y="1008"/>
                  <a:ext cx="192" cy="720"/>
                </a:xfrm>
                <a:prstGeom prst="line">
                  <a:avLst/>
                </a:prstGeom>
                <a:noFill/>
                <a:ln w="28575">
                  <a:solidFill>
                    <a:srgbClr val="FFFF00"/>
                  </a:solidFill>
                  <a:round/>
                  <a:headEnd/>
                  <a:tailEnd/>
                </a:ln>
              </p:spPr>
              <p:txBody>
                <a:bodyPr/>
                <a:lstStyle/>
                <a:p>
                  <a:endParaRPr lang="it-IT"/>
                </a:p>
              </p:txBody>
            </p:sp>
            <p:sp>
              <p:nvSpPr>
                <p:cNvPr id="34976" name="Line 183"/>
                <p:cNvSpPr>
                  <a:spLocks noChangeShapeType="1"/>
                </p:cNvSpPr>
                <p:nvPr/>
              </p:nvSpPr>
              <p:spPr bwMode="auto">
                <a:xfrm rot="694188">
                  <a:off x="3168" y="1008"/>
                  <a:ext cx="192" cy="720"/>
                </a:xfrm>
                <a:prstGeom prst="line">
                  <a:avLst/>
                </a:prstGeom>
                <a:noFill/>
                <a:ln w="28575">
                  <a:solidFill>
                    <a:srgbClr val="FFFF00"/>
                  </a:solidFill>
                  <a:round/>
                  <a:headEnd/>
                  <a:tailEnd/>
                </a:ln>
              </p:spPr>
              <p:txBody>
                <a:bodyPr/>
                <a:lstStyle/>
                <a:p>
                  <a:endParaRPr lang="it-IT"/>
                </a:p>
              </p:txBody>
            </p:sp>
          </p:grpSp>
        </p:grpSp>
        <p:grpSp>
          <p:nvGrpSpPr>
            <p:cNvPr id="34891" name="Group 323"/>
            <p:cNvGrpSpPr>
              <a:grpSpLocks/>
            </p:cNvGrpSpPr>
            <p:nvPr/>
          </p:nvGrpSpPr>
          <p:grpSpPr bwMode="auto">
            <a:xfrm>
              <a:off x="4568" y="2624"/>
              <a:ext cx="586" cy="820"/>
              <a:chOff x="4512" y="2171"/>
              <a:chExt cx="629" cy="896"/>
            </a:xfrm>
          </p:grpSpPr>
          <p:sp>
            <p:nvSpPr>
              <p:cNvPr id="34892" name="Oval 187"/>
              <p:cNvSpPr>
                <a:spLocks noChangeArrowheads="1"/>
              </p:cNvSpPr>
              <p:nvPr/>
            </p:nvSpPr>
            <p:spPr bwMode="auto">
              <a:xfrm>
                <a:off x="4896" y="2976"/>
                <a:ext cx="97" cy="9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93" name="Oval 188"/>
              <p:cNvSpPr>
                <a:spLocks noChangeArrowheads="1"/>
              </p:cNvSpPr>
              <p:nvPr/>
            </p:nvSpPr>
            <p:spPr bwMode="auto">
              <a:xfrm>
                <a:off x="5040" y="2448"/>
                <a:ext cx="97" cy="9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94" name="Oval 190"/>
              <p:cNvSpPr>
                <a:spLocks noChangeArrowheads="1"/>
              </p:cNvSpPr>
              <p:nvPr/>
            </p:nvSpPr>
            <p:spPr bwMode="auto">
              <a:xfrm>
                <a:off x="5044" y="2701"/>
                <a:ext cx="49" cy="45"/>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95" name="Oval 195"/>
              <p:cNvSpPr>
                <a:spLocks noChangeArrowheads="1"/>
              </p:cNvSpPr>
              <p:nvPr/>
            </p:nvSpPr>
            <p:spPr bwMode="auto">
              <a:xfrm>
                <a:off x="4656" y="2400"/>
                <a:ext cx="49" cy="45"/>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96" name="Oval 196"/>
              <p:cNvSpPr>
                <a:spLocks noChangeArrowheads="1"/>
              </p:cNvSpPr>
              <p:nvPr/>
            </p:nvSpPr>
            <p:spPr bwMode="auto">
              <a:xfrm>
                <a:off x="4659" y="2246"/>
                <a:ext cx="48" cy="45"/>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97" name="Oval 197"/>
              <p:cNvSpPr>
                <a:spLocks noChangeArrowheads="1"/>
              </p:cNvSpPr>
              <p:nvPr/>
            </p:nvSpPr>
            <p:spPr bwMode="auto">
              <a:xfrm>
                <a:off x="5089" y="2799"/>
                <a:ext cx="49" cy="45"/>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98" name="Oval 198"/>
              <p:cNvSpPr>
                <a:spLocks noChangeArrowheads="1"/>
              </p:cNvSpPr>
              <p:nvPr/>
            </p:nvSpPr>
            <p:spPr bwMode="auto">
              <a:xfrm>
                <a:off x="5093" y="2564"/>
                <a:ext cx="48" cy="4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99" name="Oval 199"/>
              <p:cNvSpPr>
                <a:spLocks noChangeArrowheads="1"/>
              </p:cNvSpPr>
              <p:nvPr/>
            </p:nvSpPr>
            <p:spPr bwMode="auto">
              <a:xfrm>
                <a:off x="4944" y="2544"/>
                <a:ext cx="70" cy="6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00" name="Oval 200"/>
              <p:cNvSpPr>
                <a:spLocks noChangeArrowheads="1"/>
              </p:cNvSpPr>
              <p:nvPr/>
            </p:nvSpPr>
            <p:spPr bwMode="auto">
              <a:xfrm>
                <a:off x="4512" y="2256"/>
                <a:ext cx="70" cy="6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01" name="Oval 203"/>
              <p:cNvSpPr>
                <a:spLocks noChangeArrowheads="1"/>
              </p:cNvSpPr>
              <p:nvPr/>
            </p:nvSpPr>
            <p:spPr bwMode="auto">
              <a:xfrm>
                <a:off x="4608" y="2352"/>
                <a:ext cx="71" cy="6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02" name="Oval 204"/>
              <p:cNvSpPr>
                <a:spLocks noChangeArrowheads="1"/>
              </p:cNvSpPr>
              <p:nvPr/>
            </p:nvSpPr>
            <p:spPr bwMode="auto">
              <a:xfrm>
                <a:off x="4659" y="2291"/>
                <a:ext cx="70" cy="6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nvGrpSpPr>
              <p:cNvPr id="34903" name="Group 206"/>
              <p:cNvGrpSpPr>
                <a:grpSpLocks/>
              </p:cNvGrpSpPr>
              <p:nvPr/>
            </p:nvGrpSpPr>
            <p:grpSpPr bwMode="auto">
              <a:xfrm>
                <a:off x="4897" y="2662"/>
                <a:ext cx="189" cy="273"/>
                <a:chOff x="1923" y="2736"/>
                <a:chExt cx="189" cy="288"/>
              </a:xfrm>
            </p:grpSpPr>
            <p:sp>
              <p:nvSpPr>
                <p:cNvPr id="34968" name="Oval 207"/>
                <p:cNvSpPr>
                  <a:spLocks noChangeArrowheads="1"/>
                </p:cNvSpPr>
                <p:nvPr/>
              </p:nvSpPr>
              <p:spPr bwMode="auto">
                <a:xfrm>
                  <a:off x="1923" y="2921"/>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69" name="Oval 208"/>
                <p:cNvSpPr>
                  <a:spLocks noChangeArrowheads="1"/>
                </p:cNvSpPr>
                <p:nvPr/>
              </p:nvSpPr>
              <p:spPr bwMode="auto">
                <a:xfrm>
                  <a:off x="2016" y="2928"/>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70" name="Oval 209"/>
                <p:cNvSpPr>
                  <a:spLocks noChangeArrowheads="1"/>
                </p:cNvSpPr>
                <p:nvPr/>
              </p:nvSpPr>
              <p:spPr bwMode="auto">
                <a:xfrm>
                  <a:off x="2016" y="2736"/>
                  <a:ext cx="96" cy="9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71" name="Oval 210"/>
                <p:cNvSpPr>
                  <a:spLocks noChangeArrowheads="1"/>
                </p:cNvSpPr>
                <p:nvPr/>
              </p:nvSpPr>
              <p:spPr bwMode="auto">
                <a:xfrm>
                  <a:off x="2019" y="2825"/>
                  <a:ext cx="70" cy="7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sp>
            <p:nvSpPr>
              <p:cNvPr id="34904" name="Oval 215"/>
              <p:cNvSpPr>
                <a:spLocks noChangeArrowheads="1"/>
              </p:cNvSpPr>
              <p:nvPr/>
            </p:nvSpPr>
            <p:spPr bwMode="auto">
              <a:xfrm>
                <a:off x="4608" y="2400"/>
                <a:ext cx="70" cy="66"/>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905" name="Oval 216"/>
              <p:cNvSpPr>
                <a:spLocks noChangeArrowheads="1"/>
              </p:cNvSpPr>
              <p:nvPr/>
            </p:nvSpPr>
            <p:spPr bwMode="auto">
              <a:xfrm>
                <a:off x="4589" y="2907"/>
                <a:ext cx="70" cy="6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06" name="Oval 219"/>
              <p:cNvSpPr>
                <a:spLocks noChangeArrowheads="1"/>
              </p:cNvSpPr>
              <p:nvPr/>
            </p:nvSpPr>
            <p:spPr bwMode="auto">
              <a:xfrm>
                <a:off x="4608" y="2832"/>
                <a:ext cx="70" cy="6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07" name="Oval 220"/>
              <p:cNvSpPr>
                <a:spLocks noChangeArrowheads="1"/>
              </p:cNvSpPr>
              <p:nvPr/>
            </p:nvSpPr>
            <p:spPr bwMode="auto">
              <a:xfrm>
                <a:off x="4704" y="2688"/>
                <a:ext cx="70" cy="6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08" name="Oval 221"/>
              <p:cNvSpPr>
                <a:spLocks noChangeArrowheads="1"/>
              </p:cNvSpPr>
              <p:nvPr/>
            </p:nvSpPr>
            <p:spPr bwMode="auto">
              <a:xfrm>
                <a:off x="4656" y="2688"/>
                <a:ext cx="70" cy="6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09" name="Oval 222"/>
              <p:cNvSpPr>
                <a:spLocks noChangeArrowheads="1"/>
              </p:cNvSpPr>
              <p:nvPr/>
            </p:nvSpPr>
            <p:spPr bwMode="auto">
              <a:xfrm>
                <a:off x="4848" y="2496"/>
                <a:ext cx="70" cy="6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0" name="Oval 223"/>
              <p:cNvSpPr>
                <a:spLocks noChangeArrowheads="1"/>
              </p:cNvSpPr>
              <p:nvPr/>
            </p:nvSpPr>
            <p:spPr bwMode="auto">
              <a:xfrm>
                <a:off x="4848" y="2592"/>
                <a:ext cx="93" cy="88"/>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1" name="Oval 224"/>
              <p:cNvSpPr>
                <a:spLocks noChangeArrowheads="1"/>
              </p:cNvSpPr>
              <p:nvPr/>
            </p:nvSpPr>
            <p:spPr bwMode="auto">
              <a:xfrm>
                <a:off x="4944" y="2352"/>
                <a:ext cx="70" cy="6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2" name="Oval 225"/>
              <p:cNvSpPr>
                <a:spLocks noChangeArrowheads="1"/>
              </p:cNvSpPr>
              <p:nvPr/>
            </p:nvSpPr>
            <p:spPr bwMode="auto">
              <a:xfrm>
                <a:off x="5040" y="2304"/>
                <a:ext cx="70" cy="6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3" name="Oval 226"/>
              <p:cNvSpPr>
                <a:spLocks noChangeArrowheads="1"/>
              </p:cNvSpPr>
              <p:nvPr/>
            </p:nvSpPr>
            <p:spPr bwMode="auto">
              <a:xfrm>
                <a:off x="4992" y="2256"/>
                <a:ext cx="70" cy="6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4" name="Oval 227"/>
              <p:cNvSpPr>
                <a:spLocks noChangeArrowheads="1"/>
              </p:cNvSpPr>
              <p:nvPr/>
            </p:nvSpPr>
            <p:spPr bwMode="auto">
              <a:xfrm>
                <a:off x="4752" y="2544"/>
                <a:ext cx="93" cy="88"/>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5" name="Oval 228"/>
              <p:cNvSpPr>
                <a:spLocks noChangeArrowheads="1"/>
              </p:cNvSpPr>
              <p:nvPr/>
            </p:nvSpPr>
            <p:spPr bwMode="auto">
              <a:xfrm>
                <a:off x="4752" y="2400"/>
                <a:ext cx="93" cy="88"/>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6" name="Oval 229"/>
              <p:cNvSpPr>
                <a:spLocks noChangeArrowheads="1"/>
              </p:cNvSpPr>
              <p:nvPr/>
            </p:nvSpPr>
            <p:spPr bwMode="auto">
              <a:xfrm>
                <a:off x="4800" y="2448"/>
                <a:ext cx="93" cy="88"/>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7" name="Oval 230"/>
              <p:cNvSpPr>
                <a:spLocks noChangeArrowheads="1"/>
              </p:cNvSpPr>
              <p:nvPr/>
            </p:nvSpPr>
            <p:spPr bwMode="auto">
              <a:xfrm>
                <a:off x="4704" y="2208"/>
                <a:ext cx="93" cy="88"/>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8" name="Oval 231"/>
              <p:cNvSpPr>
                <a:spLocks noChangeArrowheads="1"/>
              </p:cNvSpPr>
              <p:nvPr/>
            </p:nvSpPr>
            <p:spPr bwMode="auto">
              <a:xfrm>
                <a:off x="4848" y="2688"/>
                <a:ext cx="93" cy="88"/>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19" name="Oval 232"/>
              <p:cNvSpPr>
                <a:spLocks noChangeArrowheads="1"/>
              </p:cNvSpPr>
              <p:nvPr/>
            </p:nvSpPr>
            <p:spPr bwMode="auto">
              <a:xfrm>
                <a:off x="4752" y="2736"/>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20" name="Oval 233"/>
              <p:cNvSpPr>
                <a:spLocks noChangeArrowheads="1"/>
              </p:cNvSpPr>
              <p:nvPr/>
            </p:nvSpPr>
            <p:spPr bwMode="auto">
              <a:xfrm>
                <a:off x="4752" y="2832"/>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21" name="Oval 234"/>
              <p:cNvSpPr>
                <a:spLocks noChangeArrowheads="1"/>
              </p:cNvSpPr>
              <p:nvPr/>
            </p:nvSpPr>
            <p:spPr bwMode="auto">
              <a:xfrm>
                <a:off x="4608" y="288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22" name="Oval 235"/>
              <p:cNvSpPr>
                <a:spLocks noChangeArrowheads="1"/>
              </p:cNvSpPr>
              <p:nvPr/>
            </p:nvSpPr>
            <p:spPr bwMode="auto">
              <a:xfrm>
                <a:off x="4848" y="278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23" name="Oval 236"/>
              <p:cNvSpPr>
                <a:spLocks noChangeArrowheads="1"/>
              </p:cNvSpPr>
              <p:nvPr/>
            </p:nvSpPr>
            <p:spPr bwMode="auto">
              <a:xfrm>
                <a:off x="4848" y="2832"/>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24" name="Oval 237"/>
              <p:cNvSpPr>
                <a:spLocks noChangeArrowheads="1"/>
              </p:cNvSpPr>
              <p:nvPr/>
            </p:nvSpPr>
            <p:spPr bwMode="auto">
              <a:xfrm>
                <a:off x="4836" y="2802"/>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25" name="Oval 238"/>
              <p:cNvSpPr>
                <a:spLocks noChangeArrowheads="1"/>
              </p:cNvSpPr>
              <p:nvPr/>
            </p:nvSpPr>
            <p:spPr bwMode="auto">
              <a:xfrm>
                <a:off x="4944" y="2448"/>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26" name="Oval 239"/>
              <p:cNvSpPr>
                <a:spLocks noChangeArrowheads="1"/>
              </p:cNvSpPr>
              <p:nvPr/>
            </p:nvSpPr>
            <p:spPr bwMode="auto">
              <a:xfrm>
                <a:off x="4896" y="240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27" name="Oval 240"/>
              <p:cNvSpPr>
                <a:spLocks noChangeArrowheads="1"/>
              </p:cNvSpPr>
              <p:nvPr/>
            </p:nvSpPr>
            <p:spPr bwMode="auto">
              <a:xfrm>
                <a:off x="4944" y="242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nvGrpSpPr>
              <p:cNvPr id="34928" name="Group 256"/>
              <p:cNvGrpSpPr>
                <a:grpSpLocks/>
              </p:cNvGrpSpPr>
              <p:nvPr/>
            </p:nvGrpSpPr>
            <p:grpSpPr bwMode="auto">
              <a:xfrm>
                <a:off x="4800" y="2640"/>
                <a:ext cx="96" cy="133"/>
                <a:chOff x="3672" y="2933"/>
                <a:chExt cx="96" cy="133"/>
              </a:xfrm>
            </p:grpSpPr>
            <p:sp>
              <p:nvSpPr>
                <p:cNvPr id="34964" name="Oval 257"/>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65" name="Oval 258"/>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66" name="Oval 259"/>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67" name="Oval 260"/>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929" name="Group 261"/>
              <p:cNvGrpSpPr>
                <a:grpSpLocks/>
              </p:cNvGrpSpPr>
              <p:nvPr/>
            </p:nvGrpSpPr>
            <p:grpSpPr bwMode="auto">
              <a:xfrm>
                <a:off x="4704" y="2256"/>
                <a:ext cx="96" cy="133"/>
                <a:chOff x="3672" y="2933"/>
                <a:chExt cx="96" cy="133"/>
              </a:xfrm>
            </p:grpSpPr>
            <p:sp>
              <p:nvSpPr>
                <p:cNvPr id="34960" name="Oval 262"/>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61" name="Oval 263"/>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62" name="Oval 264"/>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63" name="Oval 265"/>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930" name="Group 266"/>
              <p:cNvGrpSpPr>
                <a:grpSpLocks/>
              </p:cNvGrpSpPr>
              <p:nvPr/>
            </p:nvGrpSpPr>
            <p:grpSpPr bwMode="auto">
              <a:xfrm>
                <a:off x="4896" y="2496"/>
                <a:ext cx="96" cy="133"/>
                <a:chOff x="3672" y="2933"/>
                <a:chExt cx="96" cy="133"/>
              </a:xfrm>
            </p:grpSpPr>
            <p:sp>
              <p:nvSpPr>
                <p:cNvPr id="34956" name="Oval 267"/>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57" name="Oval 268"/>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58" name="Oval 269"/>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59" name="Oval 270"/>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931" name="Group 271"/>
              <p:cNvGrpSpPr>
                <a:grpSpLocks/>
              </p:cNvGrpSpPr>
              <p:nvPr/>
            </p:nvGrpSpPr>
            <p:grpSpPr bwMode="auto">
              <a:xfrm>
                <a:off x="4656" y="2736"/>
                <a:ext cx="96" cy="133"/>
                <a:chOff x="3672" y="2933"/>
                <a:chExt cx="96" cy="133"/>
              </a:xfrm>
            </p:grpSpPr>
            <p:sp>
              <p:nvSpPr>
                <p:cNvPr id="34952" name="Oval 272"/>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53" name="Oval 273"/>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54" name="Oval 274"/>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55" name="Oval 275"/>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932" name="Group 276"/>
              <p:cNvGrpSpPr>
                <a:grpSpLocks/>
              </p:cNvGrpSpPr>
              <p:nvPr/>
            </p:nvGrpSpPr>
            <p:grpSpPr bwMode="auto">
              <a:xfrm>
                <a:off x="4800" y="2256"/>
                <a:ext cx="96" cy="133"/>
                <a:chOff x="3672" y="2933"/>
                <a:chExt cx="96" cy="133"/>
              </a:xfrm>
            </p:grpSpPr>
            <p:sp>
              <p:nvSpPr>
                <p:cNvPr id="34948" name="Oval 277"/>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49" name="Oval 278"/>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50" name="Oval 279"/>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51" name="Oval 280"/>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933" name="Group 307"/>
              <p:cNvGrpSpPr>
                <a:grpSpLocks/>
              </p:cNvGrpSpPr>
              <p:nvPr/>
            </p:nvGrpSpPr>
            <p:grpSpPr bwMode="auto">
              <a:xfrm>
                <a:off x="4776" y="2171"/>
                <a:ext cx="96" cy="133"/>
                <a:chOff x="3672" y="2933"/>
                <a:chExt cx="96" cy="133"/>
              </a:xfrm>
            </p:grpSpPr>
            <p:sp>
              <p:nvSpPr>
                <p:cNvPr id="34944" name="Oval 308"/>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45" name="Oval 309"/>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46" name="Oval 310"/>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47" name="Oval 311"/>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934" name="Group 312"/>
              <p:cNvGrpSpPr>
                <a:grpSpLocks/>
              </p:cNvGrpSpPr>
              <p:nvPr/>
            </p:nvGrpSpPr>
            <p:grpSpPr bwMode="auto">
              <a:xfrm>
                <a:off x="4800" y="2891"/>
                <a:ext cx="96" cy="133"/>
                <a:chOff x="3672" y="2933"/>
                <a:chExt cx="96" cy="133"/>
              </a:xfrm>
            </p:grpSpPr>
            <p:sp>
              <p:nvSpPr>
                <p:cNvPr id="34940" name="Oval 313"/>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41" name="Oval 314"/>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42" name="Oval 315"/>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43" name="Oval 316"/>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nvGrpSpPr>
              <p:cNvPr id="34935" name="Group 317"/>
              <p:cNvGrpSpPr>
                <a:grpSpLocks/>
              </p:cNvGrpSpPr>
              <p:nvPr/>
            </p:nvGrpSpPr>
            <p:grpSpPr bwMode="auto">
              <a:xfrm rot="-6918528">
                <a:off x="4704" y="2880"/>
                <a:ext cx="96" cy="133"/>
                <a:chOff x="3672" y="2933"/>
                <a:chExt cx="96" cy="133"/>
              </a:xfrm>
            </p:grpSpPr>
            <p:sp>
              <p:nvSpPr>
                <p:cNvPr id="34936" name="Oval 318"/>
                <p:cNvSpPr>
                  <a:spLocks noChangeArrowheads="1"/>
                </p:cNvSpPr>
                <p:nvPr/>
              </p:nvSpPr>
              <p:spPr bwMode="auto">
                <a:xfrm>
                  <a:off x="3675" y="293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37" name="Oval 319"/>
                <p:cNvSpPr>
                  <a:spLocks noChangeArrowheads="1"/>
                </p:cNvSpPr>
                <p:nvPr/>
              </p:nvSpPr>
              <p:spPr bwMode="auto">
                <a:xfrm>
                  <a:off x="3720" y="2964"/>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38" name="Oval 320"/>
                <p:cNvSpPr>
                  <a:spLocks noChangeArrowheads="1"/>
                </p:cNvSpPr>
                <p:nvPr/>
              </p:nvSpPr>
              <p:spPr bwMode="auto">
                <a:xfrm>
                  <a:off x="3672" y="2990"/>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sp>
              <p:nvSpPr>
                <p:cNvPr id="34939" name="Oval 321"/>
                <p:cNvSpPr>
                  <a:spLocks noChangeArrowheads="1"/>
                </p:cNvSpPr>
                <p:nvPr/>
              </p:nvSpPr>
              <p:spPr bwMode="auto">
                <a:xfrm>
                  <a:off x="3684" y="3023"/>
                  <a:ext cx="48" cy="43"/>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noFill/>
                  <a:round/>
                  <a:headEnd/>
                  <a:tailEnd/>
                </a:ln>
              </p:spPr>
              <p:txBody>
                <a:bodyPr wrap="none" anchor="ctr"/>
                <a:lstStyle/>
                <a:p>
                  <a:endParaRPr lang="it-IT"/>
                </a:p>
              </p:txBody>
            </p:sp>
          </p:grpSp>
        </p:grpSp>
      </p:grpSp>
      <p:sp>
        <p:nvSpPr>
          <p:cNvPr id="34827" name="Rectangle 328"/>
          <p:cNvSpPr>
            <a:spLocks noGrp="1" noChangeArrowheads="1"/>
          </p:cNvSpPr>
          <p:nvPr>
            <p:ph type="title" idx="4294967295"/>
          </p:nvPr>
        </p:nvSpPr>
        <p:spPr>
          <a:xfrm>
            <a:off x="685800" y="381000"/>
            <a:ext cx="7772400" cy="685800"/>
          </a:xfrm>
        </p:spPr>
        <p:txBody>
          <a:bodyPr/>
          <a:lstStyle/>
          <a:p>
            <a:pPr eaLnBrk="1" hangingPunct="1"/>
            <a:r>
              <a:rPr lang="it-IT" smtClean="0"/>
              <a:t>Patogenesi</a:t>
            </a:r>
            <a:endParaRPr lang="en-GB" smtClean="0"/>
          </a:p>
        </p:txBody>
      </p:sp>
      <p:grpSp>
        <p:nvGrpSpPr>
          <p:cNvPr id="34828" name="Group 341"/>
          <p:cNvGrpSpPr>
            <a:grpSpLocks/>
          </p:cNvGrpSpPr>
          <p:nvPr/>
        </p:nvGrpSpPr>
        <p:grpSpPr bwMode="auto">
          <a:xfrm>
            <a:off x="1793875" y="3276600"/>
            <a:ext cx="2592388" cy="1838325"/>
            <a:chOff x="1130" y="2064"/>
            <a:chExt cx="1633" cy="1158"/>
          </a:xfrm>
        </p:grpSpPr>
        <p:sp>
          <p:nvSpPr>
            <p:cNvPr id="19575" name="Freeform 119"/>
            <p:cNvSpPr>
              <a:spLocks/>
            </p:cNvSpPr>
            <p:nvPr/>
          </p:nvSpPr>
          <p:spPr bwMode="auto">
            <a:xfrm rot="426773">
              <a:off x="1130" y="2183"/>
              <a:ext cx="1228" cy="988"/>
            </a:xfrm>
            <a:custGeom>
              <a:avLst/>
              <a:gdLst/>
              <a:ahLst/>
              <a:cxnLst>
                <a:cxn ang="0">
                  <a:pos x="190" y="181"/>
                </a:cxn>
                <a:cxn ang="0">
                  <a:pos x="21" y="419"/>
                </a:cxn>
                <a:cxn ang="0">
                  <a:pos x="72" y="880"/>
                </a:cxn>
                <a:cxn ang="0">
                  <a:pos x="452" y="1077"/>
                </a:cxn>
                <a:cxn ang="0">
                  <a:pos x="896" y="1001"/>
                </a:cxn>
                <a:cxn ang="0">
                  <a:pos x="1158" y="928"/>
                </a:cxn>
                <a:cxn ang="0">
                  <a:pos x="1257" y="832"/>
                </a:cxn>
                <a:cxn ang="0">
                  <a:pos x="777" y="838"/>
                </a:cxn>
                <a:cxn ang="0">
                  <a:pos x="990" y="628"/>
                </a:cxn>
                <a:cxn ang="0">
                  <a:pos x="762" y="475"/>
                </a:cxn>
                <a:cxn ang="0">
                  <a:pos x="921" y="217"/>
                </a:cxn>
                <a:cxn ang="0">
                  <a:pos x="933" y="22"/>
                </a:cxn>
                <a:cxn ang="0">
                  <a:pos x="603" y="86"/>
                </a:cxn>
                <a:cxn ang="0">
                  <a:pos x="190" y="181"/>
                </a:cxn>
              </a:cxnLst>
              <a:rect l="0" t="0" r="r" b="b"/>
              <a:pathLst>
                <a:path w="1320" h="1080">
                  <a:moveTo>
                    <a:pt x="190" y="181"/>
                  </a:moveTo>
                  <a:cubicBezTo>
                    <a:pt x="93" y="236"/>
                    <a:pt x="40" y="303"/>
                    <a:pt x="21" y="419"/>
                  </a:cubicBezTo>
                  <a:cubicBezTo>
                    <a:pt x="3" y="531"/>
                    <a:pt x="0" y="770"/>
                    <a:pt x="72" y="880"/>
                  </a:cubicBezTo>
                  <a:cubicBezTo>
                    <a:pt x="144" y="990"/>
                    <a:pt x="315" y="1057"/>
                    <a:pt x="452" y="1077"/>
                  </a:cubicBezTo>
                  <a:cubicBezTo>
                    <a:pt x="566" y="1080"/>
                    <a:pt x="779" y="1026"/>
                    <a:pt x="896" y="1001"/>
                  </a:cubicBezTo>
                  <a:cubicBezTo>
                    <a:pt x="960" y="983"/>
                    <a:pt x="1085" y="958"/>
                    <a:pt x="1158" y="928"/>
                  </a:cubicBezTo>
                  <a:cubicBezTo>
                    <a:pt x="1230" y="899"/>
                    <a:pt x="1320" y="847"/>
                    <a:pt x="1257" y="832"/>
                  </a:cubicBezTo>
                  <a:cubicBezTo>
                    <a:pt x="1194" y="817"/>
                    <a:pt x="821" y="872"/>
                    <a:pt x="777" y="838"/>
                  </a:cubicBezTo>
                  <a:cubicBezTo>
                    <a:pt x="733" y="804"/>
                    <a:pt x="992" y="688"/>
                    <a:pt x="990" y="628"/>
                  </a:cubicBezTo>
                  <a:cubicBezTo>
                    <a:pt x="988" y="568"/>
                    <a:pt x="774" y="543"/>
                    <a:pt x="762" y="475"/>
                  </a:cubicBezTo>
                  <a:cubicBezTo>
                    <a:pt x="750" y="407"/>
                    <a:pt x="892" y="293"/>
                    <a:pt x="921" y="217"/>
                  </a:cubicBezTo>
                  <a:cubicBezTo>
                    <a:pt x="950" y="141"/>
                    <a:pt x="986" y="44"/>
                    <a:pt x="933" y="22"/>
                  </a:cubicBezTo>
                  <a:cubicBezTo>
                    <a:pt x="880" y="0"/>
                    <a:pt x="727" y="60"/>
                    <a:pt x="603" y="86"/>
                  </a:cubicBezTo>
                  <a:cubicBezTo>
                    <a:pt x="479" y="112"/>
                    <a:pt x="287" y="126"/>
                    <a:pt x="190" y="181"/>
                  </a:cubicBezTo>
                  <a:close/>
                </a:path>
              </a:pathLst>
            </a:cu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cap="flat" cmpd="sng">
              <a:noFill/>
              <a:prstDash val="solid"/>
              <a:round/>
              <a:headEnd/>
              <a:tailEnd/>
            </a:ln>
            <a:effectLst/>
          </p:spPr>
          <p:txBody>
            <a:bodyPr/>
            <a:lstStyle/>
            <a:p>
              <a:pPr>
                <a:defRPr/>
              </a:pPr>
              <a:endParaRPr lang="it-IT"/>
            </a:p>
          </p:txBody>
        </p:sp>
        <p:sp>
          <p:nvSpPr>
            <p:cNvPr id="19576" name="Oval 120"/>
            <p:cNvSpPr>
              <a:spLocks noChangeArrowheads="1"/>
            </p:cNvSpPr>
            <p:nvPr/>
          </p:nvSpPr>
          <p:spPr bwMode="auto">
            <a:xfrm rot="-1713812">
              <a:off x="1243" y="2460"/>
              <a:ext cx="535" cy="476"/>
            </a:xfrm>
            <a:prstGeom prst="ellipse">
              <a:avLst/>
            </a:prstGeom>
            <a:gradFill rotWithShape="0">
              <a:gsLst>
                <a:gs pos="0">
                  <a:schemeClr val="accent2">
                    <a:gamma/>
                    <a:shade val="46275"/>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it-IT"/>
            </a:p>
          </p:txBody>
        </p:sp>
        <p:sp>
          <p:nvSpPr>
            <p:cNvPr id="34831" name="Oval 121"/>
            <p:cNvSpPr>
              <a:spLocks noChangeArrowheads="1"/>
            </p:cNvSpPr>
            <p:nvPr/>
          </p:nvSpPr>
          <p:spPr bwMode="auto">
            <a:xfrm rot="426773">
              <a:off x="1794" y="2858"/>
              <a:ext cx="77" cy="7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32" name="Oval 122"/>
            <p:cNvSpPr>
              <a:spLocks noChangeArrowheads="1"/>
            </p:cNvSpPr>
            <p:nvPr/>
          </p:nvSpPr>
          <p:spPr bwMode="auto">
            <a:xfrm rot="426773">
              <a:off x="1860" y="2945"/>
              <a:ext cx="76" cy="8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33" name="Oval 123"/>
            <p:cNvSpPr>
              <a:spLocks noChangeArrowheads="1"/>
            </p:cNvSpPr>
            <p:nvPr/>
          </p:nvSpPr>
          <p:spPr bwMode="auto">
            <a:xfrm rot="426773">
              <a:off x="1946" y="2877"/>
              <a:ext cx="76" cy="7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34" name="Oval 124"/>
            <p:cNvSpPr>
              <a:spLocks noChangeArrowheads="1"/>
            </p:cNvSpPr>
            <p:nvPr/>
          </p:nvSpPr>
          <p:spPr bwMode="auto">
            <a:xfrm rot="426773">
              <a:off x="1965" y="2718"/>
              <a:ext cx="76" cy="80"/>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35" name="Oval 125"/>
            <p:cNvSpPr>
              <a:spLocks noChangeArrowheads="1"/>
            </p:cNvSpPr>
            <p:nvPr/>
          </p:nvSpPr>
          <p:spPr bwMode="auto">
            <a:xfrm rot="426773">
              <a:off x="1929" y="3031"/>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36" name="Oval 126"/>
            <p:cNvSpPr>
              <a:spLocks noChangeArrowheads="1"/>
            </p:cNvSpPr>
            <p:nvPr/>
          </p:nvSpPr>
          <p:spPr bwMode="auto">
            <a:xfrm rot="426773">
              <a:off x="2071" y="2809"/>
              <a:ext cx="39"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37" name="Oval 127"/>
            <p:cNvSpPr>
              <a:spLocks noChangeArrowheads="1"/>
            </p:cNvSpPr>
            <p:nvPr/>
          </p:nvSpPr>
          <p:spPr bwMode="auto">
            <a:xfrm rot="426773">
              <a:off x="2058" y="2607"/>
              <a:ext cx="38" cy="4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38" name="Oval 128"/>
            <p:cNvSpPr>
              <a:spLocks noChangeArrowheads="1"/>
            </p:cNvSpPr>
            <p:nvPr/>
          </p:nvSpPr>
          <p:spPr bwMode="auto">
            <a:xfrm rot="426773">
              <a:off x="2211" y="2626"/>
              <a:ext cx="38" cy="4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39" name="Oval 129"/>
            <p:cNvSpPr>
              <a:spLocks noChangeArrowheads="1"/>
            </p:cNvSpPr>
            <p:nvPr/>
          </p:nvSpPr>
          <p:spPr bwMode="auto">
            <a:xfrm rot="426773">
              <a:off x="1912" y="2550"/>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0" name="Oval 130"/>
            <p:cNvSpPr>
              <a:spLocks noChangeArrowheads="1"/>
            </p:cNvSpPr>
            <p:nvPr/>
          </p:nvSpPr>
          <p:spPr bwMode="auto">
            <a:xfrm rot="426773">
              <a:off x="2186" y="2824"/>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1" name="Oval 131"/>
            <p:cNvSpPr>
              <a:spLocks noChangeArrowheads="1"/>
            </p:cNvSpPr>
            <p:nvPr/>
          </p:nvSpPr>
          <p:spPr bwMode="auto">
            <a:xfrm rot="426773">
              <a:off x="1864" y="2624"/>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2" name="Oval 132"/>
            <p:cNvSpPr>
              <a:spLocks noChangeArrowheads="1"/>
            </p:cNvSpPr>
            <p:nvPr/>
          </p:nvSpPr>
          <p:spPr bwMode="auto">
            <a:xfrm rot="426773">
              <a:off x="1817" y="2379"/>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3" name="Oval 133"/>
            <p:cNvSpPr>
              <a:spLocks noChangeArrowheads="1"/>
            </p:cNvSpPr>
            <p:nvPr/>
          </p:nvSpPr>
          <p:spPr bwMode="auto">
            <a:xfrm rot="426773">
              <a:off x="2167" y="2980"/>
              <a:ext cx="38" cy="41"/>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4" name="Oval 134"/>
            <p:cNvSpPr>
              <a:spLocks noChangeArrowheads="1"/>
            </p:cNvSpPr>
            <p:nvPr/>
          </p:nvSpPr>
          <p:spPr bwMode="auto">
            <a:xfrm rot="426773">
              <a:off x="2299" y="2838"/>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5" name="Oval 135"/>
            <p:cNvSpPr>
              <a:spLocks noChangeArrowheads="1"/>
            </p:cNvSpPr>
            <p:nvPr/>
          </p:nvSpPr>
          <p:spPr bwMode="auto">
            <a:xfrm rot="426773">
              <a:off x="1701" y="3003"/>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6" name="Oval 136"/>
            <p:cNvSpPr>
              <a:spLocks noChangeArrowheads="1"/>
            </p:cNvSpPr>
            <p:nvPr/>
          </p:nvSpPr>
          <p:spPr bwMode="auto">
            <a:xfrm rot="426773">
              <a:off x="2125" y="2696"/>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7" name="Oval 137"/>
            <p:cNvSpPr>
              <a:spLocks noChangeArrowheads="1"/>
            </p:cNvSpPr>
            <p:nvPr/>
          </p:nvSpPr>
          <p:spPr bwMode="auto">
            <a:xfrm rot="426773">
              <a:off x="1881" y="2787"/>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8" name="Oval 138"/>
            <p:cNvSpPr>
              <a:spLocks noChangeArrowheads="1"/>
            </p:cNvSpPr>
            <p:nvPr/>
          </p:nvSpPr>
          <p:spPr bwMode="auto">
            <a:xfrm rot="426773">
              <a:off x="2256" y="2976"/>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49" name="Oval 139"/>
            <p:cNvSpPr>
              <a:spLocks noChangeArrowheads="1"/>
            </p:cNvSpPr>
            <p:nvPr/>
          </p:nvSpPr>
          <p:spPr bwMode="auto">
            <a:xfrm rot="426773">
              <a:off x="1627" y="2356"/>
              <a:ext cx="55" cy="5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50" name="Oval 140"/>
            <p:cNvSpPr>
              <a:spLocks noChangeArrowheads="1"/>
            </p:cNvSpPr>
            <p:nvPr/>
          </p:nvSpPr>
          <p:spPr bwMode="auto">
            <a:xfrm rot="426773">
              <a:off x="1591" y="2951"/>
              <a:ext cx="56" cy="5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51" name="Oval 141"/>
            <p:cNvSpPr>
              <a:spLocks noChangeArrowheads="1"/>
            </p:cNvSpPr>
            <p:nvPr/>
          </p:nvSpPr>
          <p:spPr bwMode="auto">
            <a:xfrm rot="426773">
              <a:off x="2237" y="2711"/>
              <a:ext cx="55"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52" name="Oval 142"/>
            <p:cNvSpPr>
              <a:spLocks noChangeArrowheads="1"/>
            </p:cNvSpPr>
            <p:nvPr/>
          </p:nvSpPr>
          <p:spPr bwMode="auto">
            <a:xfrm rot="426773">
              <a:off x="2029" y="2526"/>
              <a:ext cx="56" cy="5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53" name="Oval 143"/>
            <p:cNvSpPr>
              <a:spLocks noChangeArrowheads="1"/>
            </p:cNvSpPr>
            <p:nvPr/>
          </p:nvSpPr>
          <p:spPr bwMode="auto">
            <a:xfrm rot="426773">
              <a:off x="1878" y="2507"/>
              <a:ext cx="55" cy="5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54" name="Oval 144"/>
            <p:cNvSpPr>
              <a:spLocks noChangeArrowheads="1"/>
            </p:cNvSpPr>
            <p:nvPr/>
          </p:nvSpPr>
          <p:spPr bwMode="auto">
            <a:xfrm rot="426773">
              <a:off x="1811" y="2418"/>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55" name="Oval 145"/>
            <p:cNvSpPr>
              <a:spLocks noChangeArrowheads="1"/>
            </p:cNvSpPr>
            <p:nvPr/>
          </p:nvSpPr>
          <p:spPr bwMode="auto">
            <a:xfrm rot="426773">
              <a:off x="2136" y="2899"/>
              <a:ext cx="56" cy="57"/>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19602" name="Freeform 146"/>
            <p:cNvSpPr>
              <a:spLocks/>
            </p:cNvSpPr>
            <p:nvPr/>
          </p:nvSpPr>
          <p:spPr bwMode="auto">
            <a:xfrm rot="2123387">
              <a:off x="2063" y="2282"/>
              <a:ext cx="537" cy="219"/>
            </a:xfrm>
            <a:custGeom>
              <a:avLst/>
              <a:gdLst/>
              <a:ahLst/>
              <a:cxnLst>
                <a:cxn ang="0">
                  <a:pos x="316" y="150"/>
                </a:cxn>
                <a:cxn ang="0">
                  <a:pos x="509" y="221"/>
                </a:cxn>
                <a:cxn ang="0">
                  <a:pos x="539" y="141"/>
                </a:cxn>
                <a:cxn ang="0">
                  <a:pos x="280" y="0"/>
                </a:cxn>
                <a:cxn ang="0">
                  <a:pos x="33" y="139"/>
                </a:cxn>
                <a:cxn ang="0">
                  <a:pos x="85" y="237"/>
                </a:cxn>
                <a:cxn ang="0">
                  <a:pos x="316" y="150"/>
                </a:cxn>
              </a:cxnLst>
              <a:rect l="0" t="0" r="r" b="b"/>
              <a:pathLst>
                <a:path w="577" h="239">
                  <a:moveTo>
                    <a:pt x="316" y="150"/>
                  </a:moveTo>
                  <a:cubicBezTo>
                    <a:pt x="387" y="147"/>
                    <a:pt x="472" y="222"/>
                    <a:pt x="509" y="221"/>
                  </a:cubicBezTo>
                  <a:cubicBezTo>
                    <a:pt x="546" y="220"/>
                    <a:pt x="577" y="178"/>
                    <a:pt x="539" y="141"/>
                  </a:cubicBezTo>
                  <a:cubicBezTo>
                    <a:pt x="501" y="104"/>
                    <a:pt x="364" y="0"/>
                    <a:pt x="280" y="0"/>
                  </a:cubicBezTo>
                  <a:cubicBezTo>
                    <a:pt x="196" y="0"/>
                    <a:pt x="66" y="99"/>
                    <a:pt x="33" y="139"/>
                  </a:cubicBezTo>
                  <a:cubicBezTo>
                    <a:pt x="0" y="179"/>
                    <a:pt x="38" y="235"/>
                    <a:pt x="85" y="237"/>
                  </a:cubicBezTo>
                  <a:cubicBezTo>
                    <a:pt x="132" y="239"/>
                    <a:pt x="245" y="153"/>
                    <a:pt x="316" y="150"/>
                  </a:cubicBezTo>
                  <a:close/>
                </a:path>
              </a:pathLst>
            </a:cu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cap="flat" cmpd="sng">
              <a:noFill/>
              <a:prstDash val="solid"/>
              <a:round/>
              <a:headEnd/>
              <a:tailEnd/>
            </a:ln>
            <a:effectLst/>
          </p:spPr>
          <p:txBody>
            <a:bodyPr/>
            <a:lstStyle/>
            <a:p>
              <a:pPr>
                <a:defRPr/>
              </a:pPr>
              <a:endParaRPr lang="it-IT"/>
            </a:p>
          </p:txBody>
        </p:sp>
        <p:sp>
          <p:nvSpPr>
            <p:cNvPr id="19603" name="Freeform 147"/>
            <p:cNvSpPr>
              <a:spLocks/>
            </p:cNvSpPr>
            <p:nvPr/>
          </p:nvSpPr>
          <p:spPr bwMode="auto">
            <a:xfrm rot="426773">
              <a:off x="2363" y="2695"/>
              <a:ext cx="160" cy="351"/>
            </a:xfrm>
            <a:custGeom>
              <a:avLst/>
              <a:gdLst/>
              <a:ahLst/>
              <a:cxnLst>
                <a:cxn ang="0">
                  <a:pos x="31" y="124"/>
                </a:cxn>
                <a:cxn ang="0">
                  <a:pos x="10" y="329"/>
                </a:cxn>
                <a:cxn ang="0">
                  <a:pos x="95" y="338"/>
                </a:cxn>
                <a:cxn ang="0">
                  <a:pos x="168" y="52"/>
                </a:cxn>
                <a:cxn ang="0">
                  <a:pos x="68" y="25"/>
                </a:cxn>
                <a:cxn ang="0">
                  <a:pos x="31" y="124"/>
                </a:cxn>
              </a:cxnLst>
              <a:rect l="0" t="0" r="r" b="b"/>
              <a:pathLst>
                <a:path w="172" h="384">
                  <a:moveTo>
                    <a:pt x="31" y="124"/>
                  </a:moveTo>
                  <a:cubicBezTo>
                    <a:pt x="21" y="175"/>
                    <a:pt x="0" y="293"/>
                    <a:pt x="10" y="329"/>
                  </a:cubicBezTo>
                  <a:cubicBezTo>
                    <a:pt x="20" y="364"/>
                    <a:pt x="68" y="384"/>
                    <a:pt x="95" y="338"/>
                  </a:cubicBezTo>
                  <a:cubicBezTo>
                    <a:pt x="121" y="292"/>
                    <a:pt x="172" y="104"/>
                    <a:pt x="168" y="52"/>
                  </a:cubicBezTo>
                  <a:cubicBezTo>
                    <a:pt x="164" y="0"/>
                    <a:pt x="91" y="13"/>
                    <a:pt x="68" y="25"/>
                  </a:cubicBezTo>
                  <a:cubicBezTo>
                    <a:pt x="45" y="37"/>
                    <a:pt x="41" y="73"/>
                    <a:pt x="31" y="124"/>
                  </a:cubicBezTo>
                  <a:close/>
                </a:path>
              </a:pathLst>
            </a:cu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cap="flat" cmpd="sng">
              <a:noFill/>
              <a:prstDash val="solid"/>
              <a:round/>
              <a:headEnd/>
              <a:tailEnd/>
            </a:ln>
            <a:effectLst/>
          </p:spPr>
          <p:txBody>
            <a:bodyPr/>
            <a:lstStyle/>
            <a:p>
              <a:pPr>
                <a:defRPr/>
              </a:pPr>
              <a:endParaRPr lang="it-IT"/>
            </a:p>
          </p:txBody>
        </p:sp>
        <p:sp>
          <p:nvSpPr>
            <p:cNvPr id="34858" name="Line 151"/>
            <p:cNvSpPr>
              <a:spLocks noChangeShapeType="1"/>
            </p:cNvSpPr>
            <p:nvPr/>
          </p:nvSpPr>
          <p:spPr bwMode="auto">
            <a:xfrm rot="1934352">
              <a:off x="2269" y="2683"/>
              <a:ext cx="134" cy="483"/>
            </a:xfrm>
            <a:prstGeom prst="line">
              <a:avLst/>
            </a:prstGeom>
            <a:noFill/>
            <a:ln w="28575">
              <a:solidFill>
                <a:srgbClr val="FFFF00"/>
              </a:solidFill>
              <a:round/>
              <a:headEnd/>
              <a:tailEnd/>
            </a:ln>
          </p:spPr>
          <p:txBody>
            <a:bodyPr/>
            <a:lstStyle/>
            <a:p>
              <a:endParaRPr lang="it-IT"/>
            </a:p>
          </p:txBody>
        </p:sp>
        <p:sp>
          <p:nvSpPr>
            <p:cNvPr id="34859" name="Line 152"/>
            <p:cNvSpPr>
              <a:spLocks noChangeShapeType="1"/>
            </p:cNvSpPr>
            <p:nvPr/>
          </p:nvSpPr>
          <p:spPr bwMode="auto">
            <a:xfrm rot="1120961">
              <a:off x="2056" y="2392"/>
              <a:ext cx="134" cy="439"/>
            </a:xfrm>
            <a:prstGeom prst="line">
              <a:avLst/>
            </a:prstGeom>
            <a:noFill/>
            <a:ln w="28575">
              <a:solidFill>
                <a:srgbClr val="FFFF00"/>
              </a:solidFill>
              <a:round/>
              <a:headEnd/>
              <a:tailEnd/>
            </a:ln>
          </p:spPr>
          <p:txBody>
            <a:bodyPr/>
            <a:lstStyle/>
            <a:p>
              <a:endParaRPr lang="it-IT"/>
            </a:p>
          </p:txBody>
        </p:sp>
        <p:sp>
          <p:nvSpPr>
            <p:cNvPr id="34860" name="Line 154"/>
            <p:cNvSpPr>
              <a:spLocks noChangeShapeType="1"/>
            </p:cNvSpPr>
            <p:nvPr/>
          </p:nvSpPr>
          <p:spPr bwMode="auto">
            <a:xfrm rot="-8249009">
              <a:off x="2059" y="2871"/>
              <a:ext cx="90" cy="351"/>
            </a:xfrm>
            <a:prstGeom prst="line">
              <a:avLst/>
            </a:prstGeom>
            <a:noFill/>
            <a:ln w="28575">
              <a:solidFill>
                <a:srgbClr val="FFFF00"/>
              </a:solidFill>
              <a:round/>
              <a:headEnd/>
              <a:tailEnd/>
            </a:ln>
          </p:spPr>
          <p:txBody>
            <a:bodyPr/>
            <a:lstStyle/>
            <a:p>
              <a:endParaRPr lang="it-IT"/>
            </a:p>
          </p:txBody>
        </p:sp>
        <p:sp>
          <p:nvSpPr>
            <p:cNvPr id="34861" name="Line 155"/>
            <p:cNvSpPr>
              <a:spLocks noChangeShapeType="1"/>
            </p:cNvSpPr>
            <p:nvPr/>
          </p:nvSpPr>
          <p:spPr bwMode="auto">
            <a:xfrm rot="-6741431">
              <a:off x="2340" y="2273"/>
              <a:ext cx="175" cy="670"/>
            </a:xfrm>
            <a:prstGeom prst="line">
              <a:avLst/>
            </a:prstGeom>
            <a:noFill/>
            <a:ln w="28575">
              <a:solidFill>
                <a:srgbClr val="FFFF00"/>
              </a:solidFill>
              <a:round/>
              <a:headEnd/>
              <a:tailEnd/>
            </a:ln>
          </p:spPr>
          <p:txBody>
            <a:bodyPr/>
            <a:lstStyle/>
            <a:p>
              <a:endParaRPr lang="it-IT"/>
            </a:p>
          </p:txBody>
        </p:sp>
        <p:sp>
          <p:nvSpPr>
            <p:cNvPr id="34862" name="Line 156"/>
            <p:cNvSpPr>
              <a:spLocks noChangeShapeType="1"/>
            </p:cNvSpPr>
            <p:nvPr/>
          </p:nvSpPr>
          <p:spPr bwMode="auto">
            <a:xfrm rot="-7554822">
              <a:off x="2276" y="2344"/>
              <a:ext cx="249" cy="578"/>
            </a:xfrm>
            <a:prstGeom prst="line">
              <a:avLst/>
            </a:prstGeom>
            <a:noFill/>
            <a:ln w="28575">
              <a:solidFill>
                <a:srgbClr val="FFFF00"/>
              </a:solidFill>
              <a:round/>
              <a:headEnd/>
              <a:tailEnd/>
            </a:ln>
          </p:spPr>
          <p:txBody>
            <a:bodyPr/>
            <a:lstStyle/>
            <a:p>
              <a:endParaRPr lang="it-IT"/>
            </a:p>
          </p:txBody>
        </p:sp>
        <p:sp>
          <p:nvSpPr>
            <p:cNvPr id="34863" name="Line 157"/>
            <p:cNvSpPr>
              <a:spLocks noChangeShapeType="1"/>
            </p:cNvSpPr>
            <p:nvPr/>
          </p:nvSpPr>
          <p:spPr bwMode="auto">
            <a:xfrm rot="-8249009">
              <a:off x="2080" y="2434"/>
              <a:ext cx="89" cy="351"/>
            </a:xfrm>
            <a:prstGeom prst="line">
              <a:avLst/>
            </a:prstGeom>
            <a:noFill/>
            <a:ln w="28575">
              <a:solidFill>
                <a:srgbClr val="FFFF00"/>
              </a:solidFill>
              <a:round/>
              <a:headEnd/>
              <a:tailEnd/>
            </a:ln>
          </p:spPr>
          <p:txBody>
            <a:bodyPr/>
            <a:lstStyle/>
            <a:p>
              <a:endParaRPr lang="it-IT"/>
            </a:p>
          </p:txBody>
        </p:sp>
        <p:sp>
          <p:nvSpPr>
            <p:cNvPr id="34864" name="Line 150"/>
            <p:cNvSpPr>
              <a:spLocks noChangeShapeType="1"/>
            </p:cNvSpPr>
            <p:nvPr/>
          </p:nvSpPr>
          <p:spPr bwMode="auto">
            <a:xfrm>
              <a:off x="2022" y="2130"/>
              <a:ext cx="179" cy="659"/>
            </a:xfrm>
            <a:prstGeom prst="line">
              <a:avLst/>
            </a:prstGeom>
            <a:noFill/>
            <a:ln w="28575">
              <a:solidFill>
                <a:srgbClr val="FFFF00"/>
              </a:solidFill>
              <a:round/>
              <a:headEnd/>
              <a:tailEnd/>
            </a:ln>
          </p:spPr>
          <p:txBody>
            <a:bodyPr/>
            <a:lstStyle/>
            <a:p>
              <a:endParaRPr lang="it-IT"/>
            </a:p>
          </p:txBody>
        </p:sp>
        <p:sp>
          <p:nvSpPr>
            <p:cNvPr id="34865" name="Oval 329"/>
            <p:cNvSpPr>
              <a:spLocks noChangeArrowheads="1"/>
            </p:cNvSpPr>
            <p:nvPr/>
          </p:nvSpPr>
          <p:spPr bwMode="auto">
            <a:xfrm rot="426773">
              <a:off x="2021" y="2366"/>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66" name="Oval 330"/>
            <p:cNvSpPr>
              <a:spLocks noChangeArrowheads="1"/>
            </p:cNvSpPr>
            <p:nvPr/>
          </p:nvSpPr>
          <p:spPr bwMode="auto">
            <a:xfrm rot="426773">
              <a:off x="2101" y="2336"/>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67" name="Oval 331"/>
            <p:cNvSpPr>
              <a:spLocks noChangeArrowheads="1"/>
            </p:cNvSpPr>
            <p:nvPr/>
          </p:nvSpPr>
          <p:spPr bwMode="auto">
            <a:xfrm rot="426773">
              <a:off x="1968" y="2160"/>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68" name="Oval 332"/>
            <p:cNvSpPr>
              <a:spLocks noChangeArrowheads="1"/>
            </p:cNvSpPr>
            <p:nvPr/>
          </p:nvSpPr>
          <p:spPr bwMode="auto">
            <a:xfrm rot="426773">
              <a:off x="1960" y="2720"/>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69" name="Oval 333"/>
            <p:cNvSpPr>
              <a:spLocks noChangeArrowheads="1"/>
            </p:cNvSpPr>
            <p:nvPr/>
          </p:nvSpPr>
          <p:spPr bwMode="auto">
            <a:xfrm rot="426773">
              <a:off x="2040" y="2690"/>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70" name="Oval 334"/>
            <p:cNvSpPr>
              <a:spLocks noChangeArrowheads="1"/>
            </p:cNvSpPr>
            <p:nvPr/>
          </p:nvSpPr>
          <p:spPr bwMode="auto">
            <a:xfrm rot="426773">
              <a:off x="1907" y="2514"/>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71" name="Oval 335"/>
            <p:cNvSpPr>
              <a:spLocks noChangeArrowheads="1"/>
            </p:cNvSpPr>
            <p:nvPr/>
          </p:nvSpPr>
          <p:spPr bwMode="auto">
            <a:xfrm rot="426773">
              <a:off x="2117" y="3182"/>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72" name="Oval 336"/>
            <p:cNvSpPr>
              <a:spLocks noChangeArrowheads="1"/>
            </p:cNvSpPr>
            <p:nvPr/>
          </p:nvSpPr>
          <p:spPr bwMode="auto">
            <a:xfrm rot="426773">
              <a:off x="2197" y="3152"/>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73" name="Oval 337"/>
            <p:cNvSpPr>
              <a:spLocks noChangeArrowheads="1"/>
            </p:cNvSpPr>
            <p:nvPr/>
          </p:nvSpPr>
          <p:spPr bwMode="auto">
            <a:xfrm rot="426773">
              <a:off x="2064" y="2976"/>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74" name="Oval 338"/>
            <p:cNvSpPr>
              <a:spLocks noChangeArrowheads="1"/>
            </p:cNvSpPr>
            <p:nvPr/>
          </p:nvSpPr>
          <p:spPr bwMode="auto">
            <a:xfrm rot="426773">
              <a:off x="2165" y="2270"/>
              <a:ext cx="38" cy="39"/>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75" name="Oval 339"/>
            <p:cNvSpPr>
              <a:spLocks noChangeArrowheads="1"/>
            </p:cNvSpPr>
            <p:nvPr/>
          </p:nvSpPr>
          <p:spPr bwMode="auto">
            <a:xfrm rot="426773">
              <a:off x="2245" y="2240"/>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sp>
          <p:nvSpPr>
            <p:cNvPr id="34876" name="Oval 340"/>
            <p:cNvSpPr>
              <a:spLocks noChangeArrowheads="1"/>
            </p:cNvSpPr>
            <p:nvPr/>
          </p:nvSpPr>
          <p:spPr bwMode="auto">
            <a:xfrm rot="426773">
              <a:off x="2112" y="2064"/>
              <a:ext cx="56" cy="58"/>
            </a:xfrm>
            <a:prstGeom prst="ellipse">
              <a:avLst/>
            </a:prstGeom>
            <a:gradFill rotWithShape="0">
              <a:gsLst>
                <a:gs pos="0">
                  <a:srgbClr val="764776"/>
                </a:gs>
                <a:gs pos="100000">
                  <a:srgbClr val="FF99FF"/>
                </a:gs>
              </a:gsLst>
              <a:path path="shape">
                <a:fillToRect l="50000" t="50000" r="50000" b="50000"/>
              </a:path>
            </a:gradFill>
            <a:ln w="9525">
              <a:noFill/>
              <a:round/>
              <a:headEnd/>
              <a:tailEnd/>
            </a:ln>
          </p:spPr>
          <p:txBody>
            <a:bodyPr wrap="none" anchor="ctr"/>
            <a:lstStyle/>
            <a:p>
              <a:endParaRPr lang="it-IT"/>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http://cdn.medicinalive.com/wp-content/uploads/2008/10/amianto_salute01.gif"/>
          <p:cNvPicPr>
            <a:picLocks noChangeAspect="1" noChangeArrowheads="1"/>
          </p:cNvPicPr>
          <p:nvPr/>
        </p:nvPicPr>
        <p:blipFill>
          <a:blip r:embed="rId2" cstate="print"/>
          <a:srcRect/>
          <a:stretch>
            <a:fillRect/>
          </a:stretch>
        </p:blipFill>
        <p:spPr bwMode="auto">
          <a:xfrm>
            <a:off x="34925" y="1484313"/>
            <a:ext cx="9109075" cy="5400675"/>
          </a:xfrm>
          <a:prstGeom prst="rect">
            <a:avLst/>
          </a:prstGeom>
          <a:noFill/>
          <a:ln w="9525">
            <a:noFill/>
            <a:miter lim="800000"/>
            <a:headEnd/>
            <a:tailEnd/>
          </a:ln>
        </p:spPr>
      </p:pic>
      <p:sp>
        <p:nvSpPr>
          <p:cNvPr id="35843" name="CasellaDiTesto 3"/>
          <p:cNvSpPr txBox="1">
            <a:spLocks noChangeArrowheads="1"/>
          </p:cNvSpPr>
          <p:nvPr/>
        </p:nvSpPr>
        <p:spPr bwMode="auto">
          <a:xfrm>
            <a:off x="468313" y="260350"/>
            <a:ext cx="7991475" cy="461963"/>
          </a:xfrm>
          <a:prstGeom prst="rect">
            <a:avLst/>
          </a:prstGeom>
          <a:noFill/>
          <a:ln w="9525">
            <a:noFill/>
            <a:miter lim="800000"/>
            <a:headEnd/>
            <a:tailEnd/>
          </a:ln>
        </p:spPr>
        <p:txBody>
          <a:bodyPr>
            <a:spAutoFit/>
          </a:bodyPr>
          <a:lstStyle/>
          <a:p>
            <a:r>
              <a:rPr lang="it-IT"/>
              <a:t>Asbesto cancerogeno (promotore) (non mutageno) (iniziatore?)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4"/>
          <p:cNvSpPr txBox="1">
            <a:spLocks noChangeArrowheads="1"/>
          </p:cNvSpPr>
          <p:nvPr/>
        </p:nvSpPr>
        <p:spPr bwMode="auto">
          <a:xfrm>
            <a:off x="6804025" y="188640"/>
            <a:ext cx="2339975" cy="831850"/>
          </a:xfrm>
          <a:prstGeom prst="rect">
            <a:avLst/>
          </a:prstGeom>
          <a:noFill/>
          <a:ln w="9525">
            <a:noFill/>
            <a:miter lim="800000"/>
            <a:headEnd/>
            <a:tailEnd/>
          </a:ln>
        </p:spPr>
        <p:txBody>
          <a:bodyPr>
            <a:spAutoFit/>
          </a:bodyPr>
          <a:lstStyle/>
          <a:p>
            <a:r>
              <a:rPr lang="it-IT" dirty="0"/>
              <a:t>I ipotesi: stress ossidativo</a:t>
            </a:r>
          </a:p>
        </p:txBody>
      </p:sp>
      <p:sp>
        <p:nvSpPr>
          <p:cNvPr id="36867" name="CasellaDiTesto 5"/>
          <p:cNvSpPr txBox="1">
            <a:spLocks noChangeArrowheads="1"/>
          </p:cNvSpPr>
          <p:nvPr/>
        </p:nvSpPr>
        <p:spPr bwMode="auto">
          <a:xfrm>
            <a:off x="6588225" y="2636912"/>
            <a:ext cx="2555776" cy="1754326"/>
          </a:xfrm>
          <a:prstGeom prst="rect">
            <a:avLst/>
          </a:prstGeom>
          <a:noFill/>
          <a:ln w="9525">
            <a:noFill/>
            <a:miter lim="800000"/>
            <a:headEnd/>
            <a:tailEnd/>
          </a:ln>
        </p:spPr>
        <p:txBody>
          <a:bodyPr wrap="square">
            <a:spAutoFit/>
          </a:bodyPr>
          <a:lstStyle/>
          <a:p>
            <a:r>
              <a:rPr lang="it-IT" dirty="0"/>
              <a:t>II ipotesi: danno ai cromosomi </a:t>
            </a:r>
          </a:p>
        </p:txBody>
      </p:sp>
      <p:sp>
        <p:nvSpPr>
          <p:cNvPr id="36868" name="CasellaDiTesto 6"/>
          <p:cNvSpPr txBox="1">
            <a:spLocks noChangeArrowheads="1"/>
          </p:cNvSpPr>
          <p:nvPr/>
        </p:nvSpPr>
        <p:spPr bwMode="auto">
          <a:xfrm>
            <a:off x="6804025" y="4941168"/>
            <a:ext cx="2339975" cy="1754326"/>
          </a:xfrm>
          <a:prstGeom prst="rect">
            <a:avLst/>
          </a:prstGeom>
          <a:noFill/>
          <a:ln w="9525">
            <a:noFill/>
            <a:miter lim="800000"/>
            <a:headEnd/>
            <a:tailEnd/>
          </a:ln>
        </p:spPr>
        <p:txBody>
          <a:bodyPr wrap="square">
            <a:spAutoFit/>
          </a:bodyPr>
          <a:lstStyle/>
          <a:p>
            <a:r>
              <a:rPr lang="it-IT" dirty="0"/>
              <a:t>III ipotesi:  adsorbimento</a:t>
            </a:r>
          </a:p>
        </p:txBody>
      </p:sp>
      <p:pic>
        <p:nvPicPr>
          <p:cNvPr id="36869" name="Picture 150"/>
          <p:cNvPicPr>
            <a:picLocks noChangeAspect="1" noChangeArrowheads="1"/>
          </p:cNvPicPr>
          <p:nvPr/>
        </p:nvPicPr>
        <p:blipFill>
          <a:blip r:embed="rId2" cstate="print"/>
          <a:srcRect/>
          <a:stretch>
            <a:fillRect/>
          </a:stretch>
        </p:blipFill>
        <p:spPr bwMode="auto">
          <a:xfrm>
            <a:off x="0" y="323850"/>
            <a:ext cx="6961188" cy="62007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50825" y="908050"/>
            <a:ext cx="5783263" cy="4572000"/>
          </a:xfrm>
          <a:prstGeom prst="rect">
            <a:avLst/>
          </a:prstGeom>
          <a:noFill/>
          <a:ln w="9525">
            <a:noFill/>
            <a:miter lim="800000"/>
            <a:headEnd/>
            <a:tailEnd/>
          </a:ln>
        </p:spPr>
      </p:pic>
      <p:sp>
        <p:nvSpPr>
          <p:cNvPr id="31747" name="CasellaDiTesto 2"/>
          <p:cNvSpPr txBox="1">
            <a:spLocks noChangeArrowheads="1"/>
          </p:cNvSpPr>
          <p:nvPr/>
        </p:nvSpPr>
        <p:spPr bwMode="auto">
          <a:xfrm>
            <a:off x="1042988" y="115888"/>
            <a:ext cx="7489825" cy="831850"/>
          </a:xfrm>
          <a:prstGeom prst="rect">
            <a:avLst/>
          </a:prstGeom>
          <a:solidFill>
            <a:schemeClr val="accent6">
              <a:lumMod val="20000"/>
              <a:lumOff val="80000"/>
            </a:schemeClr>
          </a:solidFill>
          <a:ln w="9525">
            <a:solidFill>
              <a:schemeClr val="accent2"/>
            </a:solidFill>
            <a:miter lim="800000"/>
            <a:headEnd/>
            <a:tailEnd/>
          </a:ln>
        </p:spPr>
        <p:txBody>
          <a:bodyPr>
            <a:spAutoFit/>
          </a:bodyPr>
          <a:lstStyle/>
          <a:p>
            <a:r>
              <a:rPr lang="it-IT" sz="2400" dirty="0">
                <a:solidFill>
                  <a:srgbClr val="7030A0"/>
                </a:solidFill>
              </a:rPr>
              <a:t>I ipotesi: sinergismo tra le caratteristiche chimico fisiche delle fibre e l’azione prodotta dai fagociti </a:t>
            </a:r>
          </a:p>
        </p:txBody>
      </p:sp>
      <p:pic>
        <p:nvPicPr>
          <p:cNvPr id="31748" name="Picture 3"/>
          <p:cNvPicPr>
            <a:picLocks noChangeAspect="1" noChangeArrowheads="1"/>
          </p:cNvPicPr>
          <p:nvPr/>
        </p:nvPicPr>
        <p:blipFill>
          <a:blip r:embed="rId3" cstate="print"/>
          <a:srcRect/>
          <a:stretch>
            <a:fillRect/>
          </a:stretch>
        </p:blipFill>
        <p:spPr bwMode="auto">
          <a:xfrm>
            <a:off x="5029200" y="4860925"/>
            <a:ext cx="4114800" cy="19526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1"/>
          <p:cNvSpPr txBox="1">
            <a:spLocks noChangeArrowheads="1"/>
          </p:cNvSpPr>
          <p:nvPr/>
        </p:nvSpPr>
        <p:spPr bwMode="auto">
          <a:xfrm>
            <a:off x="395536" y="174119"/>
            <a:ext cx="8568952" cy="2246769"/>
          </a:xfrm>
          <a:prstGeom prst="rect">
            <a:avLst/>
          </a:prstGeom>
          <a:solidFill>
            <a:schemeClr val="accent1">
              <a:lumMod val="20000"/>
              <a:lumOff val="80000"/>
            </a:schemeClr>
          </a:solidFill>
          <a:ln w="25400">
            <a:solidFill>
              <a:schemeClr val="accent1"/>
            </a:solidFill>
            <a:miter lim="800000"/>
            <a:headEnd/>
            <a:tailEnd/>
          </a:ln>
        </p:spPr>
        <p:txBody>
          <a:bodyPr wrap="square">
            <a:spAutoFit/>
          </a:bodyPr>
          <a:lstStyle/>
          <a:p>
            <a:r>
              <a:rPr lang="it-IT" sz="2800" dirty="0">
                <a:solidFill>
                  <a:schemeClr val="accent2">
                    <a:lumMod val="75000"/>
                  </a:schemeClr>
                </a:solidFill>
              </a:rPr>
              <a:t>II ipotesi: è stato ipotizzato che,</a:t>
            </a:r>
            <a:r>
              <a:rPr lang="it-IT" sz="2800" b="1" dirty="0">
                <a:solidFill>
                  <a:schemeClr val="accent2">
                    <a:lumMod val="75000"/>
                  </a:schemeClr>
                </a:solidFill>
              </a:rPr>
              <a:t> </a:t>
            </a:r>
            <a:r>
              <a:rPr lang="it-IT" sz="2800" dirty="0">
                <a:solidFill>
                  <a:schemeClr val="accent2">
                    <a:lumMod val="75000"/>
                  </a:schemeClr>
                </a:solidFill>
              </a:rPr>
              <a:t>una volta penetrate nella membrana nucleare, le fibre d’asbesto possono interagire col fuso mitotico, disturbando il processo di divisione cellulare e causando, quindi, </a:t>
            </a:r>
            <a:r>
              <a:rPr lang="it-IT" sz="2800" dirty="0" err="1">
                <a:solidFill>
                  <a:schemeClr val="accent2">
                    <a:lumMod val="75000"/>
                  </a:schemeClr>
                </a:solidFill>
              </a:rPr>
              <a:t>aneuploidie</a:t>
            </a:r>
            <a:r>
              <a:rPr lang="it-IT" sz="2800" dirty="0">
                <a:solidFill>
                  <a:schemeClr val="accent2">
                    <a:lumMod val="75000"/>
                  </a:schemeClr>
                </a:solidFill>
              </a:rPr>
              <a:t> o altre forme di anomalie cromosomiche</a:t>
            </a:r>
          </a:p>
        </p:txBody>
      </p:sp>
      <p:sp>
        <p:nvSpPr>
          <p:cNvPr id="32771" name="CasellaDiTesto 2"/>
          <p:cNvSpPr txBox="1">
            <a:spLocks noChangeArrowheads="1"/>
          </p:cNvSpPr>
          <p:nvPr/>
        </p:nvSpPr>
        <p:spPr bwMode="auto">
          <a:xfrm>
            <a:off x="251520" y="2699042"/>
            <a:ext cx="8748464" cy="3970318"/>
          </a:xfrm>
          <a:prstGeom prst="rect">
            <a:avLst/>
          </a:prstGeom>
          <a:solidFill>
            <a:srgbClr val="FFF3CD"/>
          </a:solidFill>
          <a:ln w="25400">
            <a:solidFill>
              <a:srgbClr val="C00000"/>
            </a:solidFill>
            <a:miter lim="800000"/>
            <a:headEnd/>
            <a:tailEnd/>
          </a:ln>
        </p:spPr>
        <p:txBody>
          <a:bodyPr wrap="square">
            <a:spAutoFit/>
          </a:bodyPr>
          <a:lstStyle/>
          <a:p>
            <a:r>
              <a:rPr lang="it-IT" sz="2800" dirty="0">
                <a:solidFill>
                  <a:srgbClr val="FF0000"/>
                </a:solidFill>
              </a:rPr>
              <a:t>III ipotesi: la “</a:t>
            </a:r>
            <a:r>
              <a:rPr lang="it-IT" sz="2800" b="1" dirty="0">
                <a:solidFill>
                  <a:srgbClr val="FF0000"/>
                </a:solidFill>
              </a:rPr>
              <a:t>teoria dell’adsorbimento</a:t>
            </a:r>
            <a:r>
              <a:rPr lang="it-IT" sz="2800" dirty="0">
                <a:solidFill>
                  <a:srgbClr val="FF0000"/>
                </a:solidFill>
              </a:rPr>
              <a:t>” fa’ invece riferimento all’alta affinità della superficie delle fibre di amianto per alcune proteine endogene ed altre molecole come, per esempio, i componenti del fumo di sigaretta. Tale proprietà che, nel caso dell’interazione con proteine endogene, sta alla base della formazione dei corpuscoli dell’amianto, sembra come minimo in parte legata alla presenza di cariche positive o negative  sulla superficie delle fibre</a:t>
            </a:r>
            <a:r>
              <a:rPr lang="it-IT" sz="2800" dirty="0" smtClean="0">
                <a:solidFill>
                  <a:srgbClr val="FF0000"/>
                </a:solidFill>
              </a:rPr>
              <a:t>.</a:t>
            </a:r>
            <a:endParaRPr lang="it-IT" sz="2800"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Oggetto 1"/>
          <p:cNvPicPr>
            <a:picLocks noChangeArrowheads="1"/>
          </p:cNvPicPr>
          <p:nvPr/>
        </p:nvPicPr>
        <p:blipFill>
          <a:blip r:embed="rId2" cstate="print"/>
          <a:srcRect t="-267" r="-1654" b="-1868"/>
          <a:stretch>
            <a:fillRect/>
          </a:stretch>
        </p:blipFill>
        <p:spPr bwMode="auto">
          <a:xfrm>
            <a:off x="323850" y="692150"/>
            <a:ext cx="8640763" cy="6165850"/>
          </a:xfrm>
          <a:prstGeom prst="rect">
            <a:avLst/>
          </a:prstGeom>
          <a:noFill/>
          <a:ln w="9525">
            <a:noFill/>
            <a:miter lim="800000"/>
            <a:headEnd/>
            <a:tailEnd/>
          </a:ln>
        </p:spPr>
      </p:pic>
      <p:sp>
        <p:nvSpPr>
          <p:cNvPr id="39939" name="CasellaDiTesto 5"/>
          <p:cNvSpPr txBox="1">
            <a:spLocks noChangeArrowheads="1"/>
          </p:cNvSpPr>
          <p:nvPr/>
        </p:nvSpPr>
        <p:spPr bwMode="auto">
          <a:xfrm>
            <a:off x="2771775" y="188913"/>
            <a:ext cx="3384550" cy="461962"/>
          </a:xfrm>
          <a:prstGeom prst="rect">
            <a:avLst/>
          </a:prstGeom>
          <a:noFill/>
          <a:ln w="9525">
            <a:noFill/>
            <a:miter lim="800000"/>
            <a:headEnd/>
            <a:tailEnd/>
          </a:ln>
        </p:spPr>
        <p:txBody>
          <a:bodyPr>
            <a:spAutoFit/>
          </a:bodyPr>
          <a:lstStyle/>
          <a:p>
            <a:r>
              <a:rPr lang="it-IT"/>
              <a:t>FIBRE D’AMIANTO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7410" name="Text Box 2"/>
          <p:cNvSpPr txBox="1">
            <a:spLocks noChangeArrowheads="1"/>
          </p:cNvSpPr>
          <p:nvPr/>
        </p:nvSpPr>
        <p:spPr bwMode="auto">
          <a:xfrm>
            <a:off x="228600" y="152400"/>
            <a:ext cx="6192838" cy="457200"/>
          </a:xfrm>
          <a:prstGeom prst="rect">
            <a:avLst/>
          </a:prstGeom>
          <a:noFill/>
          <a:ln w="9525">
            <a:noFill/>
            <a:miter lim="800000"/>
            <a:headEnd/>
            <a:tailEnd/>
          </a:ln>
        </p:spPr>
        <p:txBody>
          <a:bodyPr>
            <a:spAutoFit/>
          </a:bodyPr>
          <a:lstStyle/>
          <a:p>
            <a:pPr eaLnBrk="0" hangingPunct="0"/>
            <a:r>
              <a:rPr lang="it-IT" sz="2400" b="1">
                <a:solidFill>
                  <a:schemeClr val="accent2"/>
                </a:solidFill>
              </a:rPr>
              <a:t>Fattori di rischio per neoplasie....</a:t>
            </a:r>
          </a:p>
        </p:txBody>
      </p:sp>
      <p:sp>
        <p:nvSpPr>
          <p:cNvPr id="17414" name="Rectangle 6"/>
          <p:cNvSpPr>
            <a:spLocks noChangeArrowheads="1"/>
          </p:cNvSpPr>
          <p:nvPr/>
        </p:nvSpPr>
        <p:spPr bwMode="auto">
          <a:xfrm>
            <a:off x="6781800" y="76200"/>
            <a:ext cx="2209800" cy="914400"/>
          </a:xfrm>
          <a:prstGeom prst="rect">
            <a:avLst/>
          </a:prstGeom>
          <a:solidFill>
            <a:srgbClr val="CCCCFF"/>
          </a:solidFill>
          <a:ln w="22225">
            <a:solidFill>
              <a:srgbClr val="FF0000"/>
            </a:solidFill>
            <a:miter lim="800000"/>
            <a:headEnd/>
            <a:tailEnd/>
          </a:ln>
        </p:spPr>
        <p:txBody>
          <a:bodyPr anchor="ctr"/>
          <a:lstStyle/>
          <a:p>
            <a:r>
              <a:rPr lang="it-IT" sz="2400">
                <a:solidFill>
                  <a:srgbClr val="FF3300"/>
                </a:solidFill>
              </a:rPr>
              <a:t>Neoplasie Occupazionali</a:t>
            </a:r>
          </a:p>
        </p:txBody>
      </p:sp>
      <p:sp>
        <p:nvSpPr>
          <p:cNvPr id="17416" name="Oval 8"/>
          <p:cNvSpPr>
            <a:spLocks noChangeArrowheads="1"/>
          </p:cNvSpPr>
          <p:nvPr/>
        </p:nvSpPr>
        <p:spPr bwMode="auto">
          <a:xfrm>
            <a:off x="304800" y="838200"/>
            <a:ext cx="5548313" cy="3206750"/>
          </a:xfrm>
          <a:prstGeom prst="ellipse">
            <a:avLst/>
          </a:prstGeom>
          <a:solidFill>
            <a:srgbClr val="FFFF00"/>
          </a:solidFill>
          <a:ln w="9525">
            <a:solidFill>
              <a:schemeClr val="tx1"/>
            </a:solidFill>
            <a:round/>
            <a:headEnd/>
            <a:tailEnd/>
          </a:ln>
        </p:spPr>
        <p:txBody>
          <a:bodyPr anchor="ctr">
            <a:spAutoFit/>
          </a:bodyPr>
          <a:lstStyle/>
          <a:p>
            <a:pPr algn="l" eaLnBrk="0" hangingPunct="0"/>
            <a:r>
              <a:rPr lang="it-IT" sz="2000" b="1">
                <a:solidFill>
                  <a:schemeClr val="accent1"/>
                </a:solidFill>
              </a:rPr>
              <a:t>STILI DI VITA</a:t>
            </a:r>
          </a:p>
          <a:p>
            <a:pPr algn="l" eaLnBrk="0" hangingPunct="0">
              <a:buFont typeface="Wingdings" pitchFamily="2" charset="2"/>
              <a:buChar char="Ø"/>
            </a:pPr>
            <a:r>
              <a:rPr lang="it-IT" sz="2000" b="1">
                <a:solidFill>
                  <a:schemeClr val="accent1"/>
                </a:solidFill>
              </a:rPr>
              <a:t>Fumo attivo e fumo passivo</a:t>
            </a:r>
          </a:p>
          <a:p>
            <a:pPr algn="l" eaLnBrk="0" hangingPunct="0">
              <a:buFont typeface="Wingdings" pitchFamily="2" charset="2"/>
              <a:buChar char="Ø"/>
            </a:pPr>
            <a:r>
              <a:rPr lang="it-IT" sz="2000" b="1">
                <a:solidFill>
                  <a:schemeClr val="accent1"/>
                </a:solidFill>
              </a:rPr>
              <a:t>Alcool</a:t>
            </a:r>
          </a:p>
          <a:p>
            <a:pPr algn="l" eaLnBrk="0" hangingPunct="0">
              <a:buFont typeface="Wingdings" pitchFamily="2" charset="2"/>
              <a:buChar char="Ø"/>
            </a:pPr>
            <a:r>
              <a:rPr lang="it-IT" sz="2000" b="1">
                <a:solidFill>
                  <a:schemeClr val="accent1"/>
                </a:solidFill>
              </a:rPr>
              <a:t>Attività fisica</a:t>
            </a:r>
          </a:p>
          <a:p>
            <a:pPr algn="l" eaLnBrk="0" hangingPunct="0">
              <a:buFont typeface="Wingdings" pitchFamily="2" charset="2"/>
              <a:buChar char="Ø"/>
            </a:pPr>
            <a:r>
              <a:rPr lang="it-IT" sz="2000" b="1">
                <a:solidFill>
                  <a:schemeClr val="accent1"/>
                </a:solidFill>
              </a:rPr>
              <a:t>Dieta</a:t>
            </a:r>
          </a:p>
          <a:p>
            <a:pPr algn="l" eaLnBrk="0" hangingPunct="0">
              <a:buFont typeface="Wingdings" pitchFamily="2" charset="2"/>
              <a:buChar char="Ø"/>
            </a:pPr>
            <a:r>
              <a:rPr lang="it-IT" sz="2000" b="1">
                <a:solidFill>
                  <a:schemeClr val="accent1"/>
                </a:solidFill>
              </a:rPr>
              <a:t>BMI</a:t>
            </a:r>
            <a:r>
              <a:rPr lang="it-IT" sz="2400" b="1">
                <a:solidFill>
                  <a:schemeClr val="accent1"/>
                </a:solidFill>
              </a:rPr>
              <a:t/>
            </a:r>
            <a:br>
              <a:rPr lang="it-IT" sz="2400" b="1">
                <a:solidFill>
                  <a:schemeClr val="accent1"/>
                </a:solidFill>
              </a:rPr>
            </a:br>
            <a:endParaRPr lang="it-IT" sz="2400" b="1">
              <a:solidFill>
                <a:schemeClr val="accent1"/>
              </a:solidFill>
            </a:endParaRPr>
          </a:p>
        </p:txBody>
      </p:sp>
      <p:sp>
        <p:nvSpPr>
          <p:cNvPr id="17417" name="Oval 9"/>
          <p:cNvSpPr>
            <a:spLocks noChangeArrowheads="1"/>
          </p:cNvSpPr>
          <p:nvPr/>
        </p:nvSpPr>
        <p:spPr bwMode="auto">
          <a:xfrm>
            <a:off x="4800600" y="4319588"/>
            <a:ext cx="3505200" cy="2257425"/>
          </a:xfrm>
          <a:prstGeom prst="ellipse">
            <a:avLst/>
          </a:prstGeom>
          <a:solidFill>
            <a:srgbClr val="CCFFCC"/>
          </a:solidFill>
          <a:ln w="9525">
            <a:solidFill>
              <a:schemeClr val="tx1"/>
            </a:solidFill>
            <a:round/>
            <a:headEnd/>
            <a:tailEnd/>
          </a:ln>
        </p:spPr>
        <p:txBody>
          <a:bodyPr anchor="ctr">
            <a:spAutoFit/>
          </a:bodyPr>
          <a:lstStyle/>
          <a:p>
            <a:pPr algn="l" eaLnBrk="0" hangingPunct="0"/>
            <a:r>
              <a:rPr lang="it-IT" sz="2000" b="1">
                <a:solidFill>
                  <a:srgbClr val="FF9900"/>
                </a:solidFill>
              </a:rPr>
              <a:t>INFEZIONI</a:t>
            </a:r>
          </a:p>
          <a:p>
            <a:pPr algn="l" eaLnBrk="0" hangingPunct="0">
              <a:buFont typeface="Wingdings" pitchFamily="2" charset="2"/>
              <a:buChar char="Ø"/>
            </a:pPr>
            <a:r>
              <a:rPr lang="it-IT" sz="2000" b="1">
                <a:solidFill>
                  <a:srgbClr val="FF9900"/>
                </a:solidFill>
              </a:rPr>
              <a:t>Epatite B e C</a:t>
            </a:r>
          </a:p>
          <a:p>
            <a:pPr algn="l" eaLnBrk="0" hangingPunct="0">
              <a:buFont typeface="Wingdings" pitchFamily="2" charset="2"/>
              <a:buChar char="Ø"/>
            </a:pPr>
            <a:r>
              <a:rPr lang="it-IT" sz="2000" b="1">
                <a:solidFill>
                  <a:srgbClr val="FF9900"/>
                </a:solidFill>
              </a:rPr>
              <a:t>HIV </a:t>
            </a:r>
          </a:p>
          <a:p>
            <a:pPr algn="l" eaLnBrk="0" hangingPunct="0">
              <a:buFont typeface="Wingdings" pitchFamily="2" charset="2"/>
              <a:buChar char="Ø"/>
            </a:pPr>
            <a:r>
              <a:rPr lang="it-IT" sz="2000" b="1">
                <a:solidFill>
                  <a:srgbClr val="FF9900"/>
                </a:solidFill>
              </a:rPr>
              <a:t>EBV</a:t>
            </a:r>
          </a:p>
          <a:p>
            <a:pPr algn="l" eaLnBrk="0" hangingPunct="0">
              <a:buFont typeface="Wingdings" pitchFamily="2" charset="2"/>
              <a:buChar char="Ø"/>
            </a:pPr>
            <a:r>
              <a:rPr lang="it-IT" sz="2000" b="1">
                <a:solidFill>
                  <a:srgbClr val="FF9900"/>
                </a:solidFill>
              </a:rPr>
              <a:t>HPV</a:t>
            </a:r>
          </a:p>
        </p:txBody>
      </p:sp>
      <p:sp>
        <p:nvSpPr>
          <p:cNvPr id="17418" name="Oval 10"/>
          <p:cNvSpPr>
            <a:spLocks noChangeArrowheads="1"/>
          </p:cNvSpPr>
          <p:nvPr/>
        </p:nvSpPr>
        <p:spPr bwMode="auto">
          <a:xfrm>
            <a:off x="4581525" y="1371600"/>
            <a:ext cx="4562475" cy="3121025"/>
          </a:xfrm>
          <a:prstGeom prst="ellipse">
            <a:avLst/>
          </a:prstGeom>
          <a:solidFill>
            <a:srgbClr val="CCFFFF"/>
          </a:solidFill>
          <a:ln w="9525">
            <a:solidFill>
              <a:schemeClr val="tx1"/>
            </a:solidFill>
            <a:round/>
            <a:headEnd/>
            <a:tailEnd/>
          </a:ln>
        </p:spPr>
        <p:txBody>
          <a:bodyPr anchor="ctr">
            <a:spAutoFit/>
          </a:bodyPr>
          <a:lstStyle/>
          <a:p>
            <a:pPr algn="l" eaLnBrk="0" hangingPunct="0"/>
            <a:r>
              <a:rPr lang="it-IT" sz="2000" b="1">
                <a:solidFill>
                  <a:srgbClr val="FF3300"/>
                </a:solidFill>
              </a:rPr>
              <a:t>RISCHIO OCCUPAZIONALE</a:t>
            </a:r>
          </a:p>
          <a:p>
            <a:pPr algn="l" eaLnBrk="0" hangingPunct="0">
              <a:buFont typeface="Wingdings" pitchFamily="2" charset="2"/>
              <a:buChar char="Ø"/>
            </a:pPr>
            <a:r>
              <a:rPr lang="it-IT" sz="2000" b="1">
                <a:solidFill>
                  <a:srgbClr val="FF3300"/>
                </a:solidFill>
              </a:rPr>
              <a:t> Amianto</a:t>
            </a:r>
          </a:p>
          <a:p>
            <a:pPr algn="l" eaLnBrk="0" hangingPunct="0">
              <a:buFont typeface="Wingdings" pitchFamily="2" charset="2"/>
              <a:buChar char="Ø"/>
            </a:pPr>
            <a:r>
              <a:rPr lang="it-IT" sz="2000" b="1">
                <a:solidFill>
                  <a:srgbClr val="FF3300"/>
                </a:solidFill>
              </a:rPr>
              <a:t> Aflatossine</a:t>
            </a:r>
          </a:p>
          <a:p>
            <a:pPr algn="l" eaLnBrk="0" hangingPunct="0">
              <a:buFont typeface="Wingdings" pitchFamily="2" charset="2"/>
              <a:buChar char="Ø"/>
            </a:pPr>
            <a:r>
              <a:rPr lang="it-IT" sz="2000" b="1">
                <a:solidFill>
                  <a:srgbClr val="FF3300"/>
                </a:solidFill>
              </a:rPr>
              <a:t> Benzene</a:t>
            </a:r>
          </a:p>
          <a:p>
            <a:pPr algn="l" eaLnBrk="0" hangingPunct="0">
              <a:buFont typeface="Wingdings" pitchFamily="2" charset="2"/>
              <a:buChar char="Ø"/>
            </a:pPr>
            <a:r>
              <a:rPr lang="it-IT" sz="2000" b="1">
                <a:solidFill>
                  <a:srgbClr val="FF3300"/>
                </a:solidFill>
              </a:rPr>
              <a:t> Ammine aromatiche</a:t>
            </a:r>
            <a:br>
              <a:rPr lang="it-IT" sz="2000" b="1">
                <a:solidFill>
                  <a:srgbClr val="FF3300"/>
                </a:solidFill>
              </a:rPr>
            </a:br>
            <a:endParaRPr lang="it-IT" sz="2000" b="1">
              <a:solidFill>
                <a:srgbClr val="FF3300"/>
              </a:solidFill>
            </a:endParaRPr>
          </a:p>
        </p:txBody>
      </p:sp>
      <p:sp>
        <p:nvSpPr>
          <p:cNvPr id="17415" name="Oval 7"/>
          <p:cNvSpPr>
            <a:spLocks noChangeArrowheads="1"/>
          </p:cNvSpPr>
          <p:nvPr/>
        </p:nvSpPr>
        <p:spPr bwMode="auto">
          <a:xfrm>
            <a:off x="304800" y="3305175"/>
            <a:ext cx="4267200" cy="3552825"/>
          </a:xfrm>
          <a:prstGeom prst="ellipse">
            <a:avLst/>
          </a:prstGeom>
          <a:solidFill>
            <a:schemeClr val="bg1"/>
          </a:solidFill>
          <a:ln w="9525">
            <a:solidFill>
              <a:schemeClr val="tx1"/>
            </a:solidFill>
            <a:round/>
            <a:headEnd/>
            <a:tailEnd/>
          </a:ln>
        </p:spPr>
        <p:txBody>
          <a:bodyPr anchor="ctr">
            <a:spAutoFit/>
          </a:bodyPr>
          <a:lstStyle/>
          <a:p>
            <a:pPr algn="l" eaLnBrk="0" hangingPunct="0">
              <a:buFont typeface="Wingdings" pitchFamily="2" charset="2"/>
              <a:buNone/>
            </a:pPr>
            <a:r>
              <a:rPr lang="it-IT" sz="2000" b="1">
                <a:solidFill>
                  <a:srgbClr val="9966FF"/>
                </a:solidFill>
              </a:rPr>
              <a:t>RISCHIO AMBIENTALE</a:t>
            </a:r>
          </a:p>
          <a:p>
            <a:pPr algn="l" eaLnBrk="0" hangingPunct="0">
              <a:buFont typeface="Wingdings" pitchFamily="2" charset="2"/>
              <a:buChar char="Ø"/>
            </a:pPr>
            <a:r>
              <a:rPr lang="it-IT" sz="2000" b="1">
                <a:solidFill>
                  <a:srgbClr val="9966FF"/>
                </a:solidFill>
              </a:rPr>
              <a:t>Inquinamento ambientale</a:t>
            </a:r>
          </a:p>
          <a:p>
            <a:pPr algn="l" eaLnBrk="0" hangingPunct="0">
              <a:buFont typeface="Wingdings" pitchFamily="2" charset="2"/>
              <a:buChar char="Ø"/>
            </a:pPr>
            <a:r>
              <a:rPr lang="it-IT" sz="2000" b="1">
                <a:solidFill>
                  <a:srgbClr val="9966FF"/>
                </a:solidFill>
              </a:rPr>
              <a:t>Inquinamento elettromagnetico</a:t>
            </a:r>
          </a:p>
          <a:p>
            <a:pPr algn="l" eaLnBrk="0" hangingPunct="0">
              <a:buFont typeface="Wingdings" pitchFamily="2" charset="2"/>
              <a:buChar char="Ø"/>
            </a:pPr>
            <a:r>
              <a:rPr lang="it-IT" sz="2000" b="1">
                <a:solidFill>
                  <a:srgbClr val="9966FF"/>
                </a:solidFill>
              </a:rPr>
              <a:t>Radon</a:t>
            </a:r>
          </a:p>
          <a:p>
            <a:endParaRPr lang="it-IT" sz="2000"/>
          </a:p>
        </p:txBody>
      </p:sp>
      <p:sp>
        <p:nvSpPr>
          <p:cNvPr id="17420" name="Text Box 12"/>
          <p:cNvSpPr txBox="1">
            <a:spLocks noChangeArrowheads="1"/>
          </p:cNvSpPr>
          <p:nvPr/>
        </p:nvSpPr>
        <p:spPr bwMode="auto">
          <a:xfrm>
            <a:off x="5508625" y="3933825"/>
            <a:ext cx="2557463" cy="701675"/>
          </a:xfrm>
          <a:prstGeom prst="rect">
            <a:avLst/>
          </a:prstGeom>
          <a:noFill/>
          <a:ln w="9525">
            <a:noFill/>
            <a:miter lim="800000"/>
            <a:headEnd/>
            <a:tailEnd/>
          </a:ln>
        </p:spPr>
        <p:txBody>
          <a:bodyPr wrap="none">
            <a:spAutoFit/>
          </a:bodyPr>
          <a:lstStyle/>
          <a:p>
            <a:r>
              <a:rPr lang="it-IT" sz="2000" b="1">
                <a:solidFill>
                  <a:srgbClr val="FF3300"/>
                </a:solidFill>
              </a:rPr>
              <a:t>Operatori sanitari</a:t>
            </a:r>
          </a:p>
          <a:p>
            <a:endParaRPr lang="it-IT"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0-#ppt_w/2"/>
                                          </p:val>
                                        </p:tav>
                                        <p:tav tm="100000">
                                          <p:val>
                                            <p:strVal val="#ppt_x"/>
                                          </p:val>
                                        </p:tav>
                                      </p:tavLst>
                                    </p:anim>
                                    <p:anim calcmode="lin" valueType="num">
                                      <p:cBhvr additive="base">
                                        <p:cTn id="14"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gtEl>
                                        <p:attrNameLst>
                                          <p:attrName>style.visibility</p:attrName>
                                        </p:attrNameLst>
                                      </p:cBhvr>
                                      <p:to>
                                        <p:strVal val="visible"/>
                                      </p:to>
                                    </p:set>
                                    <p:anim calcmode="lin" valueType="num">
                                      <p:cBhvr additive="base">
                                        <p:cTn id="19" dur="500" fill="hold"/>
                                        <p:tgtEl>
                                          <p:spTgt spid="17416"/>
                                        </p:tgtEl>
                                        <p:attrNameLst>
                                          <p:attrName>ppt_x</p:attrName>
                                        </p:attrNameLst>
                                      </p:cBhvr>
                                      <p:tavLst>
                                        <p:tav tm="0">
                                          <p:val>
                                            <p:strVal val="0-#ppt_w/2"/>
                                          </p:val>
                                        </p:tav>
                                        <p:tav tm="100000">
                                          <p:val>
                                            <p:strVal val="#ppt_x"/>
                                          </p:val>
                                        </p:tav>
                                      </p:tavLst>
                                    </p:anim>
                                    <p:anim calcmode="lin" valueType="num">
                                      <p:cBhvr additive="base">
                                        <p:cTn id="20"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0-#ppt_w/2"/>
                                          </p:val>
                                        </p:tav>
                                        <p:tav tm="100000">
                                          <p:val>
                                            <p:strVal val="#ppt_x"/>
                                          </p:val>
                                        </p:tav>
                                      </p:tavLst>
                                    </p:anim>
                                    <p:anim calcmode="lin" valueType="num">
                                      <p:cBhvr additive="base">
                                        <p:cTn id="26"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7"/>
                                        </p:tgtEl>
                                        <p:attrNameLst>
                                          <p:attrName>style.visibility</p:attrName>
                                        </p:attrNameLst>
                                      </p:cBhvr>
                                      <p:to>
                                        <p:strVal val="visible"/>
                                      </p:to>
                                    </p:set>
                                    <p:anim calcmode="lin" valueType="num">
                                      <p:cBhvr additive="base">
                                        <p:cTn id="31" dur="500" fill="hold"/>
                                        <p:tgtEl>
                                          <p:spTgt spid="17417"/>
                                        </p:tgtEl>
                                        <p:attrNameLst>
                                          <p:attrName>ppt_x</p:attrName>
                                        </p:attrNameLst>
                                      </p:cBhvr>
                                      <p:tavLst>
                                        <p:tav tm="0">
                                          <p:val>
                                            <p:strVal val="0-#ppt_w/2"/>
                                          </p:val>
                                        </p:tav>
                                        <p:tav tm="100000">
                                          <p:val>
                                            <p:strVal val="#ppt_x"/>
                                          </p:val>
                                        </p:tav>
                                      </p:tavLst>
                                    </p:anim>
                                    <p:anim calcmode="lin" valueType="num">
                                      <p:cBhvr additive="base">
                                        <p:cTn id="32"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8"/>
                                        </p:tgtEl>
                                        <p:attrNameLst>
                                          <p:attrName>style.visibility</p:attrName>
                                        </p:attrNameLst>
                                      </p:cBhvr>
                                      <p:to>
                                        <p:strVal val="visible"/>
                                      </p:to>
                                    </p:set>
                                    <p:anim calcmode="lin" valueType="num">
                                      <p:cBhvr additive="base">
                                        <p:cTn id="37" dur="500" fill="hold"/>
                                        <p:tgtEl>
                                          <p:spTgt spid="17418"/>
                                        </p:tgtEl>
                                        <p:attrNameLst>
                                          <p:attrName>ppt_x</p:attrName>
                                        </p:attrNameLst>
                                      </p:cBhvr>
                                      <p:tavLst>
                                        <p:tav tm="0">
                                          <p:val>
                                            <p:strVal val="0-#ppt_w/2"/>
                                          </p:val>
                                        </p:tav>
                                        <p:tav tm="100000">
                                          <p:val>
                                            <p:strVal val="#ppt_x"/>
                                          </p:val>
                                        </p:tav>
                                      </p:tavLst>
                                    </p:anim>
                                    <p:anim calcmode="lin" valueType="num">
                                      <p:cBhvr additive="base">
                                        <p:cTn id="38"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420"/>
                                        </p:tgtEl>
                                        <p:attrNameLst>
                                          <p:attrName>style.visibility</p:attrName>
                                        </p:attrNameLst>
                                      </p:cBhvr>
                                      <p:to>
                                        <p:strVal val="visible"/>
                                      </p:to>
                                    </p:set>
                                    <p:animEffect transition="in" filter="dissolve">
                                      <p:cBhvr>
                                        <p:cTn id="43"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4" grpId="0" animBg="1" autoUpdateAnimBg="0"/>
      <p:bldP spid="17416" grpId="0" animBg="1" autoUpdateAnimBg="0"/>
      <p:bldP spid="17417" grpId="0" animBg="1" autoUpdateAnimBg="0"/>
      <p:bldP spid="17418" grpId="0" animBg="1" autoUpdateAnimBg="0"/>
      <p:bldP spid="17415" grpId="0" animBg="1" autoUpdateAnimBg="0"/>
      <p:bldP spid="1742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it-IT" smtClean="0"/>
              <a:t>Patogenesi</a:t>
            </a:r>
          </a:p>
        </p:txBody>
      </p:sp>
      <p:sp>
        <p:nvSpPr>
          <p:cNvPr id="40963" name="Rectangle 3"/>
          <p:cNvSpPr>
            <a:spLocks noGrp="1" noChangeArrowheads="1"/>
          </p:cNvSpPr>
          <p:nvPr>
            <p:ph type="body" idx="1"/>
          </p:nvPr>
        </p:nvSpPr>
        <p:spPr/>
        <p:txBody>
          <a:bodyPr/>
          <a:lstStyle/>
          <a:p>
            <a:pPr eaLnBrk="1" hangingPunct="1"/>
            <a:r>
              <a:rPr lang="it-IT" smtClean="0"/>
              <a:t>Serpentino</a:t>
            </a:r>
          </a:p>
          <a:p>
            <a:pPr lvl="1" eaLnBrk="1" hangingPunct="1"/>
            <a:r>
              <a:rPr lang="it-IT" smtClean="0"/>
              <a:t>Crisotilo (amianto bianco)</a:t>
            </a:r>
          </a:p>
          <a:p>
            <a:pPr eaLnBrk="1" hangingPunct="1"/>
            <a:r>
              <a:rPr lang="it-IT" smtClean="0"/>
              <a:t>Anfibolo</a:t>
            </a:r>
          </a:p>
          <a:p>
            <a:pPr lvl="1" eaLnBrk="1" hangingPunct="1"/>
            <a:r>
              <a:rPr lang="it-IT" smtClean="0"/>
              <a:t>Crocidolite (amianto blu)</a:t>
            </a:r>
          </a:p>
          <a:p>
            <a:pPr lvl="1" eaLnBrk="1" hangingPunct="1"/>
            <a:r>
              <a:rPr lang="it-IT" smtClean="0"/>
              <a:t>Amosite (amianto bruno)</a:t>
            </a:r>
          </a:p>
          <a:p>
            <a:pPr lvl="1" eaLnBrk="1" hangingPunct="1"/>
            <a:r>
              <a:rPr lang="it-IT" smtClean="0"/>
              <a:t>Antofillite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smtClean="0"/>
              <a:t>Reazione del polmone</a:t>
            </a:r>
          </a:p>
        </p:txBody>
      </p:sp>
      <p:sp>
        <p:nvSpPr>
          <p:cNvPr id="41987" name="Rectangle 3"/>
          <p:cNvSpPr>
            <a:spLocks noGrp="1" noChangeArrowheads="1"/>
          </p:cNvSpPr>
          <p:nvPr>
            <p:ph type="body" idx="1"/>
          </p:nvPr>
        </p:nvSpPr>
        <p:spPr/>
        <p:txBody>
          <a:bodyPr/>
          <a:lstStyle/>
          <a:p>
            <a:pPr eaLnBrk="1" hangingPunct="1"/>
            <a:r>
              <a:rPr lang="it-IT" sz="2800" smtClean="0"/>
              <a:t>Anfiboli 100u</a:t>
            </a:r>
            <a:r>
              <a:rPr lang="it-IT" sz="2800" smtClean="0">
                <a:sym typeface="Wingdings" pitchFamily="2" charset="2"/>
              </a:rPr>
              <a:t> glicoproteine  corpuscoli ferruginosi </a:t>
            </a:r>
          </a:p>
          <a:p>
            <a:pPr eaLnBrk="1" hangingPunct="1">
              <a:buFontTx/>
              <a:buNone/>
            </a:pPr>
            <a:endParaRPr lang="it-IT" sz="2800" smtClean="0">
              <a:sym typeface="Wingdings" pitchFamily="2" charset="2"/>
            </a:endParaRPr>
          </a:p>
          <a:p>
            <a:pPr eaLnBrk="1" hangingPunct="1"/>
            <a:r>
              <a:rPr lang="it-IT" sz="2800" smtClean="0">
                <a:sym typeface="Wingdings" pitchFamily="2" charset="2"/>
              </a:rPr>
              <a:t>Fibre corte  migrazione nel parenchima  lisi dei macrofagi  attivazione fattore fibroblastico</a:t>
            </a:r>
            <a:endParaRPr lang="it-IT" sz="2800" smtClean="0"/>
          </a:p>
          <a:p>
            <a:pPr lvl="1" eaLnBrk="1" hangingPunct="1"/>
            <a:r>
              <a:rPr lang="it-IT" sz="2400" smtClean="0"/>
              <a:t>Interleuchina I </a:t>
            </a:r>
            <a:r>
              <a:rPr lang="it-IT" sz="2400" smtClean="0">
                <a:sym typeface="Wingdings" pitchFamily="2" charset="2"/>
              </a:rPr>
              <a:t> linfociti T Helper proliferazione fibroblasti</a:t>
            </a:r>
            <a:endParaRPr lang="it-IT" sz="24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amianto"/>
          <p:cNvPicPr>
            <a:picLocks noChangeAspect="1" noChangeArrowheads="1"/>
          </p:cNvPicPr>
          <p:nvPr/>
        </p:nvPicPr>
        <p:blipFill>
          <a:blip r:embed="rId2" cstate="print">
            <a:lum bright="42000" contrast="-54000"/>
          </a:blip>
          <a:srcRect/>
          <a:stretch>
            <a:fillRect/>
          </a:stretch>
        </p:blipFill>
        <p:spPr bwMode="auto">
          <a:xfrm>
            <a:off x="0" y="0"/>
            <a:ext cx="9144000" cy="7010400"/>
          </a:xfrm>
          <a:prstGeom prst="rect">
            <a:avLst/>
          </a:prstGeom>
          <a:noFill/>
          <a:ln w="9525">
            <a:noFill/>
            <a:miter lim="800000"/>
            <a:headEnd/>
            <a:tailEnd/>
          </a:ln>
        </p:spPr>
      </p:pic>
      <p:sp>
        <p:nvSpPr>
          <p:cNvPr id="43011" name="Rectangle 2"/>
          <p:cNvSpPr>
            <a:spLocks noGrp="1" noChangeArrowheads="1"/>
          </p:cNvSpPr>
          <p:nvPr>
            <p:ph type="title"/>
          </p:nvPr>
        </p:nvSpPr>
        <p:spPr>
          <a:xfrm>
            <a:off x="381000" y="277813"/>
            <a:ext cx="8305800" cy="2693987"/>
          </a:xfrm>
          <a:solidFill>
            <a:schemeClr val="bg1"/>
          </a:solidFill>
        </p:spPr>
        <p:txBody>
          <a:bodyPr/>
          <a:lstStyle/>
          <a:p>
            <a:pPr eaLnBrk="1" hangingPunct="1"/>
            <a:r>
              <a:rPr lang="it-IT" sz="3200" dirty="0" smtClean="0">
                <a:solidFill>
                  <a:schemeClr val="accent6">
                    <a:lumMod val="75000"/>
                  </a:schemeClr>
                </a:solidFill>
              </a:rPr>
              <a:t>Le fibre ultrafini sono visibili solo in microscopia elettronica (TEM o SEM) !! </a:t>
            </a:r>
            <a:br>
              <a:rPr lang="it-IT" sz="3200" dirty="0" smtClean="0">
                <a:solidFill>
                  <a:schemeClr val="accent6">
                    <a:lumMod val="75000"/>
                  </a:schemeClr>
                </a:solidFill>
              </a:rPr>
            </a:br>
            <a:r>
              <a:rPr lang="it-IT" sz="3200" dirty="0" smtClean="0">
                <a:solidFill>
                  <a:schemeClr val="accent6">
                    <a:lumMod val="75000"/>
                  </a:schemeClr>
                </a:solidFill>
              </a:rPr>
              <a:t>E sono filtrabili solo con filtri ad alta efficienza HEPA e maschere P3!!!</a:t>
            </a:r>
          </a:p>
        </p:txBody>
      </p:sp>
      <p:sp>
        <p:nvSpPr>
          <p:cNvPr id="43012" name="AutoShape 3"/>
          <p:cNvSpPr>
            <a:spLocks noChangeArrowheads="1"/>
          </p:cNvSpPr>
          <p:nvPr/>
        </p:nvSpPr>
        <p:spPr bwMode="auto">
          <a:xfrm>
            <a:off x="3707904" y="2996952"/>
            <a:ext cx="1219200" cy="914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t-IT"/>
          </a:p>
        </p:txBody>
      </p:sp>
      <p:sp>
        <p:nvSpPr>
          <p:cNvPr id="43013" name="Text Box 4"/>
          <p:cNvSpPr txBox="1">
            <a:spLocks noChangeArrowheads="1"/>
          </p:cNvSpPr>
          <p:nvPr/>
        </p:nvSpPr>
        <p:spPr bwMode="auto">
          <a:xfrm>
            <a:off x="762000" y="3962400"/>
            <a:ext cx="8001000" cy="1554163"/>
          </a:xfrm>
          <a:prstGeom prst="rect">
            <a:avLst/>
          </a:prstGeom>
          <a:noFill/>
          <a:ln w="9525">
            <a:noFill/>
            <a:miter lim="800000"/>
            <a:headEnd/>
            <a:tailEnd/>
          </a:ln>
        </p:spPr>
        <p:txBody>
          <a:bodyPr>
            <a:spAutoFit/>
          </a:bodyPr>
          <a:lstStyle/>
          <a:p>
            <a:pPr>
              <a:spcBef>
                <a:spcPct val="50000"/>
              </a:spcBef>
            </a:pPr>
            <a:r>
              <a:rPr lang="it-IT" sz="3200" b="1" u="sng">
                <a:solidFill>
                  <a:srgbClr val="FF0066"/>
                </a:solidFill>
                <a:latin typeface="Arial" charset="0"/>
              </a:rPr>
              <a:t>INUTILI</a:t>
            </a:r>
            <a:r>
              <a:rPr lang="it-IT" sz="3200">
                <a:solidFill>
                  <a:srgbClr val="FF0066"/>
                </a:solidFill>
                <a:latin typeface="Arial" charset="0"/>
              </a:rPr>
              <a:t> LE INDAGINI AMBIENTALI E I DISPOSITIVI DI PROTEZIONE USATI FINO ALLA META’ DEGLI ANNI 80!!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44035" name="Rectangle 2"/>
          <p:cNvSpPr>
            <a:spLocks noGrp="1" noChangeArrowheads="1"/>
          </p:cNvSpPr>
          <p:nvPr>
            <p:ph type="title" idx="4294967295"/>
          </p:nvPr>
        </p:nvSpPr>
        <p:spPr>
          <a:xfrm>
            <a:off x="685800" y="152400"/>
            <a:ext cx="5943600" cy="1143000"/>
          </a:xfrm>
        </p:spPr>
        <p:txBody>
          <a:bodyPr/>
          <a:lstStyle/>
          <a:p>
            <a:pPr algn="l" eaLnBrk="1" hangingPunct="1"/>
            <a:r>
              <a:rPr lang="it-IT" sz="2400" b="1" smtClean="0">
                <a:solidFill>
                  <a:schemeClr val="accent2"/>
                </a:solidFill>
                <a:latin typeface="Georgia" pitchFamily="18" charset="0"/>
              </a:rPr>
              <a:t>IMMAGINI IN SEM</a:t>
            </a:r>
            <a:br>
              <a:rPr lang="it-IT" sz="2400" b="1" smtClean="0">
                <a:solidFill>
                  <a:schemeClr val="accent2"/>
                </a:solidFill>
                <a:latin typeface="Georgia" pitchFamily="18" charset="0"/>
              </a:rPr>
            </a:br>
            <a:r>
              <a:rPr lang="it-IT" sz="2400" b="1" smtClean="0">
                <a:solidFill>
                  <a:schemeClr val="accent2"/>
                </a:solidFill>
                <a:latin typeface="Georgia" pitchFamily="18" charset="0"/>
              </a:rPr>
              <a:t>(microscopia elettronica a scansione)</a:t>
            </a:r>
            <a:endParaRPr lang="it-IT" sz="3200" b="1" smtClean="0">
              <a:solidFill>
                <a:schemeClr val="accent2"/>
              </a:solidFill>
              <a:latin typeface="Georgia" pitchFamily="18" charset="0"/>
            </a:endParaRPr>
          </a:p>
        </p:txBody>
      </p:sp>
      <p:pic>
        <p:nvPicPr>
          <p:cNvPr id="44036" name="Picture 3" descr="Crisotilo"/>
          <p:cNvPicPr>
            <a:picLocks noChangeAspect="1" noChangeArrowheads="1"/>
          </p:cNvPicPr>
          <p:nvPr/>
        </p:nvPicPr>
        <p:blipFill>
          <a:blip r:embed="rId3" cstate="print"/>
          <a:srcRect/>
          <a:stretch>
            <a:fillRect/>
          </a:stretch>
        </p:blipFill>
        <p:spPr bwMode="auto">
          <a:xfrm>
            <a:off x="971550" y="1382713"/>
            <a:ext cx="3960813" cy="2655887"/>
          </a:xfrm>
          <a:prstGeom prst="rect">
            <a:avLst/>
          </a:prstGeom>
          <a:noFill/>
          <a:ln w="9525">
            <a:noFill/>
            <a:miter lim="800000"/>
            <a:headEnd/>
            <a:tailEnd/>
          </a:ln>
        </p:spPr>
      </p:pic>
      <p:pic>
        <p:nvPicPr>
          <p:cNvPr id="44037" name="Picture 4" descr="Anfiboli"/>
          <p:cNvPicPr>
            <a:picLocks noChangeAspect="1" noChangeArrowheads="1"/>
          </p:cNvPicPr>
          <p:nvPr/>
        </p:nvPicPr>
        <p:blipFill>
          <a:blip r:embed="rId4" cstate="print"/>
          <a:srcRect/>
          <a:stretch>
            <a:fillRect/>
          </a:stretch>
        </p:blipFill>
        <p:spPr bwMode="auto">
          <a:xfrm>
            <a:off x="971550" y="4076700"/>
            <a:ext cx="3960813" cy="2663825"/>
          </a:xfrm>
          <a:prstGeom prst="rect">
            <a:avLst/>
          </a:prstGeom>
          <a:noFill/>
          <a:ln w="9525">
            <a:noFill/>
            <a:miter lim="800000"/>
            <a:headEnd/>
            <a:tailEnd/>
          </a:ln>
        </p:spPr>
      </p:pic>
      <p:sp>
        <p:nvSpPr>
          <p:cNvPr id="44038" name="Text Box 5"/>
          <p:cNvSpPr txBox="1">
            <a:spLocks noChangeArrowheads="1"/>
          </p:cNvSpPr>
          <p:nvPr/>
        </p:nvSpPr>
        <p:spPr bwMode="auto">
          <a:xfrm>
            <a:off x="5832475" y="2270125"/>
            <a:ext cx="2701925" cy="1006475"/>
          </a:xfrm>
          <a:prstGeom prst="rect">
            <a:avLst/>
          </a:prstGeom>
          <a:noFill/>
          <a:ln w="9525">
            <a:noFill/>
            <a:miter lim="800000"/>
            <a:headEnd/>
            <a:tailEnd/>
          </a:ln>
        </p:spPr>
        <p:txBody>
          <a:bodyPr>
            <a:spAutoFit/>
          </a:bodyPr>
          <a:lstStyle/>
          <a:p>
            <a:pPr algn="l" eaLnBrk="0" hangingPunct="0">
              <a:spcBef>
                <a:spcPct val="50000"/>
              </a:spcBef>
            </a:pPr>
            <a:r>
              <a:rPr lang="it-IT" sz="2000" b="1">
                <a:solidFill>
                  <a:srgbClr val="FF3300"/>
                </a:solidFill>
              </a:rPr>
              <a:t>AMIANTO DI SERPENTINO- CRISOTILO</a:t>
            </a:r>
            <a:endParaRPr lang="it-IT" sz="2400">
              <a:solidFill>
                <a:srgbClr val="FF3300"/>
              </a:solidFill>
            </a:endParaRPr>
          </a:p>
        </p:txBody>
      </p:sp>
      <p:sp>
        <p:nvSpPr>
          <p:cNvPr id="44039" name="Text Box 6"/>
          <p:cNvSpPr txBox="1">
            <a:spLocks noChangeArrowheads="1"/>
          </p:cNvSpPr>
          <p:nvPr/>
        </p:nvSpPr>
        <p:spPr bwMode="auto">
          <a:xfrm>
            <a:off x="5435600" y="4724400"/>
            <a:ext cx="3708400" cy="396875"/>
          </a:xfrm>
          <a:prstGeom prst="rect">
            <a:avLst/>
          </a:prstGeom>
          <a:noFill/>
          <a:ln w="9525">
            <a:noFill/>
            <a:miter lim="800000"/>
            <a:headEnd/>
            <a:tailEnd/>
          </a:ln>
        </p:spPr>
        <p:txBody>
          <a:bodyPr>
            <a:spAutoFit/>
          </a:bodyPr>
          <a:lstStyle/>
          <a:p>
            <a:pPr algn="l" eaLnBrk="0" hangingPunct="0">
              <a:spcBef>
                <a:spcPct val="50000"/>
              </a:spcBef>
            </a:pPr>
            <a:r>
              <a:rPr lang="it-IT" sz="2000" b="1">
                <a:solidFill>
                  <a:srgbClr val="FF3300"/>
                </a:solidFill>
              </a:rPr>
              <a:t>AMIANTO DI ANFIBOLO</a:t>
            </a:r>
          </a:p>
        </p:txBody>
      </p:sp>
      <p:sp>
        <p:nvSpPr>
          <p:cNvPr id="44040" name="Oval 7"/>
          <p:cNvSpPr>
            <a:spLocks noChangeArrowheads="1"/>
          </p:cNvSpPr>
          <p:nvPr/>
        </p:nvSpPr>
        <p:spPr bwMode="auto">
          <a:xfrm>
            <a:off x="5364163" y="4508500"/>
            <a:ext cx="3600450" cy="935038"/>
          </a:xfrm>
          <a:prstGeom prst="ellipse">
            <a:avLst/>
          </a:prstGeom>
          <a:noFill/>
          <a:ln w="38100">
            <a:solidFill>
              <a:srgbClr val="FF0066"/>
            </a:solidFill>
            <a:round/>
            <a:headEnd/>
            <a:tailEnd/>
          </a:ln>
        </p:spPr>
        <p:txBody>
          <a:bodyPr wrap="none" anchor="ctr"/>
          <a:lstStyle/>
          <a:p>
            <a:endParaRPr lang="it-IT"/>
          </a:p>
        </p:txBody>
      </p:sp>
      <p:sp>
        <p:nvSpPr>
          <p:cNvPr id="44041" name="Rectangle 9"/>
          <p:cNvSpPr>
            <a:spLocks noChangeArrowheads="1"/>
          </p:cNvSpPr>
          <p:nvPr/>
        </p:nvSpPr>
        <p:spPr bwMode="auto">
          <a:xfrm>
            <a:off x="5715000" y="1524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amianto"/>
          <p:cNvPicPr>
            <a:picLocks noChangeAspect="1" noChangeArrowheads="1"/>
          </p:cNvPicPr>
          <p:nvPr/>
        </p:nvPicPr>
        <p:blipFill>
          <a:blip r:embed="rId2" cstate="print">
            <a:lum bright="42000" contrast="-54000"/>
          </a:blip>
          <a:srcRect/>
          <a:stretch>
            <a:fillRect/>
          </a:stretch>
        </p:blipFill>
        <p:spPr bwMode="auto">
          <a:xfrm>
            <a:off x="0" y="0"/>
            <a:ext cx="9144000" cy="7010400"/>
          </a:xfrm>
          <a:prstGeom prst="rect">
            <a:avLst/>
          </a:prstGeom>
          <a:noFill/>
          <a:ln w="9525">
            <a:noFill/>
            <a:miter lim="800000"/>
            <a:headEnd/>
            <a:tailEnd/>
          </a:ln>
        </p:spPr>
      </p:pic>
      <p:sp>
        <p:nvSpPr>
          <p:cNvPr id="45059" name="Rectangle 2"/>
          <p:cNvSpPr>
            <a:spLocks noGrp="1" noChangeArrowheads="1"/>
          </p:cNvSpPr>
          <p:nvPr>
            <p:ph type="body" sz="half" idx="1"/>
          </p:nvPr>
        </p:nvSpPr>
        <p:spPr>
          <a:xfrm>
            <a:off x="381000" y="685800"/>
            <a:ext cx="4038600" cy="3581400"/>
          </a:xfrm>
          <a:solidFill>
            <a:schemeClr val="bg1"/>
          </a:solidFill>
        </p:spPr>
        <p:txBody>
          <a:bodyPr/>
          <a:lstStyle/>
          <a:p>
            <a:pPr marL="0" indent="0" algn="ctr" eaLnBrk="1" hangingPunct="1">
              <a:buFontTx/>
              <a:buNone/>
            </a:pPr>
            <a:r>
              <a:rPr lang="it-IT" sz="2800" u="sng" dirty="0" smtClean="0">
                <a:solidFill>
                  <a:srgbClr val="FF0066"/>
                </a:solidFill>
                <a:latin typeface="Georgia" pitchFamily="18" charset="0"/>
              </a:rPr>
              <a:t>Può essere considerata un “indicatore benigno” del passaggio di fibre “ultrafini”  (diametro &lt;&lt;1 </a:t>
            </a:r>
            <a:r>
              <a:rPr lang="it-IT" sz="2800" u="sng" dirty="0" smtClean="0">
                <a:solidFill>
                  <a:srgbClr val="FF3300"/>
                </a:solidFill>
                <a:latin typeface="Georgia" pitchFamily="18" charset="0"/>
              </a:rPr>
              <a:t>µm</a:t>
            </a:r>
            <a:r>
              <a:rPr lang="it-IT" sz="2800" u="sng" dirty="0" smtClean="0">
                <a:solidFill>
                  <a:srgbClr val="FF0066"/>
                </a:solidFill>
                <a:latin typeface="Georgia" pitchFamily="18" charset="0"/>
              </a:rPr>
              <a:t> e lunghezza &lt;&lt; 5 </a:t>
            </a:r>
            <a:r>
              <a:rPr lang="it-IT" sz="2800" u="sng" dirty="0" smtClean="0">
                <a:solidFill>
                  <a:srgbClr val="FF3300"/>
                </a:solidFill>
                <a:latin typeface="Georgia" pitchFamily="18" charset="0"/>
              </a:rPr>
              <a:t>µm</a:t>
            </a:r>
            <a:r>
              <a:rPr lang="it-IT" sz="2800" u="sng" dirty="0" smtClean="0">
                <a:solidFill>
                  <a:srgbClr val="FF0066"/>
                </a:solidFill>
                <a:latin typeface="Georgia" pitchFamily="18" charset="0"/>
              </a:rPr>
              <a:t>) nello spazio pleurico</a:t>
            </a:r>
          </a:p>
          <a:p>
            <a:pPr marL="0" indent="0" eaLnBrk="1" hangingPunct="1">
              <a:buFontTx/>
              <a:buNone/>
            </a:pPr>
            <a:endParaRPr lang="it-IT" dirty="0" smtClean="0">
              <a:latin typeface="Georgia" pitchFamily="18" charset="0"/>
            </a:endParaRPr>
          </a:p>
        </p:txBody>
      </p:sp>
      <p:sp>
        <p:nvSpPr>
          <p:cNvPr id="45060" name="AutoShape 3"/>
          <p:cNvSpPr>
            <a:spLocks noChangeArrowheads="1"/>
          </p:cNvSpPr>
          <p:nvPr/>
        </p:nvSpPr>
        <p:spPr bwMode="auto">
          <a:xfrm>
            <a:off x="1600200" y="4572000"/>
            <a:ext cx="1447800" cy="1066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t-IT"/>
          </a:p>
        </p:txBody>
      </p:sp>
      <p:sp>
        <p:nvSpPr>
          <p:cNvPr id="45061" name="Text Box 4"/>
          <p:cNvSpPr txBox="1">
            <a:spLocks noChangeArrowheads="1"/>
          </p:cNvSpPr>
          <p:nvPr/>
        </p:nvSpPr>
        <p:spPr bwMode="auto">
          <a:xfrm>
            <a:off x="685800" y="5791200"/>
            <a:ext cx="3276600" cy="641350"/>
          </a:xfrm>
          <a:prstGeom prst="rect">
            <a:avLst/>
          </a:prstGeom>
          <a:noFill/>
          <a:ln w="9525">
            <a:noFill/>
            <a:miter lim="800000"/>
            <a:headEnd/>
            <a:tailEnd/>
          </a:ln>
        </p:spPr>
        <p:txBody>
          <a:bodyPr>
            <a:spAutoFit/>
          </a:bodyPr>
          <a:lstStyle/>
          <a:p>
            <a:pPr>
              <a:spcBef>
                <a:spcPct val="50000"/>
              </a:spcBef>
            </a:pPr>
            <a:r>
              <a:rPr lang="it-IT" b="1">
                <a:solidFill>
                  <a:srgbClr val="00FF00"/>
                </a:solidFill>
              </a:rPr>
              <a:t>Mesotelioma</a:t>
            </a:r>
          </a:p>
        </p:txBody>
      </p:sp>
      <p:pic>
        <p:nvPicPr>
          <p:cNvPr id="45062" name="Picture 5" descr="Pleura3"/>
          <p:cNvPicPr>
            <a:picLocks noChangeAspect="1" noChangeArrowheads="1"/>
          </p:cNvPicPr>
          <p:nvPr/>
        </p:nvPicPr>
        <p:blipFill>
          <a:blip r:embed="rId3" cstate="print"/>
          <a:srcRect/>
          <a:stretch>
            <a:fillRect/>
          </a:stretch>
        </p:blipFill>
        <p:spPr bwMode="auto">
          <a:xfrm>
            <a:off x="5105400" y="2133600"/>
            <a:ext cx="357028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amianto"/>
          <p:cNvPicPr>
            <a:picLocks noChangeAspect="1" noChangeArrowheads="1"/>
          </p:cNvPicPr>
          <p:nvPr/>
        </p:nvPicPr>
        <p:blipFill>
          <a:blip r:embed="rId2" cstate="print">
            <a:lum bright="42000" contrast="-54000"/>
          </a:blip>
          <a:srcRect/>
          <a:stretch>
            <a:fillRect/>
          </a:stretch>
        </p:blipFill>
        <p:spPr bwMode="auto">
          <a:xfrm>
            <a:off x="0" y="0"/>
            <a:ext cx="9144000" cy="7010400"/>
          </a:xfrm>
          <a:prstGeom prst="rect">
            <a:avLst/>
          </a:prstGeom>
          <a:noFill/>
          <a:ln w="9525">
            <a:noFill/>
            <a:miter lim="800000"/>
            <a:headEnd/>
            <a:tailEnd/>
          </a:ln>
        </p:spPr>
      </p:pic>
      <p:sp>
        <p:nvSpPr>
          <p:cNvPr id="46083" name="Rectangle 2"/>
          <p:cNvSpPr>
            <a:spLocks noGrp="1" noChangeArrowheads="1"/>
          </p:cNvSpPr>
          <p:nvPr>
            <p:ph type="title"/>
          </p:nvPr>
        </p:nvSpPr>
        <p:spPr>
          <a:xfrm>
            <a:off x="228600" y="228600"/>
            <a:ext cx="7391400" cy="685800"/>
          </a:xfrm>
        </p:spPr>
        <p:txBody>
          <a:bodyPr/>
          <a:lstStyle/>
          <a:p>
            <a:pPr algn="l" eaLnBrk="1" hangingPunct="1"/>
            <a:r>
              <a:rPr lang="it-IT" sz="2800" smtClean="0">
                <a:solidFill>
                  <a:srgbClr val="00FF00"/>
                </a:solidFill>
                <a:latin typeface="Georgia" pitchFamily="18" charset="0"/>
              </a:rPr>
              <a:t>Peculiarità anatomo funzionali della pleura…..</a:t>
            </a:r>
          </a:p>
        </p:txBody>
      </p:sp>
      <p:sp>
        <p:nvSpPr>
          <p:cNvPr id="46084" name="Rectangle 3"/>
          <p:cNvSpPr>
            <a:spLocks noGrp="1" noChangeArrowheads="1"/>
          </p:cNvSpPr>
          <p:nvPr>
            <p:ph type="body" idx="1"/>
          </p:nvPr>
        </p:nvSpPr>
        <p:spPr>
          <a:xfrm>
            <a:off x="323850" y="1149350"/>
            <a:ext cx="5688013" cy="2736850"/>
          </a:xfrm>
          <a:solidFill>
            <a:schemeClr val="bg1"/>
          </a:solidFill>
        </p:spPr>
        <p:txBody>
          <a:bodyPr/>
          <a:lstStyle/>
          <a:p>
            <a:pPr algn="just" eaLnBrk="1" hangingPunct="1"/>
            <a:r>
              <a:rPr lang="it-IT" sz="2400" dirty="0" smtClean="0">
                <a:latin typeface="Georgia" pitchFamily="18" charset="0"/>
              </a:rPr>
              <a:t>Normalmente tutte le particelle inalate, comprese le fibre di amianto, contenute negli alveoli più periferici penetrano nel connettivo sottopleurico, vengono rimosse per fagocitosi e trasportate dal flusso linfatico verso l’ilo </a:t>
            </a:r>
            <a:r>
              <a:rPr lang="it-IT" sz="2400" dirty="0" err="1" smtClean="0">
                <a:latin typeface="Georgia" pitchFamily="18" charset="0"/>
              </a:rPr>
              <a:t>polmonare…</a:t>
            </a:r>
            <a:r>
              <a:rPr lang="it-IT" sz="2400" dirty="0" smtClean="0">
                <a:latin typeface="Georgia" pitchFamily="18" charset="0"/>
              </a:rPr>
              <a:t>..</a:t>
            </a:r>
          </a:p>
        </p:txBody>
      </p:sp>
      <p:sp>
        <p:nvSpPr>
          <p:cNvPr id="46085" name="Rectangle 4"/>
          <p:cNvSpPr>
            <a:spLocks noChangeArrowheads="1"/>
          </p:cNvSpPr>
          <p:nvPr/>
        </p:nvSpPr>
        <p:spPr bwMode="auto">
          <a:xfrm>
            <a:off x="1143000" y="4221163"/>
            <a:ext cx="6869113" cy="1844675"/>
          </a:xfrm>
          <a:prstGeom prst="rect">
            <a:avLst/>
          </a:prstGeom>
          <a:noFill/>
          <a:ln w="9525">
            <a:noFill/>
            <a:miter lim="800000"/>
            <a:headEnd/>
            <a:tailEnd/>
          </a:ln>
        </p:spPr>
        <p:txBody>
          <a:bodyPr>
            <a:spAutoFit/>
          </a:bodyPr>
          <a:lstStyle/>
          <a:p>
            <a:pPr algn="l">
              <a:lnSpc>
                <a:spcPct val="90000"/>
              </a:lnSpc>
              <a:spcBef>
                <a:spcPct val="20000"/>
              </a:spcBef>
              <a:buClr>
                <a:schemeClr val="hlink"/>
              </a:buClr>
              <a:buSzPct val="90000"/>
              <a:buFont typeface="Wingdings" pitchFamily="2" charset="2"/>
              <a:buBlip>
                <a:blip r:embed="rId3"/>
              </a:buBlip>
            </a:pPr>
            <a:r>
              <a:rPr lang="it-IT" sz="3200">
                <a:solidFill>
                  <a:schemeClr val="tx1"/>
                </a:solidFill>
              </a:rPr>
              <a:t>Le fibre ultrafini di amianto e specialmente quelle anfiboliche, possono superare la barriera polmone pleura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amianto"/>
          <p:cNvPicPr>
            <a:picLocks noChangeAspect="1" noChangeArrowheads="1"/>
          </p:cNvPicPr>
          <p:nvPr/>
        </p:nvPicPr>
        <p:blipFill>
          <a:blip r:embed="rId2" cstate="print">
            <a:lum bright="42000" contrast="-54000"/>
          </a:blip>
          <a:srcRect/>
          <a:stretch>
            <a:fillRect/>
          </a:stretch>
        </p:blipFill>
        <p:spPr bwMode="auto">
          <a:xfrm>
            <a:off x="0" y="-27384"/>
            <a:ext cx="9144000" cy="7010400"/>
          </a:xfrm>
          <a:prstGeom prst="rect">
            <a:avLst/>
          </a:prstGeom>
          <a:noFill/>
          <a:ln w="9525">
            <a:noFill/>
            <a:miter lim="800000"/>
            <a:headEnd/>
            <a:tailEnd/>
          </a:ln>
        </p:spPr>
      </p:pic>
      <p:sp>
        <p:nvSpPr>
          <p:cNvPr id="47107" name="Rectangle 2"/>
          <p:cNvSpPr>
            <a:spLocks noGrp="1" noChangeArrowheads="1"/>
          </p:cNvSpPr>
          <p:nvPr>
            <p:ph type="title"/>
          </p:nvPr>
        </p:nvSpPr>
        <p:spPr>
          <a:xfrm>
            <a:off x="685800" y="609600"/>
            <a:ext cx="7772400" cy="487363"/>
          </a:xfrm>
        </p:spPr>
        <p:txBody>
          <a:bodyPr/>
          <a:lstStyle/>
          <a:p>
            <a:pPr eaLnBrk="1" hangingPunct="1"/>
            <a:r>
              <a:rPr lang="it-IT" sz="2800" smtClean="0">
                <a:solidFill>
                  <a:srgbClr val="00FF00"/>
                </a:solidFill>
              </a:rPr>
              <a:t>Peculiarità anatomo funzionali della pleura…..</a:t>
            </a:r>
          </a:p>
        </p:txBody>
      </p:sp>
      <p:sp>
        <p:nvSpPr>
          <p:cNvPr id="47108" name="Rectangle 3"/>
          <p:cNvSpPr>
            <a:spLocks noGrp="1" noChangeArrowheads="1"/>
          </p:cNvSpPr>
          <p:nvPr>
            <p:ph type="body" idx="1"/>
          </p:nvPr>
        </p:nvSpPr>
        <p:spPr>
          <a:xfrm>
            <a:off x="323850" y="981075"/>
            <a:ext cx="5688013" cy="2736850"/>
          </a:xfrm>
        </p:spPr>
        <p:txBody>
          <a:bodyPr/>
          <a:lstStyle/>
          <a:p>
            <a:pPr algn="just" eaLnBrk="1" hangingPunct="1"/>
            <a:r>
              <a:rPr lang="it-IT" sz="2800" dirty="0" smtClean="0"/>
              <a:t>Nei soggetti esposti le fibre ultrafini costituiscono la percentuale numericamente più elevata del carico alveolare totale  </a:t>
            </a:r>
            <a:r>
              <a:rPr lang="it-IT" sz="2800" dirty="0" err="1" smtClean="0"/>
              <a:t>……</a:t>
            </a:r>
            <a:r>
              <a:rPr lang="it-IT" sz="2800" dirty="0" smtClean="0"/>
              <a:t> </a:t>
            </a:r>
            <a:r>
              <a:rPr lang="it-IT" sz="2800" dirty="0" smtClean="0">
                <a:solidFill>
                  <a:srgbClr val="FF3300"/>
                </a:solidFill>
              </a:rPr>
              <a:t>(85% vs 15%)</a:t>
            </a:r>
          </a:p>
        </p:txBody>
      </p:sp>
      <p:sp>
        <p:nvSpPr>
          <p:cNvPr id="47109" name="Rectangle 4"/>
          <p:cNvSpPr>
            <a:spLocks noChangeArrowheads="1"/>
          </p:cNvSpPr>
          <p:nvPr/>
        </p:nvSpPr>
        <p:spPr bwMode="auto">
          <a:xfrm>
            <a:off x="1547813" y="4221163"/>
            <a:ext cx="6869112" cy="2012950"/>
          </a:xfrm>
          <a:prstGeom prst="rect">
            <a:avLst/>
          </a:prstGeom>
          <a:noFill/>
          <a:ln w="9525">
            <a:noFill/>
            <a:miter lim="800000"/>
            <a:headEnd/>
            <a:tailEnd/>
          </a:ln>
        </p:spPr>
        <p:txBody>
          <a:bodyPr>
            <a:spAutoFit/>
          </a:bodyPr>
          <a:lstStyle/>
          <a:p>
            <a:pPr algn="l">
              <a:lnSpc>
                <a:spcPct val="90000"/>
              </a:lnSpc>
              <a:spcBef>
                <a:spcPct val="20000"/>
              </a:spcBef>
              <a:buClr>
                <a:schemeClr val="hlink"/>
              </a:buClr>
              <a:buSzPct val="90000"/>
              <a:buFont typeface="Wingdings" pitchFamily="2" charset="2"/>
              <a:buBlip>
                <a:blip r:embed="rId3"/>
              </a:buBlip>
            </a:pPr>
            <a:r>
              <a:rPr lang="it-IT" sz="2800">
                <a:solidFill>
                  <a:schemeClr val="tx1"/>
                </a:solidFill>
                <a:latin typeface="Arial" charset="0"/>
              </a:rPr>
              <a:t>La tenuta della barriera polmone pleura risulta efficace ma non assoluta (le silice libera cristallina è riscontrata solo nel polmone mentre particelle carboniose sono riscontrate nelle pleure di minatori)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amianto"/>
          <p:cNvPicPr>
            <a:picLocks noChangeAspect="1" noChangeArrowheads="1"/>
          </p:cNvPicPr>
          <p:nvPr/>
        </p:nvPicPr>
        <p:blipFill>
          <a:blip r:embed="rId2" cstate="print">
            <a:lum bright="42000" contrast="-54000"/>
          </a:blip>
          <a:srcRect/>
          <a:stretch>
            <a:fillRect/>
          </a:stretch>
        </p:blipFill>
        <p:spPr bwMode="auto">
          <a:xfrm>
            <a:off x="0" y="0"/>
            <a:ext cx="9144000" cy="7010400"/>
          </a:xfrm>
          <a:prstGeom prst="rect">
            <a:avLst/>
          </a:prstGeom>
          <a:noFill/>
          <a:ln w="9525">
            <a:noFill/>
            <a:miter lim="800000"/>
            <a:headEnd/>
            <a:tailEnd/>
          </a:ln>
        </p:spPr>
      </p:pic>
      <p:sp>
        <p:nvSpPr>
          <p:cNvPr id="48131" name="Rectangle 2"/>
          <p:cNvSpPr>
            <a:spLocks noGrp="1" noChangeArrowheads="1"/>
          </p:cNvSpPr>
          <p:nvPr>
            <p:ph type="title"/>
          </p:nvPr>
        </p:nvSpPr>
        <p:spPr>
          <a:xfrm>
            <a:off x="683568" y="404664"/>
            <a:ext cx="7772400" cy="487363"/>
          </a:xfrm>
          <a:solidFill>
            <a:schemeClr val="bg1"/>
          </a:solidFill>
        </p:spPr>
        <p:txBody>
          <a:bodyPr/>
          <a:lstStyle/>
          <a:p>
            <a:pPr eaLnBrk="1" hangingPunct="1"/>
            <a:r>
              <a:rPr lang="it-IT" sz="2800" dirty="0" smtClean="0">
                <a:solidFill>
                  <a:srgbClr val="00FF00"/>
                </a:solidFill>
              </a:rPr>
              <a:t>Peculiarità </a:t>
            </a:r>
            <a:r>
              <a:rPr lang="it-IT" sz="2800" dirty="0" err="1" smtClean="0">
                <a:solidFill>
                  <a:srgbClr val="00FF00"/>
                </a:solidFill>
              </a:rPr>
              <a:t>anatomo</a:t>
            </a:r>
            <a:r>
              <a:rPr lang="it-IT" sz="2800" dirty="0" smtClean="0">
                <a:solidFill>
                  <a:srgbClr val="00FF00"/>
                </a:solidFill>
              </a:rPr>
              <a:t> funzionali della </a:t>
            </a:r>
            <a:r>
              <a:rPr lang="it-IT" sz="2800" dirty="0" err="1" smtClean="0">
                <a:solidFill>
                  <a:srgbClr val="00FF00"/>
                </a:solidFill>
              </a:rPr>
              <a:t>pleura…</a:t>
            </a:r>
            <a:r>
              <a:rPr lang="it-IT" sz="2800" dirty="0" smtClean="0">
                <a:solidFill>
                  <a:srgbClr val="00FF00"/>
                </a:solidFill>
              </a:rPr>
              <a:t>..</a:t>
            </a:r>
          </a:p>
        </p:txBody>
      </p:sp>
      <p:sp>
        <p:nvSpPr>
          <p:cNvPr id="48132" name="Rectangle 3"/>
          <p:cNvSpPr>
            <a:spLocks noGrp="1" noChangeArrowheads="1"/>
          </p:cNvSpPr>
          <p:nvPr>
            <p:ph type="body" idx="1"/>
          </p:nvPr>
        </p:nvSpPr>
        <p:spPr>
          <a:xfrm>
            <a:off x="323850" y="981075"/>
            <a:ext cx="6911975" cy="2160588"/>
          </a:xfrm>
          <a:solidFill>
            <a:srgbClr val="FFFF99"/>
          </a:solidFill>
        </p:spPr>
        <p:txBody>
          <a:bodyPr/>
          <a:lstStyle/>
          <a:p>
            <a:pPr algn="just" eaLnBrk="1" hangingPunct="1"/>
            <a:r>
              <a:rPr lang="it-IT" sz="2800" b="1" smtClean="0">
                <a:solidFill>
                  <a:schemeClr val="accent1"/>
                </a:solidFill>
              </a:rPr>
              <a:t>Le particelle penetrate nel cavo pleurico si concentrano in punti focali (black spots) corrispondenti agli stomi di riassorbimento linfatico……..</a:t>
            </a:r>
          </a:p>
        </p:txBody>
      </p:sp>
      <p:sp>
        <p:nvSpPr>
          <p:cNvPr id="48133" name="Rectangle 4"/>
          <p:cNvSpPr>
            <a:spLocks noChangeArrowheads="1"/>
          </p:cNvSpPr>
          <p:nvPr/>
        </p:nvSpPr>
        <p:spPr bwMode="auto">
          <a:xfrm>
            <a:off x="827088" y="3573463"/>
            <a:ext cx="6869112" cy="860425"/>
          </a:xfrm>
          <a:prstGeom prst="rect">
            <a:avLst/>
          </a:prstGeom>
          <a:solidFill>
            <a:srgbClr val="FFFF99">
              <a:alpha val="79999"/>
            </a:srgbClr>
          </a:solidFill>
          <a:ln w="9525">
            <a:noFill/>
            <a:miter lim="800000"/>
            <a:headEnd/>
            <a:tailEnd/>
          </a:ln>
        </p:spPr>
        <p:txBody>
          <a:bodyPr>
            <a:spAutoFit/>
          </a:bodyPr>
          <a:lstStyle/>
          <a:p>
            <a:pPr algn="l">
              <a:lnSpc>
                <a:spcPct val="90000"/>
              </a:lnSpc>
              <a:spcBef>
                <a:spcPct val="20000"/>
              </a:spcBef>
              <a:buClr>
                <a:schemeClr val="hlink"/>
              </a:buClr>
              <a:buSzPct val="90000"/>
              <a:buFont typeface="Wingdings" pitchFamily="2" charset="2"/>
              <a:buBlip>
                <a:blip r:embed="rId3"/>
              </a:buBlip>
            </a:pPr>
            <a:r>
              <a:rPr lang="it-IT" sz="2800">
                <a:solidFill>
                  <a:schemeClr val="accent1"/>
                </a:solidFill>
                <a:latin typeface="Arial" charset="0"/>
              </a:rPr>
              <a:t>Considerando che il mesotelioma si sviluppa sempre dalla pleura parietale ….</a:t>
            </a:r>
          </a:p>
        </p:txBody>
      </p:sp>
      <p:sp>
        <p:nvSpPr>
          <p:cNvPr id="48134" name="Rectangle 5"/>
          <p:cNvSpPr>
            <a:spLocks noChangeArrowheads="1"/>
          </p:cNvSpPr>
          <p:nvPr/>
        </p:nvSpPr>
        <p:spPr bwMode="auto">
          <a:xfrm>
            <a:off x="1908175" y="4941888"/>
            <a:ext cx="6869113" cy="1628775"/>
          </a:xfrm>
          <a:prstGeom prst="rect">
            <a:avLst/>
          </a:prstGeom>
          <a:solidFill>
            <a:srgbClr val="FFFF00">
              <a:alpha val="70195"/>
            </a:srgbClr>
          </a:solidFill>
          <a:ln w="9525">
            <a:noFill/>
            <a:miter lim="800000"/>
            <a:headEnd/>
            <a:tailEnd/>
          </a:ln>
        </p:spPr>
        <p:txBody>
          <a:bodyPr>
            <a:spAutoFit/>
          </a:bodyPr>
          <a:lstStyle/>
          <a:p>
            <a:pPr algn="l">
              <a:lnSpc>
                <a:spcPct val="90000"/>
              </a:lnSpc>
              <a:spcBef>
                <a:spcPct val="20000"/>
              </a:spcBef>
              <a:buClr>
                <a:schemeClr val="hlink"/>
              </a:buClr>
              <a:buSzPct val="90000"/>
              <a:buFont typeface="Wingdings" pitchFamily="2" charset="2"/>
              <a:buBlip>
                <a:blip r:embed="rId3"/>
              </a:buBlip>
            </a:pPr>
            <a:r>
              <a:rPr lang="it-IT" sz="2800">
                <a:solidFill>
                  <a:schemeClr val="tx1"/>
                </a:solidFill>
                <a:latin typeface="Arial" charset="0"/>
              </a:rPr>
              <a:t>Il problema della dose…. Gli stomi sono costituiti da poche cellule mesoteliali e in queste vengono concentrate tutte le fibre ultrafini giunte nel cavo pleurico…..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amianto"/>
          <p:cNvPicPr>
            <a:picLocks noChangeAspect="1" noChangeArrowheads="1"/>
          </p:cNvPicPr>
          <p:nvPr/>
        </p:nvPicPr>
        <p:blipFill>
          <a:blip r:embed="rId2" cstate="print">
            <a:lum bright="42000" contrast="-54000"/>
          </a:blip>
          <a:srcRect/>
          <a:stretch>
            <a:fillRect/>
          </a:stretch>
        </p:blipFill>
        <p:spPr bwMode="auto">
          <a:xfrm>
            <a:off x="0" y="0"/>
            <a:ext cx="9144000" cy="7010400"/>
          </a:xfrm>
          <a:prstGeom prst="rect">
            <a:avLst/>
          </a:prstGeom>
          <a:noFill/>
          <a:ln w="9525">
            <a:noFill/>
            <a:miter lim="800000"/>
            <a:headEnd/>
            <a:tailEnd/>
          </a:ln>
        </p:spPr>
      </p:pic>
      <p:sp>
        <p:nvSpPr>
          <p:cNvPr id="49155" name="Rectangle 2"/>
          <p:cNvSpPr>
            <a:spLocks noGrp="1" noChangeArrowheads="1"/>
          </p:cNvSpPr>
          <p:nvPr>
            <p:ph type="title"/>
          </p:nvPr>
        </p:nvSpPr>
        <p:spPr>
          <a:xfrm>
            <a:off x="457200" y="277813"/>
            <a:ext cx="8229600" cy="1398587"/>
          </a:xfrm>
          <a:solidFill>
            <a:schemeClr val="bg1"/>
          </a:solidFill>
        </p:spPr>
        <p:txBody>
          <a:bodyPr/>
          <a:lstStyle/>
          <a:p>
            <a:pPr eaLnBrk="1" hangingPunct="1"/>
            <a:r>
              <a:rPr lang="it-IT" sz="2800" dirty="0" smtClean="0">
                <a:solidFill>
                  <a:srgbClr val="7030A0"/>
                </a:solidFill>
              </a:rPr>
              <a:t>La polverosità che l’amianto genera è costituita da percentuali </a:t>
            </a:r>
            <a:r>
              <a:rPr lang="it-IT" sz="2800" b="1" u="sng" dirty="0" smtClean="0">
                <a:solidFill>
                  <a:srgbClr val="006666"/>
                </a:solidFill>
              </a:rPr>
              <a:t>molto</a:t>
            </a:r>
            <a:r>
              <a:rPr lang="it-IT" sz="2800" dirty="0" smtClean="0">
                <a:solidFill>
                  <a:srgbClr val="006666"/>
                </a:solidFill>
              </a:rPr>
              <a:t> </a:t>
            </a:r>
            <a:r>
              <a:rPr lang="it-IT" sz="2800" dirty="0" smtClean="0">
                <a:solidFill>
                  <a:srgbClr val="7030A0"/>
                </a:solidFill>
              </a:rPr>
              <a:t>variabili di fibre grandi, medie e ultrafine.</a:t>
            </a:r>
          </a:p>
        </p:txBody>
      </p:sp>
      <p:sp>
        <p:nvSpPr>
          <p:cNvPr id="49156" name="Text Box 3"/>
          <p:cNvSpPr txBox="1">
            <a:spLocks noChangeArrowheads="1"/>
          </p:cNvSpPr>
          <p:nvPr/>
        </p:nvSpPr>
        <p:spPr bwMode="auto">
          <a:xfrm>
            <a:off x="533400" y="2057400"/>
            <a:ext cx="8077200" cy="579438"/>
          </a:xfrm>
          <a:prstGeom prst="rect">
            <a:avLst/>
          </a:prstGeom>
          <a:noFill/>
          <a:ln w="9525">
            <a:noFill/>
            <a:miter lim="800000"/>
            <a:headEnd/>
            <a:tailEnd/>
          </a:ln>
        </p:spPr>
        <p:txBody>
          <a:bodyPr>
            <a:spAutoFit/>
          </a:bodyPr>
          <a:lstStyle/>
          <a:p>
            <a:pPr>
              <a:spcBef>
                <a:spcPct val="50000"/>
              </a:spcBef>
            </a:pPr>
            <a:r>
              <a:rPr lang="it-IT" sz="3200">
                <a:solidFill>
                  <a:srgbClr val="FF0066"/>
                </a:solidFill>
                <a:latin typeface="Comic Sans MS" pitchFamily="66" charset="0"/>
              </a:rPr>
              <a:t>Dosaggio con </a:t>
            </a:r>
            <a:r>
              <a:rPr lang="it-IT" sz="3200" u="sng">
                <a:solidFill>
                  <a:srgbClr val="FF0066"/>
                </a:solidFill>
                <a:latin typeface="Comic Sans MS" pitchFamily="66" charset="0"/>
              </a:rPr>
              <a:t>microscopia ottica</a:t>
            </a:r>
            <a:r>
              <a:rPr lang="it-IT" sz="1800" u="sng">
                <a:solidFill>
                  <a:schemeClr val="tx1"/>
                </a:solidFill>
                <a:latin typeface="Arial" charset="0"/>
              </a:rPr>
              <a:t> </a:t>
            </a:r>
          </a:p>
        </p:txBody>
      </p:sp>
      <p:sp>
        <p:nvSpPr>
          <p:cNvPr id="49157" name="AutoShape 4"/>
          <p:cNvSpPr>
            <a:spLocks noChangeArrowheads="1"/>
          </p:cNvSpPr>
          <p:nvPr/>
        </p:nvSpPr>
        <p:spPr bwMode="auto">
          <a:xfrm>
            <a:off x="4038600" y="2743200"/>
            <a:ext cx="1219200" cy="990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t-IT"/>
          </a:p>
        </p:txBody>
      </p:sp>
      <p:sp>
        <p:nvSpPr>
          <p:cNvPr id="49158" name="Text Box 5"/>
          <p:cNvSpPr txBox="1">
            <a:spLocks noChangeArrowheads="1"/>
          </p:cNvSpPr>
          <p:nvPr/>
        </p:nvSpPr>
        <p:spPr bwMode="auto">
          <a:xfrm>
            <a:off x="1524000" y="4038600"/>
            <a:ext cx="6477000" cy="641350"/>
          </a:xfrm>
          <a:prstGeom prst="rect">
            <a:avLst/>
          </a:prstGeom>
          <a:noFill/>
          <a:ln w="9525">
            <a:noFill/>
            <a:miter lim="800000"/>
            <a:headEnd/>
            <a:tailEnd/>
          </a:ln>
        </p:spPr>
        <p:txBody>
          <a:bodyPr>
            <a:spAutoFit/>
          </a:bodyPr>
          <a:lstStyle/>
          <a:p>
            <a:pPr>
              <a:spcBef>
                <a:spcPct val="50000"/>
              </a:spcBef>
            </a:pPr>
            <a:r>
              <a:rPr lang="it-IT" b="1" u="sng">
                <a:solidFill>
                  <a:srgbClr val="FF0066"/>
                </a:solidFill>
                <a:latin typeface="Albertus Extra Bold" pitchFamily="34" charset="0"/>
              </a:rPr>
              <a:t>Solo</a:t>
            </a:r>
            <a:r>
              <a:rPr lang="it-IT">
                <a:solidFill>
                  <a:srgbClr val="FF0066"/>
                </a:solidFill>
                <a:latin typeface="Albertus Extra Bold" pitchFamily="34" charset="0"/>
              </a:rPr>
              <a:t> fibre grandi e medie!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amianto"/>
          <p:cNvPicPr>
            <a:picLocks noChangeAspect="1" noChangeArrowheads="1"/>
          </p:cNvPicPr>
          <p:nvPr/>
        </p:nvPicPr>
        <p:blipFill>
          <a:blip r:embed="rId2" cstate="print">
            <a:lum bright="42000" contrast="-54000"/>
          </a:blip>
          <a:srcRect/>
          <a:stretch>
            <a:fillRect/>
          </a:stretch>
        </p:blipFill>
        <p:spPr bwMode="auto">
          <a:xfrm>
            <a:off x="0" y="0"/>
            <a:ext cx="9144000" cy="7010400"/>
          </a:xfrm>
          <a:prstGeom prst="rect">
            <a:avLst/>
          </a:prstGeom>
          <a:noFill/>
          <a:ln w="9525">
            <a:noFill/>
            <a:miter lim="800000"/>
            <a:headEnd/>
            <a:tailEnd/>
          </a:ln>
        </p:spPr>
      </p:pic>
      <p:sp>
        <p:nvSpPr>
          <p:cNvPr id="50179" name="Rectangle 2"/>
          <p:cNvSpPr>
            <a:spLocks noGrp="1" noChangeArrowheads="1"/>
          </p:cNvSpPr>
          <p:nvPr>
            <p:ph type="title"/>
          </p:nvPr>
        </p:nvSpPr>
        <p:spPr>
          <a:xfrm>
            <a:off x="683568" y="260648"/>
            <a:ext cx="7772400" cy="1143000"/>
          </a:xfrm>
        </p:spPr>
        <p:txBody>
          <a:bodyPr/>
          <a:lstStyle/>
          <a:p>
            <a:pPr eaLnBrk="1" hangingPunct="1"/>
            <a:r>
              <a:rPr lang="it-IT" dirty="0" err="1" smtClean="0">
                <a:solidFill>
                  <a:schemeClr val="accent6">
                    <a:lumMod val="75000"/>
                  </a:schemeClr>
                </a:solidFill>
              </a:rPr>
              <a:t>Inoltre…</a:t>
            </a:r>
            <a:r>
              <a:rPr lang="it-IT" dirty="0" smtClean="0">
                <a:solidFill>
                  <a:schemeClr val="accent6">
                    <a:lumMod val="75000"/>
                  </a:schemeClr>
                </a:solidFill>
              </a:rPr>
              <a:t>.</a:t>
            </a:r>
          </a:p>
        </p:txBody>
      </p:sp>
      <p:sp>
        <p:nvSpPr>
          <p:cNvPr id="50180" name="Rectangle 3"/>
          <p:cNvSpPr>
            <a:spLocks noGrp="1" noChangeArrowheads="1"/>
          </p:cNvSpPr>
          <p:nvPr>
            <p:ph type="body" idx="1"/>
          </p:nvPr>
        </p:nvSpPr>
        <p:spPr>
          <a:xfrm>
            <a:off x="467544" y="1340768"/>
            <a:ext cx="8229600" cy="2514600"/>
          </a:xfrm>
          <a:solidFill>
            <a:schemeClr val="bg1"/>
          </a:solidFill>
        </p:spPr>
        <p:txBody>
          <a:bodyPr/>
          <a:lstStyle/>
          <a:p>
            <a:pPr marL="282575" indent="-282575" eaLnBrk="1" hangingPunct="1"/>
            <a:r>
              <a:rPr lang="it-IT" sz="2400" dirty="0" smtClean="0">
                <a:solidFill>
                  <a:srgbClr val="7030A0"/>
                </a:solidFill>
              </a:rPr>
              <a:t>Mentre le fibre grandi e medie sedimentano piuttosto velocemente la quota delle fibre ultrafini può rimanere </a:t>
            </a:r>
            <a:r>
              <a:rPr lang="it-IT" sz="2400" dirty="0" err="1" smtClean="0">
                <a:solidFill>
                  <a:srgbClr val="7030A0"/>
                </a:solidFill>
              </a:rPr>
              <a:t>aerodispersa</a:t>
            </a:r>
            <a:r>
              <a:rPr lang="it-IT" sz="2400" dirty="0" smtClean="0">
                <a:solidFill>
                  <a:srgbClr val="7030A0"/>
                </a:solidFill>
              </a:rPr>
              <a:t> per lungo tempo coprendo distanze notevoli!</a:t>
            </a:r>
          </a:p>
          <a:p>
            <a:pPr marL="282575" indent="-282575" eaLnBrk="1" hangingPunct="1"/>
            <a:r>
              <a:rPr lang="it-IT" sz="2400" dirty="0" smtClean="0">
                <a:solidFill>
                  <a:srgbClr val="7030A0"/>
                </a:solidFill>
              </a:rPr>
              <a:t>Le fibre più grandi possono essere sfaldate a formare fibre ultrafini (processi di filtrazione o pulitura non efficaci)</a:t>
            </a:r>
            <a:endParaRPr lang="it-IT" sz="2400" b="1" dirty="0" smtClean="0">
              <a:solidFill>
                <a:srgbClr val="7030A0"/>
              </a:solidFill>
              <a:latin typeface="Symbol" pitchFamily="18" charset="2"/>
            </a:endParaRPr>
          </a:p>
        </p:txBody>
      </p:sp>
      <p:sp>
        <p:nvSpPr>
          <p:cNvPr id="50181" name="AutoShape 4"/>
          <p:cNvSpPr>
            <a:spLocks noChangeArrowheads="1"/>
          </p:cNvSpPr>
          <p:nvPr/>
        </p:nvSpPr>
        <p:spPr bwMode="auto">
          <a:xfrm>
            <a:off x="3563888" y="3861048"/>
            <a:ext cx="1524000" cy="98640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t-IT"/>
          </a:p>
        </p:txBody>
      </p:sp>
      <p:sp>
        <p:nvSpPr>
          <p:cNvPr id="50182" name="Text Box 5"/>
          <p:cNvSpPr txBox="1">
            <a:spLocks noChangeArrowheads="1"/>
          </p:cNvSpPr>
          <p:nvPr/>
        </p:nvSpPr>
        <p:spPr bwMode="auto">
          <a:xfrm>
            <a:off x="1676400" y="5029200"/>
            <a:ext cx="5410200" cy="1373188"/>
          </a:xfrm>
          <a:prstGeom prst="rect">
            <a:avLst/>
          </a:prstGeom>
          <a:noFill/>
          <a:ln w="9525">
            <a:noFill/>
            <a:miter lim="800000"/>
            <a:headEnd/>
            <a:tailEnd/>
          </a:ln>
        </p:spPr>
        <p:txBody>
          <a:bodyPr>
            <a:spAutoFit/>
          </a:bodyPr>
          <a:lstStyle/>
          <a:p>
            <a:pPr>
              <a:spcBef>
                <a:spcPct val="50000"/>
              </a:spcBef>
            </a:pPr>
            <a:r>
              <a:rPr lang="it-IT" sz="2800" b="1">
                <a:solidFill>
                  <a:srgbClr val="FF0066"/>
                </a:solidFill>
                <a:latin typeface="Arial" charset="0"/>
              </a:rPr>
              <a:t>Non più solo aspetto occupazionale ma anche ambientale!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inquinamento%20atmosferico"/>
          <p:cNvPicPr>
            <a:picLocks noChangeAspect="1" noChangeArrowheads="1"/>
          </p:cNvPicPr>
          <p:nvPr/>
        </p:nvPicPr>
        <p:blipFill>
          <a:blip r:embed="rId3"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8195" name="Rectangle 2"/>
          <p:cNvSpPr>
            <a:spLocks noGrp="1" noChangeArrowheads="1"/>
          </p:cNvSpPr>
          <p:nvPr>
            <p:ph type="title"/>
          </p:nvPr>
        </p:nvSpPr>
        <p:spPr>
          <a:xfrm>
            <a:off x="304800" y="762000"/>
            <a:ext cx="5181600" cy="762000"/>
          </a:xfrm>
        </p:spPr>
        <p:txBody>
          <a:bodyPr/>
          <a:lstStyle/>
          <a:p>
            <a:pPr eaLnBrk="1" hangingPunct="1"/>
            <a:r>
              <a:rPr lang="it-IT" sz="3200" b="1" smtClean="0">
                <a:solidFill>
                  <a:srgbClr val="0033CC"/>
                </a:solidFill>
                <a:latin typeface="Georgia" pitchFamily="18" charset="0"/>
              </a:rPr>
              <a:t>Prime osservazione di</a:t>
            </a:r>
            <a:br>
              <a:rPr lang="it-IT" sz="3200" b="1" smtClean="0">
                <a:solidFill>
                  <a:srgbClr val="0033CC"/>
                </a:solidFill>
                <a:latin typeface="Georgia" pitchFamily="18" charset="0"/>
              </a:rPr>
            </a:br>
            <a:r>
              <a:rPr lang="it-IT" sz="3200" b="1" smtClean="0">
                <a:solidFill>
                  <a:srgbClr val="0033CC"/>
                </a:solidFill>
                <a:latin typeface="Georgia" pitchFamily="18" charset="0"/>
              </a:rPr>
              <a:t>tumori professionali</a:t>
            </a:r>
          </a:p>
        </p:txBody>
      </p:sp>
      <p:sp>
        <p:nvSpPr>
          <p:cNvPr id="8196" name="Rectangle 3"/>
          <p:cNvSpPr>
            <a:spLocks noGrp="1" noChangeArrowheads="1"/>
          </p:cNvSpPr>
          <p:nvPr>
            <p:ph type="body" idx="1"/>
          </p:nvPr>
        </p:nvSpPr>
        <p:spPr>
          <a:xfrm>
            <a:off x="250825" y="2625725"/>
            <a:ext cx="8569325" cy="3251200"/>
          </a:xfrm>
          <a:noFill/>
        </p:spPr>
        <p:txBody>
          <a:bodyPr/>
          <a:lstStyle/>
          <a:p>
            <a:pPr eaLnBrk="1" hangingPunct="1">
              <a:lnSpc>
                <a:spcPct val="80000"/>
              </a:lnSpc>
              <a:spcBef>
                <a:spcPct val="0"/>
              </a:spcBef>
              <a:buFontTx/>
              <a:buNone/>
            </a:pPr>
            <a:endParaRPr lang="it-IT" sz="2000" b="1" smtClean="0"/>
          </a:p>
          <a:p>
            <a:pPr eaLnBrk="1" hangingPunct="1">
              <a:lnSpc>
                <a:spcPct val="80000"/>
              </a:lnSpc>
              <a:spcBef>
                <a:spcPct val="0"/>
              </a:spcBef>
              <a:buFontTx/>
              <a:buNone/>
            </a:pPr>
            <a:endParaRPr lang="it-IT" sz="2000" b="1" smtClean="0"/>
          </a:p>
          <a:p>
            <a:pPr eaLnBrk="1" hangingPunct="1">
              <a:lnSpc>
                <a:spcPct val="80000"/>
              </a:lnSpc>
              <a:spcBef>
                <a:spcPct val="0"/>
              </a:spcBef>
              <a:buFontTx/>
              <a:buNone/>
            </a:pPr>
            <a:endParaRPr lang="it-IT" sz="1800" b="1" smtClean="0">
              <a:latin typeface="Comic Sans MS" pitchFamily="66" charset="0"/>
            </a:endParaRPr>
          </a:p>
          <a:p>
            <a:pPr eaLnBrk="1" hangingPunct="1">
              <a:lnSpc>
                <a:spcPct val="80000"/>
              </a:lnSpc>
              <a:buFontTx/>
              <a:buNone/>
            </a:pPr>
            <a:r>
              <a:rPr lang="it-IT" sz="1800" b="1" smtClean="0">
                <a:solidFill>
                  <a:srgbClr val="FF9900"/>
                </a:solidFill>
                <a:latin typeface="Comic Sans MS" pitchFamily="66" charset="0"/>
              </a:rPr>
              <a:t>P.Pott           1775     fuliggine        ca. scroto           spazzacamini</a:t>
            </a:r>
          </a:p>
          <a:p>
            <a:pPr eaLnBrk="1" hangingPunct="1">
              <a:lnSpc>
                <a:spcPct val="80000"/>
              </a:lnSpc>
              <a:buFontTx/>
              <a:buNone/>
            </a:pPr>
            <a:r>
              <a:rPr lang="it-IT" sz="1800" b="1" smtClean="0">
                <a:solidFill>
                  <a:srgbClr val="FF9900"/>
                </a:solidFill>
                <a:latin typeface="Comic Sans MS" pitchFamily="66" charset="0"/>
              </a:rPr>
              <a:t>        </a:t>
            </a:r>
          </a:p>
          <a:p>
            <a:pPr eaLnBrk="1" hangingPunct="1">
              <a:lnSpc>
                <a:spcPct val="80000"/>
              </a:lnSpc>
              <a:spcBef>
                <a:spcPct val="0"/>
              </a:spcBef>
              <a:buFontTx/>
              <a:buNone/>
            </a:pPr>
            <a:endParaRPr lang="it-IT" sz="1800" b="1" smtClean="0">
              <a:solidFill>
                <a:srgbClr val="FF9900"/>
              </a:solidFill>
              <a:latin typeface="Comic Sans MS" pitchFamily="66" charset="0"/>
            </a:endParaRPr>
          </a:p>
          <a:p>
            <a:pPr eaLnBrk="1" hangingPunct="1">
              <a:lnSpc>
                <a:spcPct val="80000"/>
              </a:lnSpc>
              <a:spcBef>
                <a:spcPct val="0"/>
              </a:spcBef>
              <a:buFontTx/>
              <a:buNone/>
            </a:pPr>
            <a:r>
              <a:rPr lang="it-IT" sz="1800" b="1" smtClean="0">
                <a:solidFill>
                  <a:srgbClr val="FF9900"/>
                </a:solidFill>
                <a:latin typeface="Comic Sans MS" pitchFamily="66" charset="0"/>
              </a:rPr>
              <a:t>F.H.Haerting  	1789     miniera         ca. polmone         minatori</a:t>
            </a:r>
          </a:p>
          <a:p>
            <a:pPr eaLnBrk="1" hangingPunct="1">
              <a:lnSpc>
                <a:spcPct val="80000"/>
              </a:lnSpc>
              <a:spcBef>
                <a:spcPct val="0"/>
              </a:spcBef>
              <a:buFontTx/>
              <a:buNone/>
            </a:pPr>
            <a:r>
              <a:rPr lang="it-IT" sz="1800" b="1" smtClean="0">
                <a:solidFill>
                  <a:srgbClr val="FF9900"/>
                </a:solidFill>
                <a:latin typeface="Comic Sans MS" pitchFamily="66" charset="0"/>
              </a:rPr>
              <a:t>	W.Hesse	           (radon)</a:t>
            </a:r>
          </a:p>
          <a:p>
            <a:pPr eaLnBrk="1" hangingPunct="1">
              <a:lnSpc>
                <a:spcPct val="80000"/>
              </a:lnSpc>
              <a:spcBef>
                <a:spcPct val="0"/>
              </a:spcBef>
              <a:buFontTx/>
              <a:buNone/>
            </a:pPr>
            <a:endParaRPr lang="it-IT" sz="1800" b="1" smtClean="0">
              <a:solidFill>
                <a:srgbClr val="FF9900"/>
              </a:solidFill>
              <a:latin typeface="Comic Sans MS" pitchFamily="66" charset="0"/>
            </a:endParaRPr>
          </a:p>
          <a:p>
            <a:pPr eaLnBrk="1" hangingPunct="1">
              <a:lnSpc>
                <a:spcPct val="80000"/>
              </a:lnSpc>
              <a:spcBef>
                <a:spcPct val="0"/>
              </a:spcBef>
              <a:buFontTx/>
              <a:buNone/>
            </a:pPr>
            <a:endParaRPr lang="it-IT" sz="1800" b="1" smtClean="0">
              <a:solidFill>
                <a:srgbClr val="FF9900"/>
              </a:solidFill>
              <a:latin typeface="Comic Sans MS" pitchFamily="66" charset="0"/>
            </a:endParaRPr>
          </a:p>
          <a:p>
            <a:pPr eaLnBrk="1" hangingPunct="1">
              <a:lnSpc>
                <a:spcPct val="80000"/>
              </a:lnSpc>
              <a:spcBef>
                <a:spcPct val="0"/>
              </a:spcBef>
              <a:buFontTx/>
              <a:buNone/>
            </a:pPr>
            <a:r>
              <a:rPr lang="it-IT" sz="1800" b="1" smtClean="0">
                <a:solidFill>
                  <a:srgbClr val="FF9900"/>
                </a:solidFill>
                <a:latin typeface="Comic Sans MS" pitchFamily="66" charset="0"/>
              </a:rPr>
              <a:t>L. Rehn          1895     coloranti        ca. vescica         produzione,                         			   (a.a.) 			       uso tinte</a:t>
            </a:r>
          </a:p>
          <a:p>
            <a:pPr eaLnBrk="1" hangingPunct="1">
              <a:lnSpc>
                <a:spcPct val="80000"/>
              </a:lnSpc>
              <a:spcBef>
                <a:spcPct val="0"/>
              </a:spcBef>
              <a:buFontTx/>
              <a:buNone/>
            </a:pPr>
            <a:r>
              <a:rPr lang="it-IT" sz="2000" b="1" smtClean="0">
                <a:solidFill>
                  <a:srgbClr val="FF6600"/>
                </a:solidFill>
              </a:rPr>
              <a:t>			</a:t>
            </a:r>
          </a:p>
        </p:txBody>
      </p:sp>
      <p:sp>
        <p:nvSpPr>
          <p:cNvPr id="8197" name="Text Box 4"/>
          <p:cNvSpPr txBox="1">
            <a:spLocks noChangeArrowheads="1"/>
          </p:cNvSpPr>
          <p:nvPr/>
        </p:nvSpPr>
        <p:spPr bwMode="auto">
          <a:xfrm>
            <a:off x="250825" y="2293938"/>
            <a:ext cx="8424863" cy="701675"/>
          </a:xfrm>
          <a:prstGeom prst="rect">
            <a:avLst/>
          </a:prstGeom>
          <a:noFill/>
          <a:ln w="9525">
            <a:noFill/>
            <a:miter lim="800000"/>
            <a:headEnd/>
            <a:tailEnd/>
          </a:ln>
        </p:spPr>
        <p:txBody>
          <a:bodyPr>
            <a:spAutoFit/>
          </a:bodyPr>
          <a:lstStyle/>
          <a:p>
            <a:pPr algn="l">
              <a:spcBef>
                <a:spcPct val="50000"/>
              </a:spcBef>
            </a:pPr>
            <a:r>
              <a:rPr lang="it-IT" sz="2000" i="1">
                <a:solidFill>
                  <a:schemeClr val="tx1"/>
                </a:solidFill>
                <a:latin typeface="Comic Sans MS" pitchFamily="66" charset="0"/>
              </a:rPr>
              <a:t>Autore 		Anno    Esposizione         Rischio              Categoria 								   professionale</a:t>
            </a:r>
          </a:p>
        </p:txBody>
      </p:sp>
      <p:sp>
        <p:nvSpPr>
          <p:cNvPr id="8198" name="Line 5"/>
          <p:cNvSpPr>
            <a:spLocks noChangeShapeType="1"/>
          </p:cNvSpPr>
          <p:nvPr/>
        </p:nvSpPr>
        <p:spPr bwMode="auto">
          <a:xfrm>
            <a:off x="179388" y="2060575"/>
            <a:ext cx="8893175" cy="0"/>
          </a:xfrm>
          <a:prstGeom prst="line">
            <a:avLst/>
          </a:prstGeom>
          <a:noFill/>
          <a:ln w="25400">
            <a:solidFill>
              <a:schemeClr val="tx1"/>
            </a:solidFill>
            <a:round/>
            <a:headEnd/>
            <a:tailEnd/>
          </a:ln>
        </p:spPr>
        <p:txBody>
          <a:bodyPr/>
          <a:lstStyle/>
          <a:p>
            <a:endParaRPr lang="it-IT"/>
          </a:p>
        </p:txBody>
      </p:sp>
      <p:sp>
        <p:nvSpPr>
          <p:cNvPr id="8199" name="Line 6"/>
          <p:cNvSpPr>
            <a:spLocks noChangeShapeType="1"/>
          </p:cNvSpPr>
          <p:nvPr/>
        </p:nvSpPr>
        <p:spPr bwMode="auto">
          <a:xfrm>
            <a:off x="107950" y="5876925"/>
            <a:ext cx="8964613" cy="0"/>
          </a:xfrm>
          <a:prstGeom prst="line">
            <a:avLst/>
          </a:prstGeom>
          <a:noFill/>
          <a:ln w="25400">
            <a:solidFill>
              <a:schemeClr val="tx1"/>
            </a:solidFill>
            <a:round/>
            <a:headEnd/>
            <a:tailEnd/>
          </a:ln>
        </p:spPr>
        <p:txBody>
          <a:bodyPr/>
          <a:lstStyle/>
          <a:p>
            <a:endParaRPr lang="it-IT"/>
          </a:p>
        </p:txBody>
      </p:sp>
      <p:sp>
        <p:nvSpPr>
          <p:cNvPr id="8200" name="Line 7"/>
          <p:cNvSpPr>
            <a:spLocks noChangeShapeType="1"/>
          </p:cNvSpPr>
          <p:nvPr/>
        </p:nvSpPr>
        <p:spPr bwMode="auto">
          <a:xfrm>
            <a:off x="323850" y="3140075"/>
            <a:ext cx="8351838" cy="0"/>
          </a:xfrm>
          <a:prstGeom prst="line">
            <a:avLst/>
          </a:prstGeom>
          <a:noFill/>
          <a:ln w="12700">
            <a:solidFill>
              <a:schemeClr val="tx1"/>
            </a:solidFill>
            <a:round/>
            <a:headEnd/>
            <a:tailEnd/>
          </a:ln>
        </p:spPr>
        <p:txBody>
          <a:bodyPr/>
          <a:lstStyle/>
          <a:p>
            <a:endParaRPr lang="it-IT"/>
          </a:p>
        </p:txBody>
      </p:sp>
      <p:sp>
        <p:nvSpPr>
          <p:cNvPr id="8201" name="Rectangle 8"/>
          <p:cNvSpPr>
            <a:spLocks noChangeArrowheads="1"/>
          </p:cNvSpPr>
          <p:nvPr/>
        </p:nvSpPr>
        <p:spPr bwMode="auto">
          <a:xfrm>
            <a:off x="6019800" y="76200"/>
            <a:ext cx="2971800" cy="1066800"/>
          </a:xfrm>
          <a:prstGeom prst="rect">
            <a:avLst/>
          </a:prstGeom>
          <a:solidFill>
            <a:srgbClr val="CCCCFF"/>
          </a:solidFill>
          <a:ln w="22225">
            <a:solidFill>
              <a:srgbClr val="FF0000"/>
            </a:solidFill>
            <a:miter lim="800000"/>
            <a:headEnd/>
            <a:tailEnd/>
          </a:ln>
        </p:spPr>
        <p:txBody>
          <a:bodyPr anchor="ctr"/>
          <a:lstStyle/>
          <a:p>
            <a:r>
              <a:rPr lang="it-IT" sz="2400">
                <a:solidFill>
                  <a:srgbClr val="FF3300"/>
                </a:solidFill>
              </a:rPr>
              <a:t>Neoplasie Occupazionali</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51203" name="Rectangle 3"/>
          <p:cNvSpPr>
            <a:spLocks noGrp="1" noChangeArrowheads="1"/>
          </p:cNvSpPr>
          <p:nvPr>
            <p:ph type="title"/>
          </p:nvPr>
        </p:nvSpPr>
        <p:spPr>
          <a:xfrm>
            <a:off x="539552" y="404664"/>
            <a:ext cx="3429000" cy="1371600"/>
          </a:xfrm>
          <a:solidFill>
            <a:schemeClr val="bg1"/>
          </a:solidFill>
        </p:spPr>
        <p:txBody>
          <a:bodyPr/>
          <a:lstStyle/>
          <a:p>
            <a:pPr eaLnBrk="1" hangingPunct="1"/>
            <a:r>
              <a:rPr lang="it-IT" sz="2800" dirty="0" smtClean="0">
                <a:solidFill>
                  <a:srgbClr val="FF3300"/>
                </a:solidFill>
                <a:latin typeface="Georgia" pitchFamily="18" charset="0"/>
              </a:rPr>
              <a:t>Una neoplasia che fa eccezione: come e </a:t>
            </a:r>
            <a:r>
              <a:rPr lang="it-IT" sz="2800" dirty="0" err="1" smtClean="0">
                <a:solidFill>
                  <a:srgbClr val="FF3300"/>
                </a:solidFill>
                <a:latin typeface="Georgia" pitchFamily="18" charset="0"/>
              </a:rPr>
              <a:t>perchè</a:t>
            </a:r>
            <a:endParaRPr lang="it-IT" sz="2800" dirty="0" smtClean="0">
              <a:solidFill>
                <a:srgbClr val="FF3300"/>
              </a:solidFill>
              <a:latin typeface="Georgia" pitchFamily="18" charset="0"/>
            </a:endParaRPr>
          </a:p>
        </p:txBody>
      </p:sp>
      <p:sp>
        <p:nvSpPr>
          <p:cNvPr id="51204" name="Oval 4"/>
          <p:cNvSpPr>
            <a:spLocks noChangeArrowheads="1"/>
          </p:cNvSpPr>
          <p:nvPr/>
        </p:nvSpPr>
        <p:spPr bwMode="auto">
          <a:xfrm>
            <a:off x="395288" y="3500438"/>
            <a:ext cx="5040312" cy="2446337"/>
          </a:xfrm>
          <a:prstGeom prst="ellipse">
            <a:avLst/>
          </a:prstGeom>
          <a:solidFill>
            <a:schemeClr val="accent1">
              <a:alpha val="70195"/>
            </a:schemeClr>
          </a:solidFill>
          <a:ln w="9525">
            <a:solidFill>
              <a:schemeClr val="tx1"/>
            </a:solidFill>
            <a:round/>
            <a:headEnd/>
            <a:tailEnd/>
          </a:ln>
        </p:spPr>
        <p:txBody>
          <a:bodyPr wrap="none" anchor="ctr"/>
          <a:lstStyle/>
          <a:p>
            <a:r>
              <a:rPr lang="it-IT" sz="3200" b="1">
                <a:solidFill>
                  <a:srgbClr val="FF0066"/>
                </a:solidFill>
                <a:latin typeface="Arial" charset="0"/>
              </a:rPr>
              <a:t>Fibre ultrafini</a:t>
            </a:r>
            <a:r>
              <a:rPr lang="it-IT" sz="3200">
                <a:solidFill>
                  <a:srgbClr val="FF0066"/>
                </a:solidFill>
                <a:latin typeface="Arial" charset="0"/>
              </a:rPr>
              <a:t>                  </a:t>
            </a:r>
          </a:p>
        </p:txBody>
      </p:sp>
      <p:sp>
        <p:nvSpPr>
          <p:cNvPr id="51205" name="Oval 5"/>
          <p:cNvSpPr>
            <a:spLocks noChangeArrowheads="1"/>
          </p:cNvSpPr>
          <p:nvPr/>
        </p:nvSpPr>
        <p:spPr bwMode="auto">
          <a:xfrm>
            <a:off x="3059113" y="2708275"/>
            <a:ext cx="5257800" cy="2232025"/>
          </a:xfrm>
          <a:prstGeom prst="ellipse">
            <a:avLst/>
          </a:prstGeom>
          <a:solidFill>
            <a:srgbClr val="FFFF00">
              <a:alpha val="70195"/>
            </a:srgbClr>
          </a:solidFill>
          <a:ln w="9525">
            <a:solidFill>
              <a:schemeClr val="tx1"/>
            </a:solidFill>
            <a:round/>
            <a:headEnd/>
            <a:tailEnd/>
          </a:ln>
        </p:spPr>
        <p:txBody>
          <a:bodyPr wrap="none" anchor="ctr"/>
          <a:lstStyle/>
          <a:p>
            <a:r>
              <a:rPr lang="it-IT" sz="2800" b="1">
                <a:solidFill>
                  <a:srgbClr val="FF0066"/>
                </a:solidFill>
                <a:latin typeface="Arial" charset="0"/>
              </a:rPr>
              <a:t>Fibre medie</a:t>
            </a:r>
          </a:p>
          <a:p>
            <a:endParaRPr lang="it-IT" sz="2800" b="1">
              <a:solidFill>
                <a:srgbClr val="FF0066"/>
              </a:solidFill>
              <a:latin typeface="Arial" charset="0"/>
            </a:endParaRPr>
          </a:p>
          <a:p>
            <a:endParaRPr lang="it-IT" sz="2800" b="1">
              <a:solidFill>
                <a:srgbClr val="FF0066"/>
              </a:solidFill>
              <a:latin typeface="Arial" charset="0"/>
            </a:endParaRPr>
          </a:p>
          <a:p>
            <a:endParaRPr lang="it-IT" sz="2800" b="1">
              <a:solidFill>
                <a:srgbClr val="FF0066"/>
              </a:solidFill>
              <a:latin typeface="Arial" charset="0"/>
            </a:endParaRPr>
          </a:p>
        </p:txBody>
      </p:sp>
      <p:sp>
        <p:nvSpPr>
          <p:cNvPr id="51206" name="Oval 6"/>
          <p:cNvSpPr>
            <a:spLocks noChangeArrowheads="1"/>
          </p:cNvSpPr>
          <p:nvPr/>
        </p:nvSpPr>
        <p:spPr bwMode="auto">
          <a:xfrm>
            <a:off x="3348038" y="4005263"/>
            <a:ext cx="5473700" cy="2232025"/>
          </a:xfrm>
          <a:prstGeom prst="ellipse">
            <a:avLst/>
          </a:prstGeom>
          <a:solidFill>
            <a:srgbClr val="CCFFCC">
              <a:alpha val="70195"/>
            </a:srgbClr>
          </a:solidFill>
          <a:ln w="9525">
            <a:solidFill>
              <a:schemeClr val="tx1"/>
            </a:solidFill>
            <a:round/>
            <a:headEnd/>
            <a:tailEnd/>
          </a:ln>
        </p:spPr>
        <p:txBody>
          <a:bodyPr wrap="none" anchor="ctr"/>
          <a:lstStyle/>
          <a:p>
            <a:r>
              <a:rPr lang="it-IT" sz="2800" b="1">
                <a:solidFill>
                  <a:srgbClr val="FF0066"/>
                </a:solidFill>
                <a:latin typeface="Arial" charset="0"/>
              </a:rPr>
              <a:t>                         Fibre grandi</a:t>
            </a:r>
          </a:p>
        </p:txBody>
      </p:sp>
      <p:sp>
        <p:nvSpPr>
          <p:cNvPr id="51207" name="Oval 7"/>
          <p:cNvSpPr>
            <a:spLocks noChangeArrowheads="1"/>
          </p:cNvSpPr>
          <p:nvPr/>
        </p:nvSpPr>
        <p:spPr bwMode="auto">
          <a:xfrm rot="-5400000">
            <a:off x="2123281" y="3788569"/>
            <a:ext cx="3889375" cy="1728788"/>
          </a:xfrm>
          <a:prstGeom prst="ellipse">
            <a:avLst/>
          </a:prstGeom>
          <a:solidFill>
            <a:srgbClr val="FF9900">
              <a:alpha val="59999"/>
            </a:srgbClr>
          </a:solidFill>
          <a:ln w="9525">
            <a:solidFill>
              <a:schemeClr val="tx1"/>
            </a:solidFill>
            <a:round/>
            <a:headEnd/>
            <a:tailEnd/>
          </a:ln>
        </p:spPr>
        <p:txBody>
          <a:bodyPr wrap="none" anchor="ctr"/>
          <a:lstStyle/>
          <a:p>
            <a:r>
              <a:rPr lang="it-IT" sz="4000" b="1">
                <a:solidFill>
                  <a:srgbClr val="66FF99"/>
                </a:solidFill>
                <a:latin typeface="Arial" charset="0"/>
              </a:rPr>
              <a:t>Ambiente</a:t>
            </a:r>
          </a:p>
        </p:txBody>
      </p:sp>
      <p:sp>
        <p:nvSpPr>
          <p:cNvPr id="51208" name="Line 8"/>
          <p:cNvSpPr>
            <a:spLocks noChangeShapeType="1"/>
          </p:cNvSpPr>
          <p:nvPr/>
        </p:nvSpPr>
        <p:spPr bwMode="auto">
          <a:xfrm flipV="1">
            <a:off x="5580063" y="2205038"/>
            <a:ext cx="1439862" cy="863600"/>
          </a:xfrm>
          <a:prstGeom prst="line">
            <a:avLst/>
          </a:prstGeom>
          <a:noFill/>
          <a:ln w="28575">
            <a:solidFill>
              <a:schemeClr val="tx1"/>
            </a:solidFill>
            <a:round/>
            <a:headEnd/>
            <a:tailEnd type="triangle" w="med" len="med"/>
          </a:ln>
        </p:spPr>
        <p:txBody>
          <a:bodyPr/>
          <a:lstStyle/>
          <a:p>
            <a:endParaRPr lang="it-IT"/>
          </a:p>
        </p:txBody>
      </p:sp>
      <p:sp>
        <p:nvSpPr>
          <p:cNvPr id="51209" name="Line 9"/>
          <p:cNvSpPr>
            <a:spLocks noChangeShapeType="1"/>
          </p:cNvSpPr>
          <p:nvPr/>
        </p:nvSpPr>
        <p:spPr bwMode="auto">
          <a:xfrm flipH="1" flipV="1">
            <a:off x="7308850" y="2276475"/>
            <a:ext cx="358775" cy="2592388"/>
          </a:xfrm>
          <a:prstGeom prst="line">
            <a:avLst/>
          </a:prstGeom>
          <a:noFill/>
          <a:ln w="28575">
            <a:solidFill>
              <a:schemeClr val="tx1"/>
            </a:solidFill>
            <a:round/>
            <a:headEnd/>
            <a:tailEnd type="triangle" w="med" len="med"/>
          </a:ln>
        </p:spPr>
        <p:txBody>
          <a:bodyPr/>
          <a:lstStyle/>
          <a:p>
            <a:endParaRPr lang="it-IT"/>
          </a:p>
        </p:txBody>
      </p:sp>
      <p:sp>
        <p:nvSpPr>
          <p:cNvPr id="51210" name="Text Box 10"/>
          <p:cNvSpPr txBox="1">
            <a:spLocks noChangeArrowheads="1"/>
          </p:cNvSpPr>
          <p:nvPr/>
        </p:nvSpPr>
        <p:spPr bwMode="auto">
          <a:xfrm>
            <a:off x="7092950" y="1557338"/>
            <a:ext cx="1800225" cy="641350"/>
          </a:xfrm>
          <a:prstGeom prst="rect">
            <a:avLst/>
          </a:prstGeom>
          <a:solidFill>
            <a:srgbClr val="FFFF00"/>
          </a:solidFill>
          <a:ln w="9525">
            <a:noFill/>
            <a:miter lim="800000"/>
            <a:headEnd/>
            <a:tailEnd/>
          </a:ln>
        </p:spPr>
        <p:txBody>
          <a:bodyPr>
            <a:spAutoFit/>
          </a:bodyPr>
          <a:lstStyle/>
          <a:p>
            <a:pPr>
              <a:spcBef>
                <a:spcPct val="50000"/>
              </a:spcBef>
            </a:pPr>
            <a:r>
              <a:rPr lang="it-IT" sz="1800" b="1">
                <a:solidFill>
                  <a:schemeClr val="accent2"/>
                </a:solidFill>
                <a:latin typeface="Arial" charset="0"/>
              </a:rPr>
              <a:t>Microscopia ottica</a:t>
            </a:r>
          </a:p>
        </p:txBody>
      </p:sp>
      <p:sp>
        <p:nvSpPr>
          <p:cNvPr id="51211" name="Text Box 11"/>
          <p:cNvSpPr txBox="1">
            <a:spLocks noChangeArrowheads="1"/>
          </p:cNvSpPr>
          <p:nvPr/>
        </p:nvSpPr>
        <p:spPr bwMode="auto">
          <a:xfrm>
            <a:off x="323850" y="6021388"/>
            <a:ext cx="1800225" cy="641350"/>
          </a:xfrm>
          <a:prstGeom prst="rect">
            <a:avLst/>
          </a:prstGeom>
          <a:solidFill>
            <a:srgbClr val="FFFF00"/>
          </a:solidFill>
          <a:ln w="9525">
            <a:noFill/>
            <a:miter lim="800000"/>
            <a:headEnd/>
            <a:tailEnd/>
          </a:ln>
        </p:spPr>
        <p:txBody>
          <a:bodyPr>
            <a:spAutoFit/>
          </a:bodyPr>
          <a:lstStyle/>
          <a:p>
            <a:pPr>
              <a:spcBef>
                <a:spcPct val="50000"/>
              </a:spcBef>
            </a:pPr>
            <a:r>
              <a:rPr lang="it-IT" sz="1800" b="1">
                <a:solidFill>
                  <a:schemeClr val="accent2"/>
                </a:solidFill>
                <a:latin typeface="Arial" charset="0"/>
              </a:rPr>
              <a:t>Microscopia elettronica</a:t>
            </a:r>
          </a:p>
        </p:txBody>
      </p:sp>
      <p:sp>
        <p:nvSpPr>
          <p:cNvPr id="51212" name="Line 12"/>
          <p:cNvSpPr>
            <a:spLocks noChangeShapeType="1"/>
          </p:cNvSpPr>
          <p:nvPr/>
        </p:nvSpPr>
        <p:spPr bwMode="auto">
          <a:xfrm flipH="1">
            <a:off x="1042988" y="5013325"/>
            <a:ext cx="720725" cy="863600"/>
          </a:xfrm>
          <a:prstGeom prst="line">
            <a:avLst/>
          </a:prstGeom>
          <a:noFill/>
          <a:ln w="28575">
            <a:solidFill>
              <a:schemeClr val="tx1"/>
            </a:solidFill>
            <a:round/>
            <a:headEnd/>
            <a:tailEnd type="triangle" w="med" len="med"/>
          </a:ln>
        </p:spPr>
        <p:txBody>
          <a:bodyPr/>
          <a:lstStyle/>
          <a:p>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52227" name="Rectangle 2"/>
          <p:cNvSpPr>
            <a:spLocks noGrp="1" noChangeArrowheads="1"/>
          </p:cNvSpPr>
          <p:nvPr>
            <p:ph type="title"/>
          </p:nvPr>
        </p:nvSpPr>
        <p:spPr>
          <a:xfrm>
            <a:off x="152400" y="152400"/>
            <a:ext cx="5638800" cy="636588"/>
          </a:xfrm>
        </p:spPr>
        <p:txBody>
          <a:bodyPr/>
          <a:lstStyle/>
          <a:p>
            <a:pPr eaLnBrk="1" hangingPunct="1"/>
            <a:r>
              <a:rPr lang="it-IT" sz="3200" smtClean="0">
                <a:solidFill>
                  <a:srgbClr val="FF0066"/>
                </a:solidFill>
                <a:latin typeface="Georgia" pitchFamily="18" charset="0"/>
              </a:rPr>
              <a:t>Patogenesi del mesotelioma</a:t>
            </a:r>
          </a:p>
        </p:txBody>
      </p:sp>
      <p:sp>
        <p:nvSpPr>
          <p:cNvPr id="38916" name="Rectangle 3"/>
          <p:cNvSpPr>
            <a:spLocks noGrp="1" noChangeArrowheads="1"/>
          </p:cNvSpPr>
          <p:nvPr>
            <p:ph type="body" idx="1"/>
          </p:nvPr>
        </p:nvSpPr>
        <p:spPr>
          <a:xfrm>
            <a:off x="304800" y="990600"/>
            <a:ext cx="8229600" cy="5486400"/>
          </a:xfrm>
          <a:solidFill>
            <a:schemeClr val="bg1"/>
          </a:solidFill>
        </p:spPr>
        <p:txBody>
          <a:bodyPr/>
          <a:lstStyle/>
          <a:p>
            <a:pPr marL="609600" indent="-609600" eaLnBrk="1" hangingPunct="1">
              <a:lnSpc>
                <a:spcPct val="90000"/>
              </a:lnSpc>
              <a:buFont typeface="Wingdings" pitchFamily="2" charset="2"/>
              <a:buAutoNum type="arabicPeriod"/>
              <a:defRPr/>
            </a:pPr>
            <a:r>
              <a:rPr lang="it-IT" sz="2800" dirty="0" smtClean="0">
                <a:solidFill>
                  <a:schemeClr val="accent6">
                    <a:lumMod val="50000"/>
                  </a:schemeClr>
                </a:solidFill>
                <a:latin typeface="Georgia" pitchFamily="18" charset="0"/>
              </a:rPr>
              <a:t>Le fibre ultrafini passano la barriera polmone-pleura </a:t>
            </a:r>
          </a:p>
          <a:p>
            <a:pPr marL="609600" indent="-609600" eaLnBrk="1" hangingPunct="1">
              <a:lnSpc>
                <a:spcPct val="90000"/>
              </a:lnSpc>
              <a:buFont typeface="Wingdings" pitchFamily="2" charset="2"/>
              <a:buAutoNum type="arabicPeriod"/>
              <a:defRPr/>
            </a:pPr>
            <a:r>
              <a:rPr lang="it-IT" sz="2800" dirty="0" smtClean="0">
                <a:solidFill>
                  <a:schemeClr val="accent6">
                    <a:lumMod val="50000"/>
                  </a:schemeClr>
                </a:solidFill>
                <a:latin typeface="Georgia" pitchFamily="18" charset="0"/>
              </a:rPr>
              <a:t>Seguono il flusso linfatico fino agli stomi di assorbimento della pleura parietale</a:t>
            </a:r>
          </a:p>
          <a:p>
            <a:pPr marL="609600" indent="-609600" eaLnBrk="1" hangingPunct="1">
              <a:lnSpc>
                <a:spcPct val="90000"/>
              </a:lnSpc>
              <a:buFont typeface="Wingdings" pitchFamily="2" charset="2"/>
              <a:buAutoNum type="arabicPeriod"/>
              <a:defRPr/>
            </a:pPr>
            <a:r>
              <a:rPr lang="it-IT" sz="2800" dirty="0" smtClean="0">
                <a:solidFill>
                  <a:schemeClr val="accent6">
                    <a:lumMod val="50000"/>
                  </a:schemeClr>
                </a:solidFill>
                <a:latin typeface="Georgia" pitchFamily="18" charset="0"/>
              </a:rPr>
              <a:t>Difficoltosa eliminazione (concentramento nella zona degli stomi)</a:t>
            </a:r>
          </a:p>
          <a:p>
            <a:pPr marL="609600" indent="-609600" eaLnBrk="1" hangingPunct="1">
              <a:lnSpc>
                <a:spcPct val="90000"/>
              </a:lnSpc>
              <a:buFont typeface="Wingdings" pitchFamily="2" charset="2"/>
              <a:buAutoNum type="arabicPeriod"/>
              <a:defRPr/>
            </a:pPr>
            <a:r>
              <a:rPr lang="it-IT" sz="2800" dirty="0" smtClean="0">
                <a:solidFill>
                  <a:schemeClr val="accent6">
                    <a:lumMod val="50000"/>
                  </a:schemeClr>
                </a:solidFill>
                <a:latin typeface="Georgia" pitchFamily="18" charset="0"/>
              </a:rPr>
              <a:t>Persistenza per lunghissimi tempo in situ (soprattutto per gli </a:t>
            </a:r>
            <a:r>
              <a:rPr lang="it-IT" sz="2800" dirty="0" err="1" smtClean="0">
                <a:solidFill>
                  <a:schemeClr val="accent6">
                    <a:lumMod val="50000"/>
                  </a:schemeClr>
                </a:solidFill>
                <a:latin typeface="Georgia" pitchFamily="18" charset="0"/>
              </a:rPr>
              <a:t>amianti</a:t>
            </a:r>
            <a:r>
              <a:rPr lang="it-IT" sz="2800" dirty="0" smtClean="0">
                <a:solidFill>
                  <a:schemeClr val="accent6">
                    <a:lumMod val="50000"/>
                  </a:schemeClr>
                </a:solidFill>
                <a:latin typeface="Georgia" pitchFamily="18" charset="0"/>
              </a:rPr>
              <a:t> </a:t>
            </a:r>
            <a:r>
              <a:rPr lang="it-IT" sz="2800" dirty="0" err="1" smtClean="0">
                <a:solidFill>
                  <a:schemeClr val="accent6">
                    <a:lumMod val="50000"/>
                  </a:schemeClr>
                </a:solidFill>
                <a:latin typeface="Georgia" pitchFamily="18" charset="0"/>
              </a:rPr>
              <a:t>anfibolici</a:t>
            </a:r>
            <a:r>
              <a:rPr lang="it-IT" sz="2800" dirty="0" smtClean="0">
                <a:solidFill>
                  <a:schemeClr val="accent6">
                    <a:lumMod val="50000"/>
                  </a:schemeClr>
                </a:solidFill>
                <a:latin typeface="Georgia" pitchFamily="18" charset="0"/>
              </a:rPr>
              <a:t>)</a:t>
            </a:r>
          </a:p>
          <a:p>
            <a:pPr marL="609600" indent="-609600" eaLnBrk="1" hangingPunct="1">
              <a:lnSpc>
                <a:spcPct val="90000"/>
              </a:lnSpc>
              <a:buFont typeface="Wingdings" pitchFamily="2" charset="2"/>
              <a:buAutoNum type="arabicPeriod"/>
              <a:defRPr/>
            </a:pPr>
            <a:r>
              <a:rPr lang="it-IT" sz="2800" dirty="0" smtClean="0">
                <a:solidFill>
                  <a:schemeClr val="accent6">
                    <a:lumMod val="50000"/>
                  </a:schemeClr>
                </a:solidFill>
                <a:latin typeface="Georgia" pitchFamily="18" charset="0"/>
              </a:rPr>
              <a:t>Azione non </a:t>
            </a:r>
            <a:r>
              <a:rPr lang="it-IT" sz="2800" dirty="0" err="1" smtClean="0">
                <a:solidFill>
                  <a:schemeClr val="accent6">
                    <a:lumMod val="50000"/>
                  </a:schemeClr>
                </a:solidFill>
                <a:latin typeface="Georgia" pitchFamily="18" charset="0"/>
              </a:rPr>
              <a:t>genotossica</a:t>
            </a:r>
            <a:r>
              <a:rPr lang="it-IT" sz="2800" dirty="0" smtClean="0">
                <a:solidFill>
                  <a:schemeClr val="accent6">
                    <a:lumMod val="50000"/>
                  </a:schemeClr>
                </a:solidFill>
                <a:latin typeface="Georgia" pitchFamily="18" charset="0"/>
              </a:rPr>
              <a:t> (irritazione meccanica, promozione); azione </a:t>
            </a:r>
            <a:r>
              <a:rPr lang="it-IT" sz="2800" dirty="0" err="1" smtClean="0">
                <a:solidFill>
                  <a:schemeClr val="accent6">
                    <a:lumMod val="50000"/>
                  </a:schemeClr>
                </a:solidFill>
                <a:latin typeface="Georgia" pitchFamily="18" charset="0"/>
              </a:rPr>
              <a:t>genotossica</a:t>
            </a:r>
            <a:r>
              <a:rPr lang="it-IT" sz="2800" dirty="0" smtClean="0">
                <a:solidFill>
                  <a:schemeClr val="accent6">
                    <a:lumMod val="50000"/>
                  </a:schemeClr>
                </a:solidFill>
                <a:latin typeface="Georgia" pitchFamily="18" charset="0"/>
              </a:rPr>
              <a:t> (danni molecole </a:t>
            </a:r>
            <a:r>
              <a:rPr lang="it-IT" sz="2800" dirty="0" err="1" smtClean="0">
                <a:solidFill>
                  <a:schemeClr val="accent6">
                    <a:lumMod val="50000"/>
                  </a:schemeClr>
                </a:solidFill>
                <a:latin typeface="Georgia" pitchFamily="18" charset="0"/>
              </a:rPr>
              <a:t>informazionali</a:t>
            </a:r>
            <a:r>
              <a:rPr lang="it-IT" sz="2800" dirty="0" smtClean="0">
                <a:solidFill>
                  <a:schemeClr val="accent6">
                    <a:lumMod val="50000"/>
                  </a:schemeClr>
                </a:solidFill>
                <a:latin typeface="Georgia" pitchFamily="18" charset="0"/>
              </a:rPr>
              <a:t>)</a:t>
            </a:r>
          </a:p>
          <a:p>
            <a:pPr marL="609600" indent="-609600" eaLnBrk="1" hangingPunct="1">
              <a:lnSpc>
                <a:spcPct val="90000"/>
              </a:lnSpc>
              <a:buFont typeface="Wingdings" pitchFamily="2" charset="2"/>
              <a:buAutoNum type="arabicPeriod"/>
              <a:defRPr/>
            </a:pPr>
            <a:r>
              <a:rPr lang="it-IT" sz="2800" dirty="0" smtClean="0">
                <a:solidFill>
                  <a:schemeClr val="accent6">
                    <a:lumMod val="50000"/>
                  </a:schemeClr>
                </a:solidFill>
                <a:latin typeface="Georgia" pitchFamily="18" charset="0"/>
              </a:rPr>
              <a:t>Sviluppo neoplasia in presenza di </a:t>
            </a:r>
            <a:r>
              <a:rPr lang="it-IT" sz="2800" dirty="0" err="1" smtClean="0">
                <a:solidFill>
                  <a:schemeClr val="accent6">
                    <a:lumMod val="50000"/>
                  </a:schemeClr>
                </a:solidFill>
                <a:latin typeface="Georgia" pitchFamily="18" charset="0"/>
              </a:rPr>
              <a:t>ipersuscettibilità</a:t>
            </a:r>
            <a:r>
              <a:rPr lang="it-IT" sz="2800" dirty="0" smtClean="0">
                <a:solidFill>
                  <a:schemeClr val="accent6">
                    <a:lumMod val="50000"/>
                  </a:schemeClr>
                </a:solidFill>
                <a:latin typeface="Georgia" pitchFamily="18" charset="0"/>
              </a:rPr>
              <a:t> individuale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it-IT" smtClean="0">
                <a:cs typeface="Tahoma" pitchFamily="34" charset="0"/>
              </a:rPr>
              <a:t>Periodo di latenza</a:t>
            </a:r>
          </a:p>
        </p:txBody>
      </p:sp>
      <p:sp>
        <p:nvSpPr>
          <p:cNvPr id="53251" name="Rectangle 3"/>
          <p:cNvSpPr>
            <a:spLocks noGrp="1" noChangeArrowheads="1"/>
          </p:cNvSpPr>
          <p:nvPr>
            <p:ph type="body" idx="1"/>
          </p:nvPr>
        </p:nvSpPr>
        <p:spPr>
          <a:xfrm>
            <a:off x="683568" y="1844824"/>
            <a:ext cx="7772400" cy="4114800"/>
          </a:xfrm>
          <a:solidFill>
            <a:schemeClr val="bg1"/>
          </a:solidFill>
        </p:spPr>
        <p:txBody>
          <a:bodyPr/>
          <a:lstStyle/>
          <a:p>
            <a:pPr eaLnBrk="1" hangingPunct="1">
              <a:buFontTx/>
              <a:buNone/>
            </a:pPr>
            <a:r>
              <a:rPr lang="it-IT" sz="3600" dirty="0" smtClean="0">
                <a:cs typeface="Tahoma" pitchFamily="34" charset="0"/>
              </a:rPr>
              <a:t>-</a:t>
            </a:r>
            <a:r>
              <a:rPr lang="it-IT" sz="2400" dirty="0" smtClean="0">
                <a:latin typeface="Baskerville Old Face" pitchFamily="18" charset="0"/>
                <a:cs typeface="Tahoma" pitchFamily="34" charset="0"/>
              </a:rPr>
              <a:t> </a:t>
            </a:r>
            <a:r>
              <a:rPr lang="it-IT" sz="2400" dirty="0" smtClean="0">
                <a:cs typeface="Tahoma" pitchFamily="34" charset="0"/>
              </a:rPr>
              <a:t>Incubazione 15-40 anni (mediamente 35-40); una volta esposto </a:t>
            </a:r>
            <a:r>
              <a:rPr lang="it-IT" sz="2400" dirty="0" err="1" smtClean="0">
                <a:latin typeface="Baskerville Old Face" pitchFamily="18" charset="0"/>
                <a:cs typeface="Tahoma" pitchFamily="34" charset="0"/>
              </a:rPr>
              <a:t>…</a:t>
            </a:r>
            <a:r>
              <a:rPr lang="it-IT" sz="2400" dirty="0" err="1" smtClean="0">
                <a:cs typeface="Tahoma" pitchFamily="34" charset="0"/>
              </a:rPr>
              <a:t>se</a:t>
            </a:r>
            <a:r>
              <a:rPr lang="it-IT" sz="2400" dirty="0" smtClean="0">
                <a:cs typeface="Tahoma" pitchFamily="34" charset="0"/>
              </a:rPr>
              <a:t> sensibile, </a:t>
            </a:r>
            <a:r>
              <a:rPr lang="it-IT" sz="2400" dirty="0" smtClean="0">
                <a:cs typeface="Tahoma" pitchFamily="34" charset="0"/>
                <a:sym typeface="Wingdings" pitchFamily="2" charset="2"/>
              </a:rPr>
              <a:t></a:t>
            </a:r>
            <a:r>
              <a:rPr lang="it-IT" sz="2400" dirty="0" smtClean="0">
                <a:cs typeface="Tahoma" pitchFamily="34" charset="0"/>
              </a:rPr>
              <a:t> tumore. La latenza minore </a:t>
            </a:r>
            <a:r>
              <a:rPr lang="it-IT" sz="2400" dirty="0" smtClean="0">
                <a:latin typeface="Baskerville Old Face" pitchFamily="18" charset="0"/>
                <a:cs typeface="Tahoma" pitchFamily="34" charset="0"/>
              </a:rPr>
              <a:t>è</a:t>
            </a:r>
            <a:r>
              <a:rPr lang="it-IT" sz="2400" dirty="0" smtClean="0">
                <a:cs typeface="Tahoma" pitchFamily="34" charset="0"/>
              </a:rPr>
              <a:t> stata di 14 anni!! </a:t>
            </a:r>
            <a:endParaRPr lang="en-GB" sz="2400" dirty="0" smtClean="0">
              <a:cs typeface="Tahoma" pitchFamily="34" charset="0"/>
            </a:endParaRPr>
          </a:p>
          <a:p>
            <a:pPr eaLnBrk="1" hangingPunct="1">
              <a:buFontTx/>
              <a:buNone/>
            </a:pPr>
            <a:r>
              <a:rPr lang="it-IT" sz="2400" dirty="0" smtClean="0">
                <a:cs typeface="Tahoma" pitchFamily="34" charset="0"/>
              </a:rPr>
              <a:t>-</a:t>
            </a:r>
            <a:r>
              <a:rPr lang="it-IT" sz="2400" dirty="0" smtClean="0">
                <a:latin typeface="Baskerville Old Face" pitchFamily="18" charset="0"/>
                <a:cs typeface="Tahoma" pitchFamily="34" charset="0"/>
              </a:rPr>
              <a:t> </a:t>
            </a:r>
            <a:r>
              <a:rPr lang="it-IT" sz="2400" dirty="0" smtClean="0">
                <a:cs typeface="Tahoma" pitchFamily="34" charset="0"/>
              </a:rPr>
              <a:t>Negli animali, riducendo la dose, si allunga la latenza fino a superare la vita dell</a:t>
            </a:r>
            <a:r>
              <a:rPr lang="it-IT" sz="2400" dirty="0" smtClean="0">
                <a:latin typeface="Baskerville Old Face" pitchFamily="18" charset="0"/>
                <a:cs typeface="Tahoma" pitchFamily="34" charset="0"/>
              </a:rPr>
              <a:t>’</a:t>
            </a:r>
            <a:r>
              <a:rPr lang="it-IT" sz="2400" dirty="0" smtClean="0">
                <a:cs typeface="Tahoma" pitchFamily="34" charset="0"/>
              </a:rPr>
              <a:t>animale. L</a:t>
            </a:r>
            <a:r>
              <a:rPr lang="it-IT" sz="2400" dirty="0" smtClean="0">
                <a:latin typeface="Baskerville Old Face" pitchFamily="18" charset="0"/>
                <a:cs typeface="Tahoma" pitchFamily="34" charset="0"/>
              </a:rPr>
              <a:t>’</a:t>
            </a:r>
            <a:r>
              <a:rPr lang="it-IT" sz="2400" dirty="0" smtClean="0">
                <a:cs typeface="Tahoma" pitchFamily="34" charset="0"/>
              </a:rPr>
              <a:t>aumento delle fibre aumenta macrofagi, </a:t>
            </a:r>
            <a:r>
              <a:rPr lang="it-IT" sz="2400" dirty="0" err="1" smtClean="0">
                <a:cs typeface="Tahoma" pitchFamily="34" charset="0"/>
              </a:rPr>
              <a:t>citochine</a:t>
            </a:r>
            <a:r>
              <a:rPr lang="it-IT" sz="2400" dirty="0" smtClean="0">
                <a:cs typeface="Tahoma" pitchFamily="34" charset="0"/>
              </a:rPr>
              <a:t> </a:t>
            </a:r>
            <a:r>
              <a:rPr lang="it-IT" sz="2400" dirty="0" smtClean="0">
                <a:latin typeface="Baskerville Old Face" pitchFamily="18" charset="0"/>
                <a:cs typeface="Tahoma" pitchFamily="34" charset="0"/>
              </a:rPr>
              <a:t>…</a:t>
            </a:r>
            <a:endParaRPr lang="en-GB" sz="2400" dirty="0" smtClean="0">
              <a:cs typeface="Tahoma" pitchFamily="34" charset="0"/>
            </a:endParaRPr>
          </a:p>
          <a:p>
            <a:pPr eaLnBrk="1" hangingPunct="1">
              <a:buFontTx/>
              <a:buNone/>
            </a:pPr>
            <a:r>
              <a:rPr lang="it-IT" sz="2400" dirty="0" smtClean="0">
                <a:cs typeface="Tahoma" pitchFamily="34" charset="0"/>
              </a:rPr>
              <a:t>Nei tumori con lunga latenza, non vi </a:t>
            </a:r>
            <a:r>
              <a:rPr lang="it-IT" sz="2400" dirty="0" smtClean="0">
                <a:latin typeface="Baskerville Old Face" pitchFamily="18" charset="0"/>
                <a:cs typeface="Tahoma" pitchFamily="34" charset="0"/>
              </a:rPr>
              <a:t>è</a:t>
            </a:r>
            <a:r>
              <a:rPr lang="it-IT" sz="2400" dirty="0" smtClean="0">
                <a:cs typeface="Tahoma" pitchFamily="34" charset="0"/>
              </a:rPr>
              <a:t> reazione del soggetto in quanto non vi </a:t>
            </a:r>
            <a:r>
              <a:rPr lang="it-IT" sz="2400" dirty="0" smtClean="0">
                <a:latin typeface="Baskerville Old Face" pitchFamily="18" charset="0"/>
                <a:cs typeface="Tahoma" pitchFamily="34" charset="0"/>
              </a:rPr>
              <a:t>è</a:t>
            </a:r>
            <a:r>
              <a:rPr lang="it-IT" sz="2400" dirty="0" smtClean="0">
                <a:cs typeface="Tahoma" pitchFamily="34" charset="0"/>
              </a:rPr>
              <a:t> sviluppo antigenico associato al tumore</a:t>
            </a:r>
            <a:r>
              <a:rPr lang="it-IT" sz="2400" dirty="0" smtClean="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it-IT" dirty="0" smtClean="0">
                <a:effectLst>
                  <a:outerShdw blurRad="38100" dist="38100" dir="2700000" algn="tl">
                    <a:srgbClr val="FFFFFF"/>
                  </a:outerShdw>
                </a:effectLst>
                <a:cs typeface="Tahoma" charset="0"/>
              </a:rPr>
              <a:t>Dose risposta</a:t>
            </a:r>
          </a:p>
        </p:txBody>
      </p:sp>
      <p:sp>
        <p:nvSpPr>
          <p:cNvPr id="54275" name="Rectangle 3"/>
          <p:cNvSpPr>
            <a:spLocks noGrp="1" noChangeArrowheads="1"/>
          </p:cNvSpPr>
          <p:nvPr>
            <p:ph type="body" idx="1"/>
          </p:nvPr>
        </p:nvSpPr>
        <p:spPr>
          <a:solidFill>
            <a:schemeClr val="bg1"/>
          </a:solidFill>
        </p:spPr>
        <p:txBody>
          <a:bodyPr/>
          <a:lstStyle/>
          <a:p>
            <a:pPr eaLnBrk="1" hangingPunct="1">
              <a:buFontTx/>
              <a:buNone/>
            </a:pPr>
            <a:r>
              <a:rPr lang="it-IT" sz="2400" dirty="0" smtClean="0">
                <a:cs typeface="Tahoma" pitchFamily="34" charset="0"/>
              </a:rPr>
              <a:t>Non vi sono modelli ben stabiliti. Il processo neoplastico inizierebbe comunque subito dopo l</a:t>
            </a:r>
            <a:r>
              <a:rPr lang="it-IT" sz="2400" dirty="0" smtClean="0">
                <a:latin typeface="Baskerville Old Face" pitchFamily="18" charset="0"/>
                <a:cs typeface="Tahoma" pitchFamily="34" charset="0"/>
              </a:rPr>
              <a:t>’</a:t>
            </a:r>
            <a:r>
              <a:rPr lang="it-IT" sz="2400" dirty="0" smtClean="0">
                <a:cs typeface="Tahoma" pitchFamily="34" charset="0"/>
              </a:rPr>
              <a:t>inizio dell</a:t>
            </a:r>
            <a:r>
              <a:rPr lang="it-IT" sz="2400" dirty="0" smtClean="0">
                <a:latin typeface="Baskerville Old Face" pitchFamily="18" charset="0"/>
                <a:cs typeface="Tahoma" pitchFamily="34" charset="0"/>
              </a:rPr>
              <a:t>’</a:t>
            </a:r>
            <a:r>
              <a:rPr lang="it-IT" sz="2400" dirty="0" err="1" smtClean="0">
                <a:cs typeface="Tahoma" pitchFamily="34" charset="0"/>
              </a:rPr>
              <a:t>espos.e</a:t>
            </a:r>
            <a:r>
              <a:rPr lang="it-IT" sz="2400" dirty="0" smtClean="0">
                <a:cs typeface="Tahoma" pitchFamily="34" charset="0"/>
              </a:rPr>
              <a:t> la latenza tra questa e l</a:t>
            </a:r>
            <a:r>
              <a:rPr lang="it-IT" sz="2400" dirty="0" smtClean="0">
                <a:latin typeface="Baskerville Old Face" pitchFamily="18" charset="0"/>
                <a:cs typeface="Tahoma" pitchFamily="34" charset="0"/>
              </a:rPr>
              <a:t>’</a:t>
            </a:r>
            <a:r>
              <a:rPr lang="it-IT" sz="2400" dirty="0" smtClean="0">
                <a:cs typeface="Tahoma" pitchFamily="34" charset="0"/>
              </a:rPr>
              <a:t>insorgenza sarebbe indipendente dal periodo di esposizione.</a:t>
            </a:r>
            <a:endParaRPr lang="en-GB" sz="2400" dirty="0" smtClean="0">
              <a:cs typeface="Tahoma" pitchFamily="34" charset="0"/>
            </a:endParaRPr>
          </a:p>
          <a:p>
            <a:pPr eaLnBrk="1" hangingPunct="1">
              <a:buFontTx/>
              <a:buNone/>
            </a:pPr>
            <a:r>
              <a:rPr lang="it-IT" sz="2400" dirty="0" smtClean="0">
                <a:cs typeface="Tahoma" pitchFamily="34" charset="0"/>
              </a:rPr>
              <a:t>La minima esposizione utile </a:t>
            </a:r>
            <a:r>
              <a:rPr lang="it-IT" sz="2400" dirty="0" smtClean="0">
                <a:latin typeface="Baskerville Old Face" pitchFamily="18" charset="0"/>
                <a:cs typeface="Tahoma" pitchFamily="34" charset="0"/>
              </a:rPr>
              <a:t>è</a:t>
            </a:r>
            <a:r>
              <a:rPr lang="it-IT" sz="2400" dirty="0" smtClean="0">
                <a:cs typeface="Tahoma" pitchFamily="34" charset="0"/>
              </a:rPr>
              <a:t> di 6 mesi </a:t>
            </a:r>
            <a:r>
              <a:rPr lang="it-IT" sz="2400" dirty="0" smtClean="0">
                <a:latin typeface="Baskerville Old Face" pitchFamily="18" charset="0"/>
                <a:cs typeface="Tahoma" pitchFamily="34" charset="0"/>
              </a:rPr>
              <a:t>–</a:t>
            </a:r>
            <a:r>
              <a:rPr lang="it-IT" sz="2400" dirty="0" smtClean="0">
                <a:cs typeface="Tahoma" pitchFamily="34" charset="0"/>
              </a:rPr>
              <a:t> 1 anno a concentrazioni importanti.</a:t>
            </a:r>
            <a:endParaRPr lang="en-GB" sz="2400" dirty="0" smtClean="0">
              <a:cs typeface="Tahoma" pitchFamily="34" charset="0"/>
            </a:endParaRPr>
          </a:p>
          <a:p>
            <a:pPr eaLnBrk="1" hangingPunct="1">
              <a:buFontTx/>
              <a:buNone/>
            </a:pPr>
            <a:r>
              <a:rPr lang="it-IT" sz="2400" dirty="0" smtClean="0">
                <a:cs typeface="Tahoma" pitchFamily="34" charset="0"/>
              </a:rPr>
              <a:t>E</a:t>
            </a:r>
            <a:r>
              <a:rPr lang="it-IT" sz="2400" dirty="0" smtClean="0">
                <a:latin typeface="Baskerville Old Face" pitchFamily="18" charset="0"/>
                <a:cs typeface="Tahoma" pitchFamily="34" charset="0"/>
              </a:rPr>
              <a:t>’</a:t>
            </a:r>
            <a:r>
              <a:rPr lang="it-IT" sz="2400" dirty="0" smtClean="0">
                <a:cs typeface="Tahoma" pitchFamily="34" charset="0"/>
              </a:rPr>
              <a:t> accettata una </a:t>
            </a:r>
            <a:r>
              <a:rPr lang="it-IT" sz="2400" dirty="0" err="1" smtClean="0">
                <a:cs typeface="Tahoma" pitchFamily="34" charset="0"/>
              </a:rPr>
              <a:t>espos</a:t>
            </a:r>
            <a:r>
              <a:rPr lang="it-IT" sz="2400" dirty="0" smtClean="0">
                <a:cs typeface="Tahoma" pitchFamily="34" charset="0"/>
              </a:rPr>
              <a:t>. di 25 fibre/ml x anno. </a:t>
            </a:r>
            <a:endParaRPr lang="en-GB" sz="2400" dirty="0" smtClean="0">
              <a:cs typeface="Tahoma" pitchFamily="34" charset="0"/>
            </a:endParaRPr>
          </a:p>
          <a:p>
            <a:pPr eaLnBrk="1" hangingPunct="1">
              <a:buFontTx/>
              <a:buNone/>
            </a:pPr>
            <a:r>
              <a:rPr lang="it-IT" sz="2400" dirty="0" smtClean="0">
                <a:cs typeface="Tahoma" pitchFamily="34" charset="0"/>
              </a:rPr>
              <a:t>Anche senza una soglia riconosciuta, l</a:t>
            </a:r>
            <a:r>
              <a:rPr lang="it-IT" sz="2400" dirty="0" smtClean="0">
                <a:latin typeface="Baskerville Old Face" pitchFamily="18" charset="0"/>
                <a:cs typeface="Tahoma" pitchFamily="34" charset="0"/>
              </a:rPr>
              <a:t>’</a:t>
            </a:r>
            <a:r>
              <a:rPr lang="it-IT" sz="2400" dirty="0" smtClean="0">
                <a:cs typeface="Tahoma" pitchFamily="34" charset="0"/>
              </a:rPr>
              <a:t>asbesto sarebbe un cancerogeno che agisce da promoter.</a:t>
            </a:r>
            <a:endParaRPr lang="en-GB" sz="2400" dirty="0" smtClean="0">
              <a:cs typeface="Tahoma" pitchFamily="34" charset="0"/>
            </a:endParaRPr>
          </a:p>
          <a:p>
            <a:pPr eaLnBrk="1" hangingPunct="1">
              <a:buFontTx/>
              <a:buNone/>
            </a:pPr>
            <a:endParaRPr lang="it-IT" sz="24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it-IT" smtClean="0">
                <a:cs typeface="Tahoma" pitchFamily="34" charset="0"/>
              </a:rPr>
              <a:t>Altri mesoteliomi</a:t>
            </a:r>
            <a:r>
              <a:rPr lang="it-IT" smtClean="0"/>
              <a:t> </a:t>
            </a:r>
          </a:p>
        </p:txBody>
      </p:sp>
      <p:sp>
        <p:nvSpPr>
          <p:cNvPr id="55299" name="Rectangle 3"/>
          <p:cNvSpPr>
            <a:spLocks noGrp="1" noChangeArrowheads="1"/>
          </p:cNvSpPr>
          <p:nvPr>
            <p:ph type="body" idx="1"/>
          </p:nvPr>
        </p:nvSpPr>
        <p:spPr>
          <a:xfrm>
            <a:off x="685800" y="1981200"/>
            <a:ext cx="7772400" cy="4616152"/>
          </a:xfrm>
          <a:solidFill>
            <a:schemeClr val="bg1"/>
          </a:solidFill>
        </p:spPr>
        <p:txBody>
          <a:bodyPr/>
          <a:lstStyle/>
          <a:p>
            <a:pPr eaLnBrk="1" hangingPunct="1"/>
            <a:r>
              <a:rPr lang="it-IT" sz="2800" dirty="0" smtClean="0">
                <a:cs typeface="Tahoma" pitchFamily="34" charset="0"/>
              </a:rPr>
              <a:t>Peritoneo</a:t>
            </a:r>
          </a:p>
          <a:p>
            <a:pPr lvl="1" eaLnBrk="1" hangingPunct="1"/>
            <a:r>
              <a:rPr lang="it-IT" sz="2400" dirty="0" smtClean="0">
                <a:cs typeface="Tahoma" pitchFamily="34" charset="0"/>
              </a:rPr>
              <a:t>da migrazione delle fibre dalla pleura; non ci sono evidenze che il crisotilo ne sia capace; sperimentalmente in animali </a:t>
            </a:r>
            <a:r>
              <a:rPr lang="it-IT" sz="2400" dirty="0" smtClean="0">
                <a:latin typeface="Baskerville Old Face" pitchFamily="18" charset="0"/>
                <a:cs typeface="Tahoma" pitchFamily="34" charset="0"/>
              </a:rPr>
              <a:t>è</a:t>
            </a:r>
            <a:r>
              <a:rPr lang="it-IT" sz="2400" dirty="0" smtClean="0">
                <a:cs typeface="Tahoma" pitchFamily="34" charset="0"/>
              </a:rPr>
              <a:t> stata dimostrata una migrazione delle fibre dall</a:t>
            </a:r>
            <a:r>
              <a:rPr lang="it-IT" sz="2400" dirty="0" smtClean="0">
                <a:latin typeface="Baskerville Old Face" pitchFamily="18" charset="0"/>
                <a:cs typeface="Tahoma" pitchFamily="34" charset="0"/>
              </a:rPr>
              <a:t>’</a:t>
            </a:r>
            <a:r>
              <a:rPr lang="it-IT" sz="2400" dirty="0" smtClean="0">
                <a:cs typeface="Tahoma" pitchFamily="34" charset="0"/>
              </a:rPr>
              <a:t>intestino.</a:t>
            </a:r>
            <a:endParaRPr lang="en-GB" sz="2400" dirty="0" smtClean="0">
              <a:cs typeface="Tahoma" pitchFamily="34" charset="0"/>
            </a:endParaRPr>
          </a:p>
          <a:p>
            <a:pPr eaLnBrk="1" hangingPunct="1"/>
            <a:r>
              <a:rPr lang="it-IT" sz="2800" dirty="0" smtClean="0">
                <a:cs typeface="Tahoma" pitchFamily="34" charset="0"/>
              </a:rPr>
              <a:t>Pericardio </a:t>
            </a:r>
          </a:p>
          <a:p>
            <a:pPr lvl="1" eaLnBrk="1" hangingPunct="1"/>
            <a:r>
              <a:rPr lang="it-IT" sz="2400" dirty="0" smtClean="0">
                <a:cs typeface="Tahoma" pitchFamily="34" charset="0"/>
              </a:rPr>
              <a:t>rarissimo. Pare che sia </a:t>
            </a:r>
            <a:r>
              <a:rPr lang="it-IT" sz="2400" dirty="0" err="1" smtClean="0">
                <a:cs typeface="Tahoma" pitchFamily="34" charset="0"/>
              </a:rPr>
              <a:t>unrelated</a:t>
            </a:r>
            <a:r>
              <a:rPr lang="it-IT" sz="2400" dirty="0" smtClean="0">
                <a:cs typeface="Tahoma" pitchFamily="34" charset="0"/>
              </a:rPr>
              <a:t> </a:t>
            </a:r>
            <a:r>
              <a:rPr lang="it-IT" sz="2400" dirty="0" err="1" smtClean="0">
                <a:cs typeface="Tahoma" pitchFamily="34" charset="0"/>
              </a:rPr>
              <a:t>to</a:t>
            </a:r>
            <a:r>
              <a:rPr lang="it-IT" sz="2400" dirty="0" smtClean="0">
                <a:cs typeface="Tahoma" pitchFamily="34" charset="0"/>
              </a:rPr>
              <a:t> asbesto</a:t>
            </a:r>
            <a:endParaRPr lang="en-GB" sz="2400" dirty="0" smtClean="0">
              <a:cs typeface="Tahoma" pitchFamily="34" charset="0"/>
            </a:endParaRPr>
          </a:p>
          <a:p>
            <a:pPr eaLnBrk="1" hangingPunct="1"/>
            <a:r>
              <a:rPr lang="it-IT" sz="2800" dirty="0" smtClean="0">
                <a:cs typeface="Tahoma" pitchFamily="34" charset="0"/>
              </a:rPr>
              <a:t>Tunica vaginale </a:t>
            </a:r>
          </a:p>
          <a:p>
            <a:pPr lvl="1" eaLnBrk="1" hangingPunct="1"/>
            <a:r>
              <a:rPr lang="it-IT" sz="2400" dirty="0" err="1" smtClean="0">
                <a:cs typeface="Tahoma" pitchFamily="34" charset="0"/>
              </a:rPr>
              <a:t>related</a:t>
            </a:r>
            <a:r>
              <a:rPr lang="it-IT" sz="2400" dirty="0" smtClean="0">
                <a:cs typeface="Tahoma" pitchFamily="34" charset="0"/>
              </a:rPr>
              <a:t> </a:t>
            </a:r>
            <a:r>
              <a:rPr lang="it-IT" sz="2400" dirty="0" err="1" smtClean="0">
                <a:cs typeface="Tahoma" pitchFamily="34" charset="0"/>
              </a:rPr>
              <a:t>to</a:t>
            </a:r>
            <a:r>
              <a:rPr lang="it-IT" sz="2400" dirty="0" smtClean="0">
                <a:cs typeface="Tahoma" pitchFamily="34" charset="0"/>
              </a:rPr>
              <a:t> </a:t>
            </a:r>
            <a:r>
              <a:rPr lang="it-IT" sz="2400" dirty="0" err="1" smtClean="0">
                <a:cs typeface="Tahoma" pitchFamily="34" charset="0"/>
              </a:rPr>
              <a:t>asbestos</a:t>
            </a:r>
            <a:r>
              <a:rPr lang="it-IT" sz="2400" dirty="0" smtClean="0">
                <a:cs typeface="Tahoma" pitchFamily="34" charset="0"/>
              </a:rPr>
              <a:t> ma non si capisce come colpisca selettivamente la tunica risparmiando il peritoneo</a:t>
            </a:r>
            <a:endParaRPr lang="en-GB" sz="2400" dirty="0" smtClean="0">
              <a:cs typeface="Tahoma" pitchFamily="34" charset="0"/>
            </a:endParaRPr>
          </a:p>
          <a:p>
            <a:pPr eaLnBrk="1" hangingPunct="1"/>
            <a:endParaRPr lang="it-IT" sz="28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amianto"/>
          <p:cNvPicPr>
            <a:picLocks noChangeAspect="1" noChangeArrowheads="1"/>
          </p:cNvPicPr>
          <p:nvPr/>
        </p:nvPicPr>
        <p:blipFill>
          <a:blip r:embed="rId2" cstate="print">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56323" name="Rectangle 2"/>
          <p:cNvSpPr>
            <a:spLocks noGrp="1" noChangeArrowheads="1"/>
          </p:cNvSpPr>
          <p:nvPr>
            <p:ph type="title"/>
          </p:nvPr>
        </p:nvSpPr>
        <p:spPr>
          <a:xfrm>
            <a:off x="533400" y="587375"/>
            <a:ext cx="4876800" cy="609600"/>
          </a:xfrm>
        </p:spPr>
        <p:txBody>
          <a:bodyPr/>
          <a:lstStyle/>
          <a:p>
            <a:pPr eaLnBrk="1" hangingPunct="1"/>
            <a:r>
              <a:rPr lang="it-IT" sz="4000" b="1" smtClean="0">
                <a:solidFill>
                  <a:srgbClr val="FF3300"/>
                </a:solidFill>
                <a:latin typeface="Georgia" pitchFamily="18" charset="0"/>
              </a:rPr>
              <a:t>Quadro Clinico</a:t>
            </a:r>
            <a:br>
              <a:rPr lang="it-IT" sz="4000" b="1" smtClean="0">
                <a:solidFill>
                  <a:srgbClr val="FF3300"/>
                </a:solidFill>
                <a:latin typeface="Georgia" pitchFamily="18" charset="0"/>
              </a:rPr>
            </a:br>
            <a:endParaRPr lang="it-IT" sz="4000" b="1" smtClean="0">
              <a:solidFill>
                <a:srgbClr val="FF3300"/>
              </a:solidFill>
              <a:latin typeface="Georgia" pitchFamily="18" charset="0"/>
            </a:endParaRPr>
          </a:p>
        </p:txBody>
      </p:sp>
      <p:sp>
        <p:nvSpPr>
          <p:cNvPr id="56324" name="Rectangle 3"/>
          <p:cNvSpPr>
            <a:spLocks noGrp="1" noChangeArrowheads="1"/>
          </p:cNvSpPr>
          <p:nvPr>
            <p:ph type="body" idx="1"/>
          </p:nvPr>
        </p:nvSpPr>
        <p:spPr>
          <a:xfrm>
            <a:off x="1046163" y="1595438"/>
            <a:ext cx="4030662" cy="2481262"/>
          </a:xfrm>
          <a:solidFill>
            <a:schemeClr val="bg1"/>
          </a:solidFill>
          <a:ln w="44450">
            <a:solidFill>
              <a:srgbClr val="FF6600"/>
            </a:solidFill>
          </a:ln>
        </p:spPr>
        <p:txBody>
          <a:bodyPr/>
          <a:lstStyle/>
          <a:p>
            <a:pPr eaLnBrk="1" hangingPunct="1">
              <a:lnSpc>
                <a:spcPct val="90000"/>
              </a:lnSpc>
            </a:pPr>
            <a:r>
              <a:rPr lang="it-IT" sz="2800" dirty="0" smtClean="0">
                <a:solidFill>
                  <a:srgbClr val="FF0000"/>
                </a:solidFill>
                <a:latin typeface="Georgia" pitchFamily="18" charset="0"/>
              </a:rPr>
              <a:t>Asintomatiche</a:t>
            </a:r>
          </a:p>
          <a:p>
            <a:pPr eaLnBrk="1" hangingPunct="1">
              <a:lnSpc>
                <a:spcPct val="90000"/>
              </a:lnSpc>
            </a:pPr>
            <a:r>
              <a:rPr lang="it-IT" sz="2800" dirty="0" smtClean="0">
                <a:solidFill>
                  <a:srgbClr val="FF0000"/>
                </a:solidFill>
                <a:latin typeface="Georgia" pitchFamily="18" charset="0"/>
              </a:rPr>
              <a:t>Dolore toracico</a:t>
            </a:r>
          </a:p>
          <a:p>
            <a:pPr eaLnBrk="1" hangingPunct="1">
              <a:lnSpc>
                <a:spcPct val="90000"/>
              </a:lnSpc>
            </a:pPr>
            <a:r>
              <a:rPr lang="it-IT" sz="2800" dirty="0" smtClean="0">
                <a:solidFill>
                  <a:srgbClr val="FF0000"/>
                </a:solidFill>
                <a:latin typeface="Georgia" pitchFamily="18" charset="0"/>
              </a:rPr>
              <a:t>Dispnea da sforzo</a:t>
            </a:r>
          </a:p>
          <a:p>
            <a:pPr eaLnBrk="1" hangingPunct="1">
              <a:lnSpc>
                <a:spcPct val="90000"/>
              </a:lnSpc>
            </a:pPr>
            <a:r>
              <a:rPr lang="it-IT" sz="2800" dirty="0" smtClean="0">
                <a:solidFill>
                  <a:srgbClr val="FF0000"/>
                </a:solidFill>
                <a:latin typeface="Georgia" pitchFamily="18" charset="0"/>
              </a:rPr>
              <a:t>Perdita di peso</a:t>
            </a:r>
          </a:p>
          <a:p>
            <a:pPr eaLnBrk="1" hangingPunct="1">
              <a:lnSpc>
                <a:spcPct val="90000"/>
              </a:lnSpc>
            </a:pPr>
            <a:r>
              <a:rPr lang="it-IT" sz="2800" dirty="0" smtClean="0">
                <a:solidFill>
                  <a:srgbClr val="FF0000"/>
                </a:solidFill>
                <a:latin typeface="Georgia" pitchFamily="18" charset="0"/>
              </a:rPr>
              <a:t>Febbre</a:t>
            </a:r>
          </a:p>
          <a:p>
            <a:pPr eaLnBrk="1" hangingPunct="1">
              <a:lnSpc>
                <a:spcPct val="90000"/>
              </a:lnSpc>
              <a:buFontTx/>
              <a:buNone/>
            </a:pPr>
            <a:endParaRPr lang="it-IT" sz="2800" dirty="0" smtClean="0">
              <a:solidFill>
                <a:srgbClr val="FF0000"/>
              </a:solidFill>
              <a:latin typeface="Georgia" pitchFamily="18" charset="0"/>
            </a:endParaRPr>
          </a:p>
        </p:txBody>
      </p:sp>
      <p:sp>
        <p:nvSpPr>
          <p:cNvPr id="56325" name="Rectangle 5"/>
          <p:cNvSpPr>
            <a:spLocks noChangeArrowheads="1"/>
          </p:cNvSpPr>
          <p:nvPr/>
        </p:nvSpPr>
        <p:spPr bwMode="auto">
          <a:xfrm>
            <a:off x="1258888" y="4457700"/>
            <a:ext cx="6911975" cy="915988"/>
          </a:xfrm>
          <a:prstGeom prst="rect">
            <a:avLst/>
          </a:prstGeom>
          <a:noFill/>
          <a:ln w="57150" algn="ctr">
            <a:noFill/>
            <a:miter lim="800000"/>
            <a:headEnd/>
            <a:tailEnd/>
          </a:ln>
        </p:spPr>
        <p:txBody>
          <a:bodyPr>
            <a:spAutoFit/>
          </a:bodyPr>
          <a:lstStyle/>
          <a:p>
            <a:pPr>
              <a:lnSpc>
                <a:spcPct val="90000"/>
              </a:lnSpc>
              <a:spcBef>
                <a:spcPct val="20000"/>
              </a:spcBef>
            </a:pPr>
            <a:r>
              <a:rPr lang="it-IT" sz="2000" b="1">
                <a:solidFill>
                  <a:schemeClr val="accent2"/>
                </a:solidFill>
              </a:rPr>
              <a:t>“Le placche pleuriche non alterano la funzionalità respiratoria, specialmente se è presente una fibrosi parenchimale radiologicamente evidente”</a:t>
            </a:r>
          </a:p>
        </p:txBody>
      </p:sp>
      <p:sp>
        <p:nvSpPr>
          <p:cNvPr id="56326" name="Rectangle 6"/>
          <p:cNvSpPr>
            <a:spLocks noChangeArrowheads="1"/>
          </p:cNvSpPr>
          <p:nvPr/>
        </p:nvSpPr>
        <p:spPr bwMode="auto">
          <a:xfrm>
            <a:off x="5715000" y="1524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amianto"/>
          <p:cNvPicPr>
            <a:picLocks noChangeAspect="1" noChangeArrowheads="1"/>
          </p:cNvPicPr>
          <p:nvPr/>
        </p:nvPicPr>
        <p:blipFill>
          <a:blip r:embed="rId2" cstate="print">
            <a:lum bright="42000" contrast="-54000"/>
          </a:blip>
          <a:srcRect/>
          <a:stretch>
            <a:fillRect/>
          </a:stretch>
        </p:blipFill>
        <p:spPr bwMode="auto">
          <a:xfrm>
            <a:off x="0" y="0"/>
            <a:ext cx="9144000" cy="7010400"/>
          </a:xfrm>
          <a:prstGeom prst="rect">
            <a:avLst/>
          </a:prstGeom>
          <a:noFill/>
          <a:ln w="9525">
            <a:noFill/>
            <a:miter lim="800000"/>
            <a:headEnd/>
            <a:tailEnd/>
          </a:ln>
        </p:spPr>
      </p:pic>
      <p:sp>
        <p:nvSpPr>
          <p:cNvPr id="57347" name="Rectangle 2"/>
          <p:cNvSpPr>
            <a:spLocks noGrp="1" noChangeArrowheads="1"/>
          </p:cNvSpPr>
          <p:nvPr>
            <p:ph type="title"/>
          </p:nvPr>
        </p:nvSpPr>
        <p:spPr>
          <a:xfrm>
            <a:off x="395288" y="0"/>
            <a:ext cx="4114800" cy="914400"/>
          </a:xfrm>
        </p:spPr>
        <p:txBody>
          <a:bodyPr/>
          <a:lstStyle/>
          <a:p>
            <a:pPr eaLnBrk="1" hangingPunct="1"/>
            <a:r>
              <a:rPr lang="it-IT" sz="3600" b="1" smtClean="0">
                <a:solidFill>
                  <a:srgbClr val="FF0000"/>
                </a:solidFill>
                <a:latin typeface="Georgia" pitchFamily="18" charset="0"/>
              </a:rPr>
              <a:t>DIAGNOSI</a:t>
            </a:r>
            <a:r>
              <a:rPr lang="it-IT" sz="3600" b="1" smtClean="0">
                <a:solidFill>
                  <a:srgbClr val="A50021"/>
                </a:solidFill>
                <a:latin typeface="Georgia" pitchFamily="18" charset="0"/>
              </a:rPr>
              <a:t> </a:t>
            </a:r>
            <a:endParaRPr lang="it-IT" sz="3600" b="1" smtClean="0">
              <a:latin typeface="Georgia" pitchFamily="18" charset="0"/>
            </a:endParaRPr>
          </a:p>
        </p:txBody>
      </p:sp>
      <p:sp>
        <p:nvSpPr>
          <p:cNvPr id="57348" name="Rectangle 3"/>
          <p:cNvSpPr>
            <a:spLocks noGrp="1" noChangeArrowheads="1"/>
          </p:cNvSpPr>
          <p:nvPr>
            <p:ph type="body" idx="1"/>
          </p:nvPr>
        </p:nvSpPr>
        <p:spPr>
          <a:xfrm>
            <a:off x="107950" y="1085850"/>
            <a:ext cx="9144000" cy="5943600"/>
          </a:xfrm>
          <a:solidFill>
            <a:schemeClr val="accent1">
              <a:lumMod val="20000"/>
              <a:lumOff val="80000"/>
            </a:schemeClr>
          </a:solidFill>
        </p:spPr>
        <p:txBody>
          <a:bodyPr/>
          <a:lstStyle/>
          <a:p>
            <a:pPr eaLnBrk="1" hangingPunct="1">
              <a:lnSpc>
                <a:spcPct val="90000"/>
              </a:lnSpc>
              <a:buFontTx/>
              <a:buNone/>
            </a:pPr>
            <a:r>
              <a:rPr lang="it-IT" sz="2800" b="1" dirty="0" smtClean="0">
                <a:solidFill>
                  <a:srgbClr val="FF0000"/>
                </a:solidFill>
                <a:latin typeface="Georgia" pitchFamily="18" charset="0"/>
              </a:rPr>
              <a:t>1)</a:t>
            </a:r>
            <a:r>
              <a:rPr lang="it-IT" sz="2800" b="1" dirty="0" smtClean="0">
                <a:latin typeface="Georgia" pitchFamily="18" charset="0"/>
              </a:rPr>
              <a:t> </a:t>
            </a:r>
            <a:r>
              <a:rPr lang="it-IT" sz="2800" b="1" dirty="0" smtClean="0">
                <a:solidFill>
                  <a:srgbClr val="FF0000"/>
                </a:solidFill>
                <a:latin typeface="Georgia" pitchFamily="18" charset="0"/>
              </a:rPr>
              <a:t>Anamnesi lavorativa</a:t>
            </a:r>
          </a:p>
          <a:p>
            <a:pPr eaLnBrk="1" hangingPunct="1">
              <a:lnSpc>
                <a:spcPct val="90000"/>
              </a:lnSpc>
              <a:buFontTx/>
              <a:buNone/>
            </a:pPr>
            <a:r>
              <a:rPr lang="it-IT" sz="2800" b="1" dirty="0" smtClean="0">
                <a:solidFill>
                  <a:srgbClr val="FF0000"/>
                </a:solidFill>
                <a:latin typeface="Georgia" pitchFamily="18" charset="0"/>
              </a:rPr>
              <a:t>2)</a:t>
            </a:r>
            <a:r>
              <a:rPr lang="it-IT" sz="2800" b="1" dirty="0" smtClean="0">
                <a:latin typeface="Georgia" pitchFamily="18" charset="0"/>
              </a:rPr>
              <a:t> </a:t>
            </a:r>
            <a:r>
              <a:rPr lang="it-IT" sz="2800" b="1" dirty="0" smtClean="0">
                <a:solidFill>
                  <a:srgbClr val="FF0000"/>
                </a:solidFill>
                <a:latin typeface="Georgia" pitchFamily="18" charset="0"/>
              </a:rPr>
              <a:t>Semeiotica medica</a:t>
            </a:r>
          </a:p>
          <a:p>
            <a:pPr eaLnBrk="1" hangingPunct="1">
              <a:lnSpc>
                <a:spcPct val="90000"/>
              </a:lnSpc>
              <a:buFontTx/>
              <a:buNone/>
            </a:pPr>
            <a:r>
              <a:rPr lang="it-IT" sz="2800" b="1" dirty="0" smtClean="0">
                <a:solidFill>
                  <a:srgbClr val="FF0000"/>
                </a:solidFill>
                <a:latin typeface="Georgia" pitchFamily="18" charset="0"/>
              </a:rPr>
              <a:t>3)</a:t>
            </a:r>
            <a:r>
              <a:rPr lang="it-IT" sz="2800" b="1" dirty="0" smtClean="0">
                <a:latin typeface="Georgia" pitchFamily="18" charset="0"/>
              </a:rPr>
              <a:t> </a:t>
            </a:r>
            <a:r>
              <a:rPr lang="it-IT" sz="2800" b="1" dirty="0" smtClean="0">
                <a:solidFill>
                  <a:srgbClr val="FF0000"/>
                </a:solidFill>
                <a:latin typeface="Georgia" pitchFamily="18" charset="0"/>
              </a:rPr>
              <a:t>Diagnostica strumentale non invasiva</a:t>
            </a:r>
          </a:p>
          <a:p>
            <a:pPr eaLnBrk="1" hangingPunct="1">
              <a:lnSpc>
                <a:spcPct val="90000"/>
              </a:lnSpc>
            </a:pPr>
            <a:r>
              <a:rPr lang="it-IT" sz="1800" b="1" u="sng" dirty="0" err="1" smtClean="0">
                <a:solidFill>
                  <a:srgbClr val="FF9900"/>
                </a:solidFill>
                <a:latin typeface="Georgia" pitchFamily="18" charset="0"/>
              </a:rPr>
              <a:t>Rx</a:t>
            </a:r>
            <a:r>
              <a:rPr lang="it-IT" sz="1800" b="1" u="sng" dirty="0" smtClean="0">
                <a:solidFill>
                  <a:srgbClr val="FF9900"/>
                </a:solidFill>
                <a:latin typeface="Georgia" pitchFamily="18" charset="0"/>
              </a:rPr>
              <a:t> torace</a:t>
            </a:r>
            <a:r>
              <a:rPr lang="it-IT" sz="1800" b="1" dirty="0" smtClean="0">
                <a:solidFill>
                  <a:schemeClr val="accent2"/>
                </a:solidFill>
                <a:latin typeface="Georgia" pitchFamily="18" charset="0"/>
              </a:rPr>
              <a:t> (versamento pleurico, ispessimento  o noduli pleurici, massa  pleurica, pneumotorace, nella fase tardiva incarceramento polmonare con </a:t>
            </a:r>
            <a:r>
              <a:rPr lang="it-IT" sz="1800" b="1" dirty="0" err="1" smtClean="0">
                <a:solidFill>
                  <a:schemeClr val="accent2"/>
                </a:solidFill>
                <a:latin typeface="Georgia" pitchFamily="18" charset="0"/>
              </a:rPr>
              <a:t>depiazzamento</a:t>
            </a:r>
            <a:r>
              <a:rPr lang="it-IT" sz="1800" b="1" dirty="0" smtClean="0">
                <a:solidFill>
                  <a:schemeClr val="accent2"/>
                </a:solidFill>
                <a:latin typeface="Georgia" pitchFamily="18" charset="0"/>
              </a:rPr>
              <a:t> mediastinico)</a:t>
            </a:r>
          </a:p>
          <a:p>
            <a:pPr eaLnBrk="1" hangingPunct="1">
              <a:lnSpc>
                <a:spcPct val="90000"/>
              </a:lnSpc>
            </a:pPr>
            <a:r>
              <a:rPr lang="it-IT" sz="1800" b="1" u="sng" dirty="0" smtClean="0">
                <a:solidFill>
                  <a:srgbClr val="FF9900"/>
                </a:solidFill>
                <a:latin typeface="Georgia" pitchFamily="18" charset="0"/>
              </a:rPr>
              <a:t>TC torace (HRCT)</a:t>
            </a:r>
            <a:r>
              <a:rPr lang="it-IT" sz="1800" b="1" dirty="0" smtClean="0">
                <a:solidFill>
                  <a:schemeClr val="accent2"/>
                </a:solidFill>
                <a:latin typeface="Georgia" pitchFamily="18" charset="0"/>
              </a:rPr>
              <a:t> piccoli ispessimenti o piccole masse , diagnosi differenziale tra ispessimenti e versamento pleurico. Segni di diffusione della neoplasia.</a:t>
            </a:r>
          </a:p>
          <a:p>
            <a:pPr eaLnBrk="1" hangingPunct="1">
              <a:lnSpc>
                <a:spcPct val="90000"/>
              </a:lnSpc>
            </a:pPr>
            <a:r>
              <a:rPr lang="it-IT" sz="1800" b="1" u="sng" dirty="0" smtClean="0">
                <a:solidFill>
                  <a:srgbClr val="FF9900"/>
                </a:solidFill>
                <a:latin typeface="Georgia" pitchFamily="18" charset="0"/>
              </a:rPr>
              <a:t>RM</a:t>
            </a:r>
            <a:r>
              <a:rPr lang="it-IT" sz="1800" b="1" dirty="0" smtClean="0">
                <a:solidFill>
                  <a:schemeClr val="accent2"/>
                </a:solidFill>
                <a:latin typeface="Georgia" pitchFamily="18" charset="0"/>
              </a:rPr>
              <a:t> ( infiltrazione di diaframma e fascia </a:t>
            </a:r>
            <a:r>
              <a:rPr lang="it-IT" sz="1800" b="1" dirty="0" err="1" smtClean="0">
                <a:solidFill>
                  <a:schemeClr val="accent2"/>
                </a:solidFill>
                <a:latin typeface="Georgia" pitchFamily="18" charset="0"/>
              </a:rPr>
              <a:t>endotoracica</a:t>
            </a:r>
            <a:r>
              <a:rPr lang="it-IT" sz="1800" b="1" dirty="0" smtClean="0">
                <a:solidFill>
                  <a:schemeClr val="accent2"/>
                </a:solidFill>
                <a:latin typeface="Georgia" pitchFamily="18" charset="0"/>
              </a:rPr>
              <a:t>)</a:t>
            </a:r>
          </a:p>
          <a:p>
            <a:pPr eaLnBrk="1" hangingPunct="1">
              <a:lnSpc>
                <a:spcPct val="90000"/>
              </a:lnSpc>
            </a:pPr>
            <a:r>
              <a:rPr lang="it-IT" sz="1800" b="1" u="sng" dirty="0" smtClean="0">
                <a:solidFill>
                  <a:srgbClr val="FF9900"/>
                </a:solidFill>
                <a:latin typeface="Georgia" pitchFamily="18" charset="0"/>
              </a:rPr>
              <a:t>PET</a:t>
            </a:r>
            <a:r>
              <a:rPr lang="it-IT" sz="1800" b="1" dirty="0" smtClean="0">
                <a:solidFill>
                  <a:srgbClr val="FF9900"/>
                </a:solidFill>
                <a:latin typeface="Georgia" pitchFamily="18" charset="0"/>
              </a:rPr>
              <a:t> </a:t>
            </a:r>
            <a:r>
              <a:rPr lang="it-IT" sz="1800" b="1" dirty="0" smtClean="0">
                <a:solidFill>
                  <a:schemeClr val="accent2"/>
                </a:solidFill>
                <a:latin typeface="Georgia" pitchFamily="18" charset="0"/>
              </a:rPr>
              <a:t>( evidenza di linfonodi mediastinici)</a:t>
            </a:r>
          </a:p>
          <a:p>
            <a:pPr eaLnBrk="1" hangingPunct="1">
              <a:lnSpc>
                <a:spcPct val="90000"/>
              </a:lnSpc>
              <a:buFontTx/>
              <a:buNone/>
            </a:pPr>
            <a:r>
              <a:rPr lang="it-IT" sz="2800" b="1" dirty="0" smtClean="0">
                <a:solidFill>
                  <a:srgbClr val="FF0000"/>
                </a:solidFill>
                <a:latin typeface="Georgia" pitchFamily="18" charset="0"/>
              </a:rPr>
              <a:t>4)</a:t>
            </a:r>
            <a:r>
              <a:rPr lang="it-IT" sz="2800" b="1" dirty="0" smtClean="0">
                <a:latin typeface="Georgia" pitchFamily="18" charset="0"/>
              </a:rPr>
              <a:t> </a:t>
            </a:r>
            <a:r>
              <a:rPr lang="it-IT" sz="2800" b="1" dirty="0" smtClean="0">
                <a:solidFill>
                  <a:srgbClr val="FF0000"/>
                </a:solidFill>
                <a:latin typeface="Georgia" pitchFamily="18" charset="0"/>
              </a:rPr>
              <a:t>Diagnostica strumentale invasiva</a:t>
            </a:r>
          </a:p>
          <a:p>
            <a:pPr eaLnBrk="1" hangingPunct="1">
              <a:lnSpc>
                <a:spcPct val="90000"/>
              </a:lnSpc>
            </a:pPr>
            <a:r>
              <a:rPr lang="it-IT" sz="1800" b="1" u="sng" dirty="0" smtClean="0">
                <a:solidFill>
                  <a:srgbClr val="FF9900"/>
                </a:solidFill>
                <a:latin typeface="Georgia" pitchFamily="18" charset="0"/>
              </a:rPr>
              <a:t>Toracoscopia e biopsia</a:t>
            </a:r>
          </a:p>
          <a:p>
            <a:pPr eaLnBrk="1" hangingPunct="1">
              <a:lnSpc>
                <a:spcPct val="90000"/>
              </a:lnSpc>
            </a:pPr>
            <a:r>
              <a:rPr lang="it-IT" sz="1800" b="1" u="sng" dirty="0" err="1" smtClean="0">
                <a:solidFill>
                  <a:srgbClr val="FF9900"/>
                </a:solidFill>
                <a:latin typeface="Georgia" pitchFamily="18" charset="0"/>
              </a:rPr>
              <a:t>Agobiopsia</a:t>
            </a:r>
            <a:r>
              <a:rPr lang="it-IT" sz="1800" b="1" u="sng" dirty="0" smtClean="0">
                <a:solidFill>
                  <a:srgbClr val="FF9900"/>
                </a:solidFill>
                <a:latin typeface="Georgia" pitchFamily="18" charset="0"/>
              </a:rPr>
              <a:t> pleurica </a:t>
            </a:r>
            <a:r>
              <a:rPr lang="it-IT" sz="1800" b="1" u="sng" dirty="0" err="1" smtClean="0">
                <a:solidFill>
                  <a:srgbClr val="FF9900"/>
                </a:solidFill>
                <a:latin typeface="Georgia" pitchFamily="18" charset="0"/>
              </a:rPr>
              <a:t>transtoracica</a:t>
            </a:r>
            <a:r>
              <a:rPr lang="it-IT" sz="1800" b="1" dirty="0" smtClean="0">
                <a:solidFill>
                  <a:srgbClr val="FF9900"/>
                </a:solidFill>
                <a:latin typeface="Georgia" pitchFamily="18" charset="0"/>
              </a:rPr>
              <a:t> (TC guidata)</a:t>
            </a:r>
          </a:p>
          <a:p>
            <a:pPr eaLnBrk="1" hangingPunct="1">
              <a:lnSpc>
                <a:spcPct val="90000"/>
              </a:lnSpc>
            </a:pPr>
            <a:r>
              <a:rPr lang="it-IT" sz="1800" b="1" u="sng" dirty="0" smtClean="0">
                <a:solidFill>
                  <a:srgbClr val="FF9900"/>
                </a:solidFill>
                <a:latin typeface="Georgia" pitchFamily="18" charset="0"/>
              </a:rPr>
              <a:t>Esame citologico del versamento pleurico</a:t>
            </a:r>
            <a:r>
              <a:rPr lang="it-IT" sz="1800" b="1" dirty="0" smtClean="0">
                <a:solidFill>
                  <a:srgbClr val="FF9900"/>
                </a:solidFill>
                <a:latin typeface="Georgia" pitchFamily="18" charset="0"/>
              </a:rPr>
              <a:t> </a:t>
            </a:r>
          </a:p>
          <a:p>
            <a:pPr eaLnBrk="1" hangingPunct="1">
              <a:lnSpc>
                <a:spcPct val="90000"/>
              </a:lnSpc>
              <a:buFontTx/>
              <a:buNone/>
            </a:pPr>
            <a:r>
              <a:rPr lang="it-IT" sz="2800" b="1" dirty="0" smtClean="0">
                <a:solidFill>
                  <a:srgbClr val="FF0000"/>
                </a:solidFill>
                <a:latin typeface="Georgia" pitchFamily="18" charset="0"/>
              </a:rPr>
              <a:t>5) </a:t>
            </a:r>
            <a:r>
              <a:rPr lang="it-IT" sz="2800" b="1" dirty="0" smtClean="0">
                <a:solidFill>
                  <a:srgbClr val="FF3399"/>
                </a:solidFill>
                <a:latin typeface="Georgia" pitchFamily="18" charset="0"/>
              </a:rPr>
              <a:t>Marcatore biologico ( </a:t>
            </a:r>
            <a:r>
              <a:rPr lang="it-IT" sz="2800" b="1" dirty="0" err="1" smtClean="0">
                <a:solidFill>
                  <a:srgbClr val="FF3399"/>
                </a:solidFill>
                <a:latin typeface="Georgia" pitchFamily="18" charset="0"/>
              </a:rPr>
              <a:t>mesotelina</a:t>
            </a:r>
            <a:r>
              <a:rPr lang="it-IT" sz="2800" b="1" dirty="0" smtClean="0">
                <a:solidFill>
                  <a:srgbClr val="FF3399"/>
                </a:solidFill>
                <a:latin typeface="Georgia" pitchFamily="18" charset="0"/>
              </a:rPr>
              <a:t> SMRP)</a:t>
            </a:r>
          </a:p>
          <a:p>
            <a:pPr eaLnBrk="1" hangingPunct="1">
              <a:lnSpc>
                <a:spcPct val="90000"/>
              </a:lnSpc>
              <a:buFontTx/>
              <a:buNone/>
            </a:pPr>
            <a:endParaRPr lang="it-IT" sz="2800" b="1" dirty="0" smtClean="0">
              <a:solidFill>
                <a:srgbClr val="FF3399"/>
              </a:solidFill>
              <a:latin typeface="Georgia" pitchFamily="18" charset="0"/>
            </a:endParaRPr>
          </a:p>
        </p:txBody>
      </p:sp>
      <p:sp>
        <p:nvSpPr>
          <p:cNvPr id="57349" name="Rectangle 5"/>
          <p:cNvSpPr>
            <a:spLocks noChangeArrowheads="1"/>
          </p:cNvSpPr>
          <p:nvPr/>
        </p:nvSpPr>
        <p:spPr bwMode="auto">
          <a:xfrm>
            <a:off x="5715000" y="1524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124075" y="404813"/>
            <a:ext cx="4554538" cy="658812"/>
          </a:xfrm>
          <a:noFill/>
        </p:spPr>
        <p:txBody>
          <a:bodyPr/>
          <a:lstStyle/>
          <a:p>
            <a:pPr eaLnBrk="1" hangingPunct="1"/>
            <a:r>
              <a:rPr lang="it-IT" sz="3200" b="1" smtClean="0">
                <a:solidFill>
                  <a:srgbClr val="FF3300"/>
                </a:solidFill>
                <a:latin typeface="Century Gothic" pitchFamily="34" charset="0"/>
              </a:rPr>
              <a:t>Mesotelioma: Prognosi</a:t>
            </a:r>
          </a:p>
        </p:txBody>
      </p:sp>
      <p:sp>
        <p:nvSpPr>
          <p:cNvPr id="41987" name="Rectangle 3"/>
          <p:cNvSpPr>
            <a:spLocks noGrp="1" noChangeArrowheads="1"/>
          </p:cNvSpPr>
          <p:nvPr>
            <p:ph type="body" idx="1"/>
          </p:nvPr>
        </p:nvSpPr>
        <p:spPr>
          <a:xfrm>
            <a:off x="685800" y="1219200"/>
            <a:ext cx="7772400" cy="4724400"/>
          </a:xfrm>
          <a:solidFill>
            <a:schemeClr val="bg1"/>
          </a:solidFill>
        </p:spPr>
        <p:txBody>
          <a:bodyPr/>
          <a:lstStyle/>
          <a:p>
            <a:pPr algn="ctr" eaLnBrk="1" hangingPunct="1">
              <a:lnSpc>
                <a:spcPct val="90000"/>
              </a:lnSpc>
              <a:buFontTx/>
              <a:buNone/>
              <a:defRPr/>
            </a:pPr>
            <a:r>
              <a:rPr lang="it-IT" sz="2800" dirty="0" smtClean="0">
                <a:solidFill>
                  <a:schemeClr val="bg1"/>
                </a:solidFill>
                <a:latin typeface="Comic Sans MS" pitchFamily="66" charset="0"/>
              </a:rPr>
              <a:t>	</a:t>
            </a:r>
            <a:r>
              <a:rPr lang="it-IT" sz="2800" u="sng" dirty="0" smtClean="0">
                <a:latin typeface="Century Gothic" pitchFamily="34" charset="0"/>
              </a:rPr>
              <a:t>Infausta</a:t>
            </a:r>
            <a:r>
              <a:rPr lang="it-IT" sz="2800" dirty="0" smtClean="0">
                <a:latin typeface="Century Gothic" pitchFamily="34" charset="0"/>
              </a:rPr>
              <a:t> nella maggioranza dei casi: (sopravvivenza media alla diagnosi circa </a:t>
            </a:r>
          </a:p>
          <a:p>
            <a:pPr algn="ctr" eaLnBrk="1" hangingPunct="1">
              <a:lnSpc>
                <a:spcPct val="90000"/>
              </a:lnSpc>
              <a:buFontTx/>
              <a:buNone/>
              <a:defRPr/>
            </a:pPr>
            <a:r>
              <a:rPr lang="it-IT" sz="2800" dirty="0" smtClean="0">
                <a:latin typeface="Century Gothic" pitchFamily="34" charset="0"/>
              </a:rPr>
              <a:t>	</a:t>
            </a:r>
            <a:r>
              <a:rPr lang="it-IT" sz="2800" u="sng" dirty="0" smtClean="0">
                <a:latin typeface="Century Gothic" pitchFamily="34" charset="0"/>
              </a:rPr>
              <a:t>12 mesi</a:t>
            </a:r>
            <a:r>
              <a:rPr lang="it-IT" sz="2800" dirty="0" smtClean="0">
                <a:latin typeface="Century Gothic" pitchFamily="34" charset="0"/>
              </a:rPr>
              <a:t>)</a:t>
            </a:r>
          </a:p>
          <a:p>
            <a:pPr eaLnBrk="1" hangingPunct="1">
              <a:lnSpc>
                <a:spcPct val="90000"/>
              </a:lnSpc>
              <a:buFontTx/>
              <a:buNone/>
              <a:defRPr/>
            </a:pPr>
            <a:endParaRPr lang="it-IT" dirty="0" smtClean="0">
              <a:latin typeface="Century Gothic" pitchFamily="34" charset="0"/>
            </a:endParaRPr>
          </a:p>
          <a:p>
            <a:pPr eaLnBrk="1" hangingPunct="1">
              <a:lnSpc>
                <a:spcPct val="90000"/>
              </a:lnSpc>
              <a:buFontTx/>
              <a:buNone/>
              <a:defRPr/>
            </a:pPr>
            <a:r>
              <a:rPr lang="it-IT" sz="2800" dirty="0" smtClean="0">
                <a:latin typeface="Century Gothic" pitchFamily="34" charset="0"/>
              </a:rPr>
              <a:t>Possibili</a:t>
            </a:r>
            <a:r>
              <a:rPr lang="it-IT" sz="2800" dirty="0" smtClean="0">
                <a:solidFill>
                  <a:schemeClr val="bg1"/>
                </a:solidFill>
                <a:latin typeface="Century Gothic" pitchFamily="34" charset="0"/>
              </a:rPr>
              <a:t> </a:t>
            </a:r>
            <a:r>
              <a:rPr lang="it-IT" sz="2800" u="sng" dirty="0" smtClean="0">
                <a:solidFill>
                  <a:schemeClr val="accent6">
                    <a:lumMod val="50000"/>
                  </a:schemeClr>
                </a:solidFill>
                <a:latin typeface="Century Gothic" pitchFamily="34" charset="0"/>
              </a:rPr>
              <a:t>approcci terapeutici</a:t>
            </a:r>
            <a:r>
              <a:rPr lang="it-IT" sz="2800" dirty="0" smtClean="0">
                <a:solidFill>
                  <a:schemeClr val="accent6">
                    <a:lumMod val="50000"/>
                  </a:schemeClr>
                </a:solidFill>
                <a:latin typeface="Century Gothic" pitchFamily="34" charset="0"/>
              </a:rPr>
              <a:t> : </a:t>
            </a:r>
          </a:p>
          <a:p>
            <a:pPr eaLnBrk="1" hangingPunct="1">
              <a:lnSpc>
                <a:spcPct val="90000"/>
              </a:lnSpc>
              <a:defRPr/>
            </a:pPr>
            <a:r>
              <a:rPr lang="it-IT" sz="2800" dirty="0" smtClean="0">
                <a:latin typeface="Century Gothic" pitchFamily="34" charset="0"/>
              </a:rPr>
              <a:t>Chirurgico</a:t>
            </a:r>
          </a:p>
          <a:p>
            <a:pPr eaLnBrk="1" hangingPunct="1">
              <a:lnSpc>
                <a:spcPct val="90000"/>
              </a:lnSpc>
              <a:defRPr/>
            </a:pPr>
            <a:r>
              <a:rPr lang="it-IT" sz="2800" dirty="0" smtClean="0">
                <a:latin typeface="Century Gothic" pitchFamily="34" charset="0"/>
              </a:rPr>
              <a:t>Chemioterapico</a:t>
            </a:r>
          </a:p>
          <a:p>
            <a:pPr eaLnBrk="1" hangingPunct="1">
              <a:lnSpc>
                <a:spcPct val="90000"/>
              </a:lnSpc>
              <a:defRPr/>
            </a:pPr>
            <a:r>
              <a:rPr lang="it-IT" sz="2800" dirty="0" smtClean="0">
                <a:latin typeface="Century Gothic" pitchFamily="34" charset="0"/>
              </a:rPr>
              <a:t>Radioterapico</a:t>
            </a:r>
            <a:endParaRPr lang="it-IT" dirty="0" smtClean="0">
              <a:latin typeface="Century Gothic" pitchFamily="34" charset="0"/>
            </a:endParaRPr>
          </a:p>
          <a:p>
            <a:pPr algn="just" eaLnBrk="1" hangingPunct="1">
              <a:lnSpc>
                <a:spcPct val="90000"/>
              </a:lnSpc>
              <a:buFontTx/>
              <a:buNone/>
              <a:defRPr/>
            </a:pPr>
            <a:r>
              <a:rPr lang="it-IT" sz="2200" b="1" dirty="0" smtClean="0">
                <a:solidFill>
                  <a:schemeClr val="accent6">
                    <a:lumMod val="50000"/>
                  </a:schemeClr>
                </a:solidFill>
                <a:latin typeface="Century Gothic" pitchFamily="34" charset="0"/>
              </a:rPr>
              <a:t>Lo stato di avanzamento della patologia al momento della diagnosi consente in genere solo un trattamento </a:t>
            </a:r>
            <a:r>
              <a:rPr lang="it-IT" sz="2200" b="1" u="sng" dirty="0" smtClean="0">
                <a:solidFill>
                  <a:schemeClr val="accent6">
                    <a:lumMod val="50000"/>
                  </a:schemeClr>
                </a:solidFill>
                <a:latin typeface="Century Gothic" pitchFamily="34" charset="0"/>
              </a:rPr>
              <a:t>palliativo</a:t>
            </a:r>
            <a:r>
              <a:rPr lang="it-IT" sz="2200" b="1" dirty="0" smtClean="0">
                <a:solidFill>
                  <a:schemeClr val="accent6">
                    <a:lumMod val="50000"/>
                  </a:schemeClr>
                </a:solidFill>
                <a:latin typeface="Century Gothic" pitchFamily="34" charset="0"/>
              </a:rPr>
              <a:t> (drenaggio, </a:t>
            </a:r>
            <a:r>
              <a:rPr lang="it-IT" sz="2200" b="1" dirty="0" err="1" smtClean="0">
                <a:solidFill>
                  <a:schemeClr val="accent6">
                    <a:lumMod val="50000"/>
                  </a:schemeClr>
                </a:solidFill>
                <a:latin typeface="Century Gothic" pitchFamily="34" charset="0"/>
              </a:rPr>
              <a:t>pleurodesi</a:t>
            </a:r>
            <a:r>
              <a:rPr lang="it-IT" sz="2200" b="1" dirty="0" smtClean="0">
                <a:solidFill>
                  <a:schemeClr val="accent6">
                    <a:lumMod val="50000"/>
                  </a:schemeClr>
                </a:solidFill>
                <a:latin typeface="Century Gothic" pitchFamily="34" charset="0"/>
              </a:rPr>
              <a:t>, </a:t>
            </a:r>
            <a:r>
              <a:rPr lang="it-IT" sz="2200" b="1" dirty="0" err="1" smtClean="0">
                <a:solidFill>
                  <a:schemeClr val="accent6">
                    <a:lumMod val="50000"/>
                  </a:schemeClr>
                </a:solidFill>
                <a:latin typeface="Century Gothic" pitchFamily="34" charset="0"/>
              </a:rPr>
              <a:t>etc</a:t>
            </a:r>
            <a:r>
              <a:rPr lang="it-IT" sz="2200" b="1" dirty="0" smtClean="0">
                <a:solidFill>
                  <a:schemeClr val="accent6">
                    <a:lumMod val="50000"/>
                  </a:schemeClr>
                </a:solidFill>
                <a:latin typeface="Century Gothic" pitchFamily="34" charset="0"/>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 descr="amianto"/>
          <p:cNvPicPr>
            <a:picLocks noChangeAspect="1" noChangeArrowheads="1"/>
          </p:cNvPicPr>
          <p:nvPr/>
        </p:nvPicPr>
        <p:blipFill>
          <a:blip r:embed="rId3" cstate="print">
            <a:lum bright="42000" contrast="-54000"/>
          </a:blip>
          <a:srcRect/>
          <a:stretch>
            <a:fillRect/>
          </a:stretch>
        </p:blipFill>
        <p:spPr bwMode="auto">
          <a:xfrm>
            <a:off x="0" y="0"/>
            <a:ext cx="9144000" cy="6858000"/>
          </a:xfrm>
          <a:prstGeom prst="rect">
            <a:avLst/>
          </a:prstGeom>
          <a:noFill/>
          <a:ln w="9525">
            <a:noFill/>
            <a:miter lim="800000"/>
            <a:headEnd/>
            <a:tailEnd/>
          </a:ln>
        </p:spPr>
      </p:pic>
      <p:graphicFrame>
        <p:nvGraphicFramePr>
          <p:cNvPr id="2050" name="Object 0"/>
          <p:cNvGraphicFramePr>
            <a:graphicFrameLocks noChangeAspect="1"/>
          </p:cNvGraphicFramePr>
          <p:nvPr/>
        </p:nvGraphicFramePr>
        <p:xfrm>
          <a:off x="611188" y="1844675"/>
          <a:ext cx="7705725" cy="3825875"/>
        </p:xfrm>
        <a:graphic>
          <a:graphicData uri="http://schemas.openxmlformats.org/presentationml/2006/ole">
            <p:oleObj spid="_x0000_s2050" name="Immagine bitmap" r:id="rId4" imgW="6676190" imgH="3315163" progId="PBrush">
              <p:embed/>
            </p:oleObj>
          </a:graphicData>
        </a:graphic>
      </p:graphicFrame>
      <p:sp>
        <p:nvSpPr>
          <p:cNvPr id="2052" name="Text Box 3"/>
          <p:cNvSpPr txBox="1">
            <a:spLocks noChangeArrowheads="1"/>
          </p:cNvSpPr>
          <p:nvPr/>
        </p:nvSpPr>
        <p:spPr bwMode="auto">
          <a:xfrm>
            <a:off x="971550" y="260350"/>
            <a:ext cx="7343775" cy="885825"/>
          </a:xfrm>
          <a:prstGeom prst="rect">
            <a:avLst/>
          </a:prstGeom>
          <a:noFill/>
          <a:ln w="9525">
            <a:noFill/>
            <a:miter lim="800000"/>
            <a:headEnd/>
            <a:tailEnd/>
          </a:ln>
        </p:spPr>
        <p:txBody>
          <a:bodyPr>
            <a:spAutoFit/>
          </a:bodyPr>
          <a:lstStyle/>
          <a:p>
            <a:r>
              <a:rPr lang="it-IT" sz="2600" b="1">
                <a:solidFill>
                  <a:srgbClr val="000099"/>
                </a:solidFill>
              </a:rPr>
              <a:t>Previsione del numero di morti per anno</a:t>
            </a:r>
          </a:p>
          <a:p>
            <a:r>
              <a:rPr lang="it-IT" sz="2600" b="1">
                <a:solidFill>
                  <a:srgbClr val="000099"/>
                </a:solidFill>
              </a:rPr>
              <a:t>per mesotelioma pleurico in Italia</a:t>
            </a:r>
          </a:p>
        </p:txBody>
      </p:sp>
      <p:sp>
        <p:nvSpPr>
          <p:cNvPr id="2053" name="Text Box 4"/>
          <p:cNvSpPr txBox="1">
            <a:spLocks noChangeArrowheads="1"/>
          </p:cNvSpPr>
          <p:nvPr/>
        </p:nvSpPr>
        <p:spPr bwMode="auto">
          <a:xfrm>
            <a:off x="228600" y="6275388"/>
            <a:ext cx="1803400" cy="396875"/>
          </a:xfrm>
          <a:prstGeom prst="rect">
            <a:avLst/>
          </a:prstGeom>
          <a:noFill/>
          <a:ln w="9525">
            <a:noFill/>
            <a:miter lim="800000"/>
            <a:headEnd/>
            <a:tailEnd/>
          </a:ln>
        </p:spPr>
        <p:txBody>
          <a:bodyPr wrap="none">
            <a:spAutoFit/>
          </a:bodyPr>
          <a:lstStyle/>
          <a:p>
            <a:pPr algn="l"/>
            <a:r>
              <a:rPr lang="it-IT" sz="2000" b="1" i="1">
                <a:solidFill>
                  <a:srgbClr val="336600"/>
                </a:solidFill>
                <a:latin typeface="Candara" pitchFamily="34" charset="0"/>
              </a:rPr>
              <a:t>Peto et al. 1998</a:t>
            </a:r>
          </a:p>
        </p:txBody>
      </p:sp>
      <p:sp>
        <p:nvSpPr>
          <p:cNvPr id="2054" name="Line 5"/>
          <p:cNvSpPr>
            <a:spLocks noChangeShapeType="1"/>
          </p:cNvSpPr>
          <p:nvPr/>
        </p:nvSpPr>
        <p:spPr bwMode="auto">
          <a:xfrm>
            <a:off x="179388" y="1484313"/>
            <a:ext cx="8640762" cy="0"/>
          </a:xfrm>
          <a:prstGeom prst="line">
            <a:avLst/>
          </a:prstGeom>
          <a:noFill/>
          <a:ln w="25400">
            <a:solidFill>
              <a:srgbClr val="FFFF00"/>
            </a:solidFill>
            <a:round/>
            <a:headEnd/>
            <a:tailEnd/>
          </a:ln>
        </p:spPr>
        <p:txBody>
          <a:bodyPr/>
          <a:lstStyle/>
          <a:p>
            <a:endParaRPr lang="it-IT"/>
          </a:p>
        </p:txBody>
      </p:sp>
      <p:sp>
        <p:nvSpPr>
          <p:cNvPr id="2055" name="Line 6"/>
          <p:cNvSpPr>
            <a:spLocks noChangeShapeType="1"/>
          </p:cNvSpPr>
          <p:nvPr/>
        </p:nvSpPr>
        <p:spPr bwMode="auto">
          <a:xfrm>
            <a:off x="179388" y="6021388"/>
            <a:ext cx="8640762" cy="0"/>
          </a:xfrm>
          <a:prstGeom prst="line">
            <a:avLst/>
          </a:prstGeom>
          <a:noFill/>
          <a:ln w="25400">
            <a:solidFill>
              <a:srgbClr val="FFFF00"/>
            </a:solidFill>
            <a:round/>
            <a:headEnd/>
            <a:tailEnd/>
          </a:ln>
        </p:spPr>
        <p:txBody>
          <a:bodyPr/>
          <a:lstStyle/>
          <a:p>
            <a:endParaRPr lang="it-IT"/>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amianto"/>
          <p:cNvPicPr>
            <a:picLocks noChangeAspect="1" noChangeArrowheads="1"/>
          </p:cNvPicPr>
          <p:nvPr/>
        </p:nvPicPr>
        <p:blipFill>
          <a:blip r:embed="rId3" cstate="print">
            <a:lum bright="42000" contrast="-54000"/>
          </a:blip>
          <a:srcRect/>
          <a:stretch>
            <a:fillRect/>
          </a:stretch>
        </p:blipFill>
        <p:spPr bwMode="auto">
          <a:xfrm>
            <a:off x="0" y="0"/>
            <a:ext cx="9144000" cy="7010400"/>
          </a:xfrm>
          <a:prstGeom prst="rect">
            <a:avLst/>
          </a:prstGeom>
          <a:noFill/>
          <a:ln w="9525">
            <a:noFill/>
            <a:miter lim="800000"/>
            <a:headEnd/>
            <a:tailEnd/>
          </a:ln>
        </p:spPr>
      </p:pic>
      <p:pic>
        <p:nvPicPr>
          <p:cNvPr id="3076" name="Picture 2" descr="PET Scan Picture showing spreading Mesothelioma"/>
          <p:cNvPicPr>
            <a:picLocks noChangeAspect="1" noChangeArrowheads="1"/>
          </p:cNvPicPr>
          <p:nvPr/>
        </p:nvPicPr>
        <p:blipFill>
          <a:blip r:embed="rId4" cstate="print"/>
          <a:srcRect/>
          <a:stretch>
            <a:fillRect/>
          </a:stretch>
        </p:blipFill>
        <p:spPr bwMode="auto">
          <a:xfrm>
            <a:off x="5181600" y="381000"/>
            <a:ext cx="2984500" cy="4038600"/>
          </a:xfrm>
          <a:prstGeom prst="rect">
            <a:avLst/>
          </a:prstGeom>
          <a:noFill/>
          <a:ln w="9525">
            <a:noFill/>
            <a:miter lim="800000"/>
            <a:headEnd/>
            <a:tailEnd/>
          </a:ln>
        </p:spPr>
      </p:pic>
      <p:sp>
        <p:nvSpPr>
          <p:cNvPr id="3077" name="Text Box 3"/>
          <p:cNvSpPr txBox="1">
            <a:spLocks noChangeArrowheads="1"/>
          </p:cNvSpPr>
          <p:nvPr/>
        </p:nvSpPr>
        <p:spPr bwMode="auto">
          <a:xfrm>
            <a:off x="2555875" y="4221163"/>
            <a:ext cx="2736850" cy="366712"/>
          </a:xfrm>
          <a:prstGeom prst="rect">
            <a:avLst/>
          </a:prstGeom>
          <a:noFill/>
          <a:ln w="9525">
            <a:noFill/>
            <a:miter lim="800000"/>
            <a:headEnd/>
            <a:tailEnd/>
          </a:ln>
        </p:spPr>
        <p:txBody>
          <a:bodyPr>
            <a:spAutoFit/>
          </a:bodyPr>
          <a:lstStyle/>
          <a:p>
            <a:pPr algn="l" eaLnBrk="0" hangingPunct="0">
              <a:spcBef>
                <a:spcPct val="50000"/>
              </a:spcBef>
            </a:pPr>
            <a:endParaRPr lang="it-IT" sz="2400">
              <a:solidFill>
                <a:schemeClr val="tx1"/>
              </a:solidFill>
              <a:latin typeface="Times New Roman" pitchFamily="18" charset="0"/>
            </a:endParaRPr>
          </a:p>
        </p:txBody>
      </p:sp>
      <p:sp>
        <p:nvSpPr>
          <p:cNvPr id="3078" name="Text Box 4"/>
          <p:cNvSpPr txBox="1">
            <a:spLocks noChangeArrowheads="1"/>
          </p:cNvSpPr>
          <p:nvPr/>
        </p:nvSpPr>
        <p:spPr bwMode="auto">
          <a:xfrm>
            <a:off x="682625" y="4572000"/>
            <a:ext cx="7775575" cy="2130425"/>
          </a:xfrm>
          <a:prstGeom prst="rect">
            <a:avLst/>
          </a:prstGeom>
          <a:noFill/>
          <a:ln w="57150">
            <a:solidFill>
              <a:srgbClr val="FFFF00"/>
            </a:solidFill>
            <a:miter lim="800000"/>
            <a:headEnd/>
            <a:tailEnd/>
          </a:ln>
        </p:spPr>
        <p:txBody>
          <a:bodyPr>
            <a:spAutoFit/>
          </a:bodyPr>
          <a:lstStyle/>
          <a:p>
            <a:pPr algn="l" eaLnBrk="0" hangingPunct="0">
              <a:spcBef>
                <a:spcPct val="50000"/>
              </a:spcBef>
              <a:defRPr/>
            </a:pPr>
            <a:r>
              <a:rPr lang="it-IT" sz="2000" b="1" dirty="0">
                <a:solidFill>
                  <a:schemeClr val="accent6">
                    <a:lumMod val="50000"/>
                  </a:schemeClr>
                </a:solidFill>
              </a:rPr>
              <a:t>Immagine di un caso di mesotelioma studiato con </a:t>
            </a:r>
            <a:r>
              <a:rPr lang="it-IT" sz="2000" b="1" dirty="0" smtClean="0">
                <a:solidFill>
                  <a:schemeClr val="accent6">
                    <a:lumMod val="50000"/>
                  </a:schemeClr>
                </a:solidFill>
              </a:rPr>
              <a:t>TAC </a:t>
            </a:r>
            <a:r>
              <a:rPr lang="it-IT" sz="2000" b="1" dirty="0">
                <a:solidFill>
                  <a:schemeClr val="accent6">
                    <a:lumMod val="50000"/>
                  </a:schemeClr>
                </a:solidFill>
              </a:rPr>
              <a:t>e PET, A destra si evidenzia l’area occupata dal tessuto neoplastico. </a:t>
            </a:r>
          </a:p>
          <a:p>
            <a:pPr algn="l" eaLnBrk="0" hangingPunct="0">
              <a:spcBef>
                <a:spcPct val="50000"/>
              </a:spcBef>
              <a:defRPr/>
            </a:pPr>
            <a:r>
              <a:rPr lang="it-IT" sz="2000" b="1" dirty="0">
                <a:solidFill>
                  <a:schemeClr val="accent6">
                    <a:lumMod val="50000"/>
                  </a:schemeClr>
                </a:solidFill>
              </a:rPr>
              <a:t>L’area in giallo indica una zona di maggiore captazione del glucosio (mesotelioma); in rosso è indicato tessuto con captazione normale.</a:t>
            </a:r>
          </a:p>
        </p:txBody>
      </p:sp>
      <p:graphicFrame>
        <p:nvGraphicFramePr>
          <p:cNvPr id="3074" name="Object 5"/>
          <p:cNvGraphicFramePr>
            <a:graphicFrameLocks noChangeAspect="1"/>
          </p:cNvGraphicFramePr>
          <p:nvPr/>
        </p:nvGraphicFramePr>
        <p:xfrm>
          <a:off x="838200" y="381000"/>
          <a:ext cx="2859088" cy="3976688"/>
        </p:xfrm>
        <a:graphic>
          <a:graphicData uri="http://schemas.openxmlformats.org/presentationml/2006/ole">
            <p:oleObj spid="_x0000_s3074" name="Fotografia di Photo Editor " r:id="rId5" imgW="1051651" imgH="1463167" progId="">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26988"/>
            <a:ext cx="9144000" cy="6858000"/>
          </a:xfrm>
          <a:prstGeom prst="rect">
            <a:avLst/>
          </a:prstGeom>
          <a:noFill/>
          <a:ln w="9525">
            <a:noFill/>
            <a:miter lim="800000"/>
            <a:headEnd/>
            <a:tailEnd/>
          </a:ln>
        </p:spPr>
      </p:pic>
      <p:sp>
        <p:nvSpPr>
          <p:cNvPr id="9219" name="Rectangle 2"/>
          <p:cNvSpPr>
            <a:spLocks noChangeArrowheads="1"/>
          </p:cNvSpPr>
          <p:nvPr/>
        </p:nvSpPr>
        <p:spPr bwMode="auto">
          <a:xfrm>
            <a:off x="3201988" y="3017838"/>
            <a:ext cx="6350" cy="6350"/>
          </a:xfrm>
          <a:prstGeom prst="rect">
            <a:avLst/>
          </a:prstGeom>
          <a:solidFill>
            <a:srgbClr val="000000"/>
          </a:solidFill>
          <a:ln w="9525">
            <a:noFill/>
            <a:miter lim="800000"/>
            <a:headEnd/>
            <a:tailEnd/>
          </a:ln>
        </p:spPr>
        <p:txBody>
          <a:bodyPr/>
          <a:lstStyle/>
          <a:p>
            <a:endParaRPr lang="it-IT"/>
          </a:p>
        </p:txBody>
      </p:sp>
      <p:sp>
        <p:nvSpPr>
          <p:cNvPr id="9220" name="Rectangle 3"/>
          <p:cNvSpPr>
            <a:spLocks noChangeArrowheads="1"/>
          </p:cNvSpPr>
          <p:nvPr/>
        </p:nvSpPr>
        <p:spPr bwMode="auto">
          <a:xfrm>
            <a:off x="6008688" y="3017838"/>
            <a:ext cx="6350" cy="6350"/>
          </a:xfrm>
          <a:prstGeom prst="rect">
            <a:avLst/>
          </a:prstGeom>
          <a:solidFill>
            <a:srgbClr val="000000"/>
          </a:solidFill>
          <a:ln w="9525">
            <a:noFill/>
            <a:miter lim="800000"/>
            <a:headEnd/>
            <a:tailEnd/>
          </a:ln>
        </p:spPr>
        <p:txBody>
          <a:bodyPr/>
          <a:lstStyle/>
          <a:p>
            <a:endParaRPr lang="it-IT"/>
          </a:p>
        </p:txBody>
      </p:sp>
      <p:sp>
        <p:nvSpPr>
          <p:cNvPr id="9221" name="Rectangle 4"/>
          <p:cNvSpPr>
            <a:spLocks noChangeArrowheads="1"/>
          </p:cNvSpPr>
          <p:nvPr/>
        </p:nvSpPr>
        <p:spPr bwMode="auto">
          <a:xfrm>
            <a:off x="3201988" y="5749925"/>
            <a:ext cx="6350" cy="6350"/>
          </a:xfrm>
          <a:prstGeom prst="rect">
            <a:avLst/>
          </a:prstGeom>
          <a:solidFill>
            <a:srgbClr val="000000"/>
          </a:solidFill>
          <a:ln w="9525">
            <a:noFill/>
            <a:miter lim="800000"/>
            <a:headEnd/>
            <a:tailEnd/>
          </a:ln>
        </p:spPr>
        <p:txBody>
          <a:bodyPr/>
          <a:lstStyle/>
          <a:p>
            <a:endParaRPr lang="it-IT"/>
          </a:p>
        </p:txBody>
      </p:sp>
      <p:sp>
        <p:nvSpPr>
          <p:cNvPr id="9222" name="Rectangle 5"/>
          <p:cNvSpPr>
            <a:spLocks noChangeArrowheads="1"/>
          </p:cNvSpPr>
          <p:nvPr/>
        </p:nvSpPr>
        <p:spPr bwMode="auto">
          <a:xfrm>
            <a:off x="6008688" y="5749925"/>
            <a:ext cx="6350" cy="6350"/>
          </a:xfrm>
          <a:prstGeom prst="rect">
            <a:avLst/>
          </a:prstGeom>
          <a:solidFill>
            <a:srgbClr val="000000"/>
          </a:solidFill>
          <a:ln w="9525">
            <a:noFill/>
            <a:miter lim="800000"/>
            <a:headEnd/>
            <a:tailEnd/>
          </a:ln>
        </p:spPr>
        <p:txBody>
          <a:bodyPr/>
          <a:lstStyle/>
          <a:p>
            <a:endParaRPr lang="it-IT"/>
          </a:p>
        </p:txBody>
      </p:sp>
      <p:sp>
        <p:nvSpPr>
          <p:cNvPr id="9223" name="Rectangle 6"/>
          <p:cNvSpPr>
            <a:spLocks noChangeArrowheads="1"/>
          </p:cNvSpPr>
          <p:nvPr/>
        </p:nvSpPr>
        <p:spPr bwMode="auto">
          <a:xfrm>
            <a:off x="1422400" y="6278563"/>
            <a:ext cx="41275" cy="198437"/>
          </a:xfrm>
          <a:prstGeom prst="rect">
            <a:avLst/>
          </a:prstGeom>
          <a:noFill/>
          <a:ln w="9525">
            <a:noFill/>
            <a:miter lim="800000"/>
            <a:headEnd/>
            <a:tailEnd/>
          </a:ln>
        </p:spPr>
        <p:txBody>
          <a:bodyPr wrap="none" lIns="0" tIns="0" rIns="0" bIns="0">
            <a:spAutoFit/>
          </a:bodyPr>
          <a:lstStyle/>
          <a:p>
            <a:pPr algn="l"/>
            <a:r>
              <a:rPr lang="it-IT" sz="1300">
                <a:solidFill>
                  <a:srgbClr val="000000"/>
                </a:solidFill>
                <a:latin typeface="Times New Roman" pitchFamily="18" charset="0"/>
              </a:rPr>
              <a:t> </a:t>
            </a:r>
            <a:endParaRPr lang="it-IT" sz="1800">
              <a:solidFill>
                <a:schemeClr val="tx1"/>
              </a:solidFill>
              <a:latin typeface="Arial" charset="0"/>
            </a:endParaRPr>
          </a:p>
        </p:txBody>
      </p:sp>
      <p:sp>
        <p:nvSpPr>
          <p:cNvPr id="9224" name="Rectangle 7"/>
          <p:cNvSpPr>
            <a:spLocks noChangeArrowheads="1"/>
          </p:cNvSpPr>
          <p:nvPr/>
        </p:nvSpPr>
        <p:spPr bwMode="auto">
          <a:xfrm>
            <a:off x="107950" y="304800"/>
            <a:ext cx="6553200" cy="946150"/>
          </a:xfrm>
          <a:prstGeom prst="rect">
            <a:avLst/>
          </a:prstGeom>
          <a:noFill/>
          <a:ln w="9525">
            <a:noFill/>
            <a:miter lim="800000"/>
            <a:headEnd/>
            <a:tailEnd/>
          </a:ln>
        </p:spPr>
        <p:txBody>
          <a:bodyPr>
            <a:spAutoFit/>
          </a:bodyPr>
          <a:lstStyle/>
          <a:p>
            <a:pPr algn="l"/>
            <a:r>
              <a:rPr lang="it-IT" sz="2800" b="1">
                <a:solidFill>
                  <a:srgbClr val="FF3300"/>
                </a:solidFill>
              </a:rPr>
              <a:t>CANCEROGENESI</a:t>
            </a:r>
            <a:br>
              <a:rPr lang="it-IT" sz="2800" b="1">
                <a:solidFill>
                  <a:srgbClr val="FF3300"/>
                </a:solidFill>
              </a:rPr>
            </a:br>
            <a:r>
              <a:rPr lang="it-IT" sz="2800" b="1">
                <a:solidFill>
                  <a:srgbClr val="FF3300"/>
                </a:solidFill>
              </a:rPr>
              <a:t>IN AMBITO OCCUPAZIONALE</a:t>
            </a:r>
          </a:p>
        </p:txBody>
      </p:sp>
      <p:sp>
        <p:nvSpPr>
          <p:cNvPr id="9225" name="Rectangle 8"/>
          <p:cNvSpPr>
            <a:spLocks noChangeArrowheads="1"/>
          </p:cNvSpPr>
          <p:nvPr/>
        </p:nvSpPr>
        <p:spPr bwMode="auto">
          <a:xfrm>
            <a:off x="304800" y="2360613"/>
            <a:ext cx="8534400" cy="1068387"/>
          </a:xfrm>
          <a:prstGeom prst="rect">
            <a:avLst/>
          </a:prstGeom>
          <a:noFill/>
          <a:ln w="9525">
            <a:noFill/>
            <a:miter lim="800000"/>
            <a:headEnd/>
            <a:tailEnd/>
          </a:ln>
        </p:spPr>
        <p:txBody>
          <a:bodyPr>
            <a:spAutoFit/>
          </a:bodyPr>
          <a:lstStyle/>
          <a:p>
            <a:pPr algn="l">
              <a:lnSpc>
                <a:spcPct val="90000"/>
              </a:lnSpc>
              <a:spcBef>
                <a:spcPct val="50000"/>
              </a:spcBef>
            </a:pPr>
            <a:r>
              <a:rPr lang="it-IT" sz="2000">
                <a:solidFill>
                  <a:srgbClr val="0033CC"/>
                </a:solidFill>
              </a:rPr>
              <a:t>1° Segnalazione 1775: </a:t>
            </a:r>
            <a:r>
              <a:rPr lang="it-IT" sz="2000" i="1" u="sng">
                <a:solidFill>
                  <a:srgbClr val="0033CC"/>
                </a:solidFill>
              </a:rPr>
              <a:t>Neoplasia dello scroto negli spazzacamini</a:t>
            </a:r>
          </a:p>
          <a:p>
            <a:pPr algn="l">
              <a:lnSpc>
                <a:spcPct val="90000"/>
              </a:lnSpc>
              <a:spcBef>
                <a:spcPct val="50000"/>
              </a:spcBef>
            </a:pPr>
            <a:r>
              <a:rPr lang="it-IT" sz="2000">
                <a:solidFill>
                  <a:srgbClr val="0033CC"/>
                </a:solidFill>
              </a:rPr>
              <a:t>2° Segnalazione 1885: </a:t>
            </a:r>
            <a:r>
              <a:rPr lang="it-IT" sz="2000" i="1" u="sng">
                <a:solidFill>
                  <a:srgbClr val="0033CC"/>
                </a:solidFill>
              </a:rPr>
              <a:t>Incidenza di cancro nella vescica fra i lavoratori di industrie di vernici</a:t>
            </a:r>
            <a:r>
              <a:rPr lang="it-IT" sz="2000">
                <a:solidFill>
                  <a:srgbClr val="0033CC"/>
                </a:solidFill>
              </a:rPr>
              <a:t>.</a:t>
            </a:r>
          </a:p>
        </p:txBody>
      </p:sp>
      <p:sp>
        <p:nvSpPr>
          <p:cNvPr id="9226" name="Rectangle 9"/>
          <p:cNvSpPr>
            <a:spLocks noChangeArrowheads="1"/>
          </p:cNvSpPr>
          <p:nvPr/>
        </p:nvSpPr>
        <p:spPr bwMode="auto">
          <a:xfrm>
            <a:off x="228600" y="1524000"/>
            <a:ext cx="8534400" cy="701675"/>
          </a:xfrm>
          <a:prstGeom prst="rect">
            <a:avLst/>
          </a:prstGeom>
          <a:noFill/>
          <a:ln w="9525">
            <a:noFill/>
            <a:miter lim="800000"/>
            <a:headEnd/>
            <a:tailEnd/>
          </a:ln>
        </p:spPr>
        <p:txBody>
          <a:bodyPr>
            <a:spAutoFit/>
          </a:bodyPr>
          <a:lstStyle/>
          <a:p>
            <a:pPr algn="l"/>
            <a:r>
              <a:rPr lang="it-IT" sz="2000">
                <a:solidFill>
                  <a:srgbClr val="0033CC"/>
                </a:solidFill>
              </a:rPr>
              <a:t>E' noto da tempo che l'ambiente di lavoro può essere sede di agenti e situazioni di rischio cancerogeno.</a:t>
            </a:r>
          </a:p>
        </p:txBody>
      </p:sp>
      <p:sp>
        <p:nvSpPr>
          <p:cNvPr id="9227" name="Rectangle 10"/>
          <p:cNvSpPr>
            <a:spLocks noChangeArrowheads="1"/>
          </p:cNvSpPr>
          <p:nvPr/>
        </p:nvSpPr>
        <p:spPr bwMode="auto">
          <a:xfrm>
            <a:off x="152400" y="3581400"/>
            <a:ext cx="8839200" cy="1006475"/>
          </a:xfrm>
          <a:prstGeom prst="rect">
            <a:avLst/>
          </a:prstGeom>
          <a:noFill/>
          <a:ln w="9525">
            <a:noFill/>
            <a:miter lim="800000"/>
            <a:headEnd/>
            <a:tailEnd/>
          </a:ln>
        </p:spPr>
        <p:txBody>
          <a:bodyPr>
            <a:spAutoFit/>
          </a:bodyPr>
          <a:lstStyle/>
          <a:p>
            <a:pPr algn="just"/>
            <a:r>
              <a:rPr lang="it-IT" sz="2000">
                <a:solidFill>
                  <a:srgbClr val="0033CC"/>
                </a:solidFill>
              </a:rPr>
              <a:t>Attualmente, stime in gran parte condivise,</a:t>
            </a:r>
            <a:r>
              <a:rPr lang="it-IT" sz="2000">
                <a:solidFill>
                  <a:srgbClr val="000000"/>
                </a:solidFill>
              </a:rPr>
              <a:t> </a:t>
            </a:r>
            <a:r>
              <a:rPr lang="it-IT" sz="2000" b="1">
                <a:solidFill>
                  <a:srgbClr val="FF9900"/>
                </a:solidFill>
              </a:rPr>
              <a:t>attribuiscono all'esposizione professionale la responsabilità del 10% di tutti i tumori</a:t>
            </a:r>
            <a:r>
              <a:rPr lang="it-IT" sz="2000">
                <a:solidFill>
                  <a:srgbClr val="000000"/>
                </a:solidFill>
              </a:rPr>
              <a:t>.</a:t>
            </a:r>
            <a:r>
              <a:rPr lang="it-IT" sz="2000">
                <a:solidFill>
                  <a:srgbClr val="000000"/>
                </a:solidFill>
                <a:latin typeface="Tahoma" pitchFamily="34" charset="0"/>
              </a:rPr>
              <a:t> </a:t>
            </a:r>
            <a:endParaRPr lang="it-IT" sz="2000">
              <a:solidFill>
                <a:schemeClr val="tx1"/>
              </a:solidFill>
              <a:latin typeface="Arial" charset="0"/>
            </a:endParaRPr>
          </a:p>
        </p:txBody>
      </p:sp>
      <p:sp>
        <p:nvSpPr>
          <p:cNvPr id="9228" name="Rectangle 11"/>
          <p:cNvSpPr>
            <a:spLocks noChangeArrowheads="1"/>
          </p:cNvSpPr>
          <p:nvPr/>
        </p:nvSpPr>
        <p:spPr bwMode="auto">
          <a:xfrm>
            <a:off x="-1219200" y="4648200"/>
            <a:ext cx="11788775" cy="1616075"/>
          </a:xfrm>
          <a:prstGeom prst="rect">
            <a:avLst/>
          </a:prstGeom>
          <a:noFill/>
          <a:ln w="9525">
            <a:noFill/>
            <a:miter lim="800000"/>
            <a:headEnd/>
            <a:tailEnd/>
          </a:ln>
        </p:spPr>
        <p:txBody>
          <a:bodyPr>
            <a:spAutoFit/>
          </a:bodyPr>
          <a:lstStyle/>
          <a:p>
            <a:r>
              <a:rPr lang="it-IT" sz="2000">
                <a:solidFill>
                  <a:srgbClr val="0033CC"/>
                </a:solidFill>
              </a:rPr>
              <a:t>Ciò vuol dire che, essendo in Italia i decessi per tumore </a:t>
            </a:r>
          </a:p>
          <a:p>
            <a:r>
              <a:rPr lang="it-IT" sz="2000">
                <a:solidFill>
                  <a:srgbClr val="0033CC"/>
                </a:solidFill>
              </a:rPr>
              <a:t>circa 150.000 all'anno, </a:t>
            </a:r>
            <a:r>
              <a:rPr lang="it-IT" sz="2000">
                <a:solidFill>
                  <a:srgbClr val="FF3300"/>
                </a:solidFill>
              </a:rPr>
              <a:t>oltre 15.000</a:t>
            </a:r>
            <a:r>
              <a:rPr lang="it-IT" sz="2000">
                <a:solidFill>
                  <a:srgbClr val="0033CC"/>
                </a:solidFill>
              </a:rPr>
              <a:t> l’anno</a:t>
            </a:r>
          </a:p>
          <a:p>
            <a:r>
              <a:rPr lang="it-IT" sz="2000">
                <a:solidFill>
                  <a:srgbClr val="0033CC"/>
                </a:solidFill>
              </a:rPr>
              <a:t>potrebbero essere dovuti ad esposizioni contratte durante l'attività lavorativa: </a:t>
            </a:r>
          </a:p>
          <a:p>
            <a:r>
              <a:rPr lang="it-IT" sz="2000">
                <a:solidFill>
                  <a:srgbClr val="0033CC"/>
                </a:solidFill>
              </a:rPr>
              <a:t>una percentuale due volte maggiore rispetto a quella dovuta a decessi </a:t>
            </a:r>
          </a:p>
          <a:p>
            <a:r>
              <a:rPr lang="it-IT" sz="2000">
                <a:solidFill>
                  <a:srgbClr val="0033CC"/>
                </a:solidFill>
              </a:rPr>
              <a:t>per infortuni sul lavoro. </a:t>
            </a:r>
          </a:p>
        </p:txBody>
      </p:sp>
      <p:sp>
        <p:nvSpPr>
          <p:cNvPr id="9229" name="Rectangle 13"/>
          <p:cNvSpPr>
            <a:spLocks noChangeArrowheads="1"/>
          </p:cNvSpPr>
          <p:nvPr/>
        </p:nvSpPr>
        <p:spPr bwMode="auto">
          <a:xfrm>
            <a:off x="6019800" y="76200"/>
            <a:ext cx="2971800" cy="1066800"/>
          </a:xfrm>
          <a:prstGeom prst="rect">
            <a:avLst/>
          </a:prstGeom>
          <a:solidFill>
            <a:srgbClr val="CCCCFF"/>
          </a:solidFill>
          <a:ln w="22225">
            <a:solidFill>
              <a:srgbClr val="FF0000"/>
            </a:solidFill>
            <a:miter lim="800000"/>
            <a:headEnd/>
            <a:tailEnd/>
          </a:ln>
        </p:spPr>
        <p:txBody>
          <a:bodyPr anchor="ctr"/>
          <a:lstStyle/>
          <a:p>
            <a:r>
              <a:rPr lang="it-IT" sz="2400">
                <a:solidFill>
                  <a:srgbClr val="FF3300"/>
                </a:solidFill>
              </a:rPr>
              <a:t>Neoplasie Occupazionali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amianto"/>
          <p:cNvPicPr>
            <a:picLocks noChangeAspect="1" noChangeArrowheads="1"/>
          </p:cNvPicPr>
          <p:nvPr/>
        </p:nvPicPr>
        <p:blipFill>
          <a:blip r:embed="rId2" cstate="print">
            <a:lum bright="42000" contrast="-54000"/>
          </a:blip>
          <a:srcRect/>
          <a:stretch>
            <a:fillRect/>
          </a:stretch>
        </p:blipFill>
        <p:spPr bwMode="auto">
          <a:xfrm>
            <a:off x="0" y="0"/>
            <a:ext cx="9144000" cy="7010400"/>
          </a:xfrm>
          <a:prstGeom prst="rect">
            <a:avLst/>
          </a:prstGeom>
          <a:noFill/>
          <a:ln w="9525">
            <a:noFill/>
            <a:miter lim="800000"/>
            <a:headEnd/>
            <a:tailEnd/>
          </a:ln>
        </p:spPr>
      </p:pic>
      <p:sp>
        <p:nvSpPr>
          <p:cNvPr id="59395" name="Rectangle 2"/>
          <p:cNvSpPr>
            <a:spLocks noGrp="1" noChangeArrowheads="1"/>
          </p:cNvSpPr>
          <p:nvPr>
            <p:ph type="title"/>
          </p:nvPr>
        </p:nvSpPr>
        <p:spPr>
          <a:xfrm>
            <a:off x="609600" y="304800"/>
            <a:ext cx="4343400" cy="533400"/>
          </a:xfrm>
        </p:spPr>
        <p:txBody>
          <a:bodyPr/>
          <a:lstStyle/>
          <a:p>
            <a:pPr eaLnBrk="1" hangingPunct="1"/>
            <a:r>
              <a:rPr lang="it-IT" smtClean="0">
                <a:solidFill>
                  <a:srgbClr val="FF3300"/>
                </a:solidFill>
                <a:latin typeface="Georgia" pitchFamily="18" charset="0"/>
              </a:rPr>
              <a:t>Mesotelioma</a:t>
            </a:r>
          </a:p>
        </p:txBody>
      </p:sp>
      <p:sp>
        <p:nvSpPr>
          <p:cNvPr id="59396" name="Rectangle 3"/>
          <p:cNvSpPr>
            <a:spLocks noGrp="1" noChangeArrowheads="1"/>
          </p:cNvSpPr>
          <p:nvPr>
            <p:ph type="body" idx="1"/>
          </p:nvPr>
        </p:nvSpPr>
        <p:spPr>
          <a:xfrm>
            <a:off x="457200" y="1295400"/>
            <a:ext cx="8229600" cy="5029200"/>
          </a:xfrm>
        </p:spPr>
        <p:txBody>
          <a:bodyPr/>
          <a:lstStyle/>
          <a:p>
            <a:pPr eaLnBrk="1" hangingPunct="1">
              <a:buFontTx/>
              <a:buNone/>
            </a:pPr>
            <a:r>
              <a:rPr lang="it-IT" sz="2800" smtClean="0">
                <a:solidFill>
                  <a:schemeClr val="accent2"/>
                </a:solidFill>
                <a:latin typeface="Georgia" pitchFamily="18" charset="0"/>
              </a:rPr>
              <a:t>Neoplasia del tutto peculiare….</a:t>
            </a:r>
          </a:p>
          <a:p>
            <a:pPr eaLnBrk="1" hangingPunct="1"/>
            <a:r>
              <a:rPr lang="it-IT" sz="2800" smtClean="0">
                <a:solidFill>
                  <a:srgbClr val="003300"/>
                </a:solidFill>
                <a:latin typeface="Georgia" pitchFamily="18" charset="0"/>
              </a:rPr>
              <a:t>Lunghissima latenza (oltre i 20 anni)</a:t>
            </a:r>
          </a:p>
          <a:p>
            <a:pPr eaLnBrk="1" hangingPunct="1"/>
            <a:r>
              <a:rPr lang="it-IT" sz="2800" smtClean="0">
                <a:solidFill>
                  <a:srgbClr val="003300"/>
                </a:solidFill>
                <a:latin typeface="Georgia" pitchFamily="18" charset="0"/>
              </a:rPr>
              <a:t>Nessun rapporto tra durata della esposizione e latenza</a:t>
            </a:r>
          </a:p>
          <a:p>
            <a:pPr eaLnBrk="1" hangingPunct="1"/>
            <a:r>
              <a:rPr lang="it-IT" sz="2800" smtClean="0">
                <a:solidFill>
                  <a:srgbClr val="003300"/>
                </a:solidFill>
                <a:latin typeface="Georgia" pitchFamily="18" charset="0"/>
              </a:rPr>
              <a:t>Possibile sviluppo a bassissime dosi</a:t>
            </a:r>
          </a:p>
          <a:p>
            <a:pPr eaLnBrk="1" hangingPunct="1"/>
            <a:r>
              <a:rPr lang="it-IT" sz="2800" smtClean="0">
                <a:solidFill>
                  <a:srgbClr val="003300"/>
                </a:solidFill>
                <a:latin typeface="Georgia" pitchFamily="18" charset="0"/>
              </a:rPr>
              <a:t>Scarsa relazione tra aumento esposizione ed aumento dei casi</a:t>
            </a:r>
          </a:p>
          <a:p>
            <a:pPr eaLnBrk="1" hangingPunct="1"/>
            <a:r>
              <a:rPr lang="it-IT" sz="2800" smtClean="0">
                <a:solidFill>
                  <a:srgbClr val="003300"/>
                </a:solidFill>
                <a:latin typeface="Georgia" pitchFamily="18" charset="0"/>
              </a:rPr>
              <a:t>Ruolo fondamentale della suscettibilità individuale (studi su consanguinei)</a:t>
            </a:r>
          </a:p>
          <a:p>
            <a:pPr eaLnBrk="1" hangingPunct="1"/>
            <a:r>
              <a:rPr lang="it-IT" sz="2800" smtClean="0">
                <a:solidFill>
                  <a:srgbClr val="003300"/>
                </a:solidFill>
                <a:latin typeface="Georgia" pitchFamily="18" charset="0"/>
              </a:rPr>
              <a:t>Scarsa sinergia con il tabagismo</a:t>
            </a:r>
          </a:p>
        </p:txBody>
      </p:sp>
      <p:sp>
        <p:nvSpPr>
          <p:cNvPr id="59397" name="Text Box 4"/>
          <p:cNvSpPr txBox="1">
            <a:spLocks noChangeArrowheads="1"/>
          </p:cNvSpPr>
          <p:nvPr/>
        </p:nvSpPr>
        <p:spPr bwMode="auto">
          <a:xfrm>
            <a:off x="609600" y="5638800"/>
            <a:ext cx="7772400" cy="366713"/>
          </a:xfrm>
          <a:prstGeom prst="rect">
            <a:avLst/>
          </a:prstGeom>
          <a:noFill/>
          <a:ln w="9525">
            <a:noFill/>
            <a:miter lim="800000"/>
            <a:headEnd/>
            <a:tailEnd/>
          </a:ln>
        </p:spPr>
        <p:txBody>
          <a:bodyPr>
            <a:spAutoFit/>
          </a:bodyPr>
          <a:lstStyle/>
          <a:p>
            <a:pPr algn="l">
              <a:spcBef>
                <a:spcPct val="50000"/>
              </a:spcBef>
            </a:pPr>
            <a:endParaRPr lang="it-IT" sz="1800">
              <a:solidFill>
                <a:schemeClr val="tx1"/>
              </a:solidFill>
              <a:latin typeface="Arial" charset="0"/>
            </a:endParaRPr>
          </a:p>
        </p:txBody>
      </p:sp>
      <p:sp>
        <p:nvSpPr>
          <p:cNvPr id="59398" name="Rectangle 6"/>
          <p:cNvSpPr>
            <a:spLocks noChangeArrowheads="1"/>
          </p:cNvSpPr>
          <p:nvPr/>
        </p:nvSpPr>
        <p:spPr bwMode="auto">
          <a:xfrm>
            <a:off x="5715000" y="1524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it-IT" sz="3200" smtClean="0">
                <a:solidFill>
                  <a:srgbClr val="FF0066"/>
                </a:solidFill>
              </a:rPr>
              <a:t>Aspetti medico legali alla luce delle nuove acquisizioni scientifiche</a:t>
            </a:r>
          </a:p>
        </p:txBody>
      </p:sp>
      <p:sp>
        <p:nvSpPr>
          <p:cNvPr id="60419" name="Rectangle 3"/>
          <p:cNvSpPr>
            <a:spLocks noGrp="1" noChangeArrowheads="1"/>
          </p:cNvSpPr>
          <p:nvPr>
            <p:ph type="body" idx="1"/>
          </p:nvPr>
        </p:nvSpPr>
        <p:spPr>
          <a:xfrm>
            <a:off x="685800" y="1981200"/>
            <a:ext cx="7772400" cy="3667125"/>
          </a:xfrm>
          <a:solidFill>
            <a:schemeClr val="bg1"/>
          </a:solidFill>
        </p:spPr>
        <p:txBody>
          <a:bodyPr/>
          <a:lstStyle/>
          <a:p>
            <a:pPr eaLnBrk="1" hangingPunct="1">
              <a:lnSpc>
                <a:spcPct val="90000"/>
              </a:lnSpc>
            </a:pPr>
            <a:r>
              <a:rPr lang="it-IT" sz="2800" dirty="0" smtClean="0">
                <a:solidFill>
                  <a:srgbClr val="7030A0"/>
                </a:solidFill>
              </a:rPr>
              <a:t>Esposizione occupazionale alle fibre ultrafini sconosciuta prima degli anni 80</a:t>
            </a:r>
          </a:p>
          <a:p>
            <a:pPr eaLnBrk="1" hangingPunct="1">
              <a:lnSpc>
                <a:spcPct val="90000"/>
              </a:lnSpc>
            </a:pPr>
            <a:r>
              <a:rPr lang="it-IT" sz="2800" dirty="0" smtClean="0">
                <a:solidFill>
                  <a:srgbClr val="7030A0"/>
                </a:solidFill>
              </a:rPr>
              <a:t>Sviluppo di mesotelioma possibile anche a dosi bassissime di fibre ultrafini</a:t>
            </a:r>
          </a:p>
          <a:p>
            <a:pPr eaLnBrk="1" hangingPunct="1">
              <a:lnSpc>
                <a:spcPct val="90000"/>
              </a:lnSpc>
            </a:pPr>
            <a:r>
              <a:rPr lang="it-IT" sz="2800" dirty="0" smtClean="0">
                <a:solidFill>
                  <a:srgbClr val="7030A0"/>
                </a:solidFill>
              </a:rPr>
              <a:t>Persistenza delle fibre nei siti </a:t>
            </a:r>
            <a:r>
              <a:rPr lang="it-IT" sz="2800" dirty="0" err="1" smtClean="0">
                <a:solidFill>
                  <a:srgbClr val="7030A0"/>
                </a:solidFill>
              </a:rPr>
              <a:t>stomali</a:t>
            </a:r>
            <a:r>
              <a:rPr lang="it-IT" sz="2800" dirty="0" smtClean="0">
                <a:solidFill>
                  <a:srgbClr val="7030A0"/>
                </a:solidFill>
              </a:rPr>
              <a:t> “a vita”, pertanto latenza potenzialmente indefinita</a:t>
            </a:r>
          </a:p>
          <a:p>
            <a:pPr eaLnBrk="1" hangingPunct="1">
              <a:lnSpc>
                <a:spcPct val="90000"/>
              </a:lnSpc>
            </a:pPr>
            <a:r>
              <a:rPr lang="it-IT" sz="2800" dirty="0" smtClean="0">
                <a:solidFill>
                  <a:srgbClr val="7030A0"/>
                </a:solidFill>
              </a:rPr>
              <a:t>Ruolo dell’inquinamento ambientale da fibre ultrafini ancora non definito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8" descr="prnt_dbdsmoking"/>
          <p:cNvPicPr>
            <a:picLocks noChangeAspect="1" noChangeArrowheads="1"/>
          </p:cNvPicPr>
          <p:nvPr/>
        </p:nvPicPr>
        <p:blipFill>
          <a:blip r:embed="rId2" cstate="print"/>
          <a:srcRect/>
          <a:stretch>
            <a:fillRect/>
          </a:stretch>
        </p:blipFill>
        <p:spPr bwMode="auto">
          <a:xfrm>
            <a:off x="4283075" y="2060575"/>
            <a:ext cx="4897438" cy="4772025"/>
          </a:xfrm>
          <a:prstGeom prst="rect">
            <a:avLst/>
          </a:prstGeom>
          <a:noFill/>
          <a:ln w="9525">
            <a:noFill/>
            <a:miter lim="800000"/>
            <a:headEnd/>
            <a:tailEnd/>
          </a:ln>
        </p:spPr>
      </p:pic>
      <p:sp>
        <p:nvSpPr>
          <p:cNvPr id="61443" name="Rectangle 3"/>
          <p:cNvSpPr>
            <a:spLocks noGrp="1" noChangeArrowheads="1"/>
          </p:cNvSpPr>
          <p:nvPr>
            <p:ph type="ctrTitle"/>
          </p:nvPr>
        </p:nvSpPr>
        <p:spPr>
          <a:xfrm>
            <a:off x="323850" y="152400"/>
            <a:ext cx="4587875" cy="1143000"/>
          </a:xfrm>
          <a:noFill/>
          <a:ln w="50800">
            <a:solidFill>
              <a:srgbClr val="99CC00"/>
            </a:solidFill>
          </a:ln>
        </p:spPr>
        <p:txBody>
          <a:bodyPr/>
          <a:lstStyle/>
          <a:p>
            <a:pPr eaLnBrk="1" hangingPunct="1"/>
            <a:r>
              <a:rPr lang="it-IT" sz="4000" b="1" smtClean="0">
                <a:solidFill>
                  <a:schemeClr val="bg2"/>
                </a:solidFill>
                <a:latin typeface="Georgia" pitchFamily="18" charset="0"/>
              </a:rPr>
              <a:t>Carcinoma Polmonare</a:t>
            </a:r>
          </a:p>
        </p:txBody>
      </p:sp>
      <p:sp>
        <p:nvSpPr>
          <p:cNvPr id="61444" name="Rectangle 4"/>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61445" name="Rectangle 5"/>
          <p:cNvSpPr>
            <a:spLocks noGrp="1" noChangeArrowheads="1"/>
          </p:cNvSpPr>
          <p:nvPr>
            <p:ph type="subTitle" idx="1"/>
          </p:nvPr>
        </p:nvSpPr>
        <p:spPr>
          <a:xfrm>
            <a:off x="228600" y="3770313"/>
            <a:ext cx="7086600" cy="2971800"/>
          </a:xfrm>
          <a:ln w="44450">
            <a:solidFill>
              <a:srgbClr val="008000"/>
            </a:solidFill>
          </a:ln>
        </p:spPr>
        <p:txBody>
          <a:bodyPr/>
          <a:lstStyle/>
          <a:p>
            <a:pPr marL="609600" indent="-609600" algn="l" eaLnBrk="1" hangingPunct="1">
              <a:lnSpc>
                <a:spcPct val="90000"/>
              </a:lnSpc>
            </a:pPr>
            <a:r>
              <a:rPr lang="it-IT" sz="2800" b="1" smtClean="0">
                <a:solidFill>
                  <a:schemeClr val="accent2"/>
                </a:solidFill>
                <a:latin typeface="Georgia" pitchFamily="18" charset="0"/>
              </a:rPr>
              <a:t>Tipi istologici:</a:t>
            </a:r>
          </a:p>
          <a:p>
            <a:pPr marL="609600" indent="-609600" algn="l" eaLnBrk="1" hangingPunct="1">
              <a:lnSpc>
                <a:spcPct val="90000"/>
              </a:lnSpc>
              <a:buFontTx/>
              <a:buAutoNum type="arabicPeriod"/>
            </a:pPr>
            <a:r>
              <a:rPr lang="it-IT" sz="2800" b="1" smtClean="0">
                <a:solidFill>
                  <a:srgbClr val="FF6699"/>
                </a:solidFill>
                <a:latin typeface="Georgia" pitchFamily="18" charset="0"/>
              </a:rPr>
              <a:t>Squamoso epidermoidale (31%)</a:t>
            </a:r>
          </a:p>
          <a:p>
            <a:pPr marL="609600" indent="-609600" algn="l" eaLnBrk="1" hangingPunct="1">
              <a:lnSpc>
                <a:spcPct val="90000"/>
              </a:lnSpc>
              <a:buFontTx/>
              <a:buAutoNum type="arabicPeriod"/>
            </a:pPr>
            <a:r>
              <a:rPr lang="it-IT" sz="2800" b="1" smtClean="0">
                <a:solidFill>
                  <a:srgbClr val="FF6699"/>
                </a:solidFill>
                <a:latin typeface="Georgia" pitchFamily="18" charset="0"/>
              </a:rPr>
              <a:t>Adenocarcinoma (29%)</a:t>
            </a:r>
          </a:p>
          <a:p>
            <a:pPr marL="609600" indent="-609600" algn="l" eaLnBrk="1" hangingPunct="1">
              <a:lnSpc>
                <a:spcPct val="90000"/>
              </a:lnSpc>
              <a:buFontTx/>
              <a:buAutoNum type="arabicPeriod"/>
            </a:pPr>
            <a:r>
              <a:rPr lang="it-IT" sz="2800" b="1" smtClean="0">
                <a:solidFill>
                  <a:srgbClr val="FF6699"/>
                </a:solidFill>
                <a:latin typeface="Georgia" pitchFamily="18" charset="0"/>
              </a:rPr>
              <a:t>A grandi cellule (11%)</a:t>
            </a:r>
          </a:p>
          <a:p>
            <a:pPr marL="609600" indent="-609600" algn="l" eaLnBrk="1" hangingPunct="1">
              <a:lnSpc>
                <a:spcPct val="90000"/>
              </a:lnSpc>
              <a:buFontTx/>
              <a:buAutoNum type="arabicPeriod"/>
            </a:pPr>
            <a:r>
              <a:rPr lang="it-IT" sz="2800" b="1" smtClean="0">
                <a:solidFill>
                  <a:srgbClr val="FF6699"/>
                </a:solidFill>
                <a:latin typeface="Georgia" pitchFamily="18" charset="0"/>
              </a:rPr>
              <a:t>A piccole cellule ( microcitoma) (17%)</a:t>
            </a:r>
          </a:p>
        </p:txBody>
      </p:sp>
      <p:sp>
        <p:nvSpPr>
          <p:cNvPr id="61446" name="Text Box 6"/>
          <p:cNvSpPr txBox="1">
            <a:spLocks noChangeArrowheads="1"/>
          </p:cNvSpPr>
          <p:nvPr/>
        </p:nvSpPr>
        <p:spPr bwMode="auto">
          <a:xfrm>
            <a:off x="304800" y="2057400"/>
            <a:ext cx="6172200" cy="1187450"/>
          </a:xfrm>
          <a:prstGeom prst="rect">
            <a:avLst/>
          </a:prstGeom>
          <a:noFill/>
          <a:ln w="57150">
            <a:noFill/>
            <a:miter lim="800000"/>
            <a:headEnd/>
            <a:tailEnd/>
          </a:ln>
        </p:spPr>
        <p:txBody>
          <a:bodyPr>
            <a:spAutoFit/>
          </a:bodyPr>
          <a:lstStyle/>
          <a:p>
            <a:pPr algn="l"/>
            <a:r>
              <a:rPr lang="it-IT" sz="2400">
                <a:solidFill>
                  <a:srgbClr val="FF0000"/>
                </a:solidFill>
              </a:rPr>
              <a:t>Il carcinoma polmonare è il tumore maligno</a:t>
            </a:r>
          </a:p>
          <a:p>
            <a:pPr algn="l"/>
            <a:r>
              <a:rPr lang="it-IT" sz="2400">
                <a:solidFill>
                  <a:srgbClr val="FF0000"/>
                </a:solidFill>
              </a:rPr>
              <a:t>che origina dall’ epitelio superficiale delle vie aeree e degli alveoli polmonari.</a:t>
            </a:r>
          </a:p>
        </p:txBody>
      </p:sp>
      <p:sp>
        <p:nvSpPr>
          <p:cNvPr id="61447" name="Text Box 7"/>
          <p:cNvSpPr txBox="1">
            <a:spLocks noChangeArrowheads="1"/>
          </p:cNvSpPr>
          <p:nvPr/>
        </p:nvSpPr>
        <p:spPr bwMode="auto">
          <a:xfrm>
            <a:off x="304800" y="1371600"/>
            <a:ext cx="2506663" cy="641350"/>
          </a:xfrm>
          <a:prstGeom prst="rect">
            <a:avLst/>
          </a:prstGeom>
          <a:noFill/>
          <a:ln w="57150">
            <a:noFill/>
            <a:miter lim="800000"/>
            <a:headEnd/>
            <a:tailEnd/>
          </a:ln>
        </p:spPr>
        <p:txBody>
          <a:bodyPr wrap="none">
            <a:spAutoFit/>
          </a:bodyPr>
          <a:lstStyle/>
          <a:p>
            <a:r>
              <a:rPr lang="it-IT"/>
              <a:t>Definizione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rnt_dbdsmoking"/>
          <p:cNvPicPr>
            <a:picLocks noChangeAspect="1" noChangeArrowheads="1"/>
          </p:cNvPicPr>
          <p:nvPr/>
        </p:nvPicPr>
        <p:blipFill>
          <a:blip r:embed="rId2" cstate="print"/>
          <a:srcRect/>
          <a:stretch>
            <a:fillRect/>
          </a:stretch>
        </p:blipFill>
        <p:spPr bwMode="auto">
          <a:xfrm>
            <a:off x="2971800" y="1065213"/>
            <a:ext cx="6172200" cy="5716587"/>
          </a:xfrm>
          <a:prstGeom prst="rect">
            <a:avLst/>
          </a:prstGeom>
          <a:noFill/>
          <a:ln w="9525">
            <a:noFill/>
            <a:miter lim="800000"/>
            <a:headEnd/>
            <a:tailEnd/>
          </a:ln>
        </p:spPr>
      </p:pic>
      <p:sp>
        <p:nvSpPr>
          <p:cNvPr id="62467" name="Rectangle 3"/>
          <p:cNvSpPr>
            <a:spLocks noGrp="1" noChangeArrowheads="1"/>
          </p:cNvSpPr>
          <p:nvPr>
            <p:ph type="ctrTitle"/>
          </p:nvPr>
        </p:nvSpPr>
        <p:spPr>
          <a:xfrm>
            <a:off x="323850" y="152400"/>
            <a:ext cx="4587875" cy="1143000"/>
          </a:xfrm>
          <a:noFill/>
          <a:ln w="50800">
            <a:solidFill>
              <a:srgbClr val="99CC00"/>
            </a:solidFill>
          </a:ln>
        </p:spPr>
        <p:txBody>
          <a:bodyPr/>
          <a:lstStyle/>
          <a:p>
            <a:pPr eaLnBrk="1" hangingPunct="1"/>
            <a:r>
              <a:rPr lang="it-IT" sz="4000" b="1" smtClean="0">
                <a:solidFill>
                  <a:schemeClr val="bg2"/>
                </a:solidFill>
                <a:latin typeface="Georgia" pitchFamily="18" charset="0"/>
              </a:rPr>
              <a:t>Carcinoma Polmonare</a:t>
            </a:r>
          </a:p>
        </p:txBody>
      </p:sp>
      <p:sp>
        <p:nvSpPr>
          <p:cNvPr id="62468" name="Rectangle 4"/>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62469" name="Rectangle 5"/>
          <p:cNvSpPr>
            <a:spLocks noGrp="1" noChangeArrowheads="1"/>
          </p:cNvSpPr>
          <p:nvPr>
            <p:ph type="subTitle" idx="1"/>
          </p:nvPr>
        </p:nvSpPr>
        <p:spPr>
          <a:xfrm>
            <a:off x="381000" y="2819400"/>
            <a:ext cx="4191000" cy="3124200"/>
          </a:xfrm>
          <a:ln w="44450">
            <a:solidFill>
              <a:srgbClr val="008000"/>
            </a:solidFill>
          </a:ln>
        </p:spPr>
        <p:txBody>
          <a:bodyPr/>
          <a:lstStyle/>
          <a:p>
            <a:pPr marL="609600" indent="-609600" algn="l" eaLnBrk="1" hangingPunct="1">
              <a:buFontTx/>
              <a:buChar char="•"/>
            </a:pPr>
            <a:r>
              <a:rPr lang="it-IT" sz="2800" b="1" smtClean="0">
                <a:solidFill>
                  <a:srgbClr val="FF6699"/>
                </a:solidFill>
                <a:latin typeface="Georgia" pitchFamily="18" charset="0"/>
              </a:rPr>
              <a:t>Tosse</a:t>
            </a:r>
          </a:p>
          <a:p>
            <a:pPr marL="609600" indent="-609600" algn="l" eaLnBrk="1" hangingPunct="1">
              <a:buFontTx/>
              <a:buChar char="•"/>
            </a:pPr>
            <a:r>
              <a:rPr lang="it-IT" sz="2800" b="1" smtClean="0">
                <a:solidFill>
                  <a:srgbClr val="FF6699"/>
                </a:solidFill>
                <a:latin typeface="Georgia" pitchFamily="18" charset="0"/>
              </a:rPr>
              <a:t>Dispnea</a:t>
            </a:r>
          </a:p>
          <a:p>
            <a:pPr marL="609600" indent="-609600" algn="l" eaLnBrk="1" hangingPunct="1">
              <a:buFontTx/>
              <a:buChar char="•"/>
            </a:pPr>
            <a:r>
              <a:rPr lang="it-IT" sz="2800" b="1" smtClean="0">
                <a:solidFill>
                  <a:srgbClr val="FF6699"/>
                </a:solidFill>
                <a:latin typeface="Georgia" pitchFamily="18" charset="0"/>
              </a:rPr>
              <a:t>Febbre</a:t>
            </a:r>
          </a:p>
          <a:p>
            <a:pPr marL="609600" indent="-609600" algn="l" eaLnBrk="1" hangingPunct="1">
              <a:buFontTx/>
              <a:buChar char="•"/>
            </a:pPr>
            <a:r>
              <a:rPr lang="it-IT" sz="2800" b="1" smtClean="0">
                <a:solidFill>
                  <a:srgbClr val="FF6699"/>
                </a:solidFill>
                <a:latin typeface="Georgia" pitchFamily="18" charset="0"/>
              </a:rPr>
              <a:t>Emoftoe</a:t>
            </a:r>
          </a:p>
          <a:p>
            <a:pPr marL="609600" indent="-609600" algn="l" eaLnBrk="1" hangingPunct="1">
              <a:buFontTx/>
              <a:buChar char="•"/>
            </a:pPr>
            <a:r>
              <a:rPr lang="it-IT" sz="2800" b="1" smtClean="0">
                <a:solidFill>
                  <a:srgbClr val="FF6699"/>
                </a:solidFill>
                <a:latin typeface="Georgia" pitchFamily="18" charset="0"/>
              </a:rPr>
              <a:t>Astenia</a:t>
            </a:r>
          </a:p>
          <a:p>
            <a:pPr marL="609600" indent="-609600" algn="l" eaLnBrk="1" hangingPunct="1">
              <a:buFontTx/>
              <a:buChar char="•"/>
            </a:pPr>
            <a:r>
              <a:rPr lang="it-IT" sz="2800" b="1" smtClean="0">
                <a:solidFill>
                  <a:srgbClr val="FF6699"/>
                </a:solidFill>
                <a:latin typeface="Georgia" pitchFamily="18" charset="0"/>
              </a:rPr>
              <a:t>Dolore toracico</a:t>
            </a:r>
          </a:p>
        </p:txBody>
      </p:sp>
      <p:sp>
        <p:nvSpPr>
          <p:cNvPr id="62470" name="Text Box 7"/>
          <p:cNvSpPr txBox="1">
            <a:spLocks noChangeArrowheads="1"/>
          </p:cNvSpPr>
          <p:nvPr/>
        </p:nvSpPr>
        <p:spPr bwMode="auto">
          <a:xfrm>
            <a:off x="361950" y="1447800"/>
            <a:ext cx="8020050" cy="1066800"/>
          </a:xfrm>
          <a:prstGeom prst="rect">
            <a:avLst/>
          </a:prstGeom>
          <a:noFill/>
          <a:ln w="57150">
            <a:noFill/>
            <a:miter lim="800000"/>
            <a:headEnd/>
            <a:tailEnd/>
          </a:ln>
        </p:spPr>
        <p:txBody>
          <a:bodyPr wrap="none">
            <a:spAutoFit/>
          </a:bodyPr>
          <a:lstStyle/>
          <a:p>
            <a:r>
              <a:rPr lang="it-IT" sz="3200" b="1">
                <a:solidFill>
                  <a:srgbClr val="000099"/>
                </a:solidFill>
              </a:rPr>
              <a:t>Quadro clinico</a:t>
            </a:r>
          </a:p>
          <a:p>
            <a:r>
              <a:rPr lang="it-IT" sz="3200" b="1">
                <a:solidFill>
                  <a:srgbClr val="000099"/>
                </a:solidFill>
              </a:rPr>
              <a:t>Neoplasia a localizzazione bronchiale</a:t>
            </a:r>
          </a:p>
        </p:txBody>
      </p:sp>
      <p:pic>
        <p:nvPicPr>
          <p:cNvPr id="62471" name="Picture 9" descr="Pict10"/>
          <p:cNvPicPr>
            <a:picLocks noChangeAspect="1" noChangeArrowheads="1"/>
          </p:cNvPicPr>
          <p:nvPr/>
        </p:nvPicPr>
        <p:blipFill>
          <a:blip r:embed="rId3" cstate="print"/>
          <a:srcRect/>
          <a:stretch>
            <a:fillRect/>
          </a:stretch>
        </p:blipFill>
        <p:spPr bwMode="auto">
          <a:xfrm>
            <a:off x="7019925" y="5300663"/>
            <a:ext cx="2087563" cy="1512887"/>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sommag\Desktop\prnt_dbdsmoking.gif"/>
          <p:cNvPicPr>
            <a:picLocks noChangeAspect="1" noChangeArrowheads="1"/>
          </p:cNvPicPr>
          <p:nvPr/>
        </p:nvPicPr>
        <p:blipFill>
          <a:blip r:embed="rId2" cstate="print"/>
          <a:srcRect/>
          <a:stretch>
            <a:fillRect/>
          </a:stretch>
        </p:blipFill>
        <p:spPr bwMode="auto">
          <a:xfrm>
            <a:off x="2971800" y="1065213"/>
            <a:ext cx="6172200" cy="5716587"/>
          </a:xfrm>
          <a:prstGeom prst="rect">
            <a:avLst/>
          </a:prstGeom>
          <a:noFill/>
          <a:ln w="9525">
            <a:noFill/>
            <a:miter lim="800000"/>
            <a:headEnd/>
            <a:tailEnd/>
          </a:ln>
        </p:spPr>
      </p:pic>
      <p:sp>
        <p:nvSpPr>
          <p:cNvPr id="63491" name="Rectangle 3"/>
          <p:cNvSpPr>
            <a:spLocks noGrp="1" noChangeArrowheads="1"/>
          </p:cNvSpPr>
          <p:nvPr>
            <p:ph type="ctrTitle"/>
          </p:nvPr>
        </p:nvSpPr>
        <p:spPr>
          <a:xfrm>
            <a:off x="323850" y="152400"/>
            <a:ext cx="4587875" cy="1143000"/>
          </a:xfrm>
          <a:noFill/>
          <a:ln w="50800">
            <a:solidFill>
              <a:srgbClr val="99CC00"/>
            </a:solidFill>
          </a:ln>
        </p:spPr>
        <p:txBody>
          <a:bodyPr/>
          <a:lstStyle/>
          <a:p>
            <a:pPr eaLnBrk="1" hangingPunct="1"/>
            <a:r>
              <a:rPr lang="it-IT" sz="4000" b="1" smtClean="0">
                <a:solidFill>
                  <a:schemeClr val="bg2"/>
                </a:solidFill>
                <a:latin typeface="Georgia" pitchFamily="18" charset="0"/>
              </a:rPr>
              <a:t>Carcinoma Polmonare</a:t>
            </a:r>
          </a:p>
        </p:txBody>
      </p:sp>
      <p:sp>
        <p:nvSpPr>
          <p:cNvPr id="63492" name="Rectangle 4"/>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63493" name="Rectangle 5"/>
          <p:cNvSpPr>
            <a:spLocks noGrp="1" noChangeArrowheads="1"/>
          </p:cNvSpPr>
          <p:nvPr>
            <p:ph type="subTitle" idx="1"/>
          </p:nvPr>
        </p:nvSpPr>
        <p:spPr>
          <a:xfrm>
            <a:off x="381000" y="2819400"/>
            <a:ext cx="4800600" cy="2895600"/>
          </a:xfrm>
          <a:ln w="44450">
            <a:solidFill>
              <a:srgbClr val="008000"/>
            </a:solidFill>
          </a:ln>
        </p:spPr>
        <p:txBody>
          <a:bodyPr/>
          <a:lstStyle/>
          <a:p>
            <a:pPr marL="609600" indent="-609600" algn="l" eaLnBrk="1" hangingPunct="1">
              <a:buFontTx/>
              <a:buChar char="•"/>
            </a:pPr>
            <a:r>
              <a:rPr lang="it-IT" sz="2800" b="1" smtClean="0">
                <a:solidFill>
                  <a:srgbClr val="FF6699"/>
                </a:solidFill>
                <a:latin typeface="Georgia" pitchFamily="18" charset="0"/>
              </a:rPr>
              <a:t>Reperto occasionale</a:t>
            </a:r>
          </a:p>
          <a:p>
            <a:pPr marL="609600" indent="-609600" algn="l" eaLnBrk="1" hangingPunct="1">
              <a:buFontTx/>
              <a:buChar char="•"/>
            </a:pPr>
            <a:r>
              <a:rPr lang="it-IT" sz="2800" b="1" smtClean="0">
                <a:solidFill>
                  <a:srgbClr val="FF6699"/>
                </a:solidFill>
                <a:latin typeface="Georgia" pitchFamily="18" charset="0"/>
              </a:rPr>
              <a:t>Generalmente asintomatico</a:t>
            </a:r>
          </a:p>
          <a:p>
            <a:pPr marL="609600" indent="-609600" algn="l" eaLnBrk="1" hangingPunct="1">
              <a:buFontTx/>
              <a:buChar char="•"/>
            </a:pPr>
            <a:r>
              <a:rPr lang="it-IT" sz="2800" b="1" smtClean="0">
                <a:solidFill>
                  <a:srgbClr val="FF6699"/>
                </a:solidFill>
                <a:latin typeface="Georgia" pitchFamily="18" charset="0"/>
              </a:rPr>
              <a:t>Sintomi dovuti a localizzazioni metastatiche</a:t>
            </a:r>
          </a:p>
        </p:txBody>
      </p:sp>
      <p:sp>
        <p:nvSpPr>
          <p:cNvPr id="63494" name="Text Box 6"/>
          <p:cNvSpPr txBox="1">
            <a:spLocks noChangeArrowheads="1"/>
          </p:cNvSpPr>
          <p:nvPr/>
        </p:nvSpPr>
        <p:spPr bwMode="auto">
          <a:xfrm>
            <a:off x="573088" y="1447800"/>
            <a:ext cx="7607300" cy="944563"/>
          </a:xfrm>
          <a:prstGeom prst="rect">
            <a:avLst/>
          </a:prstGeom>
          <a:noFill/>
          <a:ln w="57150">
            <a:noFill/>
            <a:miter lim="800000"/>
            <a:headEnd/>
            <a:tailEnd/>
          </a:ln>
        </p:spPr>
        <p:txBody>
          <a:bodyPr wrap="none">
            <a:spAutoFit/>
          </a:bodyPr>
          <a:lstStyle/>
          <a:p>
            <a:r>
              <a:rPr lang="it-IT" sz="3200" b="1">
                <a:solidFill>
                  <a:srgbClr val="000099"/>
                </a:solidFill>
              </a:rPr>
              <a:t>Quadro clinico</a:t>
            </a:r>
          </a:p>
          <a:p>
            <a:r>
              <a:rPr lang="it-IT" sz="2400" b="1">
                <a:solidFill>
                  <a:srgbClr val="000099"/>
                </a:solidFill>
              </a:rPr>
              <a:t>Neoplasia a localizzazione bronchiolo alveolare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sommag\Desktop\prnt_dbdsmoking.gif"/>
          <p:cNvPicPr>
            <a:picLocks noChangeAspect="1" noChangeArrowheads="1"/>
          </p:cNvPicPr>
          <p:nvPr/>
        </p:nvPicPr>
        <p:blipFill>
          <a:blip r:embed="rId2" cstate="print"/>
          <a:srcRect/>
          <a:stretch>
            <a:fillRect/>
          </a:stretch>
        </p:blipFill>
        <p:spPr bwMode="auto">
          <a:xfrm>
            <a:off x="2971800" y="1065213"/>
            <a:ext cx="6172200" cy="5716587"/>
          </a:xfrm>
          <a:prstGeom prst="rect">
            <a:avLst/>
          </a:prstGeom>
          <a:noFill/>
          <a:ln w="9525">
            <a:noFill/>
            <a:miter lim="800000"/>
            <a:headEnd/>
            <a:tailEnd/>
          </a:ln>
        </p:spPr>
      </p:pic>
      <p:sp>
        <p:nvSpPr>
          <p:cNvPr id="64515" name="Rectangle 3"/>
          <p:cNvSpPr>
            <a:spLocks noGrp="1" noChangeArrowheads="1"/>
          </p:cNvSpPr>
          <p:nvPr>
            <p:ph type="ctrTitle"/>
          </p:nvPr>
        </p:nvSpPr>
        <p:spPr>
          <a:xfrm>
            <a:off x="323850" y="152400"/>
            <a:ext cx="4587875" cy="1143000"/>
          </a:xfrm>
          <a:noFill/>
          <a:ln w="50800">
            <a:solidFill>
              <a:srgbClr val="99CC00"/>
            </a:solidFill>
          </a:ln>
        </p:spPr>
        <p:txBody>
          <a:bodyPr/>
          <a:lstStyle/>
          <a:p>
            <a:pPr eaLnBrk="1" hangingPunct="1"/>
            <a:r>
              <a:rPr lang="it-IT" sz="4000" b="1" smtClean="0">
                <a:solidFill>
                  <a:schemeClr val="bg2"/>
                </a:solidFill>
                <a:latin typeface="Georgia" pitchFamily="18" charset="0"/>
              </a:rPr>
              <a:t>Carcinoma Polmonare</a:t>
            </a:r>
          </a:p>
        </p:txBody>
      </p:sp>
      <p:sp>
        <p:nvSpPr>
          <p:cNvPr id="64516" name="Rectangle 4"/>
          <p:cNvSpPr>
            <a:spLocks noChangeArrowheads="1"/>
          </p:cNvSpPr>
          <p:nvPr/>
        </p:nvSpPr>
        <p:spPr bwMode="auto">
          <a:xfrm>
            <a:off x="5638800" y="762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64517" name="Rectangle 5"/>
          <p:cNvSpPr>
            <a:spLocks noGrp="1" noChangeArrowheads="1"/>
          </p:cNvSpPr>
          <p:nvPr>
            <p:ph type="subTitle" idx="1"/>
          </p:nvPr>
        </p:nvSpPr>
        <p:spPr>
          <a:xfrm>
            <a:off x="381000" y="2362200"/>
            <a:ext cx="4800600" cy="3886200"/>
          </a:xfrm>
          <a:ln w="44450">
            <a:solidFill>
              <a:srgbClr val="008000"/>
            </a:solidFill>
          </a:ln>
        </p:spPr>
        <p:txBody>
          <a:bodyPr/>
          <a:lstStyle/>
          <a:p>
            <a:pPr marL="609600" indent="-609600" algn="l" eaLnBrk="1" hangingPunct="1">
              <a:buFontTx/>
              <a:buChar char="•"/>
            </a:pPr>
            <a:r>
              <a:rPr lang="it-IT" sz="2800" b="1" smtClean="0">
                <a:solidFill>
                  <a:srgbClr val="FF0000"/>
                </a:solidFill>
                <a:latin typeface="Georgia" pitchFamily="18" charset="0"/>
              </a:rPr>
              <a:t>Rx torace</a:t>
            </a:r>
          </a:p>
          <a:p>
            <a:pPr marL="609600" indent="-609600" algn="l" eaLnBrk="1" hangingPunct="1">
              <a:buFontTx/>
              <a:buChar char="•"/>
            </a:pPr>
            <a:r>
              <a:rPr lang="it-IT" sz="2800" b="1" smtClean="0">
                <a:solidFill>
                  <a:srgbClr val="FF0000"/>
                </a:solidFill>
                <a:latin typeface="Georgia" pitchFamily="18" charset="0"/>
              </a:rPr>
              <a:t>Esame broncoscopico e prelievi bioptici bronchiali</a:t>
            </a:r>
          </a:p>
          <a:p>
            <a:pPr marL="609600" indent="-609600" algn="l" eaLnBrk="1" hangingPunct="1">
              <a:buFontTx/>
              <a:buChar char="•"/>
            </a:pPr>
            <a:r>
              <a:rPr lang="it-IT" sz="2800" b="1" smtClean="0">
                <a:solidFill>
                  <a:srgbClr val="FF0000"/>
                </a:solidFill>
                <a:latin typeface="Georgia" pitchFamily="18" charset="0"/>
              </a:rPr>
              <a:t>TC (LDCT)</a:t>
            </a:r>
          </a:p>
          <a:p>
            <a:pPr marL="609600" indent="-609600" algn="l" eaLnBrk="1" hangingPunct="1">
              <a:buFontTx/>
              <a:buChar char="•"/>
            </a:pPr>
            <a:r>
              <a:rPr lang="it-IT" sz="2800" b="1" smtClean="0">
                <a:solidFill>
                  <a:srgbClr val="FF0000"/>
                </a:solidFill>
                <a:latin typeface="Georgia" pitchFamily="18" charset="0"/>
              </a:rPr>
              <a:t>Toracoscopia</a:t>
            </a:r>
          </a:p>
          <a:p>
            <a:pPr marL="609600" indent="-609600" algn="l" eaLnBrk="1" hangingPunct="1">
              <a:buFontTx/>
              <a:buChar char="•"/>
            </a:pPr>
            <a:r>
              <a:rPr lang="it-IT" sz="2800" b="1" smtClean="0">
                <a:solidFill>
                  <a:srgbClr val="FF0000"/>
                </a:solidFill>
                <a:latin typeface="Georgia" pitchFamily="18" charset="0"/>
              </a:rPr>
              <a:t>PET</a:t>
            </a:r>
          </a:p>
          <a:p>
            <a:pPr marL="609600" indent="-609600" algn="l" eaLnBrk="1" hangingPunct="1">
              <a:buFontTx/>
              <a:buChar char="•"/>
            </a:pPr>
            <a:endParaRPr lang="it-IT" sz="2800" b="1" smtClean="0">
              <a:solidFill>
                <a:srgbClr val="FF0000"/>
              </a:solidFill>
              <a:latin typeface="Georgia" pitchFamily="18" charset="0"/>
            </a:endParaRPr>
          </a:p>
        </p:txBody>
      </p:sp>
      <p:sp>
        <p:nvSpPr>
          <p:cNvPr id="64518" name="Text Box 6"/>
          <p:cNvSpPr txBox="1">
            <a:spLocks noChangeArrowheads="1"/>
          </p:cNvSpPr>
          <p:nvPr/>
        </p:nvSpPr>
        <p:spPr bwMode="auto">
          <a:xfrm>
            <a:off x="3244850" y="1398588"/>
            <a:ext cx="2266950" cy="641350"/>
          </a:xfrm>
          <a:prstGeom prst="rect">
            <a:avLst/>
          </a:prstGeom>
          <a:noFill/>
          <a:ln w="57150">
            <a:noFill/>
            <a:miter lim="800000"/>
            <a:headEnd/>
            <a:tailEnd/>
          </a:ln>
        </p:spPr>
        <p:txBody>
          <a:bodyPr wrap="none">
            <a:spAutoFit/>
          </a:bodyPr>
          <a:lstStyle/>
          <a:p>
            <a:r>
              <a:rPr lang="it-IT" b="1">
                <a:solidFill>
                  <a:srgbClr val="000099"/>
                </a:solidFill>
              </a:rPr>
              <a:t>Diagnosi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304800"/>
            <a:ext cx="5715000" cy="1143000"/>
          </a:xfrm>
        </p:spPr>
        <p:txBody>
          <a:bodyPr/>
          <a:lstStyle/>
          <a:p>
            <a:pPr algn="l" eaLnBrk="1" hangingPunct="1"/>
            <a:r>
              <a:rPr lang="it-IT" sz="3600" smtClean="0">
                <a:solidFill>
                  <a:srgbClr val="FF3300"/>
                </a:solidFill>
              </a:rPr>
              <a:t>Differenze del mesotelioma </a:t>
            </a:r>
            <a:br>
              <a:rPr lang="it-IT" sz="3600" smtClean="0">
                <a:solidFill>
                  <a:srgbClr val="FF3300"/>
                </a:solidFill>
              </a:rPr>
            </a:br>
            <a:r>
              <a:rPr lang="it-IT" sz="3600" smtClean="0">
                <a:solidFill>
                  <a:srgbClr val="FF3300"/>
                </a:solidFill>
              </a:rPr>
              <a:t>con il carcinoma polmonare</a:t>
            </a:r>
          </a:p>
        </p:txBody>
      </p:sp>
      <p:sp>
        <p:nvSpPr>
          <p:cNvPr id="65539" name="Rectangle 3"/>
          <p:cNvSpPr>
            <a:spLocks noGrp="1" noChangeArrowheads="1"/>
          </p:cNvSpPr>
          <p:nvPr>
            <p:ph type="body" idx="1"/>
          </p:nvPr>
        </p:nvSpPr>
        <p:spPr>
          <a:xfrm>
            <a:off x="533400" y="2286000"/>
            <a:ext cx="7772400" cy="3697288"/>
          </a:xfrm>
          <a:solidFill>
            <a:schemeClr val="accent1">
              <a:lumMod val="20000"/>
              <a:lumOff val="80000"/>
            </a:schemeClr>
          </a:solidFill>
        </p:spPr>
        <p:txBody>
          <a:bodyPr/>
          <a:lstStyle/>
          <a:p>
            <a:pPr eaLnBrk="1" hangingPunct="1"/>
            <a:r>
              <a:rPr lang="it-IT" sz="2800" dirty="0" smtClean="0">
                <a:latin typeface="Georgia" pitchFamily="18" charset="0"/>
              </a:rPr>
              <a:t>La pleura risulta più sensibile e meno resistente agli stimoli meccanici offerti dall’amianto (non sono necessari sinergismi)</a:t>
            </a:r>
          </a:p>
          <a:p>
            <a:pPr eaLnBrk="1" hangingPunct="1"/>
            <a:endParaRPr lang="it-IT" sz="2800" dirty="0" smtClean="0">
              <a:latin typeface="Georgia" pitchFamily="18" charset="0"/>
            </a:endParaRPr>
          </a:p>
          <a:p>
            <a:pPr eaLnBrk="1" hangingPunct="1"/>
            <a:r>
              <a:rPr lang="it-IT" sz="2800" dirty="0" smtClean="0">
                <a:latin typeface="Georgia" pitchFamily="18" charset="0"/>
              </a:rPr>
              <a:t>Nel polmone sono necessarie dosi maggiori di amianto, il sinergismo con altre concause (es. fumo di sigaretta)</a:t>
            </a:r>
          </a:p>
        </p:txBody>
      </p:sp>
      <p:sp>
        <p:nvSpPr>
          <p:cNvPr id="65540" name="Rectangle 4"/>
          <p:cNvSpPr>
            <a:spLocks noChangeArrowheads="1"/>
          </p:cNvSpPr>
          <p:nvPr/>
        </p:nvSpPr>
        <p:spPr bwMode="auto">
          <a:xfrm>
            <a:off x="5638800" y="2286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304800" y="838200"/>
            <a:ext cx="7924800" cy="5638800"/>
          </a:xfrm>
        </p:spPr>
        <p:txBody>
          <a:bodyPr/>
          <a:lstStyle/>
          <a:p>
            <a:pPr algn="ctr" eaLnBrk="1" hangingPunct="1">
              <a:lnSpc>
                <a:spcPct val="90000"/>
              </a:lnSpc>
              <a:buFontTx/>
              <a:buNone/>
            </a:pPr>
            <a:endParaRPr lang="it-IT" sz="2800" smtClean="0">
              <a:latin typeface="Georgia" pitchFamily="18" charset="0"/>
            </a:endParaRPr>
          </a:p>
          <a:p>
            <a:pPr eaLnBrk="1" hangingPunct="1">
              <a:lnSpc>
                <a:spcPct val="90000"/>
              </a:lnSpc>
            </a:pPr>
            <a:r>
              <a:rPr lang="it-IT" sz="2400" smtClean="0">
                <a:latin typeface="Georgia" pitchFamily="18" charset="0"/>
              </a:rPr>
              <a:t>Si verifica per esposizioni non specifiche, in cui l’abitudine al fumo è elemento determinante per l’effetto sinergico. </a:t>
            </a:r>
          </a:p>
          <a:p>
            <a:pPr eaLnBrk="1" hangingPunct="1">
              <a:lnSpc>
                <a:spcPct val="35000"/>
              </a:lnSpc>
            </a:pPr>
            <a:endParaRPr lang="it-IT" sz="2400" smtClean="0">
              <a:latin typeface="Georgia" pitchFamily="18" charset="0"/>
            </a:endParaRPr>
          </a:p>
          <a:p>
            <a:pPr eaLnBrk="1" hangingPunct="1">
              <a:lnSpc>
                <a:spcPct val="90000"/>
              </a:lnSpc>
            </a:pPr>
            <a:r>
              <a:rPr lang="it-IT" sz="2400" smtClean="0">
                <a:latin typeface="Georgia" pitchFamily="18" charset="0"/>
              </a:rPr>
              <a:t>Nei non fumatori esposti ad asbesto il RR è risultato circa </a:t>
            </a:r>
            <a:r>
              <a:rPr lang="it-IT" sz="2400" u="sng" smtClean="0">
                <a:solidFill>
                  <a:srgbClr val="FF3300"/>
                </a:solidFill>
                <a:latin typeface="Georgia" pitchFamily="18" charset="0"/>
              </a:rPr>
              <a:t>5 volte</a:t>
            </a:r>
            <a:r>
              <a:rPr lang="it-IT" sz="2400" smtClean="0">
                <a:latin typeface="Georgia" pitchFamily="18" charset="0"/>
              </a:rPr>
              <a:t> superiore alla popolazione generale</a:t>
            </a:r>
          </a:p>
          <a:p>
            <a:pPr eaLnBrk="1" hangingPunct="1">
              <a:lnSpc>
                <a:spcPct val="35000"/>
              </a:lnSpc>
            </a:pPr>
            <a:endParaRPr lang="it-IT" sz="2400" smtClean="0">
              <a:solidFill>
                <a:srgbClr val="66FF33"/>
              </a:solidFill>
              <a:latin typeface="Georgia" pitchFamily="18" charset="0"/>
            </a:endParaRPr>
          </a:p>
          <a:p>
            <a:pPr eaLnBrk="1" hangingPunct="1">
              <a:lnSpc>
                <a:spcPct val="90000"/>
              </a:lnSpc>
            </a:pPr>
            <a:r>
              <a:rPr lang="it-IT" sz="2400" smtClean="0">
                <a:latin typeface="Georgia" pitchFamily="18" charset="0"/>
              </a:rPr>
              <a:t>Mentre è</a:t>
            </a:r>
            <a:r>
              <a:rPr lang="it-IT" sz="2400" smtClean="0">
                <a:solidFill>
                  <a:srgbClr val="66FF33"/>
                </a:solidFill>
                <a:latin typeface="Georgia" pitchFamily="18" charset="0"/>
              </a:rPr>
              <a:t> </a:t>
            </a:r>
            <a:r>
              <a:rPr lang="it-IT" sz="2400" u="sng" smtClean="0">
                <a:solidFill>
                  <a:srgbClr val="FF0000"/>
                </a:solidFill>
                <a:latin typeface="Georgia" pitchFamily="18" charset="0"/>
              </a:rPr>
              <a:t>50 volte</a:t>
            </a:r>
            <a:r>
              <a:rPr lang="it-IT" sz="2400" smtClean="0">
                <a:solidFill>
                  <a:srgbClr val="66FF33"/>
                </a:solidFill>
                <a:latin typeface="Georgia" pitchFamily="18" charset="0"/>
              </a:rPr>
              <a:t> </a:t>
            </a:r>
            <a:r>
              <a:rPr lang="it-IT" sz="2400" smtClean="0">
                <a:latin typeface="Georgia" pitchFamily="18" charset="0"/>
              </a:rPr>
              <a:t>superiore nei fumatori esposti ad asbesto</a:t>
            </a:r>
            <a:r>
              <a:rPr lang="it-IT" sz="2400" smtClean="0">
                <a:solidFill>
                  <a:srgbClr val="66FF33"/>
                </a:solidFill>
                <a:latin typeface="Georgia" pitchFamily="18" charset="0"/>
              </a:rPr>
              <a:t> </a:t>
            </a:r>
            <a:r>
              <a:rPr lang="it-IT" sz="2400" u="sng" smtClean="0">
                <a:solidFill>
                  <a:srgbClr val="7030A0"/>
                </a:solidFill>
                <a:latin typeface="Georgia" pitchFamily="18" charset="0"/>
              </a:rPr>
              <a:t>(Rischio Moltiplicativo).</a:t>
            </a:r>
            <a:r>
              <a:rPr lang="it-IT" sz="2400" smtClean="0">
                <a:solidFill>
                  <a:srgbClr val="7030A0"/>
                </a:solidFill>
                <a:latin typeface="Georgia" pitchFamily="18" charset="0"/>
              </a:rPr>
              <a:t> </a:t>
            </a:r>
          </a:p>
          <a:p>
            <a:pPr eaLnBrk="1" hangingPunct="1">
              <a:lnSpc>
                <a:spcPct val="35000"/>
              </a:lnSpc>
            </a:pPr>
            <a:endParaRPr lang="it-IT" sz="2400" smtClean="0">
              <a:solidFill>
                <a:srgbClr val="66FF33"/>
              </a:solidFill>
              <a:latin typeface="Georgia" pitchFamily="18" charset="0"/>
            </a:endParaRPr>
          </a:p>
          <a:p>
            <a:pPr eaLnBrk="1" hangingPunct="1">
              <a:lnSpc>
                <a:spcPct val="90000"/>
              </a:lnSpc>
            </a:pPr>
            <a:r>
              <a:rPr lang="it-IT" sz="2400" smtClean="0">
                <a:latin typeface="Georgia" pitchFamily="18" charset="0"/>
              </a:rPr>
              <a:t>Il tumore presenta una </a:t>
            </a:r>
            <a:r>
              <a:rPr lang="it-IT" sz="2400" u="sng" smtClean="0">
                <a:solidFill>
                  <a:srgbClr val="FF3300"/>
                </a:solidFill>
                <a:latin typeface="Georgia" pitchFamily="18" charset="0"/>
              </a:rPr>
              <a:t>latenza</a:t>
            </a:r>
            <a:r>
              <a:rPr lang="it-IT" sz="2400" smtClean="0">
                <a:solidFill>
                  <a:srgbClr val="FF3300"/>
                </a:solidFill>
                <a:latin typeface="Georgia" pitchFamily="18" charset="0"/>
              </a:rPr>
              <a:t> </a:t>
            </a:r>
            <a:r>
              <a:rPr lang="it-IT" sz="2400" u="sng" smtClean="0">
                <a:solidFill>
                  <a:srgbClr val="FF3300"/>
                </a:solidFill>
                <a:latin typeface="Georgia" pitchFamily="18" charset="0"/>
              </a:rPr>
              <a:t>15-20 anni</a:t>
            </a:r>
            <a:r>
              <a:rPr lang="it-IT" sz="2400" smtClean="0">
                <a:solidFill>
                  <a:srgbClr val="66FF33"/>
                </a:solidFill>
                <a:latin typeface="Georgia" pitchFamily="18" charset="0"/>
              </a:rPr>
              <a:t> </a:t>
            </a:r>
            <a:r>
              <a:rPr lang="it-IT" sz="2400" smtClean="0">
                <a:latin typeface="Georgia" pitchFamily="18" charset="0"/>
              </a:rPr>
              <a:t>dal momento dell’esposizione all’asbesto. </a:t>
            </a:r>
          </a:p>
          <a:p>
            <a:pPr eaLnBrk="1" hangingPunct="1">
              <a:lnSpc>
                <a:spcPct val="35000"/>
              </a:lnSpc>
            </a:pPr>
            <a:endParaRPr lang="it-IT" sz="2400" smtClean="0">
              <a:latin typeface="Georgia" pitchFamily="18" charset="0"/>
            </a:endParaRPr>
          </a:p>
          <a:p>
            <a:pPr eaLnBrk="1" hangingPunct="1">
              <a:lnSpc>
                <a:spcPct val="90000"/>
              </a:lnSpc>
            </a:pPr>
            <a:r>
              <a:rPr lang="it-IT" sz="2400" smtClean="0">
                <a:latin typeface="Georgia" pitchFamily="18" charset="0"/>
              </a:rPr>
              <a:t>L’esposizione può aver avuto una </a:t>
            </a:r>
            <a:r>
              <a:rPr lang="it-IT" sz="2400" u="sng" smtClean="0">
                <a:latin typeface="Georgia" pitchFamily="18" charset="0"/>
              </a:rPr>
              <a:t>durata anche</a:t>
            </a:r>
            <a:r>
              <a:rPr lang="it-IT" sz="2400" smtClean="0">
                <a:latin typeface="Georgia" pitchFamily="18" charset="0"/>
              </a:rPr>
              <a:t> </a:t>
            </a:r>
            <a:r>
              <a:rPr lang="it-IT" sz="2400" u="sng" smtClean="0">
                <a:latin typeface="Georgia" pitchFamily="18" charset="0"/>
              </a:rPr>
              <a:t>molto breve</a:t>
            </a:r>
            <a:r>
              <a:rPr lang="it-IT" sz="2400" smtClean="0">
                <a:latin typeface="Georgia" pitchFamily="18" charset="0"/>
              </a:rPr>
              <a:t> (&lt;6 mesi) o carattere </a:t>
            </a:r>
            <a:r>
              <a:rPr lang="it-IT" sz="2400" u="sng" smtClean="0">
                <a:latin typeface="Georgia" pitchFamily="18" charset="0"/>
              </a:rPr>
              <a:t>non professionale</a:t>
            </a:r>
            <a:r>
              <a:rPr lang="it-IT" sz="2400" smtClean="0">
                <a:latin typeface="Georgia" pitchFamily="18" charset="0"/>
              </a:rPr>
              <a:t> (es. mogli di lavoratori esposti).</a:t>
            </a:r>
            <a:endParaRPr lang="it-IT" sz="2400" u="sng" smtClean="0">
              <a:latin typeface="Georgia" pitchFamily="18" charset="0"/>
            </a:endParaRPr>
          </a:p>
          <a:p>
            <a:pPr eaLnBrk="1" hangingPunct="1">
              <a:lnSpc>
                <a:spcPct val="90000"/>
              </a:lnSpc>
            </a:pPr>
            <a:endParaRPr lang="it-IT" sz="2400" smtClean="0">
              <a:latin typeface="Georgia" pitchFamily="18" charset="0"/>
            </a:endParaRPr>
          </a:p>
          <a:p>
            <a:pPr eaLnBrk="1" hangingPunct="1">
              <a:lnSpc>
                <a:spcPct val="90000"/>
              </a:lnSpc>
            </a:pPr>
            <a:endParaRPr lang="it-IT" sz="2800" smtClean="0">
              <a:latin typeface="Georgia" pitchFamily="18" charset="0"/>
            </a:endParaRPr>
          </a:p>
        </p:txBody>
      </p:sp>
      <p:sp>
        <p:nvSpPr>
          <p:cNvPr id="66563" name="Text Box 3"/>
          <p:cNvSpPr txBox="1">
            <a:spLocks noChangeArrowheads="1"/>
          </p:cNvSpPr>
          <p:nvPr/>
        </p:nvSpPr>
        <p:spPr bwMode="auto">
          <a:xfrm>
            <a:off x="457200" y="152400"/>
            <a:ext cx="4708525" cy="641350"/>
          </a:xfrm>
          <a:prstGeom prst="rect">
            <a:avLst/>
          </a:prstGeom>
          <a:noFill/>
          <a:ln w="57150">
            <a:noFill/>
            <a:miter lim="800000"/>
            <a:headEnd/>
            <a:tailEnd/>
          </a:ln>
        </p:spPr>
        <p:txBody>
          <a:bodyPr wrap="none">
            <a:spAutoFit/>
          </a:bodyPr>
          <a:lstStyle/>
          <a:p>
            <a:pPr algn="l"/>
            <a:r>
              <a:rPr lang="it-IT"/>
              <a:t>Carcinoma Polmonare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Documents and Settings\sommag\Desktop\pigmentiorganici.jpg"/>
          <p:cNvPicPr>
            <a:picLocks noChangeAspect="1" noChangeArrowheads="1"/>
          </p:cNvPicPr>
          <p:nvPr/>
        </p:nvPicPr>
        <p:blipFill>
          <a:blip r:embed="rId2" cstate="print">
            <a:lum bright="42000" contrast="-66000"/>
          </a:blip>
          <a:srcRect/>
          <a:stretch>
            <a:fillRect/>
          </a:stretch>
        </p:blipFill>
        <p:spPr bwMode="auto">
          <a:xfrm>
            <a:off x="0" y="0"/>
            <a:ext cx="9144000" cy="6858000"/>
          </a:xfrm>
          <a:prstGeom prst="rect">
            <a:avLst/>
          </a:prstGeom>
          <a:noFill/>
          <a:ln w="9525">
            <a:noFill/>
            <a:miter lim="800000"/>
            <a:headEnd/>
            <a:tailEnd/>
          </a:ln>
        </p:spPr>
      </p:pic>
      <p:sp>
        <p:nvSpPr>
          <p:cNvPr id="67587" name="Rectangle 3"/>
          <p:cNvSpPr>
            <a:spLocks noGrp="1" noChangeArrowheads="1"/>
          </p:cNvSpPr>
          <p:nvPr>
            <p:ph type="ctrTitle"/>
          </p:nvPr>
        </p:nvSpPr>
        <p:spPr>
          <a:xfrm>
            <a:off x="517525" y="152400"/>
            <a:ext cx="4587875" cy="1143000"/>
          </a:xfrm>
          <a:noFill/>
          <a:ln w="50800">
            <a:solidFill>
              <a:srgbClr val="99CC00"/>
            </a:solidFill>
          </a:ln>
        </p:spPr>
        <p:txBody>
          <a:bodyPr/>
          <a:lstStyle/>
          <a:p>
            <a:pPr eaLnBrk="1" hangingPunct="1"/>
            <a:r>
              <a:rPr lang="it-IT" sz="4000" b="1" smtClean="0">
                <a:solidFill>
                  <a:schemeClr val="bg2"/>
                </a:solidFill>
                <a:latin typeface="Georgia" pitchFamily="18" charset="0"/>
              </a:rPr>
              <a:t>Neoplasia vie </a:t>
            </a:r>
            <a:br>
              <a:rPr lang="it-IT" sz="4000" b="1" smtClean="0">
                <a:solidFill>
                  <a:schemeClr val="bg2"/>
                </a:solidFill>
                <a:latin typeface="Georgia" pitchFamily="18" charset="0"/>
              </a:rPr>
            </a:br>
            <a:r>
              <a:rPr lang="it-IT" sz="4000" b="1" smtClean="0">
                <a:solidFill>
                  <a:schemeClr val="bg2"/>
                </a:solidFill>
                <a:latin typeface="Georgia" pitchFamily="18" charset="0"/>
              </a:rPr>
              <a:t>urinarie</a:t>
            </a:r>
          </a:p>
        </p:txBody>
      </p:sp>
      <p:sp>
        <p:nvSpPr>
          <p:cNvPr id="67588" name="Rectangle 4"/>
          <p:cNvSpPr>
            <a:spLocks noChangeArrowheads="1"/>
          </p:cNvSpPr>
          <p:nvPr/>
        </p:nvSpPr>
        <p:spPr bwMode="auto">
          <a:xfrm>
            <a:off x="5638800" y="2286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67589" name="Rectangle 5"/>
          <p:cNvSpPr>
            <a:spLocks noGrp="1" noChangeArrowheads="1"/>
          </p:cNvSpPr>
          <p:nvPr>
            <p:ph type="subTitle" idx="1"/>
          </p:nvPr>
        </p:nvSpPr>
        <p:spPr>
          <a:xfrm>
            <a:off x="381000" y="2362200"/>
            <a:ext cx="5715000" cy="4343400"/>
          </a:xfrm>
          <a:ln w="44450">
            <a:solidFill>
              <a:srgbClr val="008000"/>
            </a:solidFill>
          </a:ln>
        </p:spPr>
        <p:txBody>
          <a:bodyPr/>
          <a:lstStyle/>
          <a:p>
            <a:pPr marL="609600" indent="-609600" algn="l" eaLnBrk="1" hangingPunct="1">
              <a:buFontTx/>
              <a:buChar char="•"/>
            </a:pPr>
            <a:r>
              <a:rPr lang="it-IT" sz="2400" b="1" smtClean="0">
                <a:solidFill>
                  <a:srgbClr val="FF0000"/>
                </a:solidFill>
                <a:latin typeface="Georgia" pitchFamily="18" charset="0"/>
              </a:rPr>
              <a:t>Industria chimica</a:t>
            </a:r>
          </a:p>
          <a:p>
            <a:pPr marL="609600" indent="-609600" algn="l" eaLnBrk="1" hangingPunct="1">
              <a:buFontTx/>
              <a:buChar char="•"/>
            </a:pPr>
            <a:r>
              <a:rPr lang="it-IT" sz="2400" b="1" smtClean="0">
                <a:solidFill>
                  <a:srgbClr val="FF0000"/>
                </a:solidFill>
                <a:latin typeface="Georgia" pitchFamily="18" charset="0"/>
              </a:rPr>
              <a:t>Industria della gomma</a:t>
            </a:r>
          </a:p>
          <a:p>
            <a:pPr marL="609600" indent="-609600" algn="l" eaLnBrk="1" hangingPunct="1">
              <a:buFontTx/>
              <a:buChar char="•"/>
            </a:pPr>
            <a:r>
              <a:rPr lang="it-IT" sz="2400" b="1" smtClean="0">
                <a:solidFill>
                  <a:srgbClr val="FF0000"/>
                </a:solidFill>
                <a:latin typeface="Georgia" pitchFamily="18" charset="0"/>
              </a:rPr>
              <a:t>Industria del cuoio</a:t>
            </a:r>
          </a:p>
          <a:p>
            <a:pPr marL="609600" indent="-609600" algn="l" eaLnBrk="1" hangingPunct="1">
              <a:buFontTx/>
              <a:buChar char="•"/>
            </a:pPr>
            <a:r>
              <a:rPr lang="it-IT" sz="2400" b="1" smtClean="0">
                <a:solidFill>
                  <a:srgbClr val="FF0000"/>
                </a:solidFill>
                <a:latin typeface="Georgia" pitchFamily="18" charset="0"/>
              </a:rPr>
              <a:t>Industria metallurgica</a:t>
            </a:r>
          </a:p>
          <a:p>
            <a:pPr marL="609600" indent="-609600" algn="l" eaLnBrk="1" hangingPunct="1">
              <a:buFontTx/>
              <a:buChar char="•"/>
            </a:pPr>
            <a:r>
              <a:rPr lang="it-IT" sz="2400" b="1" smtClean="0">
                <a:solidFill>
                  <a:srgbClr val="FF0000"/>
                </a:solidFill>
                <a:latin typeface="Georgia" pitchFamily="18" charset="0"/>
              </a:rPr>
              <a:t>Industria del gas</a:t>
            </a:r>
          </a:p>
          <a:p>
            <a:pPr marL="609600" indent="-609600" algn="l" eaLnBrk="1" hangingPunct="1">
              <a:buFontTx/>
              <a:buChar char="•"/>
            </a:pPr>
            <a:r>
              <a:rPr lang="it-IT" sz="2400" b="1" smtClean="0">
                <a:solidFill>
                  <a:srgbClr val="FF0000"/>
                </a:solidFill>
                <a:latin typeface="Georgia" pitchFamily="18" charset="0"/>
              </a:rPr>
              <a:t>Produzione di coloranti azoici</a:t>
            </a:r>
          </a:p>
          <a:p>
            <a:pPr marL="609600" indent="-609600" algn="l" eaLnBrk="1" hangingPunct="1">
              <a:buFontTx/>
              <a:buChar char="•"/>
            </a:pPr>
            <a:r>
              <a:rPr lang="it-IT" sz="2400" b="1" smtClean="0">
                <a:solidFill>
                  <a:srgbClr val="FF0000"/>
                </a:solidFill>
                <a:latin typeface="Georgia" pitchFamily="18" charset="0"/>
              </a:rPr>
              <a:t>IPA</a:t>
            </a:r>
          </a:p>
          <a:p>
            <a:pPr marL="609600" indent="-609600" algn="l" eaLnBrk="1" hangingPunct="1">
              <a:buFontTx/>
              <a:buChar char="•"/>
            </a:pPr>
            <a:r>
              <a:rPr lang="it-IT" sz="2400" b="1" smtClean="0">
                <a:solidFill>
                  <a:srgbClr val="FF0000"/>
                </a:solidFill>
                <a:latin typeface="Georgia" pitchFamily="18" charset="0"/>
              </a:rPr>
              <a:t>Amine aromatiche </a:t>
            </a:r>
          </a:p>
          <a:p>
            <a:pPr marL="609600" indent="-609600" algn="l" eaLnBrk="1" hangingPunct="1"/>
            <a:r>
              <a:rPr lang="it-IT" sz="2400" b="1" smtClean="0">
                <a:solidFill>
                  <a:srgbClr val="FF0000"/>
                </a:solidFill>
                <a:latin typeface="Georgia" pitchFamily="18" charset="0"/>
              </a:rPr>
              <a:t>       (2 naftilamina ,benzidina 4 aminodifenile)</a:t>
            </a:r>
          </a:p>
          <a:p>
            <a:pPr marL="609600" indent="-609600" algn="l" eaLnBrk="1" hangingPunct="1"/>
            <a:endParaRPr lang="it-IT" sz="2400" b="1" smtClean="0">
              <a:solidFill>
                <a:srgbClr val="FF0000"/>
              </a:solidFill>
              <a:latin typeface="Georgia" pitchFamily="18" charset="0"/>
            </a:endParaRPr>
          </a:p>
        </p:txBody>
      </p:sp>
      <p:sp>
        <p:nvSpPr>
          <p:cNvPr id="67590" name="Rectangle 6"/>
          <p:cNvSpPr>
            <a:spLocks noChangeArrowheads="1"/>
          </p:cNvSpPr>
          <p:nvPr/>
        </p:nvSpPr>
        <p:spPr bwMode="auto">
          <a:xfrm>
            <a:off x="457200" y="1371600"/>
            <a:ext cx="4876800" cy="822325"/>
          </a:xfrm>
          <a:prstGeom prst="rect">
            <a:avLst/>
          </a:prstGeom>
          <a:noFill/>
          <a:ln w="57150">
            <a:noFill/>
            <a:miter lim="800000"/>
            <a:headEnd/>
            <a:tailEnd/>
          </a:ln>
        </p:spPr>
        <p:txBody>
          <a:bodyPr>
            <a:spAutoFit/>
          </a:bodyPr>
          <a:lstStyle/>
          <a:p>
            <a:pPr>
              <a:spcBef>
                <a:spcPct val="20000"/>
              </a:spcBef>
            </a:pPr>
            <a:r>
              <a:rPr lang="it-IT" sz="2400">
                <a:solidFill>
                  <a:srgbClr val="000099"/>
                </a:solidFill>
              </a:rPr>
              <a:t>Settori o lavorazioni a rischio per le neoplasie delle vie urinarie: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descr="C:\Documents and Settings\sommag\Desktop\pigmentiorganici.jpg"/>
          <p:cNvPicPr>
            <a:picLocks noChangeAspect="1" noChangeArrowheads="1"/>
          </p:cNvPicPr>
          <p:nvPr/>
        </p:nvPicPr>
        <p:blipFill>
          <a:blip r:embed="rId2" cstate="print">
            <a:lum bright="42000" contrast="-66000"/>
          </a:blip>
          <a:srcRect/>
          <a:stretch>
            <a:fillRect/>
          </a:stretch>
        </p:blipFill>
        <p:spPr bwMode="auto">
          <a:xfrm>
            <a:off x="0" y="0"/>
            <a:ext cx="9144000" cy="6858000"/>
          </a:xfrm>
          <a:prstGeom prst="rect">
            <a:avLst/>
          </a:prstGeom>
          <a:noFill/>
          <a:ln w="9525">
            <a:noFill/>
            <a:miter lim="800000"/>
            <a:headEnd/>
            <a:tailEnd/>
          </a:ln>
        </p:spPr>
      </p:pic>
      <p:sp>
        <p:nvSpPr>
          <p:cNvPr id="68611" name="Rectangle 3"/>
          <p:cNvSpPr>
            <a:spLocks noGrp="1" noChangeArrowheads="1"/>
          </p:cNvSpPr>
          <p:nvPr>
            <p:ph type="ctrTitle"/>
          </p:nvPr>
        </p:nvSpPr>
        <p:spPr>
          <a:xfrm>
            <a:off x="152400" y="76200"/>
            <a:ext cx="4587875" cy="1143000"/>
          </a:xfrm>
          <a:noFill/>
          <a:ln w="50800">
            <a:solidFill>
              <a:srgbClr val="99CC00"/>
            </a:solidFill>
          </a:ln>
        </p:spPr>
        <p:txBody>
          <a:bodyPr/>
          <a:lstStyle/>
          <a:p>
            <a:pPr eaLnBrk="1" hangingPunct="1"/>
            <a:r>
              <a:rPr lang="it-IT" sz="4000" b="1" smtClean="0">
                <a:solidFill>
                  <a:schemeClr val="bg2"/>
                </a:solidFill>
                <a:latin typeface="Georgia" pitchFamily="18" charset="0"/>
              </a:rPr>
              <a:t>Neoplasia vie </a:t>
            </a:r>
            <a:br>
              <a:rPr lang="it-IT" sz="4000" b="1" smtClean="0">
                <a:solidFill>
                  <a:schemeClr val="bg2"/>
                </a:solidFill>
                <a:latin typeface="Georgia" pitchFamily="18" charset="0"/>
              </a:rPr>
            </a:br>
            <a:r>
              <a:rPr lang="it-IT" sz="4000" b="1" smtClean="0">
                <a:solidFill>
                  <a:schemeClr val="bg2"/>
                </a:solidFill>
                <a:latin typeface="Georgia" pitchFamily="18" charset="0"/>
              </a:rPr>
              <a:t>urinarie</a:t>
            </a:r>
          </a:p>
        </p:txBody>
      </p:sp>
      <p:sp>
        <p:nvSpPr>
          <p:cNvPr id="68612" name="Rectangle 4"/>
          <p:cNvSpPr>
            <a:spLocks noChangeArrowheads="1"/>
          </p:cNvSpPr>
          <p:nvPr/>
        </p:nvSpPr>
        <p:spPr bwMode="auto">
          <a:xfrm>
            <a:off x="5638800" y="2286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68613" name="Rectangle 9"/>
          <p:cNvSpPr>
            <a:spLocks noChangeArrowheads="1"/>
          </p:cNvSpPr>
          <p:nvPr/>
        </p:nvSpPr>
        <p:spPr bwMode="auto">
          <a:xfrm>
            <a:off x="1066800" y="1295400"/>
            <a:ext cx="7010400" cy="2435225"/>
          </a:xfrm>
          <a:prstGeom prst="rect">
            <a:avLst/>
          </a:prstGeom>
          <a:noFill/>
          <a:ln w="57150">
            <a:noFill/>
            <a:miter lim="800000"/>
            <a:headEnd/>
            <a:tailEnd/>
          </a:ln>
        </p:spPr>
        <p:txBody>
          <a:bodyPr>
            <a:spAutoFit/>
          </a:bodyPr>
          <a:lstStyle/>
          <a:p>
            <a:pPr algn="l">
              <a:spcBef>
                <a:spcPct val="20000"/>
              </a:spcBef>
            </a:pPr>
            <a:r>
              <a:rPr lang="it-IT" b="1">
                <a:solidFill>
                  <a:srgbClr val="000099"/>
                </a:solidFill>
              </a:rPr>
              <a:t>Definizione:</a:t>
            </a:r>
          </a:p>
          <a:p>
            <a:pPr algn="l">
              <a:spcBef>
                <a:spcPct val="20000"/>
              </a:spcBef>
            </a:pPr>
            <a:r>
              <a:rPr lang="it-IT" sz="2800">
                <a:solidFill>
                  <a:srgbClr val="000099"/>
                </a:solidFill>
              </a:rPr>
              <a:t>Le neoplasie delle vie urinarie (Uroteliomi), originano dall’epitelio di rivestimento della via escretrice che si estende dai calici renali all’uretra.</a:t>
            </a:r>
          </a:p>
        </p:txBody>
      </p:sp>
      <p:sp>
        <p:nvSpPr>
          <p:cNvPr id="68614" name="Rectangle 10"/>
          <p:cNvSpPr>
            <a:spLocks noGrp="1" noChangeArrowheads="1"/>
          </p:cNvSpPr>
          <p:nvPr>
            <p:ph type="subTitle" idx="1"/>
          </p:nvPr>
        </p:nvSpPr>
        <p:spPr>
          <a:xfrm>
            <a:off x="1143000" y="3886200"/>
            <a:ext cx="6553200" cy="2895600"/>
          </a:xfrm>
          <a:ln w="50800">
            <a:solidFill>
              <a:srgbClr val="800000"/>
            </a:solidFill>
          </a:ln>
        </p:spPr>
        <p:txBody>
          <a:bodyPr/>
          <a:lstStyle/>
          <a:p>
            <a:pPr algn="l" eaLnBrk="1" hangingPunct="1">
              <a:lnSpc>
                <a:spcPct val="90000"/>
              </a:lnSpc>
            </a:pPr>
            <a:r>
              <a:rPr lang="it-IT" sz="2800" smtClean="0">
                <a:solidFill>
                  <a:srgbClr val="003300"/>
                </a:solidFill>
              </a:rPr>
              <a:t>Il 90% dei turmori uroteliali si sviluppa a carico della vescica.</a:t>
            </a:r>
          </a:p>
          <a:p>
            <a:pPr algn="l" eaLnBrk="1" hangingPunct="1">
              <a:lnSpc>
                <a:spcPct val="90000"/>
              </a:lnSpc>
            </a:pPr>
            <a:r>
              <a:rPr lang="it-IT" sz="2800" smtClean="0">
                <a:solidFill>
                  <a:srgbClr val="003300"/>
                </a:solidFill>
              </a:rPr>
              <a:t>Rapporto M/F 3:1</a:t>
            </a:r>
          </a:p>
          <a:p>
            <a:pPr algn="l" eaLnBrk="1" hangingPunct="1">
              <a:lnSpc>
                <a:spcPct val="90000"/>
              </a:lnSpc>
            </a:pPr>
            <a:r>
              <a:rPr lang="it-IT" sz="2800" smtClean="0">
                <a:solidFill>
                  <a:srgbClr val="003300"/>
                </a:solidFill>
              </a:rPr>
              <a:t>Età media 65 aa</a:t>
            </a:r>
          </a:p>
          <a:p>
            <a:pPr algn="l" eaLnBrk="1" hangingPunct="1">
              <a:lnSpc>
                <a:spcPct val="90000"/>
              </a:lnSpc>
            </a:pPr>
            <a:r>
              <a:rPr lang="it-IT" sz="2800" smtClean="0">
                <a:solidFill>
                  <a:srgbClr val="003300"/>
                </a:solidFill>
              </a:rPr>
              <a:t>Tasso mortalità da 6,6 a 9,2/100.000</a:t>
            </a:r>
          </a:p>
          <a:p>
            <a:pPr algn="l" eaLnBrk="1" hangingPunct="1">
              <a:lnSpc>
                <a:spcPct val="90000"/>
              </a:lnSpc>
            </a:pPr>
            <a:r>
              <a:rPr lang="it-IT" sz="2800" smtClean="0">
                <a:solidFill>
                  <a:srgbClr val="003300"/>
                </a:solidFill>
              </a:rPr>
              <a:t>negli ultimi 20aa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body" sz="half" idx="1"/>
          </p:nvPr>
        </p:nvSpPr>
        <p:spPr>
          <a:xfrm>
            <a:off x="228600" y="152400"/>
            <a:ext cx="5181600" cy="609600"/>
          </a:xfrm>
          <a:noFill/>
        </p:spPr>
        <p:txBody>
          <a:bodyPr/>
          <a:lstStyle/>
          <a:p>
            <a:pPr marL="0" indent="0" eaLnBrk="1" hangingPunct="1">
              <a:buFontTx/>
              <a:buNone/>
            </a:pPr>
            <a:r>
              <a:rPr lang="it-IT" sz="2400" b="1" smtClean="0">
                <a:solidFill>
                  <a:srgbClr val="0033CC"/>
                </a:solidFill>
                <a:latin typeface="Georgia" pitchFamily="18" charset="0"/>
              </a:rPr>
              <a:t>Principali agenti cancerogeni</a:t>
            </a:r>
          </a:p>
        </p:txBody>
      </p:sp>
      <p:sp>
        <p:nvSpPr>
          <p:cNvPr id="10244" name="Rectangle 5"/>
          <p:cNvSpPr>
            <a:spLocks noChangeArrowheads="1"/>
          </p:cNvSpPr>
          <p:nvPr/>
        </p:nvSpPr>
        <p:spPr bwMode="auto">
          <a:xfrm>
            <a:off x="6477000" y="44450"/>
            <a:ext cx="2667000" cy="762000"/>
          </a:xfrm>
          <a:prstGeom prst="rect">
            <a:avLst/>
          </a:prstGeom>
          <a:solidFill>
            <a:srgbClr val="CCCCFF"/>
          </a:solidFill>
          <a:ln w="22225">
            <a:solidFill>
              <a:srgbClr val="FF0000"/>
            </a:solidFill>
            <a:miter lim="800000"/>
            <a:headEnd/>
            <a:tailEnd/>
          </a:ln>
        </p:spPr>
        <p:txBody>
          <a:bodyPr anchor="ctr"/>
          <a:lstStyle/>
          <a:p>
            <a:r>
              <a:rPr lang="it-IT" sz="2000" b="1">
                <a:solidFill>
                  <a:srgbClr val="FF3300"/>
                </a:solidFill>
              </a:rPr>
              <a:t>Neoplasie Occupazionali</a:t>
            </a:r>
          </a:p>
        </p:txBody>
      </p:sp>
      <p:sp>
        <p:nvSpPr>
          <p:cNvPr id="10245" name="Rectangle 6"/>
          <p:cNvSpPr>
            <a:spLocks noChangeArrowheads="1"/>
          </p:cNvSpPr>
          <p:nvPr/>
        </p:nvSpPr>
        <p:spPr bwMode="auto">
          <a:xfrm>
            <a:off x="3581400" y="838200"/>
            <a:ext cx="4191000" cy="2590800"/>
          </a:xfrm>
          <a:prstGeom prst="rect">
            <a:avLst/>
          </a:prstGeom>
          <a:noFill/>
          <a:ln w="19050">
            <a:solidFill>
              <a:schemeClr val="tx1"/>
            </a:solidFill>
            <a:miter lim="800000"/>
            <a:headEnd/>
            <a:tailEnd/>
          </a:ln>
        </p:spPr>
        <p:txBody>
          <a:bodyPr/>
          <a:lstStyle/>
          <a:p>
            <a:pPr marL="342900" indent="-342900" algn="l">
              <a:lnSpc>
                <a:spcPct val="80000"/>
              </a:lnSpc>
              <a:spcBef>
                <a:spcPct val="20000"/>
              </a:spcBef>
              <a:buFontTx/>
              <a:buChar char="•"/>
            </a:pPr>
            <a:r>
              <a:rPr lang="it-IT" sz="1400" b="1">
                <a:solidFill>
                  <a:srgbClr val="009999"/>
                </a:solidFill>
              </a:rPr>
              <a:t>Organici</a:t>
            </a:r>
          </a:p>
          <a:p>
            <a:pPr marL="742950" lvl="1" indent="-285750" algn="l">
              <a:lnSpc>
                <a:spcPct val="80000"/>
              </a:lnSpc>
              <a:spcBef>
                <a:spcPct val="20000"/>
              </a:spcBef>
              <a:buFontTx/>
              <a:buChar char="–"/>
            </a:pPr>
            <a:r>
              <a:rPr lang="it-IT" sz="1400" b="1">
                <a:solidFill>
                  <a:srgbClr val="009999"/>
                </a:solidFill>
              </a:rPr>
              <a:t>Idrocarburi policiclici aromatici</a:t>
            </a:r>
          </a:p>
          <a:p>
            <a:pPr marL="742950" lvl="1" indent="-285750" algn="l">
              <a:lnSpc>
                <a:spcPct val="80000"/>
              </a:lnSpc>
              <a:spcBef>
                <a:spcPct val="20000"/>
              </a:spcBef>
              <a:buFontTx/>
              <a:buChar char="–"/>
            </a:pPr>
            <a:r>
              <a:rPr lang="it-IT" sz="1400" b="1">
                <a:solidFill>
                  <a:srgbClr val="009999"/>
                </a:solidFill>
              </a:rPr>
              <a:t>Alchilanti diretti</a:t>
            </a:r>
          </a:p>
          <a:p>
            <a:pPr marL="742950" lvl="1" indent="-285750" algn="l">
              <a:lnSpc>
                <a:spcPct val="80000"/>
              </a:lnSpc>
              <a:spcBef>
                <a:spcPct val="20000"/>
              </a:spcBef>
              <a:buFontTx/>
              <a:buChar char="–"/>
            </a:pPr>
            <a:r>
              <a:rPr lang="it-IT" sz="1400" b="1">
                <a:solidFill>
                  <a:srgbClr val="009999"/>
                </a:solidFill>
              </a:rPr>
              <a:t>Nitrosocomposti</a:t>
            </a:r>
          </a:p>
          <a:p>
            <a:pPr marL="742950" lvl="1" indent="-285750" algn="l">
              <a:lnSpc>
                <a:spcPct val="80000"/>
              </a:lnSpc>
              <a:spcBef>
                <a:spcPct val="20000"/>
              </a:spcBef>
              <a:buFontTx/>
              <a:buChar char="–"/>
            </a:pPr>
            <a:r>
              <a:rPr lang="it-IT" sz="1400" b="1">
                <a:solidFill>
                  <a:srgbClr val="009999"/>
                </a:solidFill>
              </a:rPr>
              <a:t>Azocomposti</a:t>
            </a:r>
          </a:p>
          <a:p>
            <a:pPr marL="742950" lvl="1" indent="-285750" algn="l">
              <a:lnSpc>
                <a:spcPct val="80000"/>
              </a:lnSpc>
              <a:spcBef>
                <a:spcPct val="20000"/>
              </a:spcBef>
              <a:buFontTx/>
              <a:buChar char="–"/>
            </a:pPr>
            <a:r>
              <a:rPr lang="it-IT" sz="1400" b="1">
                <a:solidFill>
                  <a:srgbClr val="009999"/>
                </a:solidFill>
              </a:rPr>
              <a:t>Ammine aromatiche</a:t>
            </a:r>
          </a:p>
          <a:p>
            <a:pPr marL="742950" lvl="1" indent="-285750" algn="l">
              <a:lnSpc>
                <a:spcPct val="80000"/>
              </a:lnSpc>
              <a:spcBef>
                <a:spcPct val="20000"/>
              </a:spcBef>
              <a:buFontTx/>
              <a:buChar char="–"/>
            </a:pPr>
            <a:r>
              <a:rPr lang="it-IT" sz="1400" b="1">
                <a:solidFill>
                  <a:srgbClr val="009999"/>
                </a:solidFill>
              </a:rPr>
              <a:t>Altri</a:t>
            </a:r>
          </a:p>
          <a:p>
            <a:pPr marL="342900" indent="-342900" algn="l">
              <a:lnSpc>
                <a:spcPct val="80000"/>
              </a:lnSpc>
              <a:spcBef>
                <a:spcPct val="20000"/>
              </a:spcBef>
              <a:buFontTx/>
              <a:buChar char="•"/>
            </a:pPr>
            <a:r>
              <a:rPr lang="it-IT" sz="1400" b="1">
                <a:solidFill>
                  <a:srgbClr val="009999"/>
                </a:solidFill>
              </a:rPr>
              <a:t>Inorganici</a:t>
            </a:r>
          </a:p>
          <a:p>
            <a:pPr marL="742950" lvl="1" indent="-285750" algn="l">
              <a:lnSpc>
                <a:spcPct val="80000"/>
              </a:lnSpc>
              <a:spcBef>
                <a:spcPct val="20000"/>
              </a:spcBef>
              <a:buFontTx/>
              <a:buChar char="–"/>
            </a:pPr>
            <a:r>
              <a:rPr lang="it-IT" sz="1400" b="1">
                <a:solidFill>
                  <a:srgbClr val="009999"/>
                </a:solidFill>
              </a:rPr>
              <a:t>Composti del cromo esavalente</a:t>
            </a:r>
          </a:p>
          <a:p>
            <a:pPr marL="742950" lvl="1" indent="-285750" algn="l">
              <a:lnSpc>
                <a:spcPct val="80000"/>
              </a:lnSpc>
              <a:spcBef>
                <a:spcPct val="20000"/>
              </a:spcBef>
              <a:buFontTx/>
              <a:buChar char="–"/>
            </a:pPr>
            <a:r>
              <a:rPr lang="it-IT" sz="1400" b="1">
                <a:solidFill>
                  <a:srgbClr val="009999"/>
                </a:solidFill>
              </a:rPr>
              <a:t>Nichel</a:t>
            </a:r>
          </a:p>
          <a:p>
            <a:pPr marL="742950" lvl="1" indent="-285750" algn="l">
              <a:lnSpc>
                <a:spcPct val="80000"/>
              </a:lnSpc>
              <a:spcBef>
                <a:spcPct val="20000"/>
              </a:spcBef>
              <a:buFontTx/>
              <a:buChar char="–"/>
            </a:pPr>
            <a:r>
              <a:rPr lang="it-IT" sz="1400" b="1">
                <a:solidFill>
                  <a:srgbClr val="009999"/>
                </a:solidFill>
              </a:rPr>
              <a:t>Cadmio</a:t>
            </a:r>
          </a:p>
          <a:p>
            <a:pPr marL="742950" lvl="1" indent="-285750" algn="l">
              <a:lnSpc>
                <a:spcPct val="80000"/>
              </a:lnSpc>
              <a:spcBef>
                <a:spcPct val="20000"/>
              </a:spcBef>
              <a:buFontTx/>
              <a:buChar char="–"/>
            </a:pPr>
            <a:r>
              <a:rPr lang="it-IT" sz="1400" b="1">
                <a:solidFill>
                  <a:srgbClr val="009999"/>
                </a:solidFill>
              </a:rPr>
              <a:t>Asbesto ( Amianto)</a:t>
            </a:r>
          </a:p>
          <a:p>
            <a:pPr marL="742950" lvl="1" indent="-285750" algn="l">
              <a:lnSpc>
                <a:spcPct val="80000"/>
              </a:lnSpc>
              <a:spcBef>
                <a:spcPct val="20000"/>
              </a:spcBef>
              <a:buFontTx/>
              <a:buChar char="–"/>
            </a:pPr>
            <a:endParaRPr lang="it-IT" sz="1400" b="1">
              <a:solidFill>
                <a:srgbClr val="009999"/>
              </a:solidFill>
            </a:endParaRPr>
          </a:p>
        </p:txBody>
      </p:sp>
      <p:sp>
        <p:nvSpPr>
          <p:cNvPr id="10246" name="Text Box 7"/>
          <p:cNvSpPr txBox="1">
            <a:spLocks noChangeArrowheads="1"/>
          </p:cNvSpPr>
          <p:nvPr/>
        </p:nvSpPr>
        <p:spPr bwMode="auto">
          <a:xfrm>
            <a:off x="76200" y="1905000"/>
            <a:ext cx="2592388" cy="366713"/>
          </a:xfrm>
          <a:prstGeom prst="rect">
            <a:avLst/>
          </a:prstGeom>
          <a:noFill/>
          <a:ln w="9525">
            <a:noFill/>
            <a:miter lim="800000"/>
            <a:headEnd/>
            <a:tailEnd/>
          </a:ln>
        </p:spPr>
        <p:txBody>
          <a:bodyPr wrap="none">
            <a:spAutoFit/>
          </a:bodyPr>
          <a:lstStyle/>
          <a:p>
            <a:pPr algn="l"/>
            <a:r>
              <a:rPr lang="it-IT" sz="1800" b="1">
                <a:solidFill>
                  <a:srgbClr val="FF3300"/>
                </a:solidFill>
              </a:rPr>
              <a:t>Cancerogeni chimici</a:t>
            </a:r>
          </a:p>
        </p:txBody>
      </p:sp>
      <p:sp>
        <p:nvSpPr>
          <p:cNvPr id="10247" name="AutoShape 8"/>
          <p:cNvSpPr>
            <a:spLocks noChangeArrowheads="1"/>
          </p:cNvSpPr>
          <p:nvPr/>
        </p:nvSpPr>
        <p:spPr bwMode="auto">
          <a:xfrm>
            <a:off x="2819400" y="1981200"/>
            <a:ext cx="533400" cy="228600"/>
          </a:xfrm>
          <a:prstGeom prst="rightArrow">
            <a:avLst>
              <a:gd name="adj1" fmla="val 50000"/>
              <a:gd name="adj2" fmla="val 58333"/>
            </a:avLst>
          </a:prstGeom>
          <a:solidFill>
            <a:srgbClr val="3366FF"/>
          </a:solidFill>
          <a:ln w="9525">
            <a:solidFill>
              <a:schemeClr val="tx1"/>
            </a:solidFill>
            <a:miter lim="800000"/>
            <a:headEnd/>
            <a:tailEnd/>
          </a:ln>
        </p:spPr>
        <p:txBody>
          <a:bodyPr anchor="ctr">
            <a:spAutoFit/>
          </a:bodyPr>
          <a:lstStyle/>
          <a:p>
            <a:endParaRPr lang="it-IT"/>
          </a:p>
        </p:txBody>
      </p:sp>
      <p:sp>
        <p:nvSpPr>
          <p:cNvPr id="10248" name="Text Box 9"/>
          <p:cNvSpPr txBox="1">
            <a:spLocks noChangeArrowheads="1"/>
          </p:cNvSpPr>
          <p:nvPr/>
        </p:nvSpPr>
        <p:spPr bwMode="auto">
          <a:xfrm>
            <a:off x="152400" y="3824288"/>
            <a:ext cx="2290763" cy="366712"/>
          </a:xfrm>
          <a:prstGeom prst="rect">
            <a:avLst/>
          </a:prstGeom>
          <a:noFill/>
          <a:ln w="9525">
            <a:noFill/>
            <a:miter lim="800000"/>
            <a:headEnd/>
            <a:tailEnd/>
          </a:ln>
        </p:spPr>
        <p:txBody>
          <a:bodyPr wrap="none">
            <a:spAutoFit/>
          </a:bodyPr>
          <a:lstStyle/>
          <a:p>
            <a:pPr algn="l"/>
            <a:r>
              <a:rPr lang="it-IT" sz="1800" b="1">
                <a:solidFill>
                  <a:srgbClr val="FF3300"/>
                </a:solidFill>
              </a:rPr>
              <a:t>Cancerogeni fisici</a:t>
            </a:r>
          </a:p>
        </p:txBody>
      </p:sp>
      <p:sp>
        <p:nvSpPr>
          <p:cNvPr id="10249" name="AutoShape 10"/>
          <p:cNvSpPr>
            <a:spLocks noChangeArrowheads="1"/>
          </p:cNvSpPr>
          <p:nvPr/>
        </p:nvSpPr>
        <p:spPr bwMode="auto">
          <a:xfrm>
            <a:off x="2819400" y="3886200"/>
            <a:ext cx="533400" cy="228600"/>
          </a:xfrm>
          <a:prstGeom prst="rightArrow">
            <a:avLst>
              <a:gd name="adj1" fmla="val 50000"/>
              <a:gd name="adj2" fmla="val 58333"/>
            </a:avLst>
          </a:prstGeom>
          <a:solidFill>
            <a:srgbClr val="3366FF"/>
          </a:solidFill>
          <a:ln w="9525">
            <a:solidFill>
              <a:schemeClr val="tx1"/>
            </a:solidFill>
            <a:miter lim="800000"/>
            <a:headEnd/>
            <a:tailEnd/>
          </a:ln>
        </p:spPr>
        <p:txBody>
          <a:bodyPr anchor="ctr">
            <a:spAutoFit/>
          </a:bodyPr>
          <a:lstStyle/>
          <a:p>
            <a:endParaRPr lang="it-IT"/>
          </a:p>
        </p:txBody>
      </p:sp>
      <p:sp>
        <p:nvSpPr>
          <p:cNvPr id="10250" name="Rectangle 11"/>
          <p:cNvSpPr>
            <a:spLocks noChangeArrowheads="1"/>
          </p:cNvSpPr>
          <p:nvPr/>
        </p:nvSpPr>
        <p:spPr bwMode="auto">
          <a:xfrm>
            <a:off x="3581400" y="3581400"/>
            <a:ext cx="4191000" cy="914400"/>
          </a:xfrm>
          <a:prstGeom prst="rect">
            <a:avLst/>
          </a:prstGeom>
          <a:noFill/>
          <a:ln w="19050">
            <a:solidFill>
              <a:schemeClr val="tx1"/>
            </a:solidFill>
            <a:miter lim="800000"/>
            <a:headEnd/>
            <a:tailEnd/>
          </a:ln>
        </p:spPr>
        <p:txBody>
          <a:bodyPr/>
          <a:lstStyle/>
          <a:p>
            <a:pPr marL="342900" indent="-342900" algn="l">
              <a:lnSpc>
                <a:spcPct val="80000"/>
              </a:lnSpc>
              <a:spcBef>
                <a:spcPct val="20000"/>
              </a:spcBef>
              <a:buFontTx/>
              <a:buChar char="•"/>
            </a:pPr>
            <a:r>
              <a:rPr lang="it-IT" sz="1400" b="1">
                <a:solidFill>
                  <a:srgbClr val="006666"/>
                </a:solidFill>
              </a:rPr>
              <a:t>Radiazioni ionizzanti</a:t>
            </a:r>
          </a:p>
          <a:p>
            <a:pPr marL="342900" indent="-342900" algn="l">
              <a:lnSpc>
                <a:spcPct val="80000"/>
              </a:lnSpc>
              <a:spcBef>
                <a:spcPct val="20000"/>
              </a:spcBef>
              <a:buFontTx/>
              <a:buChar char="•"/>
            </a:pPr>
            <a:r>
              <a:rPr lang="it-IT" sz="1400" b="1">
                <a:solidFill>
                  <a:srgbClr val="006666"/>
                </a:solidFill>
              </a:rPr>
              <a:t>Raggi </a:t>
            </a:r>
            <a:r>
              <a:rPr lang="it-IT" sz="1400" b="1" i="1">
                <a:solidFill>
                  <a:srgbClr val="006666"/>
                </a:solidFill>
              </a:rPr>
              <a:t>alfa, </a:t>
            </a:r>
            <a:r>
              <a:rPr lang="it-IT" sz="1400" b="1">
                <a:solidFill>
                  <a:srgbClr val="006666"/>
                </a:solidFill>
              </a:rPr>
              <a:t>Raggi </a:t>
            </a:r>
            <a:r>
              <a:rPr lang="it-IT" sz="1400" b="1" i="1">
                <a:solidFill>
                  <a:srgbClr val="006666"/>
                </a:solidFill>
              </a:rPr>
              <a:t>gamma</a:t>
            </a:r>
          </a:p>
          <a:p>
            <a:pPr marL="342900" indent="-342900" algn="l">
              <a:lnSpc>
                <a:spcPct val="80000"/>
              </a:lnSpc>
              <a:spcBef>
                <a:spcPct val="20000"/>
              </a:spcBef>
              <a:buFontTx/>
              <a:buChar char="•"/>
            </a:pPr>
            <a:r>
              <a:rPr lang="it-IT" sz="1400" b="1">
                <a:solidFill>
                  <a:srgbClr val="006666"/>
                </a:solidFill>
              </a:rPr>
              <a:t>Gas Radon</a:t>
            </a:r>
          </a:p>
          <a:p>
            <a:pPr marL="342900" indent="-342900" algn="l">
              <a:lnSpc>
                <a:spcPct val="80000"/>
              </a:lnSpc>
              <a:spcBef>
                <a:spcPct val="20000"/>
              </a:spcBef>
              <a:buFontTx/>
              <a:buChar char="•"/>
            </a:pPr>
            <a:r>
              <a:rPr lang="it-IT" sz="1400" b="1">
                <a:solidFill>
                  <a:srgbClr val="006666"/>
                </a:solidFill>
              </a:rPr>
              <a:t>Campi elettromagnetici ?</a:t>
            </a:r>
          </a:p>
          <a:p>
            <a:pPr marL="342900" indent="-342900" algn="l">
              <a:lnSpc>
                <a:spcPct val="80000"/>
              </a:lnSpc>
              <a:spcBef>
                <a:spcPct val="20000"/>
              </a:spcBef>
            </a:pPr>
            <a:endParaRPr lang="it-IT" sz="1400" b="1" i="1">
              <a:solidFill>
                <a:srgbClr val="006666"/>
              </a:solidFill>
            </a:endParaRPr>
          </a:p>
        </p:txBody>
      </p:sp>
      <p:sp>
        <p:nvSpPr>
          <p:cNvPr id="10251" name="Text Box 12"/>
          <p:cNvSpPr txBox="1">
            <a:spLocks noChangeArrowheads="1"/>
          </p:cNvSpPr>
          <p:nvPr/>
        </p:nvSpPr>
        <p:spPr bwMode="auto">
          <a:xfrm>
            <a:off x="76200" y="5181600"/>
            <a:ext cx="2733675" cy="366713"/>
          </a:xfrm>
          <a:prstGeom prst="rect">
            <a:avLst/>
          </a:prstGeom>
          <a:noFill/>
          <a:ln w="9525">
            <a:noFill/>
            <a:miter lim="800000"/>
            <a:headEnd/>
            <a:tailEnd/>
          </a:ln>
        </p:spPr>
        <p:txBody>
          <a:bodyPr wrap="none">
            <a:spAutoFit/>
          </a:bodyPr>
          <a:lstStyle/>
          <a:p>
            <a:pPr algn="l"/>
            <a:r>
              <a:rPr lang="it-IT" sz="1800" b="1">
                <a:solidFill>
                  <a:srgbClr val="FF3300"/>
                </a:solidFill>
              </a:rPr>
              <a:t>Cancerogeni biologici</a:t>
            </a:r>
          </a:p>
        </p:txBody>
      </p:sp>
      <p:sp>
        <p:nvSpPr>
          <p:cNvPr id="10252" name="AutoShape 13"/>
          <p:cNvSpPr>
            <a:spLocks noChangeArrowheads="1"/>
          </p:cNvSpPr>
          <p:nvPr/>
        </p:nvSpPr>
        <p:spPr bwMode="auto">
          <a:xfrm>
            <a:off x="2819400" y="5257800"/>
            <a:ext cx="533400" cy="228600"/>
          </a:xfrm>
          <a:prstGeom prst="rightArrow">
            <a:avLst>
              <a:gd name="adj1" fmla="val 50000"/>
              <a:gd name="adj2" fmla="val 58333"/>
            </a:avLst>
          </a:prstGeom>
          <a:solidFill>
            <a:srgbClr val="3366FF"/>
          </a:solidFill>
          <a:ln w="9525">
            <a:solidFill>
              <a:schemeClr val="tx1"/>
            </a:solidFill>
            <a:miter lim="800000"/>
            <a:headEnd/>
            <a:tailEnd/>
          </a:ln>
        </p:spPr>
        <p:txBody>
          <a:bodyPr anchor="ctr">
            <a:spAutoFit/>
          </a:bodyPr>
          <a:lstStyle/>
          <a:p>
            <a:endParaRPr lang="it-IT"/>
          </a:p>
        </p:txBody>
      </p:sp>
      <p:sp>
        <p:nvSpPr>
          <p:cNvPr id="10253" name="Rectangle 14"/>
          <p:cNvSpPr>
            <a:spLocks noChangeArrowheads="1"/>
          </p:cNvSpPr>
          <p:nvPr/>
        </p:nvSpPr>
        <p:spPr bwMode="auto">
          <a:xfrm>
            <a:off x="3581400" y="4724400"/>
            <a:ext cx="4267200" cy="1295400"/>
          </a:xfrm>
          <a:prstGeom prst="rect">
            <a:avLst/>
          </a:prstGeom>
          <a:noFill/>
          <a:ln w="19050">
            <a:solidFill>
              <a:schemeClr val="tx1"/>
            </a:solidFill>
            <a:miter lim="800000"/>
            <a:headEnd/>
            <a:tailEnd/>
          </a:ln>
        </p:spPr>
        <p:txBody>
          <a:bodyPr/>
          <a:lstStyle/>
          <a:p>
            <a:pPr marL="342900" indent="-342900" algn="l">
              <a:lnSpc>
                <a:spcPct val="80000"/>
              </a:lnSpc>
              <a:spcBef>
                <a:spcPct val="20000"/>
              </a:spcBef>
              <a:buFontTx/>
              <a:buChar char="•"/>
            </a:pPr>
            <a:r>
              <a:rPr lang="it-IT" sz="1400" b="1">
                <a:solidFill>
                  <a:srgbClr val="FF3399"/>
                </a:solidFill>
              </a:rPr>
              <a:t>HBV, HCV</a:t>
            </a:r>
          </a:p>
          <a:p>
            <a:pPr marL="342900" indent="-342900" algn="l">
              <a:lnSpc>
                <a:spcPct val="80000"/>
              </a:lnSpc>
              <a:spcBef>
                <a:spcPct val="20000"/>
              </a:spcBef>
              <a:buFontTx/>
              <a:buChar char="•"/>
            </a:pPr>
            <a:r>
              <a:rPr lang="it-IT" sz="1400" b="1">
                <a:solidFill>
                  <a:srgbClr val="FF3399"/>
                </a:solidFill>
              </a:rPr>
              <a:t>Papilloma virus</a:t>
            </a:r>
          </a:p>
          <a:p>
            <a:pPr marL="342900" indent="-342900" algn="l">
              <a:lnSpc>
                <a:spcPct val="80000"/>
              </a:lnSpc>
              <a:spcBef>
                <a:spcPct val="20000"/>
              </a:spcBef>
              <a:buFontTx/>
              <a:buChar char="•"/>
            </a:pPr>
            <a:r>
              <a:rPr lang="it-IT" sz="1400" b="1">
                <a:solidFill>
                  <a:srgbClr val="FF3399"/>
                </a:solidFill>
              </a:rPr>
              <a:t>EBV</a:t>
            </a:r>
          </a:p>
          <a:p>
            <a:pPr marL="342900" indent="-342900" algn="l">
              <a:lnSpc>
                <a:spcPct val="80000"/>
              </a:lnSpc>
              <a:spcBef>
                <a:spcPct val="20000"/>
              </a:spcBef>
              <a:buFontTx/>
              <a:buChar char="•"/>
            </a:pPr>
            <a:r>
              <a:rPr lang="it-IT" sz="1400" b="1">
                <a:solidFill>
                  <a:srgbClr val="FF3399"/>
                </a:solidFill>
              </a:rPr>
              <a:t>HIV</a:t>
            </a:r>
          </a:p>
          <a:p>
            <a:pPr marL="342900" indent="-342900" algn="l">
              <a:lnSpc>
                <a:spcPct val="80000"/>
              </a:lnSpc>
              <a:spcBef>
                <a:spcPct val="20000"/>
              </a:spcBef>
              <a:buFontTx/>
              <a:buChar char="•"/>
            </a:pPr>
            <a:r>
              <a:rPr lang="it-IT" sz="1400" b="1">
                <a:solidFill>
                  <a:srgbClr val="FF3399"/>
                </a:solidFill>
              </a:rPr>
              <a:t>Helicobacter pylori</a:t>
            </a:r>
          </a:p>
          <a:p>
            <a:pPr marL="342900" indent="-342900" algn="l">
              <a:lnSpc>
                <a:spcPct val="80000"/>
              </a:lnSpc>
              <a:spcBef>
                <a:spcPct val="20000"/>
              </a:spcBef>
              <a:buFontTx/>
              <a:buChar char="•"/>
            </a:pPr>
            <a:r>
              <a:rPr lang="it-IT" sz="1400" b="1">
                <a:solidFill>
                  <a:srgbClr val="FF3399"/>
                </a:solidFill>
              </a:rPr>
              <a:t>Schistosoma Haematobium</a:t>
            </a:r>
          </a:p>
          <a:p>
            <a:pPr marL="342900" indent="-342900" algn="l">
              <a:lnSpc>
                <a:spcPct val="80000"/>
              </a:lnSpc>
              <a:spcBef>
                <a:spcPct val="20000"/>
              </a:spcBef>
            </a:pPr>
            <a:endParaRPr lang="it-IT" sz="1400" b="1">
              <a:solidFill>
                <a:srgbClr val="FF339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9" descr="pigmentiorganici"/>
          <p:cNvPicPr>
            <a:picLocks noChangeAspect="1" noChangeArrowheads="1"/>
          </p:cNvPicPr>
          <p:nvPr/>
        </p:nvPicPr>
        <p:blipFill>
          <a:blip r:embed="rId3" cstate="print">
            <a:lum bright="42000" contrast="-66000"/>
          </a:blip>
          <a:srcRect/>
          <a:stretch>
            <a:fillRect/>
          </a:stretch>
        </p:blipFill>
        <p:spPr bwMode="auto">
          <a:xfrm>
            <a:off x="0" y="0"/>
            <a:ext cx="9251950" cy="6938963"/>
          </a:xfrm>
          <a:prstGeom prst="rect">
            <a:avLst/>
          </a:prstGeom>
          <a:noFill/>
          <a:ln w="9525">
            <a:noFill/>
            <a:miter lim="800000"/>
            <a:headEnd/>
            <a:tailEnd/>
          </a:ln>
        </p:spPr>
      </p:pic>
      <p:sp>
        <p:nvSpPr>
          <p:cNvPr id="69635" name="Rectangle 2"/>
          <p:cNvSpPr>
            <a:spLocks noGrp="1" noChangeArrowheads="1"/>
          </p:cNvSpPr>
          <p:nvPr>
            <p:ph type="title"/>
          </p:nvPr>
        </p:nvSpPr>
        <p:spPr>
          <a:xfrm>
            <a:off x="228600" y="228600"/>
            <a:ext cx="7010400" cy="609600"/>
          </a:xfrm>
        </p:spPr>
        <p:txBody>
          <a:bodyPr/>
          <a:lstStyle/>
          <a:p>
            <a:pPr algn="l" eaLnBrk="1" hangingPunct="1"/>
            <a:r>
              <a:rPr lang="it-IT" sz="3000" b="1" smtClean="0">
                <a:solidFill>
                  <a:srgbClr val="FF3300"/>
                </a:solidFill>
                <a:latin typeface="Georgia" pitchFamily="18" charset="0"/>
              </a:rPr>
              <a:t/>
            </a:r>
            <a:br>
              <a:rPr lang="it-IT" sz="3000" b="1" smtClean="0">
                <a:solidFill>
                  <a:srgbClr val="FF3300"/>
                </a:solidFill>
                <a:latin typeface="Georgia" pitchFamily="18" charset="0"/>
              </a:rPr>
            </a:br>
            <a:r>
              <a:rPr lang="it-IT" sz="3000" b="1" smtClean="0">
                <a:solidFill>
                  <a:srgbClr val="FF3300"/>
                </a:solidFill>
                <a:latin typeface="Georgia" pitchFamily="18" charset="0"/>
              </a:rPr>
              <a:t>Neoplasia Vie Urinarie</a:t>
            </a:r>
            <a:br>
              <a:rPr lang="it-IT" sz="3000" b="1" smtClean="0">
                <a:solidFill>
                  <a:srgbClr val="FF3300"/>
                </a:solidFill>
                <a:latin typeface="Georgia" pitchFamily="18" charset="0"/>
              </a:rPr>
            </a:br>
            <a:endParaRPr lang="it-IT" sz="3000" b="1" smtClean="0">
              <a:solidFill>
                <a:srgbClr val="FF3300"/>
              </a:solidFill>
              <a:latin typeface="Georgia" pitchFamily="18" charset="0"/>
            </a:endParaRPr>
          </a:p>
        </p:txBody>
      </p:sp>
      <p:pic>
        <p:nvPicPr>
          <p:cNvPr id="69636" name="Picture 3" descr="amine"/>
          <p:cNvPicPr>
            <a:picLocks noGrp="1" noChangeAspect="1" noChangeArrowheads="1"/>
          </p:cNvPicPr>
          <p:nvPr>
            <p:ph idx="1"/>
          </p:nvPr>
        </p:nvPicPr>
        <p:blipFill>
          <a:blip r:embed="rId4" cstate="print"/>
          <a:srcRect/>
          <a:stretch>
            <a:fillRect/>
          </a:stretch>
        </p:blipFill>
        <p:spPr>
          <a:xfrm>
            <a:off x="804863" y="1576388"/>
            <a:ext cx="4991100" cy="2840037"/>
          </a:xfrm>
          <a:noFill/>
        </p:spPr>
      </p:pic>
      <p:sp>
        <p:nvSpPr>
          <p:cNvPr id="69637" name="Text Box 5"/>
          <p:cNvSpPr txBox="1">
            <a:spLocks noChangeArrowheads="1"/>
          </p:cNvSpPr>
          <p:nvPr/>
        </p:nvSpPr>
        <p:spPr bwMode="auto">
          <a:xfrm>
            <a:off x="539750" y="4572000"/>
            <a:ext cx="8451850" cy="1768475"/>
          </a:xfrm>
          <a:prstGeom prst="rect">
            <a:avLst/>
          </a:prstGeom>
          <a:noFill/>
          <a:ln w="9525">
            <a:noFill/>
            <a:miter lim="800000"/>
            <a:headEnd/>
            <a:tailEnd/>
          </a:ln>
        </p:spPr>
        <p:txBody>
          <a:bodyPr>
            <a:spAutoFit/>
          </a:bodyPr>
          <a:lstStyle/>
          <a:p>
            <a:pPr algn="l">
              <a:spcBef>
                <a:spcPct val="50000"/>
              </a:spcBef>
              <a:buClr>
                <a:srgbClr val="00FF99"/>
              </a:buClr>
              <a:buFont typeface="Wingdings" pitchFamily="2" charset="2"/>
              <a:buChar char="ü"/>
            </a:pPr>
            <a:r>
              <a:rPr lang="it-IT" sz="2000" b="1">
                <a:solidFill>
                  <a:schemeClr val="tx1"/>
                </a:solidFill>
              </a:rPr>
              <a:t> Tumori a cellule di transizione (uroteliomi) vescica (trigono)</a:t>
            </a:r>
          </a:p>
          <a:p>
            <a:pPr algn="l">
              <a:spcBef>
                <a:spcPct val="50000"/>
              </a:spcBef>
              <a:buClr>
                <a:srgbClr val="00FF99"/>
              </a:buClr>
              <a:buFont typeface="Wingdings" pitchFamily="2" charset="2"/>
              <a:buChar char="ü"/>
            </a:pPr>
            <a:r>
              <a:rPr lang="it-IT" sz="2000" b="1">
                <a:solidFill>
                  <a:schemeClr val="tx1"/>
                </a:solidFill>
              </a:rPr>
              <a:t> Papillari ( ca in situ) e non papillari</a:t>
            </a:r>
          </a:p>
          <a:p>
            <a:pPr algn="l">
              <a:spcBef>
                <a:spcPct val="50000"/>
              </a:spcBef>
              <a:buClr>
                <a:srgbClr val="00FF99"/>
              </a:buClr>
              <a:buFont typeface="Wingdings" pitchFamily="2" charset="2"/>
              <a:buChar char="ü"/>
            </a:pPr>
            <a:r>
              <a:rPr lang="it-IT" sz="2000" b="1">
                <a:solidFill>
                  <a:schemeClr val="tx1"/>
                </a:solidFill>
              </a:rPr>
              <a:t> Età media alla diagnosi inferiore di 10-15 anni alle</a:t>
            </a:r>
          </a:p>
          <a:p>
            <a:pPr algn="l">
              <a:spcBef>
                <a:spcPct val="50000"/>
              </a:spcBef>
              <a:buClr>
                <a:srgbClr val="00FF99"/>
              </a:buClr>
              <a:buFont typeface="Wingdings" pitchFamily="2" charset="2"/>
              <a:buNone/>
            </a:pPr>
            <a:r>
              <a:rPr lang="it-IT" sz="2000" b="1">
                <a:solidFill>
                  <a:schemeClr val="tx1"/>
                </a:solidFill>
              </a:rPr>
              <a:t>   neoplasie non professionali</a:t>
            </a:r>
          </a:p>
        </p:txBody>
      </p:sp>
      <p:sp>
        <p:nvSpPr>
          <p:cNvPr id="69638" name="Line 6"/>
          <p:cNvSpPr>
            <a:spLocks noChangeShapeType="1"/>
          </p:cNvSpPr>
          <p:nvPr/>
        </p:nvSpPr>
        <p:spPr bwMode="auto">
          <a:xfrm>
            <a:off x="179388" y="1066800"/>
            <a:ext cx="8785225" cy="0"/>
          </a:xfrm>
          <a:prstGeom prst="line">
            <a:avLst/>
          </a:prstGeom>
          <a:noFill/>
          <a:ln w="25400">
            <a:solidFill>
              <a:srgbClr val="FFFF00"/>
            </a:solidFill>
            <a:round/>
            <a:headEnd/>
            <a:tailEnd/>
          </a:ln>
        </p:spPr>
        <p:txBody>
          <a:bodyPr/>
          <a:lstStyle/>
          <a:p>
            <a:endParaRPr lang="it-IT"/>
          </a:p>
        </p:txBody>
      </p:sp>
      <p:sp>
        <p:nvSpPr>
          <p:cNvPr id="69639" name="Line 7"/>
          <p:cNvSpPr>
            <a:spLocks noChangeShapeType="1"/>
          </p:cNvSpPr>
          <p:nvPr/>
        </p:nvSpPr>
        <p:spPr bwMode="auto">
          <a:xfrm>
            <a:off x="179388" y="6597650"/>
            <a:ext cx="8785225" cy="0"/>
          </a:xfrm>
          <a:prstGeom prst="line">
            <a:avLst/>
          </a:prstGeom>
          <a:noFill/>
          <a:ln w="25400">
            <a:solidFill>
              <a:srgbClr val="FFFF00"/>
            </a:solidFill>
            <a:round/>
            <a:headEnd/>
            <a:tailEnd/>
          </a:ln>
        </p:spPr>
        <p:txBody>
          <a:bodyPr/>
          <a:lstStyle/>
          <a:p>
            <a:endParaRPr lang="it-IT"/>
          </a:p>
        </p:txBody>
      </p:sp>
      <p:sp>
        <p:nvSpPr>
          <p:cNvPr id="69640" name="Rectangle 8"/>
          <p:cNvSpPr>
            <a:spLocks noChangeArrowheads="1"/>
          </p:cNvSpPr>
          <p:nvPr/>
        </p:nvSpPr>
        <p:spPr bwMode="auto">
          <a:xfrm>
            <a:off x="838200" y="1120775"/>
            <a:ext cx="3821113" cy="549275"/>
          </a:xfrm>
          <a:prstGeom prst="rect">
            <a:avLst/>
          </a:prstGeom>
          <a:noFill/>
          <a:ln w="9525">
            <a:noFill/>
            <a:miter lim="800000"/>
            <a:headEnd/>
            <a:tailEnd/>
          </a:ln>
        </p:spPr>
        <p:txBody>
          <a:bodyPr wrap="none">
            <a:spAutoFit/>
          </a:bodyPr>
          <a:lstStyle/>
          <a:p>
            <a:pPr algn="l"/>
            <a:r>
              <a:rPr lang="it-IT" sz="3000" b="1">
                <a:solidFill>
                  <a:srgbClr val="336600"/>
                </a:solidFill>
              </a:rPr>
              <a:t>Amine aromatiche</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pigmentiorganici"/>
          <p:cNvPicPr>
            <a:picLocks noChangeAspect="1" noChangeArrowheads="1"/>
          </p:cNvPicPr>
          <p:nvPr/>
        </p:nvPicPr>
        <p:blipFill>
          <a:blip r:embed="rId2" cstate="print">
            <a:lum bright="42000" contrast="-66000"/>
          </a:blip>
          <a:srcRect/>
          <a:stretch>
            <a:fillRect/>
          </a:stretch>
        </p:blipFill>
        <p:spPr bwMode="auto">
          <a:xfrm>
            <a:off x="0" y="-4763"/>
            <a:ext cx="9251950" cy="6938963"/>
          </a:xfrm>
          <a:prstGeom prst="rect">
            <a:avLst/>
          </a:prstGeom>
          <a:noFill/>
          <a:ln w="9525">
            <a:noFill/>
            <a:miter lim="800000"/>
            <a:headEnd/>
            <a:tailEnd/>
          </a:ln>
        </p:spPr>
      </p:pic>
      <p:sp>
        <p:nvSpPr>
          <p:cNvPr id="70659" name="Rectangle 3"/>
          <p:cNvSpPr>
            <a:spLocks noGrp="1" noChangeArrowheads="1"/>
          </p:cNvSpPr>
          <p:nvPr>
            <p:ph type="ctrTitle"/>
          </p:nvPr>
        </p:nvSpPr>
        <p:spPr>
          <a:xfrm>
            <a:off x="517525" y="152400"/>
            <a:ext cx="4587875" cy="1143000"/>
          </a:xfrm>
          <a:noFill/>
          <a:ln w="50800">
            <a:solidFill>
              <a:srgbClr val="99CC00"/>
            </a:solidFill>
          </a:ln>
        </p:spPr>
        <p:txBody>
          <a:bodyPr/>
          <a:lstStyle/>
          <a:p>
            <a:pPr eaLnBrk="1" hangingPunct="1"/>
            <a:r>
              <a:rPr lang="it-IT" sz="4000" b="1" smtClean="0">
                <a:solidFill>
                  <a:schemeClr val="bg2"/>
                </a:solidFill>
                <a:latin typeface="Georgia" pitchFamily="18" charset="0"/>
              </a:rPr>
              <a:t>Neoplasia vie </a:t>
            </a:r>
            <a:br>
              <a:rPr lang="it-IT" sz="4000" b="1" smtClean="0">
                <a:solidFill>
                  <a:schemeClr val="bg2"/>
                </a:solidFill>
                <a:latin typeface="Georgia" pitchFamily="18" charset="0"/>
              </a:rPr>
            </a:br>
            <a:r>
              <a:rPr lang="it-IT" sz="4000" b="1" smtClean="0">
                <a:solidFill>
                  <a:schemeClr val="bg2"/>
                </a:solidFill>
                <a:latin typeface="Georgia" pitchFamily="18" charset="0"/>
              </a:rPr>
              <a:t>urinarie</a:t>
            </a:r>
          </a:p>
        </p:txBody>
      </p:sp>
      <p:sp>
        <p:nvSpPr>
          <p:cNvPr id="70660" name="Rectangle 4"/>
          <p:cNvSpPr>
            <a:spLocks noChangeArrowheads="1"/>
          </p:cNvSpPr>
          <p:nvPr/>
        </p:nvSpPr>
        <p:spPr bwMode="auto">
          <a:xfrm>
            <a:off x="5791200" y="2286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70661" name="Rectangle 5"/>
          <p:cNvSpPr>
            <a:spLocks noGrp="1" noChangeArrowheads="1"/>
          </p:cNvSpPr>
          <p:nvPr>
            <p:ph type="subTitle" idx="1"/>
          </p:nvPr>
        </p:nvSpPr>
        <p:spPr>
          <a:xfrm>
            <a:off x="762000" y="2743200"/>
            <a:ext cx="4495800" cy="2667000"/>
          </a:xfrm>
          <a:ln w="44450">
            <a:solidFill>
              <a:srgbClr val="008000"/>
            </a:solidFill>
          </a:ln>
        </p:spPr>
        <p:txBody>
          <a:bodyPr/>
          <a:lstStyle/>
          <a:p>
            <a:pPr marL="609600" indent="-609600" algn="l" eaLnBrk="1" hangingPunct="1">
              <a:buFontTx/>
              <a:buChar char="•"/>
            </a:pPr>
            <a:r>
              <a:rPr lang="it-IT" sz="2400" b="1" smtClean="0">
                <a:solidFill>
                  <a:srgbClr val="FF0000"/>
                </a:solidFill>
                <a:latin typeface="Georgia" pitchFamily="18" charset="0"/>
              </a:rPr>
              <a:t>Ematuria</a:t>
            </a:r>
          </a:p>
          <a:p>
            <a:pPr marL="609600" indent="-609600" algn="l" eaLnBrk="1" hangingPunct="1">
              <a:buFontTx/>
              <a:buChar char="•"/>
            </a:pPr>
            <a:r>
              <a:rPr lang="it-IT" sz="2400" b="1" smtClean="0">
                <a:solidFill>
                  <a:srgbClr val="FF0000"/>
                </a:solidFill>
                <a:latin typeface="Georgia" pitchFamily="18" charset="0"/>
              </a:rPr>
              <a:t>Stranguria</a:t>
            </a:r>
          </a:p>
          <a:p>
            <a:pPr marL="609600" indent="-609600" algn="l" eaLnBrk="1" hangingPunct="1">
              <a:buFontTx/>
              <a:buChar char="•"/>
            </a:pPr>
            <a:r>
              <a:rPr lang="it-IT" sz="2400" b="1" smtClean="0">
                <a:solidFill>
                  <a:srgbClr val="FF0000"/>
                </a:solidFill>
                <a:latin typeface="Georgia" pitchFamily="18" charset="0"/>
              </a:rPr>
              <a:t>Disuria</a:t>
            </a:r>
          </a:p>
          <a:p>
            <a:pPr marL="609600" indent="-609600" algn="l" eaLnBrk="1" hangingPunct="1">
              <a:buFontTx/>
              <a:buChar char="•"/>
            </a:pPr>
            <a:r>
              <a:rPr lang="it-IT" sz="2400" b="1" smtClean="0">
                <a:solidFill>
                  <a:srgbClr val="FF0000"/>
                </a:solidFill>
                <a:latin typeface="Georgia" pitchFamily="18" charset="0"/>
              </a:rPr>
              <a:t>Infezioni urinarie</a:t>
            </a:r>
          </a:p>
          <a:p>
            <a:pPr marL="609600" indent="-609600" algn="l" eaLnBrk="1" hangingPunct="1">
              <a:buFontTx/>
              <a:buChar char="•"/>
            </a:pPr>
            <a:r>
              <a:rPr lang="it-IT" sz="2400" b="1" smtClean="0">
                <a:solidFill>
                  <a:srgbClr val="FF0000"/>
                </a:solidFill>
                <a:latin typeface="Georgia" pitchFamily="18" charset="0"/>
              </a:rPr>
              <a:t>Idronefrosi</a:t>
            </a:r>
          </a:p>
          <a:p>
            <a:pPr marL="609600" indent="-609600" algn="l" eaLnBrk="1" hangingPunct="1">
              <a:buFontTx/>
              <a:buChar char="•"/>
            </a:pPr>
            <a:r>
              <a:rPr lang="it-IT" sz="2400" b="1" smtClean="0">
                <a:solidFill>
                  <a:srgbClr val="FF0000"/>
                </a:solidFill>
                <a:latin typeface="Georgia" pitchFamily="18" charset="0"/>
              </a:rPr>
              <a:t>Dimigrimento</a:t>
            </a:r>
          </a:p>
          <a:p>
            <a:pPr marL="609600" indent="-609600" algn="l" eaLnBrk="1" hangingPunct="1"/>
            <a:endParaRPr lang="it-IT" sz="2400" b="1" smtClean="0">
              <a:solidFill>
                <a:srgbClr val="FF0000"/>
              </a:solidFill>
              <a:latin typeface="Georgia" pitchFamily="18" charset="0"/>
            </a:endParaRPr>
          </a:p>
        </p:txBody>
      </p:sp>
      <p:sp>
        <p:nvSpPr>
          <p:cNvPr id="70662" name="Rectangle 6"/>
          <p:cNvSpPr>
            <a:spLocks noChangeArrowheads="1"/>
          </p:cNvSpPr>
          <p:nvPr/>
        </p:nvSpPr>
        <p:spPr bwMode="auto">
          <a:xfrm>
            <a:off x="1066800" y="1706563"/>
            <a:ext cx="3581400" cy="579437"/>
          </a:xfrm>
          <a:prstGeom prst="rect">
            <a:avLst/>
          </a:prstGeom>
          <a:noFill/>
          <a:ln w="57150">
            <a:noFill/>
            <a:miter lim="800000"/>
            <a:headEnd/>
            <a:tailEnd/>
          </a:ln>
        </p:spPr>
        <p:txBody>
          <a:bodyPr>
            <a:spAutoFit/>
          </a:bodyPr>
          <a:lstStyle/>
          <a:p>
            <a:pPr>
              <a:spcBef>
                <a:spcPct val="20000"/>
              </a:spcBef>
            </a:pPr>
            <a:r>
              <a:rPr lang="it-IT" sz="3200" b="1">
                <a:solidFill>
                  <a:srgbClr val="000099"/>
                </a:solidFill>
              </a:rPr>
              <a:t>Quadro Clinico</a:t>
            </a:r>
          </a:p>
        </p:txBody>
      </p:sp>
      <p:sp>
        <p:nvSpPr>
          <p:cNvPr id="70663" name="Text Box 8"/>
          <p:cNvSpPr txBox="1">
            <a:spLocks noChangeArrowheads="1"/>
          </p:cNvSpPr>
          <p:nvPr/>
        </p:nvSpPr>
        <p:spPr bwMode="auto">
          <a:xfrm>
            <a:off x="1606174" y="5765800"/>
            <a:ext cx="6282490" cy="954107"/>
          </a:xfrm>
          <a:prstGeom prst="rect">
            <a:avLst/>
          </a:prstGeom>
          <a:noFill/>
          <a:ln w="57150" algn="ctr">
            <a:noFill/>
            <a:miter lim="800000"/>
            <a:headEnd/>
            <a:tailEnd/>
          </a:ln>
        </p:spPr>
        <p:txBody>
          <a:bodyPr wrap="none">
            <a:spAutoFit/>
          </a:bodyPr>
          <a:lstStyle/>
          <a:p>
            <a:r>
              <a:rPr lang="it-IT" sz="2800" b="1" dirty="0">
                <a:solidFill>
                  <a:schemeClr val="tx2"/>
                </a:solidFill>
              </a:rPr>
              <a:t>Sopravvivenza a 5 anni 60% in T1</a:t>
            </a:r>
          </a:p>
          <a:p>
            <a:r>
              <a:rPr lang="it-IT" sz="2800" b="1" dirty="0">
                <a:solidFill>
                  <a:schemeClr val="tx2"/>
                </a:solidFill>
              </a:rPr>
              <a:t>   25% per forme invasive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igmentiorganici"/>
          <p:cNvPicPr>
            <a:picLocks noChangeAspect="1" noChangeArrowheads="1"/>
          </p:cNvPicPr>
          <p:nvPr/>
        </p:nvPicPr>
        <p:blipFill>
          <a:blip r:embed="rId2" cstate="print">
            <a:lum bright="42000" contrast="-66000"/>
          </a:blip>
          <a:srcRect/>
          <a:stretch>
            <a:fillRect/>
          </a:stretch>
        </p:blipFill>
        <p:spPr bwMode="auto">
          <a:xfrm>
            <a:off x="0" y="0"/>
            <a:ext cx="9144000" cy="6858000"/>
          </a:xfrm>
          <a:prstGeom prst="rect">
            <a:avLst/>
          </a:prstGeom>
          <a:noFill/>
          <a:ln w="9525">
            <a:noFill/>
            <a:miter lim="800000"/>
            <a:headEnd/>
            <a:tailEnd/>
          </a:ln>
        </p:spPr>
      </p:pic>
      <p:sp>
        <p:nvSpPr>
          <p:cNvPr id="71683" name="Rectangle 3"/>
          <p:cNvSpPr>
            <a:spLocks noGrp="1" noChangeArrowheads="1"/>
          </p:cNvSpPr>
          <p:nvPr>
            <p:ph type="ctrTitle"/>
          </p:nvPr>
        </p:nvSpPr>
        <p:spPr>
          <a:xfrm>
            <a:off x="517525" y="152400"/>
            <a:ext cx="4587875" cy="1143000"/>
          </a:xfrm>
          <a:noFill/>
          <a:ln w="50800">
            <a:solidFill>
              <a:srgbClr val="99CC00"/>
            </a:solidFill>
          </a:ln>
        </p:spPr>
        <p:txBody>
          <a:bodyPr/>
          <a:lstStyle/>
          <a:p>
            <a:pPr eaLnBrk="1" hangingPunct="1"/>
            <a:r>
              <a:rPr lang="it-IT" sz="4000" b="1" smtClean="0">
                <a:solidFill>
                  <a:schemeClr val="bg2"/>
                </a:solidFill>
                <a:latin typeface="Georgia" pitchFamily="18" charset="0"/>
              </a:rPr>
              <a:t>Neoplasia vie </a:t>
            </a:r>
            <a:br>
              <a:rPr lang="it-IT" sz="4000" b="1" smtClean="0">
                <a:solidFill>
                  <a:schemeClr val="bg2"/>
                </a:solidFill>
                <a:latin typeface="Georgia" pitchFamily="18" charset="0"/>
              </a:rPr>
            </a:br>
            <a:r>
              <a:rPr lang="it-IT" sz="4000" b="1" smtClean="0">
                <a:solidFill>
                  <a:schemeClr val="bg2"/>
                </a:solidFill>
                <a:latin typeface="Georgia" pitchFamily="18" charset="0"/>
              </a:rPr>
              <a:t>urinarie</a:t>
            </a:r>
          </a:p>
        </p:txBody>
      </p:sp>
      <p:sp>
        <p:nvSpPr>
          <p:cNvPr id="71684" name="Rectangle 4"/>
          <p:cNvSpPr>
            <a:spLocks noChangeArrowheads="1"/>
          </p:cNvSpPr>
          <p:nvPr/>
        </p:nvSpPr>
        <p:spPr bwMode="auto">
          <a:xfrm>
            <a:off x="5638800" y="2286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71685" name="Rectangle 5"/>
          <p:cNvSpPr>
            <a:spLocks noGrp="1" noChangeArrowheads="1"/>
          </p:cNvSpPr>
          <p:nvPr>
            <p:ph type="subTitle" idx="1"/>
          </p:nvPr>
        </p:nvSpPr>
        <p:spPr>
          <a:xfrm>
            <a:off x="685800" y="2514600"/>
            <a:ext cx="4894263" cy="3938588"/>
          </a:xfrm>
          <a:ln w="44450">
            <a:solidFill>
              <a:srgbClr val="008000"/>
            </a:solidFill>
          </a:ln>
        </p:spPr>
        <p:txBody>
          <a:bodyPr/>
          <a:lstStyle/>
          <a:p>
            <a:pPr marL="609600" indent="-609600" algn="l" eaLnBrk="1" hangingPunct="1">
              <a:lnSpc>
                <a:spcPct val="80000"/>
              </a:lnSpc>
              <a:buFontTx/>
              <a:buChar char="•"/>
            </a:pPr>
            <a:r>
              <a:rPr lang="it-IT" sz="2000" b="1" smtClean="0">
                <a:solidFill>
                  <a:srgbClr val="FF0000"/>
                </a:solidFill>
                <a:latin typeface="Georgia" pitchFamily="18" charset="0"/>
              </a:rPr>
              <a:t>Ecografia</a:t>
            </a:r>
          </a:p>
          <a:p>
            <a:pPr marL="609600" indent="-609600" algn="l" eaLnBrk="1" hangingPunct="1">
              <a:lnSpc>
                <a:spcPct val="80000"/>
              </a:lnSpc>
              <a:buFontTx/>
              <a:buChar char="•"/>
            </a:pPr>
            <a:r>
              <a:rPr lang="it-IT" sz="2000" b="1" smtClean="0">
                <a:solidFill>
                  <a:srgbClr val="FF0000"/>
                </a:solidFill>
                <a:latin typeface="Georgia" pitchFamily="18" charset="0"/>
              </a:rPr>
              <a:t>Citologia urinaria (positiva 70-80%)</a:t>
            </a:r>
          </a:p>
          <a:p>
            <a:pPr marL="609600" indent="-609600" algn="l" eaLnBrk="1" hangingPunct="1">
              <a:lnSpc>
                <a:spcPct val="80000"/>
              </a:lnSpc>
              <a:buFontTx/>
              <a:buChar char="•"/>
            </a:pPr>
            <a:r>
              <a:rPr lang="it-IT" sz="2000" b="1" smtClean="0">
                <a:solidFill>
                  <a:srgbClr val="FF0000"/>
                </a:solidFill>
                <a:latin typeface="Georgia" pitchFamily="18" charset="0"/>
              </a:rPr>
              <a:t>Cistoscopia con biopsia</a:t>
            </a:r>
          </a:p>
          <a:p>
            <a:pPr marL="609600" indent="-609600" algn="l" eaLnBrk="1" hangingPunct="1">
              <a:lnSpc>
                <a:spcPct val="80000"/>
              </a:lnSpc>
              <a:buFontTx/>
              <a:buChar char="•"/>
            </a:pPr>
            <a:r>
              <a:rPr lang="it-IT" sz="2000" b="1" smtClean="0">
                <a:solidFill>
                  <a:srgbClr val="FF0000"/>
                </a:solidFill>
                <a:latin typeface="Georgia" pitchFamily="18" charset="0"/>
              </a:rPr>
              <a:t>Urografia endovenosa</a:t>
            </a:r>
          </a:p>
          <a:p>
            <a:pPr marL="609600" indent="-609600" algn="l" eaLnBrk="1" hangingPunct="1">
              <a:lnSpc>
                <a:spcPct val="80000"/>
              </a:lnSpc>
              <a:buFontTx/>
              <a:buChar char="•"/>
            </a:pPr>
            <a:r>
              <a:rPr lang="it-IT" sz="2000" b="1" smtClean="0">
                <a:solidFill>
                  <a:srgbClr val="FF0000"/>
                </a:solidFill>
                <a:latin typeface="Georgia" pitchFamily="18" charset="0"/>
              </a:rPr>
              <a:t>Ureteropielografia</a:t>
            </a:r>
          </a:p>
          <a:p>
            <a:pPr marL="609600" indent="-609600" algn="l" eaLnBrk="1" hangingPunct="1">
              <a:lnSpc>
                <a:spcPct val="80000"/>
              </a:lnSpc>
              <a:buFontTx/>
              <a:buChar char="•"/>
            </a:pPr>
            <a:r>
              <a:rPr lang="it-IT" sz="2000" b="1" smtClean="0">
                <a:solidFill>
                  <a:srgbClr val="FF0000"/>
                </a:solidFill>
                <a:latin typeface="Georgia" pitchFamily="18" charset="0"/>
              </a:rPr>
              <a:t>Ureteroendoscopia </a:t>
            </a:r>
          </a:p>
          <a:p>
            <a:pPr marL="609600" indent="-609600" algn="l" eaLnBrk="1" hangingPunct="1">
              <a:lnSpc>
                <a:spcPct val="80000"/>
              </a:lnSpc>
              <a:buFontTx/>
              <a:buChar char="•"/>
            </a:pPr>
            <a:r>
              <a:rPr lang="it-IT" sz="2000" b="1" smtClean="0">
                <a:solidFill>
                  <a:srgbClr val="FF0000"/>
                </a:solidFill>
                <a:latin typeface="Georgia" pitchFamily="18" charset="0"/>
              </a:rPr>
              <a:t>TC</a:t>
            </a:r>
          </a:p>
          <a:p>
            <a:pPr marL="609600" indent="-609600" algn="l" eaLnBrk="1" hangingPunct="1">
              <a:lnSpc>
                <a:spcPct val="80000"/>
              </a:lnSpc>
              <a:buFontTx/>
              <a:buChar char="•"/>
            </a:pPr>
            <a:r>
              <a:rPr lang="it-IT" sz="2000" b="1" smtClean="0">
                <a:solidFill>
                  <a:srgbClr val="FF0000"/>
                </a:solidFill>
                <a:latin typeface="Georgia" pitchFamily="18" charset="0"/>
              </a:rPr>
              <a:t>RM</a:t>
            </a:r>
          </a:p>
          <a:p>
            <a:pPr marL="609600" indent="-609600" algn="l" eaLnBrk="1" hangingPunct="1">
              <a:lnSpc>
                <a:spcPct val="80000"/>
              </a:lnSpc>
              <a:buFontTx/>
              <a:buChar char="•"/>
            </a:pPr>
            <a:r>
              <a:rPr lang="it-IT" sz="2000" b="1" smtClean="0">
                <a:solidFill>
                  <a:srgbClr val="FF0000"/>
                </a:solidFill>
                <a:latin typeface="Georgia" pitchFamily="18" charset="0"/>
              </a:rPr>
              <a:t>RX torace e Scintigrafia</a:t>
            </a:r>
          </a:p>
          <a:p>
            <a:pPr marL="609600" indent="-609600" algn="l" eaLnBrk="1" hangingPunct="1">
              <a:lnSpc>
                <a:spcPct val="80000"/>
              </a:lnSpc>
            </a:pPr>
            <a:r>
              <a:rPr lang="it-IT" sz="2000" b="1" smtClean="0">
                <a:solidFill>
                  <a:srgbClr val="FF0000"/>
                </a:solidFill>
                <a:latin typeface="Georgia" pitchFamily="18" charset="0"/>
              </a:rPr>
              <a:t>          (per stadiazione )</a:t>
            </a:r>
          </a:p>
          <a:p>
            <a:pPr marL="609600" indent="-609600" algn="l" eaLnBrk="1" hangingPunct="1">
              <a:lnSpc>
                <a:spcPct val="80000"/>
              </a:lnSpc>
            </a:pPr>
            <a:endParaRPr lang="it-IT" sz="2000" b="1" smtClean="0">
              <a:solidFill>
                <a:srgbClr val="FF0000"/>
              </a:solidFill>
              <a:latin typeface="Georgia" pitchFamily="18" charset="0"/>
            </a:endParaRPr>
          </a:p>
          <a:p>
            <a:pPr marL="609600" indent="-609600" algn="l" eaLnBrk="1" hangingPunct="1">
              <a:lnSpc>
                <a:spcPct val="80000"/>
              </a:lnSpc>
            </a:pPr>
            <a:endParaRPr lang="it-IT" sz="2000" b="1" smtClean="0">
              <a:solidFill>
                <a:srgbClr val="FF0000"/>
              </a:solidFill>
              <a:latin typeface="Georgia" pitchFamily="18" charset="0"/>
            </a:endParaRPr>
          </a:p>
        </p:txBody>
      </p:sp>
      <p:sp>
        <p:nvSpPr>
          <p:cNvPr id="71686" name="Rectangle 6"/>
          <p:cNvSpPr>
            <a:spLocks noChangeArrowheads="1"/>
          </p:cNvSpPr>
          <p:nvPr/>
        </p:nvSpPr>
        <p:spPr bwMode="auto">
          <a:xfrm>
            <a:off x="609600" y="1644650"/>
            <a:ext cx="3810000" cy="641350"/>
          </a:xfrm>
          <a:prstGeom prst="rect">
            <a:avLst/>
          </a:prstGeom>
          <a:noFill/>
          <a:ln w="57150">
            <a:noFill/>
            <a:miter lim="800000"/>
            <a:headEnd/>
            <a:tailEnd/>
          </a:ln>
        </p:spPr>
        <p:txBody>
          <a:bodyPr>
            <a:spAutoFit/>
          </a:bodyPr>
          <a:lstStyle/>
          <a:p>
            <a:pPr>
              <a:spcBef>
                <a:spcPct val="20000"/>
              </a:spcBef>
            </a:pPr>
            <a:r>
              <a:rPr lang="it-IT" b="1">
                <a:solidFill>
                  <a:srgbClr val="000099"/>
                </a:solidFill>
              </a:rPr>
              <a:t>Diagnosi</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pigmentiorganici"/>
          <p:cNvPicPr>
            <a:picLocks noChangeAspect="1" noChangeArrowheads="1"/>
          </p:cNvPicPr>
          <p:nvPr/>
        </p:nvPicPr>
        <p:blipFill>
          <a:blip r:embed="rId2" cstate="print">
            <a:lum bright="42000" contrast="-66000"/>
          </a:blip>
          <a:srcRect/>
          <a:stretch>
            <a:fillRect/>
          </a:stretch>
        </p:blipFill>
        <p:spPr bwMode="auto">
          <a:xfrm>
            <a:off x="0" y="0"/>
            <a:ext cx="9144000" cy="6858000"/>
          </a:xfrm>
          <a:prstGeom prst="rect">
            <a:avLst/>
          </a:prstGeom>
          <a:noFill/>
          <a:ln w="9525">
            <a:noFill/>
            <a:miter lim="800000"/>
            <a:headEnd/>
            <a:tailEnd/>
          </a:ln>
        </p:spPr>
      </p:pic>
      <p:sp>
        <p:nvSpPr>
          <p:cNvPr id="72707" name="Rectangle 4"/>
          <p:cNvSpPr>
            <a:spLocks noChangeArrowheads="1"/>
          </p:cNvSpPr>
          <p:nvPr/>
        </p:nvSpPr>
        <p:spPr bwMode="auto">
          <a:xfrm>
            <a:off x="5486400" y="5181600"/>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pic>
        <p:nvPicPr>
          <p:cNvPr id="72708" name="Picture 9"/>
          <p:cNvPicPr>
            <a:picLocks noChangeAspect="1" noChangeArrowheads="1"/>
          </p:cNvPicPr>
          <p:nvPr/>
        </p:nvPicPr>
        <p:blipFill>
          <a:blip r:embed="rId3" cstate="print"/>
          <a:srcRect/>
          <a:stretch>
            <a:fillRect/>
          </a:stretch>
        </p:blipFill>
        <p:spPr bwMode="auto">
          <a:xfrm>
            <a:off x="5029200" y="304800"/>
            <a:ext cx="3886200" cy="3252788"/>
          </a:xfrm>
          <a:prstGeom prst="rect">
            <a:avLst/>
          </a:prstGeom>
          <a:noFill/>
          <a:ln w="57150">
            <a:noFill/>
            <a:miter lim="800000"/>
            <a:headEnd/>
            <a:tailEnd/>
          </a:ln>
        </p:spPr>
      </p:pic>
      <p:pic>
        <p:nvPicPr>
          <p:cNvPr id="72709" name="Picture 10" descr="C:\Documents and Settings\sommag\Desktop\ALOKA_US\BASTESIN\20081211\BASTESIN_20081211_Addome_0006.JPG"/>
          <p:cNvPicPr>
            <a:picLocks noChangeAspect="1" noChangeArrowheads="1"/>
          </p:cNvPicPr>
          <p:nvPr/>
        </p:nvPicPr>
        <p:blipFill>
          <a:blip r:embed="rId4" cstate="print"/>
          <a:srcRect/>
          <a:stretch>
            <a:fillRect/>
          </a:stretch>
        </p:blipFill>
        <p:spPr bwMode="auto">
          <a:xfrm>
            <a:off x="381000" y="304800"/>
            <a:ext cx="4343400" cy="3257550"/>
          </a:xfrm>
          <a:prstGeom prst="rect">
            <a:avLst/>
          </a:prstGeom>
          <a:noFill/>
          <a:ln w="9525">
            <a:noFill/>
            <a:miter lim="800000"/>
            <a:headEnd/>
            <a:tailEnd/>
          </a:ln>
        </p:spPr>
      </p:pic>
      <p:sp>
        <p:nvSpPr>
          <p:cNvPr id="72710" name="Rectangle 11"/>
          <p:cNvSpPr>
            <a:spLocks noChangeArrowheads="1"/>
          </p:cNvSpPr>
          <p:nvPr/>
        </p:nvSpPr>
        <p:spPr bwMode="auto">
          <a:xfrm>
            <a:off x="7239000" y="3048000"/>
            <a:ext cx="1219200" cy="152400"/>
          </a:xfrm>
          <a:prstGeom prst="rect">
            <a:avLst/>
          </a:prstGeom>
          <a:solidFill>
            <a:schemeClr val="tx1"/>
          </a:solidFill>
          <a:ln w="57150">
            <a:solidFill>
              <a:schemeClr val="tx1"/>
            </a:solidFill>
            <a:miter lim="800000"/>
            <a:headEnd/>
            <a:tailEnd/>
          </a:ln>
        </p:spPr>
        <p:txBody>
          <a:bodyPr anchor="ctr">
            <a:spAutoFit/>
          </a:bodyPr>
          <a:lstStyle/>
          <a:p>
            <a:endParaRPr lang="it-IT"/>
          </a:p>
        </p:txBody>
      </p:sp>
      <p:pic>
        <p:nvPicPr>
          <p:cNvPr id="72711" name="Picture 12"/>
          <p:cNvPicPr>
            <a:picLocks noChangeAspect="1" noChangeArrowheads="1"/>
          </p:cNvPicPr>
          <p:nvPr/>
        </p:nvPicPr>
        <p:blipFill>
          <a:blip r:embed="rId5" cstate="print"/>
          <a:srcRect/>
          <a:stretch>
            <a:fillRect/>
          </a:stretch>
        </p:blipFill>
        <p:spPr bwMode="auto">
          <a:xfrm>
            <a:off x="533400" y="3886200"/>
            <a:ext cx="2971800" cy="2503488"/>
          </a:xfrm>
          <a:prstGeom prst="rect">
            <a:avLst/>
          </a:prstGeom>
          <a:noFill/>
          <a:ln w="57150">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5" descr="C:\Documents and Settings\sommag\Desktop\i_profili.jpg"/>
          <p:cNvPicPr>
            <a:picLocks noChangeAspect="1" noChangeArrowheads="1"/>
          </p:cNvPicPr>
          <p:nvPr/>
        </p:nvPicPr>
        <p:blipFill>
          <a:blip r:embed="rId2" cstate="print">
            <a:lum bright="66000"/>
          </a:blip>
          <a:srcRect/>
          <a:stretch>
            <a:fillRect/>
          </a:stretch>
        </p:blipFill>
        <p:spPr bwMode="auto">
          <a:xfrm>
            <a:off x="0" y="0"/>
            <a:ext cx="9144000" cy="6858000"/>
          </a:xfrm>
          <a:prstGeom prst="rect">
            <a:avLst/>
          </a:prstGeom>
          <a:noFill/>
          <a:ln w="9525">
            <a:noFill/>
            <a:miter lim="800000"/>
            <a:headEnd/>
            <a:tailEnd/>
          </a:ln>
        </p:spPr>
      </p:pic>
      <p:sp>
        <p:nvSpPr>
          <p:cNvPr id="73731" name="Rectangle 7"/>
          <p:cNvSpPr>
            <a:spLocks noChangeArrowheads="1"/>
          </p:cNvSpPr>
          <p:nvPr/>
        </p:nvSpPr>
        <p:spPr bwMode="auto">
          <a:xfrm>
            <a:off x="5759450" y="115888"/>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73732" name="Rectangle 8"/>
          <p:cNvSpPr>
            <a:spLocks noChangeArrowheads="1"/>
          </p:cNvSpPr>
          <p:nvPr/>
        </p:nvSpPr>
        <p:spPr bwMode="auto">
          <a:xfrm>
            <a:off x="304800" y="76200"/>
            <a:ext cx="5181600" cy="990600"/>
          </a:xfrm>
          <a:prstGeom prst="rect">
            <a:avLst/>
          </a:prstGeom>
          <a:noFill/>
          <a:ln w="50800">
            <a:solidFill>
              <a:srgbClr val="99CC00"/>
            </a:solidFill>
            <a:miter lim="800000"/>
            <a:headEnd/>
            <a:tailEnd/>
          </a:ln>
        </p:spPr>
        <p:txBody>
          <a:bodyPr anchor="ctr"/>
          <a:lstStyle/>
          <a:p>
            <a:r>
              <a:rPr lang="it-IT" b="1">
                <a:solidFill>
                  <a:schemeClr val="bg2"/>
                </a:solidFill>
              </a:rPr>
              <a:t>Angiosarcoma epatico</a:t>
            </a:r>
          </a:p>
        </p:txBody>
      </p:sp>
      <p:sp>
        <p:nvSpPr>
          <p:cNvPr id="73733" name="Text Box 10"/>
          <p:cNvSpPr>
            <a:spLocks noGrp="1" noChangeArrowheads="1"/>
          </p:cNvSpPr>
          <p:nvPr>
            <p:ph type="title"/>
          </p:nvPr>
        </p:nvSpPr>
        <p:spPr>
          <a:xfrm>
            <a:off x="251520" y="1340768"/>
            <a:ext cx="5105400" cy="2304256"/>
          </a:xfrm>
          <a:noFill/>
        </p:spPr>
        <p:txBody>
          <a:bodyPr/>
          <a:lstStyle/>
          <a:p>
            <a:pPr algn="l" eaLnBrk="1" hangingPunct="1"/>
            <a:r>
              <a:rPr lang="it-IT" sz="2800" b="1" dirty="0" smtClean="0">
                <a:latin typeface="Georgia" pitchFamily="18" charset="0"/>
              </a:rPr>
              <a:t>Definizione:</a:t>
            </a:r>
            <a:r>
              <a:rPr lang="it-IT" sz="2800" dirty="0" smtClean="0">
                <a:latin typeface="Georgia" pitchFamily="18" charset="0"/>
              </a:rPr>
              <a:t/>
            </a:r>
            <a:br>
              <a:rPr lang="it-IT" sz="2800" dirty="0" smtClean="0">
                <a:latin typeface="Georgia" pitchFamily="18" charset="0"/>
              </a:rPr>
            </a:br>
            <a:r>
              <a:rPr lang="it-IT" sz="2400" b="1" dirty="0" smtClean="0">
                <a:latin typeface="Georgia" pitchFamily="18" charset="0"/>
              </a:rPr>
              <a:t>Tumore maligno del fegato</a:t>
            </a:r>
            <a:br>
              <a:rPr lang="it-IT" sz="2400" b="1" dirty="0" smtClean="0">
                <a:latin typeface="Georgia" pitchFamily="18" charset="0"/>
              </a:rPr>
            </a:br>
            <a:r>
              <a:rPr lang="it-IT" sz="2400" b="1" dirty="0" smtClean="0">
                <a:latin typeface="Georgia" pitchFamily="18" charset="0"/>
              </a:rPr>
              <a:t>caratterizzato dalla proliferazione di cellule neoplastiche in stroma collageno a formare strutture vascolari capillari e papillari </a:t>
            </a:r>
          </a:p>
        </p:txBody>
      </p:sp>
      <p:sp>
        <p:nvSpPr>
          <p:cNvPr id="73734" name="Text Box 12"/>
          <p:cNvSpPr>
            <a:spLocks noGrp="1" noChangeArrowheads="1"/>
          </p:cNvSpPr>
          <p:nvPr>
            <p:ph type="body" idx="1"/>
          </p:nvPr>
        </p:nvSpPr>
        <p:spPr>
          <a:xfrm>
            <a:off x="1752600" y="3962400"/>
            <a:ext cx="5562600" cy="2667000"/>
          </a:xfrm>
          <a:solidFill>
            <a:schemeClr val="bg1"/>
          </a:solidFill>
          <a:ln w="69850" cap="flat" cmpd="tri">
            <a:solidFill>
              <a:srgbClr val="800000"/>
            </a:solidFill>
          </a:ln>
        </p:spPr>
        <p:txBody>
          <a:bodyPr/>
          <a:lstStyle/>
          <a:p>
            <a:pPr marL="0" indent="0" eaLnBrk="1" hangingPunct="1">
              <a:spcBef>
                <a:spcPct val="0"/>
              </a:spcBef>
              <a:tabLst>
                <a:tab pos="0" algn="l"/>
              </a:tabLst>
            </a:pPr>
            <a:r>
              <a:rPr lang="it-IT" sz="2400" b="1" smtClean="0">
                <a:solidFill>
                  <a:srgbClr val="FF6600"/>
                </a:solidFill>
                <a:latin typeface="Georgia" pitchFamily="18" charset="0"/>
              </a:rPr>
              <a:t> Rappresenta un tumore raro </a:t>
            </a:r>
          </a:p>
          <a:p>
            <a:pPr marL="0" indent="0" eaLnBrk="1" hangingPunct="1">
              <a:spcBef>
                <a:spcPct val="0"/>
              </a:spcBef>
              <a:tabLst>
                <a:tab pos="0" algn="l"/>
              </a:tabLst>
            </a:pPr>
            <a:r>
              <a:rPr lang="it-IT" sz="2400" b="1" smtClean="0">
                <a:solidFill>
                  <a:srgbClr val="FF6600"/>
                </a:solidFill>
                <a:latin typeface="Georgia" pitchFamily="18" charset="0"/>
              </a:rPr>
              <a:t> Età media  50-60 aa</a:t>
            </a:r>
          </a:p>
          <a:p>
            <a:pPr marL="0" indent="0" eaLnBrk="1" hangingPunct="1">
              <a:spcBef>
                <a:spcPct val="0"/>
              </a:spcBef>
              <a:tabLst>
                <a:tab pos="0" algn="l"/>
              </a:tabLst>
            </a:pPr>
            <a:r>
              <a:rPr lang="it-IT" sz="2400" b="1" smtClean="0">
                <a:solidFill>
                  <a:srgbClr val="FF6600"/>
                </a:solidFill>
                <a:latin typeface="Georgia" pitchFamily="18" charset="0"/>
              </a:rPr>
              <a:t> Rapporto M/F 3:1</a:t>
            </a:r>
          </a:p>
          <a:p>
            <a:pPr marL="0" indent="0" eaLnBrk="1" hangingPunct="1">
              <a:spcBef>
                <a:spcPct val="0"/>
              </a:spcBef>
              <a:tabLst>
                <a:tab pos="0" algn="l"/>
              </a:tabLst>
            </a:pPr>
            <a:r>
              <a:rPr lang="it-IT" sz="2400" b="1" smtClean="0">
                <a:solidFill>
                  <a:srgbClr val="FF6600"/>
                </a:solidFill>
                <a:latin typeface="Georgia" pitchFamily="18" charset="0"/>
              </a:rPr>
              <a:t> Prognosi infausta</a:t>
            </a:r>
          </a:p>
          <a:p>
            <a:pPr marL="0" indent="0" eaLnBrk="1" hangingPunct="1">
              <a:spcBef>
                <a:spcPct val="0"/>
              </a:spcBef>
              <a:tabLst>
                <a:tab pos="0" algn="l"/>
              </a:tabLst>
            </a:pPr>
            <a:r>
              <a:rPr lang="it-IT" sz="2400" b="1" smtClean="0">
                <a:solidFill>
                  <a:srgbClr val="FF6600"/>
                </a:solidFill>
                <a:latin typeface="Georgia" pitchFamily="18" charset="0"/>
              </a:rPr>
              <a:t> Esposizione CVM 12-34 aa</a:t>
            </a:r>
          </a:p>
          <a:p>
            <a:pPr marL="0" indent="0" eaLnBrk="1" hangingPunct="1">
              <a:spcBef>
                <a:spcPct val="0"/>
              </a:spcBef>
              <a:tabLst>
                <a:tab pos="0" algn="l"/>
              </a:tabLst>
            </a:pPr>
            <a:r>
              <a:rPr lang="it-IT" sz="2400" b="1" smtClean="0">
                <a:solidFill>
                  <a:srgbClr val="FF6600"/>
                </a:solidFill>
                <a:latin typeface="Georgia" pitchFamily="18" charset="0"/>
              </a:rPr>
              <a:t> Genotossicità dovuta a ossido cloroetilene</a:t>
            </a:r>
          </a:p>
          <a:p>
            <a:pPr marL="0" indent="0" eaLnBrk="1" hangingPunct="1">
              <a:spcBef>
                <a:spcPct val="0"/>
              </a:spcBef>
              <a:tabLst>
                <a:tab pos="0" algn="l"/>
              </a:tabLst>
            </a:pPr>
            <a:endParaRPr lang="it-IT" sz="2400" b="1" smtClean="0">
              <a:solidFill>
                <a:srgbClr val="FF6600"/>
              </a:solidFill>
              <a:latin typeface="Georgia" pitchFamily="18" charset="0"/>
            </a:endParaRPr>
          </a:p>
        </p:txBody>
      </p:sp>
      <p:sp>
        <p:nvSpPr>
          <p:cNvPr id="66574" name="Rectangle 14"/>
          <p:cNvSpPr>
            <a:spLocks noChangeArrowheads="1"/>
          </p:cNvSpPr>
          <p:nvPr/>
        </p:nvSpPr>
        <p:spPr bwMode="auto">
          <a:xfrm>
            <a:off x="5486400" y="1828800"/>
            <a:ext cx="3276600" cy="1752600"/>
          </a:xfrm>
          <a:prstGeom prst="rect">
            <a:avLst/>
          </a:prstGeom>
          <a:noFill/>
          <a:ln w="76200" cmpd="tri">
            <a:solidFill>
              <a:srgbClr val="0033CC"/>
            </a:solidFill>
            <a:miter lim="800000"/>
            <a:headEnd/>
            <a:tailEnd/>
          </a:ln>
          <a:effectLst/>
        </p:spPr>
        <p:txBody>
          <a:bodyPr/>
          <a:lstStyle/>
          <a:p>
            <a:pPr marL="342900" indent="-342900" algn="l">
              <a:spcBef>
                <a:spcPct val="20000"/>
              </a:spcBef>
              <a:buFontTx/>
              <a:buChar char="•"/>
              <a:defRPr/>
            </a:pPr>
            <a:r>
              <a:rPr lang="it-IT" sz="2400" b="1" i="1" dirty="0">
                <a:solidFill>
                  <a:srgbClr val="003399"/>
                </a:solidFill>
                <a:effectLst>
                  <a:outerShdw blurRad="38100" dist="38100" dir="2700000" algn="tl">
                    <a:srgbClr val="C0C0C0"/>
                  </a:outerShdw>
                </a:effectLst>
              </a:rPr>
              <a:t>CVM (cloruro di vinile)</a:t>
            </a:r>
          </a:p>
          <a:p>
            <a:pPr marL="342900" indent="-342900" algn="l">
              <a:spcBef>
                <a:spcPct val="20000"/>
              </a:spcBef>
              <a:buFontTx/>
              <a:buChar char="•"/>
              <a:defRPr/>
            </a:pPr>
            <a:r>
              <a:rPr lang="it-IT" sz="2400" b="1" i="1" dirty="0">
                <a:solidFill>
                  <a:srgbClr val="003399"/>
                </a:solidFill>
                <a:effectLst>
                  <a:outerShdw blurRad="38100" dist="38100" dir="2700000" algn="tl">
                    <a:srgbClr val="C0C0C0"/>
                  </a:outerShdw>
                </a:effectLst>
              </a:rPr>
              <a:t>Arsenico</a:t>
            </a:r>
          </a:p>
          <a:p>
            <a:pPr marL="342900" indent="-342900" algn="l">
              <a:spcBef>
                <a:spcPct val="20000"/>
              </a:spcBef>
              <a:buFontTx/>
              <a:buChar char="•"/>
              <a:defRPr/>
            </a:pPr>
            <a:r>
              <a:rPr lang="it-IT" sz="2400" b="1" i="1" dirty="0" err="1">
                <a:solidFill>
                  <a:srgbClr val="003399"/>
                </a:solidFill>
                <a:effectLst>
                  <a:outerShdw blurRad="38100" dist="38100" dir="2700000" algn="tl">
                    <a:srgbClr val="C0C0C0"/>
                  </a:outerShdw>
                </a:effectLst>
              </a:rPr>
              <a:t>Thorotrast</a:t>
            </a:r>
            <a:endParaRPr lang="it-IT" sz="2400" b="1" i="1" dirty="0">
              <a:solidFill>
                <a:srgbClr val="003399"/>
              </a:solidFill>
              <a:effectLst>
                <a:outerShdw blurRad="38100" dist="38100" dir="2700000" algn="tl">
                  <a:srgbClr val="C0C0C0"/>
                </a:outerShdw>
              </a:effectLst>
            </a:endParaRPr>
          </a:p>
          <a:p>
            <a:pPr marL="342900" indent="-342900" algn="l">
              <a:spcBef>
                <a:spcPct val="20000"/>
              </a:spcBef>
              <a:buFontTx/>
              <a:buChar char="•"/>
              <a:defRPr/>
            </a:pPr>
            <a:endParaRPr lang="it-IT" sz="2400" b="1" i="1" dirty="0">
              <a:solidFill>
                <a:srgbClr val="003399"/>
              </a:solidFill>
              <a:effectLst>
                <a:outerShdw blurRad="38100" dist="38100" dir="2700000" algn="tl">
                  <a:srgbClr val="C0C0C0"/>
                </a:outerShdw>
              </a:effectLs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mani_con_siringa"/>
          <p:cNvPicPr>
            <a:picLocks noChangeAspect="1" noChangeArrowheads="1"/>
          </p:cNvPicPr>
          <p:nvPr/>
        </p:nvPicPr>
        <p:blipFill>
          <a:blip r:embed="rId2" cstate="print">
            <a:lum bright="54000" contrast="-66000"/>
          </a:blip>
          <a:srcRect/>
          <a:stretch>
            <a:fillRect/>
          </a:stretch>
        </p:blipFill>
        <p:spPr bwMode="auto">
          <a:xfrm>
            <a:off x="762000" y="609600"/>
            <a:ext cx="8024813" cy="5891213"/>
          </a:xfrm>
          <a:prstGeom prst="rect">
            <a:avLst/>
          </a:prstGeom>
          <a:noFill/>
          <a:ln w="9525">
            <a:noFill/>
            <a:miter lim="800000"/>
            <a:headEnd/>
            <a:tailEnd/>
          </a:ln>
        </p:spPr>
      </p:pic>
      <p:pic>
        <p:nvPicPr>
          <p:cNvPr id="74755" name="Picture 3" descr="18125_2sm"/>
          <p:cNvPicPr>
            <a:picLocks noChangeAspect="1" noChangeArrowheads="1"/>
          </p:cNvPicPr>
          <p:nvPr/>
        </p:nvPicPr>
        <p:blipFill>
          <a:blip r:embed="rId3" cstate="print">
            <a:lum bright="30000" contrast="-24000"/>
          </a:blip>
          <a:srcRect/>
          <a:stretch>
            <a:fillRect/>
          </a:stretch>
        </p:blipFill>
        <p:spPr bwMode="auto">
          <a:xfrm>
            <a:off x="755576" y="4394200"/>
            <a:ext cx="3168650" cy="2463800"/>
          </a:xfrm>
          <a:prstGeom prst="rect">
            <a:avLst/>
          </a:prstGeom>
          <a:noFill/>
          <a:ln w="9525">
            <a:noFill/>
            <a:miter lim="800000"/>
            <a:headEnd/>
            <a:tailEnd/>
          </a:ln>
        </p:spPr>
      </p:pic>
      <p:sp>
        <p:nvSpPr>
          <p:cNvPr id="74756" name="Rectangle 4"/>
          <p:cNvSpPr>
            <a:spLocks noChangeArrowheads="1"/>
          </p:cNvSpPr>
          <p:nvPr/>
        </p:nvSpPr>
        <p:spPr bwMode="auto">
          <a:xfrm>
            <a:off x="5759450" y="115888"/>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74757" name="Rectangle 5"/>
          <p:cNvSpPr>
            <a:spLocks noChangeArrowheads="1"/>
          </p:cNvSpPr>
          <p:nvPr/>
        </p:nvSpPr>
        <p:spPr bwMode="auto">
          <a:xfrm>
            <a:off x="304800" y="76200"/>
            <a:ext cx="5181600" cy="990600"/>
          </a:xfrm>
          <a:prstGeom prst="rect">
            <a:avLst/>
          </a:prstGeom>
          <a:noFill/>
          <a:ln w="50800">
            <a:solidFill>
              <a:srgbClr val="99CC00"/>
            </a:solidFill>
            <a:miter lim="800000"/>
            <a:headEnd/>
            <a:tailEnd/>
          </a:ln>
        </p:spPr>
        <p:txBody>
          <a:bodyPr anchor="ctr"/>
          <a:lstStyle/>
          <a:p>
            <a:r>
              <a:rPr lang="it-IT" b="1">
                <a:solidFill>
                  <a:schemeClr val="bg2"/>
                </a:solidFill>
              </a:rPr>
              <a:t>Carcinoma </a:t>
            </a:r>
          </a:p>
          <a:p>
            <a:r>
              <a:rPr lang="it-IT" b="1">
                <a:solidFill>
                  <a:schemeClr val="bg2"/>
                </a:solidFill>
              </a:rPr>
              <a:t>Epatocellulare(HCC)</a:t>
            </a:r>
          </a:p>
        </p:txBody>
      </p:sp>
      <p:sp>
        <p:nvSpPr>
          <p:cNvPr id="74758" name="Text Box 6"/>
          <p:cNvSpPr>
            <a:spLocks noGrp="1" noChangeArrowheads="1"/>
          </p:cNvSpPr>
          <p:nvPr>
            <p:ph type="title"/>
          </p:nvPr>
        </p:nvSpPr>
        <p:spPr>
          <a:xfrm>
            <a:off x="304800" y="1447800"/>
            <a:ext cx="5105400" cy="1143000"/>
          </a:xfrm>
          <a:noFill/>
        </p:spPr>
        <p:txBody>
          <a:bodyPr/>
          <a:lstStyle/>
          <a:p>
            <a:pPr algn="l" eaLnBrk="1" hangingPunct="1"/>
            <a:r>
              <a:rPr lang="it-IT" sz="3200" smtClean="0">
                <a:latin typeface="Georgia" pitchFamily="18" charset="0"/>
              </a:rPr>
              <a:t>Definizione</a:t>
            </a:r>
            <a:br>
              <a:rPr lang="it-IT" sz="3200" smtClean="0">
                <a:latin typeface="Georgia" pitchFamily="18" charset="0"/>
              </a:rPr>
            </a:br>
            <a:r>
              <a:rPr lang="it-IT" sz="2800" smtClean="0">
                <a:latin typeface="Georgia" pitchFamily="18" charset="0"/>
              </a:rPr>
              <a:t>Tumore maligno del fegato</a:t>
            </a:r>
            <a:br>
              <a:rPr lang="it-IT" sz="2800" smtClean="0">
                <a:latin typeface="Georgia" pitchFamily="18" charset="0"/>
              </a:rPr>
            </a:br>
            <a:r>
              <a:rPr lang="it-IT" sz="2800" smtClean="0">
                <a:latin typeface="Georgia" pitchFamily="18" charset="0"/>
              </a:rPr>
              <a:t>che origina degli epatociti.</a:t>
            </a:r>
          </a:p>
        </p:txBody>
      </p:sp>
      <p:sp>
        <p:nvSpPr>
          <p:cNvPr id="74759" name="Text Box 7"/>
          <p:cNvSpPr>
            <a:spLocks noGrp="1" noChangeArrowheads="1"/>
          </p:cNvSpPr>
          <p:nvPr>
            <p:ph type="body" idx="1"/>
          </p:nvPr>
        </p:nvSpPr>
        <p:spPr>
          <a:xfrm>
            <a:off x="179512" y="2780928"/>
            <a:ext cx="5334000" cy="2057400"/>
          </a:xfrm>
          <a:solidFill>
            <a:schemeClr val="bg1"/>
          </a:solidFill>
        </p:spPr>
        <p:txBody>
          <a:bodyPr/>
          <a:lstStyle/>
          <a:p>
            <a:pPr marL="0" indent="0" eaLnBrk="1" hangingPunct="1">
              <a:spcBef>
                <a:spcPct val="0"/>
              </a:spcBef>
              <a:tabLst>
                <a:tab pos="0" algn="l"/>
              </a:tabLst>
            </a:pPr>
            <a:r>
              <a:rPr lang="it-IT" sz="2800" b="1" dirty="0" smtClean="0">
                <a:solidFill>
                  <a:srgbClr val="FF6600"/>
                </a:solidFill>
                <a:latin typeface="Georgia" pitchFamily="18" charset="0"/>
              </a:rPr>
              <a:t>Rappresenta il 90% dei tumori epatici maligni</a:t>
            </a:r>
          </a:p>
          <a:p>
            <a:pPr marL="0" indent="0" eaLnBrk="1" hangingPunct="1">
              <a:spcBef>
                <a:spcPct val="0"/>
              </a:spcBef>
              <a:tabLst>
                <a:tab pos="0" algn="l"/>
              </a:tabLst>
            </a:pPr>
            <a:r>
              <a:rPr lang="it-IT" sz="2800" b="1" dirty="0" smtClean="0">
                <a:solidFill>
                  <a:srgbClr val="FF6600"/>
                </a:solidFill>
                <a:latin typeface="Georgia" pitchFamily="18" charset="0"/>
              </a:rPr>
              <a:t>Età media 60aa</a:t>
            </a:r>
          </a:p>
          <a:p>
            <a:pPr marL="0" indent="0" eaLnBrk="1" hangingPunct="1">
              <a:spcBef>
                <a:spcPct val="0"/>
              </a:spcBef>
              <a:tabLst>
                <a:tab pos="0" algn="l"/>
              </a:tabLst>
            </a:pPr>
            <a:r>
              <a:rPr lang="it-IT" sz="2800" b="1" dirty="0" smtClean="0">
                <a:solidFill>
                  <a:srgbClr val="FF6600"/>
                </a:solidFill>
                <a:latin typeface="Georgia" pitchFamily="18" charset="0"/>
              </a:rPr>
              <a:t>Sopravvivenza  a 5 </a:t>
            </a:r>
            <a:r>
              <a:rPr lang="it-IT" sz="2800" b="1" dirty="0" err="1" smtClean="0">
                <a:solidFill>
                  <a:srgbClr val="FF6600"/>
                </a:solidFill>
                <a:latin typeface="Georgia" pitchFamily="18" charset="0"/>
              </a:rPr>
              <a:t>aa</a:t>
            </a:r>
            <a:r>
              <a:rPr lang="it-IT" sz="2800" b="1" dirty="0" smtClean="0">
                <a:solidFill>
                  <a:srgbClr val="FF6600"/>
                </a:solidFill>
                <a:latin typeface="Georgia" pitchFamily="18" charset="0"/>
              </a:rPr>
              <a:t> 0,5 %</a:t>
            </a:r>
          </a:p>
        </p:txBody>
      </p:sp>
      <p:sp>
        <p:nvSpPr>
          <p:cNvPr id="74760" name="Rectangle 8"/>
          <p:cNvSpPr>
            <a:spLocks noChangeArrowheads="1"/>
          </p:cNvSpPr>
          <p:nvPr/>
        </p:nvSpPr>
        <p:spPr bwMode="auto">
          <a:xfrm>
            <a:off x="5486400" y="2133600"/>
            <a:ext cx="3200400" cy="2743200"/>
          </a:xfrm>
          <a:prstGeom prst="rect">
            <a:avLst/>
          </a:prstGeom>
          <a:noFill/>
          <a:ln w="12700">
            <a:solidFill>
              <a:srgbClr val="FFFF00"/>
            </a:solidFill>
            <a:miter lim="800000"/>
            <a:headEnd/>
            <a:tailEnd/>
          </a:ln>
        </p:spPr>
        <p:txBody>
          <a:bodyPr/>
          <a:lstStyle/>
          <a:p>
            <a:pPr marL="342900" indent="-342900">
              <a:spcBef>
                <a:spcPct val="20000"/>
              </a:spcBef>
              <a:buClr>
                <a:srgbClr val="FFFF00"/>
              </a:buClr>
              <a:buSzPct val="110000"/>
              <a:buFont typeface="Wingdings 3" pitchFamily="18" charset="2"/>
              <a:buChar char="c"/>
            </a:pPr>
            <a:r>
              <a:rPr lang="it-IT" sz="2800" b="1" i="1" u="sng">
                <a:solidFill>
                  <a:srgbClr val="FFFF00"/>
                </a:solidFill>
                <a:latin typeface="Garamond" pitchFamily="18" charset="0"/>
              </a:rPr>
              <a:t>HCC su cirrosi</a:t>
            </a:r>
            <a:r>
              <a:rPr lang="it-IT" sz="2800" b="1" i="1">
                <a:solidFill>
                  <a:schemeClr val="bg1"/>
                </a:solidFill>
                <a:latin typeface="Garamond" pitchFamily="18" charset="0"/>
              </a:rPr>
              <a:t> 		</a:t>
            </a:r>
            <a:r>
              <a:rPr lang="it-IT" sz="2800" b="1" i="1">
                <a:solidFill>
                  <a:schemeClr val="bg1"/>
                </a:solidFill>
                <a:latin typeface="Garamond" pitchFamily="18" charset="0"/>
                <a:ea typeface="Arial Unicode MS" pitchFamily="34" charset="-128"/>
                <a:cs typeface="Arial Unicode MS" pitchFamily="34" charset="-128"/>
              </a:rPr>
              <a:t>♂ : ♀ = 6 : 1</a:t>
            </a:r>
            <a:endParaRPr lang="it-IT" sz="2800" b="1" i="1">
              <a:solidFill>
                <a:schemeClr val="bg1"/>
              </a:solidFill>
              <a:latin typeface="Garamond" pitchFamily="18" charset="0"/>
            </a:endParaRPr>
          </a:p>
          <a:p>
            <a:pPr marL="342900" indent="-342900">
              <a:spcBef>
                <a:spcPct val="20000"/>
              </a:spcBef>
              <a:buClr>
                <a:srgbClr val="FFFF00"/>
              </a:buClr>
              <a:buSzPct val="110000"/>
              <a:buFont typeface="Wingdings 3" pitchFamily="18" charset="2"/>
              <a:buChar char="c"/>
            </a:pPr>
            <a:endParaRPr lang="it-IT" sz="2800" b="1" i="1">
              <a:solidFill>
                <a:schemeClr val="bg1"/>
              </a:solidFill>
              <a:latin typeface="Garamond" pitchFamily="18" charset="0"/>
            </a:endParaRPr>
          </a:p>
          <a:p>
            <a:pPr marL="342900" indent="-342900">
              <a:spcBef>
                <a:spcPct val="20000"/>
              </a:spcBef>
              <a:buClr>
                <a:srgbClr val="FFFF00"/>
              </a:buClr>
              <a:buSzPct val="110000"/>
              <a:buFont typeface="Wingdings 3" pitchFamily="18" charset="2"/>
              <a:buChar char="c"/>
            </a:pPr>
            <a:r>
              <a:rPr lang="it-IT" sz="2800" b="1" i="1" u="sng">
                <a:solidFill>
                  <a:srgbClr val="FFFF00"/>
                </a:solidFill>
                <a:latin typeface="Garamond" pitchFamily="18" charset="0"/>
              </a:rPr>
              <a:t>HCC su fegato sano</a:t>
            </a:r>
            <a:r>
              <a:rPr lang="it-IT" sz="2800" b="1" i="1">
                <a:solidFill>
                  <a:srgbClr val="FFFF00"/>
                </a:solidFill>
                <a:latin typeface="Garamond" pitchFamily="18" charset="0"/>
              </a:rPr>
              <a:t>	</a:t>
            </a:r>
            <a:r>
              <a:rPr lang="it-IT" sz="2800" b="1" i="1">
                <a:solidFill>
                  <a:schemeClr val="bg1"/>
                </a:solidFill>
                <a:latin typeface="Garamond" pitchFamily="18" charset="0"/>
                <a:ea typeface="Arial Unicode MS" pitchFamily="34" charset="-128"/>
                <a:cs typeface="Arial Unicode MS" pitchFamily="34" charset="-128"/>
              </a:rPr>
              <a:t>♂ : ♀ = 1 : 1</a:t>
            </a:r>
            <a:endParaRPr lang="it-IT" sz="2800" b="1" i="1">
              <a:solidFill>
                <a:schemeClr val="bg1"/>
              </a:solidFill>
              <a:latin typeface="Garamond" pitchFamily="18" charset="0"/>
            </a:endParaRPr>
          </a:p>
          <a:p>
            <a:pPr marL="342900" indent="-342900">
              <a:spcBef>
                <a:spcPct val="20000"/>
              </a:spcBef>
              <a:buClr>
                <a:srgbClr val="FFFF00"/>
              </a:buClr>
              <a:buSzPct val="110000"/>
              <a:buFont typeface="Wingdings 3" pitchFamily="18" charset="2"/>
              <a:buChar char="c"/>
            </a:pPr>
            <a:endParaRPr lang="it-IT" sz="2800" b="1" i="1">
              <a:solidFill>
                <a:schemeClr val="bg1"/>
              </a:solidFill>
              <a:latin typeface="Garamond"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mani_con_siringa"/>
          <p:cNvPicPr>
            <a:picLocks noChangeAspect="1" noChangeArrowheads="1"/>
          </p:cNvPicPr>
          <p:nvPr/>
        </p:nvPicPr>
        <p:blipFill>
          <a:blip r:embed="rId2" cstate="print">
            <a:lum bright="54000" contrast="-66000"/>
          </a:blip>
          <a:srcRect/>
          <a:stretch>
            <a:fillRect/>
          </a:stretch>
        </p:blipFill>
        <p:spPr bwMode="auto">
          <a:xfrm>
            <a:off x="838200" y="585788"/>
            <a:ext cx="7924800" cy="5891212"/>
          </a:xfrm>
          <a:prstGeom prst="rect">
            <a:avLst/>
          </a:prstGeom>
          <a:noFill/>
          <a:ln w="9525">
            <a:noFill/>
            <a:miter lim="800000"/>
            <a:headEnd/>
            <a:tailEnd/>
          </a:ln>
        </p:spPr>
      </p:pic>
      <p:pic>
        <p:nvPicPr>
          <p:cNvPr id="75779" name="Picture 3" descr="18125_2sm"/>
          <p:cNvPicPr>
            <a:picLocks noChangeAspect="1" noChangeArrowheads="1"/>
          </p:cNvPicPr>
          <p:nvPr/>
        </p:nvPicPr>
        <p:blipFill>
          <a:blip r:embed="rId3" cstate="print">
            <a:lum bright="30000" contrast="-24000"/>
          </a:blip>
          <a:srcRect/>
          <a:stretch>
            <a:fillRect/>
          </a:stretch>
        </p:blipFill>
        <p:spPr bwMode="auto">
          <a:xfrm>
            <a:off x="755650" y="4221163"/>
            <a:ext cx="3168650" cy="2463800"/>
          </a:xfrm>
          <a:prstGeom prst="rect">
            <a:avLst/>
          </a:prstGeom>
          <a:noFill/>
          <a:ln w="9525">
            <a:noFill/>
            <a:miter lim="800000"/>
            <a:headEnd/>
            <a:tailEnd/>
          </a:ln>
        </p:spPr>
      </p:pic>
      <p:sp>
        <p:nvSpPr>
          <p:cNvPr id="75780" name="Rectangle 4"/>
          <p:cNvSpPr>
            <a:spLocks noChangeArrowheads="1"/>
          </p:cNvSpPr>
          <p:nvPr/>
        </p:nvSpPr>
        <p:spPr bwMode="auto">
          <a:xfrm>
            <a:off x="5759450" y="115888"/>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75781" name="Rectangle 5"/>
          <p:cNvSpPr>
            <a:spLocks noChangeArrowheads="1"/>
          </p:cNvSpPr>
          <p:nvPr/>
        </p:nvSpPr>
        <p:spPr bwMode="auto">
          <a:xfrm>
            <a:off x="381000" y="76200"/>
            <a:ext cx="5181600" cy="990600"/>
          </a:xfrm>
          <a:prstGeom prst="rect">
            <a:avLst/>
          </a:prstGeom>
          <a:noFill/>
          <a:ln w="50800">
            <a:solidFill>
              <a:srgbClr val="99CC00"/>
            </a:solidFill>
            <a:miter lim="800000"/>
            <a:headEnd/>
            <a:tailEnd/>
          </a:ln>
        </p:spPr>
        <p:txBody>
          <a:bodyPr anchor="ctr"/>
          <a:lstStyle/>
          <a:p>
            <a:r>
              <a:rPr lang="it-IT" b="1">
                <a:solidFill>
                  <a:schemeClr val="bg2"/>
                </a:solidFill>
              </a:rPr>
              <a:t>Carcinoma </a:t>
            </a:r>
          </a:p>
          <a:p>
            <a:r>
              <a:rPr lang="it-IT" b="1">
                <a:solidFill>
                  <a:schemeClr val="bg2"/>
                </a:solidFill>
              </a:rPr>
              <a:t>Epatocellulare(HCC)</a:t>
            </a:r>
          </a:p>
        </p:txBody>
      </p:sp>
      <p:sp>
        <p:nvSpPr>
          <p:cNvPr id="68618" name="Rectangle 10"/>
          <p:cNvSpPr>
            <a:spLocks noGrp="1" noChangeArrowheads="1"/>
          </p:cNvSpPr>
          <p:nvPr>
            <p:ph type="body" idx="1"/>
          </p:nvPr>
        </p:nvSpPr>
        <p:spPr>
          <a:xfrm>
            <a:off x="228600" y="1524000"/>
            <a:ext cx="8305800" cy="4114800"/>
          </a:xfrm>
          <a:ln w="76200" cmpd="tri">
            <a:solidFill>
              <a:srgbClr val="0033CC"/>
            </a:solidFill>
          </a:ln>
        </p:spPr>
        <p:txBody>
          <a:bodyPr/>
          <a:lstStyle/>
          <a:p>
            <a:pPr eaLnBrk="1" hangingPunct="1">
              <a:defRPr/>
            </a:pPr>
            <a:r>
              <a:rPr lang="it-IT" sz="2400" b="1" i="1" smtClean="0">
                <a:solidFill>
                  <a:srgbClr val="003399"/>
                </a:solidFill>
                <a:effectLst>
                  <a:outerShdw blurRad="38100" dist="38100" dir="2700000" algn="tl">
                    <a:srgbClr val="C0C0C0"/>
                  </a:outerShdw>
                </a:effectLst>
                <a:latin typeface="Georgia" pitchFamily="18" charset="0"/>
              </a:rPr>
              <a:t>CORRELATO ALLA CIRROSI (il 5% dei pazienti con cirrosi sviluppa neoplasia)</a:t>
            </a:r>
          </a:p>
          <a:p>
            <a:pPr eaLnBrk="1" hangingPunct="1">
              <a:defRPr/>
            </a:pPr>
            <a:r>
              <a:rPr lang="it-IT" sz="2400" b="1" i="1" smtClean="0">
                <a:solidFill>
                  <a:srgbClr val="003399"/>
                </a:solidFill>
                <a:effectLst>
                  <a:outerShdw blurRad="38100" dist="38100" dir="2700000" algn="tl">
                    <a:srgbClr val="C0C0C0"/>
                  </a:outerShdw>
                </a:effectLst>
                <a:latin typeface="Georgia" pitchFamily="18" charset="0"/>
              </a:rPr>
              <a:t>IN PARTICOLARE DA EPATITE VIRALE B e C e DA ALCOOL (quando l’epatite diventa cronica la neoplasia può insorgere dopo molti anni)</a:t>
            </a:r>
          </a:p>
          <a:p>
            <a:pPr eaLnBrk="1" hangingPunct="1">
              <a:defRPr/>
            </a:pPr>
            <a:r>
              <a:rPr lang="it-IT" sz="2400" b="1" i="1" smtClean="0">
                <a:solidFill>
                  <a:srgbClr val="003399"/>
                </a:solidFill>
                <a:effectLst>
                  <a:outerShdw blurRad="38100" dist="38100" dir="2700000" algn="tl">
                    <a:srgbClr val="C0C0C0"/>
                  </a:outerShdw>
                </a:effectLst>
                <a:latin typeface="Georgia" pitchFamily="18" charset="0"/>
              </a:rPr>
              <a:t>NODULI SOPRA I  2  CM IN UN PAZIENTE CIRROTICO SONO QUASI SICURAMENTE  MALIGNI</a:t>
            </a:r>
          </a:p>
          <a:p>
            <a:pPr eaLnBrk="1" hangingPunct="1">
              <a:defRPr/>
            </a:pPr>
            <a:r>
              <a:rPr lang="it-IT" sz="2400" b="1" i="1" smtClean="0">
                <a:solidFill>
                  <a:srgbClr val="003399"/>
                </a:solidFill>
                <a:effectLst>
                  <a:outerShdw blurRad="38100" dist="38100" dir="2700000" algn="tl">
                    <a:srgbClr val="C0C0C0"/>
                  </a:outerShdw>
                </a:effectLst>
                <a:latin typeface="Georgia" pitchFamily="18" charset="0"/>
              </a:rPr>
              <a:t>CIRROSI DI VECCHIA DATA (Anziani)</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mani_con_siringa"/>
          <p:cNvPicPr>
            <a:picLocks noChangeAspect="1" noChangeArrowheads="1"/>
          </p:cNvPicPr>
          <p:nvPr/>
        </p:nvPicPr>
        <p:blipFill>
          <a:blip r:embed="rId2" cstate="print">
            <a:lum bright="54000" contrast="-66000"/>
          </a:blip>
          <a:srcRect/>
          <a:stretch>
            <a:fillRect/>
          </a:stretch>
        </p:blipFill>
        <p:spPr bwMode="auto">
          <a:xfrm>
            <a:off x="762000" y="585788"/>
            <a:ext cx="7924800" cy="5891212"/>
          </a:xfrm>
          <a:prstGeom prst="rect">
            <a:avLst/>
          </a:prstGeom>
          <a:noFill/>
          <a:ln w="9525">
            <a:noFill/>
            <a:miter lim="800000"/>
            <a:headEnd/>
            <a:tailEnd/>
          </a:ln>
        </p:spPr>
      </p:pic>
      <p:pic>
        <p:nvPicPr>
          <p:cNvPr id="76803" name="Picture 3" descr="18125_2sm"/>
          <p:cNvPicPr>
            <a:picLocks noChangeAspect="1" noChangeArrowheads="1"/>
          </p:cNvPicPr>
          <p:nvPr/>
        </p:nvPicPr>
        <p:blipFill>
          <a:blip r:embed="rId3" cstate="print">
            <a:lum bright="30000" contrast="-24000"/>
          </a:blip>
          <a:srcRect/>
          <a:stretch>
            <a:fillRect/>
          </a:stretch>
        </p:blipFill>
        <p:spPr bwMode="auto">
          <a:xfrm>
            <a:off x="755650" y="4221163"/>
            <a:ext cx="3168650" cy="2463800"/>
          </a:xfrm>
          <a:prstGeom prst="rect">
            <a:avLst/>
          </a:prstGeom>
          <a:noFill/>
          <a:ln w="9525">
            <a:noFill/>
            <a:miter lim="800000"/>
            <a:headEnd/>
            <a:tailEnd/>
          </a:ln>
        </p:spPr>
      </p:pic>
      <p:sp>
        <p:nvSpPr>
          <p:cNvPr id="76804" name="Rectangle 4"/>
          <p:cNvSpPr>
            <a:spLocks noChangeArrowheads="1"/>
          </p:cNvSpPr>
          <p:nvPr/>
        </p:nvSpPr>
        <p:spPr bwMode="auto">
          <a:xfrm>
            <a:off x="5759450" y="115888"/>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Occupazioali</a:t>
            </a:r>
          </a:p>
        </p:txBody>
      </p:sp>
      <p:sp>
        <p:nvSpPr>
          <p:cNvPr id="76805" name="Rectangle 5"/>
          <p:cNvSpPr>
            <a:spLocks noChangeArrowheads="1"/>
          </p:cNvSpPr>
          <p:nvPr/>
        </p:nvSpPr>
        <p:spPr bwMode="auto">
          <a:xfrm>
            <a:off x="381000" y="76200"/>
            <a:ext cx="5181600" cy="990600"/>
          </a:xfrm>
          <a:prstGeom prst="rect">
            <a:avLst/>
          </a:prstGeom>
          <a:noFill/>
          <a:ln w="50800">
            <a:solidFill>
              <a:srgbClr val="99CC00"/>
            </a:solidFill>
            <a:miter lim="800000"/>
            <a:headEnd/>
            <a:tailEnd/>
          </a:ln>
        </p:spPr>
        <p:txBody>
          <a:bodyPr anchor="ctr"/>
          <a:lstStyle/>
          <a:p>
            <a:r>
              <a:rPr lang="it-IT" b="1">
                <a:solidFill>
                  <a:schemeClr val="bg2"/>
                </a:solidFill>
              </a:rPr>
              <a:t>Carcinoma </a:t>
            </a:r>
          </a:p>
          <a:p>
            <a:r>
              <a:rPr lang="it-IT" b="1">
                <a:solidFill>
                  <a:schemeClr val="bg2"/>
                </a:solidFill>
              </a:rPr>
              <a:t>Epatocellulare(HCC)</a:t>
            </a:r>
          </a:p>
        </p:txBody>
      </p:sp>
      <p:sp>
        <p:nvSpPr>
          <p:cNvPr id="69638" name="Rectangle 6"/>
          <p:cNvSpPr>
            <a:spLocks noGrp="1" noChangeArrowheads="1"/>
          </p:cNvSpPr>
          <p:nvPr>
            <p:ph type="body" idx="1"/>
          </p:nvPr>
        </p:nvSpPr>
        <p:spPr>
          <a:xfrm>
            <a:off x="990600" y="2362200"/>
            <a:ext cx="6324600" cy="2895600"/>
          </a:xfrm>
          <a:ln w="76200" cmpd="tri">
            <a:solidFill>
              <a:srgbClr val="0033CC"/>
            </a:solidFill>
          </a:ln>
        </p:spPr>
        <p:txBody>
          <a:bodyPr/>
          <a:lstStyle/>
          <a:p>
            <a:pPr eaLnBrk="1" hangingPunct="1">
              <a:defRPr/>
            </a:pPr>
            <a:r>
              <a:rPr lang="it-IT" sz="2400" b="1" i="1" smtClean="0">
                <a:solidFill>
                  <a:srgbClr val="003399"/>
                </a:solidFill>
                <a:effectLst>
                  <a:outerShdw blurRad="38100" dist="38100" dir="2700000" algn="tl">
                    <a:srgbClr val="C0C0C0"/>
                  </a:outerShdw>
                </a:effectLst>
                <a:latin typeface="Georgia" pitchFamily="18" charset="0"/>
              </a:rPr>
              <a:t>Personale sanitario</a:t>
            </a:r>
          </a:p>
          <a:p>
            <a:pPr eaLnBrk="1" hangingPunct="1">
              <a:defRPr/>
            </a:pPr>
            <a:r>
              <a:rPr lang="it-IT" sz="2400" b="1" i="1" smtClean="0">
                <a:solidFill>
                  <a:srgbClr val="003399"/>
                </a:solidFill>
                <a:effectLst>
                  <a:outerShdw blurRad="38100" dist="38100" dir="2700000" algn="tl">
                    <a:srgbClr val="C0C0C0"/>
                  </a:outerShdw>
                </a:effectLst>
                <a:latin typeface="Georgia" pitchFamily="18" charset="0"/>
              </a:rPr>
              <a:t>Produzione di PVC</a:t>
            </a:r>
          </a:p>
          <a:p>
            <a:pPr eaLnBrk="1" hangingPunct="1">
              <a:defRPr/>
            </a:pPr>
            <a:r>
              <a:rPr lang="it-IT" sz="2400" b="1" i="1" smtClean="0">
                <a:solidFill>
                  <a:srgbClr val="003399"/>
                </a:solidFill>
                <a:effectLst>
                  <a:outerShdw blurRad="38100" dist="38100" dir="2700000" algn="tl">
                    <a:srgbClr val="C0C0C0"/>
                  </a:outerShdw>
                </a:effectLst>
                <a:latin typeface="Georgia" pitchFamily="18" charset="0"/>
              </a:rPr>
              <a:t>Industrie con produzione di derivati di arsenico e insetticidi</a:t>
            </a:r>
          </a:p>
          <a:p>
            <a:pPr eaLnBrk="1" hangingPunct="1">
              <a:defRPr/>
            </a:pPr>
            <a:r>
              <a:rPr lang="it-IT" sz="2400" b="1" i="1" smtClean="0">
                <a:solidFill>
                  <a:srgbClr val="003399"/>
                </a:solidFill>
                <a:effectLst>
                  <a:outerShdw blurRad="38100" dist="38100" dir="2700000" algn="tl">
                    <a:srgbClr val="C0C0C0"/>
                  </a:outerShdw>
                </a:effectLst>
                <a:latin typeface="Georgia" pitchFamily="18" charset="0"/>
              </a:rPr>
              <a:t>Aflatossina (contaminazione da muffe)</a:t>
            </a:r>
          </a:p>
          <a:p>
            <a:pPr eaLnBrk="1" hangingPunct="1">
              <a:defRPr/>
            </a:pPr>
            <a:endParaRPr lang="it-IT" sz="2400" b="1" i="1" smtClean="0">
              <a:solidFill>
                <a:srgbClr val="003399"/>
              </a:solidFill>
              <a:effectLst>
                <a:outerShdw blurRad="38100" dist="38100" dir="2700000" algn="tl">
                  <a:srgbClr val="C0C0C0"/>
                </a:outerShdw>
              </a:effectLst>
              <a:latin typeface="Georgia" pitchFamily="18" charset="0"/>
            </a:endParaRPr>
          </a:p>
        </p:txBody>
      </p:sp>
      <p:sp>
        <p:nvSpPr>
          <p:cNvPr id="76807" name="Rectangle 7"/>
          <p:cNvSpPr>
            <a:spLocks noChangeArrowheads="1"/>
          </p:cNvSpPr>
          <p:nvPr/>
        </p:nvSpPr>
        <p:spPr bwMode="auto">
          <a:xfrm>
            <a:off x="914400" y="1295400"/>
            <a:ext cx="4876800" cy="822325"/>
          </a:xfrm>
          <a:prstGeom prst="rect">
            <a:avLst/>
          </a:prstGeom>
          <a:noFill/>
          <a:ln w="57150">
            <a:noFill/>
            <a:miter lim="800000"/>
            <a:headEnd/>
            <a:tailEnd/>
          </a:ln>
        </p:spPr>
        <p:txBody>
          <a:bodyPr>
            <a:spAutoFit/>
          </a:bodyPr>
          <a:lstStyle/>
          <a:p>
            <a:pPr>
              <a:spcBef>
                <a:spcPct val="20000"/>
              </a:spcBef>
            </a:pPr>
            <a:r>
              <a:rPr lang="it-IT" sz="2400">
                <a:solidFill>
                  <a:srgbClr val="000099"/>
                </a:solidFill>
              </a:rPr>
              <a:t>Settori o lavorazioni a rischio per il carcinoma epatocellulare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0" descr="18125_2sm"/>
          <p:cNvPicPr>
            <a:picLocks noChangeAspect="1" noChangeArrowheads="1"/>
          </p:cNvPicPr>
          <p:nvPr/>
        </p:nvPicPr>
        <p:blipFill>
          <a:blip r:embed="rId2" cstate="print">
            <a:lum bright="66000" contrast="-84000"/>
          </a:blip>
          <a:srcRect/>
          <a:stretch>
            <a:fillRect/>
          </a:stretch>
        </p:blipFill>
        <p:spPr bwMode="auto">
          <a:xfrm>
            <a:off x="304800" y="381000"/>
            <a:ext cx="8610600" cy="6303963"/>
          </a:xfrm>
          <a:prstGeom prst="rect">
            <a:avLst/>
          </a:prstGeom>
          <a:noFill/>
          <a:ln w="9525">
            <a:noFill/>
            <a:miter lim="800000"/>
            <a:headEnd/>
            <a:tailEnd/>
          </a:ln>
        </p:spPr>
      </p:pic>
      <p:sp>
        <p:nvSpPr>
          <p:cNvPr id="77827" name="Rectangle 4"/>
          <p:cNvSpPr>
            <a:spLocks noChangeArrowheads="1"/>
          </p:cNvSpPr>
          <p:nvPr/>
        </p:nvSpPr>
        <p:spPr bwMode="auto">
          <a:xfrm>
            <a:off x="5759450" y="115888"/>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77828" name="Rectangle 5"/>
          <p:cNvSpPr>
            <a:spLocks noChangeArrowheads="1"/>
          </p:cNvSpPr>
          <p:nvPr/>
        </p:nvSpPr>
        <p:spPr bwMode="auto">
          <a:xfrm>
            <a:off x="381000" y="76200"/>
            <a:ext cx="5181600" cy="990600"/>
          </a:xfrm>
          <a:prstGeom prst="rect">
            <a:avLst/>
          </a:prstGeom>
          <a:noFill/>
          <a:ln w="50800">
            <a:solidFill>
              <a:srgbClr val="99CC00"/>
            </a:solidFill>
            <a:miter lim="800000"/>
            <a:headEnd/>
            <a:tailEnd/>
          </a:ln>
        </p:spPr>
        <p:txBody>
          <a:bodyPr anchor="ctr"/>
          <a:lstStyle/>
          <a:p>
            <a:r>
              <a:rPr lang="it-IT" b="1">
                <a:solidFill>
                  <a:schemeClr val="bg2"/>
                </a:solidFill>
              </a:rPr>
              <a:t>Carcinoma </a:t>
            </a:r>
          </a:p>
          <a:p>
            <a:r>
              <a:rPr lang="it-IT" b="1">
                <a:solidFill>
                  <a:schemeClr val="bg2"/>
                </a:solidFill>
              </a:rPr>
              <a:t>Epatocellulare(HCC)</a:t>
            </a:r>
          </a:p>
        </p:txBody>
      </p:sp>
      <p:sp>
        <p:nvSpPr>
          <p:cNvPr id="77829" name="Rectangle 7"/>
          <p:cNvSpPr>
            <a:spLocks noChangeArrowheads="1"/>
          </p:cNvSpPr>
          <p:nvPr/>
        </p:nvSpPr>
        <p:spPr bwMode="auto">
          <a:xfrm>
            <a:off x="914400" y="1219200"/>
            <a:ext cx="4267200" cy="579438"/>
          </a:xfrm>
          <a:prstGeom prst="rect">
            <a:avLst/>
          </a:prstGeom>
          <a:noFill/>
          <a:ln w="57150">
            <a:noFill/>
            <a:miter lim="800000"/>
            <a:headEnd/>
            <a:tailEnd/>
          </a:ln>
        </p:spPr>
        <p:txBody>
          <a:bodyPr>
            <a:spAutoFit/>
          </a:bodyPr>
          <a:lstStyle/>
          <a:p>
            <a:pPr>
              <a:spcBef>
                <a:spcPct val="20000"/>
              </a:spcBef>
            </a:pPr>
            <a:r>
              <a:rPr lang="it-IT" sz="3200" b="1">
                <a:solidFill>
                  <a:srgbClr val="000099"/>
                </a:solidFill>
              </a:rPr>
              <a:t>Aspetto istologico</a:t>
            </a:r>
          </a:p>
        </p:txBody>
      </p:sp>
      <p:sp>
        <p:nvSpPr>
          <p:cNvPr id="70665" name="Rectangle 9"/>
          <p:cNvSpPr>
            <a:spLocks noGrp="1" noChangeArrowheads="1"/>
          </p:cNvSpPr>
          <p:nvPr>
            <p:ph type="body" idx="1"/>
          </p:nvPr>
        </p:nvSpPr>
        <p:spPr>
          <a:xfrm>
            <a:off x="381000" y="1981200"/>
            <a:ext cx="8305800" cy="4114800"/>
          </a:xfrm>
          <a:ln w="76200" cmpd="tri">
            <a:solidFill>
              <a:srgbClr val="0033CC"/>
            </a:solidFill>
          </a:ln>
        </p:spPr>
        <p:txBody>
          <a:bodyPr/>
          <a:lstStyle/>
          <a:p>
            <a:pPr eaLnBrk="1" hangingPunct="1">
              <a:defRPr/>
            </a:pPr>
            <a:r>
              <a:rPr lang="it-IT" sz="2800" b="1" i="1" smtClean="0">
                <a:solidFill>
                  <a:srgbClr val="003399"/>
                </a:solidFill>
                <a:effectLst>
                  <a:outerShdw blurRad="38100" dist="38100" dir="2700000" algn="tl">
                    <a:srgbClr val="C0C0C0"/>
                  </a:outerShdw>
                </a:effectLst>
                <a:latin typeface="Georgia" pitchFamily="18" charset="0"/>
              </a:rPr>
              <a:t>SPAZI PORTALI ASSENTI</a:t>
            </a:r>
          </a:p>
          <a:p>
            <a:pPr eaLnBrk="1" hangingPunct="1">
              <a:defRPr/>
            </a:pPr>
            <a:r>
              <a:rPr lang="it-IT" sz="2800" b="1" i="1" smtClean="0">
                <a:solidFill>
                  <a:srgbClr val="FF3300"/>
                </a:solidFill>
                <a:effectLst>
                  <a:outerShdw blurRad="38100" dist="38100" dir="2700000" algn="tl">
                    <a:srgbClr val="C0C0C0"/>
                  </a:outerShdw>
                </a:effectLst>
                <a:latin typeface="Georgia" pitchFamily="18" charset="0"/>
              </a:rPr>
              <a:t>BEN  DIFFERENZIATO</a:t>
            </a:r>
            <a:r>
              <a:rPr lang="it-IT" sz="2800" b="1" i="1" smtClean="0">
                <a:solidFill>
                  <a:srgbClr val="003399"/>
                </a:solidFill>
                <a:effectLst>
                  <a:outerShdw blurRad="38100" dist="38100" dir="2700000" algn="tl">
                    <a:srgbClr val="C0C0C0"/>
                  </a:outerShdw>
                </a:effectLst>
                <a:latin typeface="Georgia" pitchFamily="18" charset="0"/>
              </a:rPr>
              <a:t>: EPATOCITI CITOLOGICAMENTE POCO DIVERSI DAL NORMALE AGGREGATI IN </a:t>
            </a:r>
            <a:r>
              <a:rPr lang="it-IT" sz="2800" b="1" i="1" u="sng" smtClean="0">
                <a:solidFill>
                  <a:srgbClr val="003399"/>
                </a:solidFill>
                <a:effectLst>
                  <a:outerShdw blurRad="38100" dist="38100" dir="2700000" algn="tl">
                    <a:srgbClr val="C0C0C0"/>
                  </a:outerShdw>
                </a:effectLst>
                <a:latin typeface="Georgia" pitchFamily="18" charset="0"/>
              </a:rPr>
              <a:t>CORDONI MOLTO AMPI</a:t>
            </a:r>
            <a:r>
              <a:rPr lang="it-IT" sz="2800" b="1" i="1" smtClean="0">
                <a:solidFill>
                  <a:srgbClr val="003399"/>
                </a:solidFill>
                <a:effectLst>
                  <a:outerShdw blurRad="38100" dist="38100" dir="2700000" algn="tl">
                    <a:srgbClr val="C0C0C0"/>
                  </a:outerShdw>
                </a:effectLst>
                <a:latin typeface="Georgia" pitchFamily="18" charset="0"/>
              </a:rPr>
              <a:t> E IN </a:t>
            </a:r>
            <a:r>
              <a:rPr lang="it-IT" sz="2800" b="1" i="1" u="sng" smtClean="0">
                <a:solidFill>
                  <a:srgbClr val="003399"/>
                </a:solidFill>
                <a:effectLst>
                  <a:outerShdw blurRad="38100" dist="38100" dir="2700000" algn="tl">
                    <a:srgbClr val="C0C0C0"/>
                  </a:outerShdw>
                </a:effectLst>
                <a:latin typeface="Georgia" pitchFamily="18" charset="0"/>
              </a:rPr>
              <a:t>TUBULI</a:t>
            </a:r>
          </a:p>
          <a:p>
            <a:pPr eaLnBrk="1" hangingPunct="1">
              <a:defRPr/>
            </a:pPr>
            <a:r>
              <a:rPr lang="it-IT" sz="2800" b="1" i="1" smtClean="0">
                <a:solidFill>
                  <a:srgbClr val="FF3300"/>
                </a:solidFill>
                <a:effectLst>
                  <a:outerShdw blurRad="38100" dist="38100" dir="2700000" algn="tl">
                    <a:srgbClr val="C0C0C0"/>
                  </a:outerShdw>
                </a:effectLst>
                <a:latin typeface="Georgia" pitchFamily="18" charset="0"/>
              </a:rPr>
              <a:t>POCO  DIFFERENZIATO</a:t>
            </a:r>
            <a:r>
              <a:rPr lang="it-IT" sz="2800" b="1" i="1" smtClean="0">
                <a:solidFill>
                  <a:srgbClr val="003399"/>
                </a:solidFill>
                <a:effectLst>
                  <a:outerShdw blurRad="38100" dist="38100" dir="2700000" algn="tl">
                    <a:srgbClr val="C0C0C0"/>
                  </a:outerShdw>
                </a:effectLst>
                <a:latin typeface="Georgia" pitchFamily="18" charset="0"/>
              </a:rPr>
              <a:t>: EPATOCITI </a:t>
            </a:r>
            <a:r>
              <a:rPr lang="it-IT" sz="2800" b="1" i="1" u="sng" smtClean="0">
                <a:solidFill>
                  <a:srgbClr val="003399"/>
                </a:solidFill>
                <a:effectLst>
                  <a:outerShdw blurRad="38100" dist="38100" dir="2700000" algn="tl">
                    <a:srgbClr val="C0C0C0"/>
                  </a:outerShdw>
                </a:effectLst>
                <a:latin typeface="Georgia" pitchFamily="18" charset="0"/>
              </a:rPr>
              <a:t>ANAPLASTICI</a:t>
            </a:r>
            <a:r>
              <a:rPr lang="it-IT" sz="2800" b="1" i="1" smtClean="0">
                <a:solidFill>
                  <a:srgbClr val="003399"/>
                </a:solidFill>
                <a:effectLst>
                  <a:outerShdw blurRad="38100" dist="38100" dir="2700000" algn="tl">
                    <a:srgbClr val="C0C0C0"/>
                  </a:outerShdw>
                </a:effectLst>
                <a:latin typeface="Georgia" pitchFamily="18" charset="0"/>
              </a:rPr>
              <a:t> AGGREGATI IN MASSE PRIVE DI STRUTTURA</a:t>
            </a:r>
            <a:endParaRPr lang="it-IT" sz="2800" b="1" i="1" u="sng" smtClean="0">
              <a:solidFill>
                <a:srgbClr val="003399"/>
              </a:solidFill>
              <a:effectLst>
                <a:outerShdw blurRad="38100" dist="38100" dir="2700000" algn="tl">
                  <a:srgbClr val="C0C0C0"/>
                </a:outerShdw>
              </a:effectLst>
              <a:latin typeface="Georgia" pitchFamily="18" charset="0"/>
            </a:endParaRPr>
          </a:p>
          <a:p>
            <a:pPr eaLnBrk="1" hangingPunct="1">
              <a:buFontTx/>
              <a:buNone/>
              <a:defRPr/>
            </a:pPr>
            <a:endParaRPr lang="it-IT" sz="2800" b="1" i="1" u="sng" smtClean="0">
              <a:solidFill>
                <a:srgbClr val="003399"/>
              </a:solidFill>
              <a:effectLst>
                <a:outerShdw blurRad="38100" dist="38100" dir="2700000" algn="tl">
                  <a:srgbClr val="C0C0C0"/>
                </a:outerShdw>
              </a:effectLst>
              <a:latin typeface="Georgia"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18125_2sm"/>
          <p:cNvPicPr>
            <a:picLocks noChangeAspect="1" noChangeArrowheads="1"/>
          </p:cNvPicPr>
          <p:nvPr/>
        </p:nvPicPr>
        <p:blipFill>
          <a:blip r:embed="rId2" cstate="print">
            <a:lum bright="66000" contrast="-84000"/>
          </a:blip>
          <a:srcRect/>
          <a:stretch>
            <a:fillRect/>
          </a:stretch>
        </p:blipFill>
        <p:spPr bwMode="auto">
          <a:xfrm>
            <a:off x="304800" y="381000"/>
            <a:ext cx="8610600" cy="6303963"/>
          </a:xfrm>
          <a:prstGeom prst="rect">
            <a:avLst/>
          </a:prstGeom>
          <a:noFill/>
          <a:ln w="9525">
            <a:noFill/>
            <a:miter lim="800000"/>
            <a:headEnd/>
            <a:tailEnd/>
          </a:ln>
        </p:spPr>
      </p:pic>
      <p:sp>
        <p:nvSpPr>
          <p:cNvPr id="78851" name="Rectangle 3"/>
          <p:cNvSpPr>
            <a:spLocks noChangeArrowheads="1"/>
          </p:cNvSpPr>
          <p:nvPr/>
        </p:nvSpPr>
        <p:spPr bwMode="auto">
          <a:xfrm>
            <a:off x="5759450" y="115888"/>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78852" name="Rectangle 4"/>
          <p:cNvSpPr>
            <a:spLocks noChangeArrowheads="1"/>
          </p:cNvSpPr>
          <p:nvPr/>
        </p:nvSpPr>
        <p:spPr bwMode="auto">
          <a:xfrm>
            <a:off x="381000" y="76200"/>
            <a:ext cx="5181600" cy="990600"/>
          </a:xfrm>
          <a:prstGeom prst="rect">
            <a:avLst/>
          </a:prstGeom>
          <a:noFill/>
          <a:ln w="50800">
            <a:solidFill>
              <a:srgbClr val="99CC00"/>
            </a:solidFill>
            <a:miter lim="800000"/>
            <a:headEnd/>
            <a:tailEnd/>
          </a:ln>
        </p:spPr>
        <p:txBody>
          <a:bodyPr anchor="ctr"/>
          <a:lstStyle/>
          <a:p>
            <a:r>
              <a:rPr lang="it-IT" b="1">
                <a:solidFill>
                  <a:schemeClr val="bg2"/>
                </a:solidFill>
              </a:rPr>
              <a:t>Carcinoma </a:t>
            </a:r>
          </a:p>
          <a:p>
            <a:r>
              <a:rPr lang="it-IT" b="1">
                <a:solidFill>
                  <a:schemeClr val="bg2"/>
                </a:solidFill>
              </a:rPr>
              <a:t>Epatocellulare(HCC)</a:t>
            </a:r>
          </a:p>
        </p:txBody>
      </p:sp>
      <p:sp>
        <p:nvSpPr>
          <p:cNvPr id="78853" name="Rectangle 5"/>
          <p:cNvSpPr>
            <a:spLocks noChangeArrowheads="1"/>
          </p:cNvSpPr>
          <p:nvPr/>
        </p:nvSpPr>
        <p:spPr bwMode="auto">
          <a:xfrm>
            <a:off x="1981200" y="1173163"/>
            <a:ext cx="4267200" cy="579437"/>
          </a:xfrm>
          <a:prstGeom prst="rect">
            <a:avLst/>
          </a:prstGeom>
          <a:noFill/>
          <a:ln w="57150">
            <a:noFill/>
            <a:miter lim="800000"/>
            <a:headEnd/>
            <a:tailEnd/>
          </a:ln>
        </p:spPr>
        <p:txBody>
          <a:bodyPr>
            <a:spAutoFit/>
          </a:bodyPr>
          <a:lstStyle/>
          <a:p>
            <a:pPr>
              <a:spcBef>
                <a:spcPct val="20000"/>
              </a:spcBef>
            </a:pPr>
            <a:r>
              <a:rPr lang="it-IT" sz="3200" b="1">
                <a:solidFill>
                  <a:srgbClr val="000099"/>
                </a:solidFill>
              </a:rPr>
              <a:t>Quadro Clinico</a:t>
            </a:r>
          </a:p>
        </p:txBody>
      </p:sp>
      <p:sp>
        <p:nvSpPr>
          <p:cNvPr id="78854" name="Rectangle 8"/>
          <p:cNvSpPr>
            <a:spLocks noGrp="1" noChangeArrowheads="1"/>
          </p:cNvSpPr>
          <p:nvPr>
            <p:ph type="body" idx="1"/>
          </p:nvPr>
        </p:nvSpPr>
        <p:spPr>
          <a:xfrm>
            <a:off x="1371600" y="1828800"/>
            <a:ext cx="6400800" cy="4724400"/>
          </a:xfrm>
          <a:noFill/>
          <a:ln w="50800">
            <a:solidFill>
              <a:srgbClr val="FF0000"/>
            </a:solidFill>
          </a:ln>
        </p:spPr>
        <p:txBody>
          <a:bodyPr/>
          <a:lstStyle/>
          <a:p>
            <a:pPr algn="just" eaLnBrk="1" hangingPunct="1">
              <a:buClr>
                <a:srgbClr val="FFFF00"/>
              </a:buClr>
              <a:buSzPct val="110000"/>
              <a:buFont typeface="Wingdings 3" pitchFamily="18" charset="2"/>
              <a:buNone/>
            </a:pPr>
            <a:r>
              <a:rPr lang="it-IT" sz="2800" b="1" smtClean="0">
                <a:latin typeface="Garamond" pitchFamily="18" charset="0"/>
              </a:rPr>
              <a:t>Se piccolo e unifocale asintomatico </a:t>
            </a:r>
          </a:p>
          <a:p>
            <a:pPr lvl="1" algn="just" eaLnBrk="1" hangingPunct="1">
              <a:buClr>
                <a:srgbClr val="FFFF00"/>
              </a:buClr>
              <a:buSzPct val="110000"/>
              <a:buFont typeface="Wingdings 3" pitchFamily="18" charset="2"/>
              <a:buChar char="c"/>
            </a:pPr>
            <a:r>
              <a:rPr lang="it-IT" b="1" smtClean="0">
                <a:latin typeface="Garamond" pitchFamily="18" charset="0"/>
              </a:rPr>
              <a:t>In stadio iniziale ( sintomi sfumati)</a:t>
            </a:r>
          </a:p>
          <a:p>
            <a:pPr lvl="1" algn="just" eaLnBrk="1" hangingPunct="1">
              <a:buClr>
                <a:srgbClr val="FFFF00"/>
              </a:buClr>
              <a:buSzPct val="110000"/>
              <a:buFont typeface="Wingdings 3" pitchFamily="18" charset="2"/>
              <a:buChar char="c"/>
            </a:pPr>
            <a:r>
              <a:rPr lang="it-IT" b="1" smtClean="0">
                <a:latin typeface="Garamond" pitchFamily="18" charset="0"/>
              </a:rPr>
              <a:t>In stadio avanzato</a:t>
            </a:r>
          </a:p>
          <a:p>
            <a:pPr lvl="2" algn="just" eaLnBrk="1" hangingPunct="1">
              <a:buClr>
                <a:srgbClr val="FFFF00"/>
              </a:buClr>
              <a:buSzPct val="110000"/>
              <a:buFont typeface="Wingdings 3" pitchFamily="18" charset="2"/>
              <a:buChar char="c"/>
            </a:pPr>
            <a:r>
              <a:rPr lang="it-IT" b="1" smtClean="0">
                <a:latin typeface="Garamond" pitchFamily="18" charset="0"/>
              </a:rPr>
              <a:t> Calo ponderale</a:t>
            </a:r>
          </a:p>
          <a:p>
            <a:pPr lvl="2" algn="just" eaLnBrk="1" hangingPunct="1">
              <a:buClr>
                <a:srgbClr val="FFFF00"/>
              </a:buClr>
              <a:buSzPct val="110000"/>
              <a:buFont typeface="Wingdings 3" pitchFamily="18" charset="2"/>
              <a:buChar char="c"/>
            </a:pPr>
            <a:r>
              <a:rPr lang="it-IT" b="1" smtClean="0">
                <a:latin typeface="Garamond" pitchFamily="18" charset="0"/>
              </a:rPr>
              <a:t> Dolore</a:t>
            </a:r>
          </a:p>
          <a:p>
            <a:pPr lvl="2" algn="just" eaLnBrk="1" hangingPunct="1">
              <a:buClr>
                <a:srgbClr val="FFFF00"/>
              </a:buClr>
              <a:buSzPct val="110000"/>
              <a:buFont typeface="Wingdings 3" pitchFamily="18" charset="2"/>
              <a:buChar char="c"/>
            </a:pPr>
            <a:r>
              <a:rPr lang="it-IT" b="1" smtClean="0">
                <a:latin typeface="Garamond" pitchFamily="18" charset="0"/>
              </a:rPr>
              <a:t> Ittero</a:t>
            </a:r>
          </a:p>
          <a:p>
            <a:pPr lvl="2" algn="just" eaLnBrk="1" hangingPunct="1">
              <a:buClr>
                <a:srgbClr val="FFFF00"/>
              </a:buClr>
              <a:buSzPct val="110000"/>
              <a:buFont typeface="Wingdings 3" pitchFamily="18" charset="2"/>
              <a:buChar char="c"/>
            </a:pPr>
            <a:r>
              <a:rPr lang="it-IT" b="1" smtClean="0">
                <a:latin typeface="Garamond" pitchFamily="18" charset="0"/>
              </a:rPr>
              <a:t> Ascite</a:t>
            </a:r>
          </a:p>
          <a:p>
            <a:pPr lvl="2" algn="just" eaLnBrk="1" hangingPunct="1">
              <a:buClr>
                <a:srgbClr val="FFFF00"/>
              </a:buClr>
              <a:buSzPct val="110000"/>
              <a:buFont typeface="Wingdings 3" pitchFamily="18" charset="2"/>
              <a:buChar char="c"/>
            </a:pPr>
            <a:r>
              <a:rPr lang="it-IT" b="1" smtClean="0">
                <a:latin typeface="Garamond" pitchFamily="18" charset="0"/>
              </a:rPr>
              <a:t> Alterazine della coagulazione</a:t>
            </a:r>
          </a:p>
          <a:p>
            <a:pPr lvl="2" algn="just" eaLnBrk="1" hangingPunct="1">
              <a:buClr>
                <a:srgbClr val="FFFF00"/>
              </a:buClr>
              <a:buSzPct val="110000"/>
              <a:buFont typeface="Wingdings 3" pitchFamily="18" charset="2"/>
              <a:buChar char="c"/>
            </a:pPr>
            <a:r>
              <a:rPr lang="it-IT" b="1" smtClean="0">
                <a:latin typeface="Garamond" pitchFamily="18" charset="0"/>
              </a:rPr>
              <a:t> Ipertensione portale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8"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76200"/>
            <a:ext cx="9144000" cy="6858000"/>
          </a:xfrm>
          <a:prstGeom prst="rect">
            <a:avLst/>
          </a:prstGeom>
          <a:noFill/>
          <a:ln w="9525">
            <a:noFill/>
            <a:miter lim="800000"/>
            <a:headEnd/>
            <a:tailEnd/>
          </a:ln>
        </p:spPr>
      </p:pic>
      <p:sp>
        <p:nvSpPr>
          <p:cNvPr id="11267" name="Rectangle 3"/>
          <p:cNvSpPr>
            <a:spLocks noChangeArrowheads="1"/>
          </p:cNvSpPr>
          <p:nvPr/>
        </p:nvSpPr>
        <p:spPr bwMode="auto">
          <a:xfrm>
            <a:off x="228600" y="304800"/>
            <a:ext cx="6359525" cy="579438"/>
          </a:xfrm>
          <a:prstGeom prst="rect">
            <a:avLst/>
          </a:prstGeom>
          <a:noFill/>
          <a:ln w="9525">
            <a:noFill/>
            <a:miter lim="800000"/>
            <a:headEnd/>
            <a:tailEnd/>
          </a:ln>
        </p:spPr>
        <p:txBody>
          <a:bodyPr>
            <a:spAutoFit/>
          </a:bodyPr>
          <a:lstStyle/>
          <a:p>
            <a:pPr algn="l"/>
            <a:r>
              <a:rPr lang="it-IT" sz="3200" b="1">
                <a:solidFill>
                  <a:srgbClr val="FF3300"/>
                </a:solidFill>
                <a:cs typeface="Times New Roman" pitchFamily="18" charset="0"/>
              </a:rPr>
              <a:t>Principali sedi di neoplasia</a:t>
            </a:r>
          </a:p>
        </p:txBody>
      </p:sp>
      <p:sp>
        <p:nvSpPr>
          <p:cNvPr id="11268" name="Text Box 5"/>
          <p:cNvSpPr txBox="1">
            <a:spLocks noChangeArrowheads="1"/>
          </p:cNvSpPr>
          <p:nvPr/>
        </p:nvSpPr>
        <p:spPr bwMode="auto">
          <a:xfrm>
            <a:off x="838200" y="2362200"/>
            <a:ext cx="7010400" cy="3106738"/>
          </a:xfrm>
          <a:prstGeom prst="rect">
            <a:avLst/>
          </a:prstGeom>
          <a:noFill/>
          <a:ln w="25400">
            <a:solidFill>
              <a:srgbClr val="FF0000"/>
            </a:solidFill>
            <a:miter lim="800000"/>
            <a:headEnd/>
            <a:tailEnd/>
          </a:ln>
        </p:spPr>
        <p:txBody>
          <a:bodyPr>
            <a:spAutoFit/>
          </a:bodyPr>
          <a:lstStyle/>
          <a:p>
            <a:pPr algn="l">
              <a:buFontTx/>
              <a:buChar char="•"/>
            </a:pPr>
            <a:r>
              <a:rPr lang="it-IT" sz="2800" b="1">
                <a:solidFill>
                  <a:srgbClr val="009999"/>
                </a:solidFill>
              </a:rPr>
              <a:t> Mesoteli (membrane seriose)</a:t>
            </a:r>
          </a:p>
          <a:p>
            <a:pPr algn="l">
              <a:buFontTx/>
              <a:buChar char="•"/>
            </a:pPr>
            <a:r>
              <a:rPr lang="it-IT" sz="2800" b="1">
                <a:solidFill>
                  <a:srgbClr val="009999"/>
                </a:solidFill>
              </a:rPr>
              <a:t> Cavità nasali e paranasali</a:t>
            </a:r>
          </a:p>
          <a:p>
            <a:pPr algn="l">
              <a:buFontTx/>
              <a:buChar char="•"/>
            </a:pPr>
            <a:r>
              <a:rPr lang="it-IT" sz="2800" b="1">
                <a:solidFill>
                  <a:srgbClr val="009999"/>
                </a:solidFill>
              </a:rPr>
              <a:t> Fegato</a:t>
            </a:r>
          </a:p>
          <a:p>
            <a:pPr algn="l">
              <a:buFontTx/>
              <a:buChar char="•"/>
            </a:pPr>
            <a:r>
              <a:rPr lang="it-IT" sz="2800" b="1">
                <a:solidFill>
                  <a:srgbClr val="009999"/>
                </a:solidFill>
              </a:rPr>
              <a:t> Cute</a:t>
            </a:r>
          </a:p>
          <a:p>
            <a:pPr algn="l">
              <a:buFontTx/>
              <a:buChar char="•"/>
            </a:pPr>
            <a:r>
              <a:rPr lang="it-IT" sz="2800" b="1">
                <a:solidFill>
                  <a:srgbClr val="009999"/>
                </a:solidFill>
              </a:rPr>
              <a:t> Polmoni</a:t>
            </a:r>
          </a:p>
          <a:p>
            <a:pPr algn="l">
              <a:buFontTx/>
              <a:buChar char="•"/>
            </a:pPr>
            <a:r>
              <a:rPr lang="it-IT" sz="2800" b="1">
                <a:solidFill>
                  <a:srgbClr val="009999"/>
                </a:solidFill>
              </a:rPr>
              <a:t> Apparato emopoietico</a:t>
            </a:r>
          </a:p>
          <a:p>
            <a:pPr algn="l">
              <a:buFontTx/>
              <a:buChar char="•"/>
            </a:pPr>
            <a:r>
              <a:rPr lang="it-IT" sz="2800" b="1">
                <a:solidFill>
                  <a:srgbClr val="009999"/>
                </a:solidFill>
              </a:rPr>
              <a:t> Vie urinarie</a:t>
            </a:r>
          </a:p>
        </p:txBody>
      </p:sp>
      <p:sp>
        <p:nvSpPr>
          <p:cNvPr id="11269" name="Line 6"/>
          <p:cNvSpPr>
            <a:spLocks noChangeShapeType="1"/>
          </p:cNvSpPr>
          <p:nvPr/>
        </p:nvSpPr>
        <p:spPr bwMode="auto">
          <a:xfrm>
            <a:off x="107950" y="1196975"/>
            <a:ext cx="8785225" cy="0"/>
          </a:xfrm>
          <a:prstGeom prst="line">
            <a:avLst/>
          </a:prstGeom>
          <a:noFill/>
          <a:ln w="25400">
            <a:solidFill>
              <a:schemeClr val="tx1"/>
            </a:solidFill>
            <a:round/>
            <a:headEnd/>
            <a:tailEnd/>
          </a:ln>
        </p:spPr>
        <p:txBody>
          <a:bodyPr/>
          <a:lstStyle/>
          <a:p>
            <a:endParaRPr lang="it-IT"/>
          </a:p>
        </p:txBody>
      </p:sp>
      <p:sp>
        <p:nvSpPr>
          <p:cNvPr id="11270" name="Line 7"/>
          <p:cNvSpPr>
            <a:spLocks noChangeShapeType="1"/>
          </p:cNvSpPr>
          <p:nvPr/>
        </p:nvSpPr>
        <p:spPr bwMode="auto">
          <a:xfrm>
            <a:off x="107950" y="6669088"/>
            <a:ext cx="8785225" cy="0"/>
          </a:xfrm>
          <a:prstGeom prst="line">
            <a:avLst/>
          </a:prstGeom>
          <a:noFill/>
          <a:ln w="25400">
            <a:solidFill>
              <a:schemeClr val="tx1"/>
            </a:solidFill>
            <a:round/>
            <a:headEnd/>
            <a:tailEnd/>
          </a:ln>
        </p:spPr>
        <p:txBody>
          <a:bodyPr/>
          <a:lstStyle/>
          <a:p>
            <a:endParaRPr lang="it-IT"/>
          </a:p>
        </p:txBody>
      </p:sp>
      <p:sp>
        <p:nvSpPr>
          <p:cNvPr id="11271" name="Rectangle 9"/>
          <p:cNvSpPr>
            <a:spLocks noChangeArrowheads="1"/>
          </p:cNvSpPr>
          <p:nvPr/>
        </p:nvSpPr>
        <p:spPr bwMode="auto">
          <a:xfrm>
            <a:off x="6205538" y="152400"/>
            <a:ext cx="2903537"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7" descr="18125_2sm"/>
          <p:cNvPicPr>
            <a:picLocks noChangeAspect="1" noChangeArrowheads="1"/>
          </p:cNvPicPr>
          <p:nvPr/>
        </p:nvPicPr>
        <p:blipFill>
          <a:blip r:embed="rId2" cstate="print">
            <a:lum bright="66000" contrast="-84000"/>
          </a:blip>
          <a:srcRect/>
          <a:stretch>
            <a:fillRect/>
          </a:stretch>
        </p:blipFill>
        <p:spPr bwMode="auto">
          <a:xfrm>
            <a:off x="304800" y="381000"/>
            <a:ext cx="8610600" cy="6303963"/>
          </a:xfrm>
          <a:prstGeom prst="rect">
            <a:avLst/>
          </a:prstGeom>
          <a:noFill/>
          <a:ln w="9525">
            <a:noFill/>
            <a:miter lim="800000"/>
            <a:headEnd/>
            <a:tailEnd/>
          </a:ln>
        </p:spPr>
      </p:pic>
      <p:sp>
        <p:nvSpPr>
          <p:cNvPr id="79875" name="Rectangle 3"/>
          <p:cNvSpPr>
            <a:spLocks noChangeArrowheads="1"/>
          </p:cNvSpPr>
          <p:nvPr/>
        </p:nvSpPr>
        <p:spPr bwMode="auto">
          <a:xfrm>
            <a:off x="5759450" y="115888"/>
            <a:ext cx="3276600" cy="914400"/>
          </a:xfrm>
          <a:prstGeom prst="rect">
            <a:avLst/>
          </a:prstGeom>
          <a:solidFill>
            <a:srgbClr val="CCCCFF"/>
          </a:solidFill>
          <a:ln w="22225">
            <a:solidFill>
              <a:srgbClr val="FF0000"/>
            </a:solidFill>
            <a:miter lim="800000"/>
            <a:headEnd/>
            <a:tailEnd/>
          </a:ln>
        </p:spPr>
        <p:txBody>
          <a:bodyPr anchor="ctr"/>
          <a:lstStyle/>
          <a:p>
            <a:r>
              <a:rPr lang="it-IT" sz="2400" b="1">
                <a:solidFill>
                  <a:srgbClr val="FF3300"/>
                </a:solidFill>
              </a:rPr>
              <a:t>Neoplasie Occupazionali</a:t>
            </a:r>
          </a:p>
        </p:txBody>
      </p:sp>
      <p:sp>
        <p:nvSpPr>
          <p:cNvPr id="79876" name="Rectangle 4"/>
          <p:cNvSpPr>
            <a:spLocks noChangeArrowheads="1"/>
          </p:cNvSpPr>
          <p:nvPr/>
        </p:nvSpPr>
        <p:spPr bwMode="auto">
          <a:xfrm>
            <a:off x="381000" y="76200"/>
            <a:ext cx="5181600" cy="990600"/>
          </a:xfrm>
          <a:prstGeom prst="rect">
            <a:avLst/>
          </a:prstGeom>
          <a:noFill/>
          <a:ln w="50800">
            <a:solidFill>
              <a:srgbClr val="99CC00"/>
            </a:solidFill>
            <a:miter lim="800000"/>
            <a:headEnd/>
            <a:tailEnd/>
          </a:ln>
        </p:spPr>
        <p:txBody>
          <a:bodyPr anchor="ctr"/>
          <a:lstStyle/>
          <a:p>
            <a:r>
              <a:rPr lang="it-IT" b="1">
                <a:solidFill>
                  <a:schemeClr val="bg2"/>
                </a:solidFill>
              </a:rPr>
              <a:t>Carcinoma </a:t>
            </a:r>
          </a:p>
          <a:p>
            <a:r>
              <a:rPr lang="it-IT" b="1">
                <a:solidFill>
                  <a:schemeClr val="bg2"/>
                </a:solidFill>
              </a:rPr>
              <a:t>Epatocellulare(HCC)</a:t>
            </a:r>
          </a:p>
        </p:txBody>
      </p:sp>
      <p:sp>
        <p:nvSpPr>
          <p:cNvPr id="79877" name="Rectangle 5"/>
          <p:cNvSpPr>
            <a:spLocks noChangeArrowheads="1"/>
          </p:cNvSpPr>
          <p:nvPr/>
        </p:nvSpPr>
        <p:spPr bwMode="auto">
          <a:xfrm>
            <a:off x="1981200" y="1173163"/>
            <a:ext cx="4267200" cy="579437"/>
          </a:xfrm>
          <a:prstGeom prst="rect">
            <a:avLst/>
          </a:prstGeom>
          <a:noFill/>
          <a:ln w="57150">
            <a:noFill/>
            <a:miter lim="800000"/>
            <a:headEnd/>
            <a:tailEnd/>
          </a:ln>
        </p:spPr>
        <p:txBody>
          <a:bodyPr>
            <a:spAutoFit/>
          </a:bodyPr>
          <a:lstStyle/>
          <a:p>
            <a:pPr>
              <a:spcBef>
                <a:spcPct val="20000"/>
              </a:spcBef>
            </a:pPr>
            <a:r>
              <a:rPr lang="it-IT" sz="3200" b="1">
                <a:solidFill>
                  <a:srgbClr val="000099"/>
                </a:solidFill>
              </a:rPr>
              <a:t>Diagnosi</a:t>
            </a:r>
          </a:p>
        </p:txBody>
      </p:sp>
      <p:sp>
        <p:nvSpPr>
          <p:cNvPr id="79878" name="Rectangle 6"/>
          <p:cNvSpPr>
            <a:spLocks noGrp="1" noChangeArrowheads="1"/>
          </p:cNvSpPr>
          <p:nvPr>
            <p:ph type="body" idx="1"/>
          </p:nvPr>
        </p:nvSpPr>
        <p:spPr>
          <a:xfrm>
            <a:off x="1371600" y="1828800"/>
            <a:ext cx="6096000" cy="4648200"/>
          </a:xfrm>
          <a:noFill/>
          <a:ln w="50800">
            <a:solidFill>
              <a:srgbClr val="FF0000"/>
            </a:solidFill>
          </a:ln>
        </p:spPr>
        <p:txBody>
          <a:bodyPr/>
          <a:lstStyle/>
          <a:p>
            <a:pPr algn="just" eaLnBrk="1" hangingPunct="1">
              <a:lnSpc>
                <a:spcPct val="90000"/>
              </a:lnSpc>
              <a:buClr>
                <a:srgbClr val="FFFF66"/>
              </a:buClr>
              <a:buSzPct val="110000"/>
              <a:buFont typeface="Wingdings 3" pitchFamily="18" charset="2"/>
              <a:buChar char="c"/>
            </a:pPr>
            <a:r>
              <a:rPr lang="it-IT" sz="2400" b="1" i="1" smtClean="0">
                <a:latin typeface="Georgia" pitchFamily="18" charset="0"/>
                <a:sym typeface="Symbol" pitchFamily="18" charset="2"/>
              </a:rPr>
              <a:t>indici di funzionalità epatica</a:t>
            </a:r>
          </a:p>
          <a:p>
            <a:pPr algn="just" eaLnBrk="1" hangingPunct="1">
              <a:lnSpc>
                <a:spcPct val="90000"/>
              </a:lnSpc>
              <a:buClr>
                <a:srgbClr val="FFFF66"/>
              </a:buClr>
              <a:buSzPct val="110000"/>
              <a:buFont typeface="Wingdings 3" pitchFamily="18" charset="2"/>
              <a:buChar char="c"/>
            </a:pPr>
            <a:r>
              <a:rPr lang="it-IT" sz="2400" b="1" i="1" smtClean="0">
                <a:latin typeface="Georgia" pitchFamily="18" charset="0"/>
                <a:sym typeface="Symbol" pitchFamily="18" charset="2"/>
              </a:rPr>
              <a:t>alfa-fetoproteina</a:t>
            </a:r>
          </a:p>
          <a:p>
            <a:pPr algn="just" eaLnBrk="1" hangingPunct="1">
              <a:lnSpc>
                <a:spcPct val="90000"/>
              </a:lnSpc>
              <a:buClr>
                <a:srgbClr val="FFFF66"/>
              </a:buClr>
              <a:buSzPct val="110000"/>
              <a:buFont typeface="Wingdings 3" pitchFamily="18" charset="2"/>
              <a:buNone/>
            </a:pPr>
            <a:endParaRPr lang="it-IT" sz="2400" b="1" i="1" smtClean="0">
              <a:latin typeface="Georgia" pitchFamily="18" charset="0"/>
              <a:sym typeface="Symbol" pitchFamily="18" charset="2"/>
            </a:endParaRPr>
          </a:p>
          <a:p>
            <a:pPr algn="just" eaLnBrk="1" hangingPunct="1">
              <a:lnSpc>
                <a:spcPct val="90000"/>
              </a:lnSpc>
              <a:buClr>
                <a:srgbClr val="FFFF66"/>
              </a:buClr>
              <a:buSzPct val="110000"/>
              <a:buFont typeface="Wingdings 3" pitchFamily="18" charset="2"/>
              <a:buChar char="c"/>
            </a:pPr>
            <a:r>
              <a:rPr lang="it-IT" sz="2400" b="1" i="1" smtClean="0">
                <a:latin typeface="Georgia" pitchFamily="18" charset="0"/>
                <a:sym typeface="Symbol" pitchFamily="18" charset="2"/>
              </a:rPr>
              <a:t>Ecografia – Ecocolor-doppler</a:t>
            </a:r>
            <a:endParaRPr lang="it-IT" sz="2400" b="1" i="1" smtClean="0">
              <a:latin typeface="Georgia" pitchFamily="18" charset="0"/>
            </a:endParaRPr>
          </a:p>
          <a:p>
            <a:pPr algn="just" eaLnBrk="1" hangingPunct="1">
              <a:lnSpc>
                <a:spcPct val="90000"/>
              </a:lnSpc>
              <a:buClr>
                <a:srgbClr val="FFFF00"/>
              </a:buClr>
              <a:buSzPct val="110000"/>
              <a:buFont typeface="Wingdings 3" pitchFamily="18" charset="2"/>
              <a:buChar char="c"/>
            </a:pPr>
            <a:r>
              <a:rPr lang="it-IT" sz="2400" b="1" i="1" smtClean="0">
                <a:latin typeface="Georgia" pitchFamily="18" charset="0"/>
              </a:rPr>
              <a:t>TC e RMN</a:t>
            </a:r>
          </a:p>
          <a:p>
            <a:pPr algn="just" eaLnBrk="1" hangingPunct="1">
              <a:lnSpc>
                <a:spcPct val="90000"/>
              </a:lnSpc>
              <a:buClr>
                <a:srgbClr val="FFFF00"/>
              </a:buClr>
              <a:buSzPct val="110000"/>
              <a:buFont typeface="Wingdings 3" pitchFamily="18" charset="2"/>
              <a:buChar char="c"/>
            </a:pPr>
            <a:r>
              <a:rPr lang="it-IT" sz="2400" b="1" i="1" smtClean="0">
                <a:latin typeface="Georgia" pitchFamily="18" charset="0"/>
              </a:rPr>
              <a:t>PET</a:t>
            </a:r>
          </a:p>
          <a:p>
            <a:pPr algn="just" eaLnBrk="1" hangingPunct="1">
              <a:lnSpc>
                <a:spcPct val="90000"/>
              </a:lnSpc>
              <a:buClr>
                <a:srgbClr val="FF5027"/>
              </a:buClr>
              <a:buSzPct val="110000"/>
              <a:buFont typeface="Wingdings 3" pitchFamily="18" charset="2"/>
              <a:buChar char="c"/>
            </a:pPr>
            <a:r>
              <a:rPr lang="it-IT" sz="2400" b="1" i="1" smtClean="0">
                <a:solidFill>
                  <a:srgbClr val="FF5027"/>
                </a:solidFill>
                <a:latin typeface="Georgia" pitchFamily="18" charset="0"/>
              </a:rPr>
              <a:t>Arteriografia selettiva arteria epatica</a:t>
            </a:r>
          </a:p>
          <a:p>
            <a:pPr algn="just" eaLnBrk="1" hangingPunct="1">
              <a:lnSpc>
                <a:spcPct val="90000"/>
              </a:lnSpc>
              <a:buClr>
                <a:srgbClr val="F00000"/>
              </a:buClr>
              <a:buSzPct val="110000"/>
              <a:buFont typeface="Wingdings 3" pitchFamily="18" charset="2"/>
              <a:buChar char="c"/>
            </a:pPr>
            <a:r>
              <a:rPr lang="it-IT" sz="2400" b="1" i="1" smtClean="0">
                <a:solidFill>
                  <a:srgbClr val="F00000"/>
                </a:solidFill>
                <a:latin typeface="Georgia" pitchFamily="18" charset="0"/>
              </a:rPr>
              <a:t>Biopsia eco/TC guidata </a:t>
            </a:r>
          </a:p>
          <a:p>
            <a:pPr algn="just" eaLnBrk="1" hangingPunct="1">
              <a:lnSpc>
                <a:spcPct val="90000"/>
              </a:lnSpc>
              <a:buClr>
                <a:srgbClr val="F00000"/>
              </a:buClr>
              <a:buSzPct val="110000"/>
              <a:buFont typeface="Wingdings 3" pitchFamily="18" charset="2"/>
              <a:buChar char="c"/>
            </a:pPr>
            <a:r>
              <a:rPr lang="it-IT" sz="2400" b="1" i="1" smtClean="0">
                <a:solidFill>
                  <a:srgbClr val="F00000"/>
                </a:solidFill>
                <a:latin typeface="Georgia" pitchFamily="18" charset="0"/>
              </a:rPr>
              <a:t> Laparoscopia</a:t>
            </a:r>
          </a:p>
          <a:p>
            <a:pPr algn="just" eaLnBrk="1" hangingPunct="1">
              <a:lnSpc>
                <a:spcPct val="90000"/>
              </a:lnSpc>
              <a:buClr>
                <a:srgbClr val="F00000"/>
              </a:buClr>
              <a:buSzPct val="110000"/>
              <a:buFont typeface="Wingdings 3" pitchFamily="18" charset="2"/>
              <a:buChar char="c"/>
            </a:pPr>
            <a:r>
              <a:rPr lang="it-IT" sz="2400" b="1" i="1" smtClean="0">
                <a:solidFill>
                  <a:srgbClr val="F00000"/>
                </a:solidFill>
                <a:latin typeface="Georgia" pitchFamily="18" charset="0"/>
              </a:rPr>
              <a:t>Paracentesi</a:t>
            </a:r>
            <a:endParaRPr lang="it-IT" sz="2400" b="1" i="1" smtClean="0">
              <a:latin typeface="Georgia"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1000" y="304800"/>
            <a:ext cx="8458200" cy="6248400"/>
          </a:xfrm>
          <a:prstGeom prst="rect">
            <a:avLst/>
          </a:prstGeom>
          <a:noFill/>
          <a:ln w="28575">
            <a:noFill/>
            <a:miter lim="800000"/>
            <a:headEnd/>
            <a:tailEnd/>
          </a:ln>
        </p:spPr>
        <p:txBody>
          <a:bodyPr wrap="none" anchor="ctr"/>
          <a:lstStyle/>
          <a:p>
            <a:endParaRPr lang="en-GB" sz="2400">
              <a:solidFill>
                <a:schemeClr val="tx1"/>
              </a:solidFill>
              <a:latin typeface="Times New Roman" pitchFamily="18" charset="0"/>
            </a:endParaRPr>
          </a:p>
        </p:txBody>
      </p:sp>
      <p:sp>
        <p:nvSpPr>
          <p:cNvPr id="80899" name="WordArt 3"/>
          <p:cNvSpPr>
            <a:spLocks noChangeArrowheads="1" noChangeShapeType="1" noTextEdit="1"/>
          </p:cNvSpPr>
          <p:nvPr/>
        </p:nvSpPr>
        <p:spPr bwMode="auto">
          <a:xfrm>
            <a:off x="539750" y="115888"/>
            <a:ext cx="3905250" cy="371475"/>
          </a:xfrm>
          <a:prstGeom prst="rect">
            <a:avLst/>
          </a:prstGeom>
        </p:spPr>
        <p:txBody>
          <a:bodyPr wrap="none" fromWordArt="1">
            <a:prstTxWarp prst="textPlain">
              <a:avLst>
                <a:gd name="adj" fmla="val 50000"/>
              </a:avLst>
            </a:prstTxWarp>
          </a:bodyPr>
          <a:lstStyle/>
          <a:p>
            <a:r>
              <a:rPr lang="it-IT" sz="2400" kern="10" spc="480">
                <a:ln w="9525">
                  <a:noFill/>
                  <a:round/>
                  <a:headEnd/>
                  <a:tailEnd/>
                </a:ln>
                <a:gradFill rotWithShape="1">
                  <a:gsLst>
                    <a:gs pos="0">
                      <a:srgbClr val="0000FF"/>
                    </a:gs>
                    <a:gs pos="100000">
                      <a:srgbClr val="000076"/>
                    </a:gs>
                  </a:gsLst>
                  <a:lin ang="5400000" scaled="1"/>
                </a:gradFill>
                <a:effectLst>
                  <a:outerShdw dist="45791" dir="3378596" algn="ctr" rotWithShape="0">
                    <a:srgbClr val="4D4D4D"/>
                  </a:outerShdw>
                </a:effectLst>
                <a:latin typeface="Century Gothic"/>
              </a:rPr>
              <a:t>SOSTANZE CANCEROGENE</a:t>
            </a:r>
          </a:p>
        </p:txBody>
      </p:sp>
      <p:graphicFrame>
        <p:nvGraphicFramePr>
          <p:cNvPr id="131116" name="Group 44"/>
          <p:cNvGraphicFramePr>
            <a:graphicFrameLocks noGrp="1"/>
          </p:cNvGraphicFramePr>
          <p:nvPr/>
        </p:nvGraphicFramePr>
        <p:xfrm>
          <a:off x="107950" y="708025"/>
          <a:ext cx="8964613" cy="5849748"/>
        </p:xfrm>
        <a:graphic>
          <a:graphicData uri="http://schemas.openxmlformats.org/drawingml/2006/table">
            <a:tbl>
              <a:tblPr/>
              <a:tblGrid>
                <a:gridCol w="1079500"/>
                <a:gridCol w="182563"/>
                <a:gridCol w="2049462"/>
                <a:gridCol w="2449513"/>
                <a:gridCol w="3203575"/>
              </a:tblGrid>
              <a:tr h="6127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noProof="1" smtClean="0">
                          <a:ln>
                            <a:noFill/>
                          </a:ln>
                          <a:solidFill>
                            <a:schemeClr val="accent1"/>
                          </a:solidFill>
                          <a:effectLst/>
                          <a:latin typeface="Georgia" pitchFamily="18" charset="0"/>
                        </a:rPr>
                        <a:t>SOSTANZA</a:t>
                      </a:r>
                    </a:p>
                  </a:txBody>
                  <a:tcPr anchor="ctr" horzOverflow="overflow">
                    <a:lnL cap="flat">
                      <a:noFill/>
                    </a:lnL>
                    <a:lnR>
                      <a:noFill/>
                    </a:lnR>
                    <a:lnT cap="flat">
                      <a:noFill/>
                    </a:lnT>
                    <a:lnB>
                      <a:noFill/>
                    </a:lnB>
                    <a:lnTlToBr>
                      <a:noFill/>
                    </a:lnTlToBr>
                    <a:lnBlToTr>
                      <a:noFill/>
                    </a:lnBlToTr>
                    <a:noFill/>
                  </a:tcPr>
                </a:tc>
                <a:tc h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noProof="1" smtClean="0">
                          <a:ln>
                            <a:noFill/>
                          </a:ln>
                          <a:solidFill>
                            <a:schemeClr val="accent1"/>
                          </a:solidFill>
                          <a:effectLst/>
                          <a:latin typeface="Georgia" pitchFamily="18" charset="0"/>
                        </a:rPr>
                        <a:t>LAVORAZIONE</a:t>
                      </a: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POSSIBILI EFFETTI </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SULLA SALUTE</a:t>
                      </a: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noProof="1" smtClean="0">
                          <a:ln>
                            <a:noFill/>
                          </a:ln>
                          <a:solidFill>
                            <a:schemeClr val="accent1"/>
                          </a:solidFill>
                          <a:effectLst/>
                          <a:latin typeface="Georgia" pitchFamily="18" charset="0"/>
                        </a:rPr>
                        <a:t>PREVENZIONE TECNICA</a:t>
                      </a:r>
                    </a:p>
                  </a:txBody>
                  <a:tcPr anchor="ctr" horzOverflow="overflow">
                    <a:lnL>
                      <a:noFill/>
                    </a:lnL>
                    <a:lnR cap="flat">
                      <a:noFill/>
                    </a:lnR>
                    <a:lnT cap="flat">
                      <a:noFill/>
                    </a:lnT>
                    <a:lnB>
                      <a:noFill/>
                    </a:lnB>
                    <a:lnTlToBr>
                      <a:noFill/>
                    </a:lnTlToBr>
                    <a:lnBlToTr>
                      <a:noFill/>
                    </a:lnBlToTr>
                    <a:noFill/>
                  </a:tcPr>
                </a:tc>
              </a:tr>
              <a:tr h="137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noProof="1" smtClean="0">
                          <a:ln>
                            <a:noFill/>
                          </a:ln>
                          <a:solidFill>
                            <a:schemeClr val="accent1"/>
                          </a:solidFill>
                          <a:effectLst/>
                          <a:latin typeface="Georgia" pitchFamily="18" charset="0"/>
                        </a:rPr>
                        <a:t>AMIANTO</a:t>
                      </a:r>
                    </a:p>
                  </a:txBody>
                  <a:tcPr anchor="ctr"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 </a:t>
                      </a:r>
                      <a:r>
                        <a:rPr kumimoji="0" lang="it-IT" sz="1200" b="1" i="0" u="none" strike="noStrike" cap="none" normalizeH="0" baseline="0" noProof="1" smtClean="0">
                          <a:ln>
                            <a:noFill/>
                          </a:ln>
                          <a:solidFill>
                            <a:schemeClr val="accent1"/>
                          </a:solidFill>
                          <a:effectLst/>
                          <a:latin typeface="Georgia" pitchFamily="18" charset="0"/>
                        </a:rPr>
                        <a:t>Opere di rimozione</a:t>
                      </a:r>
                      <a:endParaRPr kumimoji="0" lang="it-IT" sz="1200" b="1" i="0" u="none" strike="noStrike" cap="none" normalizeH="0" baseline="0" smtClean="0">
                        <a:ln>
                          <a:noFill/>
                        </a:ln>
                        <a:solidFill>
                          <a:schemeClr val="accent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Tx/>
                        <a:buSzTx/>
                        <a:buFont typeface="Wingdings 2" pitchFamily="18" charset="2"/>
                        <a:buChar char="°"/>
                        <a:tabLst/>
                      </a:pPr>
                      <a:r>
                        <a:rPr kumimoji="0" lang="it-IT" sz="1200" b="1" i="0" u="none" strike="noStrike" cap="none" normalizeH="0" baseline="0" smtClean="0">
                          <a:ln>
                            <a:noFill/>
                          </a:ln>
                          <a:solidFill>
                            <a:schemeClr val="accent1"/>
                          </a:solidFill>
                          <a:effectLst/>
                          <a:latin typeface="Georgia" pitchFamily="18" charset="0"/>
                        </a:rPr>
                        <a:t>Opere di   </a:t>
                      </a:r>
                    </a:p>
                    <a:p>
                      <a:pPr marL="0" marR="0" lvl="0" indent="0" algn="l" defTabSz="914400" rtl="0" eaLnBrk="1" fontAlgn="base" latinLnBrk="0" hangingPunct="1">
                        <a:lnSpc>
                          <a:spcPct val="100000"/>
                        </a:lnSpc>
                        <a:spcBef>
                          <a:spcPct val="20000"/>
                        </a:spcBef>
                        <a:spcAft>
                          <a:spcPct val="0"/>
                        </a:spcAft>
                        <a:buClrTx/>
                        <a:buSzTx/>
                        <a:buFont typeface="Wingdings 2" pitchFamily="18" charset="2"/>
                        <a:buNone/>
                        <a:tabLst/>
                      </a:pP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demolizione</a:t>
                      </a:r>
                    </a:p>
                  </a:txBody>
                  <a:tcPr anchor="ctr" horzOverflow="overflow">
                    <a:lnL>
                      <a:noFill/>
                    </a:lnL>
                    <a:lnR>
                      <a:noFill/>
                    </a:lnR>
                    <a:lnT>
                      <a:noFill/>
                    </a:lnT>
                    <a:lnB>
                      <a:noFill/>
                    </a:lnB>
                    <a:lnTlToBr>
                      <a:noFill/>
                    </a:lnTlToBr>
                    <a:lnBlToTr>
                      <a:noFill/>
                    </a:lnBlToTr>
                    <a:noFill/>
                  </a:tcPr>
                </a:tc>
                <a:tc h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  </a:t>
                      </a:r>
                      <a:r>
                        <a:rPr kumimoji="0" lang="it-IT" sz="1200" b="1" i="0" u="none" strike="noStrike" cap="none" normalizeH="0" baseline="0" noProof="1" smtClean="0">
                          <a:ln>
                            <a:noFill/>
                          </a:ln>
                          <a:solidFill>
                            <a:schemeClr val="accent1"/>
                          </a:solidFill>
                          <a:effectLst/>
                          <a:latin typeface="Georgia" pitchFamily="18" charset="0"/>
                        </a:rPr>
                        <a:t>Mesotelioma Pleurico</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noProof="1" smtClean="0">
                          <a:ln>
                            <a:noFill/>
                          </a:ln>
                          <a:solidFill>
                            <a:schemeClr val="accent1"/>
                          </a:solidFill>
                          <a:effectLst/>
                          <a:latin typeface="Georgia" pitchFamily="18" charset="0"/>
                        </a:rPr>
                        <a:t> </a:t>
                      </a: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Cancro Polmonare</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noProof="1" smtClean="0">
                          <a:ln>
                            <a:noFill/>
                          </a:ln>
                          <a:solidFill>
                            <a:schemeClr val="accent1"/>
                          </a:solidFill>
                          <a:effectLst/>
                          <a:latin typeface="Georgia" pitchFamily="18" charset="0"/>
                        </a:rPr>
                        <a:t> </a:t>
                      </a: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Mesotelioma </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Peritoneale </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noProof="1" smtClean="0">
                          <a:ln>
                            <a:noFill/>
                          </a:ln>
                          <a:solidFill>
                            <a:schemeClr val="accent1"/>
                          </a:solidFill>
                          <a:effectLst/>
                          <a:latin typeface="Georgia" pitchFamily="18" charset="0"/>
                        </a:rPr>
                        <a:t> </a:t>
                      </a: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Asbestosi</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 </a:t>
                      </a:r>
                      <a:r>
                        <a:rPr kumimoji="0" lang="it-IT" sz="1200" b="1" i="0" u="none" strike="noStrike" cap="none" normalizeH="0" baseline="0" noProof="1" smtClean="0">
                          <a:ln>
                            <a:noFill/>
                          </a:ln>
                          <a:solidFill>
                            <a:schemeClr val="accent1"/>
                          </a:solidFill>
                          <a:effectLst/>
                          <a:latin typeface="Georgia" pitchFamily="18" charset="0"/>
                        </a:rPr>
                        <a:t> Aspirazione e ricambio dell’aria </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con filtri assoluti</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noProof="1" smtClean="0">
                          <a:ln>
                            <a:noFill/>
                          </a:ln>
                          <a:solidFill>
                            <a:schemeClr val="accent1"/>
                          </a:solidFill>
                          <a:effectLst/>
                          <a:latin typeface="Georgia" pitchFamily="18" charset="0"/>
                        </a:rPr>
                        <a:t> </a:t>
                      </a: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Indumenti mono-uso</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noProof="1" smtClean="0">
                          <a:ln>
                            <a:noFill/>
                          </a:ln>
                          <a:solidFill>
                            <a:schemeClr val="accent1"/>
                          </a:solidFill>
                          <a:effectLst/>
                          <a:latin typeface="Georgia" pitchFamily="18" charset="0"/>
                        </a:rPr>
                        <a:t> </a:t>
                      </a: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Respiratori personali </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con casco aerato</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noProof="1" smtClean="0">
                          <a:ln>
                            <a:noFill/>
                          </a:ln>
                          <a:solidFill>
                            <a:schemeClr val="accent1"/>
                          </a:solidFill>
                          <a:effectLst/>
                          <a:latin typeface="Georgia" pitchFamily="18" charset="0"/>
                        </a:rPr>
                        <a:t> </a:t>
                      </a: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Locali di decontaminazione</a:t>
                      </a:r>
                    </a:p>
                  </a:txBody>
                  <a:tcPr marL="90000" marR="90000" marT="46800" marB="46800" anchor="ctr" horzOverflow="overflow">
                    <a:lnL>
                      <a:noFill/>
                    </a:lnL>
                    <a:lnR cap="flat">
                      <a:noFill/>
                    </a:lnR>
                    <a:lnT>
                      <a:noFill/>
                    </a:lnT>
                    <a:lnB>
                      <a:noFill/>
                    </a:lnB>
                    <a:lnTlToBr>
                      <a:noFill/>
                    </a:lnTlToBr>
                    <a:lnBlToTr>
                      <a:noFill/>
                    </a:lnBlToTr>
                    <a:noFill/>
                  </a:tcPr>
                </a:tc>
              </a:tr>
              <a:tr h="215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noProof="1" smtClean="0">
                          <a:ln>
                            <a:noFill/>
                          </a:ln>
                          <a:solidFill>
                            <a:schemeClr val="accent1"/>
                          </a:solidFill>
                          <a:effectLst/>
                          <a:latin typeface="Georgia" pitchFamily="18" charset="0"/>
                        </a:rPr>
                        <a:t>OLII MINERALI</a:t>
                      </a:r>
                    </a:p>
                  </a:txBody>
                  <a:tcPr anchor="ctr"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Disarmo dei casseri</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(possono contenere </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IPA, PCB e </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NITROSAMMINE)</a:t>
                      </a:r>
                    </a:p>
                  </a:txBody>
                  <a:tcPr anchor="ctr" horzOverflow="overflow">
                    <a:lnL>
                      <a:noFill/>
                    </a:lnL>
                    <a:lnR>
                      <a:noFill/>
                    </a:lnR>
                    <a:lnT>
                      <a:noFill/>
                    </a:lnT>
                    <a:lnB>
                      <a:noFill/>
                    </a:lnB>
                    <a:lnTlToBr>
                      <a:noFill/>
                    </a:lnTlToBr>
                    <a:lnBlToTr>
                      <a:noFill/>
                    </a:lnBlToTr>
                    <a:noFill/>
                  </a:tcPr>
                </a:tc>
                <a:tc h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Dermatiti</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Neoplasie </a:t>
                      </a:r>
                      <a:r>
                        <a:rPr kumimoji="0" lang="it-IT" sz="1200" b="1" i="0" u="none" strike="noStrike" cap="none" normalizeH="0" baseline="0" smtClean="0">
                          <a:ln>
                            <a:noFill/>
                          </a:ln>
                          <a:solidFill>
                            <a:schemeClr val="accent1"/>
                          </a:solidFill>
                          <a:effectLst/>
                          <a:latin typeface="Georgia" pitchFamily="18" charset="0"/>
                        </a:rPr>
                        <a:t>c</a:t>
                      </a:r>
                      <a:r>
                        <a:rPr kumimoji="0" lang="it-IT" sz="1200" b="1" i="0" u="none" strike="noStrike" cap="none" normalizeH="0" baseline="0" noProof="1" smtClean="0">
                          <a:ln>
                            <a:noFill/>
                          </a:ln>
                          <a:solidFill>
                            <a:schemeClr val="accent1"/>
                          </a:solidFill>
                          <a:effectLst/>
                          <a:latin typeface="Georgia" pitchFamily="18" charset="0"/>
                        </a:rPr>
                        <a:t>utanee</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Neoplasie </a:t>
                      </a:r>
                      <a:r>
                        <a:rPr kumimoji="0" lang="it-IT" sz="1200" b="1" i="0" u="none" strike="noStrike" cap="none" normalizeH="0" baseline="0" smtClean="0">
                          <a:ln>
                            <a:noFill/>
                          </a:ln>
                          <a:solidFill>
                            <a:schemeClr val="accent1"/>
                          </a:solidFill>
                          <a:effectLst/>
                          <a:latin typeface="Georgia" pitchFamily="18" charset="0"/>
                        </a:rPr>
                        <a:t>p</a:t>
                      </a:r>
                      <a:r>
                        <a:rPr kumimoji="0" lang="it-IT" sz="1200" b="1" i="0" u="none" strike="noStrike" cap="none" normalizeH="0" baseline="0" noProof="1" smtClean="0">
                          <a:ln>
                            <a:noFill/>
                          </a:ln>
                          <a:solidFill>
                            <a:schemeClr val="accent1"/>
                          </a:solidFill>
                          <a:effectLst/>
                          <a:latin typeface="Georgia" pitchFamily="18" charset="0"/>
                        </a:rPr>
                        <a:t>olmonari</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2" pitchFamily="18" charset="2"/>
                        <a:buChar char="°"/>
                        <a:tabLst/>
                      </a:pPr>
                      <a:r>
                        <a:rPr kumimoji="0" lang="it-IT" sz="1200" b="1" i="0" u="none" strike="noStrike" cap="none" normalizeH="0" baseline="0" noProof="1" smtClean="0">
                          <a:ln>
                            <a:noFill/>
                          </a:ln>
                          <a:solidFill>
                            <a:schemeClr val="accent1"/>
                          </a:solidFill>
                          <a:effectLst/>
                          <a:latin typeface="Georgia" pitchFamily="18" charset="0"/>
                        </a:rPr>
                        <a:t>Vietarne l’uso</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Quando per ragioni di </a:t>
                      </a:r>
                      <a:r>
                        <a:rPr kumimoji="0" lang="it-IT" sz="1200" b="1" i="0" u="none" strike="noStrike" cap="none" normalizeH="0" baseline="0" smtClean="0">
                          <a:ln>
                            <a:noFill/>
                          </a:ln>
                          <a:solidFill>
                            <a:schemeClr val="accent1"/>
                          </a:solidFill>
                          <a:effectLst/>
                          <a:latin typeface="Georgia" pitchFamily="18" charset="0"/>
                        </a:rPr>
                        <a:t>  </a:t>
                      </a:r>
                    </a:p>
                    <a:p>
                      <a:pPr marL="0" marR="0" lvl="0" indent="0" algn="l" defTabSz="914400" rtl="0" eaLnBrk="1" fontAlgn="base" latinLnBrk="0" hangingPunct="1">
                        <a:lnSpc>
                          <a:spcPct val="100000"/>
                        </a:lnSpc>
                        <a:spcBef>
                          <a:spcPct val="20000"/>
                        </a:spcBef>
                        <a:spcAft>
                          <a:spcPct val="0"/>
                        </a:spcAft>
                        <a:buClrTx/>
                        <a:buSzTx/>
                        <a:buFont typeface="Wingdings 2" pitchFamily="18" charset="2"/>
                        <a:buNone/>
                        <a:tabLst/>
                      </a:pP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sveltimento</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d</a:t>
                      </a:r>
                      <a:r>
                        <a:rPr kumimoji="0" lang="it-IT" sz="1200" b="1" i="0" u="none" strike="noStrike" cap="none" normalizeH="0" baseline="0" noProof="1" smtClean="0">
                          <a:ln>
                            <a:noFill/>
                          </a:ln>
                          <a:solidFill>
                            <a:schemeClr val="accent1"/>
                          </a:solidFill>
                          <a:effectLst/>
                          <a:latin typeface="Georgia" pitchFamily="18" charset="0"/>
                        </a:rPr>
                        <a:t>el disarmo si devono utilizzare</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comunque</a:t>
                      </a:r>
                      <a:r>
                        <a:rPr kumimoji="0" lang="it-IT" sz="1200" b="1" i="0" u="none" strike="noStrike" cap="none" normalizeH="0" baseline="0" noProof="1" smtClean="0">
                          <a:ln>
                            <a:noFill/>
                          </a:ln>
                          <a:solidFill>
                            <a:schemeClr val="accent1"/>
                          </a:solidFill>
                          <a:effectLst/>
                          <a:latin typeface="Georgia" pitchFamily="18" charset="0"/>
                        </a:rPr>
                        <a:t>:</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Vietare l’uso degli oli</a:t>
                      </a:r>
                      <a:r>
                        <a:rPr kumimoji="0" lang="it-IT" sz="1200" b="1" i="0" u="none" strike="noStrike" cap="none" normalizeH="0" baseline="0" smtClean="0">
                          <a:ln>
                            <a:noFill/>
                          </a:ln>
                          <a:solidFill>
                            <a:schemeClr val="accent1"/>
                          </a:solidFill>
                          <a:effectLst/>
                          <a:latin typeface="Georgia" pitchFamily="18" charset="0"/>
                        </a:rPr>
                        <a:t>i</a:t>
                      </a:r>
                      <a:r>
                        <a:rPr kumimoji="0" lang="it-IT" sz="1200" b="1" i="0" u="none" strike="noStrike" cap="none" normalizeH="0" baseline="0" noProof="1" smtClean="0">
                          <a:ln>
                            <a:noFill/>
                          </a:ln>
                          <a:solidFill>
                            <a:schemeClr val="accent1"/>
                          </a:solidFill>
                          <a:effectLst/>
                          <a:latin typeface="Georgia" pitchFamily="18" charset="0"/>
                        </a:rPr>
                        <a:t> esausti</a:t>
                      </a:r>
                      <a:r>
                        <a:rPr kumimoji="0" lang="it-IT" sz="1200" b="1" i="0" u="none" strike="noStrike" cap="none" normalizeH="0" baseline="0" smtClean="0">
                          <a:ln>
                            <a:noFill/>
                          </a:ln>
                          <a:solidFill>
                            <a:schemeClr val="accent1"/>
                          </a:solidFill>
                          <a:effectLst/>
                          <a:latin typeface="Georgia" pitchFamily="18" charset="0"/>
                        </a:rPr>
                        <a:t>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Usare olii privi di PCB,</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nitrosammine e a basso</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 </a:t>
                      </a: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contenuto di IPA</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Maschere con filtro P</a:t>
                      </a:r>
                      <a:r>
                        <a:rPr kumimoji="0" lang="it-IT" sz="1200" b="1" i="0" u="none" strike="noStrike" cap="none" normalizeH="0" baseline="0" smtClean="0">
                          <a:ln>
                            <a:noFill/>
                          </a:ln>
                          <a:solidFill>
                            <a:schemeClr val="accent1"/>
                          </a:solidFill>
                          <a:effectLst/>
                          <a:latin typeface="Georgia" pitchFamily="18" charset="0"/>
                        </a:rPr>
                        <a:t>2</a:t>
                      </a:r>
                      <a:endParaRPr kumimoji="0" lang="it-IT" sz="1200" b="1" i="0" u="none" strike="noStrike" cap="none" normalizeH="0" baseline="-25000" noProof="1" smtClean="0">
                        <a:ln>
                          <a:noFill/>
                        </a:ln>
                        <a:solidFill>
                          <a:schemeClr val="accent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Guanti di gomma</a:t>
                      </a:r>
                    </a:p>
                  </a:txBody>
                  <a:tcPr anchor="ctr" horzOverflow="overflow">
                    <a:lnL>
                      <a:noFill/>
                    </a:lnL>
                    <a:lnR cap="flat">
                      <a:noFill/>
                    </a:lnR>
                    <a:lnT>
                      <a:noFill/>
                    </a:lnT>
                    <a:lnB>
                      <a:noFill/>
                    </a:lnB>
                    <a:lnTlToBr>
                      <a:noFill/>
                    </a:lnTlToBr>
                    <a:lnBlToTr>
                      <a:noFill/>
                    </a:lnBlToTr>
                    <a:noFill/>
                  </a:tcPr>
                </a:tc>
              </a:tr>
              <a:tr h="979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noProof="1" smtClean="0">
                          <a:ln>
                            <a:noFill/>
                          </a:ln>
                          <a:solidFill>
                            <a:schemeClr val="accent1"/>
                          </a:solidFill>
                          <a:effectLst/>
                          <a:latin typeface="Georgia" pitchFamily="18" charset="0"/>
                        </a:rPr>
                        <a:t>BITUMI E CATRAME</a:t>
                      </a:r>
                    </a:p>
                  </a:txBody>
                  <a:tcPr anchor="ctr"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Asfaltatura strade</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smtClean="0">
                          <a:ln>
                            <a:noFill/>
                          </a:ln>
                          <a:solidFill>
                            <a:schemeClr val="accent1"/>
                          </a:solidFill>
                          <a:effectLst/>
                          <a:latin typeface="Georgia" pitchFamily="18" charset="0"/>
                        </a:rPr>
                        <a:t> I</a:t>
                      </a:r>
                      <a:r>
                        <a:rPr kumimoji="0" lang="it-IT" sz="1200" b="1" i="0" u="none" strike="noStrike" cap="none" normalizeH="0" baseline="0" noProof="1" smtClean="0">
                          <a:ln>
                            <a:noFill/>
                          </a:ln>
                          <a:solidFill>
                            <a:schemeClr val="accent1"/>
                          </a:solidFill>
                          <a:effectLst/>
                          <a:latin typeface="Georgia" pitchFamily="18" charset="0"/>
                        </a:rPr>
                        <a:t>mperm</a:t>
                      </a:r>
                      <a:r>
                        <a:rPr kumimoji="0" lang="it-IT" sz="1200" b="1" i="0" u="none" strike="noStrike" cap="none" normalizeH="0" baseline="0" smtClean="0">
                          <a:ln>
                            <a:noFill/>
                          </a:ln>
                          <a:solidFill>
                            <a:schemeClr val="accent1"/>
                          </a:solidFill>
                          <a:effectLst/>
                          <a:latin typeface="Georgia" pitchFamily="18" charset="0"/>
                        </a:rPr>
                        <a:t>.</a:t>
                      </a:r>
                      <a:r>
                        <a:rPr kumimoji="0" lang="it-IT" sz="1200" b="1" i="0" u="none" strike="noStrike" cap="none" normalizeH="0" baseline="0" noProof="1" smtClean="0">
                          <a:ln>
                            <a:noFill/>
                          </a:ln>
                          <a:solidFill>
                            <a:schemeClr val="accent1"/>
                          </a:solidFill>
                          <a:effectLst/>
                          <a:latin typeface="Georgia" pitchFamily="18" charset="0"/>
                        </a:rPr>
                        <a:t> coperture</a:t>
                      </a:r>
                    </a:p>
                  </a:txBody>
                  <a:tcPr anchor="ctr" horzOverflow="overflow">
                    <a:lnL>
                      <a:noFill/>
                    </a:lnL>
                    <a:lnR>
                      <a:noFill/>
                    </a:lnR>
                    <a:lnT>
                      <a:noFill/>
                    </a:lnT>
                    <a:lnB>
                      <a:noFill/>
                    </a:lnB>
                    <a:lnTlToBr>
                      <a:noFill/>
                    </a:lnTlToBr>
                    <a:lnBlToTr>
                      <a:noFill/>
                    </a:lnBlToTr>
                    <a:noFill/>
                  </a:tcPr>
                </a:tc>
                <a:tc h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Congiuntiviti</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Neoplasie Cutanee </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a:t>
                      </a:r>
                      <a:r>
                        <a:rPr kumimoji="0" lang="it-IT" sz="1200" b="1" i="0" u="none" strike="noStrike" cap="none" normalizeH="0" baseline="0" smtClean="0">
                          <a:ln>
                            <a:noFill/>
                          </a:ln>
                          <a:solidFill>
                            <a:schemeClr val="accent1"/>
                          </a:solidFill>
                          <a:effectLst/>
                          <a:latin typeface="Georgia" pitchFamily="18" charset="0"/>
                        </a:rPr>
                        <a:t>Neoplasie </a:t>
                      </a:r>
                      <a:r>
                        <a:rPr kumimoji="0" lang="it-IT" sz="1200" b="1" i="0" u="none" strike="noStrike" cap="none" normalizeH="0" baseline="0" noProof="1" smtClean="0">
                          <a:ln>
                            <a:noFill/>
                          </a:ln>
                          <a:solidFill>
                            <a:schemeClr val="accent1"/>
                          </a:solidFill>
                          <a:effectLst/>
                          <a:latin typeface="Georgia" pitchFamily="18" charset="0"/>
                        </a:rPr>
                        <a:t>Polmonari</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Respiratori personali </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a:t>
                      </a:r>
                      <a:r>
                        <a:rPr kumimoji="0" lang="it-IT" sz="1200" b="1" i="0" u="none" strike="noStrike" cap="none" normalizeH="0" baseline="0" noProof="1" smtClean="0">
                          <a:ln>
                            <a:noFill/>
                          </a:ln>
                          <a:solidFill>
                            <a:schemeClr val="accent1"/>
                          </a:solidFill>
                          <a:effectLst/>
                          <a:latin typeface="Georgia" pitchFamily="18" charset="0"/>
                        </a:rPr>
                        <a:t>con casco aerato</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Maschere con filtro P</a:t>
                      </a:r>
                      <a:r>
                        <a:rPr kumimoji="0" lang="it-IT" sz="1200" b="1" i="0" u="none" strike="noStrike" cap="none" normalizeH="0" baseline="0" smtClean="0">
                          <a:ln>
                            <a:noFill/>
                          </a:ln>
                          <a:solidFill>
                            <a:schemeClr val="accent1"/>
                          </a:solidFill>
                          <a:effectLst/>
                          <a:latin typeface="Georgia" pitchFamily="18" charset="0"/>
                        </a:rPr>
                        <a:t>2</a:t>
                      </a:r>
                      <a:endParaRPr kumimoji="0" lang="it-IT" sz="1200" b="1" i="0" u="none" strike="noStrike" cap="none" normalizeH="0" baseline="-25000" noProof="1" smtClean="0">
                        <a:ln>
                          <a:noFill/>
                        </a:ln>
                        <a:solidFill>
                          <a:schemeClr val="accent1"/>
                        </a:solidFill>
                        <a:effectLst/>
                        <a:latin typeface="Georgia" pitchFamily="18" charset="0"/>
                      </a:endParaRPr>
                    </a:p>
                  </a:txBody>
                  <a:tcPr anchor="ctr" horzOverflow="overflow">
                    <a:lnL>
                      <a:noFill/>
                    </a:lnL>
                    <a:lnR cap="flat">
                      <a:noFill/>
                    </a:lnR>
                    <a:lnT>
                      <a:noFill/>
                    </a:lnT>
                    <a:lnB>
                      <a:noFill/>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noProof="1" smtClean="0">
                          <a:ln>
                            <a:noFill/>
                          </a:ln>
                          <a:solidFill>
                            <a:schemeClr val="accent1"/>
                          </a:solidFill>
                          <a:effectLst/>
                          <a:latin typeface="Georgia" pitchFamily="18" charset="0"/>
                        </a:rPr>
                        <a:t>POLVERI DI LEGNO</a:t>
                      </a:r>
                    </a:p>
                  </a:txBody>
                  <a:tcPr anchor="ctr" horzOverflow="overflow">
                    <a:lnL cap="flat">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Carpenteria in legno</a:t>
                      </a:r>
                      <a:r>
                        <a:rPr kumimoji="0" lang="it-IT" sz="1200" b="1" i="0" u="none" strike="noStrike" cap="none" normalizeH="0" baseline="0" smtClean="0">
                          <a:ln>
                            <a:noFill/>
                          </a:ln>
                          <a:solidFill>
                            <a:schemeClr val="accent1"/>
                          </a:solidFill>
                          <a:effectLst/>
                          <a:latin typeface="Georgia" pitchFamily="18" charset="0"/>
                        </a:rPr>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smtClean="0">
                          <a:ln>
                            <a:noFill/>
                          </a:ln>
                          <a:solidFill>
                            <a:schemeClr val="accent1"/>
                          </a:solidFill>
                          <a:effectLst/>
                          <a:latin typeface="Georgia" pitchFamily="18" charset="0"/>
                        </a:rPr>
                        <a:t> Posa pavimenti </a:t>
                      </a:r>
                      <a:br>
                        <a:rPr kumimoji="0" lang="it-IT" sz="1200" b="1" i="0" u="none" strike="noStrike" cap="none" normalizeH="0" baseline="0"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rPr>
                        <a:t>     in legno</a:t>
                      </a:r>
                      <a:endParaRPr kumimoji="0" lang="it-IT" sz="1200" b="1" i="0" u="none" strike="noStrike" cap="none" normalizeH="0" baseline="0" noProof="1" smtClean="0">
                        <a:ln>
                          <a:noFill/>
                        </a:ln>
                        <a:solidFill>
                          <a:schemeClr val="accent1"/>
                        </a:solidFill>
                        <a:effectLst/>
                        <a:latin typeface="Georgia" pitchFamily="18" charset="0"/>
                      </a:endParaRPr>
                    </a:p>
                  </a:txBody>
                  <a:tcPr anchor="ctr" horzOverflow="overflow">
                    <a:lnL>
                      <a:noFill/>
                    </a:lnL>
                    <a:lnR>
                      <a:noFill/>
                    </a:lnR>
                    <a:lnT>
                      <a:noFill/>
                    </a:lnT>
                    <a:lnB cap="flat">
                      <a:noFill/>
                    </a:lnB>
                    <a:lnTlToBr>
                      <a:noFill/>
                    </a:lnTlToBr>
                    <a:lnBlToTr>
                      <a:noFill/>
                    </a:lnBlToTr>
                    <a:noFill/>
                  </a:tcPr>
                </a:tc>
                <a:tc h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Tumori Naso-Sinusali</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Asma Bronchiale</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Sistemi di aspirazione</a:t>
                      </a:r>
                      <a:br>
                        <a:rPr kumimoji="0" lang="it-IT" sz="1200" b="1" i="0" u="none" strike="noStrike" cap="none" normalizeH="0" baseline="0" noProof="1" smtClean="0">
                          <a:ln>
                            <a:noFill/>
                          </a:ln>
                          <a:solidFill>
                            <a:schemeClr val="accent1"/>
                          </a:solidFill>
                          <a:effectLst/>
                          <a:latin typeface="Georgia" pitchFamily="18" charset="0"/>
                        </a:rPr>
                      </a:br>
                      <a:r>
                        <a:rPr kumimoji="0" lang="it-IT" sz="1200" b="1" i="0" u="none" strike="noStrike" cap="none" normalizeH="0" baseline="0" smtClean="0">
                          <a:ln>
                            <a:noFill/>
                          </a:ln>
                          <a:solidFill>
                            <a:schemeClr val="accent1"/>
                          </a:solidFill>
                          <a:effectLst/>
                          <a:latin typeface="Georgia" pitchFamily="18" charset="0"/>
                          <a:sym typeface="Wingdings 2" pitchFamily="18" charset="2"/>
                        </a:rPr>
                        <a:t></a:t>
                      </a:r>
                      <a:r>
                        <a:rPr kumimoji="0" lang="it-IT" sz="1200" b="1" i="0" u="none" strike="noStrike" cap="none" normalizeH="0" baseline="0" noProof="1" smtClean="0">
                          <a:ln>
                            <a:noFill/>
                          </a:ln>
                          <a:solidFill>
                            <a:schemeClr val="accent1"/>
                          </a:solidFill>
                          <a:effectLst/>
                          <a:latin typeface="Georgia" pitchFamily="18" charset="0"/>
                        </a:rPr>
                        <a:t> Mascherina antipolvere</a:t>
                      </a: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quinamento%20atmosferico"/>
          <p:cNvPicPr>
            <a:picLocks noChangeAspect="1" noChangeArrowheads="1"/>
          </p:cNvPicPr>
          <p:nvPr/>
        </p:nvPicPr>
        <p:blipFill>
          <a:blip r:embed="rId2" cstate="print">
            <a:clrChange>
              <a:clrFrom>
                <a:srgbClr val="D1A984"/>
              </a:clrFrom>
              <a:clrTo>
                <a:srgbClr val="D1A984">
                  <a:alpha val="0"/>
                </a:srgbClr>
              </a:clrTo>
            </a:clrChange>
            <a:lum bright="60000" contrast="36000"/>
          </a:blip>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ChangeArrowheads="1"/>
          </p:cNvSpPr>
          <p:nvPr/>
        </p:nvSpPr>
        <p:spPr bwMode="auto">
          <a:xfrm>
            <a:off x="3201988" y="3017838"/>
            <a:ext cx="6350" cy="6350"/>
          </a:xfrm>
          <a:prstGeom prst="rect">
            <a:avLst/>
          </a:prstGeom>
          <a:solidFill>
            <a:srgbClr val="000000"/>
          </a:solidFill>
          <a:ln w="9525">
            <a:noFill/>
            <a:miter lim="800000"/>
            <a:headEnd/>
            <a:tailEnd/>
          </a:ln>
        </p:spPr>
        <p:txBody>
          <a:bodyPr/>
          <a:lstStyle/>
          <a:p>
            <a:endParaRPr lang="it-IT"/>
          </a:p>
        </p:txBody>
      </p:sp>
      <p:sp>
        <p:nvSpPr>
          <p:cNvPr id="12292" name="Rectangle 4"/>
          <p:cNvSpPr>
            <a:spLocks noChangeArrowheads="1"/>
          </p:cNvSpPr>
          <p:nvPr/>
        </p:nvSpPr>
        <p:spPr bwMode="auto">
          <a:xfrm>
            <a:off x="6008688" y="3017838"/>
            <a:ext cx="6350" cy="6350"/>
          </a:xfrm>
          <a:prstGeom prst="rect">
            <a:avLst/>
          </a:prstGeom>
          <a:solidFill>
            <a:srgbClr val="000000"/>
          </a:solidFill>
          <a:ln w="9525">
            <a:noFill/>
            <a:miter lim="800000"/>
            <a:headEnd/>
            <a:tailEnd/>
          </a:ln>
        </p:spPr>
        <p:txBody>
          <a:bodyPr/>
          <a:lstStyle/>
          <a:p>
            <a:endParaRPr lang="it-IT"/>
          </a:p>
        </p:txBody>
      </p:sp>
      <p:sp>
        <p:nvSpPr>
          <p:cNvPr id="12293" name="Rectangle 5"/>
          <p:cNvSpPr>
            <a:spLocks noChangeArrowheads="1"/>
          </p:cNvSpPr>
          <p:nvPr/>
        </p:nvSpPr>
        <p:spPr bwMode="auto">
          <a:xfrm>
            <a:off x="3201988" y="5749925"/>
            <a:ext cx="6350" cy="6350"/>
          </a:xfrm>
          <a:prstGeom prst="rect">
            <a:avLst/>
          </a:prstGeom>
          <a:solidFill>
            <a:srgbClr val="000000"/>
          </a:solidFill>
          <a:ln w="9525">
            <a:noFill/>
            <a:miter lim="800000"/>
            <a:headEnd/>
            <a:tailEnd/>
          </a:ln>
        </p:spPr>
        <p:txBody>
          <a:bodyPr/>
          <a:lstStyle/>
          <a:p>
            <a:endParaRPr lang="it-IT"/>
          </a:p>
        </p:txBody>
      </p:sp>
      <p:sp>
        <p:nvSpPr>
          <p:cNvPr id="12294" name="Rectangle 6"/>
          <p:cNvSpPr>
            <a:spLocks noChangeArrowheads="1"/>
          </p:cNvSpPr>
          <p:nvPr/>
        </p:nvSpPr>
        <p:spPr bwMode="auto">
          <a:xfrm>
            <a:off x="6008688" y="5749925"/>
            <a:ext cx="6350" cy="6350"/>
          </a:xfrm>
          <a:prstGeom prst="rect">
            <a:avLst/>
          </a:prstGeom>
          <a:solidFill>
            <a:srgbClr val="000000"/>
          </a:solidFill>
          <a:ln w="9525">
            <a:noFill/>
            <a:miter lim="800000"/>
            <a:headEnd/>
            <a:tailEnd/>
          </a:ln>
        </p:spPr>
        <p:txBody>
          <a:bodyPr/>
          <a:lstStyle/>
          <a:p>
            <a:endParaRPr lang="it-IT"/>
          </a:p>
        </p:txBody>
      </p:sp>
      <p:sp>
        <p:nvSpPr>
          <p:cNvPr id="12295" name="Rectangle 7"/>
          <p:cNvSpPr>
            <a:spLocks noChangeArrowheads="1"/>
          </p:cNvSpPr>
          <p:nvPr/>
        </p:nvSpPr>
        <p:spPr bwMode="auto">
          <a:xfrm>
            <a:off x="1422400" y="6278563"/>
            <a:ext cx="41275" cy="198437"/>
          </a:xfrm>
          <a:prstGeom prst="rect">
            <a:avLst/>
          </a:prstGeom>
          <a:noFill/>
          <a:ln w="9525">
            <a:noFill/>
            <a:miter lim="800000"/>
            <a:headEnd/>
            <a:tailEnd/>
          </a:ln>
        </p:spPr>
        <p:txBody>
          <a:bodyPr wrap="none" lIns="0" tIns="0" rIns="0" bIns="0">
            <a:spAutoFit/>
          </a:bodyPr>
          <a:lstStyle/>
          <a:p>
            <a:pPr algn="l"/>
            <a:r>
              <a:rPr lang="it-IT" sz="1300">
                <a:solidFill>
                  <a:srgbClr val="000000"/>
                </a:solidFill>
                <a:latin typeface="Times New Roman" pitchFamily="18" charset="0"/>
              </a:rPr>
              <a:t> </a:t>
            </a:r>
            <a:endParaRPr lang="it-IT" sz="1800">
              <a:solidFill>
                <a:schemeClr val="tx1"/>
              </a:solidFill>
              <a:latin typeface="Arial" charset="0"/>
            </a:endParaRPr>
          </a:p>
        </p:txBody>
      </p:sp>
      <p:sp>
        <p:nvSpPr>
          <p:cNvPr id="12296" name="Rectangle 13"/>
          <p:cNvSpPr>
            <a:spLocks noChangeArrowheads="1"/>
          </p:cNvSpPr>
          <p:nvPr/>
        </p:nvSpPr>
        <p:spPr bwMode="auto">
          <a:xfrm>
            <a:off x="1763713" y="76200"/>
            <a:ext cx="5688012" cy="615950"/>
          </a:xfrm>
          <a:prstGeom prst="rect">
            <a:avLst/>
          </a:prstGeom>
          <a:solidFill>
            <a:srgbClr val="CCCCFF"/>
          </a:solidFill>
          <a:ln w="22225">
            <a:solidFill>
              <a:srgbClr val="FF0000"/>
            </a:solidFill>
            <a:miter lim="800000"/>
            <a:headEnd/>
            <a:tailEnd/>
          </a:ln>
        </p:spPr>
        <p:txBody>
          <a:bodyPr anchor="ctr"/>
          <a:lstStyle/>
          <a:p>
            <a:r>
              <a:rPr lang="it-IT" sz="2800">
                <a:solidFill>
                  <a:srgbClr val="FF3300"/>
                </a:solidFill>
              </a:rPr>
              <a:t>Neoplasie Occupazionali</a:t>
            </a:r>
          </a:p>
        </p:txBody>
      </p:sp>
      <p:pic>
        <p:nvPicPr>
          <p:cNvPr id="12297" name="Picture 264"/>
          <p:cNvPicPr>
            <a:picLocks noChangeAspect="1" noChangeArrowheads="1"/>
          </p:cNvPicPr>
          <p:nvPr/>
        </p:nvPicPr>
        <p:blipFill>
          <a:blip r:embed="rId3" cstate="print"/>
          <a:srcRect b="2559"/>
          <a:stretch>
            <a:fillRect/>
          </a:stretch>
        </p:blipFill>
        <p:spPr bwMode="auto">
          <a:xfrm>
            <a:off x="1428750" y="930275"/>
            <a:ext cx="6286500" cy="4875213"/>
          </a:xfrm>
          <a:prstGeom prst="rect">
            <a:avLst/>
          </a:prstGeom>
          <a:noFill/>
          <a:ln w="41275" algn="ctr">
            <a:solidFill>
              <a:srgbClr val="008000"/>
            </a:solidFill>
            <a:miter lim="800000"/>
            <a:headEnd/>
            <a:tailEnd/>
          </a:ln>
        </p:spPr>
      </p:pic>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57150"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3600" b="0" i="0" u="none" strike="noStrike" cap="none" normalizeH="0" baseline="0" smtClean="0">
            <a:ln>
              <a:noFill/>
            </a:ln>
            <a:solidFill>
              <a:srgbClr val="FF6600"/>
            </a:solidFill>
            <a:effectLst/>
            <a:latin typeface="Georgia" pitchFamily="18" charset="0"/>
          </a:defRPr>
        </a:defPPr>
      </a:lstStyle>
    </a:spDef>
    <a:lnDef>
      <a:spPr bwMode="auto">
        <a:xfrm>
          <a:off x="0" y="0"/>
          <a:ext cx="1" cy="1"/>
        </a:xfrm>
        <a:custGeom>
          <a:avLst/>
          <a:gdLst/>
          <a:ahLst/>
          <a:cxnLst/>
          <a:rect l="0" t="0" r="0" b="0"/>
          <a:pathLst/>
        </a:custGeom>
        <a:solidFill>
          <a:srgbClr val="FF0000"/>
        </a:solidFill>
        <a:ln w="57150"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3600" b="0" i="0" u="none" strike="noStrike" cap="none" normalizeH="0" baseline="0" smtClean="0">
            <a:ln>
              <a:noFill/>
            </a:ln>
            <a:solidFill>
              <a:srgbClr val="FF6600"/>
            </a:solidFill>
            <a:effectLst/>
            <a:latin typeface="Georgia"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TotalTime>
  <Words>3005</Words>
  <Application>Microsoft Office PowerPoint</Application>
  <PresentationFormat>Presentazione su schermo (4:3)</PresentationFormat>
  <Paragraphs>579</Paragraphs>
  <Slides>81</Slides>
  <Notes>14</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81</vt:i4>
      </vt:variant>
    </vt:vector>
  </HeadingPairs>
  <TitlesOfParts>
    <vt:vector size="85" baseType="lpstr">
      <vt:lpstr>Struttura predefinita</vt:lpstr>
      <vt:lpstr>Fotografia di Photo Editor</vt:lpstr>
      <vt:lpstr>Immagine bitmap</vt:lpstr>
      <vt:lpstr>Fotografia di Photo Editor </vt:lpstr>
      <vt:lpstr>Neoplasie Occupazionali</vt:lpstr>
      <vt:lpstr>Eziopatogenesi</vt:lpstr>
      <vt:lpstr>Diapositiva 3</vt:lpstr>
      <vt:lpstr>Diapositiva 4</vt:lpstr>
      <vt:lpstr>Prime osservazione di tumori professionali</vt:lpstr>
      <vt:lpstr>Diapositiva 6</vt:lpstr>
      <vt:lpstr>Diapositiva 7</vt:lpstr>
      <vt:lpstr>Diapositiva 8</vt:lpstr>
      <vt:lpstr>Diapositiva 9</vt:lpstr>
      <vt:lpstr>Diapositiva 10</vt:lpstr>
      <vt:lpstr>Diapositiva 11</vt:lpstr>
      <vt:lpstr>Diapositiva 12</vt:lpstr>
      <vt:lpstr>Diapositiva 13</vt:lpstr>
      <vt:lpstr>Diapositiva 14</vt:lpstr>
      <vt:lpstr>La cute</vt:lpstr>
      <vt:lpstr>I seni paranasali</vt:lpstr>
      <vt:lpstr>Il polmone e le sierose</vt:lpstr>
      <vt:lpstr>UTILIZZAZIONE DELL’AMIANTO</vt:lpstr>
      <vt:lpstr>Cos’è l’amianto?</vt:lpstr>
      <vt:lpstr>Diapositiva 20</vt:lpstr>
      <vt:lpstr>Diapositiva 21</vt:lpstr>
      <vt:lpstr>Diapositiva 22</vt:lpstr>
      <vt:lpstr>Dove si trova l’amianto?</vt:lpstr>
      <vt:lpstr>Dove si trova l’amianto?</vt:lpstr>
      <vt:lpstr>Diapositiva 25</vt:lpstr>
      <vt:lpstr>Diapositiva 26</vt:lpstr>
      <vt:lpstr>Diapositiva 27</vt:lpstr>
      <vt:lpstr>  PATOLOGIE ASBESTO-CORRELATE   </vt:lpstr>
      <vt:lpstr>Peculiarità del tessuto mesoteliale…..</vt:lpstr>
      <vt:lpstr>Mesotelioma pleurico</vt:lpstr>
      <vt:lpstr>Mesotelioma pleurico</vt:lpstr>
      <vt:lpstr> “Particella allungata che abbia un rapporto lunghezza/diametro &gt; 3:1.” * importanti dal punto di vista patogenetico: lunghezza &gt;5µm e diametro &lt;3 µm </vt:lpstr>
      <vt:lpstr>INCORPORAZIONE DELL’ASBESTO</vt:lpstr>
      <vt:lpstr>Patogenesi</vt:lpstr>
      <vt:lpstr>Diapositiva 35</vt:lpstr>
      <vt:lpstr>Diapositiva 36</vt:lpstr>
      <vt:lpstr>Diapositiva 37</vt:lpstr>
      <vt:lpstr>Diapositiva 38</vt:lpstr>
      <vt:lpstr>Diapositiva 39</vt:lpstr>
      <vt:lpstr>Patogenesi</vt:lpstr>
      <vt:lpstr>Reazione del polmone</vt:lpstr>
      <vt:lpstr>Le fibre ultrafini sono visibili solo in microscopia elettronica (TEM o SEM) !!  E sono filtrabili solo con filtri ad alta efficienza HEPA e maschere P3!!!</vt:lpstr>
      <vt:lpstr>IMMAGINI IN SEM (microscopia elettronica a scansione)</vt:lpstr>
      <vt:lpstr>Diapositiva 44</vt:lpstr>
      <vt:lpstr>Peculiarità anatomo funzionali della pleura…..</vt:lpstr>
      <vt:lpstr>Peculiarità anatomo funzionali della pleura…..</vt:lpstr>
      <vt:lpstr>Peculiarità anatomo funzionali della pleura…..</vt:lpstr>
      <vt:lpstr>La polverosità che l’amianto genera è costituita da percentuali molto variabili di fibre grandi, medie e ultrafine.</vt:lpstr>
      <vt:lpstr>Inoltre….</vt:lpstr>
      <vt:lpstr>Una neoplasia che fa eccezione: come e perchè</vt:lpstr>
      <vt:lpstr>Patogenesi del mesotelioma</vt:lpstr>
      <vt:lpstr>Periodo di latenza</vt:lpstr>
      <vt:lpstr>Dose risposta</vt:lpstr>
      <vt:lpstr>Altri mesoteliomi </vt:lpstr>
      <vt:lpstr>Quadro Clinico </vt:lpstr>
      <vt:lpstr>DIAGNOSI </vt:lpstr>
      <vt:lpstr>Mesotelioma: Prognosi</vt:lpstr>
      <vt:lpstr>Diapositiva 58</vt:lpstr>
      <vt:lpstr>Diapositiva 59</vt:lpstr>
      <vt:lpstr>Mesotelioma</vt:lpstr>
      <vt:lpstr>Aspetti medico legali alla luce delle nuove acquisizioni scientifiche</vt:lpstr>
      <vt:lpstr>Carcinoma Polmonare</vt:lpstr>
      <vt:lpstr>Carcinoma Polmonare</vt:lpstr>
      <vt:lpstr>Carcinoma Polmonare</vt:lpstr>
      <vt:lpstr>Carcinoma Polmonare</vt:lpstr>
      <vt:lpstr>Differenze del mesotelioma  con il carcinoma polmonare</vt:lpstr>
      <vt:lpstr>Diapositiva 67</vt:lpstr>
      <vt:lpstr>Neoplasia vie  urinarie</vt:lpstr>
      <vt:lpstr>Neoplasia vie  urinarie</vt:lpstr>
      <vt:lpstr> Neoplasia Vie Urinarie </vt:lpstr>
      <vt:lpstr>Neoplasia vie  urinarie</vt:lpstr>
      <vt:lpstr>Neoplasia vie  urinarie</vt:lpstr>
      <vt:lpstr>Diapositiva 73</vt:lpstr>
      <vt:lpstr>Definizione: Tumore maligno del fegato caratterizzato dalla proliferazione di cellule neoplastiche in stroma collageno a formare strutture vascolari capillari e papillari </vt:lpstr>
      <vt:lpstr>Definizione Tumore maligno del fegato che origina degli epatociti.</vt:lpstr>
      <vt:lpstr>Diapositiva 76</vt:lpstr>
      <vt:lpstr>Diapositiva 77</vt:lpstr>
      <vt:lpstr>Diapositiva 78</vt:lpstr>
      <vt:lpstr>Diapositiva 79</vt:lpstr>
      <vt:lpstr>Diapositiva 80</vt:lpstr>
      <vt:lpstr>Diapositiva 81</vt:lpstr>
    </vt:vector>
  </TitlesOfParts>
  <Company>ptv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Neoplasie Occupazionali</dc:title>
  <dc:creator>sommag</dc:creator>
  <cp:lastModifiedBy>Zorzet</cp:lastModifiedBy>
  <cp:revision>182</cp:revision>
  <dcterms:created xsi:type="dcterms:W3CDTF">2009-01-15T15:21:10Z</dcterms:created>
  <dcterms:modified xsi:type="dcterms:W3CDTF">2017-11-28T12:09:45Z</dcterms:modified>
</cp:coreProperties>
</file>