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7"/>
  </p:notesMasterIdLst>
  <p:sldIdLst>
    <p:sldId id="358" r:id="rId2"/>
    <p:sldId id="359" r:id="rId3"/>
    <p:sldId id="360" r:id="rId4"/>
    <p:sldId id="361" r:id="rId5"/>
    <p:sldId id="362" r:id="rId6"/>
    <p:sldId id="364" r:id="rId7"/>
    <p:sldId id="365" r:id="rId8"/>
    <p:sldId id="367" r:id="rId9"/>
    <p:sldId id="369" r:id="rId10"/>
    <p:sldId id="371" r:id="rId11"/>
    <p:sldId id="373" r:id="rId12"/>
    <p:sldId id="374" r:id="rId13"/>
    <p:sldId id="375" r:id="rId14"/>
    <p:sldId id="376" r:id="rId15"/>
    <p:sldId id="377" r:id="rId16"/>
    <p:sldId id="378" r:id="rId17"/>
    <p:sldId id="379" r:id="rId18"/>
    <p:sldId id="380" r:id="rId19"/>
    <p:sldId id="381"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349" r:id="rId35"/>
    <p:sldId id="272" r:id="rId36"/>
    <p:sldId id="273" r:id="rId37"/>
    <p:sldId id="274" r:id="rId38"/>
    <p:sldId id="275" r:id="rId39"/>
    <p:sldId id="350" r:id="rId40"/>
    <p:sldId id="276" r:id="rId41"/>
    <p:sldId id="277" r:id="rId42"/>
    <p:sldId id="351"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354" r:id="rId64"/>
    <p:sldId id="300" r:id="rId65"/>
    <p:sldId id="301" r:id="rId66"/>
    <p:sldId id="352" r:id="rId67"/>
    <p:sldId id="353" r:id="rId68"/>
    <p:sldId id="303" r:id="rId69"/>
    <p:sldId id="304" r:id="rId70"/>
    <p:sldId id="305" r:id="rId71"/>
    <p:sldId id="345" r:id="rId72"/>
    <p:sldId id="343" r:id="rId73"/>
    <p:sldId id="307" r:id="rId74"/>
    <p:sldId id="308" r:id="rId75"/>
    <p:sldId id="310" r:id="rId76"/>
    <p:sldId id="311" r:id="rId77"/>
    <p:sldId id="355" r:id="rId78"/>
    <p:sldId id="346" r:id="rId79"/>
    <p:sldId id="348" r:id="rId80"/>
    <p:sldId id="356" r:id="rId81"/>
    <p:sldId id="357" r:id="rId82"/>
    <p:sldId id="317" r:id="rId83"/>
    <p:sldId id="318" r:id="rId84"/>
    <p:sldId id="347" r:id="rId85"/>
    <p:sldId id="319" r:id="rId86"/>
    <p:sldId id="320" r:id="rId87"/>
    <p:sldId id="322" r:id="rId88"/>
    <p:sldId id="323" r:id="rId89"/>
    <p:sldId id="324" r:id="rId90"/>
    <p:sldId id="325" r:id="rId91"/>
    <p:sldId id="326" r:id="rId92"/>
    <p:sldId id="327" r:id="rId93"/>
    <p:sldId id="328" r:id="rId94"/>
    <p:sldId id="329" r:id="rId95"/>
    <p:sldId id="330" r:id="rId96"/>
    <p:sldId id="425" r:id="rId97"/>
    <p:sldId id="426" r:id="rId98"/>
    <p:sldId id="384" r:id="rId99"/>
    <p:sldId id="385" r:id="rId100"/>
    <p:sldId id="388" r:id="rId101"/>
    <p:sldId id="389" r:id="rId102"/>
    <p:sldId id="399" r:id="rId103"/>
    <p:sldId id="403" r:id="rId104"/>
    <p:sldId id="404" r:id="rId105"/>
    <p:sldId id="405" r:id="rId106"/>
    <p:sldId id="427" r:id="rId107"/>
    <p:sldId id="428" r:id="rId108"/>
    <p:sldId id="429" r:id="rId109"/>
    <p:sldId id="430" r:id="rId110"/>
    <p:sldId id="431" r:id="rId111"/>
    <p:sldId id="432" r:id="rId112"/>
    <p:sldId id="433" r:id="rId113"/>
    <p:sldId id="434" r:id="rId114"/>
    <p:sldId id="435" r:id="rId115"/>
    <p:sldId id="436" r:id="rId116"/>
    <p:sldId id="437" r:id="rId117"/>
    <p:sldId id="406" r:id="rId118"/>
    <p:sldId id="407" r:id="rId119"/>
    <p:sldId id="408" r:id="rId120"/>
    <p:sldId id="409" r:id="rId121"/>
    <p:sldId id="410" r:id="rId122"/>
    <p:sldId id="411" r:id="rId123"/>
    <p:sldId id="412" r:id="rId124"/>
    <p:sldId id="413" r:id="rId125"/>
    <p:sldId id="414" r:id="rId126"/>
    <p:sldId id="415" r:id="rId127"/>
    <p:sldId id="416" r:id="rId128"/>
    <p:sldId id="417" r:id="rId129"/>
    <p:sldId id="418" r:id="rId130"/>
    <p:sldId id="419" r:id="rId131"/>
    <p:sldId id="420" r:id="rId132"/>
    <p:sldId id="421" r:id="rId133"/>
    <p:sldId id="422" r:id="rId134"/>
    <p:sldId id="423" r:id="rId135"/>
    <p:sldId id="424" r:id="rId136"/>
  </p:sldIdLst>
  <p:sldSz cx="10288588"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260" y="-132"/>
      </p:cViewPr>
      <p:guideLst>
        <p:guide orient="horz" pos="2160"/>
        <p:guide pos="3240"/>
      </p:guideLst>
    </p:cSldViewPr>
  </p:slideViewPr>
  <p:notesTextViewPr>
    <p:cViewPr>
      <p:scale>
        <a:sx n="100" d="100"/>
        <a:sy n="100" d="100"/>
      </p:scale>
      <p:origin x="0" y="0"/>
    </p:cViewPr>
  </p:notesTextViewPr>
  <p:sorterViewPr>
    <p:cViewPr>
      <p:scale>
        <a:sx n="66" d="100"/>
        <a:sy n="66" d="100"/>
      </p:scale>
      <p:origin x="0" y="789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Rectangle 1"/>
          <p:cNvSpPr/>
          <p:nvPr/>
        </p:nvSpPr>
        <p:spPr>
          <a:xfrm>
            <a:off x="0" y="0"/>
            <a:ext cx="6858000" cy="9144000"/>
          </a:xfrm>
          <a:prstGeom prst="rect">
            <a:avLst/>
          </a:prstGeom>
          <a:solidFill>
            <a:srgbClr val="FFFFFF"/>
          </a:solidFill>
          <a:ln>
            <a:noFill/>
          </a:ln>
        </p:spPr>
      </p:sp>
      <p:sp>
        <p:nvSpPr>
          <p:cNvPr id="42" name="PlaceHolder 2"/>
          <p:cNvSpPr>
            <a:spLocks noGrp="1"/>
          </p:cNvSpPr>
          <p:nvPr>
            <p:ph type="hdr"/>
          </p:nvPr>
        </p:nvSpPr>
        <p:spPr>
          <a:xfrm>
            <a:off x="-360" y="0"/>
            <a:ext cx="2971800" cy="457200"/>
          </a:xfrm>
          <a:prstGeom prst="rect">
            <a:avLst/>
          </a:prstGeom>
        </p:spPr>
        <p:txBody>
          <a:bodyPr lIns="90000" tIns="46800" rIns="90000" bIns="46800"/>
          <a:lstStyle/>
          <a:p>
            <a:endParaRPr lang="en-US" sz="2400" b="0" strike="noStrike" spc="-1">
              <a:solidFill>
                <a:srgbClr val="000000"/>
              </a:solidFill>
              <a:uFill>
                <a:solidFill>
                  <a:srgbClr val="FFFFFF"/>
                </a:solidFill>
              </a:uFill>
              <a:latin typeface="Times New Roman"/>
            </a:endParaRPr>
          </a:p>
        </p:txBody>
      </p:sp>
      <p:sp>
        <p:nvSpPr>
          <p:cNvPr id="43" name="PlaceHolder 3"/>
          <p:cNvSpPr>
            <a:spLocks noGrp="1"/>
          </p:cNvSpPr>
          <p:nvPr>
            <p:ph type="dt"/>
          </p:nvPr>
        </p:nvSpPr>
        <p:spPr>
          <a:xfrm>
            <a:off x="3884400" y="0"/>
            <a:ext cx="2971800" cy="457200"/>
          </a:xfrm>
          <a:prstGeom prst="rect">
            <a:avLst/>
          </a:prstGeom>
        </p:spPr>
        <p:txBody>
          <a:bodyPr lIns="90000" tIns="46800" rIns="90000" bIns="46800"/>
          <a:lstStyle/>
          <a:p>
            <a:endParaRPr lang="en-US" sz="2400" b="0" strike="noStrike" spc="-1">
              <a:solidFill>
                <a:srgbClr val="000000"/>
              </a:solidFill>
              <a:uFill>
                <a:solidFill>
                  <a:srgbClr val="FFFFFF"/>
                </a:solidFill>
              </a:uFill>
              <a:latin typeface="Times New Roman"/>
            </a:endParaRPr>
          </a:p>
        </p:txBody>
      </p:sp>
      <p:sp>
        <p:nvSpPr>
          <p:cNvPr id="44" name="PlaceHolder 4"/>
          <p:cNvSpPr>
            <a:spLocks noGrp="1"/>
          </p:cNvSpPr>
          <p:nvPr>
            <p:ph type="body"/>
          </p:nvPr>
        </p:nvSpPr>
        <p:spPr>
          <a:xfrm>
            <a:off x="685800" y="4343400"/>
            <a:ext cx="5486400" cy="4114800"/>
          </a:xfrm>
          <a:prstGeom prst="rect">
            <a:avLst/>
          </a:prstGeom>
        </p:spPr>
        <p:txBody>
          <a:bodyPr lIns="90000" tIns="46800" rIns="90000" bIns="46800"/>
          <a:lstStyle/>
          <a:p>
            <a:r>
              <a:rPr lang="en-US" sz="1200" b="0" strike="noStrike" spc="-1">
                <a:solidFill>
                  <a:srgbClr val="000000"/>
                </a:solidFill>
                <a:uFill>
                  <a:solidFill>
                    <a:srgbClr val="FFFFFF"/>
                  </a:solidFill>
                </a:uFill>
                <a:latin typeface="Times New Roman"/>
              </a:rPr>
              <a:t>Click to edit the notes format</a:t>
            </a:r>
          </a:p>
        </p:txBody>
      </p:sp>
      <p:sp>
        <p:nvSpPr>
          <p:cNvPr id="45" name="PlaceHolder 5"/>
          <p:cNvSpPr>
            <a:spLocks noGrp="1"/>
          </p:cNvSpPr>
          <p:nvPr>
            <p:ph type="ftr"/>
          </p:nvPr>
        </p:nvSpPr>
        <p:spPr>
          <a:xfrm>
            <a:off x="-360" y="8685360"/>
            <a:ext cx="2971800" cy="457200"/>
          </a:xfrm>
          <a:prstGeom prst="rect">
            <a:avLst/>
          </a:prstGeom>
        </p:spPr>
        <p:txBody>
          <a:bodyPr lIns="90000" tIns="46800" rIns="90000" bIns="46800" anchor="b"/>
          <a:lstStyle/>
          <a:p>
            <a:endParaRPr lang="en-US" sz="2400" b="0" strike="noStrike" spc="-1">
              <a:solidFill>
                <a:srgbClr val="000000"/>
              </a:solidFill>
              <a:uFill>
                <a:solidFill>
                  <a:srgbClr val="FFFFFF"/>
                </a:solidFill>
              </a:uFill>
              <a:latin typeface="Times New Roman"/>
            </a:endParaRPr>
          </a:p>
        </p:txBody>
      </p:sp>
      <p:sp>
        <p:nvSpPr>
          <p:cNvPr id="46" name="PlaceHolder 6"/>
          <p:cNvSpPr>
            <a:spLocks noGrp="1"/>
          </p:cNvSpPr>
          <p:nvPr>
            <p:ph type="sldNum"/>
          </p:nvPr>
        </p:nvSpPr>
        <p:spPr>
          <a:xfrm>
            <a:off x="3884400" y="8685360"/>
            <a:ext cx="2971800" cy="457200"/>
          </a:xfrm>
          <a:prstGeom prst="rect">
            <a:avLst/>
          </a:prstGeom>
        </p:spPr>
        <p:txBody>
          <a:bodyPr lIns="90000" tIns="46800" rIns="90000" bIns="46800" anchor="b"/>
          <a:lstStyle/>
          <a:p>
            <a:pPr algn="r"/>
            <a:fld id="{4FDDB80D-E2D9-4F74-9A40-E34F46690113}" type="slidenum">
              <a:rPr lang="it-IT" sz="1200" b="0" strike="noStrike" spc="-1">
                <a:solidFill>
                  <a:srgbClr val="000000"/>
                </a:solidFill>
                <a:uFill>
                  <a:solidFill>
                    <a:srgbClr val="FFFFFF"/>
                  </a:solidFill>
                </a:uFill>
                <a:latin typeface="Times New Roman"/>
              </a:rPr>
              <a:pPr algn="r"/>
              <a:t>‹N›</a:t>
            </a:fld>
            <a:endParaRPr lang="en-US" sz="12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5011659-1866-447D-8E6A-F01343544A31}" type="slidenum">
              <a:rPr lang="it-IT"/>
              <a:pPr/>
              <a:t>2</a:t>
            </a:fld>
            <a:endParaRPr lang="it-IT"/>
          </a:p>
        </p:txBody>
      </p:sp>
      <p:sp>
        <p:nvSpPr>
          <p:cNvPr id="71683" name="Rectangle 2"/>
          <p:cNvSpPr>
            <a:spLocks noRot="1" noChangeArrowheads="1" noTextEdit="1"/>
          </p:cNvSpPr>
          <p:nvPr>
            <p:ph type="sldImg"/>
          </p:nvPr>
        </p:nvSpPr>
        <p:spPr>
          <a:xfrm>
            <a:off x="857250" y="685800"/>
            <a:ext cx="5143500" cy="3429000"/>
          </a:xfrm>
          <a:prstGeom prst="rect">
            <a:avLst/>
          </a:prstGeom>
          <a:ln/>
        </p:spPr>
      </p:sp>
      <p:sp>
        <p:nvSpPr>
          <p:cNvPr id="71684" name="Rectangle 3"/>
          <p:cNvSpPr>
            <a:spLocks noGrp="1" noChangeArrowheads="1"/>
          </p:cNvSpPr>
          <p:nvPr>
            <p:ph type="body" idx="1"/>
          </p:nvPr>
        </p:nvSpPr>
        <p:spPr>
          <a:noFill/>
          <a:ln/>
        </p:spPr>
        <p:txBody>
          <a:bodyPr/>
          <a:lstStyle/>
          <a:p>
            <a:pPr eaLnBrk="1" hangingPunct="1"/>
            <a:r>
              <a:rPr lang="it-IT" smtClean="0"/>
              <a:t>Acquired Capabilities of Cancer: We suggest that most if not all cancers have acquired the same set of functional capabilities during their development, albeit through various mechanistic strategies. </a:t>
            </a:r>
          </a:p>
          <a:p>
            <a:pPr eaLnBrk="1" hangingPunct="1"/>
            <a:r>
              <a:rPr lang="it-IT" smtClean="0"/>
              <a:t>Hanahan &amp; Weinberg: The hallmarks of cancer. Cell 100:57-70, 2000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685800" y="4343400"/>
            <a:ext cx="5486400" cy="4114800"/>
          </a:xfrm>
          <a:prstGeom prst="rect">
            <a:avLst/>
          </a:prstGeom>
          <a:noFill/>
          <a:ln>
            <a:noFill/>
          </a:ln>
        </p:spPr>
      </p:sp>
      <p:sp>
        <p:nvSpPr>
          <p:cNvPr id="220" name="CustomShape 2"/>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45D86790-587C-4FA0-9EDE-426C31965DF4}" type="slidenum">
              <a:rPr lang="it-IT" sz="1200" b="0" strike="noStrike" spc="-1">
                <a:solidFill>
                  <a:srgbClr val="000000"/>
                </a:solidFill>
                <a:uFill>
                  <a:solidFill>
                    <a:srgbClr val="FFFFFF"/>
                  </a:solidFill>
                </a:uFill>
                <a:latin typeface="Times New Roman"/>
              </a:rPr>
              <a:pPr algn="r"/>
              <a:t>115</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9356C7F-2CFB-4448-8483-AC5A839268DD}" type="slidenum">
              <a:rPr lang="it-IT"/>
              <a:pPr/>
              <a:t>4</a:t>
            </a:fld>
            <a:endParaRPr lang="it-IT"/>
          </a:p>
        </p:txBody>
      </p:sp>
      <p:sp>
        <p:nvSpPr>
          <p:cNvPr id="72707" name="Rectangle 2"/>
          <p:cNvSpPr>
            <a:spLocks noRot="1" noChangeArrowheads="1" noTextEdit="1"/>
          </p:cNvSpPr>
          <p:nvPr>
            <p:ph type="sldImg"/>
          </p:nvPr>
        </p:nvSpPr>
        <p:spPr>
          <a:xfrm>
            <a:off x="857250" y="685800"/>
            <a:ext cx="5143500" cy="3429000"/>
          </a:xfrm>
          <a:prstGeom prst="rect">
            <a:avLst/>
          </a:prstGeom>
          <a:ln/>
        </p:spPr>
      </p:sp>
      <p:sp>
        <p:nvSpPr>
          <p:cNvPr id="72708" name="Rectangle 3"/>
          <p:cNvSpPr>
            <a:spLocks noGrp="1" noChangeArrowheads="1"/>
          </p:cNvSpPr>
          <p:nvPr>
            <p:ph type="body" idx="1"/>
          </p:nvPr>
        </p:nvSpPr>
        <p:spPr>
          <a:noFill/>
          <a:ln/>
        </p:spPr>
        <p:txBody>
          <a:bodyPr/>
          <a:lstStyle/>
          <a:p>
            <a:pPr eaLnBrk="1" hangingPunct="1"/>
            <a:r>
              <a:rPr lang="it-IT" b="1" smtClean="0"/>
              <a:t>Classificazione dei farmaci antineoplastici.</a:t>
            </a:r>
            <a:r>
              <a:rPr lang="it-IT" smtClean="0"/>
              <a:t> Molte cellule tumorali si dividono più frequentemente delle cellule normali, e le cellule tumorali possono spesso essere uccise in modo preferenziale colpendo tre processi critici ai fini della crescita e della divisione cellulare. I farmaci che danneggiano il DNA  ne alterano la struttura promuovendo l’apoptosi. Questi farmaci comprendono gli agenti alchilanti (che legano covalentemente gruppi alchilici a livello di siti nucleofili presenti sul DNA), gli antibiotici antitumorali (che danneggiano il DNA attraverso la formazione di radicali liberi) e i complessi del platino (che crea legami crociati nel DNA). Gli inibitori della sintesi e dell’integrità del DNA bloccano passaggi intermedi della sintesi del DNA:tra questi, gli anti metaboliti e gli inibitori del turnover dei folati (che inibiscono il metabolismo delle purine e delle pirimidine) e gli inibitori delle topoisomerasi (che inducono lesioni del DNA durante lo svolgimento e il riavvolgimento della doppia elica). Gli inibitori della funzione dei microtubuli interferiscono con il fuso mitotico necessario per il corretto svolgimento della mitosi. Questo gruppo di farmaci comprende gli alcaloidi della vinca, che inibiscono la polimerizzazione dei microtubuli, e i tassani, che stabilizzano imicrotubuli già polimerizzati. La figura non mostra altre classi di agenti antineoplastici, come ormoni e anticorpi monoclonali.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28A0DDC-0AE8-4190-9E5A-81165AC6E185}" type="slidenum">
              <a:rPr lang="it-IT"/>
              <a:pPr/>
              <a:t>7</a:t>
            </a:fld>
            <a:endParaRPr lang="it-IT"/>
          </a:p>
        </p:txBody>
      </p:sp>
      <p:sp>
        <p:nvSpPr>
          <p:cNvPr id="73731" name="Rectangle 2"/>
          <p:cNvSpPr>
            <a:spLocks noRot="1" noChangeArrowheads="1" noTextEdit="1"/>
          </p:cNvSpPr>
          <p:nvPr>
            <p:ph type="sldImg"/>
          </p:nvPr>
        </p:nvSpPr>
        <p:spPr>
          <a:xfrm>
            <a:off x="857250" y="685800"/>
            <a:ext cx="5143500" cy="3429000"/>
          </a:xfrm>
          <a:prstGeom prst="rect">
            <a:avLst/>
          </a:prstGeom>
          <a:ln/>
        </p:spPr>
      </p:sp>
      <p:sp>
        <p:nvSpPr>
          <p:cNvPr id="73732" name="Rectangle 3"/>
          <p:cNvSpPr>
            <a:spLocks noGrp="1" noChangeArrowheads="1"/>
          </p:cNvSpPr>
          <p:nvPr>
            <p:ph type="body" idx="1"/>
          </p:nvPr>
        </p:nvSpPr>
        <p:spPr>
          <a:noFill/>
          <a:ln/>
        </p:spPr>
        <p:txBody>
          <a:bodyPr/>
          <a:lstStyle/>
          <a:p>
            <a:pPr eaLnBrk="1" hangingPunct="1">
              <a:lnSpc>
                <a:spcPct val="90000"/>
              </a:lnSpc>
            </a:pPr>
            <a:r>
              <a:rPr lang="it-IT" b="1" smtClean="0"/>
              <a:t>Descrizione della crescita e della regressione di un tumore mediante il modello del </a:t>
            </a:r>
            <a:r>
              <a:rPr lang="it-IT" b="1" i="1" smtClean="0"/>
              <a:t>log cell kill</a:t>
            </a:r>
            <a:r>
              <a:rPr lang="it-IT" b="1" smtClean="0"/>
              <a:t>. </a:t>
            </a:r>
            <a:r>
              <a:rPr lang="it-IT" smtClean="0"/>
              <a:t>Il modello del log cell kill postula che gli effetti della chemioterapia antineoplastica seguono una cinetica del primo ordine. In altri termini, una data dose di farmaco uccide una frazione costante di cellule tumorali, e il numero di cellule uccise dipende dal numero totale delle cellule rimanenti. Le quattro curve (A-D) rappresentano quattro possibili esiti di una terapia antineoplastica. La curava A rappresenta la curva di crescita di un tumore non trattato. Il tumore cresce progressivamente nel tempo, portando alla morte del paziente. La curva B rappresenta l’effetto di u trattamento curativo localizzato (rimozione chirurgica e/o radioterapia) prima della disseminazione metastatica del tumore. La curava C rappresenta il trattamento locale del tumore primario, seguito immediatamente dalla somministrazione ciclica di chemioterapia sistemica (indicata dalle frecce dirette verso il basso) per eliminare le cellule tumorali metastatiche rimanenti. È da notare che ogni ciclo di chemioterapia riduce il numero di cellule tumorali di una frazione costante (in questo caso di circa due ordini di grandezza, o </a:t>
            </a:r>
            <a:r>
              <a:rPr lang="it-IT" i="1" smtClean="0"/>
              <a:t>log</a:t>
            </a:r>
            <a:r>
              <a:rPr lang="it-IT" smtClean="0"/>
              <a:t>, corrispondenti circa al 99%) e che durante l’intervallo tra i cicli di chemioterapia, necessari per il recupero della funzionalità dei tessuti normali, il tumore va incontro a una parziale ri-crescita. La curva D rappresenta un trattamento locale seguito da chemioterapia sistemica che fallisce nel momento in cui il tumore diviene resistente ai farmaci, o quando la tossicità dei farmaci utilizzati diviene intollerabile per il paziente. Si noti che perché un tumore sia rilevabile è necessaria la presenza di circa 1010 cellule tumorali; per questo motivo, sono necessari molteplici cicli di chemioterapia per eradicare completamente il tumore, anche quando ormai non rimane nessuna formazione rilevabile.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CD8A30E-0794-4B3B-9256-E6F71E296108}" type="slidenum">
              <a:rPr lang="it-IT"/>
              <a:pPr/>
              <a:t>9</a:t>
            </a:fld>
            <a:endParaRPr lang="it-IT"/>
          </a:p>
        </p:txBody>
      </p:sp>
      <p:sp>
        <p:nvSpPr>
          <p:cNvPr id="74755" name="Rectangle 2"/>
          <p:cNvSpPr>
            <a:spLocks noRot="1" noChangeArrowheads="1" noTextEdit="1"/>
          </p:cNvSpPr>
          <p:nvPr>
            <p:ph type="sldImg"/>
          </p:nvPr>
        </p:nvSpPr>
        <p:spPr>
          <a:xfrm>
            <a:off x="857250" y="685800"/>
            <a:ext cx="5143500" cy="3429000"/>
          </a:xfrm>
          <a:prstGeom prst="rect">
            <a:avLst/>
          </a:prstGeom>
          <a:ln/>
        </p:spPr>
      </p:sp>
      <p:sp>
        <p:nvSpPr>
          <p:cNvPr id="74756" name="Rectangle 3"/>
          <p:cNvSpPr>
            <a:spLocks noGrp="1" noChangeArrowheads="1"/>
          </p:cNvSpPr>
          <p:nvPr>
            <p:ph type="body" idx="1"/>
          </p:nvPr>
        </p:nvSpPr>
        <p:spPr>
          <a:noFill/>
          <a:ln/>
        </p:spPr>
        <p:txBody>
          <a:bodyPr/>
          <a:lstStyle/>
          <a:p>
            <a:pPr eaLnBrk="1" hangingPunct="1"/>
            <a:r>
              <a:rPr lang="it-IT" b="1" smtClean="0"/>
              <a:t>Ciclo-specificità delle diverse classi di farmaci antineoplastici. </a:t>
            </a:r>
            <a:r>
              <a:rPr lang="it-IT" smtClean="0"/>
              <a:t>Il ciclo cellulare si divide in quattro fasi. La divisione della cellula in due cellule figlie identiche ha luogo la mitosi (fase M). le cellule quindi entrano nella fase gap 1 (G1) caratterizzata da un attivo metabolismo in assenza di sintesi di DNA. Le cellule replicano il loro DNA durante la fase di sintesi (S). dopo che questa fase si è conclusa, le cellule si preparano alla mitosi durante la fase gap 2 (G2). I farmaci antineoplastici mostrano un’azione specifica nei confronti di fasi diverse del ciclo cellulare a seconda del loro meccanismo d’azione. Gli inibitori della funzione microtubulare colpiscono le cellule in fase M; i glucocorticoidi agiscono sulle cellule in fase G1; gli antimetaboliti e gli inibitori della via dei folati inibiscono le cellule in fase S; gli antibiotici antitumorali colpiscono le cellule in fase G2; gli inibitori delle topoisomerasi agiscono sulle cellule in fase S e G2.gli agenti alchilanti e i complessi del platino colpiscono le cellule tumorali in tutte le fasi del ciclo cellulare e perciò vengono definiti non ciclo-specifici. La differente ciclo-specificità delle varie classi di farmaci ne consente l’utilizzo in combinazione per colpire diverse popolazioni di cellule. Per esempio, farmaci ciclo-specifici possono essre somministrati per colpire cellule neoplastiche in attiva proliferazione, mentre agenti non ciclo-specifici possono essere utilizzati per colpire cellule neoplastiche quiescenti (non proliferanti)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00424887-954D-4BEA-9BB3-22E30B3163FE}" type="slidenum">
              <a:rPr lang="it-IT" sz="1200" b="0" strike="noStrike" spc="-1">
                <a:solidFill>
                  <a:srgbClr val="000000"/>
                </a:solidFill>
                <a:uFill>
                  <a:solidFill>
                    <a:srgbClr val="FFFFFF"/>
                  </a:solidFill>
                </a:uFill>
                <a:latin typeface="Times New Roman"/>
              </a:rPr>
              <a:pPr algn="r"/>
              <a:t>59</a:t>
            </a:fld>
            <a:endParaRPr lang="en-US" sz="1200" b="0" strike="noStrike" spc="-1">
              <a:solidFill>
                <a:srgbClr val="000000"/>
              </a:solidFill>
              <a:uFill>
                <a:solidFill>
                  <a:srgbClr val="FFFFFF"/>
                </a:solidFill>
              </a:uFill>
              <a:latin typeface="Times New Roman"/>
            </a:endParaRPr>
          </a:p>
        </p:txBody>
      </p:sp>
      <p:sp>
        <p:nvSpPr>
          <p:cNvPr id="664" name="TextShape 2"/>
          <p:cNvSpPr txBox="1"/>
          <p:nvPr/>
        </p:nvSpPr>
        <p:spPr>
          <a:xfrm>
            <a:off x="685800" y="4343400"/>
            <a:ext cx="5486400" cy="4114800"/>
          </a:xfrm>
          <a:prstGeom prst="rect">
            <a:avLst/>
          </a:pr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DE38AAA9-0A1F-4E1A-933F-947E76A4EF17}" type="slidenum">
              <a:rPr lang="it-IT" sz="1200" b="0" strike="noStrike" spc="-1">
                <a:solidFill>
                  <a:srgbClr val="000000"/>
                </a:solidFill>
                <a:uFill>
                  <a:solidFill>
                    <a:srgbClr val="FFFFFF"/>
                  </a:solidFill>
                </a:uFill>
                <a:latin typeface="Times New Roman"/>
              </a:rPr>
              <a:pPr algn="r"/>
              <a:t>93</a:t>
            </a:fld>
            <a:endParaRPr lang="en-US" sz="1200" b="0" strike="noStrike" spc="-1">
              <a:solidFill>
                <a:srgbClr val="000000"/>
              </a:solidFill>
              <a:uFill>
                <a:solidFill>
                  <a:srgbClr val="FFFFFF"/>
                </a:solidFill>
              </a:uFill>
              <a:latin typeface="Times New Roman"/>
            </a:endParaRPr>
          </a:p>
        </p:txBody>
      </p:sp>
      <p:sp>
        <p:nvSpPr>
          <p:cNvPr id="666" name="TextShape 2"/>
          <p:cNvSpPr txBox="1"/>
          <p:nvPr/>
        </p:nvSpPr>
        <p:spPr>
          <a:xfrm>
            <a:off x="685800" y="4343400"/>
            <a:ext cx="5486400" cy="4114800"/>
          </a:xfrm>
          <a:prstGeom prst="rect">
            <a:avLst/>
          </a:pr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23A814B1-949C-4167-9CB1-23CED080A231}" type="slidenum">
              <a:rPr lang="it-IT" sz="1200" b="0" strike="noStrike" spc="-1">
                <a:solidFill>
                  <a:srgbClr val="000000"/>
                </a:solidFill>
                <a:uFill>
                  <a:solidFill>
                    <a:srgbClr val="FFFFFF"/>
                  </a:solidFill>
                </a:uFill>
                <a:latin typeface="Times New Roman"/>
              </a:rPr>
              <a:pPr algn="r"/>
              <a:t>94</a:t>
            </a:fld>
            <a:endParaRPr lang="en-US" sz="1200" b="0" strike="noStrike" spc="-1">
              <a:solidFill>
                <a:srgbClr val="000000"/>
              </a:solidFill>
              <a:uFill>
                <a:solidFill>
                  <a:srgbClr val="FFFFFF"/>
                </a:solidFill>
              </a:uFill>
              <a:latin typeface="Times New Roman"/>
            </a:endParaRPr>
          </a:p>
        </p:txBody>
      </p:sp>
      <p:sp>
        <p:nvSpPr>
          <p:cNvPr id="668" name="TextShape 2"/>
          <p:cNvSpPr txBox="1"/>
          <p:nvPr/>
        </p:nvSpPr>
        <p:spPr>
          <a:xfrm>
            <a:off x="685800" y="4343400"/>
            <a:ext cx="5486400" cy="4114800"/>
          </a:xfrm>
          <a:prstGeom prst="rect">
            <a:avLst/>
          </a:pr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468ABA9-2567-462C-BB84-2E8E5F7E13DB}" type="slidenum">
              <a:rPr lang="it-IT"/>
              <a:pPr/>
              <a:t>97</a:t>
            </a:fld>
            <a:endParaRPr lang="it-IT"/>
          </a:p>
        </p:txBody>
      </p:sp>
      <p:sp>
        <p:nvSpPr>
          <p:cNvPr id="75779" name="Rectangle 2"/>
          <p:cNvSpPr>
            <a:spLocks noRot="1" noChangeArrowheads="1" noTextEdit="1"/>
          </p:cNvSpPr>
          <p:nvPr>
            <p:ph type="sldImg"/>
          </p:nvPr>
        </p:nvSpPr>
        <p:spPr>
          <a:xfrm>
            <a:off x="857250" y="685800"/>
            <a:ext cx="5143500" cy="3429000"/>
          </a:xfrm>
          <a:prstGeom prst="rect">
            <a:avLst/>
          </a:prstGeom>
          <a:ln/>
        </p:spPr>
      </p:sp>
      <p:sp>
        <p:nvSpPr>
          <p:cNvPr id="75780" name="Rectangle 3"/>
          <p:cNvSpPr>
            <a:spLocks noGrp="1" noChangeArrowheads="1"/>
          </p:cNvSpPr>
          <p:nvPr>
            <p:ph type="body" idx="1"/>
          </p:nvPr>
        </p:nvSpPr>
        <p:spPr>
          <a:noFill/>
          <a:ln/>
        </p:spPr>
        <p:txBody>
          <a:bodyPr/>
          <a:lstStyle/>
          <a:p>
            <a:pPr eaLnBrk="1" hangingPunct="1"/>
            <a:r>
              <a:rPr lang="it-IT" b="1" smtClean="0"/>
              <a:t>Drug-resistance mechanisms.</a:t>
            </a:r>
            <a:r>
              <a:rPr lang="it-IT" smtClean="0"/>
              <a:t>   Mechanisms of failure of chemotherapy and drug resistance can be due to pharmacokinetics, the tumour micro-environment or cancer-cell-specific issues. These influence the response to chemotherapy by principally affecting intracellular active drug concentrations, drug–target interactions, target-mediated cell damage, damage-induced apoptotic signalling or the apoptotic effector machinery. Text boxes: yellow, pathway of drug action; blue, pathways promoting cell death; green, pathways mediating drug resistance; brown, pathways with potentially both pro- and anti-cytotoxic effects. TS, tumour suppressor; EC, extracellular.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685800" y="4343400"/>
            <a:ext cx="5486400" cy="4114800"/>
          </a:xfrm>
          <a:prstGeom prst="rect">
            <a:avLst/>
          </a:prstGeom>
          <a:noFill/>
          <a:ln>
            <a:noFill/>
          </a:ln>
        </p:spPr>
      </p:sp>
      <p:sp>
        <p:nvSpPr>
          <p:cNvPr id="218" name="CustomShape 2"/>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9F7418DB-DBEB-435C-9DB2-F09DC71ED3DF}" type="slidenum">
              <a:rPr lang="it-IT" sz="1200" b="0" strike="noStrike" spc="-1">
                <a:solidFill>
                  <a:srgbClr val="000000"/>
                </a:solidFill>
                <a:uFill>
                  <a:solidFill>
                    <a:srgbClr val="FFFFFF"/>
                  </a:solidFill>
                </a:uFill>
                <a:latin typeface="Times New Roman"/>
              </a:rPr>
              <a:pPr algn="r"/>
              <a:t>112</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71120" y="609120"/>
            <a:ext cx="8744040" cy="1143000"/>
          </a:xfrm>
          <a:prstGeom prst="rect">
            <a:avLst/>
          </a:prstGeom>
        </p:spPr>
        <p:txBody>
          <a:bodyPr lIns="90000" tIns="46800" rIns="90000" bIns="46800" anchor="ctr"/>
          <a:lstStyle/>
          <a:p>
            <a:pPr algn="ctr"/>
            <a:endParaRPr lang="en-US" sz="4400" b="0" strike="noStrike" spc="-1">
              <a:solidFill>
                <a:srgbClr val="000000"/>
              </a:solidFill>
              <a:uFill>
                <a:solidFill>
                  <a:srgbClr val="FFFFFF"/>
                </a:solidFill>
              </a:uFill>
              <a:latin typeface="Times New Roman"/>
            </a:endParaRPr>
          </a:p>
        </p:txBody>
      </p:sp>
      <p:sp>
        <p:nvSpPr>
          <p:cNvPr id="27" name="PlaceHolder 2"/>
          <p:cNvSpPr>
            <a:spLocks noGrp="1"/>
          </p:cNvSpPr>
          <p:nvPr>
            <p:ph type="body"/>
          </p:nvPr>
        </p:nvSpPr>
        <p:spPr>
          <a:xfrm>
            <a:off x="771120" y="1981080"/>
            <a:ext cx="874404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28" name="PlaceHolder 3"/>
          <p:cNvSpPr>
            <a:spLocks noGrp="1"/>
          </p:cNvSpPr>
          <p:nvPr>
            <p:ph type="body"/>
          </p:nvPr>
        </p:nvSpPr>
        <p:spPr>
          <a:xfrm>
            <a:off x="771120" y="4130640"/>
            <a:ext cx="874404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771120" y="609120"/>
            <a:ext cx="8744040" cy="1143000"/>
          </a:xfrm>
          <a:prstGeom prst="rect">
            <a:avLst/>
          </a:prstGeom>
        </p:spPr>
        <p:txBody>
          <a:bodyPr lIns="90000" tIns="46800" rIns="90000" bIns="46800" anchor="ctr"/>
          <a:lstStyle/>
          <a:p>
            <a:pPr algn="ctr"/>
            <a:endParaRPr lang="en-US" sz="4400" b="0" strike="noStrike" spc="-1">
              <a:solidFill>
                <a:srgbClr val="000000"/>
              </a:solidFill>
              <a:uFill>
                <a:solidFill>
                  <a:srgbClr val="FFFFFF"/>
                </a:solidFill>
              </a:uFill>
              <a:latin typeface="Times New Roman"/>
            </a:endParaRPr>
          </a:p>
        </p:txBody>
      </p:sp>
      <p:sp>
        <p:nvSpPr>
          <p:cNvPr id="30" name="PlaceHolder 2"/>
          <p:cNvSpPr>
            <a:spLocks noGrp="1"/>
          </p:cNvSpPr>
          <p:nvPr>
            <p:ph type="body"/>
          </p:nvPr>
        </p:nvSpPr>
        <p:spPr>
          <a:xfrm>
            <a:off x="771120" y="1981080"/>
            <a:ext cx="426708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31" name="PlaceHolder 3"/>
          <p:cNvSpPr>
            <a:spLocks noGrp="1"/>
          </p:cNvSpPr>
          <p:nvPr>
            <p:ph type="body"/>
          </p:nvPr>
        </p:nvSpPr>
        <p:spPr>
          <a:xfrm>
            <a:off x="5252040" y="1981080"/>
            <a:ext cx="426708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32" name="PlaceHolder 4"/>
          <p:cNvSpPr>
            <a:spLocks noGrp="1"/>
          </p:cNvSpPr>
          <p:nvPr>
            <p:ph type="body"/>
          </p:nvPr>
        </p:nvSpPr>
        <p:spPr>
          <a:xfrm>
            <a:off x="5252040" y="4130640"/>
            <a:ext cx="426708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33" name="PlaceHolder 5"/>
          <p:cNvSpPr>
            <a:spLocks noGrp="1"/>
          </p:cNvSpPr>
          <p:nvPr>
            <p:ph type="body"/>
          </p:nvPr>
        </p:nvSpPr>
        <p:spPr>
          <a:xfrm>
            <a:off x="771120" y="4130640"/>
            <a:ext cx="426708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771120" y="609120"/>
            <a:ext cx="8744040" cy="1143000"/>
          </a:xfrm>
          <a:prstGeom prst="rect">
            <a:avLst/>
          </a:prstGeom>
        </p:spPr>
        <p:txBody>
          <a:bodyPr lIns="90000" tIns="46800" rIns="90000" bIns="46800" anchor="ctr"/>
          <a:lstStyle/>
          <a:p>
            <a:pPr algn="ctr"/>
            <a:endParaRPr lang="en-US" sz="4400" b="0" strike="noStrike" spc="-1">
              <a:solidFill>
                <a:srgbClr val="000000"/>
              </a:solidFill>
              <a:uFill>
                <a:solidFill>
                  <a:srgbClr val="FFFFFF"/>
                </a:solidFill>
              </a:uFill>
              <a:latin typeface="Times New Roman"/>
            </a:endParaRPr>
          </a:p>
        </p:txBody>
      </p:sp>
      <p:sp>
        <p:nvSpPr>
          <p:cNvPr id="35" name="PlaceHolder 2"/>
          <p:cNvSpPr>
            <a:spLocks noGrp="1"/>
          </p:cNvSpPr>
          <p:nvPr>
            <p:ph type="body"/>
          </p:nvPr>
        </p:nvSpPr>
        <p:spPr>
          <a:xfrm>
            <a:off x="771120" y="1981080"/>
            <a:ext cx="281520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36" name="PlaceHolder 3"/>
          <p:cNvSpPr>
            <a:spLocks noGrp="1"/>
          </p:cNvSpPr>
          <p:nvPr>
            <p:ph type="body"/>
          </p:nvPr>
        </p:nvSpPr>
        <p:spPr>
          <a:xfrm>
            <a:off x="3727440" y="1981080"/>
            <a:ext cx="281520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37" name="PlaceHolder 4"/>
          <p:cNvSpPr>
            <a:spLocks noGrp="1"/>
          </p:cNvSpPr>
          <p:nvPr>
            <p:ph type="body"/>
          </p:nvPr>
        </p:nvSpPr>
        <p:spPr>
          <a:xfrm>
            <a:off x="6683760" y="1981080"/>
            <a:ext cx="281520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38" name="PlaceHolder 5"/>
          <p:cNvSpPr>
            <a:spLocks noGrp="1"/>
          </p:cNvSpPr>
          <p:nvPr>
            <p:ph type="body"/>
          </p:nvPr>
        </p:nvSpPr>
        <p:spPr>
          <a:xfrm>
            <a:off x="6683760" y="4130640"/>
            <a:ext cx="281520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39" name="PlaceHolder 6"/>
          <p:cNvSpPr>
            <a:spLocks noGrp="1"/>
          </p:cNvSpPr>
          <p:nvPr>
            <p:ph type="body"/>
          </p:nvPr>
        </p:nvSpPr>
        <p:spPr>
          <a:xfrm>
            <a:off x="3727440" y="4130640"/>
            <a:ext cx="281520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40" name="PlaceHolder 7"/>
          <p:cNvSpPr>
            <a:spLocks noGrp="1"/>
          </p:cNvSpPr>
          <p:nvPr>
            <p:ph type="body"/>
          </p:nvPr>
        </p:nvSpPr>
        <p:spPr>
          <a:xfrm>
            <a:off x="771120" y="4130640"/>
            <a:ext cx="281520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771120" y="609120"/>
            <a:ext cx="8744040" cy="1143000"/>
          </a:xfrm>
          <a:prstGeom prst="rect">
            <a:avLst/>
          </a:prstGeom>
        </p:spPr>
        <p:txBody>
          <a:bodyPr lIns="90000" tIns="46800" rIns="90000" bIns="46800" anchor="ctr"/>
          <a:lstStyle/>
          <a:p>
            <a:pPr algn="ctr"/>
            <a:endParaRPr lang="en-US" sz="4400" b="0" strike="noStrike" spc="-1">
              <a:solidFill>
                <a:srgbClr val="000000"/>
              </a:solidFill>
              <a:uFill>
                <a:solidFill>
                  <a:srgbClr val="FFFFFF"/>
                </a:solidFill>
              </a:uFill>
              <a:latin typeface="Times New Roman"/>
            </a:endParaRPr>
          </a:p>
        </p:txBody>
      </p:sp>
      <p:sp>
        <p:nvSpPr>
          <p:cNvPr id="6" name="PlaceHolder 2"/>
          <p:cNvSpPr>
            <a:spLocks noGrp="1"/>
          </p:cNvSpPr>
          <p:nvPr>
            <p:ph type="subTitle"/>
          </p:nvPr>
        </p:nvSpPr>
        <p:spPr>
          <a:xfrm>
            <a:off x="771120" y="1981080"/>
            <a:ext cx="8744040" cy="4114800"/>
          </a:xfrm>
          <a:prstGeom prst="rect">
            <a:avLst/>
          </a:prstGeom>
        </p:spPr>
        <p:txBody>
          <a:bodyPr lIns="0" tIns="0" rIns="0" bIns="0" anchor="ctr"/>
          <a:lstStyle/>
          <a:p>
            <a:pPr algn="ctr">
              <a:spcBef>
                <a:spcPts val="799"/>
              </a:spcBef>
            </a:pPr>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71120" y="609120"/>
            <a:ext cx="8744040" cy="1143000"/>
          </a:xfrm>
          <a:prstGeom prst="rect">
            <a:avLst/>
          </a:prstGeom>
        </p:spPr>
        <p:txBody>
          <a:bodyPr lIns="90000" tIns="46800" rIns="90000" bIns="46800" anchor="ctr"/>
          <a:lstStyle/>
          <a:p>
            <a:pPr algn="ctr"/>
            <a:endParaRPr lang="en-US" sz="4400" b="0" strike="noStrike" spc="-1">
              <a:solidFill>
                <a:srgbClr val="000000"/>
              </a:solidFill>
              <a:uFill>
                <a:solidFill>
                  <a:srgbClr val="FFFFFF"/>
                </a:solidFill>
              </a:uFill>
              <a:latin typeface="Times New Roman"/>
            </a:endParaRPr>
          </a:p>
        </p:txBody>
      </p:sp>
      <p:sp>
        <p:nvSpPr>
          <p:cNvPr id="8" name="PlaceHolder 2"/>
          <p:cNvSpPr>
            <a:spLocks noGrp="1"/>
          </p:cNvSpPr>
          <p:nvPr>
            <p:ph type="body"/>
          </p:nvPr>
        </p:nvSpPr>
        <p:spPr>
          <a:xfrm>
            <a:off x="771120" y="1981080"/>
            <a:ext cx="8744040" cy="411480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771120" y="609120"/>
            <a:ext cx="8744040" cy="1143000"/>
          </a:xfrm>
          <a:prstGeom prst="rect">
            <a:avLst/>
          </a:prstGeom>
        </p:spPr>
        <p:txBody>
          <a:bodyPr lIns="90000" tIns="46800" rIns="90000" bIns="46800" anchor="ctr"/>
          <a:lstStyle/>
          <a:p>
            <a:pPr algn="ctr"/>
            <a:endParaRPr lang="en-US" sz="4400" b="0" strike="noStrike" spc="-1">
              <a:solidFill>
                <a:srgbClr val="000000"/>
              </a:solidFill>
              <a:uFill>
                <a:solidFill>
                  <a:srgbClr val="FFFFFF"/>
                </a:solidFill>
              </a:uFill>
              <a:latin typeface="Times New Roman"/>
            </a:endParaRPr>
          </a:p>
        </p:txBody>
      </p:sp>
      <p:sp>
        <p:nvSpPr>
          <p:cNvPr id="10" name="PlaceHolder 2"/>
          <p:cNvSpPr>
            <a:spLocks noGrp="1"/>
          </p:cNvSpPr>
          <p:nvPr>
            <p:ph type="body"/>
          </p:nvPr>
        </p:nvSpPr>
        <p:spPr>
          <a:xfrm>
            <a:off x="771120" y="1981080"/>
            <a:ext cx="4267080" cy="411480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11" name="PlaceHolder 3"/>
          <p:cNvSpPr>
            <a:spLocks noGrp="1"/>
          </p:cNvSpPr>
          <p:nvPr>
            <p:ph type="body"/>
          </p:nvPr>
        </p:nvSpPr>
        <p:spPr>
          <a:xfrm>
            <a:off x="5252040" y="1981080"/>
            <a:ext cx="4267080" cy="411480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771120" y="609120"/>
            <a:ext cx="8744040" cy="1143000"/>
          </a:xfrm>
          <a:prstGeom prst="rect">
            <a:avLst/>
          </a:prstGeom>
        </p:spPr>
        <p:txBody>
          <a:bodyPr lIns="90000" tIns="46800" rIns="90000" bIns="46800" anchor="ctr"/>
          <a:lstStyle/>
          <a:p>
            <a:pPr algn="ctr"/>
            <a:endParaRPr lang="en-US" sz="4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771120" y="609120"/>
            <a:ext cx="8744040" cy="5299560"/>
          </a:xfrm>
          <a:prstGeom prst="rect">
            <a:avLst/>
          </a:prstGeom>
        </p:spPr>
        <p:txBody>
          <a:bodyPr lIns="0" tIns="0" rIns="0" bIns="0" anchor="ctr"/>
          <a:lstStyle/>
          <a:p>
            <a:pPr algn="ctr">
              <a:spcBef>
                <a:spcPts val="799"/>
              </a:spcBef>
            </a:pPr>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771120" y="609120"/>
            <a:ext cx="8744040" cy="1143000"/>
          </a:xfrm>
          <a:prstGeom prst="rect">
            <a:avLst/>
          </a:prstGeom>
        </p:spPr>
        <p:txBody>
          <a:bodyPr lIns="90000" tIns="46800" rIns="90000" bIns="46800" anchor="ctr"/>
          <a:lstStyle/>
          <a:p>
            <a:pPr algn="ctr"/>
            <a:endParaRPr lang="en-US" sz="4400" b="0" strike="noStrike" spc="-1">
              <a:solidFill>
                <a:srgbClr val="000000"/>
              </a:solidFill>
              <a:uFill>
                <a:solidFill>
                  <a:srgbClr val="FFFFFF"/>
                </a:solidFill>
              </a:uFill>
              <a:latin typeface="Times New Roman"/>
            </a:endParaRPr>
          </a:p>
        </p:txBody>
      </p:sp>
      <p:sp>
        <p:nvSpPr>
          <p:cNvPr id="15" name="PlaceHolder 2"/>
          <p:cNvSpPr>
            <a:spLocks noGrp="1"/>
          </p:cNvSpPr>
          <p:nvPr>
            <p:ph type="body"/>
          </p:nvPr>
        </p:nvSpPr>
        <p:spPr>
          <a:xfrm>
            <a:off x="771120" y="1981080"/>
            <a:ext cx="426708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16" name="PlaceHolder 3"/>
          <p:cNvSpPr>
            <a:spLocks noGrp="1"/>
          </p:cNvSpPr>
          <p:nvPr>
            <p:ph type="body"/>
          </p:nvPr>
        </p:nvSpPr>
        <p:spPr>
          <a:xfrm>
            <a:off x="771120" y="4130640"/>
            <a:ext cx="426708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17" name="PlaceHolder 4"/>
          <p:cNvSpPr>
            <a:spLocks noGrp="1"/>
          </p:cNvSpPr>
          <p:nvPr>
            <p:ph type="body"/>
          </p:nvPr>
        </p:nvSpPr>
        <p:spPr>
          <a:xfrm>
            <a:off x="5252040" y="1981080"/>
            <a:ext cx="4267080" cy="411480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71120" y="609120"/>
            <a:ext cx="8744040" cy="1143000"/>
          </a:xfrm>
          <a:prstGeom prst="rect">
            <a:avLst/>
          </a:prstGeom>
        </p:spPr>
        <p:txBody>
          <a:bodyPr lIns="90000" tIns="46800" rIns="90000" bIns="46800" anchor="ctr"/>
          <a:lstStyle/>
          <a:p>
            <a:pPr algn="ctr"/>
            <a:endParaRPr lang="en-US" sz="4400" b="0" strike="noStrike" spc="-1">
              <a:solidFill>
                <a:srgbClr val="000000"/>
              </a:solidFill>
              <a:uFill>
                <a:solidFill>
                  <a:srgbClr val="FFFFFF"/>
                </a:solidFill>
              </a:uFill>
              <a:latin typeface="Times New Roman"/>
            </a:endParaRPr>
          </a:p>
        </p:txBody>
      </p:sp>
      <p:sp>
        <p:nvSpPr>
          <p:cNvPr id="19" name="PlaceHolder 2"/>
          <p:cNvSpPr>
            <a:spLocks noGrp="1"/>
          </p:cNvSpPr>
          <p:nvPr>
            <p:ph type="body"/>
          </p:nvPr>
        </p:nvSpPr>
        <p:spPr>
          <a:xfrm>
            <a:off x="771120" y="1981080"/>
            <a:ext cx="4267080" cy="411480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20" name="PlaceHolder 3"/>
          <p:cNvSpPr>
            <a:spLocks noGrp="1"/>
          </p:cNvSpPr>
          <p:nvPr>
            <p:ph type="body"/>
          </p:nvPr>
        </p:nvSpPr>
        <p:spPr>
          <a:xfrm>
            <a:off x="5252040" y="1981080"/>
            <a:ext cx="426708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21" name="PlaceHolder 4"/>
          <p:cNvSpPr>
            <a:spLocks noGrp="1"/>
          </p:cNvSpPr>
          <p:nvPr>
            <p:ph type="body"/>
          </p:nvPr>
        </p:nvSpPr>
        <p:spPr>
          <a:xfrm>
            <a:off x="5252040" y="4130640"/>
            <a:ext cx="426708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71120" y="609120"/>
            <a:ext cx="8744040" cy="1143000"/>
          </a:xfrm>
          <a:prstGeom prst="rect">
            <a:avLst/>
          </a:prstGeom>
        </p:spPr>
        <p:txBody>
          <a:bodyPr lIns="90000" tIns="46800" rIns="90000" bIns="46800" anchor="ctr"/>
          <a:lstStyle/>
          <a:p>
            <a:pPr algn="ctr"/>
            <a:endParaRPr lang="en-US" sz="4400" b="0" strike="noStrike" spc="-1">
              <a:solidFill>
                <a:srgbClr val="000000"/>
              </a:solidFill>
              <a:uFill>
                <a:solidFill>
                  <a:srgbClr val="FFFFFF"/>
                </a:solidFill>
              </a:uFill>
              <a:latin typeface="Times New Roman"/>
            </a:endParaRPr>
          </a:p>
        </p:txBody>
      </p:sp>
      <p:sp>
        <p:nvSpPr>
          <p:cNvPr id="23" name="PlaceHolder 2"/>
          <p:cNvSpPr>
            <a:spLocks noGrp="1"/>
          </p:cNvSpPr>
          <p:nvPr>
            <p:ph type="body"/>
          </p:nvPr>
        </p:nvSpPr>
        <p:spPr>
          <a:xfrm>
            <a:off x="771120" y="1981080"/>
            <a:ext cx="426708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24" name="PlaceHolder 3"/>
          <p:cNvSpPr>
            <a:spLocks noGrp="1"/>
          </p:cNvSpPr>
          <p:nvPr>
            <p:ph type="body"/>
          </p:nvPr>
        </p:nvSpPr>
        <p:spPr>
          <a:xfrm>
            <a:off x="5252040" y="1981080"/>
            <a:ext cx="426708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
        <p:nvSpPr>
          <p:cNvPr id="25" name="PlaceHolder 4"/>
          <p:cNvSpPr>
            <a:spLocks noGrp="1"/>
          </p:cNvSpPr>
          <p:nvPr>
            <p:ph type="body"/>
          </p:nvPr>
        </p:nvSpPr>
        <p:spPr>
          <a:xfrm>
            <a:off x="771120" y="4130640"/>
            <a:ext cx="8744040" cy="1962720"/>
          </a:xfrm>
          <a:prstGeom prst="rect">
            <a:avLst/>
          </a:prstGeom>
        </p:spPr>
        <p:txBody>
          <a:bodyPr lIns="90000" tIns="46800" rIns="90000" bIns="46800">
            <a:normAutofit/>
          </a:bodyP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3A"/>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771120" y="609120"/>
            <a:ext cx="8744040" cy="1143000"/>
          </a:xfrm>
          <a:prstGeom prst="rect">
            <a:avLst/>
          </a:prstGeom>
        </p:spPr>
        <p:txBody>
          <a:bodyPr lIns="90000" tIns="46800" rIns="90000" bIns="46800" anchor="ctr"/>
          <a:lstStyle/>
          <a:p>
            <a:pPr algn="ctr"/>
            <a:r>
              <a:rPr lang="en-US" sz="4400" b="0" strike="noStrike" spc="-1">
                <a:solidFill>
                  <a:srgbClr val="000000"/>
                </a:solidFill>
                <a:uFill>
                  <a:solidFill>
                    <a:srgbClr val="FFFFFF"/>
                  </a:solidFill>
                </a:uFill>
                <a:latin typeface="Times New Roman"/>
              </a:rPr>
              <a:t>Click to edit the title text format</a:t>
            </a:r>
          </a:p>
        </p:txBody>
      </p:sp>
      <p:sp>
        <p:nvSpPr>
          <p:cNvPr id="6" name="PlaceHolder 2"/>
          <p:cNvSpPr>
            <a:spLocks noGrp="1"/>
          </p:cNvSpPr>
          <p:nvPr>
            <p:ph type="body"/>
          </p:nvPr>
        </p:nvSpPr>
        <p:spPr>
          <a:xfrm>
            <a:off x="771120" y="1981080"/>
            <a:ext cx="8744040" cy="4114800"/>
          </a:xfrm>
          <a:prstGeom prst="rect">
            <a:avLst/>
          </a:prstGeom>
        </p:spPr>
        <p:txBody>
          <a:bodyPr lIns="90000" tIns="46800" rIns="90000" bIns="46800">
            <a:normAutofit/>
          </a:bodyPr>
          <a:lstStyle/>
          <a:p>
            <a:pPr marL="342720" indent="-342720">
              <a:spcBef>
                <a:spcPts val="799"/>
              </a:spcBef>
              <a:buClr>
                <a:srgbClr val="000000"/>
              </a:buClr>
              <a:buFont typeface="Times New Roman"/>
              <a:buChar char="•"/>
            </a:pPr>
            <a:r>
              <a:rPr lang="en-US" sz="3200" b="0" strike="noStrike" spc="-1">
                <a:solidFill>
                  <a:srgbClr val="000000"/>
                </a:solidFill>
                <a:uFill>
                  <a:solidFill>
                    <a:srgbClr val="FFFFFF"/>
                  </a:solidFill>
                </a:uFill>
                <a:latin typeface="Times New Roman"/>
              </a:rPr>
              <a:t>Click to edit the outline text format</a:t>
            </a:r>
          </a:p>
          <a:p>
            <a:pPr marL="742680" lvl="1" indent="-285480">
              <a:spcBef>
                <a:spcPts val="799"/>
              </a:spcBef>
              <a:buClr>
                <a:srgbClr val="000000"/>
              </a:buClr>
              <a:buFont typeface="Times New Roman"/>
              <a:buChar char="–"/>
            </a:pPr>
            <a:r>
              <a:rPr lang="en-US" sz="3200" b="0" strike="noStrike" spc="-1">
                <a:solidFill>
                  <a:srgbClr val="000000"/>
                </a:solidFill>
                <a:uFill>
                  <a:solidFill>
                    <a:srgbClr val="FFFFFF"/>
                  </a:solidFill>
                </a:uFill>
                <a:latin typeface="Times New Roman"/>
              </a:rPr>
              <a:t>Second Outline Level</a:t>
            </a:r>
          </a:p>
          <a:p>
            <a:pPr marL="1143000" lvl="2" indent="-228600">
              <a:spcBef>
                <a:spcPts val="799"/>
              </a:spcBef>
              <a:buClr>
                <a:srgbClr val="000000"/>
              </a:buClr>
              <a:buFont typeface="Times New Roman"/>
              <a:buChar char="•"/>
            </a:pPr>
            <a:r>
              <a:rPr lang="en-US" sz="3200" b="0" strike="noStrike" spc="-1">
                <a:solidFill>
                  <a:srgbClr val="000000"/>
                </a:solidFill>
                <a:uFill>
                  <a:solidFill>
                    <a:srgbClr val="FFFFFF"/>
                  </a:solidFill>
                </a:uFill>
                <a:latin typeface="Times New Roman"/>
              </a:rPr>
              <a:t>Third Outline Level</a:t>
            </a:r>
          </a:p>
          <a:p>
            <a:pPr marL="1600200" lvl="3" indent="-228600">
              <a:spcBef>
                <a:spcPts val="799"/>
              </a:spcBef>
              <a:buClr>
                <a:srgbClr val="000000"/>
              </a:buClr>
              <a:buFont typeface="Times New Roman"/>
              <a:buChar char="–"/>
            </a:pPr>
            <a:r>
              <a:rPr lang="en-US" sz="3200" b="0" strike="noStrike" spc="-1">
                <a:solidFill>
                  <a:srgbClr val="000000"/>
                </a:solidFill>
                <a:uFill>
                  <a:solidFill>
                    <a:srgbClr val="FFFFFF"/>
                  </a:solidFill>
                </a:uFill>
                <a:latin typeface="Times New Roman"/>
              </a:rPr>
              <a:t>Fourth Outline Level</a:t>
            </a:r>
          </a:p>
          <a:p>
            <a:pPr marL="2057400" lvl="4" indent="-228600">
              <a:spcBef>
                <a:spcPts val="799"/>
              </a:spcBef>
              <a:buClr>
                <a:srgbClr val="000000"/>
              </a:buClr>
              <a:buFont typeface="Times New Roman"/>
              <a:buChar char="»"/>
            </a:pPr>
            <a:r>
              <a:rPr lang="en-US" sz="3200" b="0" strike="noStrike" spc="-1">
                <a:solidFill>
                  <a:srgbClr val="000000"/>
                </a:solidFill>
                <a:uFill>
                  <a:solidFill>
                    <a:srgbClr val="FFFFFF"/>
                  </a:solidFill>
                </a:uFill>
                <a:latin typeface="Times New Roman"/>
              </a:rPr>
              <a:t>Fifth Outline Level</a:t>
            </a:r>
          </a:p>
          <a:p>
            <a:pPr marL="2057400" lvl="5" indent="-228600">
              <a:spcBef>
                <a:spcPts val="799"/>
              </a:spcBef>
              <a:buClr>
                <a:srgbClr val="000000"/>
              </a:buClr>
              <a:buFont typeface="Times New Roman"/>
              <a:buChar char="»"/>
            </a:pPr>
            <a:r>
              <a:rPr lang="en-US" sz="3200" b="0" strike="noStrike" spc="-1">
                <a:solidFill>
                  <a:srgbClr val="000000"/>
                </a:solidFill>
                <a:uFill>
                  <a:solidFill>
                    <a:srgbClr val="FFFFFF"/>
                  </a:solidFill>
                </a:uFill>
                <a:latin typeface="Times New Roman"/>
              </a:rPr>
              <a:t>Sixth Outline Level</a:t>
            </a:r>
          </a:p>
          <a:p>
            <a:pPr marL="2057400" lvl="6" indent="-228600">
              <a:spcBef>
                <a:spcPts val="799"/>
              </a:spcBef>
              <a:buClr>
                <a:srgbClr val="000000"/>
              </a:buClr>
              <a:buFont typeface="Times New Roman"/>
              <a:buChar char="»"/>
            </a:pPr>
            <a:r>
              <a:rPr lang="en-US" sz="3200" b="0" strike="noStrike" spc="-1">
                <a:solidFill>
                  <a:srgbClr val="000000"/>
                </a:solidFill>
                <a:uFill>
                  <a:solidFill>
                    <a:srgbClr val="FFFFFF"/>
                  </a:solidFill>
                </a:uFill>
                <a:latin typeface="Times New Roman"/>
              </a:rPr>
              <a:t>Seventh Outline Level</a:t>
            </a:r>
          </a:p>
        </p:txBody>
      </p:sp>
      <p:sp>
        <p:nvSpPr>
          <p:cNvPr id="2" name="PlaceHolder 3"/>
          <p:cNvSpPr>
            <a:spLocks noGrp="1"/>
          </p:cNvSpPr>
          <p:nvPr>
            <p:ph type="dt"/>
          </p:nvPr>
        </p:nvSpPr>
        <p:spPr>
          <a:xfrm>
            <a:off x="771120" y="6248520"/>
            <a:ext cx="2143080" cy="457200"/>
          </a:xfrm>
          <a:prstGeom prst="rect">
            <a:avLst/>
          </a:prstGeom>
        </p:spPr>
        <p:txBody>
          <a:bodyPr lIns="90000" tIns="46800" rIns="90000" bIns="46800"/>
          <a:lstStyle/>
          <a:p>
            <a:endParaRPr lang="en-US" sz="2400" b="0" strike="noStrike" spc="-1">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514320" y="6248520"/>
            <a:ext cx="3257640" cy="457200"/>
          </a:xfrm>
          <a:prstGeom prst="rect">
            <a:avLst/>
          </a:prstGeom>
        </p:spPr>
        <p:txBody>
          <a:bodyPr lIns="90000" tIns="46800" rIns="90000" bIns="46800"/>
          <a:lstStyle/>
          <a:p>
            <a:endParaRPr lang="en-US" sz="2400" b="0" strike="noStrike" spc="-1">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7372080" y="6248520"/>
            <a:ext cx="2143080" cy="457200"/>
          </a:xfrm>
          <a:prstGeom prst="rect">
            <a:avLst/>
          </a:prstGeom>
        </p:spPr>
        <p:txBody>
          <a:bodyPr lIns="90000" tIns="46800" rIns="90000" bIns="46800"/>
          <a:lstStyle/>
          <a:p>
            <a:pPr algn="r"/>
            <a:fld id="{D51AF26D-3DEE-4CE5-811D-8AB3D56DCFC1}" type="slidenum">
              <a:rPr lang="it-IT" sz="1400" b="0" strike="noStrike" spc="-1">
                <a:solidFill>
                  <a:srgbClr val="000000"/>
                </a:solidFill>
                <a:uFill>
                  <a:solidFill>
                    <a:srgbClr val="FFFFFF"/>
                  </a:solidFill>
                </a:uFill>
                <a:latin typeface="Times New Roman"/>
              </a:rPr>
              <a:pPr algn="r"/>
              <a:t>‹N›</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w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4.jpeg"/></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2416520" y="2133600"/>
            <a:ext cx="5496634" cy="1783630"/>
          </a:xfrm>
          <a:prstGeom prst="rect">
            <a:avLst/>
          </a:prstGeom>
          <a:noFill/>
          <a:ln w="9525">
            <a:noFill/>
            <a:miter lim="800000"/>
            <a:headEnd/>
            <a:tailEnd/>
          </a:ln>
        </p:spPr>
        <p:txBody>
          <a:bodyPr wrap="none">
            <a:spAutoFit/>
          </a:bodyPr>
          <a:lstStyle/>
          <a:p>
            <a:pPr algn="ctr">
              <a:lnSpc>
                <a:spcPct val="120000"/>
              </a:lnSpc>
            </a:pPr>
            <a:r>
              <a:rPr lang="it-IT" sz="4800" b="1" dirty="0">
                <a:solidFill>
                  <a:schemeClr val="hlink"/>
                </a:solidFill>
              </a:rPr>
              <a:t>CHEMIOTERAPIA </a:t>
            </a:r>
          </a:p>
          <a:p>
            <a:pPr algn="ctr">
              <a:lnSpc>
                <a:spcPct val="120000"/>
              </a:lnSpc>
            </a:pPr>
            <a:r>
              <a:rPr lang="it-IT" sz="4800" b="1" dirty="0">
                <a:solidFill>
                  <a:schemeClr val="hlink"/>
                </a:solidFill>
              </a:rPr>
              <a:t>ANTITUMORALE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818086" y="115889"/>
            <a:ext cx="7948649" cy="830997"/>
          </a:xfrm>
          <a:prstGeom prst="rect">
            <a:avLst/>
          </a:prstGeom>
          <a:solidFill>
            <a:schemeClr val="bg1"/>
          </a:solidFill>
          <a:ln w="9525">
            <a:noFill/>
            <a:miter lim="800000"/>
            <a:headEnd/>
            <a:tailEnd/>
          </a:ln>
        </p:spPr>
        <p:txBody>
          <a:bodyPr>
            <a:spAutoFit/>
          </a:bodyPr>
          <a:lstStyle/>
          <a:p>
            <a:pPr algn="ctr">
              <a:tabLst>
                <a:tab pos="2095500" algn="l"/>
              </a:tabLst>
            </a:pPr>
            <a:r>
              <a:rPr lang="it-IT" sz="2400" b="1" dirty="0">
                <a:solidFill>
                  <a:schemeClr val="hlink"/>
                </a:solidFill>
              </a:rPr>
              <a:t>PRINCIPI </a:t>
            </a:r>
            <a:r>
              <a:rPr lang="it-IT" sz="2400" b="1" dirty="0" err="1">
                <a:solidFill>
                  <a:schemeClr val="hlink"/>
                </a:solidFill>
              </a:rPr>
              <a:t>DI</a:t>
            </a:r>
            <a:r>
              <a:rPr lang="it-IT" sz="2400" b="1" dirty="0">
                <a:solidFill>
                  <a:schemeClr val="hlink"/>
                </a:solidFill>
              </a:rPr>
              <a:t> TERAPIA CITOTOSSICA ANTITUMORALE</a:t>
            </a:r>
          </a:p>
        </p:txBody>
      </p:sp>
      <p:sp>
        <p:nvSpPr>
          <p:cNvPr id="60419" name="Text Box 3"/>
          <p:cNvSpPr txBox="1">
            <a:spLocks noChangeArrowheads="1"/>
          </p:cNvSpPr>
          <p:nvPr/>
        </p:nvSpPr>
        <p:spPr bwMode="auto">
          <a:xfrm>
            <a:off x="364388" y="1244601"/>
            <a:ext cx="9641979" cy="3970318"/>
          </a:xfrm>
          <a:prstGeom prst="rect">
            <a:avLst/>
          </a:prstGeom>
          <a:solidFill>
            <a:schemeClr val="bg1"/>
          </a:solidFill>
          <a:ln w="9525">
            <a:noFill/>
            <a:miter lim="800000"/>
            <a:headEnd/>
            <a:tailEnd/>
          </a:ln>
        </p:spPr>
        <p:txBody>
          <a:bodyPr>
            <a:spAutoFit/>
          </a:bodyPr>
          <a:lstStyle/>
          <a:p>
            <a:pPr marL="450850" indent="-450850">
              <a:buFont typeface="Wingdings" pitchFamily="2" charset="2"/>
              <a:buChar char="ü"/>
            </a:pPr>
            <a:r>
              <a:rPr lang="it-IT" dirty="0">
                <a:solidFill>
                  <a:schemeClr val="hlink"/>
                </a:solidFill>
              </a:rPr>
              <a:t>I farmaci uccidono una frazione costante, non un numero costante, di cellule</a:t>
            </a:r>
          </a:p>
          <a:p>
            <a:pPr marL="450850" indent="-450850">
              <a:buFont typeface="Wingdings" pitchFamily="2" charset="2"/>
              <a:buChar char="ü"/>
            </a:pPr>
            <a:endParaRPr lang="it-IT" dirty="0">
              <a:solidFill>
                <a:schemeClr val="hlink"/>
              </a:solidFill>
            </a:endParaRPr>
          </a:p>
          <a:p>
            <a:pPr marL="450850" indent="-450850">
              <a:buFont typeface="Wingdings" pitchFamily="2" charset="2"/>
              <a:buChar char="ü"/>
            </a:pPr>
            <a:r>
              <a:rPr lang="it-IT" dirty="0">
                <a:solidFill>
                  <a:schemeClr val="hlink"/>
                </a:solidFill>
              </a:rPr>
              <a:t>La citotossicità è proporzionale all’esposizione totale al farmaco</a:t>
            </a:r>
          </a:p>
          <a:p>
            <a:pPr marL="450850" indent="-450850">
              <a:buFont typeface="Wingdings" pitchFamily="2" charset="2"/>
              <a:buChar char="ü"/>
            </a:pPr>
            <a:endParaRPr lang="it-IT" dirty="0">
              <a:solidFill>
                <a:schemeClr val="hlink"/>
              </a:solidFill>
            </a:endParaRPr>
          </a:p>
          <a:p>
            <a:pPr marL="450850" indent="-450850">
              <a:buFont typeface="Wingdings" pitchFamily="2" charset="2"/>
              <a:buChar char="ü"/>
            </a:pPr>
            <a:r>
              <a:rPr lang="it-IT" dirty="0">
                <a:solidFill>
                  <a:schemeClr val="hlink"/>
                </a:solidFill>
              </a:rPr>
              <a:t>Le cellule possono manifestare diversa vulnerabilità ai farmaci citotossici a seconda della fase del ciclo cellulare</a:t>
            </a:r>
          </a:p>
          <a:p>
            <a:pPr marL="450850" indent="-450850">
              <a:buFont typeface="Wingdings" pitchFamily="2" charset="2"/>
              <a:buChar char="ü"/>
            </a:pPr>
            <a:endParaRPr lang="it-IT" sz="2400" dirty="0">
              <a:solidFill>
                <a:schemeClr val="hlink"/>
              </a:solidFill>
            </a:endParaRPr>
          </a:p>
          <a:p>
            <a:pPr marL="450850" indent="-450850">
              <a:buFont typeface="Wingdings" pitchFamily="2" charset="2"/>
              <a:buChar char="ü"/>
            </a:pPr>
            <a:r>
              <a:rPr lang="it-IT" sz="2400" dirty="0">
                <a:solidFill>
                  <a:srgbClr val="FF3300"/>
                </a:solidFill>
              </a:rPr>
              <a:t>I farmaci citotossici rallentano la progressione delle cellule nel ciclo </a:t>
            </a:r>
            <a:r>
              <a:rPr lang="it-IT" sz="2400" dirty="0" smtClean="0">
                <a:solidFill>
                  <a:srgbClr val="FF3300"/>
                </a:solidFill>
              </a:rPr>
              <a:t>cellulare</a:t>
            </a:r>
          </a:p>
          <a:p>
            <a:pPr marL="450850" indent="-450850"/>
            <a:endParaRPr lang="it-IT" sz="2400" dirty="0" smtClean="0">
              <a:solidFill>
                <a:srgbClr val="FF3300"/>
              </a:solidFill>
            </a:endParaRPr>
          </a:p>
          <a:p>
            <a:pPr marL="450850" indent="-450850">
              <a:buFont typeface="Wingdings" pitchFamily="2" charset="2"/>
              <a:buChar char="ü"/>
            </a:pPr>
            <a:r>
              <a:rPr lang="it-IT" sz="2400" dirty="0" smtClean="0">
                <a:solidFill>
                  <a:srgbClr val="FF3300"/>
                </a:solidFill>
              </a:rPr>
              <a:t>La citotossicità dei farmaci non è selettiva verso le cellule tumorali</a:t>
            </a:r>
            <a:r>
              <a:rPr lang="it-IT" sz="2400" dirty="0" smtClean="0">
                <a:solidFill>
                  <a:schemeClr val="hlink"/>
                </a:solidFill>
              </a:rPr>
              <a:t> </a:t>
            </a:r>
          </a:p>
          <a:p>
            <a:pPr marL="450850" indent="-450850">
              <a:buFont typeface="Wingdings" pitchFamily="2" charset="2"/>
              <a:buChar char="ü"/>
            </a:pPr>
            <a:endParaRPr lang="it-IT" sz="24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500"/>
                                        <p:tgtEl>
                                          <p:spTgt spid="604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419">
                                            <p:txEl>
                                              <p:pRg st="0" end="0"/>
                                            </p:txEl>
                                          </p:spTgt>
                                        </p:tgtEl>
                                        <p:attrNameLst>
                                          <p:attrName>style.visibility</p:attrName>
                                        </p:attrNameLst>
                                      </p:cBhvr>
                                      <p:to>
                                        <p:strVal val="visible"/>
                                      </p:to>
                                    </p:set>
                                    <p:animEffect transition="in" filter="fade">
                                      <p:cBhvr>
                                        <p:cTn id="10" dur="500"/>
                                        <p:tgtEl>
                                          <p:spTgt spid="604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animEffect transition="in" filter="fade">
                                      <p:cBhvr>
                                        <p:cTn id="13" dur="500"/>
                                        <p:tgtEl>
                                          <p:spTgt spid="6041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419">
                                            <p:txEl>
                                              <p:pRg st="4" end="4"/>
                                            </p:txEl>
                                          </p:spTgt>
                                        </p:tgtEl>
                                        <p:attrNameLst>
                                          <p:attrName>style.visibility</p:attrName>
                                        </p:attrNameLst>
                                      </p:cBhvr>
                                      <p:to>
                                        <p:strVal val="visible"/>
                                      </p:to>
                                    </p:set>
                                    <p:animEffect transition="in" filter="fade">
                                      <p:cBhvr>
                                        <p:cTn id="16" dur="500"/>
                                        <p:tgtEl>
                                          <p:spTgt spid="6041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0419">
                                            <p:txEl>
                                              <p:pRg st="6" end="6"/>
                                            </p:txEl>
                                          </p:spTgt>
                                        </p:tgtEl>
                                        <p:attrNameLst>
                                          <p:attrName>style.visibility</p:attrName>
                                        </p:attrNameLst>
                                      </p:cBhvr>
                                      <p:to>
                                        <p:strVal val="visible"/>
                                      </p:to>
                                    </p:set>
                                    <p:animEffect transition="in" filter="fade">
                                      <p:cBhvr>
                                        <p:cTn id="21" dur="1000"/>
                                        <p:tgtEl>
                                          <p:spTgt spid="60419">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0419">
                                            <p:txEl>
                                              <p:pRg st="8" end="8"/>
                                            </p:txEl>
                                          </p:spTgt>
                                        </p:tgtEl>
                                        <p:attrNameLst>
                                          <p:attrName>style.visibility</p:attrName>
                                        </p:attrNameLst>
                                      </p:cBhvr>
                                      <p:to>
                                        <p:strVal val="visible"/>
                                      </p:to>
                                    </p:set>
                                    <p:animEffect transition="in" filter="fade">
                                      <p:cBhvr>
                                        <p:cTn id="26" dur="1000"/>
                                        <p:tgtEl>
                                          <p:spTgt spid="604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9"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759371" y="1"/>
            <a:ext cx="4848442" cy="646331"/>
          </a:xfrm>
          <a:prstGeom prst="rect">
            <a:avLst/>
          </a:prstGeom>
          <a:noFill/>
          <a:ln w="9525">
            <a:noFill/>
            <a:miter lim="800000"/>
            <a:headEnd/>
            <a:tailEnd/>
          </a:ln>
        </p:spPr>
        <p:txBody>
          <a:bodyPr wrap="none">
            <a:spAutoFit/>
          </a:bodyPr>
          <a:lstStyle/>
          <a:p>
            <a:pPr algn="ctr"/>
            <a:r>
              <a:rPr lang="it-IT" b="1">
                <a:solidFill>
                  <a:schemeClr val="hlink"/>
                </a:solidFill>
              </a:rPr>
              <a:t>PROBLEMI LEGATI ALL’USO DI INIBITORI </a:t>
            </a:r>
          </a:p>
          <a:p>
            <a:pPr algn="ctr"/>
            <a:r>
              <a:rPr lang="it-IT" b="1">
                <a:solidFill>
                  <a:schemeClr val="hlink"/>
                </a:solidFill>
              </a:rPr>
              <a:t>DI I GENERAZIONE</a:t>
            </a:r>
          </a:p>
        </p:txBody>
      </p:sp>
      <p:sp>
        <p:nvSpPr>
          <p:cNvPr id="34819" name="Oval 3"/>
          <p:cNvSpPr>
            <a:spLocks noChangeArrowheads="1"/>
          </p:cNvSpPr>
          <p:nvPr/>
        </p:nvSpPr>
        <p:spPr bwMode="auto">
          <a:xfrm>
            <a:off x="482278" y="1390650"/>
            <a:ext cx="4372650" cy="895350"/>
          </a:xfrm>
          <a:prstGeom prst="ellipse">
            <a:avLst/>
          </a:prstGeom>
          <a:noFill/>
          <a:ln w="38100">
            <a:solidFill>
              <a:schemeClr val="hlink"/>
            </a:solidFill>
            <a:round/>
            <a:headEnd/>
            <a:tailEnd/>
          </a:ln>
        </p:spPr>
        <p:txBody>
          <a:bodyPr wrap="none" anchor="ctr"/>
          <a:lstStyle/>
          <a:p>
            <a:pPr algn="ctr"/>
            <a:r>
              <a:rPr lang="it-IT" sz="2000" b="1">
                <a:solidFill>
                  <a:schemeClr val="hlink"/>
                </a:solidFill>
              </a:rPr>
              <a:t>Scarsa affinità per P-gp</a:t>
            </a:r>
          </a:p>
        </p:txBody>
      </p:sp>
      <p:sp>
        <p:nvSpPr>
          <p:cNvPr id="34820" name="AutoShape 4"/>
          <p:cNvSpPr>
            <a:spLocks noChangeArrowheads="1"/>
          </p:cNvSpPr>
          <p:nvPr/>
        </p:nvSpPr>
        <p:spPr bwMode="auto">
          <a:xfrm>
            <a:off x="2089870" y="2562225"/>
            <a:ext cx="707340" cy="1047750"/>
          </a:xfrm>
          <a:prstGeom prst="curvedRightArrow">
            <a:avLst>
              <a:gd name="adj1" fmla="val 31821"/>
              <a:gd name="adj2" fmla="val 65154"/>
              <a:gd name="adj3" fmla="val 33333"/>
            </a:avLst>
          </a:prstGeom>
          <a:noFill/>
          <a:ln w="38100">
            <a:solidFill>
              <a:schemeClr val="hlink"/>
            </a:solidFill>
            <a:miter lim="800000"/>
            <a:headEnd/>
            <a:tailEnd/>
          </a:ln>
        </p:spPr>
        <p:txBody>
          <a:bodyPr wrap="none" anchor="ctr"/>
          <a:lstStyle/>
          <a:p>
            <a:endParaRPr lang="it-IT"/>
          </a:p>
        </p:txBody>
      </p:sp>
      <p:sp>
        <p:nvSpPr>
          <p:cNvPr id="34821" name="Oval 5"/>
          <p:cNvSpPr>
            <a:spLocks noChangeArrowheads="1"/>
          </p:cNvSpPr>
          <p:nvPr/>
        </p:nvSpPr>
        <p:spPr bwMode="auto">
          <a:xfrm>
            <a:off x="492995" y="3876675"/>
            <a:ext cx="4372650" cy="895350"/>
          </a:xfrm>
          <a:prstGeom prst="ellipse">
            <a:avLst/>
          </a:prstGeom>
          <a:noFill/>
          <a:ln w="38100">
            <a:solidFill>
              <a:schemeClr val="hlink"/>
            </a:solidFill>
            <a:round/>
            <a:headEnd/>
            <a:tailEnd/>
          </a:ln>
        </p:spPr>
        <p:txBody>
          <a:bodyPr wrap="none" anchor="ctr"/>
          <a:lstStyle/>
          <a:p>
            <a:pPr algn="ctr"/>
            <a:r>
              <a:rPr lang="it-IT" sz="2000" b="1">
                <a:solidFill>
                  <a:schemeClr val="hlink"/>
                </a:solidFill>
              </a:rPr>
              <a:t>TOSSICITÀ INACCETTABILE</a:t>
            </a:r>
          </a:p>
        </p:txBody>
      </p:sp>
      <p:sp>
        <p:nvSpPr>
          <p:cNvPr id="34822" name="Text Box 6"/>
          <p:cNvSpPr txBox="1">
            <a:spLocks noChangeArrowheads="1"/>
          </p:cNvSpPr>
          <p:nvPr/>
        </p:nvSpPr>
        <p:spPr bwMode="auto">
          <a:xfrm>
            <a:off x="110746" y="1211263"/>
            <a:ext cx="351378" cy="369332"/>
          </a:xfrm>
          <a:prstGeom prst="rect">
            <a:avLst/>
          </a:prstGeom>
          <a:noFill/>
          <a:ln w="9525">
            <a:noFill/>
            <a:miter lim="800000"/>
            <a:headEnd/>
            <a:tailEnd/>
          </a:ln>
        </p:spPr>
        <p:txBody>
          <a:bodyPr wrap="none">
            <a:spAutoFit/>
          </a:bodyPr>
          <a:lstStyle/>
          <a:p>
            <a:r>
              <a:rPr lang="it-IT" b="1">
                <a:solidFill>
                  <a:schemeClr val="hlink"/>
                </a:solidFill>
              </a:rPr>
              <a:t>A</a:t>
            </a:r>
          </a:p>
        </p:txBody>
      </p:sp>
      <p:sp>
        <p:nvSpPr>
          <p:cNvPr id="34823" name="Text Box 7"/>
          <p:cNvSpPr txBox="1">
            <a:spLocks noChangeArrowheads="1"/>
          </p:cNvSpPr>
          <p:nvPr/>
        </p:nvSpPr>
        <p:spPr bwMode="auto">
          <a:xfrm>
            <a:off x="5437233" y="1211263"/>
            <a:ext cx="351378" cy="369332"/>
          </a:xfrm>
          <a:prstGeom prst="rect">
            <a:avLst/>
          </a:prstGeom>
          <a:noFill/>
          <a:ln w="9525">
            <a:noFill/>
            <a:miter lim="800000"/>
            <a:headEnd/>
            <a:tailEnd/>
          </a:ln>
        </p:spPr>
        <p:txBody>
          <a:bodyPr wrap="none">
            <a:spAutoFit/>
          </a:bodyPr>
          <a:lstStyle/>
          <a:p>
            <a:r>
              <a:rPr lang="it-IT" b="1">
                <a:solidFill>
                  <a:schemeClr val="hlink"/>
                </a:solidFill>
              </a:rPr>
              <a:t>B</a:t>
            </a:r>
          </a:p>
        </p:txBody>
      </p:sp>
      <p:sp>
        <p:nvSpPr>
          <p:cNvPr id="34824" name="Text Box 8"/>
          <p:cNvSpPr txBox="1">
            <a:spLocks noChangeArrowheads="1"/>
          </p:cNvSpPr>
          <p:nvPr/>
        </p:nvSpPr>
        <p:spPr bwMode="auto">
          <a:xfrm>
            <a:off x="5571200" y="2001839"/>
            <a:ext cx="4460174" cy="1006475"/>
          </a:xfrm>
          <a:prstGeom prst="rect">
            <a:avLst/>
          </a:prstGeom>
          <a:noFill/>
          <a:ln w="9525">
            <a:noFill/>
            <a:miter lim="800000"/>
            <a:headEnd/>
            <a:tailEnd/>
          </a:ln>
        </p:spPr>
        <p:txBody>
          <a:bodyPr>
            <a:spAutoFit/>
          </a:bodyPr>
          <a:lstStyle/>
          <a:p>
            <a:pPr algn="ctr"/>
            <a:r>
              <a:rPr lang="it-IT" sz="2000">
                <a:solidFill>
                  <a:schemeClr val="hlink"/>
                </a:solidFill>
              </a:rPr>
              <a:t>INTERAZIONI</a:t>
            </a:r>
          </a:p>
          <a:p>
            <a:pPr algn="ctr"/>
            <a:r>
              <a:rPr lang="it-IT" sz="2000">
                <a:solidFill>
                  <a:schemeClr val="hlink"/>
                </a:solidFill>
              </a:rPr>
              <a:t>FARMACOCINETICHE</a:t>
            </a:r>
          </a:p>
          <a:p>
            <a:pPr algn="ctr"/>
            <a:r>
              <a:rPr lang="it-IT" sz="2000">
                <a:solidFill>
                  <a:schemeClr val="hlink"/>
                </a:solidFill>
              </a:rPr>
              <a:t>IMPREVEDIBILI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dissolve">
                                      <p:cBhvr>
                                        <p:cTn id="7" dur="500"/>
                                        <p:tgtEl>
                                          <p:spTgt spid="3482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dissolve">
                                      <p:cBhvr>
                                        <p:cTn id="11" dur="500"/>
                                        <p:tgtEl>
                                          <p:spTgt spid="348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4820"/>
                                        </p:tgtEl>
                                        <p:attrNameLst>
                                          <p:attrName>style.visibility</p:attrName>
                                        </p:attrNameLst>
                                      </p:cBhvr>
                                      <p:to>
                                        <p:strVal val="visible"/>
                                      </p:to>
                                    </p:set>
                                    <p:animEffect transition="in" filter="wipe(up)">
                                      <p:cBhvr>
                                        <p:cTn id="16" dur="500"/>
                                        <p:tgtEl>
                                          <p:spTgt spid="34820"/>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4821"/>
                                        </p:tgtEl>
                                        <p:attrNameLst>
                                          <p:attrName>style.visibility</p:attrName>
                                        </p:attrNameLst>
                                      </p:cBhvr>
                                      <p:to>
                                        <p:strVal val="visible"/>
                                      </p:to>
                                    </p:set>
                                    <p:animEffect transition="in" filter="dissolve">
                                      <p:cBhvr>
                                        <p:cTn id="20" dur="500"/>
                                        <p:tgtEl>
                                          <p:spTgt spid="3482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4823"/>
                                        </p:tgtEl>
                                        <p:attrNameLst>
                                          <p:attrName>style.visibility</p:attrName>
                                        </p:attrNameLst>
                                      </p:cBhvr>
                                      <p:to>
                                        <p:strVal val="visible"/>
                                      </p:to>
                                    </p:set>
                                    <p:animEffect transition="in" filter="dissolve">
                                      <p:cBhvr>
                                        <p:cTn id="25" dur="500"/>
                                        <p:tgtEl>
                                          <p:spTgt spid="34823"/>
                                        </p:tgtEl>
                                      </p:cBhvr>
                                    </p:animEffect>
                                  </p:childTnLst>
                                </p:cTn>
                              </p:par>
                            </p:childTnLst>
                          </p:cTn>
                        </p:par>
                        <p:par>
                          <p:cTn id="26" fill="hold">
                            <p:stCondLst>
                              <p:cond delay="500"/>
                            </p:stCondLst>
                            <p:childTnLst>
                              <p:par>
                                <p:cTn id="27" presetID="17" presetClass="entr" presetSubtype="10" fill="hold" grpId="0" nodeType="afterEffect">
                                  <p:stCondLst>
                                    <p:cond delay="0"/>
                                  </p:stCondLst>
                                  <p:childTnLst>
                                    <p:set>
                                      <p:cBhvr>
                                        <p:cTn id="28" dur="1" fill="hold">
                                          <p:stCondLst>
                                            <p:cond delay="0"/>
                                          </p:stCondLst>
                                        </p:cTn>
                                        <p:tgtEl>
                                          <p:spTgt spid="34824">
                                            <p:txEl>
                                              <p:pRg st="0" end="0"/>
                                            </p:txEl>
                                          </p:spTgt>
                                        </p:tgtEl>
                                        <p:attrNameLst>
                                          <p:attrName>style.visibility</p:attrName>
                                        </p:attrNameLst>
                                      </p:cBhvr>
                                      <p:to>
                                        <p:strVal val="visible"/>
                                      </p:to>
                                    </p:set>
                                    <p:anim calcmode="lin" valueType="num">
                                      <p:cBhvr>
                                        <p:cTn id="29" dur="500" fill="hold"/>
                                        <p:tgtEl>
                                          <p:spTgt spid="3482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4824">
                                            <p:txEl>
                                              <p:pRg st="0" end="0"/>
                                            </p:txEl>
                                          </p:spTgt>
                                        </p:tgtEl>
                                        <p:attrNameLst>
                                          <p:attrName>ppt_h</p:attrName>
                                        </p:attrNameLst>
                                      </p:cBhvr>
                                      <p:tavLst>
                                        <p:tav tm="0">
                                          <p:val>
                                            <p:strVal val="#ppt_h"/>
                                          </p:val>
                                        </p:tav>
                                        <p:tav tm="100000">
                                          <p:val>
                                            <p:strVal val="#ppt_h"/>
                                          </p:val>
                                        </p:tav>
                                      </p:tavLst>
                                    </p:anim>
                                  </p:childTnLst>
                                </p:cTn>
                              </p:par>
                            </p:childTnLst>
                          </p:cTn>
                        </p:par>
                        <p:par>
                          <p:cTn id="31" fill="hold">
                            <p:stCondLst>
                              <p:cond delay="1000"/>
                            </p:stCondLst>
                            <p:childTnLst>
                              <p:par>
                                <p:cTn id="32" presetID="17" presetClass="entr" presetSubtype="10" fill="hold" grpId="0" nodeType="afterEffect">
                                  <p:stCondLst>
                                    <p:cond delay="0"/>
                                  </p:stCondLst>
                                  <p:childTnLst>
                                    <p:set>
                                      <p:cBhvr>
                                        <p:cTn id="33" dur="1" fill="hold">
                                          <p:stCondLst>
                                            <p:cond delay="0"/>
                                          </p:stCondLst>
                                        </p:cTn>
                                        <p:tgtEl>
                                          <p:spTgt spid="34824">
                                            <p:txEl>
                                              <p:pRg st="1" end="1"/>
                                            </p:txEl>
                                          </p:spTgt>
                                        </p:tgtEl>
                                        <p:attrNameLst>
                                          <p:attrName>style.visibility</p:attrName>
                                        </p:attrNameLst>
                                      </p:cBhvr>
                                      <p:to>
                                        <p:strVal val="visible"/>
                                      </p:to>
                                    </p:set>
                                    <p:anim calcmode="lin" valueType="num">
                                      <p:cBhvr>
                                        <p:cTn id="34" dur="500" fill="hold"/>
                                        <p:tgtEl>
                                          <p:spTgt spid="34824">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34824">
                                            <p:txEl>
                                              <p:pRg st="1" end="1"/>
                                            </p:txEl>
                                          </p:spTgt>
                                        </p:tgtEl>
                                        <p:attrNameLst>
                                          <p:attrName>ppt_h</p:attrName>
                                        </p:attrNameLst>
                                      </p:cBhvr>
                                      <p:tavLst>
                                        <p:tav tm="0">
                                          <p:val>
                                            <p:strVal val="#ppt_h"/>
                                          </p:val>
                                        </p:tav>
                                        <p:tav tm="100000">
                                          <p:val>
                                            <p:strVal val="#ppt_h"/>
                                          </p:val>
                                        </p:tav>
                                      </p:tavLst>
                                    </p:anim>
                                  </p:childTnLst>
                                </p:cTn>
                              </p:par>
                            </p:childTnLst>
                          </p:cTn>
                        </p:par>
                        <p:par>
                          <p:cTn id="36" fill="hold">
                            <p:stCondLst>
                              <p:cond delay="1500"/>
                            </p:stCondLst>
                            <p:childTnLst>
                              <p:par>
                                <p:cTn id="37" presetID="17" presetClass="entr" presetSubtype="10" fill="hold" grpId="0" nodeType="afterEffect">
                                  <p:stCondLst>
                                    <p:cond delay="0"/>
                                  </p:stCondLst>
                                  <p:childTnLst>
                                    <p:set>
                                      <p:cBhvr>
                                        <p:cTn id="38" dur="1" fill="hold">
                                          <p:stCondLst>
                                            <p:cond delay="0"/>
                                          </p:stCondLst>
                                        </p:cTn>
                                        <p:tgtEl>
                                          <p:spTgt spid="34824">
                                            <p:txEl>
                                              <p:pRg st="2" end="2"/>
                                            </p:txEl>
                                          </p:spTgt>
                                        </p:tgtEl>
                                        <p:attrNameLst>
                                          <p:attrName>style.visibility</p:attrName>
                                        </p:attrNameLst>
                                      </p:cBhvr>
                                      <p:to>
                                        <p:strVal val="visible"/>
                                      </p:to>
                                    </p:set>
                                    <p:anim calcmode="lin" valueType="num">
                                      <p:cBhvr>
                                        <p:cTn id="39" dur="500" fill="hold"/>
                                        <p:tgtEl>
                                          <p:spTgt spid="34824">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482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autoUpdateAnimBg="0"/>
      <p:bldP spid="34820" grpId="0" animBg="1"/>
      <p:bldP spid="34821" grpId="0" animBg="1" autoUpdateAnimBg="0"/>
      <p:bldP spid="34822" grpId="0" autoUpdateAnimBg="0"/>
      <p:bldP spid="34823" grpId="0" autoUpdateAnimBg="0"/>
      <p:bldP spid="34824" grpId="0" build="p" autoUpdateAnimBg="0" advAuto="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18002" y="354014"/>
            <a:ext cx="8314264" cy="400110"/>
          </a:xfrm>
          <a:prstGeom prst="rect">
            <a:avLst/>
          </a:prstGeom>
          <a:noFill/>
          <a:ln w="9525">
            <a:noFill/>
            <a:miter lim="800000"/>
            <a:headEnd/>
            <a:tailEnd/>
          </a:ln>
        </p:spPr>
        <p:txBody>
          <a:bodyPr wrap="none">
            <a:spAutoFit/>
          </a:bodyPr>
          <a:lstStyle/>
          <a:p>
            <a:r>
              <a:rPr lang="it-IT" sz="2000" b="1">
                <a:solidFill>
                  <a:schemeClr val="hlink"/>
                </a:solidFill>
              </a:rPr>
              <a:t>PROBLEMI LEGATI ALL’USO DEGLI INIBITORI DI II GENERAZIONE</a:t>
            </a:r>
          </a:p>
        </p:txBody>
      </p:sp>
      <p:sp>
        <p:nvSpPr>
          <p:cNvPr id="35843" name="Oval 3"/>
          <p:cNvSpPr>
            <a:spLocks noChangeArrowheads="1"/>
          </p:cNvSpPr>
          <p:nvPr/>
        </p:nvSpPr>
        <p:spPr bwMode="auto">
          <a:xfrm>
            <a:off x="460843" y="1390650"/>
            <a:ext cx="4372650" cy="895350"/>
          </a:xfrm>
          <a:prstGeom prst="ellipse">
            <a:avLst/>
          </a:prstGeom>
          <a:noFill/>
          <a:ln w="38100">
            <a:solidFill>
              <a:schemeClr val="hlink"/>
            </a:solidFill>
            <a:round/>
            <a:headEnd/>
            <a:tailEnd/>
          </a:ln>
        </p:spPr>
        <p:txBody>
          <a:bodyPr wrap="none" anchor="ctr"/>
          <a:lstStyle/>
          <a:p>
            <a:pPr algn="ctr"/>
            <a:r>
              <a:rPr lang="it-IT" sz="2000">
                <a:solidFill>
                  <a:schemeClr val="hlink"/>
                </a:solidFill>
              </a:rPr>
              <a:t>Substrati per CYP3A4</a:t>
            </a:r>
          </a:p>
        </p:txBody>
      </p:sp>
      <p:sp>
        <p:nvSpPr>
          <p:cNvPr id="35844" name="AutoShape 4"/>
          <p:cNvSpPr>
            <a:spLocks noChangeArrowheads="1"/>
          </p:cNvSpPr>
          <p:nvPr/>
        </p:nvSpPr>
        <p:spPr bwMode="auto">
          <a:xfrm>
            <a:off x="2291712" y="2562225"/>
            <a:ext cx="707340" cy="1047750"/>
          </a:xfrm>
          <a:prstGeom prst="curvedRightArrow">
            <a:avLst>
              <a:gd name="adj1" fmla="val 31821"/>
              <a:gd name="adj2" fmla="val 65154"/>
              <a:gd name="adj3" fmla="val 33333"/>
            </a:avLst>
          </a:prstGeom>
          <a:noFill/>
          <a:ln w="28575">
            <a:solidFill>
              <a:schemeClr val="hlink"/>
            </a:solidFill>
            <a:miter lim="800000"/>
            <a:headEnd/>
            <a:tailEnd/>
          </a:ln>
        </p:spPr>
        <p:txBody>
          <a:bodyPr wrap="none" anchor="ctr"/>
          <a:lstStyle/>
          <a:p>
            <a:endParaRPr lang="it-IT"/>
          </a:p>
        </p:txBody>
      </p:sp>
      <p:sp>
        <p:nvSpPr>
          <p:cNvPr id="35845" name="Text Box 5"/>
          <p:cNvSpPr txBox="1">
            <a:spLocks noChangeArrowheads="1"/>
          </p:cNvSpPr>
          <p:nvPr/>
        </p:nvSpPr>
        <p:spPr bwMode="auto">
          <a:xfrm>
            <a:off x="110745" y="1258889"/>
            <a:ext cx="370614" cy="400110"/>
          </a:xfrm>
          <a:prstGeom prst="rect">
            <a:avLst/>
          </a:prstGeom>
          <a:noFill/>
          <a:ln w="9525">
            <a:noFill/>
            <a:miter lim="800000"/>
            <a:headEnd/>
            <a:tailEnd/>
          </a:ln>
        </p:spPr>
        <p:txBody>
          <a:bodyPr wrap="none">
            <a:spAutoFit/>
          </a:bodyPr>
          <a:lstStyle/>
          <a:p>
            <a:r>
              <a:rPr lang="it-IT" sz="2000" b="1">
                <a:solidFill>
                  <a:schemeClr val="hlink"/>
                </a:solidFill>
              </a:rPr>
              <a:t>A</a:t>
            </a:r>
          </a:p>
        </p:txBody>
      </p:sp>
      <p:sp>
        <p:nvSpPr>
          <p:cNvPr id="35846" name="Text Box 6"/>
          <p:cNvSpPr txBox="1">
            <a:spLocks noChangeArrowheads="1"/>
          </p:cNvSpPr>
          <p:nvPr/>
        </p:nvSpPr>
        <p:spPr bwMode="auto">
          <a:xfrm>
            <a:off x="5437233" y="1258889"/>
            <a:ext cx="370614" cy="400110"/>
          </a:xfrm>
          <a:prstGeom prst="rect">
            <a:avLst/>
          </a:prstGeom>
          <a:noFill/>
          <a:ln w="9525">
            <a:noFill/>
            <a:miter lim="800000"/>
            <a:headEnd/>
            <a:tailEnd/>
          </a:ln>
        </p:spPr>
        <p:txBody>
          <a:bodyPr wrap="none">
            <a:spAutoFit/>
          </a:bodyPr>
          <a:lstStyle/>
          <a:p>
            <a:r>
              <a:rPr lang="it-IT" sz="2000" b="1">
                <a:solidFill>
                  <a:schemeClr val="hlink"/>
                </a:solidFill>
              </a:rPr>
              <a:t>B</a:t>
            </a:r>
          </a:p>
        </p:txBody>
      </p:sp>
      <p:sp>
        <p:nvSpPr>
          <p:cNvPr id="35847" name="Oval 7"/>
          <p:cNvSpPr>
            <a:spLocks noChangeArrowheads="1"/>
          </p:cNvSpPr>
          <p:nvPr/>
        </p:nvSpPr>
        <p:spPr bwMode="auto">
          <a:xfrm>
            <a:off x="460843" y="3876675"/>
            <a:ext cx="4372650" cy="1257300"/>
          </a:xfrm>
          <a:prstGeom prst="ellipse">
            <a:avLst/>
          </a:prstGeom>
          <a:noFill/>
          <a:ln w="38100">
            <a:solidFill>
              <a:schemeClr val="hlink"/>
            </a:solidFill>
            <a:round/>
            <a:headEnd/>
            <a:tailEnd/>
          </a:ln>
        </p:spPr>
        <p:txBody>
          <a:bodyPr wrap="none" anchor="ctr"/>
          <a:lstStyle/>
          <a:p>
            <a:pPr algn="ctr"/>
            <a:endParaRPr lang="it-IT" sz="2000">
              <a:solidFill>
                <a:schemeClr val="hlink"/>
              </a:solidFill>
            </a:endParaRPr>
          </a:p>
        </p:txBody>
      </p:sp>
      <p:sp>
        <p:nvSpPr>
          <p:cNvPr id="35848" name="Text Box 8"/>
          <p:cNvSpPr txBox="1">
            <a:spLocks noChangeArrowheads="1"/>
          </p:cNvSpPr>
          <p:nvPr/>
        </p:nvSpPr>
        <p:spPr bwMode="auto">
          <a:xfrm>
            <a:off x="416189" y="3968751"/>
            <a:ext cx="4460174" cy="1006475"/>
          </a:xfrm>
          <a:prstGeom prst="rect">
            <a:avLst/>
          </a:prstGeom>
          <a:noFill/>
          <a:ln w="9525">
            <a:noFill/>
            <a:miter lim="800000"/>
            <a:headEnd/>
            <a:tailEnd/>
          </a:ln>
        </p:spPr>
        <p:txBody>
          <a:bodyPr>
            <a:spAutoFit/>
          </a:bodyPr>
          <a:lstStyle/>
          <a:p>
            <a:pPr algn="ctr"/>
            <a:r>
              <a:rPr lang="it-IT" sz="2000">
                <a:solidFill>
                  <a:schemeClr val="hlink"/>
                </a:solidFill>
              </a:rPr>
              <a:t>INTERAZIONI</a:t>
            </a:r>
          </a:p>
          <a:p>
            <a:pPr algn="ctr"/>
            <a:r>
              <a:rPr lang="it-IT" sz="2000">
                <a:solidFill>
                  <a:schemeClr val="hlink"/>
                </a:solidFill>
              </a:rPr>
              <a:t>FARMACOCINETICHE</a:t>
            </a:r>
          </a:p>
          <a:p>
            <a:pPr algn="ctr"/>
            <a:r>
              <a:rPr lang="it-IT" sz="2000">
                <a:solidFill>
                  <a:schemeClr val="hlink"/>
                </a:solidFill>
              </a:rPr>
              <a:t>IMPREVEDIBILI</a:t>
            </a:r>
          </a:p>
        </p:txBody>
      </p:sp>
      <p:sp>
        <p:nvSpPr>
          <p:cNvPr id="35849" name="Oval 9"/>
          <p:cNvSpPr>
            <a:spLocks noChangeArrowheads="1"/>
          </p:cNvSpPr>
          <p:nvPr/>
        </p:nvSpPr>
        <p:spPr bwMode="auto">
          <a:xfrm>
            <a:off x="5706952" y="1390650"/>
            <a:ext cx="4372650" cy="895350"/>
          </a:xfrm>
          <a:prstGeom prst="ellipse">
            <a:avLst/>
          </a:prstGeom>
          <a:noFill/>
          <a:ln w="38100">
            <a:solidFill>
              <a:schemeClr val="hlink"/>
            </a:solidFill>
            <a:round/>
            <a:headEnd/>
            <a:tailEnd/>
          </a:ln>
        </p:spPr>
        <p:txBody>
          <a:bodyPr wrap="none" anchor="ctr"/>
          <a:lstStyle/>
          <a:p>
            <a:pPr algn="ctr"/>
            <a:r>
              <a:rPr lang="it-IT" sz="2000">
                <a:solidFill>
                  <a:schemeClr val="hlink"/>
                </a:solidFill>
              </a:rPr>
              <a:t>Scarsa selettività per</a:t>
            </a:r>
          </a:p>
          <a:p>
            <a:pPr algn="ctr"/>
            <a:r>
              <a:rPr lang="it-IT" sz="2000">
                <a:solidFill>
                  <a:schemeClr val="hlink"/>
                </a:solidFill>
              </a:rPr>
              <a:t> P-gp vs. MRP1</a:t>
            </a:r>
          </a:p>
        </p:txBody>
      </p:sp>
      <p:sp>
        <p:nvSpPr>
          <p:cNvPr id="35850" name="AutoShape 10"/>
          <p:cNvSpPr>
            <a:spLocks noChangeArrowheads="1"/>
          </p:cNvSpPr>
          <p:nvPr/>
        </p:nvSpPr>
        <p:spPr bwMode="auto">
          <a:xfrm flipH="1">
            <a:off x="7539607" y="2562225"/>
            <a:ext cx="707340" cy="1047750"/>
          </a:xfrm>
          <a:prstGeom prst="curvedRightArrow">
            <a:avLst>
              <a:gd name="adj1" fmla="val 31821"/>
              <a:gd name="adj2" fmla="val 65154"/>
              <a:gd name="adj3" fmla="val 33333"/>
            </a:avLst>
          </a:prstGeom>
          <a:noFill/>
          <a:ln w="28575">
            <a:solidFill>
              <a:schemeClr val="hlink"/>
            </a:solidFill>
            <a:miter lim="800000"/>
            <a:headEnd/>
            <a:tailEnd/>
          </a:ln>
        </p:spPr>
        <p:txBody>
          <a:bodyPr wrap="none" anchor="ctr"/>
          <a:lstStyle/>
          <a:p>
            <a:endParaRPr lang="it-IT"/>
          </a:p>
        </p:txBody>
      </p:sp>
      <p:sp>
        <p:nvSpPr>
          <p:cNvPr id="35851" name="Oval 11"/>
          <p:cNvSpPr>
            <a:spLocks noChangeArrowheads="1"/>
          </p:cNvSpPr>
          <p:nvPr/>
        </p:nvSpPr>
        <p:spPr bwMode="auto">
          <a:xfrm>
            <a:off x="5706952" y="3876675"/>
            <a:ext cx="4372650" cy="1244600"/>
          </a:xfrm>
          <a:prstGeom prst="ellipse">
            <a:avLst/>
          </a:prstGeom>
          <a:noFill/>
          <a:ln w="38100">
            <a:solidFill>
              <a:schemeClr val="hlink"/>
            </a:solidFill>
            <a:round/>
            <a:headEnd/>
            <a:tailEnd/>
          </a:ln>
        </p:spPr>
        <p:txBody>
          <a:bodyPr wrap="none" anchor="ctr"/>
          <a:lstStyle/>
          <a:p>
            <a:pPr algn="ctr">
              <a:buFont typeface="Symbol" pitchFamily="18" charset="2"/>
              <a:buChar char="­"/>
            </a:pPr>
            <a:r>
              <a:rPr lang="it-IT" sz="2000">
                <a:solidFill>
                  <a:schemeClr val="hlink"/>
                </a:solidFill>
              </a:rPr>
              <a:t>TOSSICITÀ </a:t>
            </a:r>
          </a:p>
          <a:p>
            <a:pPr algn="ctr">
              <a:buFont typeface="Symbol" pitchFamily="18" charset="2"/>
              <a:buNone/>
            </a:pPr>
            <a:r>
              <a:rPr lang="it-IT" sz="2000">
                <a:solidFill>
                  <a:schemeClr val="hlink"/>
                </a:solidFill>
              </a:rPr>
              <a:t>CHEMIOTERAPICI</a:t>
            </a:r>
          </a:p>
        </p:txBody>
      </p:sp>
      <p:sp>
        <p:nvSpPr>
          <p:cNvPr id="12" name="Text Box 5"/>
          <p:cNvSpPr txBox="1">
            <a:spLocks noChangeArrowheads="1"/>
          </p:cNvSpPr>
          <p:nvPr/>
        </p:nvSpPr>
        <p:spPr bwMode="auto">
          <a:xfrm>
            <a:off x="4064174" y="5373216"/>
            <a:ext cx="2874505" cy="1200329"/>
          </a:xfrm>
          <a:prstGeom prst="rect">
            <a:avLst/>
          </a:prstGeom>
          <a:solidFill>
            <a:schemeClr val="bg1"/>
          </a:solidFill>
          <a:ln w="9525">
            <a:noFill/>
            <a:miter lim="800000"/>
            <a:headEnd/>
            <a:tailEnd/>
          </a:ln>
        </p:spPr>
        <p:txBody>
          <a:bodyPr wrap="none">
            <a:spAutoFit/>
          </a:bodyPr>
          <a:lstStyle/>
          <a:p>
            <a:r>
              <a:rPr lang="it-IT" b="1" dirty="0">
                <a:solidFill>
                  <a:schemeClr val="hlink"/>
                </a:solidFill>
                <a:latin typeface="Tahoma" pitchFamily="34" charset="0"/>
              </a:rPr>
              <a:t>INIBITORI DELLA </a:t>
            </a:r>
            <a:r>
              <a:rPr lang="it-IT" b="1" dirty="0" err="1">
                <a:solidFill>
                  <a:schemeClr val="hlink"/>
                </a:solidFill>
                <a:latin typeface="Tahoma" pitchFamily="34" charset="0"/>
              </a:rPr>
              <a:t>P-gp</a:t>
            </a:r>
            <a:endParaRPr lang="it-IT" b="1" dirty="0">
              <a:solidFill>
                <a:schemeClr val="hlink"/>
              </a:solidFill>
              <a:latin typeface="Tahoma" pitchFamily="34" charset="0"/>
            </a:endParaRPr>
          </a:p>
          <a:p>
            <a:r>
              <a:rPr lang="it-IT" i="1" dirty="0">
                <a:solidFill>
                  <a:schemeClr val="hlink"/>
                </a:solidFill>
                <a:latin typeface="Tahoma" pitchFamily="34" charset="0"/>
              </a:rPr>
              <a:t>III generazione</a:t>
            </a:r>
          </a:p>
          <a:p>
            <a:pPr lvl="1"/>
            <a:r>
              <a:rPr lang="it-IT" dirty="0" err="1">
                <a:solidFill>
                  <a:schemeClr val="hlink"/>
                </a:solidFill>
                <a:latin typeface="Tahoma" pitchFamily="34" charset="0"/>
              </a:rPr>
              <a:t>Tariquidar</a:t>
            </a:r>
            <a:endParaRPr lang="it-IT" dirty="0">
              <a:solidFill>
                <a:schemeClr val="hlink"/>
              </a:solidFill>
              <a:latin typeface="Tahoma" pitchFamily="34" charset="0"/>
            </a:endParaRPr>
          </a:p>
          <a:p>
            <a:pPr lvl="1"/>
            <a:r>
              <a:rPr lang="it-IT" dirty="0" err="1">
                <a:solidFill>
                  <a:schemeClr val="hlink"/>
                </a:solidFill>
                <a:latin typeface="Tahoma" pitchFamily="34" charset="0"/>
              </a:rPr>
              <a:t>Zosuquidar</a:t>
            </a:r>
            <a:endParaRPr lang="it-IT" dirty="0">
              <a:solidFill>
                <a:schemeClr val="hlink"/>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dissolve">
                                      <p:cBhvr>
                                        <p:cTn id="7" dur="500"/>
                                        <p:tgtEl>
                                          <p:spTgt spid="3584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dissolve">
                                      <p:cBhvr>
                                        <p:cTn id="11" dur="500"/>
                                        <p:tgtEl>
                                          <p:spTgt spid="358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5844"/>
                                        </p:tgtEl>
                                        <p:attrNameLst>
                                          <p:attrName>style.visibility</p:attrName>
                                        </p:attrNameLst>
                                      </p:cBhvr>
                                      <p:to>
                                        <p:strVal val="visible"/>
                                      </p:to>
                                    </p:set>
                                    <p:animEffect transition="in" filter="wipe(up)">
                                      <p:cBhvr>
                                        <p:cTn id="16" dur="500"/>
                                        <p:tgtEl>
                                          <p:spTgt spid="35844"/>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5847"/>
                                        </p:tgtEl>
                                        <p:attrNameLst>
                                          <p:attrName>style.visibility</p:attrName>
                                        </p:attrNameLst>
                                      </p:cBhvr>
                                      <p:to>
                                        <p:strVal val="visible"/>
                                      </p:to>
                                    </p:set>
                                    <p:animEffect transition="in" filter="dissolve">
                                      <p:cBhvr>
                                        <p:cTn id="20" dur="500"/>
                                        <p:tgtEl>
                                          <p:spTgt spid="35847"/>
                                        </p:tgtEl>
                                      </p:cBhvr>
                                    </p:animEffect>
                                  </p:childTnLst>
                                </p:cTn>
                              </p:par>
                            </p:childTnLst>
                          </p:cTn>
                        </p:par>
                        <p:par>
                          <p:cTn id="21" fill="hold">
                            <p:stCondLst>
                              <p:cond delay="1000"/>
                            </p:stCondLst>
                            <p:childTnLst>
                              <p:par>
                                <p:cTn id="22" presetID="17" presetClass="entr" presetSubtype="10" fill="hold" grpId="0" nodeType="afterEffect">
                                  <p:stCondLst>
                                    <p:cond delay="0"/>
                                  </p:stCondLst>
                                  <p:childTnLst>
                                    <p:set>
                                      <p:cBhvr>
                                        <p:cTn id="23" dur="1" fill="hold">
                                          <p:stCondLst>
                                            <p:cond delay="0"/>
                                          </p:stCondLst>
                                        </p:cTn>
                                        <p:tgtEl>
                                          <p:spTgt spid="35848">
                                            <p:txEl>
                                              <p:pRg st="0" end="0"/>
                                            </p:txEl>
                                          </p:spTgt>
                                        </p:tgtEl>
                                        <p:attrNameLst>
                                          <p:attrName>style.visibility</p:attrName>
                                        </p:attrNameLst>
                                      </p:cBhvr>
                                      <p:to>
                                        <p:strVal val="visible"/>
                                      </p:to>
                                    </p:set>
                                    <p:anim calcmode="lin" valueType="num">
                                      <p:cBhvr>
                                        <p:cTn id="24" dur="500" fill="hold"/>
                                        <p:tgtEl>
                                          <p:spTgt spid="3584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5848">
                                            <p:txEl>
                                              <p:pRg st="0" end="0"/>
                                            </p:txEl>
                                          </p:spTgt>
                                        </p:tgtEl>
                                        <p:attrNameLst>
                                          <p:attrName>ppt_h</p:attrName>
                                        </p:attrNameLst>
                                      </p:cBhvr>
                                      <p:tavLst>
                                        <p:tav tm="0">
                                          <p:val>
                                            <p:strVal val="#ppt_h"/>
                                          </p:val>
                                        </p:tav>
                                        <p:tav tm="100000">
                                          <p:val>
                                            <p:strVal val="#ppt_h"/>
                                          </p:val>
                                        </p:tav>
                                      </p:tavLst>
                                    </p:anim>
                                  </p:childTnLst>
                                </p:cTn>
                              </p:par>
                            </p:childTnLst>
                          </p:cTn>
                        </p:par>
                        <p:par>
                          <p:cTn id="26" fill="hold">
                            <p:stCondLst>
                              <p:cond delay="1500"/>
                            </p:stCondLst>
                            <p:childTnLst>
                              <p:par>
                                <p:cTn id="27" presetID="17" presetClass="entr" presetSubtype="10" fill="hold" grpId="0" nodeType="afterEffect">
                                  <p:stCondLst>
                                    <p:cond delay="0"/>
                                  </p:stCondLst>
                                  <p:childTnLst>
                                    <p:set>
                                      <p:cBhvr>
                                        <p:cTn id="28" dur="1" fill="hold">
                                          <p:stCondLst>
                                            <p:cond delay="0"/>
                                          </p:stCondLst>
                                        </p:cTn>
                                        <p:tgtEl>
                                          <p:spTgt spid="35848">
                                            <p:txEl>
                                              <p:pRg st="1" end="1"/>
                                            </p:txEl>
                                          </p:spTgt>
                                        </p:tgtEl>
                                        <p:attrNameLst>
                                          <p:attrName>style.visibility</p:attrName>
                                        </p:attrNameLst>
                                      </p:cBhvr>
                                      <p:to>
                                        <p:strVal val="visible"/>
                                      </p:to>
                                    </p:set>
                                    <p:anim calcmode="lin" valueType="num">
                                      <p:cBhvr>
                                        <p:cTn id="29" dur="500" fill="hold"/>
                                        <p:tgtEl>
                                          <p:spTgt spid="35848">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35848">
                                            <p:txEl>
                                              <p:pRg st="1" end="1"/>
                                            </p:txEl>
                                          </p:spTgt>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17" presetClass="entr" presetSubtype="10" fill="hold" grpId="0" nodeType="afterEffect">
                                  <p:stCondLst>
                                    <p:cond delay="0"/>
                                  </p:stCondLst>
                                  <p:childTnLst>
                                    <p:set>
                                      <p:cBhvr>
                                        <p:cTn id="33" dur="1" fill="hold">
                                          <p:stCondLst>
                                            <p:cond delay="0"/>
                                          </p:stCondLst>
                                        </p:cTn>
                                        <p:tgtEl>
                                          <p:spTgt spid="35848">
                                            <p:txEl>
                                              <p:pRg st="2" end="2"/>
                                            </p:txEl>
                                          </p:spTgt>
                                        </p:tgtEl>
                                        <p:attrNameLst>
                                          <p:attrName>style.visibility</p:attrName>
                                        </p:attrNameLst>
                                      </p:cBhvr>
                                      <p:to>
                                        <p:strVal val="visible"/>
                                      </p:to>
                                    </p:set>
                                    <p:anim calcmode="lin" valueType="num">
                                      <p:cBhvr>
                                        <p:cTn id="34" dur="500" fill="hold"/>
                                        <p:tgtEl>
                                          <p:spTgt spid="35848">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3584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5846"/>
                                        </p:tgtEl>
                                        <p:attrNameLst>
                                          <p:attrName>style.visibility</p:attrName>
                                        </p:attrNameLst>
                                      </p:cBhvr>
                                      <p:to>
                                        <p:strVal val="visible"/>
                                      </p:to>
                                    </p:set>
                                    <p:animEffect transition="in" filter="dissolve">
                                      <p:cBhvr>
                                        <p:cTn id="40" dur="500"/>
                                        <p:tgtEl>
                                          <p:spTgt spid="35846"/>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35849"/>
                                        </p:tgtEl>
                                        <p:attrNameLst>
                                          <p:attrName>style.visibility</p:attrName>
                                        </p:attrNameLst>
                                      </p:cBhvr>
                                      <p:to>
                                        <p:strVal val="visible"/>
                                      </p:to>
                                    </p:set>
                                    <p:animEffect transition="in" filter="dissolve">
                                      <p:cBhvr>
                                        <p:cTn id="44" dur="500"/>
                                        <p:tgtEl>
                                          <p:spTgt spid="358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5850"/>
                                        </p:tgtEl>
                                        <p:attrNameLst>
                                          <p:attrName>style.visibility</p:attrName>
                                        </p:attrNameLst>
                                      </p:cBhvr>
                                      <p:to>
                                        <p:strVal val="visible"/>
                                      </p:to>
                                    </p:set>
                                    <p:animEffect transition="in" filter="wipe(up)">
                                      <p:cBhvr>
                                        <p:cTn id="49" dur="500"/>
                                        <p:tgtEl>
                                          <p:spTgt spid="35850"/>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35851"/>
                                        </p:tgtEl>
                                        <p:attrNameLst>
                                          <p:attrName>style.visibility</p:attrName>
                                        </p:attrNameLst>
                                      </p:cBhvr>
                                      <p:to>
                                        <p:strVal val="visible"/>
                                      </p:to>
                                    </p:set>
                                    <p:animEffect transition="in" filter="dissolve">
                                      <p:cBhvr>
                                        <p:cTn id="53" dur="500"/>
                                        <p:tgtEl>
                                          <p:spTgt spid="3585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2">
                                            <p:txEl>
                                              <p:pRg st="0" end="0"/>
                                            </p:txEl>
                                          </p:spTgt>
                                        </p:tgtEl>
                                        <p:attrNameLst>
                                          <p:attrName>style.visibility</p:attrName>
                                        </p:attrNameLst>
                                      </p:cBhvr>
                                      <p:to>
                                        <p:strVal val="visible"/>
                                      </p:to>
                                    </p:set>
                                    <p:animEffect transition="in" filter="dissolve">
                                      <p:cBhvr>
                                        <p:cTn id="58" dur="500"/>
                                        <p:tgtEl>
                                          <p:spTgt spid="1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2">
                                            <p:txEl>
                                              <p:pRg st="1" end="1"/>
                                            </p:txEl>
                                          </p:spTgt>
                                        </p:tgtEl>
                                        <p:attrNameLst>
                                          <p:attrName>style.visibility</p:attrName>
                                        </p:attrNameLst>
                                      </p:cBhvr>
                                      <p:to>
                                        <p:strVal val="visible"/>
                                      </p:to>
                                    </p:set>
                                    <p:animEffect transition="in" filter="dissolve">
                                      <p:cBhvr>
                                        <p:cTn id="63" dur="500"/>
                                        <p:tgtEl>
                                          <p:spTgt spid="12">
                                            <p:txEl>
                                              <p:pRg st="1" end="1"/>
                                            </p:txEl>
                                          </p:spTgt>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2">
                                            <p:txEl>
                                              <p:pRg st="2" end="2"/>
                                            </p:txEl>
                                          </p:spTgt>
                                        </p:tgtEl>
                                        <p:attrNameLst>
                                          <p:attrName>style.visibility</p:attrName>
                                        </p:attrNameLst>
                                      </p:cBhvr>
                                      <p:to>
                                        <p:strVal val="visible"/>
                                      </p:to>
                                    </p:set>
                                    <p:animEffect transition="in" filter="dissolve">
                                      <p:cBhvr>
                                        <p:cTn id="66" dur="500"/>
                                        <p:tgtEl>
                                          <p:spTgt spid="12">
                                            <p:txEl>
                                              <p:pRg st="2" end="2"/>
                                            </p:txEl>
                                          </p:spTgt>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2">
                                            <p:txEl>
                                              <p:pRg st="3" end="3"/>
                                            </p:txEl>
                                          </p:spTgt>
                                        </p:tgtEl>
                                        <p:attrNameLst>
                                          <p:attrName>style.visibility</p:attrName>
                                        </p:attrNameLst>
                                      </p:cBhvr>
                                      <p:to>
                                        <p:strVal val="visible"/>
                                      </p:to>
                                    </p:set>
                                    <p:animEffect transition="in" filter="dissolve">
                                      <p:cBhvr>
                                        <p:cTn id="69"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autoUpdateAnimBg="0"/>
      <p:bldP spid="35844" grpId="0" animBg="1"/>
      <p:bldP spid="35845" grpId="0" autoUpdateAnimBg="0"/>
      <p:bldP spid="35846" grpId="0" autoUpdateAnimBg="0"/>
      <p:bldP spid="35847" grpId="0" animBg="1" autoUpdateAnimBg="0"/>
      <p:bldP spid="35848" grpId="0" build="p" autoUpdateAnimBg="0" advAuto="0"/>
      <p:bldP spid="35849" grpId="0" animBg="1" autoUpdateAnimBg="0"/>
      <p:bldP spid="35850" grpId="0" animBg="1"/>
      <p:bldP spid="35851" grpId="0" animBg="1" autoUpdateAnimBg="0"/>
      <p:bldP spid="12"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818086" y="269876"/>
            <a:ext cx="7948649" cy="461665"/>
          </a:xfrm>
          <a:prstGeom prst="rect">
            <a:avLst/>
          </a:prstGeom>
          <a:solidFill>
            <a:schemeClr val="bg1"/>
          </a:solidFill>
          <a:ln w="9525">
            <a:noFill/>
            <a:miter lim="800000"/>
            <a:headEnd/>
            <a:tailEnd/>
          </a:ln>
        </p:spPr>
        <p:txBody>
          <a:bodyPr>
            <a:spAutoFit/>
          </a:bodyPr>
          <a:lstStyle/>
          <a:p>
            <a:pPr algn="ctr">
              <a:tabLst>
                <a:tab pos="2095500" algn="l"/>
              </a:tabLst>
            </a:pPr>
            <a:r>
              <a:rPr lang="it-IT" sz="2400" b="1" dirty="0">
                <a:solidFill>
                  <a:schemeClr val="hlink"/>
                </a:solidFill>
              </a:rPr>
              <a:t>PRINCIPI </a:t>
            </a:r>
            <a:r>
              <a:rPr lang="it-IT" sz="2400" b="1" dirty="0" err="1">
                <a:solidFill>
                  <a:schemeClr val="hlink"/>
                </a:solidFill>
              </a:rPr>
              <a:t>DI</a:t>
            </a:r>
            <a:r>
              <a:rPr lang="it-IT" sz="2400" b="1" dirty="0">
                <a:solidFill>
                  <a:schemeClr val="hlink"/>
                </a:solidFill>
              </a:rPr>
              <a:t> CHEMIOTERAPIA IN ASSOCIAZIONE</a:t>
            </a:r>
          </a:p>
        </p:txBody>
      </p:sp>
      <p:sp>
        <p:nvSpPr>
          <p:cNvPr id="15363" name="Text Box 3"/>
          <p:cNvSpPr txBox="1">
            <a:spLocks noChangeArrowheads="1"/>
          </p:cNvSpPr>
          <p:nvPr/>
        </p:nvSpPr>
        <p:spPr bwMode="auto">
          <a:xfrm>
            <a:off x="1183854" y="980728"/>
            <a:ext cx="7669999" cy="1754326"/>
          </a:xfrm>
          <a:prstGeom prst="rect">
            <a:avLst/>
          </a:prstGeom>
          <a:noFill/>
          <a:ln w="9525">
            <a:noFill/>
            <a:miter lim="800000"/>
            <a:headEnd/>
            <a:tailEnd/>
          </a:ln>
        </p:spPr>
        <p:txBody>
          <a:bodyPr>
            <a:spAutoFit/>
          </a:bodyPr>
          <a:lstStyle/>
          <a:p>
            <a:pPr marL="365125" indent="-365125">
              <a:buFont typeface="Wingdings" pitchFamily="2" charset="2"/>
              <a:buChar char="ü"/>
            </a:pPr>
            <a:r>
              <a:rPr lang="it-IT" dirty="0">
                <a:solidFill>
                  <a:schemeClr val="hlink"/>
                </a:solidFill>
              </a:rPr>
              <a:t> I farmaci devono possedere attività antitumorale intrinseca, meccanismi d’azione differenti ed effetti tossici non sovrapponibili</a:t>
            </a:r>
          </a:p>
          <a:p>
            <a:pPr marL="365125" indent="-365125">
              <a:buFont typeface="Wingdings" pitchFamily="2" charset="2"/>
              <a:buChar char="ü"/>
            </a:pPr>
            <a:endParaRPr lang="it-IT" dirty="0">
              <a:solidFill>
                <a:schemeClr val="hlink"/>
              </a:solidFill>
            </a:endParaRPr>
          </a:p>
          <a:p>
            <a:pPr marL="365125" indent="-365125">
              <a:buFont typeface="Wingdings" pitchFamily="2" charset="2"/>
              <a:buChar char="ü"/>
            </a:pPr>
            <a:r>
              <a:rPr lang="it-IT" dirty="0">
                <a:solidFill>
                  <a:schemeClr val="hlink"/>
                </a:solidFill>
              </a:rPr>
              <a:t> È necessario ottimizzare il dosaggio e il regime di somministrazione</a:t>
            </a:r>
          </a:p>
          <a:p>
            <a:pPr marL="365125" indent="-365125">
              <a:buFont typeface="Wingdings" pitchFamily="2" charset="2"/>
              <a:buChar char="ü"/>
            </a:pPr>
            <a:endParaRPr lang="it-IT" dirty="0">
              <a:solidFill>
                <a:schemeClr val="hlink"/>
              </a:solidFill>
            </a:endParaRPr>
          </a:p>
          <a:p>
            <a:pPr marL="365125" indent="-365125">
              <a:buFont typeface="Wingdings" pitchFamily="2" charset="2"/>
              <a:buChar char="ü"/>
            </a:pPr>
            <a:r>
              <a:rPr lang="it-IT" dirty="0">
                <a:solidFill>
                  <a:schemeClr val="hlink"/>
                </a:solidFill>
              </a:rPr>
              <a:t> L’intervallo di dosaggio deve essere il più breve possibile</a:t>
            </a:r>
          </a:p>
        </p:txBody>
      </p:sp>
      <p:sp>
        <p:nvSpPr>
          <p:cNvPr id="4" name="Text Box 3"/>
          <p:cNvSpPr txBox="1">
            <a:spLocks noChangeArrowheads="1"/>
          </p:cNvSpPr>
          <p:nvPr/>
        </p:nvSpPr>
        <p:spPr bwMode="auto">
          <a:xfrm>
            <a:off x="1183854" y="4437112"/>
            <a:ext cx="7669999" cy="1754326"/>
          </a:xfrm>
          <a:prstGeom prst="rect">
            <a:avLst/>
          </a:prstGeom>
          <a:noFill/>
          <a:ln w="9525">
            <a:noFill/>
            <a:miter lim="800000"/>
            <a:headEnd/>
            <a:tailEnd/>
          </a:ln>
        </p:spPr>
        <p:txBody>
          <a:bodyPr>
            <a:spAutoFit/>
          </a:bodyPr>
          <a:lstStyle/>
          <a:p>
            <a:pPr marL="365125" indent="-365125">
              <a:buFont typeface="Wingdings" pitchFamily="2" charset="2"/>
              <a:buChar char="ü"/>
            </a:pPr>
            <a:r>
              <a:rPr lang="it-IT">
                <a:solidFill>
                  <a:schemeClr val="hlink"/>
                </a:solidFill>
              </a:rPr>
              <a:t> </a:t>
            </a:r>
            <a:r>
              <a:rPr lang="it-IT">
                <a:solidFill>
                  <a:schemeClr val="hlink"/>
                </a:solidFill>
                <a:sym typeface="Symbol" pitchFamily="18" charset="2"/>
              </a:rPr>
              <a:t> dell’effetto citotossico massimale e  della tossicità</a:t>
            </a:r>
            <a:endParaRPr lang="it-IT">
              <a:solidFill>
                <a:schemeClr val="hlink"/>
              </a:solidFill>
            </a:endParaRPr>
          </a:p>
          <a:p>
            <a:pPr marL="365125" indent="-365125">
              <a:buFont typeface="Wingdings" pitchFamily="2" charset="2"/>
              <a:buChar char="ü"/>
            </a:pPr>
            <a:endParaRPr lang="it-IT">
              <a:solidFill>
                <a:schemeClr val="hlink"/>
              </a:solidFill>
            </a:endParaRPr>
          </a:p>
          <a:p>
            <a:pPr marL="365125" indent="-365125">
              <a:buFont typeface="Wingdings" pitchFamily="2" charset="2"/>
              <a:buChar char="ü"/>
            </a:pPr>
            <a:r>
              <a:rPr lang="it-IT">
                <a:solidFill>
                  <a:schemeClr val="hlink"/>
                </a:solidFill>
              </a:rPr>
              <a:t> possibilità di uccidere cellule con caratteristiche diverse in popolazioni tumorali eterogenee</a:t>
            </a:r>
          </a:p>
          <a:p>
            <a:pPr marL="365125" indent="-365125">
              <a:buFont typeface="Wingdings" pitchFamily="2" charset="2"/>
              <a:buChar char="ü"/>
            </a:pPr>
            <a:endParaRPr lang="it-IT">
              <a:solidFill>
                <a:schemeClr val="hlink"/>
              </a:solidFill>
            </a:endParaRPr>
          </a:p>
          <a:p>
            <a:pPr marL="365125" indent="-365125">
              <a:buFont typeface="Wingdings" pitchFamily="2" charset="2"/>
              <a:buChar char="ü"/>
            </a:pPr>
            <a:r>
              <a:rPr lang="it-IT">
                <a:solidFill>
                  <a:schemeClr val="hlink"/>
                </a:solidFill>
              </a:rPr>
              <a:t> </a:t>
            </a:r>
            <a:r>
              <a:rPr lang="it-IT">
                <a:solidFill>
                  <a:schemeClr val="hlink"/>
                </a:solidFill>
                <a:sym typeface="Symbol" pitchFamily="18" charset="2"/>
              </a:rPr>
              <a:t></a:t>
            </a:r>
            <a:r>
              <a:rPr lang="it-IT">
                <a:solidFill>
                  <a:schemeClr val="hlink"/>
                </a:solidFill>
              </a:rPr>
              <a:t> della probabilità di sviluppo di cloni resistenti</a:t>
            </a:r>
          </a:p>
        </p:txBody>
      </p:sp>
      <p:sp>
        <p:nvSpPr>
          <p:cNvPr id="5" name="Text Box 2"/>
          <p:cNvSpPr txBox="1">
            <a:spLocks noChangeArrowheads="1"/>
          </p:cNvSpPr>
          <p:nvPr/>
        </p:nvSpPr>
        <p:spPr bwMode="auto">
          <a:xfrm>
            <a:off x="679798" y="3212976"/>
            <a:ext cx="8998942" cy="830997"/>
          </a:xfrm>
          <a:prstGeom prst="rect">
            <a:avLst/>
          </a:prstGeom>
          <a:solidFill>
            <a:schemeClr val="bg1"/>
          </a:solidFill>
          <a:ln w="9525">
            <a:noFill/>
            <a:miter lim="800000"/>
            <a:headEnd/>
            <a:tailEnd/>
          </a:ln>
        </p:spPr>
        <p:txBody>
          <a:bodyPr>
            <a:spAutoFit/>
          </a:bodyPr>
          <a:lstStyle/>
          <a:p>
            <a:pPr algn="ctr">
              <a:tabLst>
                <a:tab pos="2095500" algn="l"/>
              </a:tabLst>
            </a:pPr>
            <a:r>
              <a:rPr lang="it-IT" sz="2400" b="1" dirty="0">
                <a:solidFill>
                  <a:schemeClr val="hlink"/>
                </a:solidFill>
              </a:rPr>
              <a:t>BENEFICI DELLA TERAPIA IN ASSOCIAZIONE RISPETTO AI SINGOLI INTERVENTI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arn(out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arn(outHorizontal)">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barn(outHorizontal)">
                                      <p:cBhvr>
                                        <p:cTn id="17" dur="500"/>
                                        <p:tgtEl>
                                          <p:spTgt spid="153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out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out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out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4"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image.slidesharecdn.com/ps09m01torri-091026113052-phpapp01/95/torri-v-progressi-veri-e-meno-nei-farmaci-antitumorali-2-728.jpg?cb=1256556676"/>
          <p:cNvPicPr>
            <a:picLocks noChangeAspect="1" noChangeArrowheads="1"/>
          </p:cNvPicPr>
          <p:nvPr/>
        </p:nvPicPr>
        <p:blipFill>
          <a:blip r:embed="rId2" cstate="print"/>
          <a:srcRect/>
          <a:stretch>
            <a:fillRect/>
          </a:stretch>
        </p:blipFill>
        <p:spPr bwMode="auto">
          <a:xfrm>
            <a:off x="0" y="-76200"/>
            <a:ext cx="11038798" cy="6934200"/>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image.slidesharecdn.com/ps09m01torri-091026113052-phpapp01/95/torri-v-progressi-veri-e-meno-nei-farmaci-antitumorali-3-728.jpg?cb=1256556676"/>
          <p:cNvPicPr>
            <a:picLocks noChangeAspect="1" noChangeArrowheads="1"/>
          </p:cNvPicPr>
          <p:nvPr/>
        </p:nvPicPr>
        <p:blipFill>
          <a:blip r:embed="rId2" cstate="print"/>
          <a:srcRect/>
          <a:stretch>
            <a:fillRect/>
          </a:stretch>
        </p:blipFill>
        <p:spPr bwMode="auto">
          <a:xfrm>
            <a:off x="-284008" y="0"/>
            <a:ext cx="11038799" cy="6934200"/>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image.slidesharecdn.com/ps09m01torri-091026113052-phpapp01/95/torri-v-progressi-veri-e-meno-nei-farmaci-antitumorali-4-728.jpg?cb=1256556676"/>
          <p:cNvPicPr>
            <a:picLocks noChangeAspect="1" noChangeArrowheads="1"/>
          </p:cNvPicPr>
          <p:nvPr/>
        </p:nvPicPr>
        <p:blipFill>
          <a:blip r:embed="rId2" cstate="print"/>
          <a:srcRect/>
          <a:stretch>
            <a:fillRect/>
          </a:stretch>
        </p:blipFill>
        <p:spPr bwMode="auto">
          <a:xfrm>
            <a:off x="-203629" y="-76200"/>
            <a:ext cx="11038798" cy="6934200"/>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13314" name="Picture 2" descr="Risultati immagini per razionale per terapia biologica tumore"/>
          <p:cNvPicPr>
            <a:picLocks noChangeAspect="1" noChangeArrowheads="1"/>
          </p:cNvPicPr>
          <p:nvPr/>
        </p:nvPicPr>
        <p:blipFill>
          <a:blip r:embed="rId2" cstate="print"/>
          <a:srcRect/>
          <a:stretch>
            <a:fillRect/>
          </a:stretch>
        </p:blipFill>
        <p:spPr bwMode="auto">
          <a:xfrm>
            <a:off x="1588" y="-1"/>
            <a:ext cx="10287000" cy="6858001"/>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ustomShape 1"/>
          <p:cNvSpPr/>
          <p:nvPr/>
        </p:nvSpPr>
        <p:spPr>
          <a:xfrm>
            <a:off x="1014480" y="4753080"/>
            <a:ext cx="1976400" cy="2060640"/>
          </a:xfrm>
          <a:prstGeom prst="ellipse">
            <a:avLst/>
          </a:prstGeom>
          <a:gradFill>
            <a:gsLst>
              <a:gs pos="0">
                <a:srgbClr val="B1B1EB"/>
              </a:gs>
              <a:gs pos="100000">
                <a:srgbClr val="3333CC"/>
              </a:gs>
            </a:gsLst>
            <a:path path="rect"/>
          </a:gradFill>
          <a:ln>
            <a:noFill/>
          </a:ln>
        </p:spPr>
        <p:style>
          <a:lnRef idx="0">
            <a:scrgbClr r="0" g="0" b="0"/>
          </a:lnRef>
          <a:fillRef idx="0">
            <a:scrgbClr r="0" g="0" b="0"/>
          </a:fillRef>
          <a:effectRef idx="0">
            <a:scrgbClr r="0" g="0" b="0"/>
          </a:effectRef>
          <a:fontRef idx="minor"/>
        </p:style>
      </p:sp>
      <p:sp>
        <p:nvSpPr>
          <p:cNvPr id="67" name="CustomShape 2"/>
          <p:cNvSpPr/>
          <p:nvPr/>
        </p:nvSpPr>
        <p:spPr>
          <a:xfrm>
            <a:off x="5405400" y="2797200"/>
            <a:ext cx="2833560" cy="1523880"/>
          </a:xfrm>
          <a:prstGeom prst="rect">
            <a:avLst/>
          </a:prstGeom>
          <a:solidFill>
            <a:srgbClr val="00FFFF">
              <a:alpha val="50000"/>
            </a:srgbClr>
          </a:solid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800" b="1" strike="noStrike" spc="-1">
                <a:solidFill>
                  <a:srgbClr val="FFFFFF"/>
                </a:solidFill>
                <a:uFill>
                  <a:solidFill>
                    <a:srgbClr val="FFFFFF"/>
                  </a:solidFill>
                </a:uFill>
                <a:latin typeface="Verdana"/>
                <a:ea typeface="Verdana"/>
              </a:rPr>
              <a:t>DOWNSTREAM </a:t>
            </a:r>
            <a:endParaRPr lang="en-US" sz="1800" b="0" strike="noStrike" spc="-1">
              <a:solidFill>
                <a:srgbClr val="000000"/>
              </a:solidFill>
              <a:uFill>
                <a:solidFill>
                  <a:srgbClr val="FFFFFF"/>
                </a:solidFill>
              </a:uFill>
              <a:latin typeface="Times New Roman"/>
            </a:endParaRPr>
          </a:p>
          <a:p>
            <a:pPr algn="ctr">
              <a:lnSpc>
                <a:spcPct val="100000"/>
              </a:lnSpc>
            </a:pPr>
            <a:r>
              <a:rPr lang="en-GB" sz="1800" b="1" strike="noStrike" spc="-1">
                <a:solidFill>
                  <a:srgbClr val="FFFFFF"/>
                </a:solidFill>
                <a:uFill>
                  <a:solidFill>
                    <a:srgbClr val="FFFFFF"/>
                  </a:solidFill>
                </a:uFill>
                <a:latin typeface="Verdana"/>
                <a:ea typeface="Verdana"/>
              </a:rPr>
              <a:t>SIGNAL INHIBITORS</a:t>
            </a:r>
            <a:endParaRPr lang="en-US" sz="1800" b="0" strike="noStrike" spc="-1">
              <a:solidFill>
                <a:srgbClr val="000000"/>
              </a:solidFill>
              <a:uFill>
                <a:solidFill>
                  <a:srgbClr val="FFFFFF"/>
                </a:solidFill>
              </a:uFill>
              <a:latin typeface="Times New Roman"/>
            </a:endParaRPr>
          </a:p>
        </p:txBody>
      </p:sp>
      <p:sp>
        <p:nvSpPr>
          <p:cNvPr id="68" name="CustomShape 3"/>
          <p:cNvSpPr/>
          <p:nvPr/>
        </p:nvSpPr>
        <p:spPr>
          <a:xfrm>
            <a:off x="1758960" y="3471840"/>
            <a:ext cx="576360" cy="533520"/>
          </a:xfrm>
          <a:custGeom>
            <a:avLst/>
            <a:gdLst/>
            <a:ahLst/>
            <a:cxnLst/>
            <a:rect l="l" t="t" r="r" b="b"/>
            <a:pathLst>
              <a:path w="21600" h="21600">
                <a:moveTo>
                  <a:pt x="10800" y="0"/>
                </a:moveTo>
                <a:lnTo>
                  <a:pt x="21600" y="10800"/>
                </a:lnTo>
                <a:lnTo>
                  <a:pt x="10800" y="21600"/>
                </a:lnTo>
                <a:lnTo>
                  <a:pt x="0" y="10800"/>
                </a:lnTo>
                <a:lnTo>
                  <a:pt x="10800" y="0"/>
                </a:lnTo>
                <a:close/>
              </a:path>
            </a:pathLst>
          </a:custGeom>
          <a:gradFill>
            <a:gsLst>
              <a:gs pos="0">
                <a:srgbClr val="FF66CC"/>
              </a:gs>
              <a:gs pos="100000">
                <a:srgbClr val="B2478E"/>
              </a:gs>
            </a:gsLst>
            <a:lin ang="0"/>
          </a:gradFill>
          <a:ln w="9360">
            <a:solidFill>
              <a:srgbClr val="000000"/>
            </a:solidFill>
            <a:miter/>
          </a:ln>
        </p:spPr>
        <p:style>
          <a:lnRef idx="0">
            <a:scrgbClr r="0" g="0" b="0"/>
          </a:lnRef>
          <a:fillRef idx="0">
            <a:scrgbClr r="0" g="0" b="0"/>
          </a:fillRef>
          <a:effectRef idx="0">
            <a:scrgbClr r="0" g="0" b="0"/>
          </a:effectRef>
          <a:fontRef idx="minor"/>
        </p:style>
      </p:sp>
      <p:sp>
        <p:nvSpPr>
          <p:cNvPr id="69" name="CustomShape 4"/>
          <p:cNvSpPr/>
          <p:nvPr/>
        </p:nvSpPr>
        <p:spPr>
          <a:xfrm>
            <a:off x="2263680" y="6262560"/>
            <a:ext cx="69840" cy="158760"/>
          </a:xfrm>
          <a:custGeom>
            <a:avLst/>
            <a:gdLst/>
            <a:ahLst/>
            <a:cxnLst/>
            <a:rect l="l" t="t" r="r" b="b"/>
            <a:pathLst>
              <a:path w="61" h="137">
                <a:moveTo>
                  <a:pt x="0" y="137"/>
                </a:moveTo>
                <a:lnTo>
                  <a:pt x="46" y="74"/>
                </a:lnTo>
                <a:lnTo>
                  <a:pt x="61" y="0"/>
                </a:lnTo>
              </a:path>
            </a:pathLst>
          </a:custGeom>
          <a:solidFill>
            <a:srgbClr val="B3B900"/>
          </a:solidFill>
          <a:ln w="50760">
            <a:solidFill>
              <a:srgbClr val="B3B900"/>
            </a:solidFill>
            <a:round/>
          </a:ln>
        </p:spPr>
        <p:style>
          <a:lnRef idx="0">
            <a:scrgbClr r="0" g="0" b="0"/>
          </a:lnRef>
          <a:fillRef idx="0">
            <a:scrgbClr r="0" g="0" b="0"/>
          </a:fillRef>
          <a:effectRef idx="0">
            <a:scrgbClr r="0" g="0" b="0"/>
          </a:effectRef>
          <a:fontRef idx="minor"/>
        </p:style>
      </p:sp>
      <p:sp>
        <p:nvSpPr>
          <p:cNvPr id="70" name="CustomShape 5"/>
          <p:cNvSpPr/>
          <p:nvPr/>
        </p:nvSpPr>
        <p:spPr>
          <a:xfrm>
            <a:off x="2211480" y="6257880"/>
            <a:ext cx="58680" cy="154080"/>
          </a:xfrm>
          <a:custGeom>
            <a:avLst/>
            <a:gdLst/>
            <a:ahLst/>
            <a:cxnLst/>
            <a:rect l="l" t="t" r="r" b="b"/>
            <a:pathLst>
              <a:path w="51" h="134">
                <a:moveTo>
                  <a:pt x="0" y="134"/>
                </a:moveTo>
                <a:lnTo>
                  <a:pt x="37" y="72"/>
                </a:lnTo>
                <a:lnTo>
                  <a:pt x="51" y="0"/>
                </a:lnTo>
              </a:path>
            </a:pathLst>
          </a:custGeom>
          <a:gradFill>
            <a:gsLst>
              <a:gs pos="0">
                <a:srgbClr val="FCFEB9"/>
              </a:gs>
              <a:gs pos="50000">
                <a:srgbClr val="4B4C37"/>
              </a:gs>
              <a:gs pos="100000">
                <a:srgbClr val="FCFEB9"/>
              </a:gs>
            </a:gsLst>
            <a:lin ang="0"/>
          </a:gradFill>
          <a:ln w="50760">
            <a:solidFill>
              <a:srgbClr val="B3B900"/>
            </a:solidFill>
            <a:round/>
          </a:ln>
        </p:spPr>
        <p:style>
          <a:lnRef idx="0">
            <a:scrgbClr r="0" g="0" b="0"/>
          </a:lnRef>
          <a:fillRef idx="0">
            <a:scrgbClr r="0" g="0" b="0"/>
          </a:fillRef>
          <a:effectRef idx="0">
            <a:scrgbClr r="0" g="0" b="0"/>
          </a:effectRef>
          <a:fontRef idx="minor"/>
        </p:style>
      </p:sp>
      <p:sp>
        <p:nvSpPr>
          <p:cNvPr id="71" name="Line 6"/>
          <p:cNvSpPr/>
          <p:nvPr/>
        </p:nvSpPr>
        <p:spPr>
          <a:xfrm flipH="1">
            <a:off x="2273400" y="6107040"/>
            <a:ext cx="54000" cy="155520"/>
          </a:xfrm>
          <a:prstGeom prst="line">
            <a:avLst/>
          </a:prstGeom>
          <a:ln w="50760">
            <a:solidFill>
              <a:srgbClr val="B3B900"/>
            </a:solidFill>
            <a:miter/>
          </a:ln>
        </p:spPr>
        <p:style>
          <a:lnRef idx="0">
            <a:scrgbClr r="0" g="0" b="0"/>
          </a:lnRef>
          <a:fillRef idx="0">
            <a:scrgbClr r="0" g="0" b="0"/>
          </a:fillRef>
          <a:effectRef idx="0">
            <a:scrgbClr r="0" g="0" b="0"/>
          </a:effectRef>
          <a:fontRef idx="minor"/>
        </p:style>
      </p:sp>
      <p:sp>
        <p:nvSpPr>
          <p:cNvPr id="72" name="Line 7"/>
          <p:cNvSpPr/>
          <p:nvPr/>
        </p:nvSpPr>
        <p:spPr>
          <a:xfrm flipH="1">
            <a:off x="2328840" y="6103800"/>
            <a:ext cx="54000" cy="158760"/>
          </a:xfrm>
          <a:prstGeom prst="line">
            <a:avLst/>
          </a:prstGeom>
          <a:ln w="50760">
            <a:solidFill>
              <a:srgbClr val="B3B900"/>
            </a:solidFill>
            <a:miter/>
          </a:ln>
        </p:spPr>
        <p:style>
          <a:lnRef idx="0">
            <a:scrgbClr r="0" g="0" b="0"/>
          </a:lnRef>
          <a:fillRef idx="0">
            <a:scrgbClr r="0" g="0" b="0"/>
          </a:fillRef>
          <a:effectRef idx="0">
            <a:scrgbClr r="0" g="0" b="0"/>
          </a:effectRef>
          <a:fontRef idx="minor"/>
        </p:style>
      </p:sp>
      <p:sp>
        <p:nvSpPr>
          <p:cNvPr id="73" name="CustomShape 8"/>
          <p:cNvSpPr/>
          <p:nvPr/>
        </p:nvSpPr>
        <p:spPr>
          <a:xfrm>
            <a:off x="1952640" y="6257880"/>
            <a:ext cx="66600" cy="152280"/>
          </a:xfrm>
          <a:custGeom>
            <a:avLst/>
            <a:gdLst/>
            <a:ahLst/>
            <a:cxnLst/>
            <a:rect l="l" t="t" r="r" b="b"/>
            <a:pathLst>
              <a:path w="57" h="132">
                <a:moveTo>
                  <a:pt x="0" y="132"/>
                </a:moveTo>
                <a:lnTo>
                  <a:pt x="42" y="71"/>
                </a:lnTo>
                <a:lnTo>
                  <a:pt x="57" y="0"/>
                </a:lnTo>
              </a:path>
            </a:pathLst>
          </a:custGeom>
          <a:solidFill>
            <a:srgbClr val="B3B900"/>
          </a:solidFill>
          <a:ln w="50760">
            <a:solidFill>
              <a:srgbClr val="B3B900"/>
            </a:solidFill>
            <a:round/>
          </a:ln>
        </p:spPr>
        <p:style>
          <a:lnRef idx="0">
            <a:scrgbClr r="0" g="0" b="0"/>
          </a:lnRef>
          <a:fillRef idx="0">
            <a:scrgbClr r="0" g="0" b="0"/>
          </a:fillRef>
          <a:effectRef idx="0">
            <a:scrgbClr r="0" g="0" b="0"/>
          </a:effectRef>
          <a:fontRef idx="minor"/>
        </p:style>
      </p:sp>
      <p:sp>
        <p:nvSpPr>
          <p:cNvPr id="74" name="Line 9"/>
          <p:cNvSpPr/>
          <p:nvPr/>
        </p:nvSpPr>
        <p:spPr>
          <a:xfrm flipH="1">
            <a:off x="2020680" y="6110280"/>
            <a:ext cx="44280" cy="147600"/>
          </a:xfrm>
          <a:prstGeom prst="line">
            <a:avLst/>
          </a:prstGeom>
          <a:ln w="50760">
            <a:solidFill>
              <a:srgbClr val="B3B900"/>
            </a:solidFill>
            <a:miter/>
          </a:ln>
        </p:spPr>
        <p:style>
          <a:lnRef idx="0">
            <a:scrgbClr r="0" g="0" b="0"/>
          </a:lnRef>
          <a:fillRef idx="0">
            <a:scrgbClr r="0" g="0" b="0"/>
          </a:fillRef>
          <a:effectRef idx="0">
            <a:scrgbClr r="0" g="0" b="0"/>
          </a:effectRef>
          <a:fontRef idx="minor"/>
        </p:style>
      </p:sp>
      <p:sp>
        <p:nvSpPr>
          <p:cNvPr id="75" name="CustomShape 10"/>
          <p:cNvSpPr/>
          <p:nvPr/>
        </p:nvSpPr>
        <p:spPr>
          <a:xfrm>
            <a:off x="2017800" y="6257880"/>
            <a:ext cx="55440" cy="152280"/>
          </a:xfrm>
          <a:custGeom>
            <a:avLst/>
            <a:gdLst/>
            <a:ahLst/>
            <a:cxnLst/>
            <a:rect l="l" t="t" r="r" b="b"/>
            <a:pathLst>
              <a:path w="47" h="132">
                <a:moveTo>
                  <a:pt x="0" y="132"/>
                </a:moveTo>
                <a:lnTo>
                  <a:pt x="34" y="71"/>
                </a:lnTo>
                <a:lnTo>
                  <a:pt x="47" y="0"/>
                </a:lnTo>
              </a:path>
            </a:pathLst>
          </a:custGeom>
          <a:solidFill>
            <a:srgbClr val="B3B900"/>
          </a:solidFill>
          <a:ln w="50760">
            <a:solidFill>
              <a:srgbClr val="B3B900"/>
            </a:solidFill>
            <a:round/>
          </a:ln>
        </p:spPr>
        <p:style>
          <a:lnRef idx="0">
            <a:scrgbClr r="0" g="0" b="0"/>
          </a:lnRef>
          <a:fillRef idx="0">
            <a:scrgbClr r="0" g="0" b="0"/>
          </a:fillRef>
          <a:effectRef idx="0">
            <a:scrgbClr r="0" g="0" b="0"/>
          </a:effectRef>
          <a:fontRef idx="minor"/>
        </p:style>
      </p:sp>
      <p:sp>
        <p:nvSpPr>
          <p:cNvPr id="76" name="Line 11"/>
          <p:cNvSpPr/>
          <p:nvPr/>
        </p:nvSpPr>
        <p:spPr>
          <a:xfrm flipH="1">
            <a:off x="2074680" y="6105600"/>
            <a:ext cx="53640" cy="152280"/>
          </a:xfrm>
          <a:prstGeom prst="line">
            <a:avLst/>
          </a:prstGeom>
          <a:ln w="50760">
            <a:solidFill>
              <a:srgbClr val="B3B900"/>
            </a:solidFill>
            <a:miter/>
          </a:ln>
        </p:spPr>
        <p:style>
          <a:lnRef idx="0">
            <a:scrgbClr r="0" g="0" b="0"/>
          </a:lnRef>
          <a:fillRef idx="0">
            <a:scrgbClr r="0" g="0" b="0"/>
          </a:fillRef>
          <a:effectRef idx="0">
            <a:scrgbClr r="0" g="0" b="0"/>
          </a:effectRef>
          <a:fontRef idx="minor"/>
        </p:style>
      </p:sp>
      <p:sp>
        <p:nvSpPr>
          <p:cNvPr id="77" name="CustomShape 12"/>
          <p:cNvSpPr/>
          <p:nvPr/>
        </p:nvSpPr>
        <p:spPr>
          <a:xfrm>
            <a:off x="1716120" y="6262560"/>
            <a:ext cx="54000" cy="147600"/>
          </a:xfrm>
          <a:custGeom>
            <a:avLst/>
            <a:gdLst/>
            <a:ahLst/>
            <a:cxnLst/>
            <a:rect l="l" t="t" r="r" b="b"/>
            <a:pathLst>
              <a:path w="46" h="127">
                <a:moveTo>
                  <a:pt x="0" y="127"/>
                </a:moveTo>
                <a:lnTo>
                  <a:pt x="34" y="67"/>
                </a:lnTo>
                <a:lnTo>
                  <a:pt x="46" y="0"/>
                </a:lnTo>
              </a:path>
            </a:pathLst>
          </a:custGeom>
          <a:solidFill>
            <a:srgbClr val="B3B900"/>
          </a:solidFill>
          <a:ln w="50760">
            <a:solidFill>
              <a:srgbClr val="B3B900"/>
            </a:solidFill>
            <a:round/>
          </a:ln>
        </p:spPr>
        <p:style>
          <a:lnRef idx="0">
            <a:scrgbClr r="0" g="0" b="0"/>
          </a:lnRef>
          <a:fillRef idx="0">
            <a:scrgbClr r="0" g="0" b="0"/>
          </a:fillRef>
          <a:effectRef idx="0">
            <a:scrgbClr r="0" g="0" b="0"/>
          </a:effectRef>
          <a:fontRef idx="minor"/>
        </p:style>
      </p:sp>
      <p:sp>
        <p:nvSpPr>
          <p:cNvPr id="78" name="Line 13"/>
          <p:cNvSpPr/>
          <p:nvPr/>
        </p:nvSpPr>
        <p:spPr>
          <a:xfrm flipH="1">
            <a:off x="1767960" y="6105600"/>
            <a:ext cx="65160" cy="152280"/>
          </a:xfrm>
          <a:prstGeom prst="line">
            <a:avLst/>
          </a:prstGeom>
          <a:ln w="50760">
            <a:solidFill>
              <a:srgbClr val="B3B900"/>
            </a:solidFill>
            <a:miter/>
          </a:ln>
        </p:spPr>
        <p:style>
          <a:lnRef idx="0">
            <a:scrgbClr r="0" g="0" b="0"/>
          </a:lnRef>
          <a:fillRef idx="0">
            <a:scrgbClr r="0" g="0" b="0"/>
          </a:fillRef>
          <a:effectRef idx="0">
            <a:scrgbClr r="0" g="0" b="0"/>
          </a:effectRef>
          <a:fontRef idx="minor"/>
        </p:style>
      </p:sp>
      <p:sp>
        <p:nvSpPr>
          <p:cNvPr id="79" name="CustomShape 14"/>
          <p:cNvSpPr/>
          <p:nvPr/>
        </p:nvSpPr>
        <p:spPr>
          <a:xfrm>
            <a:off x="1770120" y="6257880"/>
            <a:ext cx="57240" cy="152280"/>
          </a:xfrm>
          <a:custGeom>
            <a:avLst/>
            <a:gdLst/>
            <a:ahLst/>
            <a:cxnLst/>
            <a:rect l="l" t="t" r="r" b="b"/>
            <a:pathLst>
              <a:path w="48" h="132">
                <a:moveTo>
                  <a:pt x="0" y="132"/>
                </a:moveTo>
                <a:lnTo>
                  <a:pt x="35" y="71"/>
                </a:lnTo>
                <a:lnTo>
                  <a:pt x="48" y="0"/>
                </a:lnTo>
              </a:path>
            </a:pathLst>
          </a:custGeom>
          <a:solidFill>
            <a:srgbClr val="B3B900"/>
          </a:solidFill>
          <a:ln w="50760">
            <a:solidFill>
              <a:srgbClr val="B3B900"/>
            </a:solidFill>
            <a:round/>
          </a:ln>
        </p:spPr>
        <p:style>
          <a:lnRef idx="0">
            <a:scrgbClr r="0" g="0" b="0"/>
          </a:lnRef>
          <a:fillRef idx="0">
            <a:scrgbClr r="0" g="0" b="0"/>
          </a:fillRef>
          <a:effectRef idx="0">
            <a:scrgbClr r="0" g="0" b="0"/>
          </a:effectRef>
          <a:fontRef idx="minor"/>
        </p:style>
      </p:sp>
      <p:sp>
        <p:nvSpPr>
          <p:cNvPr id="80" name="Line 15"/>
          <p:cNvSpPr/>
          <p:nvPr/>
        </p:nvSpPr>
        <p:spPr>
          <a:xfrm flipH="1">
            <a:off x="1822320" y="6110280"/>
            <a:ext cx="68400" cy="147600"/>
          </a:xfrm>
          <a:prstGeom prst="line">
            <a:avLst/>
          </a:prstGeom>
          <a:ln w="50760">
            <a:solidFill>
              <a:srgbClr val="B3B900"/>
            </a:solidFill>
            <a:miter/>
          </a:ln>
        </p:spPr>
        <p:style>
          <a:lnRef idx="0">
            <a:scrgbClr r="0" g="0" b="0"/>
          </a:lnRef>
          <a:fillRef idx="0">
            <a:scrgbClr r="0" g="0" b="0"/>
          </a:fillRef>
          <a:effectRef idx="0">
            <a:scrgbClr r="0" g="0" b="0"/>
          </a:effectRef>
          <a:fontRef idx="minor"/>
        </p:style>
      </p:sp>
      <p:sp>
        <p:nvSpPr>
          <p:cNvPr id="81" name="CustomShape 16"/>
          <p:cNvSpPr/>
          <p:nvPr/>
        </p:nvSpPr>
        <p:spPr>
          <a:xfrm>
            <a:off x="2444760" y="6262560"/>
            <a:ext cx="55440" cy="155880"/>
          </a:xfrm>
          <a:custGeom>
            <a:avLst/>
            <a:gdLst/>
            <a:ahLst/>
            <a:cxnLst/>
            <a:rect l="l" t="t" r="r" b="b"/>
            <a:pathLst>
              <a:path w="47" h="134">
                <a:moveTo>
                  <a:pt x="0" y="134"/>
                </a:moveTo>
                <a:lnTo>
                  <a:pt x="34" y="72"/>
                </a:lnTo>
                <a:lnTo>
                  <a:pt x="47" y="0"/>
                </a:lnTo>
              </a:path>
            </a:pathLst>
          </a:custGeom>
          <a:solidFill>
            <a:srgbClr val="B3B900"/>
          </a:solidFill>
          <a:ln w="50760">
            <a:solidFill>
              <a:srgbClr val="B3B900"/>
            </a:solidFill>
            <a:round/>
          </a:ln>
        </p:spPr>
        <p:style>
          <a:lnRef idx="0">
            <a:scrgbClr r="0" g="0" b="0"/>
          </a:lnRef>
          <a:fillRef idx="0">
            <a:scrgbClr r="0" g="0" b="0"/>
          </a:fillRef>
          <a:effectRef idx="0">
            <a:scrgbClr r="0" g="0" b="0"/>
          </a:effectRef>
          <a:fontRef idx="minor"/>
        </p:style>
      </p:sp>
      <p:sp>
        <p:nvSpPr>
          <p:cNvPr id="82" name="Line 17"/>
          <p:cNvSpPr/>
          <p:nvPr/>
        </p:nvSpPr>
        <p:spPr>
          <a:xfrm flipH="1">
            <a:off x="2505240" y="6116760"/>
            <a:ext cx="31680" cy="145800"/>
          </a:xfrm>
          <a:prstGeom prst="line">
            <a:avLst/>
          </a:prstGeom>
          <a:ln w="50760">
            <a:solidFill>
              <a:srgbClr val="B3B900"/>
            </a:solidFill>
            <a:miter/>
          </a:ln>
        </p:spPr>
        <p:style>
          <a:lnRef idx="0">
            <a:scrgbClr r="0" g="0" b="0"/>
          </a:lnRef>
          <a:fillRef idx="0">
            <a:scrgbClr r="0" g="0" b="0"/>
          </a:fillRef>
          <a:effectRef idx="0">
            <a:scrgbClr r="0" g="0" b="0"/>
          </a:effectRef>
          <a:fontRef idx="minor"/>
        </p:style>
      </p:sp>
      <p:sp>
        <p:nvSpPr>
          <p:cNvPr id="83" name="CustomShape 18"/>
          <p:cNvSpPr/>
          <p:nvPr/>
        </p:nvSpPr>
        <p:spPr>
          <a:xfrm>
            <a:off x="2513160" y="6262560"/>
            <a:ext cx="42840" cy="155880"/>
          </a:xfrm>
          <a:custGeom>
            <a:avLst/>
            <a:gdLst/>
            <a:ahLst/>
            <a:cxnLst/>
            <a:rect l="l" t="t" r="r" b="b"/>
            <a:pathLst>
              <a:path w="36" h="134">
                <a:moveTo>
                  <a:pt x="0" y="134"/>
                </a:moveTo>
                <a:lnTo>
                  <a:pt x="26" y="72"/>
                </a:lnTo>
                <a:lnTo>
                  <a:pt x="36" y="0"/>
                </a:lnTo>
              </a:path>
            </a:pathLst>
          </a:custGeom>
          <a:solidFill>
            <a:srgbClr val="B3B900"/>
          </a:solidFill>
          <a:ln w="50760">
            <a:solidFill>
              <a:srgbClr val="B3B900"/>
            </a:solidFill>
            <a:round/>
          </a:ln>
        </p:spPr>
        <p:style>
          <a:lnRef idx="0">
            <a:scrgbClr r="0" g="0" b="0"/>
          </a:lnRef>
          <a:fillRef idx="0">
            <a:scrgbClr r="0" g="0" b="0"/>
          </a:fillRef>
          <a:effectRef idx="0">
            <a:scrgbClr r="0" g="0" b="0"/>
          </a:effectRef>
          <a:fontRef idx="minor"/>
        </p:style>
      </p:sp>
      <p:sp>
        <p:nvSpPr>
          <p:cNvPr id="84" name="Line 19"/>
          <p:cNvSpPr/>
          <p:nvPr/>
        </p:nvSpPr>
        <p:spPr>
          <a:xfrm flipH="1">
            <a:off x="2558520" y="6116760"/>
            <a:ext cx="33480" cy="145800"/>
          </a:xfrm>
          <a:prstGeom prst="line">
            <a:avLst/>
          </a:prstGeom>
          <a:ln w="50760">
            <a:solidFill>
              <a:srgbClr val="B3B900"/>
            </a:solidFill>
            <a:miter/>
          </a:ln>
        </p:spPr>
        <p:style>
          <a:lnRef idx="0">
            <a:scrgbClr r="0" g="0" b="0"/>
          </a:lnRef>
          <a:fillRef idx="0">
            <a:scrgbClr r="0" g="0" b="0"/>
          </a:fillRef>
          <a:effectRef idx="0">
            <a:scrgbClr r="0" g="0" b="0"/>
          </a:effectRef>
          <a:fontRef idx="minor"/>
        </p:style>
      </p:sp>
      <p:sp>
        <p:nvSpPr>
          <p:cNvPr id="85" name="CustomShape 20"/>
          <p:cNvSpPr/>
          <p:nvPr/>
        </p:nvSpPr>
        <p:spPr>
          <a:xfrm>
            <a:off x="2176560" y="6257880"/>
            <a:ext cx="74520" cy="160560"/>
          </a:xfrm>
          <a:custGeom>
            <a:avLst/>
            <a:gdLst/>
            <a:ahLst/>
            <a:cxnLst/>
            <a:rect l="l" t="t" r="r" b="b"/>
            <a:pathLst>
              <a:path w="64" h="139">
                <a:moveTo>
                  <a:pt x="0" y="0"/>
                </a:moveTo>
                <a:lnTo>
                  <a:pt x="0" y="17"/>
                </a:lnTo>
                <a:lnTo>
                  <a:pt x="3" y="36"/>
                </a:lnTo>
                <a:lnTo>
                  <a:pt x="15" y="73"/>
                </a:lnTo>
                <a:lnTo>
                  <a:pt x="64" y="139"/>
                </a:lnTo>
              </a:path>
            </a:pathLst>
          </a:custGeom>
          <a:noFill/>
          <a:ln w="50760">
            <a:solidFill>
              <a:srgbClr val="FFFF00"/>
            </a:solidFill>
            <a:round/>
          </a:ln>
        </p:spPr>
        <p:style>
          <a:lnRef idx="0">
            <a:scrgbClr r="0" g="0" b="0"/>
          </a:lnRef>
          <a:fillRef idx="0">
            <a:scrgbClr r="0" g="0" b="0"/>
          </a:fillRef>
          <a:effectRef idx="0">
            <a:scrgbClr r="0" g="0" b="0"/>
          </a:effectRef>
          <a:fontRef idx="minor"/>
        </p:style>
      </p:sp>
      <p:sp>
        <p:nvSpPr>
          <p:cNvPr id="86" name="Line 21"/>
          <p:cNvSpPr/>
          <p:nvPr/>
        </p:nvSpPr>
        <p:spPr>
          <a:xfrm flipH="1" flipV="1">
            <a:off x="2138040" y="6102360"/>
            <a:ext cx="36360" cy="155520"/>
          </a:xfrm>
          <a:prstGeom prst="line">
            <a:avLst/>
          </a:prstGeom>
          <a:ln w="50760">
            <a:solidFill>
              <a:srgbClr val="FFFF00"/>
            </a:solidFill>
            <a:miter/>
          </a:ln>
        </p:spPr>
        <p:style>
          <a:lnRef idx="0">
            <a:scrgbClr r="0" g="0" b="0"/>
          </a:lnRef>
          <a:fillRef idx="0">
            <a:scrgbClr r="0" g="0" b="0"/>
          </a:fillRef>
          <a:effectRef idx="0">
            <a:scrgbClr r="0" g="0" b="0"/>
          </a:effectRef>
          <a:fontRef idx="minor"/>
        </p:style>
      </p:sp>
      <p:sp>
        <p:nvSpPr>
          <p:cNvPr id="87" name="CustomShape 22"/>
          <p:cNvSpPr/>
          <p:nvPr/>
        </p:nvSpPr>
        <p:spPr>
          <a:xfrm>
            <a:off x="2119320" y="6262560"/>
            <a:ext cx="74520" cy="149400"/>
          </a:xfrm>
          <a:custGeom>
            <a:avLst/>
            <a:gdLst/>
            <a:ahLst/>
            <a:cxnLst/>
            <a:rect l="l" t="t" r="r" b="b"/>
            <a:pathLst>
              <a:path w="64" h="129">
                <a:moveTo>
                  <a:pt x="0" y="0"/>
                </a:moveTo>
                <a:lnTo>
                  <a:pt x="0" y="15"/>
                </a:lnTo>
                <a:lnTo>
                  <a:pt x="4" y="33"/>
                </a:lnTo>
                <a:lnTo>
                  <a:pt x="14" y="68"/>
                </a:lnTo>
                <a:lnTo>
                  <a:pt x="64" y="129"/>
                </a:lnTo>
              </a:path>
            </a:pathLst>
          </a:custGeom>
          <a:noFill/>
          <a:ln w="50760">
            <a:solidFill>
              <a:srgbClr val="FFFF00"/>
            </a:solidFill>
            <a:round/>
          </a:ln>
        </p:spPr>
        <p:style>
          <a:lnRef idx="0">
            <a:scrgbClr r="0" g="0" b="0"/>
          </a:lnRef>
          <a:fillRef idx="0">
            <a:scrgbClr r="0" g="0" b="0"/>
          </a:fillRef>
          <a:effectRef idx="0">
            <a:scrgbClr r="0" g="0" b="0"/>
          </a:effectRef>
          <a:fontRef idx="minor"/>
        </p:style>
      </p:sp>
      <p:sp>
        <p:nvSpPr>
          <p:cNvPr id="88" name="Line 23"/>
          <p:cNvSpPr/>
          <p:nvPr/>
        </p:nvSpPr>
        <p:spPr>
          <a:xfrm flipH="1" flipV="1">
            <a:off x="2076120" y="6111720"/>
            <a:ext cx="44280" cy="154080"/>
          </a:xfrm>
          <a:prstGeom prst="line">
            <a:avLst/>
          </a:prstGeom>
          <a:ln w="50760">
            <a:solidFill>
              <a:srgbClr val="FFFF00"/>
            </a:solidFill>
            <a:miter/>
          </a:ln>
        </p:spPr>
        <p:style>
          <a:lnRef idx="0">
            <a:scrgbClr r="0" g="0" b="0"/>
          </a:lnRef>
          <a:fillRef idx="0">
            <a:scrgbClr r="0" g="0" b="0"/>
          </a:fillRef>
          <a:effectRef idx="0">
            <a:scrgbClr r="0" g="0" b="0"/>
          </a:effectRef>
          <a:fontRef idx="minor"/>
        </p:style>
      </p:sp>
      <p:sp>
        <p:nvSpPr>
          <p:cNvPr id="89" name="CustomShape 24"/>
          <p:cNvSpPr/>
          <p:nvPr/>
        </p:nvSpPr>
        <p:spPr>
          <a:xfrm>
            <a:off x="1947960" y="6257880"/>
            <a:ext cx="60120" cy="152280"/>
          </a:xfrm>
          <a:custGeom>
            <a:avLst/>
            <a:gdLst/>
            <a:ahLst/>
            <a:cxnLst/>
            <a:rect l="l" t="t" r="r" b="b"/>
            <a:pathLst>
              <a:path w="51" h="132">
                <a:moveTo>
                  <a:pt x="0" y="0"/>
                </a:moveTo>
                <a:lnTo>
                  <a:pt x="0" y="17"/>
                </a:lnTo>
                <a:lnTo>
                  <a:pt x="1" y="34"/>
                </a:lnTo>
                <a:lnTo>
                  <a:pt x="11" y="69"/>
                </a:lnTo>
                <a:lnTo>
                  <a:pt x="51" y="132"/>
                </a:lnTo>
              </a:path>
            </a:pathLst>
          </a:custGeom>
          <a:noFill/>
          <a:ln w="50760">
            <a:solidFill>
              <a:srgbClr val="FFFF00"/>
            </a:solidFill>
            <a:round/>
          </a:ln>
        </p:spPr>
        <p:style>
          <a:lnRef idx="0">
            <a:scrgbClr r="0" g="0" b="0"/>
          </a:lnRef>
          <a:fillRef idx="0">
            <a:scrgbClr r="0" g="0" b="0"/>
          </a:fillRef>
          <a:effectRef idx="0">
            <a:scrgbClr r="0" g="0" b="0"/>
          </a:effectRef>
          <a:fontRef idx="minor"/>
        </p:style>
      </p:sp>
      <p:sp>
        <p:nvSpPr>
          <p:cNvPr id="90" name="Line 25"/>
          <p:cNvSpPr/>
          <p:nvPr/>
        </p:nvSpPr>
        <p:spPr>
          <a:xfrm flipH="1" flipV="1">
            <a:off x="1890360" y="6102360"/>
            <a:ext cx="50760" cy="155520"/>
          </a:xfrm>
          <a:prstGeom prst="line">
            <a:avLst/>
          </a:prstGeom>
          <a:ln w="50760">
            <a:solidFill>
              <a:srgbClr val="FFFF00"/>
            </a:solidFill>
            <a:miter/>
          </a:ln>
        </p:spPr>
        <p:style>
          <a:lnRef idx="0">
            <a:scrgbClr r="0" g="0" b="0"/>
          </a:lnRef>
          <a:fillRef idx="0">
            <a:scrgbClr r="0" g="0" b="0"/>
          </a:fillRef>
          <a:effectRef idx="0">
            <a:scrgbClr r="0" g="0" b="0"/>
          </a:effectRef>
          <a:fontRef idx="minor"/>
        </p:style>
      </p:sp>
      <p:sp>
        <p:nvSpPr>
          <p:cNvPr id="91" name="CustomShape 26"/>
          <p:cNvSpPr/>
          <p:nvPr/>
        </p:nvSpPr>
        <p:spPr>
          <a:xfrm>
            <a:off x="1890720" y="6257880"/>
            <a:ext cx="49320" cy="152280"/>
          </a:xfrm>
          <a:custGeom>
            <a:avLst/>
            <a:gdLst/>
            <a:ahLst/>
            <a:cxnLst/>
            <a:rect l="l" t="t" r="r" b="b"/>
            <a:pathLst>
              <a:path w="42" h="132">
                <a:moveTo>
                  <a:pt x="0" y="0"/>
                </a:moveTo>
                <a:lnTo>
                  <a:pt x="0" y="17"/>
                </a:lnTo>
                <a:lnTo>
                  <a:pt x="1" y="34"/>
                </a:lnTo>
                <a:lnTo>
                  <a:pt x="9" y="69"/>
                </a:lnTo>
                <a:lnTo>
                  <a:pt x="42" y="132"/>
                </a:lnTo>
              </a:path>
            </a:pathLst>
          </a:custGeom>
          <a:noFill/>
          <a:ln w="50760">
            <a:solidFill>
              <a:srgbClr val="FFFF00"/>
            </a:solidFill>
            <a:round/>
          </a:ln>
        </p:spPr>
        <p:style>
          <a:lnRef idx="0">
            <a:scrgbClr r="0" g="0" b="0"/>
          </a:lnRef>
          <a:fillRef idx="0">
            <a:scrgbClr r="0" g="0" b="0"/>
          </a:fillRef>
          <a:effectRef idx="0">
            <a:scrgbClr r="0" g="0" b="0"/>
          </a:effectRef>
          <a:fontRef idx="minor"/>
        </p:style>
      </p:sp>
      <p:sp>
        <p:nvSpPr>
          <p:cNvPr id="92" name="Line 27"/>
          <p:cNvSpPr/>
          <p:nvPr/>
        </p:nvSpPr>
        <p:spPr>
          <a:xfrm flipH="1" flipV="1">
            <a:off x="1846440" y="6102360"/>
            <a:ext cx="41040" cy="155520"/>
          </a:xfrm>
          <a:prstGeom prst="line">
            <a:avLst/>
          </a:prstGeom>
          <a:ln w="50760">
            <a:solidFill>
              <a:srgbClr val="FFFF00"/>
            </a:solidFill>
            <a:miter/>
          </a:ln>
        </p:spPr>
        <p:style>
          <a:lnRef idx="0">
            <a:scrgbClr r="0" g="0" b="0"/>
          </a:lnRef>
          <a:fillRef idx="0">
            <a:scrgbClr r="0" g="0" b="0"/>
          </a:fillRef>
          <a:effectRef idx="0">
            <a:scrgbClr r="0" g="0" b="0"/>
          </a:effectRef>
          <a:fontRef idx="minor"/>
        </p:style>
      </p:sp>
      <p:sp>
        <p:nvSpPr>
          <p:cNvPr id="93" name="CustomShape 28"/>
          <p:cNvSpPr/>
          <p:nvPr/>
        </p:nvSpPr>
        <p:spPr>
          <a:xfrm>
            <a:off x="2438280" y="6257880"/>
            <a:ext cx="61920" cy="147600"/>
          </a:xfrm>
          <a:custGeom>
            <a:avLst/>
            <a:gdLst/>
            <a:ahLst/>
            <a:cxnLst/>
            <a:rect l="l" t="t" r="r" b="b"/>
            <a:pathLst>
              <a:path w="53" h="128">
                <a:moveTo>
                  <a:pt x="0" y="0"/>
                </a:moveTo>
                <a:lnTo>
                  <a:pt x="0" y="15"/>
                </a:lnTo>
                <a:lnTo>
                  <a:pt x="1" y="33"/>
                </a:lnTo>
                <a:lnTo>
                  <a:pt x="11" y="67"/>
                </a:lnTo>
                <a:lnTo>
                  <a:pt x="53" y="128"/>
                </a:lnTo>
              </a:path>
            </a:pathLst>
          </a:custGeom>
          <a:noFill/>
          <a:ln w="50760">
            <a:solidFill>
              <a:srgbClr val="FFFF00"/>
            </a:solidFill>
            <a:round/>
          </a:ln>
        </p:spPr>
        <p:style>
          <a:lnRef idx="0">
            <a:scrgbClr r="0" g="0" b="0"/>
          </a:lnRef>
          <a:fillRef idx="0">
            <a:scrgbClr r="0" g="0" b="0"/>
          </a:fillRef>
          <a:effectRef idx="0">
            <a:scrgbClr r="0" g="0" b="0"/>
          </a:effectRef>
          <a:fontRef idx="minor"/>
        </p:style>
      </p:sp>
      <p:sp>
        <p:nvSpPr>
          <p:cNvPr id="94" name="Line 29"/>
          <p:cNvSpPr/>
          <p:nvPr/>
        </p:nvSpPr>
        <p:spPr>
          <a:xfrm flipH="1" flipV="1">
            <a:off x="2391840" y="6098760"/>
            <a:ext cx="41400" cy="158760"/>
          </a:xfrm>
          <a:prstGeom prst="line">
            <a:avLst/>
          </a:prstGeom>
          <a:ln w="50760">
            <a:solidFill>
              <a:srgbClr val="FFFF00"/>
            </a:solidFill>
            <a:miter/>
          </a:ln>
        </p:spPr>
        <p:style>
          <a:lnRef idx="0">
            <a:scrgbClr r="0" g="0" b="0"/>
          </a:lnRef>
          <a:fillRef idx="0">
            <a:scrgbClr r="0" g="0" b="0"/>
          </a:fillRef>
          <a:effectRef idx="0">
            <a:scrgbClr r="0" g="0" b="0"/>
          </a:effectRef>
          <a:fontRef idx="minor"/>
        </p:style>
      </p:sp>
      <p:sp>
        <p:nvSpPr>
          <p:cNvPr id="95" name="CustomShape 30"/>
          <p:cNvSpPr/>
          <p:nvPr/>
        </p:nvSpPr>
        <p:spPr>
          <a:xfrm>
            <a:off x="2379600" y="6257880"/>
            <a:ext cx="58680" cy="160560"/>
          </a:xfrm>
          <a:custGeom>
            <a:avLst/>
            <a:gdLst/>
            <a:ahLst/>
            <a:cxnLst/>
            <a:rect l="l" t="t" r="r" b="b"/>
            <a:pathLst>
              <a:path w="49" h="139">
                <a:moveTo>
                  <a:pt x="0" y="0"/>
                </a:moveTo>
                <a:lnTo>
                  <a:pt x="0" y="17"/>
                </a:lnTo>
                <a:lnTo>
                  <a:pt x="1" y="36"/>
                </a:lnTo>
                <a:lnTo>
                  <a:pt x="10" y="73"/>
                </a:lnTo>
                <a:lnTo>
                  <a:pt x="49" y="139"/>
                </a:lnTo>
              </a:path>
            </a:pathLst>
          </a:custGeom>
          <a:noFill/>
          <a:ln w="50760">
            <a:solidFill>
              <a:srgbClr val="FFFF00"/>
            </a:solidFill>
            <a:round/>
          </a:ln>
        </p:spPr>
        <p:style>
          <a:lnRef idx="0">
            <a:scrgbClr r="0" g="0" b="0"/>
          </a:lnRef>
          <a:fillRef idx="0">
            <a:scrgbClr r="0" g="0" b="0"/>
          </a:fillRef>
          <a:effectRef idx="0">
            <a:scrgbClr r="0" g="0" b="0"/>
          </a:effectRef>
          <a:fontRef idx="minor"/>
        </p:style>
      </p:sp>
      <p:sp>
        <p:nvSpPr>
          <p:cNvPr id="96" name="Line 31"/>
          <p:cNvSpPr/>
          <p:nvPr/>
        </p:nvSpPr>
        <p:spPr>
          <a:xfrm flipH="1" flipV="1">
            <a:off x="2327400" y="6094440"/>
            <a:ext cx="47520" cy="162000"/>
          </a:xfrm>
          <a:prstGeom prst="line">
            <a:avLst/>
          </a:prstGeom>
          <a:ln w="50760">
            <a:solidFill>
              <a:srgbClr val="FFFF00"/>
            </a:solidFill>
            <a:miter/>
          </a:ln>
        </p:spPr>
        <p:style>
          <a:lnRef idx="0">
            <a:scrgbClr r="0" g="0" b="0"/>
          </a:lnRef>
          <a:fillRef idx="0">
            <a:scrgbClr r="0" g="0" b="0"/>
          </a:fillRef>
          <a:effectRef idx="0">
            <a:scrgbClr r="0" g="0" b="0"/>
          </a:effectRef>
          <a:fontRef idx="minor"/>
        </p:style>
      </p:sp>
      <p:sp>
        <p:nvSpPr>
          <p:cNvPr id="97" name="CustomShape 32"/>
          <p:cNvSpPr/>
          <p:nvPr/>
        </p:nvSpPr>
        <p:spPr>
          <a:xfrm>
            <a:off x="2023920" y="5896080"/>
            <a:ext cx="71640" cy="325440"/>
          </a:xfrm>
          <a:prstGeom prst="ellipse">
            <a:avLst/>
          </a:prstGeom>
          <a:gradFill>
            <a:gsLst>
              <a:gs pos="0">
                <a:srgbClr val="618FFD"/>
              </a:gs>
              <a:gs pos="100000">
                <a:srgbClr val="1D2B4B"/>
              </a:gs>
            </a:gsLst>
            <a:lin ang="0"/>
          </a:gradFill>
          <a:ln w="12600">
            <a:solidFill>
              <a:srgbClr val="000000"/>
            </a:solidFill>
            <a:miter/>
          </a:ln>
        </p:spPr>
        <p:style>
          <a:lnRef idx="0">
            <a:scrgbClr r="0" g="0" b="0"/>
          </a:lnRef>
          <a:fillRef idx="0">
            <a:scrgbClr r="0" g="0" b="0"/>
          </a:fillRef>
          <a:effectRef idx="0">
            <a:scrgbClr r="0" g="0" b="0"/>
          </a:effectRef>
          <a:fontRef idx="minor"/>
        </p:style>
      </p:sp>
      <p:sp>
        <p:nvSpPr>
          <p:cNvPr id="98" name="CustomShape 33"/>
          <p:cNvSpPr/>
          <p:nvPr/>
        </p:nvSpPr>
        <p:spPr>
          <a:xfrm>
            <a:off x="2114640" y="5896080"/>
            <a:ext cx="83880" cy="325440"/>
          </a:xfrm>
          <a:prstGeom prst="ellipse">
            <a:avLst/>
          </a:prstGeom>
          <a:gradFill>
            <a:gsLst>
              <a:gs pos="0">
                <a:srgbClr val="618FFD"/>
              </a:gs>
              <a:gs pos="100000">
                <a:srgbClr val="1D2B4B"/>
              </a:gs>
            </a:gsLst>
            <a:lin ang="0"/>
          </a:gradFill>
          <a:ln w="12600">
            <a:solidFill>
              <a:srgbClr val="000000"/>
            </a:solidFill>
            <a:miter/>
          </a:ln>
        </p:spPr>
        <p:style>
          <a:lnRef idx="0">
            <a:scrgbClr r="0" g="0" b="0"/>
          </a:lnRef>
          <a:fillRef idx="0">
            <a:scrgbClr r="0" g="0" b="0"/>
          </a:fillRef>
          <a:effectRef idx="0">
            <a:scrgbClr r="0" g="0" b="0"/>
          </a:effectRef>
          <a:fontRef idx="minor"/>
        </p:style>
      </p:sp>
      <p:sp>
        <p:nvSpPr>
          <p:cNvPr id="99" name="CustomShape 34"/>
          <p:cNvSpPr/>
          <p:nvPr/>
        </p:nvSpPr>
        <p:spPr>
          <a:xfrm>
            <a:off x="1932120" y="5896080"/>
            <a:ext cx="72720" cy="325440"/>
          </a:xfrm>
          <a:prstGeom prst="ellipse">
            <a:avLst/>
          </a:prstGeom>
          <a:solidFill>
            <a:srgbClr val="D60093"/>
          </a:solidFill>
          <a:ln w="12600">
            <a:solidFill>
              <a:srgbClr val="000000"/>
            </a:solidFill>
            <a:miter/>
          </a:ln>
        </p:spPr>
        <p:style>
          <a:lnRef idx="0">
            <a:scrgbClr r="0" g="0" b="0"/>
          </a:lnRef>
          <a:fillRef idx="0">
            <a:scrgbClr r="0" g="0" b="0"/>
          </a:fillRef>
          <a:effectRef idx="0">
            <a:scrgbClr r="0" g="0" b="0"/>
          </a:effectRef>
          <a:fontRef idx="minor"/>
        </p:style>
      </p:sp>
      <p:sp>
        <p:nvSpPr>
          <p:cNvPr id="100" name="CustomShape 35"/>
          <p:cNvSpPr/>
          <p:nvPr/>
        </p:nvSpPr>
        <p:spPr>
          <a:xfrm>
            <a:off x="1892160" y="5715000"/>
            <a:ext cx="142920" cy="196920"/>
          </a:xfrm>
          <a:prstGeom prst="ellipse">
            <a:avLst/>
          </a:prstGeom>
          <a:solidFill>
            <a:srgbClr val="FF9900"/>
          </a:solidFill>
          <a:ln w="12600">
            <a:solidFill>
              <a:srgbClr val="000000"/>
            </a:solidFill>
            <a:miter/>
          </a:ln>
        </p:spPr>
        <p:style>
          <a:lnRef idx="0">
            <a:scrgbClr r="0" g="0" b="0"/>
          </a:lnRef>
          <a:fillRef idx="0">
            <a:scrgbClr r="0" g="0" b="0"/>
          </a:fillRef>
          <a:effectRef idx="0">
            <a:scrgbClr r="0" g="0" b="0"/>
          </a:effectRef>
          <a:fontRef idx="minor"/>
        </p:style>
        <p:txBody>
          <a:bodyPr wrap="none" lIns="92160" tIns="46080" rIns="92160" bIns="46080" anchor="ctr"/>
          <a:lstStyle/>
          <a:p>
            <a:pPr algn="ctr">
              <a:lnSpc>
                <a:spcPct val="100000"/>
              </a:lnSpc>
            </a:pPr>
            <a:r>
              <a:rPr lang="en-GB" sz="1000" b="1" strike="noStrike" spc="-1">
                <a:solidFill>
                  <a:srgbClr val="FFFFFF"/>
                </a:solidFill>
                <a:uFill>
                  <a:solidFill>
                    <a:srgbClr val="FFFFFF"/>
                  </a:solidFill>
                </a:uFill>
                <a:latin typeface="Verdana"/>
                <a:ea typeface="Verdana"/>
              </a:rPr>
              <a:t>P</a:t>
            </a:r>
            <a:endParaRPr lang="en-US" sz="1000" b="0" strike="noStrike" spc="-1">
              <a:solidFill>
                <a:srgbClr val="000000"/>
              </a:solidFill>
              <a:uFill>
                <a:solidFill>
                  <a:srgbClr val="FFFFFF"/>
                </a:solidFill>
              </a:uFill>
              <a:latin typeface="Times New Roman"/>
            </a:endParaRPr>
          </a:p>
        </p:txBody>
      </p:sp>
      <p:sp>
        <p:nvSpPr>
          <p:cNvPr id="101" name="CustomShape 36"/>
          <p:cNvSpPr/>
          <p:nvPr/>
        </p:nvSpPr>
        <p:spPr>
          <a:xfrm>
            <a:off x="1195200" y="5067360"/>
            <a:ext cx="1494000" cy="64116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1800" b="1" i="1" strike="noStrike" spc="-1">
                <a:solidFill>
                  <a:srgbClr val="FFFFFF"/>
                </a:solidFill>
                <a:uFill>
                  <a:solidFill>
                    <a:srgbClr val="FFFFFF"/>
                  </a:solidFill>
                </a:uFill>
                <a:latin typeface="Verdana"/>
                <a:ea typeface="Verdana"/>
              </a:rPr>
              <a:t>Cell Cycle </a:t>
            </a:r>
            <a:r>
              <a:t/>
            </a:r>
            <a:br/>
            <a:r>
              <a:rPr lang="en-GB" sz="1800" b="1" i="1" strike="noStrike" spc="-1">
                <a:solidFill>
                  <a:srgbClr val="FFFFFF"/>
                </a:solidFill>
                <a:uFill>
                  <a:solidFill>
                    <a:srgbClr val="FFFFFF"/>
                  </a:solidFill>
                </a:uFill>
                <a:latin typeface="Verdana"/>
                <a:ea typeface="Verdana"/>
              </a:rPr>
              <a:t>kinases </a:t>
            </a:r>
            <a:endParaRPr lang="en-US" sz="1800" b="0" strike="noStrike" spc="-1">
              <a:solidFill>
                <a:srgbClr val="000000"/>
              </a:solidFill>
              <a:uFill>
                <a:solidFill>
                  <a:srgbClr val="FFFFFF"/>
                </a:solidFill>
              </a:uFill>
              <a:latin typeface="Times New Roman"/>
            </a:endParaRPr>
          </a:p>
        </p:txBody>
      </p:sp>
      <p:sp>
        <p:nvSpPr>
          <p:cNvPr id="102" name="Line 37"/>
          <p:cNvSpPr/>
          <p:nvPr/>
        </p:nvSpPr>
        <p:spPr>
          <a:xfrm flipH="1">
            <a:off x="2700360" y="5257800"/>
            <a:ext cx="503280" cy="220680"/>
          </a:xfrm>
          <a:prstGeom prst="line">
            <a:avLst/>
          </a:prstGeom>
          <a:ln w="19080">
            <a:solidFill>
              <a:srgbClr val="FFFFFF"/>
            </a:solidFill>
            <a:miter/>
            <a:tailEnd type="stealth" w="med" len="med"/>
          </a:ln>
        </p:spPr>
        <p:style>
          <a:lnRef idx="0">
            <a:scrgbClr r="0" g="0" b="0"/>
          </a:lnRef>
          <a:fillRef idx="0">
            <a:scrgbClr r="0" g="0" b="0"/>
          </a:fillRef>
          <a:effectRef idx="0">
            <a:scrgbClr r="0" g="0" b="0"/>
          </a:effectRef>
          <a:fontRef idx="minor"/>
        </p:style>
      </p:sp>
      <p:sp>
        <p:nvSpPr>
          <p:cNvPr id="103" name="CustomShape 38"/>
          <p:cNvSpPr/>
          <p:nvPr/>
        </p:nvSpPr>
        <p:spPr>
          <a:xfrm>
            <a:off x="3321720" y="4886280"/>
            <a:ext cx="1382760" cy="45828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2400" b="0" strike="noStrike" spc="-1">
                <a:solidFill>
                  <a:srgbClr val="FFFFFF"/>
                </a:solidFill>
                <a:uFill>
                  <a:solidFill>
                    <a:srgbClr val="FFFFFF"/>
                  </a:solidFill>
                </a:uFill>
                <a:latin typeface="Verdana"/>
                <a:ea typeface="Verdana"/>
              </a:rPr>
              <a:t>Nucleus</a:t>
            </a:r>
            <a:endParaRPr lang="en-US" sz="2400" b="0" strike="noStrike" spc="-1">
              <a:solidFill>
                <a:srgbClr val="000000"/>
              </a:solidFill>
              <a:uFill>
                <a:solidFill>
                  <a:srgbClr val="FFFFFF"/>
                </a:solidFill>
              </a:uFill>
              <a:latin typeface="Times New Roman"/>
            </a:endParaRPr>
          </a:p>
        </p:txBody>
      </p:sp>
      <p:sp>
        <p:nvSpPr>
          <p:cNvPr id="104" name="TextShape 39"/>
          <p:cNvSpPr txBox="1"/>
          <p:nvPr/>
        </p:nvSpPr>
        <p:spPr>
          <a:xfrm>
            <a:off x="318960" y="83880"/>
            <a:ext cx="9577440" cy="680760"/>
          </a:xfrm>
          <a:prstGeom prst="rect">
            <a:avLst/>
          </a:prstGeom>
          <a:noFill/>
          <a:ln>
            <a:noFill/>
          </a:ln>
        </p:spPr>
        <p:txBody>
          <a:bodyPr anchor="ctr"/>
          <a:lstStyle/>
          <a:p>
            <a:pPr algn="ctr">
              <a:lnSpc>
                <a:spcPct val="100000"/>
              </a:lnSpc>
            </a:pPr>
            <a:r>
              <a:rPr lang="en-GB" sz="2800" b="0" strike="noStrike" spc="-1">
                <a:solidFill>
                  <a:srgbClr val="FFFFFF"/>
                </a:solidFill>
                <a:uFill>
                  <a:solidFill>
                    <a:srgbClr val="FFFFFF"/>
                  </a:solidFill>
                </a:uFill>
                <a:latin typeface="Verdana"/>
                <a:ea typeface="Verdana"/>
              </a:rPr>
              <a:t>ANTIPROLIFERATIVE TARGETS — TUMOUR CELLS</a:t>
            </a:r>
            <a:endParaRPr lang="en-US" sz="2800" b="0" strike="noStrike" spc="-1">
              <a:solidFill>
                <a:srgbClr val="000000"/>
              </a:solidFill>
              <a:uFill>
                <a:solidFill>
                  <a:srgbClr val="FFFFFF"/>
                </a:solidFill>
              </a:uFill>
              <a:latin typeface="Times New Roman"/>
            </a:endParaRPr>
          </a:p>
        </p:txBody>
      </p:sp>
      <p:sp>
        <p:nvSpPr>
          <p:cNvPr id="105" name="CustomShape 40"/>
          <p:cNvSpPr/>
          <p:nvPr/>
        </p:nvSpPr>
        <p:spPr>
          <a:xfrm>
            <a:off x="5405400" y="1087560"/>
            <a:ext cx="2833560" cy="1066680"/>
          </a:xfrm>
          <a:prstGeom prst="rect">
            <a:avLst/>
          </a:prstGeom>
          <a:solidFill>
            <a:srgbClr val="00FFFF">
              <a:alpha val="80000"/>
            </a:srgbClr>
          </a:solid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800" b="1" strike="noStrike" spc="-1">
                <a:solidFill>
                  <a:srgbClr val="FFFFFF"/>
                </a:solidFill>
                <a:uFill>
                  <a:solidFill>
                    <a:srgbClr val="FFFFFF"/>
                  </a:solidFill>
                </a:uFill>
                <a:latin typeface="Verdana"/>
                <a:ea typeface="Verdana"/>
              </a:rPr>
              <a:t>RECEPTOR TKIs</a:t>
            </a:r>
            <a:endParaRPr lang="en-US" sz="1800" b="0" strike="noStrike" spc="-1">
              <a:solidFill>
                <a:srgbClr val="000000"/>
              </a:solidFill>
              <a:uFill>
                <a:solidFill>
                  <a:srgbClr val="FFFFFF"/>
                </a:solidFill>
              </a:uFill>
              <a:latin typeface="Times New Roman"/>
            </a:endParaRPr>
          </a:p>
        </p:txBody>
      </p:sp>
      <p:sp>
        <p:nvSpPr>
          <p:cNvPr id="106" name="CustomShape 41"/>
          <p:cNvSpPr/>
          <p:nvPr/>
        </p:nvSpPr>
        <p:spPr>
          <a:xfrm>
            <a:off x="5405400" y="4964040"/>
            <a:ext cx="2833560" cy="933480"/>
          </a:xfrm>
          <a:prstGeom prst="rect">
            <a:avLst/>
          </a:prstGeom>
          <a:solidFill>
            <a:srgbClr val="00CC99">
              <a:alpha val="50000"/>
            </a:srgbClr>
          </a:solid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800" b="1" strike="noStrike" spc="-1">
                <a:solidFill>
                  <a:srgbClr val="FFFFFF"/>
                </a:solidFill>
                <a:uFill>
                  <a:solidFill>
                    <a:srgbClr val="FFFFFF"/>
                  </a:solidFill>
                </a:uFill>
                <a:latin typeface="Verdana"/>
                <a:ea typeface="Verdana"/>
              </a:rPr>
              <a:t>CELL CYCLE	</a:t>
            </a:r>
            <a:endParaRPr lang="en-US" sz="1800" b="0" strike="noStrike" spc="-1">
              <a:solidFill>
                <a:srgbClr val="000000"/>
              </a:solidFill>
              <a:uFill>
                <a:solidFill>
                  <a:srgbClr val="FFFFFF"/>
                </a:solidFill>
              </a:uFill>
              <a:latin typeface="Times New Roman"/>
            </a:endParaRPr>
          </a:p>
          <a:p>
            <a:pPr algn="ctr">
              <a:lnSpc>
                <a:spcPct val="100000"/>
              </a:lnSpc>
            </a:pPr>
            <a:r>
              <a:rPr lang="en-GB" sz="1800" b="1" strike="noStrike" spc="-1">
                <a:solidFill>
                  <a:srgbClr val="FFFFFF"/>
                </a:solidFill>
                <a:uFill>
                  <a:solidFill>
                    <a:srgbClr val="FFFFFF"/>
                  </a:solidFill>
                </a:uFill>
                <a:latin typeface="Verdana"/>
                <a:ea typeface="Verdana"/>
              </a:rPr>
              <a:t>INHIBITION</a:t>
            </a:r>
            <a:r>
              <a:rPr lang="en-GB" sz="1800" b="0" strike="noStrike" spc="-1">
                <a:solidFill>
                  <a:srgbClr val="FFFFFF"/>
                </a:solidFill>
                <a:uFill>
                  <a:solidFill>
                    <a:srgbClr val="FFFFFF"/>
                  </a:solidFill>
                </a:uFill>
                <a:latin typeface="Verdana"/>
                <a:ea typeface="Verdana"/>
              </a:rPr>
              <a:t>	</a:t>
            </a:r>
            <a:endParaRPr lang="en-US" sz="1800" b="0" strike="noStrike" spc="-1">
              <a:solidFill>
                <a:srgbClr val="000000"/>
              </a:solidFill>
              <a:uFill>
                <a:solidFill>
                  <a:srgbClr val="FFFFFF"/>
                </a:solidFill>
              </a:uFill>
              <a:latin typeface="Times New Roman"/>
            </a:endParaRPr>
          </a:p>
        </p:txBody>
      </p:sp>
      <p:sp>
        <p:nvSpPr>
          <p:cNvPr id="107" name="CustomShape 42"/>
          <p:cNvSpPr/>
          <p:nvPr/>
        </p:nvSpPr>
        <p:spPr>
          <a:xfrm rot="5400000">
            <a:off x="2284560" y="3451320"/>
            <a:ext cx="612720" cy="603000"/>
          </a:xfrm>
          <a:custGeom>
            <a:avLst/>
            <a:gdLst/>
            <a:ahLst/>
            <a:cxnLst/>
            <a:rect l="0" t="0" r="r" b="b"/>
            <a:pathLst>
              <a:path w="1704" h="1677">
                <a:moveTo>
                  <a:pt x="0" y="1676"/>
                </a:moveTo>
                <a:lnTo>
                  <a:pt x="386" y="1676"/>
                </a:lnTo>
                <a:lnTo>
                  <a:pt x="1703" y="838"/>
                </a:lnTo>
                <a:lnTo>
                  <a:pt x="386" y="0"/>
                </a:lnTo>
                <a:lnTo>
                  <a:pt x="0" y="0"/>
                </a:lnTo>
                <a:lnTo>
                  <a:pt x="0" y="1676"/>
                </a:lnTo>
              </a:path>
            </a:pathLst>
          </a:custGeom>
          <a:solidFill>
            <a:srgbClr val="FFCC00"/>
          </a:solidFill>
          <a:ln w="9360">
            <a:solidFill>
              <a:srgbClr val="000000"/>
            </a:solidFill>
            <a:miter/>
          </a:ln>
        </p:spPr>
        <p:style>
          <a:lnRef idx="0">
            <a:scrgbClr r="0" g="0" b="0"/>
          </a:lnRef>
          <a:fillRef idx="0">
            <a:scrgbClr r="0" g="0" b="0"/>
          </a:fillRef>
          <a:effectRef idx="0">
            <a:scrgbClr r="0" g="0" b="0"/>
          </a:effectRef>
          <a:fontRef idx="minor"/>
        </p:style>
      </p:sp>
      <p:sp>
        <p:nvSpPr>
          <p:cNvPr id="108" name="Line 43"/>
          <p:cNvSpPr/>
          <p:nvPr/>
        </p:nvSpPr>
        <p:spPr>
          <a:xfrm flipH="1" flipV="1">
            <a:off x="2917800" y="2647800"/>
            <a:ext cx="2340000" cy="64944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109" name="CustomShape 44"/>
          <p:cNvSpPr/>
          <p:nvPr/>
        </p:nvSpPr>
        <p:spPr>
          <a:xfrm>
            <a:off x="2337840" y="3429000"/>
            <a:ext cx="672840" cy="33588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1600" b="1" strike="noStrike" spc="-1">
                <a:solidFill>
                  <a:srgbClr val="FFFFFF"/>
                </a:solidFill>
                <a:uFill>
                  <a:solidFill>
                    <a:srgbClr val="FFFFFF"/>
                  </a:solidFill>
                </a:uFill>
                <a:latin typeface="Verdana"/>
                <a:ea typeface="Verdana"/>
              </a:rPr>
              <a:t>MEK</a:t>
            </a:r>
            <a:endParaRPr lang="en-US" sz="1600" b="0" strike="noStrike" spc="-1">
              <a:solidFill>
                <a:srgbClr val="000000"/>
              </a:solidFill>
              <a:uFill>
                <a:solidFill>
                  <a:srgbClr val="FFFFFF"/>
                </a:solidFill>
              </a:uFill>
              <a:latin typeface="Times New Roman"/>
            </a:endParaRPr>
          </a:p>
        </p:txBody>
      </p:sp>
      <p:sp>
        <p:nvSpPr>
          <p:cNvPr id="110" name="CustomShape 45"/>
          <p:cNvSpPr/>
          <p:nvPr/>
        </p:nvSpPr>
        <p:spPr>
          <a:xfrm>
            <a:off x="2283840" y="4135320"/>
            <a:ext cx="838800" cy="33588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1600" b="1" strike="noStrike" spc="-1">
                <a:solidFill>
                  <a:srgbClr val="FFFFFF"/>
                </a:solidFill>
                <a:uFill>
                  <a:solidFill>
                    <a:srgbClr val="FFFFFF"/>
                  </a:solidFill>
                </a:uFill>
                <a:latin typeface="Verdana"/>
                <a:ea typeface="Verdana"/>
              </a:rPr>
              <a:t>MAPK</a:t>
            </a:r>
            <a:endParaRPr lang="en-US" sz="1600" b="0" strike="noStrike" spc="-1">
              <a:solidFill>
                <a:srgbClr val="000000"/>
              </a:solidFill>
              <a:uFill>
                <a:solidFill>
                  <a:srgbClr val="FFFFFF"/>
                </a:solidFill>
              </a:uFill>
              <a:latin typeface="Times New Roman"/>
            </a:endParaRPr>
          </a:p>
        </p:txBody>
      </p:sp>
      <p:sp>
        <p:nvSpPr>
          <p:cNvPr id="111" name="Line 46"/>
          <p:cNvSpPr/>
          <p:nvPr/>
        </p:nvSpPr>
        <p:spPr>
          <a:xfrm flipH="1">
            <a:off x="3004920" y="5640480"/>
            <a:ext cx="2252520" cy="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112" name="CustomShape 47"/>
          <p:cNvSpPr/>
          <p:nvPr/>
        </p:nvSpPr>
        <p:spPr>
          <a:xfrm rot="2700000" flipH="1">
            <a:off x="1873080" y="3047760"/>
            <a:ext cx="82440" cy="380880"/>
          </a:xfrm>
          <a:prstGeom prst="rect">
            <a:avLst/>
          </a:prstGeom>
          <a:gradFill>
            <a:gsLst>
              <a:gs pos="0">
                <a:srgbClr val="00CC99"/>
              </a:gs>
              <a:gs pos="100000">
                <a:srgbClr val="B2F0E0"/>
              </a:gs>
            </a:gsLst>
            <a:lin ang="5400000"/>
          </a:gradFill>
          <a:ln w="12600">
            <a:solidFill>
              <a:srgbClr val="000000"/>
            </a:solidFill>
            <a:miter/>
          </a:ln>
        </p:spPr>
        <p:style>
          <a:lnRef idx="0">
            <a:scrgbClr r="0" g="0" b="0"/>
          </a:lnRef>
          <a:fillRef idx="0">
            <a:scrgbClr r="0" g="0" b="0"/>
          </a:fillRef>
          <a:effectRef idx="0">
            <a:scrgbClr r="0" g="0" b="0"/>
          </a:effectRef>
          <a:fontRef idx="minor"/>
        </p:style>
      </p:sp>
      <p:sp>
        <p:nvSpPr>
          <p:cNvPr id="113" name="CustomShape 48"/>
          <p:cNvSpPr/>
          <p:nvPr/>
        </p:nvSpPr>
        <p:spPr>
          <a:xfrm>
            <a:off x="838080" y="2201760"/>
            <a:ext cx="663840" cy="47880"/>
          </a:xfrm>
          <a:prstGeom prst="rect">
            <a:avLst/>
          </a:prstGeom>
          <a:gradFill>
            <a:gsLst>
              <a:gs pos="0">
                <a:srgbClr val="FFFFFF"/>
              </a:gs>
              <a:gs pos="100000">
                <a:srgbClr val="666666"/>
              </a:gs>
            </a:gsLst>
            <a:lin ang="5400000"/>
          </a:gradFill>
          <a:ln>
            <a:noFill/>
          </a:ln>
        </p:spPr>
        <p:style>
          <a:lnRef idx="0">
            <a:scrgbClr r="0" g="0" b="0"/>
          </a:lnRef>
          <a:fillRef idx="0">
            <a:scrgbClr r="0" g="0" b="0"/>
          </a:fillRef>
          <a:effectRef idx="0">
            <a:scrgbClr r="0" g="0" b="0"/>
          </a:effectRef>
          <a:fontRef idx="minor"/>
        </p:style>
      </p:sp>
      <p:sp>
        <p:nvSpPr>
          <p:cNvPr id="114" name="CustomShape 49"/>
          <p:cNvSpPr/>
          <p:nvPr/>
        </p:nvSpPr>
        <p:spPr>
          <a:xfrm>
            <a:off x="1914480" y="2217600"/>
            <a:ext cx="2745000" cy="52560"/>
          </a:xfrm>
          <a:prstGeom prst="rect">
            <a:avLst/>
          </a:prstGeom>
          <a:gradFill>
            <a:gsLst>
              <a:gs pos="0">
                <a:srgbClr val="FFFFFF"/>
              </a:gs>
              <a:gs pos="100000">
                <a:srgbClr val="666666"/>
              </a:gs>
            </a:gsLst>
            <a:lin ang="5400000"/>
          </a:gradFill>
          <a:ln>
            <a:noFill/>
          </a:ln>
        </p:spPr>
        <p:style>
          <a:lnRef idx="0">
            <a:scrgbClr r="0" g="0" b="0"/>
          </a:lnRef>
          <a:fillRef idx="0">
            <a:scrgbClr r="0" g="0" b="0"/>
          </a:fillRef>
          <a:effectRef idx="0">
            <a:scrgbClr r="0" g="0" b="0"/>
          </a:effectRef>
          <a:fontRef idx="minor"/>
        </p:style>
      </p:sp>
      <p:sp>
        <p:nvSpPr>
          <p:cNvPr id="115" name="CustomShape 50"/>
          <p:cNvSpPr/>
          <p:nvPr/>
        </p:nvSpPr>
        <p:spPr>
          <a:xfrm>
            <a:off x="2039760" y="2513160"/>
            <a:ext cx="330480" cy="798480"/>
          </a:xfrm>
          <a:prstGeom prst="rect">
            <a:avLst/>
          </a:prstGeom>
          <a:gradFill>
            <a:gsLst>
              <a:gs pos="0">
                <a:srgbClr val="FFFF00"/>
              </a:gs>
              <a:gs pos="100000">
                <a:srgbClr val="B2B200"/>
              </a:gs>
            </a:gsLst>
            <a:lin ang="0"/>
          </a:gradFill>
          <a:ln w="9360">
            <a:solidFill>
              <a:srgbClr val="000000"/>
            </a:solidFill>
            <a:miter/>
          </a:ln>
        </p:spPr>
        <p:style>
          <a:lnRef idx="0">
            <a:scrgbClr r="0" g="0" b="0"/>
          </a:lnRef>
          <a:fillRef idx="0">
            <a:scrgbClr r="0" g="0" b="0"/>
          </a:fillRef>
          <a:effectRef idx="0">
            <a:scrgbClr r="0" g="0" b="0"/>
          </a:effectRef>
          <a:fontRef idx="minor"/>
        </p:style>
      </p:sp>
      <p:sp>
        <p:nvSpPr>
          <p:cNvPr id="116" name="CustomShape 51"/>
          <p:cNvSpPr/>
          <p:nvPr/>
        </p:nvSpPr>
        <p:spPr>
          <a:xfrm rot="5400000">
            <a:off x="2454480" y="1755720"/>
            <a:ext cx="612720" cy="314280"/>
          </a:xfrm>
          <a:custGeom>
            <a:avLst/>
            <a:gdLst/>
            <a:ahLst/>
            <a:cxnLst/>
            <a:rect l="0" t="0" r="r" b="b"/>
            <a:pathLst>
              <a:path w="1704" h="875">
                <a:moveTo>
                  <a:pt x="0" y="874"/>
                </a:moveTo>
                <a:lnTo>
                  <a:pt x="1135" y="874"/>
                </a:lnTo>
                <a:lnTo>
                  <a:pt x="1703" y="437"/>
                </a:lnTo>
                <a:lnTo>
                  <a:pt x="1135" y="0"/>
                </a:lnTo>
                <a:lnTo>
                  <a:pt x="0" y="0"/>
                </a:lnTo>
                <a:lnTo>
                  <a:pt x="0" y="874"/>
                </a:lnTo>
              </a:path>
            </a:pathLst>
          </a:custGeom>
          <a:solidFill>
            <a:srgbClr val="99CC00"/>
          </a:solidFill>
          <a:ln w="9360">
            <a:solidFill>
              <a:srgbClr val="000000"/>
            </a:solidFill>
            <a:miter/>
          </a:ln>
        </p:spPr>
        <p:style>
          <a:lnRef idx="0">
            <a:scrgbClr r="0" g="0" b="0"/>
          </a:lnRef>
          <a:fillRef idx="0">
            <a:scrgbClr r="0" g="0" b="0"/>
          </a:fillRef>
          <a:effectRef idx="0">
            <a:scrgbClr r="0" g="0" b="0"/>
          </a:effectRef>
          <a:fontRef idx="minor"/>
        </p:style>
      </p:sp>
      <p:sp>
        <p:nvSpPr>
          <p:cNvPr id="117" name="CustomShape 52"/>
          <p:cNvSpPr/>
          <p:nvPr/>
        </p:nvSpPr>
        <p:spPr>
          <a:xfrm>
            <a:off x="2263680" y="2992320"/>
            <a:ext cx="568440" cy="319320"/>
          </a:xfrm>
          <a:custGeom>
            <a:avLst/>
            <a:gdLst/>
            <a:ahLst/>
            <a:cxnLst/>
            <a:rect l="0" t="0" r="r" b="b"/>
            <a:pathLst>
              <a:path w="1580" h="889">
                <a:moveTo>
                  <a:pt x="260" y="0"/>
                </a:moveTo>
                <a:lnTo>
                  <a:pt x="1319" y="0"/>
                </a:lnTo>
                <a:lnTo>
                  <a:pt x="1579" y="260"/>
                </a:lnTo>
                <a:lnTo>
                  <a:pt x="1579" y="627"/>
                </a:lnTo>
                <a:lnTo>
                  <a:pt x="1319" y="888"/>
                </a:lnTo>
                <a:lnTo>
                  <a:pt x="260" y="888"/>
                </a:lnTo>
                <a:lnTo>
                  <a:pt x="0" y="627"/>
                </a:lnTo>
                <a:lnTo>
                  <a:pt x="0" y="260"/>
                </a:lnTo>
                <a:lnTo>
                  <a:pt x="260" y="0"/>
                </a:lnTo>
              </a:path>
            </a:pathLst>
          </a:custGeom>
          <a:gradFill>
            <a:gsLst>
              <a:gs pos="0">
                <a:srgbClr val="FF0033"/>
              </a:gs>
              <a:gs pos="100000">
                <a:srgbClr val="B20024"/>
              </a:gs>
            </a:gsLst>
            <a:lin ang="0"/>
          </a:gradFill>
          <a:ln w="9360">
            <a:solidFill>
              <a:srgbClr val="000000"/>
            </a:solidFill>
            <a:miter/>
          </a:ln>
        </p:spPr>
        <p:style>
          <a:lnRef idx="0">
            <a:scrgbClr r="0" g="0" b="0"/>
          </a:lnRef>
          <a:fillRef idx="0">
            <a:scrgbClr r="0" g="0" b="0"/>
          </a:fillRef>
          <a:effectRef idx="0">
            <a:scrgbClr r="0" g="0" b="0"/>
          </a:effectRef>
          <a:fontRef idx="minor"/>
        </p:style>
      </p:sp>
      <p:sp>
        <p:nvSpPr>
          <p:cNvPr id="118" name="CustomShape 53"/>
          <p:cNvSpPr/>
          <p:nvPr/>
        </p:nvSpPr>
        <p:spPr>
          <a:xfrm>
            <a:off x="1932120" y="3056040"/>
            <a:ext cx="253800" cy="33588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1600" b="1" strike="noStrike" spc="-1">
                <a:solidFill>
                  <a:srgbClr val="FFFFFF"/>
                </a:solidFill>
                <a:uFill>
                  <a:solidFill>
                    <a:srgbClr val="FFFFFF"/>
                  </a:solidFill>
                </a:uFill>
                <a:latin typeface="Verdana"/>
                <a:ea typeface="Verdana"/>
              </a:rPr>
              <a:t> </a:t>
            </a:r>
            <a:endParaRPr lang="en-US" sz="1600" b="0" strike="noStrike" spc="-1">
              <a:solidFill>
                <a:srgbClr val="000000"/>
              </a:solidFill>
              <a:uFill>
                <a:solidFill>
                  <a:srgbClr val="FFFFFF"/>
                </a:solidFill>
              </a:uFill>
              <a:latin typeface="Times New Roman"/>
            </a:endParaRPr>
          </a:p>
        </p:txBody>
      </p:sp>
      <p:sp>
        <p:nvSpPr>
          <p:cNvPr id="119" name="CustomShape 54"/>
          <p:cNvSpPr/>
          <p:nvPr/>
        </p:nvSpPr>
        <p:spPr>
          <a:xfrm>
            <a:off x="2291040" y="1182600"/>
            <a:ext cx="2088360" cy="70236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gn="ctr">
              <a:lnSpc>
                <a:spcPct val="100000"/>
              </a:lnSpc>
            </a:pPr>
            <a:r>
              <a:rPr lang="en-GB" sz="2000" b="0" strike="noStrike" spc="-1">
                <a:solidFill>
                  <a:srgbClr val="00FFFF"/>
                </a:solidFill>
                <a:uFill>
                  <a:solidFill>
                    <a:srgbClr val="FFFFFF"/>
                  </a:solidFill>
                </a:uFill>
                <a:latin typeface="Verdana"/>
                <a:ea typeface="Verdana"/>
              </a:rPr>
              <a:t>Growth Factor </a:t>
            </a:r>
            <a:endParaRPr lang="en-US" sz="2000" b="0" strike="noStrike" spc="-1">
              <a:solidFill>
                <a:srgbClr val="000000"/>
              </a:solidFill>
              <a:uFill>
                <a:solidFill>
                  <a:srgbClr val="FFFFFF"/>
                </a:solidFill>
              </a:uFill>
              <a:latin typeface="Times New Roman"/>
            </a:endParaRPr>
          </a:p>
          <a:p>
            <a:pPr algn="ctr">
              <a:lnSpc>
                <a:spcPct val="100000"/>
              </a:lnSpc>
            </a:pPr>
            <a:r>
              <a:rPr lang="en-GB" sz="2000" b="0" strike="noStrike" spc="-1">
                <a:solidFill>
                  <a:srgbClr val="00FFFF"/>
                </a:solidFill>
                <a:uFill>
                  <a:solidFill>
                    <a:srgbClr val="FFFFFF"/>
                  </a:solidFill>
                </a:uFill>
                <a:latin typeface="Verdana"/>
                <a:ea typeface="Verdana"/>
              </a:rPr>
              <a:t>Receptor</a:t>
            </a:r>
            <a:endParaRPr lang="en-US" sz="2000" b="0" strike="noStrike" spc="-1">
              <a:solidFill>
                <a:srgbClr val="000000"/>
              </a:solidFill>
              <a:uFill>
                <a:solidFill>
                  <a:srgbClr val="FFFFFF"/>
                </a:solidFill>
              </a:uFill>
              <a:latin typeface="Times New Roman"/>
            </a:endParaRPr>
          </a:p>
        </p:txBody>
      </p:sp>
      <p:sp>
        <p:nvSpPr>
          <p:cNvPr id="120" name="CustomShape 55"/>
          <p:cNvSpPr/>
          <p:nvPr/>
        </p:nvSpPr>
        <p:spPr>
          <a:xfrm>
            <a:off x="2334600" y="2706840"/>
            <a:ext cx="643680" cy="33588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1600" b="1" strike="noStrike" spc="-1">
                <a:solidFill>
                  <a:srgbClr val="FFFFFF"/>
                </a:solidFill>
                <a:uFill>
                  <a:solidFill>
                    <a:srgbClr val="FFFFFF"/>
                  </a:solidFill>
                </a:uFill>
                <a:latin typeface="Verdana"/>
                <a:ea typeface="Verdana"/>
              </a:rPr>
              <a:t>SOS</a:t>
            </a:r>
            <a:endParaRPr lang="en-US" sz="1600" b="0" strike="noStrike" spc="-1">
              <a:solidFill>
                <a:srgbClr val="000000"/>
              </a:solidFill>
              <a:uFill>
                <a:solidFill>
                  <a:srgbClr val="FFFFFF"/>
                </a:solidFill>
              </a:uFill>
              <a:latin typeface="Times New Roman"/>
            </a:endParaRPr>
          </a:p>
        </p:txBody>
      </p:sp>
      <p:sp>
        <p:nvSpPr>
          <p:cNvPr id="121" name="CustomShape 56"/>
          <p:cNvSpPr/>
          <p:nvPr/>
        </p:nvSpPr>
        <p:spPr>
          <a:xfrm>
            <a:off x="2582640" y="2212920"/>
            <a:ext cx="541800" cy="33588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1600" b="1" strike="noStrike" spc="-1">
                <a:solidFill>
                  <a:srgbClr val="FFFFFF"/>
                </a:solidFill>
                <a:uFill>
                  <a:solidFill>
                    <a:srgbClr val="FFFFFF"/>
                  </a:solidFill>
                </a:uFill>
                <a:latin typeface="Verdana"/>
                <a:ea typeface="Verdana"/>
              </a:rPr>
              <a:t>ras</a:t>
            </a:r>
            <a:endParaRPr lang="en-US" sz="1600" b="0" strike="noStrike" spc="-1">
              <a:solidFill>
                <a:srgbClr val="000000"/>
              </a:solidFill>
              <a:uFill>
                <a:solidFill>
                  <a:srgbClr val="FFFFFF"/>
                </a:solidFill>
              </a:uFill>
              <a:latin typeface="Times New Roman"/>
            </a:endParaRPr>
          </a:p>
        </p:txBody>
      </p:sp>
      <p:sp>
        <p:nvSpPr>
          <p:cNvPr id="122" name="CustomShape 57"/>
          <p:cNvSpPr/>
          <p:nvPr/>
        </p:nvSpPr>
        <p:spPr>
          <a:xfrm>
            <a:off x="2228040" y="2973240"/>
            <a:ext cx="633240" cy="33588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1600" b="1" strike="noStrike" spc="-1">
                <a:solidFill>
                  <a:srgbClr val="FFFFFF"/>
                </a:solidFill>
                <a:uFill>
                  <a:solidFill>
                    <a:srgbClr val="FFFFFF"/>
                  </a:solidFill>
                </a:uFill>
                <a:latin typeface="Verdana"/>
                <a:ea typeface="Verdana"/>
              </a:rPr>
              <a:t>RAF</a:t>
            </a:r>
            <a:endParaRPr lang="en-US" sz="1600" b="0" strike="noStrike" spc="-1">
              <a:solidFill>
                <a:srgbClr val="000000"/>
              </a:solidFill>
              <a:uFill>
                <a:solidFill>
                  <a:srgbClr val="FFFFFF"/>
                </a:solidFill>
              </a:uFill>
              <a:latin typeface="Times New Roman"/>
            </a:endParaRPr>
          </a:p>
        </p:txBody>
      </p:sp>
      <p:sp>
        <p:nvSpPr>
          <p:cNvPr id="123" name="CustomShape 58"/>
          <p:cNvSpPr/>
          <p:nvPr/>
        </p:nvSpPr>
        <p:spPr>
          <a:xfrm>
            <a:off x="1352520" y="1116000"/>
            <a:ext cx="365040" cy="738360"/>
          </a:xfrm>
          <a:custGeom>
            <a:avLst/>
            <a:gdLst/>
            <a:ahLst/>
            <a:cxnLst/>
            <a:rect l="l" t="t" r="r" b="b"/>
            <a:pathLst>
              <a:path w="131" h="266">
                <a:moveTo>
                  <a:pt x="14" y="5"/>
                </a:moveTo>
                <a:lnTo>
                  <a:pt x="33" y="0"/>
                </a:lnTo>
                <a:lnTo>
                  <a:pt x="33" y="16"/>
                </a:lnTo>
                <a:lnTo>
                  <a:pt x="33" y="32"/>
                </a:lnTo>
                <a:lnTo>
                  <a:pt x="33" y="48"/>
                </a:lnTo>
                <a:lnTo>
                  <a:pt x="38" y="65"/>
                </a:lnTo>
                <a:lnTo>
                  <a:pt x="53" y="76"/>
                </a:lnTo>
                <a:lnTo>
                  <a:pt x="67" y="76"/>
                </a:lnTo>
                <a:lnTo>
                  <a:pt x="82" y="76"/>
                </a:lnTo>
                <a:lnTo>
                  <a:pt x="97" y="76"/>
                </a:lnTo>
                <a:lnTo>
                  <a:pt x="111" y="70"/>
                </a:lnTo>
                <a:lnTo>
                  <a:pt x="126" y="70"/>
                </a:lnTo>
                <a:lnTo>
                  <a:pt x="131" y="86"/>
                </a:lnTo>
                <a:lnTo>
                  <a:pt x="131" y="103"/>
                </a:lnTo>
                <a:lnTo>
                  <a:pt x="131" y="119"/>
                </a:lnTo>
                <a:lnTo>
                  <a:pt x="131" y="135"/>
                </a:lnTo>
                <a:lnTo>
                  <a:pt x="131" y="152"/>
                </a:lnTo>
                <a:lnTo>
                  <a:pt x="131" y="168"/>
                </a:lnTo>
                <a:lnTo>
                  <a:pt x="131" y="184"/>
                </a:lnTo>
                <a:lnTo>
                  <a:pt x="131" y="200"/>
                </a:lnTo>
                <a:lnTo>
                  <a:pt x="131" y="217"/>
                </a:lnTo>
                <a:lnTo>
                  <a:pt x="131" y="233"/>
                </a:lnTo>
                <a:lnTo>
                  <a:pt x="131" y="249"/>
                </a:lnTo>
                <a:lnTo>
                  <a:pt x="121" y="266"/>
                </a:lnTo>
                <a:lnTo>
                  <a:pt x="106" y="266"/>
                </a:lnTo>
                <a:lnTo>
                  <a:pt x="87" y="266"/>
                </a:lnTo>
                <a:lnTo>
                  <a:pt x="72" y="266"/>
                </a:lnTo>
                <a:lnTo>
                  <a:pt x="58" y="255"/>
                </a:lnTo>
                <a:lnTo>
                  <a:pt x="43" y="238"/>
                </a:lnTo>
                <a:lnTo>
                  <a:pt x="33" y="222"/>
                </a:lnTo>
                <a:lnTo>
                  <a:pt x="24" y="206"/>
                </a:lnTo>
                <a:lnTo>
                  <a:pt x="19" y="190"/>
                </a:lnTo>
                <a:lnTo>
                  <a:pt x="9" y="173"/>
                </a:lnTo>
                <a:lnTo>
                  <a:pt x="4" y="157"/>
                </a:lnTo>
                <a:lnTo>
                  <a:pt x="4" y="141"/>
                </a:lnTo>
                <a:lnTo>
                  <a:pt x="0" y="124"/>
                </a:lnTo>
                <a:lnTo>
                  <a:pt x="0" y="108"/>
                </a:lnTo>
                <a:lnTo>
                  <a:pt x="0" y="92"/>
                </a:lnTo>
                <a:lnTo>
                  <a:pt x="0" y="76"/>
                </a:lnTo>
                <a:lnTo>
                  <a:pt x="0" y="59"/>
                </a:lnTo>
                <a:lnTo>
                  <a:pt x="0" y="43"/>
                </a:lnTo>
                <a:lnTo>
                  <a:pt x="4" y="27"/>
                </a:lnTo>
                <a:lnTo>
                  <a:pt x="14" y="5"/>
                </a:lnTo>
                <a:lnTo>
                  <a:pt x="14" y="5"/>
                </a:lnTo>
              </a:path>
            </a:pathLst>
          </a:custGeom>
          <a:gradFill>
            <a:gsLst>
              <a:gs pos="0">
                <a:srgbClr val="00CC99"/>
              </a:gs>
              <a:gs pos="100000">
                <a:srgbClr val="B2F0E0"/>
              </a:gs>
            </a:gsLst>
            <a:lin ang="5400000"/>
          </a:gradFill>
          <a:ln w="12600">
            <a:solidFill>
              <a:srgbClr val="000000"/>
            </a:solidFill>
            <a:round/>
          </a:ln>
        </p:spPr>
        <p:style>
          <a:lnRef idx="0">
            <a:scrgbClr r="0" g="0" b="0"/>
          </a:lnRef>
          <a:fillRef idx="0">
            <a:scrgbClr r="0" g="0" b="0"/>
          </a:fillRef>
          <a:effectRef idx="0">
            <a:scrgbClr r="0" g="0" b="0"/>
          </a:effectRef>
          <a:fontRef idx="minor"/>
        </p:style>
      </p:sp>
      <p:sp>
        <p:nvSpPr>
          <p:cNvPr id="124" name="CustomShape 59"/>
          <p:cNvSpPr/>
          <p:nvPr/>
        </p:nvSpPr>
        <p:spPr>
          <a:xfrm>
            <a:off x="1606680" y="1863720"/>
            <a:ext cx="96840" cy="641520"/>
          </a:xfrm>
          <a:prstGeom prst="rect">
            <a:avLst/>
          </a:prstGeom>
          <a:gradFill>
            <a:gsLst>
              <a:gs pos="0">
                <a:srgbClr val="00CC99"/>
              </a:gs>
              <a:gs pos="100000">
                <a:srgbClr val="B2F0E0"/>
              </a:gs>
            </a:gsLst>
            <a:lin ang="5400000"/>
          </a:gradFill>
          <a:ln w="12600">
            <a:solidFill>
              <a:srgbClr val="000000"/>
            </a:solidFill>
            <a:miter/>
          </a:ln>
        </p:spPr>
        <p:style>
          <a:lnRef idx="0">
            <a:scrgbClr r="0" g="0" b="0"/>
          </a:lnRef>
          <a:fillRef idx="0">
            <a:scrgbClr r="0" g="0" b="0"/>
          </a:fillRef>
          <a:effectRef idx="0">
            <a:scrgbClr r="0" g="0" b="0"/>
          </a:effectRef>
          <a:fontRef idx="minor"/>
        </p:style>
      </p:sp>
      <p:sp>
        <p:nvSpPr>
          <p:cNvPr id="125" name="CustomShape 60"/>
          <p:cNvSpPr/>
          <p:nvPr/>
        </p:nvSpPr>
        <p:spPr>
          <a:xfrm>
            <a:off x="1512720" y="2527200"/>
            <a:ext cx="190800" cy="509760"/>
          </a:xfrm>
          <a:prstGeom prst="rect">
            <a:avLst/>
          </a:prstGeom>
          <a:gradFill>
            <a:gsLst>
              <a:gs pos="0">
                <a:srgbClr val="00CC99"/>
              </a:gs>
              <a:gs pos="100000">
                <a:srgbClr val="B2F0E0"/>
              </a:gs>
            </a:gsLst>
            <a:lin ang="5400000"/>
          </a:gradFill>
          <a:ln w="12600">
            <a:solidFill>
              <a:srgbClr val="000000"/>
            </a:solidFill>
            <a:miter/>
          </a:ln>
        </p:spPr>
        <p:style>
          <a:lnRef idx="0">
            <a:scrgbClr r="0" g="0" b="0"/>
          </a:lnRef>
          <a:fillRef idx="0">
            <a:scrgbClr r="0" g="0" b="0"/>
          </a:fillRef>
          <a:effectRef idx="0">
            <a:scrgbClr r="0" g="0" b="0"/>
          </a:effectRef>
          <a:fontRef idx="minor"/>
        </p:style>
      </p:sp>
      <p:sp>
        <p:nvSpPr>
          <p:cNvPr id="126" name="CustomShape 61"/>
          <p:cNvSpPr/>
          <p:nvPr/>
        </p:nvSpPr>
        <p:spPr>
          <a:xfrm rot="2700000">
            <a:off x="1468080" y="3047400"/>
            <a:ext cx="82440" cy="381240"/>
          </a:xfrm>
          <a:prstGeom prst="rect">
            <a:avLst/>
          </a:prstGeom>
          <a:gradFill>
            <a:gsLst>
              <a:gs pos="0">
                <a:srgbClr val="00CC99"/>
              </a:gs>
              <a:gs pos="100000">
                <a:srgbClr val="B2F0E0"/>
              </a:gs>
            </a:gsLst>
            <a:lin ang="5400000"/>
          </a:gradFill>
          <a:ln w="12600">
            <a:solidFill>
              <a:srgbClr val="000000"/>
            </a:solidFill>
            <a:miter/>
          </a:ln>
        </p:spPr>
        <p:style>
          <a:lnRef idx="0">
            <a:scrgbClr r="0" g="0" b="0"/>
          </a:lnRef>
          <a:fillRef idx="0">
            <a:scrgbClr r="0" g="0" b="0"/>
          </a:fillRef>
          <a:effectRef idx="0">
            <a:scrgbClr r="0" g="0" b="0"/>
          </a:effectRef>
          <a:fontRef idx="minor"/>
        </p:style>
      </p:sp>
      <p:sp>
        <p:nvSpPr>
          <p:cNvPr id="127" name="CustomShape 62"/>
          <p:cNvSpPr/>
          <p:nvPr/>
        </p:nvSpPr>
        <p:spPr>
          <a:xfrm>
            <a:off x="1703520" y="1116000"/>
            <a:ext cx="365040" cy="738360"/>
          </a:xfrm>
          <a:custGeom>
            <a:avLst/>
            <a:gdLst/>
            <a:ahLst/>
            <a:cxnLst/>
            <a:rect l="l" t="t" r="r" b="b"/>
            <a:pathLst>
              <a:path w="131" h="266">
                <a:moveTo>
                  <a:pt x="116" y="5"/>
                </a:moveTo>
                <a:lnTo>
                  <a:pt x="97" y="0"/>
                </a:lnTo>
                <a:lnTo>
                  <a:pt x="97" y="16"/>
                </a:lnTo>
                <a:lnTo>
                  <a:pt x="97" y="33"/>
                </a:lnTo>
                <a:lnTo>
                  <a:pt x="97" y="49"/>
                </a:lnTo>
                <a:lnTo>
                  <a:pt x="92" y="65"/>
                </a:lnTo>
                <a:lnTo>
                  <a:pt x="78" y="76"/>
                </a:lnTo>
                <a:lnTo>
                  <a:pt x="63" y="76"/>
                </a:lnTo>
                <a:lnTo>
                  <a:pt x="49" y="76"/>
                </a:lnTo>
                <a:lnTo>
                  <a:pt x="34" y="76"/>
                </a:lnTo>
                <a:lnTo>
                  <a:pt x="19" y="71"/>
                </a:lnTo>
                <a:lnTo>
                  <a:pt x="5" y="71"/>
                </a:lnTo>
                <a:lnTo>
                  <a:pt x="0" y="87"/>
                </a:lnTo>
                <a:lnTo>
                  <a:pt x="0" y="103"/>
                </a:lnTo>
                <a:lnTo>
                  <a:pt x="0" y="119"/>
                </a:lnTo>
                <a:lnTo>
                  <a:pt x="0" y="136"/>
                </a:lnTo>
                <a:lnTo>
                  <a:pt x="0" y="152"/>
                </a:lnTo>
                <a:lnTo>
                  <a:pt x="0" y="168"/>
                </a:lnTo>
                <a:lnTo>
                  <a:pt x="0" y="185"/>
                </a:lnTo>
                <a:lnTo>
                  <a:pt x="0" y="201"/>
                </a:lnTo>
                <a:lnTo>
                  <a:pt x="0" y="217"/>
                </a:lnTo>
                <a:lnTo>
                  <a:pt x="0" y="233"/>
                </a:lnTo>
                <a:lnTo>
                  <a:pt x="0" y="250"/>
                </a:lnTo>
                <a:lnTo>
                  <a:pt x="9" y="266"/>
                </a:lnTo>
                <a:lnTo>
                  <a:pt x="24" y="266"/>
                </a:lnTo>
                <a:lnTo>
                  <a:pt x="43" y="266"/>
                </a:lnTo>
                <a:lnTo>
                  <a:pt x="58" y="266"/>
                </a:lnTo>
                <a:lnTo>
                  <a:pt x="73" y="255"/>
                </a:lnTo>
                <a:lnTo>
                  <a:pt x="87" y="239"/>
                </a:lnTo>
                <a:lnTo>
                  <a:pt x="97" y="223"/>
                </a:lnTo>
                <a:lnTo>
                  <a:pt x="106" y="206"/>
                </a:lnTo>
                <a:lnTo>
                  <a:pt x="112" y="190"/>
                </a:lnTo>
                <a:lnTo>
                  <a:pt x="122" y="174"/>
                </a:lnTo>
                <a:lnTo>
                  <a:pt x="126" y="157"/>
                </a:lnTo>
                <a:lnTo>
                  <a:pt x="126" y="141"/>
                </a:lnTo>
                <a:lnTo>
                  <a:pt x="131" y="125"/>
                </a:lnTo>
                <a:lnTo>
                  <a:pt x="131" y="109"/>
                </a:lnTo>
                <a:lnTo>
                  <a:pt x="131" y="92"/>
                </a:lnTo>
                <a:lnTo>
                  <a:pt x="131" y="76"/>
                </a:lnTo>
                <a:lnTo>
                  <a:pt x="131" y="60"/>
                </a:lnTo>
                <a:lnTo>
                  <a:pt x="131" y="43"/>
                </a:lnTo>
                <a:lnTo>
                  <a:pt x="126" y="27"/>
                </a:lnTo>
                <a:lnTo>
                  <a:pt x="116" y="5"/>
                </a:lnTo>
                <a:lnTo>
                  <a:pt x="116" y="5"/>
                </a:lnTo>
              </a:path>
            </a:pathLst>
          </a:custGeom>
          <a:gradFill>
            <a:gsLst>
              <a:gs pos="0">
                <a:srgbClr val="00CC99"/>
              </a:gs>
              <a:gs pos="100000">
                <a:srgbClr val="B2F0E0"/>
              </a:gs>
            </a:gsLst>
            <a:lin ang="5400000"/>
          </a:gradFill>
          <a:ln w="12600">
            <a:solidFill>
              <a:srgbClr val="000000"/>
            </a:solidFill>
            <a:round/>
          </a:ln>
        </p:spPr>
        <p:style>
          <a:lnRef idx="0">
            <a:scrgbClr r="0" g="0" b="0"/>
          </a:lnRef>
          <a:fillRef idx="0">
            <a:scrgbClr r="0" g="0" b="0"/>
          </a:fillRef>
          <a:effectRef idx="0">
            <a:scrgbClr r="0" g="0" b="0"/>
          </a:effectRef>
          <a:fontRef idx="minor"/>
        </p:style>
      </p:sp>
      <p:sp>
        <p:nvSpPr>
          <p:cNvPr id="128" name="CustomShape 63"/>
          <p:cNvSpPr/>
          <p:nvPr/>
        </p:nvSpPr>
        <p:spPr>
          <a:xfrm>
            <a:off x="1725480" y="1863720"/>
            <a:ext cx="93960" cy="641520"/>
          </a:xfrm>
          <a:prstGeom prst="rect">
            <a:avLst/>
          </a:prstGeom>
          <a:gradFill>
            <a:gsLst>
              <a:gs pos="0">
                <a:srgbClr val="00CC99"/>
              </a:gs>
              <a:gs pos="100000">
                <a:srgbClr val="B2F0E0"/>
              </a:gs>
            </a:gsLst>
            <a:lin ang="5400000"/>
          </a:gradFill>
          <a:ln w="12600">
            <a:solidFill>
              <a:srgbClr val="000000"/>
            </a:solidFill>
            <a:miter/>
          </a:ln>
        </p:spPr>
        <p:style>
          <a:lnRef idx="0">
            <a:scrgbClr r="0" g="0" b="0"/>
          </a:lnRef>
          <a:fillRef idx="0">
            <a:scrgbClr r="0" g="0" b="0"/>
          </a:fillRef>
          <a:effectRef idx="0">
            <a:scrgbClr r="0" g="0" b="0"/>
          </a:effectRef>
          <a:fontRef idx="minor"/>
        </p:style>
      </p:sp>
      <p:sp>
        <p:nvSpPr>
          <p:cNvPr id="129" name="CustomShape 64"/>
          <p:cNvSpPr/>
          <p:nvPr/>
        </p:nvSpPr>
        <p:spPr>
          <a:xfrm>
            <a:off x="1725480" y="2527200"/>
            <a:ext cx="212760" cy="509760"/>
          </a:xfrm>
          <a:prstGeom prst="rect">
            <a:avLst/>
          </a:prstGeom>
          <a:gradFill>
            <a:gsLst>
              <a:gs pos="0">
                <a:srgbClr val="00CC99"/>
              </a:gs>
              <a:gs pos="100000">
                <a:srgbClr val="B2F0E0"/>
              </a:gs>
            </a:gsLst>
            <a:lin ang="5400000"/>
          </a:gradFill>
          <a:ln w="12600">
            <a:solidFill>
              <a:srgbClr val="000000"/>
            </a:solidFill>
            <a:miter/>
          </a:ln>
        </p:spPr>
        <p:style>
          <a:lnRef idx="0">
            <a:scrgbClr r="0" g="0" b="0"/>
          </a:lnRef>
          <a:fillRef idx="0">
            <a:scrgbClr r="0" g="0" b="0"/>
          </a:fillRef>
          <a:effectRef idx="0">
            <a:scrgbClr r="0" g="0" b="0"/>
          </a:effectRef>
          <a:fontRef idx="minor"/>
        </p:style>
      </p:sp>
      <p:sp>
        <p:nvSpPr>
          <p:cNvPr id="130" name="CustomShape 65"/>
          <p:cNvSpPr/>
          <p:nvPr/>
        </p:nvSpPr>
        <p:spPr>
          <a:xfrm>
            <a:off x="1425240" y="2439720"/>
            <a:ext cx="171720" cy="212760"/>
          </a:xfrm>
          <a:prstGeom prst="ellipse">
            <a:avLst/>
          </a:prstGeom>
          <a:solidFill>
            <a:srgbClr val="FF9900"/>
          </a:solidFill>
          <a:ln w="12600">
            <a:solidFill>
              <a:srgbClr val="000000"/>
            </a:solidFill>
            <a:miter/>
          </a:ln>
        </p:spPr>
        <p:style>
          <a:lnRef idx="0">
            <a:scrgbClr r="0" g="0" b="0"/>
          </a:lnRef>
          <a:fillRef idx="0">
            <a:scrgbClr r="0" g="0" b="0"/>
          </a:fillRef>
          <a:effectRef idx="0">
            <a:scrgbClr r="0" g="0" b="0"/>
          </a:effectRef>
          <a:fontRef idx="minor"/>
        </p:style>
      </p:sp>
      <p:sp>
        <p:nvSpPr>
          <p:cNvPr id="131" name="CustomShape 66"/>
          <p:cNvSpPr/>
          <p:nvPr/>
        </p:nvSpPr>
        <p:spPr>
          <a:xfrm>
            <a:off x="1379160" y="2411280"/>
            <a:ext cx="328680" cy="337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GB" sz="1600" b="1" strike="noStrike" spc="-1">
                <a:solidFill>
                  <a:srgbClr val="FFFFFF"/>
                </a:solidFill>
                <a:uFill>
                  <a:solidFill>
                    <a:srgbClr val="FFFFFF"/>
                  </a:solidFill>
                </a:uFill>
                <a:latin typeface="Verdana"/>
                <a:ea typeface="Verdana"/>
              </a:rPr>
              <a:t>P</a:t>
            </a:r>
            <a:endParaRPr lang="en-US" sz="1600" b="0" strike="noStrike" spc="-1">
              <a:solidFill>
                <a:srgbClr val="000000"/>
              </a:solidFill>
              <a:uFill>
                <a:solidFill>
                  <a:srgbClr val="FFFFFF"/>
                </a:solidFill>
              </a:uFill>
              <a:latin typeface="Times New Roman"/>
            </a:endParaRPr>
          </a:p>
        </p:txBody>
      </p:sp>
      <p:sp>
        <p:nvSpPr>
          <p:cNvPr id="132" name="CustomShape 67"/>
          <p:cNvSpPr/>
          <p:nvPr/>
        </p:nvSpPr>
        <p:spPr>
          <a:xfrm>
            <a:off x="1850760" y="2439720"/>
            <a:ext cx="171720" cy="212760"/>
          </a:xfrm>
          <a:prstGeom prst="ellipse">
            <a:avLst/>
          </a:prstGeom>
          <a:solidFill>
            <a:srgbClr val="FF9900"/>
          </a:solidFill>
          <a:ln w="12600">
            <a:solidFill>
              <a:srgbClr val="000000"/>
            </a:solidFill>
            <a:miter/>
          </a:ln>
        </p:spPr>
        <p:style>
          <a:lnRef idx="0">
            <a:scrgbClr r="0" g="0" b="0"/>
          </a:lnRef>
          <a:fillRef idx="0">
            <a:scrgbClr r="0" g="0" b="0"/>
          </a:fillRef>
          <a:effectRef idx="0">
            <a:scrgbClr r="0" g="0" b="0"/>
          </a:effectRef>
          <a:fontRef idx="minor"/>
        </p:style>
      </p:sp>
      <p:sp>
        <p:nvSpPr>
          <p:cNvPr id="133" name="CustomShape 68"/>
          <p:cNvSpPr/>
          <p:nvPr/>
        </p:nvSpPr>
        <p:spPr>
          <a:xfrm>
            <a:off x="1804680" y="2411280"/>
            <a:ext cx="328680" cy="337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GB" sz="1600" b="1" strike="noStrike" spc="-1">
                <a:solidFill>
                  <a:srgbClr val="FFFFFF"/>
                </a:solidFill>
                <a:uFill>
                  <a:solidFill>
                    <a:srgbClr val="FFFFFF"/>
                  </a:solidFill>
                </a:uFill>
                <a:latin typeface="Verdana"/>
                <a:ea typeface="Verdana"/>
              </a:rPr>
              <a:t>P</a:t>
            </a:r>
            <a:endParaRPr lang="en-US" sz="1600" b="0" strike="noStrike" spc="-1">
              <a:solidFill>
                <a:srgbClr val="000000"/>
              </a:solidFill>
              <a:uFill>
                <a:solidFill>
                  <a:srgbClr val="FFFFFF"/>
                </a:solidFill>
              </a:uFill>
              <a:latin typeface="Times New Roman"/>
            </a:endParaRPr>
          </a:p>
        </p:txBody>
      </p:sp>
      <p:sp>
        <p:nvSpPr>
          <p:cNvPr id="134" name="CustomShape 69"/>
          <p:cNvSpPr/>
          <p:nvPr/>
        </p:nvSpPr>
        <p:spPr>
          <a:xfrm>
            <a:off x="1425240" y="2919240"/>
            <a:ext cx="171720" cy="212760"/>
          </a:xfrm>
          <a:prstGeom prst="ellipse">
            <a:avLst/>
          </a:prstGeom>
          <a:solidFill>
            <a:srgbClr val="FF9900"/>
          </a:solidFill>
          <a:ln w="12600">
            <a:solidFill>
              <a:srgbClr val="000000"/>
            </a:solidFill>
            <a:miter/>
          </a:ln>
        </p:spPr>
        <p:style>
          <a:lnRef idx="0">
            <a:scrgbClr r="0" g="0" b="0"/>
          </a:lnRef>
          <a:fillRef idx="0">
            <a:scrgbClr r="0" g="0" b="0"/>
          </a:fillRef>
          <a:effectRef idx="0">
            <a:scrgbClr r="0" g="0" b="0"/>
          </a:effectRef>
          <a:fontRef idx="minor"/>
        </p:style>
      </p:sp>
      <p:sp>
        <p:nvSpPr>
          <p:cNvPr id="135" name="CustomShape 70"/>
          <p:cNvSpPr/>
          <p:nvPr/>
        </p:nvSpPr>
        <p:spPr>
          <a:xfrm>
            <a:off x="1379160" y="2890800"/>
            <a:ext cx="328680" cy="337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GB" sz="1600" b="1" strike="noStrike" spc="-1">
                <a:solidFill>
                  <a:srgbClr val="FFFFFF"/>
                </a:solidFill>
                <a:uFill>
                  <a:solidFill>
                    <a:srgbClr val="FFFFFF"/>
                  </a:solidFill>
                </a:uFill>
                <a:latin typeface="Verdana"/>
                <a:ea typeface="Verdana"/>
              </a:rPr>
              <a:t>P</a:t>
            </a:r>
            <a:endParaRPr lang="en-US" sz="1600" b="0" strike="noStrike" spc="-1">
              <a:solidFill>
                <a:srgbClr val="000000"/>
              </a:solidFill>
              <a:uFill>
                <a:solidFill>
                  <a:srgbClr val="FFFFFF"/>
                </a:solidFill>
              </a:uFill>
              <a:latin typeface="Times New Roman"/>
            </a:endParaRPr>
          </a:p>
        </p:txBody>
      </p:sp>
      <p:sp>
        <p:nvSpPr>
          <p:cNvPr id="136" name="CustomShape 71"/>
          <p:cNvSpPr/>
          <p:nvPr/>
        </p:nvSpPr>
        <p:spPr>
          <a:xfrm>
            <a:off x="1850760" y="2919240"/>
            <a:ext cx="171720" cy="212760"/>
          </a:xfrm>
          <a:prstGeom prst="ellipse">
            <a:avLst/>
          </a:prstGeom>
          <a:solidFill>
            <a:srgbClr val="FF9900"/>
          </a:solidFill>
          <a:ln w="12600">
            <a:solidFill>
              <a:srgbClr val="000000"/>
            </a:solidFill>
            <a:miter/>
          </a:ln>
        </p:spPr>
        <p:style>
          <a:lnRef idx="0">
            <a:scrgbClr r="0" g="0" b="0"/>
          </a:lnRef>
          <a:fillRef idx="0">
            <a:scrgbClr r="0" g="0" b="0"/>
          </a:fillRef>
          <a:effectRef idx="0">
            <a:scrgbClr r="0" g="0" b="0"/>
          </a:effectRef>
          <a:fontRef idx="minor"/>
        </p:style>
      </p:sp>
      <p:sp>
        <p:nvSpPr>
          <p:cNvPr id="137" name="CustomShape 72"/>
          <p:cNvSpPr/>
          <p:nvPr/>
        </p:nvSpPr>
        <p:spPr>
          <a:xfrm>
            <a:off x="1804680" y="2890800"/>
            <a:ext cx="328680" cy="337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GB" sz="1600" b="1" strike="noStrike" spc="-1">
                <a:solidFill>
                  <a:srgbClr val="FFFFFF"/>
                </a:solidFill>
                <a:uFill>
                  <a:solidFill>
                    <a:srgbClr val="FFFFFF"/>
                  </a:solidFill>
                </a:uFill>
                <a:latin typeface="Verdana"/>
                <a:ea typeface="Verdana"/>
              </a:rPr>
              <a:t>P</a:t>
            </a:r>
            <a:endParaRPr lang="en-US" sz="1600" b="0" strike="noStrike" spc="-1">
              <a:solidFill>
                <a:srgbClr val="000000"/>
              </a:solidFill>
              <a:uFill>
                <a:solidFill>
                  <a:srgbClr val="FFFFFF"/>
                </a:solidFill>
              </a:uFill>
              <a:latin typeface="Times New Roman"/>
            </a:endParaRPr>
          </a:p>
        </p:txBody>
      </p:sp>
      <p:sp>
        <p:nvSpPr>
          <p:cNvPr id="138" name="CustomShape 73"/>
          <p:cNvSpPr/>
          <p:nvPr/>
        </p:nvSpPr>
        <p:spPr>
          <a:xfrm>
            <a:off x="1852200" y="3122640"/>
            <a:ext cx="171720" cy="212760"/>
          </a:xfrm>
          <a:prstGeom prst="ellipse">
            <a:avLst/>
          </a:prstGeom>
          <a:solidFill>
            <a:srgbClr val="FF9900"/>
          </a:solidFill>
          <a:ln w="12600">
            <a:solidFill>
              <a:srgbClr val="000000"/>
            </a:solidFill>
            <a:miter/>
          </a:ln>
        </p:spPr>
        <p:style>
          <a:lnRef idx="0">
            <a:scrgbClr r="0" g="0" b="0"/>
          </a:lnRef>
          <a:fillRef idx="0">
            <a:scrgbClr r="0" g="0" b="0"/>
          </a:fillRef>
          <a:effectRef idx="0">
            <a:scrgbClr r="0" g="0" b="0"/>
          </a:effectRef>
          <a:fontRef idx="minor"/>
        </p:style>
      </p:sp>
      <p:sp>
        <p:nvSpPr>
          <p:cNvPr id="139" name="CustomShape 74"/>
          <p:cNvSpPr/>
          <p:nvPr/>
        </p:nvSpPr>
        <p:spPr>
          <a:xfrm>
            <a:off x="1806120" y="3094200"/>
            <a:ext cx="328680" cy="337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GB" sz="1600" b="1" strike="noStrike" spc="-1">
                <a:solidFill>
                  <a:srgbClr val="FFFFFF"/>
                </a:solidFill>
                <a:uFill>
                  <a:solidFill>
                    <a:srgbClr val="FFFFFF"/>
                  </a:solidFill>
                </a:uFill>
                <a:latin typeface="Verdana"/>
                <a:ea typeface="Verdana"/>
              </a:rPr>
              <a:t>P</a:t>
            </a:r>
            <a:endParaRPr lang="en-US" sz="1600" b="0" strike="noStrike" spc="-1">
              <a:solidFill>
                <a:srgbClr val="000000"/>
              </a:solidFill>
              <a:uFill>
                <a:solidFill>
                  <a:srgbClr val="FFFFFF"/>
                </a:solidFill>
              </a:uFill>
              <a:latin typeface="Times New Roman"/>
            </a:endParaRPr>
          </a:p>
        </p:txBody>
      </p:sp>
      <p:sp>
        <p:nvSpPr>
          <p:cNvPr id="140" name="CustomShape 75"/>
          <p:cNvSpPr/>
          <p:nvPr/>
        </p:nvSpPr>
        <p:spPr>
          <a:xfrm>
            <a:off x="1842840" y="3313080"/>
            <a:ext cx="171720" cy="212760"/>
          </a:xfrm>
          <a:prstGeom prst="ellipse">
            <a:avLst/>
          </a:prstGeom>
          <a:solidFill>
            <a:srgbClr val="FF9900"/>
          </a:solidFill>
          <a:ln w="12600">
            <a:solidFill>
              <a:srgbClr val="000000"/>
            </a:solidFill>
            <a:miter/>
          </a:ln>
        </p:spPr>
        <p:style>
          <a:lnRef idx="0">
            <a:scrgbClr r="0" g="0" b="0"/>
          </a:lnRef>
          <a:fillRef idx="0">
            <a:scrgbClr r="0" g="0" b="0"/>
          </a:fillRef>
          <a:effectRef idx="0">
            <a:scrgbClr r="0" g="0" b="0"/>
          </a:effectRef>
          <a:fontRef idx="minor"/>
        </p:style>
      </p:sp>
      <p:sp>
        <p:nvSpPr>
          <p:cNvPr id="141" name="CustomShape 76"/>
          <p:cNvSpPr/>
          <p:nvPr/>
        </p:nvSpPr>
        <p:spPr>
          <a:xfrm>
            <a:off x="1796760" y="3284640"/>
            <a:ext cx="328680" cy="337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GB" sz="1600" b="1" strike="noStrike" spc="-1">
                <a:solidFill>
                  <a:srgbClr val="FFFFFF"/>
                </a:solidFill>
                <a:uFill>
                  <a:solidFill>
                    <a:srgbClr val="FFFFFF"/>
                  </a:solidFill>
                </a:uFill>
                <a:latin typeface="Verdana"/>
                <a:ea typeface="Verdana"/>
              </a:rPr>
              <a:t>P</a:t>
            </a:r>
            <a:endParaRPr lang="en-US" sz="1600" b="0" strike="noStrike" spc="-1">
              <a:solidFill>
                <a:srgbClr val="000000"/>
              </a:solidFill>
              <a:uFill>
                <a:solidFill>
                  <a:srgbClr val="FFFFFF"/>
                </a:solidFill>
              </a:uFill>
              <a:latin typeface="Times New Roman"/>
            </a:endParaRPr>
          </a:p>
        </p:txBody>
      </p:sp>
      <p:sp>
        <p:nvSpPr>
          <p:cNvPr id="142" name="Line 77"/>
          <p:cNvSpPr/>
          <p:nvPr/>
        </p:nvSpPr>
        <p:spPr>
          <a:xfrm flipH="1" flipV="1">
            <a:off x="2590920" y="3830760"/>
            <a:ext cx="2666880" cy="30456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143" name="Line 78"/>
          <p:cNvSpPr/>
          <p:nvPr/>
        </p:nvSpPr>
        <p:spPr>
          <a:xfrm>
            <a:off x="390600" y="765000"/>
            <a:ext cx="9361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Line 1"/>
          <p:cNvSpPr/>
          <p:nvPr/>
        </p:nvSpPr>
        <p:spPr>
          <a:xfrm>
            <a:off x="390600" y="1438200"/>
            <a:ext cx="9361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145" name="CustomShape 2"/>
          <p:cNvSpPr/>
          <p:nvPr/>
        </p:nvSpPr>
        <p:spPr>
          <a:xfrm>
            <a:off x="750960" y="189000"/>
            <a:ext cx="8839080" cy="1143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GB" sz="2800" b="0" strike="noStrike" spc="-1">
                <a:solidFill>
                  <a:srgbClr val="FFFFFF"/>
                </a:solidFill>
                <a:uFill>
                  <a:solidFill>
                    <a:srgbClr val="FFFFFF"/>
                  </a:solidFill>
                </a:uFill>
                <a:latin typeface="Verdana"/>
                <a:ea typeface="Verdana"/>
              </a:rPr>
              <a:t>HOST PHENOMENA: ANGIOGENESIS, </a:t>
            </a:r>
            <a:r>
              <a:t/>
            </a:r>
            <a:br/>
            <a:r>
              <a:rPr lang="en-GB" sz="2800" b="0" strike="noStrike" spc="-1">
                <a:solidFill>
                  <a:srgbClr val="FFFFFF"/>
                </a:solidFill>
                <a:uFill>
                  <a:solidFill>
                    <a:srgbClr val="FFFFFF"/>
                  </a:solidFill>
                </a:uFill>
                <a:latin typeface="Verdana"/>
                <a:ea typeface="Verdana"/>
              </a:rPr>
              <a:t>INVASION AND METASTASIS</a:t>
            </a:r>
            <a:endParaRPr lang="en-US" sz="2800" b="0" strike="noStrike" spc="-1">
              <a:solidFill>
                <a:srgbClr val="000000"/>
              </a:solidFill>
              <a:uFill>
                <a:solidFill>
                  <a:srgbClr val="FFFFFF"/>
                </a:solidFill>
              </a:uFill>
              <a:latin typeface="Times New Roman"/>
            </a:endParaRPr>
          </a:p>
        </p:txBody>
      </p:sp>
      <p:pic>
        <p:nvPicPr>
          <p:cNvPr id="146" name="Picture 3" descr="new diagram2"/>
          <p:cNvPicPr/>
          <p:nvPr/>
        </p:nvPicPr>
        <p:blipFill>
          <a:blip r:embed="rId2" cstate="print"/>
          <a:stretch/>
        </p:blipFill>
        <p:spPr>
          <a:xfrm>
            <a:off x="779400" y="1265400"/>
            <a:ext cx="7388280" cy="5332320"/>
          </a:xfrm>
          <a:prstGeom prst="rect">
            <a:avLst/>
          </a:prstGeom>
          <a:ln>
            <a:noFill/>
          </a:ln>
        </p:spPr>
      </p:pic>
      <p:sp>
        <p:nvSpPr>
          <p:cNvPr id="147" name="CustomShape 3"/>
          <p:cNvSpPr/>
          <p:nvPr/>
        </p:nvSpPr>
        <p:spPr>
          <a:xfrm>
            <a:off x="131760" y="2973240"/>
            <a:ext cx="1411200" cy="70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2000" b="1" strike="noStrike" spc="-1">
                <a:solidFill>
                  <a:srgbClr val="FFFF00"/>
                </a:solidFill>
                <a:uFill>
                  <a:solidFill>
                    <a:srgbClr val="FFFFFF"/>
                  </a:solidFill>
                </a:uFill>
                <a:latin typeface="Verdana"/>
                <a:ea typeface="Verdana"/>
              </a:rPr>
              <a:t>Primary</a:t>
            </a:r>
            <a:endParaRPr lang="en-US" sz="2000" b="0" strike="noStrike" spc="-1">
              <a:solidFill>
                <a:srgbClr val="000000"/>
              </a:solidFill>
              <a:uFill>
                <a:solidFill>
                  <a:srgbClr val="FFFFFF"/>
                </a:solidFill>
              </a:uFill>
              <a:latin typeface="Times New Roman"/>
            </a:endParaRPr>
          </a:p>
          <a:p>
            <a:pPr algn="ctr">
              <a:lnSpc>
                <a:spcPct val="100000"/>
              </a:lnSpc>
            </a:pPr>
            <a:r>
              <a:rPr lang="en-GB" sz="2000" b="1" strike="noStrike" spc="-1">
                <a:solidFill>
                  <a:srgbClr val="FFFF00"/>
                </a:solidFill>
                <a:uFill>
                  <a:solidFill>
                    <a:srgbClr val="FFFFFF"/>
                  </a:solidFill>
                </a:uFill>
                <a:latin typeface="Verdana"/>
                <a:ea typeface="Verdana"/>
              </a:rPr>
              <a:t>tumour</a:t>
            </a:r>
            <a:endParaRPr lang="en-US" sz="2000" b="0" strike="noStrike" spc="-1">
              <a:solidFill>
                <a:srgbClr val="000000"/>
              </a:solidFill>
              <a:uFill>
                <a:solidFill>
                  <a:srgbClr val="FFFFFF"/>
                </a:solidFill>
              </a:uFill>
              <a:latin typeface="Times New Roman"/>
            </a:endParaRPr>
          </a:p>
        </p:txBody>
      </p:sp>
      <p:sp>
        <p:nvSpPr>
          <p:cNvPr id="148" name="CustomShape 4"/>
          <p:cNvSpPr/>
          <p:nvPr/>
        </p:nvSpPr>
        <p:spPr>
          <a:xfrm>
            <a:off x="7970760" y="4678200"/>
            <a:ext cx="2316240" cy="70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2000" b="1" strike="noStrike" spc="-1">
                <a:solidFill>
                  <a:srgbClr val="FFFF00"/>
                </a:solidFill>
                <a:uFill>
                  <a:solidFill>
                    <a:srgbClr val="FFFFFF"/>
                  </a:solidFill>
                </a:uFill>
                <a:latin typeface="Verdana"/>
                <a:ea typeface="Verdana"/>
              </a:rPr>
              <a:t>Metastatic</a:t>
            </a:r>
            <a:endParaRPr lang="en-US" sz="2000" b="0" strike="noStrike" spc="-1">
              <a:solidFill>
                <a:srgbClr val="000000"/>
              </a:solidFill>
              <a:uFill>
                <a:solidFill>
                  <a:srgbClr val="FFFFFF"/>
                </a:solidFill>
              </a:uFill>
              <a:latin typeface="Times New Roman"/>
            </a:endParaRPr>
          </a:p>
          <a:p>
            <a:pPr algn="ctr">
              <a:lnSpc>
                <a:spcPct val="100000"/>
              </a:lnSpc>
            </a:pPr>
            <a:r>
              <a:rPr lang="en-GB" sz="2000" b="1" strike="noStrike" spc="-1">
                <a:solidFill>
                  <a:srgbClr val="FFFF00"/>
                </a:solidFill>
                <a:uFill>
                  <a:solidFill>
                    <a:srgbClr val="FFFFFF"/>
                  </a:solidFill>
                </a:uFill>
                <a:latin typeface="Verdana"/>
                <a:ea typeface="Verdana"/>
              </a:rPr>
              <a:t>deposit</a:t>
            </a:r>
            <a:endParaRPr lang="en-US" sz="2000" b="0" strike="noStrike" spc="-1">
              <a:solidFill>
                <a:srgbClr val="000000"/>
              </a:solidFill>
              <a:uFill>
                <a:solidFill>
                  <a:srgbClr val="FFFFFF"/>
                </a:solidFill>
              </a:uFill>
              <a:latin typeface="Times New Roman"/>
            </a:endParaRPr>
          </a:p>
        </p:txBody>
      </p:sp>
      <p:sp>
        <p:nvSpPr>
          <p:cNvPr id="149" name="CustomShape 5"/>
          <p:cNvSpPr/>
          <p:nvPr/>
        </p:nvSpPr>
        <p:spPr>
          <a:xfrm>
            <a:off x="1436760" y="2768760"/>
            <a:ext cx="1896480" cy="3668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1800" b="1" strike="noStrike" spc="-1">
                <a:solidFill>
                  <a:srgbClr val="FFFFFF"/>
                </a:solidFill>
                <a:uFill>
                  <a:solidFill>
                    <a:srgbClr val="FFFFFF"/>
                  </a:solidFill>
                </a:uFill>
                <a:latin typeface="Verdana"/>
                <a:ea typeface="Verdana"/>
              </a:rPr>
              <a:t>Angiogenesis</a:t>
            </a:r>
            <a:endParaRPr lang="en-US" sz="1800" b="0" strike="noStrike" spc="-1">
              <a:solidFill>
                <a:srgbClr val="000000"/>
              </a:solidFill>
              <a:uFill>
                <a:solidFill>
                  <a:srgbClr val="FFFFFF"/>
                </a:solidFill>
              </a:uFill>
              <a:latin typeface="Times New Roman"/>
            </a:endParaRPr>
          </a:p>
        </p:txBody>
      </p:sp>
      <p:sp>
        <p:nvSpPr>
          <p:cNvPr id="150" name="CustomShape 6"/>
          <p:cNvSpPr/>
          <p:nvPr/>
        </p:nvSpPr>
        <p:spPr>
          <a:xfrm>
            <a:off x="5280120" y="3483000"/>
            <a:ext cx="2013840" cy="3668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1800" b="1" strike="noStrike" spc="-1">
                <a:solidFill>
                  <a:srgbClr val="FFFFFF"/>
                </a:solidFill>
                <a:uFill>
                  <a:solidFill>
                    <a:srgbClr val="FFFFFF"/>
                  </a:solidFill>
                </a:uFill>
                <a:latin typeface="Verdana"/>
                <a:ea typeface="Verdana"/>
              </a:rPr>
              <a:t>Dissemination</a:t>
            </a:r>
            <a:endParaRPr lang="en-US" sz="1800" b="0" strike="noStrike" spc="-1">
              <a:solidFill>
                <a:srgbClr val="000000"/>
              </a:solidFill>
              <a:uFill>
                <a:solidFill>
                  <a:srgbClr val="FFFFFF"/>
                </a:solidFill>
              </a:uFill>
              <a:latin typeface="Times New Roman"/>
            </a:endParaRPr>
          </a:p>
        </p:txBody>
      </p:sp>
      <p:sp>
        <p:nvSpPr>
          <p:cNvPr id="151" name="CustomShape 7"/>
          <p:cNvSpPr/>
          <p:nvPr/>
        </p:nvSpPr>
        <p:spPr>
          <a:xfrm>
            <a:off x="5339880" y="5175360"/>
            <a:ext cx="1953000" cy="3668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1800" b="1" strike="noStrike" spc="-1">
                <a:solidFill>
                  <a:srgbClr val="FFFFFF"/>
                </a:solidFill>
                <a:uFill>
                  <a:solidFill>
                    <a:srgbClr val="FFFFFF"/>
                  </a:solidFill>
                </a:uFill>
                <a:latin typeface="Verdana"/>
                <a:ea typeface="Verdana"/>
              </a:rPr>
              <a:t>Extravasation</a:t>
            </a:r>
            <a:endParaRPr lang="en-US" sz="1800" b="0" strike="noStrike" spc="-1">
              <a:solidFill>
                <a:srgbClr val="000000"/>
              </a:solidFill>
              <a:uFill>
                <a:solidFill>
                  <a:srgbClr val="FFFFFF"/>
                </a:solidFill>
              </a:uFill>
              <a:latin typeface="Times New Roman"/>
            </a:endParaRPr>
          </a:p>
        </p:txBody>
      </p:sp>
      <p:sp>
        <p:nvSpPr>
          <p:cNvPr id="152" name="CustomShape 8"/>
          <p:cNvSpPr/>
          <p:nvPr/>
        </p:nvSpPr>
        <p:spPr>
          <a:xfrm>
            <a:off x="7438680" y="2949480"/>
            <a:ext cx="1872000" cy="64116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1800" b="1" strike="noStrike" spc="-1">
                <a:solidFill>
                  <a:srgbClr val="FFFFFF"/>
                </a:solidFill>
                <a:uFill>
                  <a:solidFill>
                    <a:srgbClr val="FFFFFF"/>
                  </a:solidFill>
                </a:uFill>
                <a:latin typeface="Verdana"/>
                <a:ea typeface="Verdana"/>
              </a:rPr>
              <a:t>Secondary</a:t>
            </a:r>
            <a:endParaRPr lang="en-US" sz="1800" b="0" strike="noStrike" spc="-1">
              <a:solidFill>
                <a:srgbClr val="000000"/>
              </a:solidFill>
              <a:uFill>
                <a:solidFill>
                  <a:srgbClr val="FFFFFF"/>
                </a:solidFill>
              </a:uFill>
              <a:latin typeface="Times New Roman"/>
            </a:endParaRPr>
          </a:p>
          <a:p>
            <a:pPr>
              <a:lnSpc>
                <a:spcPct val="100000"/>
              </a:lnSpc>
            </a:pPr>
            <a:r>
              <a:rPr lang="en-GB" sz="1800" b="1" strike="noStrike" spc="-1">
                <a:solidFill>
                  <a:srgbClr val="FFFFFF"/>
                </a:solidFill>
                <a:uFill>
                  <a:solidFill>
                    <a:srgbClr val="FFFFFF"/>
                  </a:solidFill>
                </a:uFill>
                <a:latin typeface="Verdana"/>
                <a:ea typeface="Verdana"/>
              </a:rPr>
              <a:t>angiogenesis</a:t>
            </a:r>
            <a:endParaRPr lang="en-US" sz="1800" b="0" strike="noStrike" spc="-1">
              <a:solidFill>
                <a:srgbClr val="000000"/>
              </a:solidFill>
              <a:uFill>
                <a:solidFill>
                  <a:srgbClr val="FFFFFF"/>
                </a:solidFill>
              </a:uFill>
              <a:latin typeface="Times New Roman"/>
            </a:endParaRPr>
          </a:p>
        </p:txBody>
      </p:sp>
      <p:sp>
        <p:nvSpPr>
          <p:cNvPr id="153" name="CustomShape 9"/>
          <p:cNvSpPr/>
          <p:nvPr/>
        </p:nvSpPr>
        <p:spPr>
          <a:xfrm>
            <a:off x="6853680" y="5603760"/>
            <a:ext cx="1306800" cy="3668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GB" sz="1800" b="1" strike="noStrike" spc="-1">
                <a:solidFill>
                  <a:srgbClr val="FFFFFF"/>
                </a:solidFill>
                <a:uFill>
                  <a:solidFill>
                    <a:srgbClr val="FFFFFF"/>
                  </a:solidFill>
                </a:uFill>
                <a:latin typeface="Verdana"/>
                <a:ea typeface="Verdana"/>
              </a:rPr>
              <a:t>Invasion</a:t>
            </a:r>
            <a:endParaRPr lang="en-US" sz="1800" b="0" strike="noStrike" spc="-1">
              <a:solidFill>
                <a:srgbClr val="000000"/>
              </a:solidFill>
              <a:uFill>
                <a:solidFill>
                  <a:srgbClr val="FFFFFF"/>
                </a:solidFill>
              </a:uFill>
              <a:latin typeface="Times New Roman"/>
            </a:endParaRPr>
          </a:p>
        </p:txBody>
      </p:sp>
      <p:sp>
        <p:nvSpPr>
          <p:cNvPr id="154" name="CustomShape 10"/>
          <p:cNvSpPr/>
          <p:nvPr/>
        </p:nvSpPr>
        <p:spPr>
          <a:xfrm>
            <a:off x="2552760" y="5559480"/>
            <a:ext cx="185760" cy="3999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750960" y="1614600"/>
            <a:ext cx="8744040" cy="4454280"/>
          </a:xfrm>
          <a:prstGeom prst="rect">
            <a:avLst/>
          </a:prstGeom>
          <a:noFill/>
          <a:ln>
            <a:noFill/>
          </a:ln>
        </p:spPr>
        <p:style>
          <a:lnRef idx="0">
            <a:scrgbClr r="0" g="0" b="0"/>
          </a:lnRef>
          <a:fillRef idx="0">
            <a:scrgbClr r="0" g="0" b="0"/>
          </a:fillRef>
          <a:effectRef idx="0">
            <a:scrgbClr r="0" g="0" b="0"/>
          </a:effectRef>
          <a:fontRef idx="minor"/>
        </p:style>
      </p:sp>
      <p:sp>
        <p:nvSpPr>
          <p:cNvPr id="156" name="TextShape 2"/>
          <p:cNvSpPr txBox="1"/>
          <p:nvPr/>
        </p:nvSpPr>
        <p:spPr>
          <a:xfrm>
            <a:off x="3998880" y="1267920"/>
            <a:ext cx="5943600" cy="4419720"/>
          </a:xfrm>
          <a:prstGeom prst="rect">
            <a:avLst/>
          </a:prstGeom>
          <a:noFill/>
          <a:ln>
            <a:noFill/>
          </a:ln>
        </p:spPr>
        <p:txBody>
          <a:bodyPr>
            <a:normAutofit/>
          </a:bodyPr>
          <a:lstStyle/>
          <a:p>
            <a:pPr marL="342720" indent="-342720">
              <a:lnSpc>
                <a:spcPct val="90000"/>
              </a:lnSpc>
              <a:spcBef>
                <a:spcPts val="799"/>
              </a:spcBef>
              <a:buClr>
                <a:srgbClr val="FFFF00"/>
              </a:buClr>
              <a:buFont typeface="Calibri"/>
              <a:buChar char="•"/>
            </a:pPr>
            <a:r>
              <a:rPr lang="en-US" sz="3200" b="1" strike="noStrike" spc="-1">
                <a:solidFill>
                  <a:srgbClr val="FFFF00"/>
                </a:solidFill>
                <a:uFill>
                  <a:solidFill>
                    <a:srgbClr val="FFFFFF"/>
                  </a:solidFill>
                </a:uFill>
                <a:latin typeface="Calibri"/>
              </a:rPr>
              <a:t>Monoclonal antibodies</a:t>
            </a:r>
            <a:r>
              <a:rPr lang="en-US" sz="3200" b="0" strike="noStrike" spc="-1">
                <a:solidFill>
                  <a:srgbClr val="FFFFFF"/>
                </a:solidFill>
                <a:uFill>
                  <a:solidFill>
                    <a:srgbClr val="FFFFFF"/>
                  </a:solidFill>
                </a:uFill>
                <a:latin typeface="Calibri"/>
              </a:rPr>
              <a:t>: proteine che si legano a recettore o altra molecola di segnale extracellulare </a:t>
            </a:r>
            <a:endParaRPr lang="en-US" sz="3200" b="0" strike="noStrike" spc="-1">
              <a:solidFill>
                <a:srgbClr val="000000"/>
              </a:solidFill>
              <a:uFill>
                <a:solidFill>
                  <a:srgbClr val="FFFFFF"/>
                </a:solidFill>
              </a:uFill>
              <a:latin typeface="Times New Roman"/>
            </a:endParaRPr>
          </a:p>
          <a:p>
            <a:pPr marL="342720" indent="-342720">
              <a:lnSpc>
                <a:spcPct val="90000"/>
              </a:lnSpc>
              <a:spcBef>
                <a:spcPts val="799"/>
              </a:spcBef>
              <a:buClr>
                <a:srgbClr val="FFFFFF"/>
              </a:buClr>
              <a:buFont typeface="Calibri"/>
              <a:buChar char="•"/>
            </a:pPr>
            <a:endParaRPr lang="en-US" sz="3200" b="0" strike="noStrike" spc="-1">
              <a:solidFill>
                <a:srgbClr val="000000"/>
              </a:solidFill>
              <a:uFill>
                <a:solidFill>
                  <a:srgbClr val="FFFFFF"/>
                </a:solidFill>
              </a:uFill>
              <a:latin typeface="Times New Roman"/>
            </a:endParaRPr>
          </a:p>
          <a:p>
            <a:pPr marL="342720" indent="-342720">
              <a:lnSpc>
                <a:spcPct val="90000"/>
              </a:lnSpc>
              <a:spcBef>
                <a:spcPts val="799"/>
              </a:spcBef>
              <a:buClr>
                <a:srgbClr val="FFFFFF"/>
              </a:buClr>
              <a:buFont typeface="Calibri"/>
              <a:buChar char="•"/>
            </a:pPr>
            <a:endParaRPr lang="en-US" sz="3200" b="0" strike="noStrike" spc="-1">
              <a:solidFill>
                <a:srgbClr val="000000"/>
              </a:solidFill>
              <a:uFill>
                <a:solidFill>
                  <a:srgbClr val="FFFFFF"/>
                </a:solidFill>
              </a:uFill>
              <a:latin typeface="Times New Roman"/>
            </a:endParaRPr>
          </a:p>
          <a:p>
            <a:pPr marL="342720" indent="-342720">
              <a:lnSpc>
                <a:spcPct val="90000"/>
              </a:lnSpc>
              <a:spcBef>
                <a:spcPts val="799"/>
              </a:spcBef>
              <a:buClr>
                <a:srgbClr val="FFFF00"/>
              </a:buClr>
              <a:buFont typeface="Calibri"/>
              <a:buChar char="•"/>
            </a:pPr>
            <a:r>
              <a:rPr lang="en-US" sz="3200" b="1" strike="noStrike" spc="-1">
                <a:solidFill>
                  <a:srgbClr val="FFFF00"/>
                </a:solidFill>
                <a:uFill>
                  <a:solidFill>
                    <a:srgbClr val="FFFFFF"/>
                  </a:solidFill>
                </a:uFill>
                <a:latin typeface="Calibri"/>
              </a:rPr>
              <a:t>Tyrosine Kinase Inhibitors</a:t>
            </a:r>
            <a:r>
              <a:rPr lang="en-US" sz="3200" b="0" strike="noStrike" spc="-1">
                <a:solidFill>
                  <a:srgbClr val="FFFFFF"/>
                </a:solidFill>
                <a:uFill>
                  <a:solidFill>
                    <a:srgbClr val="FFFFFF"/>
                  </a:solidFill>
                </a:uFill>
                <a:latin typeface="Calibri"/>
              </a:rPr>
              <a:t>: molecola che lega e inibisce attività enzimatiche intracellulari</a:t>
            </a:r>
            <a:endParaRPr lang="en-US" sz="3200" b="0" strike="noStrike" spc="-1">
              <a:solidFill>
                <a:srgbClr val="000000"/>
              </a:solidFill>
              <a:uFill>
                <a:solidFill>
                  <a:srgbClr val="FFFFFF"/>
                </a:solidFill>
              </a:uFill>
              <a:latin typeface="Times New Roman"/>
            </a:endParaRPr>
          </a:p>
        </p:txBody>
      </p:sp>
      <p:pic>
        <p:nvPicPr>
          <p:cNvPr id="157" name="Rectangle 7"/>
          <p:cNvPicPr/>
          <p:nvPr/>
        </p:nvPicPr>
        <p:blipFill>
          <a:blip r:embed="rId2" cstate="print"/>
          <a:stretch/>
        </p:blipFill>
        <p:spPr>
          <a:xfrm>
            <a:off x="792000" y="1200240"/>
            <a:ext cx="3286440" cy="3560760"/>
          </a:xfrm>
          <a:prstGeom prst="rect">
            <a:avLst/>
          </a:prstGeom>
          <a:ln>
            <a:noFill/>
          </a:ln>
        </p:spPr>
      </p:pic>
      <p:sp>
        <p:nvSpPr>
          <p:cNvPr id="158" name="Line 3"/>
          <p:cNvSpPr/>
          <p:nvPr/>
        </p:nvSpPr>
        <p:spPr>
          <a:xfrm>
            <a:off x="390600" y="981000"/>
            <a:ext cx="9361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159" name="CustomShape 4"/>
          <p:cNvSpPr/>
          <p:nvPr/>
        </p:nvSpPr>
        <p:spPr>
          <a:xfrm>
            <a:off x="606600" y="115920"/>
            <a:ext cx="8839080" cy="865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GB" sz="3200" b="0" strike="noStrike" spc="-1">
                <a:solidFill>
                  <a:srgbClr val="FFFFFF"/>
                </a:solidFill>
                <a:uFill>
                  <a:solidFill>
                    <a:srgbClr val="FFFFFF"/>
                  </a:solidFill>
                </a:uFill>
                <a:latin typeface="Verdana"/>
                <a:ea typeface="Verdana"/>
              </a:rPr>
              <a:t>FARMACI BIOLOGICI</a:t>
            </a:r>
            <a:endParaRPr lang="en-US" sz="3200" b="0" strike="noStrike" spc="-1">
              <a:solidFill>
                <a:srgbClr val="000000"/>
              </a:solidFill>
              <a:uFill>
                <a:solidFill>
                  <a:srgbClr val="FFFFFF"/>
                </a:solidFill>
              </a:uFill>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800107" y="1851026"/>
            <a:ext cx="2627642" cy="1446550"/>
          </a:xfrm>
          <a:prstGeom prst="rect">
            <a:avLst/>
          </a:prstGeom>
          <a:noFill/>
          <a:ln w="9525">
            <a:noFill/>
            <a:miter lim="800000"/>
            <a:headEnd/>
            <a:tailEnd/>
          </a:ln>
        </p:spPr>
        <p:txBody>
          <a:bodyPr wrap="none">
            <a:spAutoFit/>
          </a:bodyPr>
          <a:lstStyle/>
          <a:p>
            <a:pPr algn="ctr"/>
            <a:r>
              <a:rPr lang="it-IT" sz="8800" b="1" i="1">
                <a:solidFill>
                  <a:srgbClr val="FF3300"/>
                </a:solidFill>
              </a:rPr>
              <a:t>MTD</a:t>
            </a:r>
          </a:p>
        </p:txBody>
      </p:sp>
      <p:sp>
        <p:nvSpPr>
          <p:cNvPr id="67587" name="Text Box 3"/>
          <p:cNvSpPr txBox="1">
            <a:spLocks noChangeArrowheads="1"/>
          </p:cNvSpPr>
          <p:nvPr/>
        </p:nvSpPr>
        <p:spPr bwMode="auto">
          <a:xfrm>
            <a:off x="1821938" y="3644900"/>
            <a:ext cx="6050631" cy="584775"/>
          </a:xfrm>
          <a:prstGeom prst="rect">
            <a:avLst/>
          </a:prstGeom>
          <a:noFill/>
          <a:ln w="9525">
            <a:noFill/>
            <a:miter lim="800000"/>
            <a:headEnd/>
            <a:tailEnd/>
          </a:ln>
        </p:spPr>
        <p:txBody>
          <a:bodyPr wrap="none">
            <a:spAutoFit/>
          </a:bodyPr>
          <a:lstStyle/>
          <a:p>
            <a:r>
              <a:rPr lang="it-IT" sz="3200" b="1" i="1">
                <a:solidFill>
                  <a:schemeClr val="hlink"/>
                </a:solidFill>
              </a:rPr>
              <a:t>MAXIMUM TOLERATED DOSE</a:t>
            </a:r>
            <a:endParaRPr lang="it-IT" sz="8800" b="1" i="1">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8000"/>
                                  </p:iterate>
                                  <p:childTnLst>
                                    <p:set>
                                      <p:cBhvr>
                                        <p:cTn id="6" dur="1" fill="hold">
                                          <p:stCondLst>
                                            <p:cond delay="0"/>
                                          </p:stCondLst>
                                        </p:cTn>
                                        <p:tgtEl>
                                          <p:spTgt spid="67586">
                                            <p:txEl>
                                              <p:pRg st="0" end="0"/>
                                            </p:txEl>
                                          </p:spTgt>
                                        </p:tgtEl>
                                        <p:attrNameLst>
                                          <p:attrName>style.visibility</p:attrName>
                                        </p:attrNameLst>
                                      </p:cBhvr>
                                      <p:to>
                                        <p:strVal val="visible"/>
                                      </p:to>
                                    </p:set>
                                    <p:animEffect transition="in" filter="fade">
                                      <p:cBhvr>
                                        <p:cTn id="7" dur="1000"/>
                                        <p:tgtEl>
                                          <p:spTgt spid="675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25000"/>
                                  </p:iterate>
                                  <p:childTnLst>
                                    <p:set>
                                      <p:cBhvr>
                                        <p:cTn id="11" dur="1" fill="hold">
                                          <p:stCondLst>
                                            <p:cond delay="0"/>
                                          </p:stCondLst>
                                        </p:cTn>
                                        <p:tgtEl>
                                          <p:spTgt spid="67587"/>
                                        </p:tgtEl>
                                        <p:attrNameLst>
                                          <p:attrName>style.visibility</p:attrName>
                                        </p:attrNameLst>
                                      </p:cBhvr>
                                      <p:to>
                                        <p:strVal val="visible"/>
                                      </p:to>
                                    </p:set>
                                    <p:animEffect transition="in" filter="fade">
                                      <p:cBhvr>
                                        <p:cTn id="12" dur="10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p:bldP spid="6758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1026"/>
          <p:cNvPicPr/>
          <p:nvPr/>
        </p:nvPicPr>
        <p:blipFill>
          <a:blip r:embed="rId2" cstate="print"/>
          <a:stretch/>
        </p:blipFill>
        <p:spPr>
          <a:xfrm>
            <a:off x="76320" y="0"/>
            <a:ext cx="6827760" cy="6858000"/>
          </a:xfrm>
          <a:prstGeom prst="rect">
            <a:avLst/>
          </a:prstGeom>
          <a:ln>
            <a:noFill/>
          </a:ln>
        </p:spPr>
      </p:pic>
      <p:sp>
        <p:nvSpPr>
          <p:cNvPr id="161" name="TextShape 1"/>
          <p:cNvSpPr txBox="1"/>
          <p:nvPr/>
        </p:nvSpPr>
        <p:spPr>
          <a:xfrm>
            <a:off x="7009920" y="1523520"/>
            <a:ext cx="3124440" cy="2667240"/>
          </a:xfrm>
          <a:prstGeom prst="rect">
            <a:avLst/>
          </a:prstGeom>
          <a:noFill/>
          <a:ln>
            <a:noFill/>
          </a:ln>
        </p:spPr>
        <p:txBody>
          <a:bodyPr anchor="ctr"/>
          <a:lstStyle/>
          <a:p>
            <a:pPr>
              <a:lnSpc>
                <a:spcPct val="100000"/>
              </a:lnSpc>
            </a:pPr>
            <a:r>
              <a:rPr lang="it-IT" sz="2800" b="0" strike="noStrike" spc="-1">
                <a:solidFill>
                  <a:srgbClr val="FFFFFF"/>
                </a:solidFill>
                <a:uFill>
                  <a:solidFill>
                    <a:srgbClr val="FFFFFF"/>
                  </a:solidFill>
                </a:uFill>
                <a:latin typeface="Calibri"/>
              </a:rPr>
              <a:t>…. la comparsa degli “inib” e degli “umab” ...</a:t>
            </a:r>
            <a:endParaRPr lang="en-US" sz="2800" b="0" strike="noStrike" spc="-1">
              <a:solidFill>
                <a:srgbClr val="000000"/>
              </a:solidFill>
              <a:uFill>
                <a:solidFill>
                  <a:srgbClr val="FFFFFF"/>
                </a:solidFill>
              </a:uFill>
              <a:latin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771120" y="259920"/>
            <a:ext cx="8572680" cy="685800"/>
          </a:xfrm>
          <a:prstGeom prst="rect">
            <a:avLst/>
          </a:prstGeom>
          <a:noFill/>
          <a:ln>
            <a:noFill/>
          </a:ln>
        </p:spPr>
        <p:txBody>
          <a:bodyPr anchor="ctr"/>
          <a:lstStyle/>
          <a:p>
            <a:pPr algn="ctr">
              <a:lnSpc>
                <a:spcPct val="100000"/>
              </a:lnSpc>
            </a:pPr>
            <a:r>
              <a:rPr lang="en-US" sz="3200" b="0" strike="noStrike" spc="-1">
                <a:solidFill>
                  <a:srgbClr val="FFFFFF"/>
                </a:solidFill>
                <a:uFill>
                  <a:solidFill>
                    <a:srgbClr val="FFFFFF"/>
                  </a:solidFill>
                </a:uFill>
                <a:latin typeface="Verdana"/>
              </a:rPr>
              <a:t>The ABC’s of antibodies</a:t>
            </a:r>
            <a:endParaRPr lang="en-US" sz="3200" b="0" strike="noStrike" spc="-1">
              <a:solidFill>
                <a:srgbClr val="000000"/>
              </a:solidFill>
              <a:uFill>
                <a:solidFill>
                  <a:srgbClr val="FFFFFF"/>
                </a:solidFill>
              </a:uFill>
              <a:latin typeface="Times New Roman"/>
            </a:endParaRPr>
          </a:p>
        </p:txBody>
      </p:sp>
      <p:sp>
        <p:nvSpPr>
          <p:cNvPr id="163" name="TextShape 2"/>
          <p:cNvSpPr txBox="1"/>
          <p:nvPr/>
        </p:nvSpPr>
        <p:spPr>
          <a:xfrm>
            <a:off x="5924520" y="2209320"/>
            <a:ext cx="4114800" cy="3962520"/>
          </a:xfrm>
          <a:prstGeom prst="rect">
            <a:avLst/>
          </a:prstGeom>
          <a:noFill/>
          <a:ln>
            <a:noFill/>
          </a:ln>
        </p:spPr>
        <p:txBody>
          <a:bodyPr>
            <a:normAutofit/>
          </a:bodyPr>
          <a:lstStyle/>
          <a:p>
            <a:pPr marL="342720" indent="-342720">
              <a:lnSpc>
                <a:spcPct val="90000"/>
              </a:lnSpc>
              <a:spcBef>
                <a:spcPts val="598"/>
              </a:spcBef>
              <a:buClr>
                <a:srgbClr val="CCCCFF"/>
              </a:buClr>
              <a:buFont typeface="Verdana"/>
              <a:buChar char="•"/>
            </a:pPr>
            <a:r>
              <a:rPr lang="en-US" sz="2400" b="0" strike="noStrike" spc="-1">
                <a:solidFill>
                  <a:srgbClr val="FFFFFF"/>
                </a:solidFill>
                <a:uFill>
                  <a:solidFill>
                    <a:srgbClr val="FFFFFF"/>
                  </a:solidFill>
                </a:uFill>
                <a:latin typeface="Verdana"/>
              </a:rPr>
              <a:t>2 heavy chains</a:t>
            </a:r>
            <a:endParaRPr lang="en-US" sz="2400" b="0" strike="noStrike" spc="-1">
              <a:solidFill>
                <a:srgbClr val="000000"/>
              </a:solidFill>
              <a:uFill>
                <a:solidFill>
                  <a:srgbClr val="FFFFFF"/>
                </a:solidFill>
              </a:uFill>
              <a:latin typeface="Times New Roman"/>
            </a:endParaRPr>
          </a:p>
          <a:p>
            <a:pPr marL="342720" indent="-342720">
              <a:lnSpc>
                <a:spcPct val="90000"/>
              </a:lnSpc>
              <a:spcBef>
                <a:spcPts val="598"/>
              </a:spcBef>
            </a:pPr>
            <a:endParaRPr lang="en-US" sz="2400" b="0" strike="noStrike" spc="-1">
              <a:solidFill>
                <a:srgbClr val="000000"/>
              </a:solidFill>
              <a:uFill>
                <a:solidFill>
                  <a:srgbClr val="FFFFFF"/>
                </a:solidFill>
              </a:uFill>
              <a:latin typeface="Times New Roman"/>
            </a:endParaRPr>
          </a:p>
          <a:p>
            <a:pPr marL="342720" indent="-342720">
              <a:lnSpc>
                <a:spcPct val="90000"/>
              </a:lnSpc>
              <a:spcBef>
                <a:spcPts val="598"/>
              </a:spcBef>
              <a:buClr>
                <a:srgbClr val="CCCCFF"/>
              </a:buClr>
              <a:buFont typeface="Verdana"/>
              <a:buChar char="•"/>
            </a:pPr>
            <a:r>
              <a:rPr lang="en-US" sz="2400" b="0" strike="noStrike" spc="-1">
                <a:solidFill>
                  <a:srgbClr val="FFFFFF"/>
                </a:solidFill>
                <a:uFill>
                  <a:solidFill>
                    <a:srgbClr val="FFFFFF"/>
                  </a:solidFill>
                </a:uFill>
                <a:latin typeface="Verdana"/>
              </a:rPr>
              <a:t>2 light chains</a:t>
            </a:r>
            <a:endParaRPr lang="en-US" sz="2400" b="0" strike="noStrike" spc="-1">
              <a:solidFill>
                <a:srgbClr val="000000"/>
              </a:solidFill>
              <a:uFill>
                <a:solidFill>
                  <a:srgbClr val="FFFFFF"/>
                </a:solidFill>
              </a:uFill>
              <a:latin typeface="Times New Roman"/>
            </a:endParaRPr>
          </a:p>
          <a:p>
            <a:pPr marL="342720" indent="-342720">
              <a:lnSpc>
                <a:spcPct val="90000"/>
              </a:lnSpc>
              <a:spcBef>
                <a:spcPts val="598"/>
              </a:spcBef>
            </a:pPr>
            <a:endParaRPr lang="en-US" sz="2400" b="0" strike="noStrike" spc="-1">
              <a:solidFill>
                <a:srgbClr val="000000"/>
              </a:solidFill>
              <a:uFill>
                <a:solidFill>
                  <a:srgbClr val="FFFFFF"/>
                </a:solidFill>
              </a:uFill>
              <a:latin typeface="Times New Roman"/>
            </a:endParaRPr>
          </a:p>
          <a:p>
            <a:pPr marL="342720" indent="-342720">
              <a:lnSpc>
                <a:spcPct val="90000"/>
              </a:lnSpc>
              <a:spcBef>
                <a:spcPts val="499"/>
              </a:spcBef>
              <a:buClr>
                <a:srgbClr val="CCCCFF"/>
              </a:buClr>
              <a:buFont typeface="Verdana"/>
              <a:buChar char="•"/>
            </a:pPr>
            <a:r>
              <a:rPr lang="en-US" sz="2400" b="0" strike="noStrike" spc="-1">
                <a:solidFill>
                  <a:srgbClr val="FFFFFF"/>
                </a:solidFill>
                <a:uFill>
                  <a:solidFill>
                    <a:srgbClr val="FFFFFF"/>
                  </a:solidFill>
                </a:uFill>
                <a:latin typeface="Verdana"/>
              </a:rPr>
              <a:t>Variable antigen-binding site</a:t>
            </a:r>
            <a:r>
              <a:rPr lang="en-US" sz="2400" b="0" strike="noStrike" spc="-1">
                <a:solidFill>
                  <a:srgbClr val="000000"/>
                </a:solidFill>
                <a:uFill>
                  <a:solidFill>
                    <a:srgbClr val="FFFFFF"/>
                  </a:solidFill>
                </a:uFill>
                <a:latin typeface="Verdana"/>
              </a:rPr>
              <a:t> </a:t>
            </a:r>
            <a:r>
              <a:rPr lang="en-US" sz="2000" b="1" strike="noStrike" spc="-1">
                <a:solidFill>
                  <a:srgbClr val="FFFF00"/>
                </a:solidFill>
                <a:uFill>
                  <a:solidFill>
                    <a:srgbClr val="FFFFFF"/>
                  </a:solidFill>
                </a:uFill>
                <a:latin typeface="Verdana"/>
              </a:rPr>
              <a:t>–“complementarity determining regions”</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endParaRPr lang="en-US" sz="2000" b="0" strike="noStrike" spc="-1">
              <a:solidFill>
                <a:srgbClr val="000000"/>
              </a:solidFill>
              <a:uFill>
                <a:solidFill>
                  <a:srgbClr val="FFFFFF"/>
                </a:solidFill>
              </a:uFill>
              <a:latin typeface="Times New Roman"/>
            </a:endParaRPr>
          </a:p>
          <a:p>
            <a:pPr marL="342720" indent="-342720">
              <a:lnSpc>
                <a:spcPct val="90000"/>
              </a:lnSpc>
              <a:spcBef>
                <a:spcPts val="598"/>
              </a:spcBef>
              <a:buClr>
                <a:srgbClr val="CCCCFF"/>
              </a:buClr>
              <a:buFont typeface="Verdana"/>
              <a:buChar char="•"/>
            </a:pPr>
            <a:r>
              <a:rPr lang="en-US" sz="2400" b="0" strike="noStrike" spc="-1">
                <a:solidFill>
                  <a:srgbClr val="FFFFFF"/>
                </a:solidFill>
                <a:uFill>
                  <a:solidFill>
                    <a:srgbClr val="FFFFFF"/>
                  </a:solidFill>
                </a:uFill>
                <a:latin typeface="Verdana"/>
              </a:rPr>
              <a:t>Fc constant region</a:t>
            </a:r>
            <a:endParaRPr lang="en-US" sz="2400" b="0" strike="noStrike" spc="-1">
              <a:solidFill>
                <a:srgbClr val="000000"/>
              </a:solidFill>
              <a:uFill>
                <a:solidFill>
                  <a:srgbClr val="FFFFFF"/>
                </a:solidFill>
              </a:uFill>
              <a:latin typeface="Times New Roman"/>
            </a:endParaRPr>
          </a:p>
          <a:p>
            <a:pPr marL="742680" lvl="1" indent="-285480">
              <a:lnSpc>
                <a:spcPct val="90000"/>
              </a:lnSpc>
              <a:spcBef>
                <a:spcPts val="598"/>
              </a:spcBef>
            </a:pPr>
            <a:endParaRPr lang="en-US" sz="2400" b="0" strike="noStrike" spc="-1">
              <a:solidFill>
                <a:srgbClr val="000000"/>
              </a:solidFill>
              <a:uFill>
                <a:solidFill>
                  <a:srgbClr val="FFFFFF"/>
                </a:solidFill>
              </a:uFill>
              <a:latin typeface="Times New Roman"/>
            </a:endParaRPr>
          </a:p>
        </p:txBody>
      </p:sp>
      <p:sp>
        <p:nvSpPr>
          <p:cNvPr id="164" name="CustomShape 3"/>
          <p:cNvSpPr/>
          <p:nvPr/>
        </p:nvSpPr>
        <p:spPr>
          <a:xfrm>
            <a:off x="3068640" y="4603680"/>
            <a:ext cx="1843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65" name="CustomShape 4"/>
          <p:cNvSpPr/>
          <p:nvPr/>
        </p:nvSpPr>
        <p:spPr>
          <a:xfrm>
            <a:off x="1850040" y="1268280"/>
            <a:ext cx="5653440" cy="1069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FFFFFF"/>
                </a:solidFill>
                <a:uFill>
                  <a:solidFill>
                    <a:srgbClr val="FFFFFF"/>
                  </a:solidFill>
                </a:uFill>
                <a:latin typeface="Verdana"/>
              </a:rPr>
              <a:t>Antibody – highly specific protein made in </a:t>
            </a:r>
            <a:endParaRPr lang="en-US" sz="2000" b="0" strike="noStrike" spc="-1">
              <a:solidFill>
                <a:srgbClr val="000000"/>
              </a:solidFill>
              <a:uFill>
                <a:solidFill>
                  <a:srgbClr val="FFFFFF"/>
                </a:solidFill>
              </a:uFill>
              <a:latin typeface="Times New Roman"/>
            </a:endParaRPr>
          </a:p>
          <a:p>
            <a:pPr>
              <a:lnSpc>
                <a:spcPct val="100000"/>
              </a:lnSpc>
            </a:pPr>
            <a:r>
              <a:rPr lang="en-US" sz="2000" b="0" strike="noStrike" spc="-1">
                <a:solidFill>
                  <a:srgbClr val="FFFFFF"/>
                </a:solidFill>
                <a:uFill>
                  <a:solidFill>
                    <a:srgbClr val="FFFFFF"/>
                  </a:solidFill>
                </a:uFill>
                <a:latin typeface="Verdana"/>
              </a:rPr>
              <a:t>                  response to foreign agents</a:t>
            </a:r>
            <a:endParaRPr lang="en-US" sz="2000" b="0" strike="noStrike" spc="-1">
              <a:solidFill>
                <a:srgbClr val="000000"/>
              </a:solidFill>
              <a:uFill>
                <a:solidFill>
                  <a:srgbClr val="FFFFFF"/>
                </a:solidFill>
              </a:uFill>
              <a:latin typeface="Times New Roman"/>
            </a:endParaRPr>
          </a:p>
          <a:p>
            <a:pPr marL="1371600" lvl="3">
              <a:lnSpc>
                <a:spcPct val="100000"/>
              </a:lnSpc>
            </a:pPr>
            <a:r>
              <a:rPr lang="en-US" sz="2400" b="0" strike="noStrike" spc="-1">
                <a:solidFill>
                  <a:srgbClr val="FFFFFF"/>
                </a:solidFill>
                <a:uFill>
                  <a:solidFill>
                    <a:srgbClr val="FFFFFF"/>
                  </a:solidFill>
                </a:uFill>
                <a:latin typeface="Verdana"/>
              </a:rPr>
              <a:t> </a:t>
            </a:r>
            <a:endParaRPr lang="en-US" sz="2400" b="0" strike="noStrike" spc="-1">
              <a:solidFill>
                <a:srgbClr val="000000"/>
              </a:solidFill>
              <a:uFill>
                <a:solidFill>
                  <a:srgbClr val="FFFFFF"/>
                </a:solidFill>
              </a:uFill>
              <a:latin typeface="Times New Roman"/>
            </a:endParaRPr>
          </a:p>
        </p:txBody>
      </p:sp>
      <p:sp>
        <p:nvSpPr>
          <p:cNvPr id="166" name="Line 5"/>
          <p:cNvSpPr/>
          <p:nvPr/>
        </p:nvSpPr>
        <p:spPr>
          <a:xfrm>
            <a:off x="2637000" y="3273480"/>
            <a:ext cx="242640" cy="123840"/>
          </a:xfrm>
          <a:prstGeom prst="line">
            <a:avLst/>
          </a:prstGeom>
          <a:ln w="38160">
            <a:solidFill>
              <a:srgbClr val="FFFFFF"/>
            </a:solidFill>
            <a:miter/>
          </a:ln>
        </p:spPr>
        <p:style>
          <a:lnRef idx="0">
            <a:scrgbClr r="0" g="0" b="0"/>
          </a:lnRef>
          <a:fillRef idx="0">
            <a:scrgbClr r="0" g="0" b="0"/>
          </a:fillRef>
          <a:effectRef idx="0">
            <a:scrgbClr r="0" g="0" b="0"/>
          </a:effectRef>
          <a:fontRef idx="minor"/>
        </p:style>
      </p:sp>
      <p:sp>
        <p:nvSpPr>
          <p:cNvPr id="167" name="CustomShape 6"/>
          <p:cNvSpPr/>
          <p:nvPr/>
        </p:nvSpPr>
        <p:spPr>
          <a:xfrm>
            <a:off x="1617840" y="4087800"/>
            <a:ext cx="244440" cy="1855800"/>
          </a:xfrm>
          <a:prstGeom prst="rect">
            <a:avLst/>
          </a:prstGeom>
          <a:solidFill>
            <a:srgbClr val="FF0066"/>
          </a:solidFill>
          <a:ln w="9360">
            <a:solidFill>
              <a:srgbClr val="000000"/>
            </a:solidFill>
            <a:miter/>
          </a:ln>
        </p:spPr>
        <p:style>
          <a:lnRef idx="0">
            <a:scrgbClr r="0" g="0" b="0"/>
          </a:lnRef>
          <a:fillRef idx="0">
            <a:scrgbClr r="0" g="0" b="0"/>
          </a:fillRef>
          <a:effectRef idx="0">
            <a:scrgbClr r="0" g="0" b="0"/>
          </a:effectRef>
          <a:fontRef idx="minor"/>
        </p:style>
      </p:sp>
      <p:sp>
        <p:nvSpPr>
          <p:cNvPr id="168" name="CustomShape 7"/>
          <p:cNvSpPr/>
          <p:nvPr/>
        </p:nvSpPr>
        <p:spPr>
          <a:xfrm>
            <a:off x="2228760" y="4087800"/>
            <a:ext cx="243000" cy="1855800"/>
          </a:xfrm>
          <a:prstGeom prst="rect">
            <a:avLst/>
          </a:prstGeom>
          <a:solidFill>
            <a:srgbClr val="FF0066"/>
          </a:solidFill>
          <a:ln w="9360">
            <a:solidFill>
              <a:srgbClr val="000000"/>
            </a:solidFill>
            <a:miter/>
          </a:ln>
        </p:spPr>
        <p:style>
          <a:lnRef idx="0">
            <a:scrgbClr r="0" g="0" b="0"/>
          </a:lnRef>
          <a:fillRef idx="0">
            <a:scrgbClr r="0" g="0" b="0"/>
          </a:fillRef>
          <a:effectRef idx="0">
            <a:scrgbClr r="0" g="0" b="0"/>
          </a:effectRef>
          <a:fontRef idx="minor"/>
        </p:style>
      </p:sp>
      <p:sp>
        <p:nvSpPr>
          <p:cNvPr id="169" name="Line 8"/>
          <p:cNvSpPr/>
          <p:nvPr/>
        </p:nvSpPr>
        <p:spPr>
          <a:xfrm>
            <a:off x="2349360" y="3716280"/>
            <a:ext cx="0" cy="371520"/>
          </a:xfrm>
          <a:prstGeom prst="line">
            <a:avLst/>
          </a:prstGeom>
          <a:ln w="38160">
            <a:solidFill>
              <a:srgbClr val="FFFFFF"/>
            </a:solidFill>
            <a:miter/>
          </a:ln>
        </p:spPr>
        <p:style>
          <a:lnRef idx="0">
            <a:scrgbClr r="0" g="0" b="0"/>
          </a:lnRef>
          <a:fillRef idx="0">
            <a:scrgbClr r="0" g="0" b="0"/>
          </a:fillRef>
          <a:effectRef idx="0">
            <a:scrgbClr r="0" g="0" b="0"/>
          </a:effectRef>
          <a:fontRef idx="minor"/>
        </p:style>
      </p:sp>
      <p:sp>
        <p:nvSpPr>
          <p:cNvPr id="170" name="Line 9"/>
          <p:cNvSpPr/>
          <p:nvPr/>
        </p:nvSpPr>
        <p:spPr>
          <a:xfrm>
            <a:off x="1741320" y="3716280"/>
            <a:ext cx="0" cy="371520"/>
          </a:xfrm>
          <a:prstGeom prst="line">
            <a:avLst/>
          </a:prstGeom>
          <a:ln w="38160">
            <a:solidFill>
              <a:srgbClr val="FFFFFF"/>
            </a:solidFill>
            <a:miter/>
          </a:ln>
        </p:spPr>
        <p:style>
          <a:lnRef idx="0">
            <a:scrgbClr r="0" g="0" b="0"/>
          </a:lnRef>
          <a:fillRef idx="0">
            <a:scrgbClr r="0" g="0" b="0"/>
          </a:fillRef>
          <a:effectRef idx="0">
            <a:scrgbClr r="0" g="0" b="0"/>
          </a:effectRef>
          <a:fontRef idx="minor"/>
        </p:style>
      </p:sp>
      <p:sp>
        <p:nvSpPr>
          <p:cNvPr id="171" name="CustomShape 10"/>
          <p:cNvSpPr/>
          <p:nvPr/>
        </p:nvSpPr>
        <p:spPr>
          <a:xfrm rot="1618200">
            <a:off x="2452320" y="2443320"/>
            <a:ext cx="244440" cy="1361880"/>
          </a:xfrm>
          <a:prstGeom prst="rect">
            <a:avLst/>
          </a:prstGeom>
          <a:solidFill>
            <a:srgbClr val="FF0066"/>
          </a:solidFill>
          <a:ln w="9360">
            <a:solidFill>
              <a:srgbClr val="000000"/>
            </a:solidFill>
            <a:miter/>
          </a:ln>
        </p:spPr>
        <p:style>
          <a:lnRef idx="0">
            <a:scrgbClr r="0" g="0" b="0"/>
          </a:lnRef>
          <a:fillRef idx="0">
            <a:scrgbClr r="0" g="0" b="0"/>
          </a:fillRef>
          <a:effectRef idx="0">
            <a:scrgbClr r="0" g="0" b="0"/>
          </a:effectRef>
          <a:fontRef idx="minor"/>
        </p:style>
      </p:sp>
      <p:sp>
        <p:nvSpPr>
          <p:cNvPr id="172" name="CustomShape 11"/>
          <p:cNvSpPr/>
          <p:nvPr/>
        </p:nvSpPr>
        <p:spPr>
          <a:xfrm rot="1618200">
            <a:off x="2831760" y="2671560"/>
            <a:ext cx="254160" cy="1366560"/>
          </a:xfrm>
          <a:prstGeom prst="rect">
            <a:avLst/>
          </a:prstGeom>
          <a:solidFill>
            <a:srgbClr val="FF6699"/>
          </a:solidFill>
          <a:ln w="9360">
            <a:solidFill>
              <a:srgbClr val="000000"/>
            </a:solidFill>
            <a:miter/>
          </a:ln>
        </p:spPr>
        <p:style>
          <a:lnRef idx="0">
            <a:scrgbClr r="0" g="0" b="0"/>
          </a:lnRef>
          <a:fillRef idx="0">
            <a:scrgbClr r="0" g="0" b="0"/>
          </a:fillRef>
          <a:effectRef idx="0">
            <a:scrgbClr r="0" g="0" b="0"/>
          </a:effectRef>
          <a:fontRef idx="minor"/>
        </p:style>
      </p:sp>
      <p:sp>
        <p:nvSpPr>
          <p:cNvPr id="173" name="Line 12"/>
          <p:cNvSpPr/>
          <p:nvPr/>
        </p:nvSpPr>
        <p:spPr>
          <a:xfrm>
            <a:off x="1741320" y="3840120"/>
            <a:ext cx="608040" cy="0"/>
          </a:xfrm>
          <a:prstGeom prst="line">
            <a:avLst/>
          </a:prstGeom>
          <a:ln w="38160">
            <a:solidFill>
              <a:srgbClr val="FFFFFF"/>
            </a:solidFill>
            <a:miter/>
          </a:ln>
        </p:spPr>
        <p:style>
          <a:lnRef idx="0">
            <a:scrgbClr r="0" g="0" b="0"/>
          </a:lnRef>
          <a:fillRef idx="0">
            <a:scrgbClr r="0" g="0" b="0"/>
          </a:fillRef>
          <a:effectRef idx="0">
            <a:scrgbClr r="0" g="0" b="0"/>
          </a:effectRef>
          <a:fontRef idx="minor"/>
        </p:style>
      </p:sp>
      <p:sp>
        <p:nvSpPr>
          <p:cNvPr id="174" name="Line 13"/>
          <p:cNvSpPr/>
          <p:nvPr/>
        </p:nvSpPr>
        <p:spPr>
          <a:xfrm flipV="1">
            <a:off x="1120680" y="3246120"/>
            <a:ext cx="257040" cy="102240"/>
          </a:xfrm>
          <a:prstGeom prst="line">
            <a:avLst/>
          </a:prstGeom>
          <a:ln w="38160">
            <a:solidFill>
              <a:srgbClr val="FFFFFF"/>
            </a:solidFill>
            <a:miter/>
          </a:ln>
        </p:spPr>
        <p:style>
          <a:lnRef idx="0">
            <a:scrgbClr r="0" g="0" b="0"/>
          </a:lnRef>
          <a:fillRef idx="0">
            <a:scrgbClr r="0" g="0" b="0"/>
          </a:fillRef>
          <a:effectRef idx="0">
            <a:scrgbClr r="0" g="0" b="0"/>
          </a:effectRef>
          <a:fontRef idx="minor"/>
        </p:style>
      </p:sp>
      <p:sp>
        <p:nvSpPr>
          <p:cNvPr id="175" name="CustomShape 14"/>
          <p:cNvSpPr/>
          <p:nvPr/>
        </p:nvSpPr>
        <p:spPr>
          <a:xfrm rot="20325600">
            <a:off x="856800" y="2595240"/>
            <a:ext cx="246240" cy="1341360"/>
          </a:xfrm>
          <a:prstGeom prst="rect">
            <a:avLst/>
          </a:prstGeom>
          <a:solidFill>
            <a:srgbClr val="FF6699"/>
          </a:solidFill>
          <a:ln w="9360">
            <a:solidFill>
              <a:srgbClr val="000000"/>
            </a:solidFill>
            <a:miter/>
          </a:ln>
        </p:spPr>
        <p:style>
          <a:lnRef idx="0">
            <a:scrgbClr r="0" g="0" b="0"/>
          </a:lnRef>
          <a:fillRef idx="0">
            <a:scrgbClr r="0" g="0" b="0"/>
          </a:fillRef>
          <a:effectRef idx="0">
            <a:scrgbClr r="0" g="0" b="0"/>
          </a:effectRef>
          <a:fontRef idx="minor"/>
        </p:style>
      </p:sp>
      <p:sp>
        <p:nvSpPr>
          <p:cNvPr id="176" name="CustomShape 15"/>
          <p:cNvSpPr/>
          <p:nvPr/>
        </p:nvSpPr>
        <p:spPr>
          <a:xfrm rot="20325600">
            <a:off x="1292400" y="2437920"/>
            <a:ext cx="257040" cy="1346400"/>
          </a:xfrm>
          <a:prstGeom prst="rect">
            <a:avLst/>
          </a:prstGeom>
          <a:solidFill>
            <a:srgbClr val="FF0066"/>
          </a:solidFill>
          <a:ln w="9360">
            <a:solidFill>
              <a:srgbClr val="000000"/>
            </a:solidFill>
            <a:miter/>
          </a:ln>
        </p:spPr>
        <p:style>
          <a:lnRef idx="0">
            <a:scrgbClr r="0" g="0" b="0"/>
          </a:lnRef>
          <a:fillRef idx="0">
            <a:scrgbClr r="0" g="0" b="0"/>
          </a:fillRef>
          <a:effectRef idx="0">
            <a:scrgbClr r="0" g="0" b="0"/>
          </a:effectRef>
          <a:fontRef idx="minor"/>
        </p:style>
      </p:sp>
      <p:sp>
        <p:nvSpPr>
          <p:cNvPr id="177" name="CustomShape 16"/>
          <p:cNvSpPr/>
          <p:nvPr/>
        </p:nvSpPr>
        <p:spPr>
          <a:xfrm>
            <a:off x="1114560" y="4648320"/>
            <a:ext cx="1885680" cy="1676160"/>
          </a:xfrm>
          <a:prstGeom prst="ellipse">
            <a:avLst/>
          </a:prstGeom>
          <a:noFill/>
          <a:ln w="28440">
            <a:solidFill>
              <a:srgbClr val="FFFF00"/>
            </a:solidFill>
            <a:miter/>
          </a:ln>
        </p:spPr>
        <p:style>
          <a:lnRef idx="0">
            <a:scrgbClr r="0" g="0" b="0"/>
          </a:lnRef>
          <a:fillRef idx="0">
            <a:scrgbClr r="0" g="0" b="0"/>
          </a:fillRef>
          <a:effectRef idx="0">
            <a:scrgbClr r="0" g="0" b="0"/>
          </a:effectRef>
          <a:fontRef idx="minor"/>
        </p:style>
      </p:sp>
      <p:sp>
        <p:nvSpPr>
          <p:cNvPr id="178" name="CustomShape 17"/>
          <p:cNvSpPr/>
          <p:nvPr/>
        </p:nvSpPr>
        <p:spPr>
          <a:xfrm>
            <a:off x="3584520" y="2597040"/>
            <a:ext cx="21099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FFFF00"/>
                </a:solidFill>
                <a:uFill>
                  <a:solidFill>
                    <a:srgbClr val="FFFFFF"/>
                  </a:solidFill>
                </a:uFill>
                <a:latin typeface="Verdana"/>
              </a:rPr>
              <a:t>Variable region</a:t>
            </a:r>
            <a:endParaRPr lang="en-US" sz="2000" b="0" strike="noStrike" spc="-1">
              <a:solidFill>
                <a:srgbClr val="000000"/>
              </a:solidFill>
              <a:uFill>
                <a:solidFill>
                  <a:srgbClr val="FFFFFF"/>
                </a:solidFill>
              </a:uFill>
              <a:latin typeface="Times New Roman"/>
            </a:endParaRPr>
          </a:p>
        </p:txBody>
      </p:sp>
      <p:sp>
        <p:nvSpPr>
          <p:cNvPr id="179" name="CustomShape 18"/>
          <p:cNvSpPr/>
          <p:nvPr/>
        </p:nvSpPr>
        <p:spPr>
          <a:xfrm>
            <a:off x="3066480" y="5340240"/>
            <a:ext cx="216972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FFFF00"/>
                </a:solidFill>
                <a:uFill>
                  <a:solidFill>
                    <a:srgbClr val="FFFFFF"/>
                  </a:solidFill>
                </a:uFill>
                <a:latin typeface="Verdana"/>
              </a:rPr>
              <a:t>constant region</a:t>
            </a:r>
            <a:endParaRPr lang="en-US" sz="2000" b="0" strike="noStrike" spc="-1">
              <a:solidFill>
                <a:srgbClr val="000000"/>
              </a:solidFill>
              <a:uFill>
                <a:solidFill>
                  <a:srgbClr val="FFFFFF"/>
                </a:solidFill>
              </a:uFill>
              <a:latin typeface="Times New Roman"/>
            </a:endParaRPr>
          </a:p>
        </p:txBody>
      </p:sp>
      <p:sp>
        <p:nvSpPr>
          <p:cNvPr id="180" name="CustomShape 19"/>
          <p:cNvSpPr/>
          <p:nvPr/>
        </p:nvSpPr>
        <p:spPr>
          <a:xfrm>
            <a:off x="2828880" y="3929040"/>
            <a:ext cx="180540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FFFF00"/>
                </a:solidFill>
                <a:uFill>
                  <a:solidFill>
                    <a:srgbClr val="FFFFFF"/>
                  </a:solidFill>
                </a:uFill>
                <a:latin typeface="Verdana"/>
              </a:rPr>
              <a:t>Hinge region</a:t>
            </a:r>
            <a:endParaRPr lang="en-US" sz="2000" b="0" strike="noStrike" spc="-1">
              <a:solidFill>
                <a:srgbClr val="000000"/>
              </a:solidFill>
              <a:uFill>
                <a:solidFill>
                  <a:srgbClr val="FFFFFF"/>
                </a:solidFill>
              </a:uFill>
              <a:latin typeface="Times New Roman"/>
            </a:endParaRPr>
          </a:p>
        </p:txBody>
      </p:sp>
      <p:sp>
        <p:nvSpPr>
          <p:cNvPr id="181" name="CustomShape 20"/>
          <p:cNvSpPr/>
          <p:nvPr/>
        </p:nvSpPr>
        <p:spPr>
          <a:xfrm>
            <a:off x="2400480" y="2438280"/>
            <a:ext cx="1199880" cy="609840"/>
          </a:xfrm>
          <a:prstGeom prst="ellipse">
            <a:avLst/>
          </a:prstGeom>
          <a:noFill/>
          <a:ln w="28440">
            <a:solidFill>
              <a:srgbClr val="FFFF00"/>
            </a:solidFill>
            <a:miter/>
          </a:ln>
        </p:spPr>
        <p:style>
          <a:lnRef idx="0">
            <a:scrgbClr r="0" g="0" b="0"/>
          </a:lnRef>
          <a:fillRef idx="0">
            <a:scrgbClr r="0" g="0" b="0"/>
          </a:fillRef>
          <a:effectRef idx="0">
            <a:scrgbClr r="0" g="0" b="0"/>
          </a:effectRef>
          <a:fontRef idx="minor"/>
        </p:style>
      </p:sp>
      <p:sp>
        <p:nvSpPr>
          <p:cNvPr id="182" name="CustomShape 21"/>
          <p:cNvSpPr/>
          <p:nvPr/>
        </p:nvSpPr>
        <p:spPr>
          <a:xfrm>
            <a:off x="1886040" y="3657600"/>
            <a:ext cx="857160" cy="609480"/>
          </a:xfrm>
          <a:prstGeom prst="ellipse">
            <a:avLst/>
          </a:prstGeom>
          <a:noFill/>
          <a:ln w="28440">
            <a:solidFill>
              <a:srgbClr val="FFFF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 name="Table 1"/>
          <p:cNvGraphicFramePr/>
          <p:nvPr/>
        </p:nvGraphicFramePr>
        <p:xfrm>
          <a:off x="318960" y="765000"/>
          <a:ext cx="9607680" cy="5921160"/>
        </p:xfrm>
        <a:graphic>
          <a:graphicData uri="http://schemas.openxmlformats.org/drawingml/2006/table">
            <a:tbl>
              <a:tblPr/>
              <a:tblGrid>
                <a:gridCol w="1729080"/>
                <a:gridCol w="2087280"/>
                <a:gridCol w="4176720"/>
                <a:gridCol w="1614600"/>
              </a:tblGrid>
              <a:tr h="466920">
                <a:tc>
                  <a:txBody>
                    <a:bodyPr/>
                    <a:lstStyle/>
                    <a:p>
                      <a:pPr algn="ctr">
                        <a:lnSpc>
                          <a:spcPct val="100000"/>
                        </a:lnSpc>
                      </a:pPr>
                      <a:r>
                        <a:rPr lang="it-IT" sz="1600" b="1" strike="noStrike" spc="-1">
                          <a:solidFill>
                            <a:srgbClr val="FFFFFF"/>
                          </a:solidFill>
                          <a:uFill>
                            <a:solidFill>
                              <a:srgbClr val="FFFFFF"/>
                            </a:solidFill>
                          </a:uFill>
                          <a:latin typeface="Arial"/>
                          <a:ea typeface="Arial"/>
                        </a:rPr>
                        <a:t>CATEGORIE</a:t>
                      </a:r>
                      <a:endParaRPr lang="en-US" sz="1600" b="0" strike="noStrike" spc="-1">
                        <a:solidFill>
                          <a:srgbClr val="000000"/>
                        </a:solidFill>
                        <a:uFill>
                          <a:solidFill>
                            <a:srgbClr val="FFFFFF"/>
                          </a:solidFill>
                        </a:uFill>
                        <a:latin typeface="Times New Roman"/>
                      </a:endParaRPr>
                    </a:p>
                  </a:txBody>
                  <a:tcPr marL="16200" marR="16200">
                    <a:noFill/>
                  </a:tcPr>
                </a:tc>
                <a:tc>
                  <a:txBody>
                    <a:bodyPr/>
                    <a:lstStyle/>
                    <a:p>
                      <a:pPr algn="ctr">
                        <a:lnSpc>
                          <a:spcPct val="100000"/>
                        </a:lnSpc>
                      </a:pPr>
                      <a:r>
                        <a:rPr lang="it-IT" sz="1600" b="1" strike="noStrike" spc="-1">
                          <a:solidFill>
                            <a:srgbClr val="FFFFFF"/>
                          </a:solidFill>
                          <a:uFill>
                            <a:solidFill>
                              <a:srgbClr val="FFFFFF"/>
                            </a:solidFill>
                          </a:uFill>
                          <a:latin typeface="Arial"/>
                          <a:ea typeface="Arial"/>
                        </a:rPr>
                        <a:t>NOME </a:t>
                      </a:r>
                      <a:endParaRPr lang="en-US" sz="1600" b="0" strike="noStrike" spc="-1">
                        <a:solidFill>
                          <a:srgbClr val="000000"/>
                        </a:solidFill>
                        <a:uFill>
                          <a:solidFill>
                            <a:srgbClr val="FFFFFF"/>
                          </a:solidFill>
                        </a:uFill>
                        <a:latin typeface="Times New Roman"/>
                      </a:endParaRPr>
                    </a:p>
                  </a:txBody>
                  <a:tcPr marL="16200" marR="16200">
                    <a:noFill/>
                  </a:tcPr>
                </a:tc>
                <a:tc>
                  <a:txBody>
                    <a:bodyPr/>
                    <a:lstStyle/>
                    <a:p>
                      <a:pPr algn="ctr">
                        <a:lnSpc>
                          <a:spcPct val="100000"/>
                        </a:lnSpc>
                      </a:pPr>
                      <a:r>
                        <a:rPr lang="it-IT" sz="1600" b="1" strike="noStrike" spc="-1">
                          <a:solidFill>
                            <a:srgbClr val="FFFFFF"/>
                          </a:solidFill>
                          <a:uFill>
                            <a:solidFill>
                              <a:srgbClr val="FFFFFF"/>
                            </a:solidFill>
                          </a:uFill>
                          <a:latin typeface="Arial"/>
                          <a:ea typeface="Arial"/>
                        </a:rPr>
                        <a:t>MECCANISMO/TARGET</a:t>
                      </a:r>
                      <a:endParaRPr lang="en-US" sz="1600" b="0" strike="noStrike" spc="-1">
                        <a:solidFill>
                          <a:srgbClr val="000000"/>
                        </a:solidFill>
                        <a:uFill>
                          <a:solidFill>
                            <a:srgbClr val="FFFFFF"/>
                          </a:solidFill>
                        </a:uFill>
                        <a:latin typeface="Times New Roman"/>
                      </a:endParaRPr>
                    </a:p>
                  </a:txBody>
                  <a:tcPr marL="16200" marR="16200">
                    <a:noFill/>
                  </a:tcPr>
                </a:tc>
                <a:tc>
                  <a:txBody>
                    <a:bodyPr/>
                    <a:lstStyle/>
                    <a:p>
                      <a:pPr algn="ctr">
                        <a:lnSpc>
                          <a:spcPct val="100000"/>
                        </a:lnSpc>
                      </a:pPr>
                      <a:r>
                        <a:rPr lang="it-IT" sz="1600" b="1" strike="noStrike" spc="-1">
                          <a:solidFill>
                            <a:srgbClr val="FFFFFF"/>
                          </a:solidFill>
                          <a:uFill>
                            <a:solidFill>
                              <a:srgbClr val="FFFFFF"/>
                            </a:solidFill>
                          </a:uFill>
                          <a:latin typeface="Arial"/>
                          <a:ea typeface="Arial"/>
                        </a:rPr>
                        <a:t>TIPO</a:t>
                      </a:r>
                      <a:endParaRPr lang="en-US" sz="1600" b="0" strike="noStrike" spc="-1">
                        <a:solidFill>
                          <a:srgbClr val="000000"/>
                        </a:solidFill>
                        <a:uFill>
                          <a:solidFill>
                            <a:srgbClr val="FFFFFF"/>
                          </a:solidFill>
                        </a:uFill>
                        <a:latin typeface="Times New Roman"/>
                      </a:endParaRPr>
                    </a:p>
                  </a:txBody>
                  <a:tcPr marL="16200" marR="16200">
                    <a:noFill/>
                  </a:tcPr>
                </a:tc>
              </a:tr>
              <a:tr h="338040">
                <a:tc rowSpan="6">
                  <a:txBody>
                    <a:bodyPr/>
                    <a:lstStyle/>
                    <a:p>
                      <a:pPr algn="ctr">
                        <a:lnSpc>
                          <a:spcPct val="100000"/>
                        </a:lnSpc>
                        <a:spcBef>
                          <a:spcPts val="598"/>
                        </a:spcBef>
                      </a:pPr>
                      <a:r>
                        <a:rPr lang="it-IT" sz="1600" b="1" strike="noStrike" spc="-1">
                          <a:solidFill>
                            <a:srgbClr val="FFFFFF"/>
                          </a:solidFill>
                          <a:uFill>
                            <a:solidFill>
                              <a:srgbClr val="FFFFFF"/>
                            </a:solidFill>
                          </a:uFill>
                          <a:latin typeface="Arial"/>
                          <a:ea typeface="Arial"/>
                        </a:rPr>
                        <a:t>ANTI-</a:t>
                      </a:r>
                      <a:r>
                        <a:t/>
                      </a:r>
                      <a:br/>
                      <a:r>
                        <a:rPr lang="it-IT" sz="1600" b="1" strike="noStrike" spc="-1">
                          <a:solidFill>
                            <a:srgbClr val="FFFFFF"/>
                          </a:solidFill>
                          <a:uFill>
                            <a:solidFill>
                              <a:srgbClr val="FFFFFF"/>
                            </a:solidFill>
                          </a:uFill>
                          <a:latin typeface="Arial"/>
                          <a:ea typeface="Arial"/>
                        </a:rPr>
                        <a:t>INFIAMMATORIO</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gn="ctr">
                        <a:lnSpc>
                          <a:spcPct val="100000"/>
                        </a:lnSpc>
                        <a:spcBef>
                          <a:spcPts val="598"/>
                        </a:spcBef>
                      </a:pPr>
                      <a:r>
                        <a:rPr lang="it-IT" sz="1600" b="1" strike="noStrike" spc="-1">
                          <a:solidFill>
                            <a:srgbClr val="FFFFFF"/>
                          </a:solidFill>
                          <a:uFill>
                            <a:solidFill>
                              <a:srgbClr val="FFFFFF"/>
                            </a:solidFill>
                          </a:uFill>
                          <a:latin typeface="Arial"/>
                          <a:ea typeface="Arial"/>
                        </a:rPr>
                        <a:t>INFLIXIMAB</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nSpc>
                          <a:spcPct val="100000"/>
                        </a:lnSpc>
                        <a:spcBef>
                          <a:spcPts val="598"/>
                        </a:spcBef>
                      </a:pPr>
                      <a:r>
                        <a:rPr lang="it-IT" sz="1600" b="0" strike="noStrike" spc="-1">
                          <a:solidFill>
                            <a:srgbClr val="FFFFFF"/>
                          </a:solidFill>
                          <a:uFill>
                            <a:solidFill>
                              <a:srgbClr val="FFFFFF"/>
                            </a:solidFill>
                          </a:uFill>
                          <a:latin typeface="Arial"/>
                          <a:ea typeface="Arial"/>
                        </a:rPr>
                        <a:t>Inibisce l'TNF-</a:t>
                      </a:r>
                      <a:r>
                        <a:rPr lang="el-GR" sz="1600" b="0" strike="noStrike" spc="-1">
                          <a:solidFill>
                            <a:srgbClr val="FFFFFF"/>
                          </a:solidFill>
                          <a:uFill>
                            <a:solidFill>
                              <a:srgbClr val="FFFFFF"/>
                            </a:solidFill>
                          </a:uFill>
                          <a:latin typeface="Arial"/>
                          <a:ea typeface="Arial"/>
                        </a:rPr>
                        <a:t>α</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nSpc>
                          <a:spcPct val="100000"/>
                        </a:lnSpc>
                        <a:spcBef>
                          <a:spcPts val="598"/>
                        </a:spcBef>
                      </a:pPr>
                      <a:r>
                        <a:rPr lang="it-IT" sz="1400" b="0" strike="noStrike" spc="-1">
                          <a:solidFill>
                            <a:srgbClr val="FFFFFF"/>
                          </a:solidFill>
                          <a:uFill>
                            <a:solidFill>
                              <a:srgbClr val="FFFFFF"/>
                            </a:solidFill>
                          </a:uFill>
                          <a:latin typeface="Arial"/>
                          <a:ea typeface="Arial"/>
                        </a:rPr>
                        <a:t>chimerico</a:t>
                      </a:r>
                      <a:endParaRPr lang="en-US" sz="1400" b="0" strike="noStrike" spc="-1">
                        <a:solidFill>
                          <a:srgbClr val="000000"/>
                        </a:solidFill>
                        <a:uFill>
                          <a:solidFill>
                            <a:srgbClr val="FFFFFF"/>
                          </a:solidFill>
                        </a:uFill>
                        <a:latin typeface="Times New Roman"/>
                      </a:endParaRPr>
                    </a:p>
                  </a:txBody>
                  <a:tcPr marL="16200" marR="16200">
                    <a:solidFill>
                      <a:srgbClr val="C00000"/>
                    </a:solidFill>
                  </a:tcPr>
                </a:tc>
              </a:tr>
              <a:tr h="338040">
                <a:tc vMerge="1">
                  <a:txBody>
                    <a:bodyPr/>
                    <a:lstStyle/>
                    <a:p>
                      <a:endParaRPr lang="it-IT"/>
                    </a:p>
                  </a:txBody>
                  <a:tcPr>
                    <a:solidFill>
                      <a:srgbClr val="729FCF"/>
                    </a:solidFill>
                  </a:tcPr>
                </a:tc>
                <a:tc>
                  <a:txBody>
                    <a:bodyPr/>
                    <a:lstStyle/>
                    <a:p>
                      <a:pPr algn="ctr">
                        <a:lnSpc>
                          <a:spcPct val="100000"/>
                        </a:lnSpc>
                        <a:spcBef>
                          <a:spcPts val="598"/>
                        </a:spcBef>
                      </a:pPr>
                      <a:r>
                        <a:rPr lang="it-IT" sz="1600" b="1" strike="noStrike" spc="-1">
                          <a:solidFill>
                            <a:srgbClr val="FFFFFF"/>
                          </a:solidFill>
                          <a:uFill>
                            <a:solidFill>
                              <a:srgbClr val="FFFFFF"/>
                            </a:solidFill>
                          </a:uFill>
                          <a:latin typeface="Arial"/>
                          <a:ea typeface="Arial"/>
                        </a:rPr>
                        <a:t>ADALIMUMAB</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nSpc>
                          <a:spcPct val="100000"/>
                        </a:lnSpc>
                        <a:spcBef>
                          <a:spcPts val="598"/>
                        </a:spcBef>
                      </a:pPr>
                      <a:r>
                        <a:rPr lang="it-IT" sz="1600" b="0" strike="noStrike" spc="-1">
                          <a:solidFill>
                            <a:srgbClr val="FFFFFF"/>
                          </a:solidFill>
                          <a:uFill>
                            <a:solidFill>
                              <a:srgbClr val="FFFFFF"/>
                            </a:solidFill>
                          </a:uFill>
                          <a:latin typeface="Arial"/>
                          <a:ea typeface="Arial"/>
                        </a:rPr>
                        <a:t>Inibisce l'TNF-</a:t>
                      </a:r>
                      <a:r>
                        <a:rPr lang="el-GR" sz="1600" b="0" strike="noStrike" spc="-1">
                          <a:solidFill>
                            <a:srgbClr val="FFFFFF"/>
                          </a:solidFill>
                          <a:uFill>
                            <a:solidFill>
                              <a:srgbClr val="FFFFFF"/>
                            </a:solidFill>
                          </a:uFill>
                          <a:latin typeface="Arial"/>
                          <a:ea typeface="Arial"/>
                        </a:rPr>
                        <a:t>α</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nSpc>
                          <a:spcPct val="100000"/>
                        </a:lnSpc>
                        <a:spcBef>
                          <a:spcPts val="598"/>
                        </a:spcBef>
                      </a:pPr>
                      <a:r>
                        <a:rPr lang="it-IT" sz="1400" b="0" strike="noStrike" spc="-1">
                          <a:solidFill>
                            <a:srgbClr val="FFFFFF"/>
                          </a:solidFill>
                          <a:uFill>
                            <a:solidFill>
                              <a:srgbClr val="FFFFFF"/>
                            </a:solidFill>
                          </a:uFill>
                          <a:latin typeface="Arial"/>
                          <a:ea typeface="Arial"/>
                        </a:rPr>
                        <a:t>umano</a:t>
                      </a:r>
                      <a:endParaRPr lang="en-US" sz="1400" b="0" strike="noStrike" spc="-1">
                        <a:solidFill>
                          <a:srgbClr val="000000"/>
                        </a:solidFill>
                        <a:uFill>
                          <a:solidFill>
                            <a:srgbClr val="FFFFFF"/>
                          </a:solidFill>
                        </a:uFill>
                        <a:latin typeface="Times New Roman"/>
                      </a:endParaRPr>
                    </a:p>
                  </a:txBody>
                  <a:tcPr marL="16200" marR="16200">
                    <a:solidFill>
                      <a:srgbClr val="C00000"/>
                    </a:solidFill>
                  </a:tcPr>
                </a:tc>
              </a:tr>
              <a:tr h="338400">
                <a:tc vMerge="1">
                  <a:txBody>
                    <a:bodyPr/>
                    <a:lstStyle/>
                    <a:p>
                      <a:endParaRPr lang="it-IT"/>
                    </a:p>
                  </a:txBody>
                  <a:tcPr>
                    <a:solidFill>
                      <a:srgbClr val="729FCF"/>
                    </a:solidFill>
                  </a:tcPr>
                </a:tc>
                <a:tc>
                  <a:txBody>
                    <a:bodyPr/>
                    <a:lstStyle/>
                    <a:p>
                      <a:pPr algn="ctr">
                        <a:lnSpc>
                          <a:spcPct val="100000"/>
                        </a:lnSpc>
                        <a:spcBef>
                          <a:spcPts val="598"/>
                        </a:spcBef>
                      </a:pPr>
                      <a:r>
                        <a:rPr lang="it-IT" sz="1600" b="1" strike="noStrike" spc="-1">
                          <a:solidFill>
                            <a:srgbClr val="FFFFFF"/>
                          </a:solidFill>
                          <a:uFill>
                            <a:solidFill>
                              <a:srgbClr val="FFFFFF"/>
                            </a:solidFill>
                          </a:uFill>
                          <a:latin typeface="Arial"/>
                          <a:ea typeface="Arial"/>
                        </a:rPr>
                        <a:t>ETANERCEPT</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nSpc>
                          <a:spcPct val="100000"/>
                        </a:lnSpc>
                        <a:spcBef>
                          <a:spcPts val="598"/>
                        </a:spcBef>
                      </a:pPr>
                      <a:r>
                        <a:rPr lang="it-IT" sz="1600" b="0" strike="noStrike" spc="-1">
                          <a:solidFill>
                            <a:srgbClr val="FFFFFF"/>
                          </a:solidFill>
                          <a:uFill>
                            <a:solidFill>
                              <a:srgbClr val="FFFFFF"/>
                            </a:solidFill>
                          </a:uFill>
                          <a:latin typeface="Arial"/>
                          <a:ea typeface="Arial"/>
                        </a:rPr>
                        <a:t>TNF receptore decoy</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nSpc>
                          <a:spcPct val="100000"/>
                        </a:lnSpc>
                        <a:spcBef>
                          <a:spcPts val="598"/>
                        </a:spcBef>
                      </a:pPr>
                      <a:r>
                        <a:rPr lang="it-IT" sz="1400" b="0" strike="noStrike" spc="-1">
                          <a:solidFill>
                            <a:srgbClr val="FFFFFF"/>
                          </a:solidFill>
                          <a:uFill>
                            <a:solidFill>
                              <a:srgbClr val="FFFFFF"/>
                            </a:solidFill>
                          </a:uFill>
                          <a:latin typeface="Arial"/>
                          <a:ea typeface="Arial"/>
                        </a:rPr>
                        <a:t>proteine di fusione</a:t>
                      </a:r>
                      <a:endParaRPr lang="en-US" sz="1400" b="0" strike="noStrike" spc="-1">
                        <a:solidFill>
                          <a:srgbClr val="000000"/>
                        </a:solidFill>
                        <a:uFill>
                          <a:solidFill>
                            <a:srgbClr val="FFFFFF"/>
                          </a:solidFill>
                        </a:uFill>
                        <a:latin typeface="Times New Roman"/>
                      </a:endParaRPr>
                    </a:p>
                  </a:txBody>
                  <a:tcPr marL="16200" marR="16200">
                    <a:solidFill>
                      <a:srgbClr val="C00000"/>
                    </a:solidFill>
                  </a:tcPr>
                </a:tc>
              </a:tr>
              <a:tr h="338040">
                <a:tc vMerge="1">
                  <a:txBody>
                    <a:bodyPr/>
                    <a:lstStyle/>
                    <a:p>
                      <a:endParaRPr lang="it-IT"/>
                    </a:p>
                  </a:txBody>
                  <a:tcPr>
                    <a:solidFill>
                      <a:srgbClr val="729FCF"/>
                    </a:solidFill>
                  </a:tcPr>
                </a:tc>
                <a:tc>
                  <a:txBody>
                    <a:bodyPr/>
                    <a:lstStyle/>
                    <a:p>
                      <a:pPr algn="ctr">
                        <a:lnSpc>
                          <a:spcPct val="100000"/>
                        </a:lnSpc>
                        <a:spcBef>
                          <a:spcPts val="598"/>
                        </a:spcBef>
                      </a:pPr>
                      <a:r>
                        <a:rPr lang="it-IT" sz="1600" b="1" strike="noStrike" spc="-1">
                          <a:solidFill>
                            <a:srgbClr val="FFFFFF"/>
                          </a:solidFill>
                          <a:uFill>
                            <a:solidFill>
                              <a:srgbClr val="FFFFFF"/>
                            </a:solidFill>
                          </a:uFill>
                          <a:latin typeface="Arial"/>
                          <a:ea typeface="Arial"/>
                        </a:rPr>
                        <a:t>BASILIXIMAB</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nSpc>
                          <a:spcPct val="100000"/>
                        </a:lnSpc>
                        <a:spcBef>
                          <a:spcPts val="598"/>
                        </a:spcBef>
                      </a:pPr>
                      <a:r>
                        <a:rPr lang="it-IT" sz="1600" b="0" strike="noStrike" spc="-1">
                          <a:solidFill>
                            <a:srgbClr val="FFFFFF"/>
                          </a:solidFill>
                          <a:uFill>
                            <a:solidFill>
                              <a:srgbClr val="FFFFFF"/>
                            </a:solidFill>
                          </a:uFill>
                          <a:latin typeface="Arial"/>
                          <a:ea typeface="Arial"/>
                        </a:rPr>
                        <a:t>Inibisce IL-2 sulle cellule T attivate</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nSpc>
                          <a:spcPct val="100000"/>
                        </a:lnSpc>
                        <a:spcBef>
                          <a:spcPts val="598"/>
                        </a:spcBef>
                      </a:pPr>
                      <a:r>
                        <a:rPr lang="it-IT" sz="1400" b="0" strike="noStrike" spc="-1">
                          <a:solidFill>
                            <a:srgbClr val="FFFFFF"/>
                          </a:solidFill>
                          <a:uFill>
                            <a:solidFill>
                              <a:srgbClr val="FFFFFF"/>
                            </a:solidFill>
                          </a:uFill>
                          <a:latin typeface="Arial"/>
                          <a:ea typeface="Arial"/>
                        </a:rPr>
                        <a:t>chimerico</a:t>
                      </a:r>
                      <a:endParaRPr lang="en-US" sz="1400" b="0" strike="noStrike" spc="-1">
                        <a:solidFill>
                          <a:srgbClr val="000000"/>
                        </a:solidFill>
                        <a:uFill>
                          <a:solidFill>
                            <a:srgbClr val="FFFFFF"/>
                          </a:solidFill>
                        </a:uFill>
                        <a:latin typeface="Times New Roman"/>
                      </a:endParaRPr>
                    </a:p>
                  </a:txBody>
                  <a:tcPr marL="16200" marR="16200">
                    <a:solidFill>
                      <a:srgbClr val="C00000"/>
                    </a:solidFill>
                  </a:tcPr>
                </a:tc>
              </a:tr>
              <a:tr h="336600">
                <a:tc vMerge="1">
                  <a:txBody>
                    <a:bodyPr/>
                    <a:lstStyle/>
                    <a:p>
                      <a:endParaRPr lang="it-IT"/>
                    </a:p>
                  </a:txBody>
                  <a:tcPr>
                    <a:solidFill>
                      <a:srgbClr val="729FCF"/>
                    </a:solidFill>
                  </a:tcPr>
                </a:tc>
                <a:tc>
                  <a:txBody>
                    <a:bodyPr/>
                    <a:lstStyle/>
                    <a:p>
                      <a:pPr algn="ctr">
                        <a:lnSpc>
                          <a:spcPct val="100000"/>
                        </a:lnSpc>
                        <a:spcBef>
                          <a:spcPts val="598"/>
                        </a:spcBef>
                      </a:pPr>
                      <a:r>
                        <a:rPr lang="it-IT" sz="1600" b="1" strike="noStrike" spc="-1">
                          <a:solidFill>
                            <a:srgbClr val="FFFFFF"/>
                          </a:solidFill>
                          <a:uFill>
                            <a:solidFill>
                              <a:srgbClr val="FFFFFF"/>
                            </a:solidFill>
                          </a:uFill>
                          <a:latin typeface="Arial"/>
                          <a:ea typeface="Arial"/>
                        </a:rPr>
                        <a:t>DACLIZUMAB</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nSpc>
                          <a:spcPct val="100000"/>
                        </a:lnSpc>
                        <a:spcBef>
                          <a:spcPts val="598"/>
                        </a:spcBef>
                      </a:pPr>
                      <a:r>
                        <a:rPr lang="it-IT" sz="1600" b="0" strike="noStrike" spc="-1">
                          <a:solidFill>
                            <a:srgbClr val="FFFFFF"/>
                          </a:solidFill>
                          <a:uFill>
                            <a:solidFill>
                              <a:srgbClr val="FFFFFF"/>
                            </a:solidFill>
                          </a:uFill>
                          <a:latin typeface="Arial"/>
                          <a:ea typeface="Arial"/>
                        </a:rPr>
                        <a:t>Inibisce IL-2 sulle cellule T attivate</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nSpc>
                          <a:spcPct val="100000"/>
                        </a:lnSpc>
                        <a:spcBef>
                          <a:spcPts val="598"/>
                        </a:spcBef>
                      </a:pPr>
                      <a:r>
                        <a:rPr lang="it-IT" sz="1400" b="0" strike="noStrike" spc="-1">
                          <a:solidFill>
                            <a:srgbClr val="FFFFFF"/>
                          </a:solidFill>
                          <a:uFill>
                            <a:solidFill>
                              <a:srgbClr val="FFFFFF"/>
                            </a:solidFill>
                          </a:uFill>
                          <a:latin typeface="Arial"/>
                          <a:ea typeface="Arial"/>
                        </a:rPr>
                        <a:t>umanizzato</a:t>
                      </a:r>
                      <a:endParaRPr lang="en-US" sz="1400" b="0" strike="noStrike" spc="-1">
                        <a:solidFill>
                          <a:srgbClr val="000000"/>
                        </a:solidFill>
                        <a:uFill>
                          <a:solidFill>
                            <a:srgbClr val="FFFFFF"/>
                          </a:solidFill>
                        </a:uFill>
                        <a:latin typeface="Times New Roman"/>
                      </a:endParaRPr>
                    </a:p>
                  </a:txBody>
                  <a:tcPr marL="16200" marR="16200">
                    <a:solidFill>
                      <a:srgbClr val="C00000"/>
                    </a:solidFill>
                  </a:tcPr>
                </a:tc>
              </a:tr>
              <a:tr h="390600">
                <a:tc vMerge="1">
                  <a:txBody>
                    <a:bodyPr/>
                    <a:lstStyle/>
                    <a:p>
                      <a:endParaRPr lang="it-IT"/>
                    </a:p>
                  </a:txBody>
                  <a:tcPr>
                    <a:solidFill>
                      <a:srgbClr val="729FCF"/>
                    </a:solidFill>
                  </a:tcPr>
                </a:tc>
                <a:tc>
                  <a:txBody>
                    <a:bodyPr/>
                    <a:lstStyle/>
                    <a:p>
                      <a:pPr algn="ctr">
                        <a:lnSpc>
                          <a:spcPct val="100000"/>
                        </a:lnSpc>
                        <a:spcBef>
                          <a:spcPts val="598"/>
                        </a:spcBef>
                      </a:pPr>
                      <a:r>
                        <a:rPr lang="it-IT" sz="1600" b="1" strike="noStrike" spc="-1">
                          <a:solidFill>
                            <a:srgbClr val="FFFFFF"/>
                          </a:solidFill>
                          <a:uFill>
                            <a:solidFill>
                              <a:srgbClr val="FFFFFF"/>
                            </a:solidFill>
                          </a:uFill>
                          <a:latin typeface="Arial"/>
                          <a:ea typeface="Arial"/>
                        </a:rPr>
                        <a:t>OMALIZUMAB</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nSpc>
                          <a:spcPct val="100000"/>
                        </a:lnSpc>
                        <a:spcBef>
                          <a:spcPts val="598"/>
                        </a:spcBef>
                      </a:pPr>
                      <a:r>
                        <a:rPr lang="it-IT" sz="1600" b="0" strike="noStrike" spc="-1">
                          <a:solidFill>
                            <a:srgbClr val="FFFFFF"/>
                          </a:solidFill>
                          <a:uFill>
                            <a:solidFill>
                              <a:srgbClr val="FFFFFF"/>
                            </a:solidFill>
                          </a:uFill>
                          <a:latin typeface="Arial"/>
                          <a:ea typeface="Arial"/>
                        </a:rPr>
                        <a:t>Inhibisce le  IgE umane</a:t>
                      </a:r>
                      <a:endParaRPr lang="en-US" sz="1600" b="0" strike="noStrike" spc="-1">
                        <a:solidFill>
                          <a:srgbClr val="000000"/>
                        </a:solidFill>
                        <a:uFill>
                          <a:solidFill>
                            <a:srgbClr val="FFFFFF"/>
                          </a:solidFill>
                        </a:uFill>
                        <a:latin typeface="Times New Roman"/>
                      </a:endParaRPr>
                    </a:p>
                  </a:txBody>
                  <a:tcPr marL="16200" marR="16200">
                    <a:solidFill>
                      <a:srgbClr val="C00000"/>
                    </a:solidFill>
                  </a:tcPr>
                </a:tc>
                <a:tc>
                  <a:txBody>
                    <a:bodyPr/>
                    <a:lstStyle/>
                    <a:p>
                      <a:pPr>
                        <a:lnSpc>
                          <a:spcPct val="100000"/>
                        </a:lnSpc>
                        <a:spcBef>
                          <a:spcPts val="598"/>
                        </a:spcBef>
                      </a:pPr>
                      <a:r>
                        <a:rPr lang="it-IT" sz="1400" b="0" strike="noStrike" spc="-1">
                          <a:solidFill>
                            <a:srgbClr val="FFFFFF"/>
                          </a:solidFill>
                          <a:uFill>
                            <a:solidFill>
                              <a:srgbClr val="FFFFFF"/>
                            </a:solidFill>
                          </a:uFill>
                          <a:latin typeface="Arial"/>
                          <a:ea typeface="Arial"/>
                        </a:rPr>
                        <a:t>umanizzato</a:t>
                      </a:r>
                      <a:endParaRPr lang="en-US" sz="1400" b="0" strike="noStrike" spc="-1">
                        <a:solidFill>
                          <a:srgbClr val="000000"/>
                        </a:solidFill>
                        <a:uFill>
                          <a:solidFill>
                            <a:srgbClr val="FFFFFF"/>
                          </a:solidFill>
                        </a:uFill>
                        <a:latin typeface="Times New Roman"/>
                      </a:endParaRPr>
                    </a:p>
                  </a:txBody>
                  <a:tcPr marL="16200" marR="16200">
                    <a:solidFill>
                      <a:srgbClr val="C00000"/>
                    </a:solidFill>
                  </a:tcPr>
                </a:tc>
              </a:tr>
              <a:tr h="503280">
                <a:tc rowSpan="7">
                  <a:txBody>
                    <a:bodyPr/>
                    <a:lstStyle/>
                    <a:p>
                      <a:pPr algn="ctr">
                        <a:lnSpc>
                          <a:spcPct val="100000"/>
                        </a:lnSpc>
                        <a:spcBef>
                          <a:spcPts val="598"/>
                        </a:spcBef>
                      </a:pPr>
                      <a:r>
                        <a:rPr lang="it-IT" sz="1600" b="1" strike="noStrike" spc="-1">
                          <a:solidFill>
                            <a:srgbClr val="002060"/>
                          </a:solidFill>
                          <a:uFill>
                            <a:solidFill>
                              <a:srgbClr val="FFFFFF"/>
                            </a:solidFill>
                          </a:uFill>
                          <a:latin typeface="Arial"/>
                          <a:ea typeface="Arial"/>
                        </a:rPr>
                        <a:t>ANTI-CANCRO</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gn="ctr">
                        <a:lnSpc>
                          <a:spcPct val="100000"/>
                        </a:lnSpc>
                        <a:spcBef>
                          <a:spcPts val="598"/>
                        </a:spcBef>
                      </a:pPr>
                      <a:r>
                        <a:rPr lang="it-IT" sz="1600" b="1" strike="noStrike" spc="-1">
                          <a:solidFill>
                            <a:srgbClr val="002060"/>
                          </a:solidFill>
                          <a:uFill>
                            <a:solidFill>
                              <a:srgbClr val="FFFFFF"/>
                            </a:solidFill>
                          </a:uFill>
                          <a:latin typeface="Arial"/>
                          <a:ea typeface="Arial"/>
                        </a:rPr>
                        <a:t>GEMTUZUMAB</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it-IT" sz="1600" b="0" strike="noStrike" spc="-1">
                          <a:solidFill>
                            <a:srgbClr val="002060"/>
                          </a:solidFill>
                          <a:uFill>
                            <a:solidFill>
                              <a:srgbClr val="FFFFFF"/>
                            </a:solidFill>
                          </a:uFill>
                          <a:latin typeface="Arial"/>
                          <a:ea typeface="Arial"/>
                        </a:rPr>
                        <a:t>CD33 superficie cellulare delle cellule leucemiche</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it-IT" sz="1400" b="0" strike="noStrike" spc="-1">
                          <a:solidFill>
                            <a:srgbClr val="002060"/>
                          </a:solidFill>
                          <a:uFill>
                            <a:solidFill>
                              <a:srgbClr val="FFFFFF"/>
                            </a:solidFill>
                          </a:uFill>
                          <a:latin typeface="Arial"/>
                          <a:ea typeface="Arial"/>
                        </a:rPr>
                        <a:t>umanizzato</a:t>
                      </a:r>
                      <a:endParaRPr lang="en-US" sz="1400" b="0" strike="noStrike" spc="-1">
                        <a:solidFill>
                          <a:srgbClr val="000000"/>
                        </a:solidFill>
                        <a:uFill>
                          <a:solidFill>
                            <a:srgbClr val="FFFFFF"/>
                          </a:solidFill>
                        </a:uFill>
                        <a:latin typeface="Times New Roman"/>
                      </a:endParaRPr>
                    </a:p>
                  </a:txBody>
                  <a:tcPr marL="16200" marR="16200">
                    <a:solidFill>
                      <a:srgbClr val="FFC000"/>
                    </a:solidFill>
                  </a:tcPr>
                </a:tc>
              </a:tr>
              <a:tr h="338040">
                <a:tc vMerge="1">
                  <a:txBody>
                    <a:bodyPr/>
                    <a:lstStyle/>
                    <a:p>
                      <a:endParaRPr lang="it-IT"/>
                    </a:p>
                  </a:txBody>
                  <a:tcPr>
                    <a:solidFill>
                      <a:srgbClr val="729FCF"/>
                    </a:solidFill>
                  </a:tcPr>
                </a:tc>
                <a:tc>
                  <a:txBody>
                    <a:bodyPr/>
                    <a:lstStyle/>
                    <a:p>
                      <a:pPr algn="ctr">
                        <a:lnSpc>
                          <a:spcPct val="100000"/>
                        </a:lnSpc>
                        <a:spcBef>
                          <a:spcPts val="598"/>
                        </a:spcBef>
                      </a:pPr>
                      <a:r>
                        <a:rPr lang="it-IT" sz="1600" b="1" strike="noStrike" spc="-1">
                          <a:solidFill>
                            <a:srgbClr val="002060"/>
                          </a:solidFill>
                          <a:uFill>
                            <a:solidFill>
                              <a:srgbClr val="FFFFFF"/>
                            </a:solidFill>
                          </a:uFill>
                          <a:latin typeface="Arial"/>
                          <a:ea typeface="Arial"/>
                        </a:rPr>
                        <a:t>ALEMTUZUMAB</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it-IT" sz="1600" b="0" strike="noStrike" spc="-1">
                          <a:solidFill>
                            <a:srgbClr val="002060"/>
                          </a:solidFill>
                          <a:uFill>
                            <a:solidFill>
                              <a:srgbClr val="FFFFFF"/>
                            </a:solidFill>
                          </a:uFill>
                          <a:latin typeface="Arial"/>
                          <a:ea typeface="Arial"/>
                        </a:rPr>
                        <a:t>CD52 delle linfociti T e linfociti B</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it-IT" sz="1400" b="0" strike="noStrike" spc="-1">
                          <a:solidFill>
                            <a:srgbClr val="002060"/>
                          </a:solidFill>
                          <a:uFill>
                            <a:solidFill>
                              <a:srgbClr val="FFFFFF"/>
                            </a:solidFill>
                          </a:uFill>
                          <a:latin typeface="Arial"/>
                          <a:ea typeface="Arial"/>
                        </a:rPr>
                        <a:t>umanizzato</a:t>
                      </a:r>
                      <a:endParaRPr lang="en-US" sz="1400" b="0" strike="noStrike" spc="-1">
                        <a:solidFill>
                          <a:srgbClr val="000000"/>
                        </a:solidFill>
                        <a:uFill>
                          <a:solidFill>
                            <a:srgbClr val="FFFFFF"/>
                          </a:solidFill>
                        </a:uFill>
                        <a:latin typeface="Times New Roman"/>
                      </a:endParaRPr>
                    </a:p>
                  </a:txBody>
                  <a:tcPr marL="16200" marR="16200">
                    <a:solidFill>
                      <a:srgbClr val="FFC000"/>
                    </a:solidFill>
                  </a:tcPr>
                </a:tc>
              </a:tr>
              <a:tr h="338040">
                <a:tc vMerge="1">
                  <a:txBody>
                    <a:bodyPr/>
                    <a:lstStyle/>
                    <a:p>
                      <a:endParaRPr lang="it-IT"/>
                    </a:p>
                  </a:txBody>
                  <a:tcPr>
                    <a:solidFill>
                      <a:srgbClr val="729FCF"/>
                    </a:solidFill>
                  </a:tcPr>
                </a:tc>
                <a:tc>
                  <a:txBody>
                    <a:bodyPr/>
                    <a:lstStyle/>
                    <a:p>
                      <a:pPr algn="ctr">
                        <a:lnSpc>
                          <a:spcPct val="100000"/>
                        </a:lnSpc>
                        <a:spcBef>
                          <a:spcPts val="598"/>
                        </a:spcBef>
                      </a:pPr>
                      <a:r>
                        <a:rPr lang="it-IT" sz="1600" b="1" strike="noStrike" spc="-1">
                          <a:solidFill>
                            <a:srgbClr val="002060"/>
                          </a:solidFill>
                          <a:uFill>
                            <a:solidFill>
                              <a:srgbClr val="FFFFFF"/>
                            </a:solidFill>
                          </a:uFill>
                          <a:latin typeface="Arial"/>
                          <a:ea typeface="Arial"/>
                        </a:rPr>
                        <a:t>RITUXIMAB</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it-IT" sz="1600" b="0" strike="noStrike" spc="-1">
                          <a:solidFill>
                            <a:srgbClr val="002060"/>
                          </a:solidFill>
                          <a:uFill>
                            <a:solidFill>
                              <a:srgbClr val="FFFFFF"/>
                            </a:solidFill>
                          </a:uFill>
                          <a:latin typeface="Arial"/>
                          <a:ea typeface="Arial"/>
                        </a:rPr>
                        <a:t>CD20 sui linfociti B</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it-IT" sz="1400" b="0" strike="noStrike" spc="-1">
                          <a:solidFill>
                            <a:srgbClr val="002060"/>
                          </a:solidFill>
                          <a:uFill>
                            <a:solidFill>
                              <a:srgbClr val="FFFFFF"/>
                            </a:solidFill>
                          </a:uFill>
                          <a:latin typeface="Arial"/>
                          <a:ea typeface="Arial"/>
                        </a:rPr>
                        <a:t>chimerico</a:t>
                      </a:r>
                      <a:endParaRPr lang="en-US" sz="1400" b="0" strike="noStrike" spc="-1">
                        <a:solidFill>
                          <a:srgbClr val="000000"/>
                        </a:solidFill>
                        <a:uFill>
                          <a:solidFill>
                            <a:srgbClr val="FFFFFF"/>
                          </a:solidFill>
                        </a:uFill>
                        <a:latin typeface="Times New Roman"/>
                      </a:endParaRPr>
                    </a:p>
                  </a:txBody>
                  <a:tcPr marL="16200" marR="16200">
                    <a:solidFill>
                      <a:srgbClr val="FFC000"/>
                    </a:solidFill>
                  </a:tcPr>
                </a:tc>
              </a:tr>
              <a:tr h="338040">
                <a:tc vMerge="1">
                  <a:txBody>
                    <a:bodyPr/>
                    <a:lstStyle/>
                    <a:p>
                      <a:endParaRPr lang="it-IT"/>
                    </a:p>
                  </a:txBody>
                  <a:tcPr>
                    <a:solidFill>
                      <a:srgbClr val="729FCF"/>
                    </a:solidFill>
                  </a:tcPr>
                </a:tc>
                <a:tc>
                  <a:txBody>
                    <a:bodyPr/>
                    <a:lstStyle/>
                    <a:p>
                      <a:pPr algn="ctr">
                        <a:lnSpc>
                          <a:spcPct val="100000"/>
                        </a:lnSpc>
                        <a:spcBef>
                          <a:spcPts val="598"/>
                        </a:spcBef>
                      </a:pPr>
                      <a:r>
                        <a:rPr lang="it-IT" sz="1600" b="1" strike="noStrike" spc="-1">
                          <a:solidFill>
                            <a:srgbClr val="002060"/>
                          </a:solidFill>
                          <a:uFill>
                            <a:solidFill>
                              <a:srgbClr val="FFFFFF"/>
                            </a:solidFill>
                          </a:uFill>
                          <a:latin typeface="Arial"/>
                          <a:ea typeface="Arial"/>
                        </a:rPr>
                        <a:t>TRASTUZUMAB</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it-IT" sz="1600" b="0" strike="noStrike" spc="-1">
                          <a:solidFill>
                            <a:srgbClr val="002060"/>
                          </a:solidFill>
                          <a:uFill>
                            <a:solidFill>
                              <a:srgbClr val="FFFFFF"/>
                            </a:solidFill>
                          </a:uFill>
                          <a:latin typeface="Arial"/>
                          <a:ea typeface="Arial"/>
                        </a:rPr>
                        <a:t>HER2/neu o (erbB2)</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it-IT" sz="1400" b="0" strike="noStrike" spc="-1">
                          <a:solidFill>
                            <a:srgbClr val="002060"/>
                          </a:solidFill>
                          <a:uFill>
                            <a:solidFill>
                              <a:srgbClr val="FFFFFF"/>
                            </a:solidFill>
                          </a:uFill>
                          <a:latin typeface="Arial"/>
                          <a:ea typeface="Arial"/>
                        </a:rPr>
                        <a:t>umanizzati</a:t>
                      </a:r>
                      <a:endParaRPr lang="en-US" sz="1400" b="0" strike="noStrike" spc="-1">
                        <a:solidFill>
                          <a:srgbClr val="000000"/>
                        </a:solidFill>
                        <a:uFill>
                          <a:solidFill>
                            <a:srgbClr val="FFFFFF"/>
                          </a:solidFill>
                        </a:uFill>
                        <a:latin typeface="Times New Roman"/>
                      </a:endParaRPr>
                    </a:p>
                  </a:txBody>
                  <a:tcPr marL="16200" marR="16200">
                    <a:solidFill>
                      <a:srgbClr val="FFC000"/>
                    </a:solidFill>
                  </a:tcPr>
                </a:tc>
              </a:tr>
              <a:tr h="414360">
                <a:tc vMerge="1">
                  <a:txBody>
                    <a:bodyPr/>
                    <a:lstStyle/>
                    <a:p>
                      <a:endParaRPr lang="it-IT"/>
                    </a:p>
                  </a:txBody>
                  <a:tcPr>
                    <a:solidFill>
                      <a:srgbClr val="729FCF"/>
                    </a:solidFill>
                  </a:tcPr>
                </a:tc>
                <a:tc>
                  <a:txBody>
                    <a:bodyPr/>
                    <a:lstStyle/>
                    <a:p>
                      <a:pPr algn="ctr">
                        <a:lnSpc>
                          <a:spcPct val="100000"/>
                        </a:lnSpc>
                        <a:spcBef>
                          <a:spcPts val="598"/>
                        </a:spcBef>
                      </a:pPr>
                      <a:r>
                        <a:rPr lang="it-IT" sz="1600" b="1" strike="noStrike" spc="-1">
                          <a:solidFill>
                            <a:srgbClr val="002060"/>
                          </a:solidFill>
                          <a:uFill>
                            <a:solidFill>
                              <a:srgbClr val="FFFFFF"/>
                            </a:solidFill>
                          </a:uFill>
                          <a:latin typeface="Arial"/>
                          <a:ea typeface="Arial"/>
                        </a:rPr>
                        <a:t>NIMOTUZUMAB</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en-US" sz="1600" b="0" strike="noStrike" spc="-1">
                          <a:solidFill>
                            <a:srgbClr val="002060"/>
                          </a:solidFill>
                          <a:uFill>
                            <a:solidFill>
                              <a:srgbClr val="FFFFFF"/>
                            </a:solidFill>
                          </a:uFill>
                          <a:latin typeface="Arial"/>
                          <a:ea typeface="Arial"/>
                        </a:rPr>
                        <a:t>EGFR  inibitore</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it-IT" sz="1400" b="0" strike="noStrike" spc="-1">
                          <a:solidFill>
                            <a:srgbClr val="002060"/>
                          </a:solidFill>
                          <a:uFill>
                            <a:solidFill>
                              <a:srgbClr val="FFFFFF"/>
                            </a:solidFill>
                          </a:uFill>
                          <a:latin typeface="Arial"/>
                          <a:ea typeface="Arial"/>
                        </a:rPr>
                        <a:t>umanizzato</a:t>
                      </a:r>
                      <a:endParaRPr lang="en-US" sz="1400" b="0" strike="noStrike" spc="-1">
                        <a:solidFill>
                          <a:srgbClr val="000000"/>
                        </a:solidFill>
                        <a:uFill>
                          <a:solidFill>
                            <a:srgbClr val="FFFFFF"/>
                          </a:solidFill>
                        </a:uFill>
                        <a:latin typeface="Times New Roman"/>
                      </a:endParaRPr>
                    </a:p>
                  </a:txBody>
                  <a:tcPr marL="16200" marR="16200">
                    <a:solidFill>
                      <a:srgbClr val="FFC000"/>
                    </a:solidFill>
                  </a:tcPr>
                </a:tc>
              </a:tr>
              <a:tr h="338400">
                <a:tc vMerge="1">
                  <a:txBody>
                    <a:bodyPr/>
                    <a:lstStyle/>
                    <a:p>
                      <a:endParaRPr lang="it-IT"/>
                    </a:p>
                  </a:txBody>
                  <a:tcPr>
                    <a:solidFill>
                      <a:srgbClr val="729FCF"/>
                    </a:solidFill>
                  </a:tcPr>
                </a:tc>
                <a:tc>
                  <a:txBody>
                    <a:bodyPr/>
                    <a:lstStyle/>
                    <a:p>
                      <a:pPr algn="ctr">
                        <a:lnSpc>
                          <a:spcPct val="100000"/>
                        </a:lnSpc>
                        <a:spcBef>
                          <a:spcPts val="598"/>
                        </a:spcBef>
                      </a:pPr>
                      <a:r>
                        <a:rPr lang="it-IT" sz="1600" b="1" strike="noStrike" spc="-1">
                          <a:solidFill>
                            <a:srgbClr val="002060"/>
                          </a:solidFill>
                          <a:uFill>
                            <a:solidFill>
                              <a:srgbClr val="FFFFFF"/>
                            </a:solidFill>
                          </a:uFill>
                          <a:latin typeface="Arial"/>
                          <a:ea typeface="Arial"/>
                        </a:rPr>
                        <a:t>CETUXIMAB</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en-US" sz="1600" b="0" strike="noStrike" spc="-1">
                          <a:solidFill>
                            <a:srgbClr val="002060"/>
                          </a:solidFill>
                          <a:uFill>
                            <a:solidFill>
                              <a:srgbClr val="FFFFFF"/>
                            </a:solidFill>
                          </a:uFill>
                          <a:latin typeface="Arial"/>
                          <a:ea typeface="Arial"/>
                        </a:rPr>
                        <a:t>EGFR  inibitore</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it-IT" sz="1400" b="0" strike="noStrike" spc="-1">
                          <a:solidFill>
                            <a:srgbClr val="002060"/>
                          </a:solidFill>
                          <a:uFill>
                            <a:solidFill>
                              <a:srgbClr val="FFFFFF"/>
                            </a:solidFill>
                          </a:uFill>
                          <a:latin typeface="Arial"/>
                          <a:ea typeface="Arial"/>
                        </a:rPr>
                        <a:t>chimerico</a:t>
                      </a:r>
                      <a:endParaRPr lang="en-US" sz="1400" b="0" strike="noStrike" spc="-1">
                        <a:solidFill>
                          <a:srgbClr val="000000"/>
                        </a:solidFill>
                        <a:uFill>
                          <a:solidFill>
                            <a:srgbClr val="FFFFFF"/>
                          </a:solidFill>
                        </a:uFill>
                        <a:latin typeface="Times New Roman"/>
                      </a:endParaRPr>
                    </a:p>
                  </a:txBody>
                  <a:tcPr marL="16200" marR="16200">
                    <a:solidFill>
                      <a:srgbClr val="FFC000"/>
                    </a:solidFill>
                  </a:tcPr>
                </a:tc>
              </a:tr>
              <a:tr h="352440">
                <a:tc vMerge="1">
                  <a:txBody>
                    <a:bodyPr/>
                    <a:lstStyle/>
                    <a:p>
                      <a:endParaRPr lang="it-IT"/>
                    </a:p>
                  </a:txBody>
                  <a:tcPr>
                    <a:solidFill>
                      <a:srgbClr val="729FCF"/>
                    </a:solidFill>
                  </a:tcPr>
                </a:tc>
                <a:tc>
                  <a:txBody>
                    <a:bodyPr/>
                    <a:lstStyle/>
                    <a:p>
                      <a:pPr algn="ctr">
                        <a:lnSpc>
                          <a:spcPct val="100000"/>
                        </a:lnSpc>
                        <a:spcBef>
                          <a:spcPts val="598"/>
                        </a:spcBef>
                      </a:pPr>
                      <a:r>
                        <a:rPr lang="it-IT" sz="1600" b="1" strike="noStrike" spc="-1">
                          <a:solidFill>
                            <a:srgbClr val="002060"/>
                          </a:solidFill>
                          <a:uFill>
                            <a:solidFill>
                              <a:srgbClr val="FFFFFF"/>
                            </a:solidFill>
                          </a:uFill>
                          <a:latin typeface="Arial"/>
                          <a:ea typeface="Arial"/>
                        </a:rPr>
                        <a:t>BEVACIZUMAB</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en-US" sz="1600" b="0" strike="noStrike" spc="-1">
                          <a:solidFill>
                            <a:srgbClr val="002060"/>
                          </a:solidFill>
                          <a:uFill>
                            <a:solidFill>
                              <a:srgbClr val="FFFFFF"/>
                            </a:solidFill>
                          </a:uFill>
                          <a:latin typeface="Arial"/>
                          <a:ea typeface="Arial"/>
                        </a:rPr>
                        <a:t>Inibisce VEGF </a:t>
                      </a:r>
                      <a:endParaRPr lang="en-US" sz="1600" b="0" strike="noStrike" spc="-1">
                        <a:solidFill>
                          <a:srgbClr val="000000"/>
                        </a:solidFill>
                        <a:uFill>
                          <a:solidFill>
                            <a:srgbClr val="FFFFFF"/>
                          </a:solidFill>
                        </a:uFill>
                        <a:latin typeface="Times New Roman"/>
                      </a:endParaRPr>
                    </a:p>
                  </a:txBody>
                  <a:tcPr marL="16200" marR="16200">
                    <a:solidFill>
                      <a:srgbClr val="FFC000"/>
                    </a:solidFill>
                  </a:tcPr>
                </a:tc>
                <a:tc>
                  <a:txBody>
                    <a:bodyPr/>
                    <a:lstStyle/>
                    <a:p>
                      <a:pPr>
                        <a:lnSpc>
                          <a:spcPct val="100000"/>
                        </a:lnSpc>
                        <a:spcBef>
                          <a:spcPts val="598"/>
                        </a:spcBef>
                      </a:pPr>
                      <a:r>
                        <a:rPr lang="it-IT" sz="1400" b="0" strike="noStrike" spc="-1">
                          <a:solidFill>
                            <a:srgbClr val="002060"/>
                          </a:solidFill>
                          <a:uFill>
                            <a:solidFill>
                              <a:srgbClr val="FFFFFF"/>
                            </a:solidFill>
                          </a:uFill>
                          <a:latin typeface="Arial"/>
                          <a:ea typeface="Arial"/>
                        </a:rPr>
                        <a:t>umanizzato</a:t>
                      </a:r>
                      <a:endParaRPr lang="en-US" sz="1400" b="0" strike="noStrike" spc="-1">
                        <a:solidFill>
                          <a:srgbClr val="000000"/>
                        </a:solidFill>
                        <a:uFill>
                          <a:solidFill>
                            <a:srgbClr val="FFFFFF"/>
                          </a:solidFill>
                        </a:uFill>
                        <a:latin typeface="Times New Roman"/>
                      </a:endParaRPr>
                    </a:p>
                  </a:txBody>
                  <a:tcPr marL="16200" marR="16200">
                    <a:solidFill>
                      <a:srgbClr val="FFC000"/>
                    </a:solidFill>
                  </a:tcPr>
                </a:tc>
              </a:tr>
              <a:tr h="338040">
                <a:tc rowSpan="2">
                  <a:txBody>
                    <a:bodyPr/>
                    <a:lstStyle/>
                    <a:p>
                      <a:pPr algn="ctr">
                        <a:lnSpc>
                          <a:spcPct val="100000"/>
                        </a:lnSpc>
                        <a:spcBef>
                          <a:spcPts val="598"/>
                        </a:spcBef>
                      </a:pPr>
                      <a:r>
                        <a:rPr lang="it-IT" sz="1600" b="1" strike="noStrike" spc="-1">
                          <a:solidFill>
                            <a:srgbClr val="C00000"/>
                          </a:solidFill>
                          <a:uFill>
                            <a:solidFill>
                              <a:srgbClr val="FFFFFF"/>
                            </a:solidFill>
                          </a:uFill>
                          <a:latin typeface="Arial"/>
                          <a:ea typeface="Arial"/>
                        </a:rPr>
                        <a:t>ALTRO</a:t>
                      </a:r>
                      <a:endParaRPr lang="en-US" sz="1600" b="0" strike="noStrike" spc="-1">
                        <a:solidFill>
                          <a:srgbClr val="000000"/>
                        </a:solidFill>
                        <a:uFill>
                          <a:solidFill>
                            <a:srgbClr val="FFFFFF"/>
                          </a:solidFill>
                        </a:uFill>
                        <a:latin typeface="Times New Roman"/>
                      </a:endParaRPr>
                    </a:p>
                  </a:txBody>
                  <a:tcPr marL="16200" marR="16200">
                    <a:solidFill>
                      <a:srgbClr val="FFFFFF"/>
                    </a:solidFill>
                  </a:tcPr>
                </a:tc>
                <a:tc>
                  <a:txBody>
                    <a:bodyPr/>
                    <a:lstStyle/>
                    <a:p>
                      <a:pPr algn="ctr">
                        <a:lnSpc>
                          <a:spcPct val="100000"/>
                        </a:lnSpc>
                        <a:spcBef>
                          <a:spcPts val="598"/>
                        </a:spcBef>
                      </a:pPr>
                      <a:r>
                        <a:rPr lang="it-IT" sz="1600" b="1" strike="noStrike" spc="-1">
                          <a:solidFill>
                            <a:srgbClr val="C00000"/>
                          </a:solidFill>
                          <a:uFill>
                            <a:solidFill>
                              <a:srgbClr val="FFFFFF"/>
                            </a:solidFill>
                          </a:uFill>
                          <a:latin typeface="Arial"/>
                          <a:ea typeface="Arial"/>
                        </a:rPr>
                        <a:t>PALIVIZUMAB</a:t>
                      </a:r>
                      <a:endParaRPr lang="en-US" sz="1600" b="0" strike="noStrike" spc="-1">
                        <a:solidFill>
                          <a:srgbClr val="000000"/>
                        </a:solidFill>
                        <a:uFill>
                          <a:solidFill>
                            <a:srgbClr val="FFFFFF"/>
                          </a:solidFill>
                        </a:uFill>
                        <a:latin typeface="Times New Roman"/>
                      </a:endParaRPr>
                    </a:p>
                  </a:txBody>
                  <a:tcPr marL="16200" marR="16200">
                    <a:solidFill>
                      <a:srgbClr val="FFFFFF"/>
                    </a:solidFill>
                  </a:tcPr>
                </a:tc>
                <a:tc>
                  <a:txBody>
                    <a:bodyPr/>
                    <a:lstStyle/>
                    <a:p>
                      <a:pPr>
                        <a:lnSpc>
                          <a:spcPct val="100000"/>
                        </a:lnSpc>
                        <a:spcBef>
                          <a:spcPts val="598"/>
                        </a:spcBef>
                      </a:pPr>
                      <a:r>
                        <a:rPr lang="it-IT" sz="1600" b="0" strike="noStrike" spc="-1">
                          <a:solidFill>
                            <a:srgbClr val="C00000"/>
                          </a:solidFill>
                          <a:uFill>
                            <a:solidFill>
                              <a:srgbClr val="FFFFFF"/>
                            </a:solidFill>
                          </a:uFill>
                          <a:latin typeface="Arial"/>
                          <a:ea typeface="Arial"/>
                        </a:rPr>
                        <a:t>Inibisce la proteina (F) di fusione del RSV</a:t>
                      </a:r>
                      <a:endParaRPr lang="en-US" sz="1600" b="0" strike="noStrike" spc="-1">
                        <a:solidFill>
                          <a:srgbClr val="000000"/>
                        </a:solidFill>
                        <a:uFill>
                          <a:solidFill>
                            <a:srgbClr val="FFFFFF"/>
                          </a:solidFill>
                        </a:uFill>
                        <a:latin typeface="Times New Roman"/>
                      </a:endParaRPr>
                    </a:p>
                  </a:txBody>
                  <a:tcPr marL="16200" marR="16200">
                    <a:solidFill>
                      <a:srgbClr val="FFFFFF"/>
                    </a:solidFill>
                  </a:tcPr>
                </a:tc>
                <a:tc>
                  <a:txBody>
                    <a:bodyPr/>
                    <a:lstStyle/>
                    <a:p>
                      <a:pPr>
                        <a:lnSpc>
                          <a:spcPct val="100000"/>
                        </a:lnSpc>
                        <a:spcBef>
                          <a:spcPts val="598"/>
                        </a:spcBef>
                      </a:pPr>
                      <a:r>
                        <a:rPr lang="it-IT" sz="1400" b="0" strike="noStrike" spc="-1">
                          <a:solidFill>
                            <a:srgbClr val="C00000"/>
                          </a:solidFill>
                          <a:uFill>
                            <a:solidFill>
                              <a:srgbClr val="FFFFFF"/>
                            </a:solidFill>
                          </a:uFill>
                          <a:latin typeface="Arial"/>
                          <a:ea typeface="Arial"/>
                        </a:rPr>
                        <a:t>umanizzato</a:t>
                      </a:r>
                      <a:endParaRPr lang="en-US" sz="1400" b="0" strike="noStrike" spc="-1">
                        <a:solidFill>
                          <a:srgbClr val="000000"/>
                        </a:solidFill>
                        <a:uFill>
                          <a:solidFill>
                            <a:srgbClr val="FFFFFF"/>
                          </a:solidFill>
                        </a:uFill>
                        <a:latin typeface="Times New Roman"/>
                      </a:endParaRPr>
                    </a:p>
                  </a:txBody>
                  <a:tcPr marL="16200" marR="16200">
                    <a:solidFill>
                      <a:srgbClr val="FFFFFF"/>
                    </a:solidFill>
                  </a:tcPr>
                </a:tc>
              </a:tr>
              <a:tr h="338040">
                <a:tc vMerge="1">
                  <a:txBody>
                    <a:bodyPr/>
                    <a:lstStyle/>
                    <a:p>
                      <a:endParaRPr lang="it-IT"/>
                    </a:p>
                  </a:txBody>
                  <a:tcPr>
                    <a:solidFill>
                      <a:srgbClr val="729FCF"/>
                    </a:solidFill>
                  </a:tcPr>
                </a:tc>
                <a:tc>
                  <a:txBody>
                    <a:bodyPr/>
                    <a:lstStyle/>
                    <a:p>
                      <a:pPr algn="ctr">
                        <a:lnSpc>
                          <a:spcPct val="100000"/>
                        </a:lnSpc>
                        <a:spcBef>
                          <a:spcPts val="598"/>
                        </a:spcBef>
                      </a:pPr>
                      <a:r>
                        <a:rPr lang="it-IT" sz="1600" b="1" strike="noStrike" spc="-1">
                          <a:solidFill>
                            <a:srgbClr val="C00000"/>
                          </a:solidFill>
                          <a:uFill>
                            <a:solidFill>
                              <a:srgbClr val="FFFFFF"/>
                            </a:solidFill>
                          </a:uFill>
                          <a:latin typeface="Arial"/>
                          <a:ea typeface="Arial"/>
                        </a:rPr>
                        <a:t>ABCIXIMAB</a:t>
                      </a:r>
                      <a:endParaRPr lang="en-US" sz="1600" b="0" strike="noStrike" spc="-1">
                        <a:solidFill>
                          <a:srgbClr val="000000"/>
                        </a:solidFill>
                        <a:uFill>
                          <a:solidFill>
                            <a:srgbClr val="FFFFFF"/>
                          </a:solidFill>
                        </a:uFill>
                        <a:latin typeface="Times New Roman"/>
                      </a:endParaRPr>
                    </a:p>
                  </a:txBody>
                  <a:tcPr marL="16200" marR="16200">
                    <a:solidFill>
                      <a:srgbClr val="FFFFFF"/>
                    </a:solidFill>
                  </a:tcPr>
                </a:tc>
                <a:tc>
                  <a:txBody>
                    <a:bodyPr/>
                    <a:lstStyle/>
                    <a:p>
                      <a:pPr>
                        <a:lnSpc>
                          <a:spcPct val="100000"/>
                        </a:lnSpc>
                        <a:spcBef>
                          <a:spcPts val="598"/>
                        </a:spcBef>
                      </a:pPr>
                      <a:r>
                        <a:rPr lang="it-IT" sz="1600" b="0" strike="noStrike" spc="-1">
                          <a:solidFill>
                            <a:srgbClr val="C00000"/>
                          </a:solidFill>
                          <a:uFill>
                            <a:solidFill>
                              <a:srgbClr val="FFFFFF"/>
                            </a:solidFill>
                          </a:uFill>
                          <a:latin typeface="Arial"/>
                          <a:ea typeface="Arial"/>
                        </a:rPr>
                        <a:t>Inibisce il recettore GpIIb/IIIa sulle piastrine</a:t>
                      </a:r>
                      <a:endParaRPr lang="en-US" sz="1600" b="0" strike="noStrike" spc="-1">
                        <a:solidFill>
                          <a:srgbClr val="000000"/>
                        </a:solidFill>
                        <a:uFill>
                          <a:solidFill>
                            <a:srgbClr val="FFFFFF"/>
                          </a:solidFill>
                        </a:uFill>
                        <a:latin typeface="Times New Roman"/>
                      </a:endParaRPr>
                    </a:p>
                  </a:txBody>
                  <a:tcPr marL="16200" marR="16200">
                    <a:solidFill>
                      <a:srgbClr val="FFFFFF"/>
                    </a:solidFill>
                  </a:tcPr>
                </a:tc>
                <a:tc>
                  <a:txBody>
                    <a:bodyPr/>
                    <a:lstStyle/>
                    <a:p>
                      <a:pPr>
                        <a:lnSpc>
                          <a:spcPct val="100000"/>
                        </a:lnSpc>
                        <a:spcBef>
                          <a:spcPts val="598"/>
                        </a:spcBef>
                      </a:pPr>
                      <a:r>
                        <a:rPr lang="it-IT" sz="1400" b="0" strike="noStrike" spc="-1">
                          <a:solidFill>
                            <a:srgbClr val="C00000"/>
                          </a:solidFill>
                          <a:uFill>
                            <a:solidFill>
                              <a:srgbClr val="FFFFFF"/>
                            </a:solidFill>
                          </a:uFill>
                          <a:latin typeface="Arial"/>
                          <a:ea typeface="Arial"/>
                        </a:rPr>
                        <a:t>chimerico</a:t>
                      </a:r>
                      <a:endParaRPr lang="en-US" sz="1400" b="0" strike="noStrike" spc="-1">
                        <a:solidFill>
                          <a:srgbClr val="000000"/>
                        </a:solidFill>
                        <a:uFill>
                          <a:solidFill>
                            <a:srgbClr val="FFFFFF"/>
                          </a:solidFill>
                        </a:uFill>
                        <a:latin typeface="Times New Roman"/>
                      </a:endParaRPr>
                    </a:p>
                  </a:txBody>
                  <a:tcPr marL="16200" marR="16200">
                    <a:solidFill>
                      <a:srgbClr val="FFFFFF"/>
                    </a:solidFill>
                  </a:tcPr>
                </a:tc>
              </a:tr>
            </a:tbl>
          </a:graphicData>
        </a:graphic>
      </p:graphicFrame>
      <p:sp>
        <p:nvSpPr>
          <p:cNvPr id="184" name="CustomShape 2"/>
          <p:cNvSpPr/>
          <p:nvPr/>
        </p:nvSpPr>
        <p:spPr>
          <a:xfrm>
            <a:off x="895320" y="0"/>
            <a:ext cx="8744040" cy="836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800" b="0" strike="noStrike" spc="-1">
                <a:solidFill>
                  <a:srgbClr val="FFFFFF"/>
                </a:solidFill>
                <a:uFill>
                  <a:solidFill>
                    <a:srgbClr val="FFFFFF"/>
                  </a:solidFill>
                </a:uFill>
                <a:latin typeface="Verdana"/>
              </a:rPr>
              <a:t>ALCUNI ANTICORPI MONOCLONALI</a:t>
            </a:r>
            <a:endParaRPr lang="en-US" sz="2800" b="0" strike="noStrike" spc="-1">
              <a:solidFill>
                <a:srgbClr val="000000"/>
              </a:solidFill>
              <a:uFill>
                <a:solidFill>
                  <a:srgbClr val="FFFFFF"/>
                </a:solidFill>
              </a:uFill>
              <a:latin typeface="Times New Roman"/>
            </a:endParaRPr>
          </a:p>
        </p:txBody>
      </p:sp>
      <p:sp>
        <p:nvSpPr>
          <p:cNvPr id="185" name="Line 3"/>
          <p:cNvSpPr/>
          <p:nvPr/>
        </p:nvSpPr>
        <p:spPr>
          <a:xfrm>
            <a:off x="390600" y="692280"/>
            <a:ext cx="9361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0" y="228600"/>
            <a:ext cx="10287000" cy="947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0" strike="noStrike" spc="-1">
                <a:solidFill>
                  <a:srgbClr val="FFFFFF"/>
                </a:solidFill>
                <a:uFill>
                  <a:solidFill>
                    <a:srgbClr val="FFFFFF"/>
                  </a:solidFill>
                </a:uFill>
                <a:latin typeface="Verdana"/>
                <a:ea typeface="Verdana"/>
              </a:rPr>
              <a:t>ANTICORPI MONOCLONALI ANTINEOPLASTICI</a:t>
            </a:r>
            <a:endParaRPr lang="en-US" sz="2800" b="0" strike="noStrike" spc="-1">
              <a:solidFill>
                <a:srgbClr val="000000"/>
              </a:solidFill>
              <a:uFill>
                <a:solidFill>
                  <a:srgbClr val="FFFFFF"/>
                </a:solidFill>
              </a:uFill>
              <a:latin typeface="Times New Roman"/>
            </a:endParaRPr>
          </a:p>
          <a:p>
            <a:pPr>
              <a:lnSpc>
                <a:spcPct val="100000"/>
              </a:lnSpc>
            </a:pPr>
            <a:endParaRPr lang="en-US" sz="2800" b="0" strike="noStrike" spc="-1">
              <a:solidFill>
                <a:srgbClr val="000000"/>
              </a:solidFill>
              <a:uFill>
                <a:solidFill>
                  <a:srgbClr val="FFFFFF"/>
                </a:solidFill>
              </a:uFill>
              <a:latin typeface="Times New Roman"/>
            </a:endParaRPr>
          </a:p>
        </p:txBody>
      </p:sp>
      <p:pic>
        <p:nvPicPr>
          <p:cNvPr id="187" name="Object 2"/>
          <p:cNvPicPr/>
          <p:nvPr/>
        </p:nvPicPr>
        <p:blipFill>
          <a:blip r:embed="rId2" cstate="print"/>
          <a:stretch/>
        </p:blipFill>
        <p:spPr>
          <a:xfrm>
            <a:off x="1974960" y="1125360"/>
            <a:ext cx="5473440" cy="3602160"/>
          </a:xfrm>
          <a:prstGeom prst="rect">
            <a:avLst/>
          </a:prstGeom>
          <a:ln>
            <a:noFill/>
          </a:ln>
        </p:spPr>
      </p:pic>
      <p:sp>
        <p:nvSpPr>
          <p:cNvPr id="189" name="Line 3"/>
          <p:cNvSpPr/>
          <p:nvPr/>
        </p:nvSpPr>
        <p:spPr>
          <a:xfrm>
            <a:off x="390600" y="907920"/>
            <a:ext cx="9361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190" name="CustomShape 4"/>
          <p:cNvSpPr/>
          <p:nvPr/>
        </p:nvSpPr>
        <p:spPr>
          <a:xfrm>
            <a:off x="2622600" y="4797360"/>
            <a:ext cx="4033800" cy="1343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lang="en-US" sz="2400" b="0" strike="noStrike" spc="-1">
              <a:solidFill>
                <a:srgbClr val="000000"/>
              </a:solidFill>
              <a:uFill>
                <a:solidFill>
                  <a:srgbClr val="FFFFFF"/>
                </a:solidFill>
              </a:uFill>
              <a:latin typeface="Times New Roman"/>
            </a:endParaRPr>
          </a:p>
          <a:p>
            <a:pPr>
              <a:lnSpc>
                <a:spcPct val="100000"/>
              </a:lnSpc>
              <a:buClr>
                <a:srgbClr val="FFFF00"/>
              </a:buClr>
              <a:buFont typeface="Symbol" charset="2"/>
              <a:buChar char=""/>
            </a:pPr>
            <a:r>
              <a:rPr lang="it-IT" sz="2400" b="0" strike="noStrike" spc="-1">
                <a:solidFill>
                  <a:srgbClr val="FFFF00"/>
                </a:solidFill>
                <a:uFill>
                  <a:solidFill>
                    <a:srgbClr val="FFFFFF"/>
                  </a:solidFill>
                </a:uFill>
                <a:latin typeface="Verdana"/>
                <a:ea typeface="Arial"/>
              </a:rPr>
              <a:t> NON CONIUGATI</a:t>
            </a:r>
            <a:endParaRPr lang="en-US" sz="2400" b="0" strike="noStrike" spc="-1">
              <a:solidFill>
                <a:srgbClr val="000000"/>
              </a:solidFill>
              <a:uFill>
                <a:solidFill>
                  <a:srgbClr val="FFFFFF"/>
                </a:solidFill>
              </a:uFill>
              <a:latin typeface="Times New Roman"/>
            </a:endParaRPr>
          </a:p>
          <a:p>
            <a:pPr>
              <a:lnSpc>
                <a:spcPct val="100000"/>
              </a:lnSpc>
            </a:pPr>
            <a:r>
              <a:rPr lang="it-IT" sz="1000" b="0" strike="noStrike" spc="-1">
                <a:solidFill>
                  <a:srgbClr val="FFC000"/>
                </a:solidFill>
                <a:uFill>
                  <a:solidFill>
                    <a:srgbClr val="FFFFFF"/>
                  </a:solidFill>
                </a:uFill>
                <a:latin typeface="Verdana"/>
                <a:ea typeface="Arial"/>
              </a:rPr>
              <a:t> </a:t>
            </a:r>
            <a:endParaRPr lang="en-US" sz="1000" b="0" strike="noStrike" spc="-1">
              <a:solidFill>
                <a:srgbClr val="000000"/>
              </a:solidFill>
              <a:uFill>
                <a:solidFill>
                  <a:srgbClr val="FFFFFF"/>
                </a:solidFill>
              </a:uFill>
              <a:latin typeface="Times New Roman"/>
            </a:endParaRPr>
          </a:p>
          <a:p>
            <a:pPr>
              <a:lnSpc>
                <a:spcPct val="100000"/>
              </a:lnSpc>
            </a:pPr>
            <a:r>
              <a:rPr lang="it-IT" sz="2400" b="0" strike="noStrike" spc="-1">
                <a:solidFill>
                  <a:srgbClr val="FFC000"/>
                </a:solidFill>
                <a:uFill>
                  <a:solidFill>
                    <a:srgbClr val="FFFFFF"/>
                  </a:solidFill>
                </a:uFill>
                <a:latin typeface="Symbol"/>
                <a:ea typeface="Symbol"/>
              </a:rPr>
              <a:t></a:t>
            </a:r>
            <a:r>
              <a:rPr lang="it-IT" sz="2400" b="0" strike="noStrike" spc="-1">
                <a:solidFill>
                  <a:srgbClr val="FFC000"/>
                </a:solidFill>
                <a:uFill>
                  <a:solidFill>
                    <a:srgbClr val="FFFFFF"/>
                  </a:solidFill>
                </a:uFill>
                <a:latin typeface="Verdana"/>
                <a:ea typeface="Arial"/>
              </a:rPr>
              <a:t> CONIUGATI</a:t>
            </a:r>
            <a:endParaRPr lang="en-US" sz="2400" b="0" strike="noStrike" spc="-1">
              <a:solidFill>
                <a:srgbClr val="000000"/>
              </a:solidFill>
              <a:uFill>
                <a:solidFill>
                  <a:srgbClr val="FFFFFF"/>
                </a:solidFill>
              </a:uFill>
              <a:latin typeface="Times New Roman"/>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791640" y="2636640"/>
            <a:ext cx="5504040" cy="685800"/>
          </a:xfrm>
          <a:prstGeom prst="rect">
            <a:avLst/>
          </a:prstGeom>
          <a:noFill/>
          <a:ln>
            <a:noFill/>
          </a:ln>
        </p:spPr>
        <p:txBody>
          <a:bodyPr anchor="ctr"/>
          <a:lstStyle/>
          <a:p>
            <a:pPr algn="ctr">
              <a:lnSpc>
                <a:spcPct val="100000"/>
              </a:lnSpc>
            </a:pPr>
            <a:r>
              <a:rPr lang="en-US" sz="2800" b="0" strike="noStrike" spc="-1">
                <a:solidFill>
                  <a:srgbClr val="FFFFFF"/>
                </a:solidFill>
                <a:uFill>
                  <a:solidFill>
                    <a:srgbClr val="FFFFFF"/>
                  </a:solidFill>
                </a:uFill>
                <a:latin typeface="Verdana"/>
              </a:rPr>
              <a:t>Radioimmunotherapy (RAIT)</a:t>
            </a:r>
            <a:endParaRPr lang="en-US" sz="2800" b="0" strike="noStrike" spc="-1">
              <a:solidFill>
                <a:srgbClr val="000000"/>
              </a:solidFill>
              <a:uFill>
                <a:solidFill>
                  <a:srgbClr val="FFFFFF"/>
                </a:solidFill>
              </a:uFill>
              <a:latin typeface="Times New Roman"/>
            </a:endParaRPr>
          </a:p>
        </p:txBody>
      </p:sp>
      <p:sp>
        <p:nvSpPr>
          <p:cNvPr id="192" name="TextShape 2"/>
          <p:cNvSpPr txBox="1"/>
          <p:nvPr/>
        </p:nvSpPr>
        <p:spPr>
          <a:xfrm>
            <a:off x="534960" y="3212640"/>
            <a:ext cx="6337440" cy="3240360"/>
          </a:xfrm>
          <a:prstGeom prst="rect">
            <a:avLst/>
          </a:prstGeom>
          <a:noFill/>
          <a:ln>
            <a:noFill/>
          </a:ln>
        </p:spPr>
        <p:txBody>
          <a:bodyPr>
            <a:normAutofit/>
          </a:bodyPr>
          <a:lstStyle/>
          <a:p>
            <a:pPr marL="342720" indent="-342720">
              <a:lnSpc>
                <a:spcPct val="100000"/>
              </a:lnSpc>
              <a:spcBef>
                <a:spcPts val="499"/>
              </a:spcBef>
              <a:buClr>
                <a:srgbClr val="FFFFFF"/>
              </a:buClr>
              <a:buFont typeface="Verdana"/>
              <a:buChar char="•"/>
            </a:pPr>
            <a:r>
              <a:rPr lang="en-US" sz="2000" b="0" strike="noStrike" spc="-1">
                <a:solidFill>
                  <a:srgbClr val="FFFFFF"/>
                </a:solidFill>
                <a:uFill>
                  <a:solidFill>
                    <a:srgbClr val="FFFFFF"/>
                  </a:solidFill>
                </a:uFill>
                <a:latin typeface="Verdana"/>
              </a:rPr>
              <a:t>Selective for antigen that does not shed</a:t>
            </a:r>
            <a:endParaRPr lang="en-US" sz="2000" b="0" strike="noStrike" spc="-1">
              <a:solidFill>
                <a:srgbClr val="000000"/>
              </a:solidFill>
              <a:uFill>
                <a:solidFill>
                  <a:srgbClr val="FFFFFF"/>
                </a:solidFill>
              </a:uFill>
              <a:latin typeface="Times New Roman"/>
            </a:endParaRPr>
          </a:p>
          <a:p>
            <a:pPr marL="342720" indent="-342720">
              <a:lnSpc>
                <a:spcPct val="100000"/>
              </a:lnSpc>
              <a:spcBef>
                <a:spcPts val="499"/>
              </a:spcBef>
            </a:pPr>
            <a:endParaRPr lang="en-US" sz="2000" b="0" strike="noStrike" spc="-1">
              <a:solidFill>
                <a:srgbClr val="000000"/>
              </a:solidFill>
              <a:uFill>
                <a:solidFill>
                  <a:srgbClr val="FFFFFF"/>
                </a:solidFill>
              </a:uFill>
              <a:latin typeface="Times New Roman"/>
            </a:endParaRPr>
          </a:p>
          <a:p>
            <a:pPr marL="342720" indent="-342720">
              <a:lnSpc>
                <a:spcPct val="100000"/>
              </a:lnSpc>
              <a:spcBef>
                <a:spcPts val="499"/>
              </a:spcBef>
              <a:buClr>
                <a:srgbClr val="FFFFFF"/>
              </a:buClr>
              <a:buFont typeface="Verdana"/>
              <a:buChar char="•"/>
            </a:pPr>
            <a:r>
              <a:rPr lang="en-US" sz="2000" b="0" strike="noStrike" spc="-1">
                <a:solidFill>
                  <a:srgbClr val="FFFFFF"/>
                </a:solidFill>
                <a:uFill>
                  <a:solidFill>
                    <a:srgbClr val="FFFFFF"/>
                  </a:solidFill>
                </a:uFill>
                <a:latin typeface="Verdana"/>
              </a:rPr>
              <a:t>Ideal antigen should be selectively expressed on malignant cells</a:t>
            </a:r>
            <a:endParaRPr lang="en-US" sz="2000" b="0" strike="noStrike" spc="-1">
              <a:solidFill>
                <a:srgbClr val="000000"/>
              </a:solidFill>
              <a:uFill>
                <a:solidFill>
                  <a:srgbClr val="FFFFFF"/>
                </a:solidFill>
              </a:uFill>
              <a:latin typeface="Times New Roman"/>
            </a:endParaRPr>
          </a:p>
          <a:p>
            <a:pPr marL="742680" lvl="1" indent="-285480">
              <a:lnSpc>
                <a:spcPct val="100000"/>
              </a:lnSpc>
              <a:spcBef>
                <a:spcPts val="499"/>
              </a:spcBef>
              <a:buClr>
                <a:srgbClr val="FFFFFF"/>
              </a:buClr>
              <a:buFont typeface="Verdana"/>
              <a:buChar char="–"/>
            </a:pPr>
            <a:r>
              <a:rPr lang="en-US" sz="2000" b="0" strike="noStrike" spc="-1">
                <a:solidFill>
                  <a:srgbClr val="FFFFFF"/>
                </a:solidFill>
                <a:uFill>
                  <a:solidFill>
                    <a:srgbClr val="FFFFFF"/>
                  </a:solidFill>
                </a:uFill>
                <a:latin typeface="Verdana"/>
              </a:rPr>
              <a:t> radiation delivered preferentially to tumor</a:t>
            </a:r>
            <a:endParaRPr lang="en-US" sz="2000" b="0" strike="noStrike" spc="-1">
              <a:solidFill>
                <a:srgbClr val="000000"/>
              </a:solidFill>
              <a:uFill>
                <a:solidFill>
                  <a:srgbClr val="FFFFFF"/>
                </a:solidFill>
              </a:uFill>
              <a:latin typeface="Times New Roman"/>
            </a:endParaRPr>
          </a:p>
          <a:p>
            <a:pPr marL="742680" lvl="1" indent="-285480">
              <a:lnSpc>
                <a:spcPct val="100000"/>
              </a:lnSpc>
              <a:spcBef>
                <a:spcPts val="499"/>
              </a:spcBef>
              <a:buClr>
                <a:srgbClr val="FFFFFF"/>
              </a:buClr>
              <a:buFont typeface="Verdana"/>
              <a:buChar char="–"/>
            </a:pPr>
            <a:endParaRPr lang="en-US" sz="2000" b="0" strike="noStrike" spc="-1">
              <a:solidFill>
                <a:srgbClr val="000000"/>
              </a:solidFill>
              <a:uFill>
                <a:solidFill>
                  <a:srgbClr val="FFFFFF"/>
                </a:solidFill>
              </a:uFill>
              <a:latin typeface="Times New Roman"/>
            </a:endParaRPr>
          </a:p>
          <a:p>
            <a:pPr marL="342720" indent="-342720">
              <a:lnSpc>
                <a:spcPct val="100000"/>
              </a:lnSpc>
              <a:spcBef>
                <a:spcPts val="499"/>
              </a:spcBef>
              <a:buClr>
                <a:srgbClr val="FFFFFF"/>
              </a:buClr>
              <a:buFont typeface="Verdana"/>
              <a:buChar char="•"/>
            </a:pPr>
            <a:r>
              <a:rPr lang="en-US" sz="2000" b="0" strike="noStrike" spc="-1">
                <a:solidFill>
                  <a:srgbClr val="FFFFFF"/>
                </a:solidFill>
                <a:uFill>
                  <a:solidFill>
                    <a:srgbClr val="FFFFFF"/>
                  </a:solidFill>
                </a:uFill>
                <a:latin typeface="Verdana"/>
              </a:rPr>
              <a:t>Suitable radioisotope</a:t>
            </a:r>
            <a:endParaRPr lang="en-US" sz="2000" b="0" strike="noStrike" spc="-1">
              <a:solidFill>
                <a:srgbClr val="000000"/>
              </a:solidFill>
              <a:uFill>
                <a:solidFill>
                  <a:srgbClr val="FFFFFF"/>
                </a:solidFill>
              </a:uFill>
              <a:latin typeface="Times New Roman"/>
            </a:endParaRPr>
          </a:p>
        </p:txBody>
      </p:sp>
      <p:sp>
        <p:nvSpPr>
          <p:cNvPr id="193" name="Line 3"/>
          <p:cNvSpPr/>
          <p:nvPr/>
        </p:nvSpPr>
        <p:spPr>
          <a:xfrm flipV="1">
            <a:off x="7812720" y="4520880"/>
            <a:ext cx="0" cy="297360"/>
          </a:xfrm>
          <a:prstGeom prst="line">
            <a:avLst/>
          </a:prstGeom>
          <a:ln w="38160">
            <a:solidFill>
              <a:srgbClr val="000000"/>
            </a:solidFill>
            <a:miter/>
          </a:ln>
        </p:spPr>
        <p:style>
          <a:lnRef idx="0">
            <a:scrgbClr r="0" g="0" b="0"/>
          </a:lnRef>
          <a:fillRef idx="0">
            <a:scrgbClr r="0" g="0" b="0"/>
          </a:fillRef>
          <a:effectRef idx="0">
            <a:scrgbClr r="0" g="0" b="0"/>
          </a:effectRef>
          <a:fontRef idx="minor"/>
        </p:style>
      </p:sp>
      <p:sp>
        <p:nvSpPr>
          <p:cNvPr id="194" name="Line 4"/>
          <p:cNvSpPr/>
          <p:nvPr/>
        </p:nvSpPr>
        <p:spPr>
          <a:xfrm flipV="1">
            <a:off x="8209800" y="4520880"/>
            <a:ext cx="0" cy="297360"/>
          </a:xfrm>
          <a:prstGeom prst="line">
            <a:avLst/>
          </a:prstGeom>
          <a:ln w="38160">
            <a:solidFill>
              <a:srgbClr val="000000"/>
            </a:solidFill>
            <a:miter/>
          </a:ln>
        </p:spPr>
        <p:style>
          <a:lnRef idx="0">
            <a:scrgbClr r="0" g="0" b="0"/>
          </a:lnRef>
          <a:fillRef idx="0">
            <a:scrgbClr r="0" g="0" b="0"/>
          </a:fillRef>
          <a:effectRef idx="0">
            <a:scrgbClr r="0" g="0" b="0"/>
          </a:effectRef>
          <a:fontRef idx="minor"/>
        </p:style>
      </p:sp>
      <p:sp>
        <p:nvSpPr>
          <p:cNvPr id="195" name="Line 5"/>
          <p:cNvSpPr/>
          <p:nvPr/>
        </p:nvSpPr>
        <p:spPr>
          <a:xfrm flipH="1">
            <a:off x="7812720" y="4719240"/>
            <a:ext cx="397080" cy="0"/>
          </a:xfrm>
          <a:prstGeom prst="line">
            <a:avLst/>
          </a:prstGeom>
          <a:ln w="38160">
            <a:solidFill>
              <a:srgbClr val="000000"/>
            </a:solidFill>
            <a:miter/>
          </a:ln>
        </p:spPr>
        <p:style>
          <a:lnRef idx="0">
            <a:scrgbClr r="0" g="0" b="0"/>
          </a:lnRef>
          <a:fillRef idx="0">
            <a:scrgbClr r="0" g="0" b="0"/>
          </a:fillRef>
          <a:effectRef idx="0">
            <a:scrgbClr r="0" g="0" b="0"/>
          </a:effectRef>
          <a:fontRef idx="minor"/>
        </p:style>
      </p:sp>
      <p:sp>
        <p:nvSpPr>
          <p:cNvPr id="196" name="CustomShape 6"/>
          <p:cNvSpPr/>
          <p:nvPr/>
        </p:nvSpPr>
        <p:spPr>
          <a:xfrm rot="10800000">
            <a:off x="8309160" y="4574520"/>
            <a:ext cx="148320" cy="1464840"/>
          </a:xfrm>
          <a:prstGeom prst="cube">
            <a:avLst>
              <a:gd name="adj" fmla="val 25000"/>
            </a:avLst>
          </a:prstGeom>
          <a:solidFill>
            <a:srgbClr val="FF3300"/>
          </a:solidFill>
          <a:ln w="9360">
            <a:solidFill>
              <a:srgbClr val="000000"/>
            </a:solidFill>
            <a:miter/>
          </a:ln>
        </p:spPr>
        <p:style>
          <a:lnRef idx="0">
            <a:scrgbClr r="0" g="0" b="0"/>
          </a:lnRef>
          <a:fillRef idx="0">
            <a:scrgbClr r="0" g="0" b="0"/>
          </a:fillRef>
          <a:effectRef idx="0">
            <a:scrgbClr r="0" g="0" b="0"/>
          </a:effectRef>
          <a:fontRef idx="minor"/>
        </p:style>
      </p:sp>
      <p:sp>
        <p:nvSpPr>
          <p:cNvPr id="197" name="CustomShape 7"/>
          <p:cNvSpPr/>
          <p:nvPr/>
        </p:nvSpPr>
        <p:spPr>
          <a:xfrm rot="10800000">
            <a:off x="7912440" y="4574520"/>
            <a:ext cx="148320" cy="1464840"/>
          </a:xfrm>
          <a:prstGeom prst="cube">
            <a:avLst>
              <a:gd name="adj" fmla="val 25000"/>
            </a:avLst>
          </a:prstGeom>
          <a:solidFill>
            <a:srgbClr val="FF3300"/>
          </a:solidFill>
          <a:ln w="9360">
            <a:solidFill>
              <a:srgbClr val="000000"/>
            </a:solidFill>
            <a:miter/>
          </a:ln>
        </p:spPr>
        <p:style>
          <a:lnRef idx="0">
            <a:scrgbClr r="0" g="0" b="0"/>
          </a:lnRef>
          <a:fillRef idx="0">
            <a:scrgbClr r="0" g="0" b="0"/>
          </a:fillRef>
          <a:effectRef idx="0">
            <a:scrgbClr r="0" g="0" b="0"/>
          </a:effectRef>
          <a:fontRef idx="minor"/>
        </p:style>
      </p:sp>
      <p:sp>
        <p:nvSpPr>
          <p:cNvPr id="198" name="CustomShape 8"/>
          <p:cNvSpPr/>
          <p:nvPr/>
        </p:nvSpPr>
        <p:spPr>
          <a:xfrm rot="9092400">
            <a:off x="8624160" y="4554360"/>
            <a:ext cx="148320" cy="1098360"/>
          </a:xfrm>
          <a:prstGeom prst="cube">
            <a:avLst>
              <a:gd name="adj" fmla="val 25000"/>
            </a:avLst>
          </a:prstGeom>
          <a:solidFill>
            <a:srgbClr val="FF3300"/>
          </a:solidFill>
          <a:ln w="9360">
            <a:solidFill>
              <a:srgbClr val="000000"/>
            </a:solidFill>
            <a:miter/>
          </a:ln>
        </p:spPr>
        <p:style>
          <a:lnRef idx="0">
            <a:scrgbClr r="0" g="0" b="0"/>
          </a:lnRef>
          <a:fillRef idx="0">
            <a:scrgbClr r="0" g="0" b="0"/>
          </a:fillRef>
          <a:effectRef idx="0">
            <a:scrgbClr r="0" g="0" b="0"/>
          </a:effectRef>
          <a:fontRef idx="minor"/>
        </p:style>
      </p:sp>
      <p:sp>
        <p:nvSpPr>
          <p:cNvPr id="199" name="CustomShape 9"/>
          <p:cNvSpPr/>
          <p:nvPr/>
        </p:nvSpPr>
        <p:spPr>
          <a:xfrm rot="9092400">
            <a:off x="8363160" y="4695840"/>
            <a:ext cx="148320" cy="1098360"/>
          </a:xfrm>
          <a:prstGeom prst="cube">
            <a:avLst>
              <a:gd name="adj" fmla="val 25000"/>
            </a:avLst>
          </a:prstGeom>
          <a:solidFill>
            <a:srgbClr val="FF3300"/>
          </a:solidFill>
          <a:ln w="9360">
            <a:solidFill>
              <a:srgbClr val="000000"/>
            </a:solidFill>
            <a:miter/>
          </a:ln>
        </p:spPr>
        <p:style>
          <a:lnRef idx="0">
            <a:scrgbClr r="0" g="0" b="0"/>
          </a:lnRef>
          <a:fillRef idx="0">
            <a:scrgbClr r="0" g="0" b="0"/>
          </a:fillRef>
          <a:effectRef idx="0">
            <a:scrgbClr r="0" g="0" b="0"/>
          </a:effectRef>
          <a:fontRef idx="minor"/>
        </p:style>
      </p:sp>
      <p:sp>
        <p:nvSpPr>
          <p:cNvPr id="200" name="Line 10"/>
          <p:cNvSpPr/>
          <p:nvPr/>
        </p:nvSpPr>
        <p:spPr>
          <a:xfrm flipH="1">
            <a:off x="8493840" y="5189400"/>
            <a:ext cx="187920" cy="63720"/>
          </a:xfrm>
          <a:prstGeom prst="line">
            <a:avLst/>
          </a:prstGeom>
          <a:ln w="38160">
            <a:solidFill>
              <a:srgbClr val="000000"/>
            </a:solidFill>
            <a:miter/>
          </a:ln>
        </p:spPr>
        <p:style>
          <a:lnRef idx="0">
            <a:scrgbClr r="0" g="0" b="0"/>
          </a:lnRef>
          <a:fillRef idx="0">
            <a:scrgbClr r="0" g="0" b="0"/>
          </a:fillRef>
          <a:effectRef idx="0">
            <a:scrgbClr r="0" g="0" b="0"/>
          </a:effectRef>
          <a:fontRef idx="minor"/>
        </p:style>
      </p:sp>
      <p:sp>
        <p:nvSpPr>
          <p:cNvPr id="201" name="CustomShape 11"/>
          <p:cNvSpPr/>
          <p:nvPr/>
        </p:nvSpPr>
        <p:spPr>
          <a:xfrm rot="9092400" flipH="1">
            <a:off x="7286400" y="4564440"/>
            <a:ext cx="148320" cy="1098360"/>
          </a:xfrm>
          <a:prstGeom prst="cube">
            <a:avLst>
              <a:gd name="adj" fmla="val 25000"/>
            </a:avLst>
          </a:prstGeom>
          <a:solidFill>
            <a:srgbClr val="FF3300"/>
          </a:solidFill>
          <a:ln w="9360">
            <a:solidFill>
              <a:srgbClr val="000000"/>
            </a:solidFill>
            <a:miter/>
          </a:ln>
        </p:spPr>
        <p:style>
          <a:lnRef idx="0">
            <a:scrgbClr r="0" g="0" b="0"/>
          </a:lnRef>
          <a:fillRef idx="0">
            <a:scrgbClr r="0" g="0" b="0"/>
          </a:fillRef>
          <a:effectRef idx="0">
            <a:scrgbClr r="0" g="0" b="0"/>
          </a:effectRef>
          <a:fontRef idx="minor"/>
        </p:style>
      </p:sp>
      <p:sp>
        <p:nvSpPr>
          <p:cNvPr id="202" name="CustomShape 12"/>
          <p:cNvSpPr/>
          <p:nvPr/>
        </p:nvSpPr>
        <p:spPr>
          <a:xfrm rot="9092400" flipH="1">
            <a:off x="7547400" y="4705920"/>
            <a:ext cx="148320" cy="1098360"/>
          </a:xfrm>
          <a:prstGeom prst="cube">
            <a:avLst>
              <a:gd name="adj" fmla="val 25000"/>
            </a:avLst>
          </a:prstGeom>
          <a:solidFill>
            <a:srgbClr val="FF3300"/>
          </a:solidFill>
          <a:ln w="9360">
            <a:solidFill>
              <a:srgbClr val="000000"/>
            </a:solidFill>
            <a:miter/>
          </a:ln>
        </p:spPr>
        <p:style>
          <a:lnRef idx="0">
            <a:scrgbClr r="0" g="0" b="0"/>
          </a:lnRef>
          <a:fillRef idx="0">
            <a:scrgbClr r="0" g="0" b="0"/>
          </a:fillRef>
          <a:effectRef idx="0">
            <a:scrgbClr r="0" g="0" b="0"/>
          </a:effectRef>
          <a:fontRef idx="minor"/>
        </p:style>
      </p:sp>
      <p:sp>
        <p:nvSpPr>
          <p:cNvPr id="203" name="Line 13"/>
          <p:cNvSpPr/>
          <p:nvPr/>
        </p:nvSpPr>
        <p:spPr>
          <a:xfrm>
            <a:off x="7377840" y="5199480"/>
            <a:ext cx="187920" cy="6372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204" name="Picture 20" descr="Radioactivity"/>
          <p:cNvPicPr/>
          <p:nvPr/>
        </p:nvPicPr>
        <p:blipFill>
          <a:blip r:embed="rId2" cstate="print"/>
          <a:stretch/>
        </p:blipFill>
        <p:spPr>
          <a:xfrm>
            <a:off x="7015320" y="2781360"/>
            <a:ext cx="1014480" cy="875160"/>
          </a:xfrm>
          <a:prstGeom prst="rect">
            <a:avLst/>
          </a:prstGeom>
          <a:ln>
            <a:noFill/>
          </a:ln>
        </p:spPr>
      </p:pic>
      <p:sp>
        <p:nvSpPr>
          <p:cNvPr id="205" name="CustomShape 14"/>
          <p:cNvSpPr/>
          <p:nvPr/>
        </p:nvSpPr>
        <p:spPr>
          <a:xfrm>
            <a:off x="496800" y="6137280"/>
            <a:ext cx="2066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06" name="CustomShape 15"/>
          <p:cNvSpPr/>
          <p:nvPr/>
        </p:nvSpPr>
        <p:spPr>
          <a:xfrm>
            <a:off x="5862960" y="6093000"/>
            <a:ext cx="3983040" cy="307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1400" b="0" strike="noStrike" spc="-1">
                <a:solidFill>
                  <a:srgbClr val="FFFFFF"/>
                </a:solidFill>
                <a:uFill>
                  <a:solidFill>
                    <a:srgbClr val="FFFFFF"/>
                  </a:solidFill>
                </a:uFill>
                <a:latin typeface="Verdana"/>
              </a:rPr>
              <a:t>Silverman et al (2004)  Chinn et al (2003)</a:t>
            </a:r>
            <a:endParaRPr lang="en-US" sz="1400" b="0" strike="noStrike" spc="-1">
              <a:solidFill>
                <a:srgbClr val="000000"/>
              </a:solidFill>
              <a:uFill>
                <a:solidFill>
                  <a:srgbClr val="FFFFFF"/>
                </a:solidFill>
              </a:uFill>
              <a:latin typeface="Times New Roman"/>
            </a:endParaRPr>
          </a:p>
        </p:txBody>
      </p:sp>
      <p:sp>
        <p:nvSpPr>
          <p:cNvPr id="207" name="CustomShape 16"/>
          <p:cNvSpPr/>
          <p:nvPr/>
        </p:nvSpPr>
        <p:spPr>
          <a:xfrm>
            <a:off x="174600" y="1052640"/>
            <a:ext cx="9858240" cy="1571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0"/>
          <a:lstStyle/>
          <a:p>
            <a:pPr algn="ctr">
              <a:lnSpc>
                <a:spcPct val="100000"/>
              </a:lnSpc>
            </a:pPr>
            <a:r>
              <a:rPr lang="it-IT" sz="2000" b="0" strike="noStrike" spc="-1">
                <a:solidFill>
                  <a:srgbClr val="FFFFFF"/>
                </a:solidFill>
                <a:uFill>
                  <a:solidFill>
                    <a:srgbClr val="FFFFFF"/>
                  </a:solidFill>
                </a:uFill>
                <a:latin typeface="Verdana"/>
                <a:ea typeface="Arial"/>
              </a:rPr>
              <a:t>(RADIOISOTOPI, TOSSINE, ENZIMI, CHELANTI)</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00"/>
                </a:solidFill>
                <a:uFill>
                  <a:solidFill>
                    <a:srgbClr val="FFFFFF"/>
                  </a:solidFill>
                </a:uFill>
                <a:latin typeface="Verdana"/>
                <a:ea typeface="Arial"/>
              </a:rPr>
              <a:t> </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Verdana"/>
                <a:ea typeface="Arial"/>
              </a:rPr>
              <a:t>La sostanza legata all’anticorpo è portata in alta concentrazione al</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Verdana"/>
                <a:ea typeface="Arial"/>
              </a:rPr>
              <a:t>   sito del tumore.</a:t>
            </a:r>
            <a:endParaRPr lang="en-US" sz="2000" b="0" strike="noStrike" spc="-1">
              <a:solidFill>
                <a:srgbClr val="000000"/>
              </a:solidFill>
              <a:uFill>
                <a:solidFill>
                  <a:srgbClr val="FFFFFF"/>
                </a:solidFill>
              </a:uFill>
              <a:latin typeface="Times New Roman"/>
            </a:endParaRPr>
          </a:p>
          <a:p>
            <a:pPr algn="ctr">
              <a:lnSpc>
                <a:spcPct val="100000"/>
              </a:lnSpc>
            </a:pPr>
            <a:endParaRPr lang="en-US" sz="2000" b="0" strike="noStrike" spc="-1">
              <a:solidFill>
                <a:srgbClr val="000000"/>
              </a:solidFill>
              <a:uFill>
                <a:solidFill>
                  <a:srgbClr val="FFFFFF"/>
                </a:solidFill>
              </a:uFill>
              <a:latin typeface="Times New Roman"/>
            </a:endParaRPr>
          </a:p>
        </p:txBody>
      </p:sp>
      <p:sp>
        <p:nvSpPr>
          <p:cNvPr id="208" name="CustomShape 17"/>
          <p:cNvSpPr/>
          <p:nvPr/>
        </p:nvSpPr>
        <p:spPr>
          <a:xfrm>
            <a:off x="0" y="189000"/>
            <a:ext cx="10287000" cy="947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0" strike="noStrike" spc="-1">
                <a:solidFill>
                  <a:srgbClr val="FFC000"/>
                </a:solidFill>
                <a:uFill>
                  <a:solidFill>
                    <a:srgbClr val="FFFFFF"/>
                  </a:solidFill>
                </a:uFill>
                <a:latin typeface="Verdana"/>
                <a:ea typeface="Verdana"/>
              </a:rPr>
              <a:t>ANTICORPI MONOCLONALI CONIUGATI</a:t>
            </a:r>
            <a:endParaRPr lang="en-US" sz="2800" b="0" strike="noStrike" spc="-1">
              <a:solidFill>
                <a:srgbClr val="000000"/>
              </a:solidFill>
              <a:uFill>
                <a:solidFill>
                  <a:srgbClr val="FFFFFF"/>
                </a:solidFill>
              </a:uFill>
              <a:latin typeface="Times New Roman"/>
            </a:endParaRPr>
          </a:p>
          <a:p>
            <a:pPr>
              <a:lnSpc>
                <a:spcPct val="100000"/>
              </a:lnSpc>
            </a:pPr>
            <a:endParaRPr lang="en-US" sz="2800" b="0" strike="noStrike" spc="-1">
              <a:solidFill>
                <a:srgbClr val="000000"/>
              </a:solidFill>
              <a:uFill>
                <a:solidFill>
                  <a:srgbClr val="FFFFFF"/>
                </a:solidFill>
              </a:uFill>
              <a:latin typeface="Times New Roman"/>
            </a:endParaRPr>
          </a:p>
        </p:txBody>
      </p:sp>
      <p:sp>
        <p:nvSpPr>
          <p:cNvPr id="209" name="Line 18"/>
          <p:cNvSpPr/>
          <p:nvPr/>
        </p:nvSpPr>
        <p:spPr>
          <a:xfrm>
            <a:off x="390600" y="907920"/>
            <a:ext cx="9361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822240" y="5038560"/>
            <a:ext cx="8577360" cy="1618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Clr>
                <a:srgbClr val="FFFFFF"/>
              </a:buClr>
              <a:buFont typeface="Symbol" charset="2"/>
              <a:buChar char=""/>
            </a:pPr>
            <a:r>
              <a:rPr lang="it-IT" sz="2000" b="0" strike="noStrike" spc="-1">
                <a:solidFill>
                  <a:srgbClr val="FFFFFF"/>
                </a:solidFill>
                <a:uFill>
                  <a:solidFill>
                    <a:srgbClr val="FFFFFF"/>
                  </a:solidFill>
                </a:uFill>
                <a:latin typeface="Verdana"/>
                <a:ea typeface="Arial"/>
              </a:rPr>
              <a:t> Reclutamento e attivazione di cellule effettrici attraverso</a:t>
            </a:r>
            <a:endParaRPr lang="en-US" sz="2000" b="0" strike="noStrike" spc="-1">
              <a:solidFill>
                <a:srgbClr val="000000"/>
              </a:solidFill>
              <a:uFill>
                <a:solidFill>
                  <a:srgbClr val="FFFFFF"/>
                </a:solidFill>
              </a:uFill>
              <a:latin typeface="Times New Roman"/>
            </a:endParaRPr>
          </a:p>
          <a:p>
            <a:pPr>
              <a:lnSpc>
                <a:spcPct val="100000"/>
              </a:lnSpc>
            </a:pPr>
            <a:r>
              <a:rPr lang="it-IT" sz="2000" b="0" strike="noStrike" spc="-1">
                <a:solidFill>
                  <a:srgbClr val="FFFFFF"/>
                </a:solidFill>
                <a:uFill>
                  <a:solidFill>
                    <a:srgbClr val="FFFFFF"/>
                  </a:solidFill>
                </a:uFill>
                <a:latin typeface="Verdana"/>
                <a:ea typeface="Arial"/>
              </a:rPr>
              <a:t>     citotossicità cellulo-mediata anticorpo-dipendente</a:t>
            </a:r>
            <a:endParaRPr lang="en-US" sz="2000" b="0" strike="noStrike" spc="-1">
              <a:solidFill>
                <a:srgbClr val="000000"/>
              </a:solidFill>
              <a:uFill>
                <a:solidFill>
                  <a:srgbClr val="FFFFFF"/>
                </a:solidFill>
              </a:uFill>
              <a:latin typeface="Times New Roman"/>
            </a:endParaRPr>
          </a:p>
          <a:p>
            <a:pPr>
              <a:lnSpc>
                <a:spcPct val="100000"/>
              </a:lnSpc>
            </a:pPr>
            <a:r>
              <a:rPr lang="it-IT" sz="2000" b="0" strike="noStrike" spc="-1">
                <a:solidFill>
                  <a:srgbClr val="FFFFFF"/>
                </a:solidFill>
                <a:uFill>
                  <a:solidFill>
                    <a:srgbClr val="FFFFFF"/>
                  </a:solidFill>
                </a:uFill>
                <a:latin typeface="Verdana"/>
                <a:ea typeface="Arial"/>
              </a:rPr>
              <a:t> </a:t>
            </a:r>
            <a:r>
              <a:rPr lang="it-IT" sz="2000" b="0" strike="noStrike" spc="-1">
                <a:solidFill>
                  <a:srgbClr val="FFFFFF"/>
                </a:solidFill>
                <a:uFill>
                  <a:solidFill>
                    <a:srgbClr val="FFFFFF"/>
                  </a:solidFill>
                </a:uFill>
                <a:latin typeface="Symbol"/>
                <a:ea typeface="Symbol"/>
              </a:rPr>
              <a:t></a:t>
            </a:r>
            <a:r>
              <a:rPr lang="it-IT" sz="2000" b="0" strike="noStrike" spc="-1">
                <a:solidFill>
                  <a:srgbClr val="FFFFFF"/>
                </a:solidFill>
                <a:uFill>
                  <a:solidFill>
                    <a:srgbClr val="FFFFFF"/>
                  </a:solidFill>
                </a:uFill>
                <a:latin typeface="Verdana"/>
                <a:ea typeface="Arial"/>
              </a:rPr>
              <a:t> Citotossicità complemento dipendente</a:t>
            </a:r>
            <a:endParaRPr lang="en-US" sz="2000" b="0" strike="noStrike" spc="-1">
              <a:solidFill>
                <a:srgbClr val="000000"/>
              </a:solidFill>
              <a:uFill>
                <a:solidFill>
                  <a:srgbClr val="FFFFFF"/>
                </a:solidFill>
              </a:uFill>
              <a:latin typeface="Times New Roman"/>
            </a:endParaRPr>
          </a:p>
          <a:p>
            <a:pPr>
              <a:lnSpc>
                <a:spcPct val="100000"/>
              </a:lnSpc>
            </a:pPr>
            <a:r>
              <a:rPr lang="it-IT" sz="2000" b="0" strike="noStrike" spc="-1">
                <a:solidFill>
                  <a:srgbClr val="FFFFFF"/>
                </a:solidFill>
                <a:uFill>
                  <a:solidFill>
                    <a:srgbClr val="FFFFFF"/>
                  </a:solidFill>
                </a:uFill>
                <a:latin typeface="Verdana"/>
                <a:ea typeface="Arial"/>
              </a:rPr>
              <a:t> </a:t>
            </a:r>
            <a:r>
              <a:rPr lang="it-IT" sz="2000" b="0" strike="noStrike" spc="-1">
                <a:solidFill>
                  <a:srgbClr val="FFFFFF"/>
                </a:solidFill>
                <a:uFill>
                  <a:solidFill>
                    <a:srgbClr val="FFFFFF"/>
                  </a:solidFill>
                </a:uFill>
                <a:latin typeface="Symbol"/>
                <a:ea typeface="Symbol"/>
              </a:rPr>
              <a:t></a:t>
            </a:r>
            <a:r>
              <a:rPr lang="it-IT" sz="2000" b="0" strike="noStrike" spc="-1">
                <a:solidFill>
                  <a:srgbClr val="FFFFFF"/>
                </a:solidFill>
                <a:uFill>
                  <a:solidFill>
                    <a:srgbClr val="FFFFFF"/>
                  </a:solidFill>
                </a:uFill>
                <a:latin typeface="Verdana"/>
                <a:ea typeface="Arial"/>
              </a:rPr>
              <a:t> Blocco dell’interazione ligando-recettore</a:t>
            </a:r>
            <a:endParaRPr lang="en-US" sz="2000" b="0" strike="noStrike" spc="-1">
              <a:solidFill>
                <a:srgbClr val="000000"/>
              </a:solidFill>
              <a:uFill>
                <a:solidFill>
                  <a:srgbClr val="FFFFFF"/>
                </a:solidFill>
              </a:uFill>
              <a:latin typeface="Times New Roman"/>
            </a:endParaRPr>
          </a:p>
          <a:p>
            <a:pPr>
              <a:lnSpc>
                <a:spcPct val="100000"/>
              </a:lnSpc>
            </a:pPr>
            <a:r>
              <a:rPr lang="it-IT" sz="2000" b="0" strike="noStrike" spc="-1">
                <a:solidFill>
                  <a:srgbClr val="FFFFFF"/>
                </a:solidFill>
                <a:uFill>
                  <a:solidFill>
                    <a:srgbClr val="FFFFFF"/>
                  </a:solidFill>
                </a:uFill>
                <a:latin typeface="Verdana"/>
                <a:ea typeface="Arial"/>
              </a:rPr>
              <a:t> </a:t>
            </a:r>
            <a:r>
              <a:rPr lang="it-IT" sz="2000" b="0" strike="noStrike" spc="-1">
                <a:solidFill>
                  <a:srgbClr val="FFFFFF"/>
                </a:solidFill>
                <a:uFill>
                  <a:solidFill>
                    <a:srgbClr val="FFFFFF"/>
                  </a:solidFill>
                </a:uFill>
                <a:latin typeface="Symbol"/>
                <a:ea typeface="Symbol"/>
              </a:rPr>
              <a:t></a:t>
            </a:r>
            <a:r>
              <a:rPr lang="it-IT" sz="2000" b="0" strike="noStrike" spc="-1">
                <a:solidFill>
                  <a:srgbClr val="FFFFFF"/>
                </a:solidFill>
                <a:uFill>
                  <a:solidFill>
                    <a:srgbClr val="FFFFFF"/>
                  </a:solidFill>
                </a:uFill>
                <a:latin typeface="Verdana"/>
                <a:ea typeface="Arial"/>
              </a:rPr>
              <a:t> Induzione dell’apoptosi</a:t>
            </a:r>
            <a:endParaRPr lang="en-US" sz="2000" b="0" strike="noStrike" spc="-1">
              <a:solidFill>
                <a:srgbClr val="000000"/>
              </a:solidFill>
              <a:uFill>
                <a:solidFill>
                  <a:srgbClr val="FFFFFF"/>
                </a:solidFill>
              </a:uFill>
              <a:latin typeface="Times New Roman"/>
            </a:endParaRPr>
          </a:p>
        </p:txBody>
      </p:sp>
      <p:sp>
        <p:nvSpPr>
          <p:cNvPr id="211" name="Line 2"/>
          <p:cNvSpPr/>
          <p:nvPr/>
        </p:nvSpPr>
        <p:spPr>
          <a:xfrm>
            <a:off x="390600" y="765000"/>
            <a:ext cx="9361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212" name="CustomShape 3"/>
          <p:cNvSpPr/>
          <p:nvPr/>
        </p:nvSpPr>
        <p:spPr>
          <a:xfrm>
            <a:off x="1039680" y="836640"/>
            <a:ext cx="8425080" cy="764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200" b="0" strike="noStrike" spc="-1">
                <a:solidFill>
                  <a:srgbClr val="FFFFFF"/>
                </a:solidFill>
                <a:uFill>
                  <a:solidFill>
                    <a:srgbClr val="FFFFFF"/>
                  </a:solidFill>
                </a:uFill>
                <a:latin typeface="Verdana"/>
                <a:ea typeface="Arial"/>
              </a:rPr>
              <a:t>Gli anticorpi non coniugati causano la morte delle cellule tumorali con i seguenti meccanismi:</a:t>
            </a:r>
            <a:endParaRPr lang="en-US" sz="2200" b="0" strike="noStrike" spc="-1">
              <a:solidFill>
                <a:srgbClr val="000000"/>
              </a:solidFill>
              <a:uFill>
                <a:solidFill>
                  <a:srgbClr val="FFFFFF"/>
                </a:solidFill>
              </a:uFill>
              <a:latin typeface="Times New Roman"/>
            </a:endParaRPr>
          </a:p>
        </p:txBody>
      </p:sp>
      <p:sp>
        <p:nvSpPr>
          <p:cNvPr id="213" name="CustomShape 4"/>
          <p:cNvSpPr/>
          <p:nvPr/>
        </p:nvSpPr>
        <p:spPr>
          <a:xfrm>
            <a:off x="822240" y="189000"/>
            <a:ext cx="881712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0" strike="noStrike" spc="-1">
                <a:solidFill>
                  <a:srgbClr val="FFFF00"/>
                </a:solidFill>
                <a:uFill>
                  <a:solidFill>
                    <a:srgbClr val="FFFFFF"/>
                  </a:solidFill>
                </a:uFill>
                <a:latin typeface="Verdana"/>
                <a:ea typeface="Arial"/>
              </a:rPr>
              <a:t>ANTICORPI MONOCLONALI NON CONIUGATI</a:t>
            </a:r>
            <a:endParaRPr lang="en-US" sz="2800" b="0" strike="noStrike" spc="-1">
              <a:solidFill>
                <a:srgbClr val="000000"/>
              </a:solidFill>
              <a:uFill>
                <a:solidFill>
                  <a:srgbClr val="FFFFFF"/>
                </a:solidFill>
              </a:uFill>
              <a:latin typeface="Times New Roman"/>
            </a:endParaRPr>
          </a:p>
        </p:txBody>
      </p:sp>
      <p:pic>
        <p:nvPicPr>
          <p:cNvPr id="214" name="Picture 5"/>
          <p:cNvPicPr/>
          <p:nvPr/>
        </p:nvPicPr>
        <p:blipFill>
          <a:blip r:embed="rId3" cstate="print"/>
          <a:stretch/>
        </p:blipFill>
        <p:spPr>
          <a:xfrm>
            <a:off x="2695680" y="1700280"/>
            <a:ext cx="4597200" cy="3168720"/>
          </a:xfrm>
          <a:prstGeom prst="rect">
            <a:avLst/>
          </a:prstGeom>
          <a:ln w="9360">
            <a:solidFill>
              <a:srgbClr val="FFFFFF"/>
            </a:solidFill>
            <a:miter/>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out" filter="box(in)">
                                      <p:cBhvr additive="repl">
                                        <p:cTn id="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 name="Table 1"/>
          <p:cNvGraphicFramePr/>
          <p:nvPr/>
        </p:nvGraphicFramePr>
        <p:xfrm>
          <a:off x="390600" y="907920"/>
          <a:ext cx="9648720" cy="4237320"/>
        </p:xfrm>
        <a:graphic>
          <a:graphicData uri="http://schemas.openxmlformats.org/drawingml/2006/table">
            <a:tbl>
              <a:tblPr/>
              <a:tblGrid>
                <a:gridCol w="4248000"/>
                <a:gridCol w="5400720"/>
              </a:tblGrid>
              <a:tr h="1433160">
                <a:tc>
                  <a:txBody>
                    <a:bodyPr/>
                    <a:lstStyle/>
                    <a:p>
                      <a:pPr algn="ctr">
                        <a:lnSpc>
                          <a:spcPct val="100000"/>
                        </a:lnSpc>
                        <a:spcBef>
                          <a:spcPts val="598"/>
                        </a:spcBef>
                      </a:pPr>
                      <a:r>
                        <a:rPr lang="it-IT" sz="2400" b="0" strike="noStrike" spc="-1">
                          <a:solidFill>
                            <a:srgbClr val="00FF00"/>
                          </a:solidFill>
                          <a:uFill>
                            <a:solidFill>
                              <a:srgbClr val="FFFFFF"/>
                            </a:solidFill>
                          </a:uFill>
                          <a:latin typeface="Verdana"/>
                        </a:rPr>
                        <a:t>ANTICORPI MONOCLONALI</a:t>
                      </a:r>
                      <a:endParaRPr lang="en-US" sz="2400" b="0" strike="noStrike" spc="-1">
                        <a:solidFill>
                          <a:srgbClr val="000000"/>
                        </a:solidFill>
                        <a:uFill>
                          <a:solidFill>
                            <a:srgbClr val="FFFFFF"/>
                          </a:solidFill>
                        </a:uFill>
                        <a:latin typeface="Times New Roman"/>
                      </a:endParaRPr>
                    </a:p>
                    <a:p>
                      <a:pPr algn="ctr">
                        <a:lnSpc>
                          <a:spcPct val="100000"/>
                        </a:lnSpc>
                        <a:spcBef>
                          <a:spcPts val="598"/>
                        </a:spcBef>
                      </a:pPr>
                      <a:r>
                        <a:rPr lang="it-IT" sz="2400" b="0" strike="noStrike" spc="-1">
                          <a:solidFill>
                            <a:srgbClr val="00FF00"/>
                          </a:solidFill>
                          <a:uFill>
                            <a:solidFill>
                              <a:srgbClr val="FFFFFF"/>
                            </a:solidFill>
                          </a:uFill>
                          <a:latin typeface="Verdana"/>
                        </a:rPr>
                        <a:t>(</a:t>
                      </a:r>
                      <a:r>
                        <a:rPr lang="it-IT" sz="2400" b="0" strike="noStrike" spc="-1">
                          <a:solidFill>
                            <a:srgbClr val="00FF00"/>
                          </a:solidFill>
                          <a:uFill>
                            <a:solidFill>
                              <a:srgbClr val="FFFFFF"/>
                            </a:solidFill>
                          </a:uFill>
                          <a:latin typeface="Symbol"/>
                          <a:ea typeface="Symbol"/>
                        </a:rPr>
                        <a:t></a:t>
                      </a:r>
                      <a:r>
                        <a:rPr lang="it-IT" sz="2400" b="0" strike="noStrike" spc="-1">
                          <a:solidFill>
                            <a:srgbClr val="00FF00"/>
                          </a:solidFill>
                          <a:uFill>
                            <a:solidFill>
                              <a:srgbClr val="FFFFFF"/>
                            </a:solidFill>
                          </a:uFill>
                          <a:latin typeface="Verdana"/>
                        </a:rPr>
                        <a:t> bersaglio molecolare)</a:t>
                      </a:r>
                      <a:endParaRPr lang="en-US" sz="2400" b="0" strike="noStrike" spc="-1">
                        <a:solidFill>
                          <a:srgbClr val="000000"/>
                        </a:solidFill>
                        <a:uFill>
                          <a:solidFill>
                            <a:srgbClr val="FFFFFF"/>
                          </a:solidFill>
                        </a:uFill>
                        <a:latin typeface="Times New Roman"/>
                      </a:endParaRPr>
                    </a:p>
                  </a:txBody>
                  <a:tcPr marL="90000" marR="90000">
                    <a:noFill/>
                  </a:tcPr>
                </a:tc>
                <a:tc>
                  <a:txBody>
                    <a:bodyPr/>
                    <a:lstStyle/>
                    <a:p>
                      <a:pPr algn="ctr">
                        <a:lnSpc>
                          <a:spcPct val="100000"/>
                        </a:lnSpc>
                        <a:spcBef>
                          <a:spcPts val="598"/>
                        </a:spcBef>
                      </a:pPr>
                      <a:r>
                        <a:rPr lang="it-IT" sz="2400" b="0" strike="noStrike" spc="-1">
                          <a:solidFill>
                            <a:srgbClr val="00FF00"/>
                          </a:solidFill>
                          <a:uFill>
                            <a:solidFill>
                              <a:srgbClr val="FFFFFF"/>
                            </a:solidFill>
                          </a:uFill>
                          <a:latin typeface="Verdana"/>
                        </a:rPr>
                        <a:t>INIBITORI TRASDUZIONE DEL SEGNALE </a:t>
                      </a:r>
                      <a:endParaRPr lang="en-US" sz="2400" b="0" strike="noStrike" spc="-1">
                        <a:solidFill>
                          <a:srgbClr val="000000"/>
                        </a:solidFill>
                        <a:uFill>
                          <a:solidFill>
                            <a:srgbClr val="FFFFFF"/>
                          </a:solidFill>
                        </a:uFill>
                        <a:latin typeface="Times New Roman"/>
                      </a:endParaRPr>
                    </a:p>
                    <a:p>
                      <a:pPr algn="ctr">
                        <a:lnSpc>
                          <a:spcPct val="100000"/>
                        </a:lnSpc>
                        <a:spcBef>
                          <a:spcPts val="598"/>
                        </a:spcBef>
                      </a:pPr>
                      <a:r>
                        <a:rPr lang="it-IT" sz="2400" b="0" strike="noStrike" spc="-1">
                          <a:solidFill>
                            <a:srgbClr val="00FF00"/>
                          </a:solidFill>
                          <a:uFill>
                            <a:solidFill>
                              <a:srgbClr val="FFFFFF"/>
                            </a:solidFill>
                          </a:uFill>
                          <a:latin typeface="Verdana"/>
                        </a:rPr>
                        <a:t>(</a:t>
                      </a:r>
                      <a:r>
                        <a:rPr lang="it-IT" sz="2400" b="0" strike="noStrike" spc="-1">
                          <a:solidFill>
                            <a:srgbClr val="00FF00"/>
                          </a:solidFill>
                          <a:uFill>
                            <a:solidFill>
                              <a:srgbClr val="FFFFFF"/>
                            </a:solidFill>
                          </a:uFill>
                          <a:latin typeface="Symbol"/>
                          <a:ea typeface="Symbol"/>
                        </a:rPr>
                        <a:t></a:t>
                      </a:r>
                      <a:r>
                        <a:rPr lang="it-IT" sz="2400" b="0" strike="noStrike" spc="-1">
                          <a:solidFill>
                            <a:srgbClr val="00FF00"/>
                          </a:solidFill>
                          <a:uFill>
                            <a:solidFill>
                              <a:srgbClr val="FFFFFF"/>
                            </a:solidFill>
                          </a:uFill>
                          <a:latin typeface="Verdana"/>
                        </a:rPr>
                        <a:t> bersaglio molecolare)</a:t>
                      </a:r>
                      <a:endParaRPr lang="en-US" sz="2400" b="0" strike="noStrike" spc="-1">
                        <a:solidFill>
                          <a:srgbClr val="000000"/>
                        </a:solidFill>
                        <a:uFill>
                          <a:solidFill>
                            <a:srgbClr val="FFFFFF"/>
                          </a:solidFill>
                        </a:uFill>
                        <a:latin typeface="Times New Roman"/>
                      </a:endParaRPr>
                    </a:p>
                  </a:txBody>
                  <a:tcPr marL="90000" marR="90000">
                    <a:noFill/>
                  </a:tcPr>
                </a:tc>
              </a:tr>
              <a:tr h="2804040">
                <a:tc>
                  <a:txBody>
                    <a:bodyPr/>
                    <a:lstStyle/>
                    <a:p>
                      <a:pPr>
                        <a:lnSpc>
                          <a:spcPct val="100000"/>
                        </a:lnSpc>
                        <a:spcBef>
                          <a:spcPts val="598"/>
                        </a:spcBef>
                      </a:pPr>
                      <a:r>
                        <a:rPr lang="it-IT" sz="2400" b="0" strike="noStrike" spc="-1">
                          <a:solidFill>
                            <a:srgbClr val="FFFFFF"/>
                          </a:solidFill>
                          <a:uFill>
                            <a:solidFill>
                              <a:srgbClr val="FFFFFF"/>
                            </a:solidFill>
                          </a:uFill>
                          <a:latin typeface="Verdana"/>
                        </a:rPr>
                        <a:t>Rituximab         (</a:t>
                      </a:r>
                      <a:r>
                        <a:rPr lang="it-IT" sz="2400" b="0" strike="noStrike" spc="-1">
                          <a:solidFill>
                            <a:srgbClr val="FFFFFF"/>
                          </a:solidFill>
                          <a:uFill>
                            <a:solidFill>
                              <a:srgbClr val="FFFFFF"/>
                            </a:solidFill>
                          </a:uFill>
                          <a:latin typeface="Symbol"/>
                          <a:ea typeface="Symbol"/>
                        </a:rPr>
                        <a:t></a:t>
                      </a:r>
                      <a:r>
                        <a:rPr lang="it-IT" sz="2400" b="0" strike="noStrike" spc="-1">
                          <a:solidFill>
                            <a:srgbClr val="FFFFFF"/>
                          </a:solidFill>
                          <a:uFill>
                            <a:solidFill>
                              <a:srgbClr val="FFFFFF"/>
                            </a:solidFill>
                          </a:uFill>
                          <a:latin typeface="Verdana"/>
                        </a:rPr>
                        <a:t> CD20) Trastuzumab     (</a:t>
                      </a:r>
                      <a:r>
                        <a:rPr lang="it-IT" sz="2400" b="0" strike="noStrike" spc="-1">
                          <a:solidFill>
                            <a:srgbClr val="FFFFFF"/>
                          </a:solidFill>
                          <a:uFill>
                            <a:solidFill>
                              <a:srgbClr val="FFFFFF"/>
                            </a:solidFill>
                          </a:uFill>
                          <a:latin typeface="Symbol"/>
                          <a:ea typeface="Symbol"/>
                        </a:rPr>
                        <a:t></a:t>
                      </a:r>
                      <a:r>
                        <a:rPr lang="it-IT" sz="2400" b="0" strike="noStrike" spc="-1">
                          <a:solidFill>
                            <a:srgbClr val="FFFFFF"/>
                          </a:solidFill>
                          <a:uFill>
                            <a:solidFill>
                              <a:srgbClr val="FFFFFF"/>
                            </a:solidFill>
                          </a:uFill>
                          <a:latin typeface="Verdana"/>
                        </a:rPr>
                        <a:t> HER2) Alemtuzumab    (</a:t>
                      </a:r>
                      <a:r>
                        <a:rPr lang="it-IT" sz="2400" b="0" strike="noStrike" spc="-1">
                          <a:solidFill>
                            <a:srgbClr val="FFFFFF"/>
                          </a:solidFill>
                          <a:uFill>
                            <a:solidFill>
                              <a:srgbClr val="FFFFFF"/>
                            </a:solidFill>
                          </a:uFill>
                          <a:latin typeface="Symbol"/>
                          <a:ea typeface="Symbol"/>
                        </a:rPr>
                        <a:t></a:t>
                      </a:r>
                      <a:r>
                        <a:rPr lang="it-IT" sz="2400" b="0" strike="noStrike" spc="-1">
                          <a:solidFill>
                            <a:srgbClr val="FFFFFF"/>
                          </a:solidFill>
                          <a:uFill>
                            <a:solidFill>
                              <a:srgbClr val="FFFFFF"/>
                            </a:solidFill>
                          </a:uFill>
                          <a:latin typeface="Verdana"/>
                        </a:rPr>
                        <a:t> CD52) Cetuximab        (</a:t>
                      </a:r>
                      <a:r>
                        <a:rPr lang="it-IT" sz="2400" b="0" strike="noStrike" spc="-1">
                          <a:solidFill>
                            <a:srgbClr val="FFFFFF"/>
                          </a:solidFill>
                          <a:uFill>
                            <a:solidFill>
                              <a:srgbClr val="FFFFFF"/>
                            </a:solidFill>
                          </a:uFill>
                          <a:latin typeface="Symbol"/>
                          <a:ea typeface="Symbol"/>
                        </a:rPr>
                        <a:t></a:t>
                      </a:r>
                      <a:r>
                        <a:rPr lang="it-IT" sz="2400" b="0" strike="noStrike" spc="-1">
                          <a:solidFill>
                            <a:srgbClr val="FFFFFF"/>
                          </a:solidFill>
                          <a:uFill>
                            <a:solidFill>
                              <a:srgbClr val="FFFFFF"/>
                            </a:solidFill>
                          </a:uFill>
                          <a:latin typeface="Verdana"/>
                        </a:rPr>
                        <a:t> EGFR) Bevacizumab    (</a:t>
                      </a:r>
                      <a:r>
                        <a:rPr lang="it-IT" sz="2400" b="0" strike="noStrike" spc="-1">
                          <a:solidFill>
                            <a:srgbClr val="FFFFFF"/>
                          </a:solidFill>
                          <a:uFill>
                            <a:solidFill>
                              <a:srgbClr val="FFFFFF"/>
                            </a:solidFill>
                          </a:uFill>
                          <a:latin typeface="Symbol"/>
                          <a:ea typeface="Symbol"/>
                        </a:rPr>
                        <a:t></a:t>
                      </a:r>
                      <a:r>
                        <a:rPr lang="it-IT" sz="2400" b="0" strike="noStrike" spc="-1">
                          <a:solidFill>
                            <a:srgbClr val="FFFFFF"/>
                          </a:solidFill>
                          <a:uFill>
                            <a:solidFill>
                              <a:srgbClr val="FFFFFF"/>
                            </a:solidFill>
                          </a:uFill>
                          <a:latin typeface="Verdana"/>
                        </a:rPr>
                        <a:t> VEGF)</a:t>
                      </a:r>
                      <a:endParaRPr lang="en-US" sz="2400" b="0" strike="noStrike" spc="-1">
                        <a:solidFill>
                          <a:srgbClr val="000000"/>
                        </a:solidFill>
                        <a:uFill>
                          <a:solidFill>
                            <a:srgbClr val="FFFFFF"/>
                          </a:solidFill>
                        </a:uFill>
                        <a:latin typeface="Times New Roman"/>
                      </a:endParaRPr>
                    </a:p>
                    <a:p>
                      <a:pPr>
                        <a:lnSpc>
                          <a:spcPct val="100000"/>
                        </a:lnSpc>
                        <a:spcBef>
                          <a:spcPts val="598"/>
                        </a:spcBef>
                      </a:pPr>
                      <a:endParaRPr lang="en-US" sz="2400" b="0" strike="noStrike" spc="-1">
                        <a:solidFill>
                          <a:srgbClr val="000000"/>
                        </a:solidFill>
                        <a:uFill>
                          <a:solidFill>
                            <a:srgbClr val="FFFFFF"/>
                          </a:solidFill>
                        </a:uFill>
                        <a:latin typeface="Times New Roman"/>
                      </a:endParaRPr>
                    </a:p>
                    <a:p>
                      <a:pPr>
                        <a:lnSpc>
                          <a:spcPct val="100000"/>
                        </a:lnSpc>
                        <a:spcBef>
                          <a:spcPts val="598"/>
                        </a:spcBef>
                      </a:pPr>
                      <a:endParaRPr lang="en-US" sz="24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98"/>
                        </a:spcBef>
                      </a:pPr>
                      <a:r>
                        <a:rPr lang="it-IT" sz="2400" b="0" strike="noStrike" spc="-1">
                          <a:solidFill>
                            <a:srgbClr val="FFFFFF"/>
                          </a:solidFill>
                          <a:uFill>
                            <a:solidFill>
                              <a:srgbClr val="FFFFFF"/>
                            </a:solidFill>
                          </a:uFill>
                          <a:latin typeface="Verdana"/>
                        </a:rPr>
                        <a:t>Imatinib (</a:t>
                      </a:r>
                      <a:r>
                        <a:rPr lang="it-IT" sz="2400" b="0" strike="noStrike" spc="-1">
                          <a:solidFill>
                            <a:srgbClr val="FFFFFF"/>
                          </a:solidFill>
                          <a:uFill>
                            <a:solidFill>
                              <a:srgbClr val="FFFFFF"/>
                            </a:solidFill>
                          </a:uFill>
                          <a:latin typeface="Symbol"/>
                          <a:ea typeface="Symbol"/>
                        </a:rPr>
                        <a:t></a:t>
                      </a:r>
                      <a:r>
                        <a:rPr lang="it-IT" sz="2400" b="0" strike="noStrike" spc="-1">
                          <a:solidFill>
                            <a:srgbClr val="FFFFFF"/>
                          </a:solidFill>
                          <a:uFill>
                            <a:solidFill>
                              <a:srgbClr val="FFFFFF"/>
                            </a:solidFill>
                          </a:uFill>
                          <a:latin typeface="Verdana"/>
                        </a:rPr>
                        <a:t> </a:t>
                      </a:r>
                      <a:r>
                        <a:rPr lang="it-IT" sz="2000" b="0" strike="noStrike" spc="-1">
                          <a:solidFill>
                            <a:srgbClr val="FFFFFF"/>
                          </a:solidFill>
                          <a:uFill>
                            <a:solidFill>
                              <a:srgbClr val="FFFFFF"/>
                            </a:solidFill>
                          </a:uFill>
                          <a:latin typeface="Verdana"/>
                        </a:rPr>
                        <a:t>bcr-abl/c-kit-, PDGF-TKs</a:t>
                      </a:r>
                      <a:r>
                        <a:rPr lang="it-IT" sz="2400" b="0" strike="noStrike" spc="-1">
                          <a:solidFill>
                            <a:srgbClr val="FFFFFF"/>
                          </a:solidFill>
                          <a:uFill>
                            <a:solidFill>
                              <a:srgbClr val="FFFFFF"/>
                            </a:solidFill>
                          </a:uFill>
                          <a:latin typeface="Verdana"/>
                        </a:rPr>
                        <a:t>) </a:t>
                      </a:r>
                      <a:endParaRPr lang="en-US" sz="2400" b="0" strike="noStrike" spc="-1">
                        <a:solidFill>
                          <a:srgbClr val="000000"/>
                        </a:solidFill>
                        <a:uFill>
                          <a:solidFill>
                            <a:srgbClr val="FFFFFF"/>
                          </a:solidFill>
                        </a:uFill>
                        <a:latin typeface="Times New Roman"/>
                      </a:endParaRPr>
                    </a:p>
                    <a:p>
                      <a:pPr>
                        <a:lnSpc>
                          <a:spcPct val="100000"/>
                        </a:lnSpc>
                        <a:spcBef>
                          <a:spcPts val="598"/>
                        </a:spcBef>
                      </a:pPr>
                      <a:r>
                        <a:rPr lang="it-IT" sz="2400" b="0" strike="noStrike" spc="-1">
                          <a:solidFill>
                            <a:srgbClr val="FFFFFF"/>
                          </a:solidFill>
                          <a:uFill>
                            <a:solidFill>
                              <a:srgbClr val="FFFFFF"/>
                            </a:solidFill>
                          </a:uFill>
                          <a:latin typeface="Verdana"/>
                        </a:rPr>
                        <a:t>Gefitinib (</a:t>
                      </a:r>
                      <a:r>
                        <a:rPr lang="it-IT" sz="2400" b="0" strike="noStrike" spc="-1">
                          <a:solidFill>
                            <a:srgbClr val="FFFFFF"/>
                          </a:solidFill>
                          <a:uFill>
                            <a:solidFill>
                              <a:srgbClr val="FFFFFF"/>
                            </a:solidFill>
                          </a:uFill>
                          <a:latin typeface="Symbol"/>
                          <a:ea typeface="Symbol"/>
                        </a:rPr>
                        <a:t></a:t>
                      </a:r>
                      <a:r>
                        <a:rPr lang="it-IT" sz="2400" b="0" strike="noStrike" spc="-1">
                          <a:solidFill>
                            <a:srgbClr val="FFFFFF"/>
                          </a:solidFill>
                          <a:uFill>
                            <a:solidFill>
                              <a:srgbClr val="FFFFFF"/>
                            </a:solidFill>
                          </a:uFill>
                          <a:latin typeface="Verdana"/>
                        </a:rPr>
                        <a:t> EGFR-TK)</a:t>
                      </a:r>
                      <a:endParaRPr lang="en-US" sz="2400" b="0" strike="noStrike" spc="-1">
                        <a:solidFill>
                          <a:srgbClr val="000000"/>
                        </a:solidFill>
                        <a:uFill>
                          <a:solidFill>
                            <a:srgbClr val="FFFFFF"/>
                          </a:solidFill>
                        </a:uFill>
                        <a:latin typeface="Times New Roman"/>
                      </a:endParaRPr>
                    </a:p>
                    <a:p>
                      <a:pPr>
                        <a:lnSpc>
                          <a:spcPct val="100000"/>
                        </a:lnSpc>
                        <a:spcBef>
                          <a:spcPts val="598"/>
                        </a:spcBef>
                      </a:pPr>
                      <a:r>
                        <a:rPr lang="it-IT" sz="2400" b="0" strike="noStrike" spc="-1">
                          <a:solidFill>
                            <a:srgbClr val="FFFFFF"/>
                          </a:solidFill>
                          <a:uFill>
                            <a:solidFill>
                              <a:srgbClr val="FFFFFF"/>
                            </a:solidFill>
                          </a:uFill>
                          <a:latin typeface="Verdana"/>
                        </a:rPr>
                        <a:t>Erlotinib (</a:t>
                      </a:r>
                      <a:r>
                        <a:rPr lang="it-IT" sz="2400" b="0" strike="noStrike" spc="-1">
                          <a:solidFill>
                            <a:srgbClr val="FFFFFF"/>
                          </a:solidFill>
                          <a:uFill>
                            <a:solidFill>
                              <a:srgbClr val="FFFFFF"/>
                            </a:solidFill>
                          </a:uFill>
                          <a:latin typeface="Symbol"/>
                          <a:ea typeface="Symbol"/>
                        </a:rPr>
                        <a:t></a:t>
                      </a:r>
                      <a:r>
                        <a:rPr lang="it-IT" sz="2400" b="0" strike="noStrike" spc="-1">
                          <a:solidFill>
                            <a:srgbClr val="FFFFFF"/>
                          </a:solidFill>
                          <a:uFill>
                            <a:solidFill>
                              <a:srgbClr val="FFFFFF"/>
                            </a:solidFill>
                          </a:uFill>
                          <a:latin typeface="Verdana"/>
                        </a:rPr>
                        <a:t> EGFR-TK) Bortezomib (</a:t>
                      </a:r>
                      <a:r>
                        <a:rPr lang="it-IT" sz="2400" b="0" strike="noStrike" spc="-1">
                          <a:solidFill>
                            <a:srgbClr val="FFFFFF"/>
                          </a:solidFill>
                          <a:uFill>
                            <a:solidFill>
                              <a:srgbClr val="FFFFFF"/>
                            </a:solidFill>
                          </a:uFill>
                          <a:latin typeface="Symbol"/>
                          <a:ea typeface="Symbol"/>
                        </a:rPr>
                        <a:t></a:t>
                      </a:r>
                      <a:r>
                        <a:rPr lang="it-IT" sz="2400" b="0" strike="noStrike" spc="-1">
                          <a:solidFill>
                            <a:srgbClr val="FFFFFF"/>
                          </a:solidFill>
                          <a:uFill>
                            <a:solidFill>
                              <a:srgbClr val="FFFFFF"/>
                            </a:solidFill>
                          </a:uFill>
                          <a:latin typeface="Verdana"/>
                        </a:rPr>
                        <a:t> proteasoma)</a:t>
                      </a:r>
                      <a:endParaRPr lang="en-US" sz="2400" b="0" strike="noStrike" spc="-1">
                        <a:solidFill>
                          <a:srgbClr val="000000"/>
                        </a:solidFill>
                        <a:uFill>
                          <a:solidFill>
                            <a:srgbClr val="FFFFFF"/>
                          </a:solidFill>
                        </a:uFill>
                        <a:latin typeface="Times New Roman"/>
                      </a:endParaRPr>
                    </a:p>
                  </a:txBody>
                  <a:tcPr marL="90000" marR="90000">
                    <a:noFill/>
                  </a:tcPr>
                </a:tc>
              </a:tr>
            </a:tbl>
          </a:graphicData>
        </a:graphic>
      </p:graphicFrame>
      <p:sp>
        <p:nvSpPr>
          <p:cNvPr id="216" name="CustomShape 2"/>
          <p:cNvSpPr/>
          <p:nvPr/>
        </p:nvSpPr>
        <p:spPr>
          <a:xfrm>
            <a:off x="2612160" y="4437000"/>
            <a:ext cx="597492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20000"/>
              </a:lnSpc>
              <a:spcBef>
                <a:spcPts val="598"/>
              </a:spcBef>
            </a:pPr>
            <a:r>
              <a:rPr lang="it-IT" sz="2400" b="0" strike="noStrike" spc="-1">
                <a:solidFill>
                  <a:srgbClr val="66FF33"/>
                </a:solidFill>
                <a:uFill>
                  <a:solidFill>
                    <a:srgbClr val="FFFFFF"/>
                  </a:solidFill>
                </a:uFill>
                <a:latin typeface="Verdana"/>
              </a:rPr>
              <a:t>Sorafenib (</a:t>
            </a:r>
            <a:r>
              <a:rPr lang="it-IT" sz="2400" b="0" strike="noStrike" spc="-1">
                <a:solidFill>
                  <a:srgbClr val="66FF33"/>
                </a:solidFill>
                <a:uFill>
                  <a:solidFill>
                    <a:srgbClr val="FFFFFF"/>
                  </a:solidFill>
                </a:uFill>
                <a:latin typeface="Symbol"/>
                <a:ea typeface="Symbol"/>
              </a:rPr>
              <a:t></a:t>
            </a:r>
            <a:r>
              <a:rPr lang="it-IT" sz="2400" b="0" strike="noStrike" spc="-1">
                <a:solidFill>
                  <a:srgbClr val="66FF33"/>
                </a:solidFill>
                <a:uFill>
                  <a:solidFill>
                    <a:srgbClr val="FFFFFF"/>
                  </a:solidFill>
                </a:uFill>
                <a:latin typeface="Verdana"/>
              </a:rPr>
              <a:t> VEGFR/PDGFR/TKR/Raf)</a:t>
            </a:r>
            <a:endParaRPr lang="en-US" sz="2400" b="0" strike="noStrike" spc="-1">
              <a:solidFill>
                <a:srgbClr val="000000"/>
              </a:solidFill>
              <a:uFill>
                <a:solidFill>
                  <a:srgbClr val="FFFFFF"/>
                </a:solidFill>
              </a:uFill>
              <a:latin typeface="Times New Roman"/>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image.slidesharecdn.com/ps09m01torri-091026113052-phpapp01/95/torri-v-progressi-veri-e-meno-nei-farmaci-antitumorali-5-728.jpg?cb=1256556676"/>
          <p:cNvPicPr>
            <a:picLocks noChangeAspect="1" noChangeArrowheads="1"/>
          </p:cNvPicPr>
          <p:nvPr/>
        </p:nvPicPr>
        <p:blipFill>
          <a:blip r:embed="rId2" cstate="print"/>
          <a:srcRect l="6606"/>
          <a:stretch>
            <a:fillRect/>
          </a:stretch>
        </p:blipFill>
        <p:spPr bwMode="auto">
          <a:xfrm>
            <a:off x="0" y="-76200"/>
            <a:ext cx="10310023" cy="6934200"/>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image.slidesharecdn.com/ps09m01torri-091026113052-phpapp01/95/torri-v-progressi-veri-e-meno-nei-farmaci-antitumorali-6-728.jpg?cb=1256556676"/>
          <p:cNvPicPr>
            <a:picLocks noChangeAspect="1" noChangeArrowheads="1"/>
          </p:cNvPicPr>
          <p:nvPr/>
        </p:nvPicPr>
        <p:blipFill>
          <a:blip r:embed="rId2" cstate="print"/>
          <a:srcRect l="2202" r="2202"/>
          <a:stretch>
            <a:fillRect/>
          </a:stretch>
        </p:blipFill>
        <p:spPr bwMode="auto">
          <a:xfrm>
            <a:off x="1" y="0"/>
            <a:ext cx="10236788" cy="6726238"/>
          </a:xfrm>
          <a:prstGeom prst="rect">
            <a:avLst/>
          </a:prstGeom>
          <a:noFill/>
          <a:ln w="9525">
            <a:noFill/>
            <a:miter lim="800000"/>
            <a:headEnd/>
            <a:tailEnd/>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image.slidesharecdn.com/ps09m01torri-091026113052-phpapp01/95/torri-v-progressi-veri-e-meno-nei-farmaci-antitumorali-7-728.jpg?cb=1256556676"/>
          <p:cNvPicPr>
            <a:picLocks noChangeAspect="1" noChangeArrowheads="1"/>
          </p:cNvPicPr>
          <p:nvPr/>
        </p:nvPicPr>
        <p:blipFill>
          <a:blip r:embed="rId2" cstate="print"/>
          <a:srcRect/>
          <a:stretch>
            <a:fillRect/>
          </a:stretch>
        </p:blipFill>
        <p:spPr bwMode="auto">
          <a:xfrm>
            <a:off x="-364388" y="-171450"/>
            <a:ext cx="11038798" cy="6934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82222" y="1844676"/>
            <a:ext cx="10006366" cy="1692771"/>
          </a:xfrm>
          <a:prstGeom prst="rect">
            <a:avLst/>
          </a:prstGeom>
          <a:noFill/>
          <a:ln w="9525">
            <a:noFill/>
            <a:miter lim="800000"/>
            <a:headEnd/>
            <a:tailEnd/>
          </a:ln>
        </p:spPr>
        <p:txBody>
          <a:bodyPr>
            <a:spAutoFit/>
          </a:bodyPr>
          <a:lstStyle/>
          <a:p>
            <a:r>
              <a:rPr lang="it-IT" sz="3200">
                <a:solidFill>
                  <a:schemeClr val="hlink"/>
                </a:solidFill>
              </a:rPr>
              <a:t>Gli effetti tossici </a:t>
            </a:r>
            <a:r>
              <a:rPr lang="it-IT" sz="4000">
                <a:solidFill>
                  <a:srgbClr val="FF3300"/>
                </a:solidFill>
              </a:rPr>
              <a:t>COMUNI</a:t>
            </a:r>
            <a:r>
              <a:rPr lang="it-IT" sz="4000">
                <a:solidFill>
                  <a:schemeClr val="hlink"/>
                </a:solidFill>
              </a:rPr>
              <a:t> </a:t>
            </a:r>
            <a:r>
              <a:rPr lang="it-IT" sz="3200">
                <a:solidFill>
                  <a:schemeClr val="hlink"/>
                </a:solidFill>
              </a:rPr>
              <a:t>alla maggior parte dei chemioterapici antitumorali riguardano i tessuti in  attiva proliferazione, e perciò:</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image.slidesharecdn.com/ps09m01torri-091026113052-phpapp01/95/torri-v-progressi-veri-e-meno-nei-farmaci-antitumorali-8-728.jpg?cb=1256556676"/>
          <p:cNvPicPr>
            <a:picLocks noChangeAspect="1" noChangeArrowheads="1"/>
          </p:cNvPicPr>
          <p:nvPr/>
        </p:nvPicPr>
        <p:blipFill>
          <a:blip r:embed="rId2" cstate="print"/>
          <a:srcRect/>
          <a:stretch>
            <a:fillRect/>
          </a:stretch>
        </p:blipFill>
        <p:spPr bwMode="auto">
          <a:xfrm>
            <a:off x="-284008" y="-76200"/>
            <a:ext cx="11038799" cy="6934200"/>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image.slidesharecdn.com/ps09m01torri-091026113052-phpapp01/95/torri-v-progressi-veri-e-meno-nei-farmaci-antitumorali-9-728.jpg?cb=1256556676"/>
          <p:cNvPicPr>
            <a:picLocks noChangeAspect="1" noChangeArrowheads="1"/>
          </p:cNvPicPr>
          <p:nvPr/>
        </p:nvPicPr>
        <p:blipFill>
          <a:blip r:embed="rId2" cstate="print"/>
          <a:srcRect/>
          <a:stretch>
            <a:fillRect/>
          </a:stretch>
        </p:blipFill>
        <p:spPr bwMode="auto">
          <a:xfrm>
            <a:off x="-284008" y="-76200"/>
            <a:ext cx="11038799" cy="6934200"/>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s://image.slidesharecdn.com/ps09m01torri-091026113052-phpapp01/95/torri-v-progressi-veri-e-meno-nei-farmaci-antitumorali-10-728.jpg?cb=1256556676"/>
          <p:cNvPicPr>
            <a:picLocks noChangeAspect="1" noChangeArrowheads="1"/>
          </p:cNvPicPr>
          <p:nvPr/>
        </p:nvPicPr>
        <p:blipFill>
          <a:blip r:embed="rId2" cstate="print"/>
          <a:srcRect/>
          <a:stretch>
            <a:fillRect/>
          </a:stretch>
        </p:blipFill>
        <p:spPr bwMode="auto">
          <a:xfrm>
            <a:off x="-121463" y="-76200"/>
            <a:ext cx="11038798" cy="6934200"/>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image.slidesharecdn.com/ps09m01torri-091026113052-phpapp01/95/torri-v-progressi-veri-e-meno-nei-farmaci-antitumorali-11-728.jpg?cb=1256556676"/>
          <p:cNvPicPr>
            <a:picLocks noChangeAspect="1" noChangeArrowheads="1"/>
          </p:cNvPicPr>
          <p:nvPr/>
        </p:nvPicPr>
        <p:blipFill>
          <a:blip r:embed="rId2" cstate="print"/>
          <a:srcRect/>
          <a:stretch>
            <a:fillRect/>
          </a:stretch>
        </p:blipFill>
        <p:spPr bwMode="auto">
          <a:xfrm>
            <a:off x="0" y="-76200"/>
            <a:ext cx="11038798" cy="6934200"/>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image.slidesharecdn.com/ps09m01torri-091026113052-phpapp01/95/torri-v-progressi-veri-e-meno-nei-farmaci-antitumorali-12-728.jpg?cb=1256556676"/>
          <p:cNvPicPr>
            <a:picLocks noChangeAspect="1" noChangeArrowheads="1"/>
          </p:cNvPicPr>
          <p:nvPr/>
        </p:nvPicPr>
        <p:blipFill>
          <a:blip r:embed="rId2" cstate="print"/>
          <a:srcRect/>
          <a:stretch>
            <a:fillRect/>
          </a:stretch>
        </p:blipFill>
        <p:spPr bwMode="auto">
          <a:xfrm>
            <a:off x="-284008" y="-76200"/>
            <a:ext cx="11038799" cy="6934200"/>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image.slidesharecdn.com/ps09m01torri-091026113052-phpapp01/95/torri-v-progressi-veri-e-meno-nei-farmaci-antitumorali-13-728.jpg?cb=1256556676"/>
          <p:cNvPicPr>
            <a:picLocks noChangeAspect="1" noChangeArrowheads="1"/>
          </p:cNvPicPr>
          <p:nvPr/>
        </p:nvPicPr>
        <p:blipFill>
          <a:blip r:embed="rId2" cstate="print"/>
          <a:srcRect/>
          <a:stretch>
            <a:fillRect/>
          </a:stretch>
        </p:blipFill>
        <p:spPr bwMode="auto">
          <a:xfrm>
            <a:off x="0" y="-242888"/>
            <a:ext cx="11038798" cy="6934201"/>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image.slidesharecdn.com/ps09m01torri-091026113052-phpapp01/95/torri-v-progressi-veri-e-meno-nei-farmaci-antitumorali-14-728.jpg?cb=1256556676"/>
          <p:cNvPicPr>
            <a:picLocks noChangeAspect="1" noChangeArrowheads="1"/>
          </p:cNvPicPr>
          <p:nvPr/>
        </p:nvPicPr>
        <p:blipFill>
          <a:blip r:embed="rId2" cstate="print"/>
          <a:srcRect/>
          <a:stretch>
            <a:fillRect/>
          </a:stretch>
        </p:blipFill>
        <p:spPr bwMode="auto">
          <a:xfrm>
            <a:off x="-203629" y="-242888"/>
            <a:ext cx="11038798" cy="6934201"/>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image.slidesharecdn.com/ps09m01torri-091026113052-phpapp01/95/torri-v-progressi-veri-e-meno-nei-farmaci-antitumorali-15-728.jpg?cb=1256556676"/>
          <p:cNvPicPr>
            <a:picLocks noChangeAspect="1" noChangeArrowheads="1"/>
          </p:cNvPicPr>
          <p:nvPr/>
        </p:nvPicPr>
        <p:blipFill>
          <a:blip r:embed="rId2" cstate="print"/>
          <a:srcRect/>
          <a:stretch>
            <a:fillRect/>
          </a:stretch>
        </p:blipFill>
        <p:spPr bwMode="auto">
          <a:xfrm>
            <a:off x="-284008" y="-76200"/>
            <a:ext cx="11038799" cy="6934200"/>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image.slidesharecdn.com/ps09m01torri-091026113052-phpapp01/95/torri-v-progressi-veri-e-meno-nei-farmaci-antitumorali-16-728.jpg?cb=1256556676"/>
          <p:cNvPicPr>
            <a:picLocks noChangeAspect="1" noChangeArrowheads="1"/>
          </p:cNvPicPr>
          <p:nvPr/>
        </p:nvPicPr>
        <p:blipFill>
          <a:blip r:embed="rId2" cstate="print"/>
          <a:srcRect/>
          <a:stretch>
            <a:fillRect/>
          </a:stretch>
        </p:blipFill>
        <p:spPr bwMode="auto">
          <a:xfrm>
            <a:off x="-203629" y="0"/>
            <a:ext cx="11038798" cy="6934200"/>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image.slidesharecdn.com/ps09m01torri-091026113052-phpapp01/95/torri-v-progressi-veri-e-meno-nei-farmaci-antitumorali-17-728.jpg?cb=1256556676"/>
          <p:cNvPicPr>
            <a:picLocks noChangeAspect="1" noChangeArrowheads="1"/>
          </p:cNvPicPr>
          <p:nvPr/>
        </p:nvPicPr>
        <p:blipFill>
          <a:blip r:embed="rId2" cstate="print"/>
          <a:srcRect/>
          <a:stretch>
            <a:fillRect/>
          </a:stretch>
        </p:blipFill>
        <p:spPr bwMode="auto">
          <a:xfrm>
            <a:off x="-203629" y="-242888"/>
            <a:ext cx="11038798" cy="693420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3206860" y="836613"/>
            <a:ext cx="3717684" cy="1077218"/>
          </a:xfrm>
          <a:prstGeom prst="rect">
            <a:avLst/>
          </a:prstGeom>
          <a:noFill/>
          <a:ln w="9525">
            <a:noFill/>
            <a:miter lim="800000"/>
            <a:headEnd/>
            <a:tailEnd/>
          </a:ln>
        </p:spPr>
        <p:txBody>
          <a:bodyPr wrap="none">
            <a:spAutoFit/>
          </a:bodyPr>
          <a:lstStyle/>
          <a:p>
            <a:pPr algn="ctr"/>
            <a:r>
              <a:rPr lang="it-IT" sz="3200">
                <a:solidFill>
                  <a:schemeClr val="hlink"/>
                </a:solidFill>
              </a:rPr>
              <a:t>MIDOLLO OSSEO </a:t>
            </a:r>
          </a:p>
          <a:p>
            <a:pPr algn="ctr"/>
            <a:r>
              <a:rPr lang="it-IT" sz="3200">
                <a:solidFill>
                  <a:schemeClr val="hlink"/>
                </a:solidFill>
              </a:rPr>
              <a:t>EMOPOIETICO</a:t>
            </a:r>
          </a:p>
        </p:txBody>
      </p:sp>
      <p:sp>
        <p:nvSpPr>
          <p:cNvPr id="23559" name="AutoShape 7"/>
          <p:cNvSpPr>
            <a:spLocks noChangeArrowheads="1"/>
          </p:cNvSpPr>
          <p:nvPr/>
        </p:nvSpPr>
        <p:spPr bwMode="auto">
          <a:xfrm rot="2546505">
            <a:off x="1821938" y="2349501"/>
            <a:ext cx="648396" cy="936625"/>
          </a:xfrm>
          <a:prstGeom prst="downArrow">
            <a:avLst>
              <a:gd name="adj1" fmla="val 50000"/>
              <a:gd name="adj2" fmla="val 40634"/>
            </a:avLst>
          </a:prstGeom>
          <a:solidFill>
            <a:srgbClr val="FF3300"/>
          </a:solidFill>
          <a:ln w="9525">
            <a:noFill/>
            <a:miter lim="800000"/>
            <a:headEnd/>
            <a:tailEnd/>
          </a:ln>
        </p:spPr>
        <p:txBody>
          <a:bodyPr wrap="none" anchor="ctr"/>
          <a:lstStyle/>
          <a:p>
            <a:endParaRPr lang="it-IT"/>
          </a:p>
        </p:txBody>
      </p:sp>
      <p:sp>
        <p:nvSpPr>
          <p:cNvPr id="23560" name="AutoShape 8"/>
          <p:cNvSpPr>
            <a:spLocks noChangeArrowheads="1"/>
          </p:cNvSpPr>
          <p:nvPr/>
        </p:nvSpPr>
        <p:spPr bwMode="auto">
          <a:xfrm rot="19053495" flipH="1">
            <a:off x="7825400" y="2349501"/>
            <a:ext cx="648395" cy="936625"/>
          </a:xfrm>
          <a:prstGeom prst="downArrow">
            <a:avLst>
              <a:gd name="adj1" fmla="val 50000"/>
              <a:gd name="adj2" fmla="val 40634"/>
            </a:avLst>
          </a:prstGeom>
          <a:solidFill>
            <a:srgbClr val="FF3300"/>
          </a:solidFill>
          <a:ln w="9525">
            <a:noFill/>
            <a:miter lim="800000"/>
            <a:headEnd/>
            <a:tailEnd/>
          </a:ln>
        </p:spPr>
        <p:txBody>
          <a:bodyPr wrap="none" anchor="ctr"/>
          <a:lstStyle/>
          <a:p>
            <a:endParaRPr lang="it-IT"/>
          </a:p>
        </p:txBody>
      </p:sp>
      <p:sp>
        <p:nvSpPr>
          <p:cNvPr id="23561" name="Text Box 9"/>
          <p:cNvSpPr txBox="1">
            <a:spLocks noChangeArrowheads="1"/>
          </p:cNvSpPr>
          <p:nvPr/>
        </p:nvSpPr>
        <p:spPr bwMode="auto">
          <a:xfrm>
            <a:off x="181744" y="3683001"/>
            <a:ext cx="3292889" cy="400110"/>
          </a:xfrm>
          <a:prstGeom prst="rect">
            <a:avLst/>
          </a:prstGeom>
          <a:noFill/>
          <a:ln w="9525">
            <a:noFill/>
            <a:miter lim="800000"/>
            <a:headEnd/>
            <a:tailEnd/>
          </a:ln>
        </p:spPr>
        <p:txBody>
          <a:bodyPr wrap="none">
            <a:spAutoFit/>
          </a:bodyPr>
          <a:lstStyle/>
          <a:p>
            <a:pPr algn="ctr"/>
            <a:r>
              <a:rPr lang="it-IT" sz="2000">
                <a:solidFill>
                  <a:schemeClr val="hlink"/>
                </a:solidFill>
              </a:rPr>
              <a:t>IMMUNOSOPPRESSIONE</a:t>
            </a:r>
          </a:p>
        </p:txBody>
      </p:sp>
      <p:sp>
        <p:nvSpPr>
          <p:cNvPr id="23563" name="AutoShape 11"/>
          <p:cNvSpPr>
            <a:spLocks noChangeArrowheads="1"/>
          </p:cNvSpPr>
          <p:nvPr/>
        </p:nvSpPr>
        <p:spPr bwMode="auto">
          <a:xfrm>
            <a:off x="1545076" y="4221164"/>
            <a:ext cx="566229" cy="720725"/>
          </a:xfrm>
          <a:prstGeom prst="downArrow">
            <a:avLst>
              <a:gd name="adj1" fmla="val 50000"/>
              <a:gd name="adj2" fmla="val 35804"/>
            </a:avLst>
          </a:prstGeom>
          <a:solidFill>
            <a:srgbClr val="FF3300"/>
          </a:solidFill>
          <a:ln w="9525">
            <a:noFill/>
            <a:miter lim="800000"/>
            <a:headEnd/>
            <a:tailEnd/>
          </a:ln>
        </p:spPr>
        <p:txBody>
          <a:bodyPr wrap="none" anchor="ctr"/>
          <a:lstStyle/>
          <a:p>
            <a:endParaRPr lang="it-IT"/>
          </a:p>
        </p:txBody>
      </p:sp>
      <p:sp>
        <p:nvSpPr>
          <p:cNvPr id="23564" name="AutoShape 12"/>
          <p:cNvSpPr>
            <a:spLocks noChangeArrowheads="1"/>
          </p:cNvSpPr>
          <p:nvPr/>
        </p:nvSpPr>
        <p:spPr bwMode="auto">
          <a:xfrm>
            <a:off x="5028191" y="2411414"/>
            <a:ext cx="566229" cy="720725"/>
          </a:xfrm>
          <a:prstGeom prst="downArrow">
            <a:avLst>
              <a:gd name="adj1" fmla="val 50000"/>
              <a:gd name="adj2" fmla="val 35804"/>
            </a:avLst>
          </a:prstGeom>
          <a:solidFill>
            <a:srgbClr val="FF3300"/>
          </a:solidFill>
          <a:ln w="9525">
            <a:noFill/>
            <a:miter lim="800000"/>
            <a:headEnd/>
            <a:tailEnd/>
          </a:ln>
        </p:spPr>
        <p:txBody>
          <a:bodyPr wrap="none" anchor="ctr"/>
          <a:lstStyle/>
          <a:p>
            <a:endParaRPr lang="it-IT"/>
          </a:p>
        </p:txBody>
      </p:sp>
      <p:sp>
        <p:nvSpPr>
          <p:cNvPr id="23565" name="Text Box 13"/>
          <p:cNvSpPr txBox="1">
            <a:spLocks noChangeArrowheads="1"/>
          </p:cNvSpPr>
          <p:nvPr/>
        </p:nvSpPr>
        <p:spPr bwMode="auto">
          <a:xfrm>
            <a:off x="1166080" y="5251450"/>
            <a:ext cx="1326004" cy="369332"/>
          </a:xfrm>
          <a:prstGeom prst="rect">
            <a:avLst/>
          </a:prstGeom>
          <a:noFill/>
          <a:ln w="9525">
            <a:noFill/>
            <a:miter lim="800000"/>
            <a:headEnd/>
            <a:tailEnd/>
          </a:ln>
        </p:spPr>
        <p:txBody>
          <a:bodyPr wrap="none">
            <a:spAutoFit/>
          </a:bodyPr>
          <a:lstStyle/>
          <a:p>
            <a:pPr algn="ctr"/>
            <a:r>
              <a:rPr lang="it-IT">
                <a:solidFill>
                  <a:schemeClr val="hlink"/>
                </a:solidFill>
              </a:rPr>
              <a:t>INFEZIONI</a:t>
            </a:r>
          </a:p>
        </p:txBody>
      </p:sp>
      <p:sp>
        <p:nvSpPr>
          <p:cNvPr id="23569" name="Text Box 17"/>
          <p:cNvSpPr txBox="1">
            <a:spLocks noChangeArrowheads="1"/>
          </p:cNvSpPr>
          <p:nvPr/>
        </p:nvSpPr>
        <p:spPr bwMode="auto">
          <a:xfrm>
            <a:off x="3966931" y="3708401"/>
            <a:ext cx="2688749" cy="400110"/>
          </a:xfrm>
          <a:prstGeom prst="rect">
            <a:avLst/>
          </a:prstGeom>
          <a:noFill/>
          <a:ln w="9525">
            <a:noFill/>
            <a:miter lim="800000"/>
            <a:headEnd/>
            <a:tailEnd/>
          </a:ln>
        </p:spPr>
        <p:txBody>
          <a:bodyPr wrap="none">
            <a:spAutoFit/>
          </a:bodyPr>
          <a:lstStyle/>
          <a:p>
            <a:pPr algn="ctr"/>
            <a:r>
              <a:rPr lang="it-IT" sz="2000">
                <a:solidFill>
                  <a:schemeClr val="hlink"/>
                </a:solidFill>
              </a:rPr>
              <a:t>TROMBOCITOPENIA</a:t>
            </a:r>
          </a:p>
        </p:txBody>
      </p:sp>
      <p:sp>
        <p:nvSpPr>
          <p:cNvPr id="23570" name="AutoShape 18"/>
          <p:cNvSpPr>
            <a:spLocks noChangeArrowheads="1"/>
          </p:cNvSpPr>
          <p:nvPr/>
        </p:nvSpPr>
        <p:spPr bwMode="auto">
          <a:xfrm>
            <a:off x="5028191" y="4246564"/>
            <a:ext cx="566229" cy="720725"/>
          </a:xfrm>
          <a:prstGeom prst="downArrow">
            <a:avLst>
              <a:gd name="adj1" fmla="val 50000"/>
              <a:gd name="adj2" fmla="val 35804"/>
            </a:avLst>
          </a:prstGeom>
          <a:solidFill>
            <a:srgbClr val="FF3300"/>
          </a:solidFill>
          <a:ln w="9525">
            <a:noFill/>
            <a:miter lim="800000"/>
            <a:headEnd/>
            <a:tailEnd/>
          </a:ln>
        </p:spPr>
        <p:txBody>
          <a:bodyPr wrap="none" anchor="ctr"/>
          <a:lstStyle/>
          <a:p>
            <a:endParaRPr lang="it-IT"/>
          </a:p>
        </p:txBody>
      </p:sp>
      <p:sp>
        <p:nvSpPr>
          <p:cNvPr id="23571" name="Text Box 19"/>
          <p:cNvSpPr txBox="1">
            <a:spLocks noChangeArrowheads="1"/>
          </p:cNvSpPr>
          <p:nvPr/>
        </p:nvSpPr>
        <p:spPr bwMode="auto">
          <a:xfrm>
            <a:off x="4514545" y="5276850"/>
            <a:ext cx="1595309" cy="369332"/>
          </a:xfrm>
          <a:prstGeom prst="rect">
            <a:avLst/>
          </a:prstGeom>
          <a:noFill/>
          <a:ln w="9525">
            <a:noFill/>
            <a:miter lim="800000"/>
            <a:headEnd/>
            <a:tailEnd/>
          </a:ln>
        </p:spPr>
        <p:txBody>
          <a:bodyPr wrap="none">
            <a:spAutoFit/>
          </a:bodyPr>
          <a:lstStyle/>
          <a:p>
            <a:pPr algn="ctr"/>
            <a:r>
              <a:rPr lang="it-IT">
                <a:solidFill>
                  <a:schemeClr val="hlink"/>
                </a:solidFill>
              </a:rPr>
              <a:t>EMORRAGIE</a:t>
            </a:r>
          </a:p>
        </p:txBody>
      </p:sp>
      <p:sp>
        <p:nvSpPr>
          <p:cNvPr id="23572" name="Text Box 20"/>
          <p:cNvSpPr txBox="1">
            <a:spLocks noChangeArrowheads="1"/>
          </p:cNvSpPr>
          <p:nvPr/>
        </p:nvSpPr>
        <p:spPr bwMode="auto">
          <a:xfrm>
            <a:off x="8517767" y="3429000"/>
            <a:ext cx="1069524" cy="369332"/>
          </a:xfrm>
          <a:prstGeom prst="rect">
            <a:avLst/>
          </a:prstGeom>
          <a:noFill/>
          <a:ln w="9525">
            <a:noFill/>
            <a:miter lim="800000"/>
            <a:headEnd/>
            <a:tailEnd/>
          </a:ln>
        </p:spPr>
        <p:txBody>
          <a:bodyPr wrap="none">
            <a:spAutoFit/>
          </a:bodyPr>
          <a:lstStyle/>
          <a:p>
            <a:pPr algn="ctr"/>
            <a:r>
              <a:rPr lang="it-IT">
                <a:solidFill>
                  <a:schemeClr val="hlink"/>
                </a:solidFill>
              </a:rPr>
              <a:t>ANEMIA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1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wipe(up)">
                                      <p:cBhvr>
                                        <p:cTn id="12" dur="500"/>
                                        <p:tgtEl>
                                          <p:spTgt spid="2355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561"/>
                                        </p:tgtEl>
                                        <p:attrNameLst>
                                          <p:attrName>style.visibility</p:attrName>
                                        </p:attrNameLst>
                                      </p:cBhvr>
                                      <p:to>
                                        <p:strVal val="visible"/>
                                      </p:to>
                                    </p:set>
                                    <p:animEffect transition="in" filter="fade">
                                      <p:cBhvr>
                                        <p:cTn id="16" dur="1000"/>
                                        <p:tgtEl>
                                          <p:spTgt spid="2356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563"/>
                                        </p:tgtEl>
                                        <p:attrNameLst>
                                          <p:attrName>style.visibility</p:attrName>
                                        </p:attrNameLst>
                                      </p:cBhvr>
                                      <p:to>
                                        <p:strVal val="visible"/>
                                      </p:to>
                                    </p:set>
                                    <p:animEffect transition="in" filter="wipe(up)">
                                      <p:cBhvr>
                                        <p:cTn id="21" dur="500"/>
                                        <p:tgtEl>
                                          <p:spTgt spid="2356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3565"/>
                                        </p:tgtEl>
                                        <p:attrNameLst>
                                          <p:attrName>style.visibility</p:attrName>
                                        </p:attrNameLst>
                                      </p:cBhvr>
                                      <p:to>
                                        <p:strVal val="visible"/>
                                      </p:to>
                                    </p:set>
                                    <p:animEffect transition="in" filter="fade">
                                      <p:cBhvr>
                                        <p:cTn id="25" dur="1000"/>
                                        <p:tgtEl>
                                          <p:spTgt spid="235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3564"/>
                                        </p:tgtEl>
                                        <p:attrNameLst>
                                          <p:attrName>style.visibility</p:attrName>
                                        </p:attrNameLst>
                                      </p:cBhvr>
                                      <p:to>
                                        <p:strVal val="visible"/>
                                      </p:to>
                                    </p:set>
                                    <p:animEffect transition="in" filter="wipe(up)">
                                      <p:cBhvr>
                                        <p:cTn id="30" dur="500"/>
                                        <p:tgtEl>
                                          <p:spTgt spid="2356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3569"/>
                                        </p:tgtEl>
                                        <p:attrNameLst>
                                          <p:attrName>style.visibility</p:attrName>
                                        </p:attrNameLst>
                                      </p:cBhvr>
                                      <p:to>
                                        <p:strVal val="visible"/>
                                      </p:to>
                                    </p:set>
                                    <p:animEffect transition="in" filter="fade">
                                      <p:cBhvr>
                                        <p:cTn id="34" dur="1000"/>
                                        <p:tgtEl>
                                          <p:spTgt spid="2356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3570"/>
                                        </p:tgtEl>
                                        <p:attrNameLst>
                                          <p:attrName>style.visibility</p:attrName>
                                        </p:attrNameLst>
                                      </p:cBhvr>
                                      <p:to>
                                        <p:strVal val="visible"/>
                                      </p:to>
                                    </p:set>
                                    <p:animEffect transition="in" filter="wipe(up)">
                                      <p:cBhvr>
                                        <p:cTn id="39" dur="500"/>
                                        <p:tgtEl>
                                          <p:spTgt spid="23570"/>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3571"/>
                                        </p:tgtEl>
                                        <p:attrNameLst>
                                          <p:attrName>style.visibility</p:attrName>
                                        </p:attrNameLst>
                                      </p:cBhvr>
                                      <p:to>
                                        <p:strVal val="visible"/>
                                      </p:to>
                                    </p:set>
                                    <p:animEffect transition="in" filter="fade">
                                      <p:cBhvr>
                                        <p:cTn id="43" dur="1000"/>
                                        <p:tgtEl>
                                          <p:spTgt spid="2357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3560"/>
                                        </p:tgtEl>
                                        <p:attrNameLst>
                                          <p:attrName>style.visibility</p:attrName>
                                        </p:attrNameLst>
                                      </p:cBhvr>
                                      <p:to>
                                        <p:strVal val="visible"/>
                                      </p:to>
                                    </p:set>
                                    <p:animEffect transition="in" filter="wipe(up)">
                                      <p:cBhvr>
                                        <p:cTn id="48" dur="500"/>
                                        <p:tgtEl>
                                          <p:spTgt spid="23560"/>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3572"/>
                                        </p:tgtEl>
                                        <p:attrNameLst>
                                          <p:attrName>style.visibility</p:attrName>
                                        </p:attrNameLst>
                                      </p:cBhvr>
                                      <p:to>
                                        <p:strVal val="visible"/>
                                      </p:to>
                                    </p:set>
                                    <p:animEffect transition="in" filter="fade">
                                      <p:cBhvr>
                                        <p:cTn id="52" dur="1000"/>
                                        <p:tgtEl>
                                          <p:spTgt spid="23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9" grpId="0" animBg="1"/>
      <p:bldP spid="23560" grpId="0" animBg="1"/>
      <p:bldP spid="23561" grpId="0"/>
      <p:bldP spid="23563" grpId="0" animBg="1"/>
      <p:bldP spid="23564" grpId="0" animBg="1"/>
      <p:bldP spid="23565" grpId="0"/>
      <p:bldP spid="23569" grpId="0"/>
      <p:bldP spid="23570" grpId="0" animBg="1"/>
      <p:bldP spid="23571" grpId="0"/>
      <p:bldP spid="2357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image.slidesharecdn.com/ps09m01torri-091026113052-phpapp01/95/torri-v-progressi-veri-e-meno-nei-farmaci-antitumorali-18-728.jpg?cb=1256556676"/>
          <p:cNvPicPr>
            <a:picLocks noChangeAspect="1" noChangeArrowheads="1"/>
          </p:cNvPicPr>
          <p:nvPr/>
        </p:nvPicPr>
        <p:blipFill>
          <a:blip r:embed="rId2" cstate="print"/>
          <a:srcRect/>
          <a:stretch>
            <a:fillRect/>
          </a:stretch>
        </p:blipFill>
        <p:spPr bwMode="auto">
          <a:xfrm>
            <a:off x="-203629" y="-76200"/>
            <a:ext cx="11038798" cy="6934200"/>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image.slidesharecdn.com/ps09m01torri-091026113052-phpapp01/95/torri-v-progressi-veri-e-meno-nei-farmaci-antitumorali-19-728.jpg?cb=1256556676"/>
          <p:cNvPicPr>
            <a:picLocks noChangeAspect="1" noChangeArrowheads="1"/>
          </p:cNvPicPr>
          <p:nvPr/>
        </p:nvPicPr>
        <p:blipFill>
          <a:blip r:embed="rId2" cstate="print"/>
          <a:srcRect/>
          <a:stretch>
            <a:fillRect/>
          </a:stretch>
        </p:blipFill>
        <p:spPr bwMode="auto">
          <a:xfrm>
            <a:off x="0" y="0"/>
            <a:ext cx="11038798" cy="6934200"/>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image.slidesharecdn.com/ps09m01torri-091026113052-phpapp01/95/torri-v-progressi-veri-e-meno-nei-farmaci-antitumorali-20-728.jpg?cb=1256556676"/>
          <p:cNvPicPr>
            <a:picLocks noChangeAspect="1" noChangeArrowheads="1"/>
          </p:cNvPicPr>
          <p:nvPr/>
        </p:nvPicPr>
        <p:blipFill>
          <a:blip r:embed="rId2" cstate="print"/>
          <a:srcRect/>
          <a:stretch>
            <a:fillRect/>
          </a:stretch>
        </p:blipFill>
        <p:spPr bwMode="auto">
          <a:xfrm>
            <a:off x="0" y="-76200"/>
            <a:ext cx="11038798" cy="6934200"/>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image.slidesharecdn.com/ps09m01torri-091026113052-phpapp01/95/torri-v-progressi-veri-e-meno-nei-farmaci-antitumorali-21-728.jpg?cb=1256556676"/>
          <p:cNvPicPr>
            <a:picLocks noChangeAspect="1" noChangeArrowheads="1"/>
          </p:cNvPicPr>
          <p:nvPr/>
        </p:nvPicPr>
        <p:blipFill>
          <a:blip r:embed="rId2" cstate="print"/>
          <a:srcRect/>
          <a:stretch>
            <a:fillRect/>
          </a:stretch>
        </p:blipFill>
        <p:spPr bwMode="auto">
          <a:xfrm>
            <a:off x="0" y="-387350"/>
            <a:ext cx="11038798" cy="6934200"/>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s://image.slidesharecdn.com/ps09m01torri-091026113052-phpapp01/95/torri-v-progressi-veri-e-meno-nei-farmaci-antitumorali-23-728.jpg?cb=1256556676"/>
          <p:cNvPicPr>
            <a:picLocks noChangeAspect="1" noChangeArrowheads="1"/>
          </p:cNvPicPr>
          <p:nvPr/>
        </p:nvPicPr>
        <p:blipFill>
          <a:blip r:embed="rId2" cstate="print"/>
          <a:srcRect/>
          <a:stretch>
            <a:fillRect/>
          </a:stretch>
        </p:blipFill>
        <p:spPr bwMode="auto">
          <a:xfrm>
            <a:off x="-203629" y="-76200"/>
            <a:ext cx="11038798" cy="693420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image.slidesharecdn.com/ps09m01torri-091026113052-phpapp01/95/torri-v-progressi-veri-e-meno-nei-farmaci-antitumorali-24-728.jpg?cb=1256556676"/>
          <p:cNvPicPr>
            <a:picLocks noChangeAspect="1" noChangeArrowheads="1"/>
          </p:cNvPicPr>
          <p:nvPr/>
        </p:nvPicPr>
        <p:blipFill>
          <a:blip r:embed="rId2" cstate="print"/>
          <a:srcRect/>
          <a:stretch>
            <a:fillRect/>
          </a:stretch>
        </p:blipFill>
        <p:spPr bwMode="auto">
          <a:xfrm>
            <a:off x="-284008" y="-76200"/>
            <a:ext cx="11038799" cy="6934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818086" y="115889"/>
            <a:ext cx="9268661" cy="579437"/>
          </a:xfrm>
          <a:prstGeom prst="rect">
            <a:avLst/>
          </a:prstGeom>
          <a:noFill/>
          <a:ln w="9525">
            <a:noFill/>
            <a:miter lim="800000"/>
            <a:headEnd/>
            <a:tailEnd/>
          </a:ln>
        </p:spPr>
        <p:txBody>
          <a:bodyPr>
            <a:spAutoFit/>
          </a:bodyPr>
          <a:lstStyle/>
          <a:p>
            <a:pPr algn="ctr">
              <a:tabLst>
                <a:tab pos="2095500" algn="l"/>
              </a:tabLst>
            </a:pPr>
            <a:r>
              <a:rPr lang="it-IT" sz="3200" b="1">
                <a:solidFill>
                  <a:schemeClr val="hlink"/>
                </a:solidFill>
              </a:rPr>
              <a:t>STRATEGIE PER AUMENTARE LA MTD</a:t>
            </a:r>
          </a:p>
        </p:txBody>
      </p:sp>
      <p:sp>
        <p:nvSpPr>
          <p:cNvPr id="70659" name="Text Box 3"/>
          <p:cNvSpPr txBox="1">
            <a:spLocks noChangeArrowheads="1"/>
          </p:cNvSpPr>
          <p:nvPr/>
        </p:nvSpPr>
        <p:spPr bwMode="auto">
          <a:xfrm>
            <a:off x="364388" y="1244601"/>
            <a:ext cx="9641979" cy="1596014"/>
          </a:xfrm>
          <a:prstGeom prst="rect">
            <a:avLst/>
          </a:prstGeom>
          <a:noFill/>
          <a:ln w="9525">
            <a:noFill/>
            <a:miter lim="800000"/>
            <a:headEnd/>
            <a:tailEnd/>
          </a:ln>
        </p:spPr>
        <p:txBody>
          <a:bodyPr>
            <a:spAutoFit/>
          </a:bodyPr>
          <a:lstStyle/>
          <a:p>
            <a:pPr marL="450850" indent="-450850">
              <a:lnSpc>
                <a:spcPct val="120000"/>
              </a:lnSpc>
              <a:buFont typeface="Wingdings" pitchFamily="2" charset="2"/>
              <a:buNone/>
            </a:pPr>
            <a:r>
              <a:rPr lang="it-IT" sz="2800" dirty="0">
                <a:solidFill>
                  <a:schemeClr val="hlink"/>
                </a:solidFill>
              </a:rPr>
              <a:t>Trapianto </a:t>
            </a:r>
            <a:r>
              <a:rPr lang="it-IT" sz="2800" dirty="0" err="1">
                <a:solidFill>
                  <a:schemeClr val="hlink"/>
                </a:solidFill>
              </a:rPr>
              <a:t>autologo</a:t>
            </a:r>
            <a:r>
              <a:rPr lang="it-IT" sz="2800" dirty="0">
                <a:solidFill>
                  <a:schemeClr val="hlink"/>
                </a:solidFill>
              </a:rPr>
              <a:t> di cellule staminali</a:t>
            </a:r>
          </a:p>
          <a:p>
            <a:pPr marL="450850" indent="-450850">
              <a:lnSpc>
                <a:spcPct val="120000"/>
              </a:lnSpc>
              <a:buFont typeface="Wingdings" pitchFamily="2" charset="2"/>
              <a:buNone/>
            </a:pPr>
            <a:r>
              <a:rPr lang="it-IT" sz="2800" dirty="0">
                <a:solidFill>
                  <a:schemeClr val="hlink"/>
                </a:solidFill>
              </a:rPr>
              <a:t>Trasfusione (di sangue completo o di piastrine)</a:t>
            </a:r>
          </a:p>
          <a:p>
            <a:pPr marL="450850" indent="-450850">
              <a:lnSpc>
                <a:spcPct val="120000"/>
              </a:lnSpc>
              <a:buFont typeface="Wingdings" pitchFamily="2" charset="2"/>
              <a:buNone/>
            </a:pPr>
            <a:r>
              <a:rPr lang="it-IT" sz="2800" dirty="0">
                <a:solidFill>
                  <a:schemeClr val="hlink"/>
                </a:solidFill>
              </a:rPr>
              <a:t>Utilizzo di fattori di crescita quali:</a:t>
            </a:r>
          </a:p>
        </p:txBody>
      </p:sp>
      <p:sp>
        <p:nvSpPr>
          <p:cNvPr id="20484" name="Text Box 4"/>
          <p:cNvSpPr txBox="1">
            <a:spLocks noChangeArrowheads="1"/>
          </p:cNvSpPr>
          <p:nvPr/>
        </p:nvSpPr>
        <p:spPr bwMode="auto">
          <a:xfrm>
            <a:off x="1031611" y="3213101"/>
            <a:ext cx="1723549" cy="646331"/>
          </a:xfrm>
          <a:prstGeom prst="rect">
            <a:avLst/>
          </a:prstGeom>
          <a:noFill/>
          <a:ln w="9525">
            <a:noFill/>
            <a:miter lim="800000"/>
            <a:headEnd/>
            <a:tailEnd/>
          </a:ln>
        </p:spPr>
        <p:txBody>
          <a:bodyPr wrap="none">
            <a:spAutoFit/>
          </a:bodyPr>
          <a:lstStyle/>
          <a:p>
            <a:pPr algn="ctr"/>
            <a:r>
              <a:rPr lang="it-IT" dirty="0">
                <a:solidFill>
                  <a:srgbClr val="FF3300"/>
                </a:solidFill>
              </a:rPr>
              <a:t>G-CSF</a:t>
            </a:r>
          </a:p>
          <a:p>
            <a:pPr algn="ctr"/>
            <a:r>
              <a:rPr lang="it-IT" dirty="0">
                <a:solidFill>
                  <a:srgbClr val="FF3300"/>
                </a:solidFill>
              </a:rPr>
              <a:t>(FILGRASTIM)</a:t>
            </a:r>
          </a:p>
        </p:txBody>
      </p:sp>
      <p:sp>
        <p:nvSpPr>
          <p:cNvPr id="20485" name="Text Box 5"/>
          <p:cNvSpPr txBox="1">
            <a:spLocks noChangeArrowheads="1"/>
          </p:cNvSpPr>
          <p:nvPr/>
        </p:nvSpPr>
        <p:spPr bwMode="auto">
          <a:xfrm>
            <a:off x="3916759" y="3213101"/>
            <a:ext cx="2262158" cy="646331"/>
          </a:xfrm>
          <a:prstGeom prst="rect">
            <a:avLst/>
          </a:prstGeom>
          <a:noFill/>
          <a:ln w="9525">
            <a:noFill/>
            <a:miter lim="800000"/>
            <a:headEnd/>
            <a:tailEnd/>
          </a:ln>
        </p:spPr>
        <p:txBody>
          <a:bodyPr wrap="none">
            <a:spAutoFit/>
          </a:bodyPr>
          <a:lstStyle/>
          <a:p>
            <a:pPr algn="ctr"/>
            <a:r>
              <a:rPr lang="it-IT">
                <a:solidFill>
                  <a:srgbClr val="FF3300"/>
                </a:solidFill>
              </a:rPr>
              <a:t>GM-CSF</a:t>
            </a:r>
          </a:p>
          <a:p>
            <a:pPr algn="ctr"/>
            <a:r>
              <a:rPr lang="it-IT">
                <a:solidFill>
                  <a:srgbClr val="FF3300"/>
                </a:solidFill>
              </a:rPr>
              <a:t>(MOLGRAMOSTIM)</a:t>
            </a:r>
          </a:p>
        </p:txBody>
      </p:sp>
      <p:sp>
        <p:nvSpPr>
          <p:cNvPr id="20486" name="Text Box 6"/>
          <p:cNvSpPr txBox="1">
            <a:spLocks noChangeArrowheads="1"/>
          </p:cNvSpPr>
          <p:nvPr/>
        </p:nvSpPr>
        <p:spPr bwMode="auto">
          <a:xfrm>
            <a:off x="7555000" y="3213101"/>
            <a:ext cx="1569660" cy="646331"/>
          </a:xfrm>
          <a:prstGeom prst="rect">
            <a:avLst/>
          </a:prstGeom>
          <a:noFill/>
          <a:ln w="9525">
            <a:noFill/>
            <a:miter lim="800000"/>
            <a:headEnd/>
            <a:tailEnd/>
          </a:ln>
        </p:spPr>
        <p:txBody>
          <a:bodyPr wrap="none">
            <a:spAutoFit/>
          </a:bodyPr>
          <a:lstStyle/>
          <a:p>
            <a:pPr algn="ctr"/>
            <a:r>
              <a:rPr lang="it-IT">
                <a:solidFill>
                  <a:srgbClr val="FF3300"/>
                </a:solidFill>
              </a:rPr>
              <a:t>Eritropoietina</a:t>
            </a:r>
          </a:p>
          <a:p>
            <a:pPr algn="ctr"/>
            <a:r>
              <a:rPr lang="it-IT">
                <a:solidFill>
                  <a:srgbClr val="FF3300"/>
                </a:solidFill>
              </a:rPr>
              <a:t>(EPOIETINA)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500"/>
                                        <p:tgtEl>
                                          <p:spTgt spid="706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659">
                                            <p:txEl>
                                              <p:pRg st="0" end="0"/>
                                            </p:txEl>
                                          </p:spTgt>
                                        </p:tgtEl>
                                        <p:attrNameLst>
                                          <p:attrName>style.visibility</p:attrName>
                                        </p:attrNameLst>
                                      </p:cBhvr>
                                      <p:to>
                                        <p:strVal val="visible"/>
                                      </p:to>
                                    </p:set>
                                    <p:animEffect transition="in" filter="fade">
                                      <p:cBhvr>
                                        <p:cTn id="10" dur="500"/>
                                        <p:tgtEl>
                                          <p:spTgt spid="706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0659">
                                            <p:txEl>
                                              <p:pRg st="1" end="1"/>
                                            </p:txEl>
                                          </p:spTgt>
                                        </p:tgtEl>
                                        <p:attrNameLst>
                                          <p:attrName>style.visibility</p:attrName>
                                        </p:attrNameLst>
                                      </p:cBhvr>
                                      <p:to>
                                        <p:strVal val="visible"/>
                                      </p:to>
                                    </p:set>
                                    <p:animEffect transition="in" filter="fade">
                                      <p:cBhvr>
                                        <p:cTn id="15" dur="500"/>
                                        <p:tgtEl>
                                          <p:spTgt spid="7065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0659">
                                            <p:txEl>
                                              <p:pRg st="2" end="2"/>
                                            </p:txEl>
                                          </p:spTgt>
                                        </p:tgtEl>
                                        <p:attrNameLst>
                                          <p:attrName>style.visibility</p:attrName>
                                        </p:attrNameLst>
                                      </p:cBhvr>
                                      <p:to>
                                        <p:strVal val="visible"/>
                                      </p:to>
                                    </p:set>
                                    <p:animEffect transition="in" filter="fade">
                                      <p:cBhvr>
                                        <p:cTn id="20"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673722" y="836613"/>
            <a:ext cx="4812536" cy="1077218"/>
          </a:xfrm>
          <a:prstGeom prst="rect">
            <a:avLst/>
          </a:prstGeom>
          <a:noFill/>
          <a:ln w="9525">
            <a:noFill/>
            <a:miter lim="800000"/>
            <a:headEnd/>
            <a:tailEnd/>
          </a:ln>
        </p:spPr>
        <p:txBody>
          <a:bodyPr wrap="none">
            <a:spAutoFit/>
          </a:bodyPr>
          <a:lstStyle/>
          <a:p>
            <a:pPr algn="ctr"/>
            <a:r>
              <a:rPr lang="it-IT" sz="3200">
                <a:solidFill>
                  <a:schemeClr val="hlink"/>
                </a:solidFill>
              </a:rPr>
              <a:t>MUCOSA DEL TRATTO</a:t>
            </a:r>
          </a:p>
          <a:p>
            <a:pPr algn="ctr"/>
            <a:r>
              <a:rPr lang="it-IT" sz="3200">
                <a:solidFill>
                  <a:schemeClr val="hlink"/>
                </a:solidFill>
              </a:rPr>
              <a:t> GASTRO-INTESTINALE</a:t>
            </a:r>
          </a:p>
        </p:txBody>
      </p:sp>
      <p:sp>
        <p:nvSpPr>
          <p:cNvPr id="24579" name="AutoShape 3"/>
          <p:cNvSpPr>
            <a:spLocks noChangeArrowheads="1"/>
          </p:cNvSpPr>
          <p:nvPr/>
        </p:nvSpPr>
        <p:spPr bwMode="auto">
          <a:xfrm rot="2546505">
            <a:off x="3243764" y="2349501"/>
            <a:ext cx="648396" cy="936625"/>
          </a:xfrm>
          <a:prstGeom prst="downArrow">
            <a:avLst>
              <a:gd name="adj1" fmla="val 50000"/>
              <a:gd name="adj2" fmla="val 40634"/>
            </a:avLst>
          </a:prstGeom>
          <a:solidFill>
            <a:srgbClr val="FF3300"/>
          </a:solidFill>
          <a:ln w="9525">
            <a:noFill/>
            <a:miter lim="800000"/>
            <a:headEnd/>
            <a:tailEnd/>
          </a:ln>
        </p:spPr>
        <p:txBody>
          <a:bodyPr wrap="none" anchor="ctr"/>
          <a:lstStyle/>
          <a:p>
            <a:endParaRPr lang="it-IT"/>
          </a:p>
        </p:txBody>
      </p:sp>
      <p:sp>
        <p:nvSpPr>
          <p:cNvPr id="24580" name="AutoShape 4"/>
          <p:cNvSpPr>
            <a:spLocks noChangeArrowheads="1"/>
          </p:cNvSpPr>
          <p:nvPr/>
        </p:nvSpPr>
        <p:spPr bwMode="auto">
          <a:xfrm rot="19053495" flipH="1">
            <a:off x="6241029" y="2349501"/>
            <a:ext cx="648396" cy="936625"/>
          </a:xfrm>
          <a:prstGeom prst="downArrow">
            <a:avLst>
              <a:gd name="adj1" fmla="val 50000"/>
              <a:gd name="adj2" fmla="val 40634"/>
            </a:avLst>
          </a:prstGeom>
          <a:solidFill>
            <a:srgbClr val="FF3300"/>
          </a:solidFill>
          <a:ln w="9525">
            <a:noFill/>
            <a:miter lim="800000"/>
            <a:headEnd/>
            <a:tailEnd/>
          </a:ln>
        </p:spPr>
        <p:txBody>
          <a:bodyPr wrap="none" anchor="ctr"/>
          <a:lstStyle/>
          <a:p>
            <a:endParaRPr lang="it-IT"/>
          </a:p>
        </p:txBody>
      </p:sp>
      <p:sp>
        <p:nvSpPr>
          <p:cNvPr id="24581" name="Text Box 5"/>
          <p:cNvSpPr txBox="1">
            <a:spLocks noChangeArrowheads="1"/>
          </p:cNvSpPr>
          <p:nvPr/>
        </p:nvSpPr>
        <p:spPr bwMode="auto">
          <a:xfrm>
            <a:off x="2118224" y="3573464"/>
            <a:ext cx="1327608" cy="400110"/>
          </a:xfrm>
          <a:prstGeom prst="rect">
            <a:avLst/>
          </a:prstGeom>
          <a:noFill/>
          <a:ln w="9525">
            <a:noFill/>
            <a:miter lim="800000"/>
            <a:headEnd/>
            <a:tailEnd/>
          </a:ln>
        </p:spPr>
        <p:txBody>
          <a:bodyPr wrap="none">
            <a:spAutoFit/>
          </a:bodyPr>
          <a:lstStyle/>
          <a:p>
            <a:pPr algn="ctr"/>
            <a:r>
              <a:rPr lang="it-IT" sz="2000">
                <a:solidFill>
                  <a:schemeClr val="hlink"/>
                </a:solidFill>
              </a:rPr>
              <a:t>DIARREA</a:t>
            </a:r>
          </a:p>
        </p:txBody>
      </p:sp>
      <p:sp>
        <p:nvSpPr>
          <p:cNvPr id="24582" name="Text Box 6"/>
          <p:cNvSpPr txBox="1">
            <a:spLocks noChangeArrowheads="1"/>
          </p:cNvSpPr>
          <p:nvPr/>
        </p:nvSpPr>
        <p:spPr bwMode="auto">
          <a:xfrm>
            <a:off x="6630497" y="3683001"/>
            <a:ext cx="1911101" cy="400110"/>
          </a:xfrm>
          <a:prstGeom prst="rect">
            <a:avLst/>
          </a:prstGeom>
          <a:noFill/>
          <a:ln w="9525">
            <a:noFill/>
            <a:miter lim="800000"/>
            <a:headEnd/>
            <a:tailEnd/>
          </a:ln>
        </p:spPr>
        <p:txBody>
          <a:bodyPr wrap="none">
            <a:spAutoFit/>
          </a:bodyPr>
          <a:lstStyle/>
          <a:p>
            <a:pPr algn="ctr"/>
            <a:r>
              <a:rPr lang="it-IT" sz="2000">
                <a:solidFill>
                  <a:schemeClr val="hlink"/>
                </a:solidFill>
              </a:rPr>
              <a:t>ULCERAZIONI</a:t>
            </a:r>
          </a:p>
        </p:txBody>
      </p:sp>
      <p:sp>
        <p:nvSpPr>
          <p:cNvPr id="24583" name="AutoShape 7"/>
          <p:cNvSpPr>
            <a:spLocks noChangeArrowheads="1"/>
          </p:cNvSpPr>
          <p:nvPr/>
        </p:nvSpPr>
        <p:spPr bwMode="auto">
          <a:xfrm>
            <a:off x="2506058" y="4221164"/>
            <a:ext cx="566229" cy="720725"/>
          </a:xfrm>
          <a:prstGeom prst="downArrow">
            <a:avLst>
              <a:gd name="adj1" fmla="val 50000"/>
              <a:gd name="adj2" fmla="val 35804"/>
            </a:avLst>
          </a:prstGeom>
          <a:solidFill>
            <a:srgbClr val="FF3300"/>
          </a:solidFill>
          <a:ln w="9525">
            <a:noFill/>
            <a:miter lim="800000"/>
            <a:headEnd/>
            <a:tailEnd/>
          </a:ln>
        </p:spPr>
        <p:txBody>
          <a:bodyPr wrap="none" anchor="ctr"/>
          <a:lstStyle/>
          <a:p>
            <a:endParaRPr lang="it-IT"/>
          </a:p>
        </p:txBody>
      </p:sp>
      <p:sp>
        <p:nvSpPr>
          <p:cNvPr id="24584" name="AutoShape 8"/>
          <p:cNvSpPr>
            <a:spLocks noChangeArrowheads="1"/>
          </p:cNvSpPr>
          <p:nvPr/>
        </p:nvSpPr>
        <p:spPr bwMode="auto">
          <a:xfrm>
            <a:off x="7305612" y="4221164"/>
            <a:ext cx="566230" cy="720725"/>
          </a:xfrm>
          <a:prstGeom prst="downArrow">
            <a:avLst>
              <a:gd name="adj1" fmla="val 50000"/>
              <a:gd name="adj2" fmla="val 35804"/>
            </a:avLst>
          </a:prstGeom>
          <a:solidFill>
            <a:srgbClr val="FF3300"/>
          </a:solidFill>
          <a:ln w="9525">
            <a:noFill/>
            <a:miter lim="800000"/>
            <a:headEnd/>
            <a:tailEnd/>
          </a:ln>
        </p:spPr>
        <p:txBody>
          <a:bodyPr wrap="none" anchor="ctr"/>
          <a:lstStyle/>
          <a:p>
            <a:endParaRPr lang="it-IT"/>
          </a:p>
        </p:txBody>
      </p:sp>
      <p:sp>
        <p:nvSpPr>
          <p:cNvPr id="24586" name="Text Box 10"/>
          <p:cNvSpPr txBox="1">
            <a:spLocks noChangeArrowheads="1"/>
          </p:cNvSpPr>
          <p:nvPr/>
        </p:nvSpPr>
        <p:spPr bwMode="auto">
          <a:xfrm>
            <a:off x="6791966" y="5251450"/>
            <a:ext cx="1595309" cy="369332"/>
          </a:xfrm>
          <a:prstGeom prst="rect">
            <a:avLst/>
          </a:prstGeom>
          <a:noFill/>
          <a:ln w="9525">
            <a:noFill/>
            <a:miter lim="800000"/>
            <a:headEnd/>
            <a:tailEnd/>
          </a:ln>
        </p:spPr>
        <p:txBody>
          <a:bodyPr wrap="none">
            <a:spAutoFit/>
          </a:bodyPr>
          <a:lstStyle/>
          <a:p>
            <a:pPr algn="ctr"/>
            <a:r>
              <a:rPr lang="it-IT">
                <a:solidFill>
                  <a:schemeClr val="hlink"/>
                </a:solidFill>
              </a:rPr>
              <a:t>EMORRAGIE</a:t>
            </a:r>
          </a:p>
        </p:txBody>
      </p:sp>
      <p:sp>
        <p:nvSpPr>
          <p:cNvPr id="24587" name="Text Box 11"/>
          <p:cNvSpPr txBox="1">
            <a:spLocks noChangeArrowheads="1"/>
          </p:cNvSpPr>
          <p:nvPr/>
        </p:nvSpPr>
        <p:spPr bwMode="auto">
          <a:xfrm>
            <a:off x="1523969" y="5300663"/>
            <a:ext cx="2775119" cy="923330"/>
          </a:xfrm>
          <a:prstGeom prst="rect">
            <a:avLst/>
          </a:prstGeom>
          <a:noFill/>
          <a:ln w="9525">
            <a:noFill/>
            <a:miter lim="800000"/>
            <a:headEnd/>
            <a:tailEnd/>
          </a:ln>
        </p:spPr>
        <p:txBody>
          <a:bodyPr wrap="none">
            <a:spAutoFit/>
          </a:bodyPr>
          <a:lstStyle/>
          <a:p>
            <a:pPr algn="ctr"/>
            <a:r>
              <a:rPr lang="it-IT">
                <a:solidFill>
                  <a:schemeClr val="hlink"/>
                </a:solidFill>
              </a:rPr>
              <a:t>DETERIORAMENTO</a:t>
            </a:r>
          </a:p>
          <a:p>
            <a:pPr algn="ctr"/>
            <a:r>
              <a:rPr lang="it-IT">
                <a:solidFill>
                  <a:schemeClr val="hlink"/>
                </a:solidFill>
              </a:rPr>
              <a:t>DELLE</a:t>
            </a:r>
          </a:p>
          <a:p>
            <a:pPr algn="ctr"/>
            <a:r>
              <a:rPr lang="it-IT">
                <a:solidFill>
                  <a:schemeClr val="hlink"/>
                </a:solidFill>
              </a:rPr>
              <a:t>CONDIZIONI GENERALI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wipe(down)">
                                      <p:cBhvr>
                                        <p:cTn id="12" dur="500"/>
                                        <p:tgtEl>
                                          <p:spTgt spid="2457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4581"/>
                                        </p:tgtEl>
                                        <p:attrNameLst>
                                          <p:attrName>style.visibility</p:attrName>
                                        </p:attrNameLst>
                                      </p:cBhvr>
                                      <p:to>
                                        <p:strVal val="visible"/>
                                      </p:to>
                                    </p:set>
                                    <p:animEffect transition="in" filter="fade">
                                      <p:cBhvr>
                                        <p:cTn id="16" dur="1000"/>
                                        <p:tgtEl>
                                          <p:spTgt spid="245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4583"/>
                                        </p:tgtEl>
                                        <p:attrNameLst>
                                          <p:attrName>style.visibility</p:attrName>
                                        </p:attrNameLst>
                                      </p:cBhvr>
                                      <p:to>
                                        <p:strVal val="visible"/>
                                      </p:to>
                                    </p:set>
                                    <p:animEffect transition="in" filter="wipe(down)">
                                      <p:cBhvr>
                                        <p:cTn id="21" dur="500"/>
                                        <p:tgtEl>
                                          <p:spTgt spid="2458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4587"/>
                                        </p:tgtEl>
                                        <p:attrNameLst>
                                          <p:attrName>style.visibility</p:attrName>
                                        </p:attrNameLst>
                                      </p:cBhvr>
                                      <p:to>
                                        <p:strVal val="visible"/>
                                      </p:to>
                                    </p:set>
                                    <p:animEffect transition="in" filter="fade">
                                      <p:cBhvr>
                                        <p:cTn id="25" dur="1000"/>
                                        <p:tgtEl>
                                          <p:spTgt spid="2458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4580"/>
                                        </p:tgtEl>
                                        <p:attrNameLst>
                                          <p:attrName>style.visibility</p:attrName>
                                        </p:attrNameLst>
                                      </p:cBhvr>
                                      <p:to>
                                        <p:strVal val="visible"/>
                                      </p:to>
                                    </p:set>
                                    <p:animEffect transition="in" filter="wipe(down)">
                                      <p:cBhvr>
                                        <p:cTn id="30" dur="500"/>
                                        <p:tgtEl>
                                          <p:spTgt spid="2458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4582"/>
                                        </p:tgtEl>
                                        <p:attrNameLst>
                                          <p:attrName>style.visibility</p:attrName>
                                        </p:attrNameLst>
                                      </p:cBhvr>
                                      <p:to>
                                        <p:strVal val="visible"/>
                                      </p:to>
                                    </p:set>
                                    <p:animEffect transition="in" filter="fade">
                                      <p:cBhvr>
                                        <p:cTn id="34" dur="1000"/>
                                        <p:tgtEl>
                                          <p:spTgt spid="245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4584"/>
                                        </p:tgtEl>
                                        <p:attrNameLst>
                                          <p:attrName>style.visibility</p:attrName>
                                        </p:attrNameLst>
                                      </p:cBhvr>
                                      <p:to>
                                        <p:strVal val="visible"/>
                                      </p:to>
                                    </p:set>
                                    <p:animEffect transition="in" filter="wipe(down)">
                                      <p:cBhvr>
                                        <p:cTn id="39" dur="500"/>
                                        <p:tgtEl>
                                          <p:spTgt spid="2458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4586"/>
                                        </p:tgtEl>
                                        <p:attrNameLst>
                                          <p:attrName>style.visibility</p:attrName>
                                        </p:attrNameLst>
                                      </p:cBhvr>
                                      <p:to>
                                        <p:strVal val="visible"/>
                                      </p:to>
                                    </p:set>
                                    <p:animEffect transition="in" filter="fade">
                                      <p:cBhvr>
                                        <p:cTn id="43" dur="10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animBg="1"/>
      <p:bldP spid="24580" grpId="0" animBg="1"/>
      <p:bldP spid="24581" grpId="0"/>
      <p:bldP spid="24582" grpId="0"/>
      <p:bldP spid="24583" grpId="0" animBg="1"/>
      <p:bldP spid="24584" grpId="0" animBg="1"/>
      <p:bldP spid="24586" grpId="0"/>
      <p:bldP spid="245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511041" y="836613"/>
            <a:ext cx="3148618" cy="1569660"/>
          </a:xfrm>
          <a:prstGeom prst="rect">
            <a:avLst/>
          </a:prstGeom>
          <a:noFill/>
          <a:ln w="9525">
            <a:noFill/>
            <a:miter lim="800000"/>
            <a:headEnd/>
            <a:tailEnd/>
          </a:ln>
        </p:spPr>
        <p:txBody>
          <a:bodyPr wrap="none">
            <a:spAutoFit/>
          </a:bodyPr>
          <a:lstStyle/>
          <a:p>
            <a:pPr algn="ctr"/>
            <a:r>
              <a:rPr lang="it-IT" sz="3200">
                <a:solidFill>
                  <a:schemeClr val="hlink"/>
                </a:solidFill>
              </a:rPr>
              <a:t>CUTE</a:t>
            </a:r>
          </a:p>
          <a:p>
            <a:pPr algn="ctr"/>
            <a:r>
              <a:rPr lang="it-IT" sz="3200">
                <a:solidFill>
                  <a:schemeClr val="hlink"/>
                </a:solidFill>
              </a:rPr>
              <a:t>E </a:t>
            </a:r>
          </a:p>
          <a:p>
            <a:pPr algn="ctr"/>
            <a:r>
              <a:rPr lang="it-IT" sz="3200">
                <a:solidFill>
                  <a:schemeClr val="hlink"/>
                </a:solidFill>
              </a:rPr>
              <a:t>BULBI PILIFERI</a:t>
            </a:r>
          </a:p>
        </p:txBody>
      </p:sp>
      <p:sp>
        <p:nvSpPr>
          <p:cNvPr id="25607" name="AutoShape 7"/>
          <p:cNvSpPr>
            <a:spLocks noChangeArrowheads="1"/>
          </p:cNvSpPr>
          <p:nvPr/>
        </p:nvSpPr>
        <p:spPr bwMode="auto">
          <a:xfrm>
            <a:off x="4679879" y="2970213"/>
            <a:ext cx="809155" cy="1008062"/>
          </a:xfrm>
          <a:prstGeom prst="downArrow">
            <a:avLst>
              <a:gd name="adj1" fmla="val 50000"/>
              <a:gd name="adj2" fmla="val 35044"/>
            </a:avLst>
          </a:prstGeom>
          <a:solidFill>
            <a:srgbClr val="FF3300"/>
          </a:solidFill>
          <a:ln w="9525">
            <a:noFill/>
            <a:miter lim="800000"/>
            <a:headEnd/>
            <a:tailEnd/>
          </a:ln>
        </p:spPr>
        <p:txBody>
          <a:bodyPr wrap="none" anchor="ctr"/>
          <a:lstStyle/>
          <a:p>
            <a:endParaRPr lang="it-IT"/>
          </a:p>
        </p:txBody>
      </p:sp>
      <p:sp>
        <p:nvSpPr>
          <p:cNvPr id="25609" name="Text Box 9"/>
          <p:cNvSpPr txBox="1">
            <a:spLocks noChangeArrowheads="1"/>
          </p:cNvSpPr>
          <p:nvPr/>
        </p:nvSpPr>
        <p:spPr bwMode="auto">
          <a:xfrm>
            <a:off x="4096137" y="4267200"/>
            <a:ext cx="1978427" cy="523220"/>
          </a:xfrm>
          <a:prstGeom prst="rect">
            <a:avLst/>
          </a:prstGeom>
          <a:noFill/>
          <a:ln w="9525">
            <a:noFill/>
            <a:miter lim="800000"/>
            <a:headEnd/>
            <a:tailEnd/>
          </a:ln>
        </p:spPr>
        <p:txBody>
          <a:bodyPr wrap="none">
            <a:spAutoFit/>
          </a:bodyPr>
          <a:lstStyle/>
          <a:p>
            <a:pPr algn="ctr"/>
            <a:r>
              <a:rPr lang="it-IT" sz="2800" dirty="0">
                <a:solidFill>
                  <a:schemeClr val="hlink"/>
                </a:solidFill>
              </a:rPr>
              <a:t>ALOPECIA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wipe(down)">
                                      <p:cBhvr>
                                        <p:cTn id="12" dur="500"/>
                                        <p:tgtEl>
                                          <p:spTgt spid="2560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609"/>
                                        </p:tgtEl>
                                        <p:attrNameLst>
                                          <p:attrName>style.visibility</p:attrName>
                                        </p:attrNameLst>
                                      </p:cBhvr>
                                      <p:to>
                                        <p:strVal val="visible"/>
                                      </p:to>
                                    </p:set>
                                    <p:animEffect transition="in" filter="fade">
                                      <p:cBhvr>
                                        <p:cTn id="16" dur="10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7" grpId="0" animBg="1"/>
      <p:bldP spid="2560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899953" y="1049339"/>
            <a:ext cx="4379724" cy="584775"/>
          </a:xfrm>
          <a:prstGeom prst="rect">
            <a:avLst/>
          </a:prstGeom>
          <a:noFill/>
          <a:ln w="9525">
            <a:noFill/>
            <a:miter lim="800000"/>
            <a:headEnd/>
            <a:tailEnd/>
          </a:ln>
        </p:spPr>
        <p:txBody>
          <a:bodyPr wrap="none">
            <a:spAutoFit/>
          </a:bodyPr>
          <a:lstStyle/>
          <a:p>
            <a:pPr algn="ctr"/>
            <a:r>
              <a:rPr lang="it-IT" sz="3200">
                <a:solidFill>
                  <a:schemeClr val="hlink"/>
                </a:solidFill>
              </a:rPr>
              <a:t>CELLULE GERMINALI</a:t>
            </a:r>
          </a:p>
        </p:txBody>
      </p:sp>
      <p:sp>
        <p:nvSpPr>
          <p:cNvPr id="26627" name="AutoShape 3"/>
          <p:cNvSpPr>
            <a:spLocks noChangeArrowheads="1"/>
          </p:cNvSpPr>
          <p:nvPr/>
        </p:nvSpPr>
        <p:spPr bwMode="auto">
          <a:xfrm rot="2546505">
            <a:off x="2563216" y="2349501"/>
            <a:ext cx="648395" cy="936625"/>
          </a:xfrm>
          <a:prstGeom prst="downArrow">
            <a:avLst>
              <a:gd name="adj1" fmla="val 50000"/>
              <a:gd name="adj2" fmla="val 40634"/>
            </a:avLst>
          </a:prstGeom>
          <a:solidFill>
            <a:srgbClr val="FF3300"/>
          </a:solidFill>
          <a:ln w="9525">
            <a:noFill/>
            <a:miter lim="800000"/>
            <a:headEnd/>
            <a:tailEnd/>
          </a:ln>
        </p:spPr>
        <p:txBody>
          <a:bodyPr wrap="none" anchor="ctr"/>
          <a:lstStyle/>
          <a:p>
            <a:endParaRPr lang="it-IT"/>
          </a:p>
        </p:txBody>
      </p:sp>
      <p:sp>
        <p:nvSpPr>
          <p:cNvPr id="26628" name="AutoShape 4"/>
          <p:cNvSpPr>
            <a:spLocks noChangeArrowheads="1"/>
          </p:cNvSpPr>
          <p:nvPr/>
        </p:nvSpPr>
        <p:spPr bwMode="auto">
          <a:xfrm rot="19053495" flipH="1">
            <a:off x="6876921" y="2349501"/>
            <a:ext cx="648396" cy="936625"/>
          </a:xfrm>
          <a:prstGeom prst="downArrow">
            <a:avLst>
              <a:gd name="adj1" fmla="val 50000"/>
              <a:gd name="adj2" fmla="val 40634"/>
            </a:avLst>
          </a:prstGeom>
          <a:solidFill>
            <a:srgbClr val="FF3300"/>
          </a:solidFill>
          <a:ln w="9525">
            <a:noFill/>
            <a:miter lim="800000"/>
            <a:headEnd/>
            <a:tailEnd/>
          </a:ln>
        </p:spPr>
        <p:txBody>
          <a:bodyPr wrap="none" anchor="ctr"/>
          <a:lstStyle/>
          <a:p>
            <a:endParaRPr lang="it-IT"/>
          </a:p>
        </p:txBody>
      </p:sp>
      <p:sp>
        <p:nvSpPr>
          <p:cNvPr id="26629" name="Text Box 5"/>
          <p:cNvSpPr txBox="1">
            <a:spLocks noChangeArrowheads="1"/>
          </p:cNvSpPr>
          <p:nvPr/>
        </p:nvSpPr>
        <p:spPr bwMode="auto">
          <a:xfrm>
            <a:off x="1403100" y="3627439"/>
            <a:ext cx="2066591" cy="400110"/>
          </a:xfrm>
          <a:prstGeom prst="rect">
            <a:avLst/>
          </a:prstGeom>
          <a:noFill/>
          <a:ln w="9525">
            <a:noFill/>
            <a:miter lim="800000"/>
            <a:headEnd/>
            <a:tailEnd/>
          </a:ln>
        </p:spPr>
        <p:txBody>
          <a:bodyPr wrap="none">
            <a:spAutoFit/>
          </a:bodyPr>
          <a:lstStyle/>
          <a:p>
            <a:pPr algn="ctr"/>
            <a:r>
              <a:rPr lang="it-IT" sz="2000">
                <a:solidFill>
                  <a:schemeClr val="hlink"/>
                </a:solidFill>
              </a:rPr>
              <a:t>AZOOSPERMIA</a:t>
            </a:r>
          </a:p>
        </p:txBody>
      </p:sp>
      <p:sp>
        <p:nvSpPr>
          <p:cNvPr id="26630" name="Text Box 6"/>
          <p:cNvSpPr txBox="1">
            <a:spLocks noChangeArrowheads="1"/>
          </p:cNvSpPr>
          <p:nvPr/>
        </p:nvSpPr>
        <p:spPr bwMode="auto">
          <a:xfrm>
            <a:off x="6822951" y="3629026"/>
            <a:ext cx="1840567" cy="400110"/>
          </a:xfrm>
          <a:prstGeom prst="rect">
            <a:avLst/>
          </a:prstGeom>
          <a:noFill/>
          <a:ln w="9525">
            <a:noFill/>
            <a:miter lim="800000"/>
            <a:headEnd/>
            <a:tailEnd/>
          </a:ln>
        </p:spPr>
        <p:txBody>
          <a:bodyPr wrap="none">
            <a:spAutoFit/>
          </a:bodyPr>
          <a:lstStyle/>
          <a:p>
            <a:pPr algn="ctr"/>
            <a:r>
              <a:rPr lang="it-IT" sz="2000">
                <a:solidFill>
                  <a:schemeClr val="hlink"/>
                </a:solidFill>
              </a:rPr>
              <a:t>AMENORREA</a:t>
            </a:r>
          </a:p>
        </p:txBody>
      </p:sp>
      <p:sp>
        <p:nvSpPr>
          <p:cNvPr id="26633" name="Text Box 9"/>
          <p:cNvSpPr txBox="1">
            <a:spLocks noChangeArrowheads="1"/>
          </p:cNvSpPr>
          <p:nvPr/>
        </p:nvSpPr>
        <p:spPr bwMode="auto">
          <a:xfrm>
            <a:off x="3908882" y="5195888"/>
            <a:ext cx="2374369" cy="769441"/>
          </a:xfrm>
          <a:prstGeom prst="rect">
            <a:avLst/>
          </a:prstGeom>
          <a:noFill/>
          <a:ln w="9525">
            <a:noFill/>
            <a:miter lim="800000"/>
            <a:headEnd/>
            <a:tailEnd/>
          </a:ln>
        </p:spPr>
        <p:txBody>
          <a:bodyPr wrap="none">
            <a:spAutoFit/>
          </a:bodyPr>
          <a:lstStyle/>
          <a:p>
            <a:pPr algn="ctr"/>
            <a:r>
              <a:rPr lang="it-IT" sz="4400" dirty="0">
                <a:solidFill>
                  <a:schemeClr val="hlink"/>
                </a:solidFill>
              </a:rPr>
              <a:t>(</a:t>
            </a:r>
            <a:r>
              <a:rPr lang="it-IT" sz="2800" dirty="0">
                <a:solidFill>
                  <a:schemeClr val="hlink"/>
                </a:solidFill>
              </a:rPr>
              <a:t>STERILITÀ</a:t>
            </a:r>
            <a:r>
              <a:rPr lang="it-IT" sz="4400" dirty="0">
                <a:solidFill>
                  <a:schemeClr val="hlink"/>
                </a:solidFill>
              </a:rPr>
              <a:t>)</a:t>
            </a:r>
          </a:p>
        </p:txBody>
      </p:sp>
      <p:sp>
        <p:nvSpPr>
          <p:cNvPr id="23560" name="AutoShape 11"/>
          <p:cNvSpPr>
            <a:spLocks noChangeArrowheads="1"/>
          </p:cNvSpPr>
          <p:nvPr/>
        </p:nvSpPr>
        <p:spPr bwMode="auto">
          <a:xfrm rot="2546505">
            <a:off x="6876921" y="4221164"/>
            <a:ext cx="648396" cy="936625"/>
          </a:xfrm>
          <a:prstGeom prst="downArrow">
            <a:avLst>
              <a:gd name="adj1" fmla="val 50000"/>
              <a:gd name="adj2" fmla="val 40634"/>
            </a:avLst>
          </a:prstGeom>
          <a:solidFill>
            <a:srgbClr val="FF3300"/>
          </a:solidFill>
          <a:ln w="9525">
            <a:noFill/>
            <a:miter lim="800000"/>
            <a:headEnd/>
            <a:tailEnd/>
          </a:ln>
        </p:spPr>
        <p:txBody>
          <a:bodyPr wrap="none" anchor="ctr"/>
          <a:lstStyle/>
          <a:p>
            <a:endParaRPr lang="it-IT"/>
          </a:p>
        </p:txBody>
      </p:sp>
      <p:sp>
        <p:nvSpPr>
          <p:cNvPr id="23561" name="AutoShape 12"/>
          <p:cNvSpPr>
            <a:spLocks noChangeArrowheads="1"/>
          </p:cNvSpPr>
          <p:nvPr/>
        </p:nvSpPr>
        <p:spPr bwMode="auto">
          <a:xfrm rot="19053495" flipH="1">
            <a:off x="2563216" y="4221164"/>
            <a:ext cx="648395" cy="936625"/>
          </a:xfrm>
          <a:prstGeom prst="downArrow">
            <a:avLst>
              <a:gd name="adj1" fmla="val 50000"/>
              <a:gd name="adj2" fmla="val 40634"/>
            </a:avLst>
          </a:prstGeom>
          <a:solidFill>
            <a:srgbClr val="FF3300"/>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wipe(down)">
                                      <p:cBhvr>
                                        <p:cTn id="12" dur="500"/>
                                        <p:tgtEl>
                                          <p:spTgt spid="2662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6629"/>
                                        </p:tgtEl>
                                        <p:attrNameLst>
                                          <p:attrName>style.visibility</p:attrName>
                                        </p:attrNameLst>
                                      </p:cBhvr>
                                      <p:to>
                                        <p:strVal val="visible"/>
                                      </p:to>
                                    </p:set>
                                    <p:animEffect transition="in" filter="fade">
                                      <p:cBhvr>
                                        <p:cTn id="16" dur="1000"/>
                                        <p:tgtEl>
                                          <p:spTgt spid="266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6628"/>
                                        </p:tgtEl>
                                        <p:attrNameLst>
                                          <p:attrName>style.visibility</p:attrName>
                                        </p:attrNameLst>
                                      </p:cBhvr>
                                      <p:to>
                                        <p:strVal val="visible"/>
                                      </p:to>
                                    </p:set>
                                    <p:animEffect transition="in" filter="wipe(down)">
                                      <p:cBhvr>
                                        <p:cTn id="21" dur="500"/>
                                        <p:tgtEl>
                                          <p:spTgt spid="2662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6630"/>
                                        </p:tgtEl>
                                        <p:attrNameLst>
                                          <p:attrName>style.visibility</p:attrName>
                                        </p:attrNameLst>
                                      </p:cBhvr>
                                      <p:to>
                                        <p:strVal val="visible"/>
                                      </p:to>
                                    </p:set>
                                    <p:animEffect transition="in" filter="fade">
                                      <p:cBhvr>
                                        <p:cTn id="25" dur="1000"/>
                                        <p:tgtEl>
                                          <p:spTgt spid="26630"/>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6633"/>
                                        </p:tgtEl>
                                        <p:attrNameLst>
                                          <p:attrName>style.visibility</p:attrName>
                                        </p:attrNameLst>
                                      </p:cBhvr>
                                      <p:to>
                                        <p:strVal val="visible"/>
                                      </p:to>
                                    </p:set>
                                    <p:animEffect transition="in" filter="fade">
                                      <p:cBhvr>
                                        <p:cTn id="29" dur="10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animBg="1"/>
      <p:bldP spid="26628" grpId="0" animBg="1"/>
      <p:bldP spid="26629" grpId="0"/>
      <p:bldP spid="26630" grpId="0"/>
      <p:bldP spid="266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7650" name="Picture 2" descr="tox1"/>
          <p:cNvPicPr>
            <a:picLocks noChangeAspect="1" noChangeArrowheads="1"/>
          </p:cNvPicPr>
          <p:nvPr/>
        </p:nvPicPr>
        <p:blipFill>
          <a:blip r:embed="rId2" cstate="print"/>
          <a:srcRect t="16058" r="57835" b="66402"/>
          <a:stretch>
            <a:fillRect/>
          </a:stretch>
        </p:blipFill>
        <p:spPr bwMode="auto">
          <a:xfrm>
            <a:off x="301870" y="887414"/>
            <a:ext cx="3901090" cy="1787525"/>
          </a:xfrm>
          <a:prstGeom prst="rect">
            <a:avLst/>
          </a:prstGeom>
          <a:noFill/>
          <a:effectLst>
            <a:outerShdw dist="71842" dir="2700000" algn="ctr" rotWithShape="0">
              <a:schemeClr val="bg2"/>
            </a:outerShdw>
          </a:effectLst>
        </p:spPr>
      </p:pic>
      <p:sp>
        <p:nvSpPr>
          <p:cNvPr id="24579" name="Text Box 3"/>
          <p:cNvSpPr txBox="1">
            <a:spLocks noChangeArrowheads="1"/>
          </p:cNvSpPr>
          <p:nvPr/>
        </p:nvSpPr>
        <p:spPr bwMode="auto">
          <a:xfrm>
            <a:off x="1012784" y="188913"/>
            <a:ext cx="5814540" cy="369332"/>
          </a:xfrm>
          <a:prstGeom prst="rect">
            <a:avLst/>
          </a:prstGeom>
          <a:noFill/>
          <a:ln w="9525">
            <a:noFill/>
            <a:miter lim="800000"/>
            <a:headEnd/>
            <a:tailEnd/>
          </a:ln>
        </p:spPr>
        <p:txBody>
          <a:bodyPr wrap="none">
            <a:spAutoFit/>
          </a:bodyPr>
          <a:lstStyle/>
          <a:p>
            <a:r>
              <a:rPr lang="it-IT" b="1">
                <a:solidFill>
                  <a:schemeClr val="hlink"/>
                </a:solidFill>
              </a:rPr>
              <a:t>EFFETTI TOSSICI DEI FARMACI ANTINEOPLASTICI</a:t>
            </a:r>
          </a:p>
        </p:txBody>
      </p:sp>
      <p:pic>
        <p:nvPicPr>
          <p:cNvPr id="27652" name="Picture 4" descr="tox1"/>
          <p:cNvPicPr>
            <a:picLocks noChangeAspect="1" noChangeArrowheads="1"/>
          </p:cNvPicPr>
          <p:nvPr/>
        </p:nvPicPr>
        <p:blipFill>
          <a:blip r:embed="rId2" cstate="print"/>
          <a:srcRect t="32333" r="41963" b="44267"/>
          <a:stretch>
            <a:fillRect/>
          </a:stretch>
        </p:blipFill>
        <p:spPr bwMode="auto">
          <a:xfrm>
            <a:off x="4588783" y="925514"/>
            <a:ext cx="5267542" cy="2339975"/>
          </a:xfrm>
          <a:prstGeom prst="rect">
            <a:avLst/>
          </a:prstGeom>
          <a:noFill/>
          <a:effectLst>
            <a:outerShdw dist="71842" dir="2700000" algn="ctr" rotWithShape="0">
              <a:schemeClr val="bg2"/>
            </a:outerShdw>
          </a:effectLst>
        </p:spPr>
      </p:pic>
      <p:pic>
        <p:nvPicPr>
          <p:cNvPr id="27653" name="Picture 5" descr="tox1"/>
          <p:cNvPicPr>
            <a:picLocks noChangeAspect="1" noChangeArrowheads="1"/>
          </p:cNvPicPr>
          <p:nvPr/>
        </p:nvPicPr>
        <p:blipFill>
          <a:blip r:embed="rId2" cstate="print"/>
          <a:srcRect t="55334" r="36046" b="25389"/>
          <a:stretch>
            <a:fillRect/>
          </a:stretch>
        </p:blipFill>
        <p:spPr bwMode="auto">
          <a:xfrm>
            <a:off x="407257" y="3240089"/>
            <a:ext cx="5899863" cy="1958975"/>
          </a:xfrm>
          <a:prstGeom prst="rect">
            <a:avLst/>
          </a:prstGeom>
          <a:noFill/>
          <a:effectLst>
            <a:outerShdw dist="71842" dir="2700000" algn="ctr" rotWithShape="0">
              <a:schemeClr val="bg2"/>
            </a:outerShdw>
          </a:effectLst>
        </p:spPr>
      </p:pic>
      <p:pic>
        <p:nvPicPr>
          <p:cNvPr id="27654" name="Picture 6" descr="tox1"/>
          <p:cNvPicPr>
            <a:picLocks noChangeAspect="1" noChangeArrowheads="1"/>
          </p:cNvPicPr>
          <p:nvPr/>
        </p:nvPicPr>
        <p:blipFill>
          <a:blip r:embed="rId2" cstate="print"/>
          <a:srcRect t="73346" r="46536" b="9547"/>
          <a:stretch>
            <a:fillRect/>
          </a:stretch>
        </p:blipFill>
        <p:spPr bwMode="auto">
          <a:xfrm>
            <a:off x="5471172" y="5021264"/>
            <a:ext cx="4260118" cy="1501775"/>
          </a:xfrm>
          <a:prstGeom prst="rect">
            <a:avLst/>
          </a:prstGeom>
          <a:noFill/>
          <a:effectLst>
            <a:outerShdw dist="71842" dir="2700000" algn="ctr" rotWithShape="0">
              <a:schemeClr val="bg2"/>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fade">
                                      <p:cBhvr>
                                        <p:cTn id="12" dur="10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fade">
                                      <p:cBhvr>
                                        <p:cTn id="17" dur="1000"/>
                                        <p:tgtEl>
                                          <p:spTgt spid="276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4"/>
                                        </p:tgtEl>
                                        <p:attrNameLst>
                                          <p:attrName>style.visibility</p:attrName>
                                        </p:attrNameLst>
                                      </p:cBhvr>
                                      <p:to>
                                        <p:strVal val="visible"/>
                                      </p:to>
                                    </p:set>
                                    <p:animEffect transition="in" filter="fade">
                                      <p:cBhvr>
                                        <p:cTn id="22" dur="1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818086" y="115889"/>
            <a:ext cx="9268661" cy="579437"/>
          </a:xfrm>
          <a:prstGeom prst="rect">
            <a:avLst/>
          </a:prstGeom>
          <a:noFill/>
          <a:ln w="9525">
            <a:noFill/>
            <a:miter lim="800000"/>
            <a:headEnd/>
            <a:tailEnd/>
          </a:ln>
        </p:spPr>
        <p:txBody>
          <a:bodyPr>
            <a:spAutoFit/>
          </a:bodyPr>
          <a:lstStyle/>
          <a:p>
            <a:pPr algn="ctr">
              <a:tabLst>
                <a:tab pos="2095500" algn="l"/>
              </a:tabLst>
            </a:pPr>
            <a:r>
              <a:rPr lang="it-IT" sz="3200" b="1">
                <a:solidFill>
                  <a:schemeClr val="hlink"/>
                </a:solidFill>
              </a:rPr>
              <a:t>STRATEGIE PER AUMENTARE LA MTD</a:t>
            </a:r>
          </a:p>
        </p:txBody>
      </p:sp>
      <p:sp>
        <p:nvSpPr>
          <p:cNvPr id="71683" name="Text Box 3"/>
          <p:cNvSpPr txBox="1">
            <a:spLocks noChangeArrowheads="1"/>
          </p:cNvSpPr>
          <p:nvPr/>
        </p:nvSpPr>
        <p:spPr bwMode="auto">
          <a:xfrm>
            <a:off x="364388" y="1244600"/>
            <a:ext cx="9641979" cy="5047792"/>
          </a:xfrm>
          <a:prstGeom prst="rect">
            <a:avLst/>
          </a:prstGeom>
          <a:noFill/>
          <a:ln w="9525">
            <a:noFill/>
            <a:miter lim="800000"/>
            <a:headEnd/>
            <a:tailEnd/>
          </a:ln>
        </p:spPr>
        <p:txBody>
          <a:bodyPr>
            <a:spAutoFit/>
          </a:bodyPr>
          <a:lstStyle/>
          <a:p>
            <a:pPr marL="450850" indent="-450850">
              <a:lnSpc>
                <a:spcPct val="120000"/>
              </a:lnSpc>
              <a:buFont typeface="Wingdings" pitchFamily="2" charset="2"/>
              <a:buNone/>
            </a:pPr>
            <a:r>
              <a:rPr lang="it-IT" sz="2800" dirty="0">
                <a:solidFill>
                  <a:schemeClr val="hlink"/>
                </a:solidFill>
              </a:rPr>
              <a:t>ANTIEMETICI</a:t>
            </a:r>
          </a:p>
          <a:p>
            <a:pPr marL="450850" indent="-450850">
              <a:lnSpc>
                <a:spcPct val="120000"/>
              </a:lnSpc>
              <a:buFont typeface="Wingdings" pitchFamily="2" charset="2"/>
              <a:buNone/>
            </a:pPr>
            <a:r>
              <a:rPr lang="it-IT" sz="2800" dirty="0">
                <a:solidFill>
                  <a:schemeClr val="hlink"/>
                </a:solidFill>
              </a:rPr>
              <a:t>Antagonisti del recettore 5HT3 (ONDANSETRON)</a:t>
            </a:r>
          </a:p>
          <a:p>
            <a:pPr marL="450850" indent="-450850">
              <a:lnSpc>
                <a:spcPct val="120000"/>
              </a:lnSpc>
              <a:buFont typeface="Wingdings" pitchFamily="2" charset="2"/>
              <a:buNone/>
            </a:pPr>
            <a:r>
              <a:rPr lang="it-IT" sz="2800" dirty="0">
                <a:solidFill>
                  <a:schemeClr val="hlink"/>
                </a:solidFill>
              </a:rPr>
              <a:t>Antagonisti dei recettori </a:t>
            </a:r>
            <a:r>
              <a:rPr lang="it-IT" sz="2800" dirty="0" err="1">
                <a:solidFill>
                  <a:schemeClr val="hlink"/>
                </a:solidFill>
              </a:rPr>
              <a:t>dopaminergici</a:t>
            </a:r>
            <a:r>
              <a:rPr lang="it-IT" sz="2800" dirty="0">
                <a:solidFill>
                  <a:schemeClr val="hlink"/>
                </a:solidFill>
              </a:rPr>
              <a:t> D2 (METOCLOPRAMIDE)</a:t>
            </a:r>
          </a:p>
          <a:p>
            <a:pPr marL="450850" indent="-450850">
              <a:lnSpc>
                <a:spcPct val="120000"/>
              </a:lnSpc>
              <a:buFont typeface="Wingdings" pitchFamily="2" charset="2"/>
              <a:buNone/>
            </a:pPr>
            <a:r>
              <a:rPr lang="it-IT" sz="2800" dirty="0">
                <a:solidFill>
                  <a:schemeClr val="hlink"/>
                </a:solidFill>
              </a:rPr>
              <a:t>Antagonisti del recettore </a:t>
            </a:r>
            <a:r>
              <a:rPr lang="it-IT" sz="2800" dirty="0" err="1">
                <a:solidFill>
                  <a:schemeClr val="hlink"/>
                </a:solidFill>
              </a:rPr>
              <a:t>peptidergico</a:t>
            </a:r>
            <a:r>
              <a:rPr lang="it-IT" sz="2800" dirty="0">
                <a:solidFill>
                  <a:schemeClr val="hlink"/>
                </a:solidFill>
              </a:rPr>
              <a:t> NK1 (APREPITANT)</a:t>
            </a:r>
          </a:p>
          <a:p>
            <a:pPr marL="450850" indent="-450850">
              <a:lnSpc>
                <a:spcPct val="120000"/>
              </a:lnSpc>
              <a:buFont typeface="Wingdings" pitchFamily="2" charset="2"/>
              <a:buNone/>
            </a:pPr>
            <a:r>
              <a:rPr lang="it-IT" sz="2800" dirty="0">
                <a:solidFill>
                  <a:schemeClr val="hlink"/>
                </a:solidFill>
              </a:rPr>
              <a:t>Agonisti del recettore </a:t>
            </a:r>
            <a:r>
              <a:rPr lang="it-IT" sz="2800" dirty="0" err="1">
                <a:solidFill>
                  <a:schemeClr val="hlink"/>
                </a:solidFill>
              </a:rPr>
              <a:t>cannabinoide</a:t>
            </a:r>
            <a:r>
              <a:rPr lang="it-IT" sz="2800" dirty="0">
                <a:solidFill>
                  <a:schemeClr val="hlink"/>
                </a:solidFill>
              </a:rPr>
              <a:t> CB1 (</a:t>
            </a:r>
            <a:r>
              <a:rPr lang="it-IT" sz="2800" dirty="0" err="1">
                <a:solidFill>
                  <a:schemeClr val="hlink"/>
                </a:solidFill>
              </a:rPr>
              <a:t>nabilone</a:t>
            </a:r>
            <a:r>
              <a:rPr lang="it-IT" sz="2800" dirty="0">
                <a:solidFill>
                  <a:schemeClr val="hlink"/>
                </a:solidFill>
              </a:rPr>
              <a:t>, </a:t>
            </a:r>
            <a:r>
              <a:rPr lang="it-IT" sz="2800" dirty="0" err="1">
                <a:solidFill>
                  <a:schemeClr val="hlink"/>
                </a:solidFill>
              </a:rPr>
              <a:t>dronabinolo</a:t>
            </a:r>
            <a:r>
              <a:rPr lang="it-IT" sz="2800" dirty="0">
                <a:solidFill>
                  <a:schemeClr val="hlink"/>
                </a:solidFill>
              </a:rPr>
              <a:t>)</a:t>
            </a:r>
          </a:p>
          <a:p>
            <a:pPr marL="450850" indent="-450850">
              <a:lnSpc>
                <a:spcPct val="120000"/>
              </a:lnSpc>
              <a:buFont typeface="Wingdings" pitchFamily="2" charset="2"/>
              <a:buNone/>
            </a:pPr>
            <a:r>
              <a:rPr lang="it-IT" sz="2800" dirty="0">
                <a:solidFill>
                  <a:schemeClr val="hlink"/>
                </a:solidFill>
              </a:rPr>
              <a:t>OLANZAPINA</a:t>
            </a:r>
          </a:p>
          <a:p>
            <a:pPr marL="450850" indent="-450850">
              <a:lnSpc>
                <a:spcPct val="120000"/>
              </a:lnSpc>
              <a:buFont typeface="Wingdings" pitchFamily="2" charset="2"/>
              <a:buNone/>
            </a:pPr>
            <a:r>
              <a:rPr lang="it-IT" sz="2800" dirty="0">
                <a:solidFill>
                  <a:schemeClr val="hlink"/>
                </a:solidFill>
              </a:rPr>
              <a:t>GABAPENTINA</a:t>
            </a:r>
          </a:p>
          <a:p>
            <a:pPr marL="450850" indent="-450850">
              <a:lnSpc>
                <a:spcPct val="120000"/>
              </a:lnSpc>
              <a:buFont typeface="Wingdings" pitchFamily="2" charset="2"/>
              <a:buNone/>
            </a:pPr>
            <a:endParaRPr lang="it-IT"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500"/>
                                        <p:tgtEl>
                                          <p:spTgt spid="716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683">
                                            <p:txEl>
                                              <p:pRg st="0" end="0"/>
                                            </p:txEl>
                                          </p:spTgt>
                                        </p:tgtEl>
                                        <p:attrNameLst>
                                          <p:attrName>style.visibility</p:attrName>
                                        </p:attrNameLst>
                                      </p:cBhvr>
                                      <p:to>
                                        <p:strVal val="visible"/>
                                      </p:to>
                                    </p:set>
                                    <p:animEffect transition="in" filter="fade">
                                      <p:cBhvr>
                                        <p:cTn id="10" dur="500"/>
                                        <p:tgtEl>
                                          <p:spTgt spid="716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683">
                                            <p:txEl>
                                              <p:pRg st="1" end="1"/>
                                            </p:txEl>
                                          </p:spTgt>
                                        </p:tgtEl>
                                        <p:attrNameLst>
                                          <p:attrName>style.visibility</p:attrName>
                                        </p:attrNameLst>
                                      </p:cBhvr>
                                      <p:to>
                                        <p:strVal val="visible"/>
                                      </p:to>
                                    </p:set>
                                    <p:animEffect transition="in" filter="fade">
                                      <p:cBhvr>
                                        <p:cTn id="15" dur="500"/>
                                        <p:tgtEl>
                                          <p:spTgt spid="7168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683">
                                            <p:txEl>
                                              <p:pRg st="2" end="2"/>
                                            </p:txEl>
                                          </p:spTgt>
                                        </p:tgtEl>
                                        <p:attrNameLst>
                                          <p:attrName>style.visibility</p:attrName>
                                        </p:attrNameLst>
                                      </p:cBhvr>
                                      <p:to>
                                        <p:strVal val="visible"/>
                                      </p:to>
                                    </p:set>
                                    <p:animEffect transition="in" filter="fade">
                                      <p:cBhvr>
                                        <p:cTn id="20" dur="500"/>
                                        <p:tgtEl>
                                          <p:spTgt spid="7168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Effect transition="in" filter="fade">
                                      <p:cBhvr>
                                        <p:cTn id="25" dur="500"/>
                                        <p:tgtEl>
                                          <p:spTgt spid="7168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1683">
                                            <p:txEl>
                                              <p:pRg st="4" end="4"/>
                                            </p:txEl>
                                          </p:spTgt>
                                        </p:tgtEl>
                                        <p:attrNameLst>
                                          <p:attrName>style.visibility</p:attrName>
                                        </p:attrNameLst>
                                      </p:cBhvr>
                                      <p:to>
                                        <p:strVal val="visible"/>
                                      </p:to>
                                    </p:set>
                                    <p:animEffect transition="in" filter="fade">
                                      <p:cBhvr>
                                        <p:cTn id="30" dur="500"/>
                                        <p:tgtEl>
                                          <p:spTgt spid="7168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1683">
                                            <p:txEl>
                                              <p:pRg st="5" end="5"/>
                                            </p:txEl>
                                          </p:spTgt>
                                        </p:tgtEl>
                                        <p:attrNameLst>
                                          <p:attrName>style.visibility</p:attrName>
                                        </p:attrNameLst>
                                      </p:cBhvr>
                                      <p:to>
                                        <p:strVal val="visible"/>
                                      </p:to>
                                    </p:set>
                                    <p:animEffect transition="in" filter="fade">
                                      <p:cBhvr>
                                        <p:cTn id="35" dur="500"/>
                                        <p:tgtEl>
                                          <p:spTgt spid="7168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1683">
                                            <p:txEl>
                                              <p:pRg st="6" end="6"/>
                                            </p:txEl>
                                          </p:spTgt>
                                        </p:tgtEl>
                                        <p:attrNameLst>
                                          <p:attrName>style.visibility</p:attrName>
                                        </p:attrNameLst>
                                      </p:cBhvr>
                                      <p:to>
                                        <p:strVal val="visible"/>
                                      </p:to>
                                    </p:set>
                                    <p:animEffect transition="in" filter="fade">
                                      <p:cBhvr>
                                        <p:cTn id="40" dur="500"/>
                                        <p:tgtEl>
                                          <p:spTgt spid="71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4" descr="hallmarks"/>
          <p:cNvPicPr>
            <a:picLocks noChangeAspect="1" noChangeArrowheads="1"/>
          </p:cNvPicPr>
          <p:nvPr/>
        </p:nvPicPr>
        <p:blipFill>
          <a:blip r:embed="rId3" cstate="print"/>
          <a:srcRect/>
          <a:stretch>
            <a:fillRect/>
          </a:stretch>
        </p:blipFill>
        <p:spPr bwMode="auto">
          <a:xfrm>
            <a:off x="2064863" y="115889"/>
            <a:ext cx="6201732" cy="665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5434200" y="2173320"/>
            <a:ext cx="415692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FFFFFF"/>
                </a:solidFill>
                <a:uFill>
                  <a:solidFill>
                    <a:srgbClr val="FFFFFF"/>
                  </a:solidFill>
                </a:uFill>
                <a:latin typeface="Verdana"/>
                <a:ea typeface="Arial"/>
              </a:rPr>
              <a:t>passiva (immunizzazione)</a:t>
            </a:r>
            <a:endParaRPr lang="en-US" sz="2400" b="0" strike="noStrike" spc="-1">
              <a:solidFill>
                <a:srgbClr val="000000"/>
              </a:solidFill>
              <a:uFill>
                <a:solidFill>
                  <a:srgbClr val="FFFFFF"/>
                </a:solidFill>
              </a:uFill>
              <a:latin typeface="Times New Roman"/>
            </a:endParaRPr>
          </a:p>
        </p:txBody>
      </p:sp>
      <p:sp>
        <p:nvSpPr>
          <p:cNvPr id="51" name="CustomShape 2"/>
          <p:cNvSpPr/>
          <p:nvPr/>
        </p:nvSpPr>
        <p:spPr>
          <a:xfrm>
            <a:off x="5436000" y="2840040"/>
            <a:ext cx="4039560" cy="1191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FFFFFF"/>
                </a:solidFill>
                <a:uFill>
                  <a:solidFill>
                    <a:srgbClr val="FFFFFF"/>
                  </a:solidFill>
                </a:uFill>
                <a:latin typeface="Verdana"/>
                <a:ea typeface="Arial"/>
              </a:rPr>
              <a:t>attiva (stimolazione della</a:t>
            </a:r>
            <a:endParaRPr lang="en-US" sz="2400" b="0" strike="noStrike" spc="-1">
              <a:solidFill>
                <a:srgbClr val="000000"/>
              </a:solidFill>
              <a:uFill>
                <a:solidFill>
                  <a:srgbClr val="FFFFFF"/>
                </a:solidFill>
              </a:uFill>
              <a:latin typeface="Times New Roman"/>
            </a:endParaRPr>
          </a:p>
          <a:p>
            <a:pPr>
              <a:lnSpc>
                <a:spcPct val="100000"/>
              </a:lnSpc>
            </a:pPr>
            <a:r>
              <a:rPr lang="it-IT" sz="2400" b="0" strike="noStrike" spc="-1">
                <a:solidFill>
                  <a:srgbClr val="FFFFFF"/>
                </a:solidFill>
                <a:uFill>
                  <a:solidFill>
                    <a:srgbClr val="FFFFFF"/>
                  </a:solidFill>
                </a:uFill>
                <a:latin typeface="Verdana"/>
                <a:ea typeface="Arial"/>
              </a:rPr>
              <a:t>risposta immunitaria)</a:t>
            </a:r>
            <a:endParaRPr lang="en-US" sz="2400" b="0" strike="noStrike" spc="-1">
              <a:solidFill>
                <a:srgbClr val="000000"/>
              </a:solidFill>
              <a:uFill>
                <a:solidFill>
                  <a:srgbClr val="FFFFFF"/>
                </a:solidFill>
              </a:uFill>
              <a:latin typeface="Times New Roman"/>
            </a:endParaRPr>
          </a:p>
          <a:p>
            <a:pPr>
              <a:lnSpc>
                <a:spcPct val="100000"/>
              </a:lnSpc>
            </a:pPr>
            <a:endParaRPr lang="en-US" sz="2400" b="0" strike="noStrike" spc="-1">
              <a:solidFill>
                <a:srgbClr val="000000"/>
              </a:solidFill>
              <a:uFill>
                <a:solidFill>
                  <a:srgbClr val="FFFFFF"/>
                </a:solidFill>
              </a:uFill>
              <a:latin typeface="Times New Roman"/>
            </a:endParaRPr>
          </a:p>
        </p:txBody>
      </p:sp>
      <p:sp>
        <p:nvSpPr>
          <p:cNvPr id="52" name="CustomShape 3"/>
          <p:cNvSpPr/>
          <p:nvPr/>
        </p:nvSpPr>
        <p:spPr>
          <a:xfrm>
            <a:off x="5450040" y="5300640"/>
            <a:ext cx="3047400" cy="1191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92D050"/>
                </a:solidFill>
                <a:uFill>
                  <a:solidFill>
                    <a:srgbClr val="FFFFFF"/>
                  </a:solidFill>
                </a:uFill>
                <a:latin typeface="Verdana"/>
                <a:ea typeface="Arial"/>
              </a:rPr>
              <a:t>inibizione fattori</a:t>
            </a:r>
            <a:endParaRPr lang="en-US" sz="2400" b="0" strike="noStrike" spc="-1">
              <a:solidFill>
                <a:srgbClr val="000000"/>
              </a:solidFill>
              <a:uFill>
                <a:solidFill>
                  <a:srgbClr val="FFFFFF"/>
                </a:solidFill>
              </a:uFill>
              <a:latin typeface="Times New Roman"/>
            </a:endParaRPr>
          </a:p>
          <a:p>
            <a:pPr>
              <a:lnSpc>
                <a:spcPct val="100000"/>
              </a:lnSpc>
            </a:pPr>
            <a:r>
              <a:rPr lang="it-IT" sz="2400" b="0" strike="noStrike" spc="-1">
                <a:solidFill>
                  <a:srgbClr val="92D050"/>
                </a:solidFill>
                <a:uFill>
                  <a:solidFill>
                    <a:srgbClr val="FFFFFF"/>
                  </a:solidFill>
                </a:uFill>
                <a:latin typeface="Verdana"/>
                <a:ea typeface="Arial"/>
              </a:rPr>
              <a:t>di crescita specifici</a:t>
            </a:r>
            <a:endParaRPr lang="en-US" sz="2400" b="0" strike="noStrike" spc="-1">
              <a:solidFill>
                <a:srgbClr val="000000"/>
              </a:solidFill>
              <a:uFill>
                <a:solidFill>
                  <a:srgbClr val="FFFFFF"/>
                </a:solidFill>
              </a:uFill>
              <a:latin typeface="Times New Roman"/>
            </a:endParaRPr>
          </a:p>
          <a:p>
            <a:pPr>
              <a:lnSpc>
                <a:spcPct val="100000"/>
              </a:lnSpc>
            </a:pPr>
            <a:r>
              <a:rPr lang="it-IT" sz="2400" b="0" strike="noStrike" spc="-1">
                <a:solidFill>
                  <a:srgbClr val="92D050"/>
                </a:solidFill>
                <a:uFill>
                  <a:solidFill>
                    <a:srgbClr val="FFFFFF"/>
                  </a:solidFill>
                </a:uFill>
                <a:latin typeface="Verdana"/>
                <a:ea typeface="Arial"/>
              </a:rPr>
              <a:t>dei tumori</a:t>
            </a:r>
            <a:endParaRPr lang="en-US" sz="2400" b="0" strike="noStrike" spc="-1">
              <a:solidFill>
                <a:srgbClr val="000000"/>
              </a:solidFill>
              <a:uFill>
                <a:solidFill>
                  <a:srgbClr val="FFFFFF"/>
                </a:solidFill>
              </a:uFill>
              <a:latin typeface="Times New Roman"/>
            </a:endParaRPr>
          </a:p>
        </p:txBody>
      </p:sp>
      <p:sp>
        <p:nvSpPr>
          <p:cNvPr id="53" name="CustomShape 4"/>
          <p:cNvSpPr/>
          <p:nvPr/>
        </p:nvSpPr>
        <p:spPr>
          <a:xfrm>
            <a:off x="1186920" y="1479600"/>
            <a:ext cx="620352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FFFFFF"/>
                </a:solidFill>
                <a:uFill>
                  <a:solidFill>
                    <a:srgbClr val="FFFFFF"/>
                  </a:solidFill>
                </a:uFill>
                <a:latin typeface="Verdana"/>
              </a:rPr>
              <a:t>CHEMIOTERAPIA        	</a:t>
            </a:r>
            <a:r>
              <a:rPr lang="it-IT" sz="2400" b="0" strike="noStrike" spc="-1">
                <a:solidFill>
                  <a:srgbClr val="FFFFFF"/>
                </a:solidFill>
                <a:uFill>
                  <a:solidFill>
                    <a:srgbClr val="FFFFFF"/>
                  </a:solidFill>
                </a:uFill>
                <a:latin typeface="Symbol"/>
                <a:ea typeface="Symbol"/>
              </a:rPr>
              <a:t></a:t>
            </a:r>
            <a:r>
              <a:rPr lang="it-IT" sz="2400" b="0" strike="noStrike" spc="-1">
                <a:solidFill>
                  <a:srgbClr val="FFFFFF"/>
                </a:solidFill>
                <a:uFill>
                  <a:solidFill>
                    <a:srgbClr val="FFFFFF"/>
                  </a:solidFill>
                </a:uFill>
                <a:latin typeface="Verdana"/>
              </a:rPr>
              <a:t>   citotossicità</a:t>
            </a:r>
            <a:endParaRPr lang="en-US" sz="2400" b="0" strike="noStrike" spc="-1">
              <a:solidFill>
                <a:srgbClr val="000000"/>
              </a:solidFill>
              <a:uFill>
                <a:solidFill>
                  <a:srgbClr val="FFFFFF"/>
                </a:solidFill>
              </a:uFill>
              <a:latin typeface="Times New Roman"/>
            </a:endParaRPr>
          </a:p>
        </p:txBody>
      </p:sp>
      <p:sp>
        <p:nvSpPr>
          <p:cNvPr id="54" name="CustomShape 5"/>
          <p:cNvSpPr/>
          <p:nvPr/>
        </p:nvSpPr>
        <p:spPr>
          <a:xfrm>
            <a:off x="1151280" y="2554200"/>
            <a:ext cx="294228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FFFFFF"/>
                </a:solidFill>
                <a:uFill>
                  <a:solidFill>
                    <a:srgbClr val="FFFFFF"/>
                  </a:solidFill>
                </a:uFill>
                <a:latin typeface="Verdana"/>
              </a:rPr>
              <a:t>IMMUNOTERAPIA </a:t>
            </a:r>
            <a:endParaRPr lang="en-US" sz="2400" b="0" strike="noStrike" spc="-1">
              <a:solidFill>
                <a:srgbClr val="000000"/>
              </a:solidFill>
              <a:uFill>
                <a:solidFill>
                  <a:srgbClr val="FFFFFF"/>
                </a:solidFill>
              </a:uFill>
              <a:latin typeface="Times New Roman"/>
            </a:endParaRPr>
          </a:p>
        </p:txBody>
      </p:sp>
      <p:sp>
        <p:nvSpPr>
          <p:cNvPr id="55" name="Line 6"/>
          <p:cNvSpPr/>
          <p:nvPr/>
        </p:nvSpPr>
        <p:spPr>
          <a:xfrm flipV="1">
            <a:off x="4273560" y="2445840"/>
            <a:ext cx="838080" cy="304920"/>
          </a:xfrm>
          <a:prstGeom prst="line">
            <a:avLst/>
          </a:prstGeom>
          <a:ln w="25560">
            <a:solidFill>
              <a:srgbClr val="FFFFFF"/>
            </a:solidFill>
            <a:miter/>
            <a:tailEnd type="stealth" w="med" len="med"/>
          </a:ln>
        </p:spPr>
        <p:style>
          <a:lnRef idx="0">
            <a:scrgbClr r="0" g="0" b="0"/>
          </a:lnRef>
          <a:fillRef idx="0">
            <a:scrgbClr r="0" g="0" b="0"/>
          </a:fillRef>
          <a:effectRef idx="0">
            <a:scrgbClr r="0" g="0" b="0"/>
          </a:effectRef>
          <a:fontRef idx="minor"/>
        </p:style>
      </p:sp>
      <p:sp>
        <p:nvSpPr>
          <p:cNvPr id="56" name="Line 7"/>
          <p:cNvSpPr/>
          <p:nvPr/>
        </p:nvSpPr>
        <p:spPr>
          <a:xfrm>
            <a:off x="4319640" y="2903400"/>
            <a:ext cx="762120" cy="228600"/>
          </a:xfrm>
          <a:prstGeom prst="line">
            <a:avLst/>
          </a:prstGeom>
          <a:ln w="25560">
            <a:solidFill>
              <a:srgbClr val="FFFFFF"/>
            </a:solidFill>
            <a:miter/>
            <a:tailEnd type="stealth" w="med" len="med"/>
          </a:ln>
        </p:spPr>
        <p:style>
          <a:lnRef idx="0">
            <a:scrgbClr r="0" g="0" b="0"/>
          </a:lnRef>
          <a:fillRef idx="0">
            <a:scrgbClr r="0" g="0" b="0"/>
          </a:fillRef>
          <a:effectRef idx="0">
            <a:scrgbClr r="0" g="0" b="0"/>
          </a:effectRef>
          <a:fontRef idx="minor"/>
        </p:style>
      </p:sp>
      <p:sp>
        <p:nvSpPr>
          <p:cNvPr id="57" name="CustomShape 8"/>
          <p:cNvSpPr/>
          <p:nvPr/>
        </p:nvSpPr>
        <p:spPr>
          <a:xfrm>
            <a:off x="1209600" y="3994200"/>
            <a:ext cx="7953120" cy="825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FFFF99"/>
                </a:solidFill>
                <a:uFill>
                  <a:solidFill>
                    <a:srgbClr val="FFFFFF"/>
                  </a:solidFill>
                </a:uFill>
                <a:latin typeface="Verdana"/>
              </a:rPr>
              <a:t>ORMONOTERAPIA   	</a:t>
            </a:r>
            <a:r>
              <a:rPr lang="it-IT" sz="2400" b="0" strike="noStrike" spc="-1">
                <a:solidFill>
                  <a:srgbClr val="FFFF99"/>
                </a:solidFill>
                <a:uFill>
                  <a:solidFill>
                    <a:srgbClr val="FFFFFF"/>
                  </a:solidFill>
                </a:uFill>
                <a:latin typeface="Symbol"/>
                <a:ea typeface="Symbol"/>
              </a:rPr>
              <a:t></a:t>
            </a:r>
            <a:r>
              <a:rPr lang="it-IT" sz="2400" b="0" strike="noStrike" spc="-1">
                <a:solidFill>
                  <a:srgbClr val="FFFF99"/>
                </a:solidFill>
                <a:uFill>
                  <a:solidFill>
                    <a:srgbClr val="FFFFFF"/>
                  </a:solidFill>
                </a:uFill>
                <a:latin typeface="Verdana"/>
              </a:rPr>
              <a:t>   deplezione del ligando/</a:t>
            </a:r>
            <a:endParaRPr lang="en-US" sz="2400" b="0" strike="noStrike" spc="-1">
              <a:solidFill>
                <a:srgbClr val="000000"/>
              </a:solidFill>
              <a:uFill>
                <a:solidFill>
                  <a:srgbClr val="FFFFFF"/>
                </a:solidFill>
              </a:uFill>
              <a:latin typeface="Times New Roman"/>
            </a:endParaRPr>
          </a:p>
          <a:p>
            <a:pPr>
              <a:lnSpc>
                <a:spcPct val="100000"/>
              </a:lnSpc>
            </a:pPr>
            <a:r>
              <a:rPr lang="it-IT" sz="2400" b="0" strike="noStrike" spc="-1">
                <a:solidFill>
                  <a:srgbClr val="FFFF99"/>
                </a:solidFill>
                <a:uFill>
                  <a:solidFill>
                    <a:srgbClr val="FFFFFF"/>
                  </a:solidFill>
                </a:uFill>
                <a:latin typeface="Verdana"/>
              </a:rPr>
              <a:t>                                        blocco dei recettori</a:t>
            </a:r>
            <a:endParaRPr lang="en-US" sz="2400" b="0" strike="noStrike" spc="-1">
              <a:solidFill>
                <a:srgbClr val="000000"/>
              </a:solidFill>
              <a:uFill>
                <a:solidFill>
                  <a:srgbClr val="FFFFFF"/>
                </a:solidFill>
              </a:uFill>
              <a:latin typeface="Times New Roman"/>
            </a:endParaRPr>
          </a:p>
        </p:txBody>
      </p:sp>
      <p:sp>
        <p:nvSpPr>
          <p:cNvPr id="58" name="CustomShape 9"/>
          <p:cNvSpPr/>
          <p:nvPr/>
        </p:nvSpPr>
        <p:spPr>
          <a:xfrm>
            <a:off x="955800" y="5202360"/>
            <a:ext cx="2838240" cy="1191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92D050"/>
                </a:solidFill>
                <a:uFill>
                  <a:solidFill>
                    <a:srgbClr val="FFFFFF"/>
                  </a:solidFill>
                </a:uFill>
                <a:latin typeface="Verdana"/>
              </a:rPr>
              <a:t>INIBITORI </a:t>
            </a:r>
            <a:r>
              <a:rPr lang="it-IT" sz="2400" b="0" strike="noStrike" spc="-1">
                <a:solidFill>
                  <a:srgbClr val="92D050"/>
                </a:solidFill>
                <a:uFill>
                  <a:solidFill>
                    <a:srgbClr val="FFFFFF"/>
                  </a:solidFill>
                </a:uFill>
                <a:latin typeface="Utsaah"/>
                <a:ea typeface="Utsaah"/>
              </a:rPr>
              <a:t>DELLA</a:t>
            </a:r>
            <a:endParaRPr lang="en-US" sz="2400" b="0" strike="noStrike" spc="-1">
              <a:solidFill>
                <a:srgbClr val="000000"/>
              </a:solidFill>
              <a:uFill>
                <a:solidFill>
                  <a:srgbClr val="FFFFFF"/>
                </a:solidFill>
              </a:uFill>
              <a:latin typeface="Times New Roman"/>
            </a:endParaRPr>
          </a:p>
          <a:p>
            <a:pPr>
              <a:lnSpc>
                <a:spcPct val="100000"/>
              </a:lnSpc>
            </a:pPr>
            <a:r>
              <a:rPr lang="it-IT" sz="2400" b="0" strike="noStrike" spc="-1">
                <a:solidFill>
                  <a:srgbClr val="92D050"/>
                </a:solidFill>
                <a:uFill>
                  <a:solidFill>
                    <a:srgbClr val="FFFFFF"/>
                  </a:solidFill>
                </a:uFill>
                <a:latin typeface="Verdana"/>
              </a:rPr>
              <a:t>TRASDUZIONE </a:t>
            </a:r>
            <a:endParaRPr lang="en-US" sz="2400" b="0" strike="noStrike" spc="-1">
              <a:solidFill>
                <a:srgbClr val="000000"/>
              </a:solidFill>
              <a:uFill>
                <a:solidFill>
                  <a:srgbClr val="FFFFFF"/>
                </a:solidFill>
              </a:uFill>
              <a:latin typeface="Times New Roman"/>
            </a:endParaRPr>
          </a:p>
          <a:p>
            <a:pPr>
              <a:lnSpc>
                <a:spcPct val="100000"/>
              </a:lnSpc>
            </a:pPr>
            <a:r>
              <a:rPr lang="it-IT" sz="2400" b="0" strike="noStrike" spc="-1">
                <a:solidFill>
                  <a:srgbClr val="92D050"/>
                </a:solidFill>
                <a:uFill>
                  <a:solidFill>
                    <a:srgbClr val="FFFFFF"/>
                  </a:solidFill>
                </a:uFill>
                <a:latin typeface="Verdana"/>
              </a:rPr>
              <a:t>DEL SEGNALE</a:t>
            </a:r>
            <a:endParaRPr lang="en-US" sz="2400" b="0" strike="noStrike" spc="-1">
              <a:solidFill>
                <a:srgbClr val="000000"/>
              </a:solidFill>
              <a:uFill>
                <a:solidFill>
                  <a:srgbClr val="FFFFFF"/>
                </a:solidFill>
              </a:uFill>
              <a:latin typeface="Times New Roman"/>
            </a:endParaRPr>
          </a:p>
        </p:txBody>
      </p:sp>
      <p:sp>
        <p:nvSpPr>
          <p:cNvPr id="59" name="CustomShape 10"/>
          <p:cNvSpPr/>
          <p:nvPr/>
        </p:nvSpPr>
        <p:spPr>
          <a:xfrm>
            <a:off x="4811040" y="5445000"/>
            <a:ext cx="42768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92D050"/>
                </a:solidFill>
                <a:uFill>
                  <a:solidFill>
                    <a:srgbClr val="FFFFFF"/>
                  </a:solidFill>
                </a:uFill>
                <a:latin typeface="Symbol"/>
                <a:ea typeface="Symbol"/>
              </a:rPr>
              <a:t></a:t>
            </a:r>
            <a:endParaRPr lang="en-US" sz="2400" b="0" strike="noStrike" spc="-1">
              <a:solidFill>
                <a:srgbClr val="000000"/>
              </a:solidFill>
              <a:uFill>
                <a:solidFill>
                  <a:srgbClr val="FFFFFF"/>
                </a:solidFill>
              </a:uFill>
              <a:latin typeface="Times New Roman"/>
            </a:endParaRPr>
          </a:p>
        </p:txBody>
      </p:sp>
      <p:sp>
        <p:nvSpPr>
          <p:cNvPr id="60" name="Line 11"/>
          <p:cNvSpPr/>
          <p:nvPr/>
        </p:nvSpPr>
        <p:spPr>
          <a:xfrm>
            <a:off x="895320" y="1052640"/>
            <a:ext cx="8353440" cy="0"/>
          </a:xfrm>
          <a:prstGeom prst="line">
            <a:avLst/>
          </a:prstGeom>
          <a:ln w="9360">
            <a:solidFill>
              <a:srgbClr val="FFFF00"/>
            </a:solidFill>
            <a:miter/>
          </a:ln>
        </p:spPr>
        <p:style>
          <a:lnRef idx="0">
            <a:scrgbClr r="0" g="0" b="0"/>
          </a:lnRef>
          <a:fillRef idx="0">
            <a:scrgbClr r="0" g="0" b="0"/>
          </a:fillRef>
          <a:effectRef idx="0">
            <a:scrgbClr r="0" g="0" b="0"/>
          </a:effectRef>
          <a:fontRef idx="minor"/>
        </p:style>
      </p:sp>
      <p:sp>
        <p:nvSpPr>
          <p:cNvPr id="61" name="CustomShape 12"/>
          <p:cNvSpPr/>
          <p:nvPr/>
        </p:nvSpPr>
        <p:spPr>
          <a:xfrm>
            <a:off x="514440" y="144360"/>
            <a:ext cx="9258120" cy="69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3200" b="0" strike="noStrike" spc="-1">
                <a:solidFill>
                  <a:srgbClr val="FFFF00"/>
                </a:solidFill>
                <a:uFill>
                  <a:solidFill>
                    <a:srgbClr val="FFFFFF"/>
                  </a:solidFill>
                </a:uFill>
                <a:latin typeface="Verdana"/>
                <a:ea typeface="Arial"/>
              </a:rPr>
              <a:t>TERAPIA ANTINEOPLASTICA</a:t>
            </a:r>
            <a:endParaRPr lang="en-US" sz="3200" b="0" strike="noStrike" spc="-1">
              <a:solidFill>
                <a:srgbClr val="000000"/>
              </a:solidFill>
              <a:uFill>
                <a:solidFill>
                  <a:srgbClr val="FFFFFF"/>
                </a:solidFill>
              </a:uFill>
              <a:latin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1227960" y="2081160"/>
            <a:ext cx="1204920" cy="3373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66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strike="noStrike" spc="-1">
                <a:solidFill>
                  <a:srgbClr val="FFFFFF"/>
                </a:solidFill>
                <a:uFill>
                  <a:solidFill>
                    <a:srgbClr val="FFFFFF"/>
                  </a:solidFill>
                </a:uFill>
                <a:latin typeface="Verdana"/>
                <a:ea typeface="Arial"/>
              </a:rPr>
              <a:t>chirurgia</a:t>
            </a:r>
            <a:endParaRPr lang="en-US" sz="1600" b="0" strike="noStrike" spc="-1">
              <a:solidFill>
                <a:srgbClr val="000000"/>
              </a:solidFill>
              <a:uFill>
                <a:solidFill>
                  <a:srgbClr val="FFFFFF"/>
                </a:solidFill>
              </a:uFill>
              <a:latin typeface="Times New Roman"/>
            </a:endParaRPr>
          </a:p>
        </p:txBody>
      </p:sp>
      <p:sp>
        <p:nvSpPr>
          <p:cNvPr id="63" name="CustomShape 2"/>
          <p:cNvSpPr/>
          <p:nvPr/>
        </p:nvSpPr>
        <p:spPr>
          <a:xfrm>
            <a:off x="891720" y="983880"/>
            <a:ext cx="1988280" cy="824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9933"/>
          </a:solid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nSpc>
                <a:spcPct val="100000"/>
              </a:lnSpc>
            </a:pPr>
            <a:endParaRPr lang="en-US" sz="2400" b="0" strike="noStrike" spc="-1">
              <a:solidFill>
                <a:srgbClr val="000000"/>
              </a:solidFill>
              <a:uFill>
                <a:solidFill>
                  <a:srgbClr val="FFFFFF"/>
                </a:solidFill>
              </a:uFill>
              <a:latin typeface="Times New Roman"/>
            </a:endParaRPr>
          </a:p>
          <a:p>
            <a:pPr>
              <a:lnSpc>
                <a:spcPct val="100000"/>
              </a:lnSpc>
            </a:pPr>
            <a:r>
              <a:rPr lang="it-IT" sz="1600" b="1" strike="noStrike" spc="-1">
                <a:solidFill>
                  <a:srgbClr val="FFFFFF"/>
                </a:solidFill>
                <a:uFill>
                  <a:solidFill>
                    <a:srgbClr val="FFFFFF"/>
                  </a:solidFill>
                </a:uFill>
                <a:latin typeface="Verdana"/>
              </a:rPr>
              <a:t>STADI PRECOCI</a:t>
            </a:r>
            <a:endParaRPr lang="en-US" sz="1600" b="0" strike="noStrike" spc="-1">
              <a:solidFill>
                <a:srgbClr val="000000"/>
              </a:solidFill>
              <a:uFill>
                <a:solidFill>
                  <a:srgbClr val="FFFFFF"/>
                </a:solidFill>
              </a:uFill>
              <a:latin typeface="Times New Roman"/>
            </a:endParaRPr>
          </a:p>
          <a:p>
            <a:pPr>
              <a:lnSpc>
                <a:spcPct val="100000"/>
              </a:lnSpc>
            </a:pPr>
            <a:endParaRPr lang="en-US" sz="1600" b="0" strike="noStrike" spc="-1">
              <a:solidFill>
                <a:srgbClr val="000000"/>
              </a:solidFill>
              <a:uFill>
                <a:solidFill>
                  <a:srgbClr val="FFFFFF"/>
                </a:solidFill>
              </a:uFill>
              <a:latin typeface="Times New Roman"/>
            </a:endParaRPr>
          </a:p>
        </p:txBody>
      </p:sp>
      <p:sp>
        <p:nvSpPr>
          <p:cNvPr id="64" name="CustomShape 3"/>
          <p:cNvSpPr/>
          <p:nvPr/>
        </p:nvSpPr>
        <p:spPr>
          <a:xfrm>
            <a:off x="3904560" y="2081160"/>
            <a:ext cx="1935000" cy="824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66FF"/>
          </a:solid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Verdana"/>
                <a:ea typeface="Arial"/>
              </a:rPr>
              <a:t>chemioterapia</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neoadiuvante o</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primaria</a:t>
            </a:r>
            <a:endParaRPr lang="en-US" sz="1600" b="0" strike="noStrike" spc="-1">
              <a:solidFill>
                <a:srgbClr val="000000"/>
              </a:solidFill>
              <a:uFill>
                <a:solidFill>
                  <a:srgbClr val="FFFFFF"/>
                </a:solidFill>
              </a:uFill>
              <a:latin typeface="Times New Roman"/>
            </a:endParaRPr>
          </a:p>
        </p:txBody>
      </p:sp>
      <p:sp>
        <p:nvSpPr>
          <p:cNvPr id="65" name="CustomShape 4"/>
          <p:cNvSpPr/>
          <p:nvPr/>
        </p:nvSpPr>
        <p:spPr>
          <a:xfrm>
            <a:off x="4269600" y="3594240"/>
            <a:ext cx="1204920" cy="3373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66FF"/>
          </a:solid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Verdana"/>
                <a:ea typeface="Arial"/>
              </a:rPr>
              <a:t>chirurgia</a:t>
            </a:r>
            <a:endParaRPr lang="en-US" sz="1600" b="0" strike="noStrike" spc="-1">
              <a:solidFill>
                <a:srgbClr val="000000"/>
              </a:solidFill>
              <a:uFill>
                <a:solidFill>
                  <a:srgbClr val="FFFFFF"/>
                </a:solidFill>
              </a:uFill>
              <a:latin typeface="Times New Roman"/>
            </a:endParaRPr>
          </a:p>
        </p:txBody>
      </p:sp>
      <p:sp>
        <p:nvSpPr>
          <p:cNvPr id="66" name="CustomShape 5"/>
          <p:cNvSpPr/>
          <p:nvPr/>
        </p:nvSpPr>
        <p:spPr>
          <a:xfrm>
            <a:off x="3575160" y="981000"/>
            <a:ext cx="2550600" cy="9457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9933"/>
          </a:solid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endParaRPr lang="en-US" sz="24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rPr>
              <a:t>STADI LOCALMENTE </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rPr>
              <a:t>AVANZATI</a:t>
            </a:r>
            <a:endParaRPr lang="en-US" sz="1600" b="0" strike="noStrike" spc="-1">
              <a:solidFill>
                <a:srgbClr val="000000"/>
              </a:solidFill>
              <a:uFill>
                <a:solidFill>
                  <a:srgbClr val="FFFFFF"/>
                </a:solidFill>
              </a:uFill>
              <a:latin typeface="Times New Roman"/>
            </a:endParaRPr>
          </a:p>
          <a:p>
            <a:pPr algn="ctr">
              <a:lnSpc>
                <a:spcPct val="100000"/>
              </a:lnSpc>
            </a:pPr>
            <a:endParaRPr lang="en-US" sz="1600" b="0" strike="noStrike" spc="-1">
              <a:solidFill>
                <a:srgbClr val="000000"/>
              </a:solidFill>
              <a:uFill>
                <a:solidFill>
                  <a:srgbClr val="FFFFFF"/>
                </a:solidFill>
              </a:uFill>
              <a:latin typeface="Times New Roman"/>
            </a:endParaRPr>
          </a:p>
        </p:txBody>
      </p:sp>
      <p:sp>
        <p:nvSpPr>
          <p:cNvPr id="67" name="CustomShape 6"/>
          <p:cNvSpPr/>
          <p:nvPr/>
        </p:nvSpPr>
        <p:spPr>
          <a:xfrm>
            <a:off x="6695280" y="2081160"/>
            <a:ext cx="3153960" cy="5806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66FF"/>
          </a:solid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Verdana"/>
                <a:ea typeface="Arial"/>
              </a:rPr>
              <a:t>chemioterapia</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della malattia metastatica</a:t>
            </a:r>
            <a:endParaRPr lang="en-US" sz="1600" b="0" strike="noStrike" spc="-1">
              <a:solidFill>
                <a:srgbClr val="000000"/>
              </a:solidFill>
              <a:uFill>
                <a:solidFill>
                  <a:srgbClr val="FFFFFF"/>
                </a:solidFill>
              </a:uFill>
              <a:latin typeface="Times New Roman"/>
            </a:endParaRPr>
          </a:p>
        </p:txBody>
      </p:sp>
      <p:sp>
        <p:nvSpPr>
          <p:cNvPr id="68" name="CustomShape 7"/>
          <p:cNvSpPr/>
          <p:nvPr/>
        </p:nvSpPr>
        <p:spPr>
          <a:xfrm>
            <a:off x="6310080" y="3594240"/>
            <a:ext cx="1575360" cy="3373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66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strike="noStrike" spc="-1">
                <a:solidFill>
                  <a:srgbClr val="FFFFFF"/>
                </a:solidFill>
                <a:uFill>
                  <a:solidFill>
                    <a:srgbClr val="FFFFFF"/>
                  </a:solidFill>
                </a:uFill>
                <a:latin typeface="Verdana"/>
                <a:ea typeface="Arial"/>
              </a:rPr>
              <a:t>radioterapia</a:t>
            </a:r>
            <a:endParaRPr lang="en-US" sz="1600" b="0" strike="noStrike" spc="-1">
              <a:solidFill>
                <a:srgbClr val="000000"/>
              </a:solidFill>
              <a:uFill>
                <a:solidFill>
                  <a:srgbClr val="FFFFFF"/>
                </a:solidFill>
              </a:uFill>
              <a:latin typeface="Times New Roman"/>
            </a:endParaRPr>
          </a:p>
        </p:txBody>
      </p:sp>
      <p:sp>
        <p:nvSpPr>
          <p:cNvPr id="69" name="CustomShape 8"/>
          <p:cNvSpPr/>
          <p:nvPr/>
        </p:nvSpPr>
        <p:spPr>
          <a:xfrm>
            <a:off x="8682840" y="3594240"/>
            <a:ext cx="1204920" cy="3373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66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strike="noStrike" spc="-1">
                <a:solidFill>
                  <a:srgbClr val="FFFFFF"/>
                </a:solidFill>
                <a:uFill>
                  <a:solidFill>
                    <a:srgbClr val="FFFFFF"/>
                  </a:solidFill>
                </a:uFill>
                <a:latin typeface="Verdana"/>
                <a:ea typeface="Arial"/>
              </a:rPr>
              <a:t>chirurgia</a:t>
            </a:r>
            <a:endParaRPr lang="en-US" sz="1600" b="0" strike="noStrike" spc="-1">
              <a:solidFill>
                <a:srgbClr val="000000"/>
              </a:solidFill>
              <a:uFill>
                <a:solidFill>
                  <a:srgbClr val="FFFFFF"/>
                </a:solidFill>
              </a:uFill>
              <a:latin typeface="Times New Roman"/>
            </a:endParaRPr>
          </a:p>
        </p:txBody>
      </p:sp>
      <p:sp>
        <p:nvSpPr>
          <p:cNvPr id="70" name="CustomShape 9"/>
          <p:cNvSpPr/>
          <p:nvPr/>
        </p:nvSpPr>
        <p:spPr>
          <a:xfrm>
            <a:off x="7223040" y="981000"/>
            <a:ext cx="2155680" cy="824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9933"/>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endParaRPr lang="en-US" sz="2400" b="0" strike="noStrike" spc="-1">
              <a:solidFill>
                <a:srgbClr val="000000"/>
              </a:solidFill>
              <a:uFill>
                <a:solidFill>
                  <a:srgbClr val="FFFFFF"/>
                </a:solidFill>
              </a:uFill>
              <a:latin typeface="Times New Roman"/>
            </a:endParaRPr>
          </a:p>
          <a:p>
            <a:pPr>
              <a:lnSpc>
                <a:spcPct val="100000"/>
              </a:lnSpc>
            </a:pPr>
            <a:r>
              <a:rPr lang="it-IT" sz="1600" b="1" strike="noStrike" spc="-1">
                <a:solidFill>
                  <a:srgbClr val="FFFFFF"/>
                </a:solidFill>
                <a:uFill>
                  <a:solidFill>
                    <a:srgbClr val="FFFFFF"/>
                  </a:solidFill>
                </a:uFill>
                <a:latin typeface="Verdana"/>
              </a:rPr>
              <a:t>STADI AVANZATI</a:t>
            </a:r>
            <a:endParaRPr lang="en-US" sz="1600" b="0" strike="noStrike" spc="-1">
              <a:solidFill>
                <a:srgbClr val="000000"/>
              </a:solidFill>
              <a:uFill>
                <a:solidFill>
                  <a:srgbClr val="FFFFFF"/>
                </a:solidFill>
              </a:uFill>
              <a:latin typeface="Times New Roman"/>
            </a:endParaRPr>
          </a:p>
          <a:p>
            <a:pPr>
              <a:lnSpc>
                <a:spcPct val="100000"/>
              </a:lnSpc>
            </a:pPr>
            <a:endParaRPr lang="en-US" sz="1600" b="0" strike="noStrike" spc="-1">
              <a:solidFill>
                <a:srgbClr val="000000"/>
              </a:solidFill>
              <a:uFill>
                <a:solidFill>
                  <a:srgbClr val="FFFFFF"/>
                </a:solidFill>
              </a:uFill>
              <a:latin typeface="Times New Roman"/>
            </a:endParaRPr>
          </a:p>
        </p:txBody>
      </p:sp>
      <p:sp>
        <p:nvSpPr>
          <p:cNvPr id="71" name="CustomShape 10"/>
          <p:cNvSpPr/>
          <p:nvPr/>
        </p:nvSpPr>
        <p:spPr>
          <a:xfrm>
            <a:off x="7952400" y="2840040"/>
            <a:ext cx="593640" cy="3373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66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strike="noStrike" spc="-1">
                <a:solidFill>
                  <a:srgbClr val="FFFFFF"/>
                </a:solidFill>
                <a:uFill>
                  <a:solidFill>
                    <a:srgbClr val="FFFFFF"/>
                  </a:solidFill>
                </a:uFill>
                <a:latin typeface="Verdana"/>
                <a:ea typeface="Arial"/>
              </a:rPr>
              <a:t>+/-</a:t>
            </a:r>
            <a:endParaRPr lang="en-US" sz="1600" b="0" strike="noStrike" spc="-1">
              <a:solidFill>
                <a:srgbClr val="000000"/>
              </a:solidFill>
              <a:uFill>
                <a:solidFill>
                  <a:srgbClr val="FFFFFF"/>
                </a:solidFill>
              </a:uFill>
              <a:latin typeface="Times New Roman"/>
            </a:endParaRPr>
          </a:p>
        </p:txBody>
      </p:sp>
      <p:sp>
        <p:nvSpPr>
          <p:cNvPr id="72" name="CustomShape 11"/>
          <p:cNvSpPr/>
          <p:nvPr/>
        </p:nvSpPr>
        <p:spPr>
          <a:xfrm>
            <a:off x="984960" y="3456000"/>
            <a:ext cx="1809720" cy="5806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66FF"/>
          </a:solid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Verdana"/>
                <a:ea typeface="Arial"/>
              </a:rPr>
              <a:t>chemioterapia</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adiuvante</a:t>
            </a:r>
            <a:endParaRPr lang="en-US" sz="1600" b="0" strike="noStrike" spc="-1">
              <a:solidFill>
                <a:srgbClr val="000000"/>
              </a:solidFill>
              <a:uFill>
                <a:solidFill>
                  <a:srgbClr val="FFFFFF"/>
                </a:solidFill>
              </a:uFill>
              <a:latin typeface="Times New Roman"/>
            </a:endParaRPr>
          </a:p>
        </p:txBody>
      </p:sp>
      <p:sp>
        <p:nvSpPr>
          <p:cNvPr id="73" name="CustomShape 12"/>
          <p:cNvSpPr/>
          <p:nvPr/>
        </p:nvSpPr>
        <p:spPr>
          <a:xfrm>
            <a:off x="1781280" y="4292640"/>
            <a:ext cx="215640" cy="792000"/>
          </a:xfrm>
          <a:custGeom>
            <a:avLst/>
            <a:gdLst/>
            <a:ahLst/>
            <a:cxnLst/>
            <a:rect l="0" t="0" r="r" b="b"/>
            <a:pathLst>
              <a:path w="601" h="2202">
                <a:moveTo>
                  <a:pt x="150" y="0"/>
                </a:moveTo>
                <a:lnTo>
                  <a:pt x="150" y="1650"/>
                </a:lnTo>
                <a:lnTo>
                  <a:pt x="0" y="1650"/>
                </a:lnTo>
                <a:lnTo>
                  <a:pt x="300" y="2201"/>
                </a:lnTo>
                <a:lnTo>
                  <a:pt x="600" y="1650"/>
                </a:lnTo>
                <a:lnTo>
                  <a:pt x="450" y="1650"/>
                </a:lnTo>
                <a:lnTo>
                  <a:pt x="450" y="0"/>
                </a:lnTo>
                <a:lnTo>
                  <a:pt x="150" y="0"/>
                </a:lnTo>
              </a:path>
            </a:pathLst>
          </a:custGeom>
          <a:solidFill>
            <a:srgbClr val="FFFF00"/>
          </a:solidFill>
          <a:ln w="9360">
            <a:solidFill>
              <a:srgbClr val="000000"/>
            </a:solidFill>
            <a:miter/>
          </a:ln>
        </p:spPr>
        <p:style>
          <a:lnRef idx="0">
            <a:scrgbClr r="0" g="0" b="0"/>
          </a:lnRef>
          <a:fillRef idx="0">
            <a:scrgbClr r="0" g="0" b="0"/>
          </a:fillRef>
          <a:effectRef idx="0">
            <a:scrgbClr r="0" g="0" b="0"/>
          </a:effectRef>
          <a:fontRef idx="minor"/>
        </p:style>
      </p:sp>
      <p:sp>
        <p:nvSpPr>
          <p:cNvPr id="74" name="CustomShape 13"/>
          <p:cNvSpPr/>
          <p:nvPr/>
        </p:nvSpPr>
        <p:spPr>
          <a:xfrm>
            <a:off x="4764240" y="4292640"/>
            <a:ext cx="215640" cy="792000"/>
          </a:xfrm>
          <a:custGeom>
            <a:avLst/>
            <a:gdLst/>
            <a:ahLst/>
            <a:cxnLst/>
            <a:rect l="0" t="0" r="r" b="b"/>
            <a:pathLst>
              <a:path w="601" h="2202">
                <a:moveTo>
                  <a:pt x="150" y="0"/>
                </a:moveTo>
                <a:lnTo>
                  <a:pt x="150" y="1650"/>
                </a:lnTo>
                <a:lnTo>
                  <a:pt x="0" y="1650"/>
                </a:lnTo>
                <a:lnTo>
                  <a:pt x="300" y="2201"/>
                </a:lnTo>
                <a:lnTo>
                  <a:pt x="600" y="1650"/>
                </a:lnTo>
                <a:lnTo>
                  <a:pt x="450" y="1650"/>
                </a:lnTo>
                <a:lnTo>
                  <a:pt x="450" y="0"/>
                </a:lnTo>
                <a:lnTo>
                  <a:pt x="150" y="0"/>
                </a:lnTo>
              </a:path>
            </a:pathLst>
          </a:custGeom>
          <a:solidFill>
            <a:srgbClr val="FFFF00"/>
          </a:solidFill>
          <a:ln w="9360">
            <a:solidFill>
              <a:srgbClr val="000000"/>
            </a:solidFill>
            <a:miter/>
          </a:ln>
        </p:spPr>
        <p:style>
          <a:lnRef idx="0">
            <a:scrgbClr r="0" g="0" b="0"/>
          </a:lnRef>
          <a:fillRef idx="0">
            <a:scrgbClr r="0" g="0" b="0"/>
          </a:fillRef>
          <a:effectRef idx="0">
            <a:scrgbClr r="0" g="0" b="0"/>
          </a:effectRef>
          <a:fontRef idx="minor"/>
        </p:style>
      </p:sp>
      <p:sp>
        <p:nvSpPr>
          <p:cNvPr id="75" name="CustomShape 14"/>
          <p:cNvSpPr/>
          <p:nvPr/>
        </p:nvSpPr>
        <p:spPr>
          <a:xfrm>
            <a:off x="8164440" y="4292640"/>
            <a:ext cx="216000" cy="792000"/>
          </a:xfrm>
          <a:custGeom>
            <a:avLst/>
            <a:gdLst/>
            <a:ahLst/>
            <a:cxnLst/>
            <a:rect l="0" t="0" r="r" b="b"/>
            <a:pathLst>
              <a:path w="602" h="2202">
                <a:moveTo>
                  <a:pt x="150" y="0"/>
                </a:moveTo>
                <a:lnTo>
                  <a:pt x="150" y="1650"/>
                </a:lnTo>
                <a:lnTo>
                  <a:pt x="0" y="1650"/>
                </a:lnTo>
                <a:lnTo>
                  <a:pt x="300" y="2201"/>
                </a:lnTo>
                <a:lnTo>
                  <a:pt x="601" y="1650"/>
                </a:lnTo>
                <a:lnTo>
                  <a:pt x="450" y="1650"/>
                </a:lnTo>
                <a:lnTo>
                  <a:pt x="450" y="0"/>
                </a:lnTo>
                <a:lnTo>
                  <a:pt x="150" y="0"/>
                </a:lnTo>
              </a:path>
            </a:pathLst>
          </a:custGeom>
          <a:solidFill>
            <a:srgbClr val="FFFF00"/>
          </a:solidFill>
          <a:ln w="9360">
            <a:solidFill>
              <a:srgbClr val="000000"/>
            </a:solidFill>
            <a:miter/>
          </a:ln>
        </p:spPr>
        <p:style>
          <a:lnRef idx="0">
            <a:scrgbClr r="0" g="0" b="0"/>
          </a:lnRef>
          <a:fillRef idx="0">
            <a:scrgbClr r="0" g="0" b="0"/>
          </a:fillRef>
          <a:effectRef idx="0">
            <a:scrgbClr r="0" g="0" b="0"/>
          </a:effectRef>
          <a:fontRef idx="minor"/>
        </p:style>
      </p:sp>
      <p:sp>
        <p:nvSpPr>
          <p:cNvPr id="76" name="CustomShape 15"/>
          <p:cNvSpPr/>
          <p:nvPr/>
        </p:nvSpPr>
        <p:spPr>
          <a:xfrm>
            <a:off x="674640" y="5321160"/>
            <a:ext cx="2431800" cy="824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66FF"/>
          </a:solid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Verdana"/>
                <a:ea typeface="Arial"/>
              </a:rPr>
              <a:t>guarigione</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prolungamento </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della sopravvivenza</a:t>
            </a:r>
            <a:endParaRPr lang="en-US" sz="1600" b="0" strike="noStrike" spc="-1">
              <a:solidFill>
                <a:srgbClr val="000000"/>
              </a:solidFill>
              <a:uFill>
                <a:solidFill>
                  <a:srgbClr val="FFFFFF"/>
                </a:solidFill>
              </a:uFill>
              <a:latin typeface="Times New Roman"/>
            </a:endParaRPr>
          </a:p>
        </p:txBody>
      </p:sp>
      <p:sp>
        <p:nvSpPr>
          <p:cNvPr id="77" name="CustomShape 16"/>
          <p:cNvSpPr/>
          <p:nvPr/>
        </p:nvSpPr>
        <p:spPr>
          <a:xfrm>
            <a:off x="3655440" y="5321160"/>
            <a:ext cx="2431800" cy="10674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66FF"/>
          </a:solid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Verdana"/>
                <a:ea typeface="Arial"/>
              </a:rPr>
              <a:t>operabilità</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guarigione</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prolungamento </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della sopravvivenza</a:t>
            </a:r>
            <a:endParaRPr lang="en-US" sz="1600" b="0" strike="noStrike" spc="-1">
              <a:solidFill>
                <a:srgbClr val="000000"/>
              </a:solidFill>
              <a:uFill>
                <a:solidFill>
                  <a:srgbClr val="FFFFFF"/>
                </a:solidFill>
              </a:uFill>
              <a:latin typeface="Times New Roman"/>
            </a:endParaRPr>
          </a:p>
        </p:txBody>
      </p:sp>
      <p:sp>
        <p:nvSpPr>
          <p:cNvPr id="78" name="CustomShape 17"/>
          <p:cNvSpPr/>
          <p:nvPr/>
        </p:nvSpPr>
        <p:spPr>
          <a:xfrm>
            <a:off x="7057440" y="5321160"/>
            <a:ext cx="2431800" cy="10674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66FF"/>
          </a:solid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Verdana"/>
                <a:ea typeface="Arial"/>
              </a:rPr>
              <a:t>guarigione</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prolungamento </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della sopravvivenza</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palliazione</a:t>
            </a:r>
            <a:endParaRPr lang="en-US" sz="1600" b="0" strike="noStrike" spc="-1">
              <a:solidFill>
                <a:srgbClr val="000000"/>
              </a:solidFill>
              <a:uFill>
                <a:solidFill>
                  <a:srgbClr val="FFFFFF"/>
                </a:solidFill>
              </a:uFill>
              <a:latin typeface="Times New Roman"/>
            </a:endParaRPr>
          </a:p>
        </p:txBody>
      </p:sp>
      <p:sp>
        <p:nvSpPr>
          <p:cNvPr id="79" name="CustomShape 18"/>
          <p:cNvSpPr/>
          <p:nvPr/>
        </p:nvSpPr>
        <p:spPr>
          <a:xfrm>
            <a:off x="1781280" y="2565360"/>
            <a:ext cx="215640" cy="792360"/>
          </a:xfrm>
          <a:custGeom>
            <a:avLst/>
            <a:gdLst/>
            <a:ahLst/>
            <a:cxnLst/>
            <a:rect l="0" t="0" r="r" b="b"/>
            <a:pathLst>
              <a:path w="601" h="2203">
                <a:moveTo>
                  <a:pt x="150" y="0"/>
                </a:moveTo>
                <a:lnTo>
                  <a:pt x="150" y="1651"/>
                </a:lnTo>
                <a:lnTo>
                  <a:pt x="0" y="1651"/>
                </a:lnTo>
                <a:lnTo>
                  <a:pt x="300" y="2202"/>
                </a:lnTo>
                <a:lnTo>
                  <a:pt x="600" y="1651"/>
                </a:lnTo>
                <a:lnTo>
                  <a:pt x="450" y="1651"/>
                </a:lnTo>
                <a:lnTo>
                  <a:pt x="450" y="0"/>
                </a:lnTo>
                <a:lnTo>
                  <a:pt x="150" y="0"/>
                </a:lnTo>
              </a:path>
            </a:pathLst>
          </a:custGeom>
          <a:solidFill>
            <a:srgbClr val="FFFF00"/>
          </a:solidFill>
          <a:ln w="9360">
            <a:solidFill>
              <a:srgbClr val="000000"/>
            </a:solidFill>
            <a:miter/>
          </a:ln>
        </p:spPr>
        <p:style>
          <a:lnRef idx="0">
            <a:scrgbClr r="0" g="0" b="0"/>
          </a:lnRef>
          <a:fillRef idx="0">
            <a:scrgbClr r="0" g="0" b="0"/>
          </a:fillRef>
          <a:effectRef idx="0">
            <a:scrgbClr r="0" g="0" b="0"/>
          </a:effectRef>
          <a:fontRef idx="minor"/>
        </p:style>
      </p:sp>
      <p:sp>
        <p:nvSpPr>
          <p:cNvPr id="80" name="CustomShape 19"/>
          <p:cNvSpPr/>
          <p:nvPr/>
        </p:nvSpPr>
        <p:spPr>
          <a:xfrm>
            <a:off x="4762440" y="2997360"/>
            <a:ext cx="217440" cy="504720"/>
          </a:xfrm>
          <a:custGeom>
            <a:avLst/>
            <a:gdLst/>
            <a:ahLst/>
            <a:cxnLst/>
            <a:rect l="0" t="0" r="r" b="b"/>
            <a:pathLst>
              <a:path w="606" h="1404">
                <a:moveTo>
                  <a:pt x="151" y="0"/>
                </a:moveTo>
                <a:lnTo>
                  <a:pt x="151" y="1052"/>
                </a:lnTo>
                <a:lnTo>
                  <a:pt x="0" y="1052"/>
                </a:lnTo>
                <a:lnTo>
                  <a:pt x="302" y="1403"/>
                </a:lnTo>
                <a:lnTo>
                  <a:pt x="605" y="1052"/>
                </a:lnTo>
                <a:lnTo>
                  <a:pt x="453" y="1052"/>
                </a:lnTo>
                <a:lnTo>
                  <a:pt x="453" y="0"/>
                </a:lnTo>
                <a:lnTo>
                  <a:pt x="151" y="0"/>
                </a:lnTo>
              </a:path>
            </a:pathLst>
          </a:custGeom>
          <a:solidFill>
            <a:srgbClr val="FFFF00"/>
          </a:solidFill>
          <a:ln w="9360">
            <a:solidFill>
              <a:srgbClr val="000000"/>
            </a:solidFill>
            <a:miter/>
          </a:ln>
        </p:spPr>
        <p:style>
          <a:lnRef idx="0">
            <a:scrgbClr r="0" g="0" b="0"/>
          </a:lnRef>
          <a:fillRef idx="0">
            <a:scrgbClr r="0" g="0" b="0"/>
          </a:fillRef>
          <a:effectRef idx="0">
            <a:scrgbClr r="0" g="0" b="0"/>
          </a:effectRef>
          <a:fontRef idx="minor"/>
        </p:style>
      </p:sp>
      <p:sp>
        <p:nvSpPr>
          <p:cNvPr id="81" name="Line 20"/>
          <p:cNvSpPr/>
          <p:nvPr/>
        </p:nvSpPr>
        <p:spPr>
          <a:xfrm>
            <a:off x="895320" y="765000"/>
            <a:ext cx="8353440" cy="0"/>
          </a:xfrm>
          <a:prstGeom prst="line">
            <a:avLst/>
          </a:prstGeom>
          <a:ln w="9360">
            <a:solidFill>
              <a:srgbClr val="FFFF00"/>
            </a:solidFill>
            <a:miter/>
          </a:ln>
        </p:spPr>
        <p:style>
          <a:lnRef idx="0">
            <a:scrgbClr r="0" g="0" b="0"/>
          </a:lnRef>
          <a:fillRef idx="0">
            <a:scrgbClr r="0" g="0" b="0"/>
          </a:fillRef>
          <a:effectRef idx="0">
            <a:scrgbClr r="0" g="0" b="0"/>
          </a:effectRef>
          <a:fontRef idx="minor"/>
        </p:style>
      </p:sp>
      <p:sp>
        <p:nvSpPr>
          <p:cNvPr id="82" name="CustomShape 21"/>
          <p:cNvSpPr/>
          <p:nvPr/>
        </p:nvSpPr>
        <p:spPr>
          <a:xfrm>
            <a:off x="514440" y="44280"/>
            <a:ext cx="9258120" cy="69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3200" b="0" strike="noStrike" spc="-1">
                <a:solidFill>
                  <a:srgbClr val="FFFF00"/>
                </a:solidFill>
                <a:uFill>
                  <a:solidFill>
                    <a:srgbClr val="FFFFFF"/>
                  </a:solidFill>
                </a:uFill>
                <a:latin typeface="Verdana"/>
                <a:ea typeface="Arial"/>
              </a:rPr>
              <a:t>TERAPIA ANTINEOPLASTICA</a:t>
            </a:r>
            <a:endParaRPr lang="en-US" sz="3200" b="0" strike="noStrike" spc="-1">
              <a:solidFill>
                <a:srgbClr val="000000"/>
              </a:solidFill>
              <a:uFill>
                <a:solidFill>
                  <a:srgbClr val="FFFFFF"/>
                </a:solidFill>
              </a:uFill>
              <a:latin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247320" y="-76680"/>
            <a:ext cx="10039320" cy="1143000"/>
          </a:xfrm>
          <a:prstGeom prst="rect">
            <a:avLst/>
          </a:prstGeom>
          <a:noFill/>
          <a:ln>
            <a:noFill/>
          </a:ln>
        </p:spPr>
        <p:txBody>
          <a:bodyPr anchor="ctr"/>
          <a:lstStyle/>
          <a:p>
            <a:pPr algn="ctr">
              <a:lnSpc>
                <a:spcPct val="80000"/>
              </a:lnSpc>
            </a:pPr>
            <a:r>
              <a:rPr lang="it-IT" sz="2600" b="0" strike="noStrike" spc="-1">
                <a:solidFill>
                  <a:srgbClr val="FFFF00"/>
                </a:solidFill>
                <a:uFill>
                  <a:solidFill>
                    <a:srgbClr val="FFFFFF"/>
                  </a:solidFill>
                </a:uFill>
                <a:latin typeface="Verdana"/>
              </a:rPr>
              <a:t>Principali chemioterapici antiblastici utili </a:t>
            </a:r>
            <a:r>
              <a:t/>
            </a:r>
            <a:br/>
            <a:r>
              <a:rPr lang="it-IT" sz="2600" b="0" strike="noStrike" spc="-1">
                <a:solidFill>
                  <a:srgbClr val="FFFF00"/>
                </a:solidFill>
                <a:uFill>
                  <a:solidFill>
                    <a:srgbClr val="FFFFFF"/>
                  </a:solidFill>
                </a:uFill>
                <a:latin typeface="Verdana"/>
              </a:rPr>
              <a:t>in terapia oncologica</a:t>
            </a:r>
            <a:endParaRPr lang="en-US" sz="2600" b="0" strike="noStrike" spc="-1">
              <a:solidFill>
                <a:srgbClr val="000000"/>
              </a:solidFill>
              <a:uFill>
                <a:solidFill>
                  <a:srgbClr val="FFFFFF"/>
                </a:solidFill>
              </a:uFill>
              <a:latin typeface="Times New Roman"/>
            </a:endParaRPr>
          </a:p>
        </p:txBody>
      </p:sp>
      <p:sp>
        <p:nvSpPr>
          <p:cNvPr id="84" name="TextShape 2"/>
          <p:cNvSpPr txBox="1"/>
          <p:nvPr/>
        </p:nvSpPr>
        <p:spPr>
          <a:xfrm>
            <a:off x="391766" y="955800"/>
            <a:ext cx="9721080" cy="5425528"/>
          </a:xfrm>
          <a:prstGeom prst="rect">
            <a:avLst/>
          </a:prstGeom>
          <a:noFill/>
          <a:ln>
            <a:noFill/>
          </a:ln>
        </p:spPr>
        <p:txBody>
          <a:bodyPr>
            <a:normAutofit/>
          </a:bodyPr>
          <a:lstStyle/>
          <a:p>
            <a:pPr>
              <a:lnSpc>
                <a:spcPct val="85000"/>
              </a:lnSpc>
              <a:spcBef>
                <a:spcPts val="448"/>
              </a:spcBef>
            </a:pPr>
            <a:r>
              <a:rPr lang="it-IT" sz="1800" b="0" strike="noStrike" spc="-1" dirty="0">
                <a:solidFill>
                  <a:srgbClr val="00FF00"/>
                </a:solidFill>
                <a:uFill>
                  <a:solidFill>
                    <a:srgbClr val="FFFFFF"/>
                  </a:solidFill>
                </a:uFill>
                <a:latin typeface="Verdana"/>
              </a:rPr>
              <a:t>Alchilanti</a:t>
            </a: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Mecloretamina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Ciclofosfamide</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Ifosfamide</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Melfalan</a:t>
            </a:r>
            <a:r>
              <a:rPr lang="it-IT" sz="1800" b="0" strike="noStrike" spc="-1" dirty="0">
                <a:solidFill>
                  <a:srgbClr val="FFFFFF"/>
                </a:solidFill>
                <a:uFill>
                  <a:solidFill>
                    <a:srgbClr val="FFFFFF"/>
                  </a:solidFill>
                </a:uFill>
                <a:latin typeface="Verdana"/>
              </a:rPr>
              <a:t> </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Clorambucil</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Prednimustina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Busulfano</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Tiotepa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Altretamina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Pipobromano</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Dacarbazina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Temozolomide</a:t>
            </a:r>
            <a:endParaRPr lang="en-US" sz="1800" b="0" strike="noStrike" spc="-1" dirty="0">
              <a:solidFill>
                <a:srgbClr val="000000"/>
              </a:solidFill>
              <a:uFill>
                <a:solidFill>
                  <a:srgbClr val="FFFFFF"/>
                </a:solidFill>
              </a:uFill>
              <a:latin typeface="Times New Roman"/>
            </a:endParaRPr>
          </a:p>
          <a:p>
            <a:pPr>
              <a:lnSpc>
                <a:spcPct val="90000"/>
              </a:lnSpc>
            </a:pPr>
            <a:endParaRPr lang="en-US" sz="1800" b="0" strike="noStrike" spc="-1" dirty="0">
              <a:solidFill>
                <a:srgbClr val="000000"/>
              </a:solidFill>
              <a:uFill>
                <a:solidFill>
                  <a:srgbClr val="FFFFFF"/>
                </a:solidFill>
              </a:uFill>
              <a:latin typeface="Times New Roman"/>
            </a:endParaRPr>
          </a:p>
          <a:p>
            <a:pPr>
              <a:lnSpc>
                <a:spcPct val="90000"/>
              </a:lnSpc>
            </a:pPr>
            <a:r>
              <a:rPr lang="it-IT" sz="1800" b="0" strike="noStrike" spc="-1" dirty="0" err="1">
                <a:solidFill>
                  <a:srgbClr val="00FF00"/>
                </a:solidFill>
                <a:uFill>
                  <a:solidFill>
                    <a:srgbClr val="FFFFFF"/>
                  </a:solidFill>
                </a:uFill>
                <a:latin typeface="Verdana"/>
              </a:rPr>
              <a:t>Nitrosouree</a:t>
            </a:r>
            <a:r>
              <a:rPr lang="it-IT" sz="1800" b="0" strike="noStrike" spc="-1" dirty="0">
                <a:solidFill>
                  <a:srgbClr val="00FF00"/>
                </a:solidFill>
                <a:uFill>
                  <a:solidFill>
                    <a:srgbClr val="FFFFFF"/>
                  </a:solidFill>
                </a:uFill>
                <a:latin typeface="Verdana"/>
              </a:rPr>
              <a:t>    </a:t>
            </a: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Carmustina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Lomustina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Fotemustina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Streptozotocina</a:t>
            </a:r>
            <a:endParaRPr lang="en-US" sz="1800" b="0" strike="noStrike" spc="-1" dirty="0">
              <a:solidFill>
                <a:srgbClr val="000000"/>
              </a:solidFill>
              <a:uFill>
                <a:solidFill>
                  <a:srgbClr val="FFFFFF"/>
                </a:solidFill>
              </a:uFill>
              <a:latin typeface="Times New Roman"/>
            </a:endParaRPr>
          </a:p>
        </p:txBody>
      </p:sp>
      <p:sp>
        <p:nvSpPr>
          <p:cNvPr id="85" name="TextShape 3"/>
          <p:cNvSpPr txBox="1"/>
          <p:nvPr/>
        </p:nvSpPr>
        <p:spPr>
          <a:xfrm>
            <a:off x="4815980" y="1052736"/>
            <a:ext cx="5472608" cy="5476288"/>
          </a:xfrm>
          <a:prstGeom prst="rect">
            <a:avLst/>
          </a:prstGeom>
          <a:noFill/>
          <a:ln>
            <a:noFill/>
          </a:ln>
        </p:spPr>
        <p:txBody>
          <a:bodyPr>
            <a:normAutofit/>
          </a:bodyPr>
          <a:lstStyle/>
          <a:p>
            <a:pPr>
              <a:lnSpc>
                <a:spcPct val="85000"/>
              </a:lnSpc>
              <a:spcBef>
                <a:spcPts val="448"/>
              </a:spcBef>
            </a:pPr>
            <a:r>
              <a:rPr lang="it-IT" sz="1800" b="0" strike="noStrike" spc="-1" dirty="0">
                <a:solidFill>
                  <a:srgbClr val="00FF00"/>
                </a:solidFill>
                <a:uFill>
                  <a:solidFill>
                    <a:srgbClr val="FFFFFF"/>
                  </a:solidFill>
                </a:uFill>
                <a:latin typeface="Verdana"/>
              </a:rPr>
              <a:t>Composti di coordinazione del platino             		</a:t>
            </a:r>
            <a:r>
              <a:rPr lang="it-IT" sz="1800" b="0" strike="noStrike" spc="-1" dirty="0" err="1">
                <a:solidFill>
                  <a:srgbClr val="FFFFFF"/>
                </a:solidFill>
                <a:uFill>
                  <a:solidFill>
                    <a:srgbClr val="FFFFFF"/>
                  </a:solidFill>
                </a:uFill>
                <a:latin typeface="Verdana"/>
              </a:rPr>
              <a:t>Cisplatino</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Carboplatino</a:t>
            </a:r>
            <a:r>
              <a:rPr lang="it-IT" sz="1800" b="0" strike="noStrike" spc="-1" dirty="0">
                <a:solidFill>
                  <a:srgbClr val="FFFFFF"/>
                </a:solidFill>
                <a:uFill>
                  <a:solidFill>
                    <a:srgbClr val="FFFFFF"/>
                  </a:solidFill>
                </a:uFill>
                <a:latin typeface="Verdana"/>
              </a:rPr>
              <a:t> </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Oxaliplatino</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00FF00"/>
                </a:solidFill>
                <a:uFill>
                  <a:solidFill>
                    <a:srgbClr val="FFFFFF"/>
                  </a:solidFill>
                </a:uFill>
                <a:latin typeface="Verdana"/>
              </a:rPr>
              <a:t>Antimetaboliti </a:t>
            </a: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Metotrexato</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Raltitrexed</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Citarabina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Gemcitabina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Fluorouracile</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Floxuridina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Capecitabina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Tegafur</a:t>
            </a:r>
            <a:r>
              <a:rPr lang="it-IT" sz="1800" b="0" strike="noStrike" spc="-1" dirty="0">
                <a:solidFill>
                  <a:srgbClr val="FFFFFF"/>
                </a:solidFill>
                <a:uFill>
                  <a:solidFill>
                    <a:srgbClr val="FFFFFF"/>
                  </a:solidFill>
                </a:uFill>
                <a:latin typeface="Verdana"/>
              </a:rPr>
              <a:t>  UFT</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Mercaptopurina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Tioguanina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Fludarabina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Cladribina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Pentostatina</a:t>
            </a:r>
            <a:endParaRPr lang="en-US" sz="1800" b="0" strike="noStrike" spc="-1" dirty="0">
              <a:solidFill>
                <a:srgbClr val="000000"/>
              </a:solidFill>
              <a:uFill>
                <a:solidFill>
                  <a:srgbClr val="FFFFFF"/>
                </a:solidFill>
              </a:uFill>
              <a:latin typeface="Times New Roman"/>
            </a:endParaRPr>
          </a:p>
          <a:p>
            <a:pPr>
              <a:lnSpc>
                <a:spcPct val="85000"/>
              </a:lnSpc>
              <a:spcBef>
                <a:spcPts val="448"/>
              </a:spcBef>
            </a:pPr>
            <a:r>
              <a:rPr lang="it-IT" sz="1800" b="0" strike="noStrike" spc="-1" dirty="0">
                <a:solidFill>
                  <a:srgbClr val="FFFFFF"/>
                </a:solidFill>
                <a:uFill>
                  <a:solidFill>
                    <a:srgbClr val="FFFFFF"/>
                  </a:solidFill>
                </a:uFill>
                <a:latin typeface="Verdana"/>
              </a:rPr>
              <a:t>                       </a:t>
            </a:r>
            <a:r>
              <a:rPr lang="it-IT" sz="1800" b="0" strike="noStrike" spc="-1" dirty="0" err="1">
                <a:solidFill>
                  <a:srgbClr val="FFFFFF"/>
                </a:solidFill>
                <a:uFill>
                  <a:solidFill>
                    <a:srgbClr val="FFFFFF"/>
                  </a:solidFill>
                </a:uFill>
                <a:latin typeface="Verdana"/>
              </a:rPr>
              <a:t>Idrossiurea</a:t>
            </a:r>
            <a:endParaRPr lang="en-US" sz="1800" b="0" strike="noStrike" spc="-1" dirty="0">
              <a:solidFill>
                <a:srgbClr val="000000"/>
              </a:solidFill>
              <a:uFill>
                <a:solidFill>
                  <a:srgbClr val="FFFFFF"/>
                </a:solidFill>
              </a:uFill>
              <a:latin typeface="Times New Roman"/>
            </a:endParaRPr>
          </a:p>
        </p:txBody>
      </p:sp>
      <p:sp>
        <p:nvSpPr>
          <p:cNvPr id="86" name="CustomShape 4"/>
          <p:cNvSpPr/>
          <p:nvPr/>
        </p:nvSpPr>
        <p:spPr>
          <a:xfrm>
            <a:off x="8596440" y="3713040"/>
            <a:ext cx="180720" cy="658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endParaRPr lang="en-US" sz="2400" b="0" strike="noStrike" spc="-1">
              <a:solidFill>
                <a:srgbClr val="000000"/>
              </a:solidFill>
              <a:uFill>
                <a:solidFill>
                  <a:srgbClr val="FFFFFF"/>
                </a:solidFill>
              </a:uFill>
              <a:latin typeface="Times New Roman"/>
            </a:endParaRPr>
          </a:p>
          <a:p>
            <a:pPr>
              <a:lnSpc>
                <a:spcPct val="85000"/>
              </a:lnSpc>
              <a:spcBef>
                <a:spcPts val="448"/>
              </a:spcBef>
            </a:pPr>
            <a:endParaRPr lang="en-US" sz="2400" b="0" strike="noStrike" spc="-1">
              <a:solidFill>
                <a:srgbClr val="000000"/>
              </a:solidFill>
              <a:uFill>
                <a:solidFill>
                  <a:srgbClr val="FFFFFF"/>
                </a:solidFill>
              </a:uFill>
              <a:latin typeface="Times New Roman"/>
            </a:endParaRPr>
          </a:p>
        </p:txBody>
      </p:sp>
      <p:sp>
        <p:nvSpPr>
          <p:cNvPr id="87" name="CustomShape 5"/>
          <p:cNvSpPr/>
          <p:nvPr/>
        </p:nvSpPr>
        <p:spPr>
          <a:xfrm>
            <a:off x="374760" y="917640"/>
            <a:ext cx="9448560" cy="5478480"/>
          </a:xfrm>
          <a:prstGeom prst="rect">
            <a:avLst/>
          </a:prstGeom>
          <a:noFill/>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771120" y="151920"/>
            <a:ext cx="8744040" cy="1143000"/>
          </a:xfrm>
          <a:prstGeom prst="rect">
            <a:avLst/>
          </a:prstGeom>
          <a:noFill/>
          <a:ln>
            <a:noFill/>
          </a:ln>
        </p:spPr>
        <p:txBody>
          <a:bodyPr anchor="ctr"/>
          <a:lstStyle/>
          <a:p>
            <a:pPr algn="ctr">
              <a:lnSpc>
                <a:spcPct val="100000"/>
              </a:lnSpc>
            </a:pPr>
            <a:r>
              <a:rPr lang="it-IT" sz="2800" b="0" strike="noStrike" spc="-1">
                <a:solidFill>
                  <a:srgbClr val="FFFF00"/>
                </a:solidFill>
                <a:uFill>
                  <a:solidFill>
                    <a:srgbClr val="FFFFFF"/>
                  </a:solidFill>
                </a:uFill>
                <a:latin typeface="Verdana"/>
              </a:rPr>
              <a:t>Principali chemioterapici antiblastici utili in terapia oncologica</a:t>
            </a:r>
            <a:endParaRPr lang="en-US" sz="2800" b="0" strike="noStrike" spc="-1">
              <a:solidFill>
                <a:srgbClr val="000000"/>
              </a:solidFill>
              <a:uFill>
                <a:solidFill>
                  <a:srgbClr val="FFFFFF"/>
                </a:solidFill>
              </a:uFill>
              <a:latin typeface="Times New Roman"/>
            </a:endParaRPr>
          </a:p>
        </p:txBody>
      </p:sp>
      <p:graphicFrame>
        <p:nvGraphicFramePr>
          <p:cNvPr id="89" name="Table 2"/>
          <p:cNvGraphicFramePr/>
          <p:nvPr/>
        </p:nvGraphicFramePr>
        <p:xfrm>
          <a:off x="1085760" y="1371600"/>
          <a:ext cx="8744040" cy="4696560"/>
        </p:xfrm>
        <a:graphic>
          <a:graphicData uri="http://schemas.openxmlformats.org/drawingml/2006/table">
            <a:tbl>
              <a:tblPr/>
              <a:tblGrid>
                <a:gridCol w="2914920"/>
                <a:gridCol w="2914560"/>
                <a:gridCol w="2914560"/>
              </a:tblGrid>
              <a:tr h="426960">
                <a:tc>
                  <a:txBody>
                    <a:bodyPr/>
                    <a:lstStyle/>
                    <a:p>
                      <a:pPr>
                        <a:lnSpc>
                          <a:spcPct val="100000"/>
                        </a:lnSpc>
                        <a:spcBef>
                          <a:spcPts val="550"/>
                        </a:spcBef>
                      </a:pPr>
                      <a:r>
                        <a:rPr lang="it-IT" sz="2200" b="0" strike="noStrike" spc="-1">
                          <a:solidFill>
                            <a:srgbClr val="00FF00"/>
                          </a:solidFill>
                          <a:uFill>
                            <a:solidFill>
                              <a:srgbClr val="FFFFFF"/>
                            </a:solidFill>
                          </a:uFill>
                          <a:latin typeface="Verdana"/>
                        </a:rPr>
                        <a:t>Antibiotici</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00FF00"/>
                          </a:solidFill>
                          <a:uFill>
                            <a:solidFill>
                              <a:srgbClr val="FFFFFF"/>
                            </a:solidFill>
                          </a:uFill>
                          <a:latin typeface="Verdana"/>
                        </a:rPr>
                        <a:t>Alcaloidi vegetali</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00FF00"/>
                          </a:solidFill>
                          <a:uFill>
                            <a:solidFill>
                              <a:srgbClr val="FFFFFF"/>
                            </a:solidFill>
                          </a:uFill>
                          <a:latin typeface="Verdana"/>
                        </a:rPr>
                        <a:t>Miscellanea</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Dactinomicina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Vincristina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Asparaginasi</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Bleomicina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Vinblastina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Procarbazina</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Mitomicina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Vindesina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Estramustina</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Daunorubicina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Vinorelbina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Mitotano</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Doxorubicina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Etoposide</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endParaRPr lang="it-IT"/>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Epirubicina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Teniposide</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endParaRPr lang="it-IT"/>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Idarubicina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Paclitaxel</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endParaRPr lang="it-IT"/>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Mitoxantrone</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Docetaxel</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endParaRPr lang="it-IT"/>
                    </a:p>
                  </a:txBody>
                  <a:tcPr marL="90000" marR="90000">
                    <a:noFill/>
                  </a:tcPr>
                </a:tc>
              </a:tr>
              <a:tr h="426960">
                <a:tc>
                  <a:txBody>
                    <a:bodyPr/>
                    <a:lstStyle/>
                    <a:p>
                      <a:endParaRPr lang="it-IT"/>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Topotecan</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endParaRPr lang="it-IT"/>
                    </a:p>
                  </a:txBody>
                  <a:tcPr marL="90000" marR="90000">
                    <a:noFill/>
                  </a:tcPr>
                </a:tc>
              </a:tr>
              <a:tr h="426960">
                <a:tc>
                  <a:txBody>
                    <a:bodyPr/>
                    <a:lstStyle/>
                    <a:p>
                      <a:endParaRPr lang="it-IT"/>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Irinotecan</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endParaRPr lang="it-IT"/>
                    </a:p>
                  </a:txBody>
                  <a:tcPr marL="90000" marR="90000">
                    <a:noFill/>
                  </a:tcPr>
                </a:tc>
              </a:tr>
            </a:tbl>
          </a:graphicData>
        </a:graphic>
      </p:graphicFrame>
      <p:sp>
        <p:nvSpPr>
          <p:cNvPr id="90" name="Line 3"/>
          <p:cNvSpPr/>
          <p:nvPr/>
        </p:nvSpPr>
        <p:spPr>
          <a:xfrm>
            <a:off x="838080" y="1295280"/>
            <a:ext cx="8839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91" name="Line 4"/>
          <p:cNvSpPr/>
          <p:nvPr/>
        </p:nvSpPr>
        <p:spPr>
          <a:xfrm>
            <a:off x="838080" y="1752480"/>
            <a:ext cx="8839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92" name="Line 5"/>
          <p:cNvSpPr/>
          <p:nvPr/>
        </p:nvSpPr>
        <p:spPr>
          <a:xfrm>
            <a:off x="838080" y="6095880"/>
            <a:ext cx="8839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0" y="-100080"/>
            <a:ext cx="10287000" cy="576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0" strike="noStrike" spc="-1">
                <a:solidFill>
                  <a:srgbClr val="FFFF00"/>
                </a:solidFill>
                <a:uFill>
                  <a:solidFill>
                    <a:srgbClr val="FFFFFF"/>
                  </a:solidFill>
                </a:uFill>
                <a:latin typeface="Verdana"/>
                <a:ea typeface="Arial"/>
              </a:rPr>
              <a:t>Principali ormoni e antiormoni utili in terapia oncologica</a:t>
            </a:r>
            <a:endParaRPr lang="en-US" sz="2800" b="0" strike="noStrike" spc="-1">
              <a:solidFill>
                <a:srgbClr val="000000"/>
              </a:solidFill>
              <a:uFill>
                <a:solidFill>
                  <a:srgbClr val="FFFFFF"/>
                </a:solidFill>
              </a:uFill>
              <a:latin typeface="Times New Roman"/>
            </a:endParaRPr>
          </a:p>
        </p:txBody>
      </p:sp>
      <p:graphicFrame>
        <p:nvGraphicFramePr>
          <p:cNvPr id="94" name="Table 2"/>
          <p:cNvGraphicFramePr/>
          <p:nvPr/>
        </p:nvGraphicFramePr>
        <p:xfrm>
          <a:off x="1111320" y="461880"/>
          <a:ext cx="8744040" cy="6224040"/>
        </p:xfrm>
        <a:graphic>
          <a:graphicData uri="http://schemas.openxmlformats.org/drawingml/2006/table">
            <a:tbl>
              <a:tblPr/>
              <a:tblGrid>
                <a:gridCol w="4371840"/>
                <a:gridCol w="4372200"/>
              </a:tblGrid>
              <a:tr h="366120">
                <a:tc>
                  <a:txBody>
                    <a:bodyPr/>
                    <a:lstStyle/>
                    <a:p>
                      <a:pPr>
                        <a:lnSpc>
                          <a:spcPct val="100000"/>
                        </a:lnSpc>
                        <a:spcBef>
                          <a:spcPts val="448"/>
                        </a:spcBef>
                      </a:pPr>
                      <a:r>
                        <a:rPr lang="it-IT" sz="1800" b="0" strike="noStrike" spc="-1">
                          <a:solidFill>
                            <a:srgbClr val="00FF00"/>
                          </a:solidFill>
                          <a:uFill>
                            <a:solidFill>
                              <a:srgbClr val="FFFFFF"/>
                            </a:solidFill>
                          </a:uFill>
                          <a:latin typeface="Verdana"/>
                        </a:rPr>
                        <a:t>CORTICOSTEROIDI</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00FF00"/>
                          </a:solidFill>
                          <a:uFill>
                            <a:solidFill>
                              <a:srgbClr val="FFFFFF"/>
                            </a:solidFill>
                          </a:uFill>
                          <a:latin typeface="Verdana"/>
                        </a:rPr>
                        <a:t>PROGESTINICI</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Prednisone</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Medroxiprogesterone</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00FF00"/>
                          </a:solidFill>
                          <a:uFill>
                            <a:solidFill>
                              <a:srgbClr val="FFFFFF"/>
                            </a:solidFill>
                          </a:uFill>
                          <a:latin typeface="Verdana"/>
                        </a:rPr>
                        <a:t>ANDROGENI</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Megestrolo acetato</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Testosterone propionato</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00FF00"/>
                          </a:solidFill>
                          <a:uFill>
                            <a:solidFill>
                              <a:srgbClr val="FFFFFF"/>
                            </a:solidFill>
                          </a:uFill>
                          <a:latin typeface="Verdana"/>
                        </a:rPr>
                        <a:t>INIBITORI DELLE AROMATASI</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Fluoximesterone</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Aminoglutetimide</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00FF00"/>
                          </a:solidFill>
                          <a:uFill>
                            <a:solidFill>
                              <a:srgbClr val="FFFFFF"/>
                            </a:solidFill>
                          </a:uFill>
                          <a:latin typeface="Verdana"/>
                        </a:rPr>
                        <a:t>ESTROGENI</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Anastrozolo</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Dietilstilbestrolo</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Letrozolo</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Etinilestradiolo</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Exemestan</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00FF00"/>
                          </a:solidFill>
                          <a:uFill>
                            <a:solidFill>
                              <a:srgbClr val="FFFFFF"/>
                            </a:solidFill>
                          </a:uFill>
                          <a:latin typeface="Verdana"/>
                        </a:rPr>
                        <a:t>ANTIANDROGENI</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00FF00"/>
                          </a:solidFill>
                          <a:uFill>
                            <a:solidFill>
                              <a:srgbClr val="FFFFFF"/>
                            </a:solidFill>
                          </a:uFill>
                          <a:latin typeface="Verdana"/>
                        </a:rPr>
                        <a:t>GnRH ANALOGHI</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Flutamide</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Buserelina</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Nilutamide*</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Goserelina</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Bicalutamide</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Leuprorelina</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Ciproterone</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Triptorelina</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00FF00"/>
                          </a:solidFill>
                          <a:uFill>
                            <a:solidFill>
                              <a:srgbClr val="FFFFFF"/>
                            </a:solidFill>
                          </a:uFill>
                          <a:latin typeface="Verdana"/>
                        </a:rPr>
                        <a:t>ANTIESTROGENI</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00FF00"/>
                          </a:solidFill>
                          <a:uFill>
                            <a:solidFill>
                              <a:srgbClr val="FFFFFF"/>
                            </a:solidFill>
                          </a:uFill>
                          <a:latin typeface="Verdana"/>
                        </a:rPr>
                        <a:t>ANALOGHI DELLA SOMATOSTATINA</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Tamoxifene</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Octreotide</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Toremifene</a:t>
                      </a:r>
                      <a:endParaRPr lang="en-US" sz="18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448"/>
                        </a:spcBef>
                      </a:pPr>
                      <a:r>
                        <a:rPr lang="it-IT" sz="1800" b="0" strike="noStrike" spc="-1">
                          <a:solidFill>
                            <a:srgbClr val="FFFFFF"/>
                          </a:solidFill>
                          <a:uFill>
                            <a:solidFill>
                              <a:srgbClr val="FFFFFF"/>
                            </a:solidFill>
                          </a:uFill>
                          <a:latin typeface="Verdana"/>
                        </a:rPr>
                        <a:t>Lanreotide</a:t>
                      </a:r>
                      <a:endParaRPr lang="en-US" sz="1800" b="0" strike="noStrike" spc="-1">
                        <a:solidFill>
                          <a:srgbClr val="000000"/>
                        </a:solidFill>
                        <a:uFill>
                          <a:solidFill>
                            <a:srgbClr val="FFFFFF"/>
                          </a:solidFill>
                        </a:uFill>
                        <a:latin typeface="Times New Roman"/>
                      </a:endParaRPr>
                    </a:p>
                  </a:txBody>
                  <a:tcPr marL="90000" marR="90000">
                    <a:noFill/>
                  </a:tcPr>
                </a:tc>
              </a:tr>
              <a:tr h="366120">
                <a:tc>
                  <a:txBody>
                    <a:bodyPr/>
                    <a:lstStyle/>
                    <a:p>
                      <a:endParaRPr lang="it-IT"/>
                    </a:p>
                  </a:txBody>
                  <a:tcPr marL="90000" marR="90000">
                    <a:noFill/>
                  </a:tcPr>
                </a:tc>
                <a:tc>
                  <a:txBody>
                    <a:bodyPr/>
                    <a:lstStyle/>
                    <a:p>
                      <a:endParaRPr lang="it-IT"/>
                    </a:p>
                  </a:txBody>
                  <a:tcPr marL="90000" marR="90000">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750960" y="-27000"/>
            <a:ext cx="8744040" cy="934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600" b="0" strike="noStrike" spc="-1">
                <a:solidFill>
                  <a:srgbClr val="FFFF00"/>
                </a:solidFill>
                <a:uFill>
                  <a:solidFill>
                    <a:srgbClr val="FFFFFF"/>
                  </a:solidFill>
                </a:uFill>
                <a:latin typeface="Verdana"/>
                <a:ea typeface="Arial"/>
              </a:rPr>
              <a:t>Principali immunomodulatori ed altri farmaci non citotossici utili in terapia oncologica</a:t>
            </a:r>
            <a:endParaRPr lang="en-US" sz="2600" b="0" strike="noStrike" spc="-1">
              <a:solidFill>
                <a:srgbClr val="000000"/>
              </a:solidFill>
              <a:uFill>
                <a:solidFill>
                  <a:srgbClr val="FFFFFF"/>
                </a:solidFill>
              </a:uFill>
              <a:latin typeface="Times New Roman"/>
            </a:endParaRPr>
          </a:p>
        </p:txBody>
      </p:sp>
      <p:graphicFrame>
        <p:nvGraphicFramePr>
          <p:cNvPr id="96" name="Table 2"/>
          <p:cNvGraphicFramePr/>
          <p:nvPr/>
        </p:nvGraphicFramePr>
        <p:xfrm>
          <a:off x="895320" y="981000"/>
          <a:ext cx="9001080" cy="5885640"/>
        </p:xfrm>
        <a:graphic>
          <a:graphicData uri="http://schemas.openxmlformats.org/drawingml/2006/table">
            <a:tbl>
              <a:tblPr/>
              <a:tblGrid>
                <a:gridCol w="4537080"/>
                <a:gridCol w="4464000"/>
              </a:tblGrid>
              <a:tr h="762120">
                <a:tc>
                  <a:txBody>
                    <a:bodyPr/>
                    <a:lstStyle/>
                    <a:p>
                      <a:pPr>
                        <a:lnSpc>
                          <a:spcPct val="100000"/>
                        </a:lnSpc>
                        <a:spcBef>
                          <a:spcPts val="550"/>
                        </a:spcBef>
                      </a:pPr>
                      <a:r>
                        <a:rPr lang="it-IT" sz="2200" b="0" strike="noStrike" spc="-1">
                          <a:solidFill>
                            <a:srgbClr val="00FF00"/>
                          </a:solidFill>
                          <a:uFill>
                            <a:solidFill>
                              <a:srgbClr val="FFFFFF"/>
                            </a:solidFill>
                          </a:uFill>
                          <a:latin typeface="Verdana"/>
                        </a:rPr>
                        <a:t>CITOCHINE</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00FF00"/>
                          </a:solidFill>
                          <a:uFill>
                            <a:solidFill>
                              <a:srgbClr val="FFFFFF"/>
                            </a:solidFill>
                          </a:uFill>
                          <a:latin typeface="Verdana"/>
                        </a:rPr>
                        <a:t>FATTORI DI CRESCITA EMOPOIETICI</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Interferone alfa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Filgrastim</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  - Naturale (linfoblastoide)</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Lenograstim</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  - Ricombinante (2a, 2b)</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Molgramostim</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Interferone beta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Eritropoietina</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Interferone gamma</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00FF00"/>
                          </a:solidFill>
                          <a:uFill>
                            <a:solidFill>
                              <a:srgbClr val="FFFFFF"/>
                            </a:solidFill>
                          </a:uFill>
                          <a:latin typeface="Verdana"/>
                        </a:rPr>
                        <a:t>AGENTI DIFFERENZIANTI</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Interleuchina 2</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Tretinoina</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00FF00"/>
                          </a:solidFill>
                          <a:uFill>
                            <a:solidFill>
                              <a:srgbClr val="FFFFFF"/>
                            </a:solidFill>
                          </a:uFill>
                          <a:latin typeface="Verdana"/>
                        </a:rPr>
                        <a:t>ALTRI IMMUNOMODULATORI</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Isotretinoina</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Vaccino BCG</a:t>
                      </a:r>
                      <a:endParaRPr lang="en-US" sz="2200" b="0" strike="noStrike" spc="-1">
                        <a:solidFill>
                          <a:srgbClr val="000000"/>
                        </a:solidFill>
                        <a:uFill>
                          <a:solidFill>
                            <a:srgbClr val="FFFFFF"/>
                          </a:solidFill>
                        </a:uFill>
                        <a:latin typeface="Times New Roman"/>
                      </a:endParaRPr>
                    </a:p>
                  </a:txBody>
                  <a:tcPr marL="90000" marR="90000">
                    <a:noFill/>
                  </a:tcPr>
                </a:tc>
                <a:tc>
                  <a:txBody>
                    <a:bodyPr/>
                    <a:lstStyle/>
                    <a:p>
                      <a:pPr>
                        <a:lnSpc>
                          <a:spcPct val="100000"/>
                        </a:lnSpc>
                        <a:spcBef>
                          <a:spcPts val="550"/>
                        </a:spcBef>
                      </a:pPr>
                      <a:r>
                        <a:rPr lang="it-IT" sz="2200" b="0" strike="noStrike" spc="-1">
                          <a:solidFill>
                            <a:srgbClr val="00FF00"/>
                          </a:solidFill>
                          <a:uFill>
                            <a:solidFill>
                              <a:srgbClr val="FFFFFF"/>
                            </a:solidFill>
                          </a:uFill>
                          <a:latin typeface="Verdana"/>
                        </a:rPr>
                        <a:t>ANTIDOTI</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endParaRPr lang="it-IT"/>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Acido folinico</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endParaRPr lang="it-IT"/>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Desrazoxano</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endParaRPr lang="it-IT"/>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2-mercaptoetansolfonato</a:t>
                      </a:r>
                      <a:endParaRPr lang="en-US" sz="2200" b="0" strike="noStrike" spc="-1">
                        <a:solidFill>
                          <a:srgbClr val="000000"/>
                        </a:solidFill>
                        <a:uFill>
                          <a:solidFill>
                            <a:srgbClr val="FFFFFF"/>
                          </a:solidFill>
                        </a:uFill>
                        <a:latin typeface="Times New Roman"/>
                      </a:endParaRPr>
                    </a:p>
                  </a:txBody>
                  <a:tcPr marL="90000" marR="90000">
                    <a:noFill/>
                  </a:tcPr>
                </a:tc>
              </a:tr>
              <a:tr h="426960">
                <a:tc>
                  <a:txBody>
                    <a:bodyPr/>
                    <a:lstStyle/>
                    <a:p>
                      <a:endParaRPr lang="it-IT"/>
                    </a:p>
                  </a:txBody>
                  <a:tcPr marL="90000" marR="90000">
                    <a:noFill/>
                  </a:tcPr>
                </a:tc>
                <a:tc>
                  <a:txBody>
                    <a:bodyPr/>
                    <a:lstStyle/>
                    <a:p>
                      <a:pPr>
                        <a:lnSpc>
                          <a:spcPct val="100000"/>
                        </a:lnSpc>
                        <a:spcBef>
                          <a:spcPts val="550"/>
                        </a:spcBef>
                      </a:pPr>
                      <a:r>
                        <a:rPr lang="it-IT" sz="2200" b="0" strike="noStrike" spc="-1">
                          <a:solidFill>
                            <a:srgbClr val="FFFFFF"/>
                          </a:solidFill>
                          <a:uFill>
                            <a:solidFill>
                              <a:srgbClr val="FFFFFF"/>
                            </a:solidFill>
                          </a:uFill>
                          <a:latin typeface="Verdana"/>
                        </a:rPr>
                        <a:t>Amifostina</a:t>
                      </a:r>
                      <a:endParaRPr lang="en-US" sz="2200" b="0" strike="noStrike" spc="-1">
                        <a:solidFill>
                          <a:srgbClr val="000000"/>
                        </a:solidFill>
                        <a:uFill>
                          <a:solidFill>
                            <a:srgbClr val="FFFFFF"/>
                          </a:solidFill>
                        </a:uFill>
                        <a:latin typeface="Times New Roman"/>
                      </a:endParaRPr>
                    </a:p>
                  </a:txBody>
                  <a:tcPr marL="90000" marR="90000">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822240" y="260280"/>
            <a:ext cx="8744040" cy="936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3200" b="0" strike="noStrike" spc="-1">
                <a:solidFill>
                  <a:srgbClr val="FFFF00"/>
                </a:solidFill>
                <a:uFill>
                  <a:solidFill>
                    <a:srgbClr val="FFFFFF"/>
                  </a:solidFill>
                </a:uFill>
                <a:latin typeface="Verdana"/>
              </a:rPr>
              <a:t>CHEMIOTERAPIA ANTINEOPLASTICA</a:t>
            </a:r>
            <a:endParaRPr lang="en-US" sz="3200" b="0" strike="noStrike" spc="-1">
              <a:solidFill>
                <a:srgbClr val="000000"/>
              </a:solidFill>
              <a:uFill>
                <a:solidFill>
                  <a:srgbClr val="FFFFFF"/>
                </a:solidFill>
              </a:uFill>
              <a:latin typeface="Times New Roman"/>
            </a:endParaRPr>
          </a:p>
        </p:txBody>
      </p:sp>
      <p:sp>
        <p:nvSpPr>
          <p:cNvPr id="98" name="CustomShape 2"/>
          <p:cNvSpPr/>
          <p:nvPr/>
        </p:nvSpPr>
        <p:spPr>
          <a:xfrm>
            <a:off x="895320" y="4005360"/>
            <a:ext cx="8640720" cy="1935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0" strike="noStrike" spc="-1">
                <a:solidFill>
                  <a:srgbClr val="FFFFFF"/>
                </a:solidFill>
                <a:uFill>
                  <a:solidFill>
                    <a:srgbClr val="FFFFFF"/>
                  </a:solidFill>
                </a:uFill>
                <a:latin typeface="Verdana"/>
                <a:ea typeface="Arial"/>
              </a:rPr>
              <a:t>I farmaci antineoplastici CONVENZIONALI causano MORTE CELLULARE attraverso:</a:t>
            </a:r>
            <a:endParaRPr lang="en-US" sz="2400" b="0" strike="noStrike" spc="-1">
              <a:solidFill>
                <a:srgbClr val="000000"/>
              </a:solidFill>
              <a:uFill>
                <a:solidFill>
                  <a:srgbClr val="FFFFFF"/>
                </a:solidFill>
              </a:uFill>
              <a:latin typeface="Times New Roman"/>
            </a:endParaRPr>
          </a:p>
          <a:p>
            <a:pPr>
              <a:lnSpc>
                <a:spcPct val="100000"/>
              </a:lnSpc>
              <a:buClr>
                <a:srgbClr val="FFFFFF"/>
              </a:buClr>
              <a:buFont typeface="Arial"/>
              <a:buChar char="•"/>
            </a:pPr>
            <a:endParaRPr lang="en-US" sz="2400" b="0" strike="noStrike" spc="-1">
              <a:solidFill>
                <a:srgbClr val="000000"/>
              </a:solidFill>
              <a:uFill>
                <a:solidFill>
                  <a:srgbClr val="FFFFFF"/>
                </a:solidFill>
              </a:uFill>
              <a:latin typeface="Times New Roman"/>
            </a:endParaRPr>
          </a:p>
          <a:p>
            <a:pPr>
              <a:lnSpc>
                <a:spcPct val="100000"/>
              </a:lnSpc>
              <a:buClr>
                <a:srgbClr val="FFFFFF"/>
              </a:buClr>
              <a:buFont typeface="Arial"/>
              <a:buChar char="•"/>
            </a:pPr>
            <a:r>
              <a:rPr lang="it-IT" sz="2400" b="0" strike="noStrike" spc="-1">
                <a:solidFill>
                  <a:srgbClr val="FFFFFF"/>
                </a:solidFill>
                <a:uFill>
                  <a:solidFill>
                    <a:srgbClr val="FFFFFF"/>
                  </a:solidFill>
                </a:uFill>
                <a:latin typeface="Verdana"/>
                <a:ea typeface="Arial"/>
              </a:rPr>
              <a:t> 	DANNO CITOTOSSICO DIRETTO</a:t>
            </a:r>
            <a:endParaRPr lang="en-US" sz="2400" b="0" strike="noStrike" spc="-1">
              <a:solidFill>
                <a:srgbClr val="000000"/>
              </a:solidFill>
              <a:uFill>
                <a:solidFill>
                  <a:srgbClr val="FFFFFF"/>
                </a:solidFill>
              </a:uFill>
              <a:latin typeface="Times New Roman"/>
            </a:endParaRPr>
          </a:p>
          <a:p>
            <a:pPr>
              <a:lnSpc>
                <a:spcPct val="100000"/>
              </a:lnSpc>
              <a:buClr>
                <a:srgbClr val="FFFFFF"/>
              </a:buClr>
              <a:buFont typeface="Arial"/>
              <a:buChar char="•"/>
            </a:pPr>
            <a:r>
              <a:rPr lang="it-IT" sz="2400" b="0" strike="noStrike" spc="-1">
                <a:solidFill>
                  <a:srgbClr val="FFFFFF"/>
                </a:solidFill>
                <a:uFill>
                  <a:solidFill>
                    <a:srgbClr val="FFFFFF"/>
                  </a:solidFill>
                </a:uFill>
                <a:latin typeface="Verdana"/>
                <a:ea typeface="Arial"/>
              </a:rPr>
              <a:t> 	INTERFERENZA CON I PROCESSI REPLICATIVI </a:t>
            </a:r>
            <a:endParaRPr lang="en-US" sz="2400" b="0" strike="noStrike" spc="-1">
              <a:solidFill>
                <a:srgbClr val="000000"/>
              </a:solidFill>
              <a:uFill>
                <a:solidFill>
                  <a:srgbClr val="FFFFFF"/>
                </a:solidFill>
              </a:uFill>
              <a:latin typeface="Times New Roman"/>
            </a:endParaRPr>
          </a:p>
        </p:txBody>
      </p:sp>
      <p:sp>
        <p:nvSpPr>
          <p:cNvPr id="99" name="Line 3"/>
          <p:cNvSpPr/>
          <p:nvPr/>
        </p:nvSpPr>
        <p:spPr>
          <a:xfrm>
            <a:off x="895320" y="1268280"/>
            <a:ext cx="8353440" cy="0"/>
          </a:xfrm>
          <a:prstGeom prst="line">
            <a:avLst/>
          </a:prstGeom>
          <a:ln w="9360">
            <a:solidFill>
              <a:srgbClr val="FFFF00"/>
            </a:solidFill>
            <a:miter/>
          </a:ln>
        </p:spPr>
        <p:style>
          <a:lnRef idx="0">
            <a:scrgbClr r="0" g="0" b="0"/>
          </a:lnRef>
          <a:fillRef idx="0">
            <a:scrgbClr r="0" g="0" b="0"/>
          </a:fillRef>
          <a:effectRef idx="0">
            <a:scrgbClr r="0" g="0" b="0"/>
          </a:effectRef>
          <a:fontRef idx="minor"/>
        </p:style>
      </p:sp>
      <p:sp>
        <p:nvSpPr>
          <p:cNvPr id="100" name="CustomShape 4"/>
          <p:cNvSpPr/>
          <p:nvPr/>
        </p:nvSpPr>
        <p:spPr>
          <a:xfrm>
            <a:off x="390600" y="1484280"/>
            <a:ext cx="9505800" cy="18003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buClr>
                <a:srgbClr val="000066"/>
              </a:buClr>
              <a:buFont typeface="Arial"/>
              <a:buChar char="•"/>
            </a:pPr>
            <a:r>
              <a:rPr lang="it-IT" sz="2400" b="1" strike="noStrike" spc="-1">
                <a:solidFill>
                  <a:srgbClr val="000066"/>
                </a:solidFill>
                <a:uFill>
                  <a:solidFill>
                    <a:srgbClr val="FFFFFF"/>
                  </a:solidFill>
                </a:uFill>
                <a:latin typeface="Verdana"/>
                <a:ea typeface="Arial"/>
              </a:rPr>
              <a:t> TERAPIA CONVENZIONALE</a:t>
            </a:r>
            <a:endParaRPr lang="en-US" sz="2400" b="0" strike="noStrike" spc="-1">
              <a:solidFill>
                <a:srgbClr val="000000"/>
              </a:solidFill>
              <a:uFill>
                <a:solidFill>
                  <a:srgbClr val="FFFFFF"/>
                </a:solidFill>
              </a:uFill>
              <a:latin typeface="Times New Roman"/>
            </a:endParaRPr>
          </a:p>
          <a:p>
            <a:pPr algn="ctr">
              <a:lnSpc>
                <a:spcPct val="100000"/>
              </a:lnSpc>
              <a:buClr>
                <a:srgbClr val="000066"/>
              </a:buClr>
              <a:buFont typeface="Arial"/>
              <a:buChar char="•"/>
            </a:pPr>
            <a:endParaRPr lang="en-US" sz="2400" b="0" strike="noStrike" spc="-1">
              <a:solidFill>
                <a:srgbClr val="000000"/>
              </a:solidFill>
              <a:uFill>
                <a:solidFill>
                  <a:srgbClr val="FFFFFF"/>
                </a:solidFill>
              </a:uFill>
              <a:latin typeface="Times New Roman"/>
            </a:endParaRPr>
          </a:p>
          <a:p>
            <a:pPr algn="ctr">
              <a:lnSpc>
                <a:spcPct val="100000"/>
              </a:lnSpc>
              <a:buClr>
                <a:srgbClr val="000066"/>
              </a:buClr>
              <a:buFont typeface="Arial"/>
              <a:buChar char="•"/>
            </a:pPr>
            <a:r>
              <a:rPr lang="it-IT" sz="2400" b="1" strike="noStrike" spc="-1">
                <a:solidFill>
                  <a:srgbClr val="000066"/>
                </a:solidFill>
                <a:uFill>
                  <a:solidFill>
                    <a:srgbClr val="FFFFFF"/>
                  </a:solidFill>
                </a:uFill>
                <a:latin typeface="Verdana"/>
                <a:ea typeface="Arial"/>
              </a:rPr>
              <a:t> TERAPIA NON CONVENZIONALE</a:t>
            </a:r>
            <a:endParaRPr lang="en-US" sz="2400" b="0" strike="noStrike" spc="-1">
              <a:solidFill>
                <a:srgbClr val="000000"/>
              </a:solidFill>
              <a:uFill>
                <a:solidFill>
                  <a:srgbClr val="FFFFFF"/>
                </a:solidFill>
              </a:uFill>
              <a:latin typeface="Times New Roman"/>
            </a:endParaRPr>
          </a:p>
          <a:p>
            <a:pPr algn="ctr">
              <a:lnSpc>
                <a:spcPct val="100000"/>
              </a:lnSpc>
            </a:pPr>
            <a:r>
              <a:rPr lang="it-IT" sz="2400" b="1" strike="noStrike" spc="-1">
                <a:solidFill>
                  <a:srgbClr val="000066"/>
                </a:solidFill>
                <a:uFill>
                  <a:solidFill>
                    <a:srgbClr val="FFFFFF"/>
                  </a:solidFill>
                </a:uFill>
                <a:latin typeface="Verdana"/>
                <a:ea typeface="Arial"/>
              </a:rPr>
              <a:t> </a:t>
            </a:r>
            <a:r>
              <a:rPr lang="it-IT" sz="2000" b="1" strike="noStrike" spc="-1">
                <a:solidFill>
                  <a:srgbClr val="000066"/>
                </a:solidFill>
                <a:uFill>
                  <a:solidFill>
                    <a:srgbClr val="FFFFFF"/>
                  </a:solidFill>
                </a:uFill>
                <a:latin typeface="Verdana"/>
                <a:ea typeface="Arial"/>
              </a:rPr>
              <a:t>(FARMACI BIOLOGICI)</a:t>
            </a:r>
            <a:endParaRPr lang="en-US" sz="2000" b="0" strike="noStrike" spc="-1">
              <a:solidFill>
                <a:srgbClr val="000000"/>
              </a:solidFill>
              <a:uFill>
                <a:solidFill>
                  <a:srgbClr val="FFFFFF"/>
                </a:solidFill>
              </a:uFill>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1928520" y="189000"/>
            <a:ext cx="6567840" cy="581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0" strike="noStrike" spc="-1">
                <a:solidFill>
                  <a:srgbClr val="FFFF00"/>
                </a:solidFill>
                <a:uFill>
                  <a:solidFill>
                    <a:srgbClr val="FFFFFF"/>
                  </a:solidFill>
                </a:uFill>
                <a:latin typeface="Verdana"/>
              </a:rPr>
              <a:t>TRIANGOLO CHEMIOTERAPICO</a:t>
            </a:r>
            <a:endParaRPr lang="en-US" sz="3200" b="0" strike="noStrike" spc="-1">
              <a:solidFill>
                <a:srgbClr val="000000"/>
              </a:solidFill>
              <a:uFill>
                <a:solidFill>
                  <a:srgbClr val="FFFFFF"/>
                </a:solidFill>
              </a:uFill>
              <a:latin typeface="Times New Roman"/>
            </a:endParaRPr>
          </a:p>
        </p:txBody>
      </p:sp>
      <p:sp>
        <p:nvSpPr>
          <p:cNvPr id="102" name="CustomShape 2"/>
          <p:cNvSpPr/>
          <p:nvPr/>
        </p:nvSpPr>
        <p:spPr>
          <a:xfrm>
            <a:off x="3809880" y="1219320"/>
            <a:ext cx="2133720" cy="1295280"/>
          </a:xfrm>
          <a:prstGeom prst="ellipse">
            <a:avLst/>
          </a:prstGeom>
          <a:solidFill>
            <a:srgbClr val="0099CC"/>
          </a:solidFill>
          <a:ln w="31680">
            <a:solidFill>
              <a:srgbClr val="FFFFFF"/>
            </a:solidFill>
            <a:miter/>
          </a:ln>
        </p:spPr>
        <p:style>
          <a:lnRef idx="0">
            <a:scrgbClr r="0" g="0" b="0"/>
          </a:lnRef>
          <a:fillRef idx="0">
            <a:scrgbClr r="0" g="0" b="0"/>
          </a:fillRef>
          <a:effectRef idx="0">
            <a:scrgbClr r="0" g="0" b="0"/>
          </a:effectRef>
          <a:fontRef idx="minor"/>
        </p:style>
      </p:sp>
      <p:sp>
        <p:nvSpPr>
          <p:cNvPr id="103" name="CustomShape 3"/>
          <p:cNvSpPr/>
          <p:nvPr/>
        </p:nvSpPr>
        <p:spPr>
          <a:xfrm>
            <a:off x="1143000" y="4343400"/>
            <a:ext cx="2133720" cy="1295280"/>
          </a:xfrm>
          <a:prstGeom prst="ellipse">
            <a:avLst/>
          </a:prstGeom>
          <a:solidFill>
            <a:srgbClr val="C00000"/>
          </a:solidFill>
          <a:ln w="31680">
            <a:solidFill>
              <a:srgbClr val="FFFFFF"/>
            </a:solidFill>
            <a:miter/>
          </a:ln>
        </p:spPr>
        <p:style>
          <a:lnRef idx="0">
            <a:scrgbClr r="0" g="0" b="0"/>
          </a:lnRef>
          <a:fillRef idx="0">
            <a:scrgbClr r="0" g="0" b="0"/>
          </a:fillRef>
          <a:effectRef idx="0">
            <a:scrgbClr r="0" g="0" b="0"/>
          </a:effectRef>
          <a:fontRef idx="minor"/>
        </p:style>
      </p:sp>
      <p:sp>
        <p:nvSpPr>
          <p:cNvPr id="104" name="CustomShape 4"/>
          <p:cNvSpPr/>
          <p:nvPr/>
        </p:nvSpPr>
        <p:spPr>
          <a:xfrm>
            <a:off x="6553080" y="4343400"/>
            <a:ext cx="2133720" cy="1295280"/>
          </a:xfrm>
          <a:prstGeom prst="ellipse">
            <a:avLst/>
          </a:prstGeom>
          <a:solidFill>
            <a:srgbClr val="92D050"/>
          </a:solidFill>
          <a:ln w="31680">
            <a:solidFill>
              <a:srgbClr val="FFFFFF"/>
            </a:solidFill>
            <a:miter/>
          </a:ln>
        </p:spPr>
        <p:style>
          <a:lnRef idx="0">
            <a:scrgbClr r="0" g="0" b="0"/>
          </a:lnRef>
          <a:fillRef idx="0">
            <a:scrgbClr r="0" g="0" b="0"/>
          </a:fillRef>
          <a:effectRef idx="0">
            <a:scrgbClr r="0" g="0" b="0"/>
          </a:effectRef>
          <a:fontRef idx="minor"/>
        </p:style>
      </p:sp>
      <p:sp>
        <p:nvSpPr>
          <p:cNvPr id="105" name="CustomShape 5"/>
          <p:cNvSpPr/>
          <p:nvPr/>
        </p:nvSpPr>
        <p:spPr>
          <a:xfrm>
            <a:off x="4208400" y="1644480"/>
            <a:ext cx="132084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002060"/>
                </a:solidFill>
                <a:uFill>
                  <a:solidFill>
                    <a:srgbClr val="FFFFFF"/>
                  </a:solidFill>
                </a:uFill>
                <a:latin typeface="Verdana"/>
                <a:ea typeface="Arial"/>
              </a:rPr>
              <a:t>OSPITE</a:t>
            </a:r>
            <a:endParaRPr lang="en-US" sz="2400" b="0" strike="noStrike" spc="-1">
              <a:solidFill>
                <a:srgbClr val="000000"/>
              </a:solidFill>
              <a:uFill>
                <a:solidFill>
                  <a:srgbClr val="FFFFFF"/>
                </a:solidFill>
              </a:uFill>
              <a:latin typeface="Times New Roman"/>
            </a:endParaRPr>
          </a:p>
        </p:txBody>
      </p:sp>
      <p:sp>
        <p:nvSpPr>
          <p:cNvPr id="106" name="CustomShape 6"/>
          <p:cNvSpPr/>
          <p:nvPr/>
        </p:nvSpPr>
        <p:spPr>
          <a:xfrm>
            <a:off x="1436040" y="4761000"/>
            <a:ext cx="149148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FFFFFF"/>
                </a:solidFill>
                <a:uFill>
                  <a:solidFill>
                    <a:srgbClr val="FFFFFF"/>
                  </a:solidFill>
                </a:uFill>
                <a:latin typeface="Verdana"/>
                <a:ea typeface="Arial"/>
              </a:rPr>
              <a:t>TUMORE</a:t>
            </a:r>
            <a:endParaRPr lang="en-US" sz="2400" b="0" strike="noStrike" spc="-1">
              <a:solidFill>
                <a:srgbClr val="000000"/>
              </a:solidFill>
              <a:uFill>
                <a:solidFill>
                  <a:srgbClr val="FFFFFF"/>
                </a:solidFill>
              </a:uFill>
              <a:latin typeface="Times New Roman"/>
            </a:endParaRPr>
          </a:p>
        </p:txBody>
      </p:sp>
      <p:sp>
        <p:nvSpPr>
          <p:cNvPr id="107" name="CustomShape 7"/>
          <p:cNvSpPr/>
          <p:nvPr/>
        </p:nvSpPr>
        <p:spPr>
          <a:xfrm>
            <a:off x="6776280" y="4767120"/>
            <a:ext cx="169560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002060"/>
                </a:solidFill>
                <a:uFill>
                  <a:solidFill>
                    <a:srgbClr val="FFFFFF"/>
                  </a:solidFill>
                </a:uFill>
                <a:latin typeface="Verdana"/>
                <a:ea typeface="Arial"/>
              </a:rPr>
              <a:t>FARMACO</a:t>
            </a:r>
            <a:endParaRPr lang="en-US" sz="2400" b="0" strike="noStrike" spc="-1">
              <a:solidFill>
                <a:srgbClr val="000000"/>
              </a:solidFill>
              <a:uFill>
                <a:solidFill>
                  <a:srgbClr val="FFFFFF"/>
                </a:solidFill>
              </a:uFill>
              <a:latin typeface="Times New Roman"/>
            </a:endParaRPr>
          </a:p>
        </p:txBody>
      </p:sp>
      <p:sp>
        <p:nvSpPr>
          <p:cNvPr id="108" name="Line 8"/>
          <p:cNvSpPr/>
          <p:nvPr/>
        </p:nvSpPr>
        <p:spPr>
          <a:xfrm>
            <a:off x="3657600" y="4941720"/>
            <a:ext cx="2666880" cy="0"/>
          </a:xfrm>
          <a:prstGeom prst="line">
            <a:avLst/>
          </a:prstGeom>
          <a:ln w="28440">
            <a:solidFill>
              <a:srgbClr val="FFFFFF"/>
            </a:solidFill>
            <a:miter/>
            <a:headEnd type="triangle" w="med" len="med"/>
          </a:ln>
        </p:spPr>
        <p:style>
          <a:lnRef idx="0">
            <a:scrgbClr r="0" g="0" b="0"/>
          </a:lnRef>
          <a:fillRef idx="0">
            <a:scrgbClr r="0" g="0" b="0"/>
          </a:fillRef>
          <a:effectRef idx="0">
            <a:scrgbClr r="0" g="0" b="0"/>
          </a:effectRef>
          <a:fontRef idx="minor"/>
        </p:style>
      </p:sp>
      <p:sp>
        <p:nvSpPr>
          <p:cNvPr id="109" name="Line 9"/>
          <p:cNvSpPr/>
          <p:nvPr/>
        </p:nvSpPr>
        <p:spPr>
          <a:xfrm flipH="1">
            <a:off x="3657600" y="5084640"/>
            <a:ext cx="2666880" cy="0"/>
          </a:xfrm>
          <a:prstGeom prst="line">
            <a:avLst/>
          </a:prstGeom>
          <a:ln w="28440">
            <a:solidFill>
              <a:srgbClr val="FFFFFF"/>
            </a:solidFill>
            <a:miter/>
            <a:headEnd type="triangle" w="med" len="med"/>
          </a:ln>
        </p:spPr>
        <p:style>
          <a:lnRef idx="0">
            <a:scrgbClr r="0" g="0" b="0"/>
          </a:lnRef>
          <a:fillRef idx="0">
            <a:scrgbClr r="0" g="0" b="0"/>
          </a:fillRef>
          <a:effectRef idx="0">
            <a:scrgbClr r="0" g="0" b="0"/>
          </a:effectRef>
          <a:fontRef idx="minor"/>
        </p:style>
      </p:sp>
      <p:sp>
        <p:nvSpPr>
          <p:cNvPr id="110" name="CustomShape 10"/>
          <p:cNvSpPr/>
          <p:nvPr/>
        </p:nvSpPr>
        <p:spPr>
          <a:xfrm>
            <a:off x="4491000" y="4430880"/>
            <a:ext cx="117144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800" b="0" strike="noStrike" spc="-1">
                <a:solidFill>
                  <a:srgbClr val="FFFFFF"/>
                </a:solidFill>
                <a:uFill>
                  <a:solidFill>
                    <a:srgbClr val="FFFFFF"/>
                  </a:solidFill>
                </a:uFill>
                <a:latin typeface="Verdana"/>
                <a:ea typeface="Arial"/>
              </a:rPr>
              <a:t>TERAPIA</a:t>
            </a:r>
            <a:endParaRPr lang="en-US" sz="1800" b="0" strike="noStrike" spc="-1">
              <a:solidFill>
                <a:srgbClr val="000000"/>
              </a:solidFill>
              <a:uFill>
                <a:solidFill>
                  <a:srgbClr val="FFFFFF"/>
                </a:solidFill>
              </a:uFill>
              <a:latin typeface="Times New Roman"/>
            </a:endParaRPr>
          </a:p>
        </p:txBody>
      </p:sp>
      <p:sp>
        <p:nvSpPr>
          <p:cNvPr id="111" name="CustomShape 11"/>
          <p:cNvSpPr/>
          <p:nvPr/>
        </p:nvSpPr>
        <p:spPr>
          <a:xfrm>
            <a:off x="3740760" y="5229360"/>
            <a:ext cx="260856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800" b="0" strike="noStrike" spc="-1">
                <a:solidFill>
                  <a:srgbClr val="FFFFFF"/>
                </a:solidFill>
                <a:uFill>
                  <a:solidFill>
                    <a:srgbClr val="FFFFFF"/>
                  </a:solidFill>
                </a:uFill>
                <a:latin typeface="Verdana"/>
                <a:ea typeface="Arial"/>
              </a:rPr>
              <a:t>CHEMIORESISTENZA</a:t>
            </a:r>
            <a:endParaRPr lang="en-US" sz="1800" b="0" strike="noStrike" spc="-1">
              <a:solidFill>
                <a:srgbClr val="000000"/>
              </a:solidFill>
              <a:uFill>
                <a:solidFill>
                  <a:srgbClr val="FFFFFF"/>
                </a:solidFill>
              </a:uFill>
              <a:latin typeface="Times New Roman"/>
            </a:endParaRPr>
          </a:p>
        </p:txBody>
      </p:sp>
      <p:sp>
        <p:nvSpPr>
          <p:cNvPr id="112" name="Line 12"/>
          <p:cNvSpPr/>
          <p:nvPr/>
        </p:nvSpPr>
        <p:spPr>
          <a:xfrm flipV="1">
            <a:off x="2840040" y="2637000"/>
            <a:ext cx="1371600" cy="137160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113" name="Line 13"/>
          <p:cNvSpPr/>
          <p:nvPr/>
        </p:nvSpPr>
        <p:spPr>
          <a:xfrm flipH="1">
            <a:off x="2590560" y="2514600"/>
            <a:ext cx="1447560" cy="144792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114" name="Line 14"/>
          <p:cNvSpPr/>
          <p:nvPr/>
        </p:nvSpPr>
        <p:spPr>
          <a:xfrm>
            <a:off x="5935680" y="2708280"/>
            <a:ext cx="1295280" cy="137160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115" name="Line 15"/>
          <p:cNvSpPr/>
          <p:nvPr/>
        </p:nvSpPr>
        <p:spPr>
          <a:xfrm flipH="1" flipV="1">
            <a:off x="6006960" y="2514240"/>
            <a:ext cx="1447920" cy="152388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116" name="CustomShape 16"/>
          <p:cNvSpPr/>
          <p:nvPr/>
        </p:nvSpPr>
        <p:spPr>
          <a:xfrm>
            <a:off x="2767680" y="6221520"/>
            <a:ext cx="4902120" cy="429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200" b="0" strike="noStrike" spc="-1">
                <a:solidFill>
                  <a:srgbClr val="FFFFFF"/>
                </a:solidFill>
                <a:uFill>
                  <a:solidFill>
                    <a:srgbClr val="FFFFFF"/>
                  </a:solidFill>
                </a:uFill>
                <a:latin typeface="Verdana"/>
                <a:ea typeface="Arial"/>
              </a:rPr>
              <a:t>INTERAZIONI FARMACO-TUMORE</a:t>
            </a:r>
            <a:endParaRPr lang="en-US" sz="2200" b="0" strike="noStrike" spc="-1">
              <a:solidFill>
                <a:srgbClr val="000000"/>
              </a:solidFill>
              <a:uFill>
                <a:solidFill>
                  <a:srgbClr val="FFFFFF"/>
                </a:solidFill>
              </a:uFill>
              <a:latin typeface="Times New Roman"/>
            </a:endParaRPr>
          </a:p>
        </p:txBody>
      </p:sp>
      <p:sp>
        <p:nvSpPr>
          <p:cNvPr id="117" name="CustomShape 17"/>
          <p:cNvSpPr/>
          <p:nvPr/>
        </p:nvSpPr>
        <p:spPr>
          <a:xfrm rot="19013400">
            <a:off x="1822320" y="2893680"/>
            <a:ext cx="236160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800" b="0" strike="noStrike" spc="-1">
                <a:solidFill>
                  <a:srgbClr val="FFFFFF"/>
                </a:solidFill>
                <a:uFill>
                  <a:solidFill>
                    <a:srgbClr val="FFFFFF"/>
                  </a:solidFill>
                </a:uFill>
                <a:latin typeface="Verdana"/>
                <a:ea typeface="Arial"/>
              </a:rPr>
              <a:t>IMMUNORISPOSTA</a:t>
            </a:r>
            <a:endParaRPr lang="en-US" sz="1800" b="0" strike="noStrike" spc="-1">
              <a:solidFill>
                <a:srgbClr val="000000"/>
              </a:solidFill>
              <a:uFill>
                <a:solidFill>
                  <a:srgbClr val="FFFFFF"/>
                </a:solidFill>
              </a:uFill>
              <a:latin typeface="Times New Roman"/>
            </a:endParaRPr>
          </a:p>
        </p:txBody>
      </p:sp>
      <p:sp>
        <p:nvSpPr>
          <p:cNvPr id="118" name="CustomShape 18"/>
          <p:cNvSpPr/>
          <p:nvPr/>
        </p:nvSpPr>
        <p:spPr>
          <a:xfrm rot="19013400">
            <a:off x="3090960" y="3407760"/>
            <a:ext cx="134676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800" b="0" strike="noStrike" spc="-1">
                <a:solidFill>
                  <a:srgbClr val="FFFFFF"/>
                </a:solidFill>
                <a:uFill>
                  <a:solidFill>
                    <a:srgbClr val="FFFFFF"/>
                  </a:solidFill>
                </a:uFill>
                <a:latin typeface="Verdana"/>
                <a:ea typeface="Arial"/>
              </a:rPr>
              <a:t>MALATTIA</a:t>
            </a:r>
            <a:endParaRPr lang="en-US" sz="1800" b="0" strike="noStrike" spc="-1">
              <a:solidFill>
                <a:srgbClr val="000000"/>
              </a:solidFill>
              <a:uFill>
                <a:solidFill>
                  <a:srgbClr val="FFFFFF"/>
                </a:solidFill>
              </a:uFill>
              <a:latin typeface="Times New Roman"/>
            </a:endParaRPr>
          </a:p>
        </p:txBody>
      </p:sp>
      <p:sp>
        <p:nvSpPr>
          <p:cNvPr id="119" name="CustomShape 19"/>
          <p:cNvSpPr/>
          <p:nvPr/>
        </p:nvSpPr>
        <p:spPr>
          <a:xfrm>
            <a:off x="208800" y="2203560"/>
            <a:ext cx="2552040" cy="764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200" b="0" strike="noStrike" spc="-1">
                <a:solidFill>
                  <a:srgbClr val="FFFFFF"/>
                </a:solidFill>
                <a:uFill>
                  <a:solidFill>
                    <a:srgbClr val="FFFFFF"/>
                  </a:solidFill>
                </a:uFill>
                <a:latin typeface="Verdana"/>
                <a:ea typeface="Arial"/>
              </a:rPr>
              <a:t>INTERAZIONI</a:t>
            </a:r>
            <a:endParaRPr lang="en-US" sz="2200" b="0" strike="noStrike" spc="-1">
              <a:solidFill>
                <a:srgbClr val="000000"/>
              </a:solidFill>
              <a:uFill>
                <a:solidFill>
                  <a:srgbClr val="FFFFFF"/>
                </a:solidFill>
              </a:uFill>
              <a:latin typeface="Times New Roman"/>
            </a:endParaRPr>
          </a:p>
          <a:p>
            <a:pPr algn="ctr">
              <a:lnSpc>
                <a:spcPct val="100000"/>
              </a:lnSpc>
            </a:pPr>
            <a:r>
              <a:rPr lang="it-IT" sz="2200" b="0" strike="noStrike" spc="-1">
                <a:solidFill>
                  <a:srgbClr val="FFFFFF"/>
                </a:solidFill>
                <a:uFill>
                  <a:solidFill>
                    <a:srgbClr val="FFFFFF"/>
                  </a:solidFill>
                </a:uFill>
                <a:latin typeface="Verdana"/>
                <a:ea typeface="Arial"/>
              </a:rPr>
              <a:t>OSPITE-TUMORE</a:t>
            </a:r>
            <a:endParaRPr lang="en-US" sz="2200" b="0" strike="noStrike" spc="-1">
              <a:solidFill>
                <a:srgbClr val="000000"/>
              </a:solidFill>
              <a:uFill>
                <a:solidFill>
                  <a:srgbClr val="FFFFFF"/>
                </a:solidFill>
              </a:uFill>
              <a:latin typeface="Times New Roman"/>
            </a:endParaRPr>
          </a:p>
        </p:txBody>
      </p:sp>
      <p:sp>
        <p:nvSpPr>
          <p:cNvPr id="120" name="CustomShape 20"/>
          <p:cNvSpPr/>
          <p:nvPr/>
        </p:nvSpPr>
        <p:spPr>
          <a:xfrm rot="2844000">
            <a:off x="6257520" y="2855520"/>
            <a:ext cx="152496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800" b="0" strike="noStrike" spc="-1">
                <a:solidFill>
                  <a:srgbClr val="FFFFFF"/>
                </a:solidFill>
                <a:uFill>
                  <a:solidFill>
                    <a:srgbClr val="FFFFFF"/>
                  </a:solidFill>
                </a:uFill>
                <a:latin typeface="Verdana"/>
                <a:ea typeface="Arial"/>
              </a:rPr>
              <a:t>TOSSICITA’</a:t>
            </a:r>
            <a:endParaRPr lang="en-US" sz="1800" b="0" strike="noStrike" spc="-1">
              <a:solidFill>
                <a:srgbClr val="000000"/>
              </a:solidFill>
              <a:uFill>
                <a:solidFill>
                  <a:srgbClr val="FFFFFF"/>
                </a:solidFill>
              </a:uFill>
              <a:latin typeface="Times New Roman"/>
            </a:endParaRPr>
          </a:p>
        </p:txBody>
      </p:sp>
      <p:sp>
        <p:nvSpPr>
          <p:cNvPr id="121" name="CustomShape 21"/>
          <p:cNvSpPr/>
          <p:nvPr/>
        </p:nvSpPr>
        <p:spPr>
          <a:xfrm rot="2844000">
            <a:off x="5048640" y="3332520"/>
            <a:ext cx="244080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800" b="0" strike="noStrike" spc="-1">
                <a:solidFill>
                  <a:srgbClr val="FFFFFF"/>
                </a:solidFill>
                <a:uFill>
                  <a:solidFill>
                    <a:srgbClr val="FFFFFF"/>
                  </a:solidFill>
                </a:uFill>
                <a:latin typeface="Verdana"/>
                <a:ea typeface="Arial"/>
              </a:rPr>
              <a:t>FARMACOCINETICA</a:t>
            </a:r>
            <a:endParaRPr lang="en-US" sz="1800" b="0" strike="noStrike" spc="-1">
              <a:solidFill>
                <a:srgbClr val="000000"/>
              </a:solidFill>
              <a:uFill>
                <a:solidFill>
                  <a:srgbClr val="FFFFFF"/>
                </a:solidFill>
              </a:uFill>
              <a:latin typeface="Times New Roman"/>
            </a:endParaRPr>
          </a:p>
        </p:txBody>
      </p:sp>
      <p:sp>
        <p:nvSpPr>
          <p:cNvPr id="122" name="CustomShape 22"/>
          <p:cNvSpPr/>
          <p:nvPr/>
        </p:nvSpPr>
        <p:spPr>
          <a:xfrm>
            <a:off x="7464600" y="2127240"/>
            <a:ext cx="2734920" cy="764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200" b="0" strike="noStrike" spc="-1">
                <a:solidFill>
                  <a:srgbClr val="FFFFFF"/>
                </a:solidFill>
                <a:uFill>
                  <a:solidFill>
                    <a:srgbClr val="FFFFFF"/>
                  </a:solidFill>
                </a:uFill>
                <a:latin typeface="Verdana"/>
                <a:ea typeface="Arial"/>
              </a:rPr>
              <a:t>INTERAZIONI</a:t>
            </a:r>
            <a:endParaRPr lang="en-US" sz="2200" b="0" strike="noStrike" spc="-1">
              <a:solidFill>
                <a:srgbClr val="000000"/>
              </a:solidFill>
              <a:uFill>
                <a:solidFill>
                  <a:srgbClr val="FFFFFF"/>
                </a:solidFill>
              </a:uFill>
              <a:latin typeface="Times New Roman"/>
            </a:endParaRPr>
          </a:p>
          <a:p>
            <a:pPr algn="ctr">
              <a:lnSpc>
                <a:spcPct val="100000"/>
              </a:lnSpc>
            </a:pPr>
            <a:r>
              <a:rPr lang="it-IT" sz="2200" b="0" strike="noStrike" spc="-1">
                <a:solidFill>
                  <a:srgbClr val="FFFFFF"/>
                </a:solidFill>
                <a:uFill>
                  <a:solidFill>
                    <a:srgbClr val="FFFFFF"/>
                  </a:solidFill>
                </a:uFill>
                <a:latin typeface="Verdana"/>
                <a:ea typeface="Arial"/>
              </a:rPr>
              <a:t>FARMACO-OSPITE</a:t>
            </a:r>
            <a:endParaRPr lang="en-US" sz="2200" b="0" strike="noStrike" spc="-1">
              <a:solidFill>
                <a:srgbClr val="000000"/>
              </a:solidFill>
              <a:uFill>
                <a:solidFill>
                  <a:srgbClr val="FFFFFF"/>
                </a:solidFill>
              </a:uFill>
              <a:latin typeface="Times New Roman"/>
            </a:endParaRPr>
          </a:p>
        </p:txBody>
      </p:sp>
      <p:sp>
        <p:nvSpPr>
          <p:cNvPr id="123" name="Line 23"/>
          <p:cNvSpPr/>
          <p:nvPr/>
        </p:nvSpPr>
        <p:spPr>
          <a:xfrm>
            <a:off x="895320" y="907920"/>
            <a:ext cx="8353440" cy="0"/>
          </a:xfrm>
          <a:prstGeom prst="line">
            <a:avLst/>
          </a:prstGeom>
          <a:ln w="9360">
            <a:solidFill>
              <a:srgbClr val="FFFF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0" y="0"/>
            <a:ext cx="10287000" cy="1143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800" b="0" strike="noStrike" spc="-1">
                <a:solidFill>
                  <a:srgbClr val="FFFF00"/>
                </a:solidFill>
                <a:uFill>
                  <a:solidFill>
                    <a:srgbClr val="FFFFFF"/>
                  </a:solidFill>
                </a:uFill>
                <a:latin typeface="Arial"/>
              </a:rPr>
              <a:t>CLASSIFICAZIONE DEI TESSUTI NORMALI </a:t>
            </a:r>
            <a:endParaRPr lang="en-US" sz="28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00"/>
                </a:solidFill>
                <a:uFill>
                  <a:solidFill>
                    <a:srgbClr val="FFFFFF"/>
                  </a:solidFill>
                </a:uFill>
                <a:latin typeface="Arial"/>
              </a:rPr>
              <a:t>IN BASE A MODALITÀ DI CRESCITA E STATO PROLIFERATIVO CELLULARE</a:t>
            </a:r>
            <a:endParaRPr lang="en-US" sz="2000" b="0" strike="noStrike" spc="-1">
              <a:solidFill>
                <a:srgbClr val="000000"/>
              </a:solidFill>
              <a:uFill>
                <a:solidFill>
                  <a:srgbClr val="FFFFFF"/>
                </a:solidFill>
              </a:uFill>
              <a:latin typeface="Times New Roman"/>
            </a:endParaRPr>
          </a:p>
        </p:txBody>
      </p:sp>
      <p:sp>
        <p:nvSpPr>
          <p:cNvPr id="125" name="CustomShape 2"/>
          <p:cNvSpPr/>
          <p:nvPr/>
        </p:nvSpPr>
        <p:spPr>
          <a:xfrm>
            <a:off x="1085760" y="1197000"/>
            <a:ext cx="8744040" cy="4114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nSpc>
                <a:spcPct val="90000"/>
              </a:lnSpc>
              <a:spcBef>
                <a:spcPts val="499"/>
              </a:spcBef>
              <a:buClr>
                <a:srgbClr val="00FF00"/>
              </a:buClr>
              <a:buFont typeface="Arial"/>
              <a:buChar char="•"/>
            </a:pPr>
            <a:r>
              <a:rPr lang="it-IT" sz="2000" b="1" strike="noStrike" spc="-1">
                <a:solidFill>
                  <a:srgbClr val="00FF00"/>
                </a:solidFill>
                <a:uFill>
                  <a:solidFill>
                    <a:srgbClr val="FFFFFF"/>
                  </a:solidFill>
                </a:uFill>
                <a:latin typeface="Arial"/>
              </a:rPr>
              <a:t>TESSUTI PROLIFERANTI</a:t>
            </a:r>
            <a:r>
              <a:rPr lang="it-IT" sz="2000" b="1" strike="noStrike" spc="-1">
                <a:solidFill>
                  <a:srgbClr val="FFFFFF"/>
                </a:solidFill>
                <a:uFill>
                  <a:solidFill>
                    <a:srgbClr val="FFFFFF"/>
                  </a:solidFill>
                </a:uFill>
                <a:latin typeface="Arial"/>
              </a:rPr>
              <a:t> </a:t>
            </a:r>
            <a:r>
              <a:rPr lang="it-IT" sz="2000" b="0" strike="noStrike" spc="-1">
                <a:solidFill>
                  <a:srgbClr val="FFFFFF"/>
                </a:solidFill>
                <a:uFill>
                  <a:solidFill>
                    <a:srgbClr val="FFFFFF"/>
                  </a:solidFill>
                </a:uFill>
                <a:latin typeface="Arial"/>
              </a:rPr>
              <a:t>(popolazioni cellulari rinnovantesi)</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1" strike="noStrike" spc="-1">
                <a:solidFill>
                  <a:srgbClr val="FFFFFF"/>
                </a:solidFill>
                <a:uFill>
                  <a:solidFill>
                    <a:srgbClr val="FFFFFF"/>
                  </a:solidFill>
                </a:uFill>
                <a:latin typeface="Arial"/>
              </a:rPr>
              <a:t>      </a:t>
            </a:r>
            <a:r>
              <a:rPr lang="it-IT" sz="2000" b="0" strike="noStrike" spc="-1">
                <a:solidFill>
                  <a:srgbClr val="FFFFFF"/>
                </a:solidFill>
                <a:uFill>
                  <a:solidFill>
                    <a:srgbClr val="FFFFFF"/>
                  </a:solidFill>
                </a:uFill>
                <a:latin typeface="Arial"/>
              </a:rPr>
              <a:t>Midollo osseo emopoietico</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0" strike="noStrike" spc="-1">
                <a:solidFill>
                  <a:srgbClr val="FFFFFF"/>
                </a:solidFill>
                <a:uFill>
                  <a:solidFill>
                    <a:srgbClr val="FFFFFF"/>
                  </a:solidFill>
                </a:uFill>
                <a:latin typeface="Arial"/>
              </a:rPr>
              <a:t>      Mucosa gastrointestinale</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0" strike="noStrike" spc="-1">
                <a:solidFill>
                  <a:srgbClr val="FFFFFF"/>
                </a:solidFill>
                <a:uFill>
                  <a:solidFill>
                    <a:srgbClr val="FFFFFF"/>
                  </a:solidFill>
                </a:uFill>
                <a:latin typeface="Arial"/>
              </a:rPr>
              <a:t>      Epiteli germinali (ovaio, testicolo)</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0" strike="noStrike" spc="-1">
                <a:solidFill>
                  <a:srgbClr val="FFFFFF"/>
                </a:solidFill>
                <a:uFill>
                  <a:solidFill>
                    <a:srgbClr val="FFFFFF"/>
                  </a:solidFill>
                </a:uFill>
                <a:latin typeface="Arial"/>
              </a:rPr>
              <a:t>	 Follicoli piliferi</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buClr>
                <a:srgbClr val="00FF00"/>
              </a:buClr>
              <a:buFont typeface="Arial"/>
              <a:buChar char="•"/>
            </a:pPr>
            <a:r>
              <a:rPr lang="it-IT" sz="2000" b="1" strike="noStrike" spc="-1">
                <a:solidFill>
                  <a:srgbClr val="00FF00"/>
                </a:solidFill>
                <a:uFill>
                  <a:solidFill>
                    <a:srgbClr val="FFFFFF"/>
                  </a:solidFill>
                </a:uFill>
                <a:latin typeface="Arial"/>
              </a:rPr>
              <a:t>TESSUTI STABILI</a:t>
            </a:r>
            <a:r>
              <a:rPr lang="it-IT" sz="2000" b="1" strike="noStrike" spc="-1">
                <a:solidFill>
                  <a:srgbClr val="FFFFFF"/>
                </a:solidFill>
                <a:uFill>
                  <a:solidFill>
                    <a:srgbClr val="FFFFFF"/>
                  </a:solidFill>
                </a:uFill>
                <a:latin typeface="Arial"/>
              </a:rPr>
              <a:t> </a:t>
            </a:r>
            <a:r>
              <a:rPr lang="it-IT" sz="2000" b="0" strike="noStrike" spc="-1">
                <a:solidFill>
                  <a:srgbClr val="FFFFFF"/>
                </a:solidFill>
                <a:uFill>
                  <a:solidFill>
                    <a:srgbClr val="FFFFFF"/>
                  </a:solidFill>
                </a:uFill>
                <a:latin typeface="Arial"/>
              </a:rPr>
              <a:t>(popolazioni cellulari espandibili)</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0" strike="noStrike" spc="-1">
                <a:solidFill>
                  <a:srgbClr val="FFFFFF"/>
                </a:solidFill>
                <a:uFill>
                  <a:solidFill>
                    <a:srgbClr val="FFFFFF"/>
                  </a:solidFill>
                </a:uFill>
                <a:latin typeface="Arial"/>
              </a:rPr>
              <a:t>	Polmone</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0" strike="noStrike" spc="-1">
                <a:solidFill>
                  <a:srgbClr val="FFFFFF"/>
                </a:solidFill>
                <a:uFill>
                  <a:solidFill>
                    <a:srgbClr val="FFFFFF"/>
                  </a:solidFill>
                </a:uFill>
                <a:latin typeface="Arial"/>
              </a:rPr>
              <a:t>	Fegato</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0" strike="noStrike" spc="-1">
                <a:solidFill>
                  <a:srgbClr val="FFFFFF"/>
                </a:solidFill>
                <a:uFill>
                  <a:solidFill>
                    <a:srgbClr val="FFFFFF"/>
                  </a:solidFill>
                </a:uFill>
                <a:latin typeface="Arial"/>
              </a:rPr>
              <a:t>	Rene</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0" strike="noStrike" spc="-1">
                <a:solidFill>
                  <a:srgbClr val="FFFFFF"/>
                </a:solidFill>
                <a:uFill>
                  <a:solidFill>
                    <a:srgbClr val="FFFFFF"/>
                  </a:solidFill>
                </a:uFill>
                <a:latin typeface="Arial"/>
              </a:rPr>
              <a:t>	Ghiandole endocrine</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0" strike="noStrike" spc="-1">
                <a:solidFill>
                  <a:srgbClr val="FFFFFF"/>
                </a:solidFill>
                <a:uFill>
                  <a:solidFill>
                    <a:srgbClr val="FFFFFF"/>
                  </a:solidFill>
                </a:uFill>
                <a:latin typeface="Arial"/>
              </a:rPr>
              <a:t>	Endotelio vascolare</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buClr>
                <a:srgbClr val="00FF00"/>
              </a:buClr>
              <a:buFont typeface="Arial"/>
              <a:buChar char="•"/>
            </a:pPr>
            <a:r>
              <a:rPr lang="it-IT" sz="2000" b="1" strike="noStrike" spc="-1">
                <a:solidFill>
                  <a:srgbClr val="00FF00"/>
                </a:solidFill>
                <a:uFill>
                  <a:solidFill>
                    <a:srgbClr val="FFFFFF"/>
                  </a:solidFill>
                </a:uFill>
                <a:latin typeface="Arial"/>
              </a:rPr>
              <a:t>TESSUTI NON PROLIFERANTI</a:t>
            </a:r>
            <a:r>
              <a:rPr lang="it-IT" sz="2000" b="1" strike="noStrike" spc="-1">
                <a:solidFill>
                  <a:srgbClr val="FFFFFF"/>
                </a:solidFill>
                <a:uFill>
                  <a:solidFill>
                    <a:srgbClr val="FFFFFF"/>
                  </a:solidFill>
                </a:uFill>
                <a:latin typeface="Arial"/>
              </a:rPr>
              <a:t> </a:t>
            </a:r>
            <a:r>
              <a:rPr lang="it-IT" sz="2000" b="0" strike="noStrike" spc="-1">
                <a:solidFill>
                  <a:srgbClr val="FFFFFF"/>
                </a:solidFill>
                <a:uFill>
                  <a:solidFill>
                    <a:srgbClr val="FFFFFF"/>
                  </a:solidFill>
                </a:uFill>
                <a:latin typeface="Arial"/>
              </a:rPr>
              <a:t>(popolazioni cellulari statiche)</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0" strike="noStrike" spc="-1">
                <a:solidFill>
                  <a:srgbClr val="FFFFFF"/>
                </a:solidFill>
                <a:uFill>
                  <a:solidFill>
                    <a:srgbClr val="FFFFFF"/>
                  </a:solidFill>
                </a:uFill>
                <a:latin typeface="Arial"/>
              </a:rPr>
              <a:t>	Muscolo </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0" strike="noStrike" spc="-1">
                <a:solidFill>
                  <a:srgbClr val="FFFFFF"/>
                </a:solidFill>
                <a:uFill>
                  <a:solidFill>
                    <a:srgbClr val="FFFFFF"/>
                  </a:solidFill>
                </a:uFill>
                <a:latin typeface="Arial"/>
              </a:rPr>
              <a:t>	Osso </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0" strike="noStrike" spc="-1">
                <a:solidFill>
                  <a:srgbClr val="FFFFFF"/>
                </a:solidFill>
                <a:uFill>
                  <a:solidFill>
                    <a:srgbClr val="FFFFFF"/>
                  </a:solidFill>
                </a:uFill>
                <a:latin typeface="Arial"/>
              </a:rPr>
              <a:t>	Cartilagine</a:t>
            </a:r>
            <a:endParaRPr lang="en-US" sz="2000" b="0" strike="noStrike" spc="-1">
              <a:solidFill>
                <a:srgbClr val="000000"/>
              </a:solidFill>
              <a:uFill>
                <a:solidFill>
                  <a:srgbClr val="FFFFFF"/>
                </a:solidFill>
              </a:uFill>
              <a:latin typeface="Times New Roman"/>
            </a:endParaRPr>
          </a:p>
          <a:p>
            <a:pPr marL="342720" indent="-342720">
              <a:lnSpc>
                <a:spcPct val="90000"/>
              </a:lnSpc>
              <a:spcBef>
                <a:spcPts val="499"/>
              </a:spcBef>
            </a:pPr>
            <a:r>
              <a:rPr lang="it-IT" sz="2000" b="0" strike="noStrike" spc="-1">
                <a:solidFill>
                  <a:srgbClr val="FFFFFF"/>
                </a:solidFill>
                <a:uFill>
                  <a:solidFill>
                    <a:srgbClr val="FFFFFF"/>
                  </a:solidFill>
                </a:uFill>
                <a:latin typeface="Arial"/>
              </a:rPr>
              <a:t>	Neuroni </a:t>
            </a:r>
            <a:endParaRPr lang="en-US" sz="2000" b="0" strike="noStrike" spc="-1">
              <a:solidFill>
                <a:srgbClr val="000000"/>
              </a:solidFill>
              <a:uFill>
                <a:solidFill>
                  <a:srgbClr val="FFFFFF"/>
                </a:solidFill>
              </a:uFill>
              <a:latin typeface="Times New Roman"/>
            </a:endParaRPr>
          </a:p>
        </p:txBody>
      </p:sp>
      <p:sp>
        <p:nvSpPr>
          <p:cNvPr id="126" name="Line 3"/>
          <p:cNvSpPr/>
          <p:nvPr/>
        </p:nvSpPr>
        <p:spPr>
          <a:xfrm>
            <a:off x="762120" y="1125360"/>
            <a:ext cx="8839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127" name="Line 4"/>
          <p:cNvSpPr/>
          <p:nvPr/>
        </p:nvSpPr>
        <p:spPr>
          <a:xfrm>
            <a:off x="838080" y="6597720"/>
            <a:ext cx="8839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771480" y="90360"/>
            <a:ext cx="8728200" cy="1143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800" b="0" strike="noStrike" spc="-1">
                <a:solidFill>
                  <a:srgbClr val="FFFF00"/>
                </a:solidFill>
                <a:uFill>
                  <a:solidFill>
                    <a:srgbClr val="FFFFFF"/>
                  </a:solidFill>
                </a:uFill>
                <a:latin typeface="Arial"/>
              </a:rPr>
              <a:t>TOSSICITÀ ARIGENERATIVA DEI CHEMIOTERAPICI ANTITUMORALI</a:t>
            </a:r>
            <a:endParaRPr lang="en-US" sz="2800" b="0" strike="noStrike" spc="-1">
              <a:solidFill>
                <a:srgbClr val="000000"/>
              </a:solidFill>
              <a:uFill>
                <a:solidFill>
                  <a:srgbClr val="FFFFFF"/>
                </a:solidFill>
              </a:uFill>
              <a:latin typeface="Times New Roman"/>
            </a:endParaRPr>
          </a:p>
        </p:txBody>
      </p:sp>
      <p:graphicFrame>
        <p:nvGraphicFramePr>
          <p:cNvPr id="129" name="Table 2"/>
          <p:cNvGraphicFramePr/>
          <p:nvPr/>
        </p:nvGraphicFramePr>
        <p:xfrm>
          <a:off x="228600" y="1371600"/>
          <a:ext cx="10058400" cy="5293080"/>
        </p:xfrm>
        <a:graphic>
          <a:graphicData uri="http://schemas.openxmlformats.org/drawingml/2006/table">
            <a:tbl>
              <a:tblPr/>
              <a:tblGrid>
                <a:gridCol w="4348080"/>
                <a:gridCol w="5710320"/>
              </a:tblGrid>
              <a:tr h="1782720">
                <a:tc>
                  <a:txBody>
                    <a:bodyPr/>
                    <a:lstStyle/>
                    <a:p>
                      <a:pPr>
                        <a:lnSpc>
                          <a:spcPct val="100000"/>
                        </a:lnSpc>
                        <a:spcBef>
                          <a:spcPts val="524"/>
                        </a:spcBef>
                      </a:pPr>
                      <a:r>
                        <a:rPr lang="it-IT" sz="2100" b="1" strike="noStrike" spc="-1">
                          <a:solidFill>
                            <a:srgbClr val="00FF00"/>
                          </a:solidFill>
                          <a:uFill>
                            <a:solidFill>
                              <a:srgbClr val="FFFFFF"/>
                            </a:solidFill>
                          </a:uFill>
                          <a:latin typeface="Arial"/>
                        </a:rPr>
                        <a:t>MIDOLLO OSSEO EMATOPOIETICO</a:t>
                      </a:r>
                      <a:endParaRPr lang="en-US" sz="21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598"/>
                        </a:spcBef>
                        <a:buClr>
                          <a:srgbClr val="FFFFFF"/>
                        </a:buClr>
                        <a:buFont typeface="Arial"/>
                        <a:buChar char="•"/>
                      </a:pPr>
                      <a:r>
                        <a:rPr lang="it-IT" sz="2400" b="0" strike="noStrike" spc="-1">
                          <a:solidFill>
                            <a:srgbClr val="FFFFFF"/>
                          </a:solidFill>
                          <a:uFill>
                            <a:solidFill>
                              <a:srgbClr val="FFFFFF"/>
                            </a:solidFill>
                          </a:uFill>
                          <a:latin typeface="Arial"/>
                        </a:rPr>
                        <a:t> Leucopenia, immunodepressione, </a:t>
                      </a:r>
                      <a:endParaRPr lang="en-US" sz="2400" b="0" strike="noStrike" spc="-1">
                        <a:solidFill>
                          <a:srgbClr val="000000"/>
                        </a:solidFill>
                        <a:uFill>
                          <a:solidFill>
                            <a:srgbClr val="FFFFFF"/>
                          </a:solidFill>
                        </a:uFill>
                        <a:latin typeface="Times New Roman"/>
                      </a:endParaRPr>
                    </a:p>
                    <a:p>
                      <a:pPr>
                        <a:lnSpc>
                          <a:spcPct val="100000"/>
                        </a:lnSpc>
                        <a:spcBef>
                          <a:spcPts val="598"/>
                        </a:spcBef>
                      </a:pPr>
                      <a:r>
                        <a:rPr lang="it-IT" sz="2400" b="0" strike="noStrike" spc="-1">
                          <a:solidFill>
                            <a:srgbClr val="FFFFFF"/>
                          </a:solidFill>
                          <a:uFill>
                            <a:solidFill>
                              <a:srgbClr val="FFFFFF"/>
                            </a:solidFill>
                          </a:uFill>
                          <a:latin typeface="Arial"/>
                        </a:rPr>
                        <a:t> infezione</a:t>
                      </a:r>
                      <a:endParaRPr lang="en-US" sz="2400" b="0" strike="noStrike" spc="-1">
                        <a:solidFill>
                          <a:srgbClr val="000000"/>
                        </a:solidFill>
                        <a:uFill>
                          <a:solidFill>
                            <a:srgbClr val="FFFFFF"/>
                          </a:solidFill>
                        </a:uFill>
                        <a:latin typeface="Times New Roman"/>
                      </a:endParaRPr>
                    </a:p>
                    <a:p>
                      <a:pPr>
                        <a:lnSpc>
                          <a:spcPct val="100000"/>
                        </a:lnSpc>
                        <a:spcBef>
                          <a:spcPts val="598"/>
                        </a:spcBef>
                        <a:buClr>
                          <a:srgbClr val="FFFFFF"/>
                        </a:buClr>
                        <a:buFont typeface="Arial"/>
                        <a:buChar char="•"/>
                      </a:pPr>
                      <a:r>
                        <a:rPr lang="it-IT" sz="2400" b="0" strike="noStrike" spc="-1">
                          <a:solidFill>
                            <a:srgbClr val="FFFFFF"/>
                          </a:solidFill>
                          <a:uFill>
                            <a:solidFill>
                              <a:srgbClr val="FFFFFF"/>
                            </a:solidFill>
                          </a:uFill>
                          <a:latin typeface="Arial"/>
                        </a:rPr>
                        <a:t> Piastrinopenia </a:t>
                      </a:r>
                      <a:endParaRPr lang="en-US" sz="2400" b="0" strike="noStrike" spc="-1">
                        <a:solidFill>
                          <a:srgbClr val="000000"/>
                        </a:solidFill>
                        <a:uFill>
                          <a:solidFill>
                            <a:srgbClr val="FFFFFF"/>
                          </a:solidFill>
                        </a:uFill>
                        <a:latin typeface="Times New Roman"/>
                      </a:endParaRPr>
                    </a:p>
                    <a:p>
                      <a:pPr>
                        <a:lnSpc>
                          <a:spcPct val="100000"/>
                        </a:lnSpc>
                        <a:spcBef>
                          <a:spcPts val="598"/>
                        </a:spcBef>
                        <a:buClr>
                          <a:srgbClr val="FFFFFF"/>
                        </a:buClr>
                        <a:buFont typeface="Arial"/>
                        <a:buChar char="•"/>
                      </a:pPr>
                      <a:r>
                        <a:rPr lang="it-IT" sz="2400" b="0" strike="noStrike" spc="-1">
                          <a:solidFill>
                            <a:srgbClr val="FFFFFF"/>
                          </a:solidFill>
                          <a:uFill>
                            <a:solidFill>
                              <a:srgbClr val="FFFFFF"/>
                            </a:solidFill>
                          </a:uFill>
                          <a:latin typeface="Arial"/>
                        </a:rPr>
                        <a:t> Anemia </a:t>
                      </a:r>
                      <a:endParaRPr lang="en-US" sz="2400" b="0" strike="noStrike" spc="-1">
                        <a:solidFill>
                          <a:srgbClr val="000000"/>
                        </a:solidFill>
                        <a:uFill>
                          <a:solidFill>
                            <a:srgbClr val="FFFFFF"/>
                          </a:solidFill>
                        </a:uFill>
                        <a:latin typeface="Times New Roman"/>
                      </a:endParaRPr>
                    </a:p>
                  </a:txBody>
                  <a:tcPr marL="102960" marR="102960">
                    <a:noFill/>
                  </a:tcPr>
                </a:tc>
              </a:tr>
              <a:tr h="1824120">
                <a:tc>
                  <a:txBody>
                    <a:bodyPr/>
                    <a:lstStyle/>
                    <a:p>
                      <a:pPr>
                        <a:lnSpc>
                          <a:spcPct val="100000"/>
                        </a:lnSpc>
                        <a:spcBef>
                          <a:spcPts val="524"/>
                        </a:spcBef>
                      </a:pPr>
                      <a:r>
                        <a:rPr lang="it-IT" sz="2100" b="1" strike="noStrike" spc="-1">
                          <a:solidFill>
                            <a:srgbClr val="00FF00"/>
                          </a:solidFill>
                          <a:uFill>
                            <a:solidFill>
                              <a:srgbClr val="FFFFFF"/>
                            </a:solidFill>
                          </a:uFill>
                          <a:latin typeface="Arial"/>
                        </a:rPr>
                        <a:t>MUCOSA GASTRO-INTESTINALE</a:t>
                      </a:r>
                      <a:endParaRPr lang="en-US" sz="21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598"/>
                        </a:spcBef>
                        <a:buClr>
                          <a:srgbClr val="FFFFFF"/>
                        </a:buClr>
                        <a:buFont typeface="Arial"/>
                        <a:buChar char="•"/>
                      </a:pPr>
                      <a:r>
                        <a:rPr lang="it-IT" sz="2400" b="0" strike="noStrike" spc="-1">
                          <a:solidFill>
                            <a:srgbClr val="FFFFFF"/>
                          </a:solidFill>
                          <a:uFill>
                            <a:solidFill>
                              <a:srgbClr val="FFFFFF"/>
                            </a:solidFill>
                          </a:uFill>
                          <a:latin typeface="Arial"/>
                        </a:rPr>
                        <a:t> Stomatite</a:t>
                      </a:r>
                      <a:endParaRPr lang="en-US" sz="2400" b="0" strike="noStrike" spc="-1">
                        <a:solidFill>
                          <a:srgbClr val="000000"/>
                        </a:solidFill>
                        <a:uFill>
                          <a:solidFill>
                            <a:srgbClr val="FFFFFF"/>
                          </a:solidFill>
                        </a:uFill>
                        <a:latin typeface="Times New Roman"/>
                      </a:endParaRPr>
                    </a:p>
                    <a:p>
                      <a:pPr>
                        <a:lnSpc>
                          <a:spcPct val="100000"/>
                        </a:lnSpc>
                        <a:spcBef>
                          <a:spcPts val="598"/>
                        </a:spcBef>
                        <a:buClr>
                          <a:srgbClr val="FFFFFF"/>
                        </a:buClr>
                        <a:buFont typeface="Arial"/>
                        <a:buChar char="•"/>
                      </a:pPr>
                      <a:r>
                        <a:rPr lang="it-IT" sz="2400" b="0" strike="noStrike" spc="-1">
                          <a:solidFill>
                            <a:srgbClr val="FFFFFF"/>
                          </a:solidFill>
                          <a:uFill>
                            <a:solidFill>
                              <a:srgbClr val="FFFFFF"/>
                            </a:solidFill>
                          </a:uFill>
                          <a:latin typeface="Arial"/>
                        </a:rPr>
                        <a:t> Enterite arigenerativa</a:t>
                      </a:r>
                      <a:endParaRPr lang="en-US" sz="2400" b="0" strike="noStrike" spc="-1">
                        <a:solidFill>
                          <a:srgbClr val="000000"/>
                        </a:solidFill>
                        <a:uFill>
                          <a:solidFill>
                            <a:srgbClr val="FFFFFF"/>
                          </a:solidFill>
                        </a:uFill>
                        <a:latin typeface="Times New Roman"/>
                      </a:endParaRPr>
                    </a:p>
                    <a:p>
                      <a:pPr>
                        <a:lnSpc>
                          <a:spcPct val="100000"/>
                        </a:lnSpc>
                        <a:spcBef>
                          <a:spcPts val="598"/>
                        </a:spcBef>
                        <a:buClr>
                          <a:srgbClr val="FFFFFF"/>
                        </a:buClr>
                        <a:buFont typeface="Arial"/>
                        <a:buChar char="•"/>
                      </a:pPr>
                      <a:r>
                        <a:rPr lang="it-IT" sz="2400" b="0" strike="noStrike" spc="-1">
                          <a:solidFill>
                            <a:srgbClr val="FFFFFF"/>
                          </a:solidFill>
                          <a:uFill>
                            <a:solidFill>
                              <a:srgbClr val="FFFFFF"/>
                            </a:solidFill>
                          </a:uFill>
                          <a:latin typeface="Arial"/>
                        </a:rPr>
                        <a:t> Colite mucosa-membranosa</a:t>
                      </a:r>
                      <a:endParaRPr lang="en-US" sz="2400" b="0" strike="noStrike" spc="-1">
                        <a:solidFill>
                          <a:srgbClr val="000000"/>
                        </a:solidFill>
                        <a:uFill>
                          <a:solidFill>
                            <a:srgbClr val="FFFFFF"/>
                          </a:solidFill>
                        </a:uFill>
                        <a:latin typeface="Times New Roman"/>
                      </a:endParaRPr>
                    </a:p>
                    <a:p>
                      <a:pPr>
                        <a:lnSpc>
                          <a:spcPct val="100000"/>
                        </a:lnSpc>
                        <a:spcBef>
                          <a:spcPts val="598"/>
                        </a:spcBef>
                        <a:buClr>
                          <a:srgbClr val="FFFFFF"/>
                        </a:buClr>
                        <a:buFont typeface="Arial"/>
                        <a:buChar char="•"/>
                      </a:pPr>
                      <a:r>
                        <a:rPr lang="it-IT" sz="2400" b="0" strike="noStrike" spc="-1">
                          <a:solidFill>
                            <a:srgbClr val="FFFFFF"/>
                          </a:solidFill>
                          <a:uFill>
                            <a:solidFill>
                              <a:srgbClr val="FFFFFF"/>
                            </a:solidFill>
                          </a:uFill>
                          <a:latin typeface="Arial"/>
                        </a:rPr>
                        <a:t> Diarrea </a:t>
                      </a:r>
                      <a:endParaRPr lang="en-US" sz="2400" b="0" strike="noStrike" spc="-1">
                        <a:solidFill>
                          <a:srgbClr val="000000"/>
                        </a:solidFill>
                        <a:uFill>
                          <a:solidFill>
                            <a:srgbClr val="FFFFFF"/>
                          </a:solidFill>
                        </a:uFill>
                        <a:latin typeface="Times New Roman"/>
                      </a:endParaRPr>
                    </a:p>
                  </a:txBody>
                  <a:tcPr marL="102960" marR="102960">
                    <a:noFill/>
                  </a:tcPr>
                </a:tc>
              </a:tr>
              <a:tr h="987840">
                <a:tc>
                  <a:txBody>
                    <a:bodyPr/>
                    <a:lstStyle/>
                    <a:p>
                      <a:pPr>
                        <a:lnSpc>
                          <a:spcPct val="100000"/>
                        </a:lnSpc>
                        <a:spcBef>
                          <a:spcPts val="524"/>
                        </a:spcBef>
                      </a:pPr>
                      <a:r>
                        <a:rPr lang="it-IT" sz="2100" b="1" strike="noStrike" spc="-1">
                          <a:solidFill>
                            <a:srgbClr val="00FF00"/>
                          </a:solidFill>
                          <a:uFill>
                            <a:solidFill>
                              <a:srgbClr val="FFFFFF"/>
                            </a:solidFill>
                          </a:uFill>
                          <a:latin typeface="Arial"/>
                        </a:rPr>
                        <a:t>CUTE ED ANNESSI CUTANEI</a:t>
                      </a:r>
                      <a:endParaRPr lang="en-US" sz="21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598"/>
                        </a:spcBef>
                        <a:buClr>
                          <a:srgbClr val="FFFFFF"/>
                        </a:buClr>
                        <a:buFont typeface="Arial"/>
                        <a:buChar char="•"/>
                      </a:pPr>
                      <a:r>
                        <a:rPr lang="it-IT" sz="2400" b="0" strike="noStrike" spc="-1">
                          <a:solidFill>
                            <a:srgbClr val="FFFFFF"/>
                          </a:solidFill>
                          <a:uFill>
                            <a:solidFill>
                              <a:srgbClr val="FFFFFF"/>
                            </a:solidFill>
                          </a:uFill>
                          <a:latin typeface="Arial"/>
                        </a:rPr>
                        <a:t> Alopecia </a:t>
                      </a:r>
                      <a:endParaRPr lang="en-US" sz="2400" b="0" strike="noStrike" spc="-1">
                        <a:solidFill>
                          <a:srgbClr val="000000"/>
                        </a:solidFill>
                        <a:uFill>
                          <a:solidFill>
                            <a:srgbClr val="FFFFFF"/>
                          </a:solidFill>
                        </a:uFill>
                        <a:latin typeface="Times New Roman"/>
                      </a:endParaRPr>
                    </a:p>
                  </a:txBody>
                  <a:tcPr marL="102960" marR="102960">
                    <a:noFill/>
                  </a:tcPr>
                </a:tc>
              </a:tr>
              <a:tr h="698040">
                <a:tc>
                  <a:txBody>
                    <a:bodyPr/>
                    <a:lstStyle/>
                    <a:p>
                      <a:pPr>
                        <a:lnSpc>
                          <a:spcPct val="100000"/>
                        </a:lnSpc>
                        <a:spcBef>
                          <a:spcPts val="524"/>
                        </a:spcBef>
                      </a:pPr>
                      <a:r>
                        <a:rPr lang="it-IT" sz="2100" b="1" strike="noStrike" spc="-1">
                          <a:solidFill>
                            <a:srgbClr val="00FF00"/>
                          </a:solidFill>
                          <a:uFill>
                            <a:solidFill>
                              <a:srgbClr val="FFFFFF"/>
                            </a:solidFill>
                          </a:uFill>
                          <a:latin typeface="Arial"/>
                        </a:rPr>
                        <a:t>GONADI</a:t>
                      </a:r>
                      <a:endParaRPr lang="en-US" sz="21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598"/>
                        </a:spcBef>
                        <a:buClr>
                          <a:srgbClr val="FFFFFF"/>
                        </a:buClr>
                        <a:buFont typeface="Arial"/>
                        <a:buChar char="•"/>
                      </a:pPr>
                      <a:r>
                        <a:rPr lang="it-IT" sz="2400" b="0" strike="noStrike" spc="-1">
                          <a:solidFill>
                            <a:srgbClr val="FFFFFF"/>
                          </a:solidFill>
                          <a:uFill>
                            <a:solidFill>
                              <a:srgbClr val="FFFFFF"/>
                            </a:solidFill>
                          </a:uFill>
                          <a:latin typeface="Arial"/>
                        </a:rPr>
                        <a:t> Amenorrea, azoospermia</a:t>
                      </a:r>
                      <a:endParaRPr lang="en-US" sz="2400" b="0" strike="noStrike" spc="-1">
                        <a:solidFill>
                          <a:srgbClr val="000000"/>
                        </a:solidFill>
                        <a:uFill>
                          <a:solidFill>
                            <a:srgbClr val="FFFFFF"/>
                          </a:solidFill>
                        </a:uFill>
                        <a:latin typeface="Times New Roman"/>
                      </a:endParaRPr>
                    </a:p>
                  </a:txBody>
                  <a:tcPr marL="102960" marR="102960">
                    <a:noFill/>
                  </a:tcPr>
                </a:tc>
              </a:tr>
            </a:tbl>
          </a:graphicData>
        </a:graphic>
      </p:graphicFrame>
      <p:sp>
        <p:nvSpPr>
          <p:cNvPr id="130" name="CustomShape 3"/>
          <p:cNvSpPr/>
          <p:nvPr/>
        </p:nvSpPr>
        <p:spPr>
          <a:xfrm>
            <a:off x="228600" y="1295280"/>
            <a:ext cx="9888480" cy="5105520"/>
          </a:xfrm>
          <a:prstGeom prst="rect">
            <a:avLst/>
          </a:prstGeom>
          <a:noFill/>
          <a:ln w="2844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098" name="Picture 2" descr="intro1"/>
          <p:cNvPicPr>
            <a:picLocks noChangeAspect="1" noChangeArrowheads="1"/>
          </p:cNvPicPr>
          <p:nvPr/>
        </p:nvPicPr>
        <p:blipFill>
          <a:blip r:embed="rId2" cstate="print"/>
          <a:srcRect/>
          <a:stretch>
            <a:fillRect/>
          </a:stretch>
        </p:blipFill>
        <p:spPr bwMode="auto">
          <a:xfrm>
            <a:off x="1093163" y="1341439"/>
            <a:ext cx="8200505" cy="4714875"/>
          </a:xfrm>
          <a:prstGeom prst="rect">
            <a:avLst/>
          </a:prstGeom>
          <a:noFill/>
          <a:ln w="9525">
            <a:noFill/>
            <a:miter lim="800000"/>
            <a:headEnd/>
            <a:tailEnd/>
          </a:ln>
        </p:spPr>
      </p:pic>
      <p:sp>
        <p:nvSpPr>
          <p:cNvPr id="4099" name="Text Box 3"/>
          <p:cNvSpPr txBox="1">
            <a:spLocks noChangeArrowheads="1"/>
          </p:cNvSpPr>
          <p:nvPr/>
        </p:nvSpPr>
        <p:spPr bwMode="auto">
          <a:xfrm>
            <a:off x="1093163" y="260351"/>
            <a:ext cx="7948649" cy="954107"/>
          </a:xfrm>
          <a:prstGeom prst="rect">
            <a:avLst/>
          </a:prstGeom>
          <a:noFill/>
          <a:ln w="9525">
            <a:noFill/>
            <a:miter lim="800000"/>
            <a:headEnd/>
            <a:tailEnd/>
          </a:ln>
        </p:spPr>
        <p:txBody>
          <a:bodyPr>
            <a:spAutoFit/>
          </a:bodyPr>
          <a:lstStyle/>
          <a:p>
            <a:pPr algn="ctr">
              <a:tabLst>
                <a:tab pos="2095500" algn="l"/>
              </a:tabLst>
            </a:pPr>
            <a:r>
              <a:rPr lang="it-IT" sz="2800" b="1" dirty="0">
                <a:solidFill>
                  <a:srgbClr val="002060"/>
                </a:solidFill>
              </a:rPr>
              <a:t>PROGRESSIONE IPOTETICA </a:t>
            </a:r>
            <a:r>
              <a:rPr lang="it-IT" sz="2800" b="1" dirty="0" err="1">
                <a:solidFill>
                  <a:srgbClr val="002060"/>
                </a:solidFill>
              </a:rPr>
              <a:t>DI</a:t>
            </a:r>
            <a:r>
              <a:rPr lang="it-IT" sz="2800" b="1" dirty="0">
                <a:solidFill>
                  <a:srgbClr val="002060"/>
                </a:solidFill>
              </a:rPr>
              <a:t> CELLULE </a:t>
            </a:r>
          </a:p>
          <a:p>
            <a:pPr algn="ctr">
              <a:tabLst>
                <a:tab pos="2095500" algn="l"/>
              </a:tabLst>
            </a:pPr>
            <a:r>
              <a:rPr lang="it-IT" sz="2800" b="1" dirty="0">
                <a:solidFill>
                  <a:srgbClr val="002060"/>
                </a:solidFill>
              </a:rPr>
              <a:t>DA NORMALI A MALIGNE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750960" y="76320"/>
            <a:ext cx="8744040" cy="1143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800" b="0" strike="noStrike" spc="-1">
                <a:solidFill>
                  <a:srgbClr val="FFFF00"/>
                </a:solidFill>
                <a:uFill>
                  <a:solidFill>
                    <a:srgbClr val="FFFFFF"/>
                  </a:solidFill>
                </a:uFill>
                <a:latin typeface="Arial"/>
              </a:rPr>
              <a:t>PRINCIPALI TIPI DI TOSSICITÀ ARIGENERATIVA DEI CHEMIOTERAPICI ANTITUMORALI</a:t>
            </a:r>
            <a:endParaRPr lang="en-US" sz="2800" b="0" strike="noStrike" spc="-1">
              <a:solidFill>
                <a:srgbClr val="000000"/>
              </a:solidFill>
              <a:uFill>
                <a:solidFill>
                  <a:srgbClr val="FFFFFF"/>
                </a:solidFill>
              </a:uFill>
              <a:latin typeface="Times New Roman"/>
            </a:endParaRPr>
          </a:p>
        </p:txBody>
      </p:sp>
      <p:graphicFrame>
        <p:nvGraphicFramePr>
          <p:cNvPr id="132" name="Table 2"/>
          <p:cNvGraphicFramePr/>
          <p:nvPr/>
        </p:nvGraphicFramePr>
        <p:xfrm>
          <a:off x="390600" y="1484280"/>
          <a:ext cx="9512280" cy="4629240"/>
        </p:xfrm>
        <a:graphic>
          <a:graphicData uri="http://schemas.openxmlformats.org/drawingml/2006/table">
            <a:tbl>
              <a:tblPr/>
              <a:tblGrid>
                <a:gridCol w="4497480"/>
                <a:gridCol w="2952720"/>
                <a:gridCol w="2062080"/>
              </a:tblGrid>
              <a:tr h="514440">
                <a:tc>
                  <a:txBody>
                    <a:bodyPr/>
                    <a:lstStyle/>
                    <a:p>
                      <a:pPr>
                        <a:lnSpc>
                          <a:spcPct val="100000"/>
                        </a:lnSpc>
                        <a:spcBef>
                          <a:spcPts val="598"/>
                        </a:spcBef>
                      </a:pPr>
                      <a:r>
                        <a:rPr lang="it-IT" sz="2400" b="1" strike="noStrike" spc="-1">
                          <a:solidFill>
                            <a:srgbClr val="00FF00"/>
                          </a:solidFill>
                          <a:uFill>
                            <a:solidFill>
                              <a:srgbClr val="FFFFFF"/>
                            </a:solidFill>
                          </a:uFill>
                          <a:latin typeface="Arial"/>
                        </a:rPr>
                        <a:t>Ematologica*</a:t>
                      </a:r>
                      <a:endParaRPr lang="en-US" sz="24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598"/>
                        </a:spcBef>
                      </a:pPr>
                      <a:r>
                        <a:rPr lang="it-IT" sz="2400" b="1" strike="noStrike" spc="-1">
                          <a:solidFill>
                            <a:srgbClr val="00FF00"/>
                          </a:solidFill>
                          <a:uFill>
                            <a:solidFill>
                              <a:srgbClr val="FFFFFF"/>
                            </a:solidFill>
                          </a:uFill>
                          <a:latin typeface="Arial"/>
                        </a:rPr>
                        <a:t>Gastrointestinale**</a:t>
                      </a:r>
                      <a:endParaRPr lang="en-US" sz="24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598"/>
                        </a:spcBef>
                      </a:pPr>
                      <a:r>
                        <a:rPr lang="it-IT" sz="2400" b="1" strike="noStrike" spc="-1">
                          <a:solidFill>
                            <a:srgbClr val="00FF00"/>
                          </a:solidFill>
                          <a:uFill>
                            <a:solidFill>
                              <a:srgbClr val="FFFFFF"/>
                            </a:solidFill>
                          </a:uFill>
                          <a:latin typeface="Arial"/>
                        </a:rPr>
                        <a:t>Cutanea***</a:t>
                      </a:r>
                      <a:endParaRPr lang="en-US" sz="2400" b="0" strike="noStrike" spc="-1">
                        <a:solidFill>
                          <a:srgbClr val="000000"/>
                        </a:solidFill>
                        <a:uFill>
                          <a:solidFill>
                            <a:srgbClr val="FFFFFF"/>
                          </a:solidFill>
                        </a:uFill>
                        <a:latin typeface="Times New Roman"/>
                      </a:endParaRPr>
                    </a:p>
                  </a:txBody>
                  <a:tcPr marL="102960" marR="102960">
                    <a:noFill/>
                  </a:tcPr>
                </a:tc>
              </a:tr>
              <a:tr h="514440">
                <a:tc>
                  <a:txBody>
                    <a:bodyPr/>
                    <a:lstStyle/>
                    <a:p>
                      <a:pPr>
                        <a:lnSpc>
                          <a:spcPct val="100000"/>
                        </a:lnSpc>
                        <a:spcBef>
                          <a:spcPts val="499"/>
                        </a:spcBef>
                      </a:pPr>
                      <a:r>
                        <a:rPr lang="it-IT" sz="2000" b="0" strike="noStrike" spc="-1">
                          <a:solidFill>
                            <a:srgbClr val="FFFFFF"/>
                          </a:solidFill>
                          <a:uFill>
                            <a:solidFill>
                              <a:srgbClr val="FFFFFF"/>
                            </a:solidFill>
                          </a:uFill>
                          <a:latin typeface="Arial"/>
                        </a:rPr>
                        <a:t>Alchilanti</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Metotrexato</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Alchilanti</a:t>
                      </a:r>
                      <a:endParaRPr lang="en-US" sz="2000" b="0" strike="noStrike" spc="-1">
                        <a:solidFill>
                          <a:srgbClr val="000000"/>
                        </a:solidFill>
                        <a:uFill>
                          <a:solidFill>
                            <a:srgbClr val="FFFFFF"/>
                          </a:solidFill>
                        </a:uFill>
                        <a:latin typeface="Times New Roman"/>
                      </a:endParaRPr>
                    </a:p>
                  </a:txBody>
                  <a:tcPr marL="102960" marR="102960">
                    <a:noFill/>
                  </a:tcPr>
                </a:tc>
              </a:tr>
              <a:tr h="514080">
                <a:tc>
                  <a:txBody>
                    <a:bodyPr/>
                    <a:lstStyle/>
                    <a:p>
                      <a:pPr>
                        <a:lnSpc>
                          <a:spcPct val="100000"/>
                        </a:lnSpc>
                        <a:spcBef>
                          <a:spcPts val="499"/>
                        </a:spcBef>
                      </a:pPr>
                      <a:r>
                        <a:rPr lang="it-IT" sz="2000" b="0" strike="noStrike" spc="-1">
                          <a:solidFill>
                            <a:srgbClr val="FFFFFF"/>
                          </a:solidFill>
                          <a:uFill>
                            <a:solidFill>
                              <a:srgbClr val="FFFFFF"/>
                            </a:solidFill>
                          </a:uFill>
                          <a:latin typeface="Arial"/>
                        </a:rPr>
                        <a:t>Composti di coordinazione del platino</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Doxorubicina</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Metotrexato</a:t>
                      </a:r>
                      <a:endParaRPr lang="en-US" sz="2000" b="0" strike="noStrike" spc="-1">
                        <a:solidFill>
                          <a:srgbClr val="000000"/>
                        </a:solidFill>
                        <a:uFill>
                          <a:solidFill>
                            <a:srgbClr val="FFFFFF"/>
                          </a:solidFill>
                        </a:uFill>
                        <a:latin typeface="Times New Roman"/>
                      </a:endParaRPr>
                    </a:p>
                  </a:txBody>
                  <a:tcPr marL="102960" marR="102960">
                    <a:noFill/>
                  </a:tcPr>
                </a:tc>
              </a:tr>
              <a:tr h="514440">
                <a:tc>
                  <a:txBody>
                    <a:bodyPr/>
                    <a:lstStyle/>
                    <a:p>
                      <a:pPr>
                        <a:lnSpc>
                          <a:spcPct val="100000"/>
                        </a:lnSpc>
                        <a:spcBef>
                          <a:spcPts val="499"/>
                        </a:spcBef>
                      </a:pPr>
                      <a:r>
                        <a:rPr lang="it-IT" sz="2000" b="0" strike="noStrike" spc="-1">
                          <a:solidFill>
                            <a:srgbClr val="FFFFFF"/>
                          </a:solidFill>
                          <a:uFill>
                            <a:solidFill>
                              <a:srgbClr val="FFFFFF"/>
                            </a:solidFill>
                          </a:uFill>
                          <a:latin typeface="Arial"/>
                        </a:rPr>
                        <a:t>Metotrexato</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Epirubicina</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Doxorubicina</a:t>
                      </a:r>
                      <a:endParaRPr lang="en-US" sz="2000" b="0" strike="noStrike" spc="-1">
                        <a:solidFill>
                          <a:srgbClr val="000000"/>
                        </a:solidFill>
                        <a:uFill>
                          <a:solidFill>
                            <a:srgbClr val="FFFFFF"/>
                          </a:solidFill>
                        </a:uFill>
                        <a:latin typeface="Times New Roman"/>
                      </a:endParaRPr>
                    </a:p>
                  </a:txBody>
                  <a:tcPr marL="102960" marR="102960">
                    <a:noFill/>
                  </a:tcPr>
                </a:tc>
              </a:tr>
              <a:tr h="514440">
                <a:tc>
                  <a:txBody>
                    <a:bodyPr/>
                    <a:lstStyle/>
                    <a:p>
                      <a:pPr>
                        <a:lnSpc>
                          <a:spcPct val="100000"/>
                        </a:lnSpc>
                        <a:spcBef>
                          <a:spcPts val="499"/>
                        </a:spcBef>
                      </a:pPr>
                      <a:r>
                        <a:rPr lang="it-IT" sz="2000" b="0" strike="noStrike" spc="-1">
                          <a:solidFill>
                            <a:srgbClr val="FFFFFF"/>
                          </a:solidFill>
                          <a:uFill>
                            <a:solidFill>
                              <a:srgbClr val="FFFFFF"/>
                            </a:solidFill>
                          </a:uFill>
                          <a:latin typeface="Arial"/>
                        </a:rPr>
                        <a:t>Gemcitabina</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Camptotecina</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Epirubicina</a:t>
                      </a:r>
                      <a:endParaRPr lang="en-US" sz="2000" b="0" strike="noStrike" spc="-1">
                        <a:solidFill>
                          <a:srgbClr val="000000"/>
                        </a:solidFill>
                        <a:uFill>
                          <a:solidFill>
                            <a:srgbClr val="FFFFFF"/>
                          </a:solidFill>
                        </a:uFill>
                        <a:latin typeface="Times New Roman"/>
                      </a:endParaRPr>
                    </a:p>
                  </a:txBody>
                  <a:tcPr marL="102960" marR="102960">
                    <a:noFill/>
                  </a:tcPr>
                </a:tc>
              </a:tr>
              <a:tr h="514440">
                <a:tc>
                  <a:txBody>
                    <a:bodyPr/>
                    <a:lstStyle/>
                    <a:p>
                      <a:pPr>
                        <a:lnSpc>
                          <a:spcPct val="100000"/>
                        </a:lnSpc>
                        <a:spcBef>
                          <a:spcPts val="499"/>
                        </a:spcBef>
                      </a:pPr>
                      <a:r>
                        <a:rPr lang="it-IT" sz="2000" b="0" strike="noStrike" spc="-1">
                          <a:solidFill>
                            <a:srgbClr val="FFFFFF"/>
                          </a:solidFill>
                          <a:uFill>
                            <a:solidFill>
                              <a:srgbClr val="FFFFFF"/>
                            </a:solidFill>
                          </a:uFill>
                          <a:latin typeface="Arial"/>
                        </a:rPr>
                        <a:t>Antibiotici****</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endParaRPr lang="it-IT"/>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Vincristina</a:t>
                      </a:r>
                      <a:endParaRPr lang="en-US" sz="2000" b="0" strike="noStrike" spc="-1">
                        <a:solidFill>
                          <a:srgbClr val="000000"/>
                        </a:solidFill>
                        <a:uFill>
                          <a:solidFill>
                            <a:srgbClr val="FFFFFF"/>
                          </a:solidFill>
                        </a:uFill>
                        <a:latin typeface="Times New Roman"/>
                      </a:endParaRPr>
                    </a:p>
                  </a:txBody>
                  <a:tcPr marL="102960" marR="102960">
                    <a:noFill/>
                  </a:tcPr>
                </a:tc>
              </a:tr>
              <a:tr h="514080">
                <a:tc>
                  <a:txBody>
                    <a:bodyPr/>
                    <a:lstStyle/>
                    <a:p>
                      <a:pPr>
                        <a:lnSpc>
                          <a:spcPct val="100000"/>
                        </a:lnSpc>
                        <a:spcBef>
                          <a:spcPts val="499"/>
                        </a:spcBef>
                      </a:pPr>
                      <a:r>
                        <a:rPr lang="it-IT" sz="2000" b="0" strike="noStrike" spc="-1">
                          <a:solidFill>
                            <a:srgbClr val="FFFFFF"/>
                          </a:solidFill>
                          <a:uFill>
                            <a:solidFill>
                              <a:srgbClr val="FFFFFF"/>
                            </a:solidFill>
                          </a:uFill>
                          <a:latin typeface="Arial"/>
                        </a:rPr>
                        <a:t>Etoposide</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endParaRPr lang="it-IT"/>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Vinblastina</a:t>
                      </a:r>
                      <a:endParaRPr lang="en-US" sz="2000" b="0" strike="noStrike" spc="-1">
                        <a:solidFill>
                          <a:srgbClr val="000000"/>
                        </a:solidFill>
                        <a:uFill>
                          <a:solidFill>
                            <a:srgbClr val="FFFFFF"/>
                          </a:solidFill>
                        </a:uFill>
                        <a:latin typeface="Times New Roman"/>
                      </a:endParaRPr>
                    </a:p>
                  </a:txBody>
                  <a:tcPr marL="102960" marR="102960">
                    <a:noFill/>
                  </a:tcPr>
                </a:tc>
              </a:tr>
              <a:tr h="514440">
                <a:tc>
                  <a:txBody>
                    <a:bodyPr/>
                    <a:lstStyle/>
                    <a:p>
                      <a:pPr>
                        <a:lnSpc>
                          <a:spcPct val="100000"/>
                        </a:lnSpc>
                        <a:spcBef>
                          <a:spcPts val="499"/>
                        </a:spcBef>
                      </a:pPr>
                      <a:r>
                        <a:rPr lang="it-IT" sz="2000" b="0" strike="noStrike" spc="-1">
                          <a:solidFill>
                            <a:srgbClr val="FFFFFF"/>
                          </a:solidFill>
                          <a:uFill>
                            <a:solidFill>
                              <a:srgbClr val="FFFFFF"/>
                            </a:solidFill>
                          </a:uFill>
                          <a:latin typeface="Arial"/>
                        </a:rPr>
                        <a:t>Taxani</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endParaRPr lang="it-IT"/>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Vindesina</a:t>
                      </a:r>
                      <a:endParaRPr lang="en-US" sz="2000" b="0" strike="noStrike" spc="-1">
                        <a:solidFill>
                          <a:srgbClr val="000000"/>
                        </a:solidFill>
                        <a:uFill>
                          <a:solidFill>
                            <a:srgbClr val="FFFFFF"/>
                          </a:solidFill>
                        </a:uFill>
                        <a:latin typeface="Times New Roman"/>
                      </a:endParaRPr>
                    </a:p>
                  </a:txBody>
                  <a:tcPr marL="102960" marR="102960">
                    <a:noFill/>
                  </a:tcPr>
                </a:tc>
              </a:tr>
              <a:tr h="514440">
                <a:tc>
                  <a:txBody>
                    <a:bodyPr/>
                    <a:lstStyle/>
                    <a:p>
                      <a:endParaRPr lang="it-IT"/>
                    </a:p>
                  </a:txBody>
                  <a:tcPr marL="102960" marR="102960">
                    <a:noFill/>
                  </a:tcPr>
                </a:tc>
                <a:tc>
                  <a:txBody>
                    <a:bodyPr/>
                    <a:lstStyle/>
                    <a:p>
                      <a:endParaRPr lang="it-IT"/>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Vinorelbina</a:t>
                      </a:r>
                      <a:endParaRPr lang="en-US" sz="2000" b="0" strike="noStrike" spc="-1">
                        <a:solidFill>
                          <a:srgbClr val="000000"/>
                        </a:solidFill>
                        <a:uFill>
                          <a:solidFill>
                            <a:srgbClr val="FFFFFF"/>
                          </a:solidFill>
                        </a:uFill>
                        <a:latin typeface="Times New Roman"/>
                      </a:endParaRPr>
                    </a:p>
                  </a:txBody>
                  <a:tcPr marL="102960" marR="102960">
                    <a:noFill/>
                  </a:tcPr>
                </a:tc>
              </a:tr>
            </a:tbl>
          </a:graphicData>
        </a:graphic>
      </p:graphicFrame>
      <p:sp>
        <p:nvSpPr>
          <p:cNvPr id="133" name="Line 3"/>
          <p:cNvSpPr/>
          <p:nvPr/>
        </p:nvSpPr>
        <p:spPr>
          <a:xfrm>
            <a:off x="465120" y="1484280"/>
            <a:ext cx="9001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134" name="Line 4"/>
          <p:cNvSpPr/>
          <p:nvPr/>
        </p:nvSpPr>
        <p:spPr>
          <a:xfrm>
            <a:off x="465120" y="1989000"/>
            <a:ext cx="9001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135" name="Line 5"/>
          <p:cNvSpPr/>
          <p:nvPr/>
        </p:nvSpPr>
        <p:spPr>
          <a:xfrm>
            <a:off x="465120" y="6237360"/>
            <a:ext cx="9001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136" name="CustomShape 6"/>
          <p:cNvSpPr/>
          <p:nvPr/>
        </p:nvSpPr>
        <p:spPr>
          <a:xfrm>
            <a:off x="417600" y="6308640"/>
            <a:ext cx="784044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0" strike="noStrike" spc="-1">
                <a:solidFill>
                  <a:srgbClr val="FFFFFF"/>
                </a:solidFill>
                <a:uFill>
                  <a:solidFill>
                    <a:srgbClr val="FFFFFF"/>
                  </a:solidFill>
                </a:uFill>
                <a:latin typeface="Arial"/>
                <a:ea typeface="Arial"/>
              </a:rPr>
              <a:t>*mielosoppressione; **mucosite, ***alopecia, ****bleomicina esclusa</a:t>
            </a:r>
            <a:endParaRPr lang="en-US" sz="2000" b="0" strike="noStrike" spc="-1">
              <a:solidFill>
                <a:srgbClr val="000000"/>
              </a:solidFill>
              <a:uFill>
                <a:solidFill>
                  <a:srgbClr val="FFFFFF"/>
                </a:solidFill>
              </a:uFill>
              <a:latin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390600" y="189000"/>
            <a:ext cx="9515520" cy="636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800" b="0" strike="noStrike" spc="-1">
                <a:solidFill>
                  <a:srgbClr val="FFFF00"/>
                </a:solidFill>
                <a:uFill>
                  <a:solidFill>
                    <a:srgbClr val="FFFFFF"/>
                  </a:solidFill>
                </a:uFill>
                <a:latin typeface="Arial"/>
              </a:rPr>
              <a:t>ALTRA TOSSICITÀ DEI CHEMIOTERAPICI ANTITUMORALI</a:t>
            </a:r>
            <a:endParaRPr lang="en-US" sz="2800" b="0" strike="noStrike" spc="-1">
              <a:solidFill>
                <a:srgbClr val="000000"/>
              </a:solidFill>
              <a:uFill>
                <a:solidFill>
                  <a:srgbClr val="FFFFFF"/>
                </a:solidFill>
              </a:uFill>
              <a:latin typeface="Times New Roman"/>
            </a:endParaRPr>
          </a:p>
        </p:txBody>
      </p:sp>
      <p:graphicFrame>
        <p:nvGraphicFramePr>
          <p:cNvPr id="138" name="Table 2"/>
          <p:cNvGraphicFramePr/>
          <p:nvPr/>
        </p:nvGraphicFramePr>
        <p:xfrm>
          <a:off x="771480" y="1052640"/>
          <a:ext cx="8744040" cy="5610240"/>
        </p:xfrm>
        <a:graphic>
          <a:graphicData uri="http://schemas.openxmlformats.org/drawingml/2006/table">
            <a:tbl>
              <a:tblPr/>
              <a:tblGrid>
                <a:gridCol w="3506760"/>
                <a:gridCol w="5237280"/>
              </a:tblGrid>
              <a:tr h="457560">
                <a:tc>
                  <a:txBody>
                    <a:bodyPr/>
                    <a:lstStyle/>
                    <a:p>
                      <a:pPr>
                        <a:lnSpc>
                          <a:spcPct val="100000"/>
                        </a:lnSpc>
                        <a:spcBef>
                          <a:spcPts val="598"/>
                        </a:spcBef>
                      </a:pPr>
                      <a:r>
                        <a:rPr lang="it-IT" sz="2400" b="1" strike="noStrike" spc="-1">
                          <a:solidFill>
                            <a:srgbClr val="00FF00"/>
                          </a:solidFill>
                          <a:uFill>
                            <a:solidFill>
                              <a:srgbClr val="FFFFFF"/>
                            </a:solidFill>
                          </a:uFill>
                          <a:latin typeface="Arial"/>
                        </a:rPr>
                        <a:t>Farmaco</a:t>
                      </a:r>
                      <a:endParaRPr lang="en-US" sz="24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598"/>
                        </a:spcBef>
                      </a:pPr>
                      <a:r>
                        <a:rPr lang="it-IT" sz="2400" b="1" strike="noStrike" spc="-1">
                          <a:solidFill>
                            <a:srgbClr val="00FF00"/>
                          </a:solidFill>
                          <a:uFill>
                            <a:solidFill>
                              <a:srgbClr val="FFFFFF"/>
                            </a:solidFill>
                          </a:uFill>
                          <a:latin typeface="Arial"/>
                        </a:rPr>
                        <a:t>Effetto tossico</a:t>
                      </a:r>
                      <a:endParaRPr lang="en-US" sz="2400" b="0" strike="noStrike" spc="-1">
                        <a:solidFill>
                          <a:srgbClr val="000000"/>
                        </a:solidFill>
                        <a:uFill>
                          <a:solidFill>
                            <a:srgbClr val="FFFFFF"/>
                          </a:solidFill>
                        </a:uFill>
                        <a:latin typeface="Times New Roman"/>
                      </a:endParaRPr>
                    </a:p>
                  </a:txBody>
                  <a:tcPr marL="102960" marR="102960">
                    <a:noFill/>
                  </a:tcPr>
                </a:tc>
              </a:tr>
              <a:tr h="396720">
                <a:tc>
                  <a:txBody>
                    <a:bodyPr/>
                    <a:lstStyle/>
                    <a:p>
                      <a:pPr>
                        <a:lnSpc>
                          <a:spcPct val="100000"/>
                        </a:lnSpc>
                        <a:spcBef>
                          <a:spcPts val="499"/>
                        </a:spcBef>
                      </a:pPr>
                      <a:r>
                        <a:rPr lang="it-IT" sz="2000" b="1" strike="noStrike" spc="-1">
                          <a:solidFill>
                            <a:srgbClr val="FFFF00"/>
                          </a:solidFill>
                          <a:uFill>
                            <a:solidFill>
                              <a:srgbClr val="FFFFFF"/>
                            </a:solidFill>
                          </a:uFill>
                          <a:latin typeface="Arial"/>
                        </a:rPr>
                        <a:t>CICLOFOSFAMIDE</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Cistite emorragica</a:t>
                      </a:r>
                      <a:endParaRPr lang="en-US" sz="2000" b="0" strike="noStrike" spc="-1">
                        <a:solidFill>
                          <a:srgbClr val="000000"/>
                        </a:solidFill>
                        <a:uFill>
                          <a:solidFill>
                            <a:srgbClr val="FFFFFF"/>
                          </a:solidFill>
                        </a:uFill>
                        <a:latin typeface="Times New Roman"/>
                      </a:endParaRPr>
                    </a:p>
                  </a:txBody>
                  <a:tcPr marL="102960" marR="102960">
                    <a:noFill/>
                  </a:tcPr>
                </a:tc>
              </a:tr>
              <a:tr h="701640">
                <a:tc>
                  <a:txBody>
                    <a:bodyPr/>
                    <a:lstStyle/>
                    <a:p>
                      <a:endParaRPr lang="it-IT"/>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Sindrome da inappropriata secrezione dell’ormone antidiuretico</a:t>
                      </a:r>
                      <a:endParaRPr lang="en-US" sz="2000" b="0" strike="noStrike" spc="-1">
                        <a:solidFill>
                          <a:srgbClr val="000000"/>
                        </a:solidFill>
                        <a:uFill>
                          <a:solidFill>
                            <a:srgbClr val="FFFFFF"/>
                          </a:solidFill>
                        </a:uFill>
                        <a:latin typeface="Times New Roman"/>
                      </a:endParaRPr>
                    </a:p>
                  </a:txBody>
                  <a:tcPr marL="102960" marR="102960">
                    <a:noFill/>
                  </a:tcPr>
                </a:tc>
              </a:tr>
              <a:tr h="396720">
                <a:tc>
                  <a:txBody>
                    <a:bodyPr/>
                    <a:lstStyle/>
                    <a:p>
                      <a:endParaRPr lang="it-IT"/>
                    </a:p>
                  </a:txBody>
                  <a:tcPr marL="102960" marR="102960">
                    <a:noFill/>
                  </a:tcPr>
                </a:tc>
                <a:tc>
                  <a:txBody>
                    <a:bodyPr/>
                    <a:lstStyle/>
                    <a:p>
                      <a:endParaRPr lang="it-IT"/>
                    </a:p>
                  </a:txBody>
                  <a:tcPr marL="102960" marR="102960">
                    <a:noFill/>
                  </a:tcPr>
                </a:tc>
              </a:tr>
              <a:tr h="396720">
                <a:tc>
                  <a:txBody>
                    <a:bodyPr/>
                    <a:lstStyle/>
                    <a:p>
                      <a:pPr>
                        <a:lnSpc>
                          <a:spcPct val="100000"/>
                        </a:lnSpc>
                        <a:spcBef>
                          <a:spcPts val="499"/>
                        </a:spcBef>
                      </a:pPr>
                      <a:r>
                        <a:rPr lang="it-IT" sz="2000" b="1" strike="noStrike" spc="-1">
                          <a:solidFill>
                            <a:srgbClr val="FFFF00"/>
                          </a:solidFill>
                          <a:uFill>
                            <a:solidFill>
                              <a:srgbClr val="FFFFFF"/>
                            </a:solidFill>
                          </a:uFill>
                          <a:latin typeface="Arial"/>
                        </a:rPr>
                        <a:t>CISPLATINO</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Nefrotossicità</a:t>
                      </a:r>
                      <a:endParaRPr lang="en-US" sz="2000" b="0" strike="noStrike" spc="-1">
                        <a:solidFill>
                          <a:srgbClr val="000000"/>
                        </a:solidFill>
                        <a:uFill>
                          <a:solidFill>
                            <a:srgbClr val="FFFFFF"/>
                          </a:solidFill>
                        </a:uFill>
                        <a:latin typeface="Times New Roman"/>
                      </a:endParaRPr>
                    </a:p>
                  </a:txBody>
                  <a:tcPr marL="102960" marR="102960">
                    <a:noFill/>
                  </a:tcPr>
                </a:tc>
              </a:tr>
              <a:tr h="396720">
                <a:tc>
                  <a:txBody>
                    <a:bodyPr/>
                    <a:lstStyle/>
                    <a:p>
                      <a:endParaRPr lang="it-IT"/>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Neurotossicità</a:t>
                      </a:r>
                      <a:endParaRPr lang="en-US" sz="2000" b="0" strike="noStrike" spc="-1">
                        <a:solidFill>
                          <a:srgbClr val="000000"/>
                        </a:solidFill>
                        <a:uFill>
                          <a:solidFill>
                            <a:srgbClr val="FFFFFF"/>
                          </a:solidFill>
                        </a:uFill>
                        <a:latin typeface="Times New Roman"/>
                      </a:endParaRPr>
                    </a:p>
                  </a:txBody>
                  <a:tcPr marL="102960" marR="102960">
                    <a:noFill/>
                  </a:tcPr>
                </a:tc>
              </a:tr>
              <a:tr h="396720">
                <a:tc>
                  <a:txBody>
                    <a:bodyPr/>
                    <a:lstStyle/>
                    <a:p>
                      <a:endParaRPr lang="it-IT"/>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Nausea/vomito</a:t>
                      </a:r>
                      <a:endParaRPr lang="en-US" sz="2000" b="0" strike="noStrike" spc="-1">
                        <a:solidFill>
                          <a:srgbClr val="000000"/>
                        </a:solidFill>
                        <a:uFill>
                          <a:solidFill>
                            <a:srgbClr val="FFFFFF"/>
                          </a:solidFill>
                        </a:uFill>
                        <a:latin typeface="Times New Roman"/>
                      </a:endParaRPr>
                    </a:p>
                  </a:txBody>
                  <a:tcPr marL="102960" marR="102960">
                    <a:noFill/>
                  </a:tcPr>
                </a:tc>
              </a:tr>
              <a:tr h="410760">
                <a:tc>
                  <a:txBody>
                    <a:bodyPr/>
                    <a:lstStyle/>
                    <a:p>
                      <a:endParaRPr lang="it-IT"/>
                    </a:p>
                  </a:txBody>
                  <a:tcPr marL="102960" marR="102960">
                    <a:noFill/>
                  </a:tcPr>
                </a:tc>
                <a:tc>
                  <a:txBody>
                    <a:bodyPr/>
                    <a:lstStyle/>
                    <a:p>
                      <a:endParaRPr lang="it-IT"/>
                    </a:p>
                  </a:txBody>
                  <a:tcPr marL="102960" marR="102960">
                    <a:noFill/>
                  </a:tcPr>
                </a:tc>
              </a:tr>
              <a:tr h="410760">
                <a:tc>
                  <a:txBody>
                    <a:bodyPr/>
                    <a:lstStyle/>
                    <a:p>
                      <a:pPr>
                        <a:lnSpc>
                          <a:spcPct val="100000"/>
                        </a:lnSpc>
                        <a:spcBef>
                          <a:spcPts val="499"/>
                        </a:spcBef>
                      </a:pPr>
                      <a:r>
                        <a:rPr lang="it-IT" sz="2000" b="1" strike="noStrike" spc="-1">
                          <a:solidFill>
                            <a:srgbClr val="FFFF00"/>
                          </a:solidFill>
                          <a:uFill>
                            <a:solidFill>
                              <a:srgbClr val="FFFFFF"/>
                            </a:solidFill>
                          </a:uFill>
                          <a:latin typeface="Arial"/>
                        </a:rPr>
                        <a:t>METOTREXATO</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Nefrotossicità</a:t>
                      </a:r>
                      <a:endParaRPr lang="en-US" sz="2000" b="0" strike="noStrike" spc="-1">
                        <a:solidFill>
                          <a:srgbClr val="000000"/>
                        </a:solidFill>
                        <a:uFill>
                          <a:solidFill>
                            <a:srgbClr val="FFFFFF"/>
                          </a:solidFill>
                        </a:uFill>
                        <a:latin typeface="Times New Roman"/>
                      </a:endParaRPr>
                    </a:p>
                  </a:txBody>
                  <a:tcPr marL="102960" marR="102960">
                    <a:noFill/>
                  </a:tcPr>
                </a:tc>
              </a:tr>
              <a:tr h="412560">
                <a:tc>
                  <a:txBody>
                    <a:bodyPr/>
                    <a:lstStyle/>
                    <a:p>
                      <a:endParaRPr lang="it-IT"/>
                    </a:p>
                  </a:txBody>
                  <a:tcPr marL="102960" marR="102960">
                    <a:noFill/>
                  </a:tcPr>
                </a:tc>
                <a:tc>
                  <a:txBody>
                    <a:bodyPr/>
                    <a:lstStyle/>
                    <a:p>
                      <a:endParaRPr lang="it-IT"/>
                    </a:p>
                  </a:txBody>
                  <a:tcPr marL="102960" marR="102960">
                    <a:noFill/>
                  </a:tcPr>
                </a:tc>
              </a:tr>
              <a:tr h="412200">
                <a:tc>
                  <a:txBody>
                    <a:bodyPr/>
                    <a:lstStyle/>
                    <a:p>
                      <a:pPr>
                        <a:lnSpc>
                          <a:spcPct val="100000"/>
                        </a:lnSpc>
                        <a:spcBef>
                          <a:spcPts val="499"/>
                        </a:spcBef>
                      </a:pPr>
                      <a:r>
                        <a:rPr lang="it-IT" sz="2000" b="1" strike="noStrike" spc="-1">
                          <a:solidFill>
                            <a:srgbClr val="FFFF00"/>
                          </a:solidFill>
                          <a:uFill>
                            <a:solidFill>
                              <a:srgbClr val="FFFFFF"/>
                            </a:solidFill>
                          </a:uFill>
                          <a:latin typeface="Arial"/>
                        </a:rPr>
                        <a:t>DOXORUBICINA</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Cardiomiopatia</a:t>
                      </a:r>
                      <a:endParaRPr lang="en-US" sz="2000" b="0" strike="noStrike" spc="-1">
                        <a:solidFill>
                          <a:srgbClr val="000000"/>
                        </a:solidFill>
                        <a:uFill>
                          <a:solidFill>
                            <a:srgbClr val="FFFFFF"/>
                          </a:solidFill>
                        </a:uFill>
                        <a:latin typeface="Times New Roman"/>
                      </a:endParaRPr>
                    </a:p>
                  </a:txBody>
                  <a:tcPr marL="102960" marR="102960">
                    <a:noFill/>
                  </a:tcPr>
                </a:tc>
              </a:tr>
              <a:tr h="410760">
                <a:tc>
                  <a:txBody>
                    <a:bodyPr/>
                    <a:lstStyle/>
                    <a:p>
                      <a:endParaRPr lang="it-IT"/>
                    </a:p>
                  </a:txBody>
                  <a:tcPr marL="102960" marR="102960">
                    <a:noFill/>
                  </a:tcPr>
                </a:tc>
                <a:tc>
                  <a:txBody>
                    <a:bodyPr/>
                    <a:lstStyle/>
                    <a:p>
                      <a:endParaRPr lang="it-IT"/>
                    </a:p>
                  </a:txBody>
                  <a:tcPr marL="102960" marR="102960">
                    <a:noFill/>
                  </a:tcPr>
                </a:tc>
              </a:tr>
              <a:tr h="410400">
                <a:tc>
                  <a:txBody>
                    <a:bodyPr/>
                    <a:lstStyle/>
                    <a:p>
                      <a:pPr>
                        <a:lnSpc>
                          <a:spcPct val="100000"/>
                        </a:lnSpc>
                        <a:spcBef>
                          <a:spcPts val="499"/>
                        </a:spcBef>
                      </a:pPr>
                      <a:r>
                        <a:rPr lang="it-IT" sz="2000" b="1" strike="noStrike" spc="-1">
                          <a:solidFill>
                            <a:srgbClr val="FFFF00"/>
                          </a:solidFill>
                          <a:uFill>
                            <a:solidFill>
                              <a:srgbClr val="FFFFFF"/>
                            </a:solidFill>
                          </a:uFill>
                          <a:latin typeface="Arial"/>
                        </a:rPr>
                        <a:t>VINCRISTINA</a:t>
                      </a:r>
                      <a:endParaRPr lang="en-US" sz="2000" b="0" strike="noStrike" spc="-1">
                        <a:solidFill>
                          <a:srgbClr val="000000"/>
                        </a:solidFill>
                        <a:uFill>
                          <a:solidFill>
                            <a:srgbClr val="FFFFFF"/>
                          </a:solidFill>
                        </a:uFill>
                        <a:latin typeface="Times New Roman"/>
                      </a:endParaRPr>
                    </a:p>
                  </a:txBody>
                  <a:tcPr marL="102960" marR="102960">
                    <a:noFill/>
                  </a:tcPr>
                </a:tc>
                <a:tc>
                  <a:txBody>
                    <a:bodyPr/>
                    <a:lstStyle/>
                    <a:p>
                      <a:pPr>
                        <a:lnSpc>
                          <a:spcPct val="100000"/>
                        </a:lnSpc>
                        <a:spcBef>
                          <a:spcPts val="499"/>
                        </a:spcBef>
                      </a:pPr>
                      <a:r>
                        <a:rPr lang="it-IT" sz="2000" b="0" strike="noStrike" spc="-1">
                          <a:solidFill>
                            <a:srgbClr val="FFFFFF"/>
                          </a:solidFill>
                          <a:uFill>
                            <a:solidFill>
                              <a:srgbClr val="FFFFFF"/>
                            </a:solidFill>
                          </a:uFill>
                          <a:latin typeface="Arial"/>
                        </a:rPr>
                        <a:t>Neurotossicità</a:t>
                      </a:r>
                      <a:endParaRPr lang="en-US" sz="2000" b="0" strike="noStrike" spc="-1">
                        <a:solidFill>
                          <a:srgbClr val="000000"/>
                        </a:solidFill>
                        <a:uFill>
                          <a:solidFill>
                            <a:srgbClr val="FFFFFF"/>
                          </a:solidFill>
                        </a:uFill>
                        <a:latin typeface="Times New Roman"/>
                      </a:endParaRPr>
                    </a:p>
                  </a:txBody>
                  <a:tcPr marL="102960" marR="102960">
                    <a:noFill/>
                  </a:tcPr>
                </a:tc>
              </a:tr>
            </a:tbl>
          </a:graphicData>
        </a:graphic>
      </p:graphicFrame>
      <p:sp>
        <p:nvSpPr>
          <p:cNvPr id="139" name="Line 3"/>
          <p:cNvSpPr/>
          <p:nvPr/>
        </p:nvSpPr>
        <p:spPr>
          <a:xfrm>
            <a:off x="677880" y="981000"/>
            <a:ext cx="89312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140" name="Line 4"/>
          <p:cNvSpPr/>
          <p:nvPr/>
        </p:nvSpPr>
        <p:spPr>
          <a:xfrm>
            <a:off x="608040" y="1484280"/>
            <a:ext cx="892656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141" name="Line 5"/>
          <p:cNvSpPr/>
          <p:nvPr/>
        </p:nvSpPr>
        <p:spPr>
          <a:xfrm>
            <a:off x="608040" y="6669000"/>
            <a:ext cx="892656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2"/>
          <p:cNvPicPr/>
          <p:nvPr/>
        </p:nvPicPr>
        <p:blipFill>
          <a:blip r:embed="rId2" cstate="print"/>
          <a:stretch/>
        </p:blipFill>
        <p:spPr>
          <a:xfrm>
            <a:off x="5214960" y="2997360"/>
            <a:ext cx="4876920" cy="3168360"/>
          </a:xfrm>
          <a:prstGeom prst="rect">
            <a:avLst/>
          </a:prstGeom>
          <a:ln>
            <a:noFill/>
          </a:ln>
        </p:spPr>
      </p:pic>
      <p:pic>
        <p:nvPicPr>
          <p:cNvPr id="143" name="Picture 3"/>
          <p:cNvPicPr/>
          <p:nvPr/>
        </p:nvPicPr>
        <p:blipFill>
          <a:blip r:embed="rId3" cstate="print"/>
          <a:stretch/>
        </p:blipFill>
        <p:spPr>
          <a:xfrm>
            <a:off x="247680" y="2997360"/>
            <a:ext cx="4800600" cy="3168360"/>
          </a:xfrm>
          <a:prstGeom prst="rect">
            <a:avLst/>
          </a:prstGeom>
          <a:ln>
            <a:noFill/>
          </a:ln>
        </p:spPr>
      </p:pic>
      <p:sp>
        <p:nvSpPr>
          <p:cNvPr id="144" name="TextShape 1"/>
          <p:cNvSpPr txBox="1"/>
          <p:nvPr/>
        </p:nvSpPr>
        <p:spPr>
          <a:xfrm>
            <a:off x="695160" y="115560"/>
            <a:ext cx="9134640" cy="865080"/>
          </a:xfrm>
          <a:prstGeom prst="rect">
            <a:avLst/>
          </a:prstGeom>
          <a:noFill/>
          <a:ln>
            <a:noFill/>
          </a:ln>
        </p:spPr>
        <p:txBody>
          <a:bodyPr anchor="ctr"/>
          <a:lstStyle/>
          <a:p>
            <a:pPr algn="ctr">
              <a:lnSpc>
                <a:spcPct val="100000"/>
              </a:lnSpc>
            </a:pPr>
            <a:r>
              <a:rPr lang="it-IT" sz="2400" b="0" strike="noStrike" spc="-1">
                <a:solidFill>
                  <a:srgbClr val="FFFF00"/>
                </a:solidFill>
                <a:uFill>
                  <a:solidFill>
                    <a:srgbClr val="FFFFFF"/>
                  </a:solidFill>
                </a:uFill>
                <a:latin typeface="Verdana"/>
              </a:rPr>
              <a:t>TOSSICITÀ DEI CHEMIOTERAPICI IN RAPPORTO AL CICLO CELLULARE</a:t>
            </a:r>
            <a:endParaRPr lang="en-US" sz="2400" b="0" strike="noStrike" spc="-1">
              <a:solidFill>
                <a:srgbClr val="000000"/>
              </a:solidFill>
              <a:uFill>
                <a:solidFill>
                  <a:srgbClr val="FFFFFF"/>
                </a:solidFill>
              </a:uFill>
              <a:latin typeface="Times New Roman"/>
            </a:endParaRPr>
          </a:p>
        </p:txBody>
      </p:sp>
      <p:sp>
        <p:nvSpPr>
          <p:cNvPr id="145" name="Line 2"/>
          <p:cNvSpPr/>
          <p:nvPr/>
        </p:nvSpPr>
        <p:spPr>
          <a:xfrm>
            <a:off x="1111320" y="1052640"/>
            <a:ext cx="8353440" cy="0"/>
          </a:xfrm>
          <a:prstGeom prst="line">
            <a:avLst/>
          </a:prstGeom>
          <a:ln w="9360">
            <a:solidFill>
              <a:srgbClr val="FFFF00"/>
            </a:solidFill>
            <a:miter/>
          </a:ln>
        </p:spPr>
        <p:style>
          <a:lnRef idx="0">
            <a:scrgbClr r="0" g="0" b="0"/>
          </a:lnRef>
          <a:fillRef idx="0">
            <a:scrgbClr r="0" g="0" b="0"/>
          </a:fillRef>
          <a:effectRef idx="0">
            <a:scrgbClr r="0" g="0" b="0"/>
          </a:effectRef>
          <a:fontRef idx="minor"/>
        </p:style>
      </p:sp>
      <p:sp>
        <p:nvSpPr>
          <p:cNvPr id="146" name="CustomShape 3"/>
          <p:cNvSpPr/>
          <p:nvPr/>
        </p:nvSpPr>
        <p:spPr>
          <a:xfrm>
            <a:off x="2335320" y="1700280"/>
            <a:ext cx="2592360" cy="6426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CCFF"/>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0" strike="noStrike" spc="-1">
                <a:solidFill>
                  <a:srgbClr val="002060"/>
                </a:solidFill>
                <a:uFill>
                  <a:solidFill>
                    <a:srgbClr val="FFFFFF"/>
                  </a:solidFill>
                </a:uFill>
                <a:latin typeface="Verdana"/>
              </a:rPr>
              <a:t>FARMACI NON</a:t>
            </a:r>
            <a:endParaRPr lang="en-US" sz="18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002060"/>
                </a:solidFill>
                <a:uFill>
                  <a:solidFill>
                    <a:srgbClr val="FFFFFF"/>
                  </a:solidFill>
                </a:uFill>
                <a:latin typeface="Verdana"/>
              </a:rPr>
              <a:t> FASE-SPECIFICI</a:t>
            </a:r>
            <a:endParaRPr lang="en-US" sz="1800" b="0" strike="noStrike" spc="-1">
              <a:solidFill>
                <a:srgbClr val="000000"/>
              </a:solidFill>
              <a:uFill>
                <a:solidFill>
                  <a:srgbClr val="FFFFFF"/>
                </a:solidFill>
              </a:uFill>
              <a:latin typeface="Times New Roman"/>
            </a:endParaRPr>
          </a:p>
        </p:txBody>
      </p:sp>
      <p:sp>
        <p:nvSpPr>
          <p:cNvPr id="147" name="CustomShape 4"/>
          <p:cNvSpPr/>
          <p:nvPr/>
        </p:nvSpPr>
        <p:spPr>
          <a:xfrm>
            <a:off x="7375680" y="1700280"/>
            <a:ext cx="2592360" cy="6426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0" strike="noStrike" spc="-1">
                <a:solidFill>
                  <a:srgbClr val="002060"/>
                </a:solidFill>
                <a:uFill>
                  <a:solidFill>
                    <a:srgbClr val="FFFFFF"/>
                  </a:solidFill>
                </a:uFill>
                <a:latin typeface="Verdana"/>
              </a:rPr>
              <a:t>FARMACI </a:t>
            </a:r>
            <a:endParaRPr lang="en-US" sz="18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002060"/>
                </a:solidFill>
                <a:uFill>
                  <a:solidFill>
                    <a:srgbClr val="FFFFFF"/>
                  </a:solidFill>
                </a:uFill>
                <a:latin typeface="Verdana"/>
              </a:rPr>
              <a:t>FASE-SPECIFICI</a:t>
            </a:r>
            <a:endParaRPr lang="en-US" sz="1800" b="0" strike="noStrike" spc="-1">
              <a:solidFill>
                <a:srgbClr val="000000"/>
              </a:solidFill>
              <a:uFill>
                <a:solidFill>
                  <a:srgbClr val="FFFFFF"/>
                </a:solidFill>
              </a:uFill>
              <a:latin typeface="Times New Roman"/>
            </a:endParaRPr>
          </a:p>
        </p:txBody>
      </p:sp>
      <p:sp>
        <p:nvSpPr>
          <p:cNvPr id="148" name="CustomShape 5"/>
          <p:cNvSpPr/>
          <p:nvPr/>
        </p:nvSpPr>
        <p:spPr>
          <a:xfrm>
            <a:off x="453960" y="1461960"/>
            <a:ext cx="1676520" cy="1067040"/>
          </a:xfrm>
          <a:prstGeom prst="ellipse">
            <a:avLst/>
          </a:prstGeom>
          <a:noFill/>
          <a:ln w="28440">
            <a:solidFill>
              <a:srgbClr val="FFFFFF"/>
            </a:solidFill>
            <a:miter/>
          </a:ln>
        </p:spPr>
        <p:style>
          <a:lnRef idx="0">
            <a:scrgbClr r="0" g="0" b="0"/>
          </a:lnRef>
          <a:fillRef idx="0">
            <a:scrgbClr r="0" g="0" b="0"/>
          </a:fillRef>
          <a:effectRef idx="0">
            <a:scrgbClr r="0" g="0" b="0"/>
          </a:effectRef>
          <a:fontRef idx="minor"/>
        </p:style>
      </p:sp>
      <p:sp>
        <p:nvSpPr>
          <p:cNvPr id="149" name="CustomShape 6"/>
          <p:cNvSpPr/>
          <p:nvPr/>
        </p:nvSpPr>
        <p:spPr>
          <a:xfrm>
            <a:off x="1154160" y="1335240"/>
            <a:ext cx="226800" cy="226800"/>
          </a:xfrm>
          <a:prstGeom prst="ellipse">
            <a:avLst/>
          </a:prstGeom>
          <a:solidFill>
            <a:srgbClr val="FF99CC"/>
          </a:solidFill>
          <a:ln w="9360">
            <a:solidFill>
              <a:srgbClr val="FFFFFF"/>
            </a:solidFill>
            <a:miter/>
          </a:ln>
        </p:spPr>
        <p:style>
          <a:lnRef idx="0">
            <a:scrgbClr r="0" g="0" b="0"/>
          </a:lnRef>
          <a:fillRef idx="0">
            <a:scrgbClr r="0" g="0" b="0"/>
          </a:fillRef>
          <a:effectRef idx="0">
            <a:scrgbClr r="0" g="0" b="0"/>
          </a:effectRef>
          <a:fontRef idx="minor"/>
        </p:style>
      </p:sp>
      <p:sp>
        <p:nvSpPr>
          <p:cNvPr id="150" name="CustomShape 7"/>
          <p:cNvSpPr/>
          <p:nvPr/>
        </p:nvSpPr>
        <p:spPr>
          <a:xfrm>
            <a:off x="1623960" y="1424160"/>
            <a:ext cx="227160" cy="226800"/>
          </a:xfrm>
          <a:prstGeom prst="ellipse">
            <a:avLst/>
          </a:prstGeom>
          <a:solidFill>
            <a:srgbClr val="FF99CC"/>
          </a:solidFill>
          <a:ln w="9360">
            <a:solidFill>
              <a:srgbClr val="FFFFFF"/>
            </a:solidFill>
            <a:miter/>
          </a:ln>
        </p:spPr>
        <p:style>
          <a:lnRef idx="0">
            <a:scrgbClr r="0" g="0" b="0"/>
          </a:lnRef>
          <a:fillRef idx="0">
            <a:scrgbClr r="0" g="0" b="0"/>
          </a:fillRef>
          <a:effectRef idx="0">
            <a:scrgbClr r="0" g="0" b="0"/>
          </a:effectRef>
          <a:fontRef idx="minor"/>
        </p:style>
      </p:sp>
      <p:sp>
        <p:nvSpPr>
          <p:cNvPr id="151" name="CustomShape 8"/>
          <p:cNvSpPr/>
          <p:nvPr/>
        </p:nvSpPr>
        <p:spPr>
          <a:xfrm>
            <a:off x="1992240" y="1730520"/>
            <a:ext cx="227160" cy="226800"/>
          </a:xfrm>
          <a:prstGeom prst="ellipse">
            <a:avLst/>
          </a:prstGeom>
          <a:solidFill>
            <a:srgbClr val="FF99CC"/>
          </a:solidFill>
          <a:ln w="9360">
            <a:solidFill>
              <a:srgbClr val="FFFFFF"/>
            </a:solidFill>
            <a:miter/>
          </a:ln>
        </p:spPr>
        <p:style>
          <a:lnRef idx="0">
            <a:scrgbClr r="0" g="0" b="0"/>
          </a:lnRef>
          <a:fillRef idx="0">
            <a:scrgbClr r="0" g="0" b="0"/>
          </a:fillRef>
          <a:effectRef idx="0">
            <a:scrgbClr r="0" g="0" b="0"/>
          </a:effectRef>
          <a:fontRef idx="minor"/>
        </p:style>
      </p:sp>
      <p:sp>
        <p:nvSpPr>
          <p:cNvPr id="152" name="CustomShape 9"/>
          <p:cNvSpPr/>
          <p:nvPr/>
        </p:nvSpPr>
        <p:spPr>
          <a:xfrm>
            <a:off x="1914480" y="2097000"/>
            <a:ext cx="227160" cy="227160"/>
          </a:xfrm>
          <a:prstGeom prst="ellipse">
            <a:avLst/>
          </a:prstGeom>
          <a:solidFill>
            <a:srgbClr val="FF99CC"/>
          </a:solidFill>
          <a:ln w="9360">
            <a:solidFill>
              <a:srgbClr val="FFFFFF"/>
            </a:solidFill>
            <a:miter/>
          </a:ln>
        </p:spPr>
        <p:style>
          <a:lnRef idx="0">
            <a:scrgbClr r="0" g="0" b="0"/>
          </a:lnRef>
          <a:fillRef idx="0">
            <a:scrgbClr r="0" g="0" b="0"/>
          </a:fillRef>
          <a:effectRef idx="0">
            <a:scrgbClr r="0" g="0" b="0"/>
          </a:effectRef>
          <a:fontRef idx="minor"/>
        </p:style>
      </p:sp>
      <p:sp>
        <p:nvSpPr>
          <p:cNvPr id="153" name="CustomShape 10"/>
          <p:cNvSpPr/>
          <p:nvPr/>
        </p:nvSpPr>
        <p:spPr>
          <a:xfrm>
            <a:off x="1521000" y="2340000"/>
            <a:ext cx="226800" cy="227160"/>
          </a:xfrm>
          <a:prstGeom prst="ellipse">
            <a:avLst/>
          </a:prstGeom>
          <a:solidFill>
            <a:srgbClr val="FF99CC"/>
          </a:solidFill>
          <a:ln w="9360">
            <a:solidFill>
              <a:srgbClr val="FFFFFF"/>
            </a:solidFill>
            <a:miter/>
          </a:ln>
        </p:spPr>
        <p:style>
          <a:lnRef idx="0">
            <a:scrgbClr r="0" g="0" b="0"/>
          </a:lnRef>
          <a:fillRef idx="0">
            <a:scrgbClr r="0" g="0" b="0"/>
          </a:fillRef>
          <a:effectRef idx="0">
            <a:scrgbClr r="0" g="0" b="0"/>
          </a:effectRef>
          <a:fontRef idx="minor"/>
        </p:style>
      </p:sp>
      <p:sp>
        <p:nvSpPr>
          <p:cNvPr id="154" name="CustomShape 11"/>
          <p:cNvSpPr/>
          <p:nvPr/>
        </p:nvSpPr>
        <p:spPr>
          <a:xfrm>
            <a:off x="860400" y="2338560"/>
            <a:ext cx="227160" cy="226800"/>
          </a:xfrm>
          <a:prstGeom prst="ellipse">
            <a:avLst/>
          </a:prstGeom>
          <a:solidFill>
            <a:srgbClr val="FF99CC"/>
          </a:solidFill>
          <a:ln w="9360">
            <a:solidFill>
              <a:srgbClr val="FFFFFF"/>
            </a:solidFill>
            <a:miter/>
          </a:ln>
        </p:spPr>
        <p:style>
          <a:lnRef idx="0">
            <a:scrgbClr r="0" g="0" b="0"/>
          </a:lnRef>
          <a:fillRef idx="0">
            <a:scrgbClr r="0" g="0" b="0"/>
          </a:fillRef>
          <a:effectRef idx="0">
            <a:scrgbClr r="0" g="0" b="0"/>
          </a:effectRef>
          <a:fontRef idx="minor"/>
        </p:style>
      </p:sp>
      <p:sp>
        <p:nvSpPr>
          <p:cNvPr id="155" name="CustomShape 12"/>
          <p:cNvSpPr/>
          <p:nvPr/>
        </p:nvSpPr>
        <p:spPr>
          <a:xfrm>
            <a:off x="453960" y="2122560"/>
            <a:ext cx="227160" cy="226800"/>
          </a:xfrm>
          <a:prstGeom prst="ellipse">
            <a:avLst/>
          </a:prstGeom>
          <a:solidFill>
            <a:srgbClr val="FF99CC"/>
          </a:solidFill>
          <a:ln w="9360">
            <a:solidFill>
              <a:srgbClr val="FFFFFF"/>
            </a:solidFill>
            <a:miter/>
          </a:ln>
        </p:spPr>
        <p:style>
          <a:lnRef idx="0">
            <a:scrgbClr r="0" g="0" b="0"/>
          </a:lnRef>
          <a:fillRef idx="0">
            <a:scrgbClr r="0" g="0" b="0"/>
          </a:fillRef>
          <a:effectRef idx="0">
            <a:scrgbClr r="0" g="0" b="0"/>
          </a:effectRef>
          <a:fontRef idx="minor"/>
        </p:style>
      </p:sp>
      <p:sp>
        <p:nvSpPr>
          <p:cNvPr id="156" name="CustomShape 13"/>
          <p:cNvSpPr/>
          <p:nvPr/>
        </p:nvSpPr>
        <p:spPr>
          <a:xfrm>
            <a:off x="390600" y="1728720"/>
            <a:ext cx="226800" cy="227160"/>
          </a:xfrm>
          <a:prstGeom prst="ellipse">
            <a:avLst/>
          </a:prstGeom>
          <a:solidFill>
            <a:srgbClr val="FF99CC"/>
          </a:solidFill>
          <a:ln w="9360">
            <a:solidFill>
              <a:srgbClr val="FFFFFF"/>
            </a:solidFill>
            <a:miter/>
          </a:ln>
        </p:spPr>
        <p:style>
          <a:lnRef idx="0">
            <a:scrgbClr r="0" g="0" b="0"/>
          </a:lnRef>
          <a:fillRef idx="0">
            <a:scrgbClr r="0" g="0" b="0"/>
          </a:fillRef>
          <a:effectRef idx="0">
            <a:scrgbClr r="0" g="0" b="0"/>
          </a:effectRef>
          <a:fontRef idx="minor"/>
        </p:style>
      </p:sp>
      <p:sp>
        <p:nvSpPr>
          <p:cNvPr id="157" name="CustomShape 14"/>
          <p:cNvSpPr/>
          <p:nvPr/>
        </p:nvSpPr>
        <p:spPr>
          <a:xfrm>
            <a:off x="735120" y="1436760"/>
            <a:ext cx="226800" cy="226800"/>
          </a:xfrm>
          <a:prstGeom prst="ellipse">
            <a:avLst/>
          </a:prstGeom>
          <a:solidFill>
            <a:srgbClr val="FF99CC"/>
          </a:solidFill>
          <a:ln w="9360">
            <a:solidFill>
              <a:srgbClr val="FFFFFF"/>
            </a:solidFill>
            <a:miter/>
          </a:ln>
        </p:spPr>
        <p:style>
          <a:lnRef idx="0">
            <a:scrgbClr r="0" g="0" b="0"/>
          </a:lnRef>
          <a:fillRef idx="0">
            <a:scrgbClr r="0" g="0" b="0"/>
          </a:fillRef>
          <a:effectRef idx="0">
            <a:scrgbClr r="0" g="0" b="0"/>
          </a:effectRef>
          <a:fontRef idx="minor"/>
        </p:style>
      </p:sp>
      <p:sp>
        <p:nvSpPr>
          <p:cNvPr id="158" name="CustomShape 15"/>
          <p:cNvSpPr/>
          <p:nvPr/>
        </p:nvSpPr>
        <p:spPr>
          <a:xfrm rot="19229400" flipV="1">
            <a:off x="1967040" y="2375280"/>
            <a:ext cx="277560" cy="122400"/>
          </a:xfrm>
          <a:custGeom>
            <a:avLst/>
            <a:gdLst/>
            <a:ahLst/>
            <a:cxnLst/>
            <a:rect l="l" t="t" r="r" b="b"/>
            <a:pathLst>
              <a:path w="21601" h="21600">
                <a:moveTo>
                  <a:pt x="-1" y="0"/>
                </a:moveTo>
                <a:cubicBezTo>
                  <a:pt x="11929" y="0"/>
                  <a:pt x="21600" y="9670"/>
                  <a:pt x="21600" y="21600"/>
                </a:cubicBezTo>
                <a:moveTo>
                  <a:pt x="-1" y="0"/>
                </a:moveTo>
                <a:cubicBezTo>
                  <a:pt x="11929" y="0"/>
                  <a:pt x="21600" y="9670"/>
                  <a:pt x="21600" y="21600"/>
                </a:cubicBezTo>
                <a:lnTo>
                  <a:pt x="0" y="21600"/>
                </a:lnTo>
                <a:lnTo>
                  <a:pt x="-1" y="0"/>
                </a:lnTo>
                <a:close/>
              </a:path>
            </a:pathLst>
          </a:custGeom>
          <a:noFill/>
          <a:ln w="9360">
            <a:solidFill>
              <a:srgbClr val="FFFFFF"/>
            </a:solidFill>
            <a:round/>
            <a:tailEnd type="triangle" w="med" len="med"/>
          </a:ln>
        </p:spPr>
        <p:style>
          <a:lnRef idx="0">
            <a:scrgbClr r="0" g="0" b="0"/>
          </a:lnRef>
          <a:fillRef idx="0">
            <a:scrgbClr r="0" g="0" b="0"/>
          </a:fillRef>
          <a:effectRef idx="0">
            <a:scrgbClr r="0" g="0" b="0"/>
          </a:effectRef>
          <a:fontRef idx="minor"/>
        </p:style>
      </p:sp>
      <p:sp>
        <p:nvSpPr>
          <p:cNvPr id="159" name="Line 16"/>
          <p:cNvSpPr/>
          <p:nvPr/>
        </p:nvSpPr>
        <p:spPr>
          <a:xfrm>
            <a:off x="5509440" y="1515960"/>
            <a:ext cx="273600" cy="442800"/>
          </a:xfrm>
          <a:prstGeom prst="line">
            <a:avLst/>
          </a:prstGeom>
          <a:ln w="28440">
            <a:solidFill>
              <a:srgbClr val="FFFFFF"/>
            </a:solidFill>
            <a:miter/>
          </a:ln>
        </p:spPr>
        <p:style>
          <a:lnRef idx="0">
            <a:scrgbClr r="0" g="0" b="0"/>
          </a:lnRef>
          <a:fillRef idx="0">
            <a:scrgbClr r="0" g="0" b="0"/>
          </a:fillRef>
          <a:effectRef idx="0">
            <a:scrgbClr r="0" g="0" b="0"/>
          </a:effectRef>
          <a:fontRef idx="minor"/>
        </p:style>
      </p:sp>
      <p:sp>
        <p:nvSpPr>
          <p:cNvPr id="160" name="CustomShape 17"/>
          <p:cNvSpPr/>
          <p:nvPr/>
        </p:nvSpPr>
        <p:spPr>
          <a:xfrm>
            <a:off x="5440320" y="1539720"/>
            <a:ext cx="1676520" cy="1066680"/>
          </a:xfrm>
          <a:prstGeom prst="ellipse">
            <a:avLst/>
          </a:prstGeom>
          <a:noFill/>
          <a:ln w="28440">
            <a:solidFill>
              <a:srgbClr val="FFFFFF"/>
            </a:solidFill>
            <a:miter/>
          </a:ln>
        </p:spPr>
        <p:style>
          <a:lnRef idx="0">
            <a:scrgbClr r="0" g="0" b="0"/>
          </a:lnRef>
          <a:fillRef idx="0">
            <a:scrgbClr r="0" g="0" b="0"/>
          </a:fillRef>
          <a:effectRef idx="0">
            <a:scrgbClr r="0" g="0" b="0"/>
          </a:effectRef>
          <a:fontRef idx="minor"/>
        </p:style>
      </p:sp>
      <p:sp>
        <p:nvSpPr>
          <p:cNvPr id="161" name="CustomShape 18"/>
          <p:cNvSpPr/>
          <p:nvPr/>
        </p:nvSpPr>
        <p:spPr>
          <a:xfrm>
            <a:off x="6140520" y="1413000"/>
            <a:ext cx="226800" cy="226800"/>
          </a:xfrm>
          <a:prstGeom prst="ellipse">
            <a:avLst/>
          </a:prstGeom>
          <a:solidFill>
            <a:srgbClr val="FFFF00"/>
          </a:solidFill>
          <a:ln w="9360">
            <a:solidFill>
              <a:srgbClr val="FFFFFF"/>
            </a:solidFill>
            <a:miter/>
          </a:ln>
        </p:spPr>
        <p:style>
          <a:lnRef idx="0">
            <a:scrgbClr r="0" g="0" b="0"/>
          </a:lnRef>
          <a:fillRef idx="0">
            <a:scrgbClr r="0" g="0" b="0"/>
          </a:fillRef>
          <a:effectRef idx="0">
            <a:scrgbClr r="0" g="0" b="0"/>
          </a:effectRef>
          <a:fontRef idx="minor"/>
        </p:style>
      </p:sp>
      <p:sp>
        <p:nvSpPr>
          <p:cNvPr id="162" name="CustomShape 19"/>
          <p:cNvSpPr/>
          <p:nvPr/>
        </p:nvSpPr>
        <p:spPr>
          <a:xfrm>
            <a:off x="6610320" y="1501560"/>
            <a:ext cx="226800" cy="226800"/>
          </a:xfrm>
          <a:prstGeom prst="ellipse">
            <a:avLst/>
          </a:prstGeom>
          <a:solidFill>
            <a:srgbClr val="FFFF00"/>
          </a:solidFill>
          <a:ln w="9360">
            <a:solidFill>
              <a:srgbClr val="FFFFFF"/>
            </a:solidFill>
            <a:miter/>
          </a:ln>
        </p:spPr>
        <p:style>
          <a:lnRef idx="0">
            <a:scrgbClr r="0" g="0" b="0"/>
          </a:lnRef>
          <a:fillRef idx="0">
            <a:scrgbClr r="0" g="0" b="0"/>
          </a:fillRef>
          <a:effectRef idx="0">
            <a:scrgbClr r="0" g="0" b="0"/>
          </a:effectRef>
          <a:fontRef idx="minor"/>
        </p:style>
      </p:sp>
      <p:sp>
        <p:nvSpPr>
          <p:cNvPr id="163" name="CustomShape 20"/>
          <p:cNvSpPr/>
          <p:nvPr/>
        </p:nvSpPr>
        <p:spPr>
          <a:xfrm>
            <a:off x="6978600" y="1808280"/>
            <a:ext cx="226800" cy="226800"/>
          </a:xfrm>
          <a:prstGeom prst="ellipse">
            <a:avLst/>
          </a:prstGeom>
          <a:solidFill>
            <a:srgbClr val="FFFF00"/>
          </a:solidFill>
          <a:ln w="9360">
            <a:solidFill>
              <a:srgbClr val="FFFFFF"/>
            </a:solidFill>
            <a:miter/>
          </a:ln>
        </p:spPr>
        <p:style>
          <a:lnRef idx="0">
            <a:scrgbClr r="0" g="0" b="0"/>
          </a:lnRef>
          <a:fillRef idx="0">
            <a:scrgbClr r="0" g="0" b="0"/>
          </a:fillRef>
          <a:effectRef idx="0">
            <a:scrgbClr r="0" g="0" b="0"/>
          </a:effectRef>
          <a:fontRef idx="minor"/>
        </p:style>
      </p:sp>
      <p:sp>
        <p:nvSpPr>
          <p:cNvPr id="164" name="CustomShape 21"/>
          <p:cNvSpPr/>
          <p:nvPr/>
        </p:nvSpPr>
        <p:spPr>
          <a:xfrm>
            <a:off x="6900840" y="2175120"/>
            <a:ext cx="226800" cy="226800"/>
          </a:xfrm>
          <a:prstGeom prst="ellipse">
            <a:avLst/>
          </a:prstGeom>
          <a:solidFill>
            <a:srgbClr val="FFFF00"/>
          </a:solidFill>
          <a:ln w="9360">
            <a:solidFill>
              <a:srgbClr val="FFFFFF"/>
            </a:solidFill>
            <a:miter/>
          </a:ln>
        </p:spPr>
        <p:style>
          <a:lnRef idx="0">
            <a:scrgbClr r="0" g="0" b="0"/>
          </a:lnRef>
          <a:fillRef idx="0">
            <a:scrgbClr r="0" g="0" b="0"/>
          </a:fillRef>
          <a:effectRef idx="0">
            <a:scrgbClr r="0" g="0" b="0"/>
          </a:effectRef>
          <a:fontRef idx="minor"/>
        </p:style>
      </p:sp>
      <p:sp>
        <p:nvSpPr>
          <p:cNvPr id="165" name="CustomShape 22"/>
          <p:cNvSpPr/>
          <p:nvPr/>
        </p:nvSpPr>
        <p:spPr>
          <a:xfrm>
            <a:off x="6507000" y="2417760"/>
            <a:ext cx="226800" cy="226800"/>
          </a:xfrm>
          <a:prstGeom prst="ellipse">
            <a:avLst/>
          </a:prstGeom>
          <a:solidFill>
            <a:srgbClr val="FFFF00"/>
          </a:solidFill>
          <a:ln w="9360">
            <a:solidFill>
              <a:srgbClr val="FFFFFF"/>
            </a:solidFill>
            <a:miter/>
          </a:ln>
        </p:spPr>
        <p:style>
          <a:lnRef idx="0">
            <a:scrgbClr r="0" g="0" b="0"/>
          </a:lnRef>
          <a:fillRef idx="0">
            <a:scrgbClr r="0" g="0" b="0"/>
          </a:fillRef>
          <a:effectRef idx="0">
            <a:scrgbClr r="0" g="0" b="0"/>
          </a:effectRef>
          <a:fontRef idx="minor"/>
        </p:style>
      </p:sp>
      <p:sp>
        <p:nvSpPr>
          <p:cNvPr id="166" name="CustomShape 23"/>
          <p:cNvSpPr/>
          <p:nvPr/>
        </p:nvSpPr>
        <p:spPr>
          <a:xfrm>
            <a:off x="5846760" y="2416320"/>
            <a:ext cx="226800" cy="226800"/>
          </a:xfrm>
          <a:prstGeom prst="ellipse">
            <a:avLst/>
          </a:prstGeom>
          <a:solidFill>
            <a:srgbClr val="FF99CC"/>
          </a:solidFill>
          <a:ln w="9360">
            <a:solidFill>
              <a:srgbClr val="FFFFFF"/>
            </a:solidFill>
            <a:miter/>
          </a:ln>
        </p:spPr>
        <p:style>
          <a:lnRef idx="0">
            <a:scrgbClr r="0" g="0" b="0"/>
          </a:lnRef>
          <a:fillRef idx="0">
            <a:scrgbClr r="0" g="0" b="0"/>
          </a:fillRef>
          <a:effectRef idx="0">
            <a:scrgbClr r="0" g="0" b="0"/>
          </a:effectRef>
          <a:fontRef idx="minor"/>
        </p:style>
      </p:sp>
      <p:sp>
        <p:nvSpPr>
          <p:cNvPr id="167" name="CustomShape 24"/>
          <p:cNvSpPr/>
          <p:nvPr/>
        </p:nvSpPr>
        <p:spPr>
          <a:xfrm>
            <a:off x="5440320" y="2200320"/>
            <a:ext cx="226800" cy="226800"/>
          </a:xfrm>
          <a:prstGeom prst="ellipse">
            <a:avLst/>
          </a:prstGeom>
          <a:solidFill>
            <a:srgbClr val="FF99CC"/>
          </a:solidFill>
          <a:ln w="9360">
            <a:solidFill>
              <a:srgbClr val="FFFFFF"/>
            </a:solidFill>
            <a:miter/>
          </a:ln>
        </p:spPr>
        <p:style>
          <a:lnRef idx="0">
            <a:scrgbClr r="0" g="0" b="0"/>
          </a:lnRef>
          <a:fillRef idx="0">
            <a:scrgbClr r="0" g="0" b="0"/>
          </a:fillRef>
          <a:effectRef idx="0">
            <a:scrgbClr r="0" g="0" b="0"/>
          </a:effectRef>
          <a:fontRef idx="minor"/>
        </p:style>
      </p:sp>
      <p:sp>
        <p:nvSpPr>
          <p:cNvPr id="168" name="CustomShape 25"/>
          <p:cNvSpPr/>
          <p:nvPr/>
        </p:nvSpPr>
        <p:spPr>
          <a:xfrm>
            <a:off x="5376960" y="1806480"/>
            <a:ext cx="226800" cy="226800"/>
          </a:xfrm>
          <a:prstGeom prst="ellipse">
            <a:avLst/>
          </a:prstGeom>
          <a:solidFill>
            <a:srgbClr val="FF99CC"/>
          </a:solidFill>
          <a:ln w="9360">
            <a:solidFill>
              <a:srgbClr val="FFFFFF"/>
            </a:solidFill>
            <a:miter/>
          </a:ln>
        </p:spPr>
        <p:style>
          <a:lnRef idx="0">
            <a:scrgbClr r="0" g="0" b="0"/>
          </a:lnRef>
          <a:fillRef idx="0">
            <a:scrgbClr r="0" g="0" b="0"/>
          </a:fillRef>
          <a:effectRef idx="0">
            <a:scrgbClr r="0" g="0" b="0"/>
          </a:effectRef>
          <a:fontRef idx="minor"/>
        </p:style>
      </p:sp>
      <p:sp>
        <p:nvSpPr>
          <p:cNvPr id="169" name="CustomShape 26"/>
          <p:cNvSpPr/>
          <p:nvPr/>
        </p:nvSpPr>
        <p:spPr>
          <a:xfrm>
            <a:off x="5721120" y="1514520"/>
            <a:ext cx="226800" cy="226800"/>
          </a:xfrm>
          <a:prstGeom prst="ellipse">
            <a:avLst/>
          </a:prstGeom>
          <a:solidFill>
            <a:srgbClr val="FFFF00"/>
          </a:solidFill>
          <a:ln w="9360">
            <a:solidFill>
              <a:srgbClr val="FFFFFF"/>
            </a:solidFill>
            <a:miter/>
          </a:ln>
        </p:spPr>
        <p:style>
          <a:lnRef idx="0">
            <a:scrgbClr r="0" g="0" b="0"/>
          </a:lnRef>
          <a:fillRef idx="0">
            <a:scrgbClr r="0" g="0" b="0"/>
          </a:fillRef>
          <a:effectRef idx="0">
            <a:scrgbClr r="0" g="0" b="0"/>
          </a:effectRef>
          <a:fontRef idx="minor"/>
        </p:style>
      </p:sp>
      <p:sp>
        <p:nvSpPr>
          <p:cNvPr id="170" name="CustomShape 27"/>
          <p:cNvSpPr/>
          <p:nvPr/>
        </p:nvSpPr>
        <p:spPr>
          <a:xfrm rot="19229400" flipV="1">
            <a:off x="6952680" y="2454120"/>
            <a:ext cx="278280" cy="122400"/>
          </a:xfrm>
          <a:custGeom>
            <a:avLst/>
            <a:gdLst/>
            <a:ahLst/>
            <a:cxnLst/>
            <a:rect l="l" t="t" r="r" b="b"/>
            <a:pathLst>
              <a:path w="21601" h="21600">
                <a:moveTo>
                  <a:pt x="-1" y="0"/>
                </a:moveTo>
                <a:cubicBezTo>
                  <a:pt x="11929" y="0"/>
                  <a:pt x="21600" y="9670"/>
                  <a:pt x="21600" y="21600"/>
                </a:cubicBezTo>
                <a:moveTo>
                  <a:pt x="-1" y="0"/>
                </a:moveTo>
                <a:cubicBezTo>
                  <a:pt x="11929" y="0"/>
                  <a:pt x="21600" y="9670"/>
                  <a:pt x="21600" y="21600"/>
                </a:cubicBezTo>
                <a:lnTo>
                  <a:pt x="0" y="21600"/>
                </a:lnTo>
                <a:lnTo>
                  <a:pt x="-1" y="0"/>
                </a:lnTo>
                <a:close/>
              </a:path>
            </a:pathLst>
          </a:custGeom>
          <a:noFill/>
          <a:ln w="9360">
            <a:solidFill>
              <a:srgbClr val="FFFFFF"/>
            </a:solidFill>
            <a:round/>
            <a:tailEnd type="triangle" w="med" len="med"/>
          </a:ln>
        </p:spPr>
        <p:style>
          <a:lnRef idx="0">
            <a:scrgbClr r="0" g="0" b="0"/>
          </a:lnRef>
          <a:fillRef idx="0">
            <a:scrgbClr r="0" g="0" b="0"/>
          </a:fillRef>
          <a:effectRef idx="0">
            <a:scrgbClr r="0" g="0" b="0"/>
          </a:effectRef>
          <a:fontRef idx="minor"/>
        </p:style>
      </p:sp>
      <p:sp>
        <p:nvSpPr>
          <p:cNvPr id="171" name="Line 28"/>
          <p:cNvSpPr/>
          <p:nvPr/>
        </p:nvSpPr>
        <p:spPr>
          <a:xfrm>
            <a:off x="6291360" y="2327400"/>
            <a:ext cx="0" cy="647640"/>
          </a:xfrm>
          <a:prstGeom prst="line">
            <a:avLst/>
          </a:prstGeom>
          <a:ln w="2844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771120" y="43920"/>
            <a:ext cx="8744040" cy="1143000"/>
          </a:xfrm>
          <a:prstGeom prst="rect">
            <a:avLst/>
          </a:prstGeom>
          <a:noFill/>
          <a:ln>
            <a:noFill/>
          </a:ln>
        </p:spPr>
        <p:txBody>
          <a:bodyPr anchor="ctr"/>
          <a:lstStyle/>
          <a:p>
            <a:pPr algn="ctr">
              <a:lnSpc>
                <a:spcPct val="100000"/>
              </a:lnSpc>
            </a:pPr>
            <a:r>
              <a:rPr lang="it-IT" sz="2800" b="0" strike="noStrike" spc="-1">
                <a:solidFill>
                  <a:srgbClr val="FFFF00"/>
                </a:solidFill>
                <a:uFill>
                  <a:solidFill>
                    <a:srgbClr val="FFFFFF"/>
                  </a:solidFill>
                </a:uFill>
                <a:latin typeface="Arial"/>
              </a:rPr>
              <a:t>CAUSE DELLA RESISTENZA AI FARMACI ANTITUMORALI</a:t>
            </a:r>
            <a:endParaRPr lang="en-US" sz="2800" b="0" strike="noStrike" spc="-1">
              <a:solidFill>
                <a:srgbClr val="000000"/>
              </a:solidFill>
              <a:uFill>
                <a:solidFill>
                  <a:srgbClr val="FFFFFF"/>
                </a:solidFill>
              </a:uFill>
              <a:latin typeface="Times New Roman"/>
            </a:endParaRPr>
          </a:p>
        </p:txBody>
      </p:sp>
      <p:sp>
        <p:nvSpPr>
          <p:cNvPr id="173" name="CustomShape 2"/>
          <p:cNvSpPr/>
          <p:nvPr/>
        </p:nvSpPr>
        <p:spPr>
          <a:xfrm>
            <a:off x="533520" y="1752480"/>
            <a:ext cx="4295520" cy="33530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85560" indent="-385560">
              <a:lnSpc>
                <a:spcPct val="85000"/>
              </a:lnSpc>
              <a:spcBef>
                <a:spcPts val="598"/>
              </a:spcBef>
            </a:pPr>
            <a:r>
              <a:rPr lang="it-IT" sz="2400" b="1" strike="noStrike" spc="-1">
                <a:solidFill>
                  <a:srgbClr val="00FF00"/>
                </a:solidFill>
                <a:uFill>
                  <a:solidFill>
                    <a:srgbClr val="FFFFFF"/>
                  </a:solidFill>
                </a:uFill>
                <a:latin typeface="Arial"/>
              </a:rPr>
              <a:t>FARMACOLOGICA</a:t>
            </a:r>
            <a:endParaRPr lang="en-US" sz="2400" b="0" strike="noStrike" spc="-1">
              <a:solidFill>
                <a:srgbClr val="000000"/>
              </a:solidFill>
              <a:uFill>
                <a:solidFill>
                  <a:srgbClr val="FFFFFF"/>
                </a:solidFill>
              </a:uFill>
              <a:latin typeface="Times New Roman"/>
            </a:endParaRPr>
          </a:p>
          <a:p>
            <a:pPr marL="385560" indent="-385560">
              <a:lnSpc>
                <a:spcPct val="85000"/>
              </a:lnSpc>
              <a:spcBef>
                <a:spcPts val="598"/>
              </a:spcBef>
              <a:buClr>
                <a:srgbClr val="FFFFFF"/>
              </a:buClr>
              <a:buFont typeface="Arial"/>
              <a:buChar char="•"/>
            </a:pPr>
            <a:r>
              <a:rPr lang="it-IT" sz="2400" b="1" strike="noStrike" spc="-1">
                <a:solidFill>
                  <a:srgbClr val="FFFFFF"/>
                </a:solidFill>
                <a:uFill>
                  <a:solidFill>
                    <a:srgbClr val="FFFFFF"/>
                  </a:solidFill>
                </a:uFill>
                <a:latin typeface="Arial"/>
              </a:rPr>
              <a:t>Scarso assorbimento</a:t>
            </a:r>
            <a:endParaRPr lang="en-US" sz="2400" b="0" strike="noStrike" spc="-1">
              <a:solidFill>
                <a:srgbClr val="000000"/>
              </a:solidFill>
              <a:uFill>
                <a:solidFill>
                  <a:srgbClr val="FFFFFF"/>
                </a:solidFill>
              </a:uFill>
              <a:latin typeface="Times New Roman"/>
            </a:endParaRPr>
          </a:p>
          <a:p>
            <a:pPr marL="385560" indent="-385560">
              <a:lnSpc>
                <a:spcPct val="85000"/>
              </a:lnSpc>
              <a:spcBef>
                <a:spcPts val="598"/>
              </a:spcBef>
              <a:buClr>
                <a:srgbClr val="FFFFFF"/>
              </a:buClr>
              <a:buFont typeface="Arial"/>
              <a:buChar char="•"/>
            </a:pPr>
            <a:r>
              <a:rPr lang="it-IT" sz="2400" b="1" strike="noStrike" spc="-1">
                <a:solidFill>
                  <a:srgbClr val="FFFFFF"/>
                </a:solidFill>
                <a:uFill>
                  <a:solidFill>
                    <a:srgbClr val="FFFFFF"/>
                  </a:solidFill>
                </a:uFill>
                <a:latin typeface="Arial"/>
              </a:rPr>
              <a:t>Dose inadeguata</a:t>
            </a:r>
            <a:endParaRPr lang="en-US" sz="2400" b="0" strike="noStrike" spc="-1">
              <a:solidFill>
                <a:srgbClr val="000000"/>
              </a:solidFill>
              <a:uFill>
                <a:solidFill>
                  <a:srgbClr val="FFFFFF"/>
                </a:solidFill>
              </a:uFill>
              <a:latin typeface="Times New Roman"/>
            </a:endParaRPr>
          </a:p>
          <a:p>
            <a:pPr marL="385560" indent="-385560">
              <a:lnSpc>
                <a:spcPct val="85000"/>
              </a:lnSpc>
              <a:spcBef>
                <a:spcPts val="598"/>
              </a:spcBef>
              <a:buClr>
                <a:srgbClr val="FFFFFF"/>
              </a:buClr>
              <a:buFont typeface="Arial"/>
              <a:buChar char="•"/>
            </a:pPr>
            <a:r>
              <a:rPr lang="it-IT" sz="2400" b="1" strike="noStrike" spc="-1">
                <a:solidFill>
                  <a:srgbClr val="FFFFFF"/>
                </a:solidFill>
                <a:uFill>
                  <a:solidFill>
                    <a:srgbClr val="FFFFFF"/>
                  </a:solidFill>
                </a:uFill>
                <a:latin typeface="Arial"/>
              </a:rPr>
              <a:t>Schema di trattamento errato</a:t>
            </a:r>
            <a:endParaRPr lang="en-US" sz="2400" b="0" strike="noStrike" spc="-1">
              <a:solidFill>
                <a:srgbClr val="000000"/>
              </a:solidFill>
              <a:uFill>
                <a:solidFill>
                  <a:srgbClr val="FFFFFF"/>
                </a:solidFill>
              </a:uFill>
              <a:latin typeface="Times New Roman"/>
            </a:endParaRPr>
          </a:p>
          <a:p>
            <a:pPr marL="385560" indent="-385560">
              <a:lnSpc>
                <a:spcPct val="85000"/>
              </a:lnSpc>
              <a:spcBef>
                <a:spcPts val="598"/>
              </a:spcBef>
              <a:buClr>
                <a:srgbClr val="FFFFFF"/>
              </a:buClr>
              <a:buFont typeface="Arial"/>
              <a:buChar char="•"/>
            </a:pPr>
            <a:r>
              <a:rPr lang="it-IT" sz="2400" b="1" strike="noStrike" spc="-1">
                <a:solidFill>
                  <a:srgbClr val="FFFFFF"/>
                </a:solidFill>
                <a:uFill>
                  <a:solidFill>
                    <a:srgbClr val="FFFFFF"/>
                  </a:solidFill>
                </a:uFill>
                <a:latin typeface="Arial"/>
              </a:rPr>
              <a:t>Santuari farmacologici</a:t>
            </a:r>
            <a:endParaRPr lang="en-US" sz="2400" b="0" strike="noStrike" spc="-1">
              <a:solidFill>
                <a:srgbClr val="000000"/>
              </a:solidFill>
              <a:uFill>
                <a:solidFill>
                  <a:srgbClr val="FFFFFF"/>
                </a:solidFill>
              </a:uFill>
              <a:latin typeface="Times New Roman"/>
            </a:endParaRPr>
          </a:p>
          <a:p>
            <a:pPr marL="385560" indent="-385560">
              <a:lnSpc>
                <a:spcPct val="85000"/>
              </a:lnSpc>
              <a:spcBef>
                <a:spcPts val="550"/>
              </a:spcBef>
            </a:pPr>
            <a:r>
              <a:rPr lang="it-IT" sz="2400" b="1" strike="noStrike" spc="-1">
                <a:solidFill>
                  <a:srgbClr val="FFFFFF"/>
                </a:solidFill>
                <a:uFill>
                  <a:solidFill>
                    <a:srgbClr val="FFFFFF"/>
                  </a:solidFill>
                </a:uFill>
                <a:latin typeface="Arial"/>
              </a:rPr>
              <a:t>	</a:t>
            </a:r>
            <a:r>
              <a:rPr lang="it-IT" sz="2200" b="0" strike="noStrike" spc="-1">
                <a:solidFill>
                  <a:srgbClr val="FFFFFF"/>
                </a:solidFill>
                <a:uFill>
                  <a:solidFill>
                    <a:srgbClr val="FFFFFF"/>
                  </a:solidFill>
                </a:uFill>
                <a:latin typeface="Arial"/>
              </a:rPr>
              <a:t>(diminuita Cxt al sito bersaglio)</a:t>
            </a:r>
            <a:endParaRPr lang="en-US" sz="2200" b="0" strike="noStrike" spc="-1">
              <a:solidFill>
                <a:srgbClr val="000000"/>
              </a:solidFill>
              <a:uFill>
                <a:solidFill>
                  <a:srgbClr val="FFFFFF"/>
                </a:solidFill>
              </a:uFill>
              <a:latin typeface="Times New Roman"/>
            </a:endParaRPr>
          </a:p>
        </p:txBody>
      </p:sp>
      <p:sp>
        <p:nvSpPr>
          <p:cNvPr id="174" name="CustomShape 3"/>
          <p:cNvSpPr/>
          <p:nvPr/>
        </p:nvSpPr>
        <p:spPr>
          <a:xfrm>
            <a:off x="4924440" y="1752480"/>
            <a:ext cx="5019840" cy="2514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85560" indent="-385560">
              <a:lnSpc>
                <a:spcPct val="85000"/>
              </a:lnSpc>
              <a:spcBef>
                <a:spcPts val="598"/>
              </a:spcBef>
            </a:pPr>
            <a:r>
              <a:rPr lang="it-IT" sz="2400" b="1" strike="noStrike" spc="-1">
                <a:solidFill>
                  <a:srgbClr val="00FF00"/>
                </a:solidFill>
                <a:uFill>
                  <a:solidFill>
                    <a:srgbClr val="FFFFFF"/>
                  </a:solidFill>
                </a:uFill>
                <a:latin typeface="Arial"/>
              </a:rPr>
              <a:t>FISIOLOGICA</a:t>
            </a:r>
            <a:endParaRPr lang="en-US" sz="2400" b="0" strike="noStrike" spc="-1">
              <a:solidFill>
                <a:srgbClr val="000000"/>
              </a:solidFill>
              <a:uFill>
                <a:solidFill>
                  <a:srgbClr val="FFFFFF"/>
                </a:solidFill>
              </a:uFill>
              <a:latin typeface="Times New Roman"/>
            </a:endParaRPr>
          </a:p>
          <a:p>
            <a:pPr marL="385560" indent="-385560">
              <a:lnSpc>
                <a:spcPct val="85000"/>
              </a:lnSpc>
              <a:spcBef>
                <a:spcPts val="598"/>
              </a:spcBef>
              <a:buClr>
                <a:srgbClr val="FFFFFF"/>
              </a:buClr>
              <a:buFont typeface="Arial"/>
              <a:buChar char="•"/>
            </a:pPr>
            <a:r>
              <a:rPr lang="it-IT" sz="2400" b="1" strike="noStrike" spc="-1">
                <a:solidFill>
                  <a:srgbClr val="FFFFFF"/>
                </a:solidFill>
                <a:uFill>
                  <a:solidFill>
                    <a:srgbClr val="FFFFFF"/>
                  </a:solidFill>
                </a:uFill>
                <a:latin typeface="Arial"/>
              </a:rPr>
              <a:t>Grosso volume tumorale</a:t>
            </a:r>
            <a:endParaRPr lang="en-US" sz="2400" b="0" strike="noStrike" spc="-1">
              <a:solidFill>
                <a:srgbClr val="000000"/>
              </a:solidFill>
              <a:uFill>
                <a:solidFill>
                  <a:srgbClr val="FFFFFF"/>
                </a:solidFill>
              </a:uFill>
              <a:latin typeface="Times New Roman"/>
            </a:endParaRPr>
          </a:p>
          <a:p>
            <a:pPr marL="385560" indent="-385560">
              <a:lnSpc>
                <a:spcPct val="85000"/>
              </a:lnSpc>
              <a:spcBef>
                <a:spcPts val="550"/>
              </a:spcBef>
            </a:pPr>
            <a:r>
              <a:rPr lang="it-IT" sz="2400" b="1" strike="noStrike" spc="-1">
                <a:solidFill>
                  <a:srgbClr val="FFFFFF"/>
                </a:solidFill>
                <a:uFill>
                  <a:solidFill>
                    <a:srgbClr val="FFFFFF"/>
                  </a:solidFill>
                </a:uFill>
                <a:latin typeface="Arial"/>
              </a:rPr>
              <a:t>	</a:t>
            </a:r>
            <a:r>
              <a:rPr lang="it-IT" sz="2200" b="1" strike="noStrike" spc="-1">
                <a:solidFill>
                  <a:srgbClr val="FFFFFF"/>
                </a:solidFill>
                <a:uFill>
                  <a:solidFill>
                    <a:srgbClr val="FFFFFF"/>
                  </a:solidFill>
                </a:uFill>
                <a:latin typeface="Arial"/>
              </a:rPr>
              <a:t>(</a:t>
            </a:r>
            <a:r>
              <a:rPr lang="it-IT" sz="2200" b="0" strike="noStrike" spc="-1">
                <a:solidFill>
                  <a:srgbClr val="FFFFFF"/>
                </a:solidFill>
                <a:uFill>
                  <a:solidFill>
                    <a:srgbClr val="FFFFFF"/>
                  </a:solidFill>
                </a:uFill>
                <a:latin typeface="Arial"/>
              </a:rPr>
              <a:t>aree ipossiche o necrotiche con diminuita frazione di crescita e scarsa penetrazione del farmaco</a:t>
            </a:r>
            <a:r>
              <a:rPr lang="it-IT" sz="2200" b="1" strike="noStrike" spc="-1">
                <a:solidFill>
                  <a:srgbClr val="FFFFFF"/>
                </a:solidFill>
                <a:uFill>
                  <a:solidFill>
                    <a:srgbClr val="FFFFFF"/>
                  </a:solidFill>
                </a:uFill>
                <a:latin typeface="Arial"/>
              </a:rPr>
              <a:t>)</a:t>
            </a:r>
            <a:endParaRPr lang="en-US" sz="2200" b="0" strike="noStrike" spc="-1">
              <a:solidFill>
                <a:srgbClr val="000000"/>
              </a:solidFill>
              <a:uFill>
                <a:solidFill>
                  <a:srgbClr val="FFFFFF"/>
                </a:solidFill>
              </a:uFill>
              <a:latin typeface="Times New Roman"/>
            </a:endParaRPr>
          </a:p>
        </p:txBody>
      </p:sp>
      <p:sp>
        <p:nvSpPr>
          <p:cNvPr id="175" name="CustomShape 4"/>
          <p:cNvSpPr/>
          <p:nvPr/>
        </p:nvSpPr>
        <p:spPr>
          <a:xfrm>
            <a:off x="4943520" y="4648320"/>
            <a:ext cx="4829040" cy="1981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85560" indent="-385560">
              <a:lnSpc>
                <a:spcPct val="85000"/>
              </a:lnSpc>
              <a:spcBef>
                <a:spcPts val="598"/>
              </a:spcBef>
            </a:pPr>
            <a:r>
              <a:rPr lang="it-IT" sz="2400" b="1" strike="noStrike" spc="-1">
                <a:solidFill>
                  <a:srgbClr val="00FF00"/>
                </a:solidFill>
                <a:uFill>
                  <a:solidFill>
                    <a:srgbClr val="FFFFFF"/>
                  </a:solidFill>
                </a:uFill>
                <a:latin typeface="Arial"/>
              </a:rPr>
              <a:t>CELLULARE</a:t>
            </a:r>
            <a:endParaRPr lang="en-US" sz="2400" b="0" strike="noStrike" spc="-1">
              <a:solidFill>
                <a:srgbClr val="000000"/>
              </a:solidFill>
              <a:uFill>
                <a:solidFill>
                  <a:srgbClr val="FFFFFF"/>
                </a:solidFill>
              </a:uFill>
              <a:latin typeface="Times New Roman"/>
            </a:endParaRPr>
          </a:p>
          <a:p>
            <a:pPr marL="385560" indent="-385560">
              <a:lnSpc>
                <a:spcPct val="85000"/>
              </a:lnSpc>
              <a:spcBef>
                <a:spcPts val="598"/>
              </a:spcBef>
              <a:buClr>
                <a:srgbClr val="FFFFFF"/>
              </a:buClr>
              <a:buFont typeface="Arial"/>
              <a:buChar char="•"/>
            </a:pPr>
            <a:r>
              <a:rPr lang="it-IT" sz="2400" b="1" strike="noStrike" spc="-1">
                <a:solidFill>
                  <a:srgbClr val="FFFFFF"/>
                </a:solidFill>
                <a:uFill>
                  <a:solidFill>
                    <a:srgbClr val="FFFFFF"/>
                  </a:solidFill>
                </a:uFill>
                <a:latin typeface="Arial"/>
              </a:rPr>
              <a:t>Intrinseca</a:t>
            </a:r>
            <a:endParaRPr lang="en-US" sz="2400" b="0" strike="noStrike" spc="-1">
              <a:solidFill>
                <a:srgbClr val="000000"/>
              </a:solidFill>
              <a:uFill>
                <a:solidFill>
                  <a:srgbClr val="FFFFFF"/>
                </a:solidFill>
              </a:uFill>
              <a:latin typeface="Times New Roman"/>
            </a:endParaRPr>
          </a:p>
          <a:p>
            <a:pPr marL="385560" indent="-385560">
              <a:lnSpc>
                <a:spcPct val="85000"/>
              </a:lnSpc>
              <a:spcBef>
                <a:spcPts val="598"/>
              </a:spcBef>
              <a:buClr>
                <a:srgbClr val="FFFFFF"/>
              </a:buClr>
              <a:buFont typeface="Arial"/>
              <a:buChar char="•"/>
            </a:pPr>
            <a:r>
              <a:rPr lang="it-IT" sz="2400" b="1" strike="noStrike" spc="-1">
                <a:solidFill>
                  <a:srgbClr val="FFFFFF"/>
                </a:solidFill>
                <a:uFill>
                  <a:solidFill>
                    <a:srgbClr val="FFFFFF"/>
                  </a:solidFill>
                </a:uFill>
                <a:latin typeface="Arial"/>
              </a:rPr>
              <a:t>Acquisita </a:t>
            </a:r>
            <a:r>
              <a:rPr lang="it-IT" sz="2400" b="0" strike="noStrike" spc="-1">
                <a:solidFill>
                  <a:srgbClr val="FFFFFF"/>
                </a:solidFill>
                <a:uFill>
                  <a:solidFill>
                    <a:srgbClr val="FFFFFF"/>
                  </a:solidFill>
                </a:uFill>
                <a:latin typeface="Arial"/>
              </a:rPr>
              <a:t>– Transitoria</a:t>
            </a:r>
            <a:endParaRPr lang="en-US" sz="2400" b="0" strike="noStrike" spc="-1">
              <a:solidFill>
                <a:srgbClr val="000000"/>
              </a:solidFill>
              <a:uFill>
                <a:solidFill>
                  <a:srgbClr val="FFFFFF"/>
                </a:solidFill>
              </a:uFill>
              <a:latin typeface="Times New Roman"/>
            </a:endParaRPr>
          </a:p>
          <a:p>
            <a:pPr marL="385560" indent="-385560">
              <a:lnSpc>
                <a:spcPct val="85000"/>
              </a:lnSpc>
              <a:spcBef>
                <a:spcPts val="598"/>
              </a:spcBef>
            </a:pPr>
            <a:r>
              <a:rPr lang="it-IT" sz="2400" b="0" strike="noStrike" spc="-1">
                <a:solidFill>
                  <a:srgbClr val="FFFFFF"/>
                </a:solidFill>
                <a:uFill>
                  <a:solidFill>
                    <a:srgbClr val="FFFFFF"/>
                  </a:solidFill>
                </a:uFill>
                <a:latin typeface="Arial"/>
              </a:rPr>
              <a:t>		           –  Permanente</a:t>
            </a:r>
            <a:endParaRPr lang="en-US" sz="2400" b="0" strike="noStrike" spc="-1">
              <a:solidFill>
                <a:srgbClr val="000000"/>
              </a:solidFill>
              <a:uFill>
                <a:solidFill>
                  <a:srgbClr val="FFFFFF"/>
                </a:solidFill>
              </a:uFill>
              <a:latin typeface="Times New Roman"/>
            </a:endParaRPr>
          </a:p>
        </p:txBody>
      </p:sp>
      <p:sp>
        <p:nvSpPr>
          <p:cNvPr id="176" name="CustomShape 5"/>
          <p:cNvSpPr/>
          <p:nvPr/>
        </p:nvSpPr>
        <p:spPr>
          <a:xfrm>
            <a:off x="304920" y="1447920"/>
            <a:ext cx="9601200" cy="5105160"/>
          </a:xfrm>
          <a:prstGeom prst="rect">
            <a:avLst/>
          </a:prstGeom>
          <a:noFill/>
          <a:ln w="25560">
            <a:solidFill>
              <a:srgbClr val="FFFFFF"/>
            </a:solidFill>
            <a:miter/>
          </a:ln>
        </p:spPr>
        <p:style>
          <a:lnRef idx="0">
            <a:scrgbClr r="0" g="0" b="0"/>
          </a:lnRef>
          <a:fillRef idx="0">
            <a:scrgbClr r="0" g="0" b="0"/>
          </a:fillRef>
          <a:effectRef idx="0">
            <a:scrgbClr r="0" g="0" b="0"/>
          </a:effectRef>
          <a:fontRef idx="minor"/>
        </p:style>
      </p:sp>
      <p:sp>
        <p:nvSpPr>
          <p:cNvPr id="177" name="Line 6"/>
          <p:cNvSpPr/>
          <p:nvPr/>
        </p:nvSpPr>
        <p:spPr>
          <a:xfrm>
            <a:off x="1111320" y="1197000"/>
            <a:ext cx="8353440" cy="0"/>
          </a:xfrm>
          <a:prstGeom prst="line">
            <a:avLst/>
          </a:prstGeom>
          <a:ln w="9360">
            <a:solidFill>
              <a:srgbClr val="FFFF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116738" name="Picture 2" descr="Risultati immagini per meccanismi di resistenza antitumorali"/>
          <p:cNvPicPr>
            <a:picLocks noChangeAspect="1" noChangeArrowheads="1"/>
          </p:cNvPicPr>
          <p:nvPr/>
        </p:nvPicPr>
        <p:blipFill>
          <a:blip r:embed="rId2" cstate="print"/>
          <a:srcRect/>
          <a:stretch>
            <a:fillRect/>
          </a:stretch>
        </p:blipFill>
        <p:spPr bwMode="auto">
          <a:xfrm>
            <a:off x="607790" y="-1"/>
            <a:ext cx="9144000" cy="685800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6340320" y="101520"/>
            <a:ext cx="3826080" cy="533520"/>
          </a:xfrm>
          <a:prstGeom prst="rect">
            <a:avLst/>
          </a:prstGeom>
          <a:solidFill>
            <a:srgbClr val="00A4DE"/>
          </a:solidFill>
          <a:ln>
            <a:noFill/>
          </a:ln>
        </p:spPr>
        <p:style>
          <a:lnRef idx="0">
            <a:scrgbClr r="0" g="0" b="0"/>
          </a:lnRef>
          <a:fillRef idx="0">
            <a:scrgbClr r="0" g="0" b="0"/>
          </a:fillRef>
          <a:effectRef idx="0">
            <a:scrgbClr r="0" g="0" b="0"/>
          </a:effectRef>
          <a:fontRef idx="minor"/>
        </p:style>
      </p:sp>
      <p:sp>
        <p:nvSpPr>
          <p:cNvPr id="183" name="CustomShape 2"/>
          <p:cNvSpPr/>
          <p:nvPr/>
        </p:nvSpPr>
        <p:spPr>
          <a:xfrm>
            <a:off x="6283440" y="111240"/>
            <a:ext cx="3927240" cy="533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90000"/>
              </a:lnSpc>
            </a:pPr>
            <a:r>
              <a:rPr lang="it-IT" sz="1500" b="1" strike="noStrike" spc="-1">
                <a:solidFill>
                  <a:srgbClr val="FFFF00"/>
                </a:solidFill>
                <a:uFill>
                  <a:solidFill>
                    <a:srgbClr val="FFFFFF"/>
                  </a:solidFill>
                </a:uFill>
                <a:latin typeface="Arial"/>
              </a:rPr>
              <a:t>ACIDO FOSFONACETIL-L-ASPARTICO</a:t>
            </a:r>
            <a:endParaRPr lang="en-US" sz="15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Inibisce la biosintesi purinica</a:t>
            </a:r>
            <a:endParaRPr lang="en-US" sz="1600" b="0" strike="noStrike" spc="-1">
              <a:solidFill>
                <a:srgbClr val="000000"/>
              </a:solidFill>
              <a:uFill>
                <a:solidFill>
                  <a:srgbClr val="FFFFFF"/>
                </a:solidFill>
              </a:uFill>
              <a:latin typeface="Times New Roman"/>
            </a:endParaRPr>
          </a:p>
        </p:txBody>
      </p:sp>
      <p:sp>
        <p:nvSpPr>
          <p:cNvPr id="184" name="CustomShape 3"/>
          <p:cNvSpPr/>
          <p:nvPr/>
        </p:nvSpPr>
        <p:spPr>
          <a:xfrm>
            <a:off x="6365880" y="1450800"/>
            <a:ext cx="3789360" cy="533520"/>
          </a:xfrm>
          <a:prstGeom prst="rect">
            <a:avLst/>
          </a:prstGeom>
          <a:solidFill>
            <a:srgbClr val="00CCFF"/>
          </a:solidFill>
          <a:ln>
            <a:noFill/>
          </a:ln>
        </p:spPr>
        <p:style>
          <a:lnRef idx="0">
            <a:scrgbClr r="0" g="0" b="0"/>
          </a:lnRef>
          <a:fillRef idx="0">
            <a:scrgbClr r="0" g="0" b="0"/>
          </a:fillRef>
          <a:effectRef idx="0">
            <a:scrgbClr r="0" g="0" b="0"/>
          </a:effectRef>
          <a:fontRef idx="minor"/>
        </p:style>
      </p:sp>
      <p:sp>
        <p:nvSpPr>
          <p:cNvPr id="185" name="CustomShape 4"/>
          <p:cNvSpPr/>
          <p:nvPr/>
        </p:nvSpPr>
        <p:spPr>
          <a:xfrm>
            <a:off x="6359760" y="1452600"/>
            <a:ext cx="3865320" cy="5562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A4DE"/>
          </a:solid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90000"/>
              </a:lnSpc>
            </a:pPr>
            <a:r>
              <a:rPr lang="it-IT" sz="1600" b="1" strike="noStrike" spc="-1">
                <a:solidFill>
                  <a:srgbClr val="FFFF00"/>
                </a:solidFill>
                <a:uFill>
                  <a:solidFill>
                    <a:srgbClr val="FFFFFF"/>
                  </a:solidFill>
                </a:uFill>
                <a:latin typeface="Arial"/>
              </a:rPr>
              <a:t>5-FLUOROURACILE</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Inibisce la sintesi dell’acido timidilico</a:t>
            </a:r>
            <a:endParaRPr lang="en-US" sz="1600" b="0" strike="noStrike" spc="-1">
              <a:solidFill>
                <a:srgbClr val="000000"/>
              </a:solidFill>
              <a:uFill>
                <a:solidFill>
                  <a:srgbClr val="FFFFFF"/>
                </a:solidFill>
              </a:uFill>
              <a:latin typeface="Times New Roman"/>
            </a:endParaRPr>
          </a:p>
        </p:txBody>
      </p:sp>
      <p:sp>
        <p:nvSpPr>
          <p:cNvPr id="186" name="CustomShape 5"/>
          <p:cNvSpPr/>
          <p:nvPr/>
        </p:nvSpPr>
        <p:spPr>
          <a:xfrm>
            <a:off x="152280" y="76320"/>
            <a:ext cx="3502080" cy="533160"/>
          </a:xfrm>
          <a:prstGeom prst="rect">
            <a:avLst/>
          </a:prstGeom>
          <a:solidFill>
            <a:srgbClr val="00A4DE"/>
          </a:solidFill>
          <a:ln>
            <a:noFill/>
          </a:ln>
        </p:spPr>
        <p:style>
          <a:lnRef idx="0">
            <a:scrgbClr r="0" g="0" b="0"/>
          </a:lnRef>
          <a:fillRef idx="0">
            <a:scrgbClr r="0" g="0" b="0"/>
          </a:fillRef>
          <a:effectRef idx="0">
            <a:scrgbClr r="0" g="0" b="0"/>
          </a:effectRef>
          <a:fontRef idx="minor"/>
        </p:style>
      </p:sp>
      <p:sp>
        <p:nvSpPr>
          <p:cNvPr id="187" name="CustomShape 6"/>
          <p:cNvSpPr/>
          <p:nvPr/>
        </p:nvSpPr>
        <p:spPr>
          <a:xfrm>
            <a:off x="152280" y="711360"/>
            <a:ext cx="3502080" cy="1650960"/>
          </a:xfrm>
          <a:prstGeom prst="rect">
            <a:avLst/>
          </a:prstGeom>
          <a:solidFill>
            <a:srgbClr val="00A4DE"/>
          </a:solidFill>
          <a:ln>
            <a:noFill/>
          </a:ln>
        </p:spPr>
        <p:style>
          <a:lnRef idx="0">
            <a:scrgbClr r="0" g="0" b="0"/>
          </a:lnRef>
          <a:fillRef idx="0">
            <a:scrgbClr r="0" g="0" b="0"/>
          </a:fillRef>
          <a:effectRef idx="0">
            <a:scrgbClr r="0" g="0" b="0"/>
          </a:effectRef>
          <a:fontRef idx="minor"/>
        </p:style>
      </p:sp>
      <p:sp>
        <p:nvSpPr>
          <p:cNvPr id="188" name="CustomShape 7"/>
          <p:cNvSpPr/>
          <p:nvPr/>
        </p:nvSpPr>
        <p:spPr>
          <a:xfrm>
            <a:off x="152280" y="2463840"/>
            <a:ext cx="3502080" cy="1258920"/>
          </a:xfrm>
          <a:prstGeom prst="rect">
            <a:avLst/>
          </a:prstGeom>
          <a:solidFill>
            <a:srgbClr val="00A4DE"/>
          </a:solidFill>
          <a:ln>
            <a:noFill/>
          </a:ln>
        </p:spPr>
        <p:style>
          <a:lnRef idx="0">
            <a:scrgbClr r="0" g="0" b="0"/>
          </a:lnRef>
          <a:fillRef idx="0">
            <a:scrgbClr r="0" g="0" b="0"/>
          </a:fillRef>
          <a:effectRef idx="0">
            <a:scrgbClr r="0" g="0" b="0"/>
          </a:effectRef>
          <a:fontRef idx="minor"/>
        </p:style>
      </p:sp>
      <p:sp>
        <p:nvSpPr>
          <p:cNvPr id="189" name="CustomShape 8"/>
          <p:cNvSpPr/>
          <p:nvPr/>
        </p:nvSpPr>
        <p:spPr>
          <a:xfrm>
            <a:off x="152280" y="3811680"/>
            <a:ext cx="3502080" cy="1258920"/>
          </a:xfrm>
          <a:prstGeom prst="rect">
            <a:avLst/>
          </a:prstGeom>
          <a:solidFill>
            <a:srgbClr val="00A4DE"/>
          </a:solidFill>
          <a:ln>
            <a:noFill/>
          </a:ln>
        </p:spPr>
        <p:style>
          <a:lnRef idx="0">
            <a:scrgbClr r="0" g="0" b="0"/>
          </a:lnRef>
          <a:fillRef idx="0">
            <a:scrgbClr r="0" g="0" b="0"/>
          </a:fillRef>
          <a:effectRef idx="0">
            <a:scrgbClr r="0" g="0" b="0"/>
          </a:effectRef>
          <a:fontRef idx="minor"/>
        </p:style>
      </p:sp>
      <p:sp>
        <p:nvSpPr>
          <p:cNvPr id="190" name="CustomShape 9"/>
          <p:cNvSpPr/>
          <p:nvPr/>
        </p:nvSpPr>
        <p:spPr>
          <a:xfrm>
            <a:off x="152280" y="5181480"/>
            <a:ext cx="3502080" cy="1579680"/>
          </a:xfrm>
          <a:prstGeom prst="rect">
            <a:avLst/>
          </a:prstGeom>
          <a:solidFill>
            <a:srgbClr val="00A4DE"/>
          </a:solidFill>
          <a:ln>
            <a:noFill/>
          </a:ln>
        </p:spPr>
        <p:style>
          <a:lnRef idx="0">
            <a:scrgbClr r="0" g="0" b="0"/>
          </a:lnRef>
          <a:fillRef idx="0">
            <a:scrgbClr r="0" g="0" b="0"/>
          </a:fillRef>
          <a:effectRef idx="0">
            <a:scrgbClr r="0" g="0" b="0"/>
          </a:effectRef>
          <a:fontRef idx="minor"/>
        </p:style>
      </p:sp>
      <p:sp>
        <p:nvSpPr>
          <p:cNvPr id="191" name="CustomShape 10"/>
          <p:cNvSpPr/>
          <p:nvPr/>
        </p:nvSpPr>
        <p:spPr>
          <a:xfrm>
            <a:off x="246960" y="123840"/>
            <a:ext cx="3223800" cy="556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90000"/>
              </a:lnSpc>
            </a:pPr>
            <a:r>
              <a:rPr lang="it-IT" sz="1600" b="1" strike="noStrike" spc="-1">
                <a:solidFill>
                  <a:srgbClr val="FFFF00"/>
                </a:solidFill>
                <a:uFill>
                  <a:solidFill>
                    <a:srgbClr val="FFFFFF"/>
                  </a:solidFill>
                </a:uFill>
                <a:latin typeface="Arial"/>
              </a:rPr>
              <a:t>PENTOSTATINA</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Inibisce l’adenosina deaminasi</a:t>
            </a:r>
            <a:endParaRPr lang="en-US" sz="1600" b="0" strike="noStrike" spc="-1">
              <a:solidFill>
                <a:srgbClr val="000000"/>
              </a:solidFill>
              <a:uFill>
                <a:solidFill>
                  <a:srgbClr val="FFFFFF"/>
                </a:solidFill>
              </a:uFill>
              <a:latin typeface="Times New Roman"/>
            </a:endParaRPr>
          </a:p>
        </p:txBody>
      </p:sp>
      <p:sp>
        <p:nvSpPr>
          <p:cNvPr id="192" name="CustomShape 11"/>
          <p:cNvSpPr/>
          <p:nvPr/>
        </p:nvSpPr>
        <p:spPr>
          <a:xfrm>
            <a:off x="320760" y="839880"/>
            <a:ext cx="3077640" cy="1431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90000"/>
              </a:lnSpc>
            </a:pPr>
            <a:r>
              <a:rPr lang="it-IT" sz="1600" b="1" strike="noStrike" spc="-1">
                <a:solidFill>
                  <a:srgbClr val="FFFF00"/>
                </a:solidFill>
                <a:uFill>
                  <a:solidFill>
                    <a:srgbClr val="FFFFFF"/>
                  </a:solidFill>
                </a:uFill>
                <a:latin typeface="Arial"/>
              </a:rPr>
              <a:t>6-MERCAPTOPURINA</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00"/>
                </a:solidFill>
                <a:uFill>
                  <a:solidFill>
                    <a:srgbClr val="FFFFFF"/>
                  </a:solidFill>
                </a:uFill>
                <a:latin typeface="Arial"/>
              </a:rPr>
              <a:t>6-TIOGUANINA</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Inibisce la biosintesi</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FF"/>
                </a:solidFill>
                <a:uFill>
                  <a:solidFill>
                    <a:srgbClr val="FFFFFF"/>
                  </a:solidFill>
                </a:uFill>
                <a:latin typeface="Arial"/>
              </a:rPr>
              <a:t>dell’anello purinico</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Inibiscono le intercorversioni</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FF"/>
                </a:solidFill>
                <a:uFill>
                  <a:solidFill>
                    <a:srgbClr val="FFFFFF"/>
                  </a:solidFill>
                </a:uFill>
                <a:latin typeface="Arial"/>
              </a:rPr>
              <a:t>nucleotidiche</a:t>
            </a:r>
            <a:endParaRPr lang="en-US" sz="1600" b="0" strike="noStrike" spc="-1">
              <a:solidFill>
                <a:srgbClr val="000000"/>
              </a:solidFill>
              <a:uFill>
                <a:solidFill>
                  <a:srgbClr val="FFFFFF"/>
                </a:solidFill>
              </a:uFill>
              <a:latin typeface="Times New Roman"/>
            </a:endParaRPr>
          </a:p>
        </p:txBody>
      </p:sp>
      <p:sp>
        <p:nvSpPr>
          <p:cNvPr id="193" name="CustomShape 12"/>
          <p:cNvSpPr/>
          <p:nvPr/>
        </p:nvSpPr>
        <p:spPr>
          <a:xfrm>
            <a:off x="325440" y="5305320"/>
            <a:ext cx="3103560" cy="141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90000"/>
              </a:lnSpc>
            </a:pPr>
            <a:r>
              <a:rPr lang="it-IT" sz="1600" b="1" strike="noStrike" spc="-1">
                <a:solidFill>
                  <a:srgbClr val="FFFF00"/>
                </a:solidFill>
                <a:uFill>
                  <a:solidFill>
                    <a:srgbClr val="FFFFFF"/>
                  </a:solidFill>
                </a:uFill>
                <a:latin typeface="Arial"/>
              </a:rPr>
              <a:t>DACTINOMICINA</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00"/>
                </a:solidFill>
                <a:uFill>
                  <a:solidFill>
                    <a:srgbClr val="FFFFFF"/>
                  </a:solidFill>
                </a:uFill>
                <a:latin typeface="Arial"/>
              </a:rPr>
              <a:t>DAUNORUBICINA</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00"/>
                </a:solidFill>
                <a:uFill>
                  <a:solidFill>
                    <a:srgbClr val="FFFFFF"/>
                  </a:solidFill>
                </a:uFill>
                <a:latin typeface="Arial"/>
              </a:rPr>
              <a:t>DOXORUBICINA</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00"/>
                </a:solidFill>
                <a:uFill>
                  <a:solidFill>
                    <a:srgbClr val="FFFFFF"/>
                  </a:solidFill>
                </a:uFill>
                <a:latin typeface="Arial"/>
              </a:rPr>
              <a:t>MITOXANTRONE</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Si intercalano nel DNA</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Inibiscono la sintesi dell’RNA</a:t>
            </a:r>
            <a:endParaRPr lang="en-US" sz="1600" b="0" strike="noStrike" spc="-1">
              <a:solidFill>
                <a:srgbClr val="000000"/>
              </a:solidFill>
              <a:uFill>
                <a:solidFill>
                  <a:srgbClr val="FFFFFF"/>
                </a:solidFill>
              </a:uFill>
              <a:latin typeface="Times New Roman"/>
            </a:endParaRPr>
          </a:p>
        </p:txBody>
      </p:sp>
      <p:sp>
        <p:nvSpPr>
          <p:cNvPr id="194" name="CustomShape 13"/>
          <p:cNvSpPr/>
          <p:nvPr/>
        </p:nvSpPr>
        <p:spPr>
          <a:xfrm>
            <a:off x="534240" y="2468520"/>
            <a:ext cx="2684160" cy="1212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90000"/>
              </a:lnSpc>
            </a:pPr>
            <a:r>
              <a:rPr lang="it-IT" sz="1600" b="1" strike="noStrike" spc="-1">
                <a:solidFill>
                  <a:srgbClr val="FFFF00"/>
                </a:solidFill>
                <a:uFill>
                  <a:solidFill>
                    <a:srgbClr val="FFFFFF"/>
                  </a:solidFill>
                </a:uFill>
                <a:latin typeface="Arial"/>
              </a:rPr>
              <a:t>METOTREXATO</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Inibisce la riduzione</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FF"/>
                </a:solidFill>
                <a:uFill>
                  <a:solidFill>
                    <a:srgbClr val="FFFFFF"/>
                  </a:solidFill>
                </a:uFill>
                <a:latin typeface="Arial"/>
              </a:rPr>
              <a:t>dell’acido diidrofolico</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Blocca la sintesi purinica</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FF"/>
                </a:solidFill>
                <a:uFill>
                  <a:solidFill>
                    <a:srgbClr val="FFFFFF"/>
                  </a:solidFill>
                </a:uFill>
                <a:latin typeface="Arial"/>
              </a:rPr>
              <a:t>e dell’acido timidilico</a:t>
            </a:r>
            <a:endParaRPr lang="en-US" sz="1600" b="0" strike="noStrike" spc="-1">
              <a:solidFill>
                <a:srgbClr val="000000"/>
              </a:solidFill>
              <a:uFill>
                <a:solidFill>
                  <a:srgbClr val="FFFFFF"/>
                </a:solidFill>
              </a:uFill>
              <a:latin typeface="Times New Roman"/>
            </a:endParaRPr>
          </a:p>
        </p:txBody>
      </p:sp>
      <p:sp>
        <p:nvSpPr>
          <p:cNvPr id="195" name="CustomShape 14"/>
          <p:cNvSpPr/>
          <p:nvPr/>
        </p:nvSpPr>
        <p:spPr>
          <a:xfrm>
            <a:off x="641880" y="3881520"/>
            <a:ext cx="2521440" cy="1212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90000"/>
              </a:lnSpc>
            </a:pPr>
            <a:r>
              <a:rPr lang="it-IT" sz="1600" b="1" strike="noStrike" spc="-1">
                <a:solidFill>
                  <a:srgbClr val="FFFF00"/>
                </a:solidFill>
                <a:uFill>
                  <a:solidFill>
                    <a:srgbClr val="FFFFFF"/>
                  </a:solidFill>
                </a:uFill>
                <a:latin typeface="Arial"/>
              </a:rPr>
              <a:t>BLEOMICINA</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00"/>
                </a:solidFill>
                <a:uFill>
                  <a:solidFill>
                    <a:srgbClr val="FFFFFF"/>
                  </a:solidFill>
                </a:uFill>
                <a:latin typeface="Arial"/>
              </a:rPr>
              <a:t>ETOPOSIDE</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00"/>
                </a:solidFill>
                <a:uFill>
                  <a:solidFill>
                    <a:srgbClr val="FFFFFF"/>
                  </a:solidFill>
                </a:uFill>
                <a:latin typeface="Arial"/>
              </a:rPr>
              <a:t>TENIPOSIDE</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Danneggiano il DNA e </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FF"/>
                </a:solidFill>
                <a:uFill>
                  <a:solidFill>
                    <a:srgbClr val="FFFFFF"/>
                  </a:solidFill>
                </a:uFill>
                <a:latin typeface="Arial"/>
              </a:rPr>
              <a:t>ne impediscono il riparo</a:t>
            </a:r>
            <a:endParaRPr lang="en-US" sz="1600" b="0" strike="noStrike" spc="-1">
              <a:solidFill>
                <a:srgbClr val="000000"/>
              </a:solidFill>
              <a:uFill>
                <a:solidFill>
                  <a:srgbClr val="FFFFFF"/>
                </a:solidFill>
              </a:uFill>
              <a:latin typeface="Times New Roman"/>
            </a:endParaRPr>
          </a:p>
        </p:txBody>
      </p:sp>
      <p:sp>
        <p:nvSpPr>
          <p:cNvPr id="196" name="CustomShape 15"/>
          <p:cNvSpPr/>
          <p:nvPr/>
        </p:nvSpPr>
        <p:spPr>
          <a:xfrm>
            <a:off x="6365880" y="787320"/>
            <a:ext cx="3789360" cy="533520"/>
          </a:xfrm>
          <a:prstGeom prst="rect">
            <a:avLst/>
          </a:prstGeom>
          <a:solidFill>
            <a:srgbClr val="00CCFF"/>
          </a:solidFill>
          <a:ln>
            <a:noFill/>
          </a:ln>
        </p:spPr>
        <p:style>
          <a:lnRef idx="0">
            <a:scrgbClr r="0" g="0" b="0"/>
          </a:lnRef>
          <a:fillRef idx="0">
            <a:scrgbClr r="0" g="0" b="0"/>
          </a:fillRef>
          <a:effectRef idx="0">
            <a:scrgbClr r="0" g="0" b="0"/>
          </a:effectRef>
          <a:fontRef idx="minor"/>
        </p:style>
      </p:sp>
      <p:sp>
        <p:nvSpPr>
          <p:cNvPr id="197" name="CustomShape 16"/>
          <p:cNvSpPr/>
          <p:nvPr/>
        </p:nvSpPr>
        <p:spPr>
          <a:xfrm>
            <a:off x="6369120" y="4826160"/>
            <a:ext cx="3789360" cy="1879560"/>
          </a:xfrm>
          <a:prstGeom prst="rect">
            <a:avLst/>
          </a:prstGeom>
          <a:solidFill>
            <a:srgbClr val="00A4DE"/>
          </a:solidFill>
          <a:ln>
            <a:noFill/>
          </a:ln>
        </p:spPr>
        <p:style>
          <a:lnRef idx="0">
            <a:scrgbClr r="0" g="0" b="0"/>
          </a:lnRef>
          <a:fillRef idx="0">
            <a:scrgbClr r="0" g="0" b="0"/>
          </a:fillRef>
          <a:effectRef idx="0">
            <a:scrgbClr r="0" g="0" b="0"/>
          </a:effectRef>
          <a:fontRef idx="minor"/>
        </p:style>
      </p:sp>
      <p:sp>
        <p:nvSpPr>
          <p:cNvPr id="198" name="CustomShape 17"/>
          <p:cNvSpPr/>
          <p:nvPr/>
        </p:nvSpPr>
        <p:spPr>
          <a:xfrm>
            <a:off x="6384960" y="2158920"/>
            <a:ext cx="3789360" cy="2554200"/>
          </a:xfrm>
          <a:prstGeom prst="rect">
            <a:avLst/>
          </a:prstGeom>
          <a:solidFill>
            <a:srgbClr val="00A4DE"/>
          </a:solidFill>
          <a:ln>
            <a:noFill/>
          </a:ln>
        </p:spPr>
        <p:style>
          <a:lnRef idx="0">
            <a:scrgbClr r="0" g="0" b="0"/>
          </a:lnRef>
          <a:fillRef idx="0">
            <a:scrgbClr r="0" g="0" b="0"/>
          </a:fillRef>
          <a:effectRef idx="0">
            <a:scrgbClr r="0" g="0" b="0"/>
          </a:effectRef>
          <a:fontRef idx="minor"/>
        </p:style>
      </p:sp>
      <p:sp>
        <p:nvSpPr>
          <p:cNvPr id="199" name="CustomShape 18"/>
          <p:cNvSpPr/>
          <p:nvPr/>
        </p:nvSpPr>
        <p:spPr>
          <a:xfrm>
            <a:off x="6476760" y="766800"/>
            <a:ext cx="3594240" cy="5562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A4DE"/>
          </a:solid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90000"/>
              </a:lnSpc>
            </a:pPr>
            <a:r>
              <a:rPr lang="it-IT" sz="1600" b="1" strike="noStrike" spc="-1">
                <a:solidFill>
                  <a:srgbClr val="FFFF00"/>
                </a:solidFill>
                <a:uFill>
                  <a:solidFill>
                    <a:srgbClr val="FFFFFF"/>
                  </a:solidFill>
                </a:uFill>
                <a:latin typeface="Arial"/>
              </a:rPr>
              <a:t>IDROXIUREA</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Inibisce la ribonucleotide reduttasi</a:t>
            </a:r>
            <a:endParaRPr lang="en-US" sz="1600" b="0" strike="noStrike" spc="-1">
              <a:solidFill>
                <a:srgbClr val="000000"/>
              </a:solidFill>
              <a:uFill>
                <a:solidFill>
                  <a:srgbClr val="FFFFFF"/>
                </a:solidFill>
              </a:uFill>
              <a:latin typeface="Times New Roman"/>
            </a:endParaRPr>
          </a:p>
        </p:txBody>
      </p:sp>
      <p:sp>
        <p:nvSpPr>
          <p:cNvPr id="200" name="CustomShape 19"/>
          <p:cNvSpPr/>
          <p:nvPr/>
        </p:nvSpPr>
        <p:spPr>
          <a:xfrm>
            <a:off x="6583320" y="2209680"/>
            <a:ext cx="3333960" cy="2380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0000"/>
              </a:lnSpc>
            </a:pPr>
            <a:r>
              <a:rPr lang="it-IT" sz="1500" b="1" strike="noStrike" spc="-1">
                <a:solidFill>
                  <a:srgbClr val="FFFF00"/>
                </a:solidFill>
                <a:uFill>
                  <a:solidFill>
                    <a:srgbClr val="FFFFFF"/>
                  </a:solidFill>
                </a:uFill>
                <a:latin typeface="Arial"/>
              </a:rPr>
              <a:t>CITARABINA</a:t>
            </a:r>
            <a:endParaRPr lang="en-US" sz="1500" b="0" strike="noStrike" spc="-1">
              <a:solidFill>
                <a:srgbClr val="000000"/>
              </a:solidFill>
              <a:uFill>
                <a:solidFill>
                  <a:srgbClr val="FFFFFF"/>
                </a:solidFill>
              </a:uFill>
              <a:latin typeface="Times New Roman"/>
            </a:endParaRPr>
          </a:p>
          <a:p>
            <a:pPr algn="ctr">
              <a:lnSpc>
                <a:spcPct val="90000"/>
              </a:lnSpc>
            </a:pPr>
            <a:r>
              <a:rPr lang="it-IT" sz="1500" b="1" strike="noStrike" spc="-1">
                <a:solidFill>
                  <a:srgbClr val="FFFF00"/>
                </a:solidFill>
                <a:uFill>
                  <a:solidFill>
                    <a:srgbClr val="FFFFFF"/>
                  </a:solidFill>
                </a:uFill>
                <a:latin typeface="Arial"/>
              </a:rPr>
              <a:t>FLUDARABINA</a:t>
            </a:r>
            <a:endParaRPr lang="en-US" sz="1500" b="0" strike="noStrike" spc="-1">
              <a:solidFill>
                <a:srgbClr val="000000"/>
              </a:solidFill>
              <a:uFill>
                <a:solidFill>
                  <a:srgbClr val="FFFFFF"/>
                </a:solidFill>
              </a:uFill>
              <a:latin typeface="Times New Roman"/>
            </a:endParaRPr>
          </a:p>
          <a:p>
            <a:pPr algn="ctr">
              <a:lnSpc>
                <a:spcPct val="90000"/>
              </a:lnSpc>
            </a:pPr>
            <a:r>
              <a:rPr lang="it-IT" sz="1500" b="1" strike="noStrike" spc="-1">
                <a:solidFill>
                  <a:srgbClr val="FFFF00"/>
                </a:solidFill>
                <a:uFill>
                  <a:solidFill>
                    <a:srgbClr val="FFFFFF"/>
                  </a:solidFill>
                </a:uFill>
                <a:latin typeface="Arial"/>
              </a:rPr>
              <a:t>2-CLORODEOXIADENINOSINA</a:t>
            </a:r>
            <a:endParaRPr lang="en-US" sz="15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500" b="1" strike="noStrike" spc="-1">
                <a:solidFill>
                  <a:srgbClr val="FFFFFF"/>
                </a:solidFill>
                <a:uFill>
                  <a:solidFill>
                    <a:srgbClr val="FFFFFF"/>
                  </a:solidFill>
                </a:uFill>
                <a:latin typeface="Arial"/>
              </a:rPr>
              <a:t>Inibiscono la sintesi del DNA</a:t>
            </a:r>
            <a:endParaRPr lang="en-US" sz="15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endParaRPr lang="en-US" sz="1500" b="0" strike="noStrike" spc="-1">
              <a:solidFill>
                <a:srgbClr val="000000"/>
              </a:solidFill>
              <a:uFill>
                <a:solidFill>
                  <a:srgbClr val="FFFFFF"/>
                </a:solidFill>
              </a:uFill>
              <a:latin typeface="Times New Roman"/>
            </a:endParaRPr>
          </a:p>
          <a:p>
            <a:pPr algn="ctr">
              <a:lnSpc>
                <a:spcPct val="90000"/>
              </a:lnSpc>
            </a:pPr>
            <a:r>
              <a:rPr lang="it-IT" sz="1500" b="1" strike="noStrike" spc="-1">
                <a:solidFill>
                  <a:srgbClr val="FFFF00"/>
                </a:solidFill>
                <a:uFill>
                  <a:solidFill>
                    <a:srgbClr val="FFFFFF"/>
                  </a:solidFill>
                </a:uFill>
                <a:latin typeface="Arial"/>
              </a:rPr>
              <a:t>AGENTI ALCHILANTI</a:t>
            </a:r>
            <a:endParaRPr lang="en-US" sz="1500" b="0" strike="noStrike" spc="-1">
              <a:solidFill>
                <a:srgbClr val="000000"/>
              </a:solidFill>
              <a:uFill>
                <a:solidFill>
                  <a:srgbClr val="FFFFFF"/>
                </a:solidFill>
              </a:uFill>
              <a:latin typeface="Times New Roman"/>
            </a:endParaRPr>
          </a:p>
          <a:p>
            <a:pPr algn="ctr">
              <a:lnSpc>
                <a:spcPct val="90000"/>
              </a:lnSpc>
            </a:pPr>
            <a:r>
              <a:rPr lang="it-IT" sz="1500" b="1" strike="noStrike" spc="-1">
                <a:solidFill>
                  <a:srgbClr val="FFFF00"/>
                </a:solidFill>
                <a:uFill>
                  <a:solidFill>
                    <a:srgbClr val="FFFFFF"/>
                  </a:solidFill>
                </a:uFill>
                <a:latin typeface="Arial"/>
              </a:rPr>
              <a:t>MITOMICINA C</a:t>
            </a:r>
            <a:endParaRPr lang="en-US" sz="1500" b="0" strike="noStrike" spc="-1">
              <a:solidFill>
                <a:srgbClr val="000000"/>
              </a:solidFill>
              <a:uFill>
                <a:solidFill>
                  <a:srgbClr val="FFFFFF"/>
                </a:solidFill>
              </a:uFill>
              <a:latin typeface="Times New Roman"/>
            </a:endParaRPr>
          </a:p>
          <a:p>
            <a:pPr algn="ctr">
              <a:lnSpc>
                <a:spcPct val="90000"/>
              </a:lnSpc>
            </a:pPr>
            <a:r>
              <a:rPr lang="it-IT" sz="1500" b="1" strike="noStrike" spc="-1">
                <a:solidFill>
                  <a:srgbClr val="FFFF00"/>
                </a:solidFill>
                <a:uFill>
                  <a:solidFill>
                    <a:srgbClr val="FFFFFF"/>
                  </a:solidFill>
                </a:uFill>
                <a:latin typeface="Arial"/>
              </a:rPr>
              <a:t>CISPLATINO</a:t>
            </a:r>
            <a:endParaRPr lang="en-US" sz="1500" b="0" strike="noStrike" spc="-1">
              <a:solidFill>
                <a:srgbClr val="000000"/>
              </a:solidFill>
              <a:uFill>
                <a:solidFill>
                  <a:srgbClr val="FFFFFF"/>
                </a:solidFill>
              </a:uFill>
              <a:latin typeface="Times New Roman"/>
            </a:endParaRPr>
          </a:p>
          <a:p>
            <a:pPr algn="ctr">
              <a:lnSpc>
                <a:spcPct val="90000"/>
              </a:lnSpc>
            </a:pPr>
            <a:r>
              <a:rPr lang="it-IT" sz="1500" b="1" strike="noStrike" spc="-1">
                <a:solidFill>
                  <a:srgbClr val="FFFF00"/>
                </a:solidFill>
                <a:uFill>
                  <a:solidFill>
                    <a:srgbClr val="FFFFFF"/>
                  </a:solidFill>
                </a:uFill>
                <a:latin typeface="Arial"/>
              </a:rPr>
              <a:t>PROCARBAZINA</a:t>
            </a:r>
            <a:endParaRPr lang="en-US" sz="1500" b="0" strike="noStrike" spc="-1">
              <a:solidFill>
                <a:srgbClr val="000000"/>
              </a:solidFill>
              <a:uFill>
                <a:solidFill>
                  <a:srgbClr val="FFFFFF"/>
                </a:solidFill>
              </a:uFill>
              <a:latin typeface="Times New Roman"/>
            </a:endParaRPr>
          </a:p>
          <a:p>
            <a:pPr algn="ctr">
              <a:lnSpc>
                <a:spcPct val="90000"/>
              </a:lnSpc>
            </a:pPr>
            <a:r>
              <a:rPr lang="it-IT" sz="1500" b="1" strike="noStrike" spc="-1">
                <a:solidFill>
                  <a:srgbClr val="FFFF00"/>
                </a:solidFill>
                <a:uFill>
                  <a:solidFill>
                    <a:srgbClr val="FFFFFF"/>
                  </a:solidFill>
                </a:uFill>
                <a:latin typeface="Arial"/>
              </a:rPr>
              <a:t>DACARBAZINA</a:t>
            </a:r>
            <a:endParaRPr lang="en-US" sz="15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500" b="1" strike="noStrike" spc="-1">
                <a:solidFill>
                  <a:srgbClr val="FFFFFF"/>
                </a:solidFill>
                <a:uFill>
                  <a:solidFill>
                    <a:srgbClr val="FFFFFF"/>
                  </a:solidFill>
                </a:uFill>
                <a:latin typeface="Arial"/>
              </a:rPr>
              <a:t>Formano addotti con il DNA</a:t>
            </a:r>
            <a:endParaRPr lang="en-US" sz="1500" b="0" strike="noStrike" spc="-1">
              <a:solidFill>
                <a:srgbClr val="000000"/>
              </a:solidFill>
              <a:uFill>
                <a:solidFill>
                  <a:srgbClr val="FFFFFF"/>
                </a:solidFill>
              </a:uFill>
              <a:latin typeface="Times New Roman"/>
            </a:endParaRPr>
          </a:p>
        </p:txBody>
      </p:sp>
      <p:sp>
        <p:nvSpPr>
          <p:cNvPr id="201" name="CustomShape 20"/>
          <p:cNvSpPr/>
          <p:nvPr/>
        </p:nvSpPr>
        <p:spPr>
          <a:xfrm>
            <a:off x="6937560" y="4881600"/>
            <a:ext cx="2774160" cy="1869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90000"/>
              </a:lnSpc>
            </a:pPr>
            <a:r>
              <a:rPr lang="it-IT" sz="1600" b="1" strike="noStrike" spc="-1">
                <a:solidFill>
                  <a:srgbClr val="FFFF00"/>
                </a:solidFill>
                <a:uFill>
                  <a:solidFill>
                    <a:srgbClr val="FFFFFF"/>
                  </a:solidFill>
                </a:uFill>
                <a:latin typeface="Arial"/>
              </a:rPr>
              <a:t>L-ASPARAGINASI</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Deamina l’asparagina</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Inibisce la sintesi proteica</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00"/>
                </a:solidFill>
                <a:uFill>
                  <a:solidFill>
                    <a:srgbClr val="FFFFFF"/>
                  </a:solidFill>
                </a:uFill>
                <a:latin typeface="Arial"/>
              </a:rPr>
              <a:t>PACLITAXEL</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00"/>
                </a:solidFill>
                <a:uFill>
                  <a:solidFill>
                    <a:srgbClr val="FFFFFF"/>
                  </a:solidFill>
                </a:uFill>
                <a:latin typeface="Arial"/>
              </a:rPr>
              <a:t>ALCALOIDI DELLA VINCA</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00"/>
                </a:solidFill>
                <a:uFill>
                  <a:solidFill>
                    <a:srgbClr val="FFFFFF"/>
                  </a:solidFill>
                </a:uFill>
                <a:latin typeface="Arial"/>
              </a:rPr>
              <a:t>COLCHICINA</a:t>
            </a:r>
            <a:endParaRPr lang="en-US" sz="1600" b="0" strike="noStrike" spc="-1">
              <a:solidFill>
                <a:srgbClr val="000000"/>
              </a:solidFill>
              <a:uFill>
                <a:solidFill>
                  <a:srgbClr val="FFFFFF"/>
                </a:solidFill>
              </a:uFill>
              <a:latin typeface="Times New Roman"/>
            </a:endParaRPr>
          </a:p>
          <a:p>
            <a:pPr algn="ctr">
              <a:lnSpc>
                <a:spcPct val="90000"/>
              </a:lnSpc>
              <a:buClr>
                <a:srgbClr val="FFFFFF"/>
              </a:buClr>
              <a:buFont typeface="Arial"/>
              <a:buChar char="•"/>
            </a:pPr>
            <a:r>
              <a:rPr lang="it-IT" sz="1600" b="1" strike="noStrike" spc="-1">
                <a:solidFill>
                  <a:srgbClr val="FFFFFF"/>
                </a:solidFill>
                <a:uFill>
                  <a:solidFill>
                    <a:srgbClr val="FFFFFF"/>
                  </a:solidFill>
                </a:uFill>
                <a:latin typeface="Arial"/>
              </a:rPr>
              <a:t>Inibiscono le funzioni dei </a:t>
            </a:r>
            <a:endParaRPr lang="en-US" sz="1600" b="0" strike="noStrike" spc="-1">
              <a:solidFill>
                <a:srgbClr val="000000"/>
              </a:solidFill>
              <a:uFill>
                <a:solidFill>
                  <a:srgbClr val="FFFFFF"/>
                </a:solidFill>
              </a:uFill>
              <a:latin typeface="Times New Roman"/>
            </a:endParaRPr>
          </a:p>
          <a:p>
            <a:pPr algn="ctr">
              <a:lnSpc>
                <a:spcPct val="90000"/>
              </a:lnSpc>
            </a:pPr>
            <a:r>
              <a:rPr lang="it-IT" sz="1600" b="1" strike="noStrike" spc="-1">
                <a:solidFill>
                  <a:srgbClr val="FFFFFF"/>
                </a:solidFill>
                <a:uFill>
                  <a:solidFill>
                    <a:srgbClr val="FFFFFF"/>
                  </a:solidFill>
                </a:uFill>
                <a:latin typeface="Arial"/>
              </a:rPr>
              <a:t>microtubuli</a:t>
            </a:r>
            <a:endParaRPr lang="en-US" sz="1600" b="0" strike="noStrike" spc="-1">
              <a:solidFill>
                <a:srgbClr val="000000"/>
              </a:solidFill>
              <a:uFill>
                <a:solidFill>
                  <a:srgbClr val="FFFFFF"/>
                </a:solidFill>
              </a:uFill>
              <a:latin typeface="Times New Roman"/>
            </a:endParaRPr>
          </a:p>
        </p:txBody>
      </p:sp>
      <p:sp>
        <p:nvSpPr>
          <p:cNvPr id="202" name="CustomShape 21"/>
          <p:cNvSpPr/>
          <p:nvPr/>
        </p:nvSpPr>
        <p:spPr>
          <a:xfrm>
            <a:off x="4800600" y="1803240"/>
            <a:ext cx="457200" cy="561960"/>
          </a:xfrm>
          <a:custGeom>
            <a:avLst/>
            <a:gdLst/>
            <a:ahLst/>
            <a:cxnLst/>
            <a:rect l="0" t="0" r="r" b="b"/>
            <a:pathLst>
              <a:path w="1272" h="1563">
                <a:moveTo>
                  <a:pt x="317" y="0"/>
                </a:moveTo>
                <a:lnTo>
                  <a:pt x="317" y="1171"/>
                </a:lnTo>
                <a:lnTo>
                  <a:pt x="0" y="1171"/>
                </a:lnTo>
                <a:lnTo>
                  <a:pt x="635" y="1562"/>
                </a:lnTo>
                <a:lnTo>
                  <a:pt x="1271" y="1171"/>
                </a:lnTo>
                <a:lnTo>
                  <a:pt x="953" y="1171"/>
                </a:lnTo>
                <a:lnTo>
                  <a:pt x="953" y="0"/>
                </a:lnTo>
                <a:lnTo>
                  <a:pt x="317" y="0"/>
                </a:lnTo>
              </a:path>
            </a:pathLst>
          </a:custGeom>
          <a:solidFill>
            <a:srgbClr val="FF00FF"/>
          </a:solidFill>
          <a:ln w="9360">
            <a:solidFill>
              <a:srgbClr val="FF00FF"/>
            </a:solidFill>
            <a:miter/>
          </a:ln>
        </p:spPr>
        <p:style>
          <a:lnRef idx="0">
            <a:scrgbClr r="0" g="0" b="0"/>
          </a:lnRef>
          <a:fillRef idx="0">
            <a:scrgbClr r="0" g="0" b="0"/>
          </a:fillRef>
          <a:effectRef idx="0">
            <a:scrgbClr r="0" g="0" b="0"/>
          </a:effectRef>
          <a:fontRef idx="minor"/>
        </p:style>
      </p:sp>
      <p:sp>
        <p:nvSpPr>
          <p:cNvPr id="203" name="CustomShape 22"/>
          <p:cNvSpPr/>
          <p:nvPr/>
        </p:nvSpPr>
        <p:spPr>
          <a:xfrm>
            <a:off x="4800600" y="2816280"/>
            <a:ext cx="457200" cy="561960"/>
          </a:xfrm>
          <a:custGeom>
            <a:avLst/>
            <a:gdLst/>
            <a:ahLst/>
            <a:cxnLst/>
            <a:rect l="0" t="0" r="r" b="b"/>
            <a:pathLst>
              <a:path w="1272" h="1563">
                <a:moveTo>
                  <a:pt x="317" y="0"/>
                </a:moveTo>
                <a:lnTo>
                  <a:pt x="317" y="1171"/>
                </a:lnTo>
                <a:lnTo>
                  <a:pt x="0" y="1171"/>
                </a:lnTo>
                <a:lnTo>
                  <a:pt x="635" y="1562"/>
                </a:lnTo>
                <a:lnTo>
                  <a:pt x="1271" y="1171"/>
                </a:lnTo>
                <a:lnTo>
                  <a:pt x="953" y="1171"/>
                </a:lnTo>
                <a:lnTo>
                  <a:pt x="953" y="0"/>
                </a:lnTo>
                <a:lnTo>
                  <a:pt x="317" y="0"/>
                </a:lnTo>
              </a:path>
            </a:pathLst>
          </a:custGeom>
          <a:solidFill>
            <a:srgbClr val="FF00FF"/>
          </a:solidFill>
          <a:ln w="9360">
            <a:solidFill>
              <a:srgbClr val="FF00FF"/>
            </a:solidFill>
            <a:miter/>
          </a:ln>
        </p:spPr>
        <p:style>
          <a:lnRef idx="0">
            <a:scrgbClr r="0" g="0" b="0"/>
          </a:lnRef>
          <a:fillRef idx="0">
            <a:scrgbClr r="0" g="0" b="0"/>
          </a:fillRef>
          <a:effectRef idx="0">
            <a:scrgbClr r="0" g="0" b="0"/>
          </a:effectRef>
          <a:fontRef idx="minor"/>
        </p:style>
      </p:sp>
      <p:sp>
        <p:nvSpPr>
          <p:cNvPr id="204" name="CustomShape 23"/>
          <p:cNvSpPr/>
          <p:nvPr/>
        </p:nvSpPr>
        <p:spPr>
          <a:xfrm>
            <a:off x="4800600" y="3832200"/>
            <a:ext cx="457200" cy="561960"/>
          </a:xfrm>
          <a:custGeom>
            <a:avLst/>
            <a:gdLst/>
            <a:ahLst/>
            <a:cxnLst/>
            <a:rect l="0" t="0" r="r" b="b"/>
            <a:pathLst>
              <a:path w="1272" h="1563">
                <a:moveTo>
                  <a:pt x="317" y="0"/>
                </a:moveTo>
                <a:lnTo>
                  <a:pt x="317" y="1171"/>
                </a:lnTo>
                <a:lnTo>
                  <a:pt x="0" y="1171"/>
                </a:lnTo>
                <a:lnTo>
                  <a:pt x="635" y="1562"/>
                </a:lnTo>
                <a:lnTo>
                  <a:pt x="1271" y="1171"/>
                </a:lnTo>
                <a:lnTo>
                  <a:pt x="953" y="1171"/>
                </a:lnTo>
                <a:lnTo>
                  <a:pt x="953" y="0"/>
                </a:lnTo>
                <a:lnTo>
                  <a:pt x="317" y="0"/>
                </a:lnTo>
              </a:path>
            </a:pathLst>
          </a:custGeom>
          <a:solidFill>
            <a:srgbClr val="FF00FF"/>
          </a:solidFill>
          <a:ln w="9360">
            <a:solidFill>
              <a:srgbClr val="FF00FF"/>
            </a:solidFill>
            <a:miter/>
          </a:ln>
        </p:spPr>
        <p:style>
          <a:lnRef idx="0">
            <a:scrgbClr r="0" g="0" b="0"/>
          </a:lnRef>
          <a:fillRef idx="0">
            <a:scrgbClr r="0" g="0" b="0"/>
          </a:fillRef>
          <a:effectRef idx="0">
            <a:scrgbClr r="0" g="0" b="0"/>
          </a:effectRef>
          <a:fontRef idx="minor"/>
        </p:style>
      </p:sp>
      <p:sp>
        <p:nvSpPr>
          <p:cNvPr id="205" name="CustomShape 24"/>
          <p:cNvSpPr/>
          <p:nvPr/>
        </p:nvSpPr>
        <p:spPr>
          <a:xfrm>
            <a:off x="4800600" y="5254560"/>
            <a:ext cx="457200" cy="561960"/>
          </a:xfrm>
          <a:custGeom>
            <a:avLst/>
            <a:gdLst/>
            <a:ahLst/>
            <a:cxnLst/>
            <a:rect l="0" t="0" r="r" b="b"/>
            <a:pathLst>
              <a:path w="1272" h="1563">
                <a:moveTo>
                  <a:pt x="317" y="0"/>
                </a:moveTo>
                <a:lnTo>
                  <a:pt x="317" y="1171"/>
                </a:lnTo>
                <a:lnTo>
                  <a:pt x="0" y="1171"/>
                </a:lnTo>
                <a:lnTo>
                  <a:pt x="635" y="1562"/>
                </a:lnTo>
                <a:lnTo>
                  <a:pt x="1271" y="1171"/>
                </a:lnTo>
                <a:lnTo>
                  <a:pt x="953" y="1171"/>
                </a:lnTo>
                <a:lnTo>
                  <a:pt x="953" y="0"/>
                </a:lnTo>
                <a:lnTo>
                  <a:pt x="317" y="0"/>
                </a:lnTo>
              </a:path>
            </a:pathLst>
          </a:custGeom>
          <a:solidFill>
            <a:srgbClr val="FF00FF"/>
          </a:solidFill>
          <a:ln w="9360">
            <a:solidFill>
              <a:srgbClr val="FF00FF"/>
            </a:solidFill>
            <a:miter/>
          </a:ln>
        </p:spPr>
        <p:style>
          <a:lnRef idx="0">
            <a:scrgbClr r="0" g="0" b="0"/>
          </a:lnRef>
          <a:fillRef idx="0">
            <a:scrgbClr r="0" g="0" b="0"/>
          </a:fillRef>
          <a:effectRef idx="0">
            <a:scrgbClr r="0" g="0" b="0"/>
          </a:effectRef>
          <a:fontRef idx="minor"/>
        </p:style>
      </p:sp>
      <p:sp>
        <p:nvSpPr>
          <p:cNvPr id="206" name="CustomShape 25"/>
          <p:cNvSpPr/>
          <p:nvPr/>
        </p:nvSpPr>
        <p:spPr>
          <a:xfrm rot="18919800">
            <a:off x="5562720" y="5915160"/>
            <a:ext cx="457200" cy="561960"/>
          </a:xfrm>
          <a:custGeom>
            <a:avLst/>
            <a:gdLst/>
            <a:ahLst/>
            <a:cxnLst/>
            <a:rect l="0" t="0" r="r" b="b"/>
            <a:pathLst>
              <a:path w="1272" h="1563">
                <a:moveTo>
                  <a:pt x="316" y="1"/>
                </a:moveTo>
                <a:lnTo>
                  <a:pt x="317" y="1172"/>
                </a:lnTo>
                <a:lnTo>
                  <a:pt x="0" y="1172"/>
                </a:lnTo>
                <a:lnTo>
                  <a:pt x="636" y="1562"/>
                </a:lnTo>
                <a:lnTo>
                  <a:pt x="1271" y="1170"/>
                </a:lnTo>
                <a:lnTo>
                  <a:pt x="953" y="1171"/>
                </a:lnTo>
                <a:lnTo>
                  <a:pt x="952" y="0"/>
                </a:lnTo>
                <a:lnTo>
                  <a:pt x="316" y="1"/>
                </a:lnTo>
              </a:path>
            </a:pathLst>
          </a:custGeom>
          <a:solidFill>
            <a:srgbClr val="FF00FF"/>
          </a:solidFill>
          <a:ln w="9360">
            <a:solidFill>
              <a:srgbClr val="FF00FF"/>
            </a:solidFill>
            <a:miter/>
          </a:ln>
        </p:spPr>
        <p:style>
          <a:lnRef idx="0">
            <a:scrgbClr r="0" g="0" b="0"/>
          </a:lnRef>
          <a:fillRef idx="0">
            <a:scrgbClr r="0" g="0" b="0"/>
          </a:fillRef>
          <a:effectRef idx="0">
            <a:scrgbClr r="0" g="0" b="0"/>
          </a:effectRef>
          <a:fontRef idx="minor"/>
        </p:style>
      </p:sp>
      <p:sp>
        <p:nvSpPr>
          <p:cNvPr id="207" name="CustomShape 26"/>
          <p:cNvSpPr/>
          <p:nvPr/>
        </p:nvSpPr>
        <p:spPr>
          <a:xfrm rot="18919800">
            <a:off x="4191120" y="609480"/>
            <a:ext cx="457200" cy="561960"/>
          </a:xfrm>
          <a:custGeom>
            <a:avLst/>
            <a:gdLst/>
            <a:ahLst/>
            <a:cxnLst/>
            <a:rect l="0" t="0" r="r" b="b"/>
            <a:pathLst>
              <a:path w="1271" h="1563">
                <a:moveTo>
                  <a:pt x="315" y="1"/>
                </a:moveTo>
                <a:lnTo>
                  <a:pt x="317" y="1172"/>
                </a:lnTo>
                <a:lnTo>
                  <a:pt x="0" y="1172"/>
                </a:lnTo>
                <a:lnTo>
                  <a:pt x="635" y="1562"/>
                </a:lnTo>
                <a:lnTo>
                  <a:pt x="1270" y="1170"/>
                </a:lnTo>
                <a:lnTo>
                  <a:pt x="952" y="1171"/>
                </a:lnTo>
                <a:lnTo>
                  <a:pt x="951" y="0"/>
                </a:lnTo>
                <a:lnTo>
                  <a:pt x="315" y="1"/>
                </a:lnTo>
              </a:path>
            </a:pathLst>
          </a:custGeom>
          <a:solidFill>
            <a:srgbClr val="FF00FF"/>
          </a:solidFill>
          <a:ln w="9360">
            <a:solidFill>
              <a:srgbClr val="FF00FF"/>
            </a:solidFill>
            <a:miter/>
          </a:ln>
        </p:spPr>
        <p:style>
          <a:lnRef idx="0">
            <a:scrgbClr r="0" g="0" b="0"/>
          </a:lnRef>
          <a:fillRef idx="0">
            <a:scrgbClr r="0" g="0" b="0"/>
          </a:fillRef>
          <a:effectRef idx="0">
            <a:scrgbClr r="0" g="0" b="0"/>
          </a:effectRef>
          <a:fontRef idx="minor"/>
        </p:style>
      </p:sp>
      <p:sp>
        <p:nvSpPr>
          <p:cNvPr id="208" name="CustomShape 27"/>
          <p:cNvSpPr/>
          <p:nvPr/>
        </p:nvSpPr>
        <p:spPr>
          <a:xfrm rot="2700000">
            <a:off x="5408280" y="633240"/>
            <a:ext cx="457200" cy="561960"/>
          </a:xfrm>
          <a:custGeom>
            <a:avLst/>
            <a:gdLst/>
            <a:ahLst/>
            <a:cxnLst/>
            <a:rect l="0" t="0" r="r" b="b"/>
            <a:pathLst>
              <a:path w="1272" h="1562">
                <a:moveTo>
                  <a:pt x="317" y="0"/>
                </a:moveTo>
                <a:lnTo>
                  <a:pt x="317" y="1170"/>
                </a:lnTo>
                <a:lnTo>
                  <a:pt x="0" y="1170"/>
                </a:lnTo>
                <a:lnTo>
                  <a:pt x="635" y="1561"/>
                </a:lnTo>
                <a:lnTo>
                  <a:pt x="1271" y="1170"/>
                </a:lnTo>
                <a:lnTo>
                  <a:pt x="953" y="1170"/>
                </a:lnTo>
                <a:lnTo>
                  <a:pt x="953" y="0"/>
                </a:lnTo>
                <a:lnTo>
                  <a:pt x="317" y="0"/>
                </a:lnTo>
              </a:path>
            </a:pathLst>
          </a:custGeom>
          <a:solidFill>
            <a:srgbClr val="FF00FF"/>
          </a:solidFill>
          <a:ln w="9360">
            <a:solidFill>
              <a:srgbClr val="FF00FF"/>
            </a:solidFill>
            <a:miter/>
          </a:ln>
        </p:spPr>
        <p:style>
          <a:lnRef idx="0">
            <a:scrgbClr r="0" g="0" b="0"/>
          </a:lnRef>
          <a:fillRef idx="0">
            <a:scrgbClr r="0" g="0" b="0"/>
          </a:fillRef>
          <a:effectRef idx="0">
            <a:scrgbClr r="0" g="0" b="0"/>
          </a:effectRef>
          <a:fontRef idx="minor"/>
        </p:style>
      </p:sp>
      <p:sp>
        <p:nvSpPr>
          <p:cNvPr id="209" name="CustomShape 28"/>
          <p:cNvSpPr/>
          <p:nvPr/>
        </p:nvSpPr>
        <p:spPr>
          <a:xfrm rot="2700000">
            <a:off x="4062240" y="5891040"/>
            <a:ext cx="457200" cy="561960"/>
          </a:xfrm>
          <a:custGeom>
            <a:avLst/>
            <a:gdLst/>
            <a:ahLst/>
            <a:cxnLst/>
            <a:rect l="0" t="0" r="r" b="b"/>
            <a:pathLst>
              <a:path w="1272" h="1562">
                <a:moveTo>
                  <a:pt x="317" y="0"/>
                </a:moveTo>
                <a:lnTo>
                  <a:pt x="317" y="1171"/>
                </a:lnTo>
                <a:lnTo>
                  <a:pt x="0" y="1171"/>
                </a:lnTo>
                <a:lnTo>
                  <a:pt x="635" y="1561"/>
                </a:lnTo>
                <a:lnTo>
                  <a:pt x="1271" y="1170"/>
                </a:lnTo>
                <a:lnTo>
                  <a:pt x="954" y="1171"/>
                </a:lnTo>
                <a:lnTo>
                  <a:pt x="954" y="0"/>
                </a:lnTo>
                <a:lnTo>
                  <a:pt x="317" y="0"/>
                </a:lnTo>
              </a:path>
            </a:pathLst>
          </a:custGeom>
          <a:solidFill>
            <a:srgbClr val="FF00FF"/>
          </a:solidFill>
          <a:ln w="9360">
            <a:solidFill>
              <a:srgbClr val="FF00FF"/>
            </a:solidFill>
            <a:miter/>
          </a:ln>
        </p:spPr>
        <p:style>
          <a:lnRef idx="0">
            <a:scrgbClr r="0" g="0" b="0"/>
          </a:lnRef>
          <a:fillRef idx="0">
            <a:scrgbClr r="0" g="0" b="0"/>
          </a:fillRef>
          <a:effectRef idx="0">
            <a:scrgbClr r="0" g="0" b="0"/>
          </a:effectRef>
          <a:fontRef idx="minor"/>
        </p:style>
      </p:sp>
      <p:sp>
        <p:nvSpPr>
          <p:cNvPr id="210" name="CustomShape 29"/>
          <p:cNvSpPr/>
          <p:nvPr/>
        </p:nvSpPr>
        <p:spPr>
          <a:xfrm>
            <a:off x="3634200" y="28440"/>
            <a:ext cx="968760" cy="580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Arial"/>
                <a:ea typeface="Arial"/>
              </a:rPr>
              <a:t>Sintesi</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Arial"/>
                <a:ea typeface="Arial"/>
              </a:rPr>
              <a:t>purinica</a:t>
            </a:r>
            <a:endParaRPr lang="en-US" sz="1600" b="0" strike="noStrike" spc="-1">
              <a:solidFill>
                <a:srgbClr val="000000"/>
              </a:solidFill>
              <a:uFill>
                <a:solidFill>
                  <a:srgbClr val="FFFFFF"/>
                </a:solidFill>
              </a:uFill>
              <a:latin typeface="Times New Roman"/>
            </a:endParaRPr>
          </a:p>
        </p:txBody>
      </p:sp>
      <p:sp>
        <p:nvSpPr>
          <p:cNvPr id="211" name="CustomShape 30"/>
          <p:cNvSpPr/>
          <p:nvPr/>
        </p:nvSpPr>
        <p:spPr>
          <a:xfrm>
            <a:off x="5072040" y="0"/>
            <a:ext cx="1327320" cy="581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it-IT" sz="1600" b="1" strike="noStrike" spc="-1">
                <a:solidFill>
                  <a:srgbClr val="FFFFFF"/>
                </a:solidFill>
                <a:uFill>
                  <a:solidFill>
                    <a:srgbClr val="FFFFFF"/>
                  </a:solidFill>
                </a:uFill>
                <a:latin typeface="Arial"/>
                <a:ea typeface="Arial"/>
              </a:rPr>
              <a:t>Sintesi</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Arial"/>
                <a:ea typeface="Arial"/>
              </a:rPr>
              <a:t>pirimidinica</a:t>
            </a:r>
            <a:endParaRPr lang="en-US" sz="1600" b="0" strike="noStrike" spc="-1">
              <a:solidFill>
                <a:srgbClr val="000000"/>
              </a:solidFill>
              <a:uFill>
                <a:solidFill>
                  <a:srgbClr val="FFFFFF"/>
                </a:solidFill>
              </a:uFill>
              <a:latin typeface="Times New Roman"/>
            </a:endParaRPr>
          </a:p>
        </p:txBody>
      </p:sp>
      <p:sp>
        <p:nvSpPr>
          <p:cNvPr id="212" name="CustomShape 31"/>
          <p:cNvSpPr/>
          <p:nvPr/>
        </p:nvSpPr>
        <p:spPr>
          <a:xfrm>
            <a:off x="4241160" y="1265400"/>
            <a:ext cx="1518840" cy="337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Arial"/>
                <a:ea typeface="Arial"/>
              </a:rPr>
              <a:t>ribonucleotidi</a:t>
            </a:r>
            <a:endParaRPr lang="en-US" sz="1600" b="0" strike="noStrike" spc="-1">
              <a:solidFill>
                <a:srgbClr val="000000"/>
              </a:solidFill>
              <a:uFill>
                <a:solidFill>
                  <a:srgbClr val="FFFFFF"/>
                </a:solidFill>
              </a:uFill>
              <a:latin typeface="Times New Roman"/>
            </a:endParaRPr>
          </a:p>
        </p:txBody>
      </p:sp>
      <p:sp>
        <p:nvSpPr>
          <p:cNvPr id="213" name="CustomShape 32"/>
          <p:cNvSpPr/>
          <p:nvPr/>
        </p:nvSpPr>
        <p:spPr>
          <a:xfrm>
            <a:off x="3897360" y="2373480"/>
            <a:ext cx="2273040" cy="337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Arial"/>
                <a:ea typeface="Arial"/>
              </a:rPr>
              <a:t>desossiribonucleotidi</a:t>
            </a:r>
            <a:endParaRPr lang="en-US" sz="1600" b="0" strike="noStrike" spc="-1">
              <a:solidFill>
                <a:srgbClr val="000000"/>
              </a:solidFill>
              <a:uFill>
                <a:solidFill>
                  <a:srgbClr val="FFFFFF"/>
                </a:solidFill>
              </a:uFill>
              <a:latin typeface="Times New Roman"/>
            </a:endParaRPr>
          </a:p>
        </p:txBody>
      </p:sp>
      <p:sp>
        <p:nvSpPr>
          <p:cNvPr id="214" name="CustomShape 33"/>
          <p:cNvSpPr/>
          <p:nvPr/>
        </p:nvSpPr>
        <p:spPr>
          <a:xfrm>
            <a:off x="4717800" y="3446640"/>
            <a:ext cx="619560" cy="337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Arial"/>
                <a:ea typeface="Arial"/>
              </a:rPr>
              <a:t>DNA</a:t>
            </a:r>
            <a:endParaRPr lang="en-US" sz="1600" b="0" strike="noStrike" spc="-1">
              <a:solidFill>
                <a:srgbClr val="000000"/>
              </a:solidFill>
              <a:uFill>
                <a:solidFill>
                  <a:srgbClr val="FFFFFF"/>
                </a:solidFill>
              </a:uFill>
              <a:latin typeface="Times New Roman"/>
            </a:endParaRPr>
          </a:p>
        </p:txBody>
      </p:sp>
      <p:sp>
        <p:nvSpPr>
          <p:cNvPr id="215" name="CustomShape 34"/>
          <p:cNvSpPr/>
          <p:nvPr/>
        </p:nvSpPr>
        <p:spPr>
          <a:xfrm>
            <a:off x="3858840" y="4392720"/>
            <a:ext cx="2364480" cy="824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Arial"/>
                <a:ea typeface="Arial"/>
              </a:rPr>
              <a:t>RNA</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Arial"/>
                <a:ea typeface="Arial"/>
              </a:rPr>
              <a:t>(transfer, messaggero,</a:t>
            </a:r>
            <a:endParaRPr lang="en-US" sz="16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Arial"/>
                <a:ea typeface="Arial"/>
              </a:rPr>
              <a:t>ribosomiale)</a:t>
            </a:r>
            <a:endParaRPr lang="en-US" sz="1600" b="0" strike="noStrike" spc="-1">
              <a:solidFill>
                <a:srgbClr val="000000"/>
              </a:solidFill>
              <a:uFill>
                <a:solidFill>
                  <a:srgbClr val="FFFFFF"/>
                </a:solidFill>
              </a:uFill>
              <a:latin typeface="Times New Roman"/>
            </a:endParaRPr>
          </a:p>
        </p:txBody>
      </p:sp>
      <p:sp>
        <p:nvSpPr>
          <p:cNvPr id="216" name="CustomShape 35"/>
          <p:cNvSpPr/>
          <p:nvPr/>
        </p:nvSpPr>
        <p:spPr>
          <a:xfrm>
            <a:off x="4547520" y="5827680"/>
            <a:ext cx="979200" cy="337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Arial"/>
                <a:ea typeface="Arial"/>
              </a:rPr>
              <a:t>proteine</a:t>
            </a:r>
            <a:endParaRPr lang="en-US" sz="1600" b="0" strike="noStrike" spc="-1">
              <a:solidFill>
                <a:srgbClr val="000000"/>
              </a:solidFill>
              <a:uFill>
                <a:solidFill>
                  <a:srgbClr val="FFFFFF"/>
                </a:solidFill>
              </a:uFill>
              <a:latin typeface="Times New Roman"/>
            </a:endParaRPr>
          </a:p>
        </p:txBody>
      </p:sp>
      <p:sp>
        <p:nvSpPr>
          <p:cNvPr id="217" name="CustomShape 36"/>
          <p:cNvSpPr/>
          <p:nvPr/>
        </p:nvSpPr>
        <p:spPr>
          <a:xfrm>
            <a:off x="3634560" y="6450120"/>
            <a:ext cx="1396800" cy="337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Arial"/>
                <a:ea typeface="Arial"/>
              </a:rPr>
              <a:t>enzimi (ecc.)</a:t>
            </a:r>
            <a:endParaRPr lang="en-US" sz="1600" b="0" strike="noStrike" spc="-1">
              <a:solidFill>
                <a:srgbClr val="000000"/>
              </a:solidFill>
              <a:uFill>
                <a:solidFill>
                  <a:srgbClr val="FFFFFF"/>
                </a:solidFill>
              </a:uFill>
              <a:latin typeface="Times New Roman"/>
            </a:endParaRPr>
          </a:p>
        </p:txBody>
      </p:sp>
      <p:sp>
        <p:nvSpPr>
          <p:cNvPr id="218" name="CustomShape 37"/>
          <p:cNvSpPr/>
          <p:nvPr/>
        </p:nvSpPr>
        <p:spPr>
          <a:xfrm>
            <a:off x="5171040" y="6450120"/>
            <a:ext cx="1282680" cy="337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1" strike="noStrike" spc="-1">
                <a:solidFill>
                  <a:srgbClr val="FFFFFF"/>
                </a:solidFill>
                <a:uFill>
                  <a:solidFill>
                    <a:srgbClr val="FFFFFF"/>
                  </a:solidFill>
                </a:uFill>
                <a:latin typeface="Arial"/>
                <a:ea typeface="Arial"/>
              </a:rPr>
              <a:t>microtubuli</a:t>
            </a:r>
            <a:endParaRPr lang="en-US" sz="1600" b="0" strike="noStrike" spc="-1">
              <a:solidFill>
                <a:srgbClr val="000000"/>
              </a:solidFill>
              <a:uFill>
                <a:solidFill>
                  <a:srgbClr val="FFFFFF"/>
                </a:solidFill>
              </a:uFill>
              <a:latin typeface="Times New Roman"/>
            </a:endParaRPr>
          </a:p>
        </p:txBody>
      </p:sp>
      <p:sp>
        <p:nvSpPr>
          <p:cNvPr id="219" name="CustomShape 38"/>
          <p:cNvSpPr/>
          <p:nvPr/>
        </p:nvSpPr>
        <p:spPr>
          <a:xfrm>
            <a:off x="4800600" y="5410080"/>
            <a:ext cx="457200" cy="76320"/>
          </a:xfrm>
          <a:prstGeom prst="rect">
            <a:avLst/>
          </a:prstGeom>
          <a:solidFill>
            <a:srgbClr val="3366FF"/>
          </a:solidFill>
          <a:ln w="9360">
            <a:solidFill>
              <a:srgbClr val="3366FF"/>
            </a:solidFill>
            <a:miter/>
          </a:ln>
        </p:spPr>
        <p:style>
          <a:lnRef idx="0">
            <a:scrgbClr r="0" g="0" b="0"/>
          </a:lnRef>
          <a:fillRef idx="0">
            <a:scrgbClr r="0" g="0" b="0"/>
          </a:fillRef>
          <a:effectRef idx="0">
            <a:scrgbClr r="0" g="0" b="0"/>
          </a:effectRef>
          <a:fontRef idx="minor"/>
        </p:style>
      </p:sp>
      <p:sp>
        <p:nvSpPr>
          <p:cNvPr id="220" name="CustomShape 39"/>
          <p:cNvSpPr/>
          <p:nvPr/>
        </p:nvSpPr>
        <p:spPr>
          <a:xfrm>
            <a:off x="4800600" y="3975120"/>
            <a:ext cx="457200" cy="76320"/>
          </a:xfrm>
          <a:prstGeom prst="rect">
            <a:avLst/>
          </a:prstGeom>
          <a:solidFill>
            <a:srgbClr val="3366FF"/>
          </a:solidFill>
          <a:ln w="9360">
            <a:solidFill>
              <a:srgbClr val="3366FF"/>
            </a:solidFill>
            <a:miter/>
          </a:ln>
        </p:spPr>
        <p:style>
          <a:lnRef idx="0">
            <a:scrgbClr r="0" g="0" b="0"/>
          </a:lnRef>
          <a:fillRef idx="0">
            <a:scrgbClr r="0" g="0" b="0"/>
          </a:fillRef>
          <a:effectRef idx="0">
            <a:scrgbClr r="0" g="0" b="0"/>
          </a:effectRef>
          <a:fontRef idx="minor"/>
        </p:style>
      </p:sp>
      <p:sp>
        <p:nvSpPr>
          <p:cNvPr id="221" name="CustomShape 40"/>
          <p:cNvSpPr/>
          <p:nvPr/>
        </p:nvSpPr>
        <p:spPr>
          <a:xfrm>
            <a:off x="4800600" y="2971800"/>
            <a:ext cx="457200" cy="76320"/>
          </a:xfrm>
          <a:prstGeom prst="rect">
            <a:avLst/>
          </a:prstGeom>
          <a:solidFill>
            <a:srgbClr val="3366FF"/>
          </a:solidFill>
          <a:ln w="9360">
            <a:solidFill>
              <a:srgbClr val="3366FF"/>
            </a:solidFill>
            <a:miter/>
          </a:ln>
        </p:spPr>
        <p:style>
          <a:lnRef idx="0">
            <a:scrgbClr r="0" g="0" b="0"/>
          </a:lnRef>
          <a:fillRef idx="0">
            <a:scrgbClr r="0" g="0" b="0"/>
          </a:fillRef>
          <a:effectRef idx="0">
            <a:scrgbClr r="0" g="0" b="0"/>
          </a:effectRef>
          <a:fontRef idx="minor"/>
        </p:style>
      </p:sp>
      <p:sp>
        <p:nvSpPr>
          <p:cNvPr id="222" name="CustomShape 41"/>
          <p:cNvSpPr/>
          <p:nvPr/>
        </p:nvSpPr>
        <p:spPr>
          <a:xfrm>
            <a:off x="4800600" y="1981080"/>
            <a:ext cx="457200" cy="76320"/>
          </a:xfrm>
          <a:prstGeom prst="rect">
            <a:avLst/>
          </a:prstGeom>
          <a:solidFill>
            <a:srgbClr val="3366FF"/>
          </a:solidFill>
          <a:ln w="9360">
            <a:solidFill>
              <a:srgbClr val="3366FF"/>
            </a:solidFill>
            <a:miter/>
          </a:ln>
        </p:spPr>
        <p:style>
          <a:lnRef idx="0">
            <a:scrgbClr r="0" g="0" b="0"/>
          </a:lnRef>
          <a:fillRef idx="0">
            <a:scrgbClr r="0" g="0" b="0"/>
          </a:fillRef>
          <a:effectRef idx="0">
            <a:scrgbClr r="0" g="0" b="0"/>
          </a:effectRef>
          <a:fontRef idx="minor"/>
        </p:style>
      </p:sp>
      <p:sp>
        <p:nvSpPr>
          <p:cNvPr id="223" name="CustomShape 42"/>
          <p:cNvSpPr/>
          <p:nvPr/>
        </p:nvSpPr>
        <p:spPr>
          <a:xfrm rot="2733000">
            <a:off x="5435640" y="850680"/>
            <a:ext cx="457200" cy="76320"/>
          </a:xfrm>
          <a:prstGeom prst="rect">
            <a:avLst/>
          </a:prstGeom>
          <a:solidFill>
            <a:srgbClr val="3366FF"/>
          </a:solidFill>
          <a:ln w="9360">
            <a:solidFill>
              <a:srgbClr val="3366FF"/>
            </a:solidFill>
            <a:miter/>
          </a:ln>
        </p:spPr>
        <p:style>
          <a:lnRef idx="0">
            <a:scrgbClr r="0" g="0" b="0"/>
          </a:lnRef>
          <a:fillRef idx="0">
            <a:scrgbClr r="0" g="0" b="0"/>
          </a:fillRef>
          <a:effectRef idx="0">
            <a:scrgbClr r="0" g="0" b="0"/>
          </a:effectRef>
          <a:fontRef idx="minor"/>
        </p:style>
      </p:sp>
      <p:sp>
        <p:nvSpPr>
          <p:cNvPr id="224" name="CustomShape 43"/>
          <p:cNvSpPr/>
          <p:nvPr/>
        </p:nvSpPr>
        <p:spPr>
          <a:xfrm rot="18639600">
            <a:off x="4191120" y="838080"/>
            <a:ext cx="457200" cy="76320"/>
          </a:xfrm>
          <a:prstGeom prst="rect">
            <a:avLst/>
          </a:prstGeom>
          <a:solidFill>
            <a:srgbClr val="3366FF"/>
          </a:solidFill>
          <a:ln w="9360">
            <a:solidFill>
              <a:srgbClr val="3366FF"/>
            </a:solidFill>
            <a:miter/>
          </a:ln>
        </p:spPr>
        <p:style>
          <a:lnRef idx="0">
            <a:scrgbClr r="0" g="0" b="0"/>
          </a:lnRef>
          <a:fillRef idx="0">
            <a:scrgbClr r="0" g="0" b="0"/>
          </a:fillRef>
          <a:effectRef idx="0">
            <a:scrgbClr r="0" g="0" b="0"/>
          </a:effectRef>
          <a:fontRef idx="minor"/>
        </p:style>
      </p:sp>
      <p:sp>
        <p:nvSpPr>
          <p:cNvPr id="225" name="Line 44"/>
          <p:cNvSpPr/>
          <p:nvPr/>
        </p:nvSpPr>
        <p:spPr>
          <a:xfrm>
            <a:off x="3657600" y="533520"/>
            <a:ext cx="380880" cy="15228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26" name="Line 45"/>
          <p:cNvSpPr/>
          <p:nvPr/>
        </p:nvSpPr>
        <p:spPr>
          <a:xfrm flipV="1">
            <a:off x="3657600" y="761760"/>
            <a:ext cx="304920" cy="22860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27" name="Line 46"/>
          <p:cNvSpPr/>
          <p:nvPr/>
        </p:nvSpPr>
        <p:spPr>
          <a:xfrm flipV="1">
            <a:off x="3657600" y="1066680"/>
            <a:ext cx="457200" cy="190512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28" name="Line 47"/>
          <p:cNvSpPr/>
          <p:nvPr/>
        </p:nvSpPr>
        <p:spPr>
          <a:xfrm flipV="1">
            <a:off x="3683160" y="1523520"/>
            <a:ext cx="457200" cy="22860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29" name="Line 48"/>
          <p:cNvSpPr/>
          <p:nvPr/>
        </p:nvSpPr>
        <p:spPr>
          <a:xfrm flipV="1">
            <a:off x="3670200" y="2717640"/>
            <a:ext cx="381240" cy="60984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30" name="Line 49"/>
          <p:cNvSpPr/>
          <p:nvPr/>
        </p:nvSpPr>
        <p:spPr>
          <a:xfrm flipV="1">
            <a:off x="3657600" y="3733920"/>
            <a:ext cx="838080" cy="45720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31" name="Line 50"/>
          <p:cNvSpPr/>
          <p:nvPr/>
        </p:nvSpPr>
        <p:spPr>
          <a:xfrm flipV="1">
            <a:off x="3784680" y="3848040"/>
            <a:ext cx="838080" cy="45720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32" name="Line 51"/>
          <p:cNvSpPr/>
          <p:nvPr/>
        </p:nvSpPr>
        <p:spPr>
          <a:xfrm flipV="1">
            <a:off x="3886200" y="4038480"/>
            <a:ext cx="838080" cy="45720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33" name="Line 52"/>
          <p:cNvSpPr/>
          <p:nvPr/>
        </p:nvSpPr>
        <p:spPr>
          <a:xfrm flipH="1">
            <a:off x="3644640" y="4305240"/>
            <a:ext cx="152280" cy="1828800"/>
          </a:xfrm>
          <a:prstGeom prst="line">
            <a:avLst/>
          </a:prstGeom>
          <a:ln w="28440">
            <a:solidFill>
              <a:srgbClr val="FFFFFF"/>
            </a:solidFill>
            <a:miter/>
          </a:ln>
        </p:spPr>
        <p:style>
          <a:lnRef idx="0">
            <a:scrgbClr r="0" g="0" b="0"/>
          </a:lnRef>
          <a:fillRef idx="0">
            <a:scrgbClr r="0" g="0" b="0"/>
          </a:fillRef>
          <a:effectRef idx="0">
            <a:scrgbClr r="0" g="0" b="0"/>
          </a:effectRef>
          <a:fontRef idx="minor"/>
        </p:style>
      </p:sp>
      <p:sp>
        <p:nvSpPr>
          <p:cNvPr id="234" name="Line 53"/>
          <p:cNvSpPr/>
          <p:nvPr/>
        </p:nvSpPr>
        <p:spPr>
          <a:xfrm flipH="1">
            <a:off x="3657240" y="4495680"/>
            <a:ext cx="228600" cy="1981440"/>
          </a:xfrm>
          <a:prstGeom prst="line">
            <a:avLst/>
          </a:prstGeom>
          <a:ln w="28440">
            <a:solidFill>
              <a:srgbClr val="FFFFFF"/>
            </a:solidFill>
            <a:miter/>
          </a:ln>
        </p:spPr>
        <p:style>
          <a:lnRef idx="0">
            <a:scrgbClr r="0" g="0" b="0"/>
          </a:lnRef>
          <a:fillRef idx="0">
            <a:scrgbClr r="0" g="0" b="0"/>
          </a:fillRef>
          <a:effectRef idx="0">
            <a:scrgbClr r="0" g="0" b="0"/>
          </a:effectRef>
          <a:fontRef idx="minor"/>
        </p:style>
      </p:sp>
      <p:sp>
        <p:nvSpPr>
          <p:cNvPr id="235" name="Line 54"/>
          <p:cNvSpPr/>
          <p:nvPr/>
        </p:nvSpPr>
        <p:spPr>
          <a:xfrm flipH="1" flipV="1">
            <a:off x="5409720" y="3696480"/>
            <a:ext cx="966240" cy="88668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36" name="Line 55"/>
          <p:cNvSpPr/>
          <p:nvPr/>
        </p:nvSpPr>
        <p:spPr>
          <a:xfrm flipH="1">
            <a:off x="5486400" y="5410080"/>
            <a:ext cx="838080" cy="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37" name="Line 56"/>
          <p:cNvSpPr/>
          <p:nvPr/>
        </p:nvSpPr>
        <p:spPr>
          <a:xfrm flipH="1">
            <a:off x="5549400" y="3022560"/>
            <a:ext cx="838440" cy="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38" name="Line 57"/>
          <p:cNvSpPr/>
          <p:nvPr/>
        </p:nvSpPr>
        <p:spPr>
          <a:xfrm flipH="1">
            <a:off x="5638320" y="1981080"/>
            <a:ext cx="685800" cy="38124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39" name="Line 58"/>
          <p:cNvSpPr/>
          <p:nvPr/>
        </p:nvSpPr>
        <p:spPr>
          <a:xfrm flipH="1">
            <a:off x="5486400" y="1295280"/>
            <a:ext cx="838080" cy="45720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40" name="Line 59"/>
          <p:cNvSpPr/>
          <p:nvPr/>
        </p:nvSpPr>
        <p:spPr>
          <a:xfrm flipH="1">
            <a:off x="6019920" y="609480"/>
            <a:ext cx="304560" cy="152640"/>
          </a:xfrm>
          <a:prstGeom prst="line">
            <a:avLst/>
          </a:prstGeom>
          <a:ln w="28440">
            <a:solidFill>
              <a:srgbClr val="FFFFFF"/>
            </a:solidFill>
            <a:miter/>
            <a:tailEnd type="triangle" w="med" len="med"/>
          </a:ln>
        </p:spPr>
        <p:style>
          <a:lnRef idx="0">
            <a:scrgbClr r="0" g="0" b="0"/>
          </a:lnRef>
          <a:fillRef idx="0">
            <a:scrgbClr r="0" g="0" b="0"/>
          </a:fillRef>
          <a:effectRef idx="0">
            <a:scrgbClr r="0" g="0" b="0"/>
          </a:effectRef>
          <a:fontRef idx="minor"/>
        </p:style>
      </p:sp>
      <p:sp>
        <p:nvSpPr>
          <p:cNvPr id="241" name="CustomShape 60"/>
          <p:cNvSpPr/>
          <p:nvPr/>
        </p:nvSpPr>
        <p:spPr>
          <a:xfrm>
            <a:off x="6296040" y="3141720"/>
            <a:ext cx="3990960" cy="14292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242" name="Line 61"/>
          <p:cNvSpPr/>
          <p:nvPr/>
        </p:nvSpPr>
        <p:spPr>
          <a:xfrm flipH="1">
            <a:off x="5935320" y="6021360"/>
            <a:ext cx="431640" cy="0"/>
          </a:xfrm>
          <a:prstGeom prst="line">
            <a:avLst/>
          </a:prstGeom>
          <a:ln w="25560">
            <a:solidFill>
              <a:srgbClr val="FFFFFF"/>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894960" y="188640"/>
            <a:ext cx="8744040" cy="1143000"/>
          </a:xfrm>
          <a:prstGeom prst="rect">
            <a:avLst/>
          </a:prstGeom>
          <a:noFill/>
          <a:ln>
            <a:noFill/>
          </a:ln>
        </p:spPr>
        <p:txBody>
          <a:bodyPr anchor="ctr"/>
          <a:lstStyle/>
          <a:p>
            <a:pPr algn="ctr">
              <a:lnSpc>
                <a:spcPct val="100000"/>
              </a:lnSpc>
            </a:pPr>
            <a:r>
              <a:rPr lang="it-IT" sz="3200" b="0" strike="noStrike" spc="-1">
                <a:solidFill>
                  <a:srgbClr val="FFFF00"/>
                </a:solidFill>
                <a:uFill>
                  <a:solidFill>
                    <a:srgbClr val="FFFFFF"/>
                  </a:solidFill>
                </a:uFill>
                <a:latin typeface="Verdana"/>
                <a:ea typeface="Verdana"/>
              </a:rPr>
              <a:t>CLASSIFICAZIONE</a:t>
            </a:r>
            <a:endParaRPr lang="en-US" sz="3200" b="0" strike="noStrike" spc="-1">
              <a:solidFill>
                <a:srgbClr val="000000"/>
              </a:solidFill>
              <a:uFill>
                <a:solidFill>
                  <a:srgbClr val="FFFFFF"/>
                </a:solidFill>
              </a:uFill>
              <a:latin typeface="Times New Roman"/>
            </a:endParaRPr>
          </a:p>
        </p:txBody>
      </p:sp>
      <p:sp>
        <p:nvSpPr>
          <p:cNvPr id="244" name="TextShape 2"/>
          <p:cNvSpPr txBox="1"/>
          <p:nvPr/>
        </p:nvSpPr>
        <p:spPr>
          <a:xfrm>
            <a:off x="791640" y="1628640"/>
            <a:ext cx="8744040" cy="4114800"/>
          </a:xfrm>
          <a:prstGeom prst="rect">
            <a:avLst/>
          </a:prstGeom>
          <a:noFill/>
          <a:ln>
            <a:noFill/>
          </a:ln>
        </p:spPr>
        <p:txBody>
          <a:bodyPr>
            <a:normAutofit/>
          </a:bodyPr>
          <a:lstStyle/>
          <a:p>
            <a:pPr marL="342720" indent="-342720">
              <a:lnSpc>
                <a:spcPct val="100000"/>
              </a:lnSpc>
              <a:spcBef>
                <a:spcPts val="598"/>
              </a:spcBef>
            </a:pPr>
            <a:r>
              <a:rPr lang="it-IT" sz="2400" b="0" strike="noStrike" spc="-1">
                <a:solidFill>
                  <a:srgbClr val="FFFFFF"/>
                </a:solidFill>
                <a:uFill>
                  <a:solidFill>
                    <a:srgbClr val="FFFFFF"/>
                  </a:solidFill>
                </a:uFill>
                <a:latin typeface="Verdana"/>
                <a:ea typeface="Verdana"/>
              </a:rPr>
              <a:t>6 gruppi principali a seconda del loro meccanismo d’azione/dell’origine/delle caratteristiche chimiche:</a:t>
            </a:r>
            <a:endParaRPr lang="en-US" sz="2400" b="0" strike="noStrike" spc="-1">
              <a:solidFill>
                <a:srgbClr val="000000"/>
              </a:solidFill>
              <a:uFill>
                <a:solidFill>
                  <a:srgbClr val="FFFFFF"/>
                </a:solidFill>
              </a:uFill>
              <a:latin typeface="Times New Roman"/>
            </a:endParaRPr>
          </a:p>
          <a:p>
            <a:pPr marL="342720" indent="-342720">
              <a:lnSpc>
                <a:spcPct val="100000"/>
              </a:lnSpc>
              <a:spcBef>
                <a:spcPts val="598"/>
              </a:spcBef>
              <a:buClr>
                <a:srgbClr val="FFFFFF"/>
              </a:buClr>
              <a:buFont typeface="Verdana"/>
              <a:buChar char="•"/>
            </a:pPr>
            <a:endParaRPr lang="en-US" sz="2400" b="0" strike="noStrike" spc="-1">
              <a:solidFill>
                <a:srgbClr val="000000"/>
              </a:solidFill>
              <a:uFill>
                <a:solidFill>
                  <a:srgbClr val="FFFFFF"/>
                </a:solidFill>
              </a:uFill>
              <a:latin typeface="Times New Roman"/>
            </a:endParaRPr>
          </a:p>
          <a:p>
            <a:pPr marL="342720" indent="-342720">
              <a:lnSpc>
                <a:spcPct val="100000"/>
              </a:lnSpc>
              <a:spcBef>
                <a:spcPts val="598"/>
              </a:spcBef>
              <a:buClr>
                <a:srgbClr val="FFFFFF"/>
              </a:buClr>
              <a:buFont typeface="Verdana"/>
              <a:buChar char="•"/>
            </a:pPr>
            <a:r>
              <a:rPr lang="it-IT" sz="2400" b="0" strike="noStrike" spc="-1">
                <a:solidFill>
                  <a:srgbClr val="FFFFFF"/>
                </a:solidFill>
                <a:uFill>
                  <a:solidFill>
                    <a:srgbClr val="FFFFFF"/>
                  </a:solidFill>
                </a:uFill>
                <a:latin typeface="Verdana"/>
                <a:ea typeface="Verdana"/>
              </a:rPr>
              <a:t>Alchilanti</a:t>
            </a:r>
            <a:endParaRPr lang="en-US" sz="2400" b="0" strike="noStrike" spc="-1">
              <a:solidFill>
                <a:srgbClr val="000000"/>
              </a:solidFill>
              <a:uFill>
                <a:solidFill>
                  <a:srgbClr val="FFFFFF"/>
                </a:solidFill>
              </a:uFill>
              <a:latin typeface="Times New Roman"/>
            </a:endParaRPr>
          </a:p>
          <a:p>
            <a:pPr marL="342720" indent="-342720">
              <a:lnSpc>
                <a:spcPct val="100000"/>
              </a:lnSpc>
              <a:spcBef>
                <a:spcPts val="598"/>
              </a:spcBef>
              <a:buClr>
                <a:srgbClr val="FFFFFF"/>
              </a:buClr>
              <a:buFont typeface="Verdana"/>
              <a:buChar char="•"/>
            </a:pPr>
            <a:r>
              <a:rPr lang="it-IT" sz="2400" b="0" strike="noStrike" spc="-1">
                <a:solidFill>
                  <a:srgbClr val="FFFFFF"/>
                </a:solidFill>
                <a:uFill>
                  <a:solidFill>
                    <a:srgbClr val="FFFFFF"/>
                  </a:solidFill>
                </a:uFill>
                <a:latin typeface="Verdana"/>
                <a:ea typeface="Verdana"/>
              </a:rPr>
              <a:t>Complessi di coordinazione del platino</a:t>
            </a:r>
            <a:endParaRPr lang="en-US" sz="2400" b="0" strike="noStrike" spc="-1">
              <a:solidFill>
                <a:srgbClr val="000000"/>
              </a:solidFill>
              <a:uFill>
                <a:solidFill>
                  <a:srgbClr val="FFFFFF"/>
                </a:solidFill>
              </a:uFill>
              <a:latin typeface="Times New Roman"/>
            </a:endParaRPr>
          </a:p>
          <a:p>
            <a:pPr marL="342720" indent="-342720">
              <a:lnSpc>
                <a:spcPct val="100000"/>
              </a:lnSpc>
              <a:spcBef>
                <a:spcPts val="598"/>
              </a:spcBef>
              <a:buClr>
                <a:srgbClr val="FFFFFF"/>
              </a:buClr>
              <a:buFont typeface="Verdana"/>
              <a:buChar char="•"/>
            </a:pPr>
            <a:r>
              <a:rPr lang="it-IT" sz="2400" b="0" strike="noStrike" spc="-1">
                <a:solidFill>
                  <a:srgbClr val="FFFFFF"/>
                </a:solidFill>
                <a:uFill>
                  <a:solidFill>
                    <a:srgbClr val="FFFFFF"/>
                  </a:solidFill>
                </a:uFill>
                <a:latin typeface="Verdana"/>
                <a:ea typeface="Verdana"/>
              </a:rPr>
              <a:t>Antimetaboliti</a:t>
            </a:r>
            <a:endParaRPr lang="en-US" sz="2400" b="0" strike="noStrike" spc="-1">
              <a:solidFill>
                <a:srgbClr val="000000"/>
              </a:solidFill>
              <a:uFill>
                <a:solidFill>
                  <a:srgbClr val="FFFFFF"/>
                </a:solidFill>
              </a:uFill>
              <a:latin typeface="Times New Roman"/>
            </a:endParaRPr>
          </a:p>
          <a:p>
            <a:pPr marL="342720" indent="-342720">
              <a:lnSpc>
                <a:spcPct val="100000"/>
              </a:lnSpc>
              <a:spcBef>
                <a:spcPts val="598"/>
              </a:spcBef>
              <a:buClr>
                <a:srgbClr val="FFFFFF"/>
              </a:buClr>
              <a:buFont typeface="Verdana"/>
              <a:buChar char="•"/>
            </a:pPr>
            <a:r>
              <a:rPr lang="it-IT" sz="2400" b="0" strike="noStrike" spc="-1">
                <a:solidFill>
                  <a:srgbClr val="FFFFFF"/>
                </a:solidFill>
                <a:uFill>
                  <a:solidFill>
                    <a:srgbClr val="FFFFFF"/>
                  </a:solidFill>
                </a:uFill>
                <a:latin typeface="Verdana"/>
                <a:ea typeface="Verdana"/>
              </a:rPr>
              <a:t>Alcaloidi di origine vegetale</a:t>
            </a:r>
            <a:endParaRPr lang="en-US" sz="2400" b="0" strike="noStrike" spc="-1">
              <a:solidFill>
                <a:srgbClr val="000000"/>
              </a:solidFill>
              <a:uFill>
                <a:solidFill>
                  <a:srgbClr val="FFFFFF"/>
                </a:solidFill>
              </a:uFill>
              <a:latin typeface="Times New Roman"/>
            </a:endParaRPr>
          </a:p>
          <a:p>
            <a:pPr marL="342720" indent="-342720">
              <a:lnSpc>
                <a:spcPct val="100000"/>
              </a:lnSpc>
              <a:spcBef>
                <a:spcPts val="598"/>
              </a:spcBef>
              <a:buClr>
                <a:srgbClr val="FFFFFF"/>
              </a:buClr>
              <a:buFont typeface="Verdana"/>
              <a:buChar char="•"/>
            </a:pPr>
            <a:r>
              <a:rPr lang="it-IT" sz="2400" b="0" strike="noStrike" spc="-1">
                <a:solidFill>
                  <a:srgbClr val="FFFFFF"/>
                </a:solidFill>
                <a:uFill>
                  <a:solidFill>
                    <a:srgbClr val="FFFFFF"/>
                  </a:solidFill>
                </a:uFill>
                <a:latin typeface="Verdana"/>
                <a:ea typeface="Verdana"/>
              </a:rPr>
              <a:t>Antibiotici antitumorali</a:t>
            </a:r>
            <a:endParaRPr lang="en-US" sz="2400" b="0" strike="noStrike" spc="-1">
              <a:solidFill>
                <a:srgbClr val="000000"/>
              </a:solidFill>
              <a:uFill>
                <a:solidFill>
                  <a:srgbClr val="FFFFFF"/>
                </a:solidFill>
              </a:uFill>
              <a:latin typeface="Times New Roman"/>
            </a:endParaRPr>
          </a:p>
          <a:p>
            <a:pPr marL="342720" indent="-342720">
              <a:lnSpc>
                <a:spcPct val="100000"/>
              </a:lnSpc>
              <a:spcBef>
                <a:spcPts val="598"/>
              </a:spcBef>
              <a:buClr>
                <a:srgbClr val="FFFFFF"/>
              </a:buClr>
              <a:buFont typeface="Verdana"/>
              <a:buChar char="•"/>
            </a:pPr>
            <a:r>
              <a:rPr lang="it-IT" sz="2400" b="0" strike="noStrike" spc="-1">
                <a:solidFill>
                  <a:srgbClr val="FFFFFF"/>
                </a:solidFill>
                <a:uFill>
                  <a:solidFill>
                    <a:srgbClr val="FFFFFF"/>
                  </a:solidFill>
                </a:uFill>
                <a:latin typeface="Verdana"/>
                <a:ea typeface="Verdana"/>
              </a:rPr>
              <a:t>Miscellanea</a:t>
            </a:r>
            <a:endParaRPr lang="en-US" sz="2400" b="0" strike="noStrike" spc="-1">
              <a:solidFill>
                <a:srgbClr val="000000"/>
              </a:solidFill>
              <a:uFill>
                <a:solidFill>
                  <a:srgbClr val="FFFFFF"/>
                </a:solidFill>
              </a:uFill>
              <a:latin typeface="Times New Roman"/>
            </a:endParaRPr>
          </a:p>
          <a:p>
            <a:pPr marL="342720" indent="-342720">
              <a:lnSpc>
                <a:spcPct val="100000"/>
              </a:lnSpc>
              <a:spcBef>
                <a:spcPts val="598"/>
              </a:spcBef>
              <a:buClr>
                <a:srgbClr val="FFFFFF"/>
              </a:buClr>
              <a:buFont typeface="Verdana"/>
              <a:buChar char="•"/>
            </a:pPr>
            <a:endParaRPr lang="en-US" sz="2400" b="0" strike="noStrike" spc="-1">
              <a:solidFill>
                <a:srgbClr val="000000"/>
              </a:solidFill>
              <a:uFill>
                <a:solidFill>
                  <a:srgbClr val="FFFFFF"/>
                </a:solidFill>
              </a:uFill>
              <a:latin typeface="Times New Roman"/>
            </a:endParaRPr>
          </a:p>
        </p:txBody>
      </p:sp>
      <p:sp>
        <p:nvSpPr>
          <p:cNvPr id="245" name="Line 3"/>
          <p:cNvSpPr/>
          <p:nvPr/>
        </p:nvSpPr>
        <p:spPr>
          <a:xfrm>
            <a:off x="895320" y="1268280"/>
            <a:ext cx="8353440" cy="0"/>
          </a:xfrm>
          <a:prstGeom prst="line">
            <a:avLst/>
          </a:prstGeom>
          <a:ln w="9360">
            <a:solidFill>
              <a:srgbClr val="FFFF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247750" y="1124744"/>
            <a:ext cx="4536598" cy="5400352"/>
          </a:xfrm>
          <a:prstGeom prst="rect">
            <a:avLst/>
          </a:prstGeom>
          <a:noFill/>
          <a:ln>
            <a:noFill/>
          </a:ln>
        </p:spPr>
        <p:txBody>
          <a:bodyPr>
            <a:normAutofit fontScale="92500" lnSpcReduction="10000"/>
          </a:bodyPr>
          <a:lstStyle/>
          <a:p>
            <a:pPr marL="342720" indent="-342720" algn="just">
              <a:lnSpc>
                <a:spcPct val="100000"/>
              </a:lnSpc>
              <a:spcBef>
                <a:spcPts val="448"/>
              </a:spcBef>
              <a:buClr>
                <a:srgbClr val="FFFF00"/>
              </a:buClr>
              <a:buFont typeface="Verdana"/>
              <a:buChar char="•"/>
            </a:pPr>
            <a:r>
              <a:rPr lang="it-IT" sz="2400" b="1" u="sng" strike="noStrike" spc="-1" dirty="0">
                <a:solidFill>
                  <a:srgbClr val="FFFF00"/>
                </a:solidFill>
                <a:uFill>
                  <a:solidFill>
                    <a:srgbClr val="FFFFFF"/>
                  </a:solidFill>
                </a:uFill>
                <a:latin typeface="Verdana"/>
                <a:ea typeface="Verdana"/>
              </a:rPr>
              <a:t>ALCHILANTI</a:t>
            </a:r>
            <a:r>
              <a:rPr lang="it-IT" sz="2400" b="1" strike="noStrike" spc="-1" dirty="0">
                <a:solidFill>
                  <a:srgbClr val="FFFF00"/>
                </a:solidFill>
                <a:uFill>
                  <a:solidFill>
                    <a:srgbClr val="FFFFFF"/>
                  </a:solidFill>
                </a:uFill>
                <a:latin typeface="Verdana"/>
                <a:ea typeface="Verdana"/>
              </a:rPr>
              <a:t>: </a:t>
            </a:r>
            <a:endParaRPr lang="en-US" sz="24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pPr>
            <a:r>
              <a:rPr lang="it-IT" sz="2400" b="1" strike="noStrike" spc="-1" dirty="0">
                <a:solidFill>
                  <a:srgbClr val="FFFF00"/>
                </a:solidFill>
                <a:uFill>
                  <a:solidFill>
                    <a:srgbClr val="FFFFFF"/>
                  </a:solidFill>
                </a:uFill>
                <a:latin typeface="Verdana"/>
                <a:ea typeface="Verdana"/>
              </a:rPr>
              <a:t>	</a:t>
            </a:r>
            <a:r>
              <a:rPr lang="it-IT" sz="2400" b="0" strike="noStrike" spc="-1" dirty="0">
                <a:solidFill>
                  <a:srgbClr val="FFFFFF"/>
                </a:solidFill>
                <a:uFill>
                  <a:solidFill>
                    <a:srgbClr val="FFFFFF"/>
                  </a:solidFill>
                </a:uFill>
                <a:latin typeface="Verdana"/>
                <a:ea typeface="Verdana"/>
              </a:rPr>
              <a:t>formano legami covalenti con i gruppi </a:t>
            </a:r>
            <a:r>
              <a:rPr lang="it-IT" sz="2400" b="0" strike="noStrike" spc="-1" dirty="0" err="1">
                <a:solidFill>
                  <a:srgbClr val="FFFFFF"/>
                </a:solidFill>
                <a:uFill>
                  <a:solidFill>
                    <a:srgbClr val="FFFFFF"/>
                  </a:solidFill>
                </a:uFill>
                <a:latin typeface="Verdana"/>
                <a:ea typeface="Verdana"/>
              </a:rPr>
              <a:t>nucleofilici</a:t>
            </a:r>
            <a:r>
              <a:rPr lang="it-IT" sz="2400" b="0" strike="noStrike" spc="-1" dirty="0">
                <a:solidFill>
                  <a:srgbClr val="FFFFFF"/>
                </a:solidFill>
                <a:uFill>
                  <a:solidFill>
                    <a:srgbClr val="FFFFFF"/>
                  </a:solidFill>
                </a:uFill>
                <a:latin typeface="Verdana"/>
                <a:ea typeface="Verdana"/>
              </a:rPr>
              <a:t> della catena del DNA;</a:t>
            </a:r>
            <a:endParaRPr lang="en-US" sz="24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buClr>
                <a:srgbClr val="FFFFFF"/>
              </a:buClr>
              <a:buFont typeface="Verdana"/>
              <a:buChar char="•"/>
            </a:pPr>
            <a:endParaRPr lang="en-US" sz="1900" b="0" strike="noStrike" spc="-1" dirty="0">
              <a:solidFill>
                <a:srgbClr val="000000"/>
              </a:solidFill>
              <a:uFill>
                <a:solidFill>
                  <a:srgbClr val="FFFFFF"/>
                </a:solidFill>
              </a:uFill>
              <a:latin typeface="Times New Roman"/>
            </a:endParaRPr>
          </a:p>
          <a:p>
            <a:pPr marL="342720" indent="-342720">
              <a:lnSpc>
                <a:spcPct val="100000"/>
              </a:lnSpc>
              <a:spcBef>
                <a:spcPts val="448"/>
              </a:spcBef>
              <a:buClr>
                <a:srgbClr val="FFFF00"/>
              </a:buClr>
              <a:buFont typeface="Verdana"/>
              <a:buChar char="•"/>
            </a:pPr>
            <a:r>
              <a:rPr lang="it-IT" sz="2200" b="1" u="sng" strike="noStrike" spc="-1" dirty="0">
                <a:solidFill>
                  <a:srgbClr val="FFFF00"/>
                </a:solidFill>
                <a:uFill>
                  <a:solidFill>
                    <a:srgbClr val="FFFFFF"/>
                  </a:solidFill>
                </a:uFill>
                <a:latin typeface="Verdana"/>
                <a:ea typeface="Verdana"/>
              </a:rPr>
              <a:t>COMPLESSI </a:t>
            </a:r>
            <a:r>
              <a:rPr lang="it-IT" sz="2200" b="1" u="sng" strike="noStrike" spc="-1" dirty="0" err="1">
                <a:solidFill>
                  <a:srgbClr val="FFFF00"/>
                </a:solidFill>
                <a:uFill>
                  <a:solidFill>
                    <a:srgbClr val="FFFFFF"/>
                  </a:solidFill>
                </a:uFill>
                <a:latin typeface="Verdana"/>
                <a:ea typeface="Verdana"/>
              </a:rPr>
              <a:t>DI</a:t>
            </a:r>
            <a:r>
              <a:rPr lang="it-IT" sz="2200" b="1" u="sng" strike="noStrike" spc="-1" dirty="0">
                <a:solidFill>
                  <a:srgbClr val="FFFF00"/>
                </a:solidFill>
                <a:uFill>
                  <a:solidFill>
                    <a:srgbClr val="FFFFFF"/>
                  </a:solidFill>
                </a:uFill>
                <a:latin typeface="Verdana"/>
                <a:ea typeface="Verdana"/>
              </a:rPr>
              <a:t> COORDINAZIONE DEL PLATINO</a:t>
            </a:r>
            <a:r>
              <a:rPr lang="it-IT" sz="2200" b="1" strike="noStrike" spc="-1" dirty="0">
                <a:solidFill>
                  <a:srgbClr val="FFFF00"/>
                </a:solidFill>
                <a:uFill>
                  <a:solidFill>
                    <a:srgbClr val="FFFFFF"/>
                  </a:solidFill>
                </a:uFill>
                <a:latin typeface="Verdana"/>
                <a:ea typeface="Verdana"/>
              </a:rPr>
              <a:t>: </a:t>
            </a:r>
            <a:endParaRPr lang="en-US" sz="22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pPr>
            <a:r>
              <a:rPr lang="it-IT" sz="2200" b="1" strike="noStrike" spc="-1" dirty="0">
                <a:solidFill>
                  <a:srgbClr val="FFFF00"/>
                </a:solidFill>
                <a:uFill>
                  <a:solidFill>
                    <a:srgbClr val="FFFFFF"/>
                  </a:solidFill>
                </a:uFill>
                <a:latin typeface="Verdana"/>
                <a:ea typeface="Verdana"/>
              </a:rPr>
              <a:t>	</a:t>
            </a:r>
            <a:r>
              <a:rPr lang="it-IT" sz="2200" b="0" strike="noStrike" spc="-1" dirty="0">
                <a:solidFill>
                  <a:srgbClr val="FFFFFF"/>
                </a:solidFill>
                <a:uFill>
                  <a:solidFill>
                    <a:srgbClr val="FFFFFF"/>
                  </a:solidFill>
                </a:uFill>
                <a:latin typeface="Verdana"/>
                <a:ea typeface="Verdana"/>
              </a:rPr>
              <a:t>formano un legame stabile al DNA  con formazione di ponti </a:t>
            </a:r>
            <a:r>
              <a:rPr lang="it-IT" sz="2200" b="0" strike="noStrike" spc="-1" dirty="0" err="1">
                <a:solidFill>
                  <a:srgbClr val="FFFFFF"/>
                </a:solidFill>
                <a:uFill>
                  <a:solidFill>
                    <a:srgbClr val="FFFFFF"/>
                  </a:solidFill>
                </a:uFill>
                <a:latin typeface="Verdana"/>
                <a:ea typeface="Verdana"/>
              </a:rPr>
              <a:t>intra</a:t>
            </a:r>
            <a:r>
              <a:rPr lang="it-IT" sz="2200" b="0" strike="noStrike" spc="-1" dirty="0">
                <a:solidFill>
                  <a:srgbClr val="FFFFFF"/>
                </a:solidFill>
                <a:uFill>
                  <a:solidFill>
                    <a:srgbClr val="FFFFFF"/>
                  </a:solidFill>
                </a:uFill>
                <a:latin typeface="Verdana"/>
                <a:ea typeface="Verdana"/>
              </a:rPr>
              <a:t> e interfilamento con rottura della molecola di acido nucleico;</a:t>
            </a:r>
            <a:endParaRPr lang="en-US" sz="22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buClr>
                <a:srgbClr val="FFFFFF"/>
              </a:buClr>
              <a:buFont typeface="Verdana"/>
              <a:buChar char="•"/>
            </a:pPr>
            <a:endParaRPr lang="en-US" sz="18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buClr>
                <a:srgbClr val="FFFF00"/>
              </a:buClr>
              <a:buFont typeface="Verdana"/>
              <a:buChar char="•"/>
            </a:pPr>
            <a:r>
              <a:rPr lang="it-IT" sz="2200" b="1" u="sng" strike="noStrike" spc="-1" dirty="0">
                <a:solidFill>
                  <a:srgbClr val="FFFF00"/>
                </a:solidFill>
                <a:uFill>
                  <a:solidFill>
                    <a:srgbClr val="FFFFFF"/>
                  </a:solidFill>
                </a:uFill>
                <a:latin typeface="Verdana"/>
                <a:ea typeface="Verdana"/>
              </a:rPr>
              <a:t>ANTIMETABOLITI</a:t>
            </a:r>
            <a:r>
              <a:rPr lang="it-IT" sz="2200" b="1" strike="noStrike" spc="-1" dirty="0">
                <a:solidFill>
                  <a:srgbClr val="FFFF00"/>
                </a:solidFill>
                <a:uFill>
                  <a:solidFill>
                    <a:srgbClr val="FFFFFF"/>
                  </a:solidFill>
                </a:uFill>
                <a:latin typeface="Verdana"/>
                <a:ea typeface="Verdana"/>
              </a:rPr>
              <a:t>: </a:t>
            </a:r>
            <a:r>
              <a:rPr lang="it-IT" sz="2200" b="0" strike="noStrike" spc="-1" dirty="0" err="1">
                <a:solidFill>
                  <a:srgbClr val="FFFFFF"/>
                </a:solidFill>
                <a:uFill>
                  <a:solidFill>
                    <a:srgbClr val="FFFFFF"/>
                  </a:solidFill>
                </a:uFill>
                <a:latin typeface="Verdana"/>
                <a:ea typeface="Verdana"/>
              </a:rPr>
              <a:t>antagonizzano</a:t>
            </a:r>
            <a:r>
              <a:rPr lang="it-IT" sz="2200" b="0" strike="noStrike" spc="-1" dirty="0">
                <a:solidFill>
                  <a:srgbClr val="FFFFFF"/>
                </a:solidFill>
                <a:uFill>
                  <a:solidFill>
                    <a:srgbClr val="FFFFFF"/>
                  </a:solidFill>
                </a:uFill>
                <a:latin typeface="Verdana"/>
                <a:ea typeface="Verdana"/>
              </a:rPr>
              <a:t> l’azione dei metaboliti normali a livello del sito effettore;</a:t>
            </a:r>
            <a:endParaRPr lang="en-US" sz="2200" b="0" strike="noStrike" spc="-1" dirty="0">
              <a:solidFill>
                <a:srgbClr val="000000"/>
              </a:solidFill>
              <a:uFill>
                <a:solidFill>
                  <a:srgbClr val="FFFFFF"/>
                </a:solidFill>
              </a:uFill>
              <a:latin typeface="Times New Roman"/>
            </a:endParaRPr>
          </a:p>
        </p:txBody>
      </p:sp>
      <p:sp>
        <p:nvSpPr>
          <p:cNvPr id="247" name="TextShape 2"/>
          <p:cNvSpPr txBox="1"/>
          <p:nvPr/>
        </p:nvSpPr>
        <p:spPr>
          <a:xfrm>
            <a:off x="5072286" y="1124744"/>
            <a:ext cx="5057350" cy="4968304"/>
          </a:xfrm>
          <a:prstGeom prst="rect">
            <a:avLst/>
          </a:prstGeom>
          <a:noFill/>
          <a:ln>
            <a:noFill/>
          </a:ln>
        </p:spPr>
        <p:txBody>
          <a:bodyPr>
            <a:normAutofit/>
          </a:bodyPr>
          <a:lstStyle/>
          <a:p>
            <a:pPr marL="342720" indent="-342720">
              <a:lnSpc>
                <a:spcPct val="100000"/>
              </a:lnSpc>
              <a:spcBef>
                <a:spcPts val="448"/>
              </a:spcBef>
              <a:buClr>
                <a:srgbClr val="FFFF00"/>
              </a:buClr>
              <a:buFont typeface="Verdana"/>
              <a:buChar char="•"/>
            </a:pPr>
            <a:r>
              <a:rPr lang="it-IT" sz="2000" b="1" u="sng" strike="noStrike" spc="-1" dirty="0">
                <a:solidFill>
                  <a:srgbClr val="FFFF00"/>
                </a:solidFill>
                <a:uFill>
                  <a:solidFill>
                    <a:srgbClr val="FFFFFF"/>
                  </a:solidFill>
                </a:uFill>
                <a:latin typeface="Verdana"/>
                <a:ea typeface="Verdana"/>
              </a:rPr>
              <a:t>ALCALOIDI </a:t>
            </a:r>
            <a:r>
              <a:rPr lang="it-IT" sz="2000" b="1" u="sng" strike="noStrike" spc="-1" dirty="0" err="1">
                <a:solidFill>
                  <a:srgbClr val="FFFF00"/>
                </a:solidFill>
                <a:uFill>
                  <a:solidFill>
                    <a:srgbClr val="FFFFFF"/>
                  </a:solidFill>
                </a:uFill>
                <a:latin typeface="Verdana"/>
                <a:ea typeface="Verdana"/>
              </a:rPr>
              <a:t>DI</a:t>
            </a:r>
            <a:r>
              <a:rPr lang="it-IT" sz="2000" b="1" u="sng" strike="noStrike" spc="-1" dirty="0">
                <a:solidFill>
                  <a:srgbClr val="FFFF00"/>
                </a:solidFill>
                <a:uFill>
                  <a:solidFill>
                    <a:srgbClr val="FFFFFF"/>
                  </a:solidFill>
                </a:uFill>
                <a:latin typeface="Verdana"/>
                <a:ea typeface="Verdana"/>
              </a:rPr>
              <a:t> ORIGINE VEGETALE: </a:t>
            </a:r>
            <a:endParaRPr lang="en-US" sz="20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pPr>
            <a:r>
              <a:rPr lang="it-IT" sz="2000" b="1" strike="noStrike" spc="-1" dirty="0">
                <a:solidFill>
                  <a:srgbClr val="FFFF00"/>
                </a:solidFill>
                <a:uFill>
                  <a:solidFill>
                    <a:srgbClr val="FFFFFF"/>
                  </a:solidFill>
                </a:uFill>
                <a:latin typeface="Verdana"/>
                <a:ea typeface="Verdana"/>
              </a:rPr>
              <a:t>	</a:t>
            </a:r>
            <a:r>
              <a:rPr lang="it-IT" sz="2000" b="0" strike="noStrike" spc="-1" dirty="0">
                <a:solidFill>
                  <a:srgbClr val="FFFFFF"/>
                </a:solidFill>
                <a:uFill>
                  <a:solidFill>
                    <a:srgbClr val="FFFFFF"/>
                  </a:solidFill>
                </a:uFill>
                <a:latin typeface="Verdana"/>
                <a:ea typeface="Verdana"/>
              </a:rPr>
              <a:t>formano legami con la </a:t>
            </a:r>
            <a:r>
              <a:rPr lang="it-IT" sz="2000" b="0" strike="noStrike" spc="-1" dirty="0" err="1">
                <a:solidFill>
                  <a:srgbClr val="FFFFFF"/>
                </a:solidFill>
                <a:uFill>
                  <a:solidFill>
                    <a:srgbClr val="FFFFFF"/>
                  </a:solidFill>
                </a:uFill>
                <a:latin typeface="Verdana"/>
                <a:ea typeface="Verdana"/>
              </a:rPr>
              <a:t>tubulina</a:t>
            </a:r>
            <a:r>
              <a:rPr lang="it-IT" sz="2000" b="0" strike="noStrike" spc="-1" dirty="0">
                <a:solidFill>
                  <a:srgbClr val="FFFFFF"/>
                </a:solidFill>
                <a:uFill>
                  <a:solidFill>
                    <a:srgbClr val="FFFFFF"/>
                  </a:solidFill>
                </a:uFill>
                <a:latin typeface="Verdana"/>
                <a:ea typeface="Verdana"/>
              </a:rPr>
              <a:t> interferendo con la formazione del fuso mitotico;</a:t>
            </a:r>
            <a:endParaRPr lang="en-US" sz="20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buClr>
                <a:srgbClr val="FFFFFF"/>
              </a:buClr>
              <a:buFont typeface="Verdana"/>
              <a:buChar char="•"/>
            </a:pPr>
            <a:endParaRPr lang="en-US" sz="20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buClr>
                <a:srgbClr val="FFFF00"/>
              </a:buClr>
              <a:buFont typeface="Verdana"/>
              <a:buChar char="•"/>
            </a:pPr>
            <a:r>
              <a:rPr lang="it-IT" sz="2000" b="1" u="sng" strike="noStrike" spc="-1" dirty="0">
                <a:solidFill>
                  <a:srgbClr val="FFFF00"/>
                </a:solidFill>
                <a:uFill>
                  <a:solidFill>
                    <a:srgbClr val="FFFFFF"/>
                  </a:solidFill>
                </a:uFill>
                <a:latin typeface="Verdana"/>
                <a:ea typeface="Verdana"/>
              </a:rPr>
              <a:t>ANTIBIOTICI ANTITUMORALI</a:t>
            </a:r>
            <a:r>
              <a:rPr lang="it-IT" sz="2000" b="1" strike="noStrike" spc="-1" dirty="0">
                <a:solidFill>
                  <a:srgbClr val="FFFF00"/>
                </a:solidFill>
                <a:uFill>
                  <a:solidFill>
                    <a:srgbClr val="FFFFFF"/>
                  </a:solidFill>
                </a:uFill>
                <a:latin typeface="Verdana"/>
                <a:ea typeface="Verdana"/>
              </a:rPr>
              <a:t>:</a:t>
            </a:r>
            <a:endParaRPr lang="en-US" sz="20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pPr>
            <a:r>
              <a:rPr lang="it-IT" sz="2000" b="0" strike="noStrike" spc="-1" dirty="0">
                <a:solidFill>
                  <a:srgbClr val="FFFFFF"/>
                </a:solidFill>
                <a:uFill>
                  <a:solidFill>
                    <a:srgbClr val="FFFFFF"/>
                  </a:solidFill>
                </a:uFill>
                <a:latin typeface="Verdana"/>
                <a:ea typeface="Verdana"/>
              </a:rPr>
              <a:t>	producono tagli nel DNA mediante produzione di radicali liberi e interazione con la </a:t>
            </a:r>
            <a:r>
              <a:rPr lang="it-IT" sz="2000" b="0" strike="noStrike" spc="-1" dirty="0" err="1">
                <a:solidFill>
                  <a:srgbClr val="FFFFFF"/>
                </a:solidFill>
                <a:uFill>
                  <a:solidFill>
                    <a:srgbClr val="FFFFFF"/>
                  </a:solidFill>
                </a:uFill>
                <a:latin typeface="Verdana"/>
                <a:ea typeface="Verdana"/>
              </a:rPr>
              <a:t>topoisomerasi</a:t>
            </a:r>
            <a:r>
              <a:rPr lang="it-IT" sz="2000" b="0" strike="noStrike" spc="-1" dirty="0">
                <a:solidFill>
                  <a:srgbClr val="FFFFFF"/>
                </a:solidFill>
                <a:uFill>
                  <a:solidFill>
                    <a:srgbClr val="FFFFFF"/>
                  </a:solidFill>
                </a:uFill>
                <a:latin typeface="Verdana"/>
                <a:ea typeface="Verdana"/>
              </a:rPr>
              <a:t> II; alterano la sintesi dell’RNA; alcuni interagiscono con le strutture di membrana;</a:t>
            </a:r>
            <a:endParaRPr lang="en-US" sz="20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pPr>
            <a:endParaRPr lang="en-US" sz="20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buClr>
                <a:srgbClr val="FFFF00"/>
              </a:buClr>
              <a:buFont typeface="Verdana"/>
              <a:buChar char="•"/>
            </a:pPr>
            <a:r>
              <a:rPr lang="it-IT" sz="2000" b="1" u="sng" strike="noStrike" spc="-1" dirty="0">
                <a:solidFill>
                  <a:srgbClr val="FFFF00"/>
                </a:solidFill>
                <a:uFill>
                  <a:solidFill>
                    <a:srgbClr val="FFFFFF"/>
                  </a:solidFill>
                </a:uFill>
                <a:latin typeface="Verdana"/>
                <a:ea typeface="Verdana"/>
              </a:rPr>
              <a:t>MISCELLANEA</a:t>
            </a:r>
            <a:endParaRPr lang="en-US" sz="20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buClr>
                <a:srgbClr val="FFFFFF"/>
              </a:buClr>
              <a:buFont typeface="Verdana"/>
              <a:buChar char="•"/>
            </a:pPr>
            <a:endParaRPr lang="en-US" sz="1800" b="0" strike="noStrike" spc="-1" dirty="0">
              <a:solidFill>
                <a:srgbClr val="000000"/>
              </a:solidFill>
              <a:uFill>
                <a:solidFill>
                  <a:srgbClr val="FFFFFF"/>
                </a:solidFill>
              </a:uFill>
              <a:latin typeface="Times New Roman"/>
            </a:endParaRPr>
          </a:p>
          <a:p>
            <a:pPr marL="342720" indent="-342720" algn="just">
              <a:lnSpc>
                <a:spcPct val="100000"/>
              </a:lnSpc>
              <a:spcBef>
                <a:spcPts val="448"/>
              </a:spcBef>
            </a:pPr>
            <a:endParaRPr lang="en-US" sz="1800" b="0" strike="noStrike" spc="-1" dirty="0">
              <a:solidFill>
                <a:srgbClr val="000000"/>
              </a:solidFill>
              <a:uFill>
                <a:solidFill>
                  <a:srgbClr val="FFFFFF"/>
                </a:solidFill>
              </a:uFill>
              <a:latin typeface="Times New Roman"/>
            </a:endParaRPr>
          </a:p>
        </p:txBody>
      </p:sp>
      <p:sp>
        <p:nvSpPr>
          <p:cNvPr id="248" name="TextShape 3"/>
          <p:cNvSpPr txBox="1"/>
          <p:nvPr/>
        </p:nvSpPr>
        <p:spPr>
          <a:xfrm>
            <a:off x="678960" y="115920"/>
            <a:ext cx="8744040" cy="936720"/>
          </a:xfrm>
          <a:prstGeom prst="rect">
            <a:avLst/>
          </a:prstGeom>
          <a:noFill/>
          <a:ln>
            <a:noFill/>
          </a:ln>
        </p:spPr>
        <p:txBody>
          <a:bodyPr anchor="ctr"/>
          <a:lstStyle/>
          <a:p>
            <a:pPr algn="ctr">
              <a:lnSpc>
                <a:spcPct val="100000"/>
              </a:lnSpc>
            </a:pPr>
            <a:r>
              <a:rPr lang="it-IT" sz="3200" b="0" strike="noStrike" spc="-1">
                <a:solidFill>
                  <a:srgbClr val="FFFF00"/>
                </a:solidFill>
                <a:uFill>
                  <a:solidFill>
                    <a:srgbClr val="FFFFFF"/>
                  </a:solidFill>
                </a:uFill>
                <a:latin typeface="Verdana"/>
                <a:ea typeface="Verdana"/>
              </a:rPr>
              <a:t>MECCANISMO D’AZIONE</a:t>
            </a:r>
            <a:endParaRPr lang="en-US" sz="3200" b="0" strike="noStrike" spc="-1">
              <a:solidFill>
                <a:srgbClr val="000000"/>
              </a:solidFill>
              <a:uFill>
                <a:solidFill>
                  <a:srgbClr val="FFFFFF"/>
                </a:solidFill>
              </a:uFill>
              <a:latin typeface="Times New Roman"/>
            </a:endParaRPr>
          </a:p>
        </p:txBody>
      </p:sp>
      <p:sp>
        <p:nvSpPr>
          <p:cNvPr id="249" name="Line 4"/>
          <p:cNvSpPr/>
          <p:nvPr/>
        </p:nvSpPr>
        <p:spPr>
          <a:xfrm>
            <a:off x="966960" y="981000"/>
            <a:ext cx="8353080" cy="0"/>
          </a:xfrm>
          <a:prstGeom prst="line">
            <a:avLst/>
          </a:prstGeom>
          <a:ln w="9360">
            <a:solidFill>
              <a:srgbClr val="FFFF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3570480" y="260280"/>
            <a:ext cx="282348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just">
              <a:lnSpc>
                <a:spcPct val="100000"/>
              </a:lnSpc>
            </a:pPr>
            <a:r>
              <a:rPr lang="it-IT" sz="3200" b="0" strike="noStrike" spc="-1">
                <a:solidFill>
                  <a:srgbClr val="FFFF00"/>
                </a:solidFill>
                <a:uFill>
                  <a:solidFill>
                    <a:srgbClr val="FFFFFF"/>
                  </a:solidFill>
                </a:uFill>
                <a:latin typeface="Verdana"/>
                <a:ea typeface="Verdana"/>
              </a:rPr>
              <a:t>ALCHILANTI </a:t>
            </a:r>
            <a:endParaRPr lang="en-US" sz="3200" b="0" strike="noStrike" spc="-1">
              <a:solidFill>
                <a:srgbClr val="000000"/>
              </a:solidFill>
              <a:uFill>
                <a:solidFill>
                  <a:srgbClr val="FFFFFF"/>
                </a:solidFill>
              </a:uFill>
              <a:latin typeface="Times New Roman"/>
            </a:endParaRPr>
          </a:p>
        </p:txBody>
      </p:sp>
      <p:sp>
        <p:nvSpPr>
          <p:cNvPr id="251" name="Line 2"/>
          <p:cNvSpPr/>
          <p:nvPr/>
        </p:nvSpPr>
        <p:spPr>
          <a:xfrm>
            <a:off x="966960" y="981000"/>
            <a:ext cx="8353080" cy="0"/>
          </a:xfrm>
          <a:prstGeom prst="line">
            <a:avLst/>
          </a:prstGeom>
          <a:ln w="9360">
            <a:solidFill>
              <a:srgbClr val="FFFF00"/>
            </a:solidFill>
            <a:miter/>
          </a:ln>
        </p:spPr>
        <p:style>
          <a:lnRef idx="0">
            <a:scrgbClr r="0" g="0" b="0"/>
          </a:lnRef>
          <a:fillRef idx="0">
            <a:scrgbClr r="0" g="0" b="0"/>
          </a:fillRef>
          <a:effectRef idx="0">
            <a:scrgbClr r="0" g="0" b="0"/>
          </a:effectRef>
          <a:fontRef idx="minor"/>
        </p:style>
      </p:sp>
      <p:sp>
        <p:nvSpPr>
          <p:cNvPr id="252" name="CustomShape 3"/>
          <p:cNvSpPr/>
          <p:nvPr/>
        </p:nvSpPr>
        <p:spPr>
          <a:xfrm>
            <a:off x="5072040" y="1052640"/>
            <a:ext cx="4680000" cy="3415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spcBef>
                <a:spcPts val="598"/>
              </a:spcBef>
              <a:spcAft>
                <a:spcPts val="598"/>
              </a:spcAft>
              <a:buClr>
                <a:srgbClr val="FFFFFF"/>
              </a:buClr>
              <a:buFont typeface="Arial"/>
              <a:buChar char="•"/>
            </a:pPr>
            <a:r>
              <a:rPr lang="it-IT" sz="1800" b="0" strike="noStrike" spc="-1" dirty="0">
                <a:solidFill>
                  <a:srgbClr val="FFFFFF"/>
                </a:solidFill>
                <a:uFill>
                  <a:solidFill>
                    <a:srgbClr val="FFFFFF"/>
                  </a:solidFill>
                </a:uFill>
                <a:latin typeface="Arial"/>
                <a:ea typeface="Arial"/>
              </a:rPr>
              <a:t> Agenti non ciclo specifici, ma più efficaci nelle cellule in rapida proliferazione (fasi G1 e S del ciclo cellulare)</a:t>
            </a:r>
            <a:endParaRPr lang="en-US" sz="1800" b="0" strike="noStrike" spc="-1" dirty="0">
              <a:solidFill>
                <a:srgbClr val="000000"/>
              </a:solidFill>
              <a:uFill>
                <a:solidFill>
                  <a:srgbClr val="FFFFFF"/>
                </a:solidFill>
              </a:uFill>
              <a:latin typeface="Times New Roman"/>
            </a:endParaRPr>
          </a:p>
          <a:p>
            <a:pPr>
              <a:lnSpc>
                <a:spcPct val="100000"/>
              </a:lnSpc>
              <a:spcBef>
                <a:spcPts val="598"/>
              </a:spcBef>
              <a:spcAft>
                <a:spcPts val="598"/>
              </a:spcAft>
              <a:buClr>
                <a:srgbClr val="FFFFFF"/>
              </a:buClr>
              <a:buFont typeface="Arial"/>
              <a:buChar char="•"/>
            </a:pPr>
            <a:r>
              <a:rPr lang="it-IT" sz="1800" b="0" strike="noStrike" spc="-1" dirty="0">
                <a:solidFill>
                  <a:srgbClr val="FFFFFF"/>
                </a:solidFill>
                <a:uFill>
                  <a:solidFill>
                    <a:srgbClr val="FFFFFF"/>
                  </a:solidFill>
                </a:uFill>
                <a:latin typeface="Arial"/>
                <a:ea typeface="Arial"/>
              </a:rPr>
              <a:t> Strutturalmente differenti, hanno in comune la capacità di divenire potenti elettrofili in seguito alla formazione di intermedi </a:t>
            </a:r>
            <a:r>
              <a:rPr lang="it-IT" sz="1800" b="0" strike="noStrike" spc="-1" dirty="0" err="1">
                <a:solidFill>
                  <a:srgbClr val="FFFFFF"/>
                </a:solidFill>
                <a:uFill>
                  <a:solidFill>
                    <a:srgbClr val="FFFFFF"/>
                  </a:solidFill>
                </a:uFill>
                <a:latin typeface="Arial"/>
                <a:ea typeface="Arial"/>
              </a:rPr>
              <a:t>carbo-cationici</a:t>
            </a:r>
            <a:r>
              <a:rPr lang="it-IT" sz="1800" b="0" strike="noStrike" spc="-1" dirty="0">
                <a:solidFill>
                  <a:srgbClr val="FFFFFF"/>
                </a:solidFill>
                <a:uFill>
                  <a:solidFill>
                    <a:srgbClr val="FFFFFF"/>
                  </a:solidFill>
                </a:uFill>
                <a:latin typeface="Arial"/>
                <a:ea typeface="Arial"/>
              </a:rPr>
              <a:t> e di complessi di transizione con le molecole bersaglio.</a:t>
            </a:r>
            <a:endParaRPr lang="en-US" sz="1800" b="0" strike="noStrike" spc="-1" dirty="0">
              <a:solidFill>
                <a:srgbClr val="000000"/>
              </a:solidFill>
              <a:uFill>
                <a:solidFill>
                  <a:srgbClr val="FFFFFF"/>
                </a:solidFill>
              </a:uFill>
              <a:latin typeface="Times New Roman"/>
            </a:endParaRPr>
          </a:p>
          <a:p>
            <a:pPr>
              <a:lnSpc>
                <a:spcPct val="100000"/>
              </a:lnSpc>
              <a:spcBef>
                <a:spcPts val="598"/>
              </a:spcBef>
              <a:spcAft>
                <a:spcPts val="598"/>
              </a:spcAft>
              <a:buClr>
                <a:srgbClr val="FFFFFF"/>
              </a:buClr>
              <a:buFont typeface="Arial"/>
              <a:buChar char="•"/>
            </a:pPr>
            <a:r>
              <a:rPr lang="it-IT" sz="1800" b="0" strike="noStrike" spc="-1" dirty="0">
                <a:solidFill>
                  <a:srgbClr val="FFFFFF"/>
                </a:solidFill>
                <a:uFill>
                  <a:solidFill>
                    <a:srgbClr val="FFFFFF"/>
                  </a:solidFill>
                </a:uFill>
                <a:latin typeface="Arial"/>
                <a:ea typeface="Arial"/>
              </a:rPr>
              <a:t> Queste reazioni portano alla formazione di legami covalenti attraverso l’alchilazione di gruppi nucleofili</a:t>
            </a:r>
            <a:endParaRPr lang="en-US" sz="1800" b="0" strike="noStrike" spc="-1" dirty="0">
              <a:solidFill>
                <a:srgbClr val="000000"/>
              </a:solidFill>
              <a:uFill>
                <a:solidFill>
                  <a:srgbClr val="FFFFFF"/>
                </a:solidFill>
              </a:uFill>
              <a:latin typeface="Times New Roman"/>
            </a:endParaRPr>
          </a:p>
        </p:txBody>
      </p:sp>
      <p:pic>
        <p:nvPicPr>
          <p:cNvPr id="253" name="Picture 4" descr="n2 mustart adduct"/>
          <p:cNvPicPr/>
          <p:nvPr/>
        </p:nvPicPr>
        <p:blipFill>
          <a:blip r:embed="rId2" cstate="print"/>
          <a:stretch/>
        </p:blipFill>
        <p:spPr>
          <a:xfrm>
            <a:off x="391766" y="1124744"/>
            <a:ext cx="4362480" cy="5267520"/>
          </a:xfrm>
          <a:prstGeom prst="rect">
            <a:avLst/>
          </a:prstGeom>
          <a:ln>
            <a:noFill/>
          </a:ln>
        </p:spPr>
      </p:pic>
      <p:sp>
        <p:nvSpPr>
          <p:cNvPr id="257" name="CustomShape 7"/>
          <p:cNvSpPr/>
          <p:nvPr/>
        </p:nvSpPr>
        <p:spPr>
          <a:xfrm>
            <a:off x="4598788" y="5013176"/>
            <a:ext cx="5689800" cy="1465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0" strike="noStrike" spc="-1" dirty="0">
                <a:solidFill>
                  <a:srgbClr val="FFFFFF"/>
                </a:solidFill>
                <a:uFill>
                  <a:solidFill>
                    <a:srgbClr val="FFFFFF"/>
                  </a:solidFill>
                </a:uFill>
                <a:latin typeface="Arial"/>
                <a:ea typeface="Arial"/>
              </a:rPr>
              <a:t>CONSEGUENZE</a:t>
            </a:r>
            <a:endParaRPr lang="en-US" sz="1800" b="0" strike="noStrike" spc="-1" dirty="0">
              <a:solidFill>
                <a:srgbClr val="000000"/>
              </a:solidFill>
              <a:uFill>
                <a:solidFill>
                  <a:srgbClr val="FFFFFF"/>
                </a:solidFill>
              </a:uFill>
              <a:latin typeface="Times New Roman"/>
            </a:endParaRPr>
          </a:p>
          <a:p>
            <a:pPr algn="ctr">
              <a:lnSpc>
                <a:spcPct val="100000"/>
              </a:lnSpc>
            </a:pPr>
            <a:r>
              <a:rPr lang="it-IT" sz="1800" b="0" strike="noStrike" spc="-1" dirty="0">
                <a:solidFill>
                  <a:srgbClr val="FFFFFF"/>
                </a:solidFill>
                <a:uFill>
                  <a:solidFill>
                    <a:srgbClr val="FFFFFF"/>
                  </a:solidFill>
                </a:uFill>
                <a:latin typeface="Arial"/>
                <a:ea typeface="Arial"/>
              </a:rPr>
              <a:t>• cross </a:t>
            </a:r>
            <a:r>
              <a:rPr lang="it-IT" sz="1800" b="0" strike="noStrike" spc="-1" dirty="0" err="1">
                <a:solidFill>
                  <a:srgbClr val="FFFFFF"/>
                </a:solidFill>
                <a:uFill>
                  <a:solidFill>
                    <a:srgbClr val="FFFFFF"/>
                  </a:solidFill>
                </a:uFill>
                <a:latin typeface="Arial"/>
                <a:ea typeface="Arial"/>
              </a:rPr>
              <a:t>linking</a:t>
            </a:r>
            <a:r>
              <a:rPr lang="it-IT" sz="1800" b="0" strike="noStrike" spc="-1" dirty="0">
                <a:solidFill>
                  <a:srgbClr val="FFFFFF"/>
                </a:solidFill>
                <a:uFill>
                  <a:solidFill>
                    <a:srgbClr val="FFFFFF"/>
                  </a:solidFill>
                </a:uFill>
                <a:latin typeface="Arial"/>
                <a:ea typeface="Arial"/>
              </a:rPr>
              <a:t> delle due eliche del DNA</a:t>
            </a:r>
            <a:endParaRPr lang="en-US" sz="1800" b="0" strike="noStrike" spc="-1" dirty="0">
              <a:solidFill>
                <a:srgbClr val="000000"/>
              </a:solidFill>
              <a:uFill>
                <a:solidFill>
                  <a:srgbClr val="FFFFFF"/>
                </a:solidFill>
              </a:uFill>
              <a:latin typeface="Times New Roman"/>
            </a:endParaRPr>
          </a:p>
          <a:p>
            <a:pPr algn="ctr">
              <a:lnSpc>
                <a:spcPct val="100000"/>
              </a:lnSpc>
            </a:pPr>
            <a:r>
              <a:rPr lang="it-IT" sz="1800" b="0" strike="noStrike" spc="-1" dirty="0">
                <a:solidFill>
                  <a:srgbClr val="FFFFFF"/>
                </a:solidFill>
                <a:uFill>
                  <a:solidFill>
                    <a:srgbClr val="FFFFFF"/>
                  </a:solidFill>
                </a:uFill>
                <a:latin typeface="Arial"/>
                <a:ea typeface="Arial"/>
              </a:rPr>
              <a:t>• formazione di basi anormali con disturbo del codice</a:t>
            </a:r>
            <a:endParaRPr lang="en-US" sz="1800" b="0" strike="noStrike" spc="-1" dirty="0">
              <a:solidFill>
                <a:srgbClr val="000000"/>
              </a:solidFill>
              <a:uFill>
                <a:solidFill>
                  <a:srgbClr val="FFFFFF"/>
                </a:solidFill>
              </a:uFill>
              <a:latin typeface="Times New Roman"/>
            </a:endParaRPr>
          </a:p>
          <a:p>
            <a:pPr algn="ctr">
              <a:lnSpc>
                <a:spcPct val="100000"/>
              </a:lnSpc>
            </a:pPr>
            <a:r>
              <a:rPr lang="it-IT" sz="1800" b="0" strike="noStrike" spc="-1" dirty="0">
                <a:solidFill>
                  <a:srgbClr val="FFFFFF"/>
                </a:solidFill>
                <a:uFill>
                  <a:solidFill>
                    <a:srgbClr val="FFFFFF"/>
                  </a:solidFill>
                </a:uFill>
                <a:latin typeface="Arial"/>
                <a:ea typeface="Arial"/>
              </a:rPr>
              <a:t>• rottura dell’anello </a:t>
            </a:r>
            <a:r>
              <a:rPr lang="it-IT" sz="1800" b="0" strike="noStrike" spc="-1" dirty="0" err="1">
                <a:solidFill>
                  <a:srgbClr val="FFFFFF"/>
                </a:solidFill>
                <a:uFill>
                  <a:solidFill>
                    <a:srgbClr val="FFFFFF"/>
                  </a:solidFill>
                </a:uFill>
                <a:latin typeface="Arial"/>
                <a:ea typeface="Arial"/>
              </a:rPr>
              <a:t>imidazolico</a:t>
            </a:r>
            <a:r>
              <a:rPr lang="it-IT" sz="1800" b="0" strike="noStrike" spc="-1" dirty="0">
                <a:solidFill>
                  <a:srgbClr val="FFFFFF"/>
                </a:solidFill>
                <a:uFill>
                  <a:solidFill>
                    <a:srgbClr val="FFFFFF"/>
                  </a:solidFill>
                </a:uFill>
                <a:latin typeface="Arial"/>
                <a:ea typeface="Arial"/>
              </a:rPr>
              <a:t> della guanina</a:t>
            </a:r>
            <a:endParaRPr lang="en-US" sz="1800" b="0" strike="noStrike" spc="-1" dirty="0">
              <a:solidFill>
                <a:srgbClr val="000000"/>
              </a:solidFill>
              <a:uFill>
                <a:solidFill>
                  <a:srgbClr val="FFFFFF"/>
                </a:solidFill>
              </a:uFill>
              <a:latin typeface="Times New Roman"/>
            </a:endParaRPr>
          </a:p>
          <a:p>
            <a:pPr algn="ctr">
              <a:lnSpc>
                <a:spcPct val="100000"/>
              </a:lnSpc>
            </a:pPr>
            <a:r>
              <a:rPr lang="it-IT" sz="1800" b="0" strike="noStrike" spc="-1" dirty="0">
                <a:solidFill>
                  <a:srgbClr val="FFFFFF"/>
                </a:solidFill>
                <a:uFill>
                  <a:solidFill>
                    <a:srgbClr val="FFFFFF"/>
                  </a:solidFill>
                </a:uFill>
                <a:latin typeface="Arial"/>
                <a:ea typeface="Arial"/>
              </a:rPr>
              <a:t>• allontanamento della guanina dalla catena del DNA</a:t>
            </a:r>
            <a:endParaRPr lang="en-US" sz="1800" b="0" strike="noStrike" spc="-1" dirty="0">
              <a:solidFill>
                <a:srgbClr val="000000"/>
              </a:solidFill>
              <a:uFill>
                <a:solidFill>
                  <a:srgbClr val="FFFFFF"/>
                </a:solidFill>
              </a:uFill>
              <a:latin typeface="Times New Roman"/>
            </a:endParaRPr>
          </a:p>
        </p:txBody>
      </p:sp>
      <p:sp>
        <p:nvSpPr>
          <p:cNvPr id="258" name="CustomShape 8"/>
          <p:cNvSpPr/>
          <p:nvPr/>
        </p:nvSpPr>
        <p:spPr>
          <a:xfrm>
            <a:off x="7014600" y="4437000"/>
            <a:ext cx="649080" cy="504720"/>
          </a:xfrm>
          <a:custGeom>
            <a:avLst/>
            <a:gdLst/>
            <a:ahLst/>
            <a:cxnLst/>
            <a:rect l="0" t="0" r="r" b="b"/>
            <a:pathLst>
              <a:path w="1805" h="1404">
                <a:moveTo>
                  <a:pt x="1353" y="0"/>
                </a:moveTo>
                <a:lnTo>
                  <a:pt x="1353" y="701"/>
                </a:lnTo>
                <a:lnTo>
                  <a:pt x="1804" y="701"/>
                </a:lnTo>
                <a:lnTo>
                  <a:pt x="902" y="1403"/>
                </a:lnTo>
                <a:lnTo>
                  <a:pt x="0" y="701"/>
                </a:lnTo>
                <a:lnTo>
                  <a:pt x="451" y="701"/>
                </a:lnTo>
                <a:lnTo>
                  <a:pt x="451" y="0"/>
                </a:lnTo>
                <a:lnTo>
                  <a:pt x="1353" y="0"/>
                </a:lnTo>
              </a:path>
            </a:pathLst>
          </a:custGeom>
          <a:solidFill>
            <a:srgbClr val="FFFF00"/>
          </a:solidFill>
          <a:ln w="25560">
            <a:solidFill>
              <a:srgbClr val="000066"/>
            </a:solidFill>
            <a:miter/>
          </a:ln>
        </p:spPr>
        <p:style>
          <a:lnRef idx="0">
            <a:scrgbClr r="0" g="0" b="0"/>
          </a:lnRef>
          <a:fillRef idx="0">
            <a:scrgbClr r="0" g="0" b="0"/>
          </a:fillRef>
          <a:effectRef idx="0">
            <a:scrgbClr r="0" g="0" b="0"/>
          </a:effectRef>
          <a:fontRef idx="minor"/>
        </p:style>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117762" name="Picture 2" descr="Risultati immagini per alchilanti meccanismo d'azione"/>
          <p:cNvPicPr>
            <a:picLocks noChangeAspect="1" noChangeArrowheads="1"/>
          </p:cNvPicPr>
          <p:nvPr/>
        </p:nvPicPr>
        <p:blipFill>
          <a:blip r:embed="rId2" cstate="print"/>
          <a:srcRect/>
          <a:stretch>
            <a:fillRect/>
          </a:stretch>
        </p:blipFill>
        <p:spPr bwMode="auto">
          <a:xfrm>
            <a:off x="463774" y="-1"/>
            <a:ext cx="9144000" cy="6858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122" name="Picture 2" descr="cancer11"/>
          <p:cNvPicPr>
            <a:picLocks noChangeAspect="1" noChangeArrowheads="1"/>
          </p:cNvPicPr>
          <p:nvPr/>
        </p:nvPicPr>
        <p:blipFill>
          <a:blip r:embed="rId3" cstate="print"/>
          <a:srcRect l="5112" t="5710" r="4030" b="26443"/>
          <a:stretch>
            <a:fillRect/>
          </a:stretch>
        </p:blipFill>
        <p:spPr bwMode="auto">
          <a:xfrm>
            <a:off x="323305" y="949325"/>
            <a:ext cx="9843820" cy="492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8596440" y="3713040"/>
            <a:ext cx="180720" cy="658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endParaRPr lang="en-US" sz="2400" b="0" strike="noStrike" spc="-1">
              <a:solidFill>
                <a:srgbClr val="000000"/>
              </a:solidFill>
              <a:uFill>
                <a:solidFill>
                  <a:srgbClr val="FFFFFF"/>
                </a:solidFill>
              </a:uFill>
              <a:latin typeface="Times New Roman"/>
            </a:endParaRPr>
          </a:p>
          <a:p>
            <a:pPr>
              <a:lnSpc>
                <a:spcPct val="85000"/>
              </a:lnSpc>
              <a:spcBef>
                <a:spcPts val="448"/>
              </a:spcBef>
            </a:pPr>
            <a:endParaRPr lang="en-US" sz="2400" b="0" strike="noStrike" spc="-1">
              <a:solidFill>
                <a:srgbClr val="000000"/>
              </a:solidFill>
              <a:uFill>
                <a:solidFill>
                  <a:srgbClr val="FFFFFF"/>
                </a:solidFill>
              </a:uFill>
              <a:latin typeface="Times New Roman"/>
            </a:endParaRPr>
          </a:p>
        </p:txBody>
      </p:sp>
      <p:sp>
        <p:nvSpPr>
          <p:cNvPr id="260" name="CustomShape 2"/>
          <p:cNvSpPr/>
          <p:nvPr/>
        </p:nvSpPr>
        <p:spPr>
          <a:xfrm>
            <a:off x="374760" y="1125360"/>
            <a:ext cx="9448560" cy="5183280"/>
          </a:xfrm>
          <a:prstGeom prst="rect">
            <a:avLst/>
          </a:prstGeom>
          <a:noFill/>
          <a:ln w="9360">
            <a:solidFill>
              <a:srgbClr val="FFFFFF"/>
            </a:solidFill>
            <a:miter/>
          </a:ln>
        </p:spPr>
        <p:style>
          <a:lnRef idx="0">
            <a:scrgbClr r="0" g="0" b="0"/>
          </a:lnRef>
          <a:fillRef idx="0">
            <a:scrgbClr r="0" g="0" b="0"/>
          </a:fillRef>
          <a:effectRef idx="0">
            <a:scrgbClr r="0" g="0" b="0"/>
          </a:effectRef>
          <a:fontRef idx="minor"/>
        </p:style>
      </p:sp>
      <p:sp>
        <p:nvSpPr>
          <p:cNvPr id="261" name="CustomShape 3"/>
          <p:cNvSpPr/>
          <p:nvPr/>
        </p:nvSpPr>
        <p:spPr>
          <a:xfrm>
            <a:off x="3603960" y="108000"/>
            <a:ext cx="282348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0" strike="noStrike" spc="-1">
                <a:solidFill>
                  <a:srgbClr val="FFFF00"/>
                </a:solidFill>
                <a:uFill>
                  <a:solidFill>
                    <a:srgbClr val="FFFFFF"/>
                  </a:solidFill>
                </a:uFill>
                <a:latin typeface="Verdana"/>
              </a:rPr>
              <a:t>ALCHILANTI </a:t>
            </a:r>
            <a:endParaRPr lang="en-US" sz="3200" b="0" strike="noStrike" spc="-1">
              <a:solidFill>
                <a:srgbClr val="000000"/>
              </a:solidFill>
              <a:uFill>
                <a:solidFill>
                  <a:srgbClr val="FFFFFF"/>
                </a:solidFill>
              </a:uFill>
              <a:latin typeface="Times New Roman"/>
            </a:endParaRPr>
          </a:p>
        </p:txBody>
      </p:sp>
      <p:sp>
        <p:nvSpPr>
          <p:cNvPr id="262" name="CustomShape 4"/>
          <p:cNvSpPr/>
          <p:nvPr/>
        </p:nvSpPr>
        <p:spPr>
          <a:xfrm>
            <a:off x="534960" y="1268280"/>
            <a:ext cx="9361440" cy="504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20000"/>
              </a:lnSpc>
            </a:pPr>
            <a:r>
              <a:rPr lang="it-IT" sz="2000" b="1" strike="noStrike" spc="-1">
                <a:solidFill>
                  <a:srgbClr val="00FF00"/>
                </a:solidFill>
                <a:uFill>
                  <a:solidFill>
                    <a:srgbClr val="FFFFFF"/>
                  </a:solidFill>
                </a:uFill>
                <a:latin typeface="Verdana"/>
              </a:rPr>
              <a:t>Mostarde azotate </a:t>
            </a:r>
            <a:r>
              <a:rPr lang="it-IT" sz="2000" b="1" strike="noStrike" spc="-1">
                <a:solidFill>
                  <a:srgbClr val="FFFFFF"/>
                </a:solidFill>
                <a:uFill>
                  <a:solidFill>
                    <a:srgbClr val="FFFFFF"/>
                  </a:solidFill>
                </a:uFill>
                <a:latin typeface="Verdana"/>
              </a:rPr>
              <a:t>    </a:t>
            </a:r>
            <a:r>
              <a:rPr lang="it-IT" sz="2000" b="0" strike="noStrike" spc="-1">
                <a:solidFill>
                  <a:srgbClr val="FFFFFF"/>
                </a:solidFill>
                <a:uFill>
                  <a:solidFill>
                    <a:srgbClr val="FFFFFF"/>
                  </a:solidFill>
                </a:uFill>
                <a:latin typeface="Verdana"/>
              </a:rPr>
              <a:t>	</a:t>
            </a:r>
            <a:endParaRPr lang="en-US" sz="2000" b="0" strike="noStrike" spc="-1">
              <a:solidFill>
                <a:srgbClr val="000000"/>
              </a:solidFill>
              <a:uFill>
                <a:solidFill>
                  <a:srgbClr val="FFFFFF"/>
                </a:solidFill>
              </a:uFill>
              <a:latin typeface="Times New Roman"/>
            </a:endParaRPr>
          </a:p>
          <a:p>
            <a:pPr>
              <a:lnSpc>
                <a:spcPct val="120000"/>
              </a:lnSpc>
            </a:pPr>
            <a:r>
              <a:rPr lang="it-IT" sz="2000" b="0" strike="noStrike" spc="-1">
                <a:solidFill>
                  <a:srgbClr val="FFFFFF"/>
                </a:solidFill>
                <a:uFill>
                  <a:solidFill>
                    <a:srgbClr val="FFFFFF"/>
                  </a:solidFill>
                </a:uFill>
                <a:latin typeface="Verdana"/>
              </a:rPr>
              <a:t>		  Mecloretamina   Ciclofosfamide  Ifosfamide        	</a:t>
            </a:r>
            <a:endParaRPr lang="en-US" sz="2000" b="0" strike="noStrike" spc="-1">
              <a:solidFill>
                <a:srgbClr val="000000"/>
              </a:solidFill>
              <a:uFill>
                <a:solidFill>
                  <a:srgbClr val="FFFFFF"/>
                </a:solidFill>
              </a:uFill>
              <a:latin typeface="Times New Roman"/>
            </a:endParaRPr>
          </a:p>
          <a:p>
            <a:pPr>
              <a:lnSpc>
                <a:spcPct val="120000"/>
              </a:lnSpc>
            </a:pPr>
            <a:r>
              <a:rPr lang="it-IT" sz="2000" b="0" strike="noStrike" spc="-1">
                <a:solidFill>
                  <a:srgbClr val="FFFFFF"/>
                </a:solidFill>
                <a:uFill>
                  <a:solidFill>
                    <a:srgbClr val="FFFFFF"/>
                  </a:solidFill>
                </a:uFill>
                <a:latin typeface="Verdana"/>
              </a:rPr>
              <a:t>                   	  Melfalan  Clorambucil Bendamustina  Prednimustina       	</a:t>
            </a:r>
            <a:endParaRPr lang="en-US" sz="2000" b="0" strike="noStrike" spc="-1">
              <a:solidFill>
                <a:srgbClr val="000000"/>
              </a:solidFill>
              <a:uFill>
                <a:solidFill>
                  <a:srgbClr val="FFFFFF"/>
                </a:solidFill>
              </a:uFill>
              <a:latin typeface="Times New Roman"/>
            </a:endParaRPr>
          </a:p>
          <a:p>
            <a:pPr>
              <a:lnSpc>
                <a:spcPct val="120000"/>
              </a:lnSpc>
            </a:pPr>
            <a:r>
              <a:rPr lang="it-IT" sz="2000" b="1" strike="noStrike" spc="-1">
                <a:solidFill>
                  <a:srgbClr val="00FF00"/>
                </a:solidFill>
                <a:uFill>
                  <a:solidFill>
                    <a:srgbClr val="FFFFFF"/>
                  </a:solidFill>
                </a:uFill>
                <a:latin typeface="Verdana"/>
              </a:rPr>
              <a:t>Nitrosouree </a:t>
            </a:r>
            <a:r>
              <a:rPr lang="it-IT" sz="2000" b="0" strike="noStrike" spc="-1">
                <a:solidFill>
                  <a:srgbClr val="00FF00"/>
                </a:solidFill>
                <a:uFill>
                  <a:solidFill>
                    <a:srgbClr val="FFFFFF"/>
                  </a:solidFill>
                </a:uFill>
                <a:latin typeface="Verdana"/>
              </a:rPr>
              <a:t>  </a:t>
            </a:r>
            <a:r>
              <a:rPr lang="it-IT" sz="2000" b="0" strike="noStrike" spc="-1">
                <a:solidFill>
                  <a:srgbClr val="FFFFFF"/>
                </a:solidFill>
                <a:uFill>
                  <a:solidFill>
                    <a:srgbClr val="FFFFFF"/>
                  </a:solidFill>
                </a:uFill>
                <a:latin typeface="Verdana"/>
              </a:rPr>
              <a:t>Carmustina   Lomustina   Fotemustina   Streptozotocina</a:t>
            </a:r>
            <a:endParaRPr lang="en-US" sz="2000" b="0" strike="noStrike" spc="-1">
              <a:solidFill>
                <a:srgbClr val="000000"/>
              </a:solidFill>
              <a:uFill>
                <a:solidFill>
                  <a:srgbClr val="FFFFFF"/>
                </a:solidFill>
              </a:uFill>
              <a:latin typeface="Times New Roman"/>
            </a:endParaRPr>
          </a:p>
          <a:p>
            <a:pPr>
              <a:lnSpc>
                <a:spcPct val="120000"/>
              </a:lnSpc>
            </a:pPr>
            <a:endParaRPr lang="en-US" sz="2000" b="0" strike="noStrike" spc="-1">
              <a:solidFill>
                <a:srgbClr val="000000"/>
              </a:solidFill>
              <a:uFill>
                <a:solidFill>
                  <a:srgbClr val="FFFFFF"/>
                </a:solidFill>
              </a:uFill>
              <a:latin typeface="Times New Roman"/>
            </a:endParaRPr>
          </a:p>
          <a:p>
            <a:pPr>
              <a:lnSpc>
                <a:spcPct val="120000"/>
              </a:lnSpc>
            </a:pPr>
            <a:r>
              <a:rPr lang="it-IT" sz="2000" b="1" strike="noStrike" spc="-1">
                <a:solidFill>
                  <a:srgbClr val="00FF00"/>
                </a:solidFill>
                <a:uFill>
                  <a:solidFill>
                    <a:srgbClr val="FFFFFF"/>
                  </a:solidFill>
                </a:uFill>
                <a:latin typeface="Verdana"/>
              </a:rPr>
              <a:t>Alchilsolfonati  </a:t>
            </a:r>
            <a:r>
              <a:rPr lang="it-IT" sz="2000" b="0" strike="noStrike" spc="-1">
                <a:solidFill>
                  <a:srgbClr val="FFFFFF"/>
                </a:solidFill>
                <a:uFill>
                  <a:solidFill>
                    <a:srgbClr val="FFFFFF"/>
                  </a:solidFill>
                </a:uFill>
                <a:latin typeface="Verdana"/>
              </a:rPr>
              <a:t>Busulfano</a:t>
            </a:r>
            <a:endParaRPr lang="en-US" sz="2000" b="0" strike="noStrike" spc="-1">
              <a:solidFill>
                <a:srgbClr val="000000"/>
              </a:solidFill>
              <a:uFill>
                <a:solidFill>
                  <a:srgbClr val="FFFFFF"/>
                </a:solidFill>
              </a:uFill>
              <a:latin typeface="Times New Roman"/>
            </a:endParaRPr>
          </a:p>
          <a:p>
            <a:pPr>
              <a:lnSpc>
                <a:spcPct val="120000"/>
              </a:lnSpc>
            </a:pPr>
            <a:endParaRPr lang="en-US" sz="2000" b="0" strike="noStrike" spc="-1">
              <a:solidFill>
                <a:srgbClr val="000000"/>
              </a:solidFill>
              <a:uFill>
                <a:solidFill>
                  <a:srgbClr val="FFFFFF"/>
                </a:solidFill>
              </a:uFill>
              <a:latin typeface="Times New Roman"/>
            </a:endParaRPr>
          </a:p>
          <a:p>
            <a:pPr>
              <a:lnSpc>
                <a:spcPct val="120000"/>
              </a:lnSpc>
            </a:pPr>
            <a:r>
              <a:rPr lang="it-IT" sz="2000" b="1" strike="noStrike" spc="-1">
                <a:solidFill>
                  <a:srgbClr val="00FF00"/>
                </a:solidFill>
                <a:uFill>
                  <a:solidFill>
                    <a:srgbClr val="FFFFFF"/>
                  </a:solidFill>
                </a:uFill>
                <a:latin typeface="Verdana"/>
              </a:rPr>
              <a:t>Azaridine </a:t>
            </a:r>
            <a:r>
              <a:rPr lang="it-IT" sz="2000" b="0" strike="noStrike" spc="-1">
                <a:solidFill>
                  <a:srgbClr val="FFFFFF"/>
                </a:solidFill>
                <a:uFill>
                  <a:solidFill>
                    <a:srgbClr val="FFFFFF"/>
                  </a:solidFill>
                </a:uFill>
                <a:latin typeface="Verdana"/>
              </a:rPr>
              <a:t>	  Tiotepa </a:t>
            </a:r>
            <a:endParaRPr lang="en-US" sz="2000" b="0" strike="noStrike" spc="-1">
              <a:solidFill>
                <a:srgbClr val="000000"/>
              </a:solidFill>
              <a:uFill>
                <a:solidFill>
                  <a:srgbClr val="FFFFFF"/>
                </a:solidFill>
              </a:uFill>
              <a:latin typeface="Times New Roman"/>
            </a:endParaRPr>
          </a:p>
          <a:p>
            <a:pPr>
              <a:lnSpc>
                <a:spcPct val="120000"/>
              </a:lnSpc>
            </a:pPr>
            <a:endParaRPr lang="en-US" sz="2000" b="0" strike="noStrike" spc="-1">
              <a:solidFill>
                <a:srgbClr val="000000"/>
              </a:solidFill>
              <a:uFill>
                <a:solidFill>
                  <a:srgbClr val="FFFFFF"/>
                </a:solidFill>
              </a:uFill>
              <a:latin typeface="Times New Roman"/>
            </a:endParaRPr>
          </a:p>
          <a:p>
            <a:pPr>
              <a:lnSpc>
                <a:spcPct val="120000"/>
              </a:lnSpc>
            </a:pPr>
            <a:r>
              <a:rPr lang="it-IT" sz="2000" b="1" strike="noStrike" spc="-1">
                <a:solidFill>
                  <a:srgbClr val="00FF00"/>
                </a:solidFill>
                <a:uFill>
                  <a:solidFill>
                    <a:srgbClr val="FFFFFF"/>
                  </a:solidFill>
                </a:uFill>
                <a:latin typeface="Verdana"/>
              </a:rPr>
              <a:t>Idrazine </a:t>
            </a:r>
            <a:r>
              <a:rPr lang="it-IT" sz="2000" b="0" strike="noStrike" spc="-1">
                <a:solidFill>
                  <a:srgbClr val="00FF00"/>
                </a:solidFill>
                <a:uFill>
                  <a:solidFill>
                    <a:srgbClr val="FFFFFF"/>
                  </a:solidFill>
                </a:uFill>
                <a:latin typeface="Verdana"/>
              </a:rPr>
              <a:t>	  </a:t>
            </a:r>
            <a:r>
              <a:rPr lang="it-IT" sz="2000" b="0" strike="noStrike" spc="-1">
                <a:solidFill>
                  <a:srgbClr val="FFFFFF"/>
                </a:solidFill>
                <a:uFill>
                  <a:solidFill>
                    <a:srgbClr val="FFFFFF"/>
                  </a:solidFill>
                </a:uFill>
                <a:latin typeface="Verdana"/>
              </a:rPr>
              <a:t>Procarbazina  </a:t>
            </a:r>
            <a:endParaRPr lang="en-US" sz="2000" b="0" strike="noStrike" spc="-1">
              <a:solidFill>
                <a:srgbClr val="000000"/>
              </a:solidFill>
              <a:uFill>
                <a:solidFill>
                  <a:srgbClr val="FFFFFF"/>
                </a:solidFill>
              </a:uFill>
              <a:latin typeface="Times New Roman"/>
            </a:endParaRPr>
          </a:p>
          <a:p>
            <a:pPr>
              <a:lnSpc>
                <a:spcPct val="120000"/>
              </a:lnSpc>
            </a:pPr>
            <a:endParaRPr lang="en-US" sz="2000" b="0" strike="noStrike" spc="-1">
              <a:solidFill>
                <a:srgbClr val="000000"/>
              </a:solidFill>
              <a:uFill>
                <a:solidFill>
                  <a:srgbClr val="FFFFFF"/>
                </a:solidFill>
              </a:uFill>
              <a:latin typeface="Times New Roman"/>
            </a:endParaRPr>
          </a:p>
          <a:p>
            <a:pPr>
              <a:lnSpc>
                <a:spcPct val="120000"/>
              </a:lnSpc>
            </a:pPr>
            <a:r>
              <a:rPr lang="it-IT" sz="2000" b="1" strike="noStrike" spc="-1">
                <a:solidFill>
                  <a:srgbClr val="00FF00"/>
                </a:solidFill>
                <a:uFill>
                  <a:solidFill>
                    <a:srgbClr val="FFFFFF"/>
                  </a:solidFill>
                </a:uFill>
                <a:latin typeface="Verdana"/>
              </a:rPr>
              <a:t>Triazeni </a:t>
            </a:r>
            <a:r>
              <a:rPr lang="it-IT" sz="2000" b="0" strike="noStrike" spc="-1">
                <a:solidFill>
                  <a:srgbClr val="00FF00"/>
                </a:solidFill>
                <a:uFill>
                  <a:solidFill>
                    <a:srgbClr val="FFFFFF"/>
                  </a:solidFill>
                </a:uFill>
                <a:latin typeface="Verdana"/>
              </a:rPr>
              <a:t>	  </a:t>
            </a:r>
            <a:r>
              <a:rPr lang="it-IT" sz="2000" b="0" strike="noStrike" spc="-1">
                <a:solidFill>
                  <a:srgbClr val="FFFFFF"/>
                </a:solidFill>
                <a:uFill>
                  <a:solidFill>
                    <a:srgbClr val="FFFFFF"/>
                  </a:solidFill>
                </a:uFill>
                <a:latin typeface="Verdana"/>
              </a:rPr>
              <a:t>Dacarbazina Temozolomide</a:t>
            </a:r>
            <a:endParaRPr lang="en-US" sz="2000" b="0" strike="noStrike" spc="-1">
              <a:solidFill>
                <a:srgbClr val="000000"/>
              </a:solidFill>
              <a:uFill>
                <a:solidFill>
                  <a:srgbClr val="FFFFFF"/>
                </a:solidFill>
              </a:uFill>
              <a:latin typeface="Times New Roman"/>
            </a:endParaRPr>
          </a:p>
          <a:p>
            <a:pPr>
              <a:lnSpc>
                <a:spcPct val="100000"/>
              </a:lnSpc>
            </a:pPr>
            <a:endParaRPr lang="en-US" sz="2000" b="0" strike="noStrike" spc="-1">
              <a:solidFill>
                <a:srgbClr val="000000"/>
              </a:solidFill>
              <a:uFill>
                <a:solidFill>
                  <a:srgbClr val="FFFFFF"/>
                </a:solidFill>
              </a:uFill>
              <a:latin typeface="Times New Roman"/>
            </a:endParaRPr>
          </a:p>
          <a:p>
            <a:pPr>
              <a:lnSpc>
                <a:spcPct val="100000"/>
              </a:lnSpc>
            </a:pPr>
            <a:endParaRPr lang="en-US" sz="2000" b="0" strike="noStrike" spc="-1">
              <a:solidFill>
                <a:srgbClr val="000000"/>
              </a:solidFill>
              <a:uFill>
                <a:solidFill>
                  <a:srgbClr val="FFFFFF"/>
                </a:solidFill>
              </a:uFill>
              <a:latin typeface="Times New Roman"/>
            </a:endParaRPr>
          </a:p>
          <a:p>
            <a:pPr>
              <a:lnSpc>
                <a:spcPct val="100000"/>
              </a:lnSpc>
            </a:pPr>
            <a:endParaRPr lang="en-US" sz="2000" b="0" strike="noStrike" spc="-1">
              <a:solidFill>
                <a:srgbClr val="000000"/>
              </a:solidFill>
              <a:uFill>
                <a:solidFill>
                  <a:srgbClr val="FFFFFF"/>
                </a:solidFill>
              </a:uFill>
              <a:latin typeface="Times New Roman"/>
            </a:endParaRPr>
          </a:p>
        </p:txBody>
      </p:sp>
      <p:sp>
        <p:nvSpPr>
          <p:cNvPr id="263" name="Line 5"/>
          <p:cNvSpPr/>
          <p:nvPr/>
        </p:nvSpPr>
        <p:spPr>
          <a:xfrm>
            <a:off x="1039680" y="765000"/>
            <a:ext cx="8353440" cy="0"/>
          </a:xfrm>
          <a:prstGeom prst="line">
            <a:avLst/>
          </a:prstGeom>
          <a:ln w="9360">
            <a:solidFill>
              <a:srgbClr val="FFFF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2760120" y="179280"/>
            <a:ext cx="471168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0" strike="noStrike" spc="-1">
                <a:solidFill>
                  <a:srgbClr val="FFFFFF"/>
                </a:solidFill>
                <a:uFill>
                  <a:solidFill>
                    <a:srgbClr val="FFFFFF"/>
                  </a:solidFill>
                </a:uFill>
                <a:latin typeface="Verdana"/>
              </a:rPr>
              <a:t>MOSTARDE AZOTATE </a:t>
            </a:r>
            <a:endParaRPr lang="en-US" sz="3200" b="0" strike="noStrike" spc="-1">
              <a:solidFill>
                <a:srgbClr val="000000"/>
              </a:solidFill>
              <a:uFill>
                <a:solidFill>
                  <a:srgbClr val="FFFFFF"/>
                </a:solidFill>
              </a:uFill>
              <a:latin typeface="Times New Roman"/>
            </a:endParaRPr>
          </a:p>
        </p:txBody>
      </p:sp>
      <p:sp>
        <p:nvSpPr>
          <p:cNvPr id="266" name="Line 2"/>
          <p:cNvSpPr/>
          <p:nvPr/>
        </p:nvSpPr>
        <p:spPr>
          <a:xfrm>
            <a:off x="1039680" y="907920"/>
            <a:ext cx="8353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267" name="CustomShape 3"/>
          <p:cNvSpPr/>
          <p:nvPr/>
        </p:nvSpPr>
        <p:spPr>
          <a:xfrm>
            <a:off x="6512446" y="1484784"/>
            <a:ext cx="3672000" cy="4512600"/>
          </a:xfrm>
          <a:custGeom>
            <a:avLst/>
            <a:gdLst/>
            <a:ahLst/>
            <a:cxnLst/>
            <a:rect l="l" t="t" r="r" b="b"/>
            <a:pathLst>
              <a:path w="21600" h="21600">
                <a:moveTo>
                  <a:pt x="0" y="0"/>
                </a:moveTo>
                <a:lnTo>
                  <a:pt x="21600" y="0"/>
                </a:lnTo>
                <a:lnTo>
                  <a:pt x="21600" y="21600"/>
                </a:lnTo>
                <a:lnTo>
                  <a:pt x="0" y="21600"/>
                </a:lnTo>
                <a:lnTo>
                  <a:pt x="0" y="0"/>
                </a:lnTo>
                <a:close/>
              </a:path>
            </a:pathLst>
          </a:custGeom>
          <a:blipFill>
            <a:blip r:embed="rId2" cstate="print"/>
            <a:tile tx="0" ty="0" sx="100000" sy="100000" flip="none" algn="tl"/>
          </a:blip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spcBef>
                <a:spcPts val="598"/>
              </a:spcBef>
              <a:spcAft>
                <a:spcPts val="598"/>
              </a:spcAft>
            </a:pPr>
            <a:r>
              <a:rPr lang="it-IT" sz="1800" b="0" strike="noStrike" spc="-1" dirty="0">
                <a:uFill>
                  <a:solidFill>
                    <a:srgbClr val="FFFFFF"/>
                  </a:solidFill>
                </a:uFill>
                <a:latin typeface="Verdana"/>
                <a:ea typeface="Arial"/>
              </a:rPr>
              <a:t>L’attività biologica si basa sulla presenza del gruppo bis 2-cloroetile.</a:t>
            </a:r>
            <a:endParaRPr lang="en-US" sz="1800" b="0" strike="noStrike" spc="-1" dirty="0">
              <a:uFill>
                <a:solidFill>
                  <a:srgbClr val="FFFFFF"/>
                </a:solidFill>
              </a:uFill>
              <a:latin typeface="Times New Roman"/>
            </a:endParaRPr>
          </a:p>
          <a:p>
            <a:pPr>
              <a:lnSpc>
                <a:spcPct val="100000"/>
              </a:lnSpc>
              <a:spcBef>
                <a:spcPts val="598"/>
              </a:spcBef>
              <a:spcAft>
                <a:spcPts val="598"/>
              </a:spcAft>
            </a:pPr>
            <a:r>
              <a:rPr lang="it-IT" sz="1800" b="0" strike="noStrike" spc="-1" dirty="0">
                <a:uFill>
                  <a:solidFill>
                    <a:srgbClr val="FFFFFF"/>
                  </a:solidFill>
                </a:uFill>
                <a:latin typeface="Verdana"/>
                <a:ea typeface="Arial"/>
              </a:rPr>
              <a:t>Il composto base, la MECLORETAMINA, è poco selettiva, poco stabile e molto tossica.</a:t>
            </a:r>
            <a:endParaRPr lang="en-US" sz="1800" b="0" strike="noStrike" spc="-1" dirty="0">
              <a:uFill>
                <a:solidFill>
                  <a:srgbClr val="FFFFFF"/>
                </a:solidFill>
              </a:uFill>
              <a:latin typeface="Times New Roman"/>
            </a:endParaRPr>
          </a:p>
          <a:p>
            <a:pPr>
              <a:lnSpc>
                <a:spcPct val="100000"/>
              </a:lnSpc>
              <a:spcBef>
                <a:spcPts val="598"/>
              </a:spcBef>
              <a:spcAft>
                <a:spcPts val="598"/>
              </a:spcAft>
            </a:pPr>
            <a:r>
              <a:rPr lang="it-IT" sz="1800" b="0" strike="noStrike" spc="-1" dirty="0">
                <a:uFill>
                  <a:solidFill>
                    <a:srgbClr val="FFFFFF"/>
                  </a:solidFill>
                </a:uFill>
                <a:latin typeface="Verdana"/>
                <a:ea typeface="Arial"/>
              </a:rPr>
              <a:t>I nuovi composti più stabili e selettivi, e meno tossici, sono stati associati ad aminoacidi (MELFALAN), gruppi fenolici sostituiti (CLORAMBUCILE), gruppi </a:t>
            </a:r>
            <a:r>
              <a:rPr lang="it-IT" sz="1800" b="0" strike="noStrike" spc="-1" dirty="0" err="1">
                <a:uFill>
                  <a:solidFill>
                    <a:srgbClr val="FFFFFF"/>
                  </a:solidFill>
                </a:uFill>
                <a:latin typeface="Verdana"/>
                <a:ea typeface="Arial"/>
              </a:rPr>
              <a:t>fosfamidici</a:t>
            </a:r>
            <a:r>
              <a:rPr lang="it-IT" sz="1800" b="0" strike="noStrike" spc="-1" dirty="0">
                <a:uFill>
                  <a:solidFill>
                    <a:srgbClr val="FFFFFF"/>
                  </a:solidFill>
                </a:uFill>
                <a:latin typeface="Verdana"/>
                <a:ea typeface="Arial"/>
              </a:rPr>
              <a:t> ciclici (CICLOFOSFAMIDE, IFOSFAMIDE)</a:t>
            </a:r>
            <a:endParaRPr lang="en-US" sz="1800" b="0" strike="noStrike" spc="-1" dirty="0">
              <a:uFill>
                <a:solidFill>
                  <a:srgbClr val="FFFFFF"/>
                </a:solidFill>
              </a:uFill>
              <a:latin typeface="Times New Roman"/>
            </a:endParaRPr>
          </a:p>
        </p:txBody>
      </p:sp>
      <p:pic>
        <p:nvPicPr>
          <p:cNvPr id="7" name="Picture 2" descr="Risultati immagini per mostarde azotate"/>
          <p:cNvPicPr>
            <a:picLocks noChangeAspect="1" noChangeArrowheads="1"/>
          </p:cNvPicPr>
          <p:nvPr/>
        </p:nvPicPr>
        <p:blipFill>
          <a:blip r:embed="rId3" cstate="print"/>
          <a:srcRect l="3083"/>
          <a:stretch>
            <a:fillRect/>
          </a:stretch>
        </p:blipFill>
        <p:spPr bwMode="auto">
          <a:xfrm>
            <a:off x="0" y="1052736"/>
            <a:ext cx="6513546" cy="504056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118786" name="Picture 2" descr="Risultati immagini per ciclofosfamide metabolismo"/>
          <p:cNvPicPr>
            <a:picLocks noChangeAspect="1" noChangeArrowheads="1"/>
          </p:cNvPicPr>
          <p:nvPr/>
        </p:nvPicPr>
        <p:blipFill>
          <a:blip r:embed="rId2" cstate="print"/>
          <a:srcRect/>
          <a:stretch>
            <a:fillRect/>
          </a:stretch>
        </p:blipFill>
        <p:spPr bwMode="auto">
          <a:xfrm>
            <a:off x="0" y="-1"/>
            <a:ext cx="10287000" cy="685800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Line 1"/>
          <p:cNvSpPr/>
          <p:nvPr/>
        </p:nvSpPr>
        <p:spPr>
          <a:xfrm>
            <a:off x="1039680" y="765000"/>
            <a:ext cx="8353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273" name="CustomShape 2"/>
          <p:cNvSpPr/>
          <p:nvPr/>
        </p:nvSpPr>
        <p:spPr>
          <a:xfrm>
            <a:off x="1039680" y="917640"/>
            <a:ext cx="8712360" cy="5582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1" u="sng" strike="noStrike" spc="-1" dirty="0">
                <a:solidFill>
                  <a:srgbClr val="FFFFFF"/>
                </a:solidFill>
                <a:uFill>
                  <a:solidFill>
                    <a:srgbClr val="FFFFFF"/>
                  </a:solidFill>
                </a:uFill>
                <a:latin typeface="Arial"/>
              </a:rPr>
              <a:t>FARMACOCINETICA</a:t>
            </a:r>
            <a:endParaRPr lang="en-US" sz="2000" b="0" strike="noStrike" spc="-1" dirty="0">
              <a:solidFill>
                <a:srgbClr val="000000"/>
              </a:solidFill>
              <a:uFill>
                <a:solidFill>
                  <a:srgbClr val="FFFFFF"/>
                </a:solidFill>
              </a:uFill>
              <a:latin typeface="Times New Roman"/>
            </a:endParaRPr>
          </a:p>
          <a:p>
            <a:pPr algn="ctr">
              <a:lnSpc>
                <a:spcPct val="100000"/>
              </a:lnSpc>
            </a:pPr>
            <a:r>
              <a:rPr lang="it-IT" sz="2000" b="0" strike="noStrike" spc="-1" dirty="0">
                <a:solidFill>
                  <a:srgbClr val="FFFFFF"/>
                </a:solidFill>
                <a:uFill>
                  <a:solidFill>
                    <a:srgbClr val="FFFFFF"/>
                  </a:solidFill>
                </a:uFill>
                <a:latin typeface="Arial"/>
                <a:ea typeface="Times New Roman"/>
              </a:rPr>
              <a:t> </a:t>
            </a:r>
            <a:endParaRPr lang="en-US" sz="2000" b="0" strike="noStrike" spc="-1" dirty="0">
              <a:solidFill>
                <a:srgbClr val="000000"/>
              </a:solidFill>
              <a:uFill>
                <a:solidFill>
                  <a:srgbClr val="FFFFFF"/>
                </a:solidFill>
              </a:uFill>
              <a:latin typeface="Times New Roman"/>
            </a:endParaRPr>
          </a:p>
          <a:p>
            <a:pPr>
              <a:lnSpc>
                <a:spcPct val="100000"/>
              </a:lnSpc>
            </a:pPr>
            <a:r>
              <a:rPr lang="it-IT" sz="2000" b="1" strike="noStrike" spc="-1" dirty="0">
                <a:solidFill>
                  <a:srgbClr val="FFFFFF"/>
                </a:solidFill>
                <a:uFill>
                  <a:solidFill>
                    <a:srgbClr val="FFFFFF"/>
                  </a:solidFill>
                </a:uFill>
                <a:latin typeface="Arial"/>
                <a:ea typeface="Times New Roman"/>
              </a:rPr>
              <a:t>PREPARATI      	</a:t>
            </a:r>
            <a:r>
              <a:rPr lang="it-IT" sz="2000" b="0" strike="noStrike" spc="-1" dirty="0">
                <a:solidFill>
                  <a:srgbClr val="FFFFFF"/>
                </a:solidFill>
                <a:uFill>
                  <a:solidFill>
                    <a:srgbClr val="FFFFFF"/>
                  </a:solidFill>
                </a:uFill>
                <a:latin typeface="Arial"/>
                <a:ea typeface="Times New Roman"/>
              </a:rPr>
              <a:t>50 mg/</a:t>
            </a:r>
            <a:r>
              <a:rPr lang="it-IT" sz="2000" b="0" strike="noStrike" spc="-1" dirty="0" err="1">
                <a:solidFill>
                  <a:srgbClr val="FFFFFF"/>
                </a:solidFill>
                <a:uFill>
                  <a:solidFill>
                    <a:srgbClr val="FFFFFF"/>
                  </a:solidFill>
                </a:uFill>
                <a:latin typeface="Arial"/>
                <a:ea typeface="Times New Roman"/>
              </a:rPr>
              <a:t>cpr</a:t>
            </a:r>
            <a:r>
              <a:rPr lang="it-IT" sz="2000" b="0" strike="noStrike" spc="-1" dirty="0">
                <a:solidFill>
                  <a:srgbClr val="FFFFFF"/>
                </a:solidFill>
                <a:uFill>
                  <a:solidFill>
                    <a:srgbClr val="FFFFFF"/>
                  </a:solidFill>
                </a:uFill>
                <a:latin typeface="Arial"/>
                <a:ea typeface="Times New Roman"/>
              </a:rPr>
              <a:t> ;   200 mg/</a:t>
            </a:r>
            <a:r>
              <a:rPr lang="it-IT" sz="2000" b="0" strike="noStrike" spc="-1" dirty="0" err="1">
                <a:solidFill>
                  <a:srgbClr val="FFFFFF"/>
                </a:solidFill>
                <a:uFill>
                  <a:solidFill>
                    <a:srgbClr val="FFFFFF"/>
                  </a:solidFill>
                </a:uFill>
                <a:latin typeface="Arial"/>
                <a:ea typeface="Times New Roman"/>
              </a:rPr>
              <a:t>fl</a:t>
            </a:r>
            <a:r>
              <a:rPr lang="it-IT" sz="2000" b="0" strike="noStrike" spc="-1" dirty="0">
                <a:solidFill>
                  <a:srgbClr val="FFFFFF"/>
                </a:solidFill>
                <a:uFill>
                  <a:solidFill>
                    <a:srgbClr val="FFFFFF"/>
                  </a:solidFill>
                </a:uFill>
                <a:latin typeface="Arial"/>
                <a:ea typeface="Times New Roman"/>
              </a:rPr>
              <a:t>;   1 g/</a:t>
            </a:r>
            <a:r>
              <a:rPr lang="it-IT" sz="2000" b="0" strike="noStrike" spc="-1" dirty="0" err="1">
                <a:solidFill>
                  <a:srgbClr val="FFFFFF"/>
                </a:solidFill>
                <a:uFill>
                  <a:solidFill>
                    <a:srgbClr val="FFFFFF"/>
                  </a:solidFill>
                </a:uFill>
                <a:latin typeface="Arial"/>
                <a:ea typeface="Times New Roman"/>
              </a:rPr>
              <a:t>fl</a:t>
            </a:r>
            <a:endParaRPr lang="en-US" sz="2000" b="0" strike="noStrike" spc="-1" dirty="0">
              <a:solidFill>
                <a:srgbClr val="000000"/>
              </a:solidFill>
              <a:uFill>
                <a:solidFill>
                  <a:srgbClr val="FFFFFF"/>
                </a:solidFill>
              </a:uFill>
              <a:latin typeface="Times New Roman"/>
            </a:endParaRPr>
          </a:p>
          <a:p>
            <a:pPr>
              <a:lnSpc>
                <a:spcPct val="100000"/>
              </a:lnSpc>
            </a:pPr>
            <a:r>
              <a:rPr lang="it-IT" sz="2000" b="0" strike="noStrike" spc="-1" dirty="0">
                <a:solidFill>
                  <a:srgbClr val="FFFFFF"/>
                </a:solidFill>
                <a:uFill>
                  <a:solidFill>
                    <a:srgbClr val="FFFFFF"/>
                  </a:solidFill>
                </a:uFill>
                <a:latin typeface="Arial"/>
                <a:ea typeface="Times New Roman"/>
              </a:rPr>
              <a:t> </a:t>
            </a:r>
            <a:endParaRPr lang="en-US" sz="2000" b="0" strike="noStrike" spc="-1" dirty="0">
              <a:solidFill>
                <a:srgbClr val="000000"/>
              </a:solidFill>
              <a:uFill>
                <a:solidFill>
                  <a:srgbClr val="FFFFFF"/>
                </a:solidFill>
              </a:uFill>
              <a:latin typeface="Times New Roman"/>
            </a:endParaRPr>
          </a:p>
          <a:p>
            <a:pPr>
              <a:lnSpc>
                <a:spcPct val="100000"/>
              </a:lnSpc>
            </a:pPr>
            <a:r>
              <a:rPr lang="it-IT" sz="2000" b="1" strike="noStrike" spc="-1" dirty="0">
                <a:solidFill>
                  <a:srgbClr val="FFFFFF"/>
                </a:solidFill>
                <a:uFill>
                  <a:solidFill>
                    <a:srgbClr val="FFFFFF"/>
                  </a:solidFill>
                </a:uFill>
                <a:latin typeface="Arial"/>
                <a:ea typeface="Times New Roman"/>
              </a:rPr>
              <a:t>SOMMINISTRAZIONE	</a:t>
            </a:r>
            <a:r>
              <a:rPr lang="it-IT" sz="2000" b="0" strike="noStrike" spc="-1" dirty="0">
                <a:solidFill>
                  <a:srgbClr val="FFFFFF"/>
                </a:solidFill>
                <a:uFill>
                  <a:solidFill>
                    <a:srgbClr val="FFFFFF"/>
                  </a:solidFill>
                </a:uFill>
                <a:latin typeface="Arial"/>
                <a:ea typeface="Times New Roman"/>
              </a:rPr>
              <a:t>EV : 40 - 50 mg/kg (alte dosi intermittenti)</a:t>
            </a:r>
            <a:endParaRPr lang="en-US" sz="2000" b="0" strike="noStrike" spc="-1" dirty="0">
              <a:solidFill>
                <a:srgbClr val="000000"/>
              </a:solidFill>
              <a:uFill>
                <a:solidFill>
                  <a:srgbClr val="FFFFFF"/>
                </a:solidFill>
              </a:uFill>
              <a:latin typeface="Times New Roman"/>
            </a:endParaRPr>
          </a:p>
          <a:p>
            <a:pPr>
              <a:lnSpc>
                <a:spcPct val="100000"/>
              </a:lnSpc>
            </a:pPr>
            <a:r>
              <a:rPr lang="it-IT" sz="2000" b="0" strike="noStrike" spc="-1" dirty="0">
                <a:solidFill>
                  <a:srgbClr val="FFFFFF"/>
                </a:solidFill>
                <a:uFill>
                  <a:solidFill>
                    <a:srgbClr val="FFFFFF"/>
                  </a:solidFill>
                </a:uFill>
                <a:latin typeface="Arial"/>
                <a:ea typeface="Times New Roman"/>
              </a:rPr>
              <a:t>                 		OS :  1 - 2,5 mg/kg/</a:t>
            </a:r>
            <a:r>
              <a:rPr lang="it-IT" sz="2000" b="0" strike="noStrike" spc="-1" dirty="0" err="1">
                <a:solidFill>
                  <a:srgbClr val="FFFFFF"/>
                </a:solidFill>
                <a:uFill>
                  <a:solidFill>
                    <a:srgbClr val="FFFFFF"/>
                  </a:solidFill>
                </a:uFill>
                <a:latin typeface="Arial"/>
                <a:ea typeface="Times New Roman"/>
              </a:rPr>
              <a:t>die</a:t>
            </a:r>
            <a:r>
              <a:rPr lang="it-IT" sz="2000" b="0" strike="noStrike" spc="-1" dirty="0">
                <a:solidFill>
                  <a:srgbClr val="FFFFFF"/>
                </a:solidFill>
                <a:uFill>
                  <a:solidFill>
                    <a:srgbClr val="FFFFFF"/>
                  </a:solidFill>
                </a:uFill>
                <a:latin typeface="Arial"/>
                <a:ea typeface="Times New Roman"/>
              </a:rPr>
              <a:t> (terapia continua)</a:t>
            </a:r>
            <a:endParaRPr lang="en-US" sz="2000" b="0" strike="noStrike" spc="-1" dirty="0">
              <a:solidFill>
                <a:srgbClr val="000000"/>
              </a:solidFill>
              <a:uFill>
                <a:solidFill>
                  <a:srgbClr val="FFFFFF"/>
                </a:solidFill>
              </a:uFill>
              <a:latin typeface="Times New Roman"/>
            </a:endParaRPr>
          </a:p>
          <a:p>
            <a:pPr>
              <a:lnSpc>
                <a:spcPct val="100000"/>
              </a:lnSpc>
            </a:pPr>
            <a:r>
              <a:rPr lang="it-IT" sz="2000" b="0" strike="noStrike" spc="-1" dirty="0">
                <a:solidFill>
                  <a:srgbClr val="FFFFFF"/>
                </a:solidFill>
                <a:uFill>
                  <a:solidFill>
                    <a:srgbClr val="FFFFFF"/>
                  </a:solidFill>
                </a:uFill>
                <a:latin typeface="Arial"/>
                <a:ea typeface="Times New Roman"/>
              </a:rPr>
              <a:t> </a:t>
            </a:r>
            <a:endParaRPr lang="en-US" sz="2000" b="0" strike="noStrike" spc="-1" dirty="0">
              <a:solidFill>
                <a:srgbClr val="000000"/>
              </a:solidFill>
              <a:uFill>
                <a:solidFill>
                  <a:srgbClr val="FFFFFF"/>
                </a:solidFill>
              </a:uFill>
              <a:latin typeface="Times New Roman"/>
            </a:endParaRPr>
          </a:p>
          <a:p>
            <a:pPr>
              <a:lnSpc>
                <a:spcPct val="100000"/>
              </a:lnSpc>
            </a:pPr>
            <a:r>
              <a:rPr lang="it-IT" sz="2000" b="1" strike="noStrike" spc="-1" dirty="0">
                <a:solidFill>
                  <a:srgbClr val="FFFFFF"/>
                </a:solidFill>
                <a:uFill>
                  <a:solidFill>
                    <a:srgbClr val="FFFFFF"/>
                  </a:solidFill>
                </a:uFill>
                <a:latin typeface="Arial"/>
                <a:ea typeface="Times New Roman"/>
              </a:rPr>
              <a:t>ASSORBIMENTO	</a:t>
            </a:r>
            <a:r>
              <a:rPr lang="it-IT" sz="2000" b="0" strike="noStrike" spc="-1" dirty="0">
                <a:solidFill>
                  <a:srgbClr val="FFFFFF"/>
                </a:solidFill>
                <a:uFill>
                  <a:solidFill>
                    <a:srgbClr val="FFFFFF"/>
                  </a:solidFill>
                </a:uFill>
                <a:latin typeface="Arial"/>
                <a:ea typeface="Times New Roman"/>
              </a:rPr>
              <a:t>ben assorbita </a:t>
            </a:r>
            <a:endParaRPr lang="en-US" sz="2000" b="0" strike="noStrike" spc="-1" dirty="0">
              <a:solidFill>
                <a:srgbClr val="000000"/>
              </a:solidFill>
              <a:uFill>
                <a:solidFill>
                  <a:srgbClr val="FFFFFF"/>
                </a:solidFill>
              </a:uFill>
              <a:latin typeface="Times New Roman"/>
            </a:endParaRPr>
          </a:p>
          <a:p>
            <a:pPr>
              <a:lnSpc>
                <a:spcPct val="100000"/>
              </a:lnSpc>
            </a:pPr>
            <a:r>
              <a:rPr lang="it-IT" sz="2000" b="0" strike="noStrike" spc="-1" dirty="0">
                <a:solidFill>
                  <a:srgbClr val="FFFFFF"/>
                </a:solidFill>
                <a:uFill>
                  <a:solidFill>
                    <a:srgbClr val="FFFFFF"/>
                  </a:solidFill>
                </a:uFill>
                <a:latin typeface="Arial"/>
                <a:ea typeface="Times New Roman"/>
              </a:rPr>
              <a:t> </a:t>
            </a:r>
            <a:endParaRPr lang="en-US" sz="2000" b="0" strike="noStrike" spc="-1" dirty="0">
              <a:solidFill>
                <a:srgbClr val="000000"/>
              </a:solidFill>
              <a:uFill>
                <a:solidFill>
                  <a:srgbClr val="FFFFFF"/>
                </a:solidFill>
              </a:uFill>
              <a:latin typeface="Times New Roman"/>
            </a:endParaRPr>
          </a:p>
          <a:p>
            <a:pPr>
              <a:lnSpc>
                <a:spcPct val="100000"/>
              </a:lnSpc>
            </a:pPr>
            <a:r>
              <a:rPr lang="it-IT" sz="2000" b="1" strike="noStrike" spc="-1" dirty="0">
                <a:solidFill>
                  <a:srgbClr val="FFFFFF"/>
                </a:solidFill>
                <a:uFill>
                  <a:solidFill>
                    <a:srgbClr val="FFFFFF"/>
                  </a:solidFill>
                </a:uFill>
                <a:latin typeface="Arial"/>
                <a:ea typeface="Times New Roman"/>
              </a:rPr>
              <a:t>DISTRIBUZIONE	</a:t>
            </a:r>
            <a:r>
              <a:rPr lang="it-IT" sz="2000" b="0" strike="noStrike" spc="-1" dirty="0">
                <a:solidFill>
                  <a:srgbClr val="FFFFFF"/>
                </a:solidFill>
                <a:uFill>
                  <a:solidFill>
                    <a:srgbClr val="FFFFFF"/>
                  </a:solidFill>
                </a:uFill>
                <a:latin typeface="Arial"/>
                <a:ea typeface="Times New Roman"/>
              </a:rPr>
              <a:t>Legame proteico :scarso</a:t>
            </a:r>
            <a:endParaRPr lang="en-US" sz="2000" b="0" strike="noStrike" spc="-1" dirty="0">
              <a:solidFill>
                <a:srgbClr val="000000"/>
              </a:solidFill>
              <a:uFill>
                <a:solidFill>
                  <a:srgbClr val="FFFFFF"/>
                </a:solidFill>
              </a:uFill>
              <a:latin typeface="Times New Roman"/>
            </a:endParaRPr>
          </a:p>
          <a:p>
            <a:pPr>
              <a:lnSpc>
                <a:spcPct val="100000"/>
              </a:lnSpc>
            </a:pPr>
            <a:r>
              <a:rPr lang="it-IT" sz="2000" b="0" strike="noStrike" spc="-1" dirty="0">
                <a:solidFill>
                  <a:srgbClr val="FFFFFF"/>
                </a:solidFill>
                <a:uFill>
                  <a:solidFill>
                    <a:srgbClr val="FFFFFF"/>
                  </a:solidFill>
                </a:uFill>
                <a:latin typeface="Arial"/>
                <a:ea typeface="Times New Roman"/>
              </a:rPr>
              <a:t>	Legame p. dei metaboliti :50%</a:t>
            </a:r>
            <a:endParaRPr lang="en-US" sz="2000" b="0" strike="noStrike" spc="-1" dirty="0">
              <a:solidFill>
                <a:srgbClr val="000000"/>
              </a:solidFill>
              <a:uFill>
                <a:solidFill>
                  <a:srgbClr val="FFFFFF"/>
                </a:solidFill>
              </a:uFill>
              <a:latin typeface="Times New Roman"/>
            </a:endParaRPr>
          </a:p>
          <a:p>
            <a:pPr>
              <a:lnSpc>
                <a:spcPct val="100000"/>
              </a:lnSpc>
            </a:pPr>
            <a:r>
              <a:rPr lang="it-IT" sz="2000" b="0" strike="noStrike" spc="-1" dirty="0">
                <a:solidFill>
                  <a:srgbClr val="FFFFFF"/>
                </a:solidFill>
                <a:uFill>
                  <a:solidFill>
                    <a:srgbClr val="FFFFFF"/>
                  </a:solidFill>
                </a:uFill>
                <a:latin typeface="Arial"/>
                <a:ea typeface="Times New Roman"/>
              </a:rPr>
              <a:t>	Ampia distribuzione. </a:t>
            </a:r>
            <a:endParaRPr lang="en-US" sz="2000" b="0" strike="noStrike" spc="-1" dirty="0">
              <a:solidFill>
                <a:srgbClr val="000000"/>
              </a:solidFill>
              <a:uFill>
                <a:solidFill>
                  <a:srgbClr val="FFFFFF"/>
                </a:solidFill>
              </a:uFill>
              <a:latin typeface="Times New Roman"/>
            </a:endParaRPr>
          </a:p>
          <a:p>
            <a:pPr marL="2253960" lvl="1" indent="449280">
              <a:lnSpc>
                <a:spcPct val="100000"/>
              </a:lnSpc>
            </a:pPr>
            <a:r>
              <a:rPr lang="it-IT" sz="2000" b="0" strike="noStrike" spc="-1" dirty="0">
                <a:solidFill>
                  <a:srgbClr val="FFFFFF"/>
                </a:solidFill>
                <a:uFill>
                  <a:solidFill>
                    <a:srgbClr val="FFFFFF"/>
                  </a:solidFill>
                </a:uFill>
                <a:latin typeface="Arial"/>
                <a:ea typeface="Times New Roman"/>
              </a:rPr>
              <a:t>Scarsa nel CSF  Emivita:  7 ore</a:t>
            </a:r>
            <a:endParaRPr lang="en-US" sz="2000" b="0" strike="noStrike" spc="-1" dirty="0">
              <a:solidFill>
                <a:srgbClr val="000000"/>
              </a:solidFill>
              <a:uFill>
                <a:solidFill>
                  <a:srgbClr val="FFFFFF"/>
                </a:solidFill>
              </a:uFill>
              <a:latin typeface="Times New Roman"/>
            </a:endParaRPr>
          </a:p>
          <a:p>
            <a:pPr>
              <a:lnSpc>
                <a:spcPct val="100000"/>
              </a:lnSpc>
            </a:pPr>
            <a:r>
              <a:rPr lang="it-IT" sz="2000" b="0" strike="noStrike" spc="-1" dirty="0">
                <a:solidFill>
                  <a:srgbClr val="FFFFFF"/>
                </a:solidFill>
                <a:uFill>
                  <a:solidFill>
                    <a:srgbClr val="FFFFFF"/>
                  </a:solidFill>
                </a:uFill>
                <a:latin typeface="Arial"/>
                <a:ea typeface="Times New Roman"/>
              </a:rPr>
              <a:t> </a:t>
            </a:r>
            <a:endParaRPr lang="en-US" sz="2000" b="0" strike="noStrike" spc="-1" dirty="0">
              <a:solidFill>
                <a:srgbClr val="000000"/>
              </a:solidFill>
              <a:uFill>
                <a:solidFill>
                  <a:srgbClr val="FFFFFF"/>
                </a:solidFill>
              </a:uFill>
              <a:latin typeface="Times New Roman"/>
            </a:endParaRPr>
          </a:p>
          <a:p>
            <a:pPr>
              <a:lnSpc>
                <a:spcPct val="100000"/>
              </a:lnSpc>
            </a:pPr>
            <a:r>
              <a:rPr lang="it-IT" sz="2000" b="1" strike="noStrike" spc="-1" dirty="0">
                <a:solidFill>
                  <a:srgbClr val="FFFFFF"/>
                </a:solidFill>
                <a:uFill>
                  <a:solidFill>
                    <a:srgbClr val="FFFFFF"/>
                  </a:solidFill>
                </a:uFill>
                <a:latin typeface="Arial"/>
                <a:ea typeface="Times New Roman"/>
              </a:rPr>
              <a:t>METABOLISMO	</a:t>
            </a:r>
            <a:r>
              <a:rPr lang="it-IT" sz="2000" b="0" u="sng" strike="noStrike" spc="-1" dirty="0">
                <a:solidFill>
                  <a:srgbClr val="FFFFFF"/>
                </a:solidFill>
                <a:uFill>
                  <a:solidFill>
                    <a:srgbClr val="FFFFFF"/>
                  </a:solidFill>
                </a:uFill>
                <a:latin typeface="Arial"/>
                <a:ea typeface="Times New Roman"/>
              </a:rPr>
              <a:t>Epatico</a:t>
            </a:r>
            <a:r>
              <a:rPr lang="it-IT" sz="2000" b="0" strike="noStrike" spc="-1" dirty="0">
                <a:solidFill>
                  <a:srgbClr val="FFFFFF"/>
                </a:solidFill>
                <a:uFill>
                  <a:solidFill>
                    <a:srgbClr val="FFFFFF"/>
                  </a:solidFill>
                </a:uFill>
                <a:latin typeface="Arial"/>
                <a:ea typeface="Times New Roman"/>
              </a:rPr>
              <a:t> : (Citocromo P 450)</a:t>
            </a:r>
            <a:endParaRPr lang="en-US" sz="2000" b="0" strike="noStrike" spc="-1" dirty="0">
              <a:solidFill>
                <a:srgbClr val="000000"/>
              </a:solidFill>
              <a:uFill>
                <a:solidFill>
                  <a:srgbClr val="FFFFFF"/>
                </a:solidFill>
              </a:uFill>
              <a:latin typeface="Times New Roman"/>
            </a:endParaRPr>
          </a:p>
          <a:p>
            <a:pPr>
              <a:lnSpc>
                <a:spcPct val="100000"/>
              </a:lnSpc>
            </a:pPr>
            <a:endParaRPr lang="en-US" sz="2000" b="0" strike="noStrike" spc="-1" dirty="0">
              <a:solidFill>
                <a:srgbClr val="000000"/>
              </a:solidFill>
              <a:uFill>
                <a:solidFill>
                  <a:srgbClr val="FFFFFF"/>
                </a:solidFill>
              </a:uFill>
              <a:latin typeface="Times New Roman"/>
            </a:endParaRPr>
          </a:p>
          <a:p>
            <a:pPr>
              <a:lnSpc>
                <a:spcPct val="100000"/>
              </a:lnSpc>
            </a:pPr>
            <a:r>
              <a:rPr lang="it-IT" sz="2000" b="1" strike="noStrike" spc="-1" dirty="0">
                <a:solidFill>
                  <a:srgbClr val="FFFFFF"/>
                </a:solidFill>
                <a:uFill>
                  <a:solidFill>
                    <a:srgbClr val="FFFFFF"/>
                  </a:solidFill>
                </a:uFill>
                <a:latin typeface="Arial"/>
                <a:ea typeface="Times New Roman"/>
              </a:rPr>
              <a:t>ELIMINAZIONE	</a:t>
            </a:r>
            <a:r>
              <a:rPr lang="it-IT" sz="2000" b="0" strike="noStrike" spc="-1" dirty="0">
                <a:solidFill>
                  <a:srgbClr val="FFFFFF"/>
                </a:solidFill>
                <a:uFill>
                  <a:solidFill>
                    <a:srgbClr val="FFFFFF"/>
                  </a:solidFill>
                </a:uFill>
                <a:latin typeface="Arial"/>
                <a:ea typeface="Times New Roman"/>
              </a:rPr>
              <a:t>	Renale</a:t>
            </a:r>
            <a:endParaRPr lang="en-US" sz="2000" b="0" strike="noStrike" spc="-1" dirty="0">
              <a:solidFill>
                <a:srgbClr val="000000"/>
              </a:solidFill>
              <a:uFill>
                <a:solidFill>
                  <a:srgbClr val="FFFFFF"/>
                </a:solidFill>
              </a:uFill>
              <a:latin typeface="Times New Roman"/>
            </a:endParaRPr>
          </a:p>
          <a:p>
            <a:pPr>
              <a:lnSpc>
                <a:spcPct val="100000"/>
              </a:lnSpc>
            </a:pPr>
            <a:endParaRPr lang="en-US" sz="2000" b="0" strike="noStrike" spc="-1" dirty="0">
              <a:solidFill>
                <a:srgbClr val="000000"/>
              </a:solidFill>
              <a:uFill>
                <a:solidFill>
                  <a:srgbClr val="FFFFFF"/>
                </a:solidFill>
              </a:uFill>
              <a:latin typeface="Times New Roman"/>
            </a:endParaRPr>
          </a:p>
        </p:txBody>
      </p:sp>
      <p:sp>
        <p:nvSpPr>
          <p:cNvPr id="274" name="CustomShape 3"/>
          <p:cNvSpPr/>
          <p:nvPr/>
        </p:nvSpPr>
        <p:spPr>
          <a:xfrm>
            <a:off x="3440160" y="108000"/>
            <a:ext cx="342216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FF"/>
                </a:solidFill>
                <a:uFill>
                  <a:solidFill>
                    <a:srgbClr val="FFFFFF"/>
                  </a:solidFill>
                </a:uFill>
                <a:latin typeface="Verdana"/>
              </a:rPr>
              <a:t>CICLOFOSFAMIDE</a:t>
            </a:r>
            <a:endParaRPr lang="en-US" sz="2800" b="0" strike="noStrike" spc="-1">
              <a:solidFill>
                <a:srgbClr val="000000"/>
              </a:solidFill>
              <a:uFill>
                <a:solidFill>
                  <a:srgbClr val="FFFFFF"/>
                </a:solidFill>
              </a:uFill>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1"/>
          <p:cNvSpPr/>
          <p:nvPr/>
        </p:nvSpPr>
        <p:spPr>
          <a:xfrm>
            <a:off x="318960" y="5300640"/>
            <a:ext cx="9720360" cy="1297080"/>
          </a:xfrm>
          <a:prstGeom prst="rect">
            <a:avLst/>
          </a:prstGeom>
          <a:solidFill>
            <a:srgbClr val="FFFF00"/>
          </a:solidFill>
          <a:ln w="25560">
            <a:solidFill>
              <a:srgbClr val="FFFFFF"/>
            </a:solidFill>
            <a:miter/>
          </a:ln>
        </p:spPr>
        <p:style>
          <a:lnRef idx="0">
            <a:scrgbClr r="0" g="0" b="0"/>
          </a:lnRef>
          <a:fillRef idx="0">
            <a:scrgbClr r="0" g="0" b="0"/>
          </a:fillRef>
          <a:effectRef idx="0">
            <a:scrgbClr r="0" g="0" b="0"/>
          </a:effectRef>
          <a:fontRef idx="minor"/>
        </p:style>
      </p:sp>
      <p:sp>
        <p:nvSpPr>
          <p:cNvPr id="276" name="CustomShape 2"/>
          <p:cNvSpPr/>
          <p:nvPr/>
        </p:nvSpPr>
        <p:spPr>
          <a:xfrm>
            <a:off x="3440160" y="108000"/>
            <a:ext cx="342216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FF"/>
                </a:solidFill>
                <a:uFill>
                  <a:solidFill>
                    <a:srgbClr val="FFFFFF"/>
                  </a:solidFill>
                </a:uFill>
                <a:latin typeface="Verdana"/>
              </a:rPr>
              <a:t>CICLOFOSFAMIDE</a:t>
            </a:r>
            <a:endParaRPr lang="en-US" sz="2800" b="0" strike="noStrike" spc="-1">
              <a:solidFill>
                <a:srgbClr val="000000"/>
              </a:solidFill>
              <a:uFill>
                <a:solidFill>
                  <a:srgbClr val="FFFFFF"/>
                </a:solidFill>
              </a:uFill>
              <a:latin typeface="Times New Roman"/>
            </a:endParaRPr>
          </a:p>
        </p:txBody>
      </p:sp>
      <p:sp>
        <p:nvSpPr>
          <p:cNvPr id="277" name="Line 3"/>
          <p:cNvSpPr/>
          <p:nvPr/>
        </p:nvSpPr>
        <p:spPr>
          <a:xfrm>
            <a:off x="1039680" y="765000"/>
            <a:ext cx="8353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278" name="CustomShape 4"/>
          <p:cNvSpPr/>
          <p:nvPr/>
        </p:nvSpPr>
        <p:spPr>
          <a:xfrm>
            <a:off x="0" y="3151080"/>
            <a:ext cx="10287000" cy="2065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0" anchor="ctr"/>
          <a:lstStyle/>
          <a:p>
            <a:pPr algn="ctr">
              <a:lnSpc>
                <a:spcPct val="100000"/>
              </a:lnSpc>
              <a:spcBef>
                <a:spcPts val="298"/>
              </a:spcBef>
            </a:pPr>
            <a:r>
              <a:rPr lang="it-IT" sz="2000" b="1" u="sng" strike="noStrike" spc="-1">
                <a:solidFill>
                  <a:srgbClr val="FFFFFF"/>
                </a:solidFill>
                <a:uFill>
                  <a:solidFill>
                    <a:srgbClr val="FFFFFF"/>
                  </a:solidFill>
                </a:uFill>
                <a:latin typeface="Arial"/>
                <a:ea typeface="Arial"/>
              </a:rPr>
              <a:t>TOSSICITA’</a:t>
            </a:r>
            <a:endParaRPr lang="en-US" sz="2000" b="0" strike="noStrike" spc="-1">
              <a:solidFill>
                <a:srgbClr val="000000"/>
              </a:solidFill>
              <a:uFill>
                <a:solidFill>
                  <a:srgbClr val="FFFFFF"/>
                </a:solidFill>
              </a:uFill>
              <a:latin typeface="Times New Roman"/>
            </a:endParaRPr>
          </a:p>
          <a:p>
            <a:pPr algn="ctr">
              <a:lnSpc>
                <a:spcPct val="100000"/>
              </a:lnSpc>
              <a:spcBef>
                <a:spcPts val="298"/>
              </a:spcBef>
            </a:pPr>
            <a:r>
              <a:rPr lang="it-IT" sz="2000" b="1" strike="noStrike" spc="-1">
                <a:solidFill>
                  <a:srgbClr val="FFFFFF"/>
                </a:solidFill>
                <a:uFill>
                  <a:solidFill>
                    <a:srgbClr val="FFFFFF"/>
                  </a:solidFill>
                </a:uFill>
                <a:latin typeface="Arial"/>
                <a:ea typeface="Arial"/>
              </a:rPr>
              <a:t>Nausea, vomito</a:t>
            </a:r>
            <a:endParaRPr lang="en-US" sz="2000" b="0" strike="noStrike" spc="-1">
              <a:solidFill>
                <a:srgbClr val="000000"/>
              </a:solidFill>
              <a:uFill>
                <a:solidFill>
                  <a:srgbClr val="FFFFFF"/>
                </a:solidFill>
              </a:uFill>
              <a:latin typeface="Times New Roman"/>
            </a:endParaRPr>
          </a:p>
          <a:p>
            <a:pPr algn="ctr">
              <a:lnSpc>
                <a:spcPct val="100000"/>
              </a:lnSpc>
              <a:spcBef>
                <a:spcPts val="298"/>
              </a:spcBef>
            </a:pPr>
            <a:r>
              <a:rPr lang="it-IT" sz="2000" b="1" strike="noStrike" spc="-1">
                <a:solidFill>
                  <a:srgbClr val="FFFFFF"/>
                </a:solidFill>
                <a:uFill>
                  <a:solidFill>
                    <a:srgbClr val="FFFFFF"/>
                  </a:solidFill>
                </a:uFill>
                <a:latin typeface="Arial"/>
                <a:ea typeface="Arial"/>
              </a:rPr>
              <a:t>Mielodepressione</a:t>
            </a:r>
            <a:endParaRPr lang="en-US" sz="2000" b="0" strike="noStrike" spc="-1">
              <a:solidFill>
                <a:srgbClr val="000000"/>
              </a:solidFill>
              <a:uFill>
                <a:solidFill>
                  <a:srgbClr val="FFFFFF"/>
                </a:solidFill>
              </a:uFill>
              <a:latin typeface="Times New Roman"/>
            </a:endParaRPr>
          </a:p>
          <a:p>
            <a:pPr algn="ctr">
              <a:lnSpc>
                <a:spcPct val="100000"/>
              </a:lnSpc>
              <a:spcBef>
                <a:spcPts val="298"/>
              </a:spcBef>
            </a:pPr>
            <a:r>
              <a:rPr lang="it-IT" sz="2000" b="0" strike="noStrike" spc="-1">
                <a:solidFill>
                  <a:srgbClr val="FFFFFF"/>
                </a:solidFill>
                <a:uFill>
                  <a:solidFill>
                    <a:srgbClr val="FFFFFF"/>
                  </a:solidFill>
                </a:uFill>
                <a:latin typeface="Arial"/>
                <a:ea typeface="Arial"/>
              </a:rPr>
              <a:t>leucopenia. neutropenia, trombocitopenia, anemia, immunodepressione</a:t>
            </a:r>
            <a:endParaRPr lang="en-US" sz="2000" b="0" strike="noStrike" spc="-1">
              <a:solidFill>
                <a:srgbClr val="000000"/>
              </a:solidFill>
              <a:uFill>
                <a:solidFill>
                  <a:srgbClr val="FFFFFF"/>
                </a:solidFill>
              </a:uFill>
              <a:latin typeface="Times New Roman"/>
            </a:endParaRPr>
          </a:p>
          <a:p>
            <a:pPr algn="ctr">
              <a:lnSpc>
                <a:spcPct val="100000"/>
              </a:lnSpc>
              <a:spcBef>
                <a:spcPts val="298"/>
              </a:spcBef>
            </a:pPr>
            <a:r>
              <a:rPr lang="it-IT" sz="2000" b="1" strike="noStrike" spc="-1">
                <a:solidFill>
                  <a:srgbClr val="FFFFFF"/>
                </a:solidFill>
                <a:uFill>
                  <a:solidFill>
                    <a:srgbClr val="FFFFFF"/>
                  </a:solidFill>
                </a:uFill>
                <a:latin typeface="Arial"/>
                <a:ea typeface="Arial"/>
              </a:rPr>
              <a:t>Alopecia   SIADH  Cardiotossicità </a:t>
            </a:r>
            <a:r>
              <a:rPr lang="it-IT" sz="2000" b="0" strike="noStrike" spc="-1">
                <a:solidFill>
                  <a:srgbClr val="FFFFFF"/>
                </a:solidFill>
                <a:uFill>
                  <a:solidFill>
                    <a:srgbClr val="FFFFFF"/>
                  </a:solidFill>
                </a:uFill>
                <a:latin typeface="Arial"/>
                <a:ea typeface="Arial"/>
              </a:rPr>
              <a:t>(ad alte dosi)</a:t>
            </a:r>
            <a:endParaRPr lang="en-US" sz="2000" b="0" strike="noStrike" spc="-1">
              <a:solidFill>
                <a:srgbClr val="000000"/>
              </a:solidFill>
              <a:uFill>
                <a:solidFill>
                  <a:srgbClr val="FFFFFF"/>
                </a:solidFill>
              </a:uFill>
              <a:latin typeface="Times New Roman"/>
            </a:endParaRPr>
          </a:p>
          <a:p>
            <a:pPr algn="ctr">
              <a:lnSpc>
                <a:spcPct val="100000"/>
              </a:lnSpc>
              <a:spcBef>
                <a:spcPts val="298"/>
              </a:spcBef>
            </a:pPr>
            <a:endParaRPr lang="en-US" sz="2000" b="0" strike="noStrike" spc="-1">
              <a:solidFill>
                <a:srgbClr val="000000"/>
              </a:solidFill>
              <a:uFill>
                <a:solidFill>
                  <a:srgbClr val="FFFFFF"/>
                </a:solidFill>
              </a:uFill>
              <a:latin typeface="Times New Roman"/>
            </a:endParaRPr>
          </a:p>
        </p:txBody>
      </p:sp>
      <p:sp>
        <p:nvSpPr>
          <p:cNvPr id="279" name="CustomShape 5"/>
          <p:cNvSpPr/>
          <p:nvPr/>
        </p:nvSpPr>
        <p:spPr>
          <a:xfrm>
            <a:off x="534960" y="5398920"/>
            <a:ext cx="9361440" cy="1046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spcBef>
                <a:spcPts val="298"/>
              </a:spcBef>
            </a:pPr>
            <a:r>
              <a:rPr lang="it-IT" sz="2000" b="1" strike="noStrike" spc="-1">
                <a:solidFill>
                  <a:srgbClr val="00003A"/>
                </a:solidFill>
                <a:uFill>
                  <a:solidFill>
                    <a:srgbClr val="FFFFFF"/>
                  </a:solidFill>
                </a:uFill>
                <a:latin typeface="Arial"/>
                <a:ea typeface="Verdana"/>
              </a:rPr>
              <a:t>TOSSICITÀ UROLOGICA</a:t>
            </a:r>
            <a:endParaRPr lang="en-US" sz="2000" b="0" strike="noStrike" spc="-1">
              <a:solidFill>
                <a:srgbClr val="000000"/>
              </a:solidFill>
              <a:uFill>
                <a:solidFill>
                  <a:srgbClr val="FFFFFF"/>
                </a:solidFill>
              </a:uFill>
              <a:latin typeface="Times New Roman"/>
            </a:endParaRPr>
          </a:p>
          <a:p>
            <a:pPr algn="ctr">
              <a:lnSpc>
                <a:spcPct val="100000"/>
              </a:lnSpc>
              <a:spcBef>
                <a:spcPts val="298"/>
              </a:spcBef>
            </a:pPr>
            <a:r>
              <a:rPr lang="it-IT" sz="2000" b="1" strike="noStrike" spc="-1">
                <a:solidFill>
                  <a:srgbClr val="00003A"/>
                </a:solidFill>
                <a:uFill>
                  <a:solidFill>
                    <a:srgbClr val="FFFFFF"/>
                  </a:solidFill>
                </a:uFill>
                <a:latin typeface="Arial"/>
                <a:ea typeface="Verdana"/>
              </a:rPr>
              <a:t>CISTITE EMORRAGICA: ematuria, sintomi irritativi; fibrosi vescicale, carcinoma vescicale</a:t>
            </a:r>
            <a:endParaRPr lang="en-US" sz="2000" b="0" strike="noStrike" spc="-1">
              <a:solidFill>
                <a:srgbClr val="000000"/>
              </a:solidFill>
              <a:uFill>
                <a:solidFill>
                  <a:srgbClr val="FFFFFF"/>
                </a:solidFill>
              </a:uFill>
              <a:latin typeface="Times New Roman"/>
            </a:endParaRPr>
          </a:p>
        </p:txBody>
      </p:sp>
      <p:sp>
        <p:nvSpPr>
          <p:cNvPr id="280" name="CustomShape 6"/>
          <p:cNvSpPr/>
          <p:nvPr/>
        </p:nvSpPr>
        <p:spPr>
          <a:xfrm>
            <a:off x="966960" y="907920"/>
            <a:ext cx="8497800" cy="2106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1" u="sng" strike="noStrike" spc="-1">
                <a:solidFill>
                  <a:srgbClr val="FFFFFF"/>
                </a:solidFill>
                <a:uFill>
                  <a:solidFill>
                    <a:srgbClr val="FFFFFF"/>
                  </a:solidFill>
                </a:uFill>
                <a:latin typeface="Arial"/>
                <a:ea typeface="Times New Roman"/>
              </a:rPr>
              <a:t>INDICAZIONI</a:t>
            </a:r>
            <a:endParaRPr lang="en-US" sz="2000" b="0" strike="noStrike" spc="-1">
              <a:solidFill>
                <a:srgbClr val="000000"/>
              </a:solidFill>
              <a:uFill>
                <a:solidFill>
                  <a:srgbClr val="FFFFFF"/>
                </a:solidFill>
              </a:uFill>
              <a:latin typeface="Times New Roman"/>
            </a:endParaRPr>
          </a:p>
          <a:p>
            <a:pPr algn="ctr">
              <a:lnSpc>
                <a:spcPct val="100000"/>
              </a:lnSpc>
            </a:pPr>
            <a:r>
              <a:rPr lang="it-IT" sz="1200" b="0" strike="noStrike" spc="-1">
                <a:solidFill>
                  <a:srgbClr val="FFFFFF"/>
                </a:solidFill>
                <a:uFill>
                  <a:solidFill>
                    <a:srgbClr val="FFFFFF"/>
                  </a:solidFill>
                </a:uFill>
                <a:latin typeface="Arial"/>
                <a:ea typeface="Times New Roman"/>
              </a:rPr>
              <a:t> </a:t>
            </a:r>
            <a:endParaRPr lang="en-US" sz="12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Times New Roman"/>
              </a:rPr>
              <a:t>M. di Hodgkin       Linfomi</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Times New Roman"/>
              </a:rPr>
              <a:t>Cr. Mammario   Cr ovarico  Cr polmonare a piccole cellule</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Times New Roman"/>
              </a:rPr>
              <a:t>Seminoma    Mieloma    Rabdomiosarcoma</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Times New Roman"/>
              </a:rPr>
              <a:t>Retinoblastoma, Neuroblastoma</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Times New Roman"/>
              </a:rPr>
              <a:t>S. Ewing     Immunosoppressione</a:t>
            </a:r>
            <a:endParaRPr lang="en-US" sz="2000" b="0" strike="noStrike" spc="-1">
              <a:solidFill>
                <a:srgbClr val="000000"/>
              </a:solidFill>
              <a:uFill>
                <a:solidFill>
                  <a:srgbClr val="FFFFFF"/>
                </a:solidFill>
              </a:uFill>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1162080" y="189000"/>
            <a:ext cx="8157960" cy="947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0" strike="noStrike" spc="-1">
                <a:solidFill>
                  <a:srgbClr val="FFC000"/>
                </a:solidFill>
                <a:uFill>
                  <a:solidFill>
                    <a:srgbClr val="FFFFFF"/>
                  </a:solidFill>
                </a:uFill>
                <a:latin typeface="Verdana"/>
                <a:ea typeface="Arial"/>
              </a:rPr>
              <a:t>MESNA</a:t>
            </a:r>
            <a:endParaRPr lang="en-US" sz="28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C000"/>
                </a:solidFill>
                <a:uFill>
                  <a:solidFill>
                    <a:srgbClr val="FFFFFF"/>
                  </a:solidFill>
                </a:uFill>
                <a:latin typeface="Verdana"/>
                <a:ea typeface="Arial"/>
              </a:rPr>
              <a:t>2-Mercapto-etan-sulfonato sodico  (Uromitexan</a:t>
            </a:r>
            <a:r>
              <a:rPr lang="it-IT" sz="2000" b="0" strike="noStrike" spc="-1" baseline="30000">
                <a:solidFill>
                  <a:srgbClr val="FFC000"/>
                </a:solidFill>
                <a:uFill>
                  <a:solidFill>
                    <a:srgbClr val="FFFFFF"/>
                  </a:solidFill>
                </a:uFill>
                <a:latin typeface="Symbol"/>
                <a:ea typeface="Symbol"/>
              </a:rPr>
              <a:t></a:t>
            </a:r>
            <a:r>
              <a:rPr lang="it-IT" sz="2000" b="0" strike="noStrike" spc="-1">
                <a:solidFill>
                  <a:srgbClr val="FFC000"/>
                </a:solidFill>
                <a:uFill>
                  <a:solidFill>
                    <a:srgbClr val="FFFFFF"/>
                  </a:solidFill>
                </a:uFill>
                <a:latin typeface="Verdana"/>
                <a:ea typeface="Arial"/>
              </a:rPr>
              <a:t>)</a:t>
            </a:r>
            <a:r>
              <a:rPr lang="it-IT" sz="2800" b="0" strike="noStrike" spc="-1">
                <a:solidFill>
                  <a:srgbClr val="FFC000"/>
                </a:solidFill>
                <a:uFill>
                  <a:solidFill>
                    <a:srgbClr val="FFFFFF"/>
                  </a:solidFill>
                </a:uFill>
                <a:latin typeface="Verdana"/>
                <a:ea typeface="Arial"/>
              </a:rPr>
              <a:t> </a:t>
            </a:r>
            <a:endParaRPr lang="en-US" sz="2800" b="0" strike="noStrike" spc="-1">
              <a:solidFill>
                <a:srgbClr val="000000"/>
              </a:solidFill>
              <a:uFill>
                <a:solidFill>
                  <a:srgbClr val="FFFFFF"/>
                </a:solidFill>
              </a:uFill>
              <a:latin typeface="Times New Roman"/>
            </a:endParaRPr>
          </a:p>
        </p:txBody>
      </p:sp>
      <p:sp>
        <p:nvSpPr>
          <p:cNvPr id="282" name="Line 2"/>
          <p:cNvSpPr/>
          <p:nvPr/>
        </p:nvSpPr>
        <p:spPr>
          <a:xfrm>
            <a:off x="1111320" y="1197000"/>
            <a:ext cx="8353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283" name="CustomShape 3"/>
          <p:cNvSpPr/>
          <p:nvPr/>
        </p:nvSpPr>
        <p:spPr>
          <a:xfrm>
            <a:off x="1255680" y="1436040"/>
            <a:ext cx="7559640" cy="4940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000" b="1" u="sng" strike="noStrike" spc="-1">
                <a:solidFill>
                  <a:srgbClr val="FFFFFF"/>
                </a:solidFill>
                <a:uFill>
                  <a:solidFill>
                    <a:srgbClr val="FFFFFF"/>
                  </a:solidFill>
                </a:uFill>
                <a:latin typeface="Arial"/>
                <a:ea typeface="Times New Roman"/>
              </a:rPr>
              <a:t>MECCANISMO D’AZIONE</a:t>
            </a:r>
            <a:endParaRPr lang="en-US" sz="2000" b="0" strike="noStrike" spc="-1">
              <a:solidFill>
                <a:srgbClr val="000000"/>
              </a:solidFill>
              <a:uFill>
                <a:solidFill>
                  <a:srgbClr val="FFFFFF"/>
                </a:solidFill>
              </a:uFill>
              <a:latin typeface="Times New Roman"/>
            </a:endParaRPr>
          </a:p>
          <a:p>
            <a:pPr algn="ctr">
              <a:lnSpc>
                <a:spcPct val="100000"/>
              </a:lnSpc>
            </a:pPr>
            <a:endParaRPr lang="en-US" sz="20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FFFFFF"/>
                </a:solidFill>
                <a:uFill>
                  <a:solidFill>
                    <a:srgbClr val="FFFFFF"/>
                  </a:solidFill>
                </a:uFill>
                <a:latin typeface="Arial"/>
                <a:ea typeface="Times New Roman"/>
              </a:rPr>
              <a:t>DI-MESNA</a:t>
            </a:r>
            <a:endParaRPr lang="en-US" sz="20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Arial"/>
                <a:ea typeface="Times New Roman"/>
              </a:rPr>
              <a:t>(Ditioetansulfonato)</a:t>
            </a:r>
            <a:endParaRPr lang="en-US" sz="18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Arial"/>
                <a:ea typeface="Times New Roman"/>
              </a:rPr>
              <a:t>(inattivo)</a:t>
            </a:r>
            <a:endParaRPr lang="en-US" sz="1800" b="0" strike="noStrike" spc="-1">
              <a:solidFill>
                <a:srgbClr val="000000"/>
              </a:solidFill>
              <a:uFill>
                <a:solidFill>
                  <a:srgbClr val="FFFFFF"/>
                </a:solidFill>
              </a:uFill>
              <a:latin typeface="Times New Roman"/>
            </a:endParaRPr>
          </a:p>
          <a:p>
            <a:pPr algn="ctr">
              <a:lnSpc>
                <a:spcPct val="100000"/>
              </a:lnSpc>
            </a:pPr>
            <a:r>
              <a:rPr lang="it-IT" sz="2400" b="1" strike="noStrike" spc="-1">
                <a:solidFill>
                  <a:srgbClr val="FFFFFF"/>
                </a:solidFill>
                <a:uFill>
                  <a:solidFill>
                    <a:srgbClr val="FFFFFF"/>
                  </a:solidFill>
                </a:uFill>
                <a:latin typeface="Symbol"/>
                <a:ea typeface="Symbol"/>
              </a:rPr>
              <a:t></a:t>
            </a:r>
            <a:endParaRPr lang="en-US" sz="24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FFFFFF"/>
                </a:solidFill>
                <a:uFill>
                  <a:solidFill>
                    <a:srgbClr val="FFFFFF"/>
                  </a:solidFill>
                </a:uFill>
                <a:latin typeface="Arial"/>
                <a:ea typeface="Times New Roman"/>
              </a:rPr>
              <a:t>Filtrato dal glomerulo e secreto dal rene</a:t>
            </a:r>
            <a:endParaRPr lang="en-US" sz="2000" b="0" strike="noStrike" spc="-1">
              <a:solidFill>
                <a:srgbClr val="000000"/>
              </a:solidFill>
              <a:uFill>
                <a:solidFill>
                  <a:srgbClr val="FFFFFF"/>
                </a:solidFill>
              </a:uFill>
              <a:latin typeface="Times New Roman"/>
            </a:endParaRPr>
          </a:p>
          <a:p>
            <a:pPr algn="ctr">
              <a:lnSpc>
                <a:spcPct val="100000"/>
              </a:lnSpc>
            </a:pPr>
            <a:r>
              <a:rPr lang="it-IT" sz="2400" b="1" strike="noStrike" spc="-1">
                <a:solidFill>
                  <a:srgbClr val="FFFFFF"/>
                </a:solidFill>
                <a:uFill>
                  <a:solidFill>
                    <a:srgbClr val="FFFFFF"/>
                  </a:solidFill>
                </a:uFill>
                <a:latin typeface="Arial"/>
                <a:ea typeface="Times New Roman"/>
              </a:rPr>
              <a:t> </a:t>
            </a:r>
            <a:r>
              <a:rPr lang="it-IT" sz="2400" b="1" strike="noStrike" spc="-1">
                <a:solidFill>
                  <a:srgbClr val="FFFFFF"/>
                </a:solidFill>
                <a:uFill>
                  <a:solidFill>
                    <a:srgbClr val="FFFFFF"/>
                  </a:solidFill>
                </a:uFill>
                <a:latin typeface="Symbol"/>
                <a:ea typeface="Symbol"/>
              </a:rPr>
              <a:t></a:t>
            </a:r>
            <a:endParaRPr lang="en-US" sz="2400" b="0" strike="noStrike" spc="-1">
              <a:solidFill>
                <a:srgbClr val="000000"/>
              </a:solidFill>
              <a:uFill>
                <a:solidFill>
                  <a:srgbClr val="FFFFFF"/>
                </a:solidFill>
              </a:uFill>
              <a:latin typeface="Times New Roman"/>
            </a:endParaRPr>
          </a:p>
          <a:p>
            <a:pPr algn="ctr">
              <a:lnSpc>
                <a:spcPct val="100000"/>
              </a:lnSpc>
            </a:pPr>
            <a:r>
              <a:rPr lang="it-IT" sz="2000" b="1" i="1" strike="noStrike" spc="-1">
                <a:solidFill>
                  <a:srgbClr val="FFFFFF"/>
                </a:solidFill>
                <a:uFill>
                  <a:solidFill>
                    <a:srgbClr val="FFFFFF"/>
                  </a:solidFill>
                </a:uFill>
                <a:latin typeface="Arial"/>
                <a:ea typeface="Times New Roman"/>
              </a:rPr>
              <a:t> Tiol-tranferasi </a:t>
            </a:r>
            <a:endParaRPr lang="en-US" sz="2000" b="0" strike="noStrike" spc="-1">
              <a:solidFill>
                <a:srgbClr val="000000"/>
              </a:solidFill>
              <a:uFill>
                <a:solidFill>
                  <a:srgbClr val="FFFFFF"/>
                </a:solidFill>
              </a:uFill>
              <a:latin typeface="Times New Roman"/>
            </a:endParaRPr>
          </a:p>
          <a:p>
            <a:pPr algn="ctr">
              <a:lnSpc>
                <a:spcPct val="100000"/>
              </a:lnSpc>
            </a:pPr>
            <a:r>
              <a:rPr lang="it-IT" sz="2000" b="1" i="1" strike="noStrike" spc="-1">
                <a:solidFill>
                  <a:srgbClr val="FFFFFF"/>
                </a:solidFill>
                <a:uFill>
                  <a:solidFill>
                    <a:srgbClr val="FFFFFF"/>
                  </a:solidFill>
                </a:uFill>
                <a:latin typeface="Arial"/>
                <a:ea typeface="Times New Roman"/>
              </a:rPr>
              <a:t>Glutatione reduttasi  </a:t>
            </a:r>
            <a:r>
              <a:rPr lang="it-IT" sz="2400" b="1" strike="noStrike" spc="-1">
                <a:solidFill>
                  <a:srgbClr val="FFFFFF"/>
                </a:solidFill>
                <a:uFill>
                  <a:solidFill>
                    <a:srgbClr val="FFFFFF"/>
                  </a:solidFill>
                </a:uFill>
                <a:latin typeface="Arial"/>
                <a:ea typeface="Times New Roman"/>
              </a:rPr>
              <a:t>        </a:t>
            </a:r>
            <a:endParaRPr lang="en-US" sz="2400" b="0" strike="noStrike" spc="-1">
              <a:solidFill>
                <a:srgbClr val="000000"/>
              </a:solidFill>
              <a:uFill>
                <a:solidFill>
                  <a:srgbClr val="FFFFFF"/>
                </a:solidFill>
              </a:uFill>
              <a:latin typeface="Times New Roman"/>
            </a:endParaRPr>
          </a:p>
          <a:p>
            <a:pPr algn="ctr">
              <a:lnSpc>
                <a:spcPct val="100000"/>
              </a:lnSpc>
            </a:pPr>
            <a:r>
              <a:rPr lang="it-IT" sz="2400" b="1" strike="noStrike" spc="-1">
                <a:solidFill>
                  <a:srgbClr val="FFFFFF"/>
                </a:solidFill>
                <a:uFill>
                  <a:solidFill>
                    <a:srgbClr val="FFFFFF"/>
                  </a:solidFill>
                </a:uFill>
                <a:latin typeface="Arial"/>
                <a:ea typeface="Times New Roman"/>
              </a:rPr>
              <a:t> </a:t>
            </a:r>
            <a:r>
              <a:rPr lang="it-IT" sz="2400" b="1" strike="noStrike" spc="-1">
                <a:solidFill>
                  <a:srgbClr val="FFFFFF"/>
                </a:solidFill>
                <a:uFill>
                  <a:solidFill>
                    <a:srgbClr val="FFFFFF"/>
                  </a:solidFill>
                </a:uFill>
                <a:latin typeface="Symbol"/>
                <a:ea typeface="Symbol"/>
              </a:rPr>
              <a:t></a:t>
            </a:r>
            <a:endParaRPr lang="en-US" sz="2400" b="0" strike="noStrike" spc="-1">
              <a:solidFill>
                <a:srgbClr val="000000"/>
              </a:solidFill>
              <a:uFill>
                <a:solidFill>
                  <a:srgbClr val="FFFFFF"/>
                </a:solidFill>
              </a:uFill>
              <a:latin typeface="Times New Roman"/>
            </a:endParaRPr>
          </a:p>
          <a:p>
            <a:pPr algn="ctr">
              <a:lnSpc>
                <a:spcPct val="100000"/>
              </a:lnSpc>
              <a:spcAft>
                <a:spcPts val="598"/>
              </a:spcAft>
            </a:pPr>
            <a:r>
              <a:rPr lang="it-IT" sz="2400" b="1" strike="noStrike" spc="-1">
                <a:solidFill>
                  <a:srgbClr val="FFFFFF"/>
                </a:solidFill>
                <a:uFill>
                  <a:solidFill>
                    <a:srgbClr val="FFFFFF"/>
                  </a:solidFill>
                </a:uFill>
                <a:latin typeface="Arial"/>
                <a:ea typeface="Times New Roman"/>
              </a:rPr>
              <a:t>DI-MESNA       </a:t>
            </a:r>
            <a:r>
              <a:rPr lang="it-IT" sz="2400" b="1" strike="noStrike" spc="-1">
                <a:solidFill>
                  <a:srgbClr val="FF0000"/>
                </a:solidFill>
                <a:uFill>
                  <a:solidFill>
                    <a:srgbClr val="FFFFFF"/>
                  </a:solidFill>
                </a:uFill>
                <a:latin typeface="Arial"/>
                <a:ea typeface="Times New Roman"/>
              </a:rPr>
              <a:t>+     ACROLEINA</a:t>
            </a:r>
            <a:endParaRPr lang="en-US" sz="2400" b="0" strike="noStrike" spc="-1">
              <a:solidFill>
                <a:srgbClr val="000000"/>
              </a:solidFill>
              <a:uFill>
                <a:solidFill>
                  <a:srgbClr val="FFFFFF"/>
                </a:solidFill>
              </a:uFill>
              <a:latin typeface="Times New Roman"/>
            </a:endParaRPr>
          </a:p>
          <a:p>
            <a:pPr algn="ctr">
              <a:lnSpc>
                <a:spcPct val="100000"/>
              </a:lnSpc>
              <a:spcAft>
                <a:spcPts val="598"/>
              </a:spcAft>
            </a:pPr>
            <a:r>
              <a:rPr lang="it-IT" sz="2400" b="1" strike="noStrike" spc="-1">
                <a:solidFill>
                  <a:srgbClr val="FFC000"/>
                </a:solidFill>
                <a:uFill>
                  <a:solidFill>
                    <a:srgbClr val="FFFFFF"/>
                  </a:solidFill>
                </a:uFill>
                <a:latin typeface="Symbol"/>
                <a:ea typeface="Symbol"/>
              </a:rPr>
              <a:t></a:t>
            </a:r>
            <a:endParaRPr lang="en-US" sz="2400" b="0" strike="noStrike" spc="-1">
              <a:solidFill>
                <a:srgbClr val="000000"/>
              </a:solidFill>
              <a:uFill>
                <a:solidFill>
                  <a:srgbClr val="FFFFFF"/>
                </a:solidFill>
              </a:uFill>
              <a:latin typeface="Times New Roman"/>
            </a:endParaRPr>
          </a:p>
          <a:p>
            <a:pPr algn="ctr">
              <a:lnSpc>
                <a:spcPct val="100000"/>
              </a:lnSpc>
            </a:pPr>
            <a:r>
              <a:rPr lang="it-IT" sz="2400" b="1" strike="noStrike" spc="-1">
                <a:solidFill>
                  <a:srgbClr val="FFC000"/>
                </a:solidFill>
                <a:uFill>
                  <a:solidFill>
                    <a:srgbClr val="FFFFFF"/>
                  </a:solidFill>
                </a:uFill>
                <a:latin typeface="Arial"/>
                <a:ea typeface="Times New Roman"/>
              </a:rPr>
              <a:t>TIOETERE INERTE</a:t>
            </a:r>
            <a:endParaRPr lang="en-US" sz="2400" b="0" strike="noStrike" spc="-1">
              <a:solidFill>
                <a:srgbClr val="000000"/>
              </a:solidFill>
              <a:uFill>
                <a:solidFill>
                  <a:srgbClr val="FFFFFF"/>
                </a:solidFill>
              </a:uFill>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1111320" y="1254240"/>
            <a:ext cx="8640720" cy="5438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0" anchor="ctr"/>
          <a:lstStyle/>
          <a:p>
            <a:pPr algn="ctr">
              <a:lnSpc>
                <a:spcPct val="100000"/>
              </a:lnSpc>
              <a:spcBef>
                <a:spcPts val="598"/>
              </a:spcBef>
            </a:pPr>
            <a:r>
              <a:rPr lang="it-IT" sz="2000" b="1" u="sng" strike="noStrike" spc="-1">
                <a:solidFill>
                  <a:srgbClr val="FFFFFF"/>
                </a:solidFill>
                <a:uFill>
                  <a:solidFill>
                    <a:srgbClr val="FFFFFF"/>
                  </a:solidFill>
                </a:uFill>
                <a:latin typeface="Arial"/>
                <a:ea typeface="Times New Roman"/>
              </a:rPr>
              <a:t>FARMACOCINETICA</a:t>
            </a:r>
            <a:endParaRPr lang="en-US" sz="2000" b="0" strike="noStrike" spc="-1">
              <a:solidFill>
                <a:srgbClr val="000000"/>
              </a:solidFill>
              <a:uFill>
                <a:solidFill>
                  <a:srgbClr val="FFFFFF"/>
                </a:solidFill>
              </a:uFill>
              <a:latin typeface="Times New Roman"/>
            </a:endParaRPr>
          </a:p>
          <a:p>
            <a:pPr>
              <a:lnSpc>
                <a:spcPct val="100000"/>
              </a:lnSpc>
              <a:spcBef>
                <a:spcPts val="598"/>
              </a:spcBef>
            </a:pPr>
            <a:endParaRPr lang="en-US" sz="2000" b="0" strike="noStrike" spc="-1">
              <a:solidFill>
                <a:srgbClr val="000000"/>
              </a:solidFill>
              <a:uFill>
                <a:solidFill>
                  <a:srgbClr val="FFFFFF"/>
                </a:solidFill>
              </a:uFill>
              <a:latin typeface="Times New Roman"/>
            </a:endParaRPr>
          </a:p>
          <a:p>
            <a:pPr>
              <a:lnSpc>
                <a:spcPct val="100000"/>
              </a:lnSpc>
              <a:spcBef>
                <a:spcPts val="598"/>
              </a:spcBef>
            </a:pPr>
            <a:r>
              <a:rPr lang="it-IT" sz="1800" b="1" strike="noStrike" spc="-1">
                <a:solidFill>
                  <a:srgbClr val="FFFFFF"/>
                </a:solidFill>
                <a:uFill>
                  <a:solidFill>
                    <a:srgbClr val="FFFFFF"/>
                  </a:solidFill>
                </a:uFill>
                <a:latin typeface="Arial"/>
                <a:ea typeface="Times New Roman"/>
              </a:rPr>
              <a:t>SOMMINISTRAZIONE     	</a:t>
            </a:r>
            <a:r>
              <a:rPr lang="it-IT" sz="1800" b="0" u="sng" strike="noStrike" spc="-1">
                <a:solidFill>
                  <a:srgbClr val="FFFFFF"/>
                </a:solidFill>
                <a:uFill>
                  <a:solidFill>
                    <a:srgbClr val="FFFFFF"/>
                  </a:solidFill>
                </a:uFill>
                <a:latin typeface="Arial"/>
                <a:ea typeface="Times New Roman"/>
              </a:rPr>
              <a:t>Endovenosa</a:t>
            </a:r>
            <a:r>
              <a:rPr lang="it-IT" sz="1800" b="1" strike="noStrike" spc="-1">
                <a:solidFill>
                  <a:srgbClr val="FFFFFF"/>
                </a:solidFill>
                <a:uFill>
                  <a:solidFill>
                    <a:srgbClr val="FFFFFF"/>
                  </a:solidFill>
                </a:uFill>
                <a:latin typeface="Arial"/>
                <a:ea typeface="Times New Roman"/>
              </a:rPr>
              <a:t>:  Bolo + Infusione  </a:t>
            </a:r>
            <a:endParaRPr lang="en-US" sz="1800" b="0" strike="noStrike" spc="-1">
              <a:solidFill>
                <a:srgbClr val="000000"/>
              </a:solidFill>
              <a:uFill>
                <a:solidFill>
                  <a:srgbClr val="FFFFFF"/>
                </a:solidFill>
              </a:uFill>
              <a:latin typeface="Times New Roman"/>
            </a:endParaRPr>
          </a:p>
          <a:p>
            <a:pPr>
              <a:lnSpc>
                <a:spcPct val="100000"/>
              </a:lnSpc>
              <a:spcBef>
                <a:spcPts val="598"/>
              </a:spcBef>
            </a:pPr>
            <a:r>
              <a:rPr lang="it-IT" sz="1800" b="1" strike="noStrike" spc="-1">
                <a:solidFill>
                  <a:srgbClr val="FFFFFF"/>
                </a:solidFill>
                <a:uFill>
                  <a:solidFill>
                    <a:srgbClr val="FFFFFF"/>
                  </a:solidFill>
                </a:uFill>
                <a:latin typeface="Arial"/>
                <a:ea typeface="Times New Roman"/>
              </a:rPr>
              <a:t>                      		Dose = 60-50% della dose di oxazafosforine</a:t>
            </a:r>
            <a:endParaRPr lang="en-US" sz="1800" b="0" strike="noStrike" spc="-1">
              <a:solidFill>
                <a:srgbClr val="000000"/>
              </a:solidFill>
              <a:uFill>
                <a:solidFill>
                  <a:srgbClr val="FFFFFF"/>
                </a:solidFill>
              </a:uFill>
              <a:latin typeface="Times New Roman"/>
            </a:endParaRPr>
          </a:p>
          <a:p>
            <a:pPr>
              <a:lnSpc>
                <a:spcPct val="100000"/>
              </a:lnSpc>
              <a:spcBef>
                <a:spcPts val="598"/>
              </a:spcBef>
              <a:spcAft>
                <a:spcPts val="598"/>
              </a:spcAft>
            </a:pPr>
            <a:r>
              <a:rPr lang="it-IT" sz="1800" b="1" strike="noStrike" spc="-1">
                <a:solidFill>
                  <a:srgbClr val="FFFFFF"/>
                </a:solidFill>
                <a:uFill>
                  <a:solidFill>
                    <a:srgbClr val="FFFFFF"/>
                  </a:solidFill>
                </a:uFill>
                <a:latin typeface="Arial"/>
                <a:ea typeface="Times New Roman"/>
              </a:rPr>
              <a:t>ASSORBIMENTO    	</a:t>
            </a:r>
            <a:r>
              <a:rPr lang="it-IT" sz="1800" b="0" strike="noStrike" spc="-1">
                <a:solidFill>
                  <a:srgbClr val="FFFFFF"/>
                </a:solidFill>
                <a:uFill>
                  <a:solidFill>
                    <a:srgbClr val="FFFFFF"/>
                  </a:solidFill>
                </a:uFill>
                <a:latin typeface="Arial"/>
                <a:ea typeface="Times New Roman"/>
              </a:rPr>
              <a:t>Biodisponibilità orale: 40 -50%</a:t>
            </a:r>
            <a:endParaRPr lang="en-US" sz="1800" b="0" strike="noStrike" spc="-1">
              <a:solidFill>
                <a:srgbClr val="000000"/>
              </a:solidFill>
              <a:uFill>
                <a:solidFill>
                  <a:srgbClr val="FFFFFF"/>
                </a:solidFill>
              </a:uFill>
              <a:latin typeface="Times New Roman"/>
            </a:endParaRPr>
          </a:p>
          <a:p>
            <a:pPr>
              <a:lnSpc>
                <a:spcPct val="100000"/>
              </a:lnSpc>
              <a:spcBef>
                <a:spcPts val="598"/>
              </a:spcBef>
              <a:spcAft>
                <a:spcPts val="598"/>
              </a:spcAft>
            </a:pPr>
            <a:r>
              <a:rPr lang="it-IT" sz="1800" b="1" strike="noStrike" spc="-1">
                <a:solidFill>
                  <a:srgbClr val="FFFFFF"/>
                </a:solidFill>
                <a:uFill>
                  <a:solidFill>
                    <a:srgbClr val="FFFFFF"/>
                  </a:solidFill>
                </a:uFill>
                <a:latin typeface="Arial"/>
                <a:ea typeface="Times New Roman"/>
              </a:rPr>
              <a:t>DISTRIBUZIONE     	</a:t>
            </a:r>
            <a:r>
              <a:rPr lang="it-IT" sz="1800" b="0" strike="noStrike" spc="-1">
                <a:solidFill>
                  <a:srgbClr val="FFFFFF"/>
                </a:solidFill>
                <a:uFill>
                  <a:solidFill>
                    <a:srgbClr val="FFFFFF"/>
                  </a:solidFill>
                </a:uFill>
                <a:latin typeface="Arial"/>
                <a:ea typeface="Times New Roman"/>
              </a:rPr>
              <a:t>Emivita plasmatica . 1 ora</a:t>
            </a:r>
            <a:endParaRPr lang="en-US" sz="1800" b="0" strike="noStrike" spc="-1">
              <a:solidFill>
                <a:srgbClr val="000000"/>
              </a:solidFill>
              <a:uFill>
                <a:solidFill>
                  <a:srgbClr val="FFFFFF"/>
                </a:solidFill>
              </a:uFill>
              <a:latin typeface="Times New Roman"/>
            </a:endParaRPr>
          </a:p>
          <a:p>
            <a:pPr>
              <a:lnSpc>
                <a:spcPct val="100000"/>
              </a:lnSpc>
              <a:spcBef>
                <a:spcPts val="598"/>
              </a:spcBef>
              <a:spcAft>
                <a:spcPts val="598"/>
              </a:spcAft>
            </a:pPr>
            <a:r>
              <a:rPr lang="it-IT" sz="1800" b="1" strike="noStrike" spc="-1">
                <a:solidFill>
                  <a:srgbClr val="FFFFFF"/>
                </a:solidFill>
                <a:uFill>
                  <a:solidFill>
                    <a:srgbClr val="FFFFFF"/>
                  </a:solidFill>
                </a:uFill>
                <a:latin typeface="Arial"/>
                <a:ea typeface="Times New Roman"/>
              </a:rPr>
              <a:t>METABOLISMO      	</a:t>
            </a:r>
            <a:r>
              <a:rPr lang="it-IT" sz="1800" b="0" strike="noStrike" spc="-1">
                <a:solidFill>
                  <a:srgbClr val="FFFFFF"/>
                </a:solidFill>
                <a:uFill>
                  <a:solidFill>
                    <a:srgbClr val="FFFFFF"/>
                  </a:solidFill>
                </a:uFill>
                <a:latin typeface="Arial"/>
                <a:ea typeface="Times New Roman"/>
              </a:rPr>
              <a:t>MESNA</a:t>
            </a:r>
            <a:r>
              <a:rPr lang="it-IT" sz="1800" b="1" strike="noStrike" spc="-1">
                <a:solidFill>
                  <a:srgbClr val="FFFFFF"/>
                </a:solidFill>
                <a:uFill>
                  <a:solidFill>
                    <a:srgbClr val="FFFFFF"/>
                  </a:solidFill>
                </a:uFill>
                <a:latin typeface="Arial"/>
                <a:ea typeface="Times New Roman"/>
              </a:rPr>
              <a:t>    </a:t>
            </a:r>
            <a:r>
              <a:rPr lang="it-IT" sz="1800" b="1" strike="noStrike" spc="-1">
                <a:solidFill>
                  <a:srgbClr val="FFFFFF"/>
                </a:solidFill>
                <a:uFill>
                  <a:solidFill>
                    <a:srgbClr val="FFFFFF"/>
                  </a:solidFill>
                </a:uFill>
                <a:latin typeface="Symbol"/>
                <a:ea typeface="Symbol"/>
              </a:rPr>
              <a:t></a:t>
            </a:r>
            <a:r>
              <a:rPr lang="it-IT" sz="1800" b="1" strike="noStrike" spc="-1">
                <a:solidFill>
                  <a:srgbClr val="FFFFFF"/>
                </a:solidFill>
                <a:uFill>
                  <a:solidFill>
                    <a:srgbClr val="FFFFFF"/>
                  </a:solidFill>
                </a:uFill>
                <a:latin typeface="Arial"/>
                <a:ea typeface="Times New Roman"/>
              </a:rPr>
              <a:t> DI-MESNA</a:t>
            </a:r>
            <a:endParaRPr lang="en-US" sz="1800" b="0" strike="noStrike" spc="-1">
              <a:solidFill>
                <a:srgbClr val="000000"/>
              </a:solidFill>
              <a:uFill>
                <a:solidFill>
                  <a:srgbClr val="FFFFFF"/>
                </a:solidFill>
              </a:uFill>
              <a:latin typeface="Times New Roman"/>
            </a:endParaRPr>
          </a:p>
          <a:p>
            <a:pPr>
              <a:lnSpc>
                <a:spcPct val="100000"/>
              </a:lnSpc>
              <a:spcBef>
                <a:spcPts val="598"/>
              </a:spcBef>
              <a:spcAft>
                <a:spcPts val="598"/>
              </a:spcAft>
            </a:pPr>
            <a:r>
              <a:rPr lang="it-IT" sz="1800" b="1" strike="noStrike" spc="-1">
                <a:solidFill>
                  <a:srgbClr val="FFFFFF"/>
                </a:solidFill>
                <a:uFill>
                  <a:solidFill>
                    <a:srgbClr val="FFFFFF"/>
                  </a:solidFill>
                </a:uFill>
                <a:latin typeface="Arial"/>
                <a:ea typeface="Times New Roman"/>
              </a:rPr>
              <a:t>ELIMINAZIONE     	</a:t>
            </a:r>
            <a:r>
              <a:rPr lang="it-IT" sz="1800" b="0" strike="noStrike" spc="-1">
                <a:solidFill>
                  <a:srgbClr val="FFFFFF"/>
                </a:solidFill>
                <a:uFill>
                  <a:solidFill>
                    <a:srgbClr val="FFFFFF"/>
                  </a:solidFill>
                </a:uFill>
                <a:latin typeface="Arial"/>
                <a:ea typeface="Times New Roman"/>
              </a:rPr>
              <a:t>Renale: DI-MESNA</a:t>
            </a:r>
            <a:endParaRPr lang="en-US" sz="1800" b="0" strike="noStrike" spc="-1">
              <a:solidFill>
                <a:srgbClr val="000000"/>
              </a:solidFill>
              <a:uFill>
                <a:solidFill>
                  <a:srgbClr val="FFFFFF"/>
                </a:solidFill>
              </a:uFill>
              <a:latin typeface="Times New Roman"/>
            </a:endParaRPr>
          </a:p>
          <a:p>
            <a:pPr>
              <a:lnSpc>
                <a:spcPct val="100000"/>
              </a:lnSpc>
              <a:spcBef>
                <a:spcPts val="598"/>
              </a:spcBef>
            </a:pPr>
            <a:r>
              <a:rPr lang="it-IT" sz="1800" b="1" strike="noStrike" spc="-1">
                <a:solidFill>
                  <a:srgbClr val="FFFFFF"/>
                </a:solidFill>
                <a:uFill>
                  <a:solidFill>
                    <a:srgbClr val="FFFFFF"/>
                  </a:solidFill>
                </a:uFill>
                <a:latin typeface="Arial"/>
                <a:ea typeface="Times New Roman"/>
              </a:rPr>
              <a:t>	</a:t>
            </a:r>
            <a:endParaRPr lang="en-US" sz="1800" b="0" strike="noStrike" spc="-1">
              <a:solidFill>
                <a:srgbClr val="000000"/>
              </a:solidFill>
              <a:uFill>
                <a:solidFill>
                  <a:srgbClr val="FFFFFF"/>
                </a:solidFill>
              </a:uFill>
              <a:latin typeface="Times New Roman"/>
            </a:endParaRPr>
          </a:p>
          <a:p>
            <a:pPr algn="ctr">
              <a:lnSpc>
                <a:spcPct val="100000"/>
              </a:lnSpc>
              <a:spcBef>
                <a:spcPts val="598"/>
              </a:spcBef>
            </a:pPr>
            <a:r>
              <a:rPr lang="it-IT" sz="2000" b="1" u="sng" strike="noStrike" spc="-1">
                <a:solidFill>
                  <a:srgbClr val="FFFFFF"/>
                </a:solidFill>
                <a:uFill>
                  <a:solidFill>
                    <a:srgbClr val="FFFFFF"/>
                  </a:solidFill>
                </a:uFill>
                <a:latin typeface="Arial"/>
                <a:ea typeface="Times New Roman"/>
              </a:rPr>
              <a:t>INDICAZIONI</a:t>
            </a:r>
            <a:endParaRPr lang="en-US" sz="2000" b="0" strike="noStrike" spc="-1">
              <a:solidFill>
                <a:srgbClr val="000000"/>
              </a:solidFill>
              <a:uFill>
                <a:solidFill>
                  <a:srgbClr val="FFFFFF"/>
                </a:solidFill>
              </a:uFill>
              <a:latin typeface="Times New Roman"/>
            </a:endParaRPr>
          </a:p>
          <a:p>
            <a:pPr algn="ctr">
              <a:lnSpc>
                <a:spcPct val="100000"/>
              </a:lnSpc>
              <a:spcBef>
                <a:spcPts val="598"/>
              </a:spcBef>
            </a:pPr>
            <a:endParaRPr lang="en-US" sz="2000" b="0" strike="noStrike" spc="-1">
              <a:solidFill>
                <a:srgbClr val="000000"/>
              </a:solidFill>
              <a:uFill>
                <a:solidFill>
                  <a:srgbClr val="FFFFFF"/>
                </a:solidFill>
              </a:uFill>
              <a:latin typeface="Times New Roman"/>
            </a:endParaRPr>
          </a:p>
          <a:p>
            <a:pPr>
              <a:lnSpc>
                <a:spcPct val="100000"/>
              </a:lnSpc>
              <a:spcBef>
                <a:spcPts val="598"/>
              </a:spcBef>
              <a:spcAft>
                <a:spcPts val="598"/>
              </a:spcAft>
            </a:pPr>
            <a:r>
              <a:rPr lang="it-IT" sz="2000" b="0" strike="noStrike" spc="-1">
                <a:solidFill>
                  <a:srgbClr val="FFFFFF"/>
                </a:solidFill>
                <a:uFill>
                  <a:solidFill>
                    <a:srgbClr val="FFFFFF"/>
                  </a:solidFill>
                </a:uFill>
                <a:latin typeface="Arial"/>
                <a:ea typeface="Times New Roman"/>
              </a:rPr>
              <a:t>Riduzione della urotossicità da ciclofosfamide </a:t>
            </a:r>
            <a:endParaRPr lang="en-US" sz="2000" b="0" strike="noStrike" spc="-1">
              <a:solidFill>
                <a:srgbClr val="000000"/>
              </a:solidFill>
              <a:uFill>
                <a:solidFill>
                  <a:srgbClr val="FFFFFF"/>
                </a:solidFill>
              </a:uFill>
              <a:latin typeface="Times New Roman"/>
            </a:endParaRPr>
          </a:p>
          <a:p>
            <a:pPr>
              <a:lnSpc>
                <a:spcPct val="100000"/>
              </a:lnSpc>
              <a:spcBef>
                <a:spcPts val="598"/>
              </a:spcBef>
              <a:spcAft>
                <a:spcPts val="598"/>
              </a:spcAft>
            </a:pPr>
            <a:r>
              <a:rPr lang="it-IT" sz="2000" b="0" strike="noStrike" spc="-1">
                <a:solidFill>
                  <a:srgbClr val="FFFFFF"/>
                </a:solidFill>
                <a:uFill>
                  <a:solidFill>
                    <a:srgbClr val="FFFFFF"/>
                  </a:solidFill>
                </a:uFill>
                <a:latin typeface="Arial"/>
                <a:ea typeface="Times New Roman"/>
              </a:rPr>
              <a:t>Riduzione della urotossicità da ifofosfamide   (dal 32% al 6,7%)</a:t>
            </a:r>
            <a:endParaRPr lang="en-US" sz="2000" b="0" strike="noStrike" spc="-1">
              <a:solidFill>
                <a:srgbClr val="000000"/>
              </a:solidFill>
              <a:uFill>
                <a:solidFill>
                  <a:srgbClr val="FFFFFF"/>
                </a:solidFill>
              </a:uFill>
              <a:latin typeface="Times New Roman"/>
            </a:endParaRPr>
          </a:p>
          <a:p>
            <a:pPr>
              <a:lnSpc>
                <a:spcPct val="100000"/>
              </a:lnSpc>
            </a:pPr>
            <a:endParaRPr lang="en-US" sz="2000" b="0" strike="noStrike" spc="-1">
              <a:solidFill>
                <a:srgbClr val="000000"/>
              </a:solidFill>
              <a:uFill>
                <a:solidFill>
                  <a:srgbClr val="FFFFFF"/>
                </a:solidFill>
              </a:uFill>
              <a:latin typeface="Times New Roman"/>
            </a:endParaRPr>
          </a:p>
        </p:txBody>
      </p:sp>
      <p:sp>
        <p:nvSpPr>
          <p:cNvPr id="285" name="Line 2"/>
          <p:cNvSpPr/>
          <p:nvPr/>
        </p:nvSpPr>
        <p:spPr>
          <a:xfrm>
            <a:off x="1111320" y="1197000"/>
            <a:ext cx="8353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286" name="CustomShape 3"/>
          <p:cNvSpPr/>
          <p:nvPr/>
        </p:nvSpPr>
        <p:spPr>
          <a:xfrm>
            <a:off x="1162080" y="189000"/>
            <a:ext cx="8157960" cy="947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0" strike="noStrike" spc="-1">
                <a:solidFill>
                  <a:srgbClr val="FFC000"/>
                </a:solidFill>
                <a:uFill>
                  <a:solidFill>
                    <a:srgbClr val="FFFFFF"/>
                  </a:solidFill>
                </a:uFill>
                <a:latin typeface="Verdana"/>
                <a:ea typeface="Arial"/>
              </a:rPr>
              <a:t>MESNA</a:t>
            </a:r>
            <a:endParaRPr lang="en-US" sz="28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C000"/>
                </a:solidFill>
                <a:uFill>
                  <a:solidFill>
                    <a:srgbClr val="FFFFFF"/>
                  </a:solidFill>
                </a:uFill>
                <a:latin typeface="Verdana"/>
                <a:ea typeface="Arial"/>
              </a:rPr>
              <a:t>2-Mercapto-etan-sulfonato sodico  (Uromitexan</a:t>
            </a:r>
            <a:r>
              <a:rPr lang="it-IT" sz="2000" b="0" strike="noStrike" spc="-1" baseline="30000">
                <a:solidFill>
                  <a:srgbClr val="FFC000"/>
                </a:solidFill>
                <a:uFill>
                  <a:solidFill>
                    <a:srgbClr val="FFFFFF"/>
                  </a:solidFill>
                </a:uFill>
                <a:latin typeface="Symbol"/>
                <a:ea typeface="Symbol"/>
              </a:rPr>
              <a:t></a:t>
            </a:r>
            <a:r>
              <a:rPr lang="it-IT" sz="2000" b="0" strike="noStrike" spc="-1">
                <a:solidFill>
                  <a:srgbClr val="FFC000"/>
                </a:solidFill>
                <a:uFill>
                  <a:solidFill>
                    <a:srgbClr val="FFFFFF"/>
                  </a:solidFill>
                </a:uFill>
                <a:latin typeface="Verdana"/>
                <a:ea typeface="Arial"/>
              </a:rPr>
              <a:t>)</a:t>
            </a:r>
            <a:r>
              <a:rPr lang="it-IT" sz="2800" b="0" strike="noStrike" spc="-1">
                <a:solidFill>
                  <a:srgbClr val="FFC000"/>
                </a:solidFill>
                <a:uFill>
                  <a:solidFill>
                    <a:srgbClr val="FFFFFF"/>
                  </a:solidFill>
                </a:uFill>
                <a:latin typeface="Verdana"/>
                <a:ea typeface="Arial"/>
              </a:rPr>
              <a:t> </a:t>
            </a:r>
            <a:endParaRPr lang="en-US" sz="2800" b="0" strike="noStrike" spc="-1">
              <a:solidFill>
                <a:srgbClr val="000000"/>
              </a:solidFill>
              <a:uFill>
                <a:solidFill>
                  <a:srgbClr val="FFFFFF"/>
                </a:solidFill>
              </a:uFill>
              <a:latin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606600" y="981000"/>
            <a:ext cx="9119880" cy="5363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endParaRPr lang="en-US" sz="24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00FFFF"/>
                </a:solidFill>
                <a:uFill>
                  <a:solidFill>
                    <a:srgbClr val="FFFFFF"/>
                  </a:solidFill>
                </a:uFill>
                <a:latin typeface="Arial"/>
                <a:ea typeface="Times New Roman"/>
              </a:rPr>
              <a:t> </a:t>
            </a:r>
            <a:endParaRPr lang="en-US" sz="2000" b="0" strike="noStrike" spc="-1">
              <a:solidFill>
                <a:srgbClr val="000000"/>
              </a:solidFill>
              <a:uFill>
                <a:solidFill>
                  <a:srgbClr val="FFFFFF"/>
                </a:solidFill>
              </a:uFill>
              <a:latin typeface="Times New Roman"/>
            </a:endParaRPr>
          </a:p>
          <a:p>
            <a:pPr algn="ctr">
              <a:lnSpc>
                <a:spcPct val="100000"/>
              </a:lnSpc>
              <a:spcBef>
                <a:spcPts val="598"/>
              </a:spcBef>
            </a:pPr>
            <a:r>
              <a:rPr lang="it-IT" sz="2000" b="0" strike="noStrike" spc="-1">
                <a:solidFill>
                  <a:srgbClr val="FFFFFF"/>
                </a:solidFill>
                <a:uFill>
                  <a:solidFill>
                    <a:srgbClr val="FFFFFF"/>
                  </a:solidFill>
                </a:uFill>
                <a:latin typeface="Arial"/>
              </a:rPr>
              <a:t>Composto bifunzionale in grado di determinare una doppia alchilazione. </a:t>
            </a:r>
            <a:endParaRPr lang="en-US" sz="2000" b="0" strike="noStrike" spc="-1">
              <a:solidFill>
                <a:srgbClr val="000000"/>
              </a:solidFill>
              <a:uFill>
                <a:solidFill>
                  <a:srgbClr val="FFFFFF"/>
                </a:solidFill>
              </a:uFill>
              <a:latin typeface="Times New Roman"/>
            </a:endParaRPr>
          </a:p>
          <a:p>
            <a:pPr algn="ctr">
              <a:lnSpc>
                <a:spcPct val="100000"/>
              </a:lnSpc>
              <a:spcBef>
                <a:spcPts val="598"/>
              </a:spcBef>
            </a:pPr>
            <a:r>
              <a:rPr lang="it-IT" sz="2000" b="0" strike="noStrike" spc="-1">
                <a:solidFill>
                  <a:srgbClr val="FFFFFF"/>
                </a:solidFill>
                <a:uFill>
                  <a:solidFill>
                    <a:srgbClr val="FFFFFF"/>
                  </a:solidFill>
                </a:uFill>
                <a:latin typeface="Arial"/>
              </a:rPr>
              <a:t>Deve essere trasformato nel composto attivo (mostarda)</a:t>
            </a:r>
            <a:endParaRPr lang="en-US" sz="2000" b="0" strike="noStrike" spc="-1">
              <a:solidFill>
                <a:srgbClr val="000000"/>
              </a:solidFill>
              <a:uFill>
                <a:solidFill>
                  <a:srgbClr val="FFFFFF"/>
                </a:solidFill>
              </a:uFill>
              <a:latin typeface="Times New Roman"/>
            </a:endParaRPr>
          </a:p>
          <a:p>
            <a:pPr algn="ctr">
              <a:lnSpc>
                <a:spcPct val="100000"/>
              </a:lnSpc>
              <a:spcBef>
                <a:spcPts val="598"/>
              </a:spcBef>
            </a:pPr>
            <a:r>
              <a:rPr lang="en-GB" sz="1800" b="1" strike="noStrike" spc="-1">
                <a:solidFill>
                  <a:srgbClr val="00FFFF"/>
                </a:solidFill>
                <a:uFill>
                  <a:solidFill>
                    <a:srgbClr val="FFFFFF"/>
                  </a:solidFill>
                </a:uFill>
                <a:latin typeface="Arial"/>
                <a:ea typeface="Times New Roman"/>
              </a:rPr>
              <a:t> </a:t>
            </a:r>
            <a:endParaRPr lang="en-US" sz="1800" b="0" strike="noStrike" spc="-1">
              <a:solidFill>
                <a:srgbClr val="000000"/>
              </a:solidFill>
              <a:uFill>
                <a:solidFill>
                  <a:srgbClr val="FFFFFF"/>
                </a:solidFill>
              </a:uFill>
              <a:latin typeface="Times New Roman"/>
            </a:endParaRPr>
          </a:p>
          <a:p>
            <a:pPr algn="ctr">
              <a:lnSpc>
                <a:spcPct val="100000"/>
              </a:lnSpc>
              <a:spcBef>
                <a:spcPts val="598"/>
              </a:spcBef>
            </a:pPr>
            <a:r>
              <a:rPr lang="en-GB" sz="2000" b="1" u="sng" strike="noStrike" spc="-1">
                <a:solidFill>
                  <a:srgbClr val="00FFFF"/>
                </a:solidFill>
                <a:uFill>
                  <a:solidFill>
                    <a:srgbClr val="FFFFFF"/>
                  </a:solidFill>
                </a:uFill>
                <a:latin typeface="Arial"/>
              </a:rPr>
              <a:t>FARMACOCINETICA</a:t>
            </a:r>
            <a:endParaRPr lang="en-US" sz="2000" b="0" strike="noStrike" spc="-1">
              <a:solidFill>
                <a:srgbClr val="000000"/>
              </a:solidFill>
              <a:uFill>
                <a:solidFill>
                  <a:srgbClr val="FFFFFF"/>
                </a:solidFill>
              </a:uFill>
              <a:latin typeface="Times New Roman"/>
            </a:endParaRPr>
          </a:p>
          <a:p>
            <a:pPr>
              <a:lnSpc>
                <a:spcPct val="100000"/>
              </a:lnSpc>
              <a:spcBef>
                <a:spcPts val="598"/>
              </a:spcBef>
            </a:pPr>
            <a:endParaRPr lang="en-US" sz="2000" b="0" strike="noStrike" spc="-1">
              <a:solidFill>
                <a:srgbClr val="000000"/>
              </a:solidFill>
              <a:uFill>
                <a:solidFill>
                  <a:srgbClr val="FFFFFF"/>
                </a:solidFill>
              </a:uFill>
              <a:latin typeface="Times New Roman"/>
            </a:endParaRPr>
          </a:p>
          <a:p>
            <a:pPr algn="ctr">
              <a:lnSpc>
                <a:spcPct val="100000"/>
              </a:lnSpc>
              <a:spcBef>
                <a:spcPts val="598"/>
              </a:spcBef>
            </a:pPr>
            <a:r>
              <a:rPr lang="en-GB" sz="1800" b="1" strike="noStrike" spc="-1">
                <a:solidFill>
                  <a:srgbClr val="00FFFF"/>
                </a:solidFill>
                <a:uFill>
                  <a:solidFill>
                    <a:srgbClr val="FFFFFF"/>
                  </a:solidFill>
                </a:uFill>
                <a:latin typeface="Arial"/>
              </a:rPr>
              <a:t>Somministrazione</a:t>
            </a:r>
            <a:endParaRPr lang="en-US" sz="1800" b="0" strike="noStrike" spc="-1">
              <a:solidFill>
                <a:srgbClr val="000000"/>
              </a:solidFill>
              <a:uFill>
                <a:solidFill>
                  <a:srgbClr val="FFFFFF"/>
                </a:solidFill>
              </a:uFill>
              <a:latin typeface="Times New Roman"/>
            </a:endParaRPr>
          </a:p>
          <a:p>
            <a:pPr algn="ctr">
              <a:lnSpc>
                <a:spcPct val="100000"/>
              </a:lnSpc>
              <a:spcBef>
                <a:spcPts val="598"/>
              </a:spcBef>
            </a:pPr>
            <a:r>
              <a:rPr lang="it-IT" sz="1800" b="1" strike="noStrike" spc="-1">
                <a:solidFill>
                  <a:srgbClr val="00FFFF"/>
                </a:solidFill>
                <a:uFill>
                  <a:solidFill>
                    <a:srgbClr val="FFFFFF"/>
                  </a:solidFill>
                </a:uFill>
                <a:latin typeface="Arial"/>
              </a:rPr>
              <a:t>Orale: 0,1 – 0,2 mg/kg/die  per 3-6 settimane</a:t>
            </a:r>
            <a:endParaRPr lang="en-US" sz="1800" b="0" strike="noStrike" spc="-1">
              <a:solidFill>
                <a:srgbClr val="000000"/>
              </a:solidFill>
              <a:uFill>
                <a:solidFill>
                  <a:srgbClr val="FFFFFF"/>
                </a:solidFill>
              </a:uFill>
              <a:latin typeface="Times New Roman"/>
            </a:endParaRPr>
          </a:p>
          <a:p>
            <a:pPr algn="ctr">
              <a:lnSpc>
                <a:spcPct val="100000"/>
              </a:lnSpc>
              <a:spcBef>
                <a:spcPts val="598"/>
              </a:spcBef>
            </a:pPr>
            <a:r>
              <a:rPr lang="it-IT" sz="1800" b="0" strike="noStrike" spc="-1">
                <a:solidFill>
                  <a:srgbClr val="00FFFF"/>
                </a:solidFill>
                <a:uFill>
                  <a:solidFill>
                    <a:srgbClr val="FFFFFF"/>
                  </a:solidFill>
                </a:uFill>
                <a:latin typeface="Arial"/>
                <a:ea typeface="Times New Roman"/>
              </a:rPr>
              <a:t>           2 mg/die (mantenimento)</a:t>
            </a:r>
            <a:endParaRPr lang="en-US" sz="1800" b="0" strike="noStrike" spc="-1">
              <a:solidFill>
                <a:srgbClr val="000000"/>
              </a:solidFill>
              <a:uFill>
                <a:solidFill>
                  <a:srgbClr val="FFFFFF"/>
                </a:solidFill>
              </a:uFill>
              <a:latin typeface="Times New Roman"/>
            </a:endParaRPr>
          </a:p>
          <a:p>
            <a:pPr algn="ctr">
              <a:lnSpc>
                <a:spcPct val="100000"/>
              </a:lnSpc>
              <a:spcBef>
                <a:spcPts val="598"/>
              </a:spcBef>
            </a:pPr>
            <a:r>
              <a:rPr lang="it-IT" sz="1000" b="0" strike="noStrike" spc="-1">
                <a:solidFill>
                  <a:srgbClr val="00FFFF"/>
                </a:solidFill>
                <a:uFill>
                  <a:solidFill>
                    <a:srgbClr val="FFFFFF"/>
                  </a:solidFill>
                </a:uFill>
                <a:latin typeface="Arial"/>
                <a:ea typeface="Times New Roman"/>
              </a:rPr>
              <a:t> </a:t>
            </a:r>
            <a:endParaRPr lang="en-US" sz="1000" b="0" strike="noStrike" spc="-1">
              <a:solidFill>
                <a:srgbClr val="000000"/>
              </a:solidFill>
              <a:uFill>
                <a:solidFill>
                  <a:srgbClr val="FFFFFF"/>
                </a:solidFill>
              </a:uFill>
              <a:latin typeface="Times New Roman"/>
            </a:endParaRPr>
          </a:p>
          <a:p>
            <a:pPr algn="ctr">
              <a:lnSpc>
                <a:spcPct val="100000"/>
              </a:lnSpc>
              <a:spcBef>
                <a:spcPts val="598"/>
              </a:spcBef>
            </a:pPr>
            <a:r>
              <a:rPr lang="it-IT" sz="1800" b="1" strike="noStrike" spc="-1">
                <a:solidFill>
                  <a:srgbClr val="00FFFF"/>
                </a:solidFill>
                <a:uFill>
                  <a:solidFill>
                    <a:srgbClr val="FFFFFF"/>
                  </a:solidFill>
                </a:uFill>
                <a:latin typeface="Arial"/>
              </a:rPr>
              <a:t>Assorbimento</a:t>
            </a:r>
            <a:endParaRPr lang="en-US" sz="1800" b="0" strike="noStrike" spc="-1">
              <a:solidFill>
                <a:srgbClr val="000000"/>
              </a:solidFill>
              <a:uFill>
                <a:solidFill>
                  <a:srgbClr val="FFFFFF"/>
                </a:solidFill>
              </a:uFill>
              <a:latin typeface="Times New Roman"/>
            </a:endParaRPr>
          </a:p>
          <a:p>
            <a:pPr algn="ctr">
              <a:lnSpc>
                <a:spcPct val="100000"/>
              </a:lnSpc>
              <a:spcBef>
                <a:spcPts val="598"/>
              </a:spcBef>
            </a:pPr>
            <a:r>
              <a:rPr lang="en-GB" sz="1800" b="1" strike="noStrike" spc="-1">
                <a:solidFill>
                  <a:srgbClr val="00FFFF"/>
                </a:solidFill>
                <a:uFill>
                  <a:solidFill>
                    <a:srgbClr val="FFFFFF"/>
                  </a:solidFill>
                </a:uFill>
                <a:latin typeface="Arial"/>
              </a:rPr>
              <a:t>Biodisponibilità orale: &gt; 70%</a:t>
            </a:r>
            <a:endParaRPr lang="en-US" sz="1800" b="0" strike="noStrike" spc="-1">
              <a:solidFill>
                <a:srgbClr val="000000"/>
              </a:solidFill>
              <a:uFill>
                <a:solidFill>
                  <a:srgbClr val="FFFFFF"/>
                </a:solidFill>
              </a:uFill>
              <a:latin typeface="Times New Roman"/>
            </a:endParaRPr>
          </a:p>
          <a:p>
            <a:pPr algn="ctr">
              <a:lnSpc>
                <a:spcPct val="100000"/>
              </a:lnSpc>
              <a:spcBef>
                <a:spcPts val="598"/>
              </a:spcBef>
            </a:pPr>
            <a:r>
              <a:rPr lang="en-GB" sz="1000" b="0" strike="noStrike" spc="-1">
                <a:solidFill>
                  <a:srgbClr val="00FFFF"/>
                </a:solidFill>
                <a:uFill>
                  <a:solidFill>
                    <a:srgbClr val="FFFFFF"/>
                  </a:solidFill>
                </a:uFill>
                <a:latin typeface="Arial"/>
                <a:ea typeface="Times New Roman"/>
              </a:rPr>
              <a:t> </a:t>
            </a:r>
            <a:endParaRPr lang="en-US" sz="1000" b="0" strike="noStrike" spc="-1">
              <a:solidFill>
                <a:srgbClr val="000000"/>
              </a:solidFill>
              <a:uFill>
                <a:solidFill>
                  <a:srgbClr val="FFFFFF"/>
                </a:solidFill>
              </a:uFill>
              <a:latin typeface="Times New Roman"/>
            </a:endParaRPr>
          </a:p>
          <a:p>
            <a:pPr algn="ctr">
              <a:lnSpc>
                <a:spcPct val="100000"/>
              </a:lnSpc>
              <a:spcBef>
                <a:spcPts val="598"/>
              </a:spcBef>
            </a:pPr>
            <a:r>
              <a:rPr lang="it-IT" sz="1800" b="1" strike="noStrike" spc="-1">
                <a:solidFill>
                  <a:srgbClr val="00FFFF"/>
                </a:solidFill>
                <a:uFill>
                  <a:solidFill>
                    <a:srgbClr val="FFFFFF"/>
                  </a:solidFill>
                </a:uFill>
                <a:latin typeface="Arial"/>
              </a:rPr>
              <a:t>Distribuzione</a:t>
            </a:r>
            <a:endParaRPr lang="en-US" sz="1800" b="0" strike="noStrike" spc="-1">
              <a:solidFill>
                <a:srgbClr val="000000"/>
              </a:solidFill>
              <a:uFill>
                <a:solidFill>
                  <a:srgbClr val="FFFFFF"/>
                </a:solidFill>
              </a:uFill>
              <a:latin typeface="Times New Roman"/>
            </a:endParaRPr>
          </a:p>
          <a:p>
            <a:pPr algn="ctr">
              <a:lnSpc>
                <a:spcPct val="100000"/>
              </a:lnSpc>
              <a:spcBef>
                <a:spcPts val="598"/>
              </a:spcBef>
            </a:pPr>
            <a:r>
              <a:rPr lang="it-IT" sz="1800" b="0" strike="noStrike" spc="-1">
                <a:solidFill>
                  <a:srgbClr val="00FFFF"/>
                </a:solidFill>
                <a:uFill>
                  <a:solidFill>
                    <a:srgbClr val="FFFFFF"/>
                  </a:solidFill>
                </a:uFill>
                <a:latin typeface="Arial"/>
                <a:ea typeface="Times New Roman"/>
              </a:rPr>
              <a:t>Emivita plasmatica: 90 min</a:t>
            </a:r>
            <a:endParaRPr lang="en-US" sz="1800" b="0" strike="noStrike" spc="-1">
              <a:solidFill>
                <a:srgbClr val="000000"/>
              </a:solidFill>
              <a:uFill>
                <a:solidFill>
                  <a:srgbClr val="FFFFFF"/>
                </a:solidFill>
              </a:uFill>
              <a:latin typeface="Times New Roman"/>
            </a:endParaRPr>
          </a:p>
        </p:txBody>
      </p:sp>
      <p:sp>
        <p:nvSpPr>
          <p:cNvPr id="288" name="CustomShape 2"/>
          <p:cNvSpPr/>
          <p:nvPr/>
        </p:nvSpPr>
        <p:spPr>
          <a:xfrm>
            <a:off x="1542960" y="260280"/>
            <a:ext cx="7416720" cy="82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2800" b="0" strike="noStrike" spc="-1">
                <a:solidFill>
                  <a:srgbClr val="FFFFFF"/>
                </a:solidFill>
                <a:uFill>
                  <a:solidFill>
                    <a:srgbClr val="FFFFFF"/>
                  </a:solidFill>
                </a:uFill>
                <a:latin typeface="Verdana"/>
                <a:ea typeface="Arial"/>
              </a:rPr>
              <a:t>CLORAMBUCILE</a:t>
            </a:r>
            <a:endParaRPr lang="en-US" sz="2800" b="0" strike="noStrike" spc="-1">
              <a:solidFill>
                <a:srgbClr val="000000"/>
              </a:solidFill>
              <a:uFill>
                <a:solidFill>
                  <a:srgbClr val="FFFFFF"/>
                </a:solidFill>
              </a:uFill>
              <a:latin typeface="Times New Roman"/>
            </a:endParaRPr>
          </a:p>
          <a:p>
            <a:pPr algn="ctr">
              <a:lnSpc>
                <a:spcPct val="100000"/>
              </a:lnSpc>
            </a:pPr>
            <a:r>
              <a:rPr lang="de-DE" sz="2000" b="0" strike="noStrike" spc="-1">
                <a:solidFill>
                  <a:srgbClr val="FFFFFF"/>
                </a:solidFill>
                <a:uFill>
                  <a:solidFill>
                    <a:srgbClr val="FFFFFF"/>
                  </a:solidFill>
                </a:uFill>
                <a:latin typeface="Verdana"/>
                <a:ea typeface="Arial"/>
              </a:rPr>
              <a:t>(Leukeran</a:t>
            </a:r>
            <a:r>
              <a:rPr lang="it-IT" sz="2000" b="0" strike="noStrike" spc="-1" baseline="30000">
                <a:solidFill>
                  <a:srgbClr val="FFFFFF"/>
                </a:solidFill>
                <a:uFill>
                  <a:solidFill>
                    <a:srgbClr val="FFFFFF"/>
                  </a:solidFill>
                </a:uFill>
                <a:latin typeface="Symbol"/>
                <a:ea typeface="Symbol"/>
              </a:rPr>
              <a:t></a:t>
            </a:r>
            <a:r>
              <a:rPr lang="de-DE" sz="2000" b="0" strike="noStrike" spc="-1">
                <a:solidFill>
                  <a:srgbClr val="FFFFFF"/>
                </a:solidFill>
                <a:uFill>
                  <a:solidFill>
                    <a:srgbClr val="FFFFFF"/>
                  </a:solidFill>
                </a:uFill>
                <a:latin typeface="Verdana"/>
                <a:ea typeface="Arial"/>
              </a:rPr>
              <a:t>5 mg cpr)    (</a:t>
            </a:r>
            <a:r>
              <a:rPr lang="it-IT" sz="2000" b="0" strike="noStrike" spc="-1">
                <a:solidFill>
                  <a:srgbClr val="FFFFFF"/>
                </a:solidFill>
                <a:uFill>
                  <a:solidFill>
                    <a:srgbClr val="FFFFFF"/>
                  </a:solidFill>
                </a:uFill>
                <a:latin typeface="Verdana"/>
                <a:ea typeface="Arial"/>
              </a:rPr>
              <a:t>Linfolisin</a:t>
            </a:r>
            <a:r>
              <a:rPr lang="it-IT" sz="2000" b="0" strike="noStrike" spc="-1" baseline="30000">
                <a:solidFill>
                  <a:srgbClr val="FFFFFF"/>
                </a:solidFill>
                <a:uFill>
                  <a:solidFill>
                    <a:srgbClr val="FFFFFF"/>
                  </a:solidFill>
                </a:uFill>
                <a:latin typeface="Symbol"/>
                <a:ea typeface="Symbol"/>
              </a:rPr>
              <a:t></a:t>
            </a:r>
            <a:r>
              <a:rPr lang="it-IT" sz="2000" b="0" strike="noStrike" spc="-1">
                <a:solidFill>
                  <a:srgbClr val="FFFFFF"/>
                </a:solidFill>
                <a:uFill>
                  <a:solidFill>
                    <a:srgbClr val="FFFFFF"/>
                  </a:solidFill>
                </a:uFill>
                <a:latin typeface="Verdana"/>
                <a:ea typeface="Arial"/>
              </a:rPr>
              <a:t> 2 mg conf)</a:t>
            </a:r>
            <a:endParaRPr lang="en-US" sz="2000" b="0" strike="noStrike" spc="-1">
              <a:solidFill>
                <a:srgbClr val="000000"/>
              </a:solidFill>
              <a:uFill>
                <a:solidFill>
                  <a:srgbClr val="FFFFFF"/>
                </a:solidFill>
              </a:uFill>
              <a:latin typeface="Times New Roman"/>
            </a:endParaRPr>
          </a:p>
        </p:txBody>
      </p:sp>
      <p:sp>
        <p:nvSpPr>
          <p:cNvPr id="289" name="Line 3"/>
          <p:cNvSpPr/>
          <p:nvPr/>
        </p:nvSpPr>
        <p:spPr>
          <a:xfrm>
            <a:off x="1111320" y="1197000"/>
            <a:ext cx="8353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758960" y="1484280"/>
            <a:ext cx="6688080" cy="4362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1" u="sng" strike="noStrike" spc="-1">
                <a:solidFill>
                  <a:srgbClr val="FFFFFF"/>
                </a:solidFill>
                <a:uFill>
                  <a:solidFill>
                    <a:srgbClr val="FFFFFF"/>
                  </a:solidFill>
                </a:uFill>
                <a:latin typeface="Arial"/>
                <a:ea typeface="Times New Roman"/>
              </a:rPr>
              <a:t>INDICAZIONI</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Times New Roman"/>
              </a:rPr>
              <a:t> </a:t>
            </a:r>
            <a:endParaRPr lang="en-US" sz="2000" b="0" strike="noStrike" spc="-1">
              <a:solidFill>
                <a:srgbClr val="000000"/>
              </a:solidFill>
              <a:uFill>
                <a:solidFill>
                  <a:srgbClr val="FFFFFF"/>
                </a:solidFill>
              </a:uFill>
              <a:latin typeface="Times New Roman"/>
            </a:endParaRPr>
          </a:p>
          <a:p>
            <a:pPr algn="ctr">
              <a:lnSpc>
                <a:spcPct val="100000"/>
              </a:lnSpc>
              <a:buClr>
                <a:srgbClr val="FFFFFF"/>
              </a:buClr>
              <a:buFont typeface="Symbol" charset="2"/>
              <a:buChar char=""/>
            </a:pPr>
            <a:r>
              <a:rPr lang="it-IT" sz="2000" b="1" strike="noStrike" spc="-1">
                <a:solidFill>
                  <a:srgbClr val="FFFFFF"/>
                </a:solidFill>
                <a:uFill>
                  <a:solidFill>
                    <a:srgbClr val="FFFFFF"/>
                  </a:solidFill>
                </a:uFill>
                <a:latin typeface="Arial"/>
                <a:ea typeface="Times New Roman"/>
              </a:rPr>
              <a:t>Leucemia linfatica cronica</a:t>
            </a:r>
            <a:endParaRPr lang="en-US" sz="20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FFFFFF"/>
                </a:solidFill>
                <a:uFill>
                  <a:solidFill>
                    <a:srgbClr val="FFFFFF"/>
                  </a:solidFill>
                </a:uFill>
                <a:latin typeface="Arial"/>
                <a:ea typeface="Times New Roman"/>
              </a:rPr>
              <a:t>Linfomi</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Times New Roman"/>
              </a:rPr>
              <a:t> </a:t>
            </a:r>
            <a:r>
              <a:rPr lang="it-IT" sz="2000" b="1" strike="noStrike" spc="-1">
                <a:solidFill>
                  <a:srgbClr val="FFFFFF"/>
                </a:solidFill>
                <a:uFill>
                  <a:solidFill>
                    <a:srgbClr val="FFFFFF"/>
                  </a:solidFill>
                </a:uFill>
                <a:latin typeface="Arial"/>
                <a:ea typeface="Times New Roman"/>
              </a:rPr>
              <a:t>Macroglobulinemia di Waldenstrom</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Times New Roman"/>
              </a:rPr>
              <a:t> </a:t>
            </a:r>
            <a:r>
              <a:rPr lang="it-IT" sz="2000" b="1" strike="noStrike" spc="-1">
                <a:solidFill>
                  <a:srgbClr val="FFFFFF"/>
                </a:solidFill>
                <a:uFill>
                  <a:solidFill>
                    <a:srgbClr val="FFFFFF"/>
                  </a:solidFill>
                </a:uFill>
                <a:latin typeface="Arial"/>
                <a:ea typeface="Times New Roman"/>
              </a:rPr>
              <a:t>Policitemia vera</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Times New Roman"/>
              </a:rPr>
              <a:t> </a:t>
            </a:r>
            <a:r>
              <a:rPr lang="it-IT" sz="2000" b="1" strike="noStrike" spc="-1">
                <a:solidFill>
                  <a:srgbClr val="FFFFFF"/>
                </a:solidFill>
                <a:uFill>
                  <a:solidFill>
                    <a:srgbClr val="FFFFFF"/>
                  </a:solidFill>
                </a:uFill>
                <a:latin typeface="Arial"/>
              </a:rPr>
              <a:t>Carcinoma del testicolo</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Times New Roman"/>
              </a:rPr>
              <a:t>( +Methotrexato + Actinomicina D )</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000000"/>
                </a:solidFill>
                <a:uFill>
                  <a:solidFill>
                    <a:srgbClr val="FFFFFF"/>
                  </a:solidFill>
                </a:uFill>
                <a:latin typeface="Arial"/>
                <a:ea typeface="Times New Roman"/>
              </a:rPr>
              <a:t> </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000000"/>
                </a:solidFill>
                <a:uFill>
                  <a:solidFill>
                    <a:srgbClr val="FFFFFF"/>
                  </a:solidFill>
                </a:uFill>
                <a:latin typeface="Arial"/>
                <a:ea typeface="Times New Roman"/>
              </a:rPr>
              <a:t> </a:t>
            </a:r>
            <a:endParaRPr lang="en-US" sz="2000" b="0" strike="noStrike" spc="-1">
              <a:solidFill>
                <a:srgbClr val="000000"/>
              </a:solidFill>
              <a:uFill>
                <a:solidFill>
                  <a:srgbClr val="FFFFFF"/>
                </a:solidFill>
              </a:uFill>
              <a:latin typeface="Times New Roman"/>
            </a:endParaRPr>
          </a:p>
          <a:p>
            <a:pPr algn="ctr">
              <a:lnSpc>
                <a:spcPct val="100000"/>
              </a:lnSpc>
            </a:pPr>
            <a:r>
              <a:rPr lang="it-IT" sz="2000" b="1" u="sng" strike="noStrike" spc="-1">
                <a:solidFill>
                  <a:srgbClr val="00FFFF"/>
                </a:solidFill>
                <a:uFill>
                  <a:solidFill>
                    <a:srgbClr val="FFFFFF"/>
                  </a:solidFill>
                </a:uFill>
                <a:latin typeface="Arial"/>
              </a:rPr>
              <a:t>TOSSICITA’</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00FFFF"/>
                </a:solidFill>
                <a:uFill>
                  <a:solidFill>
                    <a:srgbClr val="FFFFFF"/>
                  </a:solidFill>
                </a:uFill>
                <a:latin typeface="Arial"/>
                <a:ea typeface="Times New Roman"/>
              </a:rPr>
              <a:t> </a:t>
            </a:r>
            <a:endParaRPr lang="en-US" sz="20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00FFFF"/>
                </a:solidFill>
                <a:uFill>
                  <a:solidFill>
                    <a:srgbClr val="FFFFFF"/>
                  </a:solidFill>
                </a:uFill>
                <a:latin typeface="Arial"/>
                <a:ea typeface="Times New Roman"/>
              </a:rPr>
              <a:t>Mielodepressione</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00FFFF"/>
                </a:solidFill>
                <a:uFill>
                  <a:solidFill>
                    <a:srgbClr val="FFFFFF"/>
                  </a:solidFill>
                </a:uFill>
                <a:latin typeface="Arial"/>
                <a:ea typeface="Times New Roman"/>
              </a:rPr>
              <a:t>(graduale e reversibile)</a:t>
            </a:r>
            <a:endParaRPr lang="en-US" sz="2000" b="0" strike="noStrike" spc="-1">
              <a:solidFill>
                <a:srgbClr val="000000"/>
              </a:solidFill>
              <a:uFill>
                <a:solidFill>
                  <a:srgbClr val="FFFFFF"/>
                </a:solidFill>
              </a:uFill>
              <a:latin typeface="Times New Roman"/>
            </a:endParaRPr>
          </a:p>
        </p:txBody>
      </p:sp>
      <p:sp>
        <p:nvSpPr>
          <p:cNvPr id="291" name="CustomShape 2"/>
          <p:cNvSpPr/>
          <p:nvPr/>
        </p:nvSpPr>
        <p:spPr>
          <a:xfrm>
            <a:off x="1542960" y="260280"/>
            <a:ext cx="7416720" cy="794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2800" b="0" strike="noStrike" spc="-1">
                <a:solidFill>
                  <a:srgbClr val="FFFFFF"/>
                </a:solidFill>
                <a:uFill>
                  <a:solidFill>
                    <a:srgbClr val="FFFFFF"/>
                  </a:solidFill>
                </a:uFill>
                <a:latin typeface="Verdana"/>
                <a:ea typeface="Arial"/>
              </a:rPr>
              <a:t>CLORAMBUCILE</a:t>
            </a:r>
            <a:endParaRPr lang="en-US" sz="2800" b="0" strike="noStrike" spc="-1">
              <a:solidFill>
                <a:srgbClr val="000000"/>
              </a:solidFill>
              <a:uFill>
                <a:solidFill>
                  <a:srgbClr val="FFFFFF"/>
                </a:solidFill>
              </a:uFill>
              <a:latin typeface="Times New Roman"/>
            </a:endParaRPr>
          </a:p>
          <a:p>
            <a:pPr algn="ctr">
              <a:lnSpc>
                <a:spcPct val="100000"/>
              </a:lnSpc>
            </a:pPr>
            <a:r>
              <a:rPr lang="de-DE" sz="1800" b="0" strike="noStrike" spc="-1">
                <a:solidFill>
                  <a:srgbClr val="FFFFFF"/>
                </a:solidFill>
                <a:uFill>
                  <a:solidFill>
                    <a:srgbClr val="FFFFFF"/>
                  </a:solidFill>
                </a:uFill>
                <a:latin typeface="Verdana"/>
                <a:ea typeface="Arial"/>
              </a:rPr>
              <a:t>(Leukeran</a:t>
            </a:r>
            <a:r>
              <a:rPr lang="it-IT" sz="1800" b="0" strike="noStrike" spc="-1" baseline="30000">
                <a:solidFill>
                  <a:srgbClr val="FFFFFF"/>
                </a:solidFill>
                <a:uFill>
                  <a:solidFill>
                    <a:srgbClr val="FFFFFF"/>
                  </a:solidFill>
                </a:uFill>
                <a:latin typeface="Symbol"/>
                <a:ea typeface="Symbol"/>
              </a:rPr>
              <a:t></a:t>
            </a:r>
            <a:r>
              <a:rPr lang="de-DE" sz="1800" b="0" strike="noStrike" spc="-1">
                <a:solidFill>
                  <a:srgbClr val="FFFFFF"/>
                </a:solidFill>
                <a:uFill>
                  <a:solidFill>
                    <a:srgbClr val="FFFFFF"/>
                  </a:solidFill>
                </a:uFill>
                <a:latin typeface="Verdana"/>
                <a:ea typeface="Arial"/>
              </a:rPr>
              <a:t>5 mg cpr)    (</a:t>
            </a:r>
            <a:r>
              <a:rPr lang="it-IT" sz="1800" b="0" strike="noStrike" spc="-1">
                <a:solidFill>
                  <a:srgbClr val="FFFFFF"/>
                </a:solidFill>
                <a:uFill>
                  <a:solidFill>
                    <a:srgbClr val="FFFFFF"/>
                  </a:solidFill>
                </a:uFill>
                <a:latin typeface="Verdana"/>
                <a:ea typeface="Arial"/>
              </a:rPr>
              <a:t>Linfolisin</a:t>
            </a:r>
            <a:r>
              <a:rPr lang="it-IT" sz="1800" b="0" strike="noStrike" spc="-1" baseline="30000">
                <a:solidFill>
                  <a:srgbClr val="FFFFFF"/>
                </a:solidFill>
                <a:uFill>
                  <a:solidFill>
                    <a:srgbClr val="FFFFFF"/>
                  </a:solidFill>
                </a:uFill>
                <a:latin typeface="Symbol"/>
                <a:ea typeface="Symbol"/>
              </a:rPr>
              <a:t></a:t>
            </a:r>
            <a:r>
              <a:rPr lang="it-IT" sz="1800" b="0" strike="noStrike" spc="-1">
                <a:solidFill>
                  <a:srgbClr val="FFFFFF"/>
                </a:solidFill>
                <a:uFill>
                  <a:solidFill>
                    <a:srgbClr val="FFFFFF"/>
                  </a:solidFill>
                </a:uFill>
                <a:latin typeface="Verdana"/>
                <a:ea typeface="Arial"/>
              </a:rPr>
              <a:t> 2 mg conf)</a:t>
            </a:r>
            <a:endParaRPr lang="en-US" sz="1800" b="0" strike="noStrike" spc="-1">
              <a:solidFill>
                <a:srgbClr val="000000"/>
              </a:solidFill>
              <a:uFill>
                <a:solidFill>
                  <a:srgbClr val="FFFFFF"/>
                </a:solidFill>
              </a:uFill>
              <a:latin typeface="Times New Roman"/>
            </a:endParaRPr>
          </a:p>
        </p:txBody>
      </p:sp>
      <p:sp>
        <p:nvSpPr>
          <p:cNvPr id="292" name="Line 3"/>
          <p:cNvSpPr/>
          <p:nvPr/>
        </p:nvSpPr>
        <p:spPr>
          <a:xfrm>
            <a:off x="1111320" y="1197000"/>
            <a:ext cx="8353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398600" y="5589720"/>
            <a:ext cx="7705800" cy="1079280"/>
          </a:xfrm>
          <a:prstGeom prst="rect">
            <a:avLst/>
          </a:prstGeom>
          <a:solidFill>
            <a:srgbClr val="FFFF99"/>
          </a:solidFill>
          <a:ln w="25560">
            <a:solidFill>
              <a:srgbClr val="000066"/>
            </a:solidFill>
            <a:miter/>
          </a:ln>
        </p:spPr>
        <p:style>
          <a:lnRef idx="0">
            <a:scrgbClr r="0" g="0" b="0"/>
          </a:lnRef>
          <a:fillRef idx="0">
            <a:scrgbClr r="0" g="0" b="0"/>
          </a:fillRef>
          <a:effectRef idx="0">
            <a:scrgbClr r="0" g="0" b="0"/>
          </a:effectRef>
          <a:fontRef idx="minor"/>
        </p:style>
      </p:sp>
      <p:sp>
        <p:nvSpPr>
          <p:cNvPr id="294" name="CustomShape 2"/>
          <p:cNvSpPr/>
          <p:nvPr/>
        </p:nvSpPr>
        <p:spPr>
          <a:xfrm>
            <a:off x="3828240" y="179280"/>
            <a:ext cx="288576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0" strike="noStrike" spc="-1">
                <a:solidFill>
                  <a:srgbClr val="FFFF99"/>
                </a:solidFill>
                <a:uFill>
                  <a:solidFill>
                    <a:srgbClr val="FFFFFF"/>
                  </a:solidFill>
                </a:uFill>
                <a:latin typeface="Verdana"/>
              </a:rPr>
              <a:t>NITROSUREE</a:t>
            </a:r>
            <a:endParaRPr lang="en-US" sz="3200" b="0" strike="noStrike" spc="-1">
              <a:solidFill>
                <a:srgbClr val="000000"/>
              </a:solidFill>
              <a:uFill>
                <a:solidFill>
                  <a:srgbClr val="FFFFFF"/>
                </a:solidFill>
              </a:uFill>
              <a:latin typeface="Times New Roman"/>
            </a:endParaRPr>
          </a:p>
        </p:txBody>
      </p:sp>
      <p:sp>
        <p:nvSpPr>
          <p:cNvPr id="295" name="Line 3"/>
          <p:cNvSpPr/>
          <p:nvPr/>
        </p:nvSpPr>
        <p:spPr>
          <a:xfrm>
            <a:off x="1039680" y="907920"/>
            <a:ext cx="8353440" cy="0"/>
          </a:xfrm>
          <a:prstGeom prst="line">
            <a:avLst/>
          </a:prstGeom>
          <a:ln w="9360">
            <a:solidFill>
              <a:srgbClr val="FFFF99"/>
            </a:solidFill>
            <a:miter/>
          </a:ln>
        </p:spPr>
        <p:style>
          <a:lnRef idx="0">
            <a:scrgbClr r="0" g="0" b="0"/>
          </a:lnRef>
          <a:fillRef idx="0">
            <a:scrgbClr r="0" g="0" b="0"/>
          </a:fillRef>
          <a:effectRef idx="0">
            <a:scrgbClr r="0" g="0" b="0"/>
          </a:effectRef>
          <a:fontRef idx="minor"/>
        </p:style>
      </p:sp>
      <p:sp>
        <p:nvSpPr>
          <p:cNvPr id="296" name="CustomShape 4"/>
          <p:cNvSpPr/>
          <p:nvPr/>
        </p:nvSpPr>
        <p:spPr>
          <a:xfrm>
            <a:off x="822240" y="2708280"/>
            <a:ext cx="8858160" cy="285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0" strike="noStrike" spc="-1">
                <a:solidFill>
                  <a:srgbClr val="FFFFFF"/>
                </a:solidFill>
                <a:uFill>
                  <a:solidFill>
                    <a:srgbClr val="FFFFFF"/>
                  </a:solidFill>
                </a:uFill>
                <a:latin typeface="Verdana"/>
                <a:ea typeface="Arial"/>
              </a:rPr>
              <a:t> </a:t>
            </a:r>
            <a:r>
              <a:rPr lang="it-IT" sz="1800" b="0" u="sng" strike="noStrike" spc="-1">
                <a:solidFill>
                  <a:srgbClr val="FFFFFF"/>
                </a:solidFill>
                <a:uFill>
                  <a:solidFill>
                    <a:srgbClr val="FFFFFF"/>
                  </a:solidFill>
                </a:uFill>
                <a:latin typeface="Verdana"/>
                <a:ea typeface="Arial"/>
              </a:rPr>
              <a:t>MECCANISMO D’AZIONE</a:t>
            </a:r>
            <a:endParaRPr lang="en-US" sz="18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Verdana"/>
                <a:ea typeface="Arial"/>
              </a:rPr>
              <a:t> </a:t>
            </a:r>
            <a:endParaRPr lang="en-US" sz="18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Verdana"/>
                <a:ea typeface="Arial"/>
              </a:rPr>
              <a:t>Degradazione spontanea con liberazione di:</a:t>
            </a:r>
            <a:endParaRPr lang="en-US" sz="1800" b="0" strike="noStrike" spc="-1">
              <a:solidFill>
                <a:srgbClr val="000000"/>
              </a:solidFill>
              <a:uFill>
                <a:solidFill>
                  <a:srgbClr val="FFFFFF"/>
                </a:solidFill>
              </a:uFill>
              <a:latin typeface="Times New Roman"/>
            </a:endParaRPr>
          </a:p>
          <a:p>
            <a:pPr algn="ctr">
              <a:lnSpc>
                <a:spcPct val="120000"/>
              </a:lnSpc>
            </a:pPr>
            <a:r>
              <a:rPr lang="it-IT" sz="1800" b="0" strike="noStrike" spc="-1">
                <a:solidFill>
                  <a:srgbClr val="FFFF99"/>
                </a:solidFill>
                <a:uFill>
                  <a:solidFill>
                    <a:srgbClr val="FFFFFF"/>
                  </a:solidFill>
                </a:uFill>
                <a:latin typeface="Verdana"/>
                <a:ea typeface="Arial"/>
              </a:rPr>
              <a:t> </a:t>
            </a:r>
            <a:endParaRPr lang="en-US" sz="1800" b="0" strike="noStrike" spc="-1">
              <a:solidFill>
                <a:srgbClr val="000000"/>
              </a:solidFill>
              <a:uFill>
                <a:solidFill>
                  <a:srgbClr val="FFFFFF"/>
                </a:solidFill>
              </a:uFill>
              <a:latin typeface="Times New Roman"/>
            </a:endParaRPr>
          </a:p>
          <a:p>
            <a:pPr algn="just">
              <a:lnSpc>
                <a:spcPct val="120000"/>
              </a:lnSpc>
            </a:pPr>
            <a:r>
              <a:rPr lang="it-IT" sz="1800" b="1" u="sng" strike="noStrike" spc="-1">
                <a:solidFill>
                  <a:srgbClr val="FFFF99"/>
                </a:solidFill>
                <a:uFill>
                  <a:solidFill>
                    <a:srgbClr val="FFFFFF"/>
                  </a:solidFill>
                </a:uFill>
                <a:latin typeface="Verdana"/>
                <a:ea typeface="Arial"/>
              </a:rPr>
              <a:t>Gruppi alchilanti </a:t>
            </a:r>
            <a:r>
              <a:rPr lang="it-IT" sz="1800" b="1" strike="noStrike" spc="-1">
                <a:solidFill>
                  <a:srgbClr val="FFFF99"/>
                </a:solidFill>
                <a:uFill>
                  <a:solidFill>
                    <a:srgbClr val="FFFFFF"/>
                  </a:solidFill>
                </a:uFill>
                <a:latin typeface="Verdana"/>
                <a:ea typeface="Arial"/>
              </a:rPr>
              <a:t>	</a:t>
            </a:r>
            <a:r>
              <a:rPr lang="it-IT" sz="1800" b="1" strike="noStrike" spc="-1">
                <a:solidFill>
                  <a:srgbClr val="FFFF99"/>
                </a:solidFill>
                <a:uFill>
                  <a:solidFill>
                    <a:srgbClr val="FFFFFF"/>
                  </a:solidFill>
                </a:uFill>
                <a:latin typeface="Calibri"/>
                <a:ea typeface="Arial"/>
              </a:rPr>
              <a:t>→ </a:t>
            </a:r>
            <a:r>
              <a:rPr lang="it-IT" sz="1800" b="1" strike="noStrike" spc="-1">
                <a:solidFill>
                  <a:srgbClr val="FFFF99"/>
                </a:solidFill>
                <a:uFill>
                  <a:solidFill>
                    <a:srgbClr val="FFFFFF"/>
                  </a:solidFill>
                </a:uFill>
                <a:latin typeface="Verdana"/>
                <a:ea typeface="Arial"/>
              </a:rPr>
              <a:t>Clorocarbocatione Metilcarbocatione</a:t>
            </a:r>
            <a:endParaRPr lang="en-US" sz="1800" b="0" strike="noStrike" spc="-1">
              <a:solidFill>
                <a:srgbClr val="000000"/>
              </a:solidFill>
              <a:uFill>
                <a:solidFill>
                  <a:srgbClr val="FFFFFF"/>
                </a:solidFill>
              </a:uFill>
              <a:latin typeface="Times New Roman"/>
            </a:endParaRPr>
          </a:p>
          <a:p>
            <a:pPr algn="just">
              <a:lnSpc>
                <a:spcPct val="120000"/>
              </a:lnSpc>
            </a:pPr>
            <a:r>
              <a:rPr lang="it-IT" sz="1600" b="0" strike="noStrike" spc="-1">
                <a:solidFill>
                  <a:srgbClr val="FFFF99"/>
                </a:solidFill>
                <a:uFill>
                  <a:solidFill>
                    <a:srgbClr val="FFFFFF"/>
                  </a:solidFill>
                </a:uFill>
                <a:latin typeface="Verdana"/>
                <a:ea typeface="Arial"/>
              </a:rPr>
              <a:t>	Alchilazione di basi puriniche e pirimidiniche (DNA, RNA) e proteine.</a:t>
            </a:r>
            <a:endParaRPr lang="en-US" sz="1600" b="0" strike="noStrike" spc="-1">
              <a:solidFill>
                <a:srgbClr val="000000"/>
              </a:solidFill>
              <a:uFill>
                <a:solidFill>
                  <a:srgbClr val="FFFFFF"/>
                </a:solidFill>
              </a:uFill>
              <a:latin typeface="Times New Roman"/>
            </a:endParaRPr>
          </a:p>
          <a:p>
            <a:pPr algn="just">
              <a:lnSpc>
                <a:spcPct val="120000"/>
              </a:lnSpc>
            </a:pPr>
            <a:endParaRPr lang="en-US" sz="1600" b="0" strike="noStrike" spc="-1">
              <a:solidFill>
                <a:srgbClr val="000000"/>
              </a:solidFill>
              <a:uFill>
                <a:solidFill>
                  <a:srgbClr val="FFFFFF"/>
                </a:solidFill>
              </a:uFill>
              <a:latin typeface="Times New Roman"/>
            </a:endParaRPr>
          </a:p>
          <a:p>
            <a:pPr algn="just">
              <a:lnSpc>
                <a:spcPct val="120000"/>
              </a:lnSpc>
            </a:pPr>
            <a:r>
              <a:rPr lang="it-IT" sz="1800" b="1" u="sng" strike="noStrike" spc="-1">
                <a:solidFill>
                  <a:srgbClr val="CCEEDF"/>
                </a:solidFill>
                <a:uFill>
                  <a:solidFill>
                    <a:srgbClr val="FFFFFF"/>
                  </a:solidFill>
                </a:uFill>
                <a:latin typeface="Verdana"/>
                <a:ea typeface="Arial"/>
              </a:rPr>
              <a:t>Gruppi carbamilanti</a:t>
            </a:r>
            <a:r>
              <a:rPr lang="it-IT" sz="1800" b="1" strike="noStrike" spc="-1">
                <a:solidFill>
                  <a:srgbClr val="CCEEDF"/>
                </a:solidFill>
                <a:uFill>
                  <a:solidFill>
                    <a:srgbClr val="FFFFFF"/>
                  </a:solidFill>
                </a:uFill>
                <a:latin typeface="Verdana"/>
                <a:ea typeface="Arial"/>
              </a:rPr>
              <a:t>	</a:t>
            </a:r>
            <a:r>
              <a:rPr lang="it-IT" sz="1800" b="1" strike="noStrike" spc="-1">
                <a:solidFill>
                  <a:srgbClr val="CCEEDF"/>
                </a:solidFill>
                <a:uFill>
                  <a:solidFill>
                    <a:srgbClr val="FFFFFF"/>
                  </a:solidFill>
                </a:uFill>
                <a:latin typeface="Calibri"/>
                <a:ea typeface="Arial"/>
              </a:rPr>
              <a:t>→ </a:t>
            </a:r>
            <a:r>
              <a:rPr lang="it-IT" sz="1800" b="1" strike="noStrike" spc="-1">
                <a:solidFill>
                  <a:srgbClr val="CCEEDF"/>
                </a:solidFill>
                <a:uFill>
                  <a:solidFill>
                    <a:srgbClr val="FFFFFF"/>
                  </a:solidFill>
                </a:uFill>
                <a:latin typeface="Verdana"/>
                <a:ea typeface="Arial"/>
              </a:rPr>
              <a:t>Isocianato organico</a:t>
            </a:r>
            <a:endParaRPr lang="en-US" sz="1800" b="0" strike="noStrike" spc="-1">
              <a:solidFill>
                <a:srgbClr val="000000"/>
              </a:solidFill>
              <a:uFill>
                <a:solidFill>
                  <a:srgbClr val="FFFFFF"/>
                </a:solidFill>
              </a:uFill>
              <a:latin typeface="Times New Roman"/>
            </a:endParaRPr>
          </a:p>
          <a:p>
            <a:pPr algn="just">
              <a:lnSpc>
                <a:spcPct val="120000"/>
              </a:lnSpc>
            </a:pPr>
            <a:r>
              <a:rPr lang="it-IT" sz="1800" b="0" strike="noStrike" spc="-1">
                <a:solidFill>
                  <a:srgbClr val="CCEEDF"/>
                </a:solidFill>
                <a:uFill>
                  <a:solidFill>
                    <a:srgbClr val="FFFFFF"/>
                  </a:solidFill>
                </a:uFill>
                <a:latin typeface="Verdana"/>
                <a:ea typeface="Arial"/>
              </a:rPr>
              <a:t>	</a:t>
            </a:r>
            <a:r>
              <a:rPr lang="it-IT" sz="1600" b="0" strike="noStrike" spc="-1">
                <a:solidFill>
                  <a:srgbClr val="CCEEDF"/>
                </a:solidFill>
                <a:uFill>
                  <a:solidFill>
                    <a:srgbClr val="FFFFFF"/>
                  </a:solidFill>
                </a:uFill>
                <a:latin typeface="Verdana"/>
                <a:ea typeface="Arial"/>
              </a:rPr>
              <a:t>Carbamilazione di residui di lisina (Inattivazione di enzimi riparanti il DNA).</a:t>
            </a:r>
            <a:endParaRPr lang="en-US" sz="1600" b="0" strike="noStrike" spc="-1">
              <a:solidFill>
                <a:srgbClr val="000000"/>
              </a:solidFill>
              <a:uFill>
                <a:solidFill>
                  <a:srgbClr val="FFFFFF"/>
                </a:solidFill>
              </a:uFill>
              <a:latin typeface="Times New Roman"/>
            </a:endParaRPr>
          </a:p>
        </p:txBody>
      </p:sp>
      <p:sp>
        <p:nvSpPr>
          <p:cNvPr id="297" name="CustomShape 5"/>
          <p:cNvSpPr/>
          <p:nvPr/>
        </p:nvSpPr>
        <p:spPr>
          <a:xfrm>
            <a:off x="3776400" y="1052640"/>
            <a:ext cx="2917800" cy="15415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spcBef>
                <a:spcPts val="598"/>
              </a:spcBef>
              <a:buClr>
                <a:srgbClr val="FFFF99"/>
              </a:buClr>
              <a:buFont typeface="Arial"/>
              <a:buChar char="•"/>
            </a:pPr>
            <a:r>
              <a:rPr lang="it-IT" sz="2000" b="0" strike="noStrike" spc="-1">
                <a:solidFill>
                  <a:srgbClr val="FFFF99"/>
                </a:solidFill>
                <a:uFill>
                  <a:solidFill>
                    <a:srgbClr val="FFFFFF"/>
                  </a:solidFill>
                </a:uFill>
                <a:latin typeface="Verdana"/>
              </a:rPr>
              <a:t> CARMUSTINA</a:t>
            </a:r>
            <a:endParaRPr lang="en-US" sz="2000" b="0" strike="noStrike" spc="-1">
              <a:solidFill>
                <a:srgbClr val="000000"/>
              </a:solidFill>
              <a:uFill>
                <a:solidFill>
                  <a:srgbClr val="FFFFFF"/>
                </a:solidFill>
              </a:uFill>
              <a:latin typeface="Times New Roman"/>
            </a:endParaRPr>
          </a:p>
          <a:p>
            <a:pPr>
              <a:lnSpc>
                <a:spcPct val="100000"/>
              </a:lnSpc>
              <a:spcBef>
                <a:spcPts val="598"/>
              </a:spcBef>
              <a:buClr>
                <a:srgbClr val="FFFF99"/>
              </a:buClr>
              <a:buFont typeface="Arial"/>
              <a:buChar char="•"/>
            </a:pPr>
            <a:r>
              <a:rPr lang="it-IT" sz="2000" b="0" strike="noStrike" spc="-1">
                <a:solidFill>
                  <a:srgbClr val="FFFF99"/>
                </a:solidFill>
                <a:uFill>
                  <a:solidFill>
                    <a:srgbClr val="FFFFFF"/>
                  </a:solidFill>
                </a:uFill>
                <a:latin typeface="Verdana"/>
              </a:rPr>
              <a:t> SEMUSTINA</a:t>
            </a:r>
            <a:endParaRPr lang="en-US" sz="2000" b="0" strike="noStrike" spc="-1">
              <a:solidFill>
                <a:srgbClr val="000000"/>
              </a:solidFill>
              <a:uFill>
                <a:solidFill>
                  <a:srgbClr val="FFFFFF"/>
                </a:solidFill>
              </a:uFill>
              <a:latin typeface="Times New Roman"/>
            </a:endParaRPr>
          </a:p>
          <a:p>
            <a:pPr>
              <a:lnSpc>
                <a:spcPct val="100000"/>
              </a:lnSpc>
              <a:spcBef>
                <a:spcPts val="598"/>
              </a:spcBef>
              <a:buClr>
                <a:srgbClr val="FFFF99"/>
              </a:buClr>
              <a:buFont typeface="Arial"/>
              <a:buChar char="•"/>
            </a:pPr>
            <a:r>
              <a:rPr lang="it-IT" sz="2000" b="0" strike="noStrike" spc="-1">
                <a:solidFill>
                  <a:srgbClr val="FFFF99"/>
                </a:solidFill>
                <a:uFill>
                  <a:solidFill>
                    <a:srgbClr val="FFFFFF"/>
                  </a:solidFill>
                </a:uFill>
                <a:latin typeface="Verdana"/>
              </a:rPr>
              <a:t> LOMUSTINA</a:t>
            </a:r>
            <a:endParaRPr lang="en-US" sz="2000" b="0" strike="noStrike" spc="-1">
              <a:solidFill>
                <a:srgbClr val="000000"/>
              </a:solidFill>
              <a:uFill>
                <a:solidFill>
                  <a:srgbClr val="FFFFFF"/>
                </a:solidFill>
              </a:uFill>
              <a:latin typeface="Times New Roman"/>
            </a:endParaRPr>
          </a:p>
          <a:p>
            <a:pPr>
              <a:lnSpc>
                <a:spcPct val="100000"/>
              </a:lnSpc>
              <a:spcBef>
                <a:spcPts val="598"/>
              </a:spcBef>
              <a:buClr>
                <a:srgbClr val="FFFF99"/>
              </a:buClr>
              <a:buFont typeface="Arial"/>
              <a:buChar char="•"/>
            </a:pPr>
            <a:r>
              <a:rPr lang="it-IT" sz="2000" b="0" strike="noStrike" spc="-1">
                <a:solidFill>
                  <a:srgbClr val="FFFF99"/>
                </a:solidFill>
                <a:uFill>
                  <a:solidFill>
                    <a:srgbClr val="FFFFFF"/>
                  </a:solidFill>
                </a:uFill>
                <a:latin typeface="Verdana"/>
              </a:rPr>
              <a:t> STREPTOZOTOCINA</a:t>
            </a:r>
            <a:endParaRPr lang="en-US" sz="2000" b="0" strike="noStrike" spc="-1">
              <a:solidFill>
                <a:srgbClr val="000000"/>
              </a:solidFill>
              <a:uFill>
                <a:solidFill>
                  <a:srgbClr val="FFFFFF"/>
                </a:solidFill>
              </a:uFill>
              <a:latin typeface="Times New Roman"/>
            </a:endParaRPr>
          </a:p>
        </p:txBody>
      </p:sp>
      <p:sp>
        <p:nvSpPr>
          <p:cNvPr id="298" name="CustomShape 6"/>
          <p:cNvSpPr/>
          <p:nvPr/>
        </p:nvSpPr>
        <p:spPr>
          <a:xfrm>
            <a:off x="822240" y="5673600"/>
            <a:ext cx="8929800" cy="91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1" strike="noStrike" spc="-1">
                <a:solidFill>
                  <a:srgbClr val="002060"/>
                </a:solidFill>
                <a:uFill>
                  <a:solidFill>
                    <a:srgbClr val="FFFFFF"/>
                  </a:solidFill>
                </a:uFill>
                <a:latin typeface="Verdana"/>
                <a:ea typeface="Arial"/>
              </a:rPr>
              <a:t>DOTATE DI MAGGIORE LIPOFILICITA’. </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002060"/>
                </a:solidFill>
                <a:uFill>
                  <a:solidFill>
                    <a:srgbClr val="FFFFFF"/>
                  </a:solidFill>
                </a:uFill>
                <a:latin typeface="Verdana"/>
                <a:ea typeface="Arial"/>
              </a:rPr>
              <a:t>INDICATE NEL TRATTAMENTO DI NEOPLASIE DEL SNC </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002060"/>
                </a:solidFill>
                <a:uFill>
                  <a:solidFill>
                    <a:srgbClr val="FFFFFF"/>
                  </a:solidFill>
                </a:uFill>
                <a:latin typeface="Verdana"/>
                <a:ea typeface="Arial"/>
              </a:rPr>
              <a:t>(GLIOMI, GLIOBLASTOMI)</a:t>
            </a:r>
            <a:endParaRPr lang="en-US" sz="1800" b="0" strike="noStrike" spc="-1">
              <a:solidFill>
                <a:srgbClr val="000000"/>
              </a:solidFill>
              <a:uFill>
                <a:solidFill>
                  <a:srgbClr val="FFFFFF"/>
                </a:solidFill>
              </a:uFill>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122" name="Picture 2" descr="intro2"/>
          <p:cNvPicPr>
            <a:picLocks noChangeAspect="1" noChangeArrowheads="1"/>
          </p:cNvPicPr>
          <p:nvPr/>
        </p:nvPicPr>
        <p:blipFill>
          <a:blip r:embed="rId2" cstate="print"/>
          <a:srcRect l="2609" t="624" r="48956" b="49583"/>
          <a:stretch>
            <a:fillRect/>
          </a:stretch>
        </p:blipFill>
        <p:spPr bwMode="auto">
          <a:xfrm>
            <a:off x="305443" y="1390651"/>
            <a:ext cx="5071059" cy="3871913"/>
          </a:xfrm>
          <a:prstGeom prst="rect">
            <a:avLst/>
          </a:prstGeom>
          <a:noFill/>
          <a:ln w="9525">
            <a:noFill/>
            <a:miter lim="800000"/>
            <a:headEnd/>
            <a:tailEnd/>
          </a:ln>
        </p:spPr>
      </p:pic>
      <p:sp>
        <p:nvSpPr>
          <p:cNvPr id="6147" name="Text Box 3"/>
          <p:cNvSpPr txBox="1">
            <a:spLocks noChangeArrowheads="1"/>
          </p:cNvSpPr>
          <p:nvPr/>
        </p:nvSpPr>
        <p:spPr bwMode="auto">
          <a:xfrm>
            <a:off x="1183854" y="332656"/>
            <a:ext cx="8264330" cy="584775"/>
          </a:xfrm>
          <a:prstGeom prst="rect">
            <a:avLst/>
          </a:prstGeom>
          <a:solidFill>
            <a:schemeClr val="bg1"/>
          </a:solidFill>
          <a:ln w="9525">
            <a:noFill/>
            <a:miter lim="800000"/>
            <a:headEnd/>
            <a:tailEnd/>
          </a:ln>
        </p:spPr>
        <p:txBody>
          <a:bodyPr wrap="square">
            <a:spAutoFit/>
          </a:bodyPr>
          <a:lstStyle/>
          <a:p>
            <a:r>
              <a:rPr lang="it-IT" sz="3200" b="1" dirty="0">
                <a:solidFill>
                  <a:schemeClr val="hlink"/>
                </a:solidFill>
              </a:rPr>
              <a:t>CINETICA DELLA CRESCITA TUMORALE</a:t>
            </a:r>
          </a:p>
        </p:txBody>
      </p:sp>
      <p:sp>
        <p:nvSpPr>
          <p:cNvPr id="5124" name="Text Box 4"/>
          <p:cNvSpPr txBox="1">
            <a:spLocks noChangeArrowheads="1"/>
          </p:cNvSpPr>
          <p:nvPr/>
        </p:nvSpPr>
        <p:spPr bwMode="auto">
          <a:xfrm>
            <a:off x="5720358" y="2492896"/>
            <a:ext cx="4108290" cy="2246769"/>
          </a:xfrm>
          <a:prstGeom prst="rect">
            <a:avLst/>
          </a:prstGeom>
          <a:solidFill>
            <a:schemeClr val="bg1"/>
          </a:solidFill>
          <a:ln w="9525">
            <a:noFill/>
            <a:miter lim="800000"/>
            <a:headEnd/>
            <a:tailEnd/>
          </a:ln>
        </p:spPr>
        <p:txBody>
          <a:bodyPr>
            <a:spAutoFit/>
          </a:bodyPr>
          <a:lstStyle/>
          <a:p>
            <a:r>
              <a:rPr lang="it-IT" sz="2000" dirty="0">
                <a:solidFill>
                  <a:schemeClr val="hlink"/>
                </a:solidFill>
              </a:rPr>
              <a:t>I principali fattori che determinano la velocità di crescita di un tumore sono:</a:t>
            </a:r>
          </a:p>
          <a:p>
            <a:endParaRPr lang="it-IT" sz="2000" dirty="0">
              <a:solidFill>
                <a:schemeClr val="hlink"/>
              </a:solidFill>
            </a:endParaRPr>
          </a:p>
          <a:p>
            <a:pPr>
              <a:buFont typeface="Wingdings" pitchFamily="2" charset="2"/>
              <a:buChar char="Ø"/>
            </a:pPr>
            <a:r>
              <a:rPr lang="it-IT" sz="2000" dirty="0">
                <a:solidFill>
                  <a:schemeClr val="hlink"/>
                </a:solidFill>
              </a:rPr>
              <a:t> la vicinanza ai vasi   sanguigni </a:t>
            </a:r>
          </a:p>
          <a:p>
            <a:pPr>
              <a:buFont typeface="Wingdings" pitchFamily="2" charset="2"/>
              <a:buChar char="Ø"/>
            </a:pPr>
            <a:endParaRPr lang="it-IT" sz="2000" dirty="0">
              <a:solidFill>
                <a:schemeClr val="hlink"/>
              </a:solidFill>
            </a:endParaRPr>
          </a:p>
          <a:p>
            <a:pPr>
              <a:buFont typeface="Wingdings" pitchFamily="2" charset="2"/>
              <a:buChar char="Ø"/>
            </a:pPr>
            <a:r>
              <a:rPr lang="it-IT" sz="2000" dirty="0">
                <a:solidFill>
                  <a:schemeClr val="hlink"/>
                </a:solidFill>
              </a:rPr>
              <a:t> la disponibilità di ossigeno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wipe(up)">
                                      <p:cBhvr>
                                        <p:cTn id="12" dur="500"/>
                                        <p:tgtEl>
                                          <p:spTgt spid="51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Effect transition="in" filter="wipe(up)">
                                      <p:cBhvr>
                                        <p:cTn id="17" dur="500"/>
                                        <p:tgtEl>
                                          <p:spTgt spid="5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124">
                                            <p:txEl>
                                              <p:pRg st="4" end="4"/>
                                            </p:txEl>
                                          </p:spTgt>
                                        </p:tgtEl>
                                        <p:attrNameLst>
                                          <p:attrName>style.visibility</p:attrName>
                                        </p:attrNameLst>
                                      </p:cBhvr>
                                      <p:to>
                                        <p:strVal val="visible"/>
                                      </p:to>
                                    </p:set>
                                    <p:animEffect transition="in" filter="wipe(up)">
                                      <p:cBhvr>
                                        <p:cTn id="22" dur="500"/>
                                        <p:tgtEl>
                                          <p:spTgt spid="51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3827160" y="108000"/>
            <a:ext cx="259632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99"/>
                </a:solidFill>
                <a:uFill>
                  <a:solidFill>
                    <a:srgbClr val="FFFFFF"/>
                  </a:solidFill>
                </a:uFill>
                <a:latin typeface="Verdana"/>
              </a:rPr>
              <a:t>CARMUSTINA</a:t>
            </a:r>
            <a:endParaRPr lang="en-US" sz="2800" b="0" strike="noStrike" spc="-1">
              <a:solidFill>
                <a:srgbClr val="000000"/>
              </a:solidFill>
              <a:uFill>
                <a:solidFill>
                  <a:srgbClr val="FFFFFF"/>
                </a:solidFill>
              </a:uFill>
              <a:latin typeface="Times New Roman"/>
            </a:endParaRPr>
          </a:p>
        </p:txBody>
      </p:sp>
      <p:sp>
        <p:nvSpPr>
          <p:cNvPr id="301" name="Line 2"/>
          <p:cNvSpPr/>
          <p:nvPr/>
        </p:nvSpPr>
        <p:spPr>
          <a:xfrm>
            <a:off x="1039680" y="765000"/>
            <a:ext cx="8353440" cy="0"/>
          </a:xfrm>
          <a:prstGeom prst="line">
            <a:avLst/>
          </a:prstGeom>
          <a:ln w="9360">
            <a:solidFill>
              <a:srgbClr val="FFFF99"/>
            </a:solidFill>
            <a:miter/>
          </a:ln>
        </p:spPr>
        <p:style>
          <a:lnRef idx="0">
            <a:scrgbClr r="0" g="0" b="0"/>
          </a:lnRef>
          <a:fillRef idx="0">
            <a:scrgbClr r="0" g="0" b="0"/>
          </a:fillRef>
          <a:effectRef idx="0">
            <a:scrgbClr r="0" g="0" b="0"/>
          </a:effectRef>
          <a:fontRef idx="minor"/>
        </p:style>
      </p:sp>
      <p:sp>
        <p:nvSpPr>
          <p:cNvPr id="302" name="CustomShape 3"/>
          <p:cNvSpPr/>
          <p:nvPr/>
        </p:nvSpPr>
        <p:spPr>
          <a:xfrm>
            <a:off x="5430960" y="3789360"/>
            <a:ext cx="3097080" cy="180036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303" name="CustomShape 4"/>
          <p:cNvSpPr/>
          <p:nvPr/>
        </p:nvSpPr>
        <p:spPr>
          <a:xfrm>
            <a:off x="5216302" y="4149080"/>
            <a:ext cx="3024000" cy="13107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it-IT" sz="1600" b="0" strike="noStrike" spc="-1">
                <a:solidFill>
                  <a:srgbClr val="002060"/>
                </a:solidFill>
                <a:uFill>
                  <a:solidFill>
                    <a:srgbClr val="FFFFFF"/>
                  </a:solidFill>
                </a:uFill>
                <a:latin typeface="Arial"/>
                <a:ea typeface="Times New Roman"/>
              </a:rPr>
              <a:t>Dotata di elevata lipofilicità. </a:t>
            </a:r>
            <a:endParaRPr lang="en-US" sz="1600" b="0" strike="noStrike" spc="-1">
              <a:solidFill>
                <a:srgbClr val="000000"/>
              </a:solidFill>
              <a:uFill>
                <a:solidFill>
                  <a:srgbClr val="FFFFFF"/>
                </a:solidFill>
              </a:uFill>
              <a:latin typeface="Times New Roman"/>
            </a:endParaRPr>
          </a:p>
          <a:p>
            <a:pPr>
              <a:lnSpc>
                <a:spcPct val="100000"/>
              </a:lnSpc>
            </a:pPr>
            <a:r>
              <a:rPr lang="it-IT" sz="1600" b="0" strike="noStrike" spc="-1">
                <a:solidFill>
                  <a:srgbClr val="002060"/>
                </a:solidFill>
                <a:uFill>
                  <a:solidFill>
                    <a:srgbClr val="FFFFFF"/>
                  </a:solidFill>
                </a:uFill>
                <a:latin typeface="Arial"/>
                <a:ea typeface="Times New Roman"/>
              </a:rPr>
              <a:t>Supera la BEE</a:t>
            </a:r>
            <a:endParaRPr lang="en-US" sz="1600" b="0" strike="noStrike" spc="-1">
              <a:solidFill>
                <a:srgbClr val="000000"/>
              </a:solidFill>
              <a:uFill>
                <a:solidFill>
                  <a:srgbClr val="FFFFFF"/>
                </a:solidFill>
              </a:uFill>
              <a:latin typeface="Times New Roman"/>
            </a:endParaRPr>
          </a:p>
          <a:p>
            <a:pPr>
              <a:lnSpc>
                <a:spcPct val="100000"/>
              </a:lnSpc>
            </a:pPr>
            <a:r>
              <a:rPr lang="it-IT" sz="1600" b="0" strike="noStrike" spc="-1">
                <a:solidFill>
                  <a:srgbClr val="002060"/>
                </a:solidFill>
                <a:uFill>
                  <a:solidFill>
                    <a:srgbClr val="FFFFFF"/>
                  </a:solidFill>
                </a:uFill>
                <a:latin typeface="Arial"/>
                <a:ea typeface="Times New Roman"/>
              </a:rPr>
              <a:t>Somministrabile per EV in infusione lenta.</a:t>
            </a:r>
            <a:endParaRPr lang="en-US" sz="1600" b="0" strike="noStrike" spc="-1">
              <a:solidFill>
                <a:srgbClr val="000000"/>
              </a:solidFill>
              <a:uFill>
                <a:solidFill>
                  <a:srgbClr val="FFFFFF"/>
                </a:solidFill>
              </a:uFill>
              <a:latin typeface="Times New Roman"/>
            </a:endParaRPr>
          </a:p>
          <a:p>
            <a:pPr>
              <a:lnSpc>
                <a:spcPct val="100000"/>
              </a:lnSpc>
            </a:pPr>
            <a:r>
              <a:rPr lang="it-IT" sz="1600" b="0" strike="noStrike" spc="-1">
                <a:solidFill>
                  <a:srgbClr val="002060"/>
                </a:solidFill>
                <a:uFill>
                  <a:solidFill>
                    <a:srgbClr val="FFFFFF"/>
                  </a:solidFill>
                </a:uFill>
                <a:latin typeface="Arial"/>
                <a:ea typeface="Times New Roman"/>
              </a:rPr>
              <a:t>Viene eliminata per via renale</a:t>
            </a:r>
            <a:endParaRPr lang="en-US" sz="1600" b="0" strike="noStrike" spc="-1">
              <a:solidFill>
                <a:srgbClr val="000000"/>
              </a:solidFill>
              <a:uFill>
                <a:solidFill>
                  <a:srgbClr val="FFFFFF"/>
                </a:solidFill>
              </a:uFill>
              <a:latin typeface="Times New Roman"/>
            </a:endParaRPr>
          </a:p>
        </p:txBody>
      </p:sp>
      <p:pic>
        <p:nvPicPr>
          <p:cNvPr id="63490" name="Picture 2" descr="http://slideplayer.it/slide/4867570/15/images/31/CARMUSTINA+Dotata+di+elevata+lipofilicit%C3%A0.+Supera+la+BEE.jpg"/>
          <p:cNvPicPr>
            <a:picLocks noChangeAspect="1" noChangeArrowheads="1"/>
          </p:cNvPicPr>
          <p:nvPr/>
        </p:nvPicPr>
        <p:blipFill>
          <a:blip r:embed="rId2" cstate="print"/>
          <a:srcRect/>
          <a:stretch>
            <a:fillRect/>
          </a:stretch>
        </p:blipFill>
        <p:spPr bwMode="auto">
          <a:xfrm>
            <a:off x="1588" y="-1"/>
            <a:ext cx="10287000" cy="685800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3755520" y="108000"/>
            <a:ext cx="259632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99"/>
                </a:solidFill>
                <a:uFill>
                  <a:solidFill>
                    <a:srgbClr val="FFFFFF"/>
                  </a:solidFill>
                </a:uFill>
                <a:latin typeface="Verdana"/>
              </a:rPr>
              <a:t>CARMUSTINA</a:t>
            </a:r>
            <a:endParaRPr lang="en-US" sz="2800" b="0" strike="noStrike" spc="-1">
              <a:solidFill>
                <a:srgbClr val="000000"/>
              </a:solidFill>
              <a:uFill>
                <a:solidFill>
                  <a:srgbClr val="FFFFFF"/>
                </a:solidFill>
              </a:uFill>
              <a:latin typeface="Times New Roman"/>
            </a:endParaRPr>
          </a:p>
        </p:txBody>
      </p:sp>
      <p:sp>
        <p:nvSpPr>
          <p:cNvPr id="305" name="Line 2"/>
          <p:cNvSpPr/>
          <p:nvPr/>
        </p:nvSpPr>
        <p:spPr>
          <a:xfrm>
            <a:off x="1039680" y="981000"/>
            <a:ext cx="8353440" cy="0"/>
          </a:xfrm>
          <a:prstGeom prst="line">
            <a:avLst/>
          </a:prstGeom>
          <a:ln w="9360">
            <a:solidFill>
              <a:srgbClr val="FFFF99"/>
            </a:solidFill>
            <a:miter/>
          </a:ln>
        </p:spPr>
        <p:style>
          <a:lnRef idx="0">
            <a:scrgbClr r="0" g="0" b="0"/>
          </a:lnRef>
          <a:fillRef idx="0">
            <a:scrgbClr r="0" g="0" b="0"/>
          </a:fillRef>
          <a:effectRef idx="0">
            <a:scrgbClr r="0" g="0" b="0"/>
          </a:effectRef>
          <a:fontRef idx="minor"/>
        </p:style>
      </p:sp>
      <p:sp>
        <p:nvSpPr>
          <p:cNvPr id="306" name="CustomShape 3"/>
          <p:cNvSpPr/>
          <p:nvPr/>
        </p:nvSpPr>
        <p:spPr>
          <a:xfrm>
            <a:off x="792000" y="1260000"/>
            <a:ext cx="8744040" cy="5148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spcBef>
                <a:spcPts val="598"/>
              </a:spcBef>
              <a:spcAft>
                <a:spcPts val="598"/>
              </a:spcAft>
            </a:pPr>
            <a:r>
              <a:rPr lang="it-IT" sz="2000" b="1" u="sng" strike="noStrike" spc="-1">
                <a:solidFill>
                  <a:srgbClr val="FFFFFF"/>
                </a:solidFill>
                <a:uFill>
                  <a:solidFill>
                    <a:srgbClr val="FFFFFF"/>
                  </a:solidFill>
                </a:uFill>
                <a:latin typeface="Arial"/>
                <a:ea typeface="Times New Roman"/>
              </a:rPr>
              <a:t>INDICAZIONI</a:t>
            </a:r>
            <a:endParaRPr lang="en-US" sz="2000" b="0" strike="noStrike" spc="-1">
              <a:solidFill>
                <a:srgbClr val="000000"/>
              </a:solidFill>
              <a:uFill>
                <a:solidFill>
                  <a:srgbClr val="FFFFFF"/>
                </a:solidFill>
              </a:uFill>
              <a:latin typeface="Times New Roman"/>
            </a:endParaRPr>
          </a:p>
          <a:p>
            <a:pPr algn="ctr">
              <a:lnSpc>
                <a:spcPct val="100000"/>
              </a:lnSpc>
              <a:spcBef>
                <a:spcPts val="598"/>
              </a:spcBef>
              <a:spcAft>
                <a:spcPts val="598"/>
              </a:spcAft>
            </a:pPr>
            <a:r>
              <a:rPr lang="it-IT" sz="1800" b="1" strike="noStrike" spc="-1">
                <a:solidFill>
                  <a:srgbClr val="FFFFFF"/>
                </a:solidFill>
                <a:uFill>
                  <a:solidFill>
                    <a:srgbClr val="FFFFFF"/>
                  </a:solidFill>
                </a:uFill>
                <a:latin typeface="Symbol"/>
                <a:ea typeface="Symbol"/>
              </a:rPr>
              <a:t></a:t>
            </a:r>
            <a:r>
              <a:rPr lang="it-IT" sz="1800" b="1" strike="noStrike" spc="-1">
                <a:solidFill>
                  <a:srgbClr val="FFFFFF"/>
                </a:solidFill>
                <a:uFill>
                  <a:solidFill>
                    <a:srgbClr val="FFFFFF"/>
                  </a:solidFill>
                </a:uFill>
                <a:latin typeface="Arial"/>
                <a:ea typeface="Times New Roman"/>
              </a:rPr>
              <a:t> NEOPLASIE CEREBRALI</a:t>
            </a:r>
            <a:endParaRPr lang="en-US" sz="1800" b="0" strike="noStrike" spc="-1">
              <a:solidFill>
                <a:srgbClr val="000000"/>
              </a:solidFill>
              <a:uFill>
                <a:solidFill>
                  <a:srgbClr val="FFFFFF"/>
                </a:solidFill>
              </a:uFill>
              <a:latin typeface="Times New Roman"/>
            </a:endParaRPr>
          </a:p>
          <a:p>
            <a:pPr algn="ctr">
              <a:lnSpc>
                <a:spcPct val="100000"/>
              </a:lnSpc>
              <a:spcBef>
                <a:spcPts val="598"/>
              </a:spcBef>
              <a:spcAft>
                <a:spcPts val="598"/>
              </a:spcAft>
            </a:pPr>
            <a:r>
              <a:rPr lang="it-IT" sz="1800" b="1" strike="noStrike" spc="-1">
                <a:solidFill>
                  <a:srgbClr val="FFFFFF"/>
                </a:solidFill>
                <a:uFill>
                  <a:solidFill>
                    <a:srgbClr val="FFFFFF"/>
                  </a:solidFill>
                </a:uFill>
                <a:latin typeface="Arial"/>
                <a:ea typeface="Times New Roman"/>
              </a:rPr>
              <a:t>M. di Hodgkin  </a:t>
            </a:r>
            <a:endParaRPr lang="en-US" sz="1800" b="0" strike="noStrike" spc="-1">
              <a:solidFill>
                <a:srgbClr val="000000"/>
              </a:solidFill>
              <a:uFill>
                <a:solidFill>
                  <a:srgbClr val="FFFFFF"/>
                </a:solidFill>
              </a:uFill>
              <a:latin typeface="Times New Roman"/>
            </a:endParaRPr>
          </a:p>
          <a:p>
            <a:pPr algn="ctr">
              <a:lnSpc>
                <a:spcPct val="100000"/>
              </a:lnSpc>
              <a:spcBef>
                <a:spcPts val="598"/>
              </a:spcBef>
              <a:spcAft>
                <a:spcPts val="598"/>
              </a:spcAft>
            </a:pPr>
            <a:r>
              <a:rPr lang="it-IT" sz="1800" b="1" strike="noStrike" spc="-1">
                <a:solidFill>
                  <a:srgbClr val="FFFFFF"/>
                </a:solidFill>
                <a:uFill>
                  <a:solidFill>
                    <a:srgbClr val="FFFFFF"/>
                  </a:solidFill>
                </a:uFill>
                <a:latin typeface="Arial"/>
                <a:ea typeface="Times New Roman"/>
              </a:rPr>
              <a:t>Mieloma multiplo</a:t>
            </a:r>
            <a:endParaRPr lang="en-US" sz="1800" b="0" strike="noStrike" spc="-1">
              <a:solidFill>
                <a:srgbClr val="000000"/>
              </a:solidFill>
              <a:uFill>
                <a:solidFill>
                  <a:srgbClr val="FFFFFF"/>
                </a:solidFill>
              </a:uFill>
              <a:latin typeface="Times New Roman"/>
            </a:endParaRPr>
          </a:p>
          <a:p>
            <a:pPr algn="ctr">
              <a:lnSpc>
                <a:spcPct val="100000"/>
              </a:lnSpc>
              <a:spcBef>
                <a:spcPts val="598"/>
              </a:spcBef>
              <a:spcAft>
                <a:spcPts val="598"/>
              </a:spcAft>
            </a:pPr>
            <a:r>
              <a:rPr lang="it-IT" sz="1800" b="1" strike="noStrike" spc="-1">
                <a:solidFill>
                  <a:srgbClr val="FFFFFF"/>
                </a:solidFill>
                <a:uFill>
                  <a:solidFill>
                    <a:srgbClr val="FFFFFF"/>
                  </a:solidFill>
                </a:uFill>
                <a:latin typeface="Arial"/>
                <a:ea typeface="Times New Roman"/>
              </a:rPr>
              <a:t>Carcinomi gastrointestinali  </a:t>
            </a:r>
            <a:r>
              <a:rPr lang="it-IT" sz="1800" b="0" strike="noStrike" spc="-1">
                <a:solidFill>
                  <a:srgbClr val="FFFFFF"/>
                </a:solidFill>
                <a:uFill>
                  <a:solidFill>
                    <a:srgbClr val="FFFFFF"/>
                  </a:solidFill>
                </a:uFill>
                <a:latin typeface="Arial"/>
                <a:ea typeface="Times New Roman"/>
              </a:rPr>
              <a:t>( + FU</a:t>
            </a:r>
            <a:r>
              <a:rPr lang="it-IT" sz="1800" b="1" strike="noStrike" spc="-1">
                <a:solidFill>
                  <a:srgbClr val="FFFFFF"/>
                </a:solidFill>
                <a:uFill>
                  <a:solidFill>
                    <a:srgbClr val="FFFFFF"/>
                  </a:solidFill>
                </a:uFill>
                <a:latin typeface="Arial"/>
                <a:ea typeface="Times New Roman"/>
              </a:rPr>
              <a:t>  +  Vincristina )</a:t>
            </a:r>
            <a:endParaRPr lang="en-US" sz="1800" b="0" strike="noStrike" spc="-1">
              <a:solidFill>
                <a:srgbClr val="000000"/>
              </a:solidFill>
              <a:uFill>
                <a:solidFill>
                  <a:srgbClr val="FFFFFF"/>
                </a:solidFill>
              </a:uFill>
              <a:latin typeface="Times New Roman"/>
            </a:endParaRPr>
          </a:p>
          <a:p>
            <a:pPr algn="ctr">
              <a:lnSpc>
                <a:spcPct val="100000"/>
              </a:lnSpc>
              <a:spcBef>
                <a:spcPts val="598"/>
              </a:spcBef>
              <a:spcAft>
                <a:spcPts val="598"/>
              </a:spcAft>
            </a:pPr>
            <a:r>
              <a:rPr lang="it-IT" sz="1800" b="1" strike="noStrike" spc="-1">
                <a:solidFill>
                  <a:srgbClr val="FFFFFF"/>
                </a:solidFill>
                <a:uFill>
                  <a:solidFill>
                    <a:srgbClr val="FFFFFF"/>
                  </a:solidFill>
                </a:uFill>
                <a:latin typeface="Arial"/>
                <a:ea typeface="Times New Roman"/>
              </a:rPr>
              <a:t>Melanoma maligno</a:t>
            </a:r>
            <a:endParaRPr lang="en-US" sz="1800" b="0" strike="noStrike" spc="-1">
              <a:solidFill>
                <a:srgbClr val="000000"/>
              </a:solidFill>
              <a:uFill>
                <a:solidFill>
                  <a:srgbClr val="FFFFFF"/>
                </a:solidFill>
              </a:uFill>
              <a:latin typeface="Times New Roman"/>
            </a:endParaRPr>
          </a:p>
          <a:p>
            <a:pPr algn="ctr">
              <a:lnSpc>
                <a:spcPct val="100000"/>
              </a:lnSpc>
              <a:spcBef>
                <a:spcPts val="598"/>
              </a:spcBef>
              <a:spcAft>
                <a:spcPts val="598"/>
              </a:spcAft>
            </a:pPr>
            <a:r>
              <a:rPr lang="it-IT" sz="1800" b="1" strike="noStrike" spc="-1">
                <a:solidFill>
                  <a:srgbClr val="FFFFFF"/>
                </a:solidFill>
                <a:uFill>
                  <a:solidFill>
                    <a:srgbClr val="FFFFFF"/>
                  </a:solidFill>
                </a:uFill>
                <a:latin typeface="Arial"/>
                <a:ea typeface="Times New Roman"/>
              </a:rPr>
              <a:t>Carcinomi broncopolmonari  </a:t>
            </a:r>
            <a:r>
              <a:rPr lang="it-IT" sz="1800" b="0" strike="noStrike" spc="-1">
                <a:solidFill>
                  <a:srgbClr val="FFFFFF"/>
                </a:solidFill>
                <a:uFill>
                  <a:solidFill>
                    <a:srgbClr val="FFFFFF"/>
                  </a:solidFill>
                </a:uFill>
                <a:latin typeface="Arial"/>
                <a:ea typeface="Times New Roman"/>
              </a:rPr>
              <a:t>(in associazione)</a:t>
            </a:r>
            <a:endParaRPr lang="en-US" sz="1800" b="0" strike="noStrike" spc="-1">
              <a:solidFill>
                <a:srgbClr val="000000"/>
              </a:solidFill>
              <a:uFill>
                <a:solidFill>
                  <a:srgbClr val="FFFFFF"/>
                </a:solidFill>
              </a:uFill>
              <a:latin typeface="Times New Roman"/>
            </a:endParaRPr>
          </a:p>
          <a:p>
            <a:pPr algn="ctr">
              <a:lnSpc>
                <a:spcPct val="100000"/>
              </a:lnSpc>
              <a:spcBef>
                <a:spcPts val="598"/>
              </a:spcBef>
              <a:spcAft>
                <a:spcPts val="598"/>
              </a:spcAft>
            </a:pPr>
            <a:endParaRPr lang="en-US" sz="1800" b="0" strike="noStrike" spc="-1">
              <a:solidFill>
                <a:srgbClr val="000000"/>
              </a:solidFill>
              <a:uFill>
                <a:solidFill>
                  <a:srgbClr val="FFFFFF"/>
                </a:solidFill>
              </a:uFill>
              <a:latin typeface="Times New Roman"/>
            </a:endParaRPr>
          </a:p>
          <a:p>
            <a:pPr algn="ctr">
              <a:lnSpc>
                <a:spcPct val="100000"/>
              </a:lnSpc>
              <a:spcBef>
                <a:spcPts val="598"/>
              </a:spcBef>
              <a:spcAft>
                <a:spcPts val="598"/>
              </a:spcAft>
            </a:pPr>
            <a:r>
              <a:rPr lang="it-IT" sz="2000" b="1" u="sng" strike="noStrike" spc="-1">
                <a:solidFill>
                  <a:srgbClr val="FFFF99"/>
                </a:solidFill>
                <a:uFill>
                  <a:solidFill>
                    <a:srgbClr val="FFFFFF"/>
                  </a:solidFill>
                </a:uFill>
                <a:latin typeface="Arial"/>
                <a:ea typeface="Times New Roman"/>
              </a:rPr>
              <a:t>TOSSICITA’</a:t>
            </a:r>
            <a:endParaRPr lang="en-US" sz="2000" b="0" strike="noStrike" spc="-1">
              <a:solidFill>
                <a:srgbClr val="000000"/>
              </a:solidFill>
              <a:uFill>
                <a:solidFill>
                  <a:srgbClr val="FFFFFF"/>
                </a:solidFill>
              </a:uFill>
              <a:latin typeface="Times New Roman"/>
            </a:endParaRPr>
          </a:p>
          <a:p>
            <a:pPr algn="ctr">
              <a:lnSpc>
                <a:spcPct val="100000"/>
              </a:lnSpc>
              <a:spcBef>
                <a:spcPts val="598"/>
              </a:spcBef>
              <a:spcAft>
                <a:spcPts val="598"/>
              </a:spcAft>
            </a:pPr>
            <a:r>
              <a:rPr lang="it-IT" sz="1800" b="1" strike="noStrike" spc="-1">
                <a:solidFill>
                  <a:srgbClr val="FFFF99"/>
                </a:solidFill>
                <a:uFill>
                  <a:solidFill>
                    <a:srgbClr val="FFFFFF"/>
                  </a:solidFill>
                </a:uFill>
                <a:latin typeface="Arial"/>
                <a:ea typeface="Times New Roman"/>
              </a:rPr>
              <a:t>Mielodepressione ritardata  </a:t>
            </a:r>
            <a:r>
              <a:rPr lang="it-IT" sz="1800" b="0" strike="noStrike" spc="-1">
                <a:solidFill>
                  <a:srgbClr val="FFFF99"/>
                </a:solidFill>
                <a:uFill>
                  <a:solidFill>
                    <a:srgbClr val="FFFFFF"/>
                  </a:solidFill>
                </a:uFill>
                <a:latin typeface="Arial"/>
                <a:ea typeface="Times New Roman"/>
              </a:rPr>
              <a:t>(4a – 5 a settimana)</a:t>
            </a:r>
            <a:endParaRPr lang="en-US" sz="1800" b="0" strike="noStrike" spc="-1">
              <a:solidFill>
                <a:srgbClr val="000000"/>
              </a:solidFill>
              <a:uFill>
                <a:solidFill>
                  <a:srgbClr val="FFFFFF"/>
                </a:solidFill>
              </a:uFill>
              <a:latin typeface="Times New Roman"/>
            </a:endParaRPr>
          </a:p>
          <a:p>
            <a:pPr algn="ctr">
              <a:lnSpc>
                <a:spcPct val="100000"/>
              </a:lnSpc>
              <a:spcBef>
                <a:spcPts val="598"/>
              </a:spcBef>
              <a:spcAft>
                <a:spcPts val="598"/>
              </a:spcAft>
            </a:pPr>
            <a:r>
              <a:rPr lang="it-IT" sz="1800" b="1" strike="noStrike" spc="-1">
                <a:solidFill>
                  <a:srgbClr val="FFFF99"/>
                </a:solidFill>
                <a:uFill>
                  <a:solidFill>
                    <a:srgbClr val="FFFFFF"/>
                  </a:solidFill>
                </a:uFill>
                <a:latin typeface="Arial"/>
                <a:ea typeface="Times New Roman"/>
              </a:rPr>
              <a:t>Leucopenia, Trombocitopenia</a:t>
            </a:r>
            <a:endParaRPr lang="en-US" sz="1800" b="0" strike="noStrike" spc="-1">
              <a:solidFill>
                <a:srgbClr val="000000"/>
              </a:solidFill>
              <a:uFill>
                <a:solidFill>
                  <a:srgbClr val="FFFFFF"/>
                </a:solidFill>
              </a:uFill>
              <a:latin typeface="Times New Roman"/>
            </a:endParaRPr>
          </a:p>
          <a:p>
            <a:pPr algn="ctr">
              <a:lnSpc>
                <a:spcPct val="100000"/>
              </a:lnSpc>
              <a:spcBef>
                <a:spcPts val="598"/>
              </a:spcBef>
              <a:spcAft>
                <a:spcPts val="598"/>
              </a:spcAft>
            </a:pPr>
            <a:r>
              <a:rPr lang="it-IT" sz="1800" b="1" strike="noStrike" spc="-1">
                <a:solidFill>
                  <a:srgbClr val="FFFF99"/>
                </a:solidFill>
                <a:uFill>
                  <a:solidFill>
                    <a:srgbClr val="FFFFFF"/>
                  </a:solidFill>
                </a:uFill>
                <a:latin typeface="Arial"/>
                <a:ea typeface="Times New Roman"/>
              </a:rPr>
              <a:t>Nausea e Vomito   Neurotossicita  SNC</a:t>
            </a:r>
            <a:endParaRPr lang="en-US" sz="1800" b="0" strike="noStrike" spc="-1">
              <a:solidFill>
                <a:srgbClr val="000000"/>
              </a:solidFill>
              <a:uFill>
                <a:solidFill>
                  <a:srgbClr val="FFFFFF"/>
                </a:solidFill>
              </a:uFill>
              <a:latin typeface="Times New Roman"/>
            </a:endParaRPr>
          </a:p>
        </p:txBody>
      </p:sp>
      <p:sp>
        <p:nvSpPr>
          <p:cNvPr id="307" name="CustomShape 4"/>
          <p:cNvSpPr/>
          <p:nvPr/>
        </p:nvSpPr>
        <p:spPr>
          <a:xfrm>
            <a:off x="3840120" y="549360"/>
            <a:ext cx="2325240" cy="3682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800" b="0" strike="noStrike" spc="-1">
                <a:solidFill>
                  <a:srgbClr val="FFFF99"/>
                </a:solidFill>
                <a:uFill>
                  <a:solidFill>
                    <a:srgbClr val="FFFFFF"/>
                  </a:solidFill>
                </a:uFill>
                <a:latin typeface="Arial"/>
                <a:ea typeface="Times New Roman"/>
              </a:rPr>
              <a:t>(Nitrumon</a:t>
            </a:r>
            <a:r>
              <a:rPr lang="it-IT" sz="1800" b="0" strike="noStrike" spc="-1">
                <a:solidFill>
                  <a:srgbClr val="FFFF99"/>
                </a:solidFill>
                <a:uFill>
                  <a:solidFill>
                    <a:srgbClr val="FFFFFF"/>
                  </a:solidFill>
                </a:uFill>
                <a:latin typeface="Symbol"/>
                <a:ea typeface="Symbol"/>
              </a:rPr>
              <a:t></a:t>
            </a:r>
            <a:r>
              <a:rPr lang="it-IT" sz="1800" b="0" strike="noStrike" spc="-1">
                <a:solidFill>
                  <a:srgbClr val="FFFF99"/>
                </a:solidFill>
                <a:uFill>
                  <a:solidFill>
                    <a:srgbClr val="FFFFFF"/>
                  </a:solidFill>
                </a:uFill>
                <a:latin typeface="Arial"/>
                <a:ea typeface="Times New Roman"/>
              </a:rPr>
              <a:t> </a:t>
            </a:r>
            <a:r>
              <a:rPr lang="it-IT" sz="1600" b="0" strike="noStrike" spc="-1">
                <a:solidFill>
                  <a:srgbClr val="FFFF99"/>
                </a:solidFill>
                <a:uFill>
                  <a:solidFill>
                    <a:srgbClr val="FFFFFF"/>
                  </a:solidFill>
                </a:uFill>
                <a:latin typeface="Arial"/>
                <a:ea typeface="Times New Roman"/>
              </a:rPr>
              <a:t>100 mg/fl</a:t>
            </a:r>
            <a:r>
              <a:rPr lang="it-IT" sz="1800" b="0" strike="noStrike" spc="-1">
                <a:solidFill>
                  <a:srgbClr val="FFFF99"/>
                </a:solidFill>
                <a:uFill>
                  <a:solidFill>
                    <a:srgbClr val="FFFFFF"/>
                  </a:solidFill>
                </a:uFill>
                <a:latin typeface="Arial"/>
                <a:ea typeface="Times New Roman"/>
              </a:rPr>
              <a:t>)</a:t>
            </a:r>
            <a:endParaRPr lang="en-US" sz="1800" b="0" strike="noStrike" spc="-1">
              <a:solidFill>
                <a:srgbClr val="000000"/>
              </a:solidFill>
              <a:uFill>
                <a:solidFill>
                  <a:srgbClr val="FFFFFF"/>
                </a:solidFill>
              </a:uFill>
              <a:latin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Picture 2"/>
          <p:cNvPicPr/>
          <p:nvPr/>
        </p:nvPicPr>
        <p:blipFill>
          <a:blip r:embed="rId2" cstate="print"/>
          <a:srcRect t="34204" b="7388"/>
          <a:stretch/>
        </p:blipFill>
        <p:spPr>
          <a:xfrm>
            <a:off x="1398600" y="1557360"/>
            <a:ext cx="7535880" cy="2663640"/>
          </a:xfrm>
          <a:prstGeom prst="rect">
            <a:avLst/>
          </a:prstGeom>
          <a:ln>
            <a:noFill/>
          </a:ln>
        </p:spPr>
      </p:pic>
      <p:sp>
        <p:nvSpPr>
          <p:cNvPr id="309" name="CustomShape 1"/>
          <p:cNvSpPr/>
          <p:nvPr/>
        </p:nvSpPr>
        <p:spPr>
          <a:xfrm>
            <a:off x="3419280" y="108000"/>
            <a:ext cx="375300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99"/>
                </a:solidFill>
                <a:uFill>
                  <a:solidFill>
                    <a:srgbClr val="FFFFFF"/>
                  </a:solidFill>
                </a:uFill>
                <a:latin typeface="Verdana"/>
              </a:rPr>
              <a:t>STREPTOZOTOCINA</a:t>
            </a:r>
            <a:endParaRPr lang="en-US" sz="2800" b="0" strike="noStrike" spc="-1">
              <a:solidFill>
                <a:srgbClr val="000000"/>
              </a:solidFill>
              <a:uFill>
                <a:solidFill>
                  <a:srgbClr val="FFFFFF"/>
                </a:solidFill>
              </a:uFill>
              <a:latin typeface="Times New Roman"/>
            </a:endParaRPr>
          </a:p>
        </p:txBody>
      </p:sp>
      <p:sp>
        <p:nvSpPr>
          <p:cNvPr id="310" name="Line 2"/>
          <p:cNvSpPr/>
          <p:nvPr/>
        </p:nvSpPr>
        <p:spPr>
          <a:xfrm>
            <a:off x="1111320" y="765000"/>
            <a:ext cx="8353440" cy="0"/>
          </a:xfrm>
          <a:prstGeom prst="line">
            <a:avLst/>
          </a:prstGeom>
          <a:ln w="9360">
            <a:solidFill>
              <a:srgbClr val="FFFF99"/>
            </a:solidFill>
            <a:miter/>
          </a:ln>
        </p:spPr>
        <p:style>
          <a:lnRef idx="0">
            <a:scrgbClr r="0" g="0" b="0"/>
          </a:lnRef>
          <a:fillRef idx="0">
            <a:scrgbClr r="0" g="0" b="0"/>
          </a:fillRef>
          <a:effectRef idx="0">
            <a:scrgbClr r="0" g="0" b="0"/>
          </a:effectRef>
          <a:fontRef idx="minor"/>
        </p:style>
      </p:sp>
      <p:sp>
        <p:nvSpPr>
          <p:cNvPr id="311" name="CustomShape 3"/>
          <p:cNvSpPr/>
          <p:nvPr/>
        </p:nvSpPr>
        <p:spPr>
          <a:xfrm>
            <a:off x="679320" y="4581360"/>
            <a:ext cx="8928360" cy="642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0" strike="noStrike" spc="-1">
                <a:solidFill>
                  <a:srgbClr val="FFFFFF"/>
                </a:solidFill>
                <a:uFill>
                  <a:solidFill>
                    <a:srgbClr val="FFFFFF"/>
                  </a:solidFill>
                </a:uFill>
                <a:latin typeface="Verdana"/>
                <a:ea typeface="Verdana"/>
              </a:rPr>
              <a:t>UTILIZZATA  PER L’INDUZIONE DEL DIABETE SPERIMENTALE </a:t>
            </a:r>
            <a:endParaRPr lang="en-US" sz="18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Verdana"/>
                <a:ea typeface="Verdana"/>
              </a:rPr>
              <a:t>(ELEVATA SPECIFICITA’ PER LE CELLULE BETA-PANCREATICHE)</a:t>
            </a:r>
            <a:endParaRPr lang="en-US" sz="1800" b="0" strike="noStrike" spc="-1">
              <a:solidFill>
                <a:srgbClr val="000000"/>
              </a:solidFill>
              <a:uFill>
                <a:solidFill>
                  <a:srgbClr val="FFFFFF"/>
                </a:solidFill>
              </a:uFill>
              <a:latin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1255680" y="2205000"/>
            <a:ext cx="8136000" cy="1295280"/>
          </a:xfrm>
          <a:prstGeom prst="rect">
            <a:avLst/>
          </a:prstGeom>
          <a:solidFill>
            <a:srgbClr val="FFFF99"/>
          </a:solidFill>
          <a:ln w="25560">
            <a:solidFill>
              <a:srgbClr val="000066"/>
            </a:solidFill>
            <a:miter/>
          </a:ln>
        </p:spPr>
        <p:style>
          <a:lnRef idx="0">
            <a:scrgbClr r="0" g="0" b="0"/>
          </a:lnRef>
          <a:fillRef idx="0">
            <a:scrgbClr r="0" g="0" b="0"/>
          </a:fillRef>
          <a:effectRef idx="0">
            <a:scrgbClr r="0" g="0" b="0"/>
          </a:effectRef>
          <a:fontRef idx="minor"/>
        </p:style>
      </p:sp>
      <p:sp>
        <p:nvSpPr>
          <p:cNvPr id="313" name="CustomShape 2"/>
          <p:cNvSpPr/>
          <p:nvPr/>
        </p:nvSpPr>
        <p:spPr>
          <a:xfrm>
            <a:off x="3132720" y="179280"/>
            <a:ext cx="405936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0" strike="noStrike" spc="-1">
                <a:solidFill>
                  <a:srgbClr val="FFFF00"/>
                </a:solidFill>
                <a:uFill>
                  <a:solidFill>
                    <a:srgbClr val="FFFFFF"/>
                  </a:solidFill>
                </a:uFill>
                <a:latin typeface="Verdana"/>
              </a:rPr>
              <a:t>ALCHILSOLFONATI</a:t>
            </a:r>
            <a:endParaRPr lang="en-US" sz="3200" b="0" strike="noStrike" spc="-1">
              <a:solidFill>
                <a:srgbClr val="000000"/>
              </a:solidFill>
              <a:uFill>
                <a:solidFill>
                  <a:srgbClr val="FFFFFF"/>
                </a:solidFill>
              </a:uFill>
              <a:latin typeface="Times New Roman"/>
            </a:endParaRPr>
          </a:p>
        </p:txBody>
      </p:sp>
      <p:sp>
        <p:nvSpPr>
          <p:cNvPr id="314" name="Line 3"/>
          <p:cNvSpPr/>
          <p:nvPr/>
        </p:nvSpPr>
        <p:spPr>
          <a:xfrm>
            <a:off x="1039680" y="907920"/>
            <a:ext cx="8353440" cy="0"/>
          </a:xfrm>
          <a:prstGeom prst="line">
            <a:avLst/>
          </a:prstGeom>
          <a:ln w="9360">
            <a:solidFill>
              <a:srgbClr val="FFFF00"/>
            </a:solidFill>
            <a:miter/>
          </a:ln>
        </p:spPr>
        <p:style>
          <a:lnRef idx="0">
            <a:scrgbClr r="0" g="0" b="0"/>
          </a:lnRef>
          <a:fillRef idx="0">
            <a:scrgbClr r="0" g="0" b="0"/>
          </a:fillRef>
          <a:effectRef idx="0">
            <a:scrgbClr r="0" g="0" b="0"/>
          </a:effectRef>
          <a:fontRef idx="minor"/>
        </p:style>
      </p:sp>
      <p:sp>
        <p:nvSpPr>
          <p:cNvPr id="315" name="CustomShape 4"/>
          <p:cNvSpPr/>
          <p:nvPr/>
        </p:nvSpPr>
        <p:spPr>
          <a:xfrm>
            <a:off x="1327320" y="977040"/>
            <a:ext cx="8064360" cy="5362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0" anchor="ctr"/>
          <a:lstStyle/>
          <a:p>
            <a:pPr algn="ctr">
              <a:lnSpc>
                <a:spcPct val="100000"/>
              </a:lnSpc>
              <a:spcBef>
                <a:spcPts val="598"/>
              </a:spcBef>
            </a:pPr>
            <a:r>
              <a:rPr lang="it-IT" sz="2800" b="0" strike="noStrike" spc="-1" dirty="0">
                <a:solidFill>
                  <a:srgbClr val="FFFF00"/>
                </a:solidFill>
                <a:uFill>
                  <a:solidFill>
                    <a:srgbClr val="FFFFFF"/>
                  </a:solidFill>
                </a:uFill>
                <a:latin typeface="Verdana"/>
                <a:ea typeface="Verdana"/>
              </a:rPr>
              <a:t>BUSULFANO</a:t>
            </a:r>
            <a:endParaRPr lang="en-US" sz="2800" b="0" strike="noStrike" spc="-1" dirty="0">
              <a:solidFill>
                <a:srgbClr val="000000"/>
              </a:solidFill>
              <a:uFill>
                <a:solidFill>
                  <a:srgbClr val="FFFFFF"/>
                </a:solidFill>
              </a:uFill>
              <a:latin typeface="Times New Roman"/>
            </a:endParaRPr>
          </a:p>
          <a:p>
            <a:pPr algn="ctr">
              <a:lnSpc>
                <a:spcPct val="100000"/>
              </a:lnSpc>
              <a:spcBef>
                <a:spcPts val="598"/>
              </a:spcBef>
            </a:pPr>
            <a:r>
              <a:rPr lang="it-IT" sz="1800" b="0" strike="noStrike" spc="-1" dirty="0">
                <a:solidFill>
                  <a:srgbClr val="FFFF00"/>
                </a:solidFill>
                <a:uFill>
                  <a:solidFill>
                    <a:srgbClr val="FFFFFF"/>
                  </a:solidFill>
                </a:uFill>
                <a:latin typeface="Verdana"/>
                <a:ea typeface="Verdana"/>
              </a:rPr>
              <a:t>(</a:t>
            </a:r>
            <a:r>
              <a:rPr lang="it-IT" sz="1800" b="0" strike="noStrike" spc="-1" dirty="0" err="1">
                <a:solidFill>
                  <a:srgbClr val="FFFF00"/>
                </a:solidFill>
                <a:uFill>
                  <a:solidFill>
                    <a:srgbClr val="FFFFFF"/>
                  </a:solidFill>
                </a:uFill>
                <a:latin typeface="Verdana"/>
                <a:ea typeface="Verdana"/>
              </a:rPr>
              <a:t>Myleran</a:t>
            </a:r>
            <a:r>
              <a:rPr lang="it-IT" sz="1800" b="0" strike="noStrike" spc="-1" dirty="0">
                <a:solidFill>
                  <a:srgbClr val="FFFF00"/>
                </a:solidFill>
                <a:uFill>
                  <a:solidFill>
                    <a:srgbClr val="FFFFFF"/>
                  </a:solidFill>
                </a:uFill>
                <a:latin typeface="Symbol"/>
                <a:ea typeface="Symbol"/>
              </a:rPr>
              <a:t></a:t>
            </a:r>
            <a:r>
              <a:rPr lang="it-IT" sz="1800" b="0" strike="noStrike" spc="-1" dirty="0">
                <a:solidFill>
                  <a:srgbClr val="FFFF00"/>
                </a:solidFill>
                <a:uFill>
                  <a:solidFill>
                    <a:srgbClr val="FFFFFF"/>
                  </a:solidFill>
                </a:uFill>
                <a:latin typeface="Verdana"/>
                <a:ea typeface="Verdana"/>
              </a:rPr>
              <a:t>  </a:t>
            </a:r>
            <a:r>
              <a:rPr lang="it-IT" sz="1600" b="0" strike="noStrike" spc="-1" dirty="0">
                <a:solidFill>
                  <a:srgbClr val="FFFF00"/>
                </a:solidFill>
                <a:uFill>
                  <a:solidFill>
                    <a:srgbClr val="FFFFFF"/>
                  </a:solidFill>
                </a:uFill>
                <a:latin typeface="Verdana"/>
                <a:ea typeface="Verdana"/>
              </a:rPr>
              <a:t>2 mg </a:t>
            </a:r>
            <a:r>
              <a:rPr lang="it-IT" sz="1600" b="0" strike="noStrike" spc="-1" dirty="0" err="1">
                <a:solidFill>
                  <a:srgbClr val="FFFF00"/>
                </a:solidFill>
                <a:uFill>
                  <a:solidFill>
                    <a:srgbClr val="FFFFFF"/>
                  </a:solidFill>
                </a:uFill>
                <a:latin typeface="Verdana"/>
                <a:ea typeface="Verdana"/>
              </a:rPr>
              <a:t>cpr</a:t>
            </a:r>
            <a:r>
              <a:rPr lang="it-IT" sz="1800" b="0" strike="noStrike" spc="-1" dirty="0">
                <a:solidFill>
                  <a:srgbClr val="FFFF00"/>
                </a:solidFill>
                <a:uFill>
                  <a:solidFill>
                    <a:srgbClr val="FFFFFF"/>
                  </a:solidFill>
                </a:uFill>
                <a:latin typeface="Verdana"/>
                <a:ea typeface="Verdana"/>
              </a:rPr>
              <a:t>)   (</a:t>
            </a:r>
            <a:r>
              <a:rPr lang="it-IT" sz="1800" b="0" strike="noStrike" spc="-1" dirty="0" err="1">
                <a:solidFill>
                  <a:srgbClr val="FFFF00"/>
                </a:solidFill>
                <a:uFill>
                  <a:solidFill>
                    <a:srgbClr val="FFFFFF"/>
                  </a:solidFill>
                </a:uFill>
                <a:latin typeface="Verdana"/>
                <a:ea typeface="Verdana"/>
              </a:rPr>
              <a:t>Misulban</a:t>
            </a:r>
            <a:r>
              <a:rPr lang="it-IT" sz="1800" b="0" strike="noStrike" spc="-1" dirty="0">
                <a:solidFill>
                  <a:srgbClr val="FFFF00"/>
                </a:solidFill>
                <a:uFill>
                  <a:solidFill>
                    <a:srgbClr val="FFFFFF"/>
                  </a:solidFill>
                </a:uFill>
                <a:latin typeface="Symbol"/>
                <a:ea typeface="Symbol"/>
              </a:rPr>
              <a:t></a:t>
            </a:r>
            <a:r>
              <a:rPr lang="it-IT" sz="1800" b="0" strike="noStrike" spc="-1" dirty="0">
                <a:solidFill>
                  <a:srgbClr val="FFFF00"/>
                </a:solidFill>
                <a:uFill>
                  <a:solidFill>
                    <a:srgbClr val="FFFFFF"/>
                  </a:solidFill>
                </a:uFill>
                <a:latin typeface="Verdana"/>
                <a:ea typeface="Verdana"/>
              </a:rPr>
              <a:t>  </a:t>
            </a:r>
            <a:r>
              <a:rPr lang="it-IT" sz="1600" b="0" strike="noStrike" spc="-1" dirty="0">
                <a:solidFill>
                  <a:srgbClr val="FFFF00"/>
                </a:solidFill>
                <a:uFill>
                  <a:solidFill>
                    <a:srgbClr val="FFFFFF"/>
                  </a:solidFill>
                </a:uFill>
                <a:latin typeface="Verdana"/>
                <a:ea typeface="Verdana"/>
              </a:rPr>
              <a:t>2 mg </a:t>
            </a:r>
            <a:r>
              <a:rPr lang="it-IT" sz="1600" b="0" strike="noStrike" spc="-1" dirty="0" err="1">
                <a:solidFill>
                  <a:srgbClr val="FFFF00"/>
                </a:solidFill>
                <a:uFill>
                  <a:solidFill>
                    <a:srgbClr val="FFFFFF"/>
                  </a:solidFill>
                </a:uFill>
                <a:latin typeface="Verdana"/>
                <a:ea typeface="Verdana"/>
              </a:rPr>
              <a:t>conf</a:t>
            </a:r>
            <a:r>
              <a:rPr lang="it-IT" sz="1800" b="0" strike="noStrike" spc="-1" dirty="0">
                <a:solidFill>
                  <a:srgbClr val="FFFF00"/>
                </a:solidFill>
                <a:uFill>
                  <a:solidFill>
                    <a:srgbClr val="FFFFFF"/>
                  </a:solidFill>
                </a:uFill>
                <a:latin typeface="Verdana"/>
                <a:ea typeface="Verdana"/>
              </a:rPr>
              <a:t>)</a:t>
            </a:r>
            <a:endParaRPr lang="en-US" sz="1800" b="0" strike="noStrike" spc="-1" dirty="0">
              <a:solidFill>
                <a:srgbClr val="000000"/>
              </a:solidFill>
              <a:uFill>
                <a:solidFill>
                  <a:srgbClr val="FFFFFF"/>
                </a:solidFill>
              </a:uFill>
              <a:latin typeface="Times New Roman"/>
            </a:endParaRPr>
          </a:p>
          <a:p>
            <a:pPr algn="ctr">
              <a:lnSpc>
                <a:spcPct val="100000"/>
              </a:lnSpc>
              <a:spcBef>
                <a:spcPts val="598"/>
              </a:spcBef>
            </a:pPr>
            <a:endParaRPr lang="en-US" sz="1800" b="0" strike="noStrike" spc="-1" dirty="0">
              <a:solidFill>
                <a:srgbClr val="000000"/>
              </a:solidFill>
              <a:uFill>
                <a:solidFill>
                  <a:srgbClr val="FFFFFF"/>
                </a:solidFill>
              </a:uFill>
              <a:latin typeface="Times New Roman"/>
            </a:endParaRPr>
          </a:p>
          <a:p>
            <a:pPr algn="ctr">
              <a:lnSpc>
                <a:spcPct val="100000"/>
              </a:lnSpc>
              <a:spcBef>
                <a:spcPts val="598"/>
              </a:spcBef>
            </a:pPr>
            <a:r>
              <a:rPr lang="it-IT" sz="2000" b="1" u="sng" strike="noStrike" spc="-1" dirty="0">
                <a:solidFill>
                  <a:srgbClr val="002060"/>
                </a:solidFill>
                <a:uFill>
                  <a:solidFill>
                    <a:srgbClr val="FFFFFF"/>
                  </a:solidFill>
                </a:uFill>
                <a:latin typeface="Arial"/>
                <a:ea typeface="Times New Roman"/>
              </a:rPr>
              <a:t>MECCANISMO </a:t>
            </a:r>
            <a:r>
              <a:rPr lang="it-IT" sz="2000" b="1" u="sng" strike="noStrike" spc="-1" dirty="0" err="1">
                <a:solidFill>
                  <a:srgbClr val="002060"/>
                </a:solidFill>
                <a:uFill>
                  <a:solidFill>
                    <a:srgbClr val="FFFFFF"/>
                  </a:solidFill>
                </a:uFill>
                <a:latin typeface="Arial"/>
                <a:ea typeface="Times New Roman"/>
              </a:rPr>
              <a:t>D’AZIONE</a:t>
            </a:r>
            <a:endParaRPr lang="en-US" sz="2000" b="0" strike="noStrike" spc="-1" dirty="0">
              <a:solidFill>
                <a:srgbClr val="000000"/>
              </a:solidFill>
              <a:uFill>
                <a:solidFill>
                  <a:srgbClr val="FFFFFF"/>
                </a:solidFill>
              </a:uFill>
              <a:latin typeface="Times New Roman"/>
            </a:endParaRPr>
          </a:p>
          <a:p>
            <a:pPr algn="ctr">
              <a:lnSpc>
                <a:spcPct val="100000"/>
              </a:lnSpc>
              <a:spcBef>
                <a:spcPts val="598"/>
              </a:spcBef>
            </a:pPr>
            <a:r>
              <a:rPr lang="it-IT" sz="1800" b="0" strike="noStrike" spc="-1" dirty="0">
                <a:solidFill>
                  <a:srgbClr val="002060"/>
                </a:solidFill>
                <a:uFill>
                  <a:solidFill>
                    <a:srgbClr val="FFFFFF"/>
                  </a:solidFill>
                </a:uFill>
                <a:latin typeface="Arial"/>
                <a:ea typeface="Times New Roman"/>
              </a:rPr>
              <a:t>Alchilante con citotossicità selettiva su granulociti, piastrine, serie rossa</a:t>
            </a:r>
            <a:endParaRPr lang="en-US" sz="1800" b="0" strike="noStrike" spc="-1" dirty="0">
              <a:solidFill>
                <a:srgbClr val="000000"/>
              </a:solidFill>
              <a:uFill>
                <a:solidFill>
                  <a:srgbClr val="FFFFFF"/>
                </a:solidFill>
              </a:uFill>
              <a:latin typeface="Times New Roman"/>
            </a:endParaRPr>
          </a:p>
          <a:p>
            <a:pPr algn="ctr">
              <a:lnSpc>
                <a:spcPct val="100000"/>
              </a:lnSpc>
              <a:spcBef>
                <a:spcPts val="598"/>
              </a:spcBef>
            </a:pPr>
            <a:r>
              <a:rPr lang="it-IT" sz="1800" b="0" strike="noStrike" spc="-1" dirty="0">
                <a:solidFill>
                  <a:srgbClr val="002060"/>
                </a:solidFill>
                <a:uFill>
                  <a:solidFill>
                    <a:srgbClr val="FFFFFF"/>
                  </a:solidFill>
                </a:uFill>
                <a:latin typeface="Arial"/>
                <a:ea typeface="Times New Roman"/>
              </a:rPr>
              <a:t>Minore citotossicità su organi linfoidi ed epitelio gastrointestinale</a:t>
            </a:r>
            <a:endParaRPr lang="en-US" sz="1800" b="0" strike="noStrike" spc="-1" dirty="0">
              <a:solidFill>
                <a:srgbClr val="000000"/>
              </a:solidFill>
              <a:uFill>
                <a:solidFill>
                  <a:srgbClr val="FFFFFF"/>
                </a:solidFill>
              </a:uFill>
              <a:latin typeface="Times New Roman"/>
            </a:endParaRPr>
          </a:p>
          <a:p>
            <a:pPr algn="ctr">
              <a:lnSpc>
                <a:spcPct val="100000"/>
              </a:lnSpc>
              <a:spcBef>
                <a:spcPts val="598"/>
              </a:spcBef>
            </a:pPr>
            <a:endParaRPr lang="en-US" sz="1800" b="0" strike="noStrike" spc="-1" dirty="0">
              <a:solidFill>
                <a:srgbClr val="000000"/>
              </a:solidFill>
              <a:uFill>
                <a:solidFill>
                  <a:srgbClr val="FFFFFF"/>
                </a:solidFill>
              </a:uFill>
              <a:latin typeface="Times New Roman"/>
            </a:endParaRPr>
          </a:p>
          <a:p>
            <a:pPr algn="ctr">
              <a:lnSpc>
                <a:spcPct val="100000"/>
              </a:lnSpc>
              <a:spcBef>
                <a:spcPts val="598"/>
              </a:spcBef>
            </a:pPr>
            <a:r>
              <a:rPr lang="it-IT" sz="2000" b="1" u="sng" strike="noStrike" spc="-1" dirty="0">
                <a:solidFill>
                  <a:srgbClr val="FFFFFF"/>
                </a:solidFill>
                <a:uFill>
                  <a:solidFill>
                    <a:srgbClr val="FFFFFF"/>
                  </a:solidFill>
                </a:uFill>
                <a:latin typeface="Arial"/>
                <a:ea typeface="Times New Roman"/>
              </a:rPr>
              <a:t>FARMACOCINETICA</a:t>
            </a:r>
            <a:endParaRPr lang="en-US" sz="2000" b="0" strike="noStrike" spc="-1" dirty="0">
              <a:solidFill>
                <a:srgbClr val="000000"/>
              </a:solidFill>
              <a:uFill>
                <a:solidFill>
                  <a:srgbClr val="FFFFFF"/>
                </a:solidFill>
              </a:uFill>
              <a:latin typeface="Times New Roman"/>
            </a:endParaRPr>
          </a:p>
          <a:p>
            <a:pPr>
              <a:lnSpc>
                <a:spcPct val="100000"/>
              </a:lnSpc>
              <a:spcBef>
                <a:spcPts val="598"/>
              </a:spcBef>
            </a:pPr>
            <a:r>
              <a:rPr lang="it-IT" sz="1800" b="1" strike="noStrike" spc="-1" dirty="0">
                <a:solidFill>
                  <a:srgbClr val="FFFFFF"/>
                </a:solidFill>
                <a:uFill>
                  <a:solidFill>
                    <a:srgbClr val="FFFFFF"/>
                  </a:solidFill>
                </a:uFill>
                <a:latin typeface="Arial"/>
                <a:ea typeface="Times New Roman"/>
              </a:rPr>
              <a:t>SOMMINISTRAZIONE    </a:t>
            </a:r>
            <a:r>
              <a:rPr lang="it-IT" sz="1800" b="0" u="sng" strike="noStrike" spc="-1" dirty="0">
                <a:solidFill>
                  <a:srgbClr val="FFFFFF"/>
                </a:solidFill>
                <a:uFill>
                  <a:solidFill>
                    <a:srgbClr val="FFFFFF"/>
                  </a:solidFill>
                </a:uFill>
                <a:latin typeface="Arial"/>
                <a:ea typeface="Times New Roman"/>
              </a:rPr>
              <a:t>Orale</a:t>
            </a:r>
            <a:r>
              <a:rPr lang="it-IT" sz="1800" b="0" strike="noStrike" spc="-1" dirty="0">
                <a:solidFill>
                  <a:srgbClr val="FFFFFF"/>
                </a:solidFill>
                <a:uFill>
                  <a:solidFill>
                    <a:srgbClr val="FFFFFF"/>
                  </a:solidFill>
                </a:uFill>
                <a:latin typeface="Arial"/>
                <a:ea typeface="Times New Roman"/>
              </a:rPr>
              <a:t>: </a:t>
            </a:r>
            <a:r>
              <a:rPr lang="it-IT" sz="1400" b="0" strike="noStrike" spc="-1" dirty="0">
                <a:solidFill>
                  <a:srgbClr val="FFFFFF"/>
                </a:solidFill>
                <a:uFill>
                  <a:solidFill>
                    <a:srgbClr val="FFFFFF"/>
                  </a:solidFill>
                </a:uFill>
                <a:latin typeface="Arial"/>
                <a:ea typeface="Times New Roman"/>
              </a:rPr>
              <a:t>2 – 6 mg/</a:t>
            </a:r>
            <a:r>
              <a:rPr lang="it-IT" sz="1400" b="0" strike="noStrike" spc="-1" dirty="0" err="1">
                <a:solidFill>
                  <a:srgbClr val="FFFFFF"/>
                </a:solidFill>
                <a:uFill>
                  <a:solidFill>
                    <a:srgbClr val="FFFFFF"/>
                  </a:solidFill>
                </a:uFill>
                <a:latin typeface="Arial"/>
                <a:ea typeface="Times New Roman"/>
              </a:rPr>
              <a:t>die</a:t>
            </a:r>
            <a:r>
              <a:rPr lang="it-IT" sz="1400" b="0" strike="noStrike" spc="-1" dirty="0">
                <a:solidFill>
                  <a:srgbClr val="FFFFFF"/>
                </a:solidFill>
                <a:uFill>
                  <a:solidFill>
                    <a:srgbClr val="FFFFFF"/>
                  </a:solidFill>
                </a:uFill>
                <a:latin typeface="Arial"/>
                <a:ea typeface="Times New Roman"/>
              </a:rPr>
              <a:t> (fino a 10.000 G.B.)</a:t>
            </a:r>
            <a:endParaRPr lang="en-US" sz="1400" b="0" strike="noStrike" spc="-1" dirty="0">
              <a:solidFill>
                <a:srgbClr val="000000"/>
              </a:solidFill>
              <a:uFill>
                <a:solidFill>
                  <a:srgbClr val="FFFFFF"/>
                </a:solidFill>
              </a:uFill>
              <a:latin typeface="Times New Roman"/>
            </a:endParaRPr>
          </a:p>
          <a:p>
            <a:pPr>
              <a:lnSpc>
                <a:spcPct val="100000"/>
              </a:lnSpc>
              <a:spcBef>
                <a:spcPts val="598"/>
              </a:spcBef>
            </a:pPr>
            <a:r>
              <a:rPr lang="it-IT" sz="1400" b="0" strike="noStrike" spc="-1" dirty="0">
                <a:solidFill>
                  <a:srgbClr val="FFFFFF"/>
                </a:solidFill>
                <a:uFill>
                  <a:solidFill>
                    <a:srgbClr val="FFFFFF"/>
                  </a:solidFill>
                </a:uFill>
                <a:latin typeface="Arial"/>
                <a:ea typeface="Times New Roman"/>
              </a:rPr>
              <a:t>   			   1 – 3 mg/</a:t>
            </a:r>
            <a:r>
              <a:rPr lang="it-IT" sz="1400" b="0" strike="noStrike" spc="-1" dirty="0" err="1">
                <a:solidFill>
                  <a:srgbClr val="FFFFFF"/>
                </a:solidFill>
                <a:uFill>
                  <a:solidFill>
                    <a:srgbClr val="FFFFFF"/>
                  </a:solidFill>
                </a:uFill>
                <a:latin typeface="Arial"/>
                <a:ea typeface="Times New Roman"/>
              </a:rPr>
              <a:t>die</a:t>
            </a:r>
            <a:r>
              <a:rPr lang="it-IT" sz="1400" b="0" strike="noStrike" spc="-1" dirty="0">
                <a:solidFill>
                  <a:srgbClr val="FFFFFF"/>
                </a:solidFill>
                <a:uFill>
                  <a:solidFill>
                    <a:srgbClr val="FFFFFF"/>
                  </a:solidFill>
                </a:uFill>
                <a:latin typeface="Arial"/>
                <a:ea typeface="Times New Roman"/>
              </a:rPr>
              <a:t> (mantenimento)</a:t>
            </a:r>
            <a:endParaRPr lang="en-US" sz="1400" b="0" strike="noStrike" spc="-1" dirty="0">
              <a:solidFill>
                <a:srgbClr val="000000"/>
              </a:solidFill>
              <a:uFill>
                <a:solidFill>
                  <a:srgbClr val="FFFFFF"/>
                </a:solidFill>
              </a:uFill>
              <a:latin typeface="Times New Roman"/>
            </a:endParaRPr>
          </a:p>
          <a:p>
            <a:pPr>
              <a:lnSpc>
                <a:spcPct val="100000"/>
              </a:lnSpc>
              <a:spcBef>
                <a:spcPts val="598"/>
              </a:spcBef>
            </a:pPr>
            <a:r>
              <a:rPr lang="it-IT" sz="1800" b="1" strike="noStrike" spc="-1" dirty="0">
                <a:solidFill>
                  <a:srgbClr val="FFFFFF"/>
                </a:solidFill>
                <a:uFill>
                  <a:solidFill>
                    <a:srgbClr val="FFFFFF"/>
                  </a:solidFill>
                </a:uFill>
                <a:latin typeface="Arial"/>
                <a:ea typeface="Times New Roman"/>
              </a:rPr>
              <a:t>ASSORBIMENTO</a:t>
            </a:r>
            <a:r>
              <a:rPr lang="it-IT" sz="1800" b="0" strike="noStrike" spc="-1" dirty="0">
                <a:solidFill>
                  <a:srgbClr val="FFFFFF"/>
                </a:solidFill>
                <a:uFill>
                  <a:solidFill>
                    <a:srgbClr val="FFFFFF"/>
                  </a:solidFill>
                </a:uFill>
                <a:latin typeface="Arial"/>
                <a:ea typeface="Times New Roman"/>
              </a:rPr>
              <a:t>  	Buono</a:t>
            </a:r>
            <a:endParaRPr lang="en-US" sz="1800" b="0" strike="noStrike" spc="-1" dirty="0">
              <a:solidFill>
                <a:srgbClr val="000000"/>
              </a:solidFill>
              <a:uFill>
                <a:solidFill>
                  <a:srgbClr val="FFFFFF"/>
                </a:solidFill>
              </a:uFill>
              <a:latin typeface="Times New Roman"/>
            </a:endParaRPr>
          </a:p>
          <a:p>
            <a:pPr>
              <a:lnSpc>
                <a:spcPct val="100000"/>
              </a:lnSpc>
              <a:spcBef>
                <a:spcPts val="598"/>
              </a:spcBef>
            </a:pPr>
            <a:r>
              <a:rPr lang="it-IT" sz="1800" b="1" strike="noStrike" spc="-1" dirty="0">
                <a:solidFill>
                  <a:srgbClr val="FFFFFF"/>
                </a:solidFill>
                <a:uFill>
                  <a:solidFill>
                    <a:srgbClr val="FFFFFF"/>
                  </a:solidFill>
                </a:uFill>
                <a:latin typeface="Arial"/>
                <a:ea typeface="Times New Roman"/>
              </a:rPr>
              <a:t>DISTRIBUZIONE </a:t>
            </a:r>
            <a:r>
              <a:rPr lang="it-IT" sz="1800" b="0" strike="noStrike" spc="-1" dirty="0">
                <a:solidFill>
                  <a:srgbClr val="FFFFFF"/>
                </a:solidFill>
                <a:uFill>
                  <a:solidFill>
                    <a:srgbClr val="FFFFFF"/>
                  </a:solidFill>
                </a:uFill>
                <a:latin typeface="Arial"/>
                <a:ea typeface="Times New Roman"/>
              </a:rPr>
              <a:t>	Emivita plasmatica 2,5 ore</a:t>
            </a:r>
            <a:endParaRPr lang="en-US" sz="1800" b="0" strike="noStrike" spc="-1" dirty="0">
              <a:solidFill>
                <a:srgbClr val="000000"/>
              </a:solidFill>
              <a:uFill>
                <a:solidFill>
                  <a:srgbClr val="FFFFFF"/>
                </a:solidFill>
              </a:uFill>
              <a:latin typeface="Times New Roman"/>
            </a:endParaRPr>
          </a:p>
          <a:p>
            <a:pPr>
              <a:lnSpc>
                <a:spcPct val="100000"/>
              </a:lnSpc>
              <a:spcBef>
                <a:spcPts val="598"/>
              </a:spcBef>
            </a:pPr>
            <a:r>
              <a:rPr lang="it-IT" sz="1800" b="1" strike="noStrike" spc="-1" dirty="0">
                <a:solidFill>
                  <a:srgbClr val="FFFFFF"/>
                </a:solidFill>
                <a:uFill>
                  <a:solidFill>
                    <a:srgbClr val="FFFFFF"/>
                  </a:solidFill>
                </a:uFill>
                <a:latin typeface="Arial"/>
                <a:ea typeface="Times New Roman"/>
              </a:rPr>
              <a:t>METABOLISMO </a:t>
            </a:r>
            <a:r>
              <a:rPr lang="it-IT" sz="1800" b="0" strike="noStrike" spc="-1" dirty="0">
                <a:solidFill>
                  <a:srgbClr val="FFFFFF"/>
                </a:solidFill>
                <a:uFill>
                  <a:solidFill>
                    <a:srgbClr val="FFFFFF"/>
                  </a:solidFill>
                </a:uFill>
                <a:latin typeface="Arial"/>
                <a:ea typeface="Times New Roman"/>
              </a:rPr>
              <a:t>  	Metabolizzato ad ac </a:t>
            </a:r>
            <a:r>
              <a:rPr lang="it-IT" sz="1800" b="0" strike="noStrike" spc="-1" dirty="0" err="1">
                <a:solidFill>
                  <a:srgbClr val="FFFFFF"/>
                </a:solidFill>
                <a:uFill>
                  <a:solidFill>
                    <a:srgbClr val="FFFFFF"/>
                  </a:solidFill>
                </a:uFill>
                <a:latin typeface="Arial"/>
                <a:ea typeface="Times New Roman"/>
              </a:rPr>
              <a:t>metansolfonico</a:t>
            </a:r>
            <a:endParaRPr lang="en-US" sz="1800" b="0" strike="noStrike" spc="-1" dirty="0">
              <a:solidFill>
                <a:srgbClr val="000000"/>
              </a:solidFill>
              <a:uFill>
                <a:solidFill>
                  <a:srgbClr val="FFFFFF"/>
                </a:solidFill>
              </a:uFill>
              <a:latin typeface="Times New Roman"/>
            </a:endParaRPr>
          </a:p>
          <a:p>
            <a:pPr>
              <a:lnSpc>
                <a:spcPct val="100000"/>
              </a:lnSpc>
              <a:spcBef>
                <a:spcPts val="598"/>
              </a:spcBef>
            </a:pPr>
            <a:r>
              <a:rPr lang="it-IT" sz="1800" b="1" strike="noStrike" spc="-1" dirty="0">
                <a:solidFill>
                  <a:srgbClr val="FFFFFF"/>
                </a:solidFill>
                <a:uFill>
                  <a:solidFill>
                    <a:srgbClr val="FFFFFF"/>
                  </a:solidFill>
                </a:uFill>
                <a:latin typeface="Arial"/>
                <a:ea typeface="Times New Roman"/>
              </a:rPr>
              <a:t>ELIMINAZIONE</a:t>
            </a:r>
            <a:r>
              <a:rPr lang="it-IT" sz="1800" b="0" strike="noStrike" spc="-1" dirty="0">
                <a:solidFill>
                  <a:srgbClr val="FFFFFF"/>
                </a:solidFill>
                <a:uFill>
                  <a:solidFill>
                    <a:srgbClr val="FFFFFF"/>
                  </a:solidFill>
                </a:uFill>
                <a:latin typeface="Arial"/>
                <a:ea typeface="Times New Roman"/>
              </a:rPr>
              <a:t> 		Renale: metabolita</a:t>
            </a:r>
            <a:endParaRPr lang="en-US" sz="1800" b="0" strike="noStrike" spc="-1" dirty="0">
              <a:solidFill>
                <a:srgbClr val="000000"/>
              </a:solidFill>
              <a:uFill>
                <a:solidFill>
                  <a:srgbClr val="FFFFFF"/>
                </a:solidFill>
              </a:uFill>
              <a:latin typeface="Times New Roman"/>
            </a:endParaRPr>
          </a:p>
          <a:p>
            <a:pPr algn="ctr">
              <a:lnSpc>
                <a:spcPct val="100000"/>
              </a:lnSpc>
            </a:pPr>
            <a:endParaRPr lang="en-US" sz="1800" b="0" strike="noStrike" spc="-1" dirty="0">
              <a:solidFill>
                <a:srgbClr val="000000"/>
              </a:solidFill>
              <a:uFill>
                <a:solidFill>
                  <a:srgbClr val="FFFFFF"/>
                </a:solidFill>
              </a:uFill>
              <a:latin typeface="Times New Roman"/>
            </a:endParaRPr>
          </a:p>
        </p:txBody>
      </p:sp>
      <p:pic>
        <p:nvPicPr>
          <p:cNvPr id="60418" name="Picture 2" descr="http://slideplayer.it/slide/4867570/15/images/34/ALCHILSOLFONATI+BUSULFANO+MECCANISMO+D%E2%80%99AZIONE+FARMACOCINETICA.jpg"/>
          <p:cNvPicPr>
            <a:picLocks noChangeAspect="1" noChangeArrowheads="1"/>
          </p:cNvPicPr>
          <p:nvPr/>
        </p:nvPicPr>
        <p:blipFill>
          <a:blip r:embed="rId2" cstate="print"/>
          <a:srcRect/>
          <a:stretch>
            <a:fillRect/>
          </a:stretch>
        </p:blipFill>
        <p:spPr bwMode="auto">
          <a:xfrm>
            <a:off x="0" y="-1"/>
            <a:ext cx="10287000" cy="6858001"/>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3826440" y="179280"/>
            <a:ext cx="251856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0" strike="noStrike" spc="-1">
                <a:solidFill>
                  <a:srgbClr val="ADADEB"/>
                </a:solidFill>
                <a:uFill>
                  <a:solidFill>
                    <a:srgbClr val="FFFFFF"/>
                  </a:solidFill>
                </a:uFill>
                <a:latin typeface="Verdana"/>
              </a:rPr>
              <a:t>AZARIDINE</a:t>
            </a:r>
            <a:endParaRPr lang="en-US" sz="3200" b="0" strike="noStrike" spc="-1">
              <a:solidFill>
                <a:srgbClr val="000000"/>
              </a:solidFill>
              <a:uFill>
                <a:solidFill>
                  <a:srgbClr val="FFFFFF"/>
                </a:solidFill>
              </a:uFill>
              <a:latin typeface="Times New Roman"/>
            </a:endParaRPr>
          </a:p>
        </p:txBody>
      </p:sp>
      <p:sp>
        <p:nvSpPr>
          <p:cNvPr id="317" name="Line 2"/>
          <p:cNvSpPr/>
          <p:nvPr/>
        </p:nvSpPr>
        <p:spPr>
          <a:xfrm>
            <a:off x="1039680" y="907920"/>
            <a:ext cx="8353440" cy="0"/>
          </a:xfrm>
          <a:prstGeom prst="line">
            <a:avLst/>
          </a:prstGeom>
          <a:ln w="9360">
            <a:solidFill>
              <a:srgbClr val="A5A5E9"/>
            </a:solidFill>
            <a:miter/>
          </a:ln>
        </p:spPr>
        <p:style>
          <a:lnRef idx="0">
            <a:scrgbClr r="0" g="0" b="0"/>
          </a:lnRef>
          <a:fillRef idx="0">
            <a:scrgbClr r="0" g="0" b="0"/>
          </a:fillRef>
          <a:effectRef idx="0">
            <a:scrgbClr r="0" g="0" b="0"/>
          </a:effectRef>
          <a:fontRef idx="minor"/>
        </p:style>
      </p:sp>
      <p:pic>
        <p:nvPicPr>
          <p:cNvPr id="318" name="Picture 5"/>
          <p:cNvPicPr/>
          <p:nvPr/>
        </p:nvPicPr>
        <p:blipFill>
          <a:blip r:embed="rId2" cstate="print"/>
          <a:stretch/>
        </p:blipFill>
        <p:spPr>
          <a:xfrm>
            <a:off x="1974960" y="2060640"/>
            <a:ext cx="6408720" cy="4302000"/>
          </a:xfrm>
          <a:prstGeom prst="rect">
            <a:avLst/>
          </a:prstGeom>
          <a:ln>
            <a:noFill/>
          </a:ln>
        </p:spPr>
      </p:pic>
      <p:sp>
        <p:nvSpPr>
          <p:cNvPr id="319" name="CustomShape 3"/>
          <p:cNvSpPr/>
          <p:nvPr/>
        </p:nvSpPr>
        <p:spPr>
          <a:xfrm>
            <a:off x="3508560" y="981000"/>
            <a:ext cx="3668400" cy="90144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spcBef>
                <a:spcPts val="598"/>
              </a:spcBef>
              <a:buClr>
                <a:srgbClr val="ADADEB"/>
              </a:buClr>
              <a:buFont typeface="Arial"/>
              <a:buChar char="•"/>
            </a:pPr>
            <a:r>
              <a:rPr lang="it-IT" sz="2400" b="0" strike="noStrike" spc="-1">
                <a:solidFill>
                  <a:srgbClr val="ADADEB"/>
                </a:solidFill>
                <a:uFill>
                  <a:solidFill>
                    <a:srgbClr val="FFFFFF"/>
                  </a:solidFill>
                </a:uFill>
                <a:latin typeface="Verdana"/>
              </a:rPr>
              <a:t> TIOTEPA</a:t>
            </a:r>
            <a:endParaRPr lang="en-US" sz="2400" b="0" strike="noStrike" spc="-1">
              <a:solidFill>
                <a:srgbClr val="000000"/>
              </a:solidFill>
              <a:uFill>
                <a:solidFill>
                  <a:srgbClr val="FFFFFF"/>
                </a:solidFill>
              </a:uFill>
              <a:latin typeface="Times New Roman"/>
            </a:endParaRPr>
          </a:p>
          <a:p>
            <a:pPr>
              <a:lnSpc>
                <a:spcPct val="100000"/>
              </a:lnSpc>
              <a:spcBef>
                <a:spcPts val="598"/>
              </a:spcBef>
              <a:buClr>
                <a:srgbClr val="ADADEB"/>
              </a:buClr>
              <a:buFont typeface="Arial"/>
              <a:buChar char="•"/>
            </a:pPr>
            <a:r>
              <a:rPr lang="it-IT" sz="2400" b="0" strike="noStrike" spc="-1">
                <a:solidFill>
                  <a:srgbClr val="ADADEB"/>
                </a:solidFill>
                <a:uFill>
                  <a:solidFill>
                    <a:srgbClr val="FFFFFF"/>
                  </a:solidFill>
                </a:uFill>
                <a:latin typeface="Verdana"/>
              </a:rPr>
              <a:t> TRIETILENMELAMINA</a:t>
            </a:r>
            <a:endParaRPr lang="en-US" sz="2400" b="0" strike="noStrike" spc="-1">
              <a:solidFill>
                <a:srgbClr val="000000"/>
              </a:solidFill>
              <a:uFill>
                <a:solidFill>
                  <a:srgbClr val="FFFFFF"/>
                </a:solidFill>
              </a:uFill>
              <a:latin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icture 2"/>
          <p:cNvPicPr/>
          <p:nvPr/>
        </p:nvPicPr>
        <p:blipFill>
          <a:blip r:embed="rId2" cstate="print"/>
          <a:srcRect l="6545" t="20971" r="10032"/>
          <a:stretch/>
        </p:blipFill>
        <p:spPr>
          <a:xfrm>
            <a:off x="1758960" y="1125360"/>
            <a:ext cx="7129440" cy="4613400"/>
          </a:xfrm>
          <a:prstGeom prst="rect">
            <a:avLst/>
          </a:prstGeom>
          <a:ln>
            <a:noFill/>
          </a:ln>
        </p:spPr>
      </p:pic>
      <p:sp>
        <p:nvSpPr>
          <p:cNvPr id="321" name="CustomShape 1"/>
          <p:cNvSpPr/>
          <p:nvPr/>
        </p:nvSpPr>
        <p:spPr>
          <a:xfrm>
            <a:off x="2529360" y="189000"/>
            <a:ext cx="543564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0" strike="noStrike" spc="-1">
                <a:solidFill>
                  <a:srgbClr val="FFFFFF"/>
                </a:solidFill>
                <a:uFill>
                  <a:solidFill>
                    <a:srgbClr val="FFFFFF"/>
                  </a:solidFill>
                </a:uFill>
                <a:latin typeface="Verdana"/>
              </a:rPr>
              <a:t>AGENTI PRO-ALCHILANTI</a:t>
            </a:r>
            <a:endParaRPr lang="en-US" sz="3200" b="0" strike="noStrike" spc="-1">
              <a:solidFill>
                <a:srgbClr val="000000"/>
              </a:solidFill>
              <a:uFill>
                <a:solidFill>
                  <a:srgbClr val="FFFFFF"/>
                </a:solidFill>
              </a:uFill>
              <a:latin typeface="Times New Roman"/>
            </a:endParaRPr>
          </a:p>
        </p:txBody>
      </p:sp>
      <p:sp>
        <p:nvSpPr>
          <p:cNvPr id="322" name="Line 2"/>
          <p:cNvSpPr/>
          <p:nvPr/>
        </p:nvSpPr>
        <p:spPr>
          <a:xfrm>
            <a:off x="1039680" y="907920"/>
            <a:ext cx="8353440" cy="0"/>
          </a:xfrm>
          <a:prstGeom prst="line">
            <a:avLst/>
          </a:prstGeom>
          <a:ln w="9360">
            <a:solidFill>
              <a:srgbClr val="A5A5E9"/>
            </a:solidFill>
            <a:miter/>
          </a:ln>
        </p:spPr>
        <p:style>
          <a:lnRef idx="0">
            <a:scrgbClr r="0" g="0" b="0"/>
          </a:lnRef>
          <a:fillRef idx="0">
            <a:scrgbClr r="0" g="0" b="0"/>
          </a:fillRef>
          <a:effectRef idx="0">
            <a:scrgbClr r="0" g="0" b="0"/>
          </a:effectRef>
          <a:fontRef idx="minor"/>
        </p:style>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ustomShape 1"/>
          <p:cNvSpPr/>
          <p:nvPr/>
        </p:nvSpPr>
        <p:spPr>
          <a:xfrm>
            <a:off x="3644640" y="189000"/>
            <a:ext cx="321048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0" strike="noStrike" spc="-1">
                <a:solidFill>
                  <a:srgbClr val="FFFFFF"/>
                </a:solidFill>
                <a:uFill>
                  <a:solidFill>
                    <a:srgbClr val="FFFFFF"/>
                  </a:solidFill>
                </a:uFill>
                <a:latin typeface="Verdana"/>
              </a:rPr>
              <a:t>DACARBAZINA</a:t>
            </a:r>
            <a:endParaRPr lang="en-US" sz="3200" b="0" strike="noStrike" spc="-1">
              <a:solidFill>
                <a:srgbClr val="000000"/>
              </a:solidFill>
              <a:uFill>
                <a:solidFill>
                  <a:srgbClr val="FFFFFF"/>
                </a:solidFill>
              </a:uFill>
              <a:latin typeface="Times New Roman"/>
            </a:endParaRPr>
          </a:p>
        </p:txBody>
      </p:sp>
      <p:sp>
        <p:nvSpPr>
          <p:cNvPr id="324" name="Line 2"/>
          <p:cNvSpPr/>
          <p:nvPr/>
        </p:nvSpPr>
        <p:spPr>
          <a:xfrm>
            <a:off x="966960" y="76500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25" name="CustomShape 3"/>
          <p:cNvSpPr/>
          <p:nvPr/>
        </p:nvSpPr>
        <p:spPr>
          <a:xfrm>
            <a:off x="967830" y="836712"/>
            <a:ext cx="8497800" cy="1416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0" anchor="ctr"/>
          <a:lstStyle/>
          <a:p>
            <a:pPr algn="ctr">
              <a:lnSpc>
                <a:spcPct val="100000"/>
              </a:lnSpc>
            </a:pPr>
            <a:r>
              <a:rPr lang="it-IT" sz="1800" b="1" strike="noStrike" spc="-1" dirty="0">
                <a:solidFill>
                  <a:srgbClr val="FFFFFF"/>
                </a:solidFill>
                <a:uFill>
                  <a:solidFill>
                    <a:srgbClr val="FFFFFF"/>
                  </a:solidFill>
                </a:uFill>
                <a:latin typeface="Arial"/>
                <a:ea typeface="Arial"/>
              </a:rPr>
              <a:t>MECCANISMO </a:t>
            </a:r>
            <a:r>
              <a:rPr lang="it-IT" sz="1800" b="1" strike="noStrike" spc="-1" dirty="0" err="1">
                <a:solidFill>
                  <a:srgbClr val="FFFFFF"/>
                </a:solidFill>
                <a:uFill>
                  <a:solidFill>
                    <a:srgbClr val="FFFFFF"/>
                  </a:solidFill>
                </a:uFill>
                <a:latin typeface="Arial"/>
                <a:ea typeface="Arial"/>
              </a:rPr>
              <a:t>D’AZIONE</a:t>
            </a:r>
            <a:endParaRPr lang="en-US" sz="1800" b="0" strike="noStrike" spc="-1" dirty="0">
              <a:solidFill>
                <a:srgbClr val="000000"/>
              </a:solidFill>
              <a:uFill>
                <a:solidFill>
                  <a:srgbClr val="FFFFFF"/>
                </a:solidFill>
              </a:uFill>
              <a:latin typeface="Times New Roman"/>
            </a:endParaRPr>
          </a:p>
          <a:p>
            <a:pPr algn="ctr"/>
            <a:endParaRPr lang="en-US" sz="1800" b="0" strike="noStrike" spc="-1" dirty="0">
              <a:solidFill>
                <a:srgbClr val="000000"/>
              </a:solidFill>
              <a:uFill>
                <a:solidFill>
                  <a:srgbClr val="FFFFFF"/>
                </a:solidFill>
              </a:uFill>
              <a:latin typeface="Times New Roman"/>
            </a:endParaRPr>
          </a:p>
          <a:p>
            <a:pPr algn="ctr">
              <a:lnSpc>
                <a:spcPct val="100000"/>
              </a:lnSpc>
            </a:pPr>
            <a:r>
              <a:rPr lang="it-IT" b="0" strike="noStrike" spc="-1" dirty="0">
                <a:solidFill>
                  <a:srgbClr val="FFFFFF"/>
                </a:solidFill>
                <a:uFill>
                  <a:solidFill>
                    <a:srgbClr val="FFFFFF"/>
                  </a:solidFill>
                </a:uFill>
                <a:latin typeface="Arial"/>
                <a:ea typeface="Times New Roman"/>
              </a:rPr>
              <a:t>Affinità di struttura con 5-Amino-Imidazolo-4-Carbossamide (AIC) capace di trasformarsi in acido inosinico. Richiede iniziale attivazione da parte del Citocromo P450 epatico con </a:t>
            </a:r>
            <a:r>
              <a:rPr lang="it-IT" b="0" strike="noStrike" spc="-1" dirty="0" err="1">
                <a:solidFill>
                  <a:srgbClr val="FFFFFF"/>
                </a:solidFill>
                <a:uFill>
                  <a:solidFill>
                    <a:srgbClr val="FFFFFF"/>
                  </a:solidFill>
                </a:uFill>
                <a:latin typeface="Arial"/>
                <a:ea typeface="Times New Roman"/>
              </a:rPr>
              <a:t>N-demetilazione</a:t>
            </a:r>
            <a:r>
              <a:rPr lang="it-IT" b="0" strike="noStrike" spc="-1" dirty="0">
                <a:solidFill>
                  <a:srgbClr val="FFFFFF"/>
                </a:solidFill>
                <a:uFill>
                  <a:solidFill>
                    <a:srgbClr val="FFFFFF"/>
                  </a:solidFill>
                </a:uFill>
                <a:latin typeface="Arial"/>
                <a:ea typeface="Times New Roman"/>
              </a:rPr>
              <a:t>.  A livello delle cellule bersaglio avviene rottura molecolare con liberazione di gruppo alchilante (ione </a:t>
            </a:r>
            <a:r>
              <a:rPr lang="it-IT" b="0" strike="noStrike" spc="-1" dirty="0" err="1">
                <a:solidFill>
                  <a:srgbClr val="FFFFFF"/>
                </a:solidFill>
                <a:uFill>
                  <a:solidFill>
                    <a:srgbClr val="FFFFFF"/>
                  </a:solidFill>
                </a:uFill>
                <a:latin typeface="Arial"/>
                <a:ea typeface="Times New Roman"/>
              </a:rPr>
              <a:t>metildiazonio</a:t>
            </a:r>
            <a:r>
              <a:rPr lang="it-IT" b="0" strike="noStrike" spc="-1" dirty="0">
                <a:solidFill>
                  <a:srgbClr val="FFFFFF"/>
                </a:solidFill>
                <a:uFill>
                  <a:solidFill>
                    <a:srgbClr val="FFFFFF"/>
                  </a:solidFill>
                </a:uFill>
                <a:latin typeface="Arial"/>
                <a:ea typeface="Times New Roman"/>
              </a:rPr>
              <a:t>).</a:t>
            </a:r>
            <a:endParaRPr lang="en-US" b="0" strike="noStrike" spc="-1" dirty="0">
              <a:solidFill>
                <a:srgbClr val="000000"/>
              </a:solidFill>
              <a:uFill>
                <a:solidFill>
                  <a:srgbClr val="FFFFFF"/>
                </a:solidFill>
              </a:uFill>
              <a:latin typeface="Times New Roman"/>
            </a:endParaRPr>
          </a:p>
        </p:txBody>
      </p:sp>
      <p:pic>
        <p:nvPicPr>
          <p:cNvPr id="326" name="Picture 2"/>
          <p:cNvPicPr/>
          <p:nvPr/>
        </p:nvPicPr>
        <p:blipFill>
          <a:blip r:embed="rId2" cstate="print"/>
          <a:srcRect t="20277"/>
          <a:stretch/>
        </p:blipFill>
        <p:spPr>
          <a:xfrm>
            <a:off x="1039680" y="2408400"/>
            <a:ext cx="8280360" cy="4260600"/>
          </a:xfrm>
          <a:prstGeom prst="rect">
            <a:avLst/>
          </a:prstGeom>
          <a:ln>
            <a:noFill/>
          </a:ln>
        </p:spPr>
      </p:pic>
      <p:sp>
        <p:nvSpPr>
          <p:cNvPr id="327" name="CustomShape 4"/>
          <p:cNvSpPr/>
          <p:nvPr/>
        </p:nvSpPr>
        <p:spPr>
          <a:xfrm>
            <a:off x="1111320" y="3830040"/>
            <a:ext cx="4319640" cy="28206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6800" rIns="90000" bIns="0" anchor="ctr"/>
          <a:lstStyle/>
          <a:p>
            <a:pPr>
              <a:lnSpc>
                <a:spcPct val="100000"/>
              </a:lnSpc>
            </a:pPr>
            <a:r>
              <a:rPr lang="it-IT" sz="1800" b="1" strike="noStrike" spc="-1">
                <a:solidFill>
                  <a:srgbClr val="002060"/>
                </a:solidFill>
                <a:uFill>
                  <a:solidFill>
                    <a:srgbClr val="FFFFFF"/>
                  </a:solidFill>
                </a:uFill>
                <a:latin typeface="Arial"/>
                <a:ea typeface="Times New Roman"/>
              </a:rPr>
              <a:t>INDICAZIONI</a:t>
            </a:r>
            <a:endParaRPr lang="en-US" sz="1800" b="0" strike="noStrike" spc="-1">
              <a:solidFill>
                <a:srgbClr val="000000"/>
              </a:solidFill>
              <a:uFill>
                <a:solidFill>
                  <a:srgbClr val="FFFFFF"/>
                </a:solidFill>
              </a:uFill>
              <a:latin typeface="Times New Roman"/>
            </a:endParaRPr>
          </a:p>
          <a:p>
            <a:pPr>
              <a:lnSpc>
                <a:spcPct val="100000"/>
              </a:lnSpc>
            </a:pPr>
            <a:endParaRPr lang="en-US" sz="1800" b="0" strike="noStrike" spc="-1">
              <a:solidFill>
                <a:srgbClr val="000000"/>
              </a:solidFill>
              <a:uFill>
                <a:solidFill>
                  <a:srgbClr val="FFFFFF"/>
                </a:solidFill>
              </a:uFill>
              <a:latin typeface="Times New Roman"/>
            </a:endParaRPr>
          </a:p>
          <a:p>
            <a:pPr>
              <a:lnSpc>
                <a:spcPct val="100000"/>
              </a:lnSpc>
            </a:pPr>
            <a:r>
              <a:rPr lang="it-IT" sz="1800" b="1" strike="noStrike" spc="-1">
                <a:solidFill>
                  <a:srgbClr val="002060"/>
                </a:solidFill>
                <a:uFill>
                  <a:solidFill>
                    <a:srgbClr val="FFFFFF"/>
                  </a:solidFill>
                </a:uFill>
                <a:latin typeface="Symbol"/>
                <a:ea typeface="Symbol"/>
              </a:rPr>
              <a:t></a:t>
            </a:r>
            <a:r>
              <a:rPr lang="it-IT" sz="1800" b="1" strike="noStrike" spc="-1">
                <a:solidFill>
                  <a:srgbClr val="002060"/>
                </a:solidFill>
                <a:uFill>
                  <a:solidFill>
                    <a:srgbClr val="FFFFFF"/>
                  </a:solidFill>
                </a:uFill>
                <a:latin typeface="Arial"/>
                <a:ea typeface="Times New Roman"/>
              </a:rPr>
              <a:t> Melanoma maligno   </a:t>
            </a:r>
            <a:endParaRPr lang="en-US" sz="1800" b="0" strike="noStrike" spc="-1">
              <a:solidFill>
                <a:srgbClr val="000000"/>
              </a:solidFill>
              <a:uFill>
                <a:solidFill>
                  <a:srgbClr val="FFFFFF"/>
                </a:solidFill>
              </a:uFill>
              <a:latin typeface="Times New Roman"/>
            </a:endParaRPr>
          </a:p>
          <a:p>
            <a:pPr>
              <a:lnSpc>
                <a:spcPct val="100000"/>
              </a:lnSpc>
            </a:pPr>
            <a:r>
              <a:rPr lang="it-IT" sz="1800" b="1" strike="noStrike" spc="-1">
                <a:solidFill>
                  <a:srgbClr val="002060"/>
                </a:solidFill>
                <a:uFill>
                  <a:solidFill>
                    <a:srgbClr val="FFFFFF"/>
                  </a:solidFill>
                </a:uFill>
                <a:latin typeface="Arial"/>
                <a:ea typeface="Times New Roman"/>
              </a:rPr>
              <a:t>     M. di Hodgkin       Sarcomi</a:t>
            </a:r>
            <a:endParaRPr lang="en-US" sz="1800" b="0" strike="noStrike" spc="-1">
              <a:solidFill>
                <a:srgbClr val="000000"/>
              </a:solidFill>
              <a:uFill>
                <a:solidFill>
                  <a:srgbClr val="FFFFFF"/>
                </a:solidFill>
              </a:uFill>
              <a:latin typeface="Times New Roman"/>
            </a:endParaRPr>
          </a:p>
          <a:p>
            <a:pPr>
              <a:lnSpc>
                <a:spcPct val="100000"/>
              </a:lnSpc>
            </a:pPr>
            <a:endParaRPr lang="en-US" sz="1800" b="0" strike="noStrike" spc="-1">
              <a:solidFill>
                <a:srgbClr val="000000"/>
              </a:solidFill>
              <a:uFill>
                <a:solidFill>
                  <a:srgbClr val="FFFFFF"/>
                </a:solidFill>
              </a:uFill>
              <a:latin typeface="Times New Roman"/>
            </a:endParaRPr>
          </a:p>
          <a:p>
            <a:pPr>
              <a:lnSpc>
                <a:spcPct val="100000"/>
              </a:lnSpc>
            </a:pPr>
            <a:endParaRPr lang="en-US" sz="1800" b="0" strike="noStrike" spc="-1">
              <a:solidFill>
                <a:srgbClr val="000000"/>
              </a:solidFill>
              <a:uFill>
                <a:solidFill>
                  <a:srgbClr val="FFFFFF"/>
                </a:solidFill>
              </a:uFill>
              <a:latin typeface="Times New Roman"/>
            </a:endParaRPr>
          </a:p>
          <a:p>
            <a:pPr>
              <a:lnSpc>
                <a:spcPct val="100000"/>
              </a:lnSpc>
            </a:pPr>
            <a:r>
              <a:rPr lang="it-IT" sz="1800" b="1" strike="noStrike" spc="-1">
                <a:solidFill>
                  <a:srgbClr val="002060"/>
                </a:solidFill>
                <a:uFill>
                  <a:solidFill>
                    <a:srgbClr val="FFFFFF"/>
                  </a:solidFill>
                </a:uFill>
                <a:latin typeface="Arial"/>
                <a:ea typeface="Times New Roman"/>
              </a:rPr>
              <a:t>TOSSICITA’</a:t>
            </a:r>
            <a:endParaRPr lang="en-US" sz="1800" b="0" strike="noStrike" spc="-1">
              <a:solidFill>
                <a:srgbClr val="000000"/>
              </a:solidFill>
              <a:uFill>
                <a:solidFill>
                  <a:srgbClr val="FFFFFF"/>
                </a:solidFill>
              </a:uFill>
              <a:latin typeface="Times New Roman"/>
            </a:endParaRPr>
          </a:p>
          <a:p>
            <a:pPr>
              <a:lnSpc>
                <a:spcPct val="100000"/>
              </a:lnSpc>
            </a:pPr>
            <a:endParaRPr lang="en-US" sz="1800" b="0" strike="noStrike" spc="-1">
              <a:solidFill>
                <a:srgbClr val="000000"/>
              </a:solidFill>
              <a:uFill>
                <a:solidFill>
                  <a:srgbClr val="FFFFFF"/>
                </a:solidFill>
              </a:uFill>
              <a:latin typeface="Times New Roman"/>
            </a:endParaRPr>
          </a:p>
          <a:p>
            <a:pPr>
              <a:lnSpc>
                <a:spcPct val="100000"/>
              </a:lnSpc>
            </a:pPr>
            <a:r>
              <a:rPr lang="it-IT" sz="1800" b="1" strike="noStrike" spc="-1">
                <a:solidFill>
                  <a:srgbClr val="002060"/>
                </a:solidFill>
                <a:uFill>
                  <a:solidFill>
                    <a:srgbClr val="FFFFFF"/>
                  </a:solidFill>
                </a:uFill>
                <a:latin typeface="Arial"/>
                <a:ea typeface="Times New Roman"/>
              </a:rPr>
              <a:t>Nausea,  Vomito </a:t>
            </a:r>
            <a:endParaRPr lang="en-US" sz="1800" b="0" strike="noStrike" spc="-1">
              <a:solidFill>
                <a:srgbClr val="000000"/>
              </a:solidFill>
              <a:uFill>
                <a:solidFill>
                  <a:srgbClr val="FFFFFF"/>
                </a:solidFill>
              </a:uFill>
              <a:latin typeface="Times New Roman"/>
            </a:endParaRPr>
          </a:p>
          <a:p>
            <a:pPr>
              <a:lnSpc>
                <a:spcPct val="100000"/>
              </a:lnSpc>
            </a:pPr>
            <a:r>
              <a:rPr lang="it-IT" sz="1800" b="1" strike="noStrike" spc="-1">
                <a:solidFill>
                  <a:srgbClr val="002060"/>
                </a:solidFill>
                <a:uFill>
                  <a:solidFill>
                    <a:srgbClr val="FFFFFF"/>
                  </a:solidFill>
                </a:uFill>
                <a:latin typeface="Arial"/>
                <a:ea typeface="Times New Roman"/>
              </a:rPr>
              <a:t>Depressione midollare</a:t>
            </a:r>
            <a:endParaRPr lang="en-US" sz="1800" b="0" strike="noStrike" spc="-1">
              <a:solidFill>
                <a:srgbClr val="000000"/>
              </a:solidFill>
              <a:uFill>
                <a:solidFill>
                  <a:srgbClr val="FFFFFF"/>
                </a:solidFill>
              </a:uFill>
              <a:latin typeface="Times New Roman"/>
            </a:endParaRPr>
          </a:p>
          <a:p>
            <a:pPr>
              <a:lnSpc>
                <a:spcPct val="100000"/>
              </a:lnSpc>
            </a:pPr>
            <a:r>
              <a:rPr lang="it-IT" sz="1800" b="1" strike="noStrike" spc="-1">
                <a:solidFill>
                  <a:srgbClr val="002060"/>
                </a:solidFill>
                <a:uFill>
                  <a:solidFill>
                    <a:srgbClr val="FFFFFF"/>
                  </a:solidFill>
                </a:uFill>
                <a:latin typeface="Arial"/>
                <a:ea typeface="Times New Roman"/>
              </a:rPr>
              <a:t>Dolore lungo la vena   Epatotossicità</a:t>
            </a:r>
            <a:endParaRPr lang="en-US" sz="1800" b="0" strike="noStrike" spc="-1">
              <a:solidFill>
                <a:srgbClr val="000000"/>
              </a:solidFill>
              <a:uFill>
                <a:solidFill>
                  <a:srgbClr val="FFFFFF"/>
                </a:solidFill>
              </a:uFill>
              <a:latin typeface="Times New Roman"/>
            </a:endParaRPr>
          </a:p>
          <a:p>
            <a:pPr>
              <a:lnSpc>
                <a:spcPct val="100000"/>
              </a:lnSpc>
            </a:pPr>
            <a:r>
              <a:rPr lang="it-IT" sz="1800" b="1" strike="noStrike" spc="-1">
                <a:solidFill>
                  <a:srgbClr val="002060"/>
                </a:solidFill>
                <a:uFill>
                  <a:solidFill>
                    <a:srgbClr val="FFFFFF"/>
                  </a:solidFill>
                </a:uFill>
                <a:latin typeface="Arial"/>
                <a:ea typeface="Times New Roman"/>
              </a:rPr>
              <a:t>Mialgie   Alopecia</a:t>
            </a:r>
            <a:endParaRPr lang="en-US" sz="1800" b="0" strike="noStrike" spc="-1">
              <a:solidFill>
                <a:srgbClr val="000000"/>
              </a:solidFill>
              <a:uFill>
                <a:solidFill>
                  <a:srgbClr val="FFFFFF"/>
                </a:solidFill>
              </a:uFill>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 name="Picture 2"/>
          <p:cNvPicPr/>
          <p:nvPr/>
        </p:nvPicPr>
        <p:blipFill>
          <a:blip r:embed="rId2" cstate="print"/>
          <a:srcRect l="3036" t="12330" b="28861"/>
          <a:stretch/>
        </p:blipFill>
        <p:spPr>
          <a:xfrm>
            <a:off x="390600" y="981000"/>
            <a:ext cx="9577440" cy="4294440"/>
          </a:xfrm>
          <a:prstGeom prst="rect">
            <a:avLst/>
          </a:prstGeom>
          <a:ln>
            <a:noFill/>
          </a:ln>
        </p:spPr>
      </p:pic>
      <p:sp>
        <p:nvSpPr>
          <p:cNvPr id="329" name="CustomShape 1"/>
          <p:cNvSpPr/>
          <p:nvPr/>
        </p:nvSpPr>
        <p:spPr>
          <a:xfrm>
            <a:off x="3642840" y="189000"/>
            <a:ext cx="358380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0" strike="noStrike" spc="-1">
                <a:solidFill>
                  <a:srgbClr val="FFFFFF"/>
                </a:solidFill>
                <a:uFill>
                  <a:solidFill>
                    <a:srgbClr val="FFFFFF"/>
                  </a:solidFill>
                </a:uFill>
                <a:latin typeface="Verdana"/>
              </a:rPr>
              <a:t>TEMOZOLOMIDE</a:t>
            </a:r>
            <a:endParaRPr lang="en-US" sz="3200" b="0" strike="noStrike" spc="-1">
              <a:solidFill>
                <a:srgbClr val="000000"/>
              </a:solidFill>
              <a:uFill>
                <a:solidFill>
                  <a:srgbClr val="FFFFFF"/>
                </a:solidFill>
              </a:uFill>
              <a:latin typeface="Times New Roman"/>
            </a:endParaRPr>
          </a:p>
        </p:txBody>
      </p:sp>
      <p:sp>
        <p:nvSpPr>
          <p:cNvPr id="330" name="Line 2"/>
          <p:cNvSpPr/>
          <p:nvPr/>
        </p:nvSpPr>
        <p:spPr>
          <a:xfrm>
            <a:off x="966960" y="76500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31" name="CustomShape 3"/>
          <p:cNvSpPr/>
          <p:nvPr/>
        </p:nvSpPr>
        <p:spPr>
          <a:xfrm>
            <a:off x="647640" y="3507840"/>
            <a:ext cx="3848040" cy="1693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6800" rIns="90000" bIns="0" anchor="ctr"/>
          <a:lstStyle/>
          <a:p>
            <a:pPr>
              <a:lnSpc>
                <a:spcPct val="100000"/>
              </a:lnSpc>
            </a:pPr>
            <a:r>
              <a:rPr lang="it-IT" sz="1800" b="1" strike="noStrike" spc="-1">
                <a:solidFill>
                  <a:srgbClr val="002060"/>
                </a:solidFill>
                <a:uFill>
                  <a:solidFill>
                    <a:srgbClr val="FFFFFF"/>
                  </a:solidFill>
                </a:uFill>
                <a:latin typeface="Arial"/>
                <a:ea typeface="Times New Roman"/>
              </a:rPr>
              <a:t>Profarmaco convertito per via non enzimatica. </a:t>
            </a:r>
            <a:endParaRPr lang="en-US" sz="1800" b="0" strike="noStrike" spc="-1">
              <a:solidFill>
                <a:srgbClr val="000000"/>
              </a:solidFill>
              <a:uFill>
                <a:solidFill>
                  <a:srgbClr val="FFFFFF"/>
                </a:solidFill>
              </a:uFill>
              <a:latin typeface="Times New Roman"/>
            </a:endParaRPr>
          </a:p>
          <a:p>
            <a:pPr>
              <a:lnSpc>
                <a:spcPct val="100000"/>
              </a:lnSpc>
            </a:pPr>
            <a:r>
              <a:rPr lang="it-IT" sz="1800" b="1" strike="noStrike" spc="-1">
                <a:solidFill>
                  <a:srgbClr val="002060"/>
                </a:solidFill>
                <a:uFill>
                  <a:solidFill>
                    <a:srgbClr val="FFFFFF"/>
                  </a:solidFill>
                </a:uFill>
                <a:latin typeface="Arial"/>
                <a:ea typeface="Times New Roman"/>
              </a:rPr>
              <a:t>E’ un alchilante monofunzionale</a:t>
            </a:r>
            <a:endParaRPr lang="en-US" sz="1800" b="0" strike="noStrike" spc="-1">
              <a:solidFill>
                <a:srgbClr val="000000"/>
              </a:solidFill>
              <a:uFill>
                <a:solidFill>
                  <a:srgbClr val="FFFFFF"/>
                </a:solidFill>
              </a:uFill>
              <a:latin typeface="Times New Roman"/>
            </a:endParaRPr>
          </a:p>
          <a:p>
            <a:pPr>
              <a:lnSpc>
                <a:spcPct val="100000"/>
              </a:lnSpc>
            </a:pPr>
            <a:r>
              <a:rPr lang="it-IT" sz="1800" b="1" strike="noStrike" spc="-1">
                <a:solidFill>
                  <a:srgbClr val="002060"/>
                </a:solidFill>
                <a:uFill>
                  <a:solidFill>
                    <a:srgbClr val="FFFFFF"/>
                  </a:solidFill>
                </a:uFill>
                <a:latin typeface="Arial"/>
                <a:ea typeface="Times New Roman"/>
              </a:rPr>
              <a:t>Somministrabile per OS</a:t>
            </a:r>
            <a:endParaRPr lang="en-US" sz="1800" b="0" strike="noStrike" spc="-1">
              <a:solidFill>
                <a:srgbClr val="000000"/>
              </a:solidFill>
              <a:uFill>
                <a:solidFill>
                  <a:srgbClr val="FFFFFF"/>
                </a:solidFill>
              </a:uFill>
              <a:latin typeface="Times New Roman"/>
            </a:endParaRPr>
          </a:p>
          <a:p>
            <a:pPr>
              <a:lnSpc>
                <a:spcPct val="100000"/>
              </a:lnSpc>
            </a:pPr>
            <a:r>
              <a:rPr lang="it-IT" sz="1800" b="1" strike="noStrike" spc="-1">
                <a:solidFill>
                  <a:srgbClr val="002060"/>
                </a:solidFill>
                <a:uFill>
                  <a:solidFill>
                    <a:srgbClr val="FFFFFF"/>
                  </a:solidFill>
                </a:uFill>
                <a:latin typeface="Arial"/>
                <a:ea typeface="Times New Roman"/>
              </a:rPr>
              <a:t>Attraversa la BEE</a:t>
            </a:r>
            <a:endParaRPr lang="en-US" sz="1800" b="0" strike="noStrike" spc="-1">
              <a:solidFill>
                <a:srgbClr val="000000"/>
              </a:solidFill>
              <a:uFill>
                <a:solidFill>
                  <a:srgbClr val="FFFFFF"/>
                </a:solidFill>
              </a:uFill>
              <a:latin typeface="Times New Roman"/>
            </a:endParaRPr>
          </a:p>
          <a:p>
            <a:pPr>
              <a:lnSpc>
                <a:spcPct val="100000"/>
              </a:lnSpc>
            </a:pPr>
            <a:endParaRPr lang="en-US" sz="1800" b="0" strike="noStrike" spc="-1">
              <a:solidFill>
                <a:srgbClr val="000000"/>
              </a:solidFill>
              <a:uFill>
                <a:solidFill>
                  <a:srgbClr val="FFFFFF"/>
                </a:solidFill>
              </a:uFill>
              <a:latin typeface="Times New Roman"/>
            </a:endParaRPr>
          </a:p>
        </p:txBody>
      </p:sp>
      <p:sp>
        <p:nvSpPr>
          <p:cNvPr id="332" name="CustomShape 4"/>
          <p:cNvSpPr/>
          <p:nvPr/>
        </p:nvSpPr>
        <p:spPr>
          <a:xfrm>
            <a:off x="966960" y="5373720"/>
            <a:ext cx="8640720" cy="1038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1" strike="noStrike" spc="-1">
                <a:solidFill>
                  <a:srgbClr val="FFFFFF"/>
                </a:solidFill>
                <a:uFill>
                  <a:solidFill>
                    <a:srgbClr val="FFFFFF"/>
                  </a:solidFill>
                </a:uFill>
                <a:latin typeface="Arial"/>
                <a:ea typeface="Times New Roman"/>
              </a:rPr>
              <a:t>INDICAZIONI</a:t>
            </a:r>
            <a:endParaRPr lang="en-US" sz="2000" b="0" strike="noStrike" spc="-1">
              <a:solidFill>
                <a:srgbClr val="000000"/>
              </a:solidFill>
              <a:uFill>
                <a:solidFill>
                  <a:srgbClr val="FFFFFF"/>
                </a:solidFill>
              </a:uFill>
              <a:latin typeface="Times New Roman"/>
            </a:endParaRPr>
          </a:p>
          <a:p>
            <a:pPr>
              <a:lnSpc>
                <a:spcPct val="100000"/>
              </a:lnSpc>
            </a:pPr>
            <a:endParaRPr lang="en-US" sz="2000" b="0" strike="noStrike" spc="-1">
              <a:solidFill>
                <a:srgbClr val="000000"/>
              </a:solidFill>
              <a:uFill>
                <a:solidFill>
                  <a:srgbClr val="FFFFFF"/>
                </a:solidFill>
              </a:uFill>
              <a:latin typeface="Times New Roman"/>
            </a:endParaRPr>
          </a:p>
          <a:p>
            <a:pPr>
              <a:lnSpc>
                <a:spcPct val="100000"/>
              </a:lnSpc>
            </a:pPr>
            <a:r>
              <a:rPr lang="it-IT" sz="2400" b="0" strike="noStrike" spc="-1">
                <a:solidFill>
                  <a:srgbClr val="FFFFFF"/>
                </a:solidFill>
                <a:uFill>
                  <a:solidFill>
                    <a:srgbClr val="FFFFFF"/>
                  </a:solidFill>
                </a:uFill>
                <a:latin typeface="Arial"/>
                <a:ea typeface="Times New Roman"/>
              </a:rPr>
              <a:t>Melanoma maligno metastatico. Glioma. Astrocitoma maligno</a:t>
            </a:r>
            <a:endParaRPr lang="en-US" sz="2400" b="0" strike="noStrike" spc="-1">
              <a:solidFill>
                <a:srgbClr val="000000"/>
              </a:solidFill>
              <a:uFill>
                <a:solidFill>
                  <a:srgbClr val="FFFFFF"/>
                </a:solidFill>
              </a:uFill>
              <a:latin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ustomShape 1"/>
          <p:cNvSpPr/>
          <p:nvPr/>
        </p:nvSpPr>
        <p:spPr>
          <a:xfrm>
            <a:off x="895320" y="5950080"/>
            <a:ext cx="8424720" cy="647640"/>
          </a:xfrm>
          <a:prstGeom prst="rect">
            <a:avLst/>
          </a:prstGeom>
          <a:solidFill>
            <a:srgbClr val="FFC000"/>
          </a:solidFill>
          <a:ln w="25560">
            <a:solidFill>
              <a:srgbClr val="00956F"/>
            </a:solidFill>
            <a:miter/>
          </a:ln>
        </p:spPr>
        <p:style>
          <a:lnRef idx="0">
            <a:scrgbClr r="0" g="0" b="0"/>
          </a:lnRef>
          <a:fillRef idx="0">
            <a:scrgbClr r="0" g="0" b="0"/>
          </a:fillRef>
          <a:effectRef idx="0">
            <a:scrgbClr r="0" g="0" b="0"/>
          </a:effectRef>
          <a:fontRef idx="minor"/>
        </p:style>
      </p:sp>
      <p:sp>
        <p:nvSpPr>
          <p:cNvPr id="334" name="CustomShape 2"/>
          <p:cNvSpPr/>
          <p:nvPr/>
        </p:nvSpPr>
        <p:spPr>
          <a:xfrm>
            <a:off x="813240" y="189000"/>
            <a:ext cx="861300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FF"/>
                </a:solidFill>
                <a:uFill>
                  <a:solidFill>
                    <a:srgbClr val="FFFFFF"/>
                  </a:solidFill>
                </a:uFill>
                <a:latin typeface="Verdana"/>
              </a:rPr>
              <a:t>CISPLATINO E COMPOSTI DI COORDINAZIONE</a:t>
            </a:r>
            <a:endParaRPr lang="en-US" sz="2800" b="0" strike="noStrike" spc="-1">
              <a:solidFill>
                <a:srgbClr val="000000"/>
              </a:solidFill>
              <a:uFill>
                <a:solidFill>
                  <a:srgbClr val="FFFFFF"/>
                </a:solidFill>
              </a:uFill>
              <a:latin typeface="Times New Roman"/>
            </a:endParaRPr>
          </a:p>
        </p:txBody>
      </p:sp>
      <p:sp>
        <p:nvSpPr>
          <p:cNvPr id="335" name="Line 3"/>
          <p:cNvSpPr/>
          <p:nvPr/>
        </p:nvSpPr>
        <p:spPr>
          <a:xfrm>
            <a:off x="966960" y="76500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pic>
        <p:nvPicPr>
          <p:cNvPr id="336" name="Picture 2" descr="cispt2"/>
          <p:cNvPicPr/>
          <p:nvPr/>
        </p:nvPicPr>
        <p:blipFill>
          <a:blip r:embed="rId2" cstate="print"/>
          <a:stretch/>
        </p:blipFill>
        <p:spPr>
          <a:xfrm>
            <a:off x="2407990" y="2132856"/>
            <a:ext cx="5761080" cy="3830400"/>
          </a:xfrm>
          <a:prstGeom prst="rect">
            <a:avLst/>
          </a:prstGeom>
          <a:ln>
            <a:noFill/>
          </a:ln>
        </p:spPr>
      </p:pic>
      <p:sp>
        <p:nvSpPr>
          <p:cNvPr id="337" name="CustomShape 4"/>
          <p:cNvSpPr/>
          <p:nvPr/>
        </p:nvSpPr>
        <p:spPr>
          <a:xfrm>
            <a:off x="895822" y="836712"/>
            <a:ext cx="8856984" cy="122413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0" anchor="ctr"/>
          <a:lstStyle/>
          <a:p>
            <a:pPr algn="ctr">
              <a:lnSpc>
                <a:spcPct val="100000"/>
              </a:lnSpc>
            </a:pPr>
            <a:r>
              <a:rPr lang="it-IT" b="1" strike="noStrike" spc="-1" dirty="0">
                <a:solidFill>
                  <a:srgbClr val="FFFFFF"/>
                </a:solidFill>
                <a:uFill>
                  <a:solidFill>
                    <a:srgbClr val="FFFFFF"/>
                  </a:solidFill>
                </a:uFill>
                <a:latin typeface="Arial"/>
                <a:ea typeface="Arial"/>
              </a:rPr>
              <a:t>MECCANISMO </a:t>
            </a:r>
            <a:r>
              <a:rPr lang="it-IT" b="1" strike="noStrike" spc="-1" dirty="0" err="1">
                <a:solidFill>
                  <a:srgbClr val="FFFFFF"/>
                </a:solidFill>
                <a:uFill>
                  <a:solidFill>
                    <a:srgbClr val="FFFFFF"/>
                  </a:solidFill>
                </a:uFill>
                <a:latin typeface="Arial"/>
                <a:ea typeface="Arial"/>
              </a:rPr>
              <a:t>D’AZIONE</a:t>
            </a:r>
            <a:endParaRPr lang="en-US" b="0" strike="noStrike" spc="-1" dirty="0">
              <a:solidFill>
                <a:srgbClr val="000000"/>
              </a:solidFill>
              <a:uFill>
                <a:solidFill>
                  <a:srgbClr val="FFFFFF"/>
                </a:solidFill>
              </a:uFill>
              <a:latin typeface="Times New Roman"/>
            </a:endParaRPr>
          </a:p>
          <a:p>
            <a:pPr algn="ctr"/>
            <a:endParaRPr lang="en-US" b="0" strike="noStrike" spc="-1" dirty="0">
              <a:solidFill>
                <a:srgbClr val="000000"/>
              </a:solidFill>
              <a:uFill>
                <a:solidFill>
                  <a:srgbClr val="FFFFFF"/>
                </a:solidFill>
              </a:uFill>
              <a:latin typeface="Times New Roman"/>
            </a:endParaRPr>
          </a:p>
          <a:p>
            <a:pPr algn="ctr">
              <a:lnSpc>
                <a:spcPct val="100000"/>
              </a:lnSpc>
            </a:pPr>
            <a:r>
              <a:rPr lang="it-IT" b="0" strike="noStrike" spc="-1" dirty="0">
                <a:solidFill>
                  <a:srgbClr val="FFFFFF"/>
                </a:solidFill>
                <a:uFill>
                  <a:solidFill>
                    <a:srgbClr val="FFFFFF"/>
                  </a:solidFill>
                </a:uFill>
                <a:latin typeface="Arial"/>
                <a:ea typeface="Times New Roman"/>
              </a:rPr>
              <a:t>Meccanismo analogo a quello degli agenti alchilanti. Il metallo lega due residui di guanina presenti sulla stessa o su due catene di DNA, formando legami crociati </a:t>
            </a:r>
            <a:endParaRPr lang="it-IT" b="0" strike="noStrike" spc="-1" dirty="0" smtClean="0">
              <a:solidFill>
                <a:srgbClr val="FFFFFF"/>
              </a:solidFill>
              <a:uFill>
                <a:solidFill>
                  <a:srgbClr val="FFFFFF"/>
                </a:solidFill>
              </a:uFill>
              <a:latin typeface="Arial"/>
              <a:ea typeface="Times New Roman"/>
            </a:endParaRPr>
          </a:p>
          <a:p>
            <a:pPr algn="ctr">
              <a:lnSpc>
                <a:spcPct val="100000"/>
              </a:lnSpc>
            </a:pPr>
            <a:r>
              <a:rPr lang="it-IT" b="0" strike="noStrike" spc="-1" dirty="0" err="1" smtClean="0">
                <a:solidFill>
                  <a:srgbClr val="FFFFFF"/>
                </a:solidFill>
                <a:uFill>
                  <a:solidFill>
                    <a:srgbClr val="FFFFFF"/>
                  </a:solidFill>
                </a:uFill>
                <a:latin typeface="Arial"/>
                <a:ea typeface="Times New Roman"/>
              </a:rPr>
              <a:t>inter</a:t>
            </a:r>
            <a:r>
              <a:rPr lang="it-IT" b="0" strike="noStrike" spc="-1" dirty="0" smtClean="0">
                <a:solidFill>
                  <a:srgbClr val="FFFFFF"/>
                </a:solidFill>
                <a:uFill>
                  <a:solidFill>
                    <a:srgbClr val="FFFFFF"/>
                  </a:solidFill>
                </a:uFill>
                <a:latin typeface="Arial"/>
                <a:ea typeface="Times New Roman"/>
              </a:rPr>
              <a:t> </a:t>
            </a:r>
            <a:r>
              <a:rPr lang="it-IT" b="0" strike="noStrike" spc="-1" dirty="0">
                <a:solidFill>
                  <a:srgbClr val="FFFFFF"/>
                </a:solidFill>
                <a:uFill>
                  <a:solidFill>
                    <a:srgbClr val="FFFFFF"/>
                  </a:solidFill>
                </a:uFill>
                <a:latin typeface="Arial"/>
                <a:ea typeface="Times New Roman"/>
              </a:rPr>
              <a:t>e </a:t>
            </a:r>
            <a:r>
              <a:rPr lang="it-IT" b="0" strike="noStrike" spc="-1" dirty="0" err="1">
                <a:solidFill>
                  <a:srgbClr val="FFFFFF"/>
                </a:solidFill>
                <a:uFill>
                  <a:solidFill>
                    <a:srgbClr val="FFFFFF"/>
                  </a:solidFill>
                </a:uFill>
                <a:latin typeface="Arial"/>
                <a:ea typeface="Times New Roman"/>
              </a:rPr>
              <a:t>intra-filamento</a:t>
            </a:r>
            <a:r>
              <a:rPr lang="it-IT" b="0" strike="noStrike" spc="-1" dirty="0">
                <a:solidFill>
                  <a:srgbClr val="FFFFFF"/>
                </a:solidFill>
                <a:uFill>
                  <a:solidFill>
                    <a:srgbClr val="FFFFFF"/>
                  </a:solidFill>
                </a:uFill>
                <a:latin typeface="Arial"/>
                <a:ea typeface="Times New Roman"/>
              </a:rPr>
              <a:t>.</a:t>
            </a:r>
            <a:endParaRPr lang="en-US" b="0" strike="noStrike" spc="-1" dirty="0">
              <a:solidFill>
                <a:srgbClr val="000000"/>
              </a:solidFill>
              <a:uFill>
                <a:solidFill>
                  <a:srgbClr val="FFFFFF"/>
                </a:solidFill>
              </a:uFill>
              <a:latin typeface="Times New Roman"/>
            </a:endParaRPr>
          </a:p>
        </p:txBody>
      </p:sp>
      <p:sp>
        <p:nvSpPr>
          <p:cNvPr id="338" name="CustomShape 5"/>
          <p:cNvSpPr/>
          <p:nvPr/>
        </p:nvSpPr>
        <p:spPr>
          <a:xfrm>
            <a:off x="1347480" y="6064200"/>
            <a:ext cx="712548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1" i="1" strike="noStrike" spc="-1">
                <a:solidFill>
                  <a:srgbClr val="002060"/>
                </a:solidFill>
                <a:uFill>
                  <a:solidFill>
                    <a:srgbClr val="FFFFFF"/>
                  </a:solidFill>
                </a:uFill>
                <a:latin typeface="Verdana"/>
                <a:ea typeface="Arial"/>
              </a:rPr>
              <a:t>PARTICOLARMENTE INTENSI NAUSEA E VOMITO</a:t>
            </a:r>
            <a:endParaRPr lang="en-US" sz="2000" b="0" strike="noStrike" spc="-1">
              <a:solidFill>
                <a:srgbClr val="000000"/>
              </a:solidFill>
              <a:uFill>
                <a:solidFill>
                  <a:srgbClr val="FFFFFF"/>
                </a:solidFill>
              </a:uFill>
              <a:latin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Picture 4" descr="platini"/>
          <p:cNvPicPr/>
          <p:nvPr/>
        </p:nvPicPr>
        <p:blipFill>
          <a:blip r:embed="rId3" cstate="print"/>
          <a:srcRect l="47287" t="15088" b="51377"/>
          <a:stretch/>
        </p:blipFill>
        <p:spPr>
          <a:xfrm>
            <a:off x="873000" y="1511280"/>
            <a:ext cx="3393000" cy="1461960"/>
          </a:xfrm>
          <a:prstGeom prst="rect">
            <a:avLst/>
          </a:prstGeom>
          <a:ln>
            <a:noFill/>
          </a:ln>
        </p:spPr>
      </p:pic>
      <p:sp>
        <p:nvSpPr>
          <p:cNvPr id="340" name="CustomShape 1"/>
          <p:cNvSpPr/>
          <p:nvPr/>
        </p:nvSpPr>
        <p:spPr>
          <a:xfrm>
            <a:off x="1331280" y="3062160"/>
            <a:ext cx="220608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0" strike="noStrike" spc="-1">
                <a:solidFill>
                  <a:srgbClr val="FFFFFF"/>
                </a:solidFill>
                <a:uFill>
                  <a:solidFill>
                    <a:srgbClr val="FFFFFF"/>
                  </a:solidFill>
                </a:uFill>
                <a:latin typeface="Verdana"/>
                <a:ea typeface="Arial"/>
              </a:rPr>
              <a:t>CARBOPLATINO</a:t>
            </a:r>
            <a:endParaRPr lang="en-US" sz="2000" b="0" strike="noStrike" spc="-1">
              <a:solidFill>
                <a:srgbClr val="000000"/>
              </a:solidFill>
              <a:uFill>
                <a:solidFill>
                  <a:srgbClr val="FFFFFF"/>
                </a:solidFill>
              </a:uFill>
              <a:latin typeface="Times New Roman"/>
            </a:endParaRPr>
          </a:p>
        </p:txBody>
      </p:sp>
      <p:pic>
        <p:nvPicPr>
          <p:cNvPr id="341" name="Picture 5" descr="platini"/>
          <p:cNvPicPr/>
          <p:nvPr/>
        </p:nvPicPr>
        <p:blipFill>
          <a:blip r:embed="rId3" cstate="print"/>
          <a:srcRect l="46351" t="65236"/>
          <a:stretch/>
        </p:blipFill>
        <p:spPr>
          <a:xfrm>
            <a:off x="5877000" y="1484280"/>
            <a:ext cx="3453480" cy="1515960"/>
          </a:xfrm>
          <a:prstGeom prst="rect">
            <a:avLst/>
          </a:prstGeom>
          <a:ln>
            <a:noFill/>
          </a:ln>
        </p:spPr>
      </p:pic>
      <p:sp>
        <p:nvSpPr>
          <p:cNvPr id="342" name="CustomShape 2"/>
          <p:cNvSpPr/>
          <p:nvPr/>
        </p:nvSpPr>
        <p:spPr>
          <a:xfrm>
            <a:off x="6423120" y="3062160"/>
            <a:ext cx="209952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0" strike="noStrike" spc="-1">
                <a:solidFill>
                  <a:srgbClr val="FFFFFF"/>
                </a:solidFill>
                <a:uFill>
                  <a:solidFill>
                    <a:srgbClr val="FFFFFF"/>
                  </a:solidFill>
                </a:uFill>
                <a:latin typeface="Verdana"/>
                <a:ea typeface="Arial"/>
              </a:rPr>
              <a:t>OXALIPLATINO</a:t>
            </a:r>
            <a:endParaRPr lang="en-US" sz="2000" b="0" strike="noStrike" spc="-1">
              <a:solidFill>
                <a:srgbClr val="000000"/>
              </a:solidFill>
              <a:uFill>
                <a:solidFill>
                  <a:srgbClr val="FFFFFF"/>
                </a:solidFill>
              </a:uFill>
              <a:latin typeface="Times New Roman"/>
            </a:endParaRPr>
          </a:p>
        </p:txBody>
      </p:sp>
      <p:sp>
        <p:nvSpPr>
          <p:cNvPr id="343" name="CustomShape 3"/>
          <p:cNvSpPr/>
          <p:nvPr/>
        </p:nvSpPr>
        <p:spPr>
          <a:xfrm>
            <a:off x="3362400" y="3560760"/>
            <a:ext cx="326988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i="1" strike="noStrike" spc="-1">
                <a:solidFill>
                  <a:srgbClr val="FFFFFF"/>
                </a:solidFill>
                <a:uFill>
                  <a:solidFill>
                    <a:srgbClr val="FFFFFF"/>
                  </a:solidFill>
                </a:uFill>
                <a:latin typeface="Verdana"/>
                <a:ea typeface="Arial"/>
              </a:rPr>
              <a:t>rispetto al cisplatino</a:t>
            </a:r>
            <a:endParaRPr lang="en-US" sz="2400" b="0" strike="noStrike" spc="-1">
              <a:solidFill>
                <a:srgbClr val="000000"/>
              </a:solidFill>
              <a:uFill>
                <a:solidFill>
                  <a:srgbClr val="FFFFFF"/>
                </a:solidFill>
              </a:uFill>
              <a:latin typeface="Times New Roman"/>
            </a:endParaRPr>
          </a:p>
        </p:txBody>
      </p:sp>
      <p:sp>
        <p:nvSpPr>
          <p:cNvPr id="344" name="CustomShape 4"/>
          <p:cNvSpPr/>
          <p:nvPr/>
        </p:nvSpPr>
        <p:spPr>
          <a:xfrm>
            <a:off x="380520" y="4535640"/>
            <a:ext cx="3921840" cy="1191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marL="261720" indent="-261720">
              <a:lnSpc>
                <a:spcPct val="100000"/>
              </a:lnSpc>
              <a:buClr>
                <a:srgbClr val="FFFFFF"/>
              </a:buClr>
              <a:buFont typeface="Wingdings" charset="2"/>
              <a:buChar char=""/>
            </a:pPr>
            <a:r>
              <a:rPr lang="it-IT" sz="1800" b="0" strike="noStrike" spc="-1">
                <a:solidFill>
                  <a:srgbClr val="FFFFFF"/>
                </a:solidFill>
                <a:uFill>
                  <a:solidFill>
                    <a:srgbClr val="FFFFFF"/>
                  </a:solidFill>
                </a:uFill>
                <a:latin typeface="Verdana"/>
                <a:ea typeface="Arial"/>
              </a:rPr>
              <a:t>uguale spettro d’azione</a:t>
            </a:r>
            <a:endParaRPr lang="en-US" sz="1800" b="0" strike="noStrike" spc="-1">
              <a:solidFill>
                <a:srgbClr val="000000"/>
              </a:solidFill>
              <a:uFill>
                <a:solidFill>
                  <a:srgbClr val="FFFFFF"/>
                </a:solidFill>
              </a:uFill>
              <a:latin typeface="Times New Roman"/>
            </a:endParaRPr>
          </a:p>
          <a:p>
            <a:pPr marL="261720" indent="-261720">
              <a:lnSpc>
                <a:spcPct val="100000"/>
              </a:lnSpc>
              <a:buClr>
                <a:srgbClr val="FFFFFF"/>
              </a:buClr>
              <a:buFont typeface="Wingdings" charset="2"/>
              <a:buChar char=""/>
            </a:pPr>
            <a:r>
              <a:rPr lang="it-IT" sz="1800" b="0" strike="noStrike" spc="-1">
                <a:solidFill>
                  <a:srgbClr val="FFFFFF"/>
                </a:solidFill>
                <a:uFill>
                  <a:solidFill>
                    <a:srgbClr val="FFFFFF"/>
                  </a:solidFill>
                </a:uFill>
                <a:latin typeface="Verdana"/>
                <a:ea typeface="Arial"/>
              </a:rPr>
              <a:t>minore attività</a:t>
            </a:r>
            <a:endParaRPr lang="en-US" sz="1800" b="0" strike="noStrike" spc="-1">
              <a:solidFill>
                <a:srgbClr val="000000"/>
              </a:solidFill>
              <a:uFill>
                <a:solidFill>
                  <a:srgbClr val="FFFFFF"/>
                </a:solidFill>
              </a:uFill>
              <a:latin typeface="Times New Roman"/>
            </a:endParaRPr>
          </a:p>
          <a:p>
            <a:pPr marL="261720" indent="-261720">
              <a:lnSpc>
                <a:spcPct val="100000"/>
              </a:lnSpc>
              <a:buClr>
                <a:srgbClr val="FFFFFF"/>
              </a:buClr>
              <a:buFont typeface="Wingdings" charset="2"/>
              <a:buChar char=""/>
            </a:pPr>
            <a:r>
              <a:rPr lang="it-IT" sz="1800" b="0" strike="noStrike" spc="-1">
                <a:solidFill>
                  <a:srgbClr val="FFFFFF"/>
                </a:solidFill>
                <a:uFill>
                  <a:solidFill>
                    <a:srgbClr val="FFFFFF"/>
                  </a:solidFill>
                </a:uFill>
                <a:latin typeface="Verdana"/>
                <a:ea typeface="Arial"/>
              </a:rPr>
              <a:t>minore nefro- e neurotossicità</a:t>
            </a:r>
            <a:endParaRPr lang="en-US" sz="1800" b="0" strike="noStrike" spc="-1">
              <a:solidFill>
                <a:srgbClr val="000000"/>
              </a:solidFill>
              <a:uFill>
                <a:solidFill>
                  <a:srgbClr val="FFFFFF"/>
                </a:solidFill>
              </a:uFill>
              <a:latin typeface="Times New Roman"/>
            </a:endParaRPr>
          </a:p>
          <a:p>
            <a:pPr marL="261720" indent="-261720">
              <a:lnSpc>
                <a:spcPct val="100000"/>
              </a:lnSpc>
              <a:buClr>
                <a:srgbClr val="FFFFFF"/>
              </a:buClr>
              <a:buFont typeface="Wingdings" charset="2"/>
              <a:buChar char=""/>
            </a:pPr>
            <a:r>
              <a:rPr lang="it-IT" sz="1800" b="0" strike="noStrike" spc="-1">
                <a:solidFill>
                  <a:srgbClr val="FFFFFF"/>
                </a:solidFill>
                <a:uFill>
                  <a:solidFill>
                    <a:srgbClr val="FFFFFF"/>
                  </a:solidFill>
                </a:uFill>
                <a:latin typeface="Verdana"/>
                <a:ea typeface="Arial"/>
              </a:rPr>
              <a:t>resistenza crociata</a:t>
            </a:r>
            <a:endParaRPr lang="en-US" sz="1800" b="0" strike="noStrike" spc="-1">
              <a:solidFill>
                <a:srgbClr val="000000"/>
              </a:solidFill>
              <a:uFill>
                <a:solidFill>
                  <a:srgbClr val="FFFFFF"/>
                </a:solidFill>
              </a:uFill>
              <a:latin typeface="Times New Roman"/>
            </a:endParaRPr>
          </a:p>
        </p:txBody>
      </p:sp>
      <p:sp>
        <p:nvSpPr>
          <p:cNvPr id="345" name="CustomShape 5"/>
          <p:cNvSpPr/>
          <p:nvPr/>
        </p:nvSpPr>
        <p:spPr>
          <a:xfrm>
            <a:off x="5151600" y="4535640"/>
            <a:ext cx="4906800" cy="1465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261720" indent="-261720">
              <a:lnSpc>
                <a:spcPct val="100000"/>
              </a:lnSpc>
              <a:buClr>
                <a:srgbClr val="FFFFFF"/>
              </a:buClr>
              <a:buFont typeface="Wingdings" charset="2"/>
              <a:buChar char=""/>
            </a:pPr>
            <a:r>
              <a:rPr lang="it-IT" sz="1800" b="0" strike="noStrike" spc="-1">
                <a:solidFill>
                  <a:srgbClr val="FFFFFF"/>
                </a:solidFill>
                <a:uFill>
                  <a:solidFill>
                    <a:srgbClr val="FFFFFF"/>
                  </a:solidFill>
                </a:uFill>
                <a:latin typeface="Verdana"/>
                <a:ea typeface="Arial"/>
              </a:rPr>
              <a:t>spettro d’azione più ampio</a:t>
            </a:r>
            <a:endParaRPr lang="en-US" sz="1800" b="0" strike="noStrike" spc="-1">
              <a:solidFill>
                <a:srgbClr val="000000"/>
              </a:solidFill>
              <a:uFill>
                <a:solidFill>
                  <a:srgbClr val="FFFFFF"/>
                </a:solidFill>
              </a:uFill>
              <a:latin typeface="Times New Roman"/>
            </a:endParaRPr>
          </a:p>
          <a:p>
            <a:pPr marL="261720" indent="-261720">
              <a:lnSpc>
                <a:spcPct val="100000"/>
              </a:lnSpc>
              <a:buClr>
                <a:srgbClr val="FFFFFF"/>
              </a:buClr>
              <a:buFont typeface="Wingdings" charset="2"/>
              <a:buChar char=""/>
            </a:pPr>
            <a:r>
              <a:rPr lang="it-IT" sz="1800" b="0" strike="noStrike" spc="-1">
                <a:solidFill>
                  <a:srgbClr val="FFFFFF"/>
                </a:solidFill>
                <a:uFill>
                  <a:solidFill>
                    <a:srgbClr val="FFFFFF"/>
                  </a:solidFill>
                </a:uFill>
                <a:latin typeface="Verdana"/>
                <a:ea typeface="Arial"/>
              </a:rPr>
              <a:t>attività </a:t>
            </a:r>
            <a:r>
              <a:rPr lang="it-IT" sz="1800" b="0" strike="noStrike" spc="-1">
                <a:solidFill>
                  <a:srgbClr val="FFFFFF"/>
                </a:solidFill>
                <a:uFill>
                  <a:solidFill>
                    <a:srgbClr val="FFFFFF"/>
                  </a:solidFill>
                </a:uFill>
                <a:latin typeface="Symbol"/>
                <a:ea typeface="Symbol"/>
              </a:rPr>
              <a:t></a:t>
            </a:r>
            <a:endParaRPr lang="en-US" sz="1800" b="0" strike="noStrike" spc="-1">
              <a:solidFill>
                <a:srgbClr val="000000"/>
              </a:solidFill>
              <a:uFill>
                <a:solidFill>
                  <a:srgbClr val="FFFFFF"/>
                </a:solidFill>
              </a:uFill>
              <a:latin typeface="Times New Roman"/>
            </a:endParaRPr>
          </a:p>
          <a:p>
            <a:pPr marL="261720" indent="-261720">
              <a:lnSpc>
                <a:spcPct val="100000"/>
              </a:lnSpc>
              <a:buClr>
                <a:srgbClr val="FFFFFF"/>
              </a:buClr>
              <a:buFont typeface="Wingdings" charset="2"/>
              <a:buChar char=""/>
            </a:pPr>
            <a:r>
              <a:rPr lang="it-IT" sz="1800" b="0" strike="noStrike" spc="-1">
                <a:solidFill>
                  <a:srgbClr val="FFFFFF"/>
                </a:solidFill>
                <a:uFill>
                  <a:solidFill>
                    <a:srgbClr val="FFFFFF"/>
                  </a:solidFill>
                </a:uFill>
                <a:latin typeface="Verdana"/>
                <a:ea typeface="Arial"/>
              </a:rPr>
              <a:t>diverso spettro di tossicità</a:t>
            </a:r>
            <a:endParaRPr lang="en-US" sz="1800" b="0" strike="noStrike" spc="-1">
              <a:solidFill>
                <a:srgbClr val="000000"/>
              </a:solidFill>
              <a:uFill>
                <a:solidFill>
                  <a:srgbClr val="FFFFFF"/>
                </a:solidFill>
              </a:uFill>
              <a:latin typeface="Times New Roman"/>
            </a:endParaRPr>
          </a:p>
          <a:p>
            <a:pPr marL="261720" indent="-261720">
              <a:lnSpc>
                <a:spcPct val="100000"/>
              </a:lnSpc>
              <a:buClr>
                <a:srgbClr val="FFFFFF"/>
              </a:buClr>
              <a:buFont typeface="Wingdings" charset="2"/>
              <a:buChar char=""/>
            </a:pPr>
            <a:r>
              <a:rPr lang="it-IT" sz="1800" b="0" strike="noStrike" spc="-1">
                <a:solidFill>
                  <a:srgbClr val="FFFFFF"/>
                </a:solidFill>
                <a:uFill>
                  <a:solidFill>
                    <a:srgbClr val="FFFFFF"/>
                  </a:solidFill>
                </a:uFill>
                <a:latin typeface="Verdana"/>
                <a:ea typeface="Arial"/>
              </a:rPr>
              <a:t>mancanza di resistenza crociata in tumori MMR</a:t>
            </a:r>
            <a:r>
              <a:rPr lang="it-IT" sz="1800" b="0" strike="noStrike" spc="-1" baseline="30000">
                <a:solidFill>
                  <a:srgbClr val="FFFFFF"/>
                </a:solidFill>
                <a:uFill>
                  <a:solidFill>
                    <a:srgbClr val="FFFFFF"/>
                  </a:solidFill>
                </a:uFill>
                <a:latin typeface="Verdana"/>
                <a:ea typeface="Arial"/>
              </a:rPr>
              <a:t>-</a:t>
            </a:r>
            <a:endParaRPr lang="en-US" sz="1800" b="0" strike="noStrike" spc="-1">
              <a:solidFill>
                <a:srgbClr val="000000"/>
              </a:solidFill>
              <a:uFill>
                <a:solidFill>
                  <a:srgbClr val="FFFFFF"/>
                </a:solidFill>
              </a:uFill>
              <a:latin typeface="Times New Roman"/>
            </a:endParaRPr>
          </a:p>
        </p:txBody>
      </p:sp>
      <p:sp>
        <p:nvSpPr>
          <p:cNvPr id="346" name="CustomShape 6"/>
          <p:cNvSpPr/>
          <p:nvPr/>
        </p:nvSpPr>
        <p:spPr>
          <a:xfrm>
            <a:off x="1838160" y="333360"/>
            <a:ext cx="664704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FF"/>
                </a:solidFill>
                <a:uFill>
                  <a:solidFill>
                    <a:srgbClr val="FFFFFF"/>
                  </a:solidFill>
                </a:uFill>
                <a:latin typeface="Verdana"/>
                <a:ea typeface="Arial"/>
              </a:rPr>
              <a:t>PRINCIPALI DERIVATI DEL PLATINO</a:t>
            </a:r>
            <a:endParaRPr lang="en-US" sz="2800" b="0" strike="noStrike" spc="-1">
              <a:solidFill>
                <a:srgbClr val="000000"/>
              </a:solidFill>
              <a:uFill>
                <a:solidFill>
                  <a:srgbClr val="FFFFFF"/>
                </a:solidFill>
              </a:uFill>
              <a:latin typeface="Times New Roman"/>
            </a:endParaRPr>
          </a:p>
        </p:txBody>
      </p:sp>
      <p:sp>
        <p:nvSpPr>
          <p:cNvPr id="347" name="Line 7"/>
          <p:cNvSpPr/>
          <p:nvPr/>
        </p:nvSpPr>
        <p:spPr>
          <a:xfrm>
            <a:off x="966960" y="98100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48" name="CustomShape 8"/>
          <p:cNvSpPr/>
          <p:nvPr/>
        </p:nvSpPr>
        <p:spPr>
          <a:xfrm>
            <a:off x="1231200" y="6093000"/>
            <a:ext cx="804168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i="1" strike="noStrike" spc="-1">
                <a:solidFill>
                  <a:srgbClr val="FFFFFF"/>
                </a:solidFill>
                <a:uFill>
                  <a:solidFill>
                    <a:srgbClr val="FFFFFF"/>
                  </a:solidFill>
                </a:uFill>
                <a:latin typeface="Verdana"/>
                <a:ea typeface="Arial"/>
              </a:rPr>
              <a:t>Trattamento dei seminomi e carcinomi del testicolo</a:t>
            </a:r>
            <a:endParaRPr lang="en-US" sz="2400" b="0" strike="noStrike" spc="-1">
              <a:solidFill>
                <a:srgbClr val="000000"/>
              </a:solidFill>
              <a:uFill>
                <a:solidFill>
                  <a:srgbClr val="FFFFFF"/>
                </a:solidFill>
              </a:uFill>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146" name="Picture 2" descr="intro2"/>
          <p:cNvPicPr>
            <a:picLocks noChangeAspect="1" noChangeArrowheads="1"/>
          </p:cNvPicPr>
          <p:nvPr/>
        </p:nvPicPr>
        <p:blipFill>
          <a:blip r:embed="rId2" cstate="print"/>
          <a:srcRect l="51460" t="47920"/>
          <a:stretch>
            <a:fillRect/>
          </a:stretch>
        </p:blipFill>
        <p:spPr bwMode="auto">
          <a:xfrm>
            <a:off x="391766" y="2132856"/>
            <a:ext cx="5078204" cy="4048125"/>
          </a:xfrm>
          <a:prstGeom prst="rect">
            <a:avLst/>
          </a:prstGeom>
          <a:noFill/>
          <a:ln w="9525">
            <a:noFill/>
            <a:miter lim="800000"/>
            <a:headEnd/>
            <a:tailEnd/>
          </a:ln>
        </p:spPr>
      </p:pic>
      <p:sp>
        <p:nvSpPr>
          <p:cNvPr id="8195" name="Text Box 3"/>
          <p:cNvSpPr txBox="1">
            <a:spLocks noChangeArrowheads="1"/>
          </p:cNvSpPr>
          <p:nvPr/>
        </p:nvSpPr>
        <p:spPr bwMode="auto">
          <a:xfrm>
            <a:off x="247750" y="1484784"/>
            <a:ext cx="5493812" cy="369332"/>
          </a:xfrm>
          <a:prstGeom prst="rect">
            <a:avLst/>
          </a:prstGeom>
          <a:noFill/>
          <a:ln w="9525">
            <a:noFill/>
            <a:miter lim="800000"/>
            <a:headEnd/>
            <a:tailEnd/>
          </a:ln>
        </p:spPr>
        <p:txBody>
          <a:bodyPr wrap="none">
            <a:spAutoFit/>
          </a:bodyPr>
          <a:lstStyle/>
          <a:p>
            <a:r>
              <a:rPr lang="it-IT" b="1" dirty="0">
                <a:solidFill>
                  <a:schemeClr val="hlink"/>
                </a:solidFill>
                <a:latin typeface="Comic Sans MS" pitchFamily="66" charset="0"/>
              </a:rPr>
              <a:t>FRACTIONAL (LOG) CELL KILL HYPOTHESIS:</a:t>
            </a:r>
          </a:p>
        </p:txBody>
      </p:sp>
      <p:sp>
        <p:nvSpPr>
          <p:cNvPr id="6148" name="Text Box 4"/>
          <p:cNvSpPr txBox="1">
            <a:spLocks noChangeArrowheads="1"/>
          </p:cNvSpPr>
          <p:nvPr/>
        </p:nvSpPr>
        <p:spPr bwMode="auto">
          <a:xfrm>
            <a:off x="6008390" y="1484784"/>
            <a:ext cx="3892590" cy="2031325"/>
          </a:xfrm>
          <a:prstGeom prst="rect">
            <a:avLst/>
          </a:prstGeom>
          <a:solidFill>
            <a:schemeClr val="bg1"/>
          </a:solidFill>
          <a:ln w="9525">
            <a:noFill/>
            <a:miter lim="800000"/>
            <a:headEnd/>
            <a:tailEnd/>
          </a:ln>
        </p:spPr>
        <p:txBody>
          <a:bodyPr wrap="square">
            <a:spAutoFit/>
          </a:bodyPr>
          <a:lstStyle/>
          <a:p>
            <a:r>
              <a:rPr lang="it-IT" sz="1800" dirty="0">
                <a:solidFill>
                  <a:schemeClr val="hlink"/>
                </a:solidFill>
                <a:latin typeface="Comic Sans MS" pitchFamily="66" charset="0"/>
              </a:rPr>
              <a:t>Una data concentrazione di farmaco, applicata per un periodo di tempo definito, uccide una frazione costante della popolazione cellulare, indipendentemente dal numero assoluto di cellule</a:t>
            </a:r>
          </a:p>
        </p:txBody>
      </p:sp>
      <p:sp>
        <p:nvSpPr>
          <p:cNvPr id="6149" name="Text Box 5"/>
          <p:cNvSpPr txBox="1">
            <a:spLocks noChangeArrowheads="1"/>
          </p:cNvSpPr>
          <p:nvPr/>
        </p:nvSpPr>
        <p:spPr bwMode="auto">
          <a:xfrm>
            <a:off x="6155290" y="3832225"/>
            <a:ext cx="3745690" cy="2308324"/>
          </a:xfrm>
          <a:prstGeom prst="rect">
            <a:avLst/>
          </a:prstGeom>
          <a:solidFill>
            <a:schemeClr val="bg1"/>
          </a:solidFill>
          <a:ln w="9525">
            <a:noFill/>
            <a:miter lim="800000"/>
            <a:headEnd/>
            <a:tailEnd/>
          </a:ln>
        </p:spPr>
        <p:txBody>
          <a:bodyPr>
            <a:spAutoFit/>
          </a:bodyPr>
          <a:lstStyle/>
          <a:p>
            <a:pPr marL="365125" indent="-365125"/>
            <a:r>
              <a:rPr lang="it-IT" sz="1800" dirty="0">
                <a:solidFill>
                  <a:schemeClr val="hlink"/>
                </a:solidFill>
                <a:latin typeface="Comic Sans MS" pitchFamily="66" charset="0"/>
              </a:rPr>
              <a:t>I risultati del trattamento sono una funzione diretta</a:t>
            </a:r>
          </a:p>
          <a:p>
            <a:pPr marL="365125" indent="-365125"/>
            <a:r>
              <a:rPr lang="it-IT" sz="1800" dirty="0">
                <a:solidFill>
                  <a:schemeClr val="hlink"/>
                </a:solidFill>
                <a:latin typeface="Comic Sans MS" pitchFamily="66" charset="0"/>
              </a:rPr>
              <a:t>(a) della dose di farmaco somministrata </a:t>
            </a:r>
          </a:p>
          <a:p>
            <a:pPr marL="365125" indent="-365125"/>
            <a:r>
              <a:rPr lang="it-IT" sz="1800" dirty="0">
                <a:solidFill>
                  <a:schemeClr val="hlink"/>
                </a:solidFill>
                <a:latin typeface="Comic Sans MS" pitchFamily="66" charset="0"/>
              </a:rPr>
              <a:t>(b) del numero e della frequenza di ripetizione dei trattamenti</a:t>
            </a:r>
          </a:p>
          <a:p>
            <a:pPr marL="365125" indent="-365125"/>
            <a:r>
              <a:rPr lang="it-IT" sz="1800" dirty="0">
                <a:solidFill>
                  <a:schemeClr val="hlink"/>
                </a:solidFill>
                <a:latin typeface="Comic Sans MS" pitchFamily="66" charset="0"/>
              </a:rPr>
              <a:t>(c) delle dimensioni del tumore all’inizio del trattamento</a:t>
            </a:r>
          </a:p>
        </p:txBody>
      </p:sp>
      <p:sp>
        <p:nvSpPr>
          <p:cNvPr id="6" name="Text Box 2"/>
          <p:cNvSpPr txBox="1">
            <a:spLocks noChangeArrowheads="1"/>
          </p:cNvSpPr>
          <p:nvPr/>
        </p:nvSpPr>
        <p:spPr bwMode="auto">
          <a:xfrm>
            <a:off x="391766" y="0"/>
            <a:ext cx="9145016" cy="461665"/>
          </a:xfrm>
          <a:prstGeom prst="rect">
            <a:avLst/>
          </a:prstGeom>
          <a:solidFill>
            <a:schemeClr val="bg1"/>
          </a:solidFill>
          <a:ln w="9525">
            <a:noFill/>
            <a:miter lim="800000"/>
            <a:headEnd/>
            <a:tailEnd/>
          </a:ln>
        </p:spPr>
        <p:txBody>
          <a:bodyPr wrap="square">
            <a:spAutoFit/>
          </a:bodyPr>
          <a:lstStyle/>
          <a:p>
            <a:pPr algn="ctr">
              <a:tabLst>
                <a:tab pos="2095500" algn="l"/>
              </a:tabLst>
            </a:pPr>
            <a:r>
              <a:rPr lang="it-IT" sz="2400" b="1" dirty="0">
                <a:solidFill>
                  <a:schemeClr val="hlink"/>
                </a:solidFill>
              </a:rPr>
              <a:t>PRINCIPI </a:t>
            </a:r>
            <a:r>
              <a:rPr lang="it-IT" sz="2400" b="1" dirty="0" err="1">
                <a:solidFill>
                  <a:schemeClr val="hlink"/>
                </a:solidFill>
              </a:rPr>
              <a:t>DI</a:t>
            </a:r>
            <a:r>
              <a:rPr lang="it-IT" sz="2400" b="1" dirty="0">
                <a:solidFill>
                  <a:schemeClr val="hlink"/>
                </a:solidFill>
              </a:rPr>
              <a:t> TERAPIA CITOTOSSICA ANTITUMORALE</a:t>
            </a:r>
          </a:p>
        </p:txBody>
      </p:sp>
      <p:sp>
        <p:nvSpPr>
          <p:cNvPr id="7" name="Text Box 3"/>
          <p:cNvSpPr txBox="1">
            <a:spLocks noChangeArrowheads="1"/>
          </p:cNvSpPr>
          <p:nvPr/>
        </p:nvSpPr>
        <p:spPr bwMode="auto">
          <a:xfrm>
            <a:off x="319758" y="476672"/>
            <a:ext cx="9641979" cy="830997"/>
          </a:xfrm>
          <a:prstGeom prst="rect">
            <a:avLst/>
          </a:prstGeom>
          <a:solidFill>
            <a:schemeClr val="bg1"/>
          </a:solidFill>
          <a:ln w="9525">
            <a:noFill/>
            <a:miter lim="800000"/>
            <a:headEnd/>
            <a:tailEnd/>
          </a:ln>
        </p:spPr>
        <p:txBody>
          <a:bodyPr>
            <a:spAutoFit/>
          </a:bodyPr>
          <a:lstStyle/>
          <a:p>
            <a:pPr marL="450850" indent="-450850">
              <a:buFont typeface="Wingdings" pitchFamily="2" charset="2"/>
              <a:buChar char="ü"/>
            </a:pPr>
            <a:r>
              <a:rPr lang="it-IT" sz="2400" dirty="0">
                <a:solidFill>
                  <a:schemeClr val="hlink"/>
                </a:solidFill>
              </a:rPr>
              <a:t>I farmaci uccidono una frazione costante, non un numero costante, di cellule (</a:t>
            </a:r>
            <a:r>
              <a:rPr lang="it-IT" sz="2400" dirty="0">
                <a:solidFill>
                  <a:srgbClr val="FF3300"/>
                </a:solidFill>
              </a:rPr>
              <a:t>LOG CELL KILL</a:t>
            </a:r>
            <a:r>
              <a:rPr lang="it-IT" sz="2400" dirty="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wipe(up)">
                                      <p:cBhvr>
                                        <p:cTn id="12" dur="500"/>
                                        <p:tgtEl>
                                          <p:spTgt spid="61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9">
                                            <p:txEl>
                                              <p:pRg st="0" end="0"/>
                                            </p:txEl>
                                          </p:spTgt>
                                        </p:tgtEl>
                                        <p:attrNameLst>
                                          <p:attrName>style.visibility</p:attrName>
                                        </p:attrNameLst>
                                      </p:cBhvr>
                                      <p:to>
                                        <p:strVal val="visible"/>
                                      </p:to>
                                    </p:set>
                                    <p:animEffect transition="in" filter="wipe(up)">
                                      <p:cBhvr>
                                        <p:cTn id="17" dur="500"/>
                                        <p:tgtEl>
                                          <p:spTgt spid="61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9">
                                            <p:txEl>
                                              <p:pRg st="1" end="1"/>
                                            </p:txEl>
                                          </p:spTgt>
                                        </p:tgtEl>
                                        <p:attrNameLst>
                                          <p:attrName>style.visibility</p:attrName>
                                        </p:attrNameLst>
                                      </p:cBhvr>
                                      <p:to>
                                        <p:strVal val="visible"/>
                                      </p:to>
                                    </p:set>
                                    <p:animEffect transition="in" filter="wipe(up)">
                                      <p:cBhvr>
                                        <p:cTn id="22" dur="500"/>
                                        <p:tgtEl>
                                          <p:spTgt spid="61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9">
                                            <p:txEl>
                                              <p:pRg st="2" end="2"/>
                                            </p:txEl>
                                          </p:spTgt>
                                        </p:tgtEl>
                                        <p:attrNameLst>
                                          <p:attrName>style.visibility</p:attrName>
                                        </p:attrNameLst>
                                      </p:cBhvr>
                                      <p:to>
                                        <p:strVal val="visible"/>
                                      </p:to>
                                    </p:set>
                                    <p:animEffect transition="in" filter="wipe(up)">
                                      <p:cBhvr>
                                        <p:cTn id="27" dur="500"/>
                                        <p:tgtEl>
                                          <p:spTgt spid="61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49">
                                            <p:txEl>
                                              <p:pRg st="3" end="3"/>
                                            </p:txEl>
                                          </p:spTgt>
                                        </p:tgtEl>
                                        <p:attrNameLst>
                                          <p:attrName>style.visibility</p:attrName>
                                        </p:attrNameLst>
                                      </p:cBhvr>
                                      <p:to>
                                        <p:strVal val="visible"/>
                                      </p:to>
                                    </p:set>
                                    <p:animEffect transition="in" filter="wipe(up)">
                                      <p:cBhvr>
                                        <p:cTn id="32" dur="500"/>
                                        <p:tgtEl>
                                          <p:spTgt spid="614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barn(outHorizontal)">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P spid="6149" grpId="0" build="p" autoUpdateAnimBg="0"/>
      <p:bldP spid="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1"/>
          <p:cNvSpPr/>
          <p:nvPr/>
        </p:nvSpPr>
        <p:spPr>
          <a:xfrm>
            <a:off x="2361240" y="189000"/>
            <a:ext cx="6153120" cy="581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0" strike="noStrike" spc="-1">
                <a:solidFill>
                  <a:srgbClr val="FFFFFF"/>
                </a:solidFill>
                <a:uFill>
                  <a:solidFill>
                    <a:srgbClr val="FFFFFF"/>
                  </a:solidFill>
                </a:uFill>
                <a:latin typeface="Verdana"/>
                <a:ea typeface="Arial"/>
              </a:rPr>
              <a:t>ANTIBIOTICI ANTITUMORALI</a:t>
            </a:r>
            <a:endParaRPr lang="en-US" sz="3200" b="0" strike="noStrike" spc="-1">
              <a:solidFill>
                <a:srgbClr val="000000"/>
              </a:solidFill>
              <a:uFill>
                <a:solidFill>
                  <a:srgbClr val="FFFFFF"/>
                </a:solidFill>
              </a:uFill>
              <a:latin typeface="Times New Roman"/>
            </a:endParaRPr>
          </a:p>
        </p:txBody>
      </p:sp>
      <p:sp>
        <p:nvSpPr>
          <p:cNvPr id="350" name="CustomShape 2"/>
          <p:cNvSpPr/>
          <p:nvPr/>
        </p:nvSpPr>
        <p:spPr>
          <a:xfrm>
            <a:off x="774720" y="981000"/>
            <a:ext cx="8905680" cy="3642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spcBef>
                <a:spcPts val="1247"/>
              </a:spcBef>
            </a:pPr>
            <a:r>
              <a:rPr lang="it-IT" sz="2000" b="0" strike="noStrike" spc="-1">
                <a:solidFill>
                  <a:srgbClr val="FFFFFF"/>
                </a:solidFill>
                <a:uFill>
                  <a:solidFill>
                    <a:srgbClr val="FFFFFF"/>
                  </a:solidFill>
                </a:uFill>
                <a:latin typeface="Arial"/>
                <a:ea typeface="Times New Roman"/>
              </a:rPr>
              <a:t>ACTINOMICINA D</a:t>
            </a:r>
            <a:r>
              <a:rPr lang="it-IT" sz="2000" b="0" strike="noStrike" spc="-1">
                <a:solidFill>
                  <a:srgbClr val="FFFF3B"/>
                </a:solidFill>
                <a:uFill>
                  <a:solidFill>
                    <a:srgbClr val="FFFFFF"/>
                  </a:solidFill>
                </a:uFill>
                <a:latin typeface="Arial"/>
                <a:ea typeface="Times New Roman"/>
              </a:rPr>
              <a:t>		</a:t>
            </a:r>
            <a:r>
              <a:rPr lang="it-IT" sz="2000" b="0" strike="noStrike" spc="-1">
                <a:solidFill>
                  <a:srgbClr val="FFFFFF"/>
                </a:solidFill>
                <a:uFill>
                  <a:solidFill>
                    <a:srgbClr val="FFFFFF"/>
                  </a:solidFill>
                </a:uFill>
                <a:latin typeface="Arial"/>
                <a:ea typeface="Times New Roman"/>
              </a:rPr>
              <a:t>MITRAMICINA</a:t>
            </a:r>
            <a:endParaRPr lang="en-US" sz="2000" b="0" strike="noStrike" spc="-1">
              <a:solidFill>
                <a:srgbClr val="000000"/>
              </a:solidFill>
              <a:uFill>
                <a:solidFill>
                  <a:srgbClr val="FFFFFF"/>
                </a:solidFill>
              </a:uFill>
              <a:latin typeface="Times New Roman"/>
            </a:endParaRPr>
          </a:p>
          <a:p>
            <a:pPr algn="ctr">
              <a:lnSpc>
                <a:spcPct val="100000"/>
              </a:lnSpc>
              <a:spcBef>
                <a:spcPts val="1247"/>
              </a:spcBef>
            </a:pPr>
            <a:r>
              <a:rPr lang="it-IT" sz="2000" b="0" strike="noStrike" spc="-1">
                <a:solidFill>
                  <a:srgbClr val="FFFFFF"/>
                </a:solidFill>
                <a:uFill>
                  <a:solidFill>
                    <a:srgbClr val="FFFFFF"/>
                  </a:solidFill>
                </a:uFill>
                <a:latin typeface="Arial"/>
                <a:ea typeface="Times New Roman"/>
              </a:rPr>
              <a:t>MITOMICINA			BLEOMICINA</a:t>
            </a:r>
            <a:endParaRPr lang="en-US" sz="2000" b="0" strike="noStrike" spc="-1">
              <a:solidFill>
                <a:srgbClr val="000000"/>
              </a:solidFill>
              <a:uFill>
                <a:solidFill>
                  <a:srgbClr val="FFFFFF"/>
                </a:solidFill>
              </a:uFill>
              <a:latin typeface="Times New Roman"/>
            </a:endParaRPr>
          </a:p>
          <a:p>
            <a:pPr algn="ctr">
              <a:lnSpc>
                <a:spcPct val="100000"/>
              </a:lnSpc>
              <a:spcBef>
                <a:spcPts val="1247"/>
              </a:spcBef>
            </a:pPr>
            <a:endParaRPr lang="en-US" sz="2000" b="0" strike="noStrike" spc="-1">
              <a:solidFill>
                <a:srgbClr val="000000"/>
              </a:solidFill>
              <a:uFill>
                <a:solidFill>
                  <a:srgbClr val="FFFFFF"/>
                </a:solidFill>
              </a:uFill>
              <a:latin typeface="Times New Roman"/>
            </a:endParaRPr>
          </a:p>
          <a:p>
            <a:pPr algn="ctr">
              <a:lnSpc>
                <a:spcPct val="100000"/>
              </a:lnSpc>
              <a:spcBef>
                <a:spcPts val="1247"/>
              </a:spcBef>
              <a:buClr>
                <a:srgbClr val="FFFF99"/>
              </a:buClr>
              <a:buFont typeface="Arial"/>
              <a:buChar char="•"/>
            </a:pPr>
            <a:r>
              <a:rPr lang="it-IT" sz="2000" b="1" i="1" strike="noStrike" spc="-1">
                <a:solidFill>
                  <a:srgbClr val="FFFF99"/>
                </a:solidFill>
                <a:uFill>
                  <a:solidFill>
                    <a:srgbClr val="FFFFFF"/>
                  </a:solidFill>
                </a:uFill>
                <a:latin typeface="Arial"/>
                <a:ea typeface="Times New Roman"/>
              </a:rPr>
              <a:t> INIBITORI DELLE TOPOISOMERASI I</a:t>
            </a:r>
            <a:endParaRPr lang="en-US" sz="2000" b="0" strike="noStrike" spc="-1">
              <a:solidFill>
                <a:srgbClr val="000000"/>
              </a:solidFill>
              <a:uFill>
                <a:solidFill>
                  <a:srgbClr val="FFFFFF"/>
                </a:solidFill>
              </a:uFill>
              <a:latin typeface="Times New Roman"/>
            </a:endParaRPr>
          </a:p>
          <a:p>
            <a:pPr algn="ctr">
              <a:lnSpc>
                <a:spcPct val="100000"/>
              </a:lnSpc>
              <a:spcBef>
                <a:spcPts val="1247"/>
              </a:spcBef>
            </a:pPr>
            <a:r>
              <a:rPr lang="it-IT" sz="2000" b="0" strike="noStrike" spc="-1">
                <a:solidFill>
                  <a:srgbClr val="FFFF99"/>
                </a:solidFill>
                <a:uFill>
                  <a:solidFill>
                    <a:srgbClr val="FFFFFF"/>
                  </a:solidFill>
                </a:uFill>
                <a:latin typeface="Arial"/>
                <a:ea typeface="Times New Roman"/>
              </a:rPr>
              <a:t> IRINOTECANO     TOPOTECANO     CAMPTOTECINA</a:t>
            </a:r>
            <a:endParaRPr lang="en-US" sz="2000" b="0" strike="noStrike" spc="-1">
              <a:solidFill>
                <a:srgbClr val="000000"/>
              </a:solidFill>
              <a:uFill>
                <a:solidFill>
                  <a:srgbClr val="FFFFFF"/>
                </a:solidFill>
              </a:uFill>
              <a:latin typeface="Times New Roman"/>
            </a:endParaRPr>
          </a:p>
          <a:p>
            <a:pPr algn="ctr">
              <a:lnSpc>
                <a:spcPct val="100000"/>
              </a:lnSpc>
              <a:spcBef>
                <a:spcPts val="1247"/>
              </a:spcBef>
            </a:pPr>
            <a:endParaRPr lang="en-US" sz="2000" b="0" strike="noStrike" spc="-1">
              <a:solidFill>
                <a:srgbClr val="000000"/>
              </a:solidFill>
              <a:uFill>
                <a:solidFill>
                  <a:srgbClr val="FFFFFF"/>
                </a:solidFill>
              </a:uFill>
              <a:latin typeface="Times New Roman"/>
            </a:endParaRPr>
          </a:p>
          <a:p>
            <a:pPr algn="ctr">
              <a:lnSpc>
                <a:spcPct val="100000"/>
              </a:lnSpc>
              <a:spcBef>
                <a:spcPts val="1247"/>
              </a:spcBef>
              <a:buClr>
                <a:srgbClr val="FFC000"/>
              </a:buClr>
              <a:buFont typeface="Arial"/>
              <a:buChar char="•"/>
            </a:pPr>
            <a:r>
              <a:rPr lang="it-IT" sz="2000" b="1" i="1" strike="noStrike" spc="-1">
                <a:solidFill>
                  <a:srgbClr val="FFC000"/>
                </a:solidFill>
                <a:uFill>
                  <a:solidFill>
                    <a:srgbClr val="FFFFFF"/>
                  </a:solidFill>
                </a:uFill>
                <a:latin typeface="Arial"/>
                <a:ea typeface="Times New Roman"/>
              </a:rPr>
              <a:t> INIBITORI DELLE TOPOISOMERASI II</a:t>
            </a:r>
            <a:endParaRPr lang="en-US" sz="2000" b="0" strike="noStrike" spc="-1">
              <a:solidFill>
                <a:srgbClr val="000000"/>
              </a:solidFill>
              <a:uFill>
                <a:solidFill>
                  <a:srgbClr val="FFFFFF"/>
                </a:solidFill>
              </a:uFill>
              <a:latin typeface="Times New Roman"/>
            </a:endParaRPr>
          </a:p>
          <a:p>
            <a:pPr algn="ctr">
              <a:lnSpc>
                <a:spcPct val="100000"/>
              </a:lnSpc>
              <a:spcBef>
                <a:spcPts val="1247"/>
              </a:spcBef>
            </a:pPr>
            <a:r>
              <a:rPr lang="it-IT" sz="2000" b="0" strike="noStrike" spc="-1">
                <a:solidFill>
                  <a:srgbClr val="FFC000"/>
                </a:solidFill>
                <a:uFill>
                  <a:solidFill>
                    <a:srgbClr val="FFFFFF"/>
                  </a:solidFill>
                </a:uFill>
                <a:latin typeface="Arial"/>
                <a:ea typeface="Times New Roman"/>
              </a:rPr>
              <a:t> IDARUBICINA</a:t>
            </a:r>
            <a:r>
              <a:rPr lang="it-IT" sz="2000" b="0" strike="noStrike" spc="-1">
                <a:solidFill>
                  <a:srgbClr val="FFC000"/>
                </a:solidFill>
                <a:uFill>
                  <a:solidFill>
                    <a:srgbClr val="FFFFFF"/>
                  </a:solidFill>
                </a:uFill>
                <a:latin typeface="Arial"/>
                <a:ea typeface="Arial"/>
              </a:rPr>
              <a:t>       </a:t>
            </a:r>
            <a:r>
              <a:rPr lang="it-IT" sz="2000" b="0" strike="noStrike" spc="-1">
                <a:solidFill>
                  <a:srgbClr val="FFC000"/>
                </a:solidFill>
                <a:uFill>
                  <a:solidFill>
                    <a:srgbClr val="FFFFFF"/>
                  </a:solidFill>
                </a:uFill>
                <a:latin typeface="Arial"/>
                <a:ea typeface="Times New Roman"/>
              </a:rPr>
              <a:t>DOXORUBICINA      DAUNORUBICINA </a:t>
            </a:r>
            <a:endParaRPr lang="en-US" sz="2000" b="0" strike="noStrike" spc="-1">
              <a:solidFill>
                <a:srgbClr val="000000"/>
              </a:solidFill>
              <a:uFill>
                <a:solidFill>
                  <a:srgbClr val="FFFFFF"/>
                </a:solidFill>
              </a:uFill>
              <a:latin typeface="Times New Roman"/>
            </a:endParaRPr>
          </a:p>
        </p:txBody>
      </p:sp>
      <p:sp>
        <p:nvSpPr>
          <p:cNvPr id="351" name="Line 3"/>
          <p:cNvSpPr/>
          <p:nvPr/>
        </p:nvSpPr>
        <p:spPr>
          <a:xfrm>
            <a:off x="966960" y="83664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52" name="CustomShape 4"/>
          <p:cNvSpPr/>
          <p:nvPr/>
        </p:nvSpPr>
        <p:spPr>
          <a:xfrm>
            <a:off x="606600" y="4941720"/>
            <a:ext cx="9505800" cy="1496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0" strike="noStrike" spc="-1">
                <a:solidFill>
                  <a:srgbClr val="FFFFFF"/>
                </a:solidFill>
                <a:uFill>
                  <a:solidFill>
                    <a:srgbClr val="FFFFFF"/>
                  </a:solidFill>
                </a:uFill>
                <a:latin typeface="Verdana"/>
                <a:ea typeface="Arial"/>
              </a:rPr>
              <a:t>MECCANISMO D’AZIONE</a:t>
            </a:r>
            <a:endParaRPr lang="en-US" sz="2400" b="0" strike="noStrike" spc="-1">
              <a:solidFill>
                <a:srgbClr val="000000"/>
              </a:solidFill>
              <a:uFill>
                <a:solidFill>
                  <a:srgbClr val="FFFFFF"/>
                </a:solidFill>
              </a:uFill>
              <a:latin typeface="Times New Roman"/>
            </a:endParaRPr>
          </a:p>
          <a:p>
            <a:pPr algn="ctr">
              <a:lnSpc>
                <a:spcPct val="100000"/>
              </a:lnSpc>
            </a:pPr>
            <a:endParaRPr lang="en-US" sz="24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Verdana"/>
                <a:ea typeface="Arial"/>
              </a:rPr>
              <a:t>producono tagli nel DNA mediante produzione di radicali liberi e interazione con le topoisomerasi  I e II; alterano la sintesi dell’RNA; alcuni interagiscono con le strutture di membrana;</a:t>
            </a:r>
            <a:endParaRPr lang="en-US" sz="2000" b="0" strike="noStrike" spc="-1">
              <a:solidFill>
                <a:srgbClr val="000000"/>
              </a:solidFill>
              <a:uFill>
                <a:solidFill>
                  <a:srgbClr val="FFFFFF"/>
                </a:solidFill>
              </a:uFill>
              <a:latin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607790" y="1124744"/>
            <a:ext cx="9073008" cy="5472608"/>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0" anchor="ctr"/>
          <a:lstStyle/>
          <a:p>
            <a:pPr algn="ctr">
              <a:lnSpc>
                <a:spcPct val="100000"/>
              </a:lnSpc>
            </a:pPr>
            <a:r>
              <a:rPr lang="it-IT" sz="1800" b="1" u="sng" strike="noStrike" spc="-1" dirty="0">
                <a:solidFill>
                  <a:srgbClr val="FFFFFF"/>
                </a:solidFill>
                <a:uFill>
                  <a:solidFill>
                    <a:srgbClr val="FFFFFF"/>
                  </a:solidFill>
                </a:uFill>
                <a:latin typeface="Arial"/>
              </a:rPr>
              <a:t>MECCANISMO </a:t>
            </a:r>
            <a:r>
              <a:rPr lang="it-IT" sz="1800" b="1" u="sng" strike="noStrike" spc="-1" dirty="0" err="1">
                <a:solidFill>
                  <a:srgbClr val="FFFFFF"/>
                </a:solidFill>
                <a:uFill>
                  <a:solidFill>
                    <a:srgbClr val="FFFFFF"/>
                  </a:solidFill>
                </a:uFill>
                <a:latin typeface="Arial"/>
              </a:rPr>
              <a:t>D’AZIONE</a:t>
            </a:r>
            <a:endParaRPr lang="en-US" sz="1800" b="0" strike="noStrike" spc="-1" dirty="0">
              <a:solidFill>
                <a:srgbClr val="000000"/>
              </a:solidFill>
              <a:uFill>
                <a:solidFill>
                  <a:srgbClr val="FFFFFF"/>
                </a:solidFill>
              </a:uFill>
              <a:latin typeface="Times New Roman"/>
            </a:endParaRPr>
          </a:p>
          <a:p>
            <a:pPr algn="ctr">
              <a:lnSpc>
                <a:spcPct val="100000"/>
              </a:lnSpc>
            </a:pPr>
            <a:endParaRPr lang="en-US" sz="1800" b="0" strike="noStrike" spc="-1" dirty="0">
              <a:solidFill>
                <a:srgbClr val="000000"/>
              </a:solidFill>
              <a:uFill>
                <a:solidFill>
                  <a:srgbClr val="FFFFFF"/>
                </a:solidFill>
              </a:uFill>
              <a:latin typeface="Times New Roman"/>
            </a:endParaRPr>
          </a:p>
          <a:p>
            <a:pPr algn="ctr">
              <a:lnSpc>
                <a:spcPct val="100000"/>
              </a:lnSpc>
            </a:pPr>
            <a:r>
              <a:rPr lang="it-IT" sz="1800" b="0" strike="noStrike" spc="-1" dirty="0">
                <a:solidFill>
                  <a:srgbClr val="FFFFFF"/>
                </a:solidFill>
                <a:uFill>
                  <a:solidFill>
                    <a:srgbClr val="FFFFFF"/>
                  </a:solidFill>
                </a:uFill>
                <a:latin typeface="Arial"/>
                <a:ea typeface="Times New Roman"/>
              </a:rPr>
              <a:t>Intercalazione fra i residui </a:t>
            </a:r>
            <a:r>
              <a:rPr lang="it-IT" sz="1800" b="0" strike="noStrike" spc="-1" dirty="0" err="1">
                <a:solidFill>
                  <a:srgbClr val="FFFFFF"/>
                </a:solidFill>
                <a:uFill>
                  <a:solidFill>
                    <a:srgbClr val="FFFFFF"/>
                  </a:solidFill>
                </a:uFill>
                <a:latin typeface="Arial"/>
                <a:ea typeface="Times New Roman"/>
              </a:rPr>
              <a:t>guanosinici</a:t>
            </a:r>
            <a:r>
              <a:rPr lang="it-IT" sz="1800" b="0" strike="noStrike" spc="-1" dirty="0">
                <a:solidFill>
                  <a:srgbClr val="FFFFFF"/>
                </a:solidFill>
                <a:uFill>
                  <a:solidFill>
                    <a:srgbClr val="FFFFFF"/>
                  </a:solidFill>
                </a:uFill>
                <a:latin typeface="Arial"/>
                <a:ea typeface="Times New Roman"/>
              </a:rPr>
              <a:t> del DNA.</a:t>
            </a:r>
            <a:endParaRPr lang="en-US" sz="1800" b="0" strike="noStrike" spc="-1" dirty="0">
              <a:solidFill>
                <a:srgbClr val="000000"/>
              </a:solidFill>
              <a:uFill>
                <a:solidFill>
                  <a:srgbClr val="FFFFFF"/>
                </a:solidFill>
              </a:uFill>
              <a:latin typeface="Times New Roman"/>
            </a:endParaRPr>
          </a:p>
          <a:p>
            <a:pPr algn="ctr">
              <a:lnSpc>
                <a:spcPct val="100000"/>
              </a:lnSpc>
            </a:pPr>
            <a:r>
              <a:rPr lang="it-IT" sz="1800" b="0" strike="noStrike" spc="-1" dirty="0">
                <a:solidFill>
                  <a:srgbClr val="FFFFFF"/>
                </a:solidFill>
                <a:uFill>
                  <a:solidFill>
                    <a:srgbClr val="FFFFFF"/>
                  </a:solidFill>
                </a:uFill>
                <a:latin typeface="Symbol"/>
                <a:ea typeface="Symbol"/>
              </a:rPr>
              <a:t></a:t>
            </a:r>
            <a:endParaRPr lang="en-US" sz="1800" b="0" strike="noStrike" spc="-1" dirty="0">
              <a:solidFill>
                <a:srgbClr val="000000"/>
              </a:solidFill>
              <a:uFill>
                <a:solidFill>
                  <a:srgbClr val="FFFFFF"/>
                </a:solidFill>
              </a:uFill>
              <a:latin typeface="Times New Roman"/>
            </a:endParaRPr>
          </a:p>
          <a:p>
            <a:pPr algn="ctr">
              <a:lnSpc>
                <a:spcPct val="100000"/>
              </a:lnSpc>
            </a:pPr>
            <a:r>
              <a:rPr lang="it-IT" sz="1800" b="0" strike="noStrike" spc="-1" dirty="0">
                <a:solidFill>
                  <a:srgbClr val="FFFFFF"/>
                </a:solidFill>
                <a:uFill>
                  <a:solidFill>
                    <a:srgbClr val="FFFFFF"/>
                  </a:solidFill>
                </a:uFill>
                <a:latin typeface="Arial"/>
                <a:ea typeface="Times New Roman"/>
              </a:rPr>
              <a:t>Arresto della sintesi di RNA DNA-dipendente.</a:t>
            </a:r>
            <a:endParaRPr lang="en-US" sz="1800" b="0" strike="noStrike" spc="-1" dirty="0">
              <a:solidFill>
                <a:srgbClr val="000000"/>
              </a:solidFill>
              <a:uFill>
                <a:solidFill>
                  <a:srgbClr val="FFFFFF"/>
                </a:solidFill>
              </a:uFill>
              <a:latin typeface="Times New Roman"/>
            </a:endParaRPr>
          </a:p>
          <a:p>
            <a:pPr algn="ctr">
              <a:lnSpc>
                <a:spcPct val="100000"/>
              </a:lnSpc>
            </a:pPr>
            <a:r>
              <a:rPr lang="it-IT" sz="1800" b="0" strike="noStrike" spc="-1" dirty="0">
                <a:solidFill>
                  <a:srgbClr val="FFFFFF"/>
                </a:solidFill>
                <a:uFill>
                  <a:solidFill>
                    <a:srgbClr val="FFFFFF"/>
                  </a:solidFill>
                </a:uFill>
                <a:latin typeface="Arial"/>
                <a:ea typeface="Times New Roman"/>
              </a:rPr>
              <a:t>Cross </a:t>
            </a:r>
            <a:r>
              <a:rPr lang="it-IT" sz="1800" b="0" strike="noStrike" spc="-1" dirty="0" err="1">
                <a:solidFill>
                  <a:srgbClr val="FFFFFF"/>
                </a:solidFill>
                <a:uFill>
                  <a:solidFill>
                    <a:srgbClr val="FFFFFF"/>
                  </a:solidFill>
                </a:uFill>
                <a:latin typeface="Arial"/>
                <a:ea typeface="Times New Roman"/>
              </a:rPr>
              <a:t>linking</a:t>
            </a:r>
            <a:r>
              <a:rPr lang="it-IT" sz="1800" b="0" strike="noStrike" spc="-1" dirty="0">
                <a:solidFill>
                  <a:srgbClr val="FFFFFF"/>
                </a:solidFill>
                <a:uFill>
                  <a:solidFill>
                    <a:srgbClr val="FFFFFF"/>
                  </a:solidFill>
                </a:uFill>
                <a:latin typeface="Arial"/>
                <a:ea typeface="Times New Roman"/>
              </a:rPr>
              <a:t> DNA-DNA e DNA-Proteine.</a:t>
            </a:r>
            <a:endParaRPr lang="en-US" sz="1800" b="0" strike="noStrike" spc="-1" dirty="0">
              <a:solidFill>
                <a:srgbClr val="000000"/>
              </a:solidFill>
              <a:uFill>
                <a:solidFill>
                  <a:srgbClr val="FFFFFF"/>
                </a:solidFill>
              </a:uFill>
              <a:latin typeface="Times New Roman"/>
            </a:endParaRPr>
          </a:p>
          <a:p>
            <a:pPr algn="ctr">
              <a:lnSpc>
                <a:spcPct val="100000"/>
              </a:lnSpc>
            </a:pPr>
            <a:r>
              <a:rPr lang="it-IT" sz="1800" b="0" strike="noStrike" spc="-1" dirty="0">
                <a:solidFill>
                  <a:srgbClr val="FFFFFF"/>
                </a:solidFill>
                <a:uFill>
                  <a:solidFill>
                    <a:srgbClr val="FFFFFF"/>
                  </a:solidFill>
                </a:uFill>
                <a:latin typeface="Arial"/>
                <a:ea typeface="Times New Roman"/>
              </a:rPr>
              <a:t>Inibizione delle </a:t>
            </a:r>
            <a:r>
              <a:rPr lang="it-IT" sz="1800" b="0" strike="noStrike" spc="-1" dirty="0" err="1">
                <a:solidFill>
                  <a:srgbClr val="FFFFFF"/>
                </a:solidFill>
                <a:uFill>
                  <a:solidFill>
                    <a:srgbClr val="FFFFFF"/>
                  </a:solidFill>
                </a:uFill>
                <a:latin typeface="Arial"/>
                <a:ea typeface="Times New Roman"/>
              </a:rPr>
              <a:t>topoisomerasi</a:t>
            </a:r>
            <a:r>
              <a:rPr lang="it-IT" sz="1800" b="0" strike="noStrike" spc="-1" dirty="0">
                <a:solidFill>
                  <a:srgbClr val="FFFFFF"/>
                </a:solidFill>
                <a:uFill>
                  <a:solidFill>
                    <a:srgbClr val="FFFFFF"/>
                  </a:solidFill>
                </a:uFill>
                <a:latin typeface="Arial"/>
                <a:ea typeface="Times New Roman"/>
              </a:rPr>
              <a:t> I e </a:t>
            </a:r>
            <a:r>
              <a:rPr lang="it-IT" sz="1800" b="0" strike="noStrike" spc="-1" dirty="0" err="1">
                <a:solidFill>
                  <a:srgbClr val="FFFFFF"/>
                </a:solidFill>
                <a:uFill>
                  <a:solidFill>
                    <a:srgbClr val="FFFFFF"/>
                  </a:solidFill>
                </a:uFill>
                <a:latin typeface="Arial"/>
                <a:ea typeface="Times New Roman"/>
              </a:rPr>
              <a:t>II</a:t>
            </a:r>
            <a:r>
              <a:rPr lang="it-IT" sz="1800" b="0" strike="noStrike" spc="-1" dirty="0">
                <a:solidFill>
                  <a:srgbClr val="FFFFFF"/>
                </a:solidFill>
                <a:uFill>
                  <a:solidFill>
                    <a:srgbClr val="FFFFFF"/>
                  </a:solidFill>
                </a:uFill>
                <a:latin typeface="Arial"/>
                <a:ea typeface="Times New Roman"/>
              </a:rPr>
              <a:t>.</a:t>
            </a:r>
            <a:endParaRPr lang="en-US" sz="1800" b="0" strike="noStrike" spc="-1" dirty="0">
              <a:solidFill>
                <a:srgbClr val="000000"/>
              </a:solidFill>
              <a:uFill>
                <a:solidFill>
                  <a:srgbClr val="FFFFFF"/>
                </a:solidFill>
              </a:uFill>
              <a:latin typeface="Times New Roman"/>
            </a:endParaRPr>
          </a:p>
          <a:p>
            <a:pPr algn="ctr">
              <a:lnSpc>
                <a:spcPct val="100000"/>
              </a:lnSpc>
            </a:pPr>
            <a:r>
              <a:rPr lang="it-IT" sz="1800" b="0" strike="noStrike" spc="-1" dirty="0">
                <a:solidFill>
                  <a:srgbClr val="FFFFFF"/>
                </a:solidFill>
                <a:uFill>
                  <a:solidFill>
                    <a:srgbClr val="FFFFFF"/>
                  </a:solidFill>
                </a:uFill>
                <a:latin typeface="Arial"/>
                <a:ea typeface="Times New Roman"/>
              </a:rPr>
              <a:t>Inibizione diretta della sintesi di  DNA.</a:t>
            </a:r>
            <a:endParaRPr lang="en-US" sz="1800" b="0" strike="noStrike" spc="-1" dirty="0">
              <a:solidFill>
                <a:srgbClr val="000000"/>
              </a:solidFill>
              <a:uFill>
                <a:solidFill>
                  <a:srgbClr val="FFFFFF"/>
                </a:solidFill>
              </a:uFill>
              <a:latin typeface="Times New Roman"/>
            </a:endParaRPr>
          </a:p>
          <a:p>
            <a:pPr algn="ctr">
              <a:lnSpc>
                <a:spcPct val="100000"/>
              </a:lnSpc>
            </a:pPr>
            <a:r>
              <a:rPr lang="it-IT" sz="1800" b="0" strike="noStrike" spc="-1" dirty="0">
                <a:solidFill>
                  <a:srgbClr val="FFFFFF"/>
                </a:solidFill>
                <a:uFill>
                  <a:solidFill>
                    <a:srgbClr val="FFFFFF"/>
                  </a:solidFill>
                </a:uFill>
                <a:latin typeface="Arial"/>
                <a:ea typeface="Times New Roman"/>
              </a:rPr>
              <a:t>(alte concentrazioni)</a:t>
            </a:r>
            <a:endParaRPr lang="en-US" sz="1800" b="0" strike="noStrike" spc="-1" dirty="0">
              <a:solidFill>
                <a:srgbClr val="000000"/>
              </a:solidFill>
              <a:uFill>
                <a:solidFill>
                  <a:srgbClr val="FFFFFF"/>
                </a:solidFill>
              </a:uFill>
              <a:latin typeface="Times New Roman"/>
            </a:endParaRPr>
          </a:p>
          <a:p>
            <a:pPr algn="ctr">
              <a:lnSpc>
                <a:spcPct val="100000"/>
              </a:lnSpc>
            </a:pPr>
            <a:endParaRPr lang="en-US" sz="1800" b="0" strike="noStrike" spc="-1" dirty="0">
              <a:solidFill>
                <a:srgbClr val="000000"/>
              </a:solidFill>
              <a:uFill>
                <a:solidFill>
                  <a:srgbClr val="FFFFFF"/>
                </a:solidFill>
              </a:uFill>
              <a:latin typeface="Times New Roman"/>
            </a:endParaRPr>
          </a:p>
          <a:p>
            <a:pPr algn="ctr">
              <a:lnSpc>
                <a:spcPct val="100000"/>
              </a:lnSpc>
            </a:pPr>
            <a:endParaRPr lang="en-US" sz="1800" b="0" strike="noStrike" spc="-1" dirty="0">
              <a:solidFill>
                <a:srgbClr val="000000"/>
              </a:solidFill>
              <a:uFill>
                <a:solidFill>
                  <a:srgbClr val="FFFFFF"/>
                </a:solidFill>
              </a:uFill>
              <a:latin typeface="Times New Roman"/>
            </a:endParaRPr>
          </a:p>
          <a:p>
            <a:pPr algn="ctr">
              <a:lnSpc>
                <a:spcPct val="100000"/>
              </a:lnSpc>
            </a:pPr>
            <a:r>
              <a:rPr lang="it-IT" sz="1800" b="1" u="sng" strike="noStrike" spc="-1" dirty="0">
                <a:solidFill>
                  <a:srgbClr val="FFFFFF"/>
                </a:solidFill>
                <a:uFill>
                  <a:solidFill>
                    <a:srgbClr val="FFFFFF"/>
                  </a:solidFill>
                </a:uFill>
                <a:latin typeface="Arial"/>
                <a:ea typeface="Times New Roman"/>
              </a:rPr>
              <a:t>FARMACOCINETICA</a:t>
            </a:r>
            <a:endParaRPr lang="en-US" sz="1800" b="0" strike="noStrike" spc="-1" dirty="0">
              <a:solidFill>
                <a:srgbClr val="000000"/>
              </a:solidFill>
              <a:uFill>
                <a:solidFill>
                  <a:srgbClr val="FFFFFF"/>
                </a:solidFill>
              </a:uFill>
              <a:latin typeface="Times New Roman"/>
            </a:endParaRPr>
          </a:p>
          <a:p>
            <a:pPr>
              <a:lnSpc>
                <a:spcPct val="100000"/>
              </a:lnSpc>
            </a:pPr>
            <a:endParaRPr lang="en-US" sz="1800" b="0" strike="noStrike" spc="-1" dirty="0">
              <a:solidFill>
                <a:srgbClr val="000000"/>
              </a:solidFill>
              <a:uFill>
                <a:solidFill>
                  <a:srgbClr val="FFFFFF"/>
                </a:solidFill>
              </a:uFill>
              <a:latin typeface="Times New Roman"/>
            </a:endParaRPr>
          </a:p>
          <a:p>
            <a:pPr>
              <a:lnSpc>
                <a:spcPct val="100000"/>
              </a:lnSpc>
            </a:pPr>
            <a:r>
              <a:rPr lang="it-IT" sz="1800" b="1" strike="noStrike" spc="-1" dirty="0">
                <a:solidFill>
                  <a:srgbClr val="FFFFFF"/>
                </a:solidFill>
                <a:uFill>
                  <a:solidFill>
                    <a:srgbClr val="FFFFFF"/>
                  </a:solidFill>
                </a:uFill>
                <a:latin typeface="Arial"/>
                <a:ea typeface="Times New Roman"/>
              </a:rPr>
              <a:t>SOMMINISTRAZIONE</a:t>
            </a:r>
            <a:r>
              <a:rPr lang="it-IT" sz="1600" b="1" strike="noStrike" spc="-1" dirty="0">
                <a:solidFill>
                  <a:srgbClr val="FFFFFF"/>
                </a:solidFill>
                <a:uFill>
                  <a:solidFill>
                    <a:srgbClr val="FFFFFF"/>
                  </a:solidFill>
                </a:uFill>
                <a:latin typeface="Arial"/>
                <a:ea typeface="Times New Roman"/>
              </a:rPr>
              <a:t>		</a:t>
            </a:r>
            <a:r>
              <a:rPr lang="it-IT" sz="1600" b="0" strike="noStrike" spc="-1" dirty="0">
                <a:solidFill>
                  <a:srgbClr val="FFFFFF"/>
                </a:solidFill>
                <a:uFill>
                  <a:solidFill>
                    <a:srgbClr val="FFFFFF"/>
                  </a:solidFill>
                </a:uFill>
                <a:latin typeface="Arial"/>
                <a:ea typeface="Times New Roman"/>
              </a:rPr>
              <a:t>endovena</a:t>
            </a:r>
            <a:endParaRPr lang="en-US" sz="1600" b="0" strike="noStrike" spc="-1" dirty="0">
              <a:solidFill>
                <a:srgbClr val="000000"/>
              </a:solidFill>
              <a:uFill>
                <a:solidFill>
                  <a:srgbClr val="FFFFFF"/>
                </a:solidFill>
              </a:uFill>
              <a:latin typeface="Times New Roman"/>
            </a:endParaRPr>
          </a:p>
          <a:p>
            <a:pPr>
              <a:lnSpc>
                <a:spcPct val="100000"/>
              </a:lnSpc>
            </a:pPr>
            <a:endParaRPr lang="en-US" sz="1600" b="0" strike="noStrike" spc="-1" dirty="0">
              <a:solidFill>
                <a:srgbClr val="000000"/>
              </a:solidFill>
              <a:uFill>
                <a:solidFill>
                  <a:srgbClr val="FFFFFF"/>
                </a:solidFill>
              </a:uFill>
              <a:latin typeface="Times New Roman"/>
            </a:endParaRPr>
          </a:p>
          <a:p>
            <a:pPr>
              <a:lnSpc>
                <a:spcPct val="100000"/>
              </a:lnSpc>
            </a:pPr>
            <a:r>
              <a:rPr lang="it-IT" sz="1800" b="1" strike="noStrike" spc="-1" dirty="0">
                <a:solidFill>
                  <a:srgbClr val="FFFFFF"/>
                </a:solidFill>
                <a:uFill>
                  <a:solidFill>
                    <a:srgbClr val="FFFFFF"/>
                  </a:solidFill>
                </a:uFill>
                <a:latin typeface="Arial"/>
                <a:ea typeface="Times New Roman"/>
              </a:rPr>
              <a:t>DISTRIBUZIONE	</a:t>
            </a:r>
            <a:r>
              <a:rPr lang="it-IT" sz="1600" b="1" strike="noStrike" spc="-1" dirty="0">
                <a:solidFill>
                  <a:srgbClr val="FFFFFF"/>
                </a:solidFill>
                <a:uFill>
                  <a:solidFill>
                    <a:srgbClr val="FFFFFF"/>
                  </a:solidFill>
                </a:uFill>
                <a:latin typeface="Arial"/>
                <a:ea typeface="Times New Roman"/>
              </a:rPr>
              <a:t>	</a:t>
            </a:r>
            <a:r>
              <a:rPr lang="it-IT" sz="1600" b="0" strike="noStrike" spc="-1" dirty="0">
                <a:solidFill>
                  <a:srgbClr val="FFFFFF"/>
                </a:solidFill>
                <a:uFill>
                  <a:solidFill>
                    <a:srgbClr val="FFFFFF"/>
                  </a:solidFill>
                </a:uFill>
                <a:latin typeface="Arial"/>
                <a:ea typeface="Times New Roman"/>
              </a:rPr>
              <a:t>Legame proteico: alto</a:t>
            </a:r>
            <a:endParaRPr lang="en-US" sz="1600" b="0" strike="noStrike" spc="-1" dirty="0">
              <a:solidFill>
                <a:srgbClr val="000000"/>
              </a:solidFill>
              <a:uFill>
                <a:solidFill>
                  <a:srgbClr val="FFFFFF"/>
                </a:solidFill>
              </a:uFill>
              <a:latin typeface="Times New Roman"/>
            </a:endParaRPr>
          </a:p>
          <a:p>
            <a:pPr>
              <a:lnSpc>
                <a:spcPct val="100000"/>
              </a:lnSpc>
            </a:pPr>
            <a:r>
              <a:rPr lang="it-IT" sz="1600" b="0" strike="noStrike" spc="-1" dirty="0">
                <a:solidFill>
                  <a:srgbClr val="FFFFFF"/>
                </a:solidFill>
                <a:uFill>
                  <a:solidFill>
                    <a:srgbClr val="FFFFFF"/>
                  </a:solidFill>
                </a:uFill>
                <a:latin typeface="Arial"/>
                <a:ea typeface="Times New Roman"/>
              </a:rPr>
              <a:t>				Non passa la barriera EE</a:t>
            </a:r>
            <a:endParaRPr lang="en-US" sz="1600" b="0" strike="noStrike" spc="-1" dirty="0">
              <a:solidFill>
                <a:srgbClr val="000000"/>
              </a:solidFill>
              <a:uFill>
                <a:solidFill>
                  <a:srgbClr val="FFFFFF"/>
                </a:solidFill>
              </a:uFill>
              <a:latin typeface="Times New Roman"/>
            </a:endParaRPr>
          </a:p>
          <a:p>
            <a:pPr>
              <a:lnSpc>
                <a:spcPct val="100000"/>
              </a:lnSpc>
            </a:pPr>
            <a:r>
              <a:rPr lang="it-IT" sz="1600" b="0" strike="noStrike" spc="-1" dirty="0">
                <a:solidFill>
                  <a:srgbClr val="FFFFFF"/>
                </a:solidFill>
                <a:uFill>
                  <a:solidFill>
                    <a:srgbClr val="FFFFFF"/>
                  </a:solidFill>
                </a:uFill>
                <a:latin typeface="Arial"/>
                <a:ea typeface="Times New Roman"/>
              </a:rPr>
              <a:t>				Emivita plasmatica: 36ore</a:t>
            </a:r>
            <a:endParaRPr lang="en-US" sz="1600" b="0" strike="noStrike" spc="-1" dirty="0">
              <a:solidFill>
                <a:srgbClr val="000000"/>
              </a:solidFill>
              <a:uFill>
                <a:solidFill>
                  <a:srgbClr val="FFFFFF"/>
                </a:solidFill>
              </a:uFill>
              <a:latin typeface="Times New Roman"/>
            </a:endParaRPr>
          </a:p>
          <a:p>
            <a:pPr indent="448920">
              <a:lnSpc>
                <a:spcPct val="100000"/>
              </a:lnSpc>
              <a:buClr>
                <a:srgbClr val="FFFFFF"/>
              </a:buClr>
              <a:buFont typeface="Arial"/>
              <a:buChar char="•"/>
            </a:pPr>
            <a:r>
              <a:rPr lang="it-IT" sz="1800" b="1" strike="noStrike" spc="-1" dirty="0">
                <a:solidFill>
                  <a:srgbClr val="FFFFFF"/>
                </a:solidFill>
                <a:uFill>
                  <a:solidFill>
                    <a:srgbClr val="FFFFFF"/>
                  </a:solidFill>
                </a:uFill>
                <a:latin typeface="Arial"/>
                <a:ea typeface="Times New Roman"/>
              </a:rPr>
              <a:t>ELIMINAZIONE</a:t>
            </a:r>
            <a:r>
              <a:rPr lang="it-IT" sz="1600" b="1" strike="noStrike" spc="-1" dirty="0">
                <a:solidFill>
                  <a:srgbClr val="FFFFFF"/>
                </a:solidFill>
                <a:uFill>
                  <a:solidFill>
                    <a:srgbClr val="FFFFFF"/>
                  </a:solidFill>
                </a:uFill>
                <a:latin typeface="Arial"/>
                <a:ea typeface="Times New Roman"/>
              </a:rPr>
              <a:t>		</a:t>
            </a:r>
            <a:r>
              <a:rPr lang="it-IT" sz="1600" b="0" strike="noStrike" spc="-1" dirty="0">
                <a:solidFill>
                  <a:srgbClr val="FFFFFF"/>
                </a:solidFill>
                <a:uFill>
                  <a:solidFill>
                    <a:srgbClr val="FFFFFF"/>
                  </a:solidFill>
                </a:uFill>
                <a:latin typeface="Arial"/>
                <a:ea typeface="Times New Roman"/>
              </a:rPr>
              <a:t>Biliare (fecale) 50%    Urinaria 10-20%</a:t>
            </a:r>
            <a:endParaRPr lang="en-US" sz="1600" b="0" strike="noStrike" spc="-1" dirty="0">
              <a:solidFill>
                <a:srgbClr val="000000"/>
              </a:solidFill>
              <a:uFill>
                <a:solidFill>
                  <a:srgbClr val="FFFFFF"/>
                </a:solidFill>
              </a:uFill>
              <a:latin typeface="Times New Roman"/>
            </a:endParaRPr>
          </a:p>
        </p:txBody>
      </p:sp>
      <p:sp>
        <p:nvSpPr>
          <p:cNvPr id="354" name="CustomShape 2"/>
          <p:cNvSpPr/>
          <p:nvPr/>
        </p:nvSpPr>
        <p:spPr>
          <a:xfrm>
            <a:off x="2622600" y="189000"/>
            <a:ext cx="4551480" cy="763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0" strike="noStrike" spc="-1">
                <a:solidFill>
                  <a:srgbClr val="FFFFFF"/>
                </a:solidFill>
                <a:uFill>
                  <a:solidFill>
                    <a:srgbClr val="FFFFFF"/>
                  </a:solidFill>
                </a:uFill>
                <a:latin typeface="Verdana"/>
                <a:ea typeface="Arial"/>
              </a:rPr>
              <a:t>ACTINOMICINA D</a:t>
            </a:r>
            <a:endParaRPr lang="en-US" sz="2800" b="0" strike="noStrike" spc="-1">
              <a:solidFill>
                <a:srgbClr val="000000"/>
              </a:solidFill>
              <a:uFill>
                <a:solidFill>
                  <a:srgbClr val="FFFFFF"/>
                </a:solidFill>
              </a:uFill>
              <a:latin typeface="Times New Roman"/>
            </a:endParaRPr>
          </a:p>
          <a:p>
            <a:pPr algn="ctr">
              <a:lnSpc>
                <a:spcPct val="100000"/>
              </a:lnSpc>
            </a:pPr>
            <a:r>
              <a:rPr lang="it-IT" sz="1600" b="0" strike="noStrike" spc="-1">
                <a:solidFill>
                  <a:srgbClr val="FFFFFF"/>
                </a:solidFill>
                <a:uFill>
                  <a:solidFill>
                    <a:srgbClr val="FFFFFF"/>
                  </a:solidFill>
                </a:uFill>
                <a:latin typeface="Verdana"/>
                <a:ea typeface="Arial"/>
              </a:rPr>
              <a:t>(Streptomyces parvulus)</a:t>
            </a:r>
            <a:endParaRPr lang="en-US" sz="1600" b="0" strike="noStrike" spc="-1">
              <a:solidFill>
                <a:srgbClr val="000000"/>
              </a:solidFill>
              <a:uFill>
                <a:solidFill>
                  <a:srgbClr val="FFFFFF"/>
                </a:solidFill>
              </a:uFill>
              <a:latin typeface="Times New Roman"/>
            </a:endParaRPr>
          </a:p>
        </p:txBody>
      </p:sp>
      <p:sp>
        <p:nvSpPr>
          <p:cNvPr id="355" name="Line 3"/>
          <p:cNvSpPr/>
          <p:nvPr/>
        </p:nvSpPr>
        <p:spPr>
          <a:xfrm>
            <a:off x="966960" y="105264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ustomShape 1"/>
          <p:cNvSpPr/>
          <p:nvPr/>
        </p:nvSpPr>
        <p:spPr>
          <a:xfrm>
            <a:off x="2622600" y="189000"/>
            <a:ext cx="4551480" cy="763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0" strike="noStrike" spc="-1">
                <a:solidFill>
                  <a:srgbClr val="FFFFFF"/>
                </a:solidFill>
                <a:uFill>
                  <a:solidFill>
                    <a:srgbClr val="FFFFFF"/>
                  </a:solidFill>
                </a:uFill>
                <a:latin typeface="Verdana"/>
                <a:ea typeface="Arial"/>
              </a:rPr>
              <a:t>ACTINOMICINA D</a:t>
            </a:r>
            <a:endParaRPr lang="en-US" sz="2800" b="0" strike="noStrike" spc="-1">
              <a:solidFill>
                <a:srgbClr val="000000"/>
              </a:solidFill>
              <a:uFill>
                <a:solidFill>
                  <a:srgbClr val="FFFFFF"/>
                </a:solidFill>
              </a:uFill>
              <a:latin typeface="Times New Roman"/>
            </a:endParaRPr>
          </a:p>
          <a:p>
            <a:pPr algn="ctr">
              <a:lnSpc>
                <a:spcPct val="100000"/>
              </a:lnSpc>
            </a:pPr>
            <a:r>
              <a:rPr lang="it-IT" sz="1600" b="0" strike="noStrike" spc="-1">
                <a:solidFill>
                  <a:srgbClr val="FFFFFF"/>
                </a:solidFill>
                <a:uFill>
                  <a:solidFill>
                    <a:srgbClr val="FFFFFF"/>
                  </a:solidFill>
                </a:uFill>
                <a:latin typeface="Verdana"/>
                <a:ea typeface="Arial"/>
              </a:rPr>
              <a:t>(Streptomyces parvulus)</a:t>
            </a:r>
            <a:endParaRPr lang="en-US" sz="1600" b="0" strike="noStrike" spc="-1">
              <a:solidFill>
                <a:srgbClr val="000000"/>
              </a:solidFill>
              <a:uFill>
                <a:solidFill>
                  <a:srgbClr val="FFFFFF"/>
                </a:solidFill>
              </a:uFill>
              <a:latin typeface="Times New Roman"/>
            </a:endParaRPr>
          </a:p>
        </p:txBody>
      </p:sp>
      <p:sp>
        <p:nvSpPr>
          <p:cNvPr id="357" name="Line 2"/>
          <p:cNvSpPr/>
          <p:nvPr/>
        </p:nvSpPr>
        <p:spPr>
          <a:xfrm>
            <a:off x="966960" y="105264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58" name="CustomShape 3"/>
          <p:cNvSpPr/>
          <p:nvPr/>
        </p:nvSpPr>
        <p:spPr>
          <a:xfrm>
            <a:off x="1974960" y="3213000"/>
            <a:ext cx="6276960" cy="3261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0" strike="noStrike" spc="-1">
                <a:solidFill>
                  <a:srgbClr val="CCEEDF"/>
                </a:solidFill>
                <a:uFill>
                  <a:solidFill>
                    <a:srgbClr val="FFFFFF"/>
                  </a:solidFill>
                </a:uFill>
                <a:latin typeface="Arial"/>
                <a:ea typeface="Times New Roman"/>
              </a:rPr>
              <a:t>TOSSICITA’</a:t>
            </a:r>
            <a:endParaRPr lang="en-US" sz="2000" b="0" strike="noStrike" spc="-1">
              <a:solidFill>
                <a:srgbClr val="000000"/>
              </a:solidFill>
              <a:uFill>
                <a:solidFill>
                  <a:srgbClr val="FFFFFF"/>
                </a:solidFill>
              </a:uFill>
              <a:latin typeface="Times New Roman"/>
            </a:endParaRPr>
          </a:p>
          <a:p>
            <a:pPr algn="ctr">
              <a:lnSpc>
                <a:spcPct val="100000"/>
              </a:lnSpc>
            </a:pPr>
            <a:r>
              <a:rPr lang="it-IT" sz="800" b="0" strike="noStrike" spc="-1">
                <a:solidFill>
                  <a:srgbClr val="CCEEDF"/>
                </a:solidFill>
                <a:uFill>
                  <a:solidFill>
                    <a:srgbClr val="FFFFFF"/>
                  </a:solidFill>
                </a:uFill>
                <a:latin typeface="Arial"/>
                <a:ea typeface="Times New Roman"/>
              </a:rPr>
              <a:t> </a:t>
            </a:r>
            <a:endParaRPr lang="en-US" sz="8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CCEEDF"/>
                </a:solidFill>
                <a:uFill>
                  <a:solidFill>
                    <a:srgbClr val="FFFFFF"/>
                  </a:solidFill>
                </a:uFill>
                <a:latin typeface="Arial"/>
                <a:ea typeface="Times New Roman"/>
              </a:rPr>
              <a:t>Tossicità gastroenterica</a:t>
            </a:r>
            <a:endParaRPr lang="en-US" sz="20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CCEEDF"/>
                </a:solidFill>
                <a:uFill>
                  <a:solidFill>
                    <a:srgbClr val="FFFFFF"/>
                  </a:solidFill>
                </a:uFill>
                <a:latin typeface="Arial"/>
              </a:rPr>
              <a:t>Nausea, Vomito, Anoressia, Epatopatia</a:t>
            </a:r>
            <a:endParaRPr lang="en-US" sz="1600" b="0" strike="noStrike" spc="-1">
              <a:solidFill>
                <a:srgbClr val="000000"/>
              </a:solidFill>
              <a:uFill>
                <a:solidFill>
                  <a:srgbClr val="FFFFFF"/>
                </a:solidFill>
              </a:uFill>
              <a:latin typeface="Times New Roman"/>
            </a:endParaRPr>
          </a:p>
          <a:p>
            <a:pPr algn="ctr">
              <a:lnSpc>
                <a:spcPct val="100000"/>
              </a:lnSpc>
            </a:pPr>
            <a:r>
              <a:rPr lang="it-IT" sz="800" b="0" strike="noStrike" spc="-1">
                <a:solidFill>
                  <a:srgbClr val="CCEEDF"/>
                </a:solidFill>
                <a:uFill>
                  <a:solidFill>
                    <a:srgbClr val="FFFFFF"/>
                  </a:solidFill>
                </a:uFill>
                <a:latin typeface="Arial"/>
                <a:ea typeface="Times New Roman"/>
              </a:rPr>
              <a:t> </a:t>
            </a:r>
            <a:endParaRPr lang="en-US" sz="8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CCEEDF"/>
                </a:solidFill>
                <a:uFill>
                  <a:solidFill>
                    <a:srgbClr val="FFFFFF"/>
                  </a:solidFill>
                </a:uFill>
                <a:latin typeface="Arial"/>
                <a:ea typeface="Times New Roman"/>
              </a:rPr>
              <a:t>Stomatite</a:t>
            </a:r>
            <a:endParaRPr lang="en-US" sz="2000" b="0" strike="noStrike" spc="-1">
              <a:solidFill>
                <a:srgbClr val="000000"/>
              </a:solidFill>
              <a:uFill>
                <a:solidFill>
                  <a:srgbClr val="FFFFFF"/>
                </a:solidFill>
              </a:uFill>
              <a:latin typeface="Times New Roman"/>
            </a:endParaRPr>
          </a:p>
          <a:p>
            <a:pPr algn="ctr">
              <a:lnSpc>
                <a:spcPct val="100000"/>
              </a:lnSpc>
            </a:pPr>
            <a:r>
              <a:rPr lang="it-IT" sz="800" b="0" strike="noStrike" spc="-1">
                <a:solidFill>
                  <a:srgbClr val="CCEEDF"/>
                </a:solidFill>
                <a:uFill>
                  <a:solidFill>
                    <a:srgbClr val="FFFFFF"/>
                  </a:solidFill>
                </a:uFill>
                <a:latin typeface="Arial"/>
                <a:ea typeface="Times New Roman"/>
              </a:rPr>
              <a:t> </a:t>
            </a:r>
            <a:endParaRPr lang="en-US" sz="8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CCEEDF"/>
                </a:solidFill>
                <a:uFill>
                  <a:solidFill>
                    <a:srgbClr val="FFFFFF"/>
                  </a:solidFill>
                </a:uFill>
                <a:latin typeface="Arial"/>
              </a:rPr>
              <a:t>Tossicità ematologica</a:t>
            </a:r>
            <a:endParaRPr lang="en-US" sz="20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CCEEDF"/>
                </a:solidFill>
                <a:uFill>
                  <a:solidFill>
                    <a:srgbClr val="FFFFFF"/>
                  </a:solidFill>
                </a:uFill>
                <a:latin typeface="Arial"/>
              </a:rPr>
              <a:t>Piastrinopenia, Leucopenia</a:t>
            </a:r>
            <a:endParaRPr lang="en-US" sz="1600" b="0" strike="noStrike" spc="-1">
              <a:solidFill>
                <a:srgbClr val="000000"/>
              </a:solidFill>
              <a:uFill>
                <a:solidFill>
                  <a:srgbClr val="FFFFFF"/>
                </a:solidFill>
              </a:uFill>
              <a:latin typeface="Times New Roman"/>
            </a:endParaRPr>
          </a:p>
          <a:p>
            <a:pPr algn="ctr">
              <a:lnSpc>
                <a:spcPct val="100000"/>
              </a:lnSpc>
            </a:pPr>
            <a:r>
              <a:rPr lang="it-IT" sz="800" b="0" strike="noStrike" spc="-1">
                <a:solidFill>
                  <a:srgbClr val="CCEEDF"/>
                </a:solidFill>
                <a:uFill>
                  <a:solidFill>
                    <a:srgbClr val="FFFFFF"/>
                  </a:solidFill>
                </a:uFill>
                <a:latin typeface="Arial"/>
                <a:ea typeface="Times New Roman"/>
              </a:rPr>
              <a:t> </a:t>
            </a:r>
            <a:endParaRPr lang="en-US" sz="8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CCEEDF"/>
                </a:solidFill>
                <a:uFill>
                  <a:solidFill>
                    <a:srgbClr val="FFFFFF"/>
                  </a:solidFill>
                </a:uFill>
                <a:latin typeface="Arial"/>
                <a:ea typeface="Times New Roman"/>
              </a:rPr>
              <a:t>Alopecia</a:t>
            </a:r>
            <a:endParaRPr lang="en-US" sz="2000" b="0" strike="noStrike" spc="-1">
              <a:solidFill>
                <a:srgbClr val="000000"/>
              </a:solidFill>
              <a:uFill>
                <a:solidFill>
                  <a:srgbClr val="FFFFFF"/>
                </a:solidFill>
              </a:uFill>
              <a:latin typeface="Times New Roman"/>
            </a:endParaRPr>
          </a:p>
          <a:p>
            <a:pPr algn="ctr">
              <a:lnSpc>
                <a:spcPct val="100000"/>
              </a:lnSpc>
            </a:pPr>
            <a:r>
              <a:rPr lang="it-IT" sz="800" b="0" strike="noStrike" spc="-1">
                <a:solidFill>
                  <a:srgbClr val="CCEEDF"/>
                </a:solidFill>
                <a:uFill>
                  <a:solidFill>
                    <a:srgbClr val="FFFFFF"/>
                  </a:solidFill>
                </a:uFill>
                <a:latin typeface="Arial"/>
                <a:ea typeface="Times New Roman"/>
              </a:rPr>
              <a:t> </a:t>
            </a:r>
            <a:endParaRPr lang="en-US" sz="8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CCEEDF"/>
                </a:solidFill>
                <a:uFill>
                  <a:solidFill>
                    <a:srgbClr val="FFFFFF"/>
                  </a:solidFill>
                </a:uFill>
                <a:latin typeface="Arial"/>
                <a:ea typeface="Times New Roman"/>
              </a:rPr>
              <a:t>Tossicità ritardata da radiazioni</a:t>
            </a:r>
            <a:endParaRPr lang="en-US" sz="2000" b="0" strike="noStrike" spc="-1">
              <a:solidFill>
                <a:srgbClr val="000000"/>
              </a:solidFill>
              <a:uFill>
                <a:solidFill>
                  <a:srgbClr val="FFFFFF"/>
                </a:solidFill>
              </a:uFill>
              <a:latin typeface="Times New Roman"/>
            </a:endParaRPr>
          </a:p>
          <a:p>
            <a:pPr algn="ctr">
              <a:lnSpc>
                <a:spcPct val="100000"/>
              </a:lnSpc>
            </a:pPr>
            <a:r>
              <a:rPr lang="it-IT" sz="1600" b="0" strike="noStrike" spc="-1">
                <a:solidFill>
                  <a:srgbClr val="CCEEDF"/>
                </a:solidFill>
                <a:uFill>
                  <a:solidFill>
                    <a:srgbClr val="FFFFFF"/>
                  </a:solidFill>
                </a:uFill>
                <a:latin typeface="Arial"/>
                <a:ea typeface="Times New Roman"/>
              </a:rPr>
              <a:t>(“Fenomeno di richiamo”)</a:t>
            </a:r>
            <a:endParaRPr lang="en-US" sz="1600" b="0" strike="noStrike" spc="-1">
              <a:solidFill>
                <a:srgbClr val="000000"/>
              </a:solidFill>
              <a:uFill>
                <a:solidFill>
                  <a:srgbClr val="FFFFFF"/>
                </a:solidFill>
              </a:uFill>
              <a:latin typeface="Times New Roman"/>
            </a:endParaRPr>
          </a:p>
        </p:txBody>
      </p:sp>
      <p:sp>
        <p:nvSpPr>
          <p:cNvPr id="359" name="CustomShape 4"/>
          <p:cNvSpPr/>
          <p:nvPr/>
        </p:nvSpPr>
        <p:spPr>
          <a:xfrm>
            <a:off x="681120" y="1197000"/>
            <a:ext cx="8854920" cy="1922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0" strike="noStrike" spc="-1">
                <a:solidFill>
                  <a:srgbClr val="FFFFFF"/>
                </a:solidFill>
                <a:uFill>
                  <a:solidFill>
                    <a:srgbClr val="FFFFFF"/>
                  </a:solidFill>
                </a:uFill>
                <a:latin typeface="Arial"/>
                <a:ea typeface="Times New Roman"/>
              </a:rPr>
              <a:t>INDICAZIONI</a:t>
            </a:r>
            <a:endParaRPr lang="en-US" sz="2000" b="0" strike="noStrike" spc="-1">
              <a:solidFill>
                <a:srgbClr val="000000"/>
              </a:solidFill>
              <a:uFill>
                <a:solidFill>
                  <a:srgbClr val="FFFFFF"/>
                </a:solidFill>
              </a:uFill>
              <a:latin typeface="Times New Roman"/>
            </a:endParaRPr>
          </a:p>
          <a:p>
            <a:pPr algn="ctr">
              <a:lnSpc>
                <a:spcPct val="100000"/>
              </a:lnSpc>
            </a:pPr>
            <a:r>
              <a:rPr lang="it-IT" sz="1400" b="0" strike="noStrike" spc="-1">
                <a:solidFill>
                  <a:srgbClr val="FFFFFF"/>
                </a:solidFill>
                <a:uFill>
                  <a:solidFill>
                    <a:srgbClr val="FFFFFF"/>
                  </a:solidFill>
                </a:uFill>
                <a:latin typeface="Arial"/>
                <a:ea typeface="Times New Roman"/>
              </a:rPr>
              <a:t> </a:t>
            </a:r>
            <a:endParaRPr lang="en-US" sz="1400" b="0" strike="noStrike" spc="-1">
              <a:solidFill>
                <a:srgbClr val="000000"/>
              </a:solidFill>
              <a:uFill>
                <a:solidFill>
                  <a:srgbClr val="FFFFFF"/>
                </a:solidFill>
              </a:uFill>
              <a:latin typeface="Times New Roman"/>
            </a:endParaRPr>
          </a:p>
          <a:p>
            <a:pPr algn="ctr">
              <a:lnSpc>
                <a:spcPct val="100000"/>
              </a:lnSpc>
            </a:pPr>
            <a:r>
              <a:rPr lang="it-IT" sz="2000" b="1" u="sng" strike="noStrike" spc="-1">
                <a:solidFill>
                  <a:srgbClr val="FFFFFF"/>
                </a:solidFill>
                <a:uFill>
                  <a:solidFill>
                    <a:srgbClr val="FFFFFF"/>
                  </a:solidFill>
                </a:uFill>
                <a:latin typeface="Arial"/>
                <a:ea typeface="Times New Roman"/>
              </a:rPr>
              <a:t>Tumore di Wilms </a:t>
            </a:r>
            <a:r>
              <a:rPr lang="it-IT" sz="2000" b="1" strike="noStrike" spc="-1">
                <a:solidFill>
                  <a:srgbClr val="FFFFFF"/>
                </a:solidFill>
                <a:uFill>
                  <a:solidFill>
                    <a:srgbClr val="FFFFFF"/>
                  </a:solidFill>
                </a:uFill>
                <a:latin typeface="Arial"/>
                <a:ea typeface="Times New Roman"/>
              </a:rPr>
              <a:t>    Rabdomiosarcoma</a:t>
            </a:r>
            <a:endParaRPr lang="en-US" sz="20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FFFFFF"/>
                </a:solidFill>
                <a:uFill>
                  <a:solidFill>
                    <a:srgbClr val="FFFFFF"/>
                  </a:solidFill>
                </a:uFill>
                <a:latin typeface="Arial"/>
                <a:ea typeface="Arial"/>
              </a:rPr>
              <a:t>Sarcoma di Ewing    Coriocarcinoma</a:t>
            </a:r>
            <a:endParaRPr lang="en-US" sz="2000" b="0" strike="noStrike" spc="-1">
              <a:solidFill>
                <a:srgbClr val="000000"/>
              </a:solidFill>
              <a:uFill>
                <a:solidFill>
                  <a:srgbClr val="FFFFFF"/>
                </a:solidFill>
              </a:uFill>
              <a:latin typeface="Times New Roman"/>
            </a:endParaRPr>
          </a:p>
          <a:p>
            <a:pPr algn="ctr">
              <a:lnSpc>
                <a:spcPct val="100000"/>
              </a:lnSpc>
            </a:pPr>
            <a:r>
              <a:rPr lang="it-IT" sz="800" b="1" strike="noStrike" spc="-1">
                <a:solidFill>
                  <a:srgbClr val="FFFFFF"/>
                </a:solidFill>
                <a:uFill>
                  <a:solidFill>
                    <a:srgbClr val="FFFFFF"/>
                  </a:solidFill>
                </a:uFill>
                <a:latin typeface="Arial"/>
                <a:ea typeface="Times New Roman"/>
              </a:rPr>
              <a:t> </a:t>
            </a:r>
            <a:endParaRPr lang="en-US" sz="8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FFFFFF"/>
                </a:solidFill>
                <a:uFill>
                  <a:solidFill>
                    <a:srgbClr val="FFFFFF"/>
                  </a:solidFill>
                </a:uFill>
                <a:latin typeface="Arial"/>
                <a:ea typeface="Arial"/>
              </a:rPr>
              <a:t>Carcinoma testicolare non seminomatoso metastatico</a:t>
            </a:r>
            <a:endParaRPr lang="en-US" sz="20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Arial"/>
                <a:ea typeface="Times New Roman"/>
              </a:rPr>
              <a:t> (in associazione con Ciclofosfamide, Bleomicina, Vinblastina e Cisplatino)</a:t>
            </a:r>
            <a:endParaRPr lang="en-US" sz="1800" b="0" strike="noStrike" spc="-1">
              <a:solidFill>
                <a:srgbClr val="000000"/>
              </a:solidFill>
              <a:uFill>
                <a:solidFill>
                  <a:srgbClr val="FFFFFF"/>
                </a:solidFill>
              </a:uFill>
              <a:latin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121858" name="Picture 2" descr="http://slideplayer.it/slide/4867570/15/images/44/Inibitori+delle+Topoisomerasi+I+e+II.jpg"/>
          <p:cNvPicPr>
            <a:picLocks noChangeAspect="1" noChangeArrowheads="1"/>
          </p:cNvPicPr>
          <p:nvPr/>
        </p:nvPicPr>
        <p:blipFill>
          <a:blip r:embed="rId2" cstate="print"/>
          <a:srcRect/>
          <a:stretch>
            <a:fillRect/>
          </a:stretch>
        </p:blipFill>
        <p:spPr bwMode="auto">
          <a:xfrm>
            <a:off x="0" y="-171400"/>
            <a:ext cx="10287000" cy="6858001"/>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Line 1"/>
          <p:cNvSpPr/>
          <p:nvPr/>
        </p:nvSpPr>
        <p:spPr>
          <a:xfrm>
            <a:off x="966960" y="90792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68" name="CustomShape 2"/>
          <p:cNvSpPr/>
          <p:nvPr/>
        </p:nvSpPr>
        <p:spPr>
          <a:xfrm>
            <a:off x="2309040" y="90360"/>
            <a:ext cx="5668560" cy="276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it-IT" sz="1200" b="1" strike="noStrike" spc="-1">
                <a:solidFill>
                  <a:srgbClr val="000000"/>
                </a:solidFill>
                <a:uFill>
                  <a:solidFill>
                    <a:srgbClr val="FFFFFF"/>
                  </a:solidFill>
                </a:uFill>
                <a:latin typeface="Arial"/>
                <a:ea typeface="Times New Roman"/>
              </a:rPr>
              <a:t>Inibitori della Topoisomerasi II (a sinistra) e della Topoisomerasi I (a destra)</a:t>
            </a:r>
            <a:endParaRPr lang="en-US" sz="1200" b="0" strike="noStrike" spc="-1">
              <a:solidFill>
                <a:srgbClr val="000000"/>
              </a:solidFill>
              <a:uFill>
                <a:solidFill>
                  <a:srgbClr val="FFFFFF"/>
                </a:solidFill>
              </a:uFill>
              <a:latin typeface="Times New Roman"/>
            </a:endParaRPr>
          </a:p>
        </p:txBody>
      </p:sp>
      <p:sp>
        <p:nvSpPr>
          <p:cNvPr id="369" name="CustomShape 3"/>
          <p:cNvSpPr/>
          <p:nvPr/>
        </p:nvSpPr>
        <p:spPr>
          <a:xfrm>
            <a:off x="2309040" y="90360"/>
            <a:ext cx="5668560" cy="276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it-IT" sz="1200" b="1" strike="noStrike" spc="-1">
                <a:solidFill>
                  <a:srgbClr val="000000"/>
                </a:solidFill>
                <a:uFill>
                  <a:solidFill>
                    <a:srgbClr val="FFFFFF"/>
                  </a:solidFill>
                </a:uFill>
                <a:latin typeface="Arial"/>
                <a:ea typeface="Times New Roman"/>
              </a:rPr>
              <a:t>Inibitori della Topoisomerasi II (a sinistra) e della Topoisomerasi I (a destra)</a:t>
            </a:r>
            <a:endParaRPr lang="en-US" sz="1200" b="0" strike="noStrike" spc="-1">
              <a:solidFill>
                <a:srgbClr val="000000"/>
              </a:solidFill>
              <a:uFill>
                <a:solidFill>
                  <a:srgbClr val="FFFFFF"/>
                </a:solidFill>
              </a:uFill>
              <a:latin typeface="Times New Roman"/>
            </a:endParaRPr>
          </a:p>
        </p:txBody>
      </p:sp>
      <p:sp>
        <p:nvSpPr>
          <p:cNvPr id="370" name="CustomShape 4"/>
          <p:cNvSpPr/>
          <p:nvPr/>
        </p:nvSpPr>
        <p:spPr>
          <a:xfrm>
            <a:off x="1678680" y="334080"/>
            <a:ext cx="699156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it-IT" sz="2800" b="0" strike="noStrike" spc="-1">
                <a:solidFill>
                  <a:srgbClr val="FFFFFF"/>
                </a:solidFill>
                <a:uFill>
                  <a:solidFill>
                    <a:srgbClr val="FFFFFF"/>
                  </a:solidFill>
                </a:uFill>
                <a:latin typeface="Verdana"/>
                <a:ea typeface="Verdana"/>
              </a:rPr>
              <a:t>INIBITORI DELLE TOPOISOMERASI   I</a:t>
            </a:r>
            <a:endParaRPr lang="en-US" sz="2800" b="0" strike="noStrike" spc="-1">
              <a:solidFill>
                <a:srgbClr val="000000"/>
              </a:solidFill>
              <a:uFill>
                <a:solidFill>
                  <a:srgbClr val="FFFFFF"/>
                </a:solidFill>
              </a:uFill>
              <a:latin typeface="Times New Roman"/>
            </a:endParaRPr>
          </a:p>
        </p:txBody>
      </p:sp>
      <p:sp>
        <p:nvSpPr>
          <p:cNvPr id="371" name="CustomShape 5"/>
          <p:cNvSpPr/>
          <p:nvPr/>
        </p:nvSpPr>
        <p:spPr>
          <a:xfrm>
            <a:off x="2335320" y="1052640"/>
            <a:ext cx="5143320" cy="1572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spcBef>
                <a:spcPts val="1500"/>
              </a:spcBef>
              <a:buClr>
                <a:srgbClr val="FFFF99"/>
              </a:buClr>
              <a:buFont typeface="Arial"/>
              <a:buChar char="•"/>
            </a:pPr>
            <a:r>
              <a:rPr lang="it-IT" sz="2400" b="0" strike="noStrike" spc="-1">
                <a:solidFill>
                  <a:srgbClr val="FFFF99"/>
                </a:solidFill>
                <a:uFill>
                  <a:solidFill>
                    <a:srgbClr val="FFFFFF"/>
                  </a:solidFill>
                </a:uFill>
                <a:latin typeface="Arial"/>
                <a:ea typeface="Times New Roman"/>
              </a:rPr>
              <a:t>   IRINOTECANO     </a:t>
            </a:r>
            <a:endParaRPr lang="en-US" sz="2400" b="0" strike="noStrike" spc="-1">
              <a:solidFill>
                <a:srgbClr val="000000"/>
              </a:solidFill>
              <a:uFill>
                <a:solidFill>
                  <a:srgbClr val="FFFFFF"/>
                </a:solidFill>
              </a:uFill>
              <a:latin typeface="Times New Roman"/>
            </a:endParaRPr>
          </a:p>
          <a:p>
            <a:pPr algn="ctr">
              <a:lnSpc>
                <a:spcPct val="100000"/>
              </a:lnSpc>
              <a:spcBef>
                <a:spcPts val="1500"/>
              </a:spcBef>
              <a:buClr>
                <a:srgbClr val="FFFF99"/>
              </a:buClr>
              <a:buFont typeface="Arial"/>
              <a:buChar char="•"/>
            </a:pPr>
            <a:r>
              <a:rPr lang="it-IT" sz="2400" b="0" strike="noStrike" spc="-1">
                <a:solidFill>
                  <a:srgbClr val="FFFF99"/>
                </a:solidFill>
                <a:uFill>
                  <a:solidFill>
                    <a:srgbClr val="FFFFFF"/>
                  </a:solidFill>
                </a:uFill>
                <a:latin typeface="Arial"/>
                <a:ea typeface="Times New Roman"/>
              </a:rPr>
              <a:t>   TOPOTECANO</a:t>
            </a:r>
            <a:endParaRPr lang="en-US" sz="2400" b="0" strike="noStrike" spc="-1">
              <a:solidFill>
                <a:srgbClr val="000000"/>
              </a:solidFill>
              <a:uFill>
                <a:solidFill>
                  <a:srgbClr val="FFFFFF"/>
                </a:solidFill>
              </a:uFill>
              <a:latin typeface="Times New Roman"/>
            </a:endParaRPr>
          </a:p>
          <a:p>
            <a:pPr algn="ctr">
              <a:lnSpc>
                <a:spcPct val="100000"/>
              </a:lnSpc>
              <a:spcBef>
                <a:spcPts val="1500"/>
              </a:spcBef>
              <a:buClr>
                <a:srgbClr val="FFFF99"/>
              </a:buClr>
              <a:buFont typeface="Arial"/>
              <a:buChar char="•"/>
            </a:pPr>
            <a:r>
              <a:rPr lang="it-IT" sz="2400" b="0" strike="noStrike" spc="-1">
                <a:solidFill>
                  <a:srgbClr val="FFFF99"/>
                </a:solidFill>
                <a:uFill>
                  <a:solidFill>
                    <a:srgbClr val="FFFFFF"/>
                  </a:solidFill>
                </a:uFill>
                <a:latin typeface="Arial"/>
                <a:ea typeface="Times New Roman"/>
              </a:rPr>
              <a:t>   CAMPTOTECINA</a:t>
            </a:r>
            <a:endParaRPr lang="en-US" sz="2400" b="0" strike="noStrike" spc="-1">
              <a:solidFill>
                <a:srgbClr val="000000"/>
              </a:solidFill>
              <a:uFill>
                <a:solidFill>
                  <a:srgbClr val="FFFFFF"/>
                </a:solidFill>
              </a:uFill>
              <a:latin typeface="Times New Roman"/>
            </a:endParaRPr>
          </a:p>
        </p:txBody>
      </p:sp>
      <p:sp>
        <p:nvSpPr>
          <p:cNvPr id="372" name="CustomShape 6"/>
          <p:cNvSpPr/>
          <p:nvPr/>
        </p:nvSpPr>
        <p:spPr>
          <a:xfrm>
            <a:off x="1111320" y="2852640"/>
            <a:ext cx="8359560" cy="3569400"/>
          </a:xfrm>
          <a:prstGeom prst="rect">
            <a:avLst/>
          </a:prstGeom>
          <a:blipFill>
            <a:blip r:embed="rId2" cstate="print"/>
            <a:tile tx="0" ty="0" sx="100000" sy="100000" flip="none" algn="tl"/>
          </a:blip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Clr>
                <a:srgbClr val="FFFFFF"/>
              </a:buClr>
              <a:buFont typeface="Arial"/>
              <a:buChar char="•"/>
            </a:pPr>
            <a:r>
              <a:rPr lang="it-IT" sz="2000" b="0" strike="noStrike" spc="-1" dirty="0">
                <a:uFill>
                  <a:solidFill>
                    <a:srgbClr val="FFFFFF"/>
                  </a:solidFill>
                </a:uFill>
                <a:latin typeface="Verdana"/>
                <a:ea typeface="Arial"/>
              </a:rPr>
              <a:t> La CAMPTOTECINA </a:t>
            </a:r>
            <a:r>
              <a:rPr lang="it-IT" sz="1800" b="0" strike="noStrike" spc="-1" dirty="0">
                <a:uFill>
                  <a:solidFill>
                    <a:srgbClr val="FFFFFF"/>
                  </a:solidFill>
                </a:uFill>
                <a:latin typeface="Verdana"/>
                <a:ea typeface="Arial"/>
              </a:rPr>
              <a:t>è un alcaloide naturale con effetti tossici molto marcati (</a:t>
            </a:r>
            <a:r>
              <a:rPr lang="it-IT" sz="1800" b="0" strike="noStrike" spc="-1" dirty="0" err="1">
                <a:uFill>
                  <a:solidFill>
                    <a:srgbClr val="FFFFFF"/>
                  </a:solidFill>
                </a:uFill>
                <a:latin typeface="Verdana"/>
                <a:ea typeface="Arial"/>
              </a:rPr>
              <a:t>mielodepressione</a:t>
            </a:r>
            <a:r>
              <a:rPr lang="it-IT" sz="1800" b="0" strike="noStrike" spc="-1" dirty="0">
                <a:uFill>
                  <a:solidFill>
                    <a:srgbClr val="FFFFFF"/>
                  </a:solidFill>
                </a:uFill>
                <a:latin typeface="Verdana"/>
                <a:ea typeface="Arial"/>
              </a:rPr>
              <a:t>, cistite emorragica)</a:t>
            </a:r>
            <a:endParaRPr lang="en-US" sz="1800" b="0" strike="noStrike" spc="-1" dirty="0">
              <a:uFill>
                <a:solidFill>
                  <a:srgbClr val="FFFFFF"/>
                </a:solidFill>
              </a:uFill>
              <a:latin typeface="Times New Roman"/>
            </a:endParaRPr>
          </a:p>
          <a:p>
            <a:pPr algn="just">
              <a:lnSpc>
                <a:spcPct val="100000"/>
              </a:lnSpc>
              <a:buClr>
                <a:srgbClr val="FFFFFF"/>
              </a:buClr>
              <a:buFont typeface="Arial"/>
              <a:buChar char="•"/>
            </a:pPr>
            <a:endParaRPr lang="en-US" sz="1800" b="0" strike="noStrike" spc="-1" dirty="0">
              <a:uFill>
                <a:solidFill>
                  <a:srgbClr val="FFFFFF"/>
                </a:solidFill>
              </a:uFill>
              <a:latin typeface="Times New Roman"/>
            </a:endParaRPr>
          </a:p>
          <a:p>
            <a:pPr algn="just">
              <a:lnSpc>
                <a:spcPct val="100000"/>
              </a:lnSpc>
              <a:buClr>
                <a:srgbClr val="FFFFFF"/>
              </a:buClr>
              <a:buFont typeface="Arial"/>
              <a:buChar char="•"/>
            </a:pPr>
            <a:endParaRPr lang="en-US" sz="1800" b="0" strike="noStrike" spc="-1" dirty="0">
              <a:uFill>
                <a:solidFill>
                  <a:srgbClr val="FFFFFF"/>
                </a:solidFill>
              </a:uFill>
              <a:latin typeface="Times New Roman"/>
            </a:endParaRPr>
          </a:p>
          <a:p>
            <a:pPr algn="just">
              <a:lnSpc>
                <a:spcPct val="100000"/>
              </a:lnSpc>
              <a:buClr>
                <a:srgbClr val="FFFFFF"/>
              </a:buClr>
              <a:buFont typeface="Arial"/>
              <a:buChar char="•"/>
            </a:pPr>
            <a:r>
              <a:rPr lang="it-IT" sz="2000" b="0" strike="noStrike" spc="-1" dirty="0">
                <a:uFill>
                  <a:solidFill>
                    <a:srgbClr val="FFFFFF"/>
                  </a:solidFill>
                </a:uFill>
                <a:latin typeface="Verdana"/>
                <a:ea typeface="Arial"/>
              </a:rPr>
              <a:t> IRINOTECANO </a:t>
            </a:r>
            <a:r>
              <a:rPr lang="it-IT" sz="1800" b="0" strike="noStrike" spc="-1" dirty="0">
                <a:uFill>
                  <a:solidFill>
                    <a:srgbClr val="FFFFFF"/>
                  </a:solidFill>
                </a:uFill>
                <a:latin typeface="Verdana"/>
                <a:ea typeface="Arial"/>
              </a:rPr>
              <a:t>è un </a:t>
            </a:r>
            <a:r>
              <a:rPr lang="it-IT" sz="1800" b="0" strike="noStrike" spc="-1" dirty="0" err="1">
                <a:uFill>
                  <a:solidFill>
                    <a:srgbClr val="FFFFFF"/>
                  </a:solidFill>
                </a:uFill>
                <a:latin typeface="Verdana"/>
                <a:ea typeface="Arial"/>
              </a:rPr>
              <a:t>profarmaco</a:t>
            </a:r>
            <a:r>
              <a:rPr lang="it-IT" sz="1800" b="0" strike="noStrike" spc="-1" dirty="0">
                <a:uFill>
                  <a:solidFill>
                    <a:srgbClr val="FFFFFF"/>
                  </a:solidFill>
                </a:uFill>
                <a:latin typeface="Verdana"/>
                <a:ea typeface="Arial"/>
              </a:rPr>
              <a:t>, più solubile e meno tossico, utilizzato preferenzialmente nel trattamento del tumore del colon-retto. </a:t>
            </a:r>
            <a:endParaRPr lang="en-US" sz="1800" b="0" strike="noStrike" spc="-1" dirty="0">
              <a:uFill>
                <a:solidFill>
                  <a:srgbClr val="FFFFFF"/>
                </a:solidFill>
              </a:uFill>
              <a:latin typeface="Times New Roman"/>
            </a:endParaRPr>
          </a:p>
          <a:p>
            <a:pPr algn="just">
              <a:lnSpc>
                <a:spcPct val="100000"/>
              </a:lnSpc>
              <a:buClr>
                <a:srgbClr val="FFFFFF"/>
              </a:buClr>
              <a:buFont typeface="Arial"/>
              <a:buChar char="•"/>
            </a:pPr>
            <a:endParaRPr lang="en-US" sz="1800" b="0" strike="noStrike" spc="-1" dirty="0">
              <a:uFill>
                <a:solidFill>
                  <a:srgbClr val="FFFFFF"/>
                </a:solidFill>
              </a:uFill>
              <a:latin typeface="Times New Roman"/>
            </a:endParaRPr>
          </a:p>
          <a:p>
            <a:pPr algn="just">
              <a:lnSpc>
                <a:spcPct val="100000"/>
              </a:lnSpc>
              <a:buClr>
                <a:srgbClr val="FFFFFF"/>
              </a:buClr>
              <a:buFont typeface="Arial"/>
              <a:buChar char="•"/>
            </a:pPr>
            <a:r>
              <a:rPr lang="it-IT" sz="2000" b="0" strike="noStrike" spc="-1" dirty="0">
                <a:uFill>
                  <a:solidFill>
                    <a:srgbClr val="FFFFFF"/>
                  </a:solidFill>
                </a:uFill>
                <a:latin typeface="Verdana"/>
                <a:ea typeface="Arial"/>
              </a:rPr>
              <a:t> TOPOTECANO </a:t>
            </a:r>
            <a:r>
              <a:rPr lang="it-IT" sz="1800" b="0" strike="noStrike" spc="-1" dirty="0">
                <a:uFill>
                  <a:solidFill>
                    <a:srgbClr val="FFFFFF"/>
                  </a:solidFill>
                </a:uFill>
                <a:latin typeface="Verdana"/>
                <a:ea typeface="Arial"/>
              </a:rPr>
              <a:t>è somministrato per via endovenosa, eliminato per via renale nella forma idrolizzata (tossicità aggiuntiva in </a:t>
            </a:r>
            <a:r>
              <a:rPr lang="it-IT" sz="1800" b="0" strike="noStrike" spc="-1" dirty="0" err="1">
                <a:uFill>
                  <a:solidFill>
                    <a:srgbClr val="FFFFFF"/>
                  </a:solidFill>
                </a:uFill>
                <a:latin typeface="Verdana"/>
                <a:ea typeface="Arial"/>
              </a:rPr>
              <a:t>pz</a:t>
            </a:r>
            <a:r>
              <a:rPr lang="it-IT" sz="1800" b="0" strike="noStrike" spc="-1" dirty="0">
                <a:uFill>
                  <a:solidFill>
                    <a:srgbClr val="FFFFFF"/>
                  </a:solidFill>
                </a:uFill>
                <a:latin typeface="Verdana"/>
                <a:ea typeface="Arial"/>
              </a:rPr>
              <a:t> con insufficienza renale)</a:t>
            </a:r>
            <a:endParaRPr lang="en-US" sz="1800" b="0" strike="noStrike" spc="-1" dirty="0">
              <a:uFill>
                <a:solidFill>
                  <a:srgbClr val="FFFFFF"/>
                </a:solidFill>
              </a:uFill>
              <a:latin typeface="Times New Roman"/>
            </a:endParaRPr>
          </a:p>
          <a:p>
            <a:pPr algn="just">
              <a:lnSpc>
                <a:spcPct val="100000"/>
              </a:lnSpc>
            </a:pPr>
            <a:r>
              <a:rPr lang="it-IT" sz="1800" b="0" strike="noStrike" spc="-1" dirty="0">
                <a:uFill>
                  <a:solidFill>
                    <a:srgbClr val="FFFFFF"/>
                  </a:solidFill>
                </a:uFill>
                <a:latin typeface="Verdana"/>
                <a:ea typeface="Arial"/>
              </a:rPr>
              <a:t>È utilizzato nel trattamento dei tumori metastatici dell’ovaio</a:t>
            </a:r>
            <a:endParaRPr lang="en-US" sz="1800" b="0" strike="noStrike" spc="-1" dirty="0">
              <a:uFill>
                <a:solidFill>
                  <a:srgbClr val="FFFFFF"/>
                </a:solidFill>
              </a:uFill>
              <a:latin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Line 1"/>
          <p:cNvSpPr/>
          <p:nvPr/>
        </p:nvSpPr>
        <p:spPr>
          <a:xfrm>
            <a:off x="966960" y="90792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74" name="CustomShape 2"/>
          <p:cNvSpPr/>
          <p:nvPr/>
        </p:nvSpPr>
        <p:spPr>
          <a:xfrm>
            <a:off x="2309040" y="90360"/>
            <a:ext cx="5668560" cy="276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it-IT" sz="1200" b="1" strike="noStrike" spc="-1">
                <a:solidFill>
                  <a:srgbClr val="000000"/>
                </a:solidFill>
                <a:uFill>
                  <a:solidFill>
                    <a:srgbClr val="FFFFFF"/>
                  </a:solidFill>
                </a:uFill>
                <a:latin typeface="Arial"/>
                <a:ea typeface="Times New Roman"/>
              </a:rPr>
              <a:t>Inibitori della Topoisomerasi II (a sinistra) e della Topoisomerasi I (a destra)</a:t>
            </a:r>
            <a:endParaRPr lang="en-US" sz="1200" b="0" strike="noStrike" spc="-1">
              <a:solidFill>
                <a:srgbClr val="000000"/>
              </a:solidFill>
              <a:uFill>
                <a:solidFill>
                  <a:srgbClr val="FFFFFF"/>
                </a:solidFill>
              </a:uFill>
              <a:latin typeface="Times New Roman"/>
            </a:endParaRPr>
          </a:p>
        </p:txBody>
      </p:sp>
      <p:sp>
        <p:nvSpPr>
          <p:cNvPr id="375" name="CustomShape 3"/>
          <p:cNvSpPr/>
          <p:nvPr/>
        </p:nvSpPr>
        <p:spPr>
          <a:xfrm>
            <a:off x="2309040" y="90360"/>
            <a:ext cx="5668560" cy="276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it-IT" sz="1200" b="1" strike="noStrike" spc="-1">
                <a:solidFill>
                  <a:srgbClr val="000000"/>
                </a:solidFill>
                <a:uFill>
                  <a:solidFill>
                    <a:srgbClr val="FFFFFF"/>
                  </a:solidFill>
                </a:uFill>
                <a:latin typeface="Arial"/>
                <a:ea typeface="Times New Roman"/>
              </a:rPr>
              <a:t>Inibitori della Topoisomerasi II (a sinistra) e della Topoisomerasi I (a destra)</a:t>
            </a:r>
            <a:endParaRPr lang="en-US" sz="1200" b="0" strike="noStrike" spc="-1">
              <a:solidFill>
                <a:srgbClr val="000000"/>
              </a:solidFill>
              <a:uFill>
                <a:solidFill>
                  <a:srgbClr val="FFFFFF"/>
                </a:solidFill>
              </a:uFill>
              <a:latin typeface="Times New Roman"/>
            </a:endParaRPr>
          </a:p>
        </p:txBody>
      </p:sp>
      <p:sp>
        <p:nvSpPr>
          <p:cNvPr id="376" name="CustomShape 4"/>
          <p:cNvSpPr/>
          <p:nvPr/>
        </p:nvSpPr>
        <p:spPr>
          <a:xfrm>
            <a:off x="1604880" y="334080"/>
            <a:ext cx="714096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it-IT" sz="2800" b="0" strike="noStrike" spc="-1">
                <a:solidFill>
                  <a:srgbClr val="FFFFFF"/>
                </a:solidFill>
                <a:uFill>
                  <a:solidFill>
                    <a:srgbClr val="FFFFFF"/>
                  </a:solidFill>
                </a:uFill>
                <a:latin typeface="Verdana"/>
                <a:ea typeface="Verdana"/>
              </a:rPr>
              <a:t>INIBITORI DELLE TOPOISOMERASI   II</a:t>
            </a:r>
            <a:endParaRPr lang="en-US" sz="2800" b="0" strike="noStrike" spc="-1">
              <a:solidFill>
                <a:srgbClr val="000000"/>
              </a:solidFill>
              <a:uFill>
                <a:solidFill>
                  <a:srgbClr val="FFFFFF"/>
                </a:solidFill>
              </a:uFill>
              <a:latin typeface="Times New Roman"/>
            </a:endParaRPr>
          </a:p>
        </p:txBody>
      </p:sp>
      <p:sp>
        <p:nvSpPr>
          <p:cNvPr id="377" name="CustomShape 5"/>
          <p:cNvSpPr/>
          <p:nvPr/>
        </p:nvSpPr>
        <p:spPr>
          <a:xfrm>
            <a:off x="895320" y="3860640"/>
            <a:ext cx="8358120" cy="2456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spcBef>
                <a:spcPts val="598"/>
              </a:spcBef>
              <a:spcAft>
                <a:spcPts val="598"/>
              </a:spcAft>
            </a:pPr>
            <a:r>
              <a:rPr lang="it-IT" sz="2000" b="1" strike="noStrike" spc="-1">
                <a:solidFill>
                  <a:srgbClr val="FFFFFF"/>
                </a:solidFill>
                <a:uFill>
                  <a:solidFill>
                    <a:srgbClr val="FFFFFF"/>
                  </a:solidFill>
                </a:uFill>
                <a:latin typeface="Arial"/>
                <a:ea typeface="Arial"/>
              </a:rPr>
              <a:t>MECCANISMO D’AZIONE</a:t>
            </a:r>
            <a:endParaRPr lang="en-US" sz="2000" b="0" strike="noStrike" spc="-1">
              <a:solidFill>
                <a:srgbClr val="000000"/>
              </a:solidFill>
              <a:uFill>
                <a:solidFill>
                  <a:srgbClr val="FFFFFF"/>
                </a:solidFill>
              </a:uFill>
              <a:latin typeface="Times New Roman"/>
            </a:endParaRPr>
          </a:p>
          <a:p>
            <a:pPr algn="ctr">
              <a:lnSpc>
                <a:spcPct val="100000"/>
              </a:lnSpc>
              <a:spcBef>
                <a:spcPts val="598"/>
              </a:spcBef>
              <a:spcAft>
                <a:spcPts val="598"/>
              </a:spcAft>
            </a:pPr>
            <a:r>
              <a:rPr lang="it-IT" sz="2000" b="1" strike="noStrike" spc="-1">
                <a:solidFill>
                  <a:srgbClr val="FFFFFF"/>
                </a:solidFill>
                <a:uFill>
                  <a:solidFill>
                    <a:srgbClr val="FFFFFF"/>
                  </a:solidFill>
                </a:uFill>
                <a:latin typeface="Symbol"/>
                <a:ea typeface="Symbol"/>
              </a:rPr>
              <a:t></a:t>
            </a:r>
            <a:r>
              <a:rPr lang="it-IT" sz="2000" b="1" strike="noStrike" spc="-1">
                <a:solidFill>
                  <a:srgbClr val="FFFFFF"/>
                </a:solidFill>
                <a:uFill>
                  <a:solidFill>
                    <a:srgbClr val="FFFFFF"/>
                  </a:solidFill>
                </a:uFill>
                <a:latin typeface="Arial"/>
                <a:ea typeface="Arial"/>
              </a:rPr>
              <a:t>INTERCALAZIONE NEL DNA</a:t>
            </a:r>
            <a:r>
              <a:rPr lang="it-IT" sz="2000" b="1" strike="noStrike" spc="-1">
                <a:solidFill>
                  <a:srgbClr val="FFFFFF"/>
                </a:solidFill>
                <a:uFill>
                  <a:solidFill>
                    <a:srgbClr val="FFFFFF"/>
                  </a:solidFill>
                </a:uFill>
                <a:latin typeface="Symbol"/>
                <a:ea typeface="Symbol"/>
              </a:rPr>
              <a:t></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Arial"/>
              </a:rPr>
              <a:t>(inibizione della sintesi di DNA e RNA)</a:t>
            </a:r>
            <a:endParaRPr lang="en-US" sz="20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FFFFFF"/>
                </a:solidFill>
                <a:uFill>
                  <a:solidFill>
                    <a:srgbClr val="FFFFFF"/>
                  </a:solidFill>
                </a:uFill>
                <a:latin typeface="Symbol"/>
                <a:ea typeface="Symbol"/>
              </a:rPr>
              <a:t></a:t>
            </a:r>
            <a:r>
              <a:rPr lang="it-IT" sz="2000" b="1" strike="noStrike" spc="-1">
                <a:solidFill>
                  <a:srgbClr val="FFFFFF"/>
                </a:solidFill>
                <a:uFill>
                  <a:solidFill>
                    <a:srgbClr val="FFFFFF"/>
                  </a:solidFill>
                </a:uFill>
                <a:latin typeface="Arial"/>
                <a:ea typeface="Arial"/>
              </a:rPr>
              <a:t>INIBIZIONE DELLA TOPOISOMERASI II</a:t>
            </a:r>
            <a:r>
              <a:rPr lang="it-IT" sz="2000" b="1" strike="noStrike" spc="-1">
                <a:solidFill>
                  <a:srgbClr val="FFFFFF"/>
                </a:solidFill>
                <a:uFill>
                  <a:solidFill>
                    <a:srgbClr val="FFFFFF"/>
                  </a:solidFill>
                </a:uFill>
                <a:latin typeface="Symbol"/>
                <a:ea typeface="Symbol"/>
              </a:rPr>
              <a:t></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Arial"/>
              </a:rPr>
              <a:t>(rotture del DNA)</a:t>
            </a:r>
            <a:endParaRPr lang="en-US" sz="2000" b="0" strike="noStrike" spc="-1">
              <a:solidFill>
                <a:srgbClr val="000000"/>
              </a:solidFill>
              <a:uFill>
                <a:solidFill>
                  <a:srgbClr val="FFFFFF"/>
                </a:solidFill>
              </a:uFill>
              <a:latin typeface="Times New Roman"/>
            </a:endParaRPr>
          </a:p>
          <a:p>
            <a:pPr algn="ctr">
              <a:lnSpc>
                <a:spcPct val="100000"/>
              </a:lnSpc>
            </a:pPr>
            <a:r>
              <a:rPr lang="it-IT" sz="2000" b="1" strike="noStrike" spc="-1">
                <a:solidFill>
                  <a:srgbClr val="FFFFFF"/>
                </a:solidFill>
                <a:uFill>
                  <a:solidFill>
                    <a:srgbClr val="FFFFFF"/>
                  </a:solidFill>
                </a:uFill>
                <a:latin typeface="Symbol"/>
                <a:ea typeface="Symbol"/>
              </a:rPr>
              <a:t></a:t>
            </a:r>
            <a:r>
              <a:rPr lang="it-IT" sz="2000" b="1" strike="noStrike" spc="-1">
                <a:solidFill>
                  <a:srgbClr val="FFFFFF"/>
                </a:solidFill>
                <a:uFill>
                  <a:solidFill>
                    <a:srgbClr val="FFFFFF"/>
                  </a:solidFill>
                </a:uFill>
                <a:latin typeface="Arial"/>
                <a:ea typeface="Arial"/>
              </a:rPr>
              <a:t>PRODUZIONE DI RADICALI LIBERI</a:t>
            </a:r>
            <a:r>
              <a:rPr lang="it-IT" sz="2000" b="1" strike="noStrike" spc="-1">
                <a:solidFill>
                  <a:srgbClr val="FFFFFF"/>
                </a:solidFill>
                <a:uFill>
                  <a:solidFill>
                    <a:srgbClr val="FFFFFF"/>
                  </a:solidFill>
                </a:uFill>
                <a:latin typeface="Symbol"/>
                <a:ea typeface="Symbol"/>
              </a:rPr>
              <a:t></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Arial"/>
                <a:ea typeface="Arial"/>
              </a:rPr>
              <a:t>(rotture nel DNA)</a:t>
            </a:r>
            <a:endParaRPr lang="en-US" sz="2000" b="0" strike="noStrike" spc="-1">
              <a:solidFill>
                <a:srgbClr val="000000"/>
              </a:solidFill>
              <a:uFill>
                <a:solidFill>
                  <a:srgbClr val="FFFFFF"/>
                </a:solidFill>
              </a:uFill>
              <a:latin typeface="Times New Roman"/>
            </a:endParaRPr>
          </a:p>
        </p:txBody>
      </p:sp>
      <p:sp>
        <p:nvSpPr>
          <p:cNvPr id="378" name="CustomShape 6"/>
          <p:cNvSpPr/>
          <p:nvPr/>
        </p:nvSpPr>
        <p:spPr>
          <a:xfrm>
            <a:off x="189000" y="1182600"/>
            <a:ext cx="9601200" cy="2043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0" strike="noStrike" spc="-1">
                <a:solidFill>
                  <a:srgbClr val="FFC000"/>
                </a:solidFill>
                <a:uFill>
                  <a:solidFill>
                    <a:srgbClr val="FFFFFF"/>
                  </a:solidFill>
                </a:uFill>
                <a:latin typeface="Verdana"/>
                <a:ea typeface="Arial"/>
              </a:rPr>
              <a:t>ANTRACICLINE</a:t>
            </a:r>
            <a:endParaRPr lang="en-US" sz="2800" b="0" strike="noStrike" spc="-1">
              <a:solidFill>
                <a:srgbClr val="000000"/>
              </a:solidFill>
              <a:uFill>
                <a:solidFill>
                  <a:srgbClr val="FFFFFF"/>
                </a:solidFill>
              </a:uFill>
              <a:latin typeface="Times New Roman"/>
            </a:endParaRPr>
          </a:p>
          <a:p>
            <a:pPr algn="ctr">
              <a:lnSpc>
                <a:spcPct val="100000"/>
              </a:lnSpc>
              <a:spcBef>
                <a:spcPts val="598"/>
              </a:spcBef>
            </a:pPr>
            <a:r>
              <a:rPr lang="it-IT" sz="800" b="0" strike="noStrike" spc="-1">
                <a:solidFill>
                  <a:srgbClr val="FFC000"/>
                </a:solidFill>
                <a:uFill>
                  <a:solidFill>
                    <a:srgbClr val="FFFFFF"/>
                  </a:solidFill>
                </a:uFill>
                <a:latin typeface="Verdana"/>
                <a:ea typeface="Arial"/>
              </a:rPr>
              <a:t> </a:t>
            </a:r>
            <a:endParaRPr lang="en-US" sz="800" b="0" strike="noStrike" spc="-1">
              <a:solidFill>
                <a:srgbClr val="000000"/>
              </a:solidFill>
              <a:uFill>
                <a:solidFill>
                  <a:srgbClr val="FFFFFF"/>
                </a:solidFill>
              </a:uFill>
              <a:latin typeface="Times New Roman"/>
            </a:endParaRPr>
          </a:p>
          <a:p>
            <a:pPr algn="ctr">
              <a:lnSpc>
                <a:spcPct val="100000"/>
              </a:lnSpc>
              <a:spcBef>
                <a:spcPts val="598"/>
              </a:spcBef>
              <a:buClr>
                <a:srgbClr val="FFC000"/>
              </a:buClr>
              <a:buFont typeface="Arial"/>
              <a:buChar char="•"/>
            </a:pPr>
            <a:r>
              <a:rPr lang="it-IT" sz="2400" b="0" strike="noStrike" spc="-1">
                <a:solidFill>
                  <a:srgbClr val="FFC000"/>
                </a:solidFill>
                <a:uFill>
                  <a:solidFill>
                    <a:srgbClr val="FFFFFF"/>
                  </a:solidFill>
                </a:uFill>
                <a:latin typeface="Verdana"/>
                <a:ea typeface="Arial"/>
              </a:rPr>
              <a:t> DOXORUBICINA</a:t>
            </a:r>
            <a:endParaRPr lang="en-US" sz="2400" b="0" strike="noStrike" spc="-1">
              <a:solidFill>
                <a:srgbClr val="000000"/>
              </a:solidFill>
              <a:uFill>
                <a:solidFill>
                  <a:srgbClr val="FFFFFF"/>
                </a:solidFill>
              </a:uFill>
              <a:latin typeface="Times New Roman"/>
            </a:endParaRPr>
          </a:p>
          <a:p>
            <a:pPr algn="ctr">
              <a:lnSpc>
                <a:spcPct val="100000"/>
              </a:lnSpc>
              <a:spcBef>
                <a:spcPts val="598"/>
              </a:spcBef>
              <a:buClr>
                <a:srgbClr val="FFC000"/>
              </a:buClr>
              <a:buFont typeface="Arial"/>
              <a:buChar char="•"/>
            </a:pPr>
            <a:r>
              <a:rPr lang="it-IT" sz="2400" b="0" strike="noStrike" spc="-1">
                <a:solidFill>
                  <a:srgbClr val="FFC000"/>
                </a:solidFill>
                <a:uFill>
                  <a:solidFill>
                    <a:srgbClr val="FFFFFF"/>
                  </a:solidFill>
                </a:uFill>
                <a:latin typeface="Verdana"/>
                <a:ea typeface="Arial"/>
              </a:rPr>
              <a:t> DAUNORUBICINA</a:t>
            </a:r>
            <a:endParaRPr lang="en-US" sz="2400" b="0" strike="noStrike" spc="-1">
              <a:solidFill>
                <a:srgbClr val="000000"/>
              </a:solidFill>
              <a:uFill>
                <a:solidFill>
                  <a:srgbClr val="FFFFFF"/>
                </a:solidFill>
              </a:uFill>
              <a:latin typeface="Times New Roman"/>
            </a:endParaRPr>
          </a:p>
          <a:p>
            <a:pPr algn="ctr">
              <a:lnSpc>
                <a:spcPct val="100000"/>
              </a:lnSpc>
              <a:spcBef>
                <a:spcPts val="598"/>
              </a:spcBef>
              <a:buClr>
                <a:srgbClr val="FFC000"/>
              </a:buClr>
              <a:buFont typeface="Arial"/>
              <a:buChar char="•"/>
            </a:pPr>
            <a:r>
              <a:rPr lang="it-IT" sz="2400" b="0" strike="noStrike" spc="-1">
                <a:solidFill>
                  <a:srgbClr val="FFC000"/>
                </a:solidFill>
                <a:uFill>
                  <a:solidFill>
                    <a:srgbClr val="FFFFFF"/>
                  </a:solidFill>
                </a:uFill>
                <a:latin typeface="Verdana"/>
                <a:ea typeface="Arial"/>
              </a:rPr>
              <a:t> IDARUBICINA</a:t>
            </a:r>
            <a:endParaRPr lang="en-US" sz="2400" b="0" strike="noStrike" spc="-1">
              <a:solidFill>
                <a:srgbClr val="000000"/>
              </a:solidFill>
              <a:uFill>
                <a:solidFill>
                  <a:srgbClr val="FFFFFF"/>
                </a:solidFill>
              </a:uFill>
              <a:latin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119810" name="Picture 2" descr="Risultati immagini per doxorubicin meccanismo azione"/>
          <p:cNvPicPr>
            <a:picLocks noChangeAspect="1" noChangeArrowheads="1"/>
          </p:cNvPicPr>
          <p:nvPr/>
        </p:nvPicPr>
        <p:blipFill>
          <a:blip r:embed="rId2" cstate="print"/>
          <a:srcRect/>
          <a:stretch>
            <a:fillRect/>
          </a:stretch>
        </p:blipFill>
        <p:spPr bwMode="auto">
          <a:xfrm>
            <a:off x="535782" y="0"/>
            <a:ext cx="9144000" cy="6858001"/>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120834" name="Picture 2" descr="http://slideplayer.it/slide/4867570/15/images/47/DOXORUBICINA+(ADRIAMICINA).jpg"/>
          <p:cNvPicPr>
            <a:picLocks noChangeAspect="1" noChangeArrowheads="1"/>
          </p:cNvPicPr>
          <p:nvPr/>
        </p:nvPicPr>
        <p:blipFill>
          <a:blip r:embed="rId2" cstate="print"/>
          <a:srcRect/>
          <a:stretch>
            <a:fillRect/>
          </a:stretch>
        </p:blipFill>
        <p:spPr bwMode="auto">
          <a:xfrm>
            <a:off x="1588" y="0"/>
            <a:ext cx="10287000" cy="6858001"/>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1111320" y="5257800"/>
            <a:ext cx="7848360" cy="1440000"/>
          </a:xfrm>
          <a:prstGeom prst="rect">
            <a:avLst/>
          </a:prstGeom>
          <a:solidFill>
            <a:srgbClr val="C00000"/>
          </a:solidFill>
          <a:ln w="25560">
            <a:solidFill>
              <a:srgbClr val="00956F"/>
            </a:solidFill>
            <a:miter/>
          </a:ln>
        </p:spPr>
        <p:style>
          <a:lnRef idx="0">
            <a:scrgbClr r="0" g="0" b="0"/>
          </a:lnRef>
          <a:fillRef idx="0">
            <a:scrgbClr r="0" g="0" b="0"/>
          </a:fillRef>
          <a:effectRef idx="0">
            <a:scrgbClr r="0" g="0" b="0"/>
          </a:effectRef>
          <a:fontRef idx="minor"/>
        </p:style>
      </p:sp>
      <p:sp>
        <p:nvSpPr>
          <p:cNvPr id="385" name="Line 2"/>
          <p:cNvSpPr/>
          <p:nvPr/>
        </p:nvSpPr>
        <p:spPr>
          <a:xfrm>
            <a:off x="1111320" y="765000"/>
            <a:ext cx="8353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86" name="CustomShape 3"/>
          <p:cNvSpPr/>
          <p:nvPr/>
        </p:nvSpPr>
        <p:spPr>
          <a:xfrm>
            <a:off x="2721600" y="220320"/>
            <a:ext cx="519300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it-IT" sz="2400" b="0" strike="noStrike" spc="-1">
                <a:solidFill>
                  <a:srgbClr val="FFFFFF"/>
                </a:solidFill>
                <a:uFill>
                  <a:solidFill>
                    <a:srgbClr val="FFFFFF"/>
                  </a:solidFill>
                </a:uFill>
                <a:latin typeface="Verdana"/>
                <a:ea typeface="Verdana"/>
              </a:rPr>
              <a:t>DOXORUBICINA (ADRIAMICINA)</a:t>
            </a:r>
            <a:endParaRPr lang="en-US" sz="2400" b="0" strike="noStrike" spc="-1">
              <a:solidFill>
                <a:srgbClr val="000000"/>
              </a:solidFill>
              <a:uFill>
                <a:solidFill>
                  <a:srgbClr val="FFFFFF"/>
                </a:solidFill>
              </a:uFill>
              <a:latin typeface="Times New Roman"/>
            </a:endParaRPr>
          </a:p>
        </p:txBody>
      </p:sp>
      <p:sp>
        <p:nvSpPr>
          <p:cNvPr id="387" name="CustomShape 4"/>
          <p:cNvSpPr/>
          <p:nvPr/>
        </p:nvSpPr>
        <p:spPr>
          <a:xfrm>
            <a:off x="0" y="871200"/>
            <a:ext cx="10287000" cy="1967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0" anchor="ctr"/>
          <a:lstStyle/>
          <a:p>
            <a:pPr algn="ctr">
              <a:lnSpc>
                <a:spcPct val="100000"/>
              </a:lnSpc>
            </a:pPr>
            <a:r>
              <a:rPr lang="it-IT" sz="1800" b="1" i="1" u="sng" strike="noStrike" spc="-1">
                <a:solidFill>
                  <a:srgbClr val="FFFFFF"/>
                </a:solidFill>
                <a:uFill>
                  <a:solidFill>
                    <a:srgbClr val="FFFFFF"/>
                  </a:solidFill>
                </a:uFill>
                <a:latin typeface="Arial"/>
                <a:ea typeface="Arial"/>
              </a:rPr>
              <a:t>INDICAZIONI</a:t>
            </a:r>
            <a:endParaRPr lang="en-US" sz="1800" b="0" strike="noStrike" spc="-1">
              <a:solidFill>
                <a:srgbClr val="000000"/>
              </a:solidFill>
              <a:uFill>
                <a:solidFill>
                  <a:srgbClr val="FFFFFF"/>
                </a:solidFill>
              </a:uFill>
              <a:latin typeface="Times New Roman"/>
            </a:endParaRPr>
          </a:p>
          <a:p>
            <a:pPr algn="ctr">
              <a:lnSpc>
                <a:spcPct val="100000"/>
              </a:lnSpc>
            </a:pP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FFFFFF"/>
                </a:solidFill>
                <a:uFill>
                  <a:solidFill>
                    <a:srgbClr val="FFFFFF"/>
                  </a:solidFill>
                </a:uFill>
                <a:latin typeface="Arial"/>
                <a:ea typeface="Times New Roman"/>
              </a:rPr>
              <a:t>Leucemie acute</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FFFFFF"/>
                </a:solidFill>
                <a:uFill>
                  <a:solidFill>
                    <a:srgbClr val="FFFFFF"/>
                  </a:solidFill>
                </a:uFill>
                <a:latin typeface="Arial"/>
                <a:ea typeface="Arial"/>
              </a:rPr>
              <a:t>M.di Hodgkin e Linfomi non Hodgkin</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FFFFFF"/>
                </a:solidFill>
                <a:uFill>
                  <a:solidFill>
                    <a:srgbClr val="FFFFFF"/>
                  </a:solidFill>
                </a:uFill>
                <a:latin typeface="Arial"/>
                <a:ea typeface="Times New Roman"/>
              </a:rPr>
              <a:t>Microcitoma polmonare  Sarcomi</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FFFFFF"/>
                </a:solidFill>
                <a:uFill>
                  <a:solidFill>
                    <a:srgbClr val="FFFFFF"/>
                  </a:solidFill>
                </a:uFill>
                <a:latin typeface="Arial"/>
                <a:ea typeface="Times New Roman"/>
              </a:rPr>
              <a:t>Carcinomi  </a:t>
            </a:r>
            <a:r>
              <a:rPr lang="it-IT" sz="1800" b="0" strike="noStrike" spc="-1">
                <a:solidFill>
                  <a:srgbClr val="FFFFFF"/>
                </a:solidFill>
                <a:uFill>
                  <a:solidFill>
                    <a:srgbClr val="FFFFFF"/>
                  </a:solidFill>
                </a:uFill>
                <a:latin typeface="Arial"/>
                <a:ea typeface="Times New Roman"/>
              </a:rPr>
              <a:t>(tiroide, ovaio, mammella)</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FFFFFF"/>
                </a:solidFill>
                <a:uFill>
                  <a:solidFill>
                    <a:srgbClr val="FFFFFF"/>
                  </a:solidFill>
                </a:uFill>
                <a:latin typeface="Arial"/>
                <a:ea typeface="Times New Roman"/>
              </a:rPr>
              <a:t>T.di Wilms   Neuroblastoma    Retinoblastoma</a:t>
            </a:r>
            <a:endParaRPr lang="en-US" sz="1800" b="0" strike="noStrike" spc="-1">
              <a:solidFill>
                <a:srgbClr val="000000"/>
              </a:solidFill>
              <a:uFill>
                <a:solidFill>
                  <a:srgbClr val="FFFFFF"/>
                </a:solidFill>
              </a:uFill>
              <a:latin typeface="Times New Roman"/>
            </a:endParaRPr>
          </a:p>
        </p:txBody>
      </p:sp>
      <p:sp>
        <p:nvSpPr>
          <p:cNvPr id="388" name="CustomShape 5"/>
          <p:cNvSpPr/>
          <p:nvPr/>
        </p:nvSpPr>
        <p:spPr>
          <a:xfrm>
            <a:off x="1687680" y="3068640"/>
            <a:ext cx="7153200" cy="3660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1" i="1" u="sng" strike="noStrike" spc="-1">
                <a:solidFill>
                  <a:srgbClr val="FFFFFF"/>
                </a:solidFill>
                <a:uFill>
                  <a:solidFill>
                    <a:srgbClr val="FFFFFF"/>
                  </a:solidFill>
                </a:uFill>
                <a:latin typeface="Arial"/>
                <a:ea typeface="Arial"/>
              </a:rPr>
              <a:t>TOSSICITA    </a:t>
            </a:r>
            <a:r>
              <a:rPr lang="it-IT" sz="1800" b="0" u="sng" strike="noStrike" spc="-1">
                <a:solidFill>
                  <a:srgbClr val="FFFFFF"/>
                </a:solidFill>
                <a:uFill>
                  <a:solidFill>
                    <a:srgbClr val="FFFFFF"/>
                  </a:solidFill>
                </a:uFill>
                <a:latin typeface="Arial"/>
                <a:ea typeface="Arial"/>
              </a:rPr>
              <a:t>A breve termine</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FFFFFF"/>
                </a:solidFill>
                <a:uFill>
                  <a:solidFill>
                    <a:srgbClr val="FFFFFF"/>
                  </a:solidFill>
                </a:uFill>
                <a:latin typeface="Arial"/>
                <a:ea typeface="Arial"/>
              </a:rPr>
              <a:t>Mielosoppressione</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FFFFFF"/>
                </a:solidFill>
                <a:uFill>
                  <a:solidFill>
                    <a:srgbClr val="FFFFFF"/>
                  </a:solidFill>
                </a:uFill>
                <a:latin typeface="Arial"/>
                <a:ea typeface="Arial"/>
              </a:rPr>
              <a:t>Tossicità Mucocutanea</a:t>
            </a:r>
            <a:endParaRPr lang="en-US" sz="18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Arial"/>
                <a:ea typeface="Times New Roman"/>
              </a:rPr>
              <a:t>Stomatite - alopecia - necrosi cutanea (per iniezione extravasale)</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FFFFFF"/>
                </a:solidFill>
                <a:uFill>
                  <a:solidFill>
                    <a:srgbClr val="FFFFFF"/>
                  </a:solidFill>
                </a:uFill>
                <a:latin typeface="Arial"/>
                <a:ea typeface="Times New Roman"/>
              </a:rPr>
              <a:t>Sintomi gastrointestinali</a:t>
            </a:r>
            <a:endParaRPr lang="en-US" sz="18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Arial"/>
                <a:ea typeface="Times New Roman"/>
              </a:rPr>
              <a:t>nausea, vomito, anoressia, diarrea colite necrotizzante</a:t>
            </a:r>
            <a:endParaRPr lang="en-US" sz="18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Arial"/>
                <a:ea typeface="Times New Roman"/>
              </a:rPr>
              <a:t>(in associazione con citarabina) (rara)</a:t>
            </a:r>
            <a:endParaRPr lang="en-US" sz="1800" b="0" strike="noStrike" spc="-1">
              <a:solidFill>
                <a:srgbClr val="000000"/>
              </a:solidFill>
              <a:uFill>
                <a:solidFill>
                  <a:srgbClr val="FFFFFF"/>
                </a:solidFill>
              </a:uFill>
              <a:latin typeface="Times New Roman"/>
            </a:endParaRPr>
          </a:p>
          <a:p>
            <a:pPr algn="ctr">
              <a:lnSpc>
                <a:spcPct val="100000"/>
              </a:lnSpc>
            </a:pPr>
            <a:endParaRPr lang="en-US" sz="1800" b="0" strike="noStrike" spc="-1">
              <a:solidFill>
                <a:srgbClr val="000000"/>
              </a:solidFill>
              <a:uFill>
                <a:solidFill>
                  <a:srgbClr val="FFFFFF"/>
                </a:solidFill>
              </a:uFill>
              <a:latin typeface="Times New Roman"/>
            </a:endParaRPr>
          </a:p>
          <a:p>
            <a:pPr algn="ctr">
              <a:lnSpc>
                <a:spcPct val="100000"/>
              </a:lnSpc>
            </a:pPr>
            <a:r>
              <a:rPr lang="it-IT" sz="1800" b="0" u="sng" strike="noStrike" spc="-1">
                <a:solidFill>
                  <a:srgbClr val="FFFFFF"/>
                </a:solidFill>
                <a:uFill>
                  <a:solidFill>
                    <a:srgbClr val="FFFFFF"/>
                  </a:solidFill>
                </a:uFill>
                <a:latin typeface="Arial"/>
                <a:ea typeface="Arial"/>
              </a:rPr>
              <a:t>A lungo termine</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FFFFFF"/>
                </a:solidFill>
                <a:uFill>
                  <a:solidFill>
                    <a:srgbClr val="FFFFFF"/>
                  </a:solidFill>
                </a:uFill>
                <a:latin typeface="Arial"/>
                <a:ea typeface="Times New Roman"/>
              </a:rPr>
              <a:t>Cardiotossicità</a:t>
            </a:r>
            <a:endParaRPr lang="en-US" sz="1800" b="0" strike="noStrike" spc="-1">
              <a:solidFill>
                <a:srgbClr val="000000"/>
              </a:solidFill>
              <a:uFill>
                <a:solidFill>
                  <a:srgbClr val="FFFFFF"/>
                </a:solidFill>
              </a:uFill>
              <a:latin typeface="Times New Roman"/>
            </a:endParaRPr>
          </a:p>
          <a:p>
            <a:pPr algn="ctr">
              <a:lnSpc>
                <a:spcPct val="100000"/>
              </a:lnSpc>
            </a:pPr>
            <a:r>
              <a:rPr lang="it-IT" sz="1800" b="1" u="sng" strike="noStrike" spc="-1">
                <a:solidFill>
                  <a:srgbClr val="FFFFFF"/>
                </a:solidFill>
                <a:uFill>
                  <a:solidFill>
                    <a:srgbClr val="FFFFFF"/>
                  </a:solidFill>
                </a:uFill>
                <a:latin typeface="Arial"/>
                <a:ea typeface="Times New Roman"/>
              </a:rPr>
              <a:t>acuta</a:t>
            </a:r>
            <a:r>
              <a:rPr lang="it-IT" sz="1800" b="0" strike="noStrike" spc="-1">
                <a:solidFill>
                  <a:srgbClr val="FFFFFF"/>
                </a:solidFill>
                <a:uFill>
                  <a:solidFill>
                    <a:srgbClr val="FFFFFF"/>
                  </a:solidFill>
                </a:uFill>
                <a:latin typeface="Arial"/>
                <a:ea typeface="Times New Roman"/>
              </a:rPr>
              <a:t>: aritmia, miocardiopericardite </a:t>
            </a:r>
            <a:endParaRPr lang="en-US" sz="1800" b="0" strike="noStrike" spc="-1">
              <a:solidFill>
                <a:srgbClr val="000000"/>
              </a:solidFill>
              <a:uFill>
                <a:solidFill>
                  <a:srgbClr val="FFFFFF"/>
                </a:solidFill>
              </a:uFill>
              <a:latin typeface="Times New Roman"/>
            </a:endParaRPr>
          </a:p>
          <a:p>
            <a:pPr algn="ctr">
              <a:lnSpc>
                <a:spcPct val="100000"/>
              </a:lnSpc>
            </a:pPr>
            <a:r>
              <a:rPr lang="it-IT" sz="1800" b="1" u="sng" strike="noStrike" spc="-1">
                <a:solidFill>
                  <a:srgbClr val="FFFFFF"/>
                </a:solidFill>
                <a:uFill>
                  <a:solidFill>
                    <a:srgbClr val="FFFFFF"/>
                  </a:solidFill>
                </a:uFill>
                <a:latin typeface="Arial"/>
                <a:ea typeface="Times New Roman"/>
              </a:rPr>
              <a:t>tardiva</a:t>
            </a:r>
            <a:r>
              <a:rPr lang="it-IT" sz="1800" b="0" strike="noStrike" spc="-1">
                <a:solidFill>
                  <a:srgbClr val="FFFFFF"/>
                </a:solidFill>
                <a:uFill>
                  <a:solidFill>
                    <a:srgbClr val="FFFFFF"/>
                  </a:solidFill>
                </a:uFill>
                <a:latin typeface="Arial"/>
                <a:ea typeface="Times New Roman"/>
              </a:rPr>
              <a:t>:insufficienza cardiaca congestizia (può svilupparsi anche diversi anni dopo la cessazione della terapia)</a:t>
            </a:r>
            <a:endParaRPr lang="en-US" sz="1800" b="0" strike="noStrike" spc="-1">
              <a:solidFill>
                <a:srgbClr val="000000"/>
              </a:solidFill>
              <a:uFill>
                <a:solidFill>
                  <a:srgbClr val="FFFFFF"/>
                </a:solidFill>
              </a:uFill>
              <a:latin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 name="Object 1"/>
          <p:cNvPicPr/>
          <p:nvPr/>
        </p:nvPicPr>
        <p:blipFill>
          <a:blip r:embed="rId2" cstate="print"/>
          <a:stretch/>
        </p:blipFill>
        <p:spPr>
          <a:xfrm>
            <a:off x="5072040" y="1844640"/>
            <a:ext cx="4432320" cy="2898720"/>
          </a:xfrm>
          <a:prstGeom prst="rect">
            <a:avLst/>
          </a:prstGeom>
          <a:ln>
            <a:noFill/>
          </a:ln>
        </p:spPr>
      </p:pic>
      <p:sp>
        <p:nvSpPr>
          <p:cNvPr id="391" name="CustomShape 2"/>
          <p:cNvSpPr/>
          <p:nvPr/>
        </p:nvSpPr>
        <p:spPr>
          <a:xfrm>
            <a:off x="257040" y="1676520"/>
            <a:ext cx="4457880" cy="1739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800" b="1" strike="noStrike" spc="-1">
                <a:solidFill>
                  <a:srgbClr val="FFFFFF"/>
                </a:solidFill>
                <a:uFill>
                  <a:solidFill>
                    <a:srgbClr val="FFFFFF"/>
                  </a:solidFill>
                </a:uFill>
                <a:latin typeface="Arial"/>
                <a:ea typeface="Arial"/>
              </a:rPr>
              <a:t> </a:t>
            </a:r>
            <a:endParaRPr lang="en-US" sz="800" b="0" strike="noStrike" spc="-1">
              <a:solidFill>
                <a:srgbClr val="000000"/>
              </a:solidFill>
              <a:uFill>
                <a:solidFill>
                  <a:srgbClr val="FFFFFF"/>
                </a:solidFill>
              </a:uFill>
              <a:latin typeface="Times New Roman"/>
            </a:endParaRPr>
          </a:p>
          <a:p>
            <a:pPr algn="just">
              <a:lnSpc>
                <a:spcPct val="100000"/>
              </a:lnSpc>
            </a:pPr>
            <a:r>
              <a:rPr lang="it-IT" sz="2000" b="0" strike="noStrike" spc="-1">
                <a:solidFill>
                  <a:srgbClr val="FFFFFF"/>
                </a:solidFill>
                <a:uFill>
                  <a:solidFill>
                    <a:srgbClr val="FFFFFF"/>
                  </a:solidFill>
                </a:uFill>
                <a:latin typeface="Arial"/>
                <a:ea typeface="Arial"/>
              </a:rPr>
              <a:t>2) Inibizione enzimatica</a:t>
            </a:r>
            <a:endParaRPr lang="en-US" sz="2000" b="0" strike="noStrike" spc="-1">
              <a:solidFill>
                <a:srgbClr val="000000"/>
              </a:solidFill>
              <a:uFill>
                <a:solidFill>
                  <a:srgbClr val="FFFFFF"/>
                </a:solidFill>
              </a:uFill>
              <a:latin typeface="Times New Roman"/>
            </a:endParaRPr>
          </a:p>
          <a:p>
            <a:pPr algn="just"/>
            <a:endParaRPr lang="en-US" sz="2000" b="0" strike="noStrike" spc="-1">
              <a:solidFill>
                <a:srgbClr val="000000"/>
              </a:solidFill>
              <a:uFill>
                <a:solidFill>
                  <a:srgbClr val="FFFFFF"/>
                </a:solidFill>
              </a:uFill>
              <a:latin typeface="Times New Roman"/>
            </a:endParaRPr>
          </a:p>
          <a:p>
            <a:pPr algn="just">
              <a:lnSpc>
                <a:spcPct val="100000"/>
              </a:lnSpc>
            </a:pPr>
            <a:r>
              <a:rPr lang="it-IT" sz="2000" b="0" strike="noStrike" spc="-1">
                <a:solidFill>
                  <a:srgbClr val="FFFFFF"/>
                </a:solidFill>
                <a:uFill>
                  <a:solidFill>
                    <a:srgbClr val="FFFFFF"/>
                  </a:solidFill>
                </a:uFill>
                <a:latin typeface="Arial"/>
                <a:ea typeface="Arial"/>
              </a:rPr>
              <a:t>3) Effetto mitocondriale</a:t>
            </a:r>
            <a:endParaRPr lang="en-US" sz="2000" b="0" strike="noStrike" spc="-1">
              <a:solidFill>
                <a:srgbClr val="000000"/>
              </a:solidFill>
              <a:uFill>
                <a:solidFill>
                  <a:srgbClr val="FFFFFF"/>
                </a:solidFill>
              </a:uFill>
              <a:latin typeface="Times New Roman"/>
            </a:endParaRPr>
          </a:p>
          <a:p>
            <a:pPr algn="just"/>
            <a:endParaRPr lang="en-US" sz="2000" b="0" strike="noStrike" spc="-1">
              <a:solidFill>
                <a:srgbClr val="000000"/>
              </a:solidFill>
              <a:uFill>
                <a:solidFill>
                  <a:srgbClr val="FFFFFF"/>
                </a:solidFill>
              </a:uFill>
              <a:latin typeface="Times New Roman"/>
            </a:endParaRPr>
          </a:p>
          <a:p>
            <a:pPr algn="just">
              <a:lnSpc>
                <a:spcPct val="100000"/>
              </a:lnSpc>
            </a:pPr>
            <a:r>
              <a:rPr lang="it-IT" sz="2000" b="0" strike="noStrike" spc="-1">
                <a:solidFill>
                  <a:srgbClr val="FFFFFF"/>
                </a:solidFill>
                <a:uFill>
                  <a:solidFill>
                    <a:srgbClr val="FFFFFF"/>
                  </a:solidFill>
                </a:uFill>
                <a:latin typeface="Arial"/>
                <a:ea typeface="Arial"/>
              </a:rPr>
              <a:t>4) Alterazione del trasporto di Ca</a:t>
            </a:r>
            <a:endParaRPr lang="en-US" sz="2000" b="0" strike="noStrike" spc="-1">
              <a:solidFill>
                <a:srgbClr val="000000"/>
              </a:solidFill>
              <a:uFill>
                <a:solidFill>
                  <a:srgbClr val="FFFFFF"/>
                </a:solidFill>
              </a:uFill>
              <a:latin typeface="Times New Roman"/>
            </a:endParaRPr>
          </a:p>
          <a:p>
            <a:pPr algn="just">
              <a:lnSpc>
                <a:spcPct val="100000"/>
              </a:lnSpc>
            </a:pPr>
            <a:endParaRPr lang="en-US" sz="2000" b="0" strike="noStrike" spc="-1">
              <a:solidFill>
                <a:srgbClr val="000000"/>
              </a:solidFill>
              <a:uFill>
                <a:solidFill>
                  <a:srgbClr val="FFFFFF"/>
                </a:solidFill>
              </a:uFill>
              <a:latin typeface="Times New Roman"/>
            </a:endParaRPr>
          </a:p>
        </p:txBody>
      </p:sp>
      <p:sp>
        <p:nvSpPr>
          <p:cNvPr id="392" name="CustomShape 3"/>
          <p:cNvSpPr/>
          <p:nvPr/>
        </p:nvSpPr>
        <p:spPr>
          <a:xfrm>
            <a:off x="2404800" y="762120"/>
            <a:ext cx="5267880" cy="3988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0" strike="noStrike" spc="-1">
                <a:solidFill>
                  <a:srgbClr val="FFFFFF"/>
                </a:solidFill>
                <a:uFill>
                  <a:solidFill>
                    <a:srgbClr val="FFFFFF"/>
                  </a:solidFill>
                </a:uFill>
                <a:latin typeface="Arial"/>
                <a:ea typeface="Arial"/>
              </a:rPr>
              <a:t>MECCANISMO DELLA CARDIOTOSSICITA’</a:t>
            </a:r>
            <a:endParaRPr lang="en-US" sz="2000" b="0" strike="noStrike" spc="-1">
              <a:solidFill>
                <a:srgbClr val="000000"/>
              </a:solidFill>
              <a:uFill>
                <a:solidFill>
                  <a:srgbClr val="FFFFFF"/>
                </a:solidFill>
              </a:uFill>
              <a:latin typeface="Times New Roman"/>
            </a:endParaRPr>
          </a:p>
        </p:txBody>
      </p:sp>
      <p:sp>
        <p:nvSpPr>
          <p:cNvPr id="393" name="CustomShape 4"/>
          <p:cNvSpPr/>
          <p:nvPr/>
        </p:nvSpPr>
        <p:spPr>
          <a:xfrm>
            <a:off x="281880" y="1295280"/>
            <a:ext cx="6820920" cy="398880"/>
          </a:xfrm>
          <a:prstGeom prst="rect">
            <a:avLst/>
          </a:prstGeom>
          <a:solidFill>
            <a:srgbClr val="C00000"/>
          </a:solidFill>
          <a:ln w="9360">
            <a:solidFill>
              <a:srgbClr val="000066"/>
            </a:solidFill>
            <a:miter/>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0" strike="noStrike" spc="-1">
                <a:solidFill>
                  <a:srgbClr val="FFFFFF"/>
                </a:solidFill>
                <a:uFill>
                  <a:solidFill>
                    <a:srgbClr val="FFFFFF"/>
                  </a:solidFill>
                </a:uFill>
                <a:latin typeface="Arial"/>
                <a:ea typeface="Arial"/>
              </a:rPr>
              <a:t>1) </a:t>
            </a:r>
            <a:r>
              <a:rPr lang="it-IT" sz="2000" b="0" u="sng" strike="noStrike" spc="-1">
                <a:solidFill>
                  <a:srgbClr val="FFFFFF"/>
                </a:solidFill>
                <a:uFill>
                  <a:solidFill>
                    <a:srgbClr val="FFFFFF"/>
                  </a:solidFill>
                </a:uFill>
                <a:latin typeface="Arial"/>
                <a:ea typeface="Arial"/>
              </a:rPr>
              <a:t>Ossidazione lipidica da radicali liberi in presenza di ferro</a:t>
            </a:r>
            <a:endParaRPr lang="en-US" sz="2000" b="0" strike="noStrike" spc="-1">
              <a:solidFill>
                <a:srgbClr val="000000"/>
              </a:solidFill>
              <a:uFill>
                <a:solidFill>
                  <a:srgbClr val="FFFFFF"/>
                </a:solidFill>
              </a:uFill>
              <a:latin typeface="Times New Roman"/>
            </a:endParaRPr>
          </a:p>
        </p:txBody>
      </p:sp>
      <p:sp>
        <p:nvSpPr>
          <p:cNvPr id="394" name="CustomShape 5"/>
          <p:cNvSpPr/>
          <p:nvPr/>
        </p:nvSpPr>
        <p:spPr>
          <a:xfrm>
            <a:off x="257040" y="3200400"/>
            <a:ext cx="5132520" cy="1313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b="0" strike="noStrike" spc="-1">
                <a:solidFill>
                  <a:srgbClr val="FFFFFF"/>
                </a:solidFill>
                <a:uFill>
                  <a:solidFill>
                    <a:srgbClr val="FFFFFF"/>
                  </a:solidFill>
                </a:uFill>
                <a:latin typeface="Arial"/>
                <a:ea typeface="Arial"/>
              </a:rPr>
              <a:t>5) Liberazione di sostanze vasoattive</a:t>
            </a:r>
            <a:endParaRPr lang="en-US" sz="2000" b="0" strike="noStrike" spc="-1">
              <a:solidFill>
                <a:srgbClr val="000000"/>
              </a:solidFill>
              <a:uFill>
                <a:solidFill>
                  <a:srgbClr val="FFFFFF"/>
                </a:solidFill>
              </a:uFill>
              <a:latin typeface="Times New Roman"/>
            </a:endParaRPr>
          </a:p>
          <a:p>
            <a:endParaRPr lang="en-US" sz="2000" b="0" strike="noStrike" spc="-1">
              <a:solidFill>
                <a:srgbClr val="000000"/>
              </a:solidFill>
              <a:uFill>
                <a:solidFill>
                  <a:srgbClr val="FFFFFF"/>
                </a:solidFill>
              </a:uFill>
              <a:latin typeface="Times New Roman"/>
            </a:endParaRPr>
          </a:p>
          <a:p>
            <a:pPr>
              <a:lnSpc>
                <a:spcPct val="100000"/>
              </a:lnSpc>
            </a:pPr>
            <a:r>
              <a:rPr lang="it-IT" sz="2000" b="0" strike="noStrike" spc="-1">
                <a:solidFill>
                  <a:srgbClr val="FFFFFF"/>
                </a:solidFill>
                <a:uFill>
                  <a:solidFill>
                    <a:srgbClr val="FFFFFF"/>
                  </a:solidFill>
                </a:uFill>
                <a:latin typeface="Arial"/>
                <a:ea typeface="Arial"/>
              </a:rPr>
              <a:t>6) Aumentata attività fosfolipasica</a:t>
            </a:r>
            <a:endParaRPr lang="en-US" sz="2000" b="0" strike="noStrike" spc="-1">
              <a:solidFill>
                <a:srgbClr val="000000"/>
              </a:solidFill>
              <a:uFill>
                <a:solidFill>
                  <a:srgbClr val="FFFFFF"/>
                </a:solidFill>
              </a:uFill>
              <a:latin typeface="Times New Roman"/>
            </a:endParaRPr>
          </a:p>
          <a:p>
            <a:endParaRPr lang="en-US" sz="2000" b="0" strike="noStrike" spc="-1">
              <a:solidFill>
                <a:srgbClr val="000000"/>
              </a:solidFill>
              <a:uFill>
                <a:solidFill>
                  <a:srgbClr val="FFFFFF"/>
                </a:solidFill>
              </a:uFill>
              <a:latin typeface="Times New Roman"/>
            </a:endParaRPr>
          </a:p>
          <a:p>
            <a:pPr>
              <a:lnSpc>
                <a:spcPct val="100000"/>
              </a:lnSpc>
            </a:pPr>
            <a:r>
              <a:rPr lang="it-IT" sz="2000" b="0" strike="noStrike" spc="-1">
                <a:solidFill>
                  <a:srgbClr val="FFFFFF"/>
                </a:solidFill>
                <a:uFill>
                  <a:solidFill>
                    <a:srgbClr val="FFFFFF"/>
                  </a:solidFill>
                </a:uFill>
                <a:latin typeface="Arial"/>
                <a:ea typeface="Arial"/>
              </a:rPr>
              <a:t>7) Modificazione della perfusione</a:t>
            </a:r>
            <a:r>
              <a:rPr lang="it-IT" sz="2000" b="0" strike="noStrike" spc="-1">
                <a:solidFill>
                  <a:srgbClr val="FFFFFF"/>
                </a:solidFill>
                <a:uFill>
                  <a:solidFill>
                    <a:srgbClr val="FFFFFF"/>
                  </a:solidFill>
                </a:uFill>
                <a:latin typeface="Times New Roman"/>
                <a:ea typeface="Arial"/>
              </a:rPr>
              <a:t> </a:t>
            </a:r>
            <a:endParaRPr lang="en-US" sz="2000" b="0" strike="noStrike" spc="-1">
              <a:solidFill>
                <a:srgbClr val="000000"/>
              </a:solidFill>
              <a:uFill>
                <a:solidFill>
                  <a:srgbClr val="FFFFFF"/>
                </a:solidFill>
              </a:uFill>
              <a:latin typeface="Times New Roman"/>
            </a:endParaRPr>
          </a:p>
        </p:txBody>
      </p:sp>
      <p:sp>
        <p:nvSpPr>
          <p:cNvPr id="395" name="CustomShape 6"/>
          <p:cNvSpPr/>
          <p:nvPr/>
        </p:nvSpPr>
        <p:spPr>
          <a:xfrm>
            <a:off x="257040" y="4979880"/>
            <a:ext cx="9772920" cy="1798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gn="just">
              <a:lnSpc>
                <a:spcPct val="100000"/>
              </a:lnSpc>
            </a:pPr>
            <a:r>
              <a:rPr lang="it-IT" sz="1800" b="1" strike="noStrike" spc="-1">
                <a:solidFill>
                  <a:srgbClr val="FFFFFF"/>
                </a:solidFill>
                <a:uFill>
                  <a:solidFill>
                    <a:srgbClr val="FFFFFF"/>
                  </a:solidFill>
                </a:uFill>
                <a:latin typeface="Arial"/>
                <a:ea typeface="Arial"/>
              </a:rPr>
              <a:t>CARDIOPROTETTIVI</a:t>
            </a:r>
            <a:endParaRPr lang="en-US" sz="1800" b="0" strike="noStrike" spc="-1">
              <a:solidFill>
                <a:srgbClr val="000000"/>
              </a:solidFill>
              <a:uFill>
                <a:solidFill>
                  <a:srgbClr val="FFFFFF"/>
                </a:solidFill>
              </a:uFill>
              <a:latin typeface="Times New Roman"/>
            </a:endParaRPr>
          </a:p>
          <a:p>
            <a:pPr marL="457200" indent="-457200" algn="just">
              <a:lnSpc>
                <a:spcPct val="100000"/>
              </a:lnSpc>
            </a:pPr>
            <a:r>
              <a:rPr lang="it-IT" sz="1400" b="0" strike="noStrike" spc="-1">
                <a:solidFill>
                  <a:srgbClr val="FFFFFF"/>
                </a:solidFill>
                <a:uFill>
                  <a:solidFill>
                    <a:srgbClr val="FFFFFF"/>
                  </a:solidFill>
                </a:uFill>
                <a:latin typeface="Arial"/>
                <a:ea typeface="Arial"/>
              </a:rPr>
              <a:t> </a:t>
            </a:r>
            <a:endParaRPr lang="en-US" sz="1400" b="0" strike="noStrike" spc="-1">
              <a:solidFill>
                <a:srgbClr val="000000"/>
              </a:solidFill>
              <a:uFill>
                <a:solidFill>
                  <a:srgbClr val="FFFFFF"/>
                </a:solidFill>
              </a:uFill>
              <a:latin typeface="Times New Roman"/>
            </a:endParaRPr>
          </a:p>
          <a:p>
            <a:pPr marL="457200" indent="-457200" algn="just">
              <a:lnSpc>
                <a:spcPct val="100000"/>
              </a:lnSpc>
            </a:pPr>
            <a:r>
              <a:rPr lang="it-IT" sz="1600" b="1" strike="noStrike" spc="-1">
                <a:solidFill>
                  <a:srgbClr val="FFFFFF"/>
                </a:solidFill>
                <a:uFill>
                  <a:solidFill>
                    <a:srgbClr val="FFFFFF"/>
                  </a:solidFill>
                </a:uFill>
                <a:latin typeface="Arial"/>
                <a:ea typeface="Arial"/>
              </a:rPr>
              <a:t>1) Dexrazoxane</a:t>
            </a:r>
            <a:r>
              <a:rPr lang="it-IT" sz="1600" b="0" strike="noStrike" spc="-1">
                <a:solidFill>
                  <a:srgbClr val="FFFFFF"/>
                </a:solidFill>
                <a:uFill>
                  <a:solidFill>
                    <a:srgbClr val="FFFFFF"/>
                  </a:solidFill>
                </a:uFill>
                <a:latin typeface="Arial"/>
                <a:ea typeface="Arial"/>
              </a:rPr>
              <a:t> (ICRF 187) (complessante il ferro) Il Dexrazoxane ha effetto cardioprotettivo per spiazzamento del ferro dai complessi antraciclina-ferro.</a:t>
            </a:r>
            <a:endParaRPr lang="en-US" sz="1600" b="0" strike="noStrike" spc="-1">
              <a:solidFill>
                <a:srgbClr val="000000"/>
              </a:solidFill>
              <a:uFill>
                <a:solidFill>
                  <a:srgbClr val="FFFFFF"/>
                </a:solidFill>
              </a:uFill>
              <a:latin typeface="Times New Roman"/>
            </a:endParaRPr>
          </a:p>
          <a:p>
            <a:pPr marL="457200" indent="-457200" algn="just">
              <a:lnSpc>
                <a:spcPct val="100000"/>
              </a:lnSpc>
            </a:pPr>
            <a:r>
              <a:rPr lang="it-IT" sz="1600" b="1" strike="noStrike" spc="-1">
                <a:solidFill>
                  <a:srgbClr val="FFFFFF"/>
                </a:solidFill>
                <a:uFill>
                  <a:solidFill>
                    <a:srgbClr val="FFFFFF"/>
                  </a:solidFill>
                </a:uFill>
                <a:latin typeface="Arial"/>
                <a:ea typeface="Arial"/>
              </a:rPr>
              <a:t>2)   Incorporazione di doxorubicina in liposomi</a:t>
            </a:r>
            <a:endParaRPr lang="en-US" sz="1600" b="0" strike="noStrike" spc="-1">
              <a:solidFill>
                <a:srgbClr val="000000"/>
              </a:solidFill>
              <a:uFill>
                <a:solidFill>
                  <a:srgbClr val="FFFFFF"/>
                </a:solidFill>
              </a:uFill>
              <a:latin typeface="Times New Roman"/>
            </a:endParaRPr>
          </a:p>
          <a:p>
            <a:pPr marL="457200" indent="-457200" algn="just">
              <a:lnSpc>
                <a:spcPct val="100000"/>
              </a:lnSpc>
            </a:pPr>
            <a:r>
              <a:rPr lang="it-IT" sz="1600" b="1" strike="noStrike" spc="-1">
                <a:solidFill>
                  <a:srgbClr val="FFFFFF"/>
                </a:solidFill>
                <a:uFill>
                  <a:solidFill>
                    <a:srgbClr val="FFFFFF"/>
                  </a:solidFill>
                </a:uFill>
                <a:latin typeface="Arial"/>
                <a:ea typeface="Arial"/>
              </a:rPr>
              <a:t>3) Somministrazione di antidoti, scavenger di radicali liberi</a:t>
            </a:r>
            <a:r>
              <a:rPr lang="it-IT" sz="1600" b="0" strike="noStrike" spc="-1">
                <a:solidFill>
                  <a:srgbClr val="FFFFFF"/>
                </a:solidFill>
                <a:uFill>
                  <a:solidFill>
                    <a:srgbClr val="FFFFFF"/>
                  </a:solidFill>
                </a:uFill>
                <a:latin typeface="Arial"/>
                <a:ea typeface="Arial"/>
              </a:rPr>
              <a:t>: Vit E, N-acetilcisteina, ICRF 159, coenzima Q10, carnitina, adenosina, damvar </a:t>
            </a:r>
            <a:endParaRPr lang="en-US" sz="1600" b="0" strike="noStrike" spc="-1">
              <a:solidFill>
                <a:srgbClr val="000000"/>
              </a:solidFill>
              <a:uFill>
                <a:solidFill>
                  <a:srgbClr val="FFFFFF"/>
                </a:solidFill>
              </a:uFill>
              <a:latin typeface="Times New Roman"/>
            </a:endParaRPr>
          </a:p>
        </p:txBody>
      </p:sp>
      <p:sp>
        <p:nvSpPr>
          <p:cNvPr id="396" name="Line 7"/>
          <p:cNvSpPr/>
          <p:nvPr/>
        </p:nvSpPr>
        <p:spPr>
          <a:xfrm>
            <a:off x="1111320" y="765000"/>
            <a:ext cx="8353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97" name="CustomShape 8"/>
          <p:cNvSpPr/>
          <p:nvPr/>
        </p:nvSpPr>
        <p:spPr>
          <a:xfrm>
            <a:off x="2721600" y="220320"/>
            <a:ext cx="519300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it-IT" sz="2400" b="0" strike="noStrike" spc="-1">
                <a:solidFill>
                  <a:srgbClr val="FFFFFF"/>
                </a:solidFill>
                <a:uFill>
                  <a:solidFill>
                    <a:srgbClr val="FFFFFF"/>
                  </a:solidFill>
                </a:uFill>
                <a:latin typeface="Verdana"/>
                <a:ea typeface="Verdana"/>
              </a:rPr>
              <a:t>DOXORUBICINA (ADRIAMICINA)</a:t>
            </a:r>
            <a:endParaRPr lang="en-US" sz="2400" b="0" strike="noStrike" spc="-1">
              <a:solidFill>
                <a:srgbClr val="000000"/>
              </a:solidFill>
              <a:uFill>
                <a:solidFill>
                  <a:srgbClr val="FFFFFF"/>
                </a:solidFill>
              </a:uFill>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218" name="Picture 2" descr="cancer2"/>
          <p:cNvPicPr>
            <a:picLocks noChangeAspect="1" noChangeArrowheads="1"/>
          </p:cNvPicPr>
          <p:nvPr/>
        </p:nvPicPr>
        <p:blipFill>
          <a:blip r:embed="rId3" cstate="print"/>
          <a:srcRect l="49002" t="5399" b="60500"/>
          <a:stretch>
            <a:fillRect/>
          </a:stretch>
        </p:blipFill>
        <p:spPr bwMode="auto">
          <a:xfrm>
            <a:off x="769859" y="1052513"/>
            <a:ext cx="8668492"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ustomShape 1"/>
          <p:cNvSpPr/>
          <p:nvPr/>
        </p:nvSpPr>
        <p:spPr>
          <a:xfrm>
            <a:off x="3529080" y="255600"/>
            <a:ext cx="361584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spcBef>
                <a:spcPts val="1998"/>
              </a:spcBef>
            </a:pPr>
            <a:r>
              <a:rPr lang="it-IT" sz="3200" b="1" u="sng" strike="noStrike" spc="-1">
                <a:solidFill>
                  <a:srgbClr val="66FFFF"/>
                </a:solidFill>
                <a:uFill>
                  <a:solidFill>
                    <a:srgbClr val="FFFFFF"/>
                  </a:solidFill>
                </a:uFill>
                <a:latin typeface="Arial"/>
                <a:ea typeface="Times New Roman"/>
              </a:rPr>
              <a:t>ANTIMETABOLITI</a:t>
            </a:r>
            <a:endParaRPr lang="en-US" sz="3200" b="0" strike="noStrike" spc="-1">
              <a:solidFill>
                <a:srgbClr val="000000"/>
              </a:solidFill>
              <a:uFill>
                <a:solidFill>
                  <a:srgbClr val="FFFFFF"/>
                </a:solidFill>
              </a:uFill>
              <a:latin typeface="Times New Roman"/>
            </a:endParaRPr>
          </a:p>
        </p:txBody>
      </p:sp>
      <p:sp>
        <p:nvSpPr>
          <p:cNvPr id="399" name="CustomShape 2"/>
          <p:cNvSpPr/>
          <p:nvPr/>
        </p:nvSpPr>
        <p:spPr>
          <a:xfrm>
            <a:off x="1200240" y="2514600"/>
            <a:ext cx="2057400" cy="1191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0" strike="noStrike" spc="-1">
                <a:solidFill>
                  <a:srgbClr val="FFFFFF"/>
                </a:solidFill>
                <a:uFill>
                  <a:solidFill>
                    <a:srgbClr val="FFFFFF"/>
                  </a:solidFill>
                </a:uFill>
                <a:latin typeface="Verdana"/>
                <a:ea typeface="Arial"/>
              </a:rPr>
              <a:t>ANALOGHI</a:t>
            </a:r>
            <a:endParaRPr lang="en-US" sz="2400" b="0" strike="noStrike" spc="-1">
              <a:solidFill>
                <a:srgbClr val="000000"/>
              </a:solidFill>
              <a:uFill>
                <a:solidFill>
                  <a:srgbClr val="FFFFFF"/>
                </a:solidFill>
              </a:uFill>
              <a:latin typeface="Times New Roman"/>
            </a:endParaRPr>
          </a:p>
          <a:p>
            <a:pPr algn="ctr">
              <a:lnSpc>
                <a:spcPct val="100000"/>
              </a:lnSpc>
            </a:pPr>
            <a:r>
              <a:rPr lang="it-IT" sz="2400" b="0" strike="noStrike" spc="-1">
                <a:solidFill>
                  <a:srgbClr val="FFFFFF"/>
                </a:solidFill>
                <a:uFill>
                  <a:solidFill>
                    <a:srgbClr val="FFFFFF"/>
                  </a:solidFill>
                </a:uFill>
                <a:latin typeface="Verdana"/>
                <a:ea typeface="Arial"/>
              </a:rPr>
              <a:t>delle</a:t>
            </a:r>
            <a:endParaRPr lang="en-US" sz="2400" b="0" strike="noStrike" spc="-1">
              <a:solidFill>
                <a:srgbClr val="000000"/>
              </a:solidFill>
              <a:uFill>
                <a:solidFill>
                  <a:srgbClr val="FFFFFF"/>
                </a:solidFill>
              </a:uFill>
              <a:latin typeface="Times New Roman"/>
            </a:endParaRPr>
          </a:p>
          <a:p>
            <a:pPr algn="ctr">
              <a:lnSpc>
                <a:spcPct val="100000"/>
              </a:lnSpc>
            </a:pPr>
            <a:r>
              <a:rPr lang="it-IT" sz="2400" b="0" strike="noStrike" spc="-1">
                <a:solidFill>
                  <a:srgbClr val="FFFFFF"/>
                </a:solidFill>
                <a:uFill>
                  <a:solidFill>
                    <a:srgbClr val="FFFFFF"/>
                  </a:solidFill>
                </a:uFill>
                <a:latin typeface="Verdana"/>
                <a:ea typeface="Arial"/>
              </a:rPr>
              <a:t>PURINE</a:t>
            </a:r>
            <a:endParaRPr lang="en-US" sz="2400" b="0" strike="noStrike" spc="-1">
              <a:solidFill>
                <a:srgbClr val="000000"/>
              </a:solidFill>
              <a:uFill>
                <a:solidFill>
                  <a:srgbClr val="FFFFFF"/>
                </a:solidFill>
              </a:uFill>
              <a:latin typeface="Times New Roman"/>
            </a:endParaRPr>
          </a:p>
        </p:txBody>
      </p:sp>
      <p:sp>
        <p:nvSpPr>
          <p:cNvPr id="400" name="CustomShape 3"/>
          <p:cNvSpPr/>
          <p:nvPr/>
        </p:nvSpPr>
        <p:spPr>
          <a:xfrm>
            <a:off x="7115040" y="2514600"/>
            <a:ext cx="2400480" cy="1191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0" strike="noStrike" spc="-1">
                <a:solidFill>
                  <a:srgbClr val="FFFFFF"/>
                </a:solidFill>
                <a:uFill>
                  <a:solidFill>
                    <a:srgbClr val="FFFFFF"/>
                  </a:solidFill>
                </a:uFill>
                <a:latin typeface="Verdana"/>
                <a:ea typeface="Arial"/>
              </a:rPr>
              <a:t>ANALOGHI</a:t>
            </a:r>
            <a:endParaRPr lang="en-US" sz="2400" b="0" strike="noStrike" spc="-1">
              <a:solidFill>
                <a:srgbClr val="000000"/>
              </a:solidFill>
              <a:uFill>
                <a:solidFill>
                  <a:srgbClr val="FFFFFF"/>
                </a:solidFill>
              </a:uFill>
              <a:latin typeface="Times New Roman"/>
            </a:endParaRPr>
          </a:p>
          <a:p>
            <a:pPr algn="ctr">
              <a:lnSpc>
                <a:spcPct val="100000"/>
              </a:lnSpc>
            </a:pPr>
            <a:r>
              <a:rPr lang="it-IT" sz="2400" b="0" strike="noStrike" spc="-1">
                <a:solidFill>
                  <a:srgbClr val="FFFFFF"/>
                </a:solidFill>
                <a:uFill>
                  <a:solidFill>
                    <a:srgbClr val="FFFFFF"/>
                  </a:solidFill>
                </a:uFill>
                <a:latin typeface="Verdana"/>
                <a:ea typeface="Arial"/>
              </a:rPr>
              <a:t>delle</a:t>
            </a:r>
            <a:endParaRPr lang="en-US" sz="2400" b="0" strike="noStrike" spc="-1">
              <a:solidFill>
                <a:srgbClr val="000000"/>
              </a:solidFill>
              <a:uFill>
                <a:solidFill>
                  <a:srgbClr val="FFFFFF"/>
                </a:solidFill>
              </a:uFill>
              <a:latin typeface="Times New Roman"/>
            </a:endParaRPr>
          </a:p>
          <a:p>
            <a:pPr algn="ctr">
              <a:lnSpc>
                <a:spcPct val="100000"/>
              </a:lnSpc>
            </a:pPr>
            <a:r>
              <a:rPr lang="it-IT" sz="2400" b="0" strike="noStrike" spc="-1">
                <a:solidFill>
                  <a:srgbClr val="FFFFFF"/>
                </a:solidFill>
                <a:uFill>
                  <a:solidFill>
                    <a:srgbClr val="FFFFFF"/>
                  </a:solidFill>
                </a:uFill>
                <a:latin typeface="Verdana"/>
                <a:ea typeface="Arial"/>
              </a:rPr>
              <a:t>PIRIMIDINE</a:t>
            </a:r>
            <a:endParaRPr lang="en-US" sz="2400" b="0" strike="noStrike" spc="-1">
              <a:solidFill>
                <a:srgbClr val="000000"/>
              </a:solidFill>
              <a:uFill>
                <a:solidFill>
                  <a:srgbClr val="FFFFFF"/>
                </a:solidFill>
              </a:uFill>
              <a:latin typeface="Times New Roman"/>
            </a:endParaRPr>
          </a:p>
        </p:txBody>
      </p:sp>
      <p:sp>
        <p:nvSpPr>
          <p:cNvPr id="401" name="CustomShape 4"/>
          <p:cNvSpPr/>
          <p:nvPr/>
        </p:nvSpPr>
        <p:spPr>
          <a:xfrm>
            <a:off x="1800360" y="1066680"/>
            <a:ext cx="720072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0" strike="noStrike" spc="-1">
                <a:solidFill>
                  <a:srgbClr val="FFFFFF"/>
                </a:solidFill>
                <a:uFill>
                  <a:solidFill>
                    <a:srgbClr val="FFFFFF"/>
                  </a:solidFill>
                </a:uFill>
                <a:latin typeface="Verdana"/>
                <a:ea typeface="Arial"/>
              </a:rPr>
              <a:t>ANTAGONISTI dell’ACIDO FOLICO</a:t>
            </a:r>
            <a:endParaRPr lang="en-US" sz="2400" b="0" strike="noStrike" spc="-1">
              <a:solidFill>
                <a:srgbClr val="000000"/>
              </a:solidFill>
              <a:uFill>
                <a:solidFill>
                  <a:srgbClr val="FFFFFF"/>
                </a:solidFill>
              </a:uFill>
              <a:latin typeface="Times New Roman"/>
            </a:endParaRPr>
          </a:p>
        </p:txBody>
      </p:sp>
      <p:sp>
        <p:nvSpPr>
          <p:cNvPr id="402" name="CustomShape 5"/>
          <p:cNvSpPr/>
          <p:nvPr/>
        </p:nvSpPr>
        <p:spPr>
          <a:xfrm>
            <a:off x="1079640" y="3809880"/>
            <a:ext cx="3342960" cy="271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spcBef>
                <a:spcPts val="1247"/>
              </a:spcBef>
            </a:pPr>
            <a:r>
              <a:rPr lang="it-IT" sz="2000" b="0" strike="noStrike" spc="-1">
                <a:solidFill>
                  <a:srgbClr val="66FFFF"/>
                </a:solidFill>
                <a:uFill>
                  <a:solidFill>
                    <a:srgbClr val="FFFFFF"/>
                  </a:solidFill>
                </a:uFill>
                <a:latin typeface="Arial"/>
                <a:ea typeface="Times New Roman"/>
              </a:rPr>
              <a:t>6- MERCAPTOPURINA </a:t>
            </a:r>
            <a:endParaRPr lang="en-US" sz="2000" b="0" strike="noStrike" spc="-1">
              <a:solidFill>
                <a:srgbClr val="000000"/>
              </a:solidFill>
              <a:uFill>
                <a:solidFill>
                  <a:srgbClr val="FFFFFF"/>
                </a:solidFill>
              </a:uFill>
              <a:latin typeface="Times New Roman"/>
            </a:endParaRPr>
          </a:p>
          <a:p>
            <a:pPr>
              <a:lnSpc>
                <a:spcPct val="100000"/>
              </a:lnSpc>
              <a:spcBef>
                <a:spcPts val="1247"/>
              </a:spcBef>
            </a:pPr>
            <a:r>
              <a:rPr lang="it-IT" sz="2000" b="0" strike="noStrike" spc="-1">
                <a:solidFill>
                  <a:srgbClr val="66FFFF"/>
                </a:solidFill>
                <a:uFill>
                  <a:solidFill>
                    <a:srgbClr val="FFFFFF"/>
                  </a:solidFill>
                </a:uFill>
                <a:latin typeface="Arial"/>
                <a:ea typeface="Times New Roman"/>
              </a:rPr>
              <a:t>AZATIOPRINA</a:t>
            </a:r>
            <a:endParaRPr lang="en-US" sz="2000" b="0" strike="noStrike" spc="-1">
              <a:solidFill>
                <a:srgbClr val="000000"/>
              </a:solidFill>
              <a:uFill>
                <a:solidFill>
                  <a:srgbClr val="FFFFFF"/>
                </a:solidFill>
              </a:uFill>
              <a:latin typeface="Times New Roman"/>
            </a:endParaRPr>
          </a:p>
          <a:p>
            <a:pPr>
              <a:lnSpc>
                <a:spcPct val="100000"/>
              </a:lnSpc>
              <a:spcBef>
                <a:spcPts val="1247"/>
              </a:spcBef>
            </a:pPr>
            <a:r>
              <a:rPr lang="it-IT" sz="2000" b="0" strike="noStrike" spc="-1">
                <a:solidFill>
                  <a:srgbClr val="66FFFF"/>
                </a:solidFill>
                <a:uFill>
                  <a:solidFill>
                    <a:srgbClr val="FFFFFF"/>
                  </a:solidFill>
                </a:uFill>
                <a:latin typeface="Arial"/>
                <a:ea typeface="Arial"/>
              </a:rPr>
              <a:t>6-TIOGUANINA</a:t>
            </a:r>
            <a:endParaRPr lang="en-US" sz="2000" b="0" strike="noStrike" spc="-1">
              <a:solidFill>
                <a:srgbClr val="000000"/>
              </a:solidFill>
              <a:uFill>
                <a:solidFill>
                  <a:srgbClr val="FFFFFF"/>
                </a:solidFill>
              </a:uFill>
              <a:latin typeface="Times New Roman"/>
            </a:endParaRPr>
          </a:p>
          <a:p>
            <a:pPr>
              <a:lnSpc>
                <a:spcPct val="100000"/>
              </a:lnSpc>
              <a:spcBef>
                <a:spcPts val="1247"/>
              </a:spcBef>
            </a:pPr>
            <a:r>
              <a:rPr lang="it-IT" sz="2000" b="0" strike="noStrike" spc="-1">
                <a:solidFill>
                  <a:srgbClr val="66FFFF"/>
                </a:solidFill>
                <a:uFill>
                  <a:solidFill>
                    <a:srgbClr val="FFFFFF"/>
                  </a:solidFill>
                </a:uFill>
                <a:latin typeface="Arial"/>
                <a:ea typeface="Times New Roman"/>
              </a:rPr>
              <a:t>PENTOSTATINA</a:t>
            </a:r>
            <a:endParaRPr lang="en-US" sz="2000" b="0" strike="noStrike" spc="-1">
              <a:solidFill>
                <a:srgbClr val="000000"/>
              </a:solidFill>
              <a:uFill>
                <a:solidFill>
                  <a:srgbClr val="FFFFFF"/>
                </a:solidFill>
              </a:uFill>
              <a:latin typeface="Times New Roman"/>
            </a:endParaRPr>
          </a:p>
          <a:p>
            <a:pPr>
              <a:lnSpc>
                <a:spcPct val="100000"/>
              </a:lnSpc>
              <a:spcBef>
                <a:spcPts val="1247"/>
              </a:spcBef>
            </a:pPr>
            <a:r>
              <a:rPr lang="it-IT" sz="2000" b="0" strike="noStrike" spc="-1">
                <a:solidFill>
                  <a:srgbClr val="66FFFF"/>
                </a:solidFill>
                <a:uFill>
                  <a:solidFill>
                    <a:srgbClr val="FFFFFF"/>
                  </a:solidFill>
                </a:uFill>
                <a:latin typeface="Arial"/>
                <a:ea typeface="Times New Roman"/>
              </a:rPr>
              <a:t>CLADIBRINA</a:t>
            </a:r>
            <a:endParaRPr lang="en-US" sz="2000" b="0" strike="noStrike" spc="-1">
              <a:solidFill>
                <a:srgbClr val="000000"/>
              </a:solidFill>
              <a:uFill>
                <a:solidFill>
                  <a:srgbClr val="FFFFFF"/>
                </a:solidFill>
              </a:uFill>
              <a:latin typeface="Times New Roman"/>
            </a:endParaRPr>
          </a:p>
          <a:p>
            <a:pPr>
              <a:lnSpc>
                <a:spcPct val="100000"/>
              </a:lnSpc>
              <a:spcBef>
                <a:spcPts val="1247"/>
              </a:spcBef>
            </a:pPr>
            <a:r>
              <a:rPr lang="it-IT" sz="2000" b="0" strike="noStrike" spc="-1">
                <a:solidFill>
                  <a:srgbClr val="66FFFF"/>
                </a:solidFill>
                <a:uFill>
                  <a:solidFill>
                    <a:srgbClr val="FFFFFF"/>
                  </a:solidFill>
                </a:uFill>
                <a:latin typeface="Arial"/>
                <a:ea typeface="Times New Roman"/>
              </a:rPr>
              <a:t>FLUDARABINA</a:t>
            </a:r>
            <a:endParaRPr lang="en-US" sz="2000" b="0" strike="noStrike" spc="-1">
              <a:solidFill>
                <a:srgbClr val="000000"/>
              </a:solidFill>
              <a:uFill>
                <a:solidFill>
                  <a:srgbClr val="FFFFFF"/>
                </a:solidFill>
              </a:uFill>
              <a:latin typeface="Times New Roman"/>
            </a:endParaRPr>
          </a:p>
        </p:txBody>
      </p:sp>
      <p:sp>
        <p:nvSpPr>
          <p:cNvPr id="403" name="CustomShape 6"/>
          <p:cNvSpPr/>
          <p:nvPr/>
        </p:nvSpPr>
        <p:spPr>
          <a:xfrm>
            <a:off x="6976080" y="3809880"/>
            <a:ext cx="2573280" cy="2252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spcBef>
                <a:spcPts val="1247"/>
              </a:spcBef>
            </a:pPr>
            <a:r>
              <a:rPr lang="it-IT" sz="2000" b="0" strike="noStrike" spc="-1">
                <a:solidFill>
                  <a:srgbClr val="66FFFF"/>
                </a:solidFill>
                <a:uFill>
                  <a:solidFill>
                    <a:srgbClr val="FFFFFF"/>
                  </a:solidFill>
                </a:uFill>
                <a:latin typeface="Arial"/>
                <a:ea typeface="Arial"/>
              </a:rPr>
              <a:t>5-FLUOROURACILE</a:t>
            </a:r>
            <a:endParaRPr lang="en-US" sz="2000" b="0" strike="noStrike" spc="-1">
              <a:solidFill>
                <a:srgbClr val="000000"/>
              </a:solidFill>
              <a:uFill>
                <a:solidFill>
                  <a:srgbClr val="FFFFFF"/>
                </a:solidFill>
              </a:uFill>
              <a:latin typeface="Times New Roman"/>
            </a:endParaRPr>
          </a:p>
          <a:p>
            <a:pPr>
              <a:lnSpc>
                <a:spcPct val="100000"/>
              </a:lnSpc>
              <a:spcBef>
                <a:spcPts val="1247"/>
              </a:spcBef>
            </a:pPr>
            <a:r>
              <a:rPr lang="it-IT" sz="2000" b="0" strike="noStrike" spc="-1">
                <a:solidFill>
                  <a:srgbClr val="66FFFF"/>
                </a:solidFill>
                <a:uFill>
                  <a:solidFill>
                    <a:srgbClr val="FFFFFF"/>
                  </a:solidFill>
                </a:uFill>
                <a:latin typeface="Arial"/>
                <a:ea typeface="Arial"/>
              </a:rPr>
              <a:t>FLUOSSIURIDINA</a:t>
            </a:r>
            <a:endParaRPr lang="en-US" sz="2000" b="0" strike="noStrike" spc="-1">
              <a:solidFill>
                <a:srgbClr val="000000"/>
              </a:solidFill>
              <a:uFill>
                <a:solidFill>
                  <a:srgbClr val="FFFFFF"/>
                </a:solidFill>
              </a:uFill>
              <a:latin typeface="Times New Roman"/>
            </a:endParaRPr>
          </a:p>
          <a:p>
            <a:pPr>
              <a:lnSpc>
                <a:spcPct val="100000"/>
              </a:lnSpc>
              <a:spcBef>
                <a:spcPts val="1247"/>
              </a:spcBef>
            </a:pPr>
            <a:r>
              <a:rPr lang="it-IT" sz="2000" b="0" strike="noStrike" spc="-1">
                <a:solidFill>
                  <a:srgbClr val="66FFFF"/>
                </a:solidFill>
                <a:uFill>
                  <a:solidFill>
                    <a:srgbClr val="FFFFFF"/>
                  </a:solidFill>
                </a:uFill>
                <a:latin typeface="Arial"/>
                <a:ea typeface="Arial"/>
              </a:rPr>
              <a:t>CITARABINA</a:t>
            </a:r>
            <a:endParaRPr lang="en-US" sz="2000" b="0" strike="noStrike" spc="-1">
              <a:solidFill>
                <a:srgbClr val="000000"/>
              </a:solidFill>
              <a:uFill>
                <a:solidFill>
                  <a:srgbClr val="FFFFFF"/>
                </a:solidFill>
              </a:uFill>
              <a:latin typeface="Times New Roman"/>
            </a:endParaRPr>
          </a:p>
          <a:p>
            <a:pPr>
              <a:lnSpc>
                <a:spcPct val="100000"/>
              </a:lnSpc>
              <a:spcBef>
                <a:spcPts val="1247"/>
              </a:spcBef>
            </a:pPr>
            <a:r>
              <a:rPr lang="it-IT" sz="2000" b="0" strike="noStrike" spc="-1">
                <a:solidFill>
                  <a:srgbClr val="66FFFF"/>
                </a:solidFill>
                <a:uFill>
                  <a:solidFill>
                    <a:srgbClr val="FFFFFF"/>
                  </a:solidFill>
                </a:uFill>
                <a:latin typeface="Arial"/>
                <a:ea typeface="Arial"/>
              </a:rPr>
              <a:t>GEMCITABINA</a:t>
            </a:r>
            <a:endParaRPr lang="en-US" sz="2000" b="0" strike="noStrike" spc="-1">
              <a:solidFill>
                <a:srgbClr val="000000"/>
              </a:solidFill>
              <a:uFill>
                <a:solidFill>
                  <a:srgbClr val="FFFFFF"/>
                </a:solidFill>
              </a:uFill>
              <a:latin typeface="Times New Roman"/>
            </a:endParaRPr>
          </a:p>
          <a:p>
            <a:pPr>
              <a:lnSpc>
                <a:spcPct val="100000"/>
              </a:lnSpc>
              <a:spcBef>
                <a:spcPts val="1247"/>
              </a:spcBef>
            </a:pPr>
            <a:r>
              <a:rPr lang="it-IT" sz="2000" b="0" strike="noStrike" spc="-1">
                <a:solidFill>
                  <a:srgbClr val="66FFFF"/>
                </a:solidFill>
                <a:uFill>
                  <a:solidFill>
                    <a:srgbClr val="FFFFFF"/>
                  </a:solidFill>
                </a:uFill>
                <a:latin typeface="Arial"/>
                <a:ea typeface="Arial"/>
              </a:rPr>
              <a:t>AZACITIDINA</a:t>
            </a:r>
            <a:endParaRPr lang="en-US" sz="2000" b="0" strike="noStrike" spc="-1">
              <a:solidFill>
                <a:srgbClr val="000000"/>
              </a:solidFill>
              <a:uFill>
                <a:solidFill>
                  <a:srgbClr val="FFFFFF"/>
                </a:solidFill>
              </a:uFill>
              <a:latin typeface="Times New Roman"/>
            </a:endParaRPr>
          </a:p>
        </p:txBody>
      </p:sp>
      <p:sp>
        <p:nvSpPr>
          <p:cNvPr id="404" name="CustomShape 7"/>
          <p:cNvSpPr/>
          <p:nvPr/>
        </p:nvSpPr>
        <p:spPr>
          <a:xfrm>
            <a:off x="4197600" y="1600200"/>
            <a:ext cx="2116080" cy="13255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spcBef>
                <a:spcPts val="1247"/>
              </a:spcBef>
            </a:pPr>
            <a:r>
              <a:rPr lang="it-IT" sz="2000" b="0" strike="noStrike" spc="-1">
                <a:solidFill>
                  <a:srgbClr val="66FFFF"/>
                </a:solidFill>
                <a:uFill>
                  <a:solidFill>
                    <a:srgbClr val="FFFFFF"/>
                  </a:solidFill>
                </a:uFill>
                <a:latin typeface="Arial"/>
                <a:ea typeface="Arial"/>
              </a:rPr>
              <a:t>METOTREXATO</a:t>
            </a:r>
            <a:endParaRPr lang="en-US" sz="2000" b="0" strike="noStrike" spc="-1">
              <a:solidFill>
                <a:srgbClr val="000000"/>
              </a:solidFill>
              <a:uFill>
                <a:solidFill>
                  <a:srgbClr val="FFFFFF"/>
                </a:solidFill>
              </a:uFill>
              <a:latin typeface="Times New Roman"/>
            </a:endParaRPr>
          </a:p>
          <a:p>
            <a:pPr>
              <a:lnSpc>
                <a:spcPct val="100000"/>
              </a:lnSpc>
              <a:spcBef>
                <a:spcPts val="1247"/>
              </a:spcBef>
            </a:pPr>
            <a:r>
              <a:rPr lang="it-IT" sz="2000" b="0" strike="noStrike" spc="-1">
                <a:solidFill>
                  <a:srgbClr val="66FFFF"/>
                </a:solidFill>
                <a:uFill>
                  <a:solidFill>
                    <a:srgbClr val="FFFFFF"/>
                  </a:solidFill>
                </a:uFill>
                <a:latin typeface="Arial"/>
                <a:ea typeface="Times New Roman"/>
              </a:rPr>
              <a:t>RALTITREXED</a:t>
            </a:r>
            <a:r>
              <a:rPr lang="it-IT" sz="2000" b="0" strike="noStrike" spc="-1">
                <a:solidFill>
                  <a:srgbClr val="66FFFF"/>
                </a:solidFill>
                <a:uFill>
                  <a:solidFill>
                    <a:srgbClr val="FFFFFF"/>
                  </a:solidFill>
                </a:uFill>
                <a:latin typeface="Arial"/>
                <a:ea typeface="Arial"/>
              </a:rPr>
              <a:t> </a:t>
            </a:r>
            <a:endParaRPr lang="en-US" sz="2000" b="0" strike="noStrike" spc="-1">
              <a:solidFill>
                <a:srgbClr val="000000"/>
              </a:solidFill>
              <a:uFill>
                <a:solidFill>
                  <a:srgbClr val="FFFFFF"/>
                </a:solidFill>
              </a:uFill>
              <a:latin typeface="Times New Roman"/>
            </a:endParaRPr>
          </a:p>
          <a:p>
            <a:pPr>
              <a:lnSpc>
                <a:spcPct val="100000"/>
              </a:lnSpc>
              <a:spcBef>
                <a:spcPts val="1247"/>
              </a:spcBef>
            </a:pPr>
            <a:r>
              <a:rPr lang="it-IT" sz="2000" b="0" strike="noStrike" spc="-1">
                <a:solidFill>
                  <a:srgbClr val="66FFFF"/>
                </a:solidFill>
                <a:uFill>
                  <a:solidFill>
                    <a:srgbClr val="FFFFFF"/>
                  </a:solidFill>
                </a:uFill>
                <a:latin typeface="Arial"/>
                <a:ea typeface="Times New Roman"/>
              </a:rPr>
              <a:t>PEMETREXED</a:t>
            </a:r>
            <a:endParaRPr lang="en-US" sz="2000" b="0" strike="noStrike" spc="-1">
              <a:solidFill>
                <a:srgbClr val="000000"/>
              </a:solidFill>
              <a:uFill>
                <a:solidFill>
                  <a:srgbClr val="FFFFFF"/>
                </a:solidFill>
              </a:uFill>
              <a:latin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112642" name="Picture 2" descr="Risultati immagini per metotrexato meccanismo azione"/>
          <p:cNvPicPr>
            <a:picLocks noChangeAspect="1" noChangeArrowheads="1"/>
          </p:cNvPicPr>
          <p:nvPr/>
        </p:nvPicPr>
        <p:blipFill>
          <a:blip r:embed="rId2" cstate="print"/>
          <a:srcRect/>
          <a:stretch>
            <a:fillRect/>
          </a:stretch>
        </p:blipFill>
        <p:spPr bwMode="auto">
          <a:xfrm>
            <a:off x="463774" y="0"/>
            <a:ext cx="9144000" cy="6858001"/>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4" name="Picture 2" descr="Risultati immagini per metotrexato meccanismo azione"/>
          <p:cNvPicPr>
            <a:picLocks noChangeAspect="1" noChangeArrowheads="1"/>
          </p:cNvPicPr>
          <p:nvPr/>
        </p:nvPicPr>
        <p:blipFill>
          <a:blip r:embed="rId2" cstate="print"/>
          <a:srcRect/>
          <a:stretch>
            <a:fillRect/>
          </a:stretch>
        </p:blipFill>
        <p:spPr bwMode="auto">
          <a:xfrm>
            <a:off x="1588" y="-1"/>
            <a:ext cx="10287000" cy="6858001"/>
          </a:xfrm>
          <a:prstGeom prst="rect">
            <a:avLst/>
          </a:prstGeom>
          <a:noFill/>
        </p:spPr>
      </p:pic>
      <p:sp>
        <p:nvSpPr>
          <p:cNvPr id="8" name="CasellaDiTesto 7"/>
          <p:cNvSpPr txBox="1"/>
          <p:nvPr/>
        </p:nvSpPr>
        <p:spPr>
          <a:xfrm>
            <a:off x="5144294" y="1700808"/>
            <a:ext cx="864096" cy="369332"/>
          </a:xfrm>
          <a:prstGeom prst="rect">
            <a:avLst/>
          </a:prstGeom>
          <a:noFill/>
          <a:ln w="25400">
            <a:solidFill>
              <a:srgbClr val="FF0000"/>
            </a:solidFill>
          </a:ln>
        </p:spPr>
        <p:txBody>
          <a:bodyPr wrap="square" rtlCol="0">
            <a:spAutoFit/>
          </a:bodyPr>
          <a:lstStyle/>
          <a:p>
            <a:endParaRPr lang="it-IT" dirty="0"/>
          </a:p>
        </p:txBody>
      </p:sp>
      <p:sp>
        <p:nvSpPr>
          <p:cNvPr id="9" name="CasellaDiTesto 8"/>
          <p:cNvSpPr txBox="1"/>
          <p:nvPr/>
        </p:nvSpPr>
        <p:spPr>
          <a:xfrm>
            <a:off x="1327870" y="2564904"/>
            <a:ext cx="720080" cy="369332"/>
          </a:xfrm>
          <a:prstGeom prst="rect">
            <a:avLst/>
          </a:prstGeom>
          <a:noFill/>
          <a:ln w="25400">
            <a:solidFill>
              <a:srgbClr val="FFFF00"/>
            </a:solidFill>
          </a:ln>
        </p:spPr>
        <p:txBody>
          <a:bodyPr wrap="square" rtlCol="0">
            <a:spAutoFit/>
          </a:bodyPr>
          <a:lstStyle/>
          <a:p>
            <a:endParaRPr lang="it-IT" dirty="0"/>
          </a:p>
        </p:txBody>
      </p:sp>
      <p:sp>
        <p:nvSpPr>
          <p:cNvPr id="10" name="CasellaDiTesto 9"/>
          <p:cNvSpPr txBox="1"/>
          <p:nvPr/>
        </p:nvSpPr>
        <p:spPr>
          <a:xfrm>
            <a:off x="2768030" y="1916832"/>
            <a:ext cx="720080" cy="369332"/>
          </a:xfrm>
          <a:prstGeom prst="rect">
            <a:avLst/>
          </a:prstGeom>
          <a:noFill/>
          <a:ln w="25400">
            <a:solidFill>
              <a:srgbClr val="00B050"/>
            </a:solidFill>
          </a:ln>
        </p:spPr>
        <p:txBody>
          <a:bodyPr wrap="square" rtlCol="0">
            <a:spAutoFit/>
          </a:bodyPr>
          <a:lstStyle/>
          <a:p>
            <a:endParaRPr lang="it-IT" dirty="0"/>
          </a:p>
        </p:txBody>
      </p:sp>
      <p:sp>
        <p:nvSpPr>
          <p:cNvPr id="11" name="CasellaDiTesto 10"/>
          <p:cNvSpPr txBox="1"/>
          <p:nvPr/>
        </p:nvSpPr>
        <p:spPr>
          <a:xfrm>
            <a:off x="3704134" y="1916832"/>
            <a:ext cx="720080" cy="369332"/>
          </a:xfrm>
          <a:prstGeom prst="rect">
            <a:avLst/>
          </a:prstGeom>
          <a:noFill/>
          <a:ln w="25400">
            <a:solidFill>
              <a:srgbClr val="00B050"/>
            </a:solidFill>
          </a:ln>
        </p:spPr>
        <p:txBody>
          <a:bodyPr wrap="square" rtlCol="0">
            <a:spAutoFit/>
          </a:bodyPr>
          <a:lstStyle/>
          <a:p>
            <a:endParaRPr lang="it-IT"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CustomShape 1"/>
          <p:cNvSpPr/>
          <p:nvPr/>
        </p:nvSpPr>
        <p:spPr>
          <a:xfrm>
            <a:off x="535782" y="1412776"/>
            <a:ext cx="9433080" cy="2697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spcBef>
                <a:spcPts val="598"/>
              </a:spcBef>
              <a:spcAft>
                <a:spcPts val="598"/>
              </a:spcAft>
            </a:pPr>
            <a:r>
              <a:rPr lang="it-IT" sz="1800" b="1" strike="noStrike" spc="-1" dirty="0">
                <a:solidFill>
                  <a:srgbClr val="FFFFFF"/>
                </a:solidFill>
                <a:uFill>
                  <a:solidFill>
                    <a:srgbClr val="FFFFFF"/>
                  </a:solidFill>
                </a:uFill>
                <a:latin typeface="Arial"/>
                <a:ea typeface="Times New Roman"/>
              </a:rPr>
              <a:t>SOMMINISTRAZIONE	</a:t>
            </a:r>
            <a:r>
              <a:rPr lang="it-IT" sz="1800" b="0" strike="noStrike" spc="-1" dirty="0">
                <a:solidFill>
                  <a:srgbClr val="FFFFFF"/>
                </a:solidFill>
                <a:uFill>
                  <a:solidFill>
                    <a:srgbClr val="FFFFFF"/>
                  </a:solidFill>
                </a:uFill>
                <a:latin typeface="Arial"/>
                <a:ea typeface="Times New Roman"/>
              </a:rPr>
              <a:t>Orale: 2,5- 10  EV: 2,5-7,5 g/m</a:t>
            </a:r>
            <a:r>
              <a:rPr lang="it-IT" sz="1800" b="0" strike="noStrike" spc="-1" baseline="30000" dirty="0">
                <a:solidFill>
                  <a:srgbClr val="FFFFFF"/>
                </a:solidFill>
                <a:uFill>
                  <a:solidFill>
                    <a:srgbClr val="FFFFFF"/>
                  </a:solidFill>
                </a:uFill>
                <a:latin typeface="Arial"/>
                <a:ea typeface="Times New Roman"/>
              </a:rPr>
              <a:t>2</a:t>
            </a:r>
            <a:r>
              <a:rPr lang="it-IT" sz="1800" b="0" strike="noStrike" spc="-1" dirty="0">
                <a:solidFill>
                  <a:srgbClr val="FFFFFF"/>
                </a:solidFill>
                <a:uFill>
                  <a:solidFill>
                    <a:srgbClr val="FFFFFF"/>
                  </a:solidFill>
                </a:uFill>
                <a:latin typeface="Arial"/>
                <a:ea typeface="Times New Roman"/>
              </a:rPr>
              <a:t>   (Alte dosi)</a:t>
            </a:r>
            <a:endParaRPr lang="en-US" sz="1800" b="0" strike="noStrike" spc="-1" dirty="0">
              <a:solidFill>
                <a:srgbClr val="000000"/>
              </a:solidFill>
              <a:uFill>
                <a:solidFill>
                  <a:srgbClr val="FFFFFF"/>
                </a:solidFill>
              </a:uFill>
              <a:latin typeface="Times New Roman"/>
            </a:endParaRPr>
          </a:p>
          <a:p>
            <a:pPr>
              <a:lnSpc>
                <a:spcPct val="100000"/>
              </a:lnSpc>
              <a:spcBef>
                <a:spcPts val="598"/>
              </a:spcBef>
              <a:spcAft>
                <a:spcPts val="598"/>
              </a:spcAft>
            </a:pPr>
            <a:r>
              <a:rPr lang="it-IT" sz="1400" b="0" strike="noStrike" spc="-1" dirty="0">
                <a:solidFill>
                  <a:srgbClr val="FFFFFF"/>
                </a:solidFill>
                <a:uFill>
                  <a:solidFill>
                    <a:srgbClr val="FFFFFF"/>
                  </a:solidFill>
                </a:uFill>
                <a:latin typeface="Arial"/>
                <a:ea typeface="Times New Roman"/>
              </a:rPr>
              <a:t>				</a:t>
            </a:r>
            <a:r>
              <a:rPr lang="it-IT" sz="1800" b="0" strike="noStrike" spc="-1" dirty="0" err="1">
                <a:solidFill>
                  <a:srgbClr val="FFFFFF"/>
                </a:solidFill>
                <a:uFill>
                  <a:solidFill>
                    <a:srgbClr val="FFFFFF"/>
                  </a:solidFill>
                </a:uFill>
                <a:latin typeface="Arial"/>
                <a:ea typeface="Times New Roman"/>
              </a:rPr>
              <a:t>Intratecale</a:t>
            </a:r>
            <a:r>
              <a:rPr lang="it-IT" sz="1800" b="0" strike="noStrike" spc="-1" dirty="0">
                <a:solidFill>
                  <a:srgbClr val="FFFFFF"/>
                </a:solidFill>
                <a:uFill>
                  <a:solidFill>
                    <a:srgbClr val="FFFFFF"/>
                  </a:solidFill>
                </a:uFill>
                <a:latin typeface="Arial"/>
                <a:ea typeface="Times New Roman"/>
              </a:rPr>
              <a:t>: 0,2-0,4 mg/kg  (8-10 mg/m</a:t>
            </a:r>
            <a:r>
              <a:rPr lang="it-IT" sz="1800" b="0" strike="noStrike" spc="-1" baseline="30000" dirty="0">
                <a:solidFill>
                  <a:srgbClr val="FFFFFF"/>
                </a:solidFill>
                <a:uFill>
                  <a:solidFill>
                    <a:srgbClr val="FFFFFF"/>
                  </a:solidFill>
                </a:uFill>
                <a:latin typeface="Arial"/>
                <a:ea typeface="Times New Roman"/>
              </a:rPr>
              <a:t>2</a:t>
            </a:r>
            <a:r>
              <a:rPr lang="it-IT" sz="1800" b="0" strike="noStrike" spc="-1" dirty="0">
                <a:solidFill>
                  <a:srgbClr val="FFFFFF"/>
                </a:solidFill>
                <a:uFill>
                  <a:solidFill>
                    <a:srgbClr val="FFFFFF"/>
                  </a:solidFill>
                </a:uFill>
                <a:latin typeface="Arial"/>
                <a:ea typeface="Times New Roman"/>
              </a:rPr>
              <a:t> alla settimana)</a:t>
            </a:r>
            <a:endParaRPr lang="en-US" sz="1800" b="0" strike="noStrike" spc="-1" dirty="0">
              <a:solidFill>
                <a:srgbClr val="000000"/>
              </a:solidFill>
              <a:uFill>
                <a:solidFill>
                  <a:srgbClr val="FFFFFF"/>
                </a:solidFill>
              </a:uFill>
              <a:latin typeface="Times New Roman"/>
            </a:endParaRPr>
          </a:p>
          <a:p>
            <a:pPr>
              <a:lnSpc>
                <a:spcPct val="100000"/>
              </a:lnSpc>
              <a:spcBef>
                <a:spcPts val="598"/>
              </a:spcBef>
              <a:spcAft>
                <a:spcPts val="598"/>
              </a:spcAft>
            </a:pPr>
            <a:r>
              <a:rPr lang="it-IT" sz="1800" b="1" strike="noStrike" spc="-1" dirty="0">
                <a:solidFill>
                  <a:srgbClr val="FFFFFF"/>
                </a:solidFill>
                <a:uFill>
                  <a:solidFill>
                    <a:srgbClr val="FFFFFF"/>
                  </a:solidFill>
                </a:uFill>
                <a:latin typeface="Arial"/>
                <a:ea typeface="Times New Roman"/>
              </a:rPr>
              <a:t>ASSORBIMENTO		</a:t>
            </a:r>
            <a:r>
              <a:rPr lang="it-IT" sz="1800" b="0" strike="noStrike" spc="-1" dirty="0">
                <a:solidFill>
                  <a:srgbClr val="FFFFFF"/>
                </a:solidFill>
                <a:uFill>
                  <a:solidFill>
                    <a:srgbClr val="FFFFFF"/>
                  </a:solidFill>
                </a:uFill>
                <a:latin typeface="Arial"/>
                <a:ea typeface="Times New Roman"/>
              </a:rPr>
              <a:t>Dose dipendente</a:t>
            </a:r>
            <a:endParaRPr lang="en-US" sz="1800" b="0" strike="noStrike" spc="-1" dirty="0">
              <a:solidFill>
                <a:srgbClr val="000000"/>
              </a:solidFill>
              <a:uFill>
                <a:solidFill>
                  <a:srgbClr val="FFFFFF"/>
                </a:solidFill>
              </a:uFill>
              <a:latin typeface="Times New Roman"/>
            </a:endParaRPr>
          </a:p>
          <a:p>
            <a:pPr>
              <a:lnSpc>
                <a:spcPct val="100000"/>
              </a:lnSpc>
              <a:spcBef>
                <a:spcPts val="598"/>
              </a:spcBef>
            </a:pPr>
            <a:r>
              <a:rPr lang="it-IT" sz="1800" b="1" strike="noStrike" spc="-1" dirty="0">
                <a:solidFill>
                  <a:srgbClr val="FFFFFF"/>
                </a:solidFill>
                <a:uFill>
                  <a:solidFill>
                    <a:srgbClr val="FFFFFF"/>
                  </a:solidFill>
                </a:uFill>
                <a:latin typeface="Arial"/>
                <a:ea typeface="Times New Roman"/>
              </a:rPr>
              <a:t>DISTRIBUZIONE		</a:t>
            </a:r>
            <a:r>
              <a:rPr lang="it-IT" sz="1800" b="0" strike="noStrike" spc="-1" dirty="0">
                <a:solidFill>
                  <a:srgbClr val="FFFFFF"/>
                </a:solidFill>
                <a:uFill>
                  <a:solidFill>
                    <a:srgbClr val="FFFFFF"/>
                  </a:solidFill>
                </a:uFill>
                <a:latin typeface="Arial"/>
                <a:ea typeface="Times New Roman"/>
              </a:rPr>
              <a:t>Legame proteico: 50%</a:t>
            </a:r>
            <a:endParaRPr lang="en-US" sz="1800" b="0" strike="noStrike" spc="-1" dirty="0">
              <a:solidFill>
                <a:srgbClr val="000000"/>
              </a:solidFill>
              <a:uFill>
                <a:solidFill>
                  <a:srgbClr val="FFFFFF"/>
                </a:solidFill>
              </a:uFill>
              <a:latin typeface="Times New Roman"/>
            </a:endParaRPr>
          </a:p>
          <a:p>
            <a:pPr>
              <a:lnSpc>
                <a:spcPct val="100000"/>
              </a:lnSpc>
              <a:spcBef>
                <a:spcPts val="598"/>
              </a:spcBef>
            </a:pPr>
            <a:r>
              <a:rPr lang="it-IT" sz="1800" b="0" strike="noStrike" spc="-1" dirty="0">
                <a:solidFill>
                  <a:srgbClr val="FFFFFF"/>
                </a:solidFill>
                <a:uFill>
                  <a:solidFill>
                    <a:srgbClr val="FFFFFF"/>
                  </a:solidFill>
                </a:uFill>
                <a:latin typeface="Arial"/>
                <a:ea typeface="Times New Roman"/>
              </a:rPr>
              <a:t>				Solo ad alte dosi supera la BEE</a:t>
            </a:r>
            <a:endParaRPr lang="en-US" sz="1800" b="0" strike="noStrike" spc="-1" dirty="0">
              <a:solidFill>
                <a:srgbClr val="000000"/>
              </a:solidFill>
              <a:uFill>
                <a:solidFill>
                  <a:srgbClr val="FFFFFF"/>
                </a:solidFill>
              </a:uFill>
              <a:latin typeface="Times New Roman"/>
            </a:endParaRPr>
          </a:p>
          <a:p>
            <a:pPr>
              <a:lnSpc>
                <a:spcPct val="100000"/>
              </a:lnSpc>
              <a:spcBef>
                <a:spcPts val="598"/>
              </a:spcBef>
            </a:pPr>
            <a:r>
              <a:rPr lang="it-IT" sz="1800" b="0" strike="noStrike" spc="-1" dirty="0">
                <a:solidFill>
                  <a:srgbClr val="FFFFFF"/>
                </a:solidFill>
                <a:uFill>
                  <a:solidFill>
                    <a:srgbClr val="FFFFFF"/>
                  </a:solidFill>
                </a:uFill>
                <a:latin typeface="Arial"/>
                <a:ea typeface="Times New Roman"/>
              </a:rPr>
              <a:t>				Emivita plasmatica: 10 ore</a:t>
            </a:r>
            <a:endParaRPr lang="en-US" sz="1800" b="0" strike="noStrike" spc="-1" dirty="0">
              <a:solidFill>
                <a:srgbClr val="000000"/>
              </a:solidFill>
              <a:uFill>
                <a:solidFill>
                  <a:srgbClr val="FFFFFF"/>
                </a:solidFill>
              </a:uFill>
              <a:latin typeface="Times New Roman"/>
            </a:endParaRPr>
          </a:p>
          <a:p>
            <a:pPr>
              <a:lnSpc>
                <a:spcPct val="100000"/>
              </a:lnSpc>
              <a:spcBef>
                <a:spcPts val="598"/>
              </a:spcBef>
              <a:spcAft>
                <a:spcPts val="598"/>
              </a:spcAft>
            </a:pPr>
            <a:r>
              <a:rPr lang="it-IT" sz="1800" b="1" strike="noStrike" spc="-1" dirty="0">
                <a:solidFill>
                  <a:srgbClr val="FFFFFF"/>
                </a:solidFill>
                <a:uFill>
                  <a:solidFill>
                    <a:srgbClr val="FFFFFF"/>
                  </a:solidFill>
                </a:uFill>
                <a:latin typeface="Arial"/>
                <a:ea typeface="Times New Roman"/>
              </a:rPr>
              <a:t>ELIMINAZIONE		</a:t>
            </a:r>
            <a:r>
              <a:rPr lang="it-IT" sz="1800" b="0" u="sng" strike="noStrike" spc="-1" dirty="0">
                <a:solidFill>
                  <a:srgbClr val="FFFFFF"/>
                </a:solidFill>
                <a:uFill>
                  <a:solidFill>
                    <a:srgbClr val="FFFFFF"/>
                  </a:solidFill>
                </a:uFill>
                <a:latin typeface="Arial"/>
                <a:ea typeface="Times New Roman"/>
              </a:rPr>
              <a:t>Renale</a:t>
            </a:r>
            <a:r>
              <a:rPr lang="it-IT" sz="1800" b="0" strike="noStrike" spc="-1" dirty="0">
                <a:solidFill>
                  <a:srgbClr val="FFFFFF"/>
                </a:solidFill>
                <a:uFill>
                  <a:solidFill>
                    <a:srgbClr val="FFFFFF"/>
                  </a:solidFill>
                </a:uFill>
                <a:latin typeface="Arial"/>
                <a:ea typeface="Times New Roman"/>
              </a:rPr>
              <a:t>: 90%  Fecale: 10%</a:t>
            </a:r>
            <a:endParaRPr lang="en-US" sz="1800" b="0" strike="noStrike" spc="-1" dirty="0">
              <a:solidFill>
                <a:srgbClr val="000000"/>
              </a:solidFill>
              <a:uFill>
                <a:solidFill>
                  <a:srgbClr val="FFFFFF"/>
                </a:solidFill>
              </a:uFill>
              <a:latin typeface="Times New Roman"/>
            </a:endParaRPr>
          </a:p>
        </p:txBody>
      </p:sp>
      <p:sp>
        <p:nvSpPr>
          <p:cNvPr id="471" name="Line 2"/>
          <p:cNvSpPr/>
          <p:nvPr/>
        </p:nvSpPr>
        <p:spPr>
          <a:xfrm>
            <a:off x="966960" y="69228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472" name="CustomShape 3"/>
          <p:cNvSpPr/>
          <p:nvPr/>
        </p:nvSpPr>
        <p:spPr>
          <a:xfrm>
            <a:off x="3708360" y="189720"/>
            <a:ext cx="287676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it-IT" sz="2800" b="0" strike="noStrike" spc="-1">
                <a:solidFill>
                  <a:srgbClr val="FFFFFF"/>
                </a:solidFill>
                <a:uFill>
                  <a:solidFill>
                    <a:srgbClr val="FFFFFF"/>
                  </a:solidFill>
                </a:uFill>
                <a:latin typeface="Verdana"/>
                <a:ea typeface="Verdana"/>
              </a:rPr>
              <a:t>METOTREXATO</a:t>
            </a:r>
            <a:endParaRPr lang="en-US" sz="2800" b="0" strike="noStrike" spc="-1">
              <a:solidFill>
                <a:srgbClr val="000000"/>
              </a:solidFill>
              <a:uFill>
                <a:solidFill>
                  <a:srgbClr val="FFFFFF"/>
                </a:solidFill>
              </a:uFill>
              <a:latin typeface="Times New Roman"/>
            </a:endParaRPr>
          </a:p>
        </p:txBody>
      </p:sp>
      <p:sp>
        <p:nvSpPr>
          <p:cNvPr id="473" name="CustomShape 4"/>
          <p:cNvSpPr/>
          <p:nvPr/>
        </p:nvSpPr>
        <p:spPr>
          <a:xfrm>
            <a:off x="3799440" y="836640"/>
            <a:ext cx="2640600" cy="3988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000" b="0" strike="noStrike" spc="-1">
                <a:solidFill>
                  <a:srgbClr val="00FFFF"/>
                </a:solidFill>
                <a:uFill>
                  <a:solidFill>
                    <a:srgbClr val="FFFFFF"/>
                  </a:solidFill>
                </a:uFill>
                <a:latin typeface="Arial"/>
                <a:ea typeface="Arial"/>
              </a:rPr>
              <a:t>FARMACOCINETICA</a:t>
            </a:r>
            <a:endParaRPr lang="en-US" sz="2000" b="0" strike="noStrike" spc="-1">
              <a:solidFill>
                <a:srgbClr val="000000"/>
              </a:solidFill>
              <a:uFill>
                <a:solidFill>
                  <a:srgbClr val="FFFFFF"/>
                </a:solidFill>
              </a:uFill>
              <a:latin typeface="Times New Roman"/>
            </a:endParaRPr>
          </a:p>
        </p:txBody>
      </p:sp>
      <p:sp>
        <p:nvSpPr>
          <p:cNvPr id="6" name="CustomShape 1"/>
          <p:cNvSpPr/>
          <p:nvPr/>
        </p:nvSpPr>
        <p:spPr>
          <a:xfrm>
            <a:off x="607790" y="4653136"/>
            <a:ext cx="9172440" cy="1617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1" strike="noStrike" spc="-1" dirty="0">
                <a:solidFill>
                  <a:srgbClr val="FFFF00"/>
                </a:solidFill>
                <a:uFill>
                  <a:solidFill>
                    <a:srgbClr val="FFFFFF"/>
                  </a:solidFill>
                </a:uFill>
                <a:latin typeface="Arial"/>
                <a:ea typeface="Arial"/>
              </a:rPr>
              <a:t>RESISTENZA</a:t>
            </a:r>
            <a:endParaRPr lang="en-US" sz="1800" b="0" strike="noStrike" spc="-1" dirty="0">
              <a:solidFill>
                <a:srgbClr val="FFFF00"/>
              </a:solidFill>
              <a:uFill>
                <a:solidFill>
                  <a:srgbClr val="FFFFFF"/>
                </a:solidFill>
              </a:uFill>
              <a:latin typeface="Times New Roman"/>
            </a:endParaRPr>
          </a:p>
          <a:p>
            <a:pPr>
              <a:lnSpc>
                <a:spcPct val="100000"/>
              </a:lnSpc>
            </a:pPr>
            <a:r>
              <a:rPr lang="it-IT" sz="1000" b="0" strike="noStrike" spc="-1" dirty="0">
                <a:solidFill>
                  <a:srgbClr val="FFFF00"/>
                </a:solidFill>
                <a:uFill>
                  <a:solidFill>
                    <a:srgbClr val="FFFFFF"/>
                  </a:solidFill>
                </a:uFill>
                <a:latin typeface="Arial"/>
                <a:ea typeface="Arial"/>
              </a:rPr>
              <a:t> </a:t>
            </a:r>
            <a:endParaRPr lang="en-US" sz="1000" b="0" strike="noStrike" spc="-1" dirty="0">
              <a:solidFill>
                <a:srgbClr val="FFFF00"/>
              </a:solidFill>
              <a:uFill>
                <a:solidFill>
                  <a:srgbClr val="FFFFFF"/>
                </a:solidFill>
              </a:uFill>
              <a:latin typeface="Times New Roman"/>
            </a:endParaRPr>
          </a:p>
          <a:p>
            <a:pPr>
              <a:lnSpc>
                <a:spcPct val="100000"/>
              </a:lnSpc>
            </a:pPr>
            <a:r>
              <a:rPr lang="it-IT" sz="1800" b="0" strike="noStrike" spc="-1" dirty="0">
                <a:solidFill>
                  <a:srgbClr val="FFFF00"/>
                </a:solidFill>
                <a:uFill>
                  <a:solidFill>
                    <a:srgbClr val="FFFFFF"/>
                  </a:solidFill>
                </a:uFill>
                <a:latin typeface="Symbol"/>
                <a:ea typeface="Symbol"/>
              </a:rPr>
              <a:t></a:t>
            </a:r>
            <a:r>
              <a:rPr lang="it-IT" sz="1800" b="0" strike="noStrike" spc="-1" dirty="0">
                <a:solidFill>
                  <a:srgbClr val="FFFF00"/>
                </a:solidFill>
                <a:uFill>
                  <a:solidFill>
                    <a:srgbClr val="FFFFFF"/>
                  </a:solidFill>
                </a:uFill>
                <a:latin typeface="Arial"/>
                <a:ea typeface="Arial"/>
              </a:rPr>
              <a:t> 1  Diminuito ingresso intracellulare del farmaco</a:t>
            </a:r>
            <a:endParaRPr lang="en-US" sz="1800" b="0" strike="noStrike" spc="-1" dirty="0">
              <a:solidFill>
                <a:srgbClr val="FFFF00"/>
              </a:solidFill>
              <a:uFill>
                <a:solidFill>
                  <a:srgbClr val="FFFFFF"/>
                </a:solidFill>
              </a:uFill>
              <a:latin typeface="Times New Roman"/>
            </a:endParaRPr>
          </a:p>
          <a:p>
            <a:pPr>
              <a:lnSpc>
                <a:spcPct val="100000"/>
              </a:lnSpc>
            </a:pPr>
            <a:r>
              <a:rPr lang="it-IT" sz="800" b="0" strike="noStrike" spc="-1" dirty="0">
                <a:solidFill>
                  <a:srgbClr val="FFFF00"/>
                </a:solidFill>
                <a:uFill>
                  <a:solidFill>
                    <a:srgbClr val="FFFFFF"/>
                  </a:solidFill>
                </a:uFill>
                <a:latin typeface="Arial"/>
                <a:ea typeface="Arial"/>
              </a:rPr>
              <a:t> </a:t>
            </a:r>
            <a:r>
              <a:rPr lang="it-IT" sz="1800" b="0" strike="noStrike" spc="-1" dirty="0">
                <a:solidFill>
                  <a:srgbClr val="FFFF00"/>
                </a:solidFill>
                <a:uFill>
                  <a:solidFill>
                    <a:srgbClr val="FFFFFF"/>
                  </a:solidFill>
                </a:uFill>
                <a:latin typeface="Symbol"/>
                <a:ea typeface="Symbol"/>
              </a:rPr>
              <a:t></a:t>
            </a:r>
            <a:r>
              <a:rPr lang="it-IT" sz="1800" b="0" strike="noStrike" spc="-1" dirty="0">
                <a:solidFill>
                  <a:srgbClr val="FFFF00"/>
                </a:solidFill>
                <a:uFill>
                  <a:solidFill>
                    <a:srgbClr val="FFFFFF"/>
                  </a:solidFill>
                </a:uFill>
                <a:latin typeface="Arial"/>
                <a:ea typeface="Arial"/>
              </a:rPr>
              <a:t> 2  Diminuita formazione di </a:t>
            </a:r>
            <a:r>
              <a:rPr lang="it-IT" sz="1800" b="0" strike="noStrike" spc="-1" dirty="0" err="1">
                <a:solidFill>
                  <a:srgbClr val="FFFF00"/>
                </a:solidFill>
                <a:uFill>
                  <a:solidFill>
                    <a:srgbClr val="FFFFFF"/>
                  </a:solidFill>
                </a:uFill>
                <a:latin typeface="Arial"/>
                <a:ea typeface="Arial"/>
              </a:rPr>
              <a:t>poliglutammato</a:t>
            </a:r>
            <a:r>
              <a:rPr lang="it-IT" sz="1800" b="0" strike="noStrike" spc="-1" dirty="0">
                <a:solidFill>
                  <a:srgbClr val="FFFF00"/>
                </a:solidFill>
                <a:uFill>
                  <a:solidFill>
                    <a:srgbClr val="FFFFFF"/>
                  </a:solidFill>
                </a:uFill>
                <a:latin typeface="Arial"/>
                <a:ea typeface="Arial"/>
              </a:rPr>
              <a:t> del </a:t>
            </a:r>
            <a:r>
              <a:rPr lang="it-IT" sz="1800" b="0" strike="noStrike" spc="-1" dirty="0" err="1">
                <a:solidFill>
                  <a:srgbClr val="FFFF00"/>
                </a:solidFill>
                <a:uFill>
                  <a:solidFill>
                    <a:srgbClr val="FFFFFF"/>
                  </a:solidFill>
                </a:uFill>
                <a:latin typeface="Arial"/>
                <a:ea typeface="Arial"/>
              </a:rPr>
              <a:t>Metotrexato</a:t>
            </a:r>
            <a:endParaRPr lang="en-US" sz="1800" b="0" strike="noStrike" spc="-1" dirty="0">
              <a:solidFill>
                <a:srgbClr val="FFFF00"/>
              </a:solidFill>
              <a:uFill>
                <a:solidFill>
                  <a:srgbClr val="FFFFFF"/>
                </a:solidFill>
              </a:uFill>
              <a:latin typeface="Times New Roman"/>
            </a:endParaRPr>
          </a:p>
          <a:p>
            <a:pPr>
              <a:lnSpc>
                <a:spcPct val="100000"/>
              </a:lnSpc>
            </a:pPr>
            <a:r>
              <a:rPr lang="it-IT" sz="800" b="0" strike="noStrike" spc="-1" dirty="0">
                <a:solidFill>
                  <a:srgbClr val="FFFF00"/>
                </a:solidFill>
                <a:uFill>
                  <a:solidFill>
                    <a:srgbClr val="FFFFFF"/>
                  </a:solidFill>
                </a:uFill>
                <a:latin typeface="Arial"/>
                <a:ea typeface="Arial"/>
              </a:rPr>
              <a:t> </a:t>
            </a:r>
            <a:r>
              <a:rPr lang="it-IT" sz="1800" b="0" strike="noStrike" spc="-1" dirty="0">
                <a:solidFill>
                  <a:srgbClr val="FFFF00"/>
                </a:solidFill>
                <a:uFill>
                  <a:solidFill>
                    <a:srgbClr val="FFFFFF"/>
                  </a:solidFill>
                </a:uFill>
                <a:latin typeface="Symbol"/>
                <a:ea typeface="Symbol"/>
              </a:rPr>
              <a:t></a:t>
            </a:r>
            <a:r>
              <a:rPr lang="it-IT" sz="1800" b="0" strike="noStrike" spc="-1" dirty="0">
                <a:solidFill>
                  <a:srgbClr val="FFFF00"/>
                </a:solidFill>
                <a:uFill>
                  <a:solidFill>
                    <a:srgbClr val="FFFFFF"/>
                  </a:solidFill>
                </a:uFill>
                <a:latin typeface="Arial"/>
                <a:ea typeface="Arial"/>
              </a:rPr>
              <a:t> 3  Aumentata attività della </a:t>
            </a:r>
            <a:r>
              <a:rPr lang="it-IT" sz="1800" b="0" i="1" strike="noStrike" spc="-1" dirty="0" err="1">
                <a:solidFill>
                  <a:srgbClr val="FFFF00"/>
                </a:solidFill>
                <a:uFill>
                  <a:solidFill>
                    <a:srgbClr val="FFFFFF"/>
                  </a:solidFill>
                </a:uFill>
                <a:latin typeface="Arial"/>
                <a:ea typeface="Arial"/>
              </a:rPr>
              <a:t>Diidrofolato</a:t>
            </a:r>
            <a:r>
              <a:rPr lang="it-IT" sz="1800" b="0" i="1" strike="noStrike" spc="-1" dirty="0">
                <a:solidFill>
                  <a:srgbClr val="FFFF00"/>
                </a:solidFill>
                <a:uFill>
                  <a:solidFill>
                    <a:srgbClr val="FFFFFF"/>
                  </a:solidFill>
                </a:uFill>
                <a:latin typeface="Arial"/>
                <a:ea typeface="Arial"/>
              </a:rPr>
              <a:t> reduttasi </a:t>
            </a:r>
            <a:r>
              <a:rPr lang="it-IT" sz="1800" b="0" strike="noStrike" spc="-1" dirty="0">
                <a:solidFill>
                  <a:srgbClr val="FFFF00"/>
                </a:solidFill>
                <a:uFill>
                  <a:solidFill>
                    <a:srgbClr val="FFFFFF"/>
                  </a:solidFill>
                </a:uFill>
                <a:latin typeface="Arial"/>
                <a:ea typeface="Arial"/>
              </a:rPr>
              <a:t>(</a:t>
            </a:r>
            <a:r>
              <a:rPr lang="it-IT" sz="1800" b="0" i="1" strike="noStrike" spc="-1" dirty="0">
                <a:solidFill>
                  <a:srgbClr val="FFFF00"/>
                </a:solidFill>
                <a:uFill>
                  <a:solidFill>
                    <a:srgbClr val="FFFFFF"/>
                  </a:solidFill>
                </a:uFill>
                <a:latin typeface="Arial"/>
                <a:ea typeface="Arial"/>
              </a:rPr>
              <a:t>DHR</a:t>
            </a:r>
            <a:r>
              <a:rPr lang="it-IT" sz="1800" b="0" strike="noStrike" spc="-1" dirty="0">
                <a:solidFill>
                  <a:srgbClr val="FFFF00"/>
                </a:solidFill>
                <a:uFill>
                  <a:solidFill>
                    <a:srgbClr val="FFFFFF"/>
                  </a:solidFill>
                </a:uFill>
                <a:latin typeface="Arial"/>
                <a:ea typeface="Arial"/>
              </a:rPr>
              <a:t>)</a:t>
            </a:r>
            <a:endParaRPr lang="en-US" sz="1800" b="0" strike="noStrike" spc="-1" dirty="0">
              <a:solidFill>
                <a:srgbClr val="FFFF00"/>
              </a:solidFill>
              <a:uFill>
                <a:solidFill>
                  <a:srgbClr val="FFFFFF"/>
                </a:solidFill>
              </a:uFill>
              <a:latin typeface="Times New Roman"/>
            </a:endParaRPr>
          </a:p>
          <a:p>
            <a:pPr>
              <a:lnSpc>
                <a:spcPct val="100000"/>
              </a:lnSpc>
            </a:pPr>
            <a:r>
              <a:rPr lang="it-IT" sz="800" b="0" strike="noStrike" spc="-1" dirty="0">
                <a:solidFill>
                  <a:srgbClr val="FFFF00"/>
                </a:solidFill>
                <a:uFill>
                  <a:solidFill>
                    <a:srgbClr val="FFFFFF"/>
                  </a:solidFill>
                </a:uFill>
                <a:latin typeface="Arial"/>
                <a:ea typeface="Arial"/>
              </a:rPr>
              <a:t> </a:t>
            </a:r>
            <a:r>
              <a:rPr lang="it-IT" sz="1800" b="0" strike="noStrike" spc="-1" dirty="0">
                <a:solidFill>
                  <a:srgbClr val="FFFF00"/>
                </a:solidFill>
                <a:uFill>
                  <a:solidFill>
                    <a:srgbClr val="FFFFFF"/>
                  </a:solidFill>
                </a:uFill>
                <a:latin typeface="Symbol"/>
                <a:ea typeface="Symbol"/>
              </a:rPr>
              <a:t></a:t>
            </a:r>
            <a:r>
              <a:rPr lang="it-IT" sz="1800" b="0" strike="noStrike" spc="-1" dirty="0">
                <a:solidFill>
                  <a:srgbClr val="FFFF00"/>
                </a:solidFill>
                <a:uFill>
                  <a:solidFill>
                    <a:srgbClr val="FFFFFF"/>
                  </a:solidFill>
                </a:uFill>
                <a:latin typeface="Arial"/>
                <a:ea typeface="Arial"/>
              </a:rPr>
              <a:t> 4  Diminuito legame del </a:t>
            </a:r>
            <a:r>
              <a:rPr lang="it-IT" sz="1800" b="0" strike="noStrike" spc="-1" dirty="0" err="1">
                <a:solidFill>
                  <a:srgbClr val="FFFF00"/>
                </a:solidFill>
                <a:uFill>
                  <a:solidFill>
                    <a:srgbClr val="FFFFFF"/>
                  </a:solidFill>
                </a:uFill>
                <a:latin typeface="Arial"/>
                <a:ea typeface="Arial"/>
              </a:rPr>
              <a:t>Metotrexato</a:t>
            </a:r>
            <a:r>
              <a:rPr lang="it-IT" sz="1800" b="0" strike="noStrike" spc="-1" dirty="0">
                <a:solidFill>
                  <a:srgbClr val="FFFF00"/>
                </a:solidFill>
                <a:uFill>
                  <a:solidFill>
                    <a:srgbClr val="FFFFFF"/>
                  </a:solidFill>
                </a:uFill>
                <a:latin typeface="Arial"/>
                <a:ea typeface="Arial"/>
              </a:rPr>
              <a:t> alla </a:t>
            </a:r>
            <a:r>
              <a:rPr lang="it-IT" sz="1800" b="0" i="1" strike="noStrike" spc="-1" dirty="0" err="1">
                <a:solidFill>
                  <a:srgbClr val="FFFF00"/>
                </a:solidFill>
                <a:uFill>
                  <a:solidFill>
                    <a:srgbClr val="FFFFFF"/>
                  </a:solidFill>
                </a:uFill>
                <a:latin typeface="Arial"/>
                <a:ea typeface="Arial"/>
              </a:rPr>
              <a:t>Diidrofolatoreduttasi</a:t>
            </a:r>
            <a:r>
              <a:rPr lang="it-IT" sz="1800" b="0" strike="noStrike" spc="-1" dirty="0">
                <a:solidFill>
                  <a:srgbClr val="FFFF00"/>
                </a:solidFill>
                <a:uFill>
                  <a:solidFill>
                    <a:srgbClr val="FFFFFF"/>
                  </a:solidFill>
                </a:uFill>
                <a:latin typeface="Arial"/>
                <a:ea typeface="Arial"/>
              </a:rPr>
              <a:t>  (</a:t>
            </a:r>
            <a:r>
              <a:rPr lang="it-IT" sz="1800" b="0" i="1" strike="noStrike" spc="-1" dirty="0">
                <a:solidFill>
                  <a:srgbClr val="FFFF00"/>
                </a:solidFill>
                <a:uFill>
                  <a:solidFill>
                    <a:srgbClr val="FFFFFF"/>
                  </a:solidFill>
                </a:uFill>
                <a:latin typeface="Arial"/>
                <a:ea typeface="Arial"/>
              </a:rPr>
              <a:t>DHR</a:t>
            </a:r>
            <a:r>
              <a:rPr lang="it-IT" sz="1800" b="0" strike="noStrike" spc="-1" dirty="0">
                <a:solidFill>
                  <a:srgbClr val="FFFF00"/>
                </a:solidFill>
                <a:uFill>
                  <a:solidFill>
                    <a:srgbClr val="FFFFFF"/>
                  </a:solidFill>
                </a:uFill>
                <a:latin typeface="Arial"/>
                <a:ea typeface="Arial"/>
              </a:rPr>
              <a:t>)</a:t>
            </a:r>
            <a:endParaRPr lang="en-US" sz="1800" b="0" strike="noStrike" spc="-1" dirty="0">
              <a:solidFill>
                <a:srgbClr val="FFFF00"/>
              </a:solidFill>
              <a:uFill>
                <a:solidFill>
                  <a:srgbClr val="FFFFFF"/>
                </a:solidFill>
              </a:uFill>
              <a:latin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Line 1"/>
          <p:cNvSpPr/>
          <p:nvPr/>
        </p:nvSpPr>
        <p:spPr>
          <a:xfrm>
            <a:off x="966960" y="69228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475" name="CustomShape 2"/>
          <p:cNvSpPr/>
          <p:nvPr/>
        </p:nvSpPr>
        <p:spPr>
          <a:xfrm>
            <a:off x="3708360" y="189720"/>
            <a:ext cx="287676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it-IT" sz="2800" b="0" strike="noStrike" spc="-1">
                <a:solidFill>
                  <a:srgbClr val="FFFFFF"/>
                </a:solidFill>
                <a:uFill>
                  <a:solidFill>
                    <a:srgbClr val="FFFFFF"/>
                  </a:solidFill>
                </a:uFill>
                <a:latin typeface="Verdana"/>
                <a:ea typeface="Verdana"/>
              </a:rPr>
              <a:t>METOTREXATO</a:t>
            </a:r>
            <a:endParaRPr lang="en-US" sz="2800" b="0" strike="noStrike" spc="-1">
              <a:solidFill>
                <a:srgbClr val="000000"/>
              </a:solidFill>
              <a:uFill>
                <a:solidFill>
                  <a:srgbClr val="FFFFFF"/>
                </a:solidFill>
              </a:uFill>
              <a:latin typeface="Times New Roman"/>
            </a:endParaRPr>
          </a:p>
        </p:txBody>
      </p:sp>
      <p:sp>
        <p:nvSpPr>
          <p:cNvPr id="476" name="CustomShape 3"/>
          <p:cNvSpPr/>
          <p:nvPr/>
        </p:nvSpPr>
        <p:spPr>
          <a:xfrm>
            <a:off x="2048040" y="1306440"/>
            <a:ext cx="6333840" cy="2531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1" strike="noStrike" spc="-1">
                <a:solidFill>
                  <a:srgbClr val="00FFFF"/>
                </a:solidFill>
                <a:uFill>
                  <a:solidFill>
                    <a:srgbClr val="FFFFFF"/>
                  </a:solidFill>
                </a:uFill>
                <a:latin typeface="Symbol"/>
                <a:ea typeface="Symbol"/>
              </a:rPr>
              <a:t></a:t>
            </a:r>
            <a:r>
              <a:rPr lang="it-IT" sz="1800" b="1" strike="noStrike" spc="-1">
                <a:solidFill>
                  <a:srgbClr val="00FFFF"/>
                </a:solidFill>
                <a:uFill>
                  <a:solidFill>
                    <a:srgbClr val="FFFFFF"/>
                  </a:solidFill>
                </a:uFill>
                <a:latin typeface="Arial"/>
                <a:ea typeface="Arial"/>
              </a:rPr>
              <a:t> Leucemia linfoblatica acuta  (mantenimento)</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00FFFF"/>
                </a:solidFill>
                <a:uFill>
                  <a:solidFill>
                    <a:srgbClr val="FFFFFF"/>
                  </a:solidFill>
                </a:uFill>
                <a:latin typeface="Arial"/>
                <a:ea typeface="Arial"/>
              </a:rPr>
              <a:t>Coriocarcinoma e Tumori trofoblastici</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00FFFF"/>
                </a:solidFill>
                <a:uFill>
                  <a:solidFill>
                    <a:srgbClr val="FFFFFF"/>
                  </a:solidFill>
                </a:uFill>
                <a:latin typeface="Arial"/>
                <a:ea typeface="Arial"/>
              </a:rPr>
              <a:t>Carcinoma mammario (CMF)</a:t>
            </a:r>
            <a:endParaRPr lang="en-US" sz="18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00FFFF"/>
                </a:solidFill>
                <a:uFill>
                  <a:solidFill>
                    <a:srgbClr val="FFFFFF"/>
                  </a:solidFill>
                </a:uFill>
                <a:latin typeface="Arial"/>
                <a:ea typeface="Arial"/>
              </a:rPr>
              <a:t>Cr  lingua, faringe. Testicolo</a:t>
            </a:r>
            <a:endParaRPr lang="en-US" sz="1800" b="0" strike="noStrike" spc="-1">
              <a:solidFill>
                <a:srgbClr val="000000"/>
              </a:solidFill>
              <a:uFill>
                <a:solidFill>
                  <a:srgbClr val="FFFFFF"/>
                </a:solidFill>
              </a:uFill>
              <a:latin typeface="Times New Roman"/>
            </a:endParaRPr>
          </a:p>
          <a:p>
            <a:pPr algn="ctr">
              <a:lnSpc>
                <a:spcPct val="100000"/>
              </a:lnSpc>
            </a:pPr>
            <a:r>
              <a:rPr lang="it-IT" sz="1600" b="0" strike="noStrike" spc="-1">
                <a:solidFill>
                  <a:srgbClr val="00FFFF"/>
                </a:solidFill>
                <a:uFill>
                  <a:solidFill>
                    <a:srgbClr val="FFFFFF"/>
                  </a:solidFill>
                </a:uFill>
                <a:latin typeface="Arial"/>
                <a:ea typeface="Times New Roman"/>
              </a:rPr>
              <a:t>(in associazione con Clorambucil o Actinomicina D)</a:t>
            </a:r>
            <a:endParaRPr lang="en-US" sz="16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00FFFF"/>
                </a:solidFill>
                <a:uFill>
                  <a:solidFill>
                    <a:srgbClr val="FFFFFF"/>
                  </a:solidFill>
                </a:uFill>
                <a:latin typeface="Arial"/>
                <a:ea typeface="Times New Roman"/>
              </a:rPr>
              <a:t>Carcinoma polmonare </a:t>
            </a:r>
            <a:r>
              <a:rPr lang="it-IT" sz="1600" b="0" strike="noStrike" spc="-1">
                <a:solidFill>
                  <a:srgbClr val="00FFFF"/>
                </a:solidFill>
                <a:uFill>
                  <a:solidFill>
                    <a:srgbClr val="FFFFFF"/>
                  </a:solidFill>
                </a:uFill>
                <a:latin typeface="Arial"/>
                <a:ea typeface="Times New Roman"/>
              </a:rPr>
              <a:t>(alte dosi)</a:t>
            </a:r>
            <a:endParaRPr lang="en-US" sz="16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00FFFF"/>
                </a:solidFill>
                <a:uFill>
                  <a:solidFill>
                    <a:srgbClr val="FFFFFF"/>
                  </a:solidFill>
                </a:uFill>
                <a:latin typeface="Arial"/>
                <a:ea typeface="Arial"/>
              </a:rPr>
              <a:t>Osteosarcoma </a:t>
            </a:r>
            <a:r>
              <a:rPr lang="it-IT" sz="1600" b="1" strike="noStrike" spc="-1">
                <a:solidFill>
                  <a:srgbClr val="00FFFF"/>
                </a:solidFill>
                <a:uFill>
                  <a:solidFill>
                    <a:srgbClr val="FFFFFF"/>
                  </a:solidFill>
                </a:uFill>
                <a:latin typeface="Arial"/>
                <a:ea typeface="Arial"/>
              </a:rPr>
              <a:t>(alte dosi)</a:t>
            </a:r>
            <a:endParaRPr lang="en-US" sz="16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00FFFF"/>
                </a:solidFill>
                <a:uFill>
                  <a:solidFill>
                    <a:srgbClr val="FFFFFF"/>
                  </a:solidFill>
                </a:uFill>
                <a:latin typeface="Arial"/>
                <a:ea typeface="Arial"/>
              </a:rPr>
              <a:t>Tumori cerebrali </a:t>
            </a:r>
            <a:r>
              <a:rPr lang="it-IT" sz="1600" b="1" strike="noStrike" spc="-1">
                <a:solidFill>
                  <a:srgbClr val="00FFFF"/>
                </a:solidFill>
                <a:uFill>
                  <a:solidFill>
                    <a:srgbClr val="FFFFFF"/>
                  </a:solidFill>
                </a:uFill>
                <a:latin typeface="Arial"/>
                <a:ea typeface="Arial"/>
              </a:rPr>
              <a:t>(alte dosi)</a:t>
            </a:r>
            <a:endParaRPr lang="en-US" sz="16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00FFFF"/>
                </a:solidFill>
                <a:uFill>
                  <a:solidFill>
                    <a:srgbClr val="FFFFFF"/>
                  </a:solidFill>
                </a:uFill>
                <a:latin typeface="Arial"/>
                <a:ea typeface="Arial"/>
              </a:rPr>
              <a:t> Immunosoppressore</a:t>
            </a:r>
            <a:endParaRPr lang="en-US" sz="1800" b="0" strike="noStrike" spc="-1">
              <a:solidFill>
                <a:srgbClr val="000000"/>
              </a:solidFill>
              <a:uFill>
                <a:solidFill>
                  <a:srgbClr val="FFFFFF"/>
                </a:solidFill>
              </a:uFill>
              <a:latin typeface="Times New Roman"/>
            </a:endParaRPr>
          </a:p>
        </p:txBody>
      </p:sp>
      <p:sp>
        <p:nvSpPr>
          <p:cNvPr id="477" name="CustomShape 4"/>
          <p:cNvSpPr/>
          <p:nvPr/>
        </p:nvSpPr>
        <p:spPr>
          <a:xfrm>
            <a:off x="966960" y="3990960"/>
            <a:ext cx="8523000" cy="2440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1" strike="noStrike" spc="-1">
                <a:solidFill>
                  <a:srgbClr val="FFFFFF"/>
                </a:solidFill>
                <a:uFill>
                  <a:solidFill>
                    <a:srgbClr val="FFFFFF"/>
                  </a:solidFill>
                </a:uFill>
                <a:latin typeface="Arial"/>
              </a:rPr>
              <a:t>TOSSICITA’</a:t>
            </a:r>
            <a:endParaRPr lang="en-US" sz="1800" b="0" strike="noStrike" spc="-1">
              <a:solidFill>
                <a:srgbClr val="000000"/>
              </a:solidFill>
              <a:uFill>
                <a:solidFill>
                  <a:srgbClr val="FFFFFF"/>
                </a:solidFill>
              </a:uFill>
              <a:latin typeface="Times New Roman"/>
            </a:endParaRPr>
          </a:p>
          <a:p>
            <a:pPr algn="ctr">
              <a:lnSpc>
                <a:spcPct val="100000"/>
              </a:lnSpc>
            </a:pPr>
            <a:r>
              <a:rPr lang="it-IT" sz="1000" b="0" strike="noStrike" spc="-1">
                <a:solidFill>
                  <a:srgbClr val="FFFFFF"/>
                </a:solidFill>
                <a:uFill>
                  <a:solidFill>
                    <a:srgbClr val="FFFFFF"/>
                  </a:solidFill>
                </a:uFill>
                <a:latin typeface="Arial"/>
                <a:ea typeface="Times New Roman"/>
              </a:rPr>
              <a:t> </a:t>
            </a:r>
            <a:endParaRPr lang="en-US" sz="1000" b="0" strike="noStrike" spc="-1">
              <a:solidFill>
                <a:srgbClr val="000000"/>
              </a:solidFill>
              <a:uFill>
                <a:solidFill>
                  <a:srgbClr val="FFFFFF"/>
                </a:solidFill>
              </a:uFill>
              <a:latin typeface="Times New Roman"/>
            </a:endParaRPr>
          </a:p>
          <a:p>
            <a:pPr algn="ctr">
              <a:lnSpc>
                <a:spcPct val="100000"/>
              </a:lnSpc>
            </a:pPr>
            <a:r>
              <a:rPr lang="it-IT" sz="1800" b="1" strike="noStrike" spc="-1">
                <a:solidFill>
                  <a:srgbClr val="FFFFFF"/>
                </a:solidFill>
                <a:uFill>
                  <a:solidFill>
                    <a:srgbClr val="FFFFFF"/>
                  </a:solidFill>
                </a:uFill>
                <a:latin typeface="Arial"/>
              </a:rPr>
              <a:t>Mucositi </a:t>
            </a:r>
            <a:r>
              <a:rPr lang="it-IT" sz="1800" b="0" strike="noStrike" spc="-1">
                <a:solidFill>
                  <a:srgbClr val="FFFFFF"/>
                </a:solidFill>
                <a:uFill>
                  <a:solidFill>
                    <a:srgbClr val="FFFFFF"/>
                  </a:solidFill>
                </a:uFill>
                <a:latin typeface="Arial"/>
              </a:rPr>
              <a:t>Stomatite, Ulcerazioni gastroenteriche</a:t>
            </a:r>
            <a:endParaRPr lang="en-US" sz="1800" b="0" strike="noStrike" spc="-1">
              <a:solidFill>
                <a:srgbClr val="000000"/>
              </a:solidFill>
              <a:uFill>
                <a:solidFill>
                  <a:srgbClr val="FFFFFF"/>
                </a:solidFill>
              </a:uFill>
              <a:latin typeface="Times New Roman"/>
            </a:endParaRPr>
          </a:p>
          <a:p>
            <a:pPr algn="ctr">
              <a:lnSpc>
                <a:spcPct val="100000"/>
              </a:lnSpc>
            </a:pPr>
            <a:r>
              <a:rPr lang="it-IT" sz="1000" b="0" strike="noStrike" spc="-1">
                <a:solidFill>
                  <a:srgbClr val="FFFFFF"/>
                </a:solidFill>
                <a:uFill>
                  <a:solidFill>
                    <a:srgbClr val="FFFFFF"/>
                  </a:solidFill>
                </a:uFill>
                <a:latin typeface="Arial"/>
                <a:ea typeface="Times New Roman"/>
              </a:rPr>
              <a:t> </a:t>
            </a:r>
            <a:r>
              <a:rPr lang="it-IT" sz="1800" b="1" strike="noStrike" spc="-1">
                <a:solidFill>
                  <a:srgbClr val="FFFFFF"/>
                </a:solidFill>
                <a:uFill>
                  <a:solidFill>
                    <a:srgbClr val="FFFFFF"/>
                  </a:solidFill>
                </a:uFill>
                <a:latin typeface="Arial"/>
              </a:rPr>
              <a:t>Epatotossicità </a:t>
            </a:r>
            <a:r>
              <a:rPr lang="it-IT" sz="1800" b="0" strike="noStrike" spc="-1">
                <a:solidFill>
                  <a:srgbClr val="FFFFFF"/>
                </a:solidFill>
                <a:uFill>
                  <a:solidFill>
                    <a:srgbClr val="FFFFFF"/>
                  </a:solidFill>
                </a:uFill>
                <a:latin typeface="Arial"/>
              </a:rPr>
              <a:t>Aumento transaminasi, Fibrosi</a:t>
            </a:r>
            <a:endParaRPr lang="en-US" sz="1800" b="0" strike="noStrike" spc="-1">
              <a:solidFill>
                <a:srgbClr val="000000"/>
              </a:solidFill>
              <a:uFill>
                <a:solidFill>
                  <a:srgbClr val="FFFFFF"/>
                </a:solidFill>
              </a:uFill>
              <a:latin typeface="Times New Roman"/>
            </a:endParaRPr>
          </a:p>
          <a:p>
            <a:pPr algn="ctr">
              <a:lnSpc>
                <a:spcPct val="100000"/>
              </a:lnSpc>
            </a:pPr>
            <a:r>
              <a:rPr lang="it-IT" sz="1000" b="0" strike="noStrike" spc="-1">
                <a:solidFill>
                  <a:srgbClr val="FFFFFF"/>
                </a:solidFill>
                <a:uFill>
                  <a:solidFill>
                    <a:srgbClr val="FFFFFF"/>
                  </a:solidFill>
                </a:uFill>
                <a:latin typeface="Arial"/>
                <a:ea typeface="Times New Roman"/>
              </a:rPr>
              <a:t> </a:t>
            </a:r>
            <a:r>
              <a:rPr lang="it-IT" sz="1800" b="1" strike="noStrike" spc="-1">
                <a:solidFill>
                  <a:srgbClr val="FFFFFF"/>
                </a:solidFill>
                <a:uFill>
                  <a:solidFill>
                    <a:srgbClr val="FFFFFF"/>
                  </a:solidFill>
                </a:uFill>
                <a:latin typeface="Arial"/>
              </a:rPr>
              <a:t>Mielotossicità </a:t>
            </a:r>
            <a:r>
              <a:rPr lang="it-IT" sz="1800" b="0" strike="noStrike" spc="-1">
                <a:solidFill>
                  <a:srgbClr val="FFFFFF"/>
                </a:solidFill>
                <a:uFill>
                  <a:solidFill>
                    <a:srgbClr val="FFFFFF"/>
                  </a:solidFill>
                </a:uFill>
                <a:latin typeface="Arial"/>
              </a:rPr>
              <a:t>Leucopenia, Piastrinopenia, Anemia</a:t>
            </a:r>
            <a:endParaRPr lang="en-US" sz="1800" b="0" strike="noStrike" spc="-1">
              <a:solidFill>
                <a:srgbClr val="000000"/>
              </a:solidFill>
              <a:uFill>
                <a:solidFill>
                  <a:srgbClr val="FFFFFF"/>
                </a:solidFill>
              </a:uFill>
              <a:latin typeface="Times New Roman"/>
            </a:endParaRPr>
          </a:p>
          <a:p>
            <a:pPr algn="ctr">
              <a:lnSpc>
                <a:spcPct val="100000"/>
              </a:lnSpc>
            </a:pPr>
            <a:r>
              <a:rPr lang="it-IT" sz="1000" b="0" strike="noStrike" spc="-1">
                <a:solidFill>
                  <a:srgbClr val="FFFFFF"/>
                </a:solidFill>
                <a:uFill>
                  <a:solidFill>
                    <a:srgbClr val="FFFFFF"/>
                  </a:solidFill>
                </a:uFill>
                <a:latin typeface="Arial"/>
                <a:ea typeface="Times New Roman"/>
              </a:rPr>
              <a:t> </a:t>
            </a:r>
            <a:r>
              <a:rPr lang="it-IT" sz="1800" b="1" strike="noStrike" spc="-1">
                <a:solidFill>
                  <a:srgbClr val="FFFFFF"/>
                </a:solidFill>
                <a:uFill>
                  <a:solidFill>
                    <a:srgbClr val="FFFFFF"/>
                  </a:solidFill>
                </a:uFill>
                <a:latin typeface="Arial"/>
              </a:rPr>
              <a:t>Infiltrati polmonari</a:t>
            </a:r>
            <a:endParaRPr lang="en-US" sz="1800" b="0" strike="noStrike" spc="-1">
              <a:solidFill>
                <a:srgbClr val="000000"/>
              </a:solidFill>
              <a:uFill>
                <a:solidFill>
                  <a:srgbClr val="FFFFFF"/>
                </a:solidFill>
              </a:uFill>
              <a:latin typeface="Times New Roman"/>
            </a:endParaRPr>
          </a:p>
          <a:p>
            <a:pPr algn="ctr">
              <a:lnSpc>
                <a:spcPct val="100000"/>
              </a:lnSpc>
            </a:pPr>
            <a:r>
              <a:rPr lang="it-IT" sz="1000" b="0" strike="noStrike" spc="-1">
                <a:solidFill>
                  <a:srgbClr val="FFFFFF"/>
                </a:solidFill>
                <a:uFill>
                  <a:solidFill>
                    <a:srgbClr val="FFFFFF"/>
                  </a:solidFill>
                </a:uFill>
                <a:latin typeface="Arial"/>
                <a:ea typeface="Times New Roman"/>
              </a:rPr>
              <a:t> </a:t>
            </a:r>
            <a:r>
              <a:rPr lang="it-IT" sz="1800" b="1" strike="noStrike" spc="-1">
                <a:solidFill>
                  <a:srgbClr val="FFFFFF"/>
                </a:solidFill>
                <a:uFill>
                  <a:solidFill>
                    <a:srgbClr val="FFFFFF"/>
                  </a:solidFill>
                </a:uFill>
                <a:latin typeface="Arial"/>
              </a:rPr>
              <a:t>Tossicità Cutanea</a:t>
            </a:r>
            <a:r>
              <a:rPr lang="it-IT" sz="1600" b="1" strike="noStrike" spc="-1">
                <a:solidFill>
                  <a:srgbClr val="FFFFFF"/>
                </a:solidFill>
                <a:uFill>
                  <a:solidFill>
                    <a:srgbClr val="FFFFFF"/>
                  </a:solidFill>
                </a:uFill>
                <a:latin typeface="Arial"/>
              </a:rPr>
              <a:t> Dermatite, Fotosensibilizzazione, Alopecia</a:t>
            </a:r>
            <a:endParaRPr lang="en-US" sz="1600" b="0" strike="noStrike" spc="-1">
              <a:solidFill>
                <a:srgbClr val="000000"/>
              </a:solidFill>
              <a:uFill>
                <a:solidFill>
                  <a:srgbClr val="FFFFFF"/>
                </a:solidFill>
              </a:uFill>
              <a:latin typeface="Times New Roman"/>
            </a:endParaRPr>
          </a:p>
          <a:p>
            <a:pPr algn="ctr">
              <a:lnSpc>
                <a:spcPct val="100000"/>
              </a:lnSpc>
            </a:pPr>
            <a:r>
              <a:rPr lang="it-IT" sz="1000" b="0" strike="noStrike" spc="-1">
                <a:solidFill>
                  <a:srgbClr val="FFFFFF"/>
                </a:solidFill>
                <a:uFill>
                  <a:solidFill>
                    <a:srgbClr val="FFFFFF"/>
                  </a:solidFill>
                </a:uFill>
                <a:latin typeface="Arial"/>
                <a:ea typeface="Times New Roman"/>
              </a:rPr>
              <a:t> </a:t>
            </a:r>
            <a:r>
              <a:rPr lang="it-IT" sz="1800" b="1" strike="noStrike" spc="-1">
                <a:solidFill>
                  <a:srgbClr val="FFFFFF"/>
                </a:solidFill>
                <a:uFill>
                  <a:solidFill>
                    <a:srgbClr val="FFFFFF"/>
                  </a:solidFill>
                </a:uFill>
                <a:latin typeface="Arial"/>
                <a:ea typeface="Times New Roman"/>
              </a:rPr>
              <a:t>Osteoporosi </a:t>
            </a:r>
            <a:r>
              <a:rPr lang="it-IT" sz="1600" b="0" strike="noStrike" spc="-1">
                <a:solidFill>
                  <a:srgbClr val="FFFFFF"/>
                </a:solidFill>
                <a:uFill>
                  <a:solidFill>
                    <a:srgbClr val="FFFFFF"/>
                  </a:solidFill>
                </a:uFill>
                <a:latin typeface="Arial"/>
                <a:ea typeface="Times New Roman"/>
              </a:rPr>
              <a:t>(Bambini)</a:t>
            </a:r>
            <a:endParaRPr lang="en-US" sz="1600" b="0" strike="noStrike" spc="-1">
              <a:solidFill>
                <a:srgbClr val="000000"/>
              </a:solidFill>
              <a:uFill>
                <a:solidFill>
                  <a:srgbClr val="FFFFFF"/>
                </a:solidFill>
              </a:uFill>
              <a:latin typeface="Times New Roman"/>
            </a:endParaRPr>
          </a:p>
          <a:p>
            <a:pPr algn="ctr">
              <a:lnSpc>
                <a:spcPct val="100000"/>
              </a:lnSpc>
            </a:pPr>
            <a:r>
              <a:rPr lang="it-IT" sz="1000" b="0" strike="noStrike" spc="-1">
                <a:solidFill>
                  <a:srgbClr val="FFFFFF"/>
                </a:solidFill>
                <a:uFill>
                  <a:solidFill>
                    <a:srgbClr val="FFFFFF"/>
                  </a:solidFill>
                </a:uFill>
                <a:latin typeface="Arial"/>
                <a:ea typeface="Times New Roman"/>
              </a:rPr>
              <a:t> </a:t>
            </a:r>
            <a:r>
              <a:rPr lang="it-IT" sz="1800" b="1" strike="noStrike" spc="-1">
                <a:solidFill>
                  <a:srgbClr val="00FFFF"/>
                </a:solidFill>
                <a:uFill>
                  <a:solidFill>
                    <a:srgbClr val="FFFFFF"/>
                  </a:solidFill>
                </a:uFill>
                <a:latin typeface="Arial"/>
                <a:ea typeface="Times New Roman"/>
              </a:rPr>
              <a:t>NEFROTOSSICITÀ </a:t>
            </a:r>
            <a:r>
              <a:rPr lang="it-IT" sz="1600" b="0" strike="noStrike" spc="-1">
                <a:solidFill>
                  <a:srgbClr val="00FFFF"/>
                </a:solidFill>
                <a:uFill>
                  <a:solidFill>
                    <a:srgbClr val="FFFFFF"/>
                  </a:solidFill>
                </a:uFill>
                <a:latin typeface="Arial"/>
                <a:ea typeface="Times New Roman"/>
              </a:rPr>
              <a:t>(ALTE DOSI)</a:t>
            </a:r>
            <a:endParaRPr lang="en-US" sz="1600" b="0" strike="noStrike" spc="-1">
              <a:solidFill>
                <a:srgbClr val="000000"/>
              </a:solidFill>
              <a:uFill>
                <a:solidFill>
                  <a:srgbClr val="FFFFFF"/>
                </a:solidFill>
              </a:uFill>
              <a:latin typeface="Times New Roman"/>
            </a:endParaRPr>
          </a:p>
        </p:txBody>
      </p:sp>
      <p:sp>
        <p:nvSpPr>
          <p:cNvPr id="478" name="CustomShape 5"/>
          <p:cNvSpPr/>
          <p:nvPr/>
        </p:nvSpPr>
        <p:spPr>
          <a:xfrm>
            <a:off x="4258080" y="836640"/>
            <a:ext cx="1721520" cy="3988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000" b="0" strike="noStrike" spc="-1">
                <a:solidFill>
                  <a:srgbClr val="00FFFF"/>
                </a:solidFill>
                <a:uFill>
                  <a:solidFill>
                    <a:srgbClr val="FFFFFF"/>
                  </a:solidFill>
                </a:uFill>
                <a:latin typeface="Arial"/>
                <a:ea typeface="Arial"/>
              </a:rPr>
              <a:t>INDICAZIONI</a:t>
            </a:r>
            <a:endParaRPr lang="en-US" sz="2000" b="0" strike="noStrike" spc="-1">
              <a:solidFill>
                <a:srgbClr val="000000"/>
              </a:solidFill>
              <a:uFill>
                <a:solidFill>
                  <a:srgbClr val="FFFFFF"/>
                </a:solidFill>
              </a:uFill>
              <a:latin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1886040" y="0"/>
            <a:ext cx="6343560" cy="1099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0" strike="noStrike" spc="-1">
                <a:solidFill>
                  <a:srgbClr val="FFFFFF"/>
                </a:solidFill>
                <a:uFill>
                  <a:solidFill>
                    <a:srgbClr val="FFFFFF"/>
                  </a:solidFill>
                </a:uFill>
                <a:latin typeface="Verdana"/>
                <a:ea typeface="Arial"/>
              </a:rPr>
              <a:t>PEMETREXED</a:t>
            </a:r>
            <a:endParaRPr lang="en-US" sz="28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Alimta</a:t>
            </a:r>
            <a:r>
              <a:rPr lang="it-IT" sz="1600" b="1" strike="noStrike" spc="-1" baseline="30000">
                <a:solidFill>
                  <a:srgbClr val="FFFFFF"/>
                </a:solidFill>
                <a:uFill>
                  <a:solidFill>
                    <a:srgbClr val="FFFFFF"/>
                  </a:solidFill>
                </a:uFill>
                <a:latin typeface="Symbol"/>
                <a:ea typeface="Symbol"/>
              </a:rPr>
              <a:t></a:t>
            </a:r>
            <a:endParaRPr lang="en-US" sz="1600" b="0" strike="noStrike" spc="-1">
              <a:solidFill>
                <a:srgbClr val="000000"/>
              </a:solidFill>
              <a:uFill>
                <a:solidFill>
                  <a:srgbClr val="FFFFFF"/>
                </a:solidFill>
              </a:uFill>
              <a:latin typeface="Times New Roman"/>
            </a:endParaRPr>
          </a:p>
          <a:p>
            <a:pPr algn="ctr">
              <a:lnSpc>
                <a:spcPct val="100000"/>
              </a:lnSpc>
            </a:pPr>
            <a:r>
              <a:rPr lang="it-IT" sz="400" b="0" strike="noStrike" spc="-1">
                <a:solidFill>
                  <a:srgbClr val="FFFFFF"/>
                </a:solidFill>
                <a:uFill>
                  <a:solidFill>
                    <a:srgbClr val="FFFFFF"/>
                  </a:solidFill>
                </a:uFill>
                <a:latin typeface="Verdana"/>
                <a:ea typeface="Arial"/>
              </a:rPr>
              <a:t> </a:t>
            </a:r>
            <a:endParaRPr lang="en-US" sz="4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Verdana"/>
                <a:ea typeface="Arial"/>
              </a:rPr>
              <a:t>Analogo dell’acido folico </a:t>
            </a:r>
            <a:endParaRPr lang="en-US" sz="1800" b="0" strike="noStrike" spc="-1">
              <a:solidFill>
                <a:srgbClr val="000000"/>
              </a:solidFill>
              <a:uFill>
                <a:solidFill>
                  <a:srgbClr val="FFFFFF"/>
                </a:solidFill>
              </a:uFill>
              <a:latin typeface="Times New Roman"/>
            </a:endParaRPr>
          </a:p>
        </p:txBody>
      </p:sp>
      <p:sp>
        <p:nvSpPr>
          <p:cNvPr id="490" name="CustomShape 4"/>
          <p:cNvSpPr/>
          <p:nvPr/>
        </p:nvSpPr>
        <p:spPr>
          <a:xfrm>
            <a:off x="0" y="1371600"/>
            <a:ext cx="10287000" cy="18943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0"/>
          <a:lstStyle/>
          <a:p>
            <a:pPr algn="ctr">
              <a:lnSpc>
                <a:spcPct val="100000"/>
              </a:lnSpc>
            </a:pPr>
            <a:r>
              <a:rPr lang="it-IT" sz="2000" b="0" strike="noStrike" spc="-1">
                <a:solidFill>
                  <a:srgbClr val="FFFFFF"/>
                </a:solidFill>
                <a:uFill>
                  <a:solidFill>
                    <a:srgbClr val="FFFFFF"/>
                  </a:solidFill>
                </a:uFill>
                <a:latin typeface="Arial"/>
                <a:ea typeface="Arial"/>
              </a:rPr>
              <a:t>MECCANISMO D’AZIONE</a:t>
            </a:r>
            <a:endParaRPr lang="en-US" sz="2000" b="0" strike="noStrike" spc="-1">
              <a:solidFill>
                <a:srgbClr val="000000"/>
              </a:solidFill>
              <a:uFill>
                <a:solidFill>
                  <a:srgbClr val="FFFFFF"/>
                </a:solidFill>
              </a:uFill>
              <a:latin typeface="Times New Roman"/>
            </a:endParaRPr>
          </a:p>
          <a:p>
            <a:pPr algn="ctr"/>
            <a:r>
              <a:rPr lang="it-IT" sz="1200" b="0" strike="noStrike" spc="-1">
                <a:solidFill>
                  <a:srgbClr val="FFFFFF"/>
                </a:solidFill>
                <a:uFill>
                  <a:solidFill>
                    <a:srgbClr val="FFFFFF"/>
                  </a:solidFill>
                </a:uFill>
                <a:latin typeface="Times New Roman"/>
                <a:ea typeface="Times New Roman"/>
              </a:rPr>
              <a:t> </a:t>
            </a:r>
            <a:endParaRPr lang="en-US" sz="1200" b="0" strike="noStrike" spc="-1">
              <a:solidFill>
                <a:srgbClr val="000000"/>
              </a:solidFill>
              <a:uFill>
                <a:solidFill>
                  <a:srgbClr val="FFFFFF"/>
                </a:solidFill>
              </a:uFill>
              <a:latin typeface="Times New Roman"/>
            </a:endParaRPr>
          </a:p>
          <a:p>
            <a:pPr algn="ctr">
              <a:lnSpc>
                <a:spcPct val="100000"/>
              </a:lnSpc>
              <a:spcBef>
                <a:spcPts val="1049"/>
              </a:spcBef>
            </a:pPr>
            <a:r>
              <a:rPr lang="it-IT" sz="2100" b="0" strike="noStrike" spc="-1">
                <a:solidFill>
                  <a:srgbClr val="FFFFFF"/>
                </a:solidFill>
                <a:uFill>
                  <a:solidFill>
                    <a:srgbClr val="FFFFFF"/>
                  </a:solidFill>
                </a:uFill>
                <a:latin typeface="Arial"/>
                <a:ea typeface="Arial"/>
              </a:rPr>
              <a:t>- Entra nelle cellule attraverso il </a:t>
            </a:r>
            <a:r>
              <a:rPr lang="it-IT" sz="2100" b="0" i="1" strike="noStrike" spc="-1">
                <a:solidFill>
                  <a:srgbClr val="66FFFF"/>
                </a:solidFill>
                <a:uFill>
                  <a:solidFill>
                    <a:srgbClr val="FFFFFF"/>
                  </a:solidFill>
                </a:uFill>
                <a:latin typeface="Arial"/>
                <a:ea typeface="Arial"/>
              </a:rPr>
              <a:t>carrier del folato ridotto</a:t>
            </a:r>
            <a:r>
              <a:rPr lang="it-IT" sz="2100" b="0" strike="noStrike" spc="-1">
                <a:solidFill>
                  <a:srgbClr val="FFFFFF"/>
                </a:solidFill>
                <a:uFill>
                  <a:solidFill>
                    <a:srgbClr val="FFFFFF"/>
                  </a:solidFill>
                </a:uFill>
                <a:latin typeface="Arial"/>
                <a:ea typeface="Arial"/>
              </a:rPr>
              <a:t> </a:t>
            </a:r>
            <a:r>
              <a:rPr lang="it-IT" sz="2100" b="0" strike="noStrike" spc="-1">
                <a:solidFill>
                  <a:srgbClr val="66FFFF"/>
                </a:solidFill>
                <a:uFill>
                  <a:solidFill>
                    <a:srgbClr val="FFFFFF"/>
                  </a:solidFill>
                </a:uFill>
                <a:latin typeface="Arial"/>
                <a:ea typeface="Arial"/>
              </a:rPr>
              <a:t>(RFC)</a:t>
            </a:r>
            <a:r>
              <a:rPr lang="it-IT" sz="2100" b="0" strike="noStrike" spc="-1">
                <a:solidFill>
                  <a:srgbClr val="FFFFFF"/>
                </a:solidFill>
                <a:uFill>
                  <a:solidFill>
                    <a:srgbClr val="FFFFFF"/>
                  </a:solidFill>
                </a:uFill>
                <a:latin typeface="Arial"/>
                <a:ea typeface="Arial"/>
              </a:rPr>
              <a:t>  </a:t>
            </a:r>
            <a:endParaRPr lang="en-US" sz="2100" b="0" strike="noStrike" spc="-1">
              <a:solidFill>
                <a:srgbClr val="000000"/>
              </a:solidFill>
              <a:uFill>
                <a:solidFill>
                  <a:srgbClr val="FFFFFF"/>
                </a:solidFill>
              </a:uFill>
              <a:latin typeface="Times New Roman"/>
            </a:endParaRPr>
          </a:p>
          <a:p>
            <a:pPr algn="ctr">
              <a:lnSpc>
                <a:spcPct val="100000"/>
              </a:lnSpc>
              <a:spcBef>
                <a:spcPts val="1049"/>
              </a:spcBef>
            </a:pPr>
            <a:r>
              <a:rPr lang="it-IT" sz="2100" b="0" strike="noStrike" spc="-1">
                <a:solidFill>
                  <a:srgbClr val="FFFFFF"/>
                </a:solidFill>
                <a:uFill>
                  <a:solidFill>
                    <a:srgbClr val="FFFFFF"/>
                  </a:solidFill>
                </a:uFill>
                <a:latin typeface="Arial"/>
                <a:ea typeface="Arial"/>
              </a:rPr>
              <a:t>- Viene poliglutammato dalla </a:t>
            </a:r>
            <a:r>
              <a:rPr lang="it-IT" sz="2100" b="0" i="1" strike="noStrike" spc="-1">
                <a:solidFill>
                  <a:srgbClr val="FF33CC"/>
                </a:solidFill>
                <a:uFill>
                  <a:solidFill>
                    <a:srgbClr val="FFFFFF"/>
                  </a:solidFill>
                </a:uFill>
                <a:latin typeface="Arial"/>
                <a:ea typeface="Arial"/>
              </a:rPr>
              <a:t>Folilpoli-gamma-glutammato sintetasi (FPGS)</a:t>
            </a:r>
            <a:endParaRPr lang="en-US" sz="2100" b="0" strike="noStrike" spc="-1">
              <a:solidFill>
                <a:srgbClr val="000000"/>
              </a:solidFill>
              <a:uFill>
                <a:solidFill>
                  <a:srgbClr val="FFFFFF"/>
                </a:solidFill>
              </a:uFill>
              <a:latin typeface="Times New Roman"/>
            </a:endParaRPr>
          </a:p>
          <a:p>
            <a:pPr algn="ctr">
              <a:lnSpc>
                <a:spcPct val="100000"/>
              </a:lnSpc>
              <a:spcBef>
                <a:spcPts val="1049"/>
              </a:spcBef>
            </a:pPr>
            <a:r>
              <a:rPr lang="it-IT" sz="2100" b="0" strike="noStrike" spc="-1">
                <a:solidFill>
                  <a:srgbClr val="FFFFFF"/>
                </a:solidFill>
                <a:uFill>
                  <a:solidFill>
                    <a:srgbClr val="FFFFFF"/>
                  </a:solidFill>
                </a:uFill>
                <a:latin typeface="Arial"/>
                <a:ea typeface="Arial"/>
              </a:rPr>
              <a:t>- Inibisce 3 enzimi coinvolti nella sintesi delle purine e pirimidime</a:t>
            </a:r>
            <a:endParaRPr lang="en-US" sz="2100" b="0" strike="noStrike" spc="-1">
              <a:solidFill>
                <a:srgbClr val="000000"/>
              </a:solidFill>
              <a:uFill>
                <a:solidFill>
                  <a:srgbClr val="FFFFFF"/>
                </a:solidFill>
              </a:uFill>
              <a:latin typeface="Times New Roman"/>
            </a:endParaRPr>
          </a:p>
        </p:txBody>
      </p:sp>
      <p:sp>
        <p:nvSpPr>
          <p:cNvPr id="491" name="Line 5"/>
          <p:cNvSpPr/>
          <p:nvPr/>
        </p:nvSpPr>
        <p:spPr>
          <a:xfrm>
            <a:off x="1038240" y="1197000"/>
            <a:ext cx="8353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pic>
        <p:nvPicPr>
          <p:cNvPr id="37890" name="Picture 2" descr="http://slideplayer.it/slide/4867570/15/images/55/PEMETREXED+Diidrofolato+reduttasi+(DHFR)+Timidilato+sintetasi+(TS).jpg"/>
          <p:cNvPicPr>
            <a:picLocks noChangeAspect="1" noChangeArrowheads="1"/>
          </p:cNvPicPr>
          <p:nvPr/>
        </p:nvPicPr>
        <p:blipFill>
          <a:blip r:embed="rId2" cstate="print"/>
          <a:srcRect/>
          <a:stretch>
            <a:fillRect/>
          </a:stretch>
        </p:blipFill>
        <p:spPr bwMode="auto">
          <a:xfrm>
            <a:off x="1588" y="0"/>
            <a:ext cx="10287000" cy="6858001"/>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 name="Object 1"/>
          <p:cNvPicPr/>
          <p:nvPr/>
        </p:nvPicPr>
        <p:blipFill>
          <a:blip r:embed="rId2" cstate="print"/>
          <a:stretch/>
        </p:blipFill>
        <p:spPr>
          <a:xfrm>
            <a:off x="1028880" y="1571760"/>
            <a:ext cx="8229600" cy="3533760"/>
          </a:xfrm>
          <a:prstGeom prst="rect">
            <a:avLst/>
          </a:prstGeom>
          <a:ln>
            <a:noFill/>
          </a:ln>
        </p:spPr>
      </p:pic>
      <p:sp>
        <p:nvSpPr>
          <p:cNvPr id="494" name="CustomShape 2"/>
          <p:cNvSpPr/>
          <p:nvPr/>
        </p:nvSpPr>
        <p:spPr>
          <a:xfrm>
            <a:off x="1886040" y="0"/>
            <a:ext cx="6343560" cy="1099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0" strike="noStrike" spc="-1">
                <a:solidFill>
                  <a:srgbClr val="FFFFFF"/>
                </a:solidFill>
                <a:uFill>
                  <a:solidFill>
                    <a:srgbClr val="FFFFFF"/>
                  </a:solidFill>
                </a:uFill>
                <a:latin typeface="Verdana"/>
                <a:ea typeface="Arial"/>
              </a:rPr>
              <a:t>PEMETREXED</a:t>
            </a:r>
            <a:endParaRPr lang="en-US" sz="2800" b="0" strike="noStrike" spc="-1">
              <a:solidFill>
                <a:srgbClr val="000000"/>
              </a:solidFill>
              <a:uFill>
                <a:solidFill>
                  <a:srgbClr val="FFFFFF"/>
                </a:solidFill>
              </a:uFill>
              <a:latin typeface="Times New Roman"/>
            </a:endParaRPr>
          </a:p>
          <a:p>
            <a:pPr algn="ctr">
              <a:lnSpc>
                <a:spcPct val="100000"/>
              </a:lnSpc>
            </a:pPr>
            <a:r>
              <a:rPr lang="it-IT" sz="1600" b="1" strike="noStrike" spc="-1">
                <a:solidFill>
                  <a:srgbClr val="FFFFFF"/>
                </a:solidFill>
                <a:uFill>
                  <a:solidFill>
                    <a:srgbClr val="FFFFFF"/>
                  </a:solidFill>
                </a:uFill>
                <a:latin typeface="Verdana"/>
                <a:ea typeface="Arial"/>
              </a:rPr>
              <a:t>Alimta</a:t>
            </a:r>
            <a:r>
              <a:rPr lang="it-IT" sz="1600" b="1" strike="noStrike" spc="-1" baseline="30000">
                <a:solidFill>
                  <a:srgbClr val="FFFFFF"/>
                </a:solidFill>
                <a:uFill>
                  <a:solidFill>
                    <a:srgbClr val="FFFFFF"/>
                  </a:solidFill>
                </a:uFill>
                <a:latin typeface="Symbol"/>
                <a:ea typeface="Symbol"/>
              </a:rPr>
              <a:t></a:t>
            </a:r>
            <a:endParaRPr lang="en-US" sz="1600" b="0" strike="noStrike" spc="-1">
              <a:solidFill>
                <a:srgbClr val="000000"/>
              </a:solidFill>
              <a:uFill>
                <a:solidFill>
                  <a:srgbClr val="FFFFFF"/>
                </a:solidFill>
              </a:uFill>
              <a:latin typeface="Times New Roman"/>
            </a:endParaRPr>
          </a:p>
          <a:p>
            <a:pPr algn="ctr">
              <a:lnSpc>
                <a:spcPct val="100000"/>
              </a:lnSpc>
            </a:pPr>
            <a:r>
              <a:rPr lang="it-IT" sz="400" b="0" strike="noStrike" spc="-1">
                <a:solidFill>
                  <a:srgbClr val="FFFFFF"/>
                </a:solidFill>
                <a:uFill>
                  <a:solidFill>
                    <a:srgbClr val="FFFFFF"/>
                  </a:solidFill>
                </a:uFill>
                <a:latin typeface="Verdana"/>
                <a:ea typeface="Arial"/>
              </a:rPr>
              <a:t> </a:t>
            </a:r>
            <a:endParaRPr lang="en-US" sz="4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Verdana"/>
                <a:ea typeface="Arial"/>
              </a:rPr>
              <a:t>Analogo dell’acido folico </a:t>
            </a:r>
            <a:endParaRPr lang="en-US" sz="1800" b="0" strike="noStrike" spc="-1">
              <a:solidFill>
                <a:srgbClr val="000000"/>
              </a:solidFill>
              <a:uFill>
                <a:solidFill>
                  <a:srgbClr val="FFFFFF"/>
                </a:solidFill>
              </a:uFill>
              <a:latin typeface="Times New Roman"/>
            </a:endParaRPr>
          </a:p>
        </p:txBody>
      </p:sp>
      <p:sp>
        <p:nvSpPr>
          <p:cNvPr id="495" name="Line 3"/>
          <p:cNvSpPr/>
          <p:nvPr/>
        </p:nvSpPr>
        <p:spPr>
          <a:xfrm>
            <a:off x="1038240" y="1197000"/>
            <a:ext cx="8353440" cy="0"/>
          </a:xfrm>
          <a:prstGeom prst="line">
            <a:avLst/>
          </a:prstGeom>
          <a:ln w="9360">
            <a:solidFill>
              <a:srgbClr val="FFFFFF"/>
            </a:solidFill>
            <a:miter/>
          </a:ln>
        </p:spPr>
        <p:style>
          <a:lnRef idx="0">
            <a:scrgbClr r="0" g="0" b="0"/>
          </a:lnRef>
          <a:fillRef idx="0">
            <a:scrgbClr r="0" g="0" b="0"/>
          </a:fillRef>
          <a:effectRef idx="0">
            <a:scrgbClr r="0" g="0" b="0"/>
          </a:effectRef>
          <a:fontRef idx="minor"/>
        </p:style>
      </p:sp>
      <p:pic>
        <p:nvPicPr>
          <p:cNvPr id="36866" name="Picture 2" descr="http://slideplayer.it/slide/4867570/15/images/56/Analogo+dell%E2%80%99acido+folico.jpg"/>
          <p:cNvPicPr>
            <a:picLocks noChangeAspect="1" noChangeArrowheads="1"/>
          </p:cNvPicPr>
          <p:nvPr/>
        </p:nvPicPr>
        <p:blipFill>
          <a:blip r:embed="rId3" cstate="print"/>
          <a:srcRect/>
          <a:stretch>
            <a:fillRect/>
          </a:stretch>
        </p:blipFill>
        <p:spPr bwMode="auto">
          <a:xfrm>
            <a:off x="1588" y="0"/>
            <a:ext cx="10287000" cy="6858001"/>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123906" name="Picture 2" descr="http://slideplayer.it/slide/4867570/15/images/57/leucovorina+IL+SALE+DI+CALCIO+DELL%E2%80%99ACIDO+FOLINICO+INIBISCE+IL+TRASPORTO+ATTIVO+DI+MTX+NELLE+CELLULE..jpg"/>
          <p:cNvPicPr>
            <a:picLocks noChangeAspect="1" noChangeArrowheads="1"/>
          </p:cNvPicPr>
          <p:nvPr/>
        </p:nvPicPr>
        <p:blipFill>
          <a:blip r:embed="rId2" cstate="print"/>
          <a:srcRect/>
          <a:stretch>
            <a:fillRect/>
          </a:stretch>
        </p:blipFill>
        <p:spPr bwMode="auto">
          <a:xfrm>
            <a:off x="0" y="-1"/>
            <a:ext cx="10287000" cy="6858001"/>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113666" name="Picture 2" descr="http://slideplayer.it/slide/978834/3/images/30/Analoghi+delle+Purine+Appartengono+a+questa+categoria:.jpg"/>
          <p:cNvPicPr>
            <a:picLocks noChangeAspect="1" noChangeArrowheads="1"/>
          </p:cNvPicPr>
          <p:nvPr/>
        </p:nvPicPr>
        <p:blipFill>
          <a:blip r:embed="rId2" cstate="print"/>
          <a:srcRect/>
          <a:stretch>
            <a:fillRect/>
          </a:stretch>
        </p:blipFill>
        <p:spPr bwMode="auto">
          <a:xfrm>
            <a:off x="391766" y="-1"/>
            <a:ext cx="9144000" cy="6858001"/>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4" name="Picture 4" descr="Risultati immagini per 6 mercaptopurina"/>
          <p:cNvPicPr>
            <a:picLocks noChangeAspect="1" noChangeArrowheads="1"/>
          </p:cNvPicPr>
          <p:nvPr/>
        </p:nvPicPr>
        <p:blipFill>
          <a:blip r:embed="rId2" cstate="print"/>
          <a:srcRect/>
          <a:stretch>
            <a:fillRect/>
          </a:stretch>
        </p:blipFill>
        <p:spPr bwMode="auto">
          <a:xfrm>
            <a:off x="1588" y="0"/>
            <a:ext cx="10287000" cy="68580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7170" name="Picture 2" descr="intro3"/>
          <p:cNvPicPr>
            <a:picLocks noChangeAspect="1" noChangeArrowheads="1"/>
          </p:cNvPicPr>
          <p:nvPr/>
        </p:nvPicPr>
        <p:blipFill>
          <a:blip r:embed="rId2" cstate="print"/>
          <a:srcRect l="46176" t="33980" r="3574"/>
          <a:stretch>
            <a:fillRect/>
          </a:stretch>
        </p:blipFill>
        <p:spPr bwMode="auto">
          <a:xfrm>
            <a:off x="1903934" y="1628800"/>
            <a:ext cx="6428581" cy="4689475"/>
          </a:xfrm>
          <a:prstGeom prst="rect">
            <a:avLst/>
          </a:prstGeom>
          <a:noFill/>
          <a:ln w="9525">
            <a:noFill/>
            <a:miter lim="800000"/>
            <a:headEnd/>
            <a:tailEnd/>
          </a:ln>
        </p:spPr>
      </p:pic>
      <p:sp>
        <p:nvSpPr>
          <p:cNvPr id="3" name="Text Box 2"/>
          <p:cNvSpPr txBox="1">
            <a:spLocks noChangeArrowheads="1"/>
          </p:cNvSpPr>
          <p:nvPr/>
        </p:nvSpPr>
        <p:spPr bwMode="auto">
          <a:xfrm>
            <a:off x="391766" y="0"/>
            <a:ext cx="9145016" cy="461665"/>
          </a:xfrm>
          <a:prstGeom prst="rect">
            <a:avLst/>
          </a:prstGeom>
          <a:solidFill>
            <a:schemeClr val="bg1"/>
          </a:solidFill>
          <a:ln w="9525">
            <a:noFill/>
            <a:miter lim="800000"/>
            <a:headEnd/>
            <a:tailEnd/>
          </a:ln>
        </p:spPr>
        <p:txBody>
          <a:bodyPr wrap="square">
            <a:spAutoFit/>
          </a:bodyPr>
          <a:lstStyle/>
          <a:p>
            <a:pPr algn="ctr">
              <a:tabLst>
                <a:tab pos="2095500" algn="l"/>
              </a:tabLst>
            </a:pPr>
            <a:r>
              <a:rPr lang="it-IT" sz="2400" b="1" dirty="0">
                <a:solidFill>
                  <a:schemeClr val="hlink"/>
                </a:solidFill>
              </a:rPr>
              <a:t>PRINCIPI </a:t>
            </a:r>
            <a:r>
              <a:rPr lang="it-IT" sz="2400" b="1" dirty="0" err="1">
                <a:solidFill>
                  <a:schemeClr val="hlink"/>
                </a:solidFill>
              </a:rPr>
              <a:t>DI</a:t>
            </a:r>
            <a:r>
              <a:rPr lang="it-IT" sz="2400" b="1" dirty="0">
                <a:solidFill>
                  <a:schemeClr val="hlink"/>
                </a:solidFill>
              </a:rPr>
              <a:t> TERAPIA CITOTOSSICA ANTITUMORALE</a:t>
            </a:r>
          </a:p>
        </p:txBody>
      </p:sp>
      <p:sp>
        <p:nvSpPr>
          <p:cNvPr id="5" name="Text Box 3"/>
          <p:cNvSpPr txBox="1">
            <a:spLocks noChangeArrowheads="1"/>
          </p:cNvSpPr>
          <p:nvPr/>
        </p:nvSpPr>
        <p:spPr bwMode="auto">
          <a:xfrm>
            <a:off x="391766" y="476672"/>
            <a:ext cx="9641979" cy="1015663"/>
          </a:xfrm>
          <a:prstGeom prst="rect">
            <a:avLst/>
          </a:prstGeom>
          <a:solidFill>
            <a:schemeClr val="bg1"/>
          </a:solidFill>
          <a:ln w="9525">
            <a:noFill/>
            <a:miter lim="800000"/>
            <a:headEnd/>
            <a:tailEnd/>
          </a:ln>
        </p:spPr>
        <p:txBody>
          <a:bodyPr>
            <a:spAutoFit/>
          </a:bodyPr>
          <a:lstStyle/>
          <a:p>
            <a:pPr marL="450850" indent="-450850">
              <a:buFont typeface="Wingdings" pitchFamily="2" charset="2"/>
              <a:buChar char="ü"/>
            </a:pPr>
            <a:r>
              <a:rPr lang="it-IT" dirty="0">
                <a:solidFill>
                  <a:schemeClr val="hlink"/>
                </a:solidFill>
              </a:rPr>
              <a:t>I farmaci uccidono una frazione costante, non un numero costante, di cellule</a:t>
            </a:r>
          </a:p>
          <a:p>
            <a:pPr marL="450850" indent="-450850">
              <a:buFont typeface="Wingdings" pitchFamily="2" charset="2"/>
              <a:buChar char="ü"/>
            </a:pPr>
            <a:endParaRPr lang="it-IT" dirty="0">
              <a:solidFill>
                <a:schemeClr val="hlink"/>
              </a:solidFill>
            </a:endParaRPr>
          </a:p>
          <a:p>
            <a:pPr marL="450850" indent="-450850">
              <a:buFont typeface="Wingdings" pitchFamily="2" charset="2"/>
              <a:buChar char="ü"/>
            </a:pPr>
            <a:r>
              <a:rPr lang="it-IT" sz="2400" dirty="0">
                <a:solidFill>
                  <a:srgbClr val="FF3300"/>
                </a:solidFill>
              </a:rPr>
              <a:t>La citotossicità è proporzionale all’esposizione totale al farmaco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0"/>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5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124930" name="Picture 2" descr="http://slideplayer.it/slide/4867570/15/images/60/6-+MERCAPTOPURINA+farmacocinetica.jpg"/>
          <p:cNvPicPr>
            <a:picLocks noChangeAspect="1" noChangeArrowheads="1"/>
          </p:cNvPicPr>
          <p:nvPr/>
        </p:nvPicPr>
        <p:blipFill>
          <a:blip r:embed="rId2" cstate="print"/>
          <a:srcRect/>
          <a:stretch>
            <a:fillRect/>
          </a:stretch>
        </p:blipFill>
        <p:spPr bwMode="auto">
          <a:xfrm>
            <a:off x="1588" y="-1"/>
            <a:ext cx="10287000" cy="6858001"/>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125954" name="Picture 2" descr="http://slideplayer.it/slide/4867570/15/images/61/6-+MERCAPTOPURINA.jpg"/>
          <p:cNvPicPr>
            <a:picLocks noChangeAspect="1" noChangeArrowheads="1"/>
          </p:cNvPicPr>
          <p:nvPr/>
        </p:nvPicPr>
        <p:blipFill>
          <a:blip r:embed="rId2" cstate="print"/>
          <a:srcRect/>
          <a:stretch>
            <a:fillRect/>
          </a:stretch>
        </p:blipFill>
        <p:spPr bwMode="auto">
          <a:xfrm>
            <a:off x="1588" y="0"/>
            <a:ext cx="10287000" cy="6858001"/>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CustomShape 1"/>
          <p:cNvSpPr/>
          <p:nvPr/>
        </p:nvSpPr>
        <p:spPr>
          <a:xfrm>
            <a:off x="444600" y="1341360"/>
            <a:ext cx="9478800" cy="398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598"/>
              </a:spcBef>
              <a:spcAft>
                <a:spcPts val="598"/>
              </a:spcAft>
            </a:pPr>
            <a:r>
              <a:rPr lang="it-IT" sz="2000" b="0" strike="noStrike" spc="-1">
                <a:solidFill>
                  <a:srgbClr val="FFFFFF"/>
                </a:solidFill>
                <a:uFill>
                  <a:solidFill>
                    <a:srgbClr val="FFFFFF"/>
                  </a:solidFill>
                </a:uFill>
                <a:latin typeface="Calibri"/>
              </a:rPr>
              <a:t>E’ un </a:t>
            </a:r>
            <a:r>
              <a:rPr lang="it-IT" sz="2000" b="1" strike="noStrike" spc="-1">
                <a:solidFill>
                  <a:srgbClr val="FFFFFF"/>
                </a:solidFill>
                <a:uFill>
                  <a:solidFill>
                    <a:srgbClr val="FFFFFF"/>
                  </a:solidFill>
                </a:uFill>
                <a:latin typeface="Calibri"/>
              </a:rPr>
              <a:t>ANTIMETABOLITA PURINICO</a:t>
            </a:r>
            <a:r>
              <a:rPr lang="it-IT" sz="2000" b="0" strike="noStrike" spc="-1">
                <a:solidFill>
                  <a:srgbClr val="FFFFFF"/>
                </a:solidFill>
                <a:uFill>
                  <a:solidFill>
                    <a:srgbClr val="FFFFFF"/>
                  </a:solidFill>
                </a:uFill>
                <a:latin typeface="Calibri"/>
              </a:rPr>
              <a:t>, derivato imidazolico della 6-mercaptopurina</a:t>
            </a:r>
            <a:endParaRPr lang="en-US" sz="2000" b="0" strike="noStrike" spc="-1">
              <a:solidFill>
                <a:srgbClr val="000000"/>
              </a:solidFill>
              <a:uFill>
                <a:solidFill>
                  <a:srgbClr val="FFFFFF"/>
                </a:solidFill>
              </a:uFill>
              <a:latin typeface="Times New Roman"/>
            </a:endParaRPr>
          </a:p>
        </p:txBody>
      </p:sp>
      <p:sp>
        <p:nvSpPr>
          <p:cNvPr id="530" name="TextShape 2"/>
          <p:cNvSpPr txBox="1"/>
          <p:nvPr/>
        </p:nvSpPr>
        <p:spPr>
          <a:xfrm>
            <a:off x="3604680" y="331920"/>
            <a:ext cx="3070440" cy="583920"/>
          </a:xfrm>
          <a:prstGeom prst="rect">
            <a:avLst/>
          </a:prstGeom>
          <a:noFill/>
          <a:ln>
            <a:noFill/>
          </a:ln>
        </p:spPr>
        <p:txBody>
          <a:bodyPr anchor="ctr"/>
          <a:lstStyle/>
          <a:p>
            <a:pPr algn="ctr">
              <a:lnSpc>
                <a:spcPct val="100000"/>
              </a:lnSpc>
            </a:pPr>
            <a:r>
              <a:rPr lang="it-IT" sz="3200" b="0" strike="noStrike" spc="-1">
                <a:solidFill>
                  <a:srgbClr val="FFFFFF"/>
                </a:solidFill>
                <a:uFill>
                  <a:solidFill>
                    <a:srgbClr val="FFFFFF"/>
                  </a:solidFill>
                </a:uFill>
                <a:latin typeface="Verdana"/>
                <a:ea typeface="Verdana"/>
              </a:rPr>
              <a:t>AZATIOPRINA</a:t>
            </a:r>
            <a:endParaRPr lang="en-US" sz="3200" b="0" strike="noStrike" spc="-1">
              <a:solidFill>
                <a:srgbClr val="000000"/>
              </a:solidFill>
              <a:uFill>
                <a:solidFill>
                  <a:srgbClr val="FFFFFF"/>
                </a:solidFill>
              </a:uFill>
              <a:latin typeface="Times New Roman"/>
            </a:endParaRPr>
          </a:p>
        </p:txBody>
      </p:sp>
      <p:sp>
        <p:nvSpPr>
          <p:cNvPr id="531" name="CustomShape 3"/>
          <p:cNvSpPr/>
          <p:nvPr/>
        </p:nvSpPr>
        <p:spPr>
          <a:xfrm>
            <a:off x="2389320" y="1916280"/>
            <a:ext cx="5994360" cy="2304720"/>
          </a:xfrm>
          <a:prstGeom prst="rect">
            <a:avLst/>
          </a:prstGeom>
          <a:solidFill>
            <a:srgbClr val="FFFFFF"/>
          </a:solidFill>
          <a:ln>
            <a:noFill/>
          </a:ln>
        </p:spPr>
        <p:style>
          <a:lnRef idx="0">
            <a:scrgbClr r="0" g="0" b="0"/>
          </a:lnRef>
          <a:fillRef idx="0">
            <a:scrgbClr r="0" g="0" b="0"/>
          </a:fillRef>
          <a:effectRef idx="0">
            <a:scrgbClr r="0" g="0" b="0"/>
          </a:effectRef>
          <a:fontRef idx="minor"/>
        </p:style>
      </p:sp>
      <p:pic>
        <p:nvPicPr>
          <p:cNvPr id="532" name="Picture 2"/>
          <p:cNvPicPr/>
          <p:nvPr/>
        </p:nvPicPr>
        <p:blipFill>
          <a:blip r:embed="rId2" cstate="print"/>
          <a:stretch/>
        </p:blipFill>
        <p:spPr>
          <a:xfrm>
            <a:off x="6107040" y="2113560"/>
            <a:ext cx="1917360" cy="1698120"/>
          </a:xfrm>
          <a:prstGeom prst="rect">
            <a:avLst/>
          </a:prstGeom>
          <a:ln>
            <a:noFill/>
          </a:ln>
        </p:spPr>
      </p:pic>
      <p:sp>
        <p:nvSpPr>
          <p:cNvPr id="533" name="CustomShape 4"/>
          <p:cNvSpPr/>
          <p:nvPr/>
        </p:nvSpPr>
        <p:spPr>
          <a:xfrm>
            <a:off x="5803920" y="2903400"/>
            <a:ext cx="530280" cy="395280"/>
          </a:xfrm>
          <a:prstGeom prst="rect">
            <a:avLst/>
          </a:prstGeom>
          <a:solidFill>
            <a:srgbClr val="FFFFFF"/>
          </a:solidFill>
          <a:ln>
            <a:noFill/>
          </a:ln>
        </p:spPr>
        <p:style>
          <a:lnRef idx="0">
            <a:scrgbClr r="0" g="0" b="0"/>
          </a:lnRef>
          <a:fillRef idx="0">
            <a:scrgbClr r="0" g="0" b="0"/>
          </a:fillRef>
          <a:effectRef idx="0">
            <a:scrgbClr r="0" g="0" b="0"/>
          </a:effectRef>
          <a:fontRef idx="minor"/>
        </p:style>
      </p:sp>
      <p:pic>
        <p:nvPicPr>
          <p:cNvPr id="534" name="Picture 1"/>
          <p:cNvPicPr/>
          <p:nvPr/>
        </p:nvPicPr>
        <p:blipFill>
          <a:blip r:embed="rId3" cstate="print"/>
          <a:stretch/>
        </p:blipFill>
        <p:spPr>
          <a:xfrm>
            <a:off x="2616840" y="1981800"/>
            <a:ext cx="2837160" cy="2179080"/>
          </a:xfrm>
          <a:prstGeom prst="rect">
            <a:avLst/>
          </a:prstGeom>
          <a:ln>
            <a:noFill/>
          </a:ln>
        </p:spPr>
      </p:pic>
      <p:sp>
        <p:nvSpPr>
          <p:cNvPr id="535" name="CustomShape 5"/>
          <p:cNvSpPr/>
          <p:nvPr/>
        </p:nvSpPr>
        <p:spPr>
          <a:xfrm>
            <a:off x="3678120" y="2441160"/>
            <a:ext cx="758880" cy="39528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536" name="CustomShape 6"/>
          <p:cNvSpPr/>
          <p:nvPr/>
        </p:nvSpPr>
        <p:spPr>
          <a:xfrm>
            <a:off x="3873600" y="2836440"/>
            <a:ext cx="379440" cy="39528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537" name="CustomShape 7"/>
          <p:cNvSpPr/>
          <p:nvPr/>
        </p:nvSpPr>
        <p:spPr>
          <a:xfrm>
            <a:off x="2548800" y="3825360"/>
            <a:ext cx="1123920" cy="3373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strike="noStrike" spc="-1">
                <a:solidFill>
                  <a:srgbClr val="FFFFFF"/>
                </a:solidFill>
                <a:uFill>
                  <a:solidFill>
                    <a:srgbClr val="FFFFFF"/>
                  </a:solidFill>
                </a:uFill>
                <a:latin typeface="Calibri"/>
                <a:ea typeface="Arial"/>
              </a:rPr>
              <a:t>azatioprina</a:t>
            </a:r>
            <a:endParaRPr lang="en-US" sz="1600" b="0" strike="noStrike" spc="-1">
              <a:solidFill>
                <a:srgbClr val="000000"/>
              </a:solidFill>
              <a:uFill>
                <a:solidFill>
                  <a:srgbClr val="FFFFFF"/>
                </a:solidFill>
              </a:uFill>
              <a:latin typeface="Times New Roman"/>
            </a:endParaRPr>
          </a:p>
        </p:txBody>
      </p:sp>
      <p:sp>
        <p:nvSpPr>
          <p:cNvPr id="538" name="CustomShape 8"/>
          <p:cNvSpPr/>
          <p:nvPr/>
        </p:nvSpPr>
        <p:spPr>
          <a:xfrm>
            <a:off x="4070520" y="3450240"/>
            <a:ext cx="1698480" cy="3373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strike="noStrike" spc="-1">
                <a:solidFill>
                  <a:srgbClr val="FFFFFF"/>
                </a:solidFill>
                <a:uFill>
                  <a:solidFill>
                    <a:srgbClr val="FFFFFF"/>
                  </a:solidFill>
                </a:uFill>
                <a:latin typeface="Calibri"/>
                <a:ea typeface="Arial"/>
              </a:rPr>
              <a:t>6-mercaptopurina</a:t>
            </a:r>
            <a:endParaRPr lang="en-US" sz="1600" b="0" strike="noStrike" spc="-1">
              <a:solidFill>
                <a:srgbClr val="000000"/>
              </a:solidFill>
              <a:uFill>
                <a:solidFill>
                  <a:srgbClr val="FFFFFF"/>
                </a:solidFill>
              </a:uFill>
              <a:latin typeface="Times New Roman"/>
            </a:endParaRPr>
          </a:p>
        </p:txBody>
      </p:sp>
      <p:sp>
        <p:nvSpPr>
          <p:cNvPr id="539" name="CustomShape 9"/>
          <p:cNvSpPr/>
          <p:nvPr/>
        </p:nvSpPr>
        <p:spPr>
          <a:xfrm>
            <a:off x="3830760" y="2903400"/>
            <a:ext cx="379080" cy="263520"/>
          </a:xfrm>
          <a:custGeom>
            <a:avLst/>
            <a:gdLst/>
            <a:ahLst/>
            <a:cxnLst/>
            <a:rect l="0" t="0" r="r" b="b"/>
            <a:pathLst>
              <a:path w="1055" h="734">
                <a:moveTo>
                  <a:pt x="0" y="183"/>
                </a:moveTo>
                <a:lnTo>
                  <a:pt x="632" y="183"/>
                </a:lnTo>
                <a:lnTo>
                  <a:pt x="632" y="0"/>
                </a:lnTo>
                <a:lnTo>
                  <a:pt x="1054" y="366"/>
                </a:lnTo>
                <a:lnTo>
                  <a:pt x="632" y="733"/>
                </a:lnTo>
                <a:lnTo>
                  <a:pt x="632" y="549"/>
                </a:lnTo>
                <a:lnTo>
                  <a:pt x="0" y="549"/>
                </a:lnTo>
                <a:lnTo>
                  <a:pt x="0" y="183"/>
                </a:lnTo>
              </a:path>
            </a:pathLst>
          </a:custGeom>
          <a:solidFill>
            <a:srgbClr val="C00000"/>
          </a:solidFill>
          <a:ln w="25560">
            <a:solidFill>
              <a:srgbClr val="00956F"/>
            </a:solidFill>
            <a:miter/>
          </a:ln>
        </p:spPr>
        <p:style>
          <a:lnRef idx="0">
            <a:scrgbClr r="0" g="0" b="0"/>
          </a:lnRef>
          <a:fillRef idx="0">
            <a:scrgbClr r="0" g="0" b="0"/>
          </a:fillRef>
          <a:effectRef idx="0">
            <a:scrgbClr r="0" g="0" b="0"/>
          </a:effectRef>
          <a:fontRef idx="minor"/>
        </p:style>
      </p:sp>
      <p:sp>
        <p:nvSpPr>
          <p:cNvPr id="540" name="CustomShape 10"/>
          <p:cNvSpPr/>
          <p:nvPr/>
        </p:nvSpPr>
        <p:spPr>
          <a:xfrm>
            <a:off x="5727960" y="2903400"/>
            <a:ext cx="379080" cy="263520"/>
          </a:xfrm>
          <a:custGeom>
            <a:avLst/>
            <a:gdLst/>
            <a:ahLst/>
            <a:cxnLst/>
            <a:rect l="0" t="0" r="r" b="b"/>
            <a:pathLst>
              <a:path w="1055" h="734">
                <a:moveTo>
                  <a:pt x="0" y="183"/>
                </a:moveTo>
                <a:lnTo>
                  <a:pt x="632" y="183"/>
                </a:lnTo>
                <a:lnTo>
                  <a:pt x="632" y="0"/>
                </a:lnTo>
                <a:lnTo>
                  <a:pt x="1054" y="366"/>
                </a:lnTo>
                <a:lnTo>
                  <a:pt x="632" y="733"/>
                </a:lnTo>
                <a:lnTo>
                  <a:pt x="632" y="549"/>
                </a:lnTo>
                <a:lnTo>
                  <a:pt x="0" y="549"/>
                </a:lnTo>
                <a:lnTo>
                  <a:pt x="0" y="183"/>
                </a:lnTo>
              </a:path>
            </a:pathLst>
          </a:custGeom>
          <a:solidFill>
            <a:srgbClr val="C00000"/>
          </a:solidFill>
          <a:ln w="25560">
            <a:solidFill>
              <a:srgbClr val="00956F"/>
            </a:solidFill>
            <a:miter/>
          </a:ln>
        </p:spPr>
        <p:style>
          <a:lnRef idx="0">
            <a:scrgbClr r="0" g="0" b="0"/>
          </a:lnRef>
          <a:fillRef idx="0">
            <a:scrgbClr r="0" g="0" b="0"/>
          </a:fillRef>
          <a:effectRef idx="0">
            <a:scrgbClr r="0" g="0" b="0"/>
          </a:effectRef>
          <a:fontRef idx="minor"/>
        </p:style>
      </p:sp>
      <p:sp>
        <p:nvSpPr>
          <p:cNvPr id="541" name="CustomShape 11"/>
          <p:cNvSpPr/>
          <p:nvPr/>
        </p:nvSpPr>
        <p:spPr>
          <a:xfrm>
            <a:off x="6269400" y="3825360"/>
            <a:ext cx="1825200" cy="3373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strike="noStrike" spc="-1">
                <a:solidFill>
                  <a:srgbClr val="FFFFFF"/>
                </a:solidFill>
                <a:uFill>
                  <a:solidFill>
                    <a:srgbClr val="FFFFFF"/>
                  </a:solidFill>
                </a:uFill>
                <a:latin typeface="Calibri"/>
                <a:ea typeface="Arial"/>
              </a:rPr>
              <a:t>acido 6-tioinosinico</a:t>
            </a:r>
            <a:endParaRPr lang="en-US" sz="1600" b="0" strike="noStrike" spc="-1">
              <a:solidFill>
                <a:srgbClr val="000000"/>
              </a:solidFill>
              <a:uFill>
                <a:solidFill>
                  <a:srgbClr val="FFFFFF"/>
                </a:solidFill>
              </a:uFill>
              <a:latin typeface="Times New Roman"/>
            </a:endParaRPr>
          </a:p>
        </p:txBody>
      </p:sp>
      <p:sp>
        <p:nvSpPr>
          <p:cNvPr id="542" name="CustomShape 12"/>
          <p:cNvSpPr/>
          <p:nvPr/>
        </p:nvSpPr>
        <p:spPr>
          <a:xfrm>
            <a:off x="527040" y="4626000"/>
            <a:ext cx="9232920" cy="1313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598"/>
              </a:spcBef>
              <a:spcAft>
                <a:spcPts val="598"/>
              </a:spcAft>
            </a:pPr>
            <a:r>
              <a:rPr lang="it-IT" sz="2000" b="0" strike="noStrike" spc="-1">
                <a:solidFill>
                  <a:srgbClr val="FFFFFF"/>
                </a:solidFill>
                <a:uFill>
                  <a:solidFill>
                    <a:srgbClr val="FFFFFF"/>
                  </a:solidFill>
                </a:uFill>
                <a:latin typeface="Calibri"/>
              </a:rPr>
              <a:t>In seguito ad esposizione con nucleofili (es.: glutatione), l’azatioprina viene trasformata in 6-MP.  Questa a sua volta è convertita in un </a:t>
            </a:r>
            <a:r>
              <a:rPr lang="it-IT" sz="2000" b="1" strike="noStrike" spc="-1">
                <a:solidFill>
                  <a:srgbClr val="FFFFFF"/>
                </a:solidFill>
                <a:uFill>
                  <a:solidFill>
                    <a:srgbClr val="FFFFFF"/>
                  </a:solidFill>
                </a:uFill>
                <a:latin typeface="Calibri"/>
              </a:rPr>
              <a:t>FALSO NUCLEOSIDE </a:t>
            </a:r>
            <a:r>
              <a:rPr lang="it-IT" sz="2000" b="0" strike="noStrike" spc="-1">
                <a:solidFill>
                  <a:srgbClr val="FFFFFF"/>
                </a:solidFill>
                <a:uFill>
                  <a:solidFill>
                    <a:srgbClr val="FFFFFF"/>
                  </a:solidFill>
                </a:uFill>
                <a:latin typeface="Calibri"/>
              </a:rPr>
              <a:t>come  l’</a:t>
            </a:r>
            <a:r>
              <a:rPr lang="it-IT" sz="2000" b="1" strike="noStrike" spc="-1">
                <a:solidFill>
                  <a:srgbClr val="FFFFFF"/>
                </a:solidFill>
                <a:uFill>
                  <a:solidFill>
                    <a:srgbClr val="FFFFFF"/>
                  </a:solidFill>
                </a:uFill>
                <a:latin typeface="Calibri"/>
              </a:rPr>
              <a:t>ACIDO 6-TIOINOSINICO</a:t>
            </a:r>
            <a:r>
              <a:rPr lang="it-IT" sz="2000" b="0" strike="noStrike" spc="-1">
                <a:solidFill>
                  <a:srgbClr val="FFFFFF"/>
                </a:solidFill>
                <a:uFill>
                  <a:solidFill>
                    <a:srgbClr val="FFFFFF"/>
                  </a:solidFill>
                </a:uFill>
                <a:latin typeface="Calibri"/>
              </a:rPr>
              <a:t>, che trasformato in 6-tio-GMP e poi in 6-tio-GTP viene incorporato nel DNA. Il metabolita fraudolento nella catena nascente determina quindi</a:t>
            </a:r>
            <a:endParaRPr lang="en-US" sz="2000" b="0" strike="noStrike" spc="-1">
              <a:solidFill>
                <a:srgbClr val="000000"/>
              </a:solidFill>
              <a:uFill>
                <a:solidFill>
                  <a:srgbClr val="FFFFFF"/>
                </a:solidFill>
              </a:uFill>
              <a:latin typeface="Times New Roman"/>
            </a:endParaRPr>
          </a:p>
        </p:txBody>
      </p:sp>
      <p:sp>
        <p:nvSpPr>
          <p:cNvPr id="543" name="Line 13"/>
          <p:cNvSpPr/>
          <p:nvPr/>
        </p:nvSpPr>
        <p:spPr>
          <a:xfrm>
            <a:off x="527040" y="1125360"/>
            <a:ext cx="907272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CustomShape 1"/>
          <p:cNvSpPr/>
          <p:nvPr/>
        </p:nvSpPr>
        <p:spPr>
          <a:xfrm>
            <a:off x="444600" y="1484280"/>
            <a:ext cx="6318000" cy="1557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400" b="0" strike="noStrike" spc="-1">
                <a:solidFill>
                  <a:srgbClr val="FFFFFF"/>
                </a:solidFill>
                <a:uFill>
                  <a:solidFill>
                    <a:srgbClr val="FFFFFF"/>
                  </a:solidFill>
                </a:uFill>
                <a:latin typeface="Calibri"/>
                <a:ea typeface="Arial"/>
              </a:rPr>
              <a:t>Azatioprina, 6-MP, e tioguanina  sono metabolizzate in parte dalle </a:t>
            </a:r>
            <a:r>
              <a:rPr lang="it-IT" sz="2400" b="1" strike="noStrike" spc="-1">
                <a:solidFill>
                  <a:srgbClr val="FFFFFF"/>
                </a:solidFill>
                <a:uFill>
                  <a:solidFill>
                    <a:srgbClr val="FFFFFF"/>
                  </a:solidFill>
                </a:uFill>
                <a:latin typeface="Calibri"/>
                <a:ea typeface="Arial"/>
              </a:rPr>
              <a:t>tiopurine metiltransferasi (TPMT).</a:t>
            </a:r>
            <a:r>
              <a:rPr lang="en-US" sz="2400" b="0" strike="noStrike" spc="-1">
                <a:solidFill>
                  <a:srgbClr val="FFFFFF"/>
                </a:solidFill>
                <a:uFill>
                  <a:solidFill>
                    <a:srgbClr val="FFFFFF"/>
                  </a:solidFill>
                </a:uFill>
                <a:latin typeface="Calibri"/>
                <a:ea typeface="Arial"/>
              </a:rPr>
              <a:t> </a:t>
            </a:r>
            <a:endParaRPr lang="en-US" sz="2400" b="0" strike="noStrike" spc="-1">
              <a:solidFill>
                <a:srgbClr val="000000"/>
              </a:solidFill>
              <a:uFill>
                <a:solidFill>
                  <a:srgbClr val="FFFFFF"/>
                </a:solidFill>
              </a:uFill>
              <a:latin typeface="Times New Roman"/>
            </a:endParaRPr>
          </a:p>
          <a:p>
            <a:pPr algn="just">
              <a:lnSpc>
                <a:spcPct val="100000"/>
              </a:lnSpc>
            </a:pPr>
            <a:endParaRPr lang="en-US" sz="2400" b="0" strike="noStrike" spc="-1">
              <a:solidFill>
                <a:srgbClr val="000000"/>
              </a:solidFill>
              <a:uFill>
                <a:solidFill>
                  <a:srgbClr val="FFFFFF"/>
                </a:solidFill>
              </a:uFill>
              <a:latin typeface="Times New Roman"/>
            </a:endParaRPr>
          </a:p>
        </p:txBody>
      </p:sp>
      <p:sp>
        <p:nvSpPr>
          <p:cNvPr id="545" name="CustomShape 2"/>
          <p:cNvSpPr/>
          <p:nvPr/>
        </p:nvSpPr>
        <p:spPr>
          <a:xfrm>
            <a:off x="463680" y="3716280"/>
            <a:ext cx="9432720" cy="2838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en-US" sz="2000" b="0" strike="noStrike" spc="-1">
                <a:solidFill>
                  <a:srgbClr val="FFFFFF"/>
                </a:solidFill>
                <a:uFill>
                  <a:solidFill>
                    <a:srgbClr val="FFFFFF"/>
                  </a:solidFill>
                </a:uFill>
                <a:latin typeface="Calibri"/>
                <a:ea typeface="Arial"/>
              </a:rPr>
              <a:t>Circa il 3-14% dei pazienti sono </a:t>
            </a:r>
            <a:r>
              <a:rPr lang="en-US" sz="2000" b="1" strike="noStrike" spc="-1">
                <a:solidFill>
                  <a:srgbClr val="FFFFFF"/>
                </a:solidFill>
                <a:uFill>
                  <a:solidFill>
                    <a:srgbClr val="FFFFFF"/>
                  </a:solidFill>
                </a:uFill>
                <a:latin typeface="Calibri"/>
                <a:ea typeface="Arial"/>
              </a:rPr>
              <a:t>eterozigoti</a:t>
            </a:r>
            <a:r>
              <a:rPr lang="en-US" sz="2000" b="0" strike="noStrike" spc="-1">
                <a:solidFill>
                  <a:srgbClr val="FFFFFF"/>
                </a:solidFill>
                <a:uFill>
                  <a:solidFill>
                    <a:srgbClr val="FFFFFF"/>
                  </a:solidFill>
                </a:uFill>
                <a:latin typeface="Calibri"/>
                <a:ea typeface="Arial"/>
              </a:rPr>
              <a:t> e presentano un allele </a:t>
            </a:r>
            <a:r>
              <a:rPr lang="en-US" sz="2000" b="0" i="1" strike="noStrike" spc="-1">
                <a:solidFill>
                  <a:srgbClr val="FFFFFF"/>
                </a:solidFill>
                <a:uFill>
                  <a:solidFill>
                    <a:srgbClr val="FFFFFF"/>
                  </a:solidFill>
                </a:uFill>
                <a:latin typeface="Calibri"/>
                <a:ea typeface="Arial"/>
              </a:rPr>
              <a:t>TPMT</a:t>
            </a:r>
            <a:r>
              <a:rPr lang="en-US" sz="2000" b="0" strike="noStrike" spc="-1">
                <a:solidFill>
                  <a:srgbClr val="FFFFFF"/>
                </a:solidFill>
                <a:uFill>
                  <a:solidFill>
                    <a:srgbClr val="FFFFFF"/>
                  </a:solidFill>
                </a:uFill>
                <a:latin typeface="Calibri"/>
                <a:ea typeface="Arial"/>
              </a:rPr>
              <a:t> efficace (*1) associato  ad una variante allelica non funzionale (*2, *3A, *3B, *3C, or *4).</a:t>
            </a:r>
            <a:endParaRPr lang="en-US" sz="2000" b="0" strike="noStrike" spc="-1">
              <a:solidFill>
                <a:srgbClr val="000000"/>
              </a:solidFill>
              <a:uFill>
                <a:solidFill>
                  <a:srgbClr val="FFFFFF"/>
                </a:solidFill>
              </a:uFill>
              <a:latin typeface="Times New Roman"/>
            </a:endParaRPr>
          </a:p>
          <a:p>
            <a:pPr algn="just">
              <a:lnSpc>
                <a:spcPct val="100000"/>
              </a:lnSpc>
            </a:pPr>
            <a:r>
              <a:rPr lang="en-US" sz="2000" b="0" strike="noStrike" spc="-1">
                <a:solidFill>
                  <a:srgbClr val="FFFFFF"/>
                </a:solidFill>
                <a:uFill>
                  <a:solidFill>
                    <a:srgbClr val="FFFFFF"/>
                  </a:solidFill>
                </a:uFill>
                <a:latin typeface="Calibri"/>
                <a:ea typeface="Arial"/>
              </a:rPr>
              <a:t> In questi soggetti il grado di mielosoppressione è notevolmente più accentuato  e la dose iniziale dovrebbe essere ridotta rispetto alle dosi usualmente utilizzate (fino al 30%). </a:t>
            </a:r>
            <a:endParaRPr lang="en-US" sz="2000" b="0" strike="noStrike" spc="-1">
              <a:solidFill>
                <a:srgbClr val="000000"/>
              </a:solidFill>
              <a:uFill>
                <a:solidFill>
                  <a:srgbClr val="FFFFFF"/>
                </a:solidFill>
              </a:uFill>
              <a:latin typeface="Times New Roman"/>
            </a:endParaRPr>
          </a:p>
          <a:p>
            <a:pPr algn="just">
              <a:lnSpc>
                <a:spcPct val="100000"/>
              </a:lnSpc>
            </a:pPr>
            <a:endParaRPr lang="en-US" sz="2000" b="0" strike="noStrike" spc="-1">
              <a:solidFill>
                <a:srgbClr val="000000"/>
              </a:solidFill>
              <a:uFill>
                <a:solidFill>
                  <a:srgbClr val="FFFFFF"/>
                </a:solidFill>
              </a:uFill>
              <a:latin typeface="Times New Roman"/>
            </a:endParaRPr>
          </a:p>
          <a:p>
            <a:pPr algn="just">
              <a:lnSpc>
                <a:spcPct val="100000"/>
              </a:lnSpc>
            </a:pPr>
            <a:r>
              <a:rPr lang="en-US" sz="2000" b="0" strike="noStrike" spc="-1">
                <a:solidFill>
                  <a:srgbClr val="FFFFFF"/>
                </a:solidFill>
                <a:uFill>
                  <a:solidFill>
                    <a:srgbClr val="FFFFFF"/>
                  </a:solidFill>
                </a:uFill>
                <a:latin typeface="Calibri"/>
                <a:ea typeface="Arial"/>
              </a:rPr>
              <a:t>La prevalenza degli individui </a:t>
            </a:r>
            <a:r>
              <a:rPr lang="en-US" sz="2000" b="1" strike="noStrike" spc="-1">
                <a:solidFill>
                  <a:srgbClr val="FFFFFF"/>
                </a:solidFill>
                <a:uFill>
                  <a:solidFill>
                    <a:srgbClr val="FFFFFF"/>
                  </a:solidFill>
                </a:uFill>
                <a:latin typeface="Calibri"/>
                <a:ea typeface="Arial"/>
              </a:rPr>
              <a:t>omozigoti</a:t>
            </a:r>
            <a:r>
              <a:rPr lang="en-US" sz="2000" b="0" strike="noStrike" spc="-1">
                <a:solidFill>
                  <a:srgbClr val="FFFFFF"/>
                </a:solidFill>
                <a:uFill>
                  <a:solidFill>
                    <a:srgbClr val="FFFFFF"/>
                  </a:solidFill>
                </a:uFill>
                <a:latin typeface="Calibri"/>
                <a:ea typeface="Arial"/>
              </a:rPr>
              <a:t> per varianti non funzionali del genotipo TPMT è bassa (circa 1 su 178/3.3736 pazienti). Tuttavia in questi pazienti la mielosoppressione può essere estremamente severa e comportare l’insorgenza di complicanze gravi e anche fatali come la sepsi.  </a:t>
            </a:r>
            <a:endParaRPr lang="en-US" sz="2000" b="0" strike="noStrike" spc="-1">
              <a:solidFill>
                <a:srgbClr val="000000"/>
              </a:solidFill>
              <a:uFill>
                <a:solidFill>
                  <a:srgbClr val="FFFFFF"/>
                </a:solidFill>
              </a:uFill>
              <a:latin typeface="Times New Roman"/>
            </a:endParaRPr>
          </a:p>
        </p:txBody>
      </p:sp>
      <p:sp>
        <p:nvSpPr>
          <p:cNvPr id="546" name="TextShape 3"/>
          <p:cNvSpPr txBox="1"/>
          <p:nvPr/>
        </p:nvSpPr>
        <p:spPr>
          <a:xfrm>
            <a:off x="1639440" y="331560"/>
            <a:ext cx="7000920" cy="585720"/>
          </a:xfrm>
          <a:prstGeom prst="rect">
            <a:avLst/>
          </a:prstGeom>
          <a:noFill/>
          <a:ln>
            <a:noFill/>
          </a:ln>
        </p:spPr>
        <p:txBody>
          <a:bodyPr anchor="ctr"/>
          <a:lstStyle/>
          <a:p>
            <a:pPr algn="ctr">
              <a:lnSpc>
                <a:spcPct val="100000"/>
              </a:lnSpc>
            </a:pPr>
            <a:r>
              <a:rPr lang="it-IT" sz="3200" b="0" strike="noStrike" spc="-1">
                <a:solidFill>
                  <a:srgbClr val="FFFFFF"/>
                </a:solidFill>
                <a:uFill>
                  <a:solidFill>
                    <a:srgbClr val="FFFFFF"/>
                  </a:solidFill>
                </a:uFill>
                <a:latin typeface="Verdana"/>
                <a:ea typeface="Verdana"/>
              </a:rPr>
              <a:t>TIOPURINA METILTRANSFERASI </a:t>
            </a:r>
            <a:endParaRPr lang="en-US" sz="3200" b="0" strike="noStrike" spc="-1">
              <a:solidFill>
                <a:srgbClr val="000000"/>
              </a:solidFill>
              <a:uFill>
                <a:solidFill>
                  <a:srgbClr val="FFFFFF"/>
                </a:solidFill>
              </a:uFill>
              <a:latin typeface="Times New Roman"/>
            </a:endParaRPr>
          </a:p>
        </p:txBody>
      </p:sp>
      <p:pic>
        <p:nvPicPr>
          <p:cNvPr id="547" name="Picture 2" descr="http://upload.wikimedia.org/wikipedia/commons/thumb/d/d8/Protein_TPMT_PDB_2bzg.png/250px-Protein_TPMT_PDB_2bzg.png"/>
          <p:cNvPicPr/>
          <p:nvPr/>
        </p:nvPicPr>
        <p:blipFill>
          <a:blip r:embed="rId2" cstate="print"/>
          <a:stretch/>
        </p:blipFill>
        <p:spPr>
          <a:xfrm>
            <a:off x="7088040" y="1268280"/>
            <a:ext cx="2248200" cy="1889280"/>
          </a:xfrm>
          <a:prstGeom prst="rect">
            <a:avLst/>
          </a:prstGeom>
          <a:ln>
            <a:noFill/>
          </a:ln>
        </p:spPr>
      </p:pic>
      <p:sp>
        <p:nvSpPr>
          <p:cNvPr id="548" name="CustomShape 4"/>
          <p:cNvSpPr/>
          <p:nvPr/>
        </p:nvSpPr>
        <p:spPr>
          <a:xfrm>
            <a:off x="514440" y="3141720"/>
            <a:ext cx="9237600" cy="45972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nSpc>
                <a:spcPct val="100000"/>
              </a:lnSpc>
              <a:spcBef>
                <a:spcPts val="598"/>
              </a:spcBef>
              <a:buClr>
                <a:srgbClr val="FFFFFF"/>
              </a:buClr>
              <a:buFont typeface="Courier New"/>
              <a:buChar char="o"/>
            </a:pPr>
            <a:r>
              <a:rPr lang="it-IT" sz="2400" b="1" strike="noStrike" spc="-1">
                <a:solidFill>
                  <a:srgbClr val="FFFFFF"/>
                </a:solidFill>
                <a:uFill>
                  <a:solidFill>
                    <a:srgbClr val="FFFFFF"/>
                  </a:solidFill>
                </a:uFill>
                <a:latin typeface="Calibri"/>
              </a:rPr>
              <a:t>POLIMORFISMI DEL GENE TIOPURINA METILTRANSFERASI (TPMT)</a:t>
            </a:r>
            <a:endParaRPr lang="en-US" sz="2400" b="0" strike="noStrike" spc="-1">
              <a:solidFill>
                <a:srgbClr val="000000"/>
              </a:solidFill>
              <a:uFill>
                <a:solidFill>
                  <a:srgbClr val="FFFFFF"/>
                </a:solidFill>
              </a:uFill>
              <a:latin typeface="Times New Roman"/>
            </a:endParaRPr>
          </a:p>
        </p:txBody>
      </p:sp>
      <p:sp>
        <p:nvSpPr>
          <p:cNvPr id="549" name="Line 5"/>
          <p:cNvSpPr/>
          <p:nvPr/>
        </p:nvSpPr>
        <p:spPr>
          <a:xfrm>
            <a:off x="527040" y="1197000"/>
            <a:ext cx="9072720" cy="0"/>
          </a:xfrm>
          <a:prstGeom prst="line">
            <a:avLst/>
          </a:prstGeom>
          <a:ln w="9360">
            <a:solidFill>
              <a:srgbClr val="FFFFFF"/>
            </a:solidFill>
            <a:miter/>
          </a:ln>
        </p:spPr>
        <p:style>
          <a:lnRef idx="0">
            <a:scrgbClr r="0" g="0" b="0"/>
          </a:lnRef>
          <a:fillRef idx="0">
            <a:scrgbClr r="0" g="0" b="0"/>
          </a:fillRef>
          <a:effectRef idx="0">
            <a:scrgbClr r="0" g="0" b="0"/>
          </a:effectRef>
          <a:fontRef idx="minor"/>
        </p:style>
      </p:sp>
      <p:pic>
        <p:nvPicPr>
          <p:cNvPr id="29698" name="Picture 2" descr="http://slideplayer.it/slide/4867570/15/images/63/TIOPURINA+METILTRANSFERASI.jpg"/>
          <p:cNvPicPr>
            <a:picLocks noChangeAspect="1" noChangeArrowheads="1"/>
          </p:cNvPicPr>
          <p:nvPr/>
        </p:nvPicPr>
        <p:blipFill>
          <a:blip r:embed="rId3" cstate="print"/>
          <a:srcRect/>
          <a:stretch>
            <a:fillRect/>
          </a:stretch>
        </p:blipFill>
        <p:spPr bwMode="auto">
          <a:xfrm>
            <a:off x="1588" y="-1"/>
            <a:ext cx="10287000" cy="6858001"/>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4" name="Picture 2" descr="http://slideplayer.it/slide/978834/3/images/32/Analoghi+delle+Pirimidine.jpg"/>
          <p:cNvPicPr>
            <a:picLocks noChangeAspect="1" noChangeArrowheads="1"/>
          </p:cNvPicPr>
          <p:nvPr/>
        </p:nvPicPr>
        <p:blipFill>
          <a:blip r:embed="rId2" cstate="print"/>
          <a:srcRect/>
          <a:stretch>
            <a:fillRect/>
          </a:stretch>
        </p:blipFill>
        <p:spPr bwMode="auto">
          <a:xfrm>
            <a:off x="751806" y="0"/>
            <a:ext cx="9144000" cy="6858001"/>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CustomShape 1"/>
          <p:cNvSpPr/>
          <p:nvPr/>
        </p:nvSpPr>
        <p:spPr>
          <a:xfrm>
            <a:off x="5040360" y="3048120"/>
            <a:ext cx="183960" cy="769680"/>
          </a:xfrm>
          <a:prstGeom prst="rect">
            <a:avLst/>
          </a:prstGeom>
          <a:noFill/>
          <a:ln>
            <a:noFill/>
          </a:ln>
        </p:spPr>
        <p:style>
          <a:lnRef idx="0">
            <a:scrgbClr r="0" g="0" b="0"/>
          </a:lnRef>
          <a:fillRef idx="0">
            <a:scrgbClr r="0" g="0" b="0"/>
          </a:fillRef>
          <a:effectRef idx="0">
            <a:scrgbClr r="0" g="0" b="0"/>
          </a:effectRef>
          <a:fontRef idx="minor"/>
        </p:style>
      </p:sp>
      <p:pic>
        <p:nvPicPr>
          <p:cNvPr id="551" name="Picture 7"/>
          <p:cNvPicPr/>
          <p:nvPr/>
        </p:nvPicPr>
        <p:blipFill>
          <a:blip r:embed="rId2" cstate="print"/>
          <a:stretch/>
        </p:blipFill>
        <p:spPr>
          <a:xfrm>
            <a:off x="1320840" y="1052640"/>
            <a:ext cx="7567560" cy="4984560"/>
          </a:xfrm>
          <a:prstGeom prst="rect">
            <a:avLst/>
          </a:prstGeom>
          <a:ln>
            <a:noFill/>
          </a:ln>
        </p:spPr>
      </p:pic>
      <p:sp>
        <p:nvSpPr>
          <p:cNvPr id="552" name="CustomShape 2"/>
          <p:cNvSpPr/>
          <p:nvPr/>
        </p:nvSpPr>
        <p:spPr>
          <a:xfrm>
            <a:off x="1255680" y="189000"/>
            <a:ext cx="748836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0" strike="noStrike" spc="-1">
                <a:solidFill>
                  <a:srgbClr val="FFFFFF"/>
                </a:solidFill>
                <a:uFill>
                  <a:solidFill>
                    <a:srgbClr val="FFFFFF"/>
                  </a:solidFill>
                </a:uFill>
                <a:latin typeface="Verdana"/>
                <a:ea typeface="Arial"/>
              </a:rPr>
              <a:t>ANALOGHI delle PIRIMIDINE</a:t>
            </a:r>
            <a:endParaRPr lang="en-US" sz="2800" b="0" strike="noStrike" spc="-1">
              <a:solidFill>
                <a:srgbClr val="000000"/>
              </a:solidFill>
              <a:uFill>
                <a:solidFill>
                  <a:srgbClr val="FFFFFF"/>
                </a:solidFill>
              </a:uFill>
              <a:latin typeface="Times New Roman"/>
            </a:endParaRPr>
          </a:p>
        </p:txBody>
      </p:sp>
      <p:sp>
        <p:nvSpPr>
          <p:cNvPr id="553" name="Line 3"/>
          <p:cNvSpPr/>
          <p:nvPr/>
        </p:nvSpPr>
        <p:spPr>
          <a:xfrm>
            <a:off x="966960" y="69228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CustomShape 1"/>
          <p:cNvSpPr/>
          <p:nvPr/>
        </p:nvSpPr>
        <p:spPr>
          <a:xfrm>
            <a:off x="106200" y="5413320"/>
            <a:ext cx="10180800" cy="1401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1400" b="0" strike="noStrike" spc="-1">
                <a:solidFill>
                  <a:srgbClr val="FFFFFF"/>
                </a:solidFill>
                <a:uFill>
                  <a:solidFill>
                    <a:srgbClr val="FFFFFF"/>
                  </a:solidFill>
                </a:uFill>
                <a:latin typeface="Arial"/>
                <a:ea typeface="Arial"/>
              </a:rPr>
              <a:t>DHFU, diidrofluorouracile; FUMP, fluorouridina monofosfato; FUDP, fluorouridina difosfato; FUTP, fluorouridina trifosfato; FdUDP, fluorodesossiuridina difosfato; FdUTP, fluorodesossiuridina trifosfato; FdUrd, fluorodesossiuridina; FdUMP, fluorodesossiuridina monofosfato; dUMP, acido uridilico; dTMP, acido timidilico; dTTP, deossitimidina trifosfato; 5, 10-CH</a:t>
            </a:r>
            <a:r>
              <a:rPr lang="it-IT" sz="1400" b="0" strike="noStrike" spc="-1" baseline="-25000">
                <a:solidFill>
                  <a:srgbClr val="FFFFFF"/>
                </a:solidFill>
                <a:uFill>
                  <a:solidFill>
                    <a:srgbClr val="FFFFFF"/>
                  </a:solidFill>
                </a:uFill>
                <a:latin typeface="Arial"/>
                <a:ea typeface="Arial"/>
              </a:rPr>
              <a:t>2</a:t>
            </a:r>
            <a:r>
              <a:rPr lang="it-IT" sz="1400" b="0" strike="noStrike" spc="-1">
                <a:solidFill>
                  <a:srgbClr val="FFFFFF"/>
                </a:solidFill>
                <a:uFill>
                  <a:solidFill>
                    <a:srgbClr val="FFFFFF"/>
                  </a:solidFill>
                </a:uFill>
                <a:latin typeface="Arial"/>
                <a:ea typeface="Arial"/>
              </a:rPr>
              <a:t>H</a:t>
            </a:r>
            <a:r>
              <a:rPr lang="it-IT" sz="1400" b="0" strike="noStrike" spc="-1" baseline="-25000">
                <a:solidFill>
                  <a:srgbClr val="FFFFFF"/>
                </a:solidFill>
                <a:uFill>
                  <a:solidFill>
                    <a:srgbClr val="FFFFFF"/>
                  </a:solidFill>
                </a:uFill>
                <a:latin typeface="Arial"/>
                <a:ea typeface="Arial"/>
              </a:rPr>
              <a:t>4</a:t>
            </a:r>
            <a:r>
              <a:rPr lang="it-IT" sz="1400" b="0" strike="noStrike" spc="-1">
                <a:solidFill>
                  <a:srgbClr val="FFFFFF"/>
                </a:solidFill>
                <a:uFill>
                  <a:solidFill>
                    <a:srgbClr val="FFFFFF"/>
                  </a:solidFill>
                </a:uFill>
                <a:latin typeface="Arial"/>
                <a:ea typeface="Arial"/>
              </a:rPr>
              <a:t>PteGlu(n), coenzima 5,10-metilentetraidrofolico; H</a:t>
            </a:r>
            <a:r>
              <a:rPr lang="it-IT" sz="1400" b="0" strike="noStrike" spc="-1" baseline="-25000">
                <a:solidFill>
                  <a:srgbClr val="FFFFFF"/>
                </a:solidFill>
                <a:uFill>
                  <a:solidFill>
                    <a:srgbClr val="FFFFFF"/>
                  </a:solidFill>
                </a:uFill>
                <a:latin typeface="Arial"/>
                <a:ea typeface="Arial"/>
              </a:rPr>
              <a:t>2</a:t>
            </a:r>
            <a:r>
              <a:rPr lang="it-IT" sz="1400" b="0" strike="noStrike" spc="-1">
                <a:solidFill>
                  <a:srgbClr val="FFFFFF"/>
                </a:solidFill>
                <a:uFill>
                  <a:solidFill>
                    <a:srgbClr val="FFFFFF"/>
                  </a:solidFill>
                </a:uFill>
                <a:latin typeface="Arial"/>
                <a:ea typeface="Arial"/>
              </a:rPr>
              <a:t>PteGlu(n), acido diidrofolico; OPRT, orotato fosforibosiltransferasi; TP, timidina fosforilasi; FPGS, folilpoliglutammato sintetasi; DPD, diidropirimidina deidrogenasi; TK, timidina chinasi; RR, ribonucleotide reduttasi; TS, timidilato sintasi.</a:t>
            </a:r>
            <a:endParaRPr lang="en-US" sz="1400" b="0" strike="noStrike" spc="-1">
              <a:solidFill>
                <a:srgbClr val="000000"/>
              </a:solidFill>
              <a:uFill>
                <a:solidFill>
                  <a:srgbClr val="FFFFFF"/>
                </a:solidFill>
              </a:uFill>
              <a:latin typeface="Times New Roman"/>
            </a:endParaRPr>
          </a:p>
        </p:txBody>
      </p:sp>
      <p:sp>
        <p:nvSpPr>
          <p:cNvPr id="555" name="CustomShape 2"/>
          <p:cNvSpPr/>
          <p:nvPr/>
        </p:nvSpPr>
        <p:spPr>
          <a:xfrm>
            <a:off x="4869000" y="1405080"/>
            <a:ext cx="183960" cy="579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556" name="CustomShape 3"/>
          <p:cNvSpPr/>
          <p:nvPr/>
        </p:nvSpPr>
        <p:spPr>
          <a:xfrm>
            <a:off x="1038960" y="2259000"/>
            <a:ext cx="74772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66FFFF"/>
                </a:solidFill>
                <a:uFill>
                  <a:solidFill>
                    <a:srgbClr val="FFFFFF"/>
                  </a:solidFill>
                </a:uFill>
                <a:latin typeface="Arial"/>
                <a:ea typeface="Arial"/>
              </a:rPr>
              <a:t>5-FU</a:t>
            </a:r>
            <a:endParaRPr lang="en-US" sz="2000" b="0" strike="noStrike" spc="-1">
              <a:solidFill>
                <a:srgbClr val="000000"/>
              </a:solidFill>
              <a:uFill>
                <a:solidFill>
                  <a:srgbClr val="FFFFFF"/>
                </a:solidFill>
              </a:uFill>
              <a:latin typeface="Times New Roman"/>
            </a:endParaRPr>
          </a:p>
        </p:txBody>
      </p:sp>
      <p:sp>
        <p:nvSpPr>
          <p:cNvPr id="557" name="CustomShape 4"/>
          <p:cNvSpPr/>
          <p:nvPr/>
        </p:nvSpPr>
        <p:spPr>
          <a:xfrm>
            <a:off x="4487760" y="2257560"/>
            <a:ext cx="104328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66FFFF"/>
                </a:solidFill>
                <a:uFill>
                  <a:solidFill>
                    <a:srgbClr val="FFFFFF"/>
                  </a:solidFill>
                </a:uFill>
                <a:latin typeface="Arial"/>
                <a:ea typeface="Arial"/>
              </a:rPr>
              <a:t>FdUMP</a:t>
            </a:r>
            <a:endParaRPr lang="en-US" sz="2000" b="0" strike="noStrike" spc="-1">
              <a:solidFill>
                <a:srgbClr val="000000"/>
              </a:solidFill>
              <a:uFill>
                <a:solidFill>
                  <a:srgbClr val="FFFFFF"/>
                </a:solidFill>
              </a:uFill>
              <a:latin typeface="Times New Roman"/>
            </a:endParaRPr>
          </a:p>
        </p:txBody>
      </p:sp>
      <p:sp>
        <p:nvSpPr>
          <p:cNvPr id="558" name="CustomShape 5"/>
          <p:cNvSpPr/>
          <p:nvPr/>
        </p:nvSpPr>
        <p:spPr>
          <a:xfrm>
            <a:off x="2706120" y="2259000"/>
            <a:ext cx="8895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66FFFF"/>
                </a:solidFill>
                <a:uFill>
                  <a:solidFill>
                    <a:srgbClr val="FFFFFF"/>
                  </a:solidFill>
                </a:uFill>
                <a:latin typeface="Arial"/>
                <a:ea typeface="Arial"/>
              </a:rPr>
              <a:t>FdUrd</a:t>
            </a:r>
            <a:endParaRPr lang="en-US" sz="2000" b="0" strike="noStrike" spc="-1">
              <a:solidFill>
                <a:srgbClr val="000000"/>
              </a:solidFill>
              <a:uFill>
                <a:solidFill>
                  <a:srgbClr val="FFFFFF"/>
                </a:solidFill>
              </a:uFill>
              <a:latin typeface="Times New Roman"/>
            </a:endParaRPr>
          </a:p>
        </p:txBody>
      </p:sp>
      <p:sp>
        <p:nvSpPr>
          <p:cNvPr id="559" name="Line 6"/>
          <p:cNvSpPr/>
          <p:nvPr/>
        </p:nvSpPr>
        <p:spPr>
          <a:xfrm>
            <a:off x="1940040" y="2476440"/>
            <a:ext cx="600120" cy="0"/>
          </a:xfrm>
          <a:prstGeom prst="line">
            <a:avLst/>
          </a:prstGeom>
          <a:ln w="38160">
            <a:solidFill>
              <a:srgbClr val="FFFFFF"/>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560" name="CustomShape 7"/>
          <p:cNvSpPr/>
          <p:nvPr/>
        </p:nvSpPr>
        <p:spPr>
          <a:xfrm>
            <a:off x="3349800" y="2211480"/>
            <a:ext cx="18396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561" name="Line 8"/>
          <p:cNvSpPr/>
          <p:nvPr/>
        </p:nvSpPr>
        <p:spPr>
          <a:xfrm>
            <a:off x="3929040" y="2476440"/>
            <a:ext cx="600120" cy="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62" name="Line 9"/>
          <p:cNvSpPr/>
          <p:nvPr/>
        </p:nvSpPr>
        <p:spPr>
          <a:xfrm flipV="1">
            <a:off x="1566720" y="916200"/>
            <a:ext cx="1059120" cy="125568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63" name="CustomShape 10"/>
          <p:cNvSpPr/>
          <p:nvPr/>
        </p:nvSpPr>
        <p:spPr>
          <a:xfrm>
            <a:off x="1903680" y="2011320"/>
            <a:ext cx="50544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i="1" strike="noStrike" spc="-1">
                <a:solidFill>
                  <a:srgbClr val="FFFF00"/>
                </a:solidFill>
                <a:uFill>
                  <a:solidFill>
                    <a:srgbClr val="FFFFFF"/>
                  </a:solidFill>
                </a:uFill>
                <a:latin typeface="Arial"/>
                <a:ea typeface="Arial"/>
              </a:rPr>
              <a:t>TP</a:t>
            </a:r>
            <a:endParaRPr lang="en-US" sz="2000" b="0" strike="noStrike" spc="-1">
              <a:solidFill>
                <a:srgbClr val="000000"/>
              </a:solidFill>
              <a:uFill>
                <a:solidFill>
                  <a:srgbClr val="FFFFFF"/>
                </a:solidFill>
              </a:uFill>
              <a:latin typeface="Times New Roman"/>
            </a:endParaRPr>
          </a:p>
        </p:txBody>
      </p:sp>
      <p:sp>
        <p:nvSpPr>
          <p:cNvPr id="564" name="Line 11"/>
          <p:cNvSpPr/>
          <p:nvPr/>
        </p:nvSpPr>
        <p:spPr>
          <a:xfrm>
            <a:off x="4976640" y="2803680"/>
            <a:ext cx="0" cy="838080"/>
          </a:xfrm>
          <a:prstGeom prst="line">
            <a:avLst/>
          </a:prstGeom>
          <a:ln w="38160">
            <a:solidFill>
              <a:srgbClr val="FFFFFF"/>
            </a:solidFill>
            <a:custDash>
              <a:ds d="0" sp="0"/>
            </a:custDash>
            <a:miter/>
            <a:tailEnd type="triangle" w="med" len="med"/>
          </a:ln>
        </p:spPr>
        <p:style>
          <a:lnRef idx="0">
            <a:scrgbClr r="0" g="0" b="0"/>
          </a:lnRef>
          <a:fillRef idx="0">
            <a:scrgbClr r="0" g="0" b="0"/>
          </a:fillRef>
          <a:effectRef idx="0">
            <a:scrgbClr r="0" g="0" b="0"/>
          </a:effectRef>
          <a:fontRef idx="minor"/>
        </p:style>
      </p:sp>
      <p:sp>
        <p:nvSpPr>
          <p:cNvPr id="565" name="CustomShape 12"/>
          <p:cNvSpPr/>
          <p:nvPr/>
        </p:nvSpPr>
        <p:spPr>
          <a:xfrm>
            <a:off x="1874880" y="4610160"/>
            <a:ext cx="18396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566" name="CustomShape 13"/>
          <p:cNvSpPr/>
          <p:nvPr/>
        </p:nvSpPr>
        <p:spPr>
          <a:xfrm>
            <a:off x="1874880" y="4762440"/>
            <a:ext cx="18396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567" name="CustomShape 14"/>
          <p:cNvSpPr/>
          <p:nvPr/>
        </p:nvSpPr>
        <p:spPr>
          <a:xfrm>
            <a:off x="565560" y="3667320"/>
            <a:ext cx="8895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66FFFF"/>
                </a:solidFill>
                <a:uFill>
                  <a:solidFill>
                    <a:srgbClr val="FFFFFF"/>
                  </a:solidFill>
                </a:uFill>
                <a:latin typeface="Arial"/>
                <a:ea typeface="Arial"/>
              </a:rPr>
              <a:t>DHFU</a:t>
            </a:r>
            <a:endParaRPr lang="en-US" sz="2000" b="0" strike="noStrike" spc="-1">
              <a:solidFill>
                <a:srgbClr val="000000"/>
              </a:solidFill>
              <a:uFill>
                <a:solidFill>
                  <a:srgbClr val="FFFFFF"/>
                </a:solidFill>
              </a:uFill>
              <a:latin typeface="Times New Roman"/>
            </a:endParaRPr>
          </a:p>
        </p:txBody>
      </p:sp>
      <p:sp>
        <p:nvSpPr>
          <p:cNvPr id="568" name="Line 15"/>
          <p:cNvSpPr/>
          <p:nvPr/>
        </p:nvSpPr>
        <p:spPr>
          <a:xfrm flipH="1">
            <a:off x="1052640" y="2629080"/>
            <a:ext cx="342720" cy="99036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69" name="CustomShape 16"/>
          <p:cNvSpPr/>
          <p:nvPr/>
        </p:nvSpPr>
        <p:spPr>
          <a:xfrm>
            <a:off x="1294200" y="2905200"/>
            <a:ext cx="7185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i="1" strike="noStrike" spc="-1">
                <a:solidFill>
                  <a:srgbClr val="FFFF00"/>
                </a:solidFill>
                <a:uFill>
                  <a:solidFill>
                    <a:srgbClr val="FFFFFF"/>
                  </a:solidFill>
                </a:uFill>
                <a:latin typeface="Arial"/>
                <a:ea typeface="Arial"/>
              </a:rPr>
              <a:t>DPD</a:t>
            </a:r>
            <a:endParaRPr lang="en-US" sz="2000" b="0" strike="noStrike" spc="-1">
              <a:solidFill>
                <a:srgbClr val="000000"/>
              </a:solidFill>
              <a:uFill>
                <a:solidFill>
                  <a:srgbClr val="FFFFFF"/>
                </a:solidFill>
              </a:uFill>
              <a:latin typeface="Times New Roman"/>
            </a:endParaRPr>
          </a:p>
        </p:txBody>
      </p:sp>
      <p:sp>
        <p:nvSpPr>
          <p:cNvPr id="570" name="CustomShape 17"/>
          <p:cNvSpPr/>
          <p:nvPr/>
        </p:nvSpPr>
        <p:spPr>
          <a:xfrm>
            <a:off x="3735720" y="2032200"/>
            <a:ext cx="50544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i="1" strike="noStrike" spc="-1">
                <a:solidFill>
                  <a:srgbClr val="FFFF00"/>
                </a:solidFill>
                <a:uFill>
                  <a:solidFill>
                    <a:srgbClr val="FFFFFF"/>
                  </a:solidFill>
                </a:uFill>
                <a:latin typeface="Arial"/>
                <a:ea typeface="Arial"/>
              </a:rPr>
              <a:t>TK</a:t>
            </a:r>
            <a:endParaRPr lang="en-US" sz="2000" b="0" strike="noStrike" spc="-1">
              <a:solidFill>
                <a:srgbClr val="000000"/>
              </a:solidFill>
              <a:uFill>
                <a:solidFill>
                  <a:srgbClr val="FFFFFF"/>
                </a:solidFill>
              </a:uFill>
              <a:latin typeface="Times New Roman"/>
            </a:endParaRPr>
          </a:p>
        </p:txBody>
      </p:sp>
      <p:sp>
        <p:nvSpPr>
          <p:cNvPr id="571" name="CustomShape 18"/>
          <p:cNvSpPr/>
          <p:nvPr/>
        </p:nvSpPr>
        <p:spPr>
          <a:xfrm>
            <a:off x="2845440" y="3591000"/>
            <a:ext cx="8877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FFFFFF"/>
                </a:solidFill>
                <a:uFill>
                  <a:solidFill>
                    <a:srgbClr val="FFFFFF"/>
                  </a:solidFill>
                </a:uFill>
                <a:latin typeface="Arial"/>
                <a:ea typeface="Arial"/>
              </a:rPr>
              <a:t>dUMP</a:t>
            </a:r>
            <a:endParaRPr lang="en-US" sz="2000" b="0" strike="noStrike" spc="-1">
              <a:solidFill>
                <a:srgbClr val="000000"/>
              </a:solidFill>
              <a:uFill>
                <a:solidFill>
                  <a:srgbClr val="FFFFFF"/>
                </a:solidFill>
              </a:uFill>
              <a:latin typeface="Times New Roman"/>
            </a:endParaRPr>
          </a:p>
        </p:txBody>
      </p:sp>
      <p:sp>
        <p:nvSpPr>
          <p:cNvPr id="572" name="CustomShape 19"/>
          <p:cNvSpPr/>
          <p:nvPr/>
        </p:nvSpPr>
        <p:spPr>
          <a:xfrm>
            <a:off x="6290280" y="3591000"/>
            <a:ext cx="8589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FFFFFF"/>
                </a:solidFill>
                <a:uFill>
                  <a:solidFill>
                    <a:srgbClr val="FFFFFF"/>
                  </a:solidFill>
                </a:uFill>
                <a:latin typeface="Arial"/>
                <a:ea typeface="Arial"/>
              </a:rPr>
              <a:t>dTMP</a:t>
            </a:r>
            <a:endParaRPr lang="en-US" sz="2000" b="0" strike="noStrike" spc="-1">
              <a:solidFill>
                <a:srgbClr val="000000"/>
              </a:solidFill>
              <a:uFill>
                <a:solidFill>
                  <a:srgbClr val="FFFFFF"/>
                </a:solidFill>
              </a:uFill>
              <a:latin typeface="Times New Roman"/>
            </a:endParaRPr>
          </a:p>
        </p:txBody>
      </p:sp>
      <p:sp>
        <p:nvSpPr>
          <p:cNvPr id="573" name="Line 20"/>
          <p:cNvSpPr/>
          <p:nvPr/>
        </p:nvSpPr>
        <p:spPr>
          <a:xfrm>
            <a:off x="3808440" y="3772080"/>
            <a:ext cx="2490840" cy="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74" name="CustomShape 21"/>
          <p:cNvSpPr/>
          <p:nvPr/>
        </p:nvSpPr>
        <p:spPr>
          <a:xfrm>
            <a:off x="4686840" y="3915000"/>
            <a:ext cx="50544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i="1" strike="noStrike" spc="-1">
                <a:solidFill>
                  <a:srgbClr val="FFFF00"/>
                </a:solidFill>
                <a:uFill>
                  <a:solidFill>
                    <a:srgbClr val="FFFFFF"/>
                  </a:solidFill>
                </a:uFill>
                <a:latin typeface="Arial"/>
                <a:ea typeface="Arial"/>
              </a:rPr>
              <a:t>TS</a:t>
            </a:r>
            <a:endParaRPr lang="en-US" sz="2000" b="0" strike="noStrike" spc="-1">
              <a:solidFill>
                <a:srgbClr val="000000"/>
              </a:solidFill>
              <a:uFill>
                <a:solidFill>
                  <a:srgbClr val="FFFFFF"/>
                </a:solidFill>
              </a:uFill>
              <a:latin typeface="Times New Roman"/>
            </a:endParaRPr>
          </a:p>
        </p:txBody>
      </p:sp>
      <p:sp>
        <p:nvSpPr>
          <p:cNvPr id="575" name="CustomShape 22"/>
          <p:cNvSpPr/>
          <p:nvPr/>
        </p:nvSpPr>
        <p:spPr>
          <a:xfrm>
            <a:off x="7645320" y="3888000"/>
            <a:ext cx="1843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576" name="Line 23"/>
          <p:cNvSpPr/>
          <p:nvPr/>
        </p:nvSpPr>
        <p:spPr>
          <a:xfrm>
            <a:off x="7491240" y="3772080"/>
            <a:ext cx="600120" cy="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77" name="Line 24"/>
          <p:cNvSpPr/>
          <p:nvPr/>
        </p:nvSpPr>
        <p:spPr>
          <a:xfrm>
            <a:off x="8263080" y="3772080"/>
            <a:ext cx="599760" cy="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78" name="CustomShape 25"/>
          <p:cNvSpPr/>
          <p:nvPr/>
        </p:nvSpPr>
        <p:spPr>
          <a:xfrm>
            <a:off x="8938080" y="3591000"/>
            <a:ext cx="80244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FFFFFF"/>
                </a:solidFill>
                <a:uFill>
                  <a:solidFill>
                    <a:srgbClr val="FFFFFF"/>
                  </a:solidFill>
                </a:uFill>
                <a:latin typeface="Arial"/>
                <a:ea typeface="Arial"/>
              </a:rPr>
              <a:t>dTTP</a:t>
            </a:r>
            <a:endParaRPr lang="en-US" sz="2000" b="0" strike="noStrike" spc="-1">
              <a:solidFill>
                <a:srgbClr val="000000"/>
              </a:solidFill>
              <a:uFill>
                <a:solidFill>
                  <a:srgbClr val="FFFFFF"/>
                </a:solidFill>
              </a:uFill>
              <a:latin typeface="Times New Roman"/>
            </a:endParaRPr>
          </a:p>
        </p:txBody>
      </p:sp>
      <p:sp>
        <p:nvSpPr>
          <p:cNvPr id="579" name="CustomShape 26"/>
          <p:cNvSpPr/>
          <p:nvPr/>
        </p:nvSpPr>
        <p:spPr>
          <a:xfrm>
            <a:off x="5073480" y="3772080"/>
            <a:ext cx="1285920" cy="838080"/>
          </a:xfrm>
          <a:custGeom>
            <a:avLst/>
            <a:gdLst/>
            <a:ahLst/>
            <a:cxnLst/>
            <a:rect l="l" t="t" r="r" b="b"/>
            <a:pathLst>
              <a:path w="21601" h="21600">
                <a:moveTo>
                  <a:pt x="-1" y="0"/>
                </a:moveTo>
                <a:cubicBezTo>
                  <a:pt x="11929" y="0"/>
                  <a:pt x="21600" y="9670"/>
                  <a:pt x="21600" y="21600"/>
                </a:cubicBezTo>
                <a:moveTo>
                  <a:pt x="-1" y="0"/>
                </a:moveTo>
                <a:cubicBezTo>
                  <a:pt x="11929" y="0"/>
                  <a:pt x="21600" y="9670"/>
                  <a:pt x="21600" y="21600"/>
                </a:cubicBezTo>
                <a:lnTo>
                  <a:pt x="0" y="21600"/>
                </a:lnTo>
                <a:lnTo>
                  <a:pt x="-1" y="0"/>
                </a:lnTo>
                <a:close/>
              </a:path>
            </a:pathLst>
          </a:custGeom>
          <a:noFill/>
          <a:ln w="38160">
            <a:solidFill>
              <a:srgbClr val="FFFFFF"/>
            </a:solidFill>
            <a:round/>
            <a:tailEnd type="triangle" w="med" len="med"/>
          </a:ln>
        </p:spPr>
        <p:style>
          <a:lnRef idx="0">
            <a:scrgbClr r="0" g="0" b="0"/>
          </a:lnRef>
          <a:fillRef idx="0">
            <a:scrgbClr r="0" g="0" b="0"/>
          </a:fillRef>
          <a:effectRef idx="0">
            <a:scrgbClr r="0" g="0" b="0"/>
          </a:effectRef>
          <a:fontRef idx="minor"/>
        </p:style>
      </p:sp>
      <p:sp>
        <p:nvSpPr>
          <p:cNvPr id="580" name="CustomShape 27"/>
          <p:cNvSpPr/>
          <p:nvPr/>
        </p:nvSpPr>
        <p:spPr>
          <a:xfrm flipH="1">
            <a:off x="3872880" y="3772080"/>
            <a:ext cx="1199880" cy="761760"/>
          </a:xfrm>
          <a:custGeom>
            <a:avLst/>
            <a:gdLst/>
            <a:ahLst/>
            <a:cxnLst/>
            <a:rect l="l" t="t" r="r" b="b"/>
            <a:pathLst>
              <a:path w="21601" h="21600">
                <a:moveTo>
                  <a:pt x="-1" y="0"/>
                </a:moveTo>
                <a:cubicBezTo>
                  <a:pt x="11929" y="0"/>
                  <a:pt x="21600" y="9670"/>
                  <a:pt x="21600" y="21600"/>
                </a:cubicBezTo>
                <a:moveTo>
                  <a:pt x="-1" y="0"/>
                </a:moveTo>
                <a:cubicBezTo>
                  <a:pt x="11929" y="0"/>
                  <a:pt x="21600" y="9670"/>
                  <a:pt x="21600" y="21600"/>
                </a:cubicBezTo>
                <a:lnTo>
                  <a:pt x="0" y="21600"/>
                </a:lnTo>
                <a:lnTo>
                  <a:pt x="-1" y="0"/>
                </a:lnTo>
                <a:close/>
              </a:path>
            </a:pathLst>
          </a:custGeom>
          <a:noFill/>
          <a:ln w="38160">
            <a:solidFill>
              <a:srgbClr val="FFFFFF"/>
            </a:solidFill>
            <a:round/>
          </a:ln>
        </p:spPr>
        <p:style>
          <a:lnRef idx="0">
            <a:scrgbClr r="0" g="0" b="0"/>
          </a:lnRef>
          <a:fillRef idx="0">
            <a:scrgbClr r="0" g="0" b="0"/>
          </a:fillRef>
          <a:effectRef idx="0">
            <a:scrgbClr r="0" g="0" b="0"/>
          </a:effectRef>
          <a:fontRef idx="minor"/>
        </p:style>
      </p:sp>
      <p:sp>
        <p:nvSpPr>
          <p:cNvPr id="581" name="CustomShape 28"/>
          <p:cNvSpPr/>
          <p:nvPr/>
        </p:nvSpPr>
        <p:spPr>
          <a:xfrm>
            <a:off x="1844640" y="4518000"/>
            <a:ext cx="3276720" cy="440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sz="2000" b="0" strike="noStrike" spc="-1">
                <a:solidFill>
                  <a:srgbClr val="FFFFFF"/>
                </a:solidFill>
                <a:uFill>
                  <a:solidFill>
                    <a:srgbClr val="FFFFFF"/>
                  </a:solidFill>
                </a:uFill>
                <a:latin typeface="Arial"/>
                <a:ea typeface="Arial"/>
              </a:rPr>
              <a:t>5,10-CH</a:t>
            </a:r>
            <a:r>
              <a:rPr lang="en-US" sz="2000" b="0" strike="noStrike" spc="-1" baseline="-25000">
                <a:solidFill>
                  <a:srgbClr val="FFFFFF"/>
                </a:solidFill>
                <a:uFill>
                  <a:solidFill>
                    <a:srgbClr val="FFFFFF"/>
                  </a:solidFill>
                </a:uFill>
                <a:latin typeface="Arial"/>
                <a:ea typeface="Arial"/>
              </a:rPr>
              <a:t>2</a:t>
            </a:r>
            <a:r>
              <a:rPr lang="en-US" sz="2000" b="0" strike="noStrike" spc="-1">
                <a:solidFill>
                  <a:srgbClr val="FFFFFF"/>
                </a:solidFill>
                <a:uFill>
                  <a:solidFill>
                    <a:srgbClr val="FFFFFF"/>
                  </a:solidFill>
                </a:uFill>
                <a:latin typeface="Arial"/>
                <a:ea typeface="Arial"/>
              </a:rPr>
              <a:t>H</a:t>
            </a:r>
            <a:r>
              <a:rPr lang="en-US" sz="2000" b="0" strike="noStrike" spc="-1" baseline="-25000">
                <a:solidFill>
                  <a:srgbClr val="FFFFFF"/>
                </a:solidFill>
                <a:uFill>
                  <a:solidFill>
                    <a:srgbClr val="FFFFFF"/>
                  </a:solidFill>
                </a:uFill>
                <a:latin typeface="Arial"/>
                <a:ea typeface="Arial"/>
              </a:rPr>
              <a:t>4</a:t>
            </a:r>
            <a:r>
              <a:rPr lang="en-US" sz="2000" b="0" strike="noStrike" spc="-1">
                <a:solidFill>
                  <a:srgbClr val="FFFFFF"/>
                </a:solidFill>
                <a:uFill>
                  <a:solidFill>
                    <a:srgbClr val="FFFFFF"/>
                  </a:solidFill>
                </a:uFill>
                <a:latin typeface="Arial"/>
                <a:ea typeface="Arial"/>
              </a:rPr>
              <a:t>PteGlu</a:t>
            </a:r>
            <a:r>
              <a:rPr lang="en-US" sz="2000" b="0" strike="noStrike" spc="-1" baseline="-25000">
                <a:solidFill>
                  <a:srgbClr val="FFFFFF"/>
                </a:solidFill>
                <a:uFill>
                  <a:solidFill>
                    <a:srgbClr val="FFFFFF"/>
                  </a:solidFill>
                </a:uFill>
                <a:latin typeface="Arial"/>
                <a:ea typeface="Arial"/>
              </a:rPr>
              <a:t>(n)</a:t>
            </a:r>
            <a:endParaRPr lang="en-US" sz="2000" b="0" strike="noStrike" spc="-1">
              <a:solidFill>
                <a:srgbClr val="000000"/>
              </a:solidFill>
              <a:uFill>
                <a:solidFill>
                  <a:srgbClr val="FFFFFF"/>
                </a:solidFill>
              </a:uFill>
              <a:latin typeface="Times New Roman"/>
            </a:endParaRPr>
          </a:p>
        </p:txBody>
      </p:sp>
      <p:sp>
        <p:nvSpPr>
          <p:cNvPr id="582" name="CustomShape 29"/>
          <p:cNvSpPr/>
          <p:nvPr/>
        </p:nvSpPr>
        <p:spPr>
          <a:xfrm>
            <a:off x="6102360" y="4594320"/>
            <a:ext cx="2371680" cy="440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sz="2000" b="0" strike="noStrike" spc="-1">
                <a:solidFill>
                  <a:srgbClr val="FFFFFF"/>
                </a:solidFill>
                <a:uFill>
                  <a:solidFill>
                    <a:srgbClr val="FFFFFF"/>
                  </a:solidFill>
                </a:uFill>
                <a:latin typeface="Arial"/>
                <a:ea typeface="Arial"/>
              </a:rPr>
              <a:t>H</a:t>
            </a:r>
            <a:r>
              <a:rPr lang="en-US" sz="2000" b="0" strike="noStrike" spc="-1" baseline="-25000">
                <a:solidFill>
                  <a:srgbClr val="FFFFFF"/>
                </a:solidFill>
                <a:uFill>
                  <a:solidFill>
                    <a:srgbClr val="FFFFFF"/>
                  </a:solidFill>
                </a:uFill>
                <a:latin typeface="Arial"/>
                <a:ea typeface="Arial"/>
              </a:rPr>
              <a:t>2</a:t>
            </a:r>
            <a:r>
              <a:rPr lang="en-US" sz="2000" b="0" strike="noStrike" spc="-1">
                <a:solidFill>
                  <a:srgbClr val="FFFFFF"/>
                </a:solidFill>
                <a:uFill>
                  <a:solidFill>
                    <a:srgbClr val="FFFFFF"/>
                  </a:solidFill>
                </a:uFill>
                <a:latin typeface="Arial"/>
                <a:ea typeface="Arial"/>
              </a:rPr>
              <a:t>PteGlu</a:t>
            </a:r>
            <a:r>
              <a:rPr lang="en-US" sz="2000" b="0" strike="noStrike" spc="-1" baseline="-25000">
                <a:solidFill>
                  <a:srgbClr val="FFFFFF"/>
                </a:solidFill>
                <a:uFill>
                  <a:solidFill>
                    <a:srgbClr val="FFFFFF"/>
                  </a:solidFill>
                </a:uFill>
                <a:latin typeface="Arial"/>
                <a:ea typeface="Arial"/>
              </a:rPr>
              <a:t>(n)</a:t>
            </a:r>
            <a:endParaRPr lang="en-US" sz="2000" b="0" strike="noStrike" spc="-1">
              <a:solidFill>
                <a:srgbClr val="000000"/>
              </a:solidFill>
              <a:uFill>
                <a:solidFill>
                  <a:srgbClr val="FFFFFF"/>
                </a:solidFill>
              </a:uFill>
              <a:latin typeface="Times New Roman"/>
            </a:endParaRPr>
          </a:p>
        </p:txBody>
      </p:sp>
      <p:sp>
        <p:nvSpPr>
          <p:cNvPr id="583" name="CustomShape 30"/>
          <p:cNvSpPr/>
          <p:nvPr/>
        </p:nvSpPr>
        <p:spPr>
          <a:xfrm>
            <a:off x="2570040" y="4497480"/>
            <a:ext cx="1843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584" name="Line 31"/>
          <p:cNvSpPr/>
          <p:nvPr/>
        </p:nvSpPr>
        <p:spPr>
          <a:xfrm>
            <a:off x="9388440" y="4021200"/>
            <a:ext cx="0" cy="76212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85" name="CustomShape 32"/>
          <p:cNvSpPr/>
          <p:nvPr/>
        </p:nvSpPr>
        <p:spPr>
          <a:xfrm>
            <a:off x="8993520" y="4832280"/>
            <a:ext cx="7185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FFFFFF"/>
                </a:solidFill>
                <a:uFill>
                  <a:solidFill>
                    <a:srgbClr val="FFFFFF"/>
                  </a:solidFill>
                </a:uFill>
                <a:latin typeface="Arial"/>
                <a:ea typeface="Arial"/>
              </a:rPr>
              <a:t>DNA</a:t>
            </a:r>
            <a:endParaRPr lang="en-US" sz="2000" b="0" strike="noStrike" spc="-1">
              <a:solidFill>
                <a:srgbClr val="000000"/>
              </a:solidFill>
              <a:uFill>
                <a:solidFill>
                  <a:srgbClr val="FFFFFF"/>
                </a:solidFill>
              </a:uFill>
              <a:latin typeface="Times New Roman"/>
            </a:endParaRPr>
          </a:p>
        </p:txBody>
      </p:sp>
      <p:sp>
        <p:nvSpPr>
          <p:cNvPr id="586" name="CustomShape 33"/>
          <p:cNvSpPr/>
          <p:nvPr/>
        </p:nvSpPr>
        <p:spPr>
          <a:xfrm>
            <a:off x="729000" y="4579920"/>
            <a:ext cx="87264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i="1" strike="noStrike" spc="-1">
                <a:solidFill>
                  <a:srgbClr val="FFFF00"/>
                </a:solidFill>
                <a:uFill>
                  <a:solidFill>
                    <a:srgbClr val="FFFFFF"/>
                  </a:solidFill>
                </a:uFill>
                <a:latin typeface="Arial"/>
                <a:ea typeface="Arial"/>
              </a:rPr>
              <a:t>FPGS</a:t>
            </a:r>
            <a:endParaRPr lang="en-US" sz="2000" b="0" strike="noStrike" spc="-1">
              <a:solidFill>
                <a:srgbClr val="000000"/>
              </a:solidFill>
              <a:uFill>
                <a:solidFill>
                  <a:srgbClr val="FFFFFF"/>
                </a:solidFill>
              </a:uFill>
              <a:latin typeface="Times New Roman"/>
            </a:endParaRPr>
          </a:p>
        </p:txBody>
      </p:sp>
      <p:sp>
        <p:nvSpPr>
          <p:cNvPr id="587" name="CustomShape 34"/>
          <p:cNvSpPr/>
          <p:nvPr/>
        </p:nvSpPr>
        <p:spPr>
          <a:xfrm>
            <a:off x="2707560" y="677880"/>
            <a:ext cx="90144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66FFFF"/>
                </a:solidFill>
                <a:uFill>
                  <a:solidFill>
                    <a:srgbClr val="FFFFFF"/>
                  </a:solidFill>
                </a:uFill>
                <a:latin typeface="Arial"/>
                <a:ea typeface="Arial"/>
              </a:rPr>
              <a:t>FUMP</a:t>
            </a:r>
            <a:endParaRPr lang="en-US" sz="2000" b="0" strike="noStrike" spc="-1">
              <a:solidFill>
                <a:srgbClr val="000000"/>
              </a:solidFill>
              <a:uFill>
                <a:solidFill>
                  <a:srgbClr val="FFFFFF"/>
                </a:solidFill>
              </a:uFill>
              <a:latin typeface="Times New Roman"/>
            </a:endParaRPr>
          </a:p>
        </p:txBody>
      </p:sp>
      <p:sp>
        <p:nvSpPr>
          <p:cNvPr id="588" name="Line 35"/>
          <p:cNvSpPr/>
          <p:nvPr/>
        </p:nvSpPr>
        <p:spPr>
          <a:xfrm>
            <a:off x="3768840" y="916200"/>
            <a:ext cx="600120" cy="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89" name="CustomShape 36"/>
          <p:cNvSpPr/>
          <p:nvPr/>
        </p:nvSpPr>
        <p:spPr>
          <a:xfrm>
            <a:off x="4588920" y="717480"/>
            <a:ext cx="87408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66FFFF"/>
                </a:solidFill>
                <a:uFill>
                  <a:solidFill>
                    <a:srgbClr val="FFFFFF"/>
                  </a:solidFill>
                </a:uFill>
                <a:latin typeface="Arial"/>
                <a:ea typeface="Arial"/>
              </a:rPr>
              <a:t>FUDP</a:t>
            </a:r>
            <a:endParaRPr lang="en-US" sz="2000" b="0" strike="noStrike" spc="-1">
              <a:solidFill>
                <a:srgbClr val="000000"/>
              </a:solidFill>
              <a:uFill>
                <a:solidFill>
                  <a:srgbClr val="FFFFFF"/>
                </a:solidFill>
              </a:uFill>
              <a:latin typeface="Times New Roman"/>
            </a:endParaRPr>
          </a:p>
        </p:txBody>
      </p:sp>
      <p:sp>
        <p:nvSpPr>
          <p:cNvPr id="590" name="CustomShape 37"/>
          <p:cNvSpPr/>
          <p:nvPr/>
        </p:nvSpPr>
        <p:spPr>
          <a:xfrm>
            <a:off x="4460760" y="1420920"/>
            <a:ext cx="101592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66FFFF"/>
                </a:solidFill>
                <a:uFill>
                  <a:solidFill>
                    <a:srgbClr val="FFFFFF"/>
                  </a:solidFill>
                </a:uFill>
                <a:latin typeface="Arial"/>
                <a:ea typeface="Arial"/>
              </a:rPr>
              <a:t>FdUDP</a:t>
            </a:r>
            <a:endParaRPr lang="en-US" sz="2000" b="0" strike="noStrike" spc="-1">
              <a:solidFill>
                <a:srgbClr val="000000"/>
              </a:solidFill>
              <a:uFill>
                <a:solidFill>
                  <a:srgbClr val="FFFFFF"/>
                </a:solidFill>
              </a:uFill>
              <a:latin typeface="Times New Roman"/>
            </a:endParaRPr>
          </a:p>
        </p:txBody>
      </p:sp>
      <p:sp>
        <p:nvSpPr>
          <p:cNvPr id="591" name="Line 38"/>
          <p:cNvSpPr/>
          <p:nvPr/>
        </p:nvSpPr>
        <p:spPr>
          <a:xfrm>
            <a:off x="4987800" y="1068480"/>
            <a:ext cx="0" cy="30492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92" name="Line 39"/>
          <p:cNvSpPr/>
          <p:nvPr/>
        </p:nvSpPr>
        <p:spPr>
          <a:xfrm>
            <a:off x="4987800" y="1887480"/>
            <a:ext cx="0" cy="30492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93" name="CustomShape 40"/>
          <p:cNvSpPr/>
          <p:nvPr/>
        </p:nvSpPr>
        <p:spPr>
          <a:xfrm>
            <a:off x="5182920" y="1060560"/>
            <a:ext cx="5493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i="1" strike="noStrike" spc="-1">
                <a:solidFill>
                  <a:srgbClr val="FFFF00"/>
                </a:solidFill>
                <a:uFill>
                  <a:solidFill>
                    <a:srgbClr val="FFFFFF"/>
                  </a:solidFill>
                </a:uFill>
                <a:latin typeface="Arial"/>
                <a:ea typeface="Arial"/>
              </a:rPr>
              <a:t>RR</a:t>
            </a:r>
            <a:endParaRPr lang="en-US" sz="2000" b="0" strike="noStrike" spc="-1">
              <a:solidFill>
                <a:srgbClr val="000000"/>
              </a:solidFill>
              <a:uFill>
                <a:solidFill>
                  <a:srgbClr val="FFFFFF"/>
                </a:solidFill>
              </a:uFill>
              <a:latin typeface="Times New Roman"/>
            </a:endParaRPr>
          </a:p>
        </p:txBody>
      </p:sp>
      <p:sp>
        <p:nvSpPr>
          <p:cNvPr id="594" name="Line 41"/>
          <p:cNvSpPr/>
          <p:nvPr/>
        </p:nvSpPr>
        <p:spPr>
          <a:xfrm>
            <a:off x="5826240" y="1602000"/>
            <a:ext cx="600120" cy="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95" name="Line 42"/>
          <p:cNvSpPr/>
          <p:nvPr/>
        </p:nvSpPr>
        <p:spPr>
          <a:xfrm>
            <a:off x="5826240" y="916200"/>
            <a:ext cx="600120" cy="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96" name="CustomShape 43"/>
          <p:cNvSpPr/>
          <p:nvPr/>
        </p:nvSpPr>
        <p:spPr>
          <a:xfrm>
            <a:off x="6577200" y="698400"/>
            <a:ext cx="84528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66FFFF"/>
                </a:solidFill>
                <a:uFill>
                  <a:solidFill>
                    <a:srgbClr val="FFFFFF"/>
                  </a:solidFill>
                </a:uFill>
                <a:latin typeface="Arial"/>
                <a:ea typeface="Arial"/>
              </a:rPr>
              <a:t>FUTP</a:t>
            </a:r>
            <a:endParaRPr lang="en-US" sz="2000" b="0" strike="noStrike" spc="-1">
              <a:solidFill>
                <a:srgbClr val="000000"/>
              </a:solidFill>
              <a:uFill>
                <a:solidFill>
                  <a:srgbClr val="FFFFFF"/>
                </a:solidFill>
              </a:uFill>
              <a:latin typeface="Times New Roman"/>
            </a:endParaRPr>
          </a:p>
        </p:txBody>
      </p:sp>
      <p:sp>
        <p:nvSpPr>
          <p:cNvPr id="597" name="CustomShape 44"/>
          <p:cNvSpPr/>
          <p:nvPr/>
        </p:nvSpPr>
        <p:spPr>
          <a:xfrm>
            <a:off x="6595560" y="1403280"/>
            <a:ext cx="9867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66FFFF"/>
                </a:solidFill>
                <a:uFill>
                  <a:solidFill>
                    <a:srgbClr val="FFFFFF"/>
                  </a:solidFill>
                </a:uFill>
                <a:latin typeface="Arial"/>
                <a:ea typeface="Arial"/>
              </a:rPr>
              <a:t>FdUTP</a:t>
            </a:r>
            <a:endParaRPr lang="en-US" sz="2000" b="0" strike="noStrike" spc="-1">
              <a:solidFill>
                <a:srgbClr val="000000"/>
              </a:solidFill>
              <a:uFill>
                <a:solidFill>
                  <a:srgbClr val="FFFFFF"/>
                </a:solidFill>
              </a:uFill>
              <a:latin typeface="Times New Roman"/>
            </a:endParaRPr>
          </a:p>
        </p:txBody>
      </p:sp>
      <p:sp>
        <p:nvSpPr>
          <p:cNvPr id="598" name="Line 45"/>
          <p:cNvSpPr/>
          <p:nvPr/>
        </p:nvSpPr>
        <p:spPr>
          <a:xfrm>
            <a:off x="7788240" y="839880"/>
            <a:ext cx="914400" cy="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599" name="Line 46"/>
          <p:cNvSpPr/>
          <p:nvPr/>
        </p:nvSpPr>
        <p:spPr>
          <a:xfrm>
            <a:off x="7807320" y="1602000"/>
            <a:ext cx="914400" cy="0"/>
          </a:xfrm>
          <a:prstGeom prst="line">
            <a:avLst/>
          </a:prstGeom>
          <a:ln w="38160">
            <a:solidFill>
              <a:srgbClr val="FFFFFF"/>
            </a:solidFill>
            <a:miter/>
            <a:tailEnd type="triangle" w="med" len="med"/>
          </a:ln>
        </p:spPr>
        <p:style>
          <a:lnRef idx="0">
            <a:scrgbClr r="0" g="0" b="0"/>
          </a:lnRef>
          <a:fillRef idx="0">
            <a:scrgbClr r="0" g="0" b="0"/>
          </a:fillRef>
          <a:effectRef idx="0">
            <a:scrgbClr r="0" g="0" b="0"/>
          </a:effectRef>
          <a:fontRef idx="minor"/>
        </p:style>
      </p:sp>
      <p:sp>
        <p:nvSpPr>
          <p:cNvPr id="600" name="CustomShape 47"/>
          <p:cNvSpPr/>
          <p:nvPr/>
        </p:nvSpPr>
        <p:spPr>
          <a:xfrm>
            <a:off x="8710920" y="658800"/>
            <a:ext cx="95940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66FFFF"/>
                </a:solidFill>
                <a:uFill>
                  <a:solidFill>
                    <a:srgbClr val="FFFFFF"/>
                  </a:solidFill>
                </a:uFill>
                <a:latin typeface="Arial"/>
                <a:ea typeface="Arial"/>
              </a:rPr>
              <a:t>F-RNA</a:t>
            </a:r>
            <a:endParaRPr lang="en-US" sz="2000" b="0" strike="noStrike" spc="-1">
              <a:solidFill>
                <a:srgbClr val="000000"/>
              </a:solidFill>
              <a:uFill>
                <a:solidFill>
                  <a:srgbClr val="FFFFFF"/>
                </a:solidFill>
              </a:uFill>
              <a:latin typeface="Times New Roman"/>
            </a:endParaRPr>
          </a:p>
        </p:txBody>
      </p:sp>
      <p:sp>
        <p:nvSpPr>
          <p:cNvPr id="601" name="CustomShape 48"/>
          <p:cNvSpPr/>
          <p:nvPr/>
        </p:nvSpPr>
        <p:spPr>
          <a:xfrm>
            <a:off x="8749080" y="1422360"/>
            <a:ext cx="95940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0" strike="noStrike" spc="-1">
                <a:solidFill>
                  <a:srgbClr val="66FFFF"/>
                </a:solidFill>
                <a:uFill>
                  <a:solidFill>
                    <a:srgbClr val="FFFFFF"/>
                  </a:solidFill>
                </a:uFill>
                <a:latin typeface="Arial"/>
                <a:ea typeface="Arial"/>
              </a:rPr>
              <a:t>F-DNA</a:t>
            </a:r>
            <a:endParaRPr lang="en-US" sz="2000" b="0" strike="noStrike" spc="-1">
              <a:solidFill>
                <a:srgbClr val="000000"/>
              </a:solidFill>
              <a:uFill>
                <a:solidFill>
                  <a:srgbClr val="FFFFFF"/>
                </a:solidFill>
              </a:uFill>
              <a:latin typeface="Times New Roman"/>
            </a:endParaRPr>
          </a:p>
        </p:txBody>
      </p:sp>
      <p:sp>
        <p:nvSpPr>
          <p:cNvPr id="602" name="CustomShape 49"/>
          <p:cNvSpPr/>
          <p:nvPr/>
        </p:nvSpPr>
        <p:spPr>
          <a:xfrm>
            <a:off x="1027080" y="1192320"/>
            <a:ext cx="8877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0" i="1" strike="noStrike" spc="-1">
                <a:solidFill>
                  <a:srgbClr val="FFFF00"/>
                </a:solidFill>
                <a:uFill>
                  <a:solidFill>
                    <a:srgbClr val="FFFFFF"/>
                  </a:solidFill>
                </a:uFill>
                <a:latin typeface="Arial"/>
                <a:ea typeface="Arial"/>
              </a:rPr>
              <a:t>OPRT</a:t>
            </a:r>
            <a:endParaRPr lang="en-US" sz="2000" b="0" strike="noStrike" spc="-1">
              <a:solidFill>
                <a:srgbClr val="000000"/>
              </a:solidFill>
              <a:uFill>
                <a:solidFill>
                  <a:srgbClr val="FFFFFF"/>
                </a:solidFill>
              </a:uFill>
              <a:latin typeface="Times New Roman"/>
            </a:endParaRPr>
          </a:p>
        </p:txBody>
      </p:sp>
      <p:sp>
        <p:nvSpPr>
          <p:cNvPr id="603" name="Line 50"/>
          <p:cNvSpPr/>
          <p:nvPr/>
        </p:nvSpPr>
        <p:spPr>
          <a:xfrm>
            <a:off x="4889520" y="3629160"/>
            <a:ext cx="0" cy="287280"/>
          </a:xfrm>
          <a:prstGeom prst="line">
            <a:avLst/>
          </a:prstGeom>
          <a:ln w="28440">
            <a:solidFill>
              <a:srgbClr val="FFFFFF"/>
            </a:solidFill>
            <a:miter/>
          </a:ln>
        </p:spPr>
        <p:style>
          <a:lnRef idx="0">
            <a:scrgbClr r="0" g="0" b="0"/>
          </a:lnRef>
          <a:fillRef idx="0">
            <a:scrgbClr r="0" g="0" b="0"/>
          </a:fillRef>
          <a:effectRef idx="0">
            <a:scrgbClr r="0" g="0" b="0"/>
          </a:effectRef>
          <a:fontRef idx="minor"/>
        </p:style>
      </p:sp>
      <p:sp>
        <p:nvSpPr>
          <p:cNvPr id="604" name="Line 51"/>
          <p:cNvSpPr/>
          <p:nvPr/>
        </p:nvSpPr>
        <p:spPr>
          <a:xfrm>
            <a:off x="5027760" y="3645000"/>
            <a:ext cx="0" cy="287280"/>
          </a:xfrm>
          <a:prstGeom prst="line">
            <a:avLst/>
          </a:prstGeom>
          <a:ln w="28440">
            <a:solidFill>
              <a:srgbClr val="FFFFFF"/>
            </a:solidFill>
            <a:miter/>
          </a:ln>
        </p:spPr>
        <p:style>
          <a:lnRef idx="0">
            <a:scrgbClr r="0" g="0" b="0"/>
          </a:lnRef>
          <a:fillRef idx="0">
            <a:scrgbClr r="0" g="0" b="0"/>
          </a:fillRef>
          <a:effectRef idx="0">
            <a:scrgbClr r="0" g="0" b="0"/>
          </a:effectRef>
          <a:fontRef idx="minor"/>
        </p:style>
      </p:sp>
      <p:sp>
        <p:nvSpPr>
          <p:cNvPr id="605" name="CustomShape 52"/>
          <p:cNvSpPr/>
          <p:nvPr/>
        </p:nvSpPr>
        <p:spPr>
          <a:xfrm>
            <a:off x="927000" y="84240"/>
            <a:ext cx="863424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66FFFF"/>
                </a:solidFill>
                <a:uFill>
                  <a:solidFill>
                    <a:srgbClr val="FFFFFF"/>
                  </a:solidFill>
                </a:uFill>
                <a:latin typeface="Arial"/>
                <a:ea typeface="Arial"/>
              </a:rPr>
              <a:t>Metabolismo e meccanismo d’azione del fluorouracile</a:t>
            </a:r>
            <a:endParaRPr lang="en-US" sz="2800" b="0" strike="noStrike" spc="-1">
              <a:solidFill>
                <a:srgbClr val="000000"/>
              </a:solidFill>
              <a:uFill>
                <a:solidFill>
                  <a:srgbClr val="FFFFFF"/>
                </a:solidFill>
              </a:uFill>
              <a:latin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CustomShape 1"/>
          <p:cNvSpPr/>
          <p:nvPr/>
        </p:nvSpPr>
        <p:spPr>
          <a:xfrm>
            <a:off x="5040360" y="3048120"/>
            <a:ext cx="183960" cy="769680"/>
          </a:xfrm>
          <a:prstGeom prst="rect">
            <a:avLst/>
          </a:prstGeom>
          <a:noFill/>
          <a:ln>
            <a:noFill/>
          </a:ln>
        </p:spPr>
        <p:style>
          <a:lnRef idx="0">
            <a:scrgbClr r="0" g="0" b="0"/>
          </a:lnRef>
          <a:fillRef idx="0">
            <a:scrgbClr r="0" g="0" b="0"/>
          </a:fillRef>
          <a:effectRef idx="0">
            <a:scrgbClr r="0" g="0" b="0"/>
          </a:effectRef>
          <a:fontRef idx="minor"/>
        </p:style>
      </p:sp>
      <p:pic>
        <p:nvPicPr>
          <p:cNvPr id="612" name="Object 2"/>
          <p:cNvPicPr/>
          <p:nvPr/>
        </p:nvPicPr>
        <p:blipFill>
          <a:blip r:embed="rId2" cstate="print"/>
          <a:stretch/>
        </p:blipFill>
        <p:spPr>
          <a:xfrm>
            <a:off x="1633680" y="920880"/>
            <a:ext cx="6622920" cy="2217600"/>
          </a:xfrm>
          <a:prstGeom prst="rect">
            <a:avLst/>
          </a:prstGeom>
          <a:ln>
            <a:noFill/>
          </a:ln>
        </p:spPr>
      </p:pic>
      <p:sp>
        <p:nvSpPr>
          <p:cNvPr id="614" name="CustomShape 3"/>
          <p:cNvSpPr/>
          <p:nvPr/>
        </p:nvSpPr>
        <p:spPr>
          <a:xfrm>
            <a:off x="822240" y="3701880"/>
            <a:ext cx="8683560" cy="22273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1" strike="noStrike" spc="-1">
                <a:solidFill>
                  <a:srgbClr val="FFFFFF"/>
                </a:solidFill>
                <a:uFill>
                  <a:solidFill>
                    <a:srgbClr val="FFFFFF"/>
                  </a:solidFill>
                </a:uFill>
                <a:latin typeface="Verdana"/>
                <a:ea typeface="Verdana"/>
              </a:rPr>
              <a:t>TOSSICITA</a:t>
            </a:r>
            <a:r>
              <a:rPr lang="it-IT" sz="1800" b="0" strike="noStrike" spc="-1">
                <a:solidFill>
                  <a:srgbClr val="FFFFFF"/>
                </a:solidFill>
                <a:uFill>
                  <a:solidFill>
                    <a:srgbClr val="FFFFFF"/>
                  </a:solidFill>
                </a:uFill>
                <a:latin typeface="Verdana"/>
                <a:ea typeface="Verdana"/>
              </a:rPr>
              <a:t>’</a:t>
            </a:r>
            <a:endParaRPr lang="en-US" sz="1800" b="0" strike="noStrike" spc="-1">
              <a:solidFill>
                <a:srgbClr val="000000"/>
              </a:solidFill>
              <a:uFill>
                <a:solidFill>
                  <a:srgbClr val="FFFFFF"/>
                </a:solidFill>
              </a:uFill>
              <a:latin typeface="Times New Roman"/>
            </a:endParaRPr>
          </a:p>
          <a:p>
            <a:pPr algn="ctr">
              <a:lnSpc>
                <a:spcPct val="100000"/>
              </a:lnSpc>
            </a:pPr>
            <a:r>
              <a:rPr lang="it-IT" sz="1400" b="0" strike="noStrike" spc="-1">
                <a:solidFill>
                  <a:srgbClr val="FFFFFF"/>
                </a:solidFill>
                <a:uFill>
                  <a:solidFill>
                    <a:srgbClr val="FFFFFF"/>
                  </a:solidFill>
                </a:uFill>
                <a:latin typeface="Verdana"/>
                <a:ea typeface="Verdana"/>
              </a:rPr>
              <a:t> </a:t>
            </a:r>
            <a:endParaRPr lang="en-US" sz="1400" b="0" strike="noStrike" spc="-1">
              <a:solidFill>
                <a:srgbClr val="000000"/>
              </a:solidFill>
              <a:uFill>
                <a:solidFill>
                  <a:srgbClr val="FFFFFF"/>
                </a:solidFill>
              </a:uFill>
              <a:latin typeface="Times New Roman"/>
            </a:endParaRPr>
          </a:p>
          <a:p>
            <a:pPr algn="ctr">
              <a:lnSpc>
                <a:spcPct val="100000"/>
              </a:lnSpc>
              <a:buClr>
                <a:srgbClr val="FFFFFF"/>
              </a:buClr>
              <a:buFont typeface="Arial"/>
              <a:buChar char="•"/>
            </a:pPr>
            <a:r>
              <a:rPr lang="it-IT" sz="1800" b="0" strike="noStrike" spc="-1">
                <a:solidFill>
                  <a:srgbClr val="FFFFFF"/>
                </a:solidFill>
                <a:uFill>
                  <a:solidFill>
                    <a:srgbClr val="FFFFFF"/>
                  </a:solidFill>
                </a:uFill>
                <a:latin typeface="Verdana"/>
                <a:ea typeface="Verdana"/>
              </a:rPr>
              <a:t> NAUSEA, anoressia</a:t>
            </a:r>
            <a:endParaRPr lang="en-US" sz="1800" b="0" strike="noStrike" spc="-1">
              <a:solidFill>
                <a:srgbClr val="000000"/>
              </a:solidFill>
              <a:uFill>
                <a:solidFill>
                  <a:srgbClr val="FFFFFF"/>
                </a:solidFill>
              </a:uFill>
              <a:latin typeface="Times New Roman"/>
            </a:endParaRPr>
          </a:p>
          <a:p>
            <a:pPr algn="ctr">
              <a:lnSpc>
                <a:spcPct val="100000"/>
              </a:lnSpc>
              <a:buClr>
                <a:srgbClr val="FFFFFF"/>
              </a:buClr>
              <a:buFont typeface="Arial"/>
              <a:buChar char="•"/>
            </a:pPr>
            <a:r>
              <a:rPr lang="it-IT" sz="1800" b="0" strike="noStrike" spc="-1">
                <a:solidFill>
                  <a:srgbClr val="FFFFFF"/>
                </a:solidFill>
                <a:uFill>
                  <a:solidFill>
                    <a:srgbClr val="FFFFFF"/>
                  </a:solidFill>
                </a:uFill>
                <a:latin typeface="Verdana"/>
                <a:ea typeface="Verdana"/>
              </a:rPr>
              <a:t>MUCOSITI  Stomatite, diarrea, ulcerazioni intestinali, shock, morte</a:t>
            </a:r>
            <a:endParaRPr lang="en-US" sz="1800" b="0" strike="noStrike" spc="-1">
              <a:solidFill>
                <a:srgbClr val="000000"/>
              </a:solidFill>
              <a:uFill>
                <a:solidFill>
                  <a:srgbClr val="FFFFFF"/>
                </a:solidFill>
              </a:uFill>
              <a:latin typeface="Times New Roman"/>
            </a:endParaRPr>
          </a:p>
          <a:p>
            <a:pPr algn="ctr">
              <a:lnSpc>
                <a:spcPct val="100000"/>
              </a:lnSpc>
              <a:buClr>
                <a:srgbClr val="FFFFFF"/>
              </a:buClr>
              <a:buFont typeface="Arial"/>
              <a:buChar char="•"/>
            </a:pPr>
            <a:r>
              <a:rPr lang="it-IT" sz="1800" b="0" strike="noStrike" spc="-1">
                <a:solidFill>
                  <a:srgbClr val="FFFFFF"/>
                </a:solidFill>
                <a:uFill>
                  <a:solidFill>
                    <a:srgbClr val="FFFFFF"/>
                  </a:solidFill>
                </a:uFill>
                <a:latin typeface="Verdana"/>
                <a:ea typeface="Verdana"/>
              </a:rPr>
              <a:t>MIELOSOPPRESSIONE    leucopenia, trombocitopenia</a:t>
            </a:r>
            <a:endParaRPr lang="en-US" sz="18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Verdana"/>
                <a:ea typeface="Verdana"/>
              </a:rPr>
              <a:t>Alopecia</a:t>
            </a:r>
            <a:endParaRPr lang="en-US" sz="1800" b="0" strike="noStrike" spc="-1">
              <a:solidFill>
                <a:srgbClr val="000000"/>
              </a:solidFill>
              <a:uFill>
                <a:solidFill>
                  <a:srgbClr val="FFFFFF"/>
                </a:solidFill>
              </a:uFill>
              <a:latin typeface="Times New Roman"/>
            </a:endParaRPr>
          </a:p>
          <a:p>
            <a:pPr algn="ctr">
              <a:lnSpc>
                <a:spcPct val="100000"/>
              </a:lnSpc>
              <a:buClr>
                <a:srgbClr val="FFFFFF"/>
              </a:buClr>
              <a:buFont typeface="Arial"/>
              <a:buChar char="•"/>
            </a:pPr>
            <a:r>
              <a:rPr lang="it-IT" sz="1800" b="0" strike="noStrike" spc="-1">
                <a:solidFill>
                  <a:srgbClr val="FFFFFF"/>
                </a:solidFill>
                <a:uFill>
                  <a:solidFill>
                    <a:srgbClr val="FFFFFF"/>
                  </a:solidFill>
                </a:uFill>
                <a:latin typeface="Verdana"/>
                <a:ea typeface="Verdana"/>
              </a:rPr>
              <a:t>TOSSICITÀ NEUROLOGICA  (sindrome cerebellare,  mielopatia)</a:t>
            </a:r>
            <a:endParaRPr lang="en-US" sz="1800" b="0" strike="noStrike" spc="-1">
              <a:solidFill>
                <a:srgbClr val="000000"/>
              </a:solidFill>
              <a:uFill>
                <a:solidFill>
                  <a:srgbClr val="FFFFFF"/>
                </a:solidFill>
              </a:uFill>
              <a:latin typeface="Times New Roman"/>
            </a:endParaRPr>
          </a:p>
          <a:p>
            <a:pPr algn="ctr">
              <a:lnSpc>
                <a:spcPct val="100000"/>
              </a:lnSpc>
              <a:buClr>
                <a:srgbClr val="FFFFFF"/>
              </a:buClr>
              <a:buFont typeface="Arial"/>
              <a:buChar char="•"/>
            </a:pPr>
            <a:r>
              <a:rPr lang="it-IT" sz="1800" b="0" strike="noStrike" spc="-1">
                <a:solidFill>
                  <a:srgbClr val="FFFFFF"/>
                </a:solidFill>
                <a:uFill>
                  <a:solidFill>
                    <a:srgbClr val="FFFFFF"/>
                  </a:solidFill>
                </a:uFill>
                <a:latin typeface="Verdana"/>
                <a:ea typeface="Verdana"/>
              </a:rPr>
              <a:t>TOSSICITÀ CARDIACA  (ischemia miocardica, dolore toracico)</a:t>
            </a:r>
            <a:endParaRPr lang="en-US" sz="1800" b="0" strike="noStrike" spc="-1">
              <a:solidFill>
                <a:srgbClr val="000000"/>
              </a:solidFill>
              <a:uFill>
                <a:solidFill>
                  <a:srgbClr val="FFFFFF"/>
                </a:solidFill>
              </a:uFill>
              <a:latin typeface="Times New Roman"/>
            </a:endParaRPr>
          </a:p>
        </p:txBody>
      </p:sp>
      <p:sp>
        <p:nvSpPr>
          <p:cNvPr id="615" name="CustomShape 4"/>
          <p:cNvSpPr/>
          <p:nvPr/>
        </p:nvSpPr>
        <p:spPr>
          <a:xfrm>
            <a:off x="3263400" y="115920"/>
            <a:ext cx="372996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FF"/>
                </a:solidFill>
                <a:uFill>
                  <a:solidFill>
                    <a:srgbClr val="FFFFFF"/>
                  </a:solidFill>
                </a:uFill>
                <a:latin typeface="Verdana"/>
                <a:ea typeface="Arial"/>
              </a:rPr>
              <a:t>5- FLUOROURACILE</a:t>
            </a:r>
            <a:endParaRPr lang="en-US" sz="2800" b="0" strike="noStrike" spc="-1">
              <a:solidFill>
                <a:srgbClr val="000000"/>
              </a:solidFill>
              <a:uFill>
                <a:solidFill>
                  <a:srgbClr val="FFFFFF"/>
                </a:solidFill>
              </a:uFill>
              <a:latin typeface="Times New Roman"/>
            </a:endParaRPr>
          </a:p>
        </p:txBody>
      </p:sp>
      <p:sp>
        <p:nvSpPr>
          <p:cNvPr id="616" name="Line 5"/>
          <p:cNvSpPr/>
          <p:nvPr/>
        </p:nvSpPr>
        <p:spPr>
          <a:xfrm>
            <a:off x="966960" y="69228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CustomShape 1"/>
          <p:cNvSpPr/>
          <p:nvPr/>
        </p:nvSpPr>
        <p:spPr>
          <a:xfrm>
            <a:off x="836640" y="2924280"/>
            <a:ext cx="4753080" cy="2952720"/>
          </a:xfrm>
          <a:prstGeom prst="rect">
            <a:avLst/>
          </a:prstGeom>
          <a:solidFill>
            <a:srgbClr val="FFFFFF"/>
          </a:solidFill>
          <a:ln w="25560">
            <a:solidFill>
              <a:srgbClr val="FFFFFF"/>
            </a:solidFill>
            <a:miter/>
          </a:ln>
        </p:spPr>
        <p:style>
          <a:lnRef idx="0">
            <a:scrgbClr r="0" g="0" b="0"/>
          </a:lnRef>
          <a:fillRef idx="0">
            <a:scrgbClr r="0" g="0" b="0"/>
          </a:fillRef>
          <a:effectRef idx="0">
            <a:scrgbClr r="0" g="0" b="0"/>
          </a:effectRef>
          <a:fontRef idx="minor"/>
        </p:style>
      </p:sp>
      <p:sp>
        <p:nvSpPr>
          <p:cNvPr id="618" name="TextShape 2"/>
          <p:cNvSpPr txBox="1"/>
          <p:nvPr/>
        </p:nvSpPr>
        <p:spPr>
          <a:xfrm>
            <a:off x="695160" y="115560"/>
            <a:ext cx="9134640" cy="865080"/>
          </a:xfrm>
          <a:prstGeom prst="rect">
            <a:avLst/>
          </a:prstGeom>
          <a:noFill/>
          <a:ln>
            <a:noFill/>
          </a:ln>
        </p:spPr>
        <p:txBody>
          <a:bodyPr anchor="ctr"/>
          <a:lstStyle/>
          <a:p>
            <a:pPr algn="ctr">
              <a:lnSpc>
                <a:spcPct val="100000"/>
              </a:lnSpc>
            </a:pPr>
            <a:r>
              <a:rPr lang="it-IT" sz="2800" b="0" strike="noStrike" spc="-1">
                <a:solidFill>
                  <a:srgbClr val="FFFF00"/>
                </a:solidFill>
                <a:uFill>
                  <a:solidFill>
                    <a:srgbClr val="FFFFFF"/>
                  </a:solidFill>
                </a:uFill>
                <a:latin typeface="Verdana"/>
              </a:rPr>
              <a:t>CHEMIOTERAPICI E CICLO CELLULARE</a:t>
            </a:r>
            <a:endParaRPr lang="en-US" sz="2800" b="0" strike="noStrike" spc="-1">
              <a:solidFill>
                <a:srgbClr val="000000"/>
              </a:solidFill>
              <a:uFill>
                <a:solidFill>
                  <a:srgbClr val="FFFFFF"/>
                </a:solidFill>
              </a:uFill>
              <a:latin typeface="Times New Roman"/>
            </a:endParaRPr>
          </a:p>
        </p:txBody>
      </p:sp>
      <p:sp>
        <p:nvSpPr>
          <p:cNvPr id="619" name="Line 3"/>
          <p:cNvSpPr/>
          <p:nvPr/>
        </p:nvSpPr>
        <p:spPr>
          <a:xfrm>
            <a:off x="1111320" y="1052640"/>
            <a:ext cx="8353440" cy="0"/>
          </a:xfrm>
          <a:prstGeom prst="line">
            <a:avLst/>
          </a:prstGeom>
          <a:ln w="9360">
            <a:solidFill>
              <a:srgbClr val="FFFF00"/>
            </a:solidFill>
            <a:miter/>
          </a:ln>
        </p:spPr>
        <p:style>
          <a:lnRef idx="0">
            <a:scrgbClr r="0" g="0" b="0"/>
          </a:lnRef>
          <a:fillRef idx="0">
            <a:scrgbClr r="0" g="0" b="0"/>
          </a:fillRef>
          <a:effectRef idx="0">
            <a:scrgbClr r="0" g="0" b="0"/>
          </a:effectRef>
          <a:fontRef idx="minor"/>
        </p:style>
      </p:sp>
      <p:pic>
        <p:nvPicPr>
          <p:cNvPr id="620" name="Picture 2"/>
          <p:cNvPicPr/>
          <p:nvPr/>
        </p:nvPicPr>
        <p:blipFill>
          <a:blip r:embed="rId2" cstate="print"/>
          <a:srcRect t="14236" b="33597"/>
          <a:stretch/>
        </p:blipFill>
        <p:spPr>
          <a:xfrm>
            <a:off x="836640" y="3789360"/>
            <a:ext cx="4753080" cy="1871640"/>
          </a:xfrm>
          <a:prstGeom prst="rect">
            <a:avLst/>
          </a:prstGeom>
          <a:ln>
            <a:noFill/>
          </a:ln>
        </p:spPr>
      </p:pic>
      <p:sp>
        <p:nvSpPr>
          <p:cNvPr id="621" name="CustomShape 4"/>
          <p:cNvSpPr/>
          <p:nvPr/>
        </p:nvSpPr>
        <p:spPr>
          <a:xfrm>
            <a:off x="463680" y="1558800"/>
            <a:ext cx="9432720" cy="642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0" strike="noStrike" spc="-1">
                <a:solidFill>
                  <a:srgbClr val="FFFFFF"/>
                </a:solidFill>
                <a:uFill>
                  <a:solidFill>
                    <a:srgbClr val="FFFFFF"/>
                  </a:solidFill>
                </a:uFill>
                <a:latin typeface="Verdana"/>
                <a:ea typeface="Arial"/>
              </a:rPr>
              <a:t>I farmaci che agiscono in modo specifico su una determinata fase vengono definiti “ciclo cellulare specifici” (CCS). </a:t>
            </a:r>
            <a:endParaRPr lang="en-US" sz="1800" b="0" strike="noStrike" spc="-1">
              <a:solidFill>
                <a:srgbClr val="000000"/>
              </a:solidFill>
              <a:uFill>
                <a:solidFill>
                  <a:srgbClr val="FFFFFF"/>
                </a:solidFill>
              </a:uFill>
              <a:latin typeface="Times New Roman"/>
            </a:endParaRPr>
          </a:p>
        </p:txBody>
      </p:sp>
      <p:pic>
        <p:nvPicPr>
          <p:cNvPr id="622" name="Picture 2" descr="http://4.bp.blogspot.com/--zB9GkQWRE8/UpxZohL6udI/AAAAAAAAAFM/qjacN3COv1w/s1600/nascita-di-nuove-cellule-la-mitosi-L-gd46gu.jpeg"/>
          <p:cNvPicPr/>
          <p:nvPr/>
        </p:nvPicPr>
        <p:blipFill>
          <a:blip r:embed="rId3" cstate="print"/>
          <a:stretch/>
        </p:blipFill>
        <p:spPr>
          <a:xfrm>
            <a:off x="5877000" y="2924280"/>
            <a:ext cx="3514680" cy="2952720"/>
          </a:xfrm>
          <a:prstGeom prst="rect">
            <a:avLst/>
          </a:prstGeom>
          <a:ln>
            <a:noFill/>
          </a:ln>
        </p:spPr>
      </p:pic>
      <p:sp>
        <p:nvSpPr>
          <p:cNvPr id="623" name="CustomShape 5"/>
          <p:cNvSpPr/>
          <p:nvPr/>
        </p:nvSpPr>
        <p:spPr>
          <a:xfrm>
            <a:off x="1645920" y="3213000"/>
            <a:ext cx="328500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strike="noStrike" spc="-1">
                <a:solidFill>
                  <a:srgbClr val="002060"/>
                </a:solidFill>
                <a:uFill>
                  <a:solidFill>
                    <a:srgbClr val="FFFFFF"/>
                  </a:solidFill>
                </a:uFill>
                <a:latin typeface="Verdana"/>
              </a:rPr>
              <a:t>CICLO CELLULARE</a:t>
            </a:r>
            <a:endParaRPr lang="en-US" sz="2400" b="0" strike="noStrike" spc="-1">
              <a:solidFill>
                <a:srgbClr val="000000"/>
              </a:solidFill>
              <a:uFill>
                <a:solidFill>
                  <a:srgbClr val="FFFFFF"/>
                </a:solidFill>
              </a:uFill>
              <a:latin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 name="Picture 4" descr="http://www.lescienze.it/images/2012/02/13/164740113-5f36878b-15df-42b0-b39c-3100b734bbaa.jpg"/>
          <p:cNvPicPr/>
          <p:nvPr/>
        </p:nvPicPr>
        <p:blipFill>
          <a:blip r:embed="rId2" cstate="print"/>
          <a:stretch/>
        </p:blipFill>
        <p:spPr>
          <a:xfrm>
            <a:off x="1903320" y="920880"/>
            <a:ext cx="6840720" cy="5414760"/>
          </a:xfrm>
          <a:prstGeom prst="rect">
            <a:avLst/>
          </a:prstGeom>
          <a:ln>
            <a:noFill/>
          </a:ln>
        </p:spPr>
      </p:pic>
      <p:sp>
        <p:nvSpPr>
          <p:cNvPr id="625" name="CustomShape 1"/>
          <p:cNvSpPr/>
          <p:nvPr/>
        </p:nvSpPr>
        <p:spPr>
          <a:xfrm>
            <a:off x="2179080" y="189000"/>
            <a:ext cx="6253920" cy="581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0" strike="noStrike" spc="-1">
                <a:solidFill>
                  <a:srgbClr val="FFFFFF"/>
                </a:solidFill>
                <a:uFill>
                  <a:solidFill>
                    <a:srgbClr val="FFFFFF"/>
                  </a:solidFill>
                </a:uFill>
                <a:latin typeface="Verdana"/>
                <a:ea typeface="Arial"/>
              </a:rPr>
              <a:t>INIBITORI DEI MICROTUBULI</a:t>
            </a:r>
            <a:endParaRPr lang="en-US" sz="3200" b="0" strike="noStrike" spc="-1">
              <a:solidFill>
                <a:srgbClr val="000000"/>
              </a:solidFill>
              <a:uFill>
                <a:solidFill>
                  <a:srgbClr val="FFFFFF"/>
                </a:solidFill>
              </a:uFill>
              <a:latin typeface="Times New Roman"/>
            </a:endParaRPr>
          </a:p>
        </p:txBody>
      </p:sp>
      <p:sp>
        <p:nvSpPr>
          <p:cNvPr id="626" name="CustomShape 2"/>
          <p:cNvSpPr/>
          <p:nvPr/>
        </p:nvSpPr>
        <p:spPr>
          <a:xfrm>
            <a:off x="774720" y="981000"/>
            <a:ext cx="8905680" cy="271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spcBef>
                <a:spcPts val="1247"/>
              </a:spcBef>
            </a:pPr>
            <a:endParaRPr lang="en-US" sz="2400" b="0" strike="noStrike" spc="-1">
              <a:solidFill>
                <a:srgbClr val="000000"/>
              </a:solidFill>
              <a:uFill>
                <a:solidFill>
                  <a:srgbClr val="FFFFFF"/>
                </a:solidFill>
              </a:uFill>
              <a:latin typeface="Times New Roman"/>
            </a:endParaRPr>
          </a:p>
          <a:p>
            <a:pPr algn="ctr">
              <a:lnSpc>
                <a:spcPct val="100000"/>
              </a:lnSpc>
              <a:spcBef>
                <a:spcPts val="1247"/>
              </a:spcBef>
              <a:buClr>
                <a:srgbClr val="FFFF99"/>
              </a:buClr>
              <a:buFont typeface="Arial"/>
              <a:buChar char="•"/>
            </a:pPr>
            <a:r>
              <a:rPr lang="it-IT" sz="2000" b="1" i="1" strike="noStrike" spc="-1">
                <a:solidFill>
                  <a:srgbClr val="FFFF99"/>
                </a:solidFill>
                <a:uFill>
                  <a:solidFill>
                    <a:srgbClr val="FFFFFF"/>
                  </a:solidFill>
                </a:uFill>
                <a:latin typeface="Arial"/>
                <a:ea typeface="Times New Roman"/>
              </a:rPr>
              <a:t> INIBITORI DELLA POLIMERIZZAZIONE</a:t>
            </a:r>
            <a:endParaRPr lang="en-US" sz="2000" b="0" strike="noStrike" spc="-1">
              <a:solidFill>
                <a:srgbClr val="000000"/>
              </a:solidFill>
              <a:uFill>
                <a:solidFill>
                  <a:srgbClr val="FFFFFF"/>
                </a:solidFill>
              </a:uFill>
              <a:latin typeface="Times New Roman"/>
            </a:endParaRPr>
          </a:p>
          <a:p>
            <a:pPr algn="ctr">
              <a:lnSpc>
                <a:spcPct val="100000"/>
              </a:lnSpc>
              <a:spcBef>
                <a:spcPts val="1247"/>
              </a:spcBef>
            </a:pPr>
            <a:r>
              <a:rPr lang="it-IT" sz="2000" b="0" strike="noStrike" spc="-1">
                <a:solidFill>
                  <a:srgbClr val="FFFF99"/>
                </a:solidFill>
                <a:uFill>
                  <a:solidFill>
                    <a:srgbClr val="FFFFFF"/>
                  </a:solidFill>
                </a:uFill>
                <a:latin typeface="Arial"/>
                <a:ea typeface="Times New Roman"/>
              </a:rPr>
              <a:t>ALCALOIDI DELLA VINCA   COLCHICINA   GRISEOFULVINA</a:t>
            </a:r>
            <a:endParaRPr lang="en-US" sz="2000" b="0" strike="noStrike" spc="-1">
              <a:solidFill>
                <a:srgbClr val="000000"/>
              </a:solidFill>
              <a:uFill>
                <a:solidFill>
                  <a:srgbClr val="FFFFFF"/>
                </a:solidFill>
              </a:uFill>
              <a:latin typeface="Times New Roman"/>
            </a:endParaRPr>
          </a:p>
          <a:p>
            <a:pPr algn="ctr">
              <a:lnSpc>
                <a:spcPct val="100000"/>
              </a:lnSpc>
              <a:spcBef>
                <a:spcPts val="1247"/>
              </a:spcBef>
            </a:pPr>
            <a:endParaRPr lang="en-US" sz="2000" b="0" strike="noStrike" spc="-1">
              <a:solidFill>
                <a:srgbClr val="000000"/>
              </a:solidFill>
              <a:uFill>
                <a:solidFill>
                  <a:srgbClr val="FFFFFF"/>
                </a:solidFill>
              </a:uFill>
              <a:latin typeface="Times New Roman"/>
            </a:endParaRPr>
          </a:p>
          <a:p>
            <a:pPr algn="ctr">
              <a:lnSpc>
                <a:spcPct val="100000"/>
              </a:lnSpc>
              <a:spcBef>
                <a:spcPts val="1247"/>
              </a:spcBef>
              <a:buClr>
                <a:srgbClr val="FFC000"/>
              </a:buClr>
              <a:buFont typeface="Arial"/>
              <a:buChar char="•"/>
            </a:pPr>
            <a:r>
              <a:rPr lang="it-IT" sz="2000" b="1" i="1" strike="noStrike" spc="-1">
                <a:solidFill>
                  <a:srgbClr val="FFC000"/>
                </a:solidFill>
                <a:uFill>
                  <a:solidFill>
                    <a:srgbClr val="FFFFFF"/>
                  </a:solidFill>
                </a:uFill>
                <a:latin typeface="Arial"/>
                <a:ea typeface="Times New Roman"/>
              </a:rPr>
              <a:t> INIBITORI DELLA DEPOLIMERIZZAZIONE</a:t>
            </a:r>
            <a:endParaRPr lang="en-US" sz="2000" b="0" strike="noStrike" spc="-1">
              <a:solidFill>
                <a:srgbClr val="000000"/>
              </a:solidFill>
              <a:uFill>
                <a:solidFill>
                  <a:srgbClr val="FFFFFF"/>
                </a:solidFill>
              </a:uFill>
              <a:latin typeface="Times New Roman"/>
            </a:endParaRPr>
          </a:p>
          <a:p>
            <a:pPr algn="ctr">
              <a:lnSpc>
                <a:spcPct val="100000"/>
              </a:lnSpc>
              <a:spcBef>
                <a:spcPts val="1247"/>
              </a:spcBef>
            </a:pPr>
            <a:r>
              <a:rPr lang="it-IT" sz="2000" b="0" strike="noStrike" spc="-1">
                <a:solidFill>
                  <a:srgbClr val="FFC000"/>
                </a:solidFill>
                <a:uFill>
                  <a:solidFill>
                    <a:srgbClr val="FFFFFF"/>
                  </a:solidFill>
                </a:uFill>
                <a:latin typeface="Arial"/>
                <a:ea typeface="Times New Roman"/>
              </a:rPr>
              <a:t> TASSANI (PACLITAXEL, DOCETAXEL) EPOTILONI</a:t>
            </a:r>
            <a:endParaRPr lang="en-US" sz="2000" b="0" strike="noStrike" spc="-1">
              <a:solidFill>
                <a:srgbClr val="000000"/>
              </a:solidFill>
              <a:uFill>
                <a:solidFill>
                  <a:srgbClr val="FFFFFF"/>
                </a:solidFill>
              </a:uFill>
              <a:latin typeface="Times New Roman"/>
            </a:endParaRPr>
          </a:p>
        </p:txBody>
      </p:sp>
      <p:sp>
        <p:nvSpPr>
          <p:cNvPr id="627" name="Line 3"/>
          <p:cNvSpPr/>
          <p:nvPr/>
        </p:nvSpPr>
        <p:spPr>
          <a:xfrm>
            <a:off x="966960" y="83664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3314" name="Picture 5" descr="cancer2"/>
          <p:cNvPicPr>
            <a:picLocks noChangeAspect="1" noChangeArrowheads="1"/>
          </p:cNvPicPr>
          <p:nvPr/>
        </p:nvPicPr>
        <p:blipFill>
          <a:blip r:embed="rId3" cstate="print"/>
          <a:srcRect l="3227" t="5399" r="48981" b="45685"/>
          <a:stretch>
            <a:fillRect/>
          </a:stretch>
        </p:blipFill>
        <p:spPr bwMode="auto">
          <a:xfrm>
            <a:off x="175742" y="1484784"/>
            <a:ext cx="5212350" cy="5028411"/>
          </a:xfrm>
          <a:prstGeom prst="rect">
            <a:avLst/>
          </a:prstGeom>
          <a:noFill/>
          <a:ln w="9525">
            <a:noFill/>
            <a:miter lim="800000"/>
            <a:headEnd/>
            <a:tailEnd/>
          </a:ln>
        </p:spPr>
      </p:pic>
      <p:sp>
        <p:nvSpPr>
          <p:cNvPr id="3" name="Text Box 3"/>
          <p:cNvSpPr txBox="1">
            <a:spLocks noChangeArrowheads="1"/>
          </p:cNvSpPr>
          <p:nvPr/>
        </p:nvSpPr>
        <p:spPr bwMode="auto">
          <a:xfrm>
            <a:off x="319758" y="0"/>
            <a:ext cx="9641979" cy="1384995"/>
          </a:xfrm>
          <a:prstGeom prst="rect">
            <a:avLst/>
          </a:prstGeom>
          <a:solidFill>
            <a:schemeClr val="bg1"/>
          </a:solidFill>
          <a:ln w="9525">
            <a:noFill/>
            <a:miter lim="800000"/>
            <a:headEnd/>
            <a:tailEnd/>
          </a:ln>
        </p:spPr>
        <p:txBody>
          <a:bodyPr>
            <a:spAutoFit/>
          </a:bodyPr>
          <a:lstStyle/>
          <a:p>
            <a:pPr marL="450850" indent="-450850">
              <a:buFont typeface="Wingdings" pitchFamily="2" charset="2"/>
              <a:buChar char="ü"/>
            </a:pPr>
            <a:r>
              <a:rPr lang="it-IT" dirty="0">
                <a:solidFill>
                  <a:schemeClr val="hlink"/>
                </a:solidFill>
              </a:rPr>
              <a:t>I farmaci uccidono una frazione costante, non un numero costante, di </a:t>
            </a:r>
            <a:r>
              <a:rPr lang="it-IT" dirty="0" smtClean="0">
                <a:solidFill>
                  <a:schemeClr val="hlink"/>
                </a:solidFill>
              </a:rPr>
              <a:t>cellule</a:t>
            </a:r>
            <a:endParaRPr lang="it-IT" dirty="0">
              <a:solidFill>
                <a:schemeClr val="hlink"/>
              </a:solidFill>
            </a:endParaRPr>
          </a:p>
          <a:p>
            <a:pPr marL="450850" indent="-450850">
              <a:buFont typeface="Wingdings" pitchFamily="2" charset="2"/>
              <a:buChar char="ü"/>
            </a:pPr>
            <a:r>
              <a:rPr lang="it-IT" dirty="0">
                <a:solidFill>
                  <a:schemeClr val="hlink"/>
                </a:solidFill>
              </a:rPr>
              <a:t>La citotossicità è proporzionale all’esposizione totale al </a:t>
            </a:r>
            <a:r>
              <a:rPr lang="it-IT" dirty="0" smtClean="0">
                <a:solidFill>
                  <a:schemeClr val="hlink"/>
                </a:solidFill>
              </a:rPr>
              <a:t>farmaco</a:t>
            </a:r>
            <a:endParaRPr lang="it-IT" sz="2400" dirty="0">
              <a:solidFill>
                <a:schemeClr val="hlink"/>
              </a:solidFill>
            </a:endParaRPr>
          </a:p>
          <a:p>
            <a:pPr marL="450850" indent="-450850">
              <a:buFont typeface="Wingdings" pitchFamily="2" charset="2"/>
              <a:buChar char="ü"/>
            </a:pPr>
            <a:r>
              <a:rPr lang="it-IT" sz="2400" dirty="0">
                <a:solidFill>
                  <a:srgbClr val="FF3300"/>
                </a:solidFill>
              </a:rPr>
              <a:t>Le cellule possono manifestare diversa vulnerabilità ai farmaci citotossici a seconda della fase del ciclo cellulare</a:t>
            </a:r>
          </a:p>
        </p:txBody>
      </p:sp>
      <p:pic>
        <p:nvPicPr>
          <p:cNvPr id="4" name="Picture 2" descr="intro3"/>
          <p:cNvPicPr>
            <a:picLocks noChangeAspect="1" noChangeArrowheads="1"/>
          </p:cNvPicPr>
          <p:nvPr/>
        </p:nvPicPr>
        <p:blipFill>
          <a:blip r:embed="rId4" cstate="print"/>
          <a:srcRect r="53871" b="4989"/>
          <a:stretch>
            <a:fillRect/>
          </a:stretch>
        </p:blipFill>
        <p:spPr bwMode="auto">
          <a:xfrm>
            <a:off x="5504334" y="1412776"/>
            <a:ext cx="4497685" cy="51416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ustomShape 1"/>
          <p:cNvSpPr/>
          <p:nvPr/>
        </p:nvSpPr>
        <p:spPr>
          <a:xfrm>
            <a:off x="3786480" y="189000"/>
            <a:ext cx="247572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FF"/>
                </a:solidFill>
                <a:uFill>
                  <a:solidFill>
                    <a:srgbClr val="FFFFFF"/>
                  </a:solidFill>
                </a:uFill>
                <a:latin typeface="Verdana"/>
                <a:ea typeface="Arial"/>
              </a:rPr>
              <a:t>COLCHICINA</a:t>
            </a:r>
            <a:endParaRPr lang="en-US" sz="2800" b="0" strike="noStrike" spc="-1">
              <a:solidFill>
                <a:srgbClr val="000000"/>
              </a:solidFill>
              <a:uFill>
                <a:solidFill>
                  <a:srgbClr val="FFFFFF"/>
                </a:solidFill>
              </a:uFill>
              <a:latin typeface="Times New Roman"/>
            </a:endParaRPr>
          </a:p>
        </p:txBody>
      </p:sp>
      <p:sp>
        <p:nvSpPr>
          <p:cNvPr id="629" name="Line 2"/>
          <p:cNvSpPr/>
          <p:nvPr/>
        </p:nvSpPr>
        <p:spPr>
          <a:xfrm>
            <a:off x="966960" y="83664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pic>
        <p:nvPicPr>
          <p:cNvPr id="630" name="Picture 23" descr="microtubuli6"/>
          <p:cNvPicPr/>
          <p:nvPr/>
        </p:nvPicPr>
        <p:blipFill>
          <a:blip r:embed="rId2" cstate="print"/>
          <a:srcRect l="27994" t="7075" r="34369" b="16541"/>
          <a:stretch/>
        </p:blipFill>
        <p:spPr>
          <a:xfrm>
            <a:off x="7088040" y="1197000"/>
            <a:ext cx="2260800" cy="3998880"/>
          </a:xfrm>
          <a:prstGeom prst="rect">
            <a:avLst/>
          </a:prstGeom>
          <a:ln>
            <a:noFill/>
          </a:ln>
        </p:spPr>
      </p:pic>
      <p:pic>
        <p:nvPicPr>
          <p:cNvPr id="631" name="Picture 3"/>
          <p:cNvPicPr/>
          <p:nvPr/>
        </p:nvPicPr>
        <p:blipFill>
          <a:blip r:embed="rId3" cstate="print"/>
          <a:stretch/>
        </p:blipFill>
        <p:spPr>
          <a:xfrm>
            <a:off x="966960" y="1197000"/>
            <a:ext cx="5665680" cy="2160720"/>
          </a:xfrm>
          <a:prstGeom prst="rect">
            <a:avLst/>
          </a:prstGeom>
          <a:ln>
            <a:noFill/>
          </a:ln>
        </p:spPr>
      </p:pic>
      <p:pic>
        <p:nvPicPr>
          <p:cNvPr id="632" name="Picture 9" descr="Description de cette image, également commentée ci-après"/>
          <p:cNvPicPr/>
          <p:nvPr/>
        </p:nvPicPr>
        <p:blipFill>
          <a:blip r:embed="rId4" cstate="print"/>
          <a:stretch/>
        </p:blipFill>
        <p:spPr>
          <a:xfrm>
            <a:off x="1039680" y="3645000"/>
            <a:ext cx="2762280" cy="2914560"/>
          </a:xfrm>
          <a:prstGeom prst="rect">
            <a:avLst/>
          </a:prstGeom>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CustomShape 1"/>
          <p:cNvSpPr/>
          <p:nvPr/>
        </p:nvSpPr>
        <p:spPr>
          <a:xfrm>
            <a:off x="3025800" y="189000"/>
            <a:ext cx="440064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FF"/>
                </a:solidFill>
                <a:uFill>
                  <a:solidFill>
                    <a:srgbClr val="FFFFFF"/>
                  </a:solidFill>
                </a:uFill>
                <a:latin typeface="Verdana"/>
                <a:ea typeface="Arial"/>
              </a:rPr>
              <a:t>ALCALOIDI della VINCA</a:t>
            </a:r>
            <a:endParaRPr lang="en-US" sz="2800" b="0" strike="noStrike" spc="-1">
              <a:solidFill>
                <a:srgbClr val="000000"/>
              </a:solidFill>
              <a:uFill>
                <a:solidFill>
                  <a:srgbClr val="FFFFFF"/>
                </a:solidFill>
              </a:uFill>
              <a:latin typeface="Times New Roman"/>
            </a:endParaRPr>
          </a:p>
        </p:txBody>
      </p:sp>
      <p:sp>
        <p:nvSpPr>
          <p:cNvPr id="634" name="Line 2"/>
          <p:cNvSpPr/>
          <p:nvPr/>
        </p:nvSpPr>
        <p:spPr>
          <a:xfrm>
            <a:off x="966960" y="83664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635" name="CustomShape 3"/>
          <p:cNvSpPr/>
          <p:nvPr/>
        </p:nvSpPr>
        <p:spPr>
          <a:xfrm>
            <a:off x="390600" y="5181480"/>
            <a:ext cx="9505800" cy="1404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0" strike="noStrike" spc="-1">
                <a:solidFill>
                  <a:srgbClr val="FFFFFF"/>
                </a:solidFill>
                <a:uFill>
                  <a:solidFill>
                    <a:srgbClr val="FFFFFF"/>
                  </a:solidFill>
                </a:uFill>
                <a:latin typeface="Verdana"/>
                <a:ea typeface="Arial"/>
              </a:rPr>
              <a:t>MECCANISMO D’AZIONE</a:t>
            </a:r>
            <a:endParaRPr lang="en-US" sz="2400" b="0" strike="noStrike" spc="-1">
              <a:solidFill>
                <a:srgbClr val="000000"/>
              </a:solidFill>
              <a:uFill>
                <a:solidFill>
                  <a:srgbClr val="FFFFFF"/>
                </a:solidFill>
              </a:uFill>
              <a:latin typeface="Times New Roman"/>
            </a:endParaRPr>
          </a:p>
          <a:p>
            <a:pPr algn="ctr">
              <a:lnSpc>
                <a:spcPct val="100000"/>
              </a:lnSpc>
            </a:pPr>
            <a:endParaRPr lang="en-US" sz="24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Verdana"/>
                <a:ea typeface="Arial"/>
              </a:rPr>
              <a:t>Bloccano la mitosi con arresto in metafase. Si legano direttamente alla tubulina e causano depolimerizzazione del fuso mitotico.</a:t>
            </a:r>
            <a:endParaRPr lang="en-US" sz="18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Verdana"/>
                <a:ea typeface="Arial"/>
              </a:rPr>
              <a:t>L’impossibilità a segregare correttamente i cromosomi comporta morte cellulare</a:t>
            </a:r>
            <a:endParaRPr lang="en-US" sz="1800" b="0" strike="noStrike" spc="-1">
              <a:solidFill>
                <a:srgbClr val="000000"/>
              </a:solidFill>
              <a:uFill>
                <a:solidFill>
                  <a:srgbClr val="FFFFFF"/>
                </a:solidFill>
              </a:uFill>
              <a:latin typeface="Times New Roman"/>
            </a:endParaRPr>
          </a:p>
        </p:txBody>
      </p:sp>
      <p:pic>
        <p:nvPicPr>
          <p:cNvPr id="636" name="Picture 14" descr="microtubuli6"/>
          <p:cNvPicPr/>
          <p:nvPr/>
        </p:nvPicPr>
        <p:blipFill>
          <a:blip r:embed="rId2" cstate="print"/>
          <a:srcRect t="5984" r="71276" b="18211"/>
          <a:stretch/>
        </p:blipFill>
        <p:spPr>
          <a:xfrm>
            <a:off x="679320" y="1268280"/>
            <a:ext cx="1597320" cy="3672000"/>
          </a:xfrm>
          <a:prstGeom prst="rect">
            <a:avLst/>
          </a:prstGeom>
          <a:ln>
            <a:noFill/>
          </a:ln>
        </p:spPr>
      </p:pic>
      <p:pic>
        <p:nvPicPr>
          <p:cNvPr id="637" name="Picture 3"/>
          <p:cNvPicPr/>
          <p:nvPr/>
        </p:nvPicPr>
        <p:blipFill>
          <a:blip r:embed="rId3" cstate="print"/>
          <a:stretch/>
        </p:blipFill>
        <p:spPr>
          <a:xfrm>
            <a:off x="2622600" y="1268280"/>
            <a:ext cx="6265800" cy="3673440"/>
          </a:xfrm>
          <a:prstGeom prst="rect">
            <a:avLst/>
          </a:prstGeom>
          <a:ln>
            <a:noFill/>
          </a:ln>
        </p:spPr>
      </p:pic>
      <p:pic>
        <p:nvPicPr>
          <p:cNvPr id="638" name="Picture 4" descr="http://1.bp.blogspot.com/-IPMUY5y024o/T2oxjAJIc4I/AAAAAAAAF5g/g5vtxDPalwA/s640/pervinca.jpg"/>
          <p:cNvPicPr/>
          <p:nvPr/>
        </p:nvPicPr>
        <p:blipFill>
          <a:blip r:embed="rId4" cstate="print"/>
          <a:stretch/>
        </p:blipFill>
        <p:spPr>
          <a:xfrm>
            <a:off x="8238960" y="189000"/>
            <a:ext cx="1808280" cy="1733400"/>
          </a:xfrm>
          <a:prstGeom prst="rect">
            <a:avLst/>
          </a:prstGeom>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CustomShape 1"/>
          <p:cNvSpPr/>
          <p:nvPr/>
        </p:nvSpPr>
        <p:spPr>
          <a:xfrm>
            <a:off x="750960" y="4869000"/>
            <a:ext cx="8929440" cy="1439640"/>
          </a:xfrm>
          <a:prstGeom prst="rect">
            <a:avLst/>
          </a:prstGeom>
          <a:solidFill>
            <a:srgbClr val="FFFF00"/>
          </a:solidFill>
          <a:ln w="25560">
            <a:solidFill>
              <a:srgbClr val="FFFFFF"/>
            </a:solidFill>
            <a:miter/>
          </a:ln>
        </p:spPr>
        <p:style>
          <a:lnRef idx="0">
            <a:scrgbClr r="0" g="0" b="0"/>
          </a:lnRef>
          <a:fillRef idx="0">
            <a:scrgbClr r="0" g="0" b="0"/>
          </a:fillRef>
          <a:effectRef idx="0">
            <a:scrgbClr r="0" g="0" b="0"/>
          </a:effectRef>
          <a:fontRef idx="minor"/>
        </p:style>
      </p:sp>
      <p:sp>
        <p:nvSpPr>
          <p:cNvPr id="640" name="CustomShape 2"/>
          <p:cNvSpPr/>
          <p:nvPr/>
        </p:nvSpPr>
        <p:spPr>
          <a:xfrm>
            <a:off x="3025800" y="189000"/>
            <a:ext cx="440064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FF"/>
                </a:solidFill>
                <a:uFill>
                  <a:solidFill>
                    <a:srgbClr val="FFFFFF"/>
                  </a:solidFill>
                </a:uFill>
                <a:latin typeface="Verdana"/>
                <a:ea typeface="Arial"/>
              </a:rPr>
              <a:t>ALCALOIDI della VINCA</a:t>
            </a:r>
            <a:endParaRPr lang="en-US" sz="2800" b="0" strike="noStrike" spc="-1">
              <a:solidFill>
                <a:srgbClr val="000000"/>
              </a:solidFill>
              <a:uFill>
                <a:solidFill>
                  <a:srgbClr val="FFFFFF"/>
                </a:solidFill>
              </a:uFill>
              <a:latin typeface="Times New Roman"/>
            </a:endParaRPr>
          </a:p>
        </p:txBody>
      </p:sp>
      <p:sp>
        <p:nvSpPr>
          <p:cNvPr id="641" name="Line 3"/>
          <p:cNvSpPr/>
          <p:nvPr/>
        </p:nvSpPr>
        <p:spPr>
          <a:xfrm>
            <a:off x="966960" y="83664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642" name="CustomShape 4"/>
          <p:cNvSpPr/>
          <p:nvPr/>
        </p:nvSpPr>
        <p:spPr>
          <a:xfrm>
            <a:off x="390600" y="1052640"/>
            <a:ext cx="9505800" cy="82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0" strike="noStrike" spc="-1">
                <a:solidFill>
                  <a:srgbClr val="FFFFFF"/>
                </a:solidFill>
                <a:uFill>
                  <a:solidFill>
                    <a:srgbClr val="FFFFFF"/>
                  </a:solidFill>
                </a:uFill>
                <a:latin typeface="Verdana"/>
                <a:ea typeface="Arial"/>
              </a:rPr>
              <a:t>TOSSICITA’</a:t>
            </a:r>
            <a:endParaRPr lang="en-US" sz="2400" b="0" strike="noStrike" spc="-1">
              <a:solidFill>
                <a:srgbClr val="000000"/>
              </a:solidFill>
              <a:uFill>
                <a:solidFill>
                  <a:srgbClr val="FFFFFF"/>
                </a:solidFill>
              </a:uFill>
              <a:latin typeface="Times New Roman"/>
            </a:endParaRPr>
          </a:p>
          <a:p>
            <a:pPr algn="ctr">
              <a:lnSpc>
                <a:spcPct val="100000"/>
              </a:lnSpc>
            </a:pPr>
            <a:endParaRPr lang="en-US" sz="2400" b="0" strike="noStrike" spc="-1">
              <a:solidFill>
                <a:srgbClr val="000000"/>
              </a:solidFill>
              <a:uFill>
                <a:solidFill>
                  <a:srgbClr val="FFFFFF"/>
                </a:solidFill>
              </a:uFill>
              <a:latin typeface="Times New Roman"/>
            </a:endParaRPr>
          </a:p>
        </p:txBody>
      </p:sp>
      <p:sp>
        <p:nvSpPr>
          <p:cNvPr id="643" name="CustomShape 5"/>
          <p:cNvSpPr/>
          <p:nvPr/>
        </p:nvSpPr>
        <p:spPr>
          <a:xfrm>
            <a:off x="750960" y="1916280"/>
            <a:ext cx="8929440" cy="4673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b="0" strike="noStrike" spc="-1">
                <a:solidFill>
                  <a:srgbClr val="FFFFFF"/>
                </a:solidFill>
                <a:uFill>
                  <a:solidFill>
                    <a:srgbClr val="FFFFFF"/>
                  </a:solidFill>
                </a:uFill>
                <a:latin typeface="Verdana"/>
                <a:ea typeface="Verdana"/>
              </a:rPr>
              <a:t>In aggiunta al ruolo chiave nella formazione del fuso mitotico, i microtubuli sono coinvolti in funzioni cellulari quali:</a:t>
            </a:r>
            <a:endParaRPr lang="en-US" sz="2000" b="0" strike="noStrike" spc="-1">
              <a:solidFill>
                <a:srgbClr val="000000"/>
              </a:solidFill>
              <a:uFill>
                <a:solidFill>
                  <a:srgbClr val="FFFFFF"/>
                </a:solidFill>
              </a:uFill>
              <a:latin typeface="Times New Roman"/>
            </a:endParaRPr>
          </a:p>
          <a:p>
            <a:pPr>
              <a:lnSpc>
                <a:spcPct val="100000"/>
              </a:lnSpc>
              <a:buClr>
                <a:srgbClr val="FFFFFF"/>
              </a:buClr>
              <a:buFont typeface="Verdana"/>
              <a:buChar char="-"/>
            </a:pPr>
            <a:r>
              <a:rPr lang="it-IT" sz="2000" b="0" strike="noStrike" spc="-1">
                <a:solidFill>
                  <a:srgbClr val="FFFFFF"/>
                </a:solidFill>
                <a:uFill>
                  <a:solidFill>
                    <a:srgbClr val="FFFFFF"/>
                  </a:solidFill>
                </a:uFill>
                <a:latin typeface="Verdana"/>
                <a:ea typeface="Verdana"/>
              </a:rPr>
              <a:t> Movimento</a:t>
            </a:r>
            <a:endParaRPr lang="en-US" sz="2000" b="0" strike="noStrike" spc="-1">
              <a:solidFill>
                <a:srgbClr val="000000"/>
              </a:solidFill>
              <a:uFill>
                <a:solidFill>
                  <a:srgbClr val="FFFFFF"/>
                </a:solidFill>
              </a:uFill>
              <a:latin typeface="Times New Roman"/>
            </a:endParaRPr>
          </a:p>
          <a:p>
            <a:pPr>
              <a:lnSpc>
                <a:spcPct val="100000"/>
              </a:lnSpc>
              <a:buClr>
                <a:srgbClr val="FFFFFF"/>
              </a:buClr>
              <a:buFont typeface="Verdana"/>
              <a:buChar char="-"/>
            </a:pPr>
            <a:r>
              <a:rPr lang="it-IT" sz="2000" b="0" strike="noStrike" spc="-1">
                <a:solidFill>
                  <a:srgbClr val="FFFFFF"/>
                </a:solidFill>
                <a:uFill>
                  <a:solidFill>
                    <a:srgbClr val="FFFFFF"/>
                  </a:solidFill>
                </a:uFill>
                <a:latin typeface="Verdana"/>
                <a:ea typeface="Verdana"/>
              </a:rPr>
              <a:t> Fagocitosi</a:t>
            </a:r>
            <a:endParaRPr lang="en-US" sz="2000" b="0" strike="noStrike" spc="-1">
              <a:solidFill>
                <a:srgbClr val="000000"/>
              </a:solidFill>
              <a:uFill>
                <a:solidFill>
                  <a:srgbClr val="FFFFFF"/>
                </a:solidFill>
              </a:uFill>
              <a:latin typeface="Times New Roman"/>
            </a:endParaRPr>
          </a:p>
          <a:p>
            <a:pPr>
              <a:lnSpc>
                <a:spcPct val="100000"/>
              </a:lnSpc>
              <a:buClr>
                <a:srgbClr val="FFFFFF"/>
              </a:buClr>
              <a:buFont typeface="Verdana"/>
              <a:buChar char="-"/>
            </a:pPr>
            <a:r>
              <a:rPr lang="it-IT" sz="2000" b="0" strike="noStrike" spc="-1">
                <a:solidFill>
                  <a:srgbClr val="FFFFFF"/>
                </a:solidFill>
                <a:uFill>
                  <a:solidFill>
                    <a:srgbClr val="FFFFFF"/>
                  </a:solidFill>
                </a:uFill>
                <a:latin typeface="Verdana"/>
                <a:ea typeface="Verdana"/>
              </a:rPr>
              <a:t> Trasporto assonale</a:t>
            </a:r>
            <a:endParaRPr lang="en-US" sz="2000" b="0" strike="noStrike" spc="-1">
              <a:solidFill>
                <a:srgbClr val="000000"/>
              </a:solidFill>
              <a:uFill>
                <a:solidFill>
                  <a:srgbClr val="FFFFFF"/>
                </a:solidFill>
              </a:uFill>
              <a:latin typeface="Times New Roman"/>
            </a:endParaRPr>
          </a:p>
          <a:p>
            <a:pPr>
              <a:lnSpc>
                <a:spcPct val="100000"/>
              </a:lnSpc>
              <a:buClr>
                <a:srgbClr val="FFFFFF"/>
              </a:buClr>
              <a:buFont typeface="Verdana"/>
              <a:buChar char="-"/>
            </a:pPr>
            <a:endParaRPr lang="en-US" sz="2000" b="0" strike="noStrike" spc="-1">
              <a:solidFill>
                <a:srgbClr val="000000"/>
              </a:solidFill>
              <a:uFill>
                <a:solidFill>
                  <a:srgbClr val="FFFFFF"/>
                </a:solidFill>
              </a:uFill>
              <a:latin typeface="Times New Roman"/>
            </a:endParaRPr>
          </a:p>
          <a:p>
            <a:pPr>
              <a:lnSpc>
                <a:spcPct val="100000"/>
              </a:lnSpc>
            </a:pPr>
            <a:r>
              <a:rPr lang="it-IT" sz="2000" b="0" strike="noStrike" spc="-1">
                <a:solidFill>
                  <a:srgbClr val="FFFFFF"/>
                </a:solidFill>
                <a:uFill>
                  <a:solidFill>
                    <a:srgbClr val="FFFFFF"/>
                  </a:solidFill>
                </a:uFill>
                <a:latin typeface="Verdana"/>
                <a:ea typeface="Verdana"/>
              </a:rPr>
              <a:t>Tra gli effetti indesiderati più caratteristici degi questi farmaci si riportano quelli legati alla </a:t>
            </a:r>
            <a:r>
              <a:rPr lang="it-IT" sz="2000" b="0" strike="noStrike" spc="-1">
                <a:solidFill>
                  <a:srgbClr val="FFFF00"/>
                </a:solidFill>
                <a:uFill>
                  <a:solidFill>
                    <a:srgbClr val="FFFFFF"/>
                  </a:solidFill>
                </a:uFill>
                <a:latin typeface="Verdana"/>
                <a:ea typeface="Verdana"/>
              </a:rPr>
              <a:t>NEUROTOSSICITÀ</a:t>
            </a:r>
            <a:r>
              <a:rPr lang="it-IT" sz="2000" b="0" strike="noStrike" spc="-1">
                <a:solidFill>
                  <a:srgbClr val="FFFFFF"/>
                </a:solidFill>
                <a:uFill>
                  <a:solidFill>
                    <a:srgbClr val="FFFFFF"/>
                  </a:solidFill>
                </a:uFill>
                <a:latin typeface="Verdana"/>
                <a:ea typeface="Verdana"/>
              </a:rPr>
              <a:t>, probabilmente derivati dal deterioramento di queste funzioni</a:t>
            </a:r>
            <a:endParaRPr lang="en-US" sz="2000" b="0" strike="noStrike" spc="-1">
              <a:solidFill>
                <a:srgbClr val="000000"/>
              </a:solidFill>
              <a:uFill>
                <a:solidFill>
                  <a:srgbClr val="FFFFFF"/>
                </a:solidFill>
              </a:uFill>
              <a:latin typeface="Times New Roman"/>
            </a:endParaRPr>
          </a:p>
          <a:p>
            <a:pPr>
              <a:lnSpc>
                <a:spcPct val="100000"/>
              </a:lnSpc>
            </a:pP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002060"/>
                </a:solidFill>
                <a:uFill>
                  <a:solidFill>
                    <a:srgbClr val="FFFFFF"/>
                  </a:solidFill>
                </a:uFill>
                <a:latin typeface="Verdana"/>
                <a:ea typeface="Verdana"/>
              </a:rPr>
              <a:t>NEUROTOSSICITA’ PERIFERICA</a:t>
            </a:r>
            <a:endParaRPr lang="en-US" sz="2000" b="0" strike="noStrike" spc="-1">
              <a:solidFill>
                <a:srgbClr val="000000"/>
              </a:solidFill>
              <a:uFill>
                <a:solidFill>
                  <a:srgbClr val="FFFFFF"/>
                </a:solidFill>
              </a:uFill>
              <a:latin typeface="Times New Roman"/>
            </a:endParaRPr>
          </a:p>
          <a:p>
            <a:pPr algn="ctr">
              <a:lnSpc>
                <a:spcPct val="100000"/>
              </a:lnSpc>
              <a:buClr>
                <a:srgbClr val="002060"/>
              </a:buClr>
              <a:buFont typeface="Verdana"/>
              <a:buChar char="-"/>
            </a:pPr>
            <a:r>
              <a:rPr lang="it-IT" sz="2000" b="0" strike="noStrike" spc="-1">
                <a:solidFill>
                  <a:srgbClr val="002060"/>
                </a:solidFill>
                <a:uFill>
                  <a:solidFill>
                    <a:srgbClr val="FFFFFF"/>
                  </a:solidFill>
                </a:uFill>
                <a:latin typeface="Verdana"/>
                <a:ea typeface="Verdana"/>
              </a:rPr>
              <a:t>  insensibilità e formicolio alle estremità</a:t>
            </a:r>
            <a:endParaRPr lang="en-US" sz="2000" b="0" strike="noStrike" spc="-1">
              <a:solidFill>
                <a:srgbClr val="000000"/>
              </a:solidFill>
              <a:uFill>
                <a:solidFill>
                  <a:srgbClr val="FFFFFF"/>
                </a:solidFill>
              </a:uFill>
              <a:latin typeface="Times New Roman"/>
            </a:endParaRPr>
          </a:p>
          <a:p>
            <a:pPr algn="ctr">
              <a:lnSpc>
                <a:spcPct val="100000"/>
              </a:lnSpc>
              <a:buClr>
                <a:srgbClr val="002060"/>
              </a:buClr>
              <a:buFont typeface="Verdana"/>
              <a:buChar char="-"/>
            </a:pPr>
            <a:r>
              <a:rPr lang="it-IT" sz="2000" b="0" strike="noStrike" spc="-1">
                <a:solidFill>
                  <a:srgbClr val="002060"/>
                </a:solidFill>
                <a:uFill>
                  <a:solidFill>
                    <a:srgbClr val="FFFFFF"/>
                  </a:solidFill>
                </a:uFill>
                <a:latin typeface="Verdana"/>
                <a:ea typeface="Verdana"/>
              </a:rPr>
              <a:t>  perdita dei riflessi tendinei</a:t>
            </a:r>
            <a:endParaRPr lang="en-US" sz="2000" b="0" strike="noStrike" spc="-1">
              <a:solidFill>
                <a:srgbClr val="000000"/>
              </a:solidFill>
              <a:uFill>
                <a:solidFill>
                  <a:srgbClr val="FFFFFF"/>
                </a:solidFill>
              </a:uFill>
              <a:latin typeface="Times New Roman"/>
            </a:endParaRPr>
          </a:p>
          <a:p>
            <a:pPr algn="ctr">
              <a:lnSpc>
                <a:spcPct val="100000"/>
              </a:lnSpc>
              <a:buClr>
                <a:srgbClr val="002060"/>
              </a:buClr>
              <a:buFont typeface="Verdana"/>
              <a:buChar char="-"/>
            </a:pPr>
            <a:r>
              <a:rPr lang="it-IT" sz="2000" b="0" strike="noStrike" spc="-1">
                <a:solidFill>
                  <a:srgbClr val="002060"/>
                </a:solidFill>
                <a:uFill>
                  <a:solidFill>
                    <a:srgbClr val="FFFFFF"/>
                  </a:solidFill>
                </a:uFill>
                <a:latin typeface="Verdana"/>
                <a:ea typeface="Verdana"/>
              </a:rPr>
              <a:t>  debolezza agli arti inferiori</a:t>
            </a:r>
            <a:endParaRPr lang="en-US" sz="2000" b="0" strike="noStrike" spc="-1">
              <a:solidFill>
                <a:srgbClr val="000000"/>
              </a:solidFill>
              <a:uFill>
                <a:solidFill>
                  <a:srgbClr val="FFFFFF"/>
                </a:solidFill>
              </a:uFill>
              <a:latin typeface="Times New Roman"/>
            </a:endParaRPr>
          </a:p>
          <a:p>
            <a:pPr>
              <a:lnSpc>
                <a:spcPct val="100000"/>
              </a:lnSpc>
              <a:buClr>
                <a:srgbClr val="002060"/>
              </a:buClr>
              <a:buFont typeface="Verdana"/>
              <a:buChar char="-"/>
            </a:pPr>
            <a:endParaRPr lang="en-US" sz="2000" b="0" strike="noStrike" spc="-1">
              <a:solidFill>
                <a:srgbClr val="000000"/>
              </a:solidFill>
              <a:uFill>
                <a:solidFill>
                  <a:srgbClr val="FFFFFF"/>
                </a:solidFill>
              </a:uFill>
              <a:latin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CustomShape 1"/>
          <p:cNvSpPr/>
          <p:nvPr/>
        </p:nvSpPr>
        <p:spPr>
          <a:xfrm>
            <a:off x="1542960" y="1125360"/>
            <a:ext cx="7129440" cy="3743640"/>
          </a:xfrm>
          <a:prstGeom prst="rect">
            <a:avLst/>
          </a:prstGeom>
          <a:solidFill>
            <a:srgbClr val="FFFFFF"/>
          </a:solidFill>
          <a:ln>
            <a:noFill/>
          </a:ln>
        </p:spPr>
        <p:style>
          <a:lnRef idx="0">
            <a:scrgbClr r="0" g="0" b="0"/>
          </a:lnRef>
          <a:fillRef idx="0">
            <a:scrgbClr r="0" g="0" b="0"/>
          </a:fillRef>
          <a:effectRef idx="0">
            <a:scrgbClr r="0" g="0" b="0"/>
          </a:effectRef>
          <a:fontRef idx="minor"/>
        </p:style>
      </p:sp>
      <p:pic>
        <p:nvPicPr>
          <p:cNvPr id="645" name="Picture 2" descr="taxani"/>
          <p:cNvPicPr/>
          <p:nvPr/>
        </p:nvPicPr>
        <p:blipFill>
          <a:blip r:embed="rId3" cstate="print"/>
          <a:stretch/>
        </p:blipFill>
        <p:spPr>
          <a:xfrm>
            <a:off x="2119320" y="1341360"/>
            <a:ext cx="3417840" cy="3456000"/>
          </a:xfrm>
          <a:prstGeom prst="rect">
            <a:avLst/>
          </a:prstGeom>
          <a:ln>
            <a:noFill/>
          </a:ln>
        </p:spPr>
      </p:pic>
      <p:pic>
        <p:nvPicPr>
          <p:cNvPr id="646" name="Picture 5" descr="microtubuli6"/>
          <p:cNvPicPr/>
          <p:nvPr/>
        </p:nvPicPr>
        <p:blipFill>
          <a:blip r:embed="rId4" cstate="print"/>
          <a:srcRect l="64894" t="6880" b="16419"/>
          <a:stretch/>
        </p:blipFill>
        <p:spPr>
          <a:xfrm>
            <a:off x="5897520" y="1197000"/>
            <a:ext cx="2125800" cy="3600360"/>
          </a:xfrm>
          <a:prstGeom prst="rect">
            <a:avLst/>
          </a:prstGeom>
          <a:ln>
            <a:noFill/>
          </a:ln>
        </p:spPr>
      </p:pic>
      <p:sp>
        <p:nvSpPr>
          <p:cNvPr id="647" name="CustomShape 2"/>
          <p:cNvSpPr/>
          <p:nvPr/>
        </p:nvSpPr>
        <p:spPr>
          <a:xfrm>
            <a:off x="4276440" y="189000"/>
            <a:ext cx="178380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FF"/>
                </a:solidFill>
                <a:uFill>
                  <a:solidFill>
                    <a:srgbClr val="FFFFFF"/>
                  </a:solidFill>
                </a:uFill>
                <a:latin typeface="Verdana"/>
              </a:rPr>
              <a:t>TASSANI</a:t>
            </a:r>
            <a:endParaRPr lang="en-US" sz="2800" b="0" strike="noStrike" spc="-1">
              <a:solidFill>
                <a:srgbClr val="000000"/>
              </a:solidFill>
              <a:uFill>
                <a:solidFill>
                  <a:srgbClr val="FFFFFF"/>
                </a:solidFill>
              </a:uFill>
              <a:latin typeface="Times New Roman"/>
            </a:endParaRPr>
          </a:p>
        </p:txBody>
      </p:sp>
      <p:sp>
        <p:nvSpPr>
          <p:cNvPr id="648" name="Line 3"/>
          <p:cNvSpPr/>
          <p:nvPr/>
        </p:nvSpPr>
        <p:spPr>
          <a:xfrm>
            <a:off x="966960" y="83664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649" name="CustomShape 4"/>
          <p:cNvSpPr/>
          <p:nvPr/>
        </p:nvSpPr>
        <p:spPr>
          <a:xfrm>
            <a:off x="463680" y="5084640"/>
            <a:ext cx="9505800" cy="1404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0" strike="noStrike" spc="-1">
                <a:solidFill>
                  <a:srgbClr val="FFFFFF"/>
                </a:solidFill>
                <a:uFill>
                  <a:solidFill>
                    <a:srgbClr val="FFFFFF"/>
                  </a:solidFill>
                </a:uFill>
                <a:latin typeface="Verdana"/>
                <a:ea typeface="Arial"/>
              </a:rPr>
              <a:t>MECCANISMO D’AZIONE</a:t>
            </a:r>
            <a:endParaRPr lang="en-US" sz="2400" b="0" strike="noStrike" spc="-1">
              <a:solidFill>
                <a:srgbClr val="000000"/>
              </a:solidFill>
              <a:uFill>
                <a:solidFill>
                  <a:srgbClr val="FFFFFF"/>
                </a:solidFill>
              </a:uFill>
              <a:latin typeface="Times New Roman"/>
            </a:endParaRPr>
          </a:p>
          <a:p>
            <a:pPr algn="ctr">
              <a:lnSpc>
                <a:spcPct val="100000"/>
              </a:lnSpc>
            </a:pPr>
            <a:endParaRPr lang="en-US" sz="2400" b="0" strike="noStrike" spc="-1">
              <a:solidFill>
                <a:srgbClr val="000000"/>
              </a:solidFill>
              <a:uFill>
                <a:solidFill>
                  <a:srgbClr val="FFFFFF"/>
                </a:solidFill>
              </a:uFill>
              <a:latin typeface="Times New Roman"/>
            </a:endParaRPr>
          </a:p>
          <a:p>
            <a:pPr algn="ctr">
              <a:lnSpc>
                <a:spcPct val="100000"/>
              </a:lnSpc>
            </a:pPr>
            <a:r>
              <a:rPr lang="it-IT" sz="1800" b="0" strike="noStrike" spc="-1">
                <a:solidFill>
                  <a:srgbClr val="FFFFFF"/>
                </a:solidFill>
                <a:uFill>
                  <a:solidFill>
                    <a:srgbClr val="FFFFFF"/>
                  </a:solidFill>
                </a:uFill>
                <a:latin typeface="Verdana"/>
                <a:ea typeface="Arial"/>
              </a:rPr>
              <a:t>Bloccano la mitosi con arresto in metafase. Si legano direttamente alla tubulina ma anziché indurre depolimerizzazione modificano la disposizione spaziale dei microtubuli (paralleli)</a:t>
            </a:r>
            <a:endParaRPr lang="en-US" sz="1800" b="0" strike="noStrike" spc="-1">
              <a:solidFill>
                <a:srgbClr val="000000"/>
              </a:solidFill>
              <a:uFill>
                <a:solidFill>
                  <a:srgbClr val="FFFFFF"/>
                </a:solidFill>
              </a:uFill>
              <a:latin typeface="Times New Roman"/>
            </a:endParaRPr>
          </a:p>
        </p:txBody>
      </p:sp>
      <p:pic>
        <p:nvPicPr>
          <p:cNvPr id="650" name="Picture 2" descr="http://www.sardegnaambiente.it/immagini/3_63_20090108155951.jpg"/>
          <p:cNvPicPr/>
          <p:nvPr/>
        </p:nvPicPr>
        <p:blipFill>
          <a:blip r:embed="rId5" cstate="print"/>
          <a:stretch/>
        </p:blipFill>
        <p:spPr>
          <a:xfrm>
            <a:off x="1974960" y="1263600"/>
            <a:ext cx="3504960" cy="1733760"/>
          </a:xfrm>
          <a:prstGeom prst="rect">
            <a:avLst/>
          </a:prstGeom>
          <a:ln>
            <a:noFill/>
          </a:ln>
        </p:spPr>
      </p:pic>
    </p:spTree>
  </p:cSld>
  <p:clrMapOvr>
    <a:masterClrMapping/>
  </p:clrMapOvr>
  <p:transition>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CustomShape 1"/>
          <p:cNvSpPr/>
          <p:nvPr/>
        </p:nvSpPr>
        <p:spPr>
          <a:xfrm>
            <a:off x="4276440" y="189000"/>
            <a:ext cx="178380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FF"/>
                </a:solidFill>
                <a:uFill>
                  <a:solidFill>
                    <a:srgbClr val="FFFFFF"/>
                  </a:solidFill>
                </a:uFill>
                <a:latin typeface="Verdana"/>
              </a:rPr>
              <a:t>TASSANI</a:t>
            </a:r>
            <a:endParaRPr lang="en-US" sz="2800" b="0" strike="noStrike" spc="-1">
              <a:solidFill>
                <a:srgbClr val="000000"/>
              </a:solidFill>
              <a:uFill>
                <a:solidFill>
                  <a:srgbClr val="FFFFFF"/>
                </a:solidFill>
              </a:uFill>
              <a:latin typeface="Times New Roman"/>
            </a:endParaRPr>
          </a:p>
        </p:txBody>
      </p:sp>
      <p:sp>
        <p:nvSpPr>
          <p:cNvPr id="652" name="Line 2"/>
          <p:cNvSpPr/>
          <p:nvPr/>
        </p:nvSpPr>
        <p:spPr>
          <a:xfrm>
            <a:off x="966960" y="83664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653" name="CustomShape 3"/>
          <p:cNvSpPr/>
          <p:nvPr/>
        </p:nvSpPr>
        <p:spPr>
          <a:xfrm>
            <a:off x="390600" y="5373720"/>
            <a:ext cx="9505800" cy="1008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0" strike="noStrike" spc="-1">
                <a:solidFill>
                  <a:srgbClr val="FFFFFF"/>
                </a:solidFill>
                <a:uFill>
                  <a:solidFill>
                    <a:srgbClr val="FFFFFF"/>
                  </a:solidFill>
                </a:uFill>
                <a:latin typeface="Verdana"/>
                <a:ea typeface="Arial"/>
              </a:rPr>
              <a:t>Utilizzati nel trattamento del tumore ovarico, della mammella e del polmone.</a:t>
            </a:r>
            <a:endParaRPr lang="en-US" sz="2000" b="0" strike="noStrike" spc="-1">
              <a:solidFill>
                <a:srgbClr val="000000"/>
              </a:solidFill>
              <a:uFill>
                <a:solidFill>
                  <a:srgbClr val="FFFFFF"/>
                </a:solidFill>
              </a:uFill>
              <a:latin typeface="Times New Roman"/>
            </a:endParaRPr>
          </a:p>
          <a:p>
            <a:pPr algn="ctr">
              <a:lnSpc>
                <a:spcPct val="100000"/>
              </a:lnSpc>
            </a:pPr>
            <a:r>
              <a:rPr lang="it-IT" sz="2000" b="0" strike="noStrike" spc="-1">
                <a:solidFill>
                  <a:srgbClr val="FFFFFF"/>
                </a:solidFill>
                <a:uFill>
                  <a:solidFill>
                    <a:srgbClr val="FFFFFF"/>
                  </a:solidFill>
                </a:uFill>
                <a:latin typeface="Verdana"/>
                <a:ea typeface="Arial"/>
              </a:rPr>
              <a:t>Il docetaxel è più potente e più citotossico</a:t>
            </a:r>
            <a:endParaRPr lang="en-US" sz="2000" b="0" strike="noStrike" spc="-1">
              <a:solidFill>
                <a:srgbClr val="000000"/>
              </a:solidFill>
              <a:uFill>
                <a:solidFill>
                  <a:srgbClr val="FFFFFF"/>
                </a:solidFill>
              </a:uFill>
              <a:latin typeface="Times New Roman"/>
            </a:endParaRPr>
          </a:p>
        </p:txBody>
      </p:sp>
      <p:pic>
        <p:nvPicPr>
          <p:cNvPr id="654" name="Picture 3"/>
          <p:cNvPicPr/>
          <p:nvPr/>
        </p:nvPicPr>
        <p:blipFill>
          <a:blip r:embed="rId3" cstate="print"/>
          <a:stretch/>
        </p:blipFill>
        <p:spPr>
          <a:xfrm>
            <a:off x="1111320" y="1066680"/>
            <a:ext cx="7975440" cy="4233960"/>
          </a:xfrm>
          <a:prstGeom prst="rect">
            <a:avLst/>
          </a:prstGeom>
          <a:ln>
            <a:noFill/>
          </a:ln>
        </p:spPr>
      </p:pic>
    </p:spTree>
  </p:cSld>
  <p:clrMapOvr>
    <a:masterClrMapping/>
  </p:clrMapOvr>
  <p:transition>
    <p:dissolv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CustomShape 1"/>
          <p:cNvSpPr/>
          <p:nvPr/>
        </p:nvSpPr>
        <p:spPr>
          <a:xfrm>
            <a:off x="3482280" y="189000"/>
            <a:ext cx="299412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0" strike="noStrike" spc="-1">
                <a:solidFill>
                  <a:srgbClr val="FFFFFF"/>
                </a:solidFill>
                <a:uFill>
                  <a:solidFill>
                    <a:srgbClr val="FFFFFF"/>
                  </a:solidFill>
                </a:uFill>
                <a:latin typeface="Verdana"/>
              </a:rPr>
              <a:t>ALTRI FARMACI</a:t>
            </a:r>
            <a:endParaRPr lang="en-US" sz="2800" b="0" strike="noStrike" spc="-1">
              <a:solidFill>
                <a:srgbClr val="000000"/>
              </a:solidFill>
              <a:uFill>
                <a:solidFill>
                  <a:srgbClr val="FFFFFF"/>
                </a:solidFill>
              </a:uFill>
              <a:latin typeface="Times New Roman"/>
            </a:endParaRPr>
          </a:p>
        </p:txBody>
      </p:sp>
      <p:sp>
        <p:nvSpPr>
          <p:cNvPr id="656" name="Line 2"/>
          <p:cNvSpPr/>
          <p:nvPr/>
        </p:nvSpPr>
        <p:spPr>
          <a:xfrm>
            <a:off x="966960" y="836640"/>
            <a:ext cx="835308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657" name="CustomShape 3"/>
          <p:cNvSpPr/>
          <p:nvPr/>
        </p:nvSpPr>
        <p:spPr>
          <a:xfrm>
            <a:off x="1572120" y="1773360"/>
            <a:ext cx="2858400" cy="4597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0000"/>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FFFFFF"/>
                </a:solidFill>
                <a:uFill>
                  <a:solidFill>
                    <a:srgbClr val="FFFFFF"/>
                  </a:solidFill>
                </a:uFill>
                <a:latin typeface="Verdana"/>
              </a:rPr>
              <a:t>L-ASPARAGINASI</a:t>
            </a:r>
            <a:endParaRPr lang="en-US" sz="2400" b="0" strike="noStrike" spc="-1">
              <a:solidFill>
                <a:srgbClr val="000000"/>
              </a:solidFill>
              <a:uFill>
                <a:solidFill>
                  <a:srgbClr val="FFFFFF"/>
                </a:solidFill>
              </a:uFill>
              <a:latin typeface="Times New Roman"/>
            </a:endParaRPr>
          </a:p>
        </p:txBody>
      </p:sp>
      <p:pic>
        <p:nvPicPr>
          <p:cNvPr id="658" name="Picture 2"/>
          <p:cNvPicPr/>
          <p:nvPr/>
        </p:nvPicPr>
        <p:blipFill>
          <a:blip r:embed="rId2" cstate="print"/>
          <a:srcRect r="43619"/>
          <a:stretch/>
        </p:blipFill>
        <p:spPr>
          <a:xfrm>
            <a:off x="7015320" y="1968480"/>
            <a:ext cx="2809800" cy="3476520"/>
          </a:xfrm>
          <a:prstGeom prst="rect">
            <a:avLst/>
          </a:prstGeom>
          <a:ln>
            <a:noFill/>
          </a:ln>
        </p:spPr>
      </p:pic>
      <p:sp>
        <p:nvSpPr>
          <p:cNvPr id="659" name="CustomShape 4"/>
          <p:cNvSpPr/>
          <p:nvPr/>
        </p:nvSpPr>
        <p:spPr>
          <a:xfrm>
            <a:off x="679320" y="5272200"/>
            <a:ext cx="475164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0" strike="noStrike" spc="-1">
                <a:solidFill>
                  <a:srgbClr val="FFFFFF"/>
                </a:solidFill>
                <a:uFill>
                  <a:solidFill>
                    <a:srgbClr val="FFFFFF"/>
                  </a:solidFill>
                </a:uFill>
                <a:latin typeface="Verdana"/>
                <a:ea typeface="Arial"/>
              </a:rPr>
              <a:t>EFFETTI INDESIDERATI</a:t>
            </a:r>
            <a:endParaRPr lang="en-US" sz="2400" b="0" strike="noStrike" spc="-1">
              <a:solidFill>
                <a:srgbClr val="000000"/>
              </a:solidFill>
              <a:uFill>
                <a:solidFill>
                  <a:srgbClr val="FFFFFF"/>
                </a:solidFill>
              </a:uFill>
              <a:latin typeface="Times New Roman"/>
            </a:endParaRPr>
          </a:p>
        </p:txBody>
      </p:sp>
      <p:sp>
        <p:nvSpPr>
          <p:cNvPr id="660" name="CustomShape 5"/>
          <p:cNvSpPr/>
          <p:nvPr/>
        </p:nvSpPr>
        <p:spPr>
          <a:xfrm>
            <a:off x="679320" y="2421000"/>
            <a:ext cx="6048360" cy="2284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1600" b="0" strike="noStrike" spc="-1">
                <a:solidFill>
                  <a:srgbClr val="FFFFFF"/>
                </a:solidFill>
                <a:uFill>
                  <a:solidFill>
                    <a:srgbClr val="FFFFFF"/>
                  </a:solidFill>
                </a:uFill>
                <a:latin typeface="Verdana"/>
                <a:ea typeface="Arial"/>
              </a:rPr>
              <a:t>Deriva da due principali fonti:</a:t>
            </a:r>
            <a:endParaRPr lang="en-US" sz="1600" b="0" strike="noStrike" spc="-1">
              <a:solidFill>
                <a:srgbClr val="000000"/>
              </a:solidFill>
              <a:uFill>
                <a:solidFill>
                  <a:srgbClr val="FFFFFF"/>
                </a:solidFill>
              </a:uFill>
              <a:latin typeface="Times New Roman"/>
            </a:endParaRPr>
          </a:p>
          <a:p>
            <a:pPr>
              <a:lnSpc>
                <a:spcPct val="100000"/>
              </a:lnSpc>
              <a:buClr>
                <a:srgbClr val="FFFFFF"/>
              </a:buClr>
              <a:buFont typeface="Arial"/>
              <a:buChar char="•"/>
            </a:pPr>
            <a:r>
              <a:rPr lang="it-IT" sz="1600" b="0" strike="noStrike" spc="-1">
                <a:solidFill>
                  <a:srgbClr val="FFFFFF"/>
                </a:solidFill>
                <a:uFill>
                  <a:solidFill>
                    <a:srgbClr val="FFFFFF"/>
                  </a:solidFill>
                </a:uFill>
                <a:latin typeface="Verdana"/>
                <a:ea typeface="Arial"/>
              </a:rPr>
              <a:t> E. Coli</a:t>
            </a:r>
            <a:endParaRPr lang="en-US" sz="1600" b="0" strike="noStrike" spc="-1">
              <a:solidFill>
                <a:srgbClr val="000000"/>
              </a:solidFill>
              <a:uFill>
                <a:solidFill>
                  <a:srgbClr val="FFFFFF"/>
                </a:solidFill>
              </a:uFill>
              <a:latin typeface="Times New Roman"/>
            </a:endParaRPr>
          </a:p>
          <a:p>
            <a:pPr>
              <a:lnSpc>
                <a:spcPct val="100000"/>
              </a:lnSpc>
              <a:buClr>
                <a:srgbClr val="FFFFFF"/>
              </a:buClr>
              <a:buFont typeface="Arial"/>
              <a:buChar char="•"/>
            </a:pPr>
            <a:r>
              <a:rPr lang="it-IT" sz="1600" b="0" strike="noStrike" spc="-1">
                <a:solidFill>
                  <a:srgbClr val="FFFFFF"/>
                </a:solidFill>
                <a:uFill>
                  <a:solidFill>
                    <a:srgbClr val="FFFFFF"/>
                  </a:solidFill>
                </a:uFill>
                <a:latin typeface="Verdana"/>
                <a:ea typeface="Arial"/>
              </a:rPr>
              <a:t> E. Chrysantemi</a:t>
            </a:r>
            <a:endParaRPr lang="en-US" sz="1600" b="0" strike="noStrike" spc="-1">
              <a:solidFill>
                <a:srgbClr val="000000"/>
              </a:solidFill>
              <a:uFill>
                <a:solidFill>
                  <a:srgbClr val="FFFFFF"/>
                </a:solidFill>
              </a:uFill>
              <a:latin typeface="Times New Roman"/>
            </a:endParaRPr>
          </a:p>
          <a:p>
            <a:pPr>
              <a:lnSpc>
                <a:spcPct val="100000"/>
              </a:lnSpc>
              <a:buClr>
                <a:srgbClr val="FFFFFF"/>
              </a:buClr>
              <a:buFont typeface="Arial"/>
              <a:buChar char="•"/>
            </a:pPr>
            <a:endParaRPr lang="en-US" sz="1600" b="0" strike="noStrike" spc="-1">
              <a:solidFill>
                <a:srgbClr val="000000"/>
              </a:solidFill>
              <a:uFill>
                <a:solidFill>
                  <a:srgbClr val="FFFFFF"/>
                </a:solidFill>
              </a:uFill>
              <a:latin typeface="Times New Roman"/>
            </a:endParaRPr>
          </a:p>
          <a:p>
            <a:pPr>
              <a:lnSpc>
                <a:spcPct val="100000"/>
              </a:lnSpc>
              <a:buClr>
                <a:srgbClr val="FFFFFF"/>
              </a:buClr>
              <a:buFont typeface="Arial"/>
              <a:buChar char="•"/>
            </a:pPr>
            <a:r>
              <a:rPr lang="it-IT" sz="1600" b="0" strike="noStrike" spc="-1">
                <a:solidFill>
                  <a:srgbClr val="FFFFFF"/>
                </a:solidFill>
                <a:uFill>
                  <a:solidFill>
                    <a:srgbClr val="FFFFFF"/>
                  </a:solidFill>
                </a:uFill>
                <a:latin typeface="Verdana"/>
                <a:ea typeface="Arial"/>
              </a:rPr>
              <a:t> Ha un elevato PM, si distribuisce preferenzialmente nel comparto vascolare e non penetra nel SNC.</a:t>
            </a:r>
            <a:endParaRPr lang="en-US" sz="1600" b="0" strike="noStrike" spc="-1">
              <a:solidFill>
                <a:srgbClr val="000000"/>
              </a:solidFill>
              <a:uFill>
                <a:solidFill>
                  <a:srgbClr val="FFFFFF"/>
                </a:solidFill>
              </a:uFill>
              <a:latin typeface="Times New Roman"/>
            </a:endParaRPr>
          </a:p>
          <a:p>
            <a:pPr>
              <a:lnSpc>
                <a:spcPct val="100000"/>
              </a:lnSpc>
              <a:buClr>
                <a:srgbClr val="FFFFFF"/>
              </a:buClr>
              <a:buFont typeface="Arial"/>
              <a:buChar char="•"/>
            </a:pPr>
            <a:endParaRPr lang="en-US" sz="1600" b="0" strike="noStrike" spc="-1">
              <a:solidFill>
                <a:srgbClr val="000000"/>
              </a:solidFill>
              <a:uFill>
                <a:solidFill>
                  <a:srgbClr val="FFFFFF"/>
                </a:solidFill>
              </a:uFill>
              <a:latin typeface="Times New Roman"/>
            </a:endParaRPr>
          </a:p>
          <a:p>
            <a:pPr>
              <a:lnSpc>
                <a:spcPct val="100000"/>
              </a:lnSpc>
              <a:buClr>
                <a:srgbClr val="FFFFFF"/>
              </a:buClr>
              <a:buFont typeface="Arial"/>
              <a:buChar char="•"/>
            </a:pPr>
            <a:r>
              <a:rPr lang="it-IT" sz="1600" b="0" strike="noStrike" spc="-1">
                <a:solidFill>
                  <a:srgbClr val="FFFFFF"/>
                </a:solidFill>
                <a:uFill>
                  <a:solidFill>
                    <a:srgbClr val="FFFFFF"/>
                  </a:solidFill>
                </a:uFill>
                <a:latin typeface="Verdana"/>
                <a:ea typeface="Arial"/>
              </a:rPr>
              <a:t> Utilizzata soprattutto per il trattamento delle ALL infantili</a:t>
            </a:r>
            <a:endParaRPr lang="en-US" sz="1600" b="0" strike="noStrike" spc="-1">
              <a:solidFill>
                <a:srgbClr val="000000"/>
              </a:solidFill>
              <a:uFill>
                <a:solidFill>
                  <a:srgbClr val="FFFFFF"/>
                </a:solidFill>
              </a:uFill>
              <a:latin typeface="Times New Roman"/>
            </a:endParaRPr>
          </a:p>
        </p:txBody>
      </p:sp>
      <p:sp>
        <p:nvSpPr>
          <p:cNvPr id="661" name="CustomShape 6"/>
          <p:cNvSpPr/>
          <p:nvPr/>
        </p:nvSpPr>
        <p:spPr>
          <a:xfrm>
            <a:off x="390600" y="5807160"/>
            <a:ext cx="9648720" cy="885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Clr>
                <a:srgbClr val="FFFFFF"/>
              </a:buClr>
              <a:buFont typeface="Arial"/>
              <a:buChar char="•"/>
            </a:pPr>
            <a:r>
              <a:rPr lang="it-IT" sz="1800" b="1" strike="noStrike" spc="-1">
                <a:solidFill>
                  <a:srgbClr val="FFFFFF"/>
                </a:solidFill>
                <a:uFill>
                  <a:solidFill>
                    <a:srgbClr val="FFFFFF"/>
                  </a:solidFill>
                </a:uFill>
                <a:latin typeface="Verdana"/>
              </a:rPr>
              <a:t>REAZIONI</a:t>
            </a:r>
            <a:r>
              <a:rPr lang="it-IT" sz="1800" b="0" strike="noStrike" spc="-1">
                <a:solidFill>
                  <a:srgbClr val="FFFFFF"/>
                </a:solidFill>
                <a:uFill>
                  <a:solidFill>
                    <a:srgbClr val="FFFFFF"/>
                  </a:solidFill>
                </a:uFill>
                <a:latin typeface="Verdana"/>
              </a:rPr>
              <a:t> </a:t>
            </a:r>
            <a:r>
              <a:rPr lang="it-IT" sz="1800" b="1" strike="noStrike" spc="-1">
                <a:solidFill>
                  <a:srgbClr val="FFFFFF"/>
                </a:solidFill>
                <a:uFill>
                  <a:solidFill>
                    <a:srgbClr val="FFFFFF"/>
                  </a:solidFill>
                </a:uFill>
                <a:latin typeface="Verdana"/>
              </a:rPr>
              <a:t>ALLERGICHE</a:t>
            </a:r>
            <a:r>
              <a:rPr lang="it-IT" sz="1800" b="0" strike="noStrike" spc="-1">
                <a:solidFill>
                  <a:srgbClr val="FFFFFF"/>
                </a:solidFill>
                <a:uFill>
                  <a:solidFill>
                    <a:srgbClr val="FFFFFF"/>
                  </a:solidFill>
                </a:uFill>
                <a:latin typeface="Verdana"/>
              </a:rPr>
              <a:t> </a:t>
            </a:r>
            <a:r>
              <a:rPr lang="it-IT" sz="1600" b="0" strike="noStrike" spc="-1">
                <a:solidFill>
                  <a:srgbClr val="FFFFFF"/>
                </a:solidFill>
                <a:uFill>
                  <a:solidFill>
                    <a:srgbClr val="FFFFFF"/>
                  </a:solidFill>
                </a:uFill>
                <a:latin typeface="Verdana"/>
              </a:rPr>
              <a:t>relative soprattutto alla comparsa di Ab </a:t>
            </a:r>
            <a:endParaRPr lang="en-US" sz="1600" b="0" strike="noStrike" spc="-1">
              <a:solidFill>
                <a:srgbClr val="000000"/>
              </a:solidFill>
              <a:uFill>
                <a:solidFill>
                  <a:srgbClr val="FFFFFF"/>
                </a:solidFill>
              </a:uFill>
              <a:latin typeface="Times New Roman"/>
            </a:endParaRPr>
          </a:p>
          <a:p>
            <a:pPr>
              <a:lnSpc>
                <a:spcPct val="100000"/>
              </a:lnSpc>
              <a:buClr>
                <a:srgbClr val="FFFFFF"/>
              </a:buClr>
              <a:buFont typeface="Arial"/>
              <a:buChar char="•"/>
            </a:pPr>
            <a:r>
              <a:rPr lang="it-IT" sz="1800" b="1" strike="noStrike" spc="-1">
                <a:solidFill>
                  <a:srgbClr val="FFFFFF"/>
                </a:solidFill>
                <a:uFill>
                  <a:solidFill>
                    <a:srgbClr val="FFFFFF"/>
                  </a:solidFill>
                </a:uFill>
                <a:latin typeface="Verdana"/>
              </a:rPr>
              <a:t>ALTERAZIONI DELLA COAGULAZIONE </a:t>
            </a:r>
            <a:r>
              <a:rPr lang="it-IT" sz="1600" b="0" strike="noStrike" spc="-1">
                <a:solidFill>
                  <a:srgbClr val="FFFFFF"/>
                </a:solidFill>
                <a:uFill>
                  <a:solidFill>
                    <a:srgbClr val="FFFFFF"/>
                  </a:solidFill>
                </a:uFill>
                <a:latin typeface="Verdana"/>
              </a:rPr>
              <a:t>sia in senso pro-trombotico che emorragico   </a:t>
            </a:r>
            <a:endParaRPr lang="en-US" sz="1600" b="0" strike="noStrike" spc="-1">
              <a:solidFill>
                <a:srgbClr val="000000"/>
              </a:solidFill>
              <a:uFill>
                <a:solidFill>
                  <a:srgbClr val="FFFFFF"/>
                </a:solidFill>
              </a:uFill>
              <a:latin typeface="Times New Roman"/>
            </a:endParaRPr>
          </a:p>
        </p:txBody>
      </p:sp>
      <p:sp>
        <p:nvSpPr>
          <p:cNvPr id="662" name="CustomShape 7"/>
          <p:cNvSpPr/>
          <p:nvPr/>
        </p:nvSpPr>
        <p:spPr>
          <a:xfrm>
            <a:off x="565200" y="971640"/>
            <a:ext cx="9258120" cy="580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600" b="0" strike="noStrike" spc="-1">
                <a:solidFill>
                  <a:srgbClr val="FFFFFF"/>
                </a:solidFill>
                <a:uFill>
                  <a:solidFill>
                    <a:srgbClr val="FFFFFF"/>
                  </a:solidFill>
                </a:uFill>
                <a:latin typeface="Verdana"/>
                <a:ea typeface="Arial"/>
              </a:rPr>
              <a:t>L’ASPARAGINA è un indispensabile fattore di crescita. In alcuni tipi di cellule tumorali (leucemiche) manca l’enzima asparagina-sisntetasi. </a:t>
            </a:r>
            <a:endParaRPr lang="en-US" sz="1600" b="0" strike="noStrike" spc="-1">
              <a:solidFill>
                <a:srgbClr val="000000"/>
              </a:solidFill>
              <a:uFill>
                <a:solidFill>
                  <a:srgbClr val="FFFFFF"/>
                </a:solidFill>
              </a:uFill>
              <a:latin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6626" name="Picture 2" descr="intro4"/>
          <p:cNvPicPr>
            <a:picLocks noChangeAspect="1" noChangeArrowheads="1"/>
          </p:cNvPicPr>
          <p:nvPr/>
        </p:nvPicPr>
        <p:blipFill>
          <a:blip r:embed="rId3" cstate="print"/>
          <a:srcRect/>
          <a:stretch>
            <a:fillRect/>
          </a:stretch>
        </p:blipFill>
        <p:spPr bwMode="auto">
          <a:xfrm>
            <a:off x="2047950" y="908720"/>
            <a:ext cx="6271395" cy="5784850"/>
          </a:xfrm>
          <a:prstGeom prst="rect">
            <a:avLst/>
          </a:prstGeom>
          <a:noFill/>
          <a:ln w="9525">
            <a:noFill/>
            <a:miter lim="800000"/>
            <a:headEnd/>
            <a:tailEnd/>
          </a:ln>
        </p:spPr>
      </p:pic>
      <p:sp>
        <p:nvSpPr>
          <p:cNvPr id="26627" name="Text Box 3"/>
          <p:cNvSpPr txBox="1">
            <a:spLocks noChangeArrowheads="1"/>
          </p:cNvSpPr>
          <p:nvPr/>
        </p:nvSpPr>
        <p:spPr bwMode="auto">
          <a:xfrm>
            <a:off x="410829" y="255588"/>
            <a:ext cx="4063933" cy="369332"/>
          </a:xfrm>
          <a:prstGeom prst="rect">
            <a:avLst/>
          </a:prstGeom>
          <a:noFill/>
          <a:ln w="9525">
            <a:noFill/>
            <a:miter lim="800000"/>
            <a:headEnd/>
            <a:tailEnd/>
          </a:ln>
        </p:spPr>
        <p:txBody>
          <a:bodyPr wrap="none">
            <a:spAutoFit/>
          </a:bodyPr>
          <a:lstStyle/>
          <a:p>
            <a:r>
              <a:rPr lang="it-IT" b="1">
                <a:solidFill>
                  <a:srgbClr val="FF0000"/>
                </a:solidFill>
                <a:latin typeface="Comic Sans MS" pitchFamily="66" charset="0"/>
              </a:rPr>
              <a:t>IPOTESI DI GOLDIE E COLMAN:</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7650" name="Picture 3" descr="resistance"/>
          <p:cNvPicPr>
            <a:picLocks noChangeAspect="1" noChangeArrowheads="1"/>
          </p:cNvPicPr>
          <p:nvPr/>
        </p:nvPicPr>
        <p:blipFill>
          <a:blip r:embed="rId4" cstate="print"/>
          <a:srcRect/>
          <a:stretch>
            <a:fillRect/>
          </a:stretch>
        </p:blipFill>
        <p:spPr bwMode="auto">
          <a:xfrm>
            <a:off x="1498633" y="188913"/>
            <a:ext cx="7428860" cy="6400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886241" y="2344738"/>
            <a:ext cx="6082691" cy="2277547"/>
          </a:xfrm>
          <a:prstGeom prst="rect">
            <a:avLst/>
          </a:prstGeom>
          <a:noFill/>
          <a:ln w="9525">
            <a:noFill/>
            <a:miter lim="800000"/>
            <a:headEnd/>
            <a:tailEnd/>
          </a:ln>
        </p:spPr>
        <p:txBody>
          <a:bodyPr wrap="none">
            <a:spAutoFit/>
          </a:bodyPr>
          <a:lstStyle/>
          <a:p>
            <a:r>
              <a:rPr lang="it-IT" sz="8800" b="1" i="1" dirty="0">
                <a:solidFill>
                  <a:schemeClr val="hlink"/>
                </a:solidFill>
              </a:rPr>
              <a:t>ABC</a:t>
            </a:r>
            <a:r>
              <a:rPr lang="it-IT" b="1" i="1" dirty="0">
                <a:solidFill>
                  <a:schemeClr val="hlink"/>
                </a:solidFill>
              </a:rPr>
              <a:t> </a:t>
            </a:r>
            <a:r>
              <a:rPr lang="it-IT" sz="3200" b="1" i="1" dirty="0" smtClean="0">
                <a:solidFill>
                  <a:schemeClr val="hlink"/>
                </a:solidFill>
              </a:rPr>
              <a:t>TRANSPORTERS</a:t>
            </a:r>
          </a:p>
          <a:p>
            <a:r>
              <a:rPr lang="it-IT" sz="4000" b="1" i="1" dirty="0" smtClean="0">
                <a:solidFill>
                  <a:schemeClr val="hlink"/>
                </a:solidFill>
              </a:rPr>
              <a:t>   </a:t>
            </a:r>
            <a:r>
              <a:rPr lang="it-IT" sz="5400" b="1" i="1" dirty="0" smtClean="0">
                <a:solidFill>
                  <a:schemeClr val="hlink"/>
                </a:solidFill>
              </a:rPr>
              <a:t>E RESISTENZA</a:t>
            </a:r>
            <a:endParaRPr lang="it-IT" sz="5400" b="1" i="1" dirty="0">
              <a:solidFill>
                <a:schemeClr val="hlink"/>
              </a:solidFill>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679803" y="1052741"/>
            <a:ext cx="3604763" cy="3137782"/>
          </a:xfrm>
          <a:prstGeom prst="rect">
            <a:avLst/>
          </a:prstGeom>
          <a:noFill/>
          <a:ln w="57150">
            <a:solidFill>
              <a:srgbClr val="336699"/>
            </a:solidFill>
            <a:miter lim="800000"/>
            <a:headEnd/>
            <a:tailEnd/>
          </a:ln>
        </p:spPr>
      </p:pic>
      <p:sp>
        <p:nvSpPr>
          <p:cNvPr id="29699" name="Text Box 3"/>
          <p:cNvSpPr txBox="1">
            <a:spLocks noChangeArrowheads="1"/>
          </p:cNvSpPr>
          <p:nvPr/>
        </p:nvSpPr>
        <p:spPr bwMode="auto">
          <a:xfrm>
            <a:off x="0" y="400050"/>
            <a:ext cx="10288588" cy="369332"/>
          </a:xfrm>
          <a:prstGeom prst="rect">
            <a:avLst/>
          </a:prstGeom>
          <a:noFill/>
          <a:ln w="9525">
            <a:noFill/>
            <a:miter lim="800000"/>
            <a:headEnd/>
            <a:tailEnd/>
          </a:ln>
        </p:spPr>
        <p:txBody>
          <a:bodyPr>
            <a:spAutoFit/>
          </a:bodyPr>
          <a:lstStyle/>
          <a:p>
            <a:pPr algn="ctr"/>
            <a:r>
              <a:rPr lang="it-IT" b="1">
                <a:solidFill>
                  <a:srgbClr val="006699"/>
                </a:solidFill>
              </a:rPr>
              <a:t>STRUTTURA DELLA P-GLICOPROTEINA</a:t>
            </a:r>
          </a:p>
        </p:txBody>
      </p:sp>
      <p:grpSp>
        <p:nvGrpSpPr>
          <p:cNvPr id="4" name="Group 2"/>
          <p:cNvGrpSpPr>
            <a:grpSpLocks/>
          </p:cNvGrpSpPr>
          <p:nvPr/>
        </p:nvGrpSpPr>
        <p:grpSpPr bwMode="auto">
          <a:xfrm>
            <a:off x="5000278" y="764704"/>
            <a:ext cx="4295842" cy="3262312"/>
            <a:chOff x="1197" y="429"/>
            <a:chExt cx="2405" cy="2055"/>
          </a:xfrm>
        </p:grpSpPr>
        <p:pic>
          <p:nvPicPr>
            <p:cNvPr id="5" name="Picture 3"/>
            <p:cNvPicPr>
              <a:picLocks noChangeAspect="1" noChangeArrowheads="1"/>
            </p:cNvPicPr>
            <p:nvPr/>
          </p:nvPicPr>
          <p:blipFill>
            <a:blip r:embed="rId4" cstate="print"/>
            <a:srcRect/>
            <a:stretch>
              <a:fillRect/>
            </a:stretch>
          </p:blipFill>
          <p:spPr bwMode="auto">
            <a:xfrm>
              <a:off x="1197" y="429"/>
              <a:ext cx="2399" cy="2055"/>
            </a:xfrm>
            <a:prstGeom prst="rect">
              <a:avLst/>
            </a:prstGeom>
            <a:noFill/>
            <a:ln w="9525">
              <a:noFill/>
              <a:miter lim="800000"/>
              <a:headEnd/>
              <a:tailEnd/>
            </a:ln>
          </p:spPr>
        </p:pic>
        <p:sp>
          <p:nvSpPr>
            <p:cNvPr id="6" name="Rectangle 4"/>
            <p:cNvSpPr>
              <a:spLocks noChangeArrowheads="1"/>
            </p:cNvSpPr>
            <p:nvPr/>
          </p:nvSpPr>
          <p:spPr bwMode="auto">
            <a:xfrm>
              <a:off x="1215" y="456"/>
              <a:ext cx="2387" cy="2023"/>
            </a:xfrm>
            <a:prstGeom prst="rect">
              <a:avLst/>
            </a:prstGeom>
            <a:noFill/>
            <a:ln w="57150">
              <a:solidFill>
                <a:srgbClr val="3399FF"/>
              </a:solidFill>
              <a:miter lim="800000"/>
              <a:headEnd/>
              <a:tailEnd/>
            </a:ln>
          </p:spPr>
          <p:txBody>
            <a:bodyPr wrap="none" anchor="ctr"/>
            <a:lstStyle/>
            <a:p>
              <a:endParaRPr lang="it-IT"/>
            </a:p>
          </p:txBody>
        </p:sp>
      </p:grpSp>
      <p:sp>
        <p:nvSpPr>
          <p:cNvPr id="7" name="Text Box 5"/>
          <p:cNvSpPr txBox="1">
            <a:spLocks noChangeArrowheads="1"/>
          </p:cNvSpPr>
          <p:nvPr/>
        </p:nvSpPr>
        <p:spPr bwMode="auto">
          <a:xfrm>
            <a:off x="895822" y="4365104"/>
            <a:ext cx="3456384" cy="2215991"/>
          </a:xfrm>
          <a:prstGeom prst="rect">
            <a:avLst/>
          </a:prstGeom>
          <a:solidFill>
            <a:schemeClr val="bg1"/>
          </a:solidFill>
          <a:ln w="9525">
            <a:noFill/>
            <a:miter lim="800000"/>
            <a:headEnd/>
            <a:tailEnd/>
          </a:ln>
        </p:spPr>
        <p:txBody>
          <a:bodyPr wrap="square">
            <a:spAutoFit/>
          </a:bodyPr>
          <a:lstStyle/>
          <a:p>
            <a:r>
              <a:rPr lang="it-IT" b="1" dirty="0">
                <a:solidFill>
                  <a:schemeClr val="hlink"/>
                </a:solidFill>
                <a:latin typeface="Tahoma" pitchFamily="34" charset="0"/>
              </a:rPr>
              <a:t>SUBSTRATI DELLA </a:t>
            </a:r>
            <a:r>
              <a:rPr lang="it-IT" b="1" dirty="0" err="1">
                <a:solidFill>
                  <a:schemeClr val="hlink"/>
                </a:solidFill>
                <a:latin typeface="Tahoma" pitchFamily="34" charset="0"/>
              </a:rPr>
              <a:t>P-gp</a:t>
            </a:r>
            <a:endParaRPr lang="it-IT" b="1" dirty="0">
              <a:solidFill>
                <a:schemeClr val="hlink"/>
              </a:solidFill>
              <a:latin typeface="Tahoma" pitchFamily="34" charset="0"/>
            </a:endParaRPr>
          </a:p>
          <a:p>
            <a:r>
              <a:rPr lang="it-IT" sz="2000" dirty="0" err="1">
                <a:solidFill>
                  <a:schemeClr val="hlink"/>
                </a:solidFill>
                <a:latin typeface="Tahoma" pitchFamily="34" charset="0"/>
              </a:rPr>
              <a:t>Antracicline</a:t>
            </a:r>
            <a:endParaRPr lang="it-IT" sz="2000" dirty="0">
              <a:solidFill>
                <a:schemeClr val="hlink"/>
              </a:solidFill>
              <a:latin typeface="Tahoma" pitchFamily="34" charset="0"/>
            </a:endParaRPr>
          </a:p>
          <a:p>
            <a:r>
              <a:rPr lang="it-IT" sz="2000" dirty="0" err="1">
                <a:solidFill>
                  <a:schemeClr val="hlink"/>
                </a:solidFill>
                <a:latin typeface="Tahoma" pitchFamily="34" charset="0"/>
              </a:rPr>
              <a:t>Tassani</a:t>
            </a:r>
            <a:endParaRPr lang="it-IT" sz="2000" dirty="0">
              <a:solidFill>
                <a:schemeClr val="hlink"/>
              </a:solidFill>
              <a:latin typeface="Tahoma" pitchFamily="34" charset="0"/>
            </a:endParaRPr>
          </a:p>
          <a:p>
            <a:r>
              <a:rPr lang="it-IT" sz="2000" dirty="0" err="1">
                <a:solidFill>
                  <a:schemeClr val="hlink"/>
                </a:solidFill>
                <a:latin typeface="Tahoma" pitchFamily="34" charset="0"/>
              </a:rPr>
              <a:t>Epipodofillotossine</a:t>
            </a:r>
            <a:endParaRPr lang="it-IT" sz="2000" dirty="0">
              <a:solidFill>
                <a:schemeClr val="hlink"/>
              </a:solidFill>
              <a:latin typeface="Tahoma" pitchFamily="34" charset="0"/>
            </a:endParaRPr>
          </a:p>
          <a:p>
            <a:r>
              <a:rPr lang="it-IT" sz="2000" dirty="0">
                <a:solidFill>
                  <a:schemeClr val="hlink"/>
                </a:solidFill>
                <a:latin typeface="Tahoma" pitchFamily="34" charset="0"/>
              </a:rPr>
              <a:t>Alcaloidi della </a:t>
            </a:r>
            <a:r>
              <a:rPr lang="it-IT" sz="2000" i="1" dirty="0">
                <a:solidFill>
                  <a:schemeClr val="hlink"/>
                </a:solidFill>
                <a:latin typeface="Tahoma" pitchFamily="34" charset="0"/>
              </a:rPr>
              <a:t>Vinca</a:t>
            </a:r>
          </a:p>
          <a:p>
            <a:r>
              <a:rPr lang="it-IT" sz="2000" dirty="0" err="1">
                <a:solidFill>
                  <a:schemeClr val="hlink"/>
                </a:solidFill>
                <a:latin typeface="Tahoma" pitchFamily="34" charset="0"/>
              </a:rPr>
              <a:t>Mitoxantrone</a:t>
            </a:r>
            <a:endParaRPr lang="it-IT" sz="2000" dirty="0">
              <a:solidFill>
                <a:schemeClr val="hlink"/>
              </a:solidFill>
              <a:latin typeface="Tahoma" pitchFamily="34" charset="0"/>
            </a:endParaRPr>
          </a:p>
          <a:p>
            <a:r>
              <a:rPr lang="it-IT" sz="2000" dirty="0" err="1">
                <a:solidFill>
                  <a:schemeClr val="hlink"/>
                </a:solidFill>
                <a:latin typeface="Tahoma" pitchFamily="34" charset="0"/>
              </a:rPr>
              <a:t>Actinomicina</a:t>
            </a:r>
            <a:r>
              <a:rPr lang="it-IT" sz="2000" dirty="0">
                <a:solidFill>
                  <a:schemeClr val="hlink"/>
                </a:solidFill>
                <a:latin typeface="Tahoma" pitchFamily="34" charset="0"/>
              </a:rPr>
              <a:t> D</a:t>
            </a:r>
          </a:p>
        </p:txBody>
      </p:sp>
      <p:sp>
        <p:nvSpPr>
          <p:cNvPr id="8" name="Text Box 5"/>
          <p:cNvSpPr txBox="1">
            <a:spLocks noChangeArrowheads="1"/>
          </p:cNvSpPr>
          <p:nvPr/>
        </p:nvSpPr>
        <p:spPr bwMode="auto">
          <a:xfrm>
            <a:off x="5936382" y="4077072"/>
            <a:ext cx="2874505" cy="2585323"/>
          </a:xfrm>
          <a:prstGeom prst="rect">
            <a:avLst/>
          </a:prstGeom>
          <a:solidFill>
            <a:schemeClr val="bg1"/>
          </a:solidFill>
          <a:ln w="9525">
            <a:noFill/>
            <a:miter lim="800000"/>
            <a:headEnd/>
            <a:tailEnd/>
          </a:ln>
        </p:spPr>
        <p:txBody>
          <a:bodyPr wrap="none">
            <a:spAutoFit/>
          </a:bodyPr>
          <a:lstStyle/>
          <a:p>
            <a:r>
              <a:rPr lang="it-IT" b="1" dirty="0">
                <a:solidFill>
                  <a:schemeClr val="hlink"/>
                </a:solidFill>
                <a:latin typeface="Tahoma" pitchFamily="34" charset="0"/>
              </a:rPr>
              <a:t>INIBITORI DELLA </a:t>
            </a:r>
            <a:r>
              <a:rPr lang="it-IT" b="1" dirty="0" err="1">
                <a:solidFill>
                  <a:schemeClr val="hlink"/>
                </a:solidFill>
                <a:latin typeface="Tahoma" pitchFamily="34" charset="0"/>
              </a:rPr>
              <a:t>P-gp</a:t>
            </a:r>
            <a:endParaRPr lang="it-IT" b="1" dirty="0">
              <a:solidFill>
                <a:schemeClr val="hlink"/>
              </a:solidFill>
              <a:latin typeface="Tahoma" pitchFamily="34" charset="0"/>
            </a:endParaRPr>
          </a:p>
          <a:p>
            <a:r>
              <a:rPr lang="it-IT" i="1" dirty="0">
                <a:solidFill>
                  <a:schemeClr val="hlink"/>
                </a:solidFill>
                <a:latin typeface="Tahoma" pitchFamily="34" charset="0"/>
              </a:rPr>
              <a:t>I generazione</a:t>
            </a:r>
          </a:p>
          <a:p>
            <a:pPr lvl="1"/>
            <a:r>
              <a:rPr lang="it-IT" dirty="0" err="1">
                <a:solidFill>
                  <a:schemeClr val="hlink"/>
                </a:solidFill>
                <a:latin typeface="Tahoma" pitchFamily="34" charset="0"/>
              </a:rPr>
              <a:t>Verapamil</a:t>
            </a:r>
            <a:endParaRPr lang="it-IT" dirty="0">
              <a:solidFill>
                <a:schemeClr val="hlink"/>
              </a:solidFill>
              <a:latin typeface="Tahoma" pitchFamily="34" charset="0"/>
            </a:endParaRPr>
          </a:p>
          <a:p>
            <a:pPr lvl="1"/>
            <a:r>
              <a:rPr lang="it-IT" dirty="0">
                <a:solidFill>
                  <a:schemeClr val="hlink"/>
                </a:solidFill>
                <a:latin typeface="Tahoma" pitchFamily="34" charset="0"/>
              </a:rPr>
              <a:t>Chinidina</a:t>
            </a:r>
          </a:p>
          <a:p>
            <a:pPr lvl="1"/>
            <a:r>
              <a:rPr lang="it-IT" dirty="0">
                <a:solidFill>
                  <a:schemeClr val="hlink"/>
                </a:solidFill>
                <a:latin typeface="Tahoma" pitchFamily="34" charset="0"/>
              </a:rPr>
              <a:t>Chinina</a:t>
            </a:r>
          </a:p>
          <a:p>
            <a:pPr lvl="1"/>
            <a:r>
              <a:rPr lang="it-IT" dirty="0">
                <a:solidFill>
                  <a:schemeClr val="hlink"/>
                </a:solidFill>
                <a:latin typeface="Tahoma" pitchFamily="34" charset="0"/>
              </a:rPr>
              <a:t>Ciclosporina A</a:t>
            </a:r>
          </a:p>
          <a:p>
            <a:r>
              <a:rPr lang="it-IT" i="1" dirty="0">
                <a:solidFill>
                  <a:schemeClr val="hlink"/>
                </a:solidFill>
                <a:latin typeface="Tahoma" pitchFamily="34" charset="0"/>
              </a:rPr>
              <a:t>II generazione</a:t>
            </a:r>
          </a:p>
          <a:p>
            <a:pPr lvl="1"/>
            <a:r>
              <a:rPr lang="it-IT" dirty="0" err="1">
                <a:solidFill>
                  <a:schemeClr val="hlink"/>
                </a:solidFill>
                <a:latin typeface="Tahoma" pitchFamily="34" charset="0"/>
              </a:rPr>
              <a:t>Valspodar</a:t>
            </a:r>
            <a:endParaRPr lang="it-IT" dirty="0">
              <a:solidFill>
                <a:schemeClr val="hlink"/>
              </a:solidFill>
              <a:latin typeface="Tahoma" pitchFamily="34" charset="0"/>
            </a:endParaRPr>
          </a:p>
          <a:p>
            <a:pPr lvl="1"/>
            <a:r>
              <a:rPr lang="it-IT" dirty="0" err="1">
                <a:solidFill>
                  <a:schemeClr val="hlink"/>
                </a:solidFill>
                <a:latin typeface="Tahoma" pitchFamily="34" charset="0"/>
              </a:rPr>
              <a:t>Biricodar</a:t>
            </a:r>
            <a:endParaRPr lang="it-IT" dirty="0">
              <a:solidFill>
                <a:schemeClr val="hlink"/>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arn(inHorizontal)">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left)">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left)">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dissolve">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dissolve">
                                      <p:cBhvr>
                                        <p:cTn id="52" dur="500"/>
                                        <p:tgtEl>
                                          <p:spTgt spid="8">
                                            <p:txEl>
                                              <p:pRg st="1" end="1"/>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dissolve">
                                      <p:cBhvr>
                                        <p:cTn id="55" dur="500"/>
                                        <p:tgtEl>
                                          <p:spTgt spid="8">
                                            <p:txEl>
                                              <p:pRg st="2" end="2"/>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8">
                                            <p:txEl>
                                              <p:pRg st="3" end="3"/>
                                            </p:txEl>
                                          </p:spTgt>
                                        </p:tgtEl>
                                        <p:attrNameLst>
                                          <p:attrName>style.visibility</p:attrName>
                                        </p:attrNameLst>
                                      </p:cBhvr>
                                      <p:to>
                                        <p:strVal val="visible"/>
                                      </p:to>
                                    </p:set>
                                    <p:animEffect transition="in" filter="dissolve">
                                      <p:cBhvr>
                                        <p:cTn id="58" dur="500"/>
                                        <p:tgtEl>
                                          <p:spTgt spid="8">
                                            <p:txEl>
                                              <p:pRg st="3" end="3"/>
                                            </p:tx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8">
                                            <p:txEl>
                                              <p:pRg st="4" end="4"/>
                                            </p:txEl>
                                          </p:spTgt>
                                        </p:tgtEl>
                                        <p:attrNameLst>
                                          <p:attrName>style.visibility</p:attrName>
                                        </p:attrNameLst>
                                      </p:cBhvr>
                                      <p:to>
                                        <p:strVal val="visible"/>
                                      </p:to>
                                    </p:set>
                                    <p:animEffect transition="in" filter="dissolve">
                                      <p:cBhvr>
                                        <p:cTn id="61" dur="500"/>
                                        <p:tgtEl>
                                          <p:spTgt spid="8">
                                            <p:txEl>
                                              <p:pRg st="4" end="4"/>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8">
                                            <p:txEl>
                                              <p:pRg st="5" end="5"/>
                                            </p:txEl>
                                          </p:spTgt>
                                        </p:tgtEl>
                                        <p:attrNameLst>
                                          <p:attrName>style.visibility</p:attrName>
                                        </p:attrNameLst>
                                      </p:cBhvr>
                                      <p:to>
                                        <p:strVal val="visible"/>
                                      </p:to>
                                    </p:set>
                                    <p:animEffect transition="in" filter="dissolve">
                                      <p:cBhvr>
                                        <p:cTn id="64" dur="500"/>
                                        <p:tgtEl>
                                          <p:spTgt spid="8">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
                                            <p:txEl>
                                              <p:pRg st="6" end="6"/>
                                            </p:txEl>
                                          </p:spTgt>
                                        </p:tgtEl>
                                        <p:attrNameLst>
                                          <p:attrName>style.visibility</p:attrName>
                                        </p:attrNameLst>
                                      </p:cBhvr>
                                      <p:to>
                                        <p:strVal val="visible"/>
                                      </p:to>
                                    </p:set>
                                    <p:animEffect transition="in" filter="dissolve">
                                      <p:cBhvr>
                                        <p:cTn id="69" dur="500"/>
                                        <p:tgtEl>
                                          <p:spTgt spid="8">
                                            <p:txEl>
                                              <p:pRg st="6" end="6"/>
                                            </p:txEl>
                                          </p:spTgt>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dissolve">
                                      <p:cBhvr>
                                        <p:cTn id="72" dur="500"/>
                                        <p:tgtEl>
                                          <p:spTgt spid="8">
                                            <p:txEl>
                                              <p:pRg st="7" end="7"/>
                                            </p:txEl>
                                          </p:spTgt>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8">
                                            <p:txEl>
                                              <p:pRg st="8" end="8"/>
                                            </p:txEl>
                                          </p:spTgt>
                                        </p:tgtEl>
                                        <p:attrNameLst>
                                          <p:attrName>style.visibility</p:attrName>
                                        </p:attrNameLst>
                                      </p:cBhvr>
                                      <p:to>
                                        <p:strVal val="visible"/>
                                      </p:to>
                                    </p:set>
                                    <p:animEffect transition="in" filter="dissolve">
                                      <p:cBhvr>
                                        <p:cTn id="75"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8"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2997</TotalTime>
  <Words>4223</Words>
  <Application>Microsoft Office PowerPoint</Application>
  <PresentationFormat>Personalizzato</PresentationFormat>
  <Paragraphs>1176</Paragraphs>
  <Slides>135</Slides>
  <Notes>10</Notes>
  <HiddenSlides>0</HiddenSlides>
  <MMClips>0</MMClips>
  <ScaleCrop>false</ScaleCrop>
  <HeadingPairs>
    <vt:vector size="4" baseType="variant">
      <vt:variant>
        <vt:lpstr>Tema</vt:lpstr>
      </vt:variant>
      <vt:variant>
        <vt:i4>1</vt:i4>
      </vt:variant>
      <vt:variant>
        <vt:lpstr>Titoli diapositive</vt:lpstr>
      </vt:variant>
      <vt:variant>
        <vt:i4>135</vt:i4>
      </vt:variant>
    </vt:vector>
  </HeadingPairs>
  <TitlesOfParts>
    <vt:vector size="136"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dc:creator>
  <cp:lastModifiedBy>Proprietario</cp:lastModifiedBy>
  <cp:revision>351</cp:revision>
  <dcterms:created xsi:type="dcterms:W3CDTF">2003-10-16T13:03:30Z</dcterms:created>
  <dcterms:modified xsi:type="dcterms:W3CDTF">2017-12-03T09:59:27Z</dcterms:modified>
  <dc:language>en-US</dc:language>
</cp:coreProperties>
</file>