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Layouts/slideLayout118.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Default Extension="wmf" ContentType="image/x-wmf"/>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notesSlides/notesSlide43.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theme/theme8.xml" ContentType="application/vnd.openxmlformats-officedocument.them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1" r:id="rId3"/>
    <p:sldMasterId id="2147483652" r:id="rId4"/>
    <p:sldMasterId id="2147483653" r:id="rId5"/>
    <p:sldMasterId id="2147483655" r:id="rId6"/>
    <p:sldMasterId id="2147483656" r:id="rId7"/>
    <p:sldMasterId id="2147483657" r:id="rId8"/>
    <p:sldMasterId id="2147483658" r:id="rId9"/>
    <p:sldMasterId id="2147483659" r:id="rId10"/>
    <p:sldMasterId id="2147483661" r:id="rId11"/>
  </p:sldMasterIdLst>
  <p:notesMasterIdLst>
    <p:notesMasterId r:id="rId162"/>
  </p:notesMasterIdLst>
  <p:sldIdLst>
    <p:sldId id="559" r:id="rId12"/>
    <p:sldId id="462" r:id="rId13"/>
    <p:sldId id="560" r:id="rId14"/>
    <p:sldId id="492" r:id="rId15"/>
    <p:sldId id="491" r:id="rId16"/>
    <p:sldId id="494" r:id="rId17"/>
    <p:sldId id="496" r:id="rId18"/>
    <p:sldId id="497" r:id="rId19"/>
    <p:sldId id="498" r:id="rId20"/>
    <p:sldId id="601" r:id="rId21"/>
    <p:sldId id="417" r:id="rId22"/>
    <p:sldId id="419" r:id="rId23"/>
    <p:sldId id="472" r:id="rId24"/>
    <p:sldId id="473" r:id="rId25"/>
    <p:sldId id="474" r:id="rId26"/>
    <p:sldId id="499" r:id="rId27"/>
    <p:sldId id="500" r:id="rId28"/>
    <p:sldId id="501" r:id="rId29"/>
    <p:sldId id="481" r:id="rId30"/>
    <p:sldId id="502" r:id="rId31"/>
    <p:sldId id="531" r:id="rId32"/>
    <p:sldId id="532" r:id="rId33"/>
    <p:sldId id="533" r:id="rId34"/>
    <p:sldId id="534" r:id="rId35"/>
    <p:sldId id="489" r:id="rId36"/>
    <p:sldId id="525" r:id="rId37"/>
    <p:sldId id="526" r:id="rId38"/>
    <p:sldId id="527" r:id="rId39"/>
    <p:sldId id="463" r:id="rId40"/>
    <p:sldId id="464" r:id="rId41"/>
    <p:sldId id="465" r:id="rId42"/>
    <p:sldId id="466" r:id="rId43"/>
    <p:sldId id="467" r:id="rId44"/>
    <p:sldId id="468" r:id="rId45"/>
    <p:sldId id="627" r:id="rId46"/>
    <p:sldId id="628" r:id="rId47"/>
    <p:sldId id="617" r:id="rId48"/>
    <p:sldId id="618" r:id="rId49"/>
    <p:sldId id="619" r:id="rId50"/>
    <p:sldId id="623" r:id="rId51"/>
    <p:sldId id="610" r:id="rId52"/>
    <p:sldId id="611" r:id="rId53"/>
    <p:sldId id="613" r:id="rId54"/>
    <p:sldId id="616" r:id="rId55"/>
    <p:sldId id="624" r:id="rId56"/>
    <p:sldId id="529" r:id="rId57"/>
    <p:sldId id="572" r:id="rId58"/>
    <p:sldId id="573" r:id="rId59"/>
    <p:sldId id="574" r:id="rId60"/>
    <p:sldId id="575" r:id="rId61"/>
    <p:sldId id="537" r:id="rId62"/>
    <p:sldId id="538" r:id="rId63"/>
    <p:sldId id="576" r:id="rId64"/>
    <p:sldId id="577" r:id="rId65"/>
    <p:sldId id="578" r:id="rId66"/>
    <p:sldId id="579" r:id="rId67"/>
    <p:sldId id="580" r:id="rId68"/>
    <p:sldId id="581" r:id="rId69"/>
    <p:sldId id="582" r:id="rId70"/>
    <p:sldId id="583" r:id="rId71"/>
    <p:sldId id="584" r:id="rId72"/>
    <p:sldId id="585" r:id="rId73"/>
    <p:sldId id="586" r:id="rId74"/>
    <p:sldId id="587" r:id="rId75"/>
    <p:sldId id="588" r:id="rId76"/>
    <p:sldId id="589" r:id="rId77"/>
    <p:sldId id="590" r:id="rId78"/>
    <p:sldId id="591" r:id="rId79"/>
    <p:sldId id="595" r:id="rId80"/>
    <p:sldId id="596" r:id="rId81"/>
    <p:sldId id="597" r:id="rId82"/>
    <p:sldId id="598" r:id="rId83"/>
    <p:sldId id="599" r:id="rId84"/>
    <p:sldId id="539" r:id="rId85"/>
    <p:sldId id="486" r:id="rId86"/>
    <p:sldId id="540" r:id="rId87"/>
    <p:sldId id="546" r:id="rId88"/>
    <p:sldId id="480" r:id="rId89"/>
    <p:sldId id="547" r:id="rId90"/>
    <p:sldId id="548" r:id="rId91"/>
    <p:sldId id="549" r:id="rId92"/>
    <p:sldId id="550" r:id="rId93"/>
    <p:sldId id="602" r:id="rId94"/>
    <p:sldId id="603" r:id="rId95"/>
    <p:sldId id="604" r:id="rId96"/>
    <p:sldId id="605" r:id="rId97"/>
    <p:sldId id="626" r:id="rId98"/>
    <p:sldId id="637" r:id="rId99"/>
    <p:sldId id="639" r:id="rId100"/>
    <p:sldId id="638" r:id="rId101"/>
    <p:sldId id="640" r:id="rId102"/>
    <p:sldId id="641" r:id="rId103"/>
    <p:sldId id="642" r:id="rId104"/>
    <p:sldId id="643" r:id="rId105"/>
    <p:sldId id="644" r:id="rId106"/>
    <p:sldId id="645" r:id="rId107"/>
    <p:sldId id="646" r:id="rId108"/>
    <p:sldId id="647" r:id="rId109"/>
    <p:sldId id="648" r:id="rId110"/>
    <p:sldId id="649" r:id="rId111"/>
    <p:sldId id="606" r:id="rId112"/>
    <p:sldId id="636" r:id="rId113"/>
    <p:sldId id="607" r:id="rId114"/>
    <p:sldId id="608" r:id="rId115"/>
    <p:sldId id="609" r:id="rId116"/>
    <p:sldId id="650" r:id="rId117"/>
    <p:sldId id="651" r:id="rId118"/>
    <p:sldId id="652" r:id="rId119"/>
    <p:sldId id="653" r:id="rId120"/>
    <p:sldId id="654" r:id="rId121"/>
    <p:sldId id="655" r:id="rId122"/>
    <p:sldId id="625" r:id="rId123"/>
    <p:sldId id="632" r:id="rId124"/>
    <p:sldId id="629" r:id="rId125"/>
    <p:sldId id="630" r:id="rId126"/>
    <p:sldId id="631" r:id="rId127"/>
    <p:sldId id="633" r:id="rId128"/>
    <p:sldId id="634" r:id="rId129"/>
    <p:sldId id="635" r:id="rId130"/>
    <p:sldId id="553" r:id="rId131"/>
    <p:sldId id="520" r:id="rId132"/>
    <p:sldId id="656" r:id="rId133"/>
    <p:sldId id="657" r:id="rId134"/>
    <p:sldId id="658" r:id="rId135"/>
    <p:sldId id="659" r:id="rId136"/>
    <p:sldId id="660" r:id="rId137"/>
    <p:sldId id="661" r:id="rId138"/>
    <p:sldId id="662" r:id="rId139"/>
    <p:sldId id="664" r:id="rId140"/>
    <p:sldId id="665" r:id="rId141"/>
    <p:sldId id="666" r:id="rId142"/>
    <p:sldId id="667" r:id="rId143"/>
    <p:sldId id="668" r:id="rId144"/>
    <p:sldId id="669" r:id="rId145"/>
    <p:sldId id="670" r:id="rId146"/>
    <p:sldId id="671" r:id="rId147"/>
    <p:sldId id="672" r:id="rId148"/>
    <p:sldId id="673" r:id="rId149"/>
    <p:sldId id="676" r:id="rId150"/>
    <p:sldId id="677" r:id="rId151"/>
    <p:sldId id="678" r:id="rId152"/>
    <p:sldId id="679" r:id="rId153"/>
    <p:sldId id="680" r:id="rId154"/>
    <p:sldId id="681" r:id="rId155"/>
    <p:sldId id="682" r:id="rId156"/>
    <p:sldId id="683" r:id="rId157"/>
    <p:sldId id="684" r:id="rId158"/>
    <p:sldId id="685" r:id="rId159"/>
    <p:sldId id="686" r:id="rId160"/>
    <p:sldId id="687" r:id="rId161"/>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CC66FF"/>
    <a:srgbClr val="FF3300"/>
    <a:srgbClr val="FFFF00"/>
    <a:srgbClr val="EAEAEA"/>
    <a:srgbClr val="000066"/>
    <a:srgbClr val="FF99FF"/>
    <a:srgbClr val="66FF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135" autoAdjust="0"/>
  </p:normalViewPr>
  <p:slideViewPr>
    <p:cSldViewPr>
      <p:cViewPr varScale="1">
        <p:scale>
          <a:sx n="101" d="100"/>
          <a:sy n="101" d="100"/>
        </p:scale>
        <p:origin x="-186" y="-9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66" d="100"/>
        <a:sy n="66" d="100"/>
      </p:scale>
      <p:origin x="0" y="15642"/>
    </p:cViewPr>
  </p:sorterViewPr>
  <p:notesViewPr>
    <p:cSldViewPr>
      <p:cViewPr varScale="1">
        <p:scale>
          <a:sx n="43" d="100"/>
          <a:sy n="43" d="100"/>
        </p:scale>
        <p:origin x="-1440"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38" Type="http://schemas.openxmlformats.org/officeDocument/2006/relationships/slide" Target="slides/slide127.xml"/><Relationship Id="rId154" Type="http://schemas.openxmlformats.org/officeDocument/2006/relationships/slide" Target="slides/slide143.xml"/><Relationship Id="rId159" Type="http://schemas.openxmlformats.org/officeDocument/2006/relationships/slide" Target="slides/slide148.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slide" Target="slides/slide133.xml"/><Relationship Id="rId149" Type="http://schemas.openxmlformats.org/officeDocument/2006/relationships/slide" Target="slides/slide13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160" Type="http://schemas.openxmlformats.org/officeDocument/2006/relationships/slide" Target="slides/slide149.xml"/><Relationship Id="rId165" Type="http://schemas.openxmlformats.org/officeDocument/2006/relationships/theme" Target="theme/theme1.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50" Type="http://schemas.openxmlformats.org/officeDocument/2006/relationships/slide" Target="slides/slide139.xml"/><Relationship Id="rId155" Type="http://schemas.openxmlformats.org/officeDocument/2006/relationships/slide" Target="slides/slide14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openxmlformats.org/officeDocument/2006/relationships/slide" Target="slides/slide150.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slide" Target="slides/slide103.xml"/><Relationship Id="rId119" Type="http://schemas.openxmlformats.org/officeDocument/2006/relationships/slide" Target="slides/slide108.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30" Type="http://schemas.openxmlformats.org/officeDocument/2006/relationships/slide" Target="slides/slide119.xml"/><Relationship Id="rId135" Type="http://schemas.openxmlformats.org/officeDocument/2006/relationships/slide" Target="slides/slide124.xml"/><Relationship Id="rId143" Type="http://schemas.openxmlformats.org/officeDocument/2006/relationships/slide" Target="slides/slide132.xml"/><Relationship Id="rId148" Type="http://schemas.openxmlformats.org/officeDocument/2006/relationships/slide" Target="slides/slide137.xml"/><Relationship Id="rId151" Type="http://schemas.openxmlformats.org/officeDocument/2006/relationships/slide" Target="slides/slide140.xml"/><Relationship Id="rId156" Type="http://schemas.openxmlformats.org/officeDocument/2006/relationships/slide" Target="slides/slide145.xml"/><Relationship Id="rId16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s>
</file>

<file path=ppt/_rels/viewProps.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22.xml"/><Relationship Id="rId1" Type="http://schemas.openxmlformats.org/officeDocument/2006/relationships/slide" Target="slides/slide21.xml"/><Relationship Id="rId5" Type="http://schemas.openxmlformats.org/officeDocument/2006/relationships/slide" Target="slides/slide75.xml"/><Relationship Id="rId4" Type="http://schemas.openxmlformats.org/officeDocument/2006/relationships/slide" Target="slides/slide2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it-IT"/>
          </a:p>
        </p:txBody>
      </p:sp>
      <p:sp>
        <p:nvSpPr>
          <p:cNvPr id="409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it-IT"/>
          </a:p>
        </p:txBody>
      </p:sp>
      <p:sp>
        <p:nvSpPr>
          <p:cNvPr id="1024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09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409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it-IT"/>
          </a:p>
        </p:txBody>
      </p:sp>
      <p:sp>
        <p:nvSpPr>
          <p:cNvPr id="409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A2B4C06D-E8E2-4B8A-B8F1-E215EE41FAD4}"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C8714BD3-0C83-417D-8736-A573DAED45A9}" type="slidenum">
              <a:rPr lang="it-IT"/>
              <a:pPr/>
              <a:t>4</a:t>
            </a:fld>
            <a:endParaRPr lang="it-IT"/>
          </a:p>
        </p:txBody>
      </p:sp>
      <p:sp>
        <p:nvSpPr>
          <p:cNvPr id="103427" name="Rectangle 2"/>
          <p:cNvSpPr>
            <a:spLocks noGrp="1" noRot="1" noChangeAspect="1" noChangeArrowheads="1" noTextEdit="1"/>
          </p:cNvSpPr>
          <p:nvPr>
            <p:ph type="sldImg"/>
          </p:nvPr>
        </p:nvSpPr>
        <p:spPr>
          <a:xfrm>
            <a:off x="1119188" y="709613"/>
            <a:ext cx="4546600" cy="3409950"/>
          </a:xfrm>
          <a:ln/>
        </p:spPr>
      </p:sp>
      <p:sp>
        <p:nvSpPr>
          <p:cNvPr id="103428" name="Rectangle 3"/>
          <p:cNvSpPr>
            <a:spLocks noGrp="1" noChangeArrowheads="1"/>
          </p:cNvSpPr>
          <p:nvPr>
            <p:ph type="body" idx="1"/>
          </p:nvPr>
        </p:nvSpPr>
        <p:spPr>
          <a:xfrm>
            <a:off x="946150" y="4332288"/>
            <a:ext cx="4972050" cy="4119562"/>
          </a:xfrm>
          <a:noFill/>
          <a:ln/>
        </p:spPr>
        <p:txBody>
          <a:bodyPr/>
          <a:lstStyle/>
          <a:p>
            <a:pPr eaLnBrk="1" hangingPunct="1"/>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D0675115-5CF6-4A1A-8E6E-DB79A69787ED}" type="slidenum">
              <a:rPr lang="it-IT"/>
              <a:pPr/>
              <a:t>14</a:t>
            </a:fld>
            <a:endParaRPr lang="it-IT"/>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xfrm>
            <a:off x="914400" y="4344988"/>
            <a:ext cx="5029200" cy="4113212"/>
          </a:xfrm>
          <a:solidFill>
            <a:srgbClr val="FFFFFF"/>
          </a:solidFill>
          <a:ln>
            <a:solidFill>
              <a:srgbClr val="000000"/>
            </a:solidFill>
          </a:ln>
        </p:spPr>
        <p:txBody>
          <a:bodyPr/>
          <a:lstStyle/>
          <a:p>
            <a:pPr eaLnBrk="1" hangingPunct="1"/>
            <a:endParaRPr lang="en-US" altLang="en-US" sz="14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6602C212-97F4-43FD-A0A1-853EB38BABD3}" type="slidenum">
              <a:rPr lang="it-IT"/>
              <a:pPr/>
              <a:t>15</a:t>
            </a:fld>
            <a:endParaRPr lang="it-IT"/>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xfrm>
            <a:off x="914400" y="4344988"/>
            <a:ext cx="5029200" cy="4113212"/>
          </a:xfrm>
          <a:solidFill>
            <a:srgbClr val="FFFFFF"/>
          </a:solidFill>
          <a:ln>
            <a:solidFill>
              <a:srgbClr val="000000"/>
            </a:solidFill>
          </a:ln>
        </p:spPr>
        <p:txBody>
          <a:bodyPr/>
          <a:lstStyle/>
          <a:p>
            <a:pPr eaLnBrk="1" hangingPunct="1"/>
            <a:endParaRPr lang="en-US" altLang="en-US" sz="14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5F0C96D8-1D6E-452D-BE73-2ED55A4220EE}" type="slidenum">
              <a:rPr lang="it-IT"/>
              <a:pPr/>
              <a:t>16</a:t>
            </a:fld>
            <a:endParaRPr lang="it-IT"/>
          </a:p>
        </p:txBody>
      </p:sp>
      <p:sp>
        <p:nvSpPr>
          <p:cNvPr id="114691" name="Rectangle 2"/>
          <p:cNvSpPr>
            <a:spLocks noGrp="1" noRot="1" noChangeAspect="1" noChangeArrowheads="1" noTextEdit="1"/>
          </p:cNvSpPr>
          <p:nvPr>
            <p:ph type="sldImg"/>
          </p:nvPr>
        </p:nvSpPr>
        <p:spPr>
          <a:xfrm>
            <a:off x="1119188" y="709613"/>
            <a:ext cx="4546600" cy="3409950"/>
          </a:xfrm>
          <a:ln/>
        </p:spPr>
      </p:sp>
      <p:sp>
        <p:nvSpPr>
          <p:cNvPr id="114692" name="Rectangle 3"/>
          <p:cNvSpPr>
            <a:spLocks noGrp="1" noChangeArrowheads="1"/>
          </p:cNvSpPr>
          <p:nvPr>
            <p:ph type="body" idx="1"/>
          </p:nvPr>
        </p:nvSpPr>
        <p:spPr>
          <a:xfrm>
            <a:off x="946150" y="4332288"/>
            <a:ext cx="4972050" cy="4119562"/>
          </a:xfrm>
          <a:noFill/>
          <a:ln/>
        </p:spPr>
        <p:txBody>
          <a:bodyPr/>
          <a:lstStyle/>
          <a:p>
            <a:pPr eaLnBrk="1" hangingPunct="1"/>
            <a:endParaRPr 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3ADB1B55-A740-48E3-914A-1E35B27420CE}" type="slidenum">
              <a:rPr lang="it-IT"/>
              <a:pPr/>
              <a:t>17</a:t>
            </a:fld>
            <a:endParaRPr lang="it-IT"/>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xfrm>
            <a:off x="914400" y="4344988"/>
            <a:ext cx="5029200" cy="4113212"/>
          </a:xfrm>
          <a:noFill/>
          <a:ln/>
        </p:spPr>
        <p:txBody>
          <a:bodyPr/>
          <a:lstStyle/>
          <a:p>
            <a:pPr eaLnBrk="1" hangingPunct="1"/>
            <a:endParaRPr lang="en-US" altLang="en-US" sz="14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40690EF8-C239-47AA-A046-FF1B48A173D8}" type="slidenum">
              <a:rPr lang="it-IT"/>
              <a:pPr/>
              <a:t>18</a:t>
            </a:fld>
            <a:endParaRPr lang="it-IT"/>
          </a:p>
        </p:txBody>
      </p:sp>
      <p:sp>
        <p:nvSpPr>
          <p:cNvPr id="116739" name="Rectangle 2"/>
          <p:cNvSpPr>
            <a:spLocks noGrp="1" noRot="1" noChangeAspect="1" noChangeArrowheads="1" noTextEdit="1"/>
          </p:cNvSpPr>
          <p:nvPr>
            <p:ph type="sldImg"/>
          </p:nvPr>
        </p:nvSpPr>
        <p:spPr>
          <a:xfrm>
            <a:off x="1119188" y="709613"/>
            <a:ext cx="4546600" cy="3409950"/>
          </a:xfrm>
          <a:ln/>
        </p:spPr>
      </p:sp>
      <p:sp>
        <p:nvSpPr>
          <p:cNvPr id="116740" name="Rectangle 3"/>
          <p:cNvSpPr>
            <a:spLocks noGrp="1" noChangeArrowheads="1"/>
          </p:cNvSpPr>
          <p:nvPr>
            <p:ph type="body" idx="1"/>
          </p:nvPr>
        </p:nvSpPr>
        <p:spPr>
          <a:xfrm>
            <a:off x="946150" y="4332288"/>
            <a:ext cx="4972050" cy="4119562"/>
          </a:xfrm>
          <a:noFill/>
          <a:ln/>
        </p:spPr>
        <p:txBody>
          <a:bodyPr/>
          <a:lstStyle/>
          <a:p>
            <a:pPr eaLnBrk="1" hangingPunct="1"/>
            <a:endParaRPr 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964B47D3-1867-4831-80D6-47FF9E3F37AA}" type="slidenum">
              <a:rPr lang="it-IT"/>
              <a:pPr/>
              <a:t>19</a:t>
            </a:fld>
            <a:endParaRPr lang="it-IT"/>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z="1400" b="1" smtClean="0"/>
              <a:t>Slide 6: Dopamine and the production of cyclic AMP</a:t>
            </a:r>
          </a:p>
          <a:p>
            <a:pPr eaLnBrk="1" hangingPunct="1"/>
            <a:r>
              <a:rPr lang="en-US" altLang="en-US" sz="1400" smtClean="0"/>
              <a:t>Using the close-up view, explain what happens when dopamine binds to its receptor. When dopamine binds to its receptor, another protein called a G-protein (in pink) moves up close to the dopamine receptor. The G-protein signals an enzyme to produce cyclic adenosine monophosphate (cAMP) molecules (in green) inside the cell. [Sometimes the signal can decrease production of cAMP, depending on the kind of dopamine receptor and G-protein present.] Point to the dopamine receptor-G-protein/adenylate cyclase complex, and show how cAMP is generated when dopamine binds to its receptor. Indicate that cAMP (point to the cyclic-looking structures) controls many important functions in the cell including the ability of the cell to generate electrical impulses.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F25D7B2D-5FB2-4D3A-B2EA-1EF3A1922464}" type="slidenum">
              <a:rPr lang="it-IT"/>
              <a:pPr/>
              <a:t>20</a:t>
            </a:fld>
            <a:endParaRPr lang="it-IT"/>
          </a:p>
        </p:txBody>
      </p:sp>
      <p:sp>
        <p:nvSpPr>
          <p:cNvPr id="118787" name="Rectangle 2"/>
          <p:cNvSpPr>
            <a:spLocks noGrp="1" noRot="1" noChangeAspect="1" noChangeArrowheads="1" noTextEdit="1"/>
          </p:cNvSpPr>
          <p:nvPr>
            <p:ph type="sldImg"/>
          </p:nvPr>
        </p:nvSpPr>
        <p:spPr>
          <a:xfrm>
            <a:off x="1119188" y="709613"/>
            <a:ext cx="4546600" cy="3409950"/>
          </a:xfrm>
          <a:ln/>
        </p:spPr>
      </p:sp>
      <p:sp>
        <p:nvSpPr>
          <p:cNvPr id="118788" name="Rectangle 3"/>
          <p:cNvSpPr>
            <a:spLocks noGrp="1" noChangeArrowheads="1"/>
          </p:cNvSpPr>
          <p:nvPr>
            <p:ph type="body" idx="1"/>
          </p:nvPr>
        </p:nvSpPr>
        <p:spPr>
          <a:xfrm>
            <a:off x="946150" y="4332288"/>
            <a:ext cx="4972050" cy="4119562"/>
          </a:xfrm>
          <a:noFill/>
          <a:ln/>
        </p:spPr>
        <p:txBody>
          <a:bodyPr/>
          <a:lstStyle/>
          <a:p>
            <a:pPr eaLnBrk="1" hangingPunct="1"/>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376233C8-3A98-41CF-A09B-550AA259187E}" type="slidenum">
              <a:rPr lang="it-IT"/>
              <a:pPr/>
              <a:t>25</a:t>
            </a:fld>
            <a:endParaRPr lang="it-IT"/>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GB" smtClean="0"/>
              <a:t>Dependence is a complex disease, but it is defined as a behavioural disorder.</a:t>
            </a:r>
          </a:p>
          <a:p>
            <a:pPr eaLnBrk="1" hangingPunct="1"/>
            <a:r>
              <a:rPr lang="en-GB" smtClean="0"/>
              <a:t>Important is to study the brain-behaviour interaction and how  these are influenced by other factors like:</a:t>
            </a:r>
          </a:p>
          <a:p>
            <a:pPr eaLnBrk="1" hangingPunct="1">
              <a:buFontTx/>
              <a:buChar char="•"/>
            </a:pPr>
            <a:r>
              <a:rPr lang="en-GB" smtClean="0"/>
              <a:t>environmental cues &amp; context</a:t>
            </a:r>
          </a:p>
          <a:p>
            <a:pPr eaLnBrk="1" hangingPunct="1">
              <a:buFontTx/>
              <a:buChar char="•"/>
            </a:pPr>
            <a:r>
              <a:rPr lang="en-GB" smtClean="0"/>
              <a:t>psychiatric comorbidity</a:t>
            </a:r>
          </a:p>
          <a:p>
            <a:pPr eaLnBrk="1" hangingPunct="1">
              <a:buFontTx/>
              <a:buChar char="•"/>
            </a:pPr>
            <a:r>
              <a:rPr lang="en-GB" smtClean="0"/>
              <a:t>individual differences</a:t>
            </a:r>
          </a:p>
          <a:p>
            <a:pPr eaLnBrk="1" hangingPunct="1">
              <a:buFontTx/>
              <a:buChar char="•"/>
            </a:pPr>
            <a:r>
              <a:rPr lang="en-GB" smtClean="0"/>
              <a:t>genetic determinants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7982AB81-A951-4C73-9D27-F12B720CC212}" type="slidenum">
              <a:rPr lang="it-IT"/>
              <a:pPr/>
              <a:t>26</a:t>
            </a:fld>
            <a:endParaRPr lang="it-IT"/>
          </a:p>
        </p:txBody>
      </p:sp>
      <p:sp>
        <p:nvSpPr>
          <p:cNvPr id="120835" name="Rectangle 2"/>
          <p:cNvSpPr>
            <a:spLocks noGrp="1" noRot="1" noChangeAspect="1" noChangeArrowheads="1" noTextEdit="1"/>
          </p:cNvSpPr>
          <p:nvPr>
            <p:ph type="sldImg"/>
          </p:nvPr>
        </p:nvSpPr>
        <p:spPr>
          <a:xfrm>
            <a:off x="1119188" y="709613"/>
            <a:ext cx="4546600" cy="3409950"/>
          </a:xfrm>
          <a:ln/>
        </p:spPr>
      </p:sp>
      <p:sp>
        <p:nvSpPr>
          <p:cNvPr id="120836" name="Rectangle 3"/>
          <p:cNvSpPr>
            <a:spLocks noGrp="1" noChangeArrowheads="1"/>
          </p:cNvSpPr>
          <p:nvPr>
            <p:ph type="body" idx="1"/>
          </p:nvPr>
        </p:nvSpPr>
        <p:spPr>
          <a:xfrm>
            <a:off x="946150" y="4332288"/>
            <a:ext cx="4972050" cy="4119562"/>
          </a:xfrm>
          <a:noFill/>
          <a:ln/>
        </p:spPr>
        <p:txBody>
          <a:bodyPr/>
          <a:lstStyle/>
          <a:p>
            <a:pPr eaLnBrk="1" hangingPunct="1"/>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5933389E-D2B5-441A-B337-1E3D6C555AAF}" type="slidenum">
              <a:rPr lang="it-IT"/>
              <a:pPr/>
              <a:t>27</a:t>
            </a:fld>
            <a:endParaRPr lang="it-IT"/>
          </a:p>
        </p:txBody>
      </p:sp>
      <p:sp>
        <p:nvSpPr>
          <p:cNvPr id="121859" name="Rectangle 2"/>
          <p:cNvSpPr>
            <a:spLocks noGrp="1" noRot="1" noChangeAspect="1" noChangeArrowheads="1" noTextEdit="1"/>
          </p:cNvSpPr>
          <p:nvPr>
            <p:ph type="sldImg"/>
          </p:nvPr>
        </p:nvSpPr>
        <p:spPr>
          <a:xfrm>
            <a:off x="1119188" y="709613"/>
            <a:ext cx="4546600" cy="3409950"/>
          </a:xfrm>
          <a:ln/>
        </p:spPr>
      </p:sp>
      <p:sp>
        <p:nvSpPr>
          <p:cNvPr id="121860" name="Rectangle 3"/>
          <p:cNvSpPr>
            <a:spLocks noGrp="1" noChangeArrowheads="1"/>
          </p:cNvSpPr>
          <p:nvPr>
            <p:ph type="body" idx="1"/>
          </p:nvPr>
        </p:nvSpPr>
        <p:spPr>
          <a:xfrm>
            <a:off x="946150" y="4332288"/>
            <a:ext cx="4972050" cy="4119562"/>
          </a:xfrm>
          <a:noFill/>
          <a:ln/>
        </p:spPr>
        <p:txBody>
          <a:bodyPr/>
          <a:lstStyle/>
          <a:p>
            <a:pPr eaLnBrk="1" hangingPunct="1"/>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E3F3F13-EB5F-44F3-80A7-E07219A4813B}" type="slidenum">
              <a:rPr lang="it-IT"/>
              <a:pPr/>
              <a:t>5</a:t>
            </a:fld>
            <a:endParaRPr lang="it-IT"/>
          </a:p>
        </p:txBody>
      </p:sp>
      <p:sp>
        <p:nvSpPr>
          <p:cNvPr id="104451" name="Rectangle 2"/>
          <p:cNvSpPr>
            <a:spLocks noGrp="1" noRot="1" noChangeAspect="1" noChangeArrowheads="1" noTextEdit="1"/>
          </p:cNvSpPr>
          <p:nvPr>
            <p:ph type="sldImg"/>
          </p:nvPr>
        </p:nvSpPr>
        <p:spPr>
          <a:xfrm>
            <a:off x="1119188" y="709613"/>
            <a:ext cx="4546600" cy="3409950"/>
          </a:xfrm>
          <a:ln/>
        </p:spPr>
      </p:sp>
      <p:sp>
        <p:nvSpPr>
          <p:cNvPr id="104452" name="Rectangle 3"/>
          <p:cNvSpPr>
            <a:spLocks noGrp="1" noChangeArrowheads="1"/>
          </p:cNvSpPr>
          <p:nvPr>
            <p:ph type="body" idx="1"/>
          </p:nvPr>
        </p:nvSpPr>
        <p:spPr>
          <a:xfrm>
            <a:off x="946150" y="4332288"/>
            <a:ext cx="4972050" cy="4119562"/>
          </a:xfrm>
          <a:noFill/>
          <a:ln/>
        </p:spPr>
        <p:txBody>
          <a:bodyPr/>
          <a:lstStyle/>
          <a:p>
            <a:pPr eaLnBrk="1" hangingPunct="1"/>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C503DEE6-F963-4D3A-BCE3-9A861D3465C1}" type="slidenum">
              <a:rPr lang="it-IT"/>
              <a:pPr/>
              <a:t>28</a:t>
            </a:fld>
            <a:endParaRPr lang="it-IT"/>
          </a:p>
        </p:txBody>
      </p:sp>
      <p:sp>
        <p:nvSpPr>
          <p:cNvPr id="122883" name="Rectangle 2"/>
          <p:cNvSpPr>
            <a:spLocks noGrp="1" noRot="1" noChangeAspect="1" noChangeArrowheads="1" noTextEdit="1"/>
          </p:cNvSpPr>
          <p:nvPr>
            <p:ph type="sldImg"/>
          </p:nvPr>
        </p:nvSpPr>
        <p:spPr>
          <a:xfrm>
            <a:off x="1119188" y="709613"/>
            <a:ext cx="4546600" cy="3409950"/>
          </a:xfrm>
          <a:ln/>
        </p:spPr>
      </p:sp>
      <p:sp>
        <p:nvSpPr>
          <p:cNvPr id="122884" name="Rectangle 3"/>
          <p:cNvSpPr>
            <a:spLocks noGrp="1" noChangeArrowheads="1"/>
          </p:cNvSpPr>
          <p:nvPr>
            <p:ph type="body" idx="1"/>
          </p:nvPr>
        </p:nvSpPr>
        <p:spPr>
          <a:xfrm>
            <a:off x="946150" y="4332288"/>
            <a:ext cx="4972050" cy="4119562"/>
          </a:xfrm>
          <a:noFill/>
          <a:ln/>
        </p:spPr>
        <p:txBody>
          <a:bodyPr/>
          <a:lstStyle/>
          <a:p>
            <a:pPr eaLnBrk="1" hangingPunct="1"/>
            <a:endParaRPr 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201D4CB6-3D98-4ACC-9265-19B022D2C05F}" type="slidenum">
              <a:rPr lang="it-IT"/>
              <a:pPr/>
              <a:t>37</a:t>
            </a:fld>
            <a:endParaRPr lang="it-IT"/>
          </a:p>
        </p:txBody>
      </p:sp>
      <p:sp>
        <p:nvSpPr>
          <p:cNvPr id="182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22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C063589C-4E1E-4BEC-9E15-2F15A804D91B}" type="slidenum">
              <a:rPr lang="it-IT"/>
              <a:pPr/>
              <a:t>38</a:t>
            </a:fld>
            <a:endParaRPr lang="it-IT"/>
          </a:p>
        </p:txBody>
      </p:sp>
      <p:sp>
        <p:nvSpPr>
          <p:cNvPr id="180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02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531E9B4E-BB67-4A2D-B2B5-E5E537E250E8}" type="slidenum">
              <a:rPr lang="it-IT"/>
              <a:pPr/>
              <a:t>39</a:t>
            </a:fld>
            <a:endParaRPr lang="it-IT"/>
          </a:p>
        </p:txBody>
      </p:sp>
      <p:sp>
        <p:nvSpPr>
          <p:cNvPr id="180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02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CE1528CC-1BBA-4006-9CC6-DC02B6BA599E}" type="slidenum">
              <a:rPr lang="it-IT"/>
              <a:pPr/>
              <a:t>40</a:t>
            </a:fld>
            <a:endParaRPr lang="it-IT"/>
          </a:p>
        </p:txBody>
      </p:sp>
      <p:sp>
        <p:nvSpPr>
          <p:cNvPr id="126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69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C9792C9C-CABA-4255-A0B1-10B173140622}" type="slidenum">
              <a:rPr lang="it-IT"/>
              <a:pPr/>
              <a:t>41</a:t>
            </a:fld>
            <a:endParaRPr lang="it-IT"/>
          </a:p>
        </p:txBody>
      </p:sp>
      <p:sp>
        <p:nvSpPr>
          <p:cNvPr id="134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41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8FFD7CA9-6DCD-4F3B-82E4-C4D815A4BDA7}" type="slidenum">
              <a:rPr lang="it-IT"/>
              <a:pPr/>
              <a:t>42</a:t>
            </a:fld>
            <a:endParaRPr lang="it-IT"/>
          </a:p>
        </p:txBody>
      </p:sp>
      <p:sp>
        <p:nvSpPr>
          <p:cNvPr id="134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41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FB85434A-EBFA-4A86-B851-F166EDC8627C}" type="slidenum">
              <a:rPr lang="it-IT"/>
              <a:pPr/>
              <a:t>43</a:t>
            </a:fld>
            <a:endParaRPr lang="it-IT"/>
          </a:p>
        </p:txBody>
      </p:sp>
      <p:sp>
        <p:nvSpPr>
          <p:cNvPr id="134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41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67FF5F42-85E2-4749-AEF6-D1064F5FAD92}" type="slidenum">
              <a:rPr lang="it-IT"/>
              <a:pPr/>
              <a:t>44</a:t>
            </a:fld>
            <a:endParaRPr lang="it-IT"/>
          </a:p>
        </p:txBody>
      </p:sp>
      <p:sp>
        <p:nvSpPr>
          <p:cNvPr id="161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17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2E8A5A55-FBDA-4D0B-8D94-105AA0AA7F20}" type="slidenum">
              <a:rPr lang="it-IT"/>
              <a:pPr/>
              <a:t>45</a:t>
            </a:fld>
            <a:endParaRPr lang="it-IT"/>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10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DA7FD7C9-415C-4531-84D4-06509AE408C9}" type="slidenum">
              <a:rPr lang="it-IT"/>
              <a:pPr/>
              <a:t>6</a:t>
            </a:fld>
            <a:endParaRPr lang="it-IT"/>
          </a:p>
        </p:txBody>
      </p:sp>
      <p:sp>
        <p:nvSpPr>
          <p:cNvPr id="105475" name="Rectangle 2"/>
          <p:cNvSpPr>
            <a:spLocks noGrp="1" noRot="1" noChangeAspect="1" noChangeArrowheads="1" noTextEdit="1"/>
          </p:cNvSpPr>
          <p:nvPr>
            <p:ph type="sldImg"/>
          </p:nvPr>
        </p:nvSpPr>
        <p:spPr>
          <a:xfrm>
            <a:off x="1119188" y="709613"/>
            <a:ext cx="4546600" cy="3409950"/>
          </a:xfrm>
          <a:ln/>
        </p:spPr>
      </p:sp>
      <p:sp>
        <p:nvSpPr>
          <p:cNvPr id="105476" name="Rectangle 3"/>
          <p:cNvSpPr>
            <a:spLocks noGrp="1" noChangeArrowheads="1"/>
          </p:cNvSpPr>
          <p:nvPr>
            <p:ph type="body" idx="1"/>
          </p:nvPr>
        </p:nvSpPr>
        <p:spPr>
          <a:xfrm>
            <a:off x="946150" y="4332288"/>
            <a:ext cx="4972050" cy="4119562"/>
          </a:xfrm>
          <a:noFill/>
          <a:ln/>
        </p:spPr>
        <p:txBody>
          <a:bodyPr/>
          <a:lstStyle/>
          <a:p>
            <a:pPr eaLnBrk="1" hangingPunct="1"/>
            <a:endParaRPr lang="it-I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2EBD3F61-00B5-4FF0-88AD-F596CF8D0A7A}" type="slidenum">
              <a:rPr lang="it-IT"/>
              <a:pPr/>
              <a:t>49</a:t>
            </a:fld>
            <a:endParaRPr lang="it-IT"/>
          </a:p>
        </p:txBody>
      </p:sp>
      <p:sp>
        <p:nvSpPr>
          <p:cNvPr id="124931" name="Rectangle 2"/>
          <p:cNvSpPr>
            <a:spLocks noGrp="1" noRot="1" noChangeAspect="1" noChangeArrowheads="1" noTextEdit="1"/>
          </p:cNvSpPr>
          <p:nvPr>
            <p:ph type="sldImg"/>
          </p:nvPr>
        </p:nvSpPr>
        <p:spPr>
          <a:xfrm>
            <a:off x="1144588" y="685800"/>
            <a:ext cx="4570412" cy="3427413"/>
          </a:xfrm>
          <a:ln/>
        </p:spPr>
      </p:sp>
      <p:sp>
        <p:nvSpPr>
          <p:cNvPr id="124932" name="Rectangle 3"/>
          <p:cNvSpPr>
            <a:spLocks noGrp="1" noChangeArrowheads="1"/>
          </p:cNvSpPr>
          <p:nvPr>
            <p:ph type="body" idx="1"/>
          </p:nvPr>
        </p:nvSpPr>
        <p:spPr>
          <a:xfrm>
            <a:off x="912813" y="4343400"/>
            <a:ext cx="5032375" cy="4114800"/>
          </a:xfrm>
          <a:noFill/>
          <a:ln/>
        </p:spPr>
        <p:txBody>
          <a:bodyPr/>
          <a:lstStyle/>
          <a:p>
            <a:pPr eaLnBrk="1" hangingPunct="1"/>
            <a:r>
              <a:rPr lang="it-IT" smtClean="0"/>
              <a:t>Ricordiamo il Vin Mariani utilizzato da Edison, Stevenson, Dumas, Verne, Sarah Bernhardt, Eleonora Duse e perfino il papa Leone XIII. Altra bevanda del tempo era la French Wine Cola prodotta da Pemberton da cui derivò la Coca-Cola.. Ma l’anno decisivo per la diffusione della cocaina fu il 1884 quando Freud pubblicò il libro “Uber Coca”.. Uno dei più noti consumatori di cocaina fu Conan Doyle, l’autore di Sherlock Holmes (anche lui descritto da Doyle come consumatore di cocaina).</a:t>
            </a:r>
            <a:endParaRPr lang="en-GB"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0C1A16C6-904A-4C4D-A64F-EE3DD2569FEE}" type="slidenum">
              <a:rPr lang="it-IT"/>
              <a:pPr/>
              <a:t>54</a:t>
            </a:fld>
            <a:endParaRPr lang="it-IT"/>
          </a:p>
        </p:txBody>
      </p:sp>
      <p:sp>
        <p:nvSpPr>
          <p:cNvPr id="125955" name="Rectangle 2"/>
          <p:cNvSpPr>
            <a:spLocks noGrp="1" noRot="1" noChangeAspect="1" noChangeArrowheads="1" noTextEdit="1"/>
          </p:cNvSpPr>
          <p:nvPr>
            <p:ph type="sldImg"/>
          </p:nvPr>
        </p:nvSpPr>
        <p:spPr>
          <a:xfrm>
            <a:off x="1143000" y="685800"/>
            <a:ext cx="4573588" cy="3430588"/>
          </a:xfrm>
          <a:ln/>
        </p:spPr>
      </p:sp>
      <p:sp>
        <p:nvSpPr>
          <p:cNvPr id="125956" name="Rectangle 3"/>
          <p:cNvSpPr>
            <a:spLocks noGrp="1" noChangeArrowheads="1"/>
          </p:cNvSpPr>
          <p:nvPr>
            <p:ph type="body" idx="1"/>
          </p:nvPr>
        </p:nvSpPr>
        <p:spPr>
          <a:xfrm>
            <a:off x="685800" y="4343400"/>
            <a:ext cx="5486400" cy="4114800"/>
          </a:xfrm>
          <a:noFill/>
          <a:ln/>
        </p:spPr>
        <p:txBody>
          <a:bodyPr/>
          <a:lstStyle/>
          <a:p>
            <a:pPr eaLnBrk="1" hangingPunct="1">
              <a:lnSpc>
                <a:spcPct val="90000"/>
              </a:lnSpc>
            </a:pPr>
            <a:r>
              <a:rPr lang="it-IT" sz="1000" b="1" dirty="0" smtClean="0">
                <a:latin typeface="Arial" charset="0"/>
              </a:rPr>
              <a:t>Questa presentazione in PowerPoint si basa sui comunicati e sugli articoli preparati per il lancio della </a:t>
            </a:r>
            <a:r>
              <a:rPr lang="it-IT" sz="1000" b="1" i="1" dirty="0" smtClean="0">
                <a:latin typeface="Arial" charset="0"/>
              </a:rPr>
              <a:t>Relazione annuale 2006</a:t>
            </a:r>
            <a:r>
              <a:rPr lang="it-IT" sz="1000" b="1" dirty="0" smtClean="0">
                <a:latin typeface="Arial" charset="0"/>
              </a:rPr>
              <a:t>. Si consiglia al relatore di leggere attentamente i comunicati prima di fare questa presentazione. È fatto divieto di divulgazione di nuovi articoli e di questa presentazione fino al lancio della relazione, previsto alle ore 11.00 CET (ora di Bruxelles) del 23 novembre 2006.</a:t>
            </a:r>
          </a:p>
          <a:p>
            <a:pPr eaLnBrk="1" hangingPunct="1">
              <a:lnSpc>
                <a:spcPct val="90000"/>
              </a:lnSpc>
            </a:pPr>
            <a:endParaRPr lang="en-US" sz="1000" b="1" dirty="0" smtClean="0">
              <a:latin typeface="Arial" charset="0"/>
            </a:endParaRPr>
          </a:p>
          <a:p>
            <a:pPr eaLnBrk="1" hangingPunct="1">
              <a:lnSpc>
                <a:spcPct val="90000"/>
              </a:lnSpc>
            </a:pPr>
            <a:r>
              <a:rPr lang="en-US" sz="1000" b="1" dirty="0" err="1" smtClean="0">
                <a:latin typeface="Arial" charset="0"/>
              </a:rPr>
              <a:t>Materiale</a:t>
            </a:r>
            <a:r>
              <a:rPr lang="en-US" sz="1000" b="1" dirty="0" smtClean="0">
                <a:latin typeface="Arial" charset="0"/>
              </a:rPr>
              <a:t> </a:t>
            </a:r>
            <a:r>
              <a:rPr lang="en-US" sz="1000" b="1" dirty="0" err="1" smtClean="0">
                <a:latin typeface="Arial" charset="0"/>
              </a:rPr>
              <a:t>destinato</a:t>
            </a:r>
            <a:r>
              <a:rPr lang="en-US" sz="1000" b="1" dirty="0" smtClean="0">
                <a:latin typeface="Arial" charset="0"/>
              </a:rPr>
              <a:t> </a:t>
            </a:r>
            <a:r>
              <a:rPr lang="en-US" sz="1000" b="1" dirty="0" err="1" smtClean="0">
                <a:latin typeface="Arial" charset="0"/>
              </a:rPr>
              <a:t>alla</a:t>
            </a:r>
            <a:r>
              <a:rPr lang="en-US" sz="1000" b="1" dirty="0" smtClean="0">
                <a:latin typeface="Arial" charset="0"/>
              </a:rPr>
              <a:t> </a:t>
            </a:r>
            <a:r>
              <a:rPr lang="en-US" sz="1000" b="1" dirty="0" err="1" smtClean="0">
                <a:latin typeface="Arial" charset="0"/>
              </a:rPr>
              <a:t>stampa</a:t>
            </a:r>
            <a:endParaRPr lang="en-US" sz="1000" b="1" dirty="0" smtClean="0">
              <a:latin typeface="Arial" charset="0"/>
            </a:endParaRPr>
          </a:p>
          <a:p>
            <a:pPr eaLnBrk="1" hangingPunct="1">
              <a:lnSpc>
                <a:spcPct val="90000"/>
              </a:lnSpc>
            </a:pPr>
            <a:r>
              <a:rPr lang="it-IT" sz="1000" b="1" dirty="0" smtClean="0">
                <a:latin typeface="Arial" charset="0"/>
              </a:rPr>
              <a:t>(online in 23 lingue) http://www.emcdda.europa.eu/?nnodeid=875 e attraverso il sito http://annualreport.emcdda.europa.eu</a:t>
            </a:r>
          </a:p>
          <a:p>
            <a:pPr eaLnBrk="1" hangingPunct="1">
              <a:lnSpc>
                <a:spcPct val="90000"/>
              </a:lnSpc>
            </a:pPr>
            <a:r>
              <a:rPr lang="it-IT" sz="1000" b="1" dirty="0" smtClean="0">
                <a:latin typeface="Arial" charset="0"/>
              </a:rPr>
              <a:t>Messaggio di Wolfgang </a:t>
            </a:r>
            <a:r>
              <a:rPr lang="it-IT" sz="1000" b="1" dirty="0" err="1" smtClean="0">
                <a:latin typeface="Arial" charset="0"/>
              </a:rPr>
              <a:t>Götz</a:t>
            </a:r>
            <a:r>
              <a:rPr lang="it-IT" sz="1000" b="1" dirty="0" smtClean="0">
                <a:latin typeface="Arial" charset="0"/>
              </a:rPr>
              <a:t>, direttore dell'OEDT</a:t>
            </a:r>
          </a:p>
          <a:p>
            <a:pPr eaLnBrk="1" hangingPunct="1">
              <a:lnSpc>
                <a:spcPct val="90000"/>
              </a:lnSpc>
            </a:pPr>
            <a:r>
              <a:rPr lang="it-IT" sz="1000" b="1" dirty="0" smtClean="0">
                <a:latin typeface="Arial" charset="0"/>
              </a:rPr>
              <a:t>in occasione del lancio della </a:t>
            </a:r>
          </a:p>
          <a:p>
            <a:pPr eaLnBrk="1" hangingPunct="1">
              <a:lnSpc>
                <a:spcPct val="90000"/>
              </a:lnSpc>
            </a:pPr>
            <a:r>
              <a:rPr lang="it-IT" sz="1000" b="1" dirty="0" smtClean="0">
                <a:latin typeface="Arial" charset="0"/>
              </a:rPr>
              <a:t>Relazione annuale 2006 sull'evoluzione del fenomeno della droga in Europa</a:t>
            </a:r>
          </a:p>
          <a:p>
            <a:pPr eaLnBrk="1" hangingPunct="1">
              <a:lnSpc>
                <a:spcPct val="90000"/>
              </a:lnSpc>
            </a:pPr>
            <a:r>
              <a:rPr lang="it-IT" sz="1000" b="1" dirty="0" smtClean="0">
                <a:latin typeface="Arial" charset="0"/>
              </a:rPr>
              <a:t>Sintesi: "Il fenomeno della droga in Europa: fatti e cifre"</a:t>
            </a:r>
          </a:p>
          <a:p>
            <a:pPr eaLnBrk="1" hangingPunct="1">
              <a:lnSpc>
                <a:spcPct val="90000"/>
              </a:lnSpc>
            </a:pPr>
            <a:r>
              <a:rPr lang="en-US" sz="1000" b="1" dirty="0" err="1" smtClean="0">
                <a:latin typeface="Arial" charset="0"/>
              </a:rPr>
              <a:t>Comunicati</a:t>
            </a:r>
            <a:r>
              <a:rPr lang="en-US" sz="1000" b="1" dirty="0" smtClean="0">
                <a:latin typeface="Arial" charset="0"/>
              </a:rPr>
              <a:t> </a:t>
            </a:r>
            <a:r>
              <a:rPr lang="en-US" sz="1000" b="1" dirty="0" err="1" smtClean="0">
                <a:latin typeface="Arial" charset="0"/>
              </a:rPr>
              <a:t>stampa</a:t>
            </a:r>
            <a:r>
              <a:rPr lang="en-US" sz="1000" b="1" dirty="0" smtClean="0">
                <a:latin typeface="Arial" charset="0"/>
              </a:rPr>
              <a:t>:</a:t>
            </a:r>
          </a:p>
          <a:p>
            <a:pPr eaLnBrk="1" hangingPunct="1">
              <a:lnSpc>
                <a:spcPct val="90000"/>
              </a:lnSpc>
            </a:pPr>
            <a:r>
              <a:rPr lang="it-IT" sz="1000" b="1" dirty="0" smtClean="0">
                <a:latin typeface="Arial" charset="0"/>
              </a:rPr>
              <a:t>N. 3/2006 — Ultime notizie sul problema della droga in Europa</a:t>
            </a:r>
          </a:p>
          <a:p>
            <a:pPr eaLnBrk="1" hangingPunct="1">
              <a:lnSpc>
                <a:spcPct val="90000"/>
              </a:lnSpc>
            </a:pPr>
            <a:r>
              <a:rPr lang="it-IT" sz="1000" b="1" dirty="0" smtClean="0">
                <a:latin typeface="Arial" charset="0"/>
              </a:rPr>
              <a:t>"Relazione annuale 2006 dell'Osservatorio europeo delle droghe e delle tossicodipendenze"</a:t>
            </a:r>
          </a:p>
          <a:p>
            <a:pPr eaLnBrk="1" hangingPunct="1">
              <a:lnSpc>
                <a:spcPct val="90000"/>
              </a:lnSpc>
            </a:pPr>
            <a:r>
              <a:rPr lang="it-IT" sz="1000" b="1" dirty="0" smtClean="0">
                <a:latin typeface="Arial" charset="0"/>
              </a:rPr>
              <a:t>N. 4/2006 — Relazione annuale 2006: in calo i prezzi degli stupefacenti, in aumento i sequestri</a:t>
            </a:r>
          </a:p>
          <a:p>
            <a:pPr eaLnBrk="1" hangingPunct="1">
              <a:lnSpc>
                <a:spcPct val="90000"/>
              </a:lnSpc>
            </a:pPr>
            <a:r>
              <a:rPr lang="it-IT" sz="1000" b="1" dirty="0" smtClean="0">
                <a:latin typeface="Arial" charset="0"/>
              </a:rPr>
              <a:t>"La droga sempre meno costosa in Europa"</a:t>
            </a:r>
          </a:p>
          <a:p>
            <a:pPr eaLnBrk="1" hangingPunct="1">
              <a:lnSpc>
                <a:spcPct val="90000"/>
              </a:lnSpc>
            </a:pPr>
            <a:r>
              <a:rPr lang="it-IT" sz="1000" b="1" dirty="0" smtClean="0">
                <a:latin typeface="Arial" charset="0"/>
              </a:rPr>
              <a:t>N. 5/2006 —  Una prospettiva di genere sull'uso della droga</a:t>
            </a:r>
          </a:p>
          <a:p>
            <a:pPr eaLnBrk="1" hangingPunct="1">
              <a:lnSpc>
                <a:spcPct val="90000"/>
              </a:lnSpc>
            </a:pPr>
            <a:r>
              <a:rPr lang="it-IT" sz="1000" b="1" dirty="0" smtClean="0">
                <a:latin typeface="Arial" charset="0"/>
              </a:rPr>
              <a:t>"I servizi terapeutici per le donne sono ancora limitati in Europa"</a:t>
            </a:r>
          </a:p>
          <a:p>
            <a:pPr eaLnBrk="1" hangingPunct="1">
              <a:lnSpc>
                <a:spcPct val="90000"/>
              </a:lnSpc>
            </a:pPr>
            <a:r>
              <a:rPr lang="it-IT" sz="1000" b="1" dirty="0" smtClean="0">
                <a:latin typeface="Arial" charset="0"/>
              </a:rPr>
              <a:t>N. 6/2006 — Il consumo di droga negli ambienti ricreativi</a:t>
            </a:r>
          </a:p>
          <a:p>
            <a:pPr eaLnBrk="1" hangingPunct="1">
              <a:lnSpc>
                <a:spcPct val="90000"/>
              </a:lnSpc>
            </a:pPr>
            <a:r>
              <a:rPr lang="it-IT" sz="1000" b="1" dirty="0" smtClean="0">
                <a:latin typeface="Arial" charset="0"/>
              </a:rPr>
              <a:t>"Dalle indagini sul consumo di droga risulta che gli amanti del divertimento notturno hanno una probabilità dieci volte superiore di avere fatto uso di sostanze stimolanti"</a:t>
            </a:r>
          </a:p>
          <a:p>
            <a:pPr eaLnBrk="1" hangingPunct="1">
              <a:lnSpc>
                <a:spcPct val="90000"/>
              </a:lnSpc>
            </a:pPr>
            <a:endParaRPr lang="en-US" sz="1000" b="1" dirty="0"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A5C9EAEF-453F-4920-89B0-22AC46807E87}" type="slidenum">
              <a:rPr lang="it-IT"/>
              <a:pPr/>
              <a:t>55</a:t>
            </a:fld>
            <a:endParaRPr lang="it-IT"/>
          </a:p>
        </p:txBody>
      </p:sp>
      <p:sp>
        <p:nvSpPr>
          <p:cNvPr id="126979" name="Rectangle 2"/>
          <p:cNvSpPr>
            <a:spLocks noGrp="1" noRot="1" noChangeAspect="1" noChangeArrowheads="1" noTextEdit="1"/>
          </p:cNvSpPr>
          <p:nvPr>
            <p:ph type="sldImg"/>
          </p:nvPr>
        </p:nvSpPr>
        <p:spPr>
          <a:xfrm>
            <a:off x="1143000" y="685800"/>
            <a:ext cx="4573588" cy="3430588"/>
          </a:xfrm>
          <a:ln/>
        </p:spPr>
      </p:sp>
      <p:sp>
        <p:nvSpPr>
          <p:cNvPr id="126980" name="Rectangle 3"/>
          <p:cNvSpPr>
            <a:spLocks noGrp="1" noChangeArrowheads="1"/>
          </p:cNvSpPr>
          <p:nvPr>
            <p:ph type="body" idx="1"/>
          </p:nvPr>
        </p:nvSpPr>
        <p:spPr>
          <a:xfrm>
            <a:off x="685800" y="4343400"/>
            <a:ext cx="5486400" cy="4114800"/>
          </a:xfrm>
          <a:noFill/>
          <a:ln/>
        </p:spPr>
        <p:txBody>
          <a:bodyPr/>
          <a:lstStyle/>
          <a:p>
            <a:pPr eaLnBrk="1" hangingPunct="1"/>
            <a:r>
              <a:rPr lang="it-IT" b="1" smtClean="0">
                <a:latin typeface="Arial" charset="0"/>
              </a:rPr>
              <a:t>Cfr. il comunicato n. 4/2006</a:t>
            </a:r>
          </a:p>
          <a:p>
            <a:pPr eaLnBrk="1" hangingPunct="1"/>
            <a:endParaRPr lang="en-US" b="1"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8310872C-AC7E-4B6E-BDFC-BBC29E5531F8}" type="slidenum">
              <a:rPr lang="it-IT"/>
              <a:pPr/>
              <a:t>56</a:t>
            </a:fld>
            <a:endParaRPr lang="it-IT"/>
          </a:p>
        </p:txBody>
      </p:sp>
      <p:sp>
        <p:nvSpPr>
          <p:cNvPr id="128003" name="Rectangle 2"/>
          <p:cNvSpPr>
            <a:spLocks noGrp="1" noRot="1" noChangeAspect="1" noChangeArrowheads="1" noTextEdit="1"/>
          </p:cNvSpPr>
          <p:nvPr>
            <p:ph type="sldImg"/>
          </p:nvPr>
        </p:nvSpPr>
        <p:spPr>
          <a:xfrm>
            <a:off x="1143000" y="685800"/>
            <a:ext cx="4573588" cy="3430588"/>
          </a:xfrm>
          <a:ln/>
        </p:spPr>
      </p:sp>
      <p:sp>
        <p:nvSpPr>
          <p:cNvPr id="128004" name="Rectangle 3"/>
          <p:cNvSpPr>
            <a:spLocks noGrp="1" noChangeArrowheads="1"/>
          </p:cNvSpPr>
          <p:nvPr>
            <p:ph type="body" idx="1"/>
          </p:nvPr>
        </p:nvSpPr>
        <p:spPr>
          <a:xfrm>
            <a:off x="685800" y="4343400"/>
            <a:ext cx="5486400" cy="4114800"/>
          </a:xfrm>
          <a:noFill/>
          <a:ln/>
        </p:spPr>
        <p:txBody>
          <a:bodyPr/>
          <a:lstStyle/>
          <a:p>
            <a:pPr eaLnBrk="1" hangingPunct="1"/>
            <a:r>
              <a:rPr lang="it-IT" b="1" smtClean="0">
                <a:latin typeface="Arial" charset="0"/>
              </a:rPr>
              <a:t>Fonte: Relazione annuale, capitolo 5, grafico 7</a:t>
            </a:r>
          </a:p>
          <a:p>
            <a:pPr eaLnBrk="1" hangingPunct="1"/>
            <a:endParaRPr lang="it-IT" b="1" smtClean="0">
              <a:latin typeface="Arial" charset="0"/>
            </a:endParaRPr>
          </a:p>
          <a:p>
            <a:pPr eaLnBrk="1" hangingPunct="1"/>
            <a:r>
              <a:rPr lang="it-IT" b="1" smtClean="0">
                <a:latin typeface="Arial" charset="0"/>
              </a:rPr>
              <a:t>Spain – Spagna</a:t>
            </a:r>
          </a:p>
          <a:p>
            <a:pPr eaLnBrk="1" hangingPunct="1"/>
            <a:r>
              <a:rPr lang="it-IT" b="1" smtClean="0">
                <a:latin typeface="Arial" charset="0"/>
              </a:rPr>
              <a:t>United Kingdom – Regno Unito</a:t>
            </a:r>
          </a:p>
          <a:p>
            <a:pPr eaLnBrk="1" hangingPunct="1"/>
            <a:r>
              <a:rPr lang="it-IT" b="1" smtClean="0">
                <a:latin typeface="Arial" charset="0"/>
              </a:rPr>
              <a:t>England and Wales – Inghilterra e Galles</a:t>
            </a:r>
          </a:p>
          <a:p>
            <a:pPr eaLnBrk="1" hangingPunct="1"/>
            <a:r>
              <a:rPr lang="it-IT" b="1" smtClean="0">
                <a:latin typeface="Arial" charset="0"/>
              </a:rPr>
              <a:t>Italy – Italia</a:t>
            </a:r>
          </a:p>
          <a:p>
            <a:pPr eaLnBrk="1" hangingPunct="1"/>
            <a:r>
              <a:rPr lang="it-IT" b="1" smtClean="0">
                <a:latin typeface="Arial" charset="0"/>
              </a:rPr>
              <a:t>Netherlands – Paesi Bassi</a:t>
            </a:r>
          </a:p>
          <a:p>
            <a:pPr eaLnBrk="1" hangingPunct="1"/>
            <a:r>
              <a:rPr lang="it-IT" b="1" smtClean="0">
                <a:latin typeface="Arial" charset="0"/>
              </a:rPr>
              <a:t>Denmark – Danimarca</a:t>
            </a:r>
          </a:p>
          <a:p>
            <a:pPr eaLnBrk="1" hangingPunct="1"/>
            <a:r>
              <a:rPr lang="it-IT" b="1" smtClean="0">
                <a:latin typeface="Arial" charset="0"/>
              </a:rPr>
              <a:t>Norway – Norvegia</a:t>
            </a:r>
          </a:p>
          <a:p>
            <a:pPr eaLnBrk="1" hangingPunct="1"/>
            <a:r>
              <a:rPr lang="it-IT" b="1" smtClean="0">
                <a:latin typeface="Arial" charset="0"/>
              </a:rPr>
              <a:t>Germany – Germania</a:t>
            </a:r>
          </a:p>
          <a:p>
            <a:pPr eaLnBrk="1" hangingPunct="1"/>
            <a:r>
              <a:rPr lang="it-IT" b="1" smtClean="0">
                <a:latin typeface="Arial" charset="0"/>
              </a:rPr>
              <a:t>Estonia – Estonia</a:t>
            </a:r>
          </a:p>
          <a:p>
            <a:pPr eaLnBrk="1" hangingPunct="1"/>
            <a:r>
              <a:rPr lang="it-IT" b="1" smtClean="0">
                <a:latin typeface="Arial" charset="0"/>
              </a:rPr>
              <a:t>Slovakia – Repubblica slovacca</a:t>
            </a:r>
          </a:p>
          <a:p>
            <a:pPr eaLnBrk="1" hangingPunct="1"/>
            <a:r>
              <a:rPr lang="it-IT" b="1" smtClean="0">
                <a:latin typeface="Arial" charset="0"/>
              </a:rPr>
              <a:t>Hungary – Ungheria</a:t>
            </a:r>
          </a:p>
          <a:p>
            <a:pPr eaLnBrk="1" hangingPunct="1"/>
            <a:r>
              <a:rPr lang="it-IT" b="1" smtClean="0">
                <a:latin typeface="Arial" charset="0"/>
              </a:rPr>
              <a:t>Finland – Finlandia </a:t>
            </a:r>
          </a:p>
          <a:p>
            <a:pPr eaLnBrk="1" hangingPunct="1"/>
            <a:r>
              <a:rPr lang="it-IT" b="1" smtClean="0">
                <a:latin typeface="Arial" charset="0"/>
              </a:rPr>
              <a:t>France – Francia</a:t>
            </a:r>
          </a:p>
          <a:p>
            <a:pPr eaLnBrk="1" hangingPunct="1"/>
            <a:r>
              <a:rPr lang="it-IT" b="1" smtClean="0">
                <a:latin typeface="Arial" charset="0"/>
              </a:rPr>
              <a:t>Greece - Grecia</a:t>
            </a:r>
            <a:endParaRPr lang="en-GB" b="1"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FB5873D4-A52D-4B2C-98BF-5B9BD9B5758C}" type="slidenum">
              <a:rPr lang="it-IT"/>
              <a:pPr/>
              <a:t>62</a:t>
            </a:fld>
            <a:endParaRPr lang="it-IT"/>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r>
              <a:rPr lang="en-US" altLang="en-US" sz="1400" b="1" smtClean="0"/>
              <a:t>Slide 12: Dopamine binding to receptors and uptake pumps in the nucleus accumbens</a:t>
            </a:r>
          </a:p>
          <a:p>
            <a:pPr eaLnBrk="1" hangingPunct="1"/>
            <a:r>
              <a:rPr lang="en-US" altLang="en-US" sz="1400" smtClean="0"/>
              <a:t>Explain that cocaine concentrates in areas of the brain that are rich in dopamine synapses. Review dopamine transmission in the nucleus accumbens. Point to dopamine in the synapse and to dopamine bound to dopamine receptors and to uptake pumps on the terminal.</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218DFC1A-E140-4475-B04B-9D4435F469F0}" type="slidenum">
              <a:rPr lang="it-IT"/>
              <a:pPr/>
              <a:t>63</a:t>
            </a:fld>
            <a:endParaRPr lang="it-IT"/>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xfrm>
            <a:off x="1143000" y="4419600"/>
            <a:ext cx="5029200" cy="4114800"/>
          </a:xfrm>
          <a:noFill/>
          <a:ln/>
        </p:spPr>
        <p:txBody>
          <a:bodyPr/>
          <a:lstStyle/>
          <a:p>
            <a:pPr eaLnBrk="1" hangingPunct="1"/>
            <a:endParaRPr lang="en-US" altLang="en-US" sz="140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4E275D7A-6100-41EB-97E3-53AECFDE8DA4}" type="slidenum">
              <a:rPr lang="it-IT"/>
              <a:pPr/>
              <a:t>73</a:t>
            </a:fld>
            <a:endParaRPr lang="it-IT"/>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r>
              <a:rPr lang="en-US" b="1" smtClean="0">
                <a:cs typeface="Times New Roman" pitchFamily="18" charset="0"/>
              </a:rPr>
              <a:t>Slide 7:</a:t>
            </a:r>
            <a:r>
              <a:rPr lang="en-US" smtClean="0">
                <a:cs typeface="Times New Roman" pitchFamily="18" charset="0"/>
              </a:rPr>
              <a:t> </a:t>
            </a:r>
            <a:r>
              <a:rPr lang="en-US" b="1" smtClean="0">
                <a:cs typeface="Times New Roman" pitchFamily="18" charset="0"/>
              </a:rPr>
              <a:t>This is </a:t>
            </a:r>
            <a:r>
              <a:rPr lang="en-US" b="1" i="1" smtClean="0">
                <a:cs typeface="Times New Roman" pitchFamily="18" charset="0"/>
              </a:rPr>
              <a:t>literally </a:t>
            </a:r>
            <a:r>
              <a:rPr lang="en-US" b="1" smtClean="0">
                <a:cs typeface="Times New Roman" pitchFamily="18" charset="0"/>
              </a:rPr>
              <a:t>the brain on drugs.</a:t>
            </a:r>
            <a:endParaRPr lang="en-US" smtClean="0">
              <a:cs typeface="Times New Roman" pitchFamily="18" charset="0"/>
            </a:endParaRPr>
          </a:p>
          <a:p>
            <a:pPr eaLnBrk="1" hangingPunct="1"/>
            <a:r>
              <a:rPr lang="en-US" smtClean="0">
                <a:cs typeface="Times New Roman" pitchFamily="18" charset="0"/>
              </a:rPr>
              <a:t> </a:t>
            </a:r>
            <a:endParaRPr lang="en-US" b="1" smtClean="0">
              <a:cs typeface="Times New Roman" pitchFamily="18" charset="0"/>
            </a:endParaRPr>
          </a:p>
          <a:p>
            <a:pPr eaLnBrk="1" hangingPunct="1"/>
            <a:r>
              <a:rPr lang="en-US" b="1" smtClean="0">
                <a:cs typeface="Times New Roman" pitchFamily="18" charset="0"/>
              </a:rPr>
              <a:t>When someone gets “high” on cocaine, where does the cocaine go in the brain? </a:t>
            </a:r>
            <a:r>
              <a:rPr lang="en-US" smtClean="0">
                <a:cs typeface="Times New Roman" pitchFamily="18" charset="0"/>
              </a:rPr>
              <a:t>With the help</a:t>
            </a:r>
            <a:r>
              <a:rPr lang="en-US" b="1" smtClean="0">
                <a:cs typeface="Times New Roman" pitchFamily="18" charset="0"/>
              </a:rPr>
              <a:t> </a:t>
            </a:r>
            <a:r>
              <a:rPr lang="en-US" smtClean="0">
                <a:cs typeface="Times New Roman" pitchFamily="18" charset="0"/>
              </a:rPr>
              <a:t>of a radioactive tracer, this PET scan shows us a person’s brain on cocaine and the area</a:t>
            </a:r>
            <a:r>
              <a:rPr lang="en-US" b="1" smtClean="0">
                <a:cs typeface="Times New Roman" pitchFamily="18" charset="0"/>
              </a:rPr>
              <a:t> </a:t>
            </a:r>
            <a:r>
              <a:rPr lang="en-US" smtClean="0">
                <a:cs typeface="Times New Roman" pitchFamily="18" charset="0"/>
              </a:rPr>
              <a:t>of the brain, highlighted in yellow, where cocaine is “binding” or attaching itself. This PET scan shows us minute by minute, in a time-lapsed sequence, just how quickly cocaine begins affecting a particular area of the brain.</a:t>
            </a:r>
          </a:p>
          <a:p>
            <a:pPr eaLnBrk="1" hangingPunct="1"/>
            <a:r>
              <a:rPr lang="en-US" smtClean="0">
                <a:cs typeface="Times New Roman" pitchFamily="18" charset="0"/>
              </a:rPr>
              <a:t> </a:t>
            </a:r>
          </a:p>
          <a:p>
            <a:pPr eaLnBrk="1" hangingPunct="1"/>
            <a:r>
              <a:rPr lang="en-US" smtClean="0">
                <a:cs typeface="Times New Roman" pitchFamily="18" charset="0"/>
              </a:rPr>
              <a:t>We start in the upper left hand corner. You can see that 1 minute after cocaine is administered to this subject nothing much happens. All areas of the brain seem to be functioning normally. But after 3 to 4 minutes [the next scan to the rightl, we see areas highlighted in yellow where cocaine is starting to bind to the striatum [stry-a-tum] of the brain and activate it.</a:t>
            </a:r>
          </a:p>
          <a:p>
            <a:pPr eaLnBrk="1" hangingPunct="1"/>
            <a:r>
              <a:rPr lang="en-US" smtClean="0">
                <a:cs typeface="Times New Roman" pitchFamily="18" charset="0"/>
              </a:rPr>
              <a:t> </a:t>
            </a:r>
          </a:p>
          <a:p>
            <a:pPr eaLnBrk="1" hangingPunct="1"/>
            <a:r>
              <a:rPr lang="en-US" smtClean="0">
                <a:cs typeface="Times New Roman" pitchFamily="18" charset="0"/>
              </a:rPr>
              <a:t>At the 5- to 8-minute interval, we see that cocaine is affecting a large area of the brain. After that, the drug’s effects begin to wear off. At the 9- to 10-minute point, the high feeling is almost gone. Unless the abuser takes </a:t>
            </a:r>
            <a:r>
              <a:rPr lang="en-US" i="1" smtClean="0">
                <a:cs typeface="Times New Roman" pitchFamily="18" charset="0"/>
              </a:rPr>
              <a:t>more </a:t>
            </a:r>
            <a:r>
              <a:rPr lang="en-US" smtClean="0">
                <a:cs typeface="Times New Roman" pitchFamily="18" charset="0"/>
              </a:rPr>
              <a:t>cocaine, the experience is over in about 20 to 30 minutes.</a:t>
            </a:r>
          </a:p>
          <a:p>
            <a:pPr eaLnBrk="1" hangingPunct="1"/>
            <a:r>
              <a:rPr lang="en-US" smtClean="0">
                <a:cs typeface="Times New Roman" pitchFamily="18" charset="0"/>
              </a:rPr>
              <a:t> </a:t>
            </a:r>
          </a:p>
          <a:p>
            <a:pPr eaLnBrk="1" hangingPunct="1"/>
            <a:r>
              <a:rPr lang="en-US" smtClean="0">
                <a:cs typeface="Times New Roman" pitchFamily="18" charset="0"/>
              </a:rPr>
              <a:t>Scientists are doing research to find out if the striatum produces the “high feeling”and controls our feelings of pleasure and motivation. One of the reasons scientists are curious about specific areas of the brain affected by drugs such as cocaine is to develop treatments for people who become </a:t>
            </a:r>
            <a:r>
              <a:rPr lang="en-US" i="1" smtClean="0">
                <a:cs typeface="Times New Roman" pitchFamily="18" charset="0"/>
              </a:rPr>
              <a:t>addicted </a:t>
            </a:r>
            <a:r>
              <a:rPr lang="en-US" smtClean="0">
                <a:cs typeface="Times New Roman" pitchFamily="18" charset="0"/>
              </a:rPr>
              <a:t>to these drugs. Scientists hope to find the most effective way to change an addicted brain back to normal functioning.</a:t>
            </a:r>
          </a:p>
          <a:p>
            <a:pPr eaLnBrk="1" hangingPunct="1"/>
            <a:r>
              <a:rPr lang="en-US" smtClean="0">
                <a:cs typeface="Times New Roman" pitchFamily="18" charset="0"/>
              </a:rPr>
              <a:t> </a:t>
            </a:r>
          </a:p>
          <a:p>
            <a:pPr eaLnBrk="1" hangingPunct="1"/>
            <a:r>
              <a:rPr lang="en-US" smtClean="0">
                <a:cs typeface="Times New Roman" pitchFamily="18" charset="0"/>
              </a:rPr>
              <a:t>Photo courtesy of Nora Volkow, Ph.D. Mapping cocaine binding sites in human and baboon brain in vivo. Fowler JS, Volkow ND, Wolf AP, Dewey SL, Schlyer DJ, Macgregor RIR, Hitzemann R, Logan J, Bendreim B, Gatley ST. et al. </a:t>
            </a:r>
            <a:r>
              <a:rPr lang="en-US" i="1" smtClean="0">
                <a:cs typeface="Times New Roman" pitchFamily="18" charset="0"/>
              </a:rPr>
              <a:t>Synapse </a:t>
            </a:r>
            <a:r>
              <a:rPr lang="en-US" smtClean="0">
                <a:cs typeface="Times New Roman" pitchFamily="18" charset="0"/>
              </a:rPr>
              <a:t>1989;4(4):371-377.</a:t>
            </a:r>
          </a:p>
          <a:p>
            <a:pPr eaLnBrk="1" hangingPunct="1"/>
            <a:endParaRPr lang="en-US" smtClean="0"/>
          </a:p>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8E0943C9-7D9A-4A28-ACB3-C69E09E63B48}" type="slidenum">
              <a:rPr lang="it-IT"/>
              <a:pPr/>
              <a:t>74</a:t>
            </a:fld>
            <a:endParaRPr lang="it-IT"/>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r>
              <a:rPr lang="en-US" b="1" smtClean="0">
                <a:cs typeface="Times New Roman" pitchFamily="18" charset="0"/>
              </a:rPr>
              <a:t>Slide 8: Long-term effects of drug abuse.</a:t>
            </a:r>
            <a:endParaRPr lang="en-US" smtClean="0">
              <a:cs typeface="Times New Roman" pitchFamily="18" charset="0"/>
            </a:endParaRPr>
          </a:p>
          <a:p>
            <a:pPr eaLnBrk="1" hangingPunct="1"/>
            <a:endParaRPr lang="en-US" smtClean="0"/>
          </a:p>
          <a:p>
            <a:pPr eaLnBrk="1" hangingPunct="1"/>
            <a:r>
              <a:rPr lang="en-US" b="1" smtClean="0">
                <a:cs typeface="Times New Roman" pitchFamily="18" charset="0"/>
              </a:rPr>
              <a:t>This PET scan shows us that once </a:t>
            </a:r>
            <a:r>
              <a:rPr lang="en-US" i="1" smtClean="0">
                <a:cs typeface="Times New Roman" pitchFamily="18" charset="0"/>
              </a:rPr>
              <a:t>addicted </a:t>
            </a:r>
            <a:r>
              <a:rPr lang="en-US" b="1" smtClean="0">
                <a:cs typeface="Times New Roman" pitchFamily="18" charset="0"/>
              </a:rPr>
              <a:t>to a drug like cocaine, the brain is affected for a long, long time. </a:t>
            </a:r>
            <a:r>
              <a:rPr lang="en-US" smtClean="0">
                <a:cs typeface="Times New Roman" pitchFamily="18" charset="0"/>
              </a:rPr>
              <a:t>In other words, once addicted, the brain is literally </a:t>
            </a:r>
            <a:r>
              <a:rPr lang="en-US" i="1" smtClean="0">
                <a:cs typeface="Times New Roman" pitchFamily="18" charset="0"/>
              </a:rPr>
              <a:t>changed. </a:t>
            </a:r>
            <a:r>
              <a:rPr lang="en-US" smtClean="0">
                <a:cs typeface="Times New Roman" pitchFamily="18" charset="0"/>
              </a:rPr>
              <a:t>Let’s see how...</a:t>
            </a:r>
          </a:p>
          <a:p>
            <a:pPr eaLnBrk="1" hangingPunct="1"/>
            <a:r>
              <a:rPr lang="en-US" smtClean="0">
                <a:cs typeface="Times New Roman" pitchFamily="18" charset="0"/>
              </a:rPr>
              <a:t> </a:t>
            </a:r>
          </a:p>
          <a:p>
            <a:pPr eaLnBrk="1" hangingPunct="1"/>
            <a:r>
              <a:rPr lang="en-US" smtClean="0">
                <a:cs typeface="Times New Roman" pitchFamily="18" charset="0"/>
              </a:rPr>
              <a:t>In this slide, the level of brain function is indicated in yellow. The top row shows a normal-functioning brain without drugs. You can see a lot of brain activity. In other words, there is a lot of yellow color.</a:t>
            </a:r>
          </a:p>
          <a:p>
            <a:pPr eaLnBrk="1" hangingPunct="1"/>
            <a:r>
              <a:rPr lang="en-US" smtClean="0">
                <a:cs typeface="Times New Roman" pitchFamily="18" charset="0"/>
              </a:rPr>
              <a:t> </a:t>
            </a:r>
          </a:p>
          <a:p>
            <a:pPr eaLnBrk="1" hangingPunct="1"/>
            <a:r>
              <a:rPr lang="en-US" smtClean="0">
                <a:cs typeface="Times New Roman" pitchFamily="18" charset="0"/>
              </a:rPr>
              <a:t>The middle row shows a cocaine addict’s brain after 10 days without any cocaine use at all. What is happening here? [Pause for response.] </a:t>
            </a:r>
            <a:r>
              <a:rPr lang="en-US" i="1" smtClean="0">
                <a:cs typeface="Times New Roman" pitchFamily="18" charset="0"/>
              </a:rPr>
              <a:t>Less yellow </a:t>
            </a:r>
            <a:r>
              <a:rPr lang="en-US" smtClean="0">
                <a:cs typeface="Times New Roman" pitchFamily="18" charset="0"/>
              </a:rPr>
              <a:t>means </a:t>
            </a:r>
            <a:r>
              <a:rPr lang="en-US" i="1" smtClean="0">
                <a:cs typeface="Times New Roman" pitchFamily="18" charset="0"/>
              </a:rPr>
              <a:t>less normal activity </a:t>
            </a:r>
            <a:r>
              <a:rPr lang="en-US" smtClean="0">
                <a:cs typeface="Times New Roman" pitchFamily="18" charset="0"/>
              </a:rPr>
              <a:t>occurring in the brain—even after the cocaine abuser has abstained from the drug for 10 days.</a:t>
            </a:r>
          </a:p>
          <a:p>
            <a:pPr eaLnBrk="1" hangingPunct="1"/>
            <a:r>
              <a:rPr lang="en-US" smtClean="0">
                <a:cs typeface="Times New Roman" pitchFamily="18" charset="0"/>
              </a:rPr>
              <a:t> </a:t>
            </a:r>
          </a:p>
          <a:p>
            <a:pPr eaLnBrk="1" hangingPunct="1"/>
            <a:r>
              <a:rPr lang="en-US" smtClean="0">
                <a:cs typeface="Times New Roman" pitchFamily="18" charset="0"/>
              </a:rPr>
              <a:t>The third row shows the same addict’s brain after 100 days without any cocaine. We can see a little more yellow, so there is some improvement— more brain activity—at this point. But the addict’s brain is </a:t>
            </a:r>
            <a:r>
              <a:rPr lang="en-US" i="1" smtClean="0">
                <a:cs typeface="Times New Roman" pitchFamily="18" charset="0"/>
              </a:rPr>
              <a:t>still </a:t>
            </a:r>
            <a:r>
              <a:rPr lang="en-US" smtClean="0">
                <a:cs typeface="Times New Roman" pitchFamily="18" charset="0"/>
              </a:rPr>
              <a:t>not back to a normal level of functioning. . . more than 3 months later. Scientists are concerned that there may be areas in the brain that never fully recover from drug abuse and addiction.</a:t>
            </a:r>
          </a:p>
          <a:p>
            <a:pPr eaLnBrk="1" hangingPunct="1"/>
            <a:r>
              <a:rPr lang="en-US" smtClean="0">
                <a:cs typeface="Times New Roman" pitchFamily="18" charset="0"/>
              </a:rPr>
              <a:t> </a:t>
            </a:r>
          </a:p>
          <a:p>
            <a:pPr eaLnBrk="1" hangingPunct="1"/>
            <a:r>
              <a:rPr lang="en-US" smtClean="0">
                <a:cs typeface="Times New Roman" pitchFamily="18" charset="0"/>
              </a:rPr>
              <a:t>Photo courtesy of Nora Volkow, Ph.D. Volkow ND, Hitzemann R, Wang C-I, Fowler IS, Wolf AP, Dewey</a:t>
            </a:r>
          </a:p>
          <a:p>
            <a:pPr eaLnBrk="1" hangingPunct="1"/>
            <a:r>
              <a:rPr lang="en-US" smtClean="0">
                <a:cs typeface="Times New Roman" pitchFamily="18" charset="0"/>
              </a:rPr>
              <a:t>SL. Long-term frontal brain metabolic changes in cocaine abusers. </a:t>
            </a:r>
            <a:r>
              <a:rPr lang="en-US" i="1" smtClean="0">
                <a:cs typeface="Times New Roman" pitchFamily="18" charset="0"/>
              </a:rPr>
              <a:t>Synapse </a:t>
            </a:r>
            <a:r>
              <a:rPr lang="en-US" smtClean="0">
                <a:cs typeface="Times New Roman" pitchFamily="18" charset="0"/>
              </a:rPr>
              <a:t>11:184-190, 1992; Volkow ND,</a:t>
            </a:r>
          </a:p>
          <a:p>
            <a:pPr eaLnBrk="1" hangingPunct="1"/>
            <a:r>
              <a:rPr lang="en-US" smtClean="0">
                <a:cs typeface="Times New Roman" pitchFamily="18" charset="0"/>
              </a:rPr>
              <a:t>Fowler JS, Wang G-J, Hitzemann R, Logan J, Schlyer D, Dewey 5, Wolf AP. Decreased dopamine D2</a:t>
            </a:r>
          </a:p>
          <a:p>
            <a:pPr eaLnBrk="1" hangingPunct="1"/>
            <a:r>
              <a:rPr lang="en-US" smtClean="0">
                <a:cs typeface="Times New Roman" pitchFamily="18" charset="0"/>
              </a:rPr>
              <a:t>receptor availability is associated with reduced frontal metabolism in cocaine abusers. </a:t>
            </a:r>
            <a:r>
              <a:rPr lang="en-US" i="1" smtClean="0">
                <a:cs typeface="Times New Roman" pitchFamily="18" charset="0"/>
              </a:rPr>
              <a:t>Synapse </a:t>
            </a:r>
            <a:r>
              <a:rPr lang="en-US" smtClean="0">
                <a:cs typeface="Times New Roman" pitchFamily="18" charset="0"/>
              </a:rPr>
              <a:t>14:169-177,</a:t>
            </a:r>
          </a:p>
          <a:p>
            <a:pPr eaLnBrk="1" hangingPunct="1"/>
            <a:r>
              <a:rPr lang="en-US" smtClean="0">
                <a:cs typeface="Times New Roman" pitchFamily="18" charset="0"/>
              </a:rPr>
              <a:t>1993.</a:t>
            </a:r>
          </a:p>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73CF501A-9F55-485A-89C2-4F6CA285B865}" type="slidenum">
              <a:rPr lang="it-IT"/>
              <a:pPr/>
              <a:t>75</a:t>
            </a:fld>
            <a:endParaRPr lang="it-IT"/>
          </a:p>
        </p:txBody>
      </p:sp>
      <p:sp>
        <p:nvSpPr>
          <p:cNvPr id="133123" name="Rectangle 2"/>
          <p:cNvSpPr>
            <a:spLocks noGrp="1" noRot="1" noChangeAspect="1" noChangeArrowheads="1" noTextEdit="1"/>
          </p:cNvSpPr>
          <p:nvPr>
            <p:ph type="sldImg"/>
          </p:nvPr>
        </p:nvSpPr>
        <p:spPr>
          <a:xfrm>
            <a:off x="1119188" y="709613"/>
            <a:ext cx="4546600" cy="3409950"/>
          </a:xfrm>
          <a:solidFill>
            <a:srgbClr val="FFFFFF"/>
          </a:solidFill>
          <a:ln/>
        </p:spPr>
      </p:sp>
      <p:sp>
        <p:nvSpPr>
          <p:cNvPr id="133124" name="Rectangle 3"/>
          <p:cNvSpPr>
            <a:spLocks noGrp="1" noChangeArrowheads="1"/>
          </p:cNvSpPr>
          <p:nvPr>
            <p:ph type="body" idx="1"/>
          </p:nvPr>
        </p:nvSpPr>
        <p:spPr>
          <a:xfrm>
            <a:off x="946150" y="4332288"/>
            <a:ext cx="4972050" cy="4119562"/>
          </a:xfrm>
          <a:solidFill>
            <a:srgbClr val="FFFFFF"/>
          </a:solidFill>
          <a:ln>
            <a:solidFill>
              <a:srgbClr val="000000"/>
            </a:solidFill>
          </a:ln>
        </p:spPr>
        <p:txBody>
          <a:bodyPr/>
          <a:lstStyle/>
          <a:p>
            <a:pPr eaLnBrk="1" hangingPunct="1"/>
            <a:endParaRPr lang="it-IT"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432BB697-1A4E-46EE-950E-FAD441D6A946}" type="slidenum">
              <a:rPr lang="it-IT"/>
              <a:pPr/>
              <a:t>77</a:t>
            </a:fld>
            <a:endParaRPr lang="it-IT"/>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xfrm>
            <a:off x="685800" y="4343400"/>
            <a:ext cx="5486400" cy="4114800"/>
          </a:xfrm>
          <a:noFill/>
          <a:ln/>
        </p:spPr>
        <p:txBody>
          <a:bodyPr/>
          <a:lstStyle/>
          <a:p>
            <a:pPr eaLnBrk="1" hangingPunct="1"/>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5335C345-1588-4F95-9CED-8FD6B39E53F8}" type="slidenum">
              <a:rPr lang="it-IT"/>
              <a:pPr/>
              <a:t>7</a:t>
            </a:fld>
            <a:endParaRPr lang="it-IT"/>
          </a:p>
        </p:txBody>
      </p:sp>
      <p:sp>
        <p:nvSpPr>
          <p:cNvPr id="106499" name="Rectangle 2"/>
          <p:cNvSpPr>
            <a:spLocks noGrp="1" noRot="1" noChangeAspect="1" noChangeArrowheads="1" noTextEdit="1"/>
          </p:cNvSpPr>
          <p:nvPr>
            <p:ph type="sldImg"/>
          </p:nvPr>
        </p:nvSpPr>
        <p:spPr>
          <a:xfrm>
            <a:off x="1119188" y="709613"/>
            <a:ext cx="4546600" cy="3409950"/>
          </a:xfrm>
          <a:ln/>
        </p:spPr>
      </p:sp>
      <p:sp>
        <p:nvSpPr>
          <p:cNvPr id="106500" name="Rectangle 3"/>
          <p:cNvSpPr>
            <a:spLocks noGrp="1" noChangeArrowheads="1"/>
          </p:cNvSpPr>
          <p:nvPr>
            <p:ph type="body" idx="1"/>
          </p:nvPr>
        </p:nvSpPr>
        <p:spPr>
          <a:xfrm>
            <a:off x="946150" y="4332288"/>
            <a:ext cx="4972050" cy="4119562"/>
          </a:xfrm>
          <a:noFill/>
          <a:ln/>
        </p:spPr>
        <p:txBody>
          <a:bodyPr/>
          <a:lstStyle/>
          <a:p>
            <a:pPr eaLnBrk="1" hangingPunct="1"/>
            <a:endParaRPr lang="it-IT"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046E8A69-F0D1-4E48-8E1A-5F32B89378D2}" type="slidenum">
              <a:rPr lang="it-IT"/>
              <a:pPr/>
              <a:t>78</a:t>
            </a:fld>
            <a:endParaRPr lang="it-IT"/>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z="1400" b="1" smtClean="0"/>
              <a:t>Slide 22: THC binding to THC receptors in the nucleus accumbens: increased dopamine release</a:t>
            </a:r>
          </a:p>
          <a:p>
            <a:pPr eaLnBrk="1" hangingPunct="1"/>
            <a:r>
              <a:rPr lang="en-US" altLang="en-US" sz="1400" smtClean="0"/>
              <a:t>[Note to scientists - the interaction of THC with the reward system is not fully understood at this point. The following discussion is based on recent data, but additional theories may emerge as we obtain more data.] State that scientists know the least about THC. Over the last few years, there has been intense study to discover where and how THC works. One theory is that it acts in a similar way to opiates. Again use the nucleus accumbens as an example. The same 3 neurons are probably involved; the dopamine terminal, another terminal (on the right) containing a different neurotransmitter (probably GABA), and the post-synaptic cell containing dopamine receptors. Ask the students if they can tell you how THC might work. THC binds to THC receptors (magenta) on the neighboring terminal and this sends a signal to the dopamine terminal to release more dopamine. [Again, it is probably a presynaptic receptor on GABA interneurons that controls dopamine release.]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477C0939-DD8E-4D22-A754-79A13DD6835F}" type="slidenum">
              <a:rPr lang="it-IT"/>
              <a:pPr/>
              <a:t>112</a:t>
            </a:fld>
            <a:endParaRPr lang="it-IT"/>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xfrm>
            <a:off x="685800" y="4343400"/>
            <a:ext cx="5486400" cy="4114800"/>
          </a:xfrm>
          <a:noFill/>
          <a:ln/>
        </p:spPr>
        <p:txBody>
          <a:bodyPr/>
          <a:lstStyle/>
          <a:p>
            <a:pPr eaLnBrk="1" hangingPunct="1"/>
            <a:endParaRPr lang="it-IT"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BE028299-277E-4725-8B96-3ABD06E948AB}" type="slidenum">
              <a:rPr lang="it-IT"/>
              <a:pPr/>
              <a:t>113</a:t>
            </a:fld>
            <a:endParaRPr lang="it-IT"/>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xfrm>
            <a:off x="685800" y="4343400"/>
            <a:ext cx="5486400" cy="4114800"/>
          </a:xfrm>
          <a:noFill/>
          <a:ln/>
        </p:spPr>
        <p:txBody>
          <a:bodyPr/>
          <a:lstStyle/>
          <a:p>
            <a:pPr eaLnBrk="1" hangingPunct="1"/>
            <a:endParaRPr lang="it-IT"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8F4BC9DC-6986-48CE-8E05-27DF5D74E973}" type="slidenum">
              <a:rPr lang="it-IT"/>
              <a:pPr/>
              <a:t>114</a:t>
            </a:fld>
            <a:endParaRPr lang="it-IT"/>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endParaRPr lang="it-IT"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C8FA0C7B-26B9-4692-A01A-1FFF9BA22D4D}" type="slidenum">
              <a:rPr lang="it-IT"/>
              <a:pPr/>
              <a:t>115</a:t>
            </a:fld>
            <a:endParaRPr lang="it-IT"/>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xfrm>
            <a:off x="685800" y="4343400"/>
            <a:ext cx="5486400" cy="4114800"/>
          </a:xfrm>
          <a:noFill/>
          <a:ln/>
        </p:spPr>
        <p:txBody>
          <a:bodyPr/>
          <a:lstStyle/>
          <a:p>
            <a:pPr eaLnBrk="1" hangingPunct="1"/>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ABEC412E-557E-4B05-86AD-B31B09CEAA6C}" type="slidenum">
              <a:rPr lang="it-IT"/>
              <a:pPr/>
              <a:t>8</a:t>
            </a:fld>
            <a:endParaRPr lang="it-IT"/>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914400" y="4344988"/>
            <a:ext cx="5029200" cy="4113212"/>
          </a:xfrm>
          <a:noFill/>
          <a:ln/>
        </p:spPr>
        <p:txBody>
          <a:bodyPr/>
          <a:lstStyle/>
          <a:p>
            <a:pPr eaLnBrk="1" hangingPunct="1"/>
            <a:r>
              <a:rPr lang="en-US" altLang="en-US" sz="1400" b="1" smtClean="0"/>
              <a:t>Slide 2: Brain regions and neuronal pathways</a:t>
            </a:r>
            <a:endParaRPr lang="en-US" altLang="en-US" sz="1400" smtClean="0"/>
          </a:p>
          <a:p>
            <a:pPr eaLnBrk="1" hangingPunct="1"/>
            <a:r>
              <a:rPr lang="en-US" altLang="en-US" sz="1400" smtClean="0"/>
              <a:t>Certain parts of the brain govern specific functions. Point to sensory, motor, association and visual cortex to highlight specific functions. Point to the cerebellum for coordination and to the hippocampus for memory. Indicate that nerve cells or neurons travel from one area to another via pathways to send and integrate information. Show, for example, the reward pathway. Start at the ventral tegmental area (VTA) (in magenta), follow the neuron to the nucleus accumbens, and then on to prefrontal cortex. Explain that this pathway gets activated when a person receives positive reinforcement for certain behaviors ("reward"). Indicate that you will explain how this happens when a person takes an addictive drug.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0B9889CF-7E2D-476F-B8FF-0466E27388E8}" type="slidenum">
              <a:rPr lang="it-IT"/>
              <a:pPr/>
              <a:t>9</a:t>
            </a:fld>
            <a:endParaRPr lang="it-IT"/>
          </a:p>
        </p:txBody>
      </p:sp>
      <p:sp>
        <p:nvSpPr>
          <p:cNvPr id="108547" name="Rectangle 2"/>
          <p:cNvSpPr>
            <a:spLocks noGrp="1" noRot="1" noChangeAspect="1" noChangeArrowheads="1" noTextEdit="1"/>
          </p:cNvSpPr>
          <p:nvPr>
            <p:ph type="sldImg"/>
          </p:nvPr>
        </p:nvSpPr>
        <p:spPr>
          <a:xfrm>
            <a:off x="1119188" y="709613"/>
            <a:ext cx="4546600" cy="3409950"/>
          </a:xfrm>
          <a:ln/>
        </p:spPr>
      </p:sp>
      <p:sp>
        <p:nvSpPr>
          <p:cNvPr id="108548" name="Rectangle 3"/>
          <p:cNvSpPr>
            <a:spLocks noGrp="1" noChangeArrowheads="1"/>
          </p:cNvSpPr>
          <p:nvPr>
            <p:ph type="body" idx="1"/>
          </p:nvPr>
        </p:nvSpPr>
        <p:spPr>
          <a:xfrm>
            <a:off x="946150" y="4332288"/>
            <a:ext cx="4972050" cy="4119562"/>
          </a:xfrm>
          <a:noFill/>
          <a:ln/>
        </p:spPr>
        <p:txBody>
          <a:bodyPr/>
          <a:lstStyle/>
          <a:p>
            <a:pPr eaLnBrk="1" hangingPunct="1"/>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F27484D9-B06A-435D-BC27-6814D1DB5372}" type="slidenum">
              <a:rPr lang="it-IT"/>
              <a:pPr/>
              <a:t>11</a:t>
            </a:fld>
            <a:endParaRPr lang="it-IT"/>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xfrm>
            <a:off x="381000" y="4343400"/>
            <a:ext cx="6096000" cy="4114800"/>
          </a:xfrm>
          <a:solidFill>
            <a:srgbClr val="FFFFFF"/>
          </a:solidFill>
          <a:ln>
            <a:solidFill>
              <a:srgbClr val="000000"/>
            </a:solidFill>
          </a:ln>
        </p:spPr>
        <p:txBody>
          <a:bodyPr/>
          <a:lstStyle/>
          <a:p>
            <a:pPr eaLnBrk="1" hangingPunct="1"/>
            <a:r>
              <a:rPr lang="en-US" altLang="en-US" sz="1400" b="1" smtClean="0"/>
              <a:t>Slide 8: Reward: drug self-administration</a:t>
            </a:r>
            <a:endParaRPr lang="en-US" altLang="en-US" sz="1400" smtClean="0"/>
          </a:p>
          <a:p>
            <a:pPr eaLnBrk="1" hangingPunct="1"/>
            <a:r>
              <a:rPr lang="en-US" altLang="en-US" sz="1400" smtClean="0"/>
              <a:t>Introduce the concept of positive reinforcement or reward. Explain that rats will press a bar to get an injection of cocaine or heroin (self-administration - shown on the left). The rat keeps pressing to get more cocaine or heroin because the drugs make the rat feel so good. This is called positive reinforcement, or reward. Natural rewards include food, water and sex - each is required to maintain survival of our species. Animals and people will continue to exhibit a behavior that is rewarding - and they will cease that behavior when the reward is no longer present. Explain that there is actually a part of the brain that is activated by natural rewards and by artificial rewards such as addictive drugs. This part of the brain is called the reward system. Neuroscientists have been able to pinpoint the exact parts of the brain involved, with the help of the rats. Point to the cartoon on the right and explain that rats will also self-administer addictive drugs directly into their brains -but only into a specific area of the reward system. If the injection needle is moved less than a millimeter away from this crucial area, the rat won't press the lever for more drug. So based on information from working with the rats, scientists have drawn a map of the brain, and located the structures and pathways that are activated when an addictive drug is taken voluntarily. Tell the students that you will show them this "map".</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129826C-78AE-47C1-A47B-D4246FA8B9EA}" type="slidenum">
              <a:rPr lang="it-IT"/>
              <a:pPr/>
              <a:t>12</a:t>
            </a:fld>
            <a:endParaRPr lang="it-IT"/>
          </a:p>
        </p:txBody>
      </p:sp>
      <p:sp>
        <p:nvSpPr>
          <p:cNvPr id="110595" name="Rectangle 2"/>
          <p:cNvSpPr>
            <a:spLocks noGrp="1" noRot="1" noChangeAspect="1" noChangeArrowheads="1" noTextEdit="1"/>
          </p:cNvSpPr>
          <p:nvPr>
            <p:ph type="sldImg"/>
          </p:nvPr>
        </p:nvSpPr>
        <p:spPr>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z="1400" b="1" dirty="0" smtClean="0"/>
              <a:t>Slide 10: Injection of cocaine into the nucleus </a:t>
            </a:r>
            <a:r>
              <a:rPr lang="en-US" altLang="en-US" sz="1400" b="1" dirty="0" err="1" smtClean="0"/>
              <a:t>accumbens</a:t>
            </a:r>
            <a:endParaRPr lang="en-US" altLang="en-US" sz="1400" b="1" dirty="0" smtClean="0"/>
          </a:p>
          <a:p>
            <a:pPr eaLnBrk="1" hangingPunct="1"/>
            <a:r>
              <a:rPr lang="en-US" altLang="en-US" sz="1400" dirty="0" smtClean="0"/>
              <a:t>Demonstrate how scientists located the structures important for the addictive nature of drugs. Show that a rat will self-administer cocaine directly into the nucleus </a:t>
            </a:r>
            <a:r>
              <a:rPr lang="en-US" altLang="en-US" sz="1400" dirty="0" err="1" smtClean="0"/>
              <a:t>accumbens</a:t>
            </a:r>
            <a:r>
              <a:rPr lang="en-US" altLang="en-US" sz="1400" dirty="0" smtClean="0"/>
              <a:t> (or the VTA) to activate the pathway. Point to an area close to the nucleus </a:t>
            </a:r>
            <a:r>
              <a:rPr lang="en-US" altLang="en-US" sz="1400" dirty="0" err="1" smtClean="0"/>
              <a:t>accumbens</a:t>
            </a:r>
            <a:r>
              <a:rPr lang="en-US" altLang="en-US" sz="1400" dirty="0" smtClean="0"/>
              <a:t> or VTA and state that if the injection is placed in this other area, the rat will not press the lever to receive the drug. Indicate that scientists know a lot more than where the drug acts to produce rewarding effects - they also know how the drugs work. Show examples with cocaine, heroin and marijuana.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C779382B-EEFB-4874-B17F-CC3DD915DB99}" type="slidenum">
              <a:rPr lang="it-IT"/>
              <a:pPr/>
              <a:t>13</a:t>
            </a:fld>
            <a:endParaRPr lang="it-IT"/>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xfrm>
            <a:off x="914400" y="4344988"/>
            <a:ext cx="5029200" cy="4113212"/>
          </a:xfrm>
          <a:solidFill>
            <a:srgbClr val="FFFFFF"/>
          </a:solidFill>
          <a:ln>
            <a:solidFill>
              <a:srgbClr val="000000"/>
            </a:solidFill>
          </a:ln>
        </p:spPr>
        <p:txBody>
          <a:bodyPr/>
          <a:lstStyle/>
          <a:p>
            <a:pPr eaLnBrk="1" hangingPunct="1"/>
            <a:endParaRPr lang="en-US" altLang="en-US" sz="14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73AF15C-0A83-4ECE-B657-78B10761569C}"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BB0DD8D-D5E4-4709-A697-BFD28A9CF9D7}" type="slidenum">
              <a:rPr lang="it-IT"/>
              <a:pPr>
                <a:defRPr/>
              </a:pPr>
              <a:t>‹N›</a:t>
            </a:fld>
            <a:endParaRPr lang="it-IT"/>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A416759-71FA-4EED-8F22-7095AA7AE39F}" type="slidenum">
              <a:rPr lang="it-IT"/>
              <a:pPr>
                <a:defRPr/>
              </a:pPr>
              <a:t>‹N›</a:t>
            </a:fld>
            <a:endParaRPr lang="it-IT"/>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Pr>
        <a:solidFill>
          <a:schemeClr val="hlink"/>
        </a:solidFill>
        <a:effectLst/>
      </p:bgPr>
    </p:bg>
    <p:spTree>
      <p:nvGrpSpPr>
        <p:cNvPr id="1" name=""/>
        <p:cNvGrpSpPr/>
        <p:nvPr/>
      </p:nvGrpSpPr>
      <p:grpSpPr>
        <a:xfrm>
          <a:off x="0" y="0"/>
          <a:ext cx="0" cy="0"/>
          <a:chOff x="0" y="0"/>
          <a:chExt cx="0" cy="0"/>
        </a:xfrm>
      </p:grpSpPr>
      <p:pic>
        <p:nvPicPr>
          <p:cNvPr id="4" name="Picture 2" descr="ppt_template_IT"/>
          <p:cNvPicPr>
            <a:picLocks noChangeAspect="1" noChangeArrowheads="1"/>
          </p:cNvPicPr>
          <p:nvPr/>
        </p:nvPicPr>
        <p:blipFill>
          <a:blip r:embed="rId2" cstate="print"/>
          <a:srcRect/>
          <a:stretch>
            <a:fillRect/>
          </a:stretch>
        </p:blipFill>
        <p:spPr bwMode="auto">
          <a:xfrm>
            <a:off x="-3175" y="-3175"/>
            <a:ext cx="9150350" cy="6864350"/>
          </a:xfrm>
          <a:prstGeom prst="rect">
            <a:avLst/>
          </a:prstGeom>
          <a:noFill/>
          <a:ln w="9525">
            <a:noFill/>
            <a:miter lim="800000"/>
            <a:headEnd/>
            <a:tailEnd/>
          </a:ln>
        </p:spPr>
      </p:pic>
      <p:sp>
        <p:nvSpPr>
          <p:cNvPr id="678915" name="Rectangle 3"/>
          <p:cNvSpPr>
            <a:spLocks noGrp="1" noChangeArrowheads="1"/>
          </p:cNvSpPr>
          <p:nvPr>
            <p:ph type="ctrTitle"/>
          </p:nvPr>
        </p:nvSpPr>
        <p:spPr>
          <a:xfrm>
            <a:off x="1619250" y="3048000"/>
            <a:ext cx="6478588" cy="1439863"/>
          </a:xfrm>
        </p:spPr>
        <p:txBody>
          <a:bodyPr/>
          <a:lstStyle>
            <a:lvl1pPr>
              <a:defRPr sz="2400"/>
            </a:lvl1pPr>
          </a:lstStyle>
          <a:p>
            <a:r>
              <a:rPr lang="en-GB" altLang="en-GB"/>
              <a:t>Click to edit Master title style</a:t>
            </a:r>
          </a:p>
        </p:txBody>
      </p:sp>
      <p:sp>
        <p:nvSpPr>
          <p:cNvPr id="678916" name="Rectangle 4"/>
          <p:cNvSpPr>
            <a:spLocks noGrp="1" noChangeArrowheads="1"/>
          </p:cNvSpPr>
          <p:nvPr>
            <p:ph type="subTitle" idx="1"/>
          </p:nvPr>
        </p:nvSpPr>
        <p:spPr>
          <a:xfrm>
            <a:off x="1619250" y="5865813"/>
            <a:ext cx="6478588" cy="719137"/>
          </a:xfrm>
        </p:spPr>
        <p:txBody>
          <a:bodyPr lIns="0" tIns="0" rIns="0" bIns="0"/>
          <a:lstStyle>
            <a:lvl1pPr marL="0" indent="0">
              <a:buFontTx/>
              <a:buNone/>
              <a:defRPr sz="1600"/>
            </a:lvl1pPr>
          </a:lstStyle>
          <a:p>
            <a:r>
              <a:rPr lang="en-GB" altLang="en-GB"/>
              <a:t>Click to edit Master subtitle style</a:t>
            </a:r>
          </a:p>
        </p:txBody>
      </p:sp>
    </p:spTree>
  </p:cSld>
  <p:clrMapOvr>
    <a:masterClrMapping/>
  </p:clrMapOvr>
  <p:transition spd="med">
    <p:cover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spd="med">
    <p:cover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cSld>
  <p:clrMapOvr>
    <a:masterClrMapping/>
  </p:clrMapOvr>
  <p:transition spd="med">
    <p:cover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spd="med">
    <p:cover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spd="med">
    <p:cover dir="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cSld>
  <p:clrMapOvr>
    <a:masterClrMapping/>
  </p:clrMapOvr>
  <p:transition spd="med">
    <p:cover dir="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transition spd="med">
    <p:cover dir="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transition spd="med">
    <p:cover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transition spd="med">
    <p:cover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61D6951-7471-4F4C-8E84-39D08FDFF1BD}" type="slidenum">
              <a:rPr lang="it-IT"/>
              <a:pPr>
                <a:defRPr/>
              </a:pPr>
              <a:t>‹N›</a:t>
            </a:fld>
            <a:endParaRPr lang="it-IT"/>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spd="med">
    <p:cover dir="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478588" y="1079500"/>
            <a:ext cx="1979612" cy="48641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39750" y="1079500"/>
            <a:ext cx="5786438" cy="48641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spd="med">
    <p:cover dir="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Pr>
        <a:solidFill>
          <a:schemeClr val="hlink"/>
        </a:solidFill>
        <a:effectLst/>
      </p:bgPr>
    </p:bg>
    <p:spTree>
      <p:nvGrpSpPr>
        <p:cNvPr id="1" name=""/>
        <p:cNvGrpSpPr/>
        <p:nvPr/>
      </p:nvGrpSpPr>
      <p:grpSpPr>
        <a:xfrm>
          <a:off x="0" y="0"/>
          <a:ext cx="0" cy="0"/>
          <a:chOff x="0" y="0"/>
          <a:chExt cx="0" cy="0"/>
        </a:xfrm>
      </p:grpSpPr>
      <p:pic>
        <p:nvPicPr>
          <p:cNvPr id="4" name="Picture 2" descr="ppt_template_IT"/>
          <p:cNvPicPr>
            <a:picLocks noChangeAspect="1" noChangeArrowheads="1"/>
          </p:cNvPicPr>
          <p:nvPr/>
        </p:nvPicPr>
        <p:blipFill>
          <a:blip r:embed="rId2" cstate="print"/>
          <a:srcRect/>
          <a:stretch>
            <a:fillRect/>
          </a:stretch>
        </p:blipFill>
        <p:spPr bwMode="auto">
          <a:xfrm>
            <a:off x="-3175" y="-3175"/>
            <a:ext cx="9150350" cy="6864350"/>
          </a:xfrm>
          <a:prstGeom prst="rect">
            <a:avLst/>
          </a:prstGeom>
          <a:noFill/>
          <a:ln w="9525">
            <a:noFill/>
            <a:miter lim="800000"/>
            <a:headEnd/>
            <a:tailEnd/>
          </a:ln>
        </p:spPr>
      </p:pic>
      <p:sp>
        <p:nvSpPr>
          <p:cNvPr id="687107" name="Rectangle 3"/>
          <p:cNvSpPr>
            <a:spLocks noGrp="1" noChangeArrowheads="1"/>
          </p:cNvSpPr>
          <p:nvPr>
            <p:ph type="ctrTitle"/>
          </p:nvPr>
        </p:nvSpPr>
        <p:spPr>
          <a:xfrm>
            <a:off x="1619250" y="3048000"/>
            <a:ext cx="6478588" cy="1439863"/>
          </a:xfrm>
        </p:spPr>
        <p:txBody>
          <a:bodyPr/>
          <a:lstStyle>
            <a:lvl1pPr>
              <a:defRPr sz="2400"/>
            </a:lvl1pPr>
          </a:lstStyle>
          <a:p>
            <a:r>
              <a:rPr lang="en-GB" altLang="en-GB"/>
              <a:t>Click to edit Master title style</a:t>
            </a:r>
          </a:p>
        </p:txBody>
      </p:sp>
      <p:sp>
        <p:nvSpPr>
          <p:cNvPr id="687108" name="Rectangle 4"/>
          <p:cNvSpPr>
            <a:spLocks noGrp="1" noChangeArrowheads="1"/>
          </p:cNvSpPr>
          <p:nvPr>
            <p:ph type="subTitle" idx="1"/>
          </p:nvPr>
        </p:nvSpPr>
        <p:spPr>
          <a:xfrm>
            <a:off x="1619250" y="5865813"/>
            <a:ext cx="6478588" cy="719137"/>
          </a:xfrm>
        </p:spPr>
        <p:txBody>
          <a:bodyPr lIns="0" tIns="0" rIns="0" bIns="0"/>
          <a:lstStyle>
            <a:lvl1pPr marL="0" indent="0">
              <a:buFontTx/>
              <a:buNone/>
              <a:defRPr sz="1600"/>
            </a:lvl1pPr>
          </a:lstStyle>
          <a:p>
            <a:r>
              <a:rPr lang="en-GB" altLang="en-GB"/>
              <a:t>Click to edit Master subtitle style</a:t>
            </a:r>
          </a:p>
        </p:txBody>
      </p:sp>
    </p:spTree>
  </p:cSld>
  <p:clrMapOvr>
    <a:masterClrMapping/>
  </p:clrMapOvr>
  <p:transition spd="med">
    <p:cover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spd="med">
    <p:cover dir="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cSld>
  <p:clrMapOvr>
    <a:masterClrMapping/>
  </p:clrMapOvr>
  <p:transition spd="med">
    <p:cover dir="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spd="med">
    <p:cover dir="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spd="med">
    <p:cover dir="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cSld>
  <p:clrMapOvr>
    <a:masterClrMapping/>
  </p:clrMapOvr>
  <p:transition spd="med">
    <p:cover dir="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transition spd="med">
    <p:cover dir="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transition spd="med">
    <p:cover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A78E66A2-05F4-498F-8A37-7347FD5B495C}" type="slidenum">
              <a:rPr lang="it-IT"/>
              <a:pPr/>
              <a:t>‹N›</a:t>
            </a:fld>
            <a:endParaRPr lang="it-IT"/>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transition spd="med">
    <p:cover dir="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spd="med">
    <p:cover dir="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478588" y="1079500"/>
            <a:ext cx="1979612" cy="48641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39750" y="1079500"/>
            <a:ext cx="5786438" cy="48641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spd="med">
    <p:cover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45BDDC8-E73A-478D-A5F2-A522C63A1AF8}" type="slidenum">
              <a:rPr lang="en-GB"/>
              <a:pPr>
                <a:defRPr/>
              </a:pPr>
              <a:t>‹N›</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A337032-853B-401E-81F6-F3DB5A27C4CC}" type="slidenum">
              <a:rPr lang="en-GB"/>
              <a:pPr>
                <a:defRPr/>
              </a:pPr>
              <a:t>‹N›</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AE4DDD1-039A-4CAB-88F0-0806384DA478}" type="slidenum">
              <a:rPr lang="en-GB"/>
              <a:pPr>
                <a:defRPr/>
              </a:pPr>
              <a:t>‹N›</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0F5AB43-EB66-461E-AB89-A23AA8D25300}" type="slidenum">
              <a:rPr lang="en-GB"/>
              <a:pPr>
                <a:defRPr/>
              </a:pPr>
              <a:t>‹N›</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08152208-78AF-4EF5-984E-FCD573B206BD}" type="slidenum">
              <a:rPr lang="en-GB"/>
              <a:pPr>
                <a:defRPr/>
              </a:pPr>
              <a:t>‹N›</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3D54C276-C6CB-4D50-B1B6-BC50842EB8D7}" type="slidenum">
              <a:rPr lang="en-GB"/>
              <a:pPr>
                <a:defRPr/>
              </a:pPr>
              <a:t>‹N›</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ABFED53A-6C4C-4377-B869-09DF08C39819}" type="slidenum">
              <a:rPr lang="en-GB"/>
              <a:pPr>
                <a:defRPr/>
              </a:pPr>
              <a:t>‹N›</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D816CC8-3D2E-4C08-AB14-983C0803CECB}" type="slidenum">
              <a:rPr lang="it-IT"/>
              <a:pPr>
                <a:defRPr/>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FBCBD5A-29A1-4060-B463-3B98E7ADB4AD}" type="slidenum">
              <a:rPr lang="en-GB"/>
              <a:pPr>
                <a:defRPr/>
              </a:pPr>
              <a:t>‹N›</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BFB760F-8C36-4485-8C26-199FBE4D0C55}" type="slidenum">
              <a:rPr lang="en-GB"/>
              <a:pPr>
                <a:defRPr/>
              </a:pPr>
              <a:t>‹N›</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D67D132-E2F2-4DE6-B104-6E8DF03B91F9}" type="slidenum">
              <a:rPr lang="en-GB"/>
              <a:pPr>
                <a:defRPr/>
              </a:pPr>
              <a:t>‹N›</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8055A03-2F50-40A6-B82F-D50C95FB9A4F}" type="slidenum">
              <a:rPr lang="en-GB"/>
              <a:pPr>
                <a:defRPr/>
              </a:pPr>
              <a:t>‹N›</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0F7FE2C-3B0B-464E-B69B-27EFEA309CA5}" type="slidenum">
              <a:rPr lang="it-IT"/>
              <a:pPr>
                <a:defRPr/>
              </a:pPr>
              <a:t>‹N›</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5FD943B-4980-45D4-999F-BEE6BE594F6C}" type="slidenum">
              <a:rPr lang="it-IT"/>
              <a:pPr>
                <a:defRPr/>
              </a:pPr>
              <a:t>‹N›</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AD7666E-61D6-4A72-B307-810A64BA2A13}" type="slidenum">
              <a:rPr lang="it-IT"/>
              <a:pPr>
                <a:defRPr/>
              </a:pPr>
              <a:t>‹N›</a: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EAF9C9A-682C-4FBD-868C-3CCD233D0F4D}" type="slidenum">
              <a:rPr lang="it-IT"/>
              <a:pPr>
                <a:defRPr/>
              </a:pPr>
              <a:t>‹N›</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0BBEC586-B820-4E2B-8741-B577AA63009F}" type="slidenum">
              <a:rPr lang="it-IT"/>
              <a:pPr>
                <a:defRPr/>
              </a:pPr>
              <a:t>‹N›</a:t>
            </a:fld>
            <a:endParaRPr lang="it-I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4B0B778C-AC67-410A-8CB4-B92F797FFAFB}"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C7DF8AF-EA82-4043-8AFE-3BDDB45076BF}" type="slidenum">
              <a:rPr lang="it-IT"/>
              <a:pPr>
                <a:defRPr/>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2D2B969C-7395-4B66-8DB6-39283397B8AB}" type="slidenum">
              <a:rPr lang="it-IT"/>
              <a:pPr>
                <a:defRPr/>
              </a:pPr>
              <a:t>‹N›</a:t>
            </a:fld>
            <a:endParaRPr lang="it-I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66F21B6-57AB-4FB3-8722-99759A9E0F17}" type="slidenum">
              <a:rPr lang="it-IT"/>
              <a:pPr>
                <a:defRPr/>
              </a:pPr>
              <a:t>‹N›</a:t>
            </a:fld>
            <a:endParaRPr lang="it-I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0880889-6A0D-4FDF-B958-CB4CFD938F32}" type="slidenum">
              <a:rPr lang="it-IT"/>
              <a:pPr>
                <a:defRPr/>
              </a:pPr>
              <a:t>‹N›</a:t>
            </a:fld>
            <a:endParaRPr lang="it-IT"/>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E482AFD-74C7-4BAB-80CD-7762DF78009B}" type="slidenum">
              <a:rPr lang="it-IT"/>
              <a:pPr>
                <a:defRPr/>
              </a:pPr>
              <a:t>‹N›</a:t>
            </a:fld>
            <a:endParaRPr lang="it-IT"/>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7AEFB24-386F-4E11-9DAA-5B97C07D714D}" type="slidenum">
              <a:rPr lang="it-IT"/>
              <a:pPr>
                <a:defRPr/>
              </a:pPr>
              <a:t>‹N›</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DB6605C-4EFE-4879-BCDB-107FDF4DC3EB}" type="slidenum">
              <a:rPr lang="en-GB"/>
              <a:pPr>
                <a:defRPr/>
              </a:pPr>
              <a:t>‹N›</a:t>
            </a:fld>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882A413-660C-4418-A47D-154B7F1FF4B6}" type="slidenum">
              <a:rPr lang="en-GB"/>
              <a:pPr>
                <a:defRPr/>
              </a:pPr>
              <a:t>‹N›</a:t>
            </a:fld>
            <a:endParaRPr lang="en-GB"/>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C34EE5D-E633-414B-A04A-12754C0DDB61}" type="slidenum">
              <a:rPr lang="en-GB"/>
              <a:pPr>
                <a:defRPr/>
              </a:pPr>
              <a:t>‹N›</a:t>
            </a:fld>
            <a:endParaRPr lang="en-GB"/>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AAD76F2-B8F3-45B9-A989-18FCE412B8CD}" type="slidenum">
              <a:rPr lang="en-GB"/>
              <a:pPr>
                <a:defRPr/>
              </a:pPr>
              <a:t>‹N›</a:t>
            </a:fld>
            <a:endParaRPr lang="en-GB"/>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DE2B817A-C499-4E93-9272-A1E30A31FAE1}" type="slidenum">
              <a:rPr lang="en-GB"/>
              <a:pPr>
                <a:defRPr/>
              </a:pPr>
              <a:t>‹N›</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6D8BDB5-C891-4AB7-954B-200F5BD10AFB}" type="slidenum">
              <a:rPr lang="it-IT"/>
              <a:pPr>
                <a:defRPr/>
              </a:pPr>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DE961EE6-7BA2-47A2-88BD-CA8FA429F28F}" type="slidenum">
              <a:rPr lang="en-GB"/>
              <a:pPr>
                <a:defRPr/>
              </a:pPr>
              <a:t>‹N›</a:t>
            </a:fld>
            <a:endParaRPr lang="en-GB"/>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5C53D937-A065-4FF4-B4E5-146136F05175}" type="slidenum">
              <a:rPr lang="en-GB"/>
              <a:pPr>
                <a:defRPr/>
              </a:pPr>
              <a:t>‹N›</a:t>
            </a:fld>
            <a:endParaRPr lang="en-GB"/>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5363342-9A61-49FB-B400-E96698FC860C}" type="slidenum">
              <a:rPr lang="en-GB"/>
              <a:pPr>
                <a:defRPr/>
              </a:pPr>
              <a:t>‹N›</a:t>
            </a:fld>
            <a:endParaRPr lang="en-GB"/>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35D4D6D-DD1F-451F-9995-90C240B39C05}" type="slidenum">
              <a:rPr lang="en-GB"/>
              <a:pPr>
                <a:defRPr/>
              </a:pPr>
              <a:t>‹N›</a:t>
            </a:fld>
            <a:endParaRPr lang="en-GB"/>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2254CD7-C1DF-4C7D-87E9-D257EDAEB8CC}" type="slidenum">
              <a:rPr lang="en-GB"/>
              <a:pPr>
                <a:defRPr/>
              </a:pPr>
              <a:t>‹N›</a:t>
            </a:fld>
            <a:endParaRPr lang="en-GB"/>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20D577B-4A02-4B67-80E1-7F24A0214C6B}" type="slidenum">
              <a:rPr lang="en-GB"/>
              <a:pPr>
                <a:defRPr/>
              </a:pPr>
              <a:t>‹N›</a:t>
            </a:fld>
            <a:endParaRPr lang="en-GB"/>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it-IT"/>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it-IT"/>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it-IT"/>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it-IT"/>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it-IT"/>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it-IT"/>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it-IT"/>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it-IT"/>
            </a:p>
          </p:txBody>
        </p:sp>
      </p:grpSp>
      <p:sp>
        <p:nvSpPr>
          <p:cNvPr id="563211" name="Rectangle 11"/>
          <p:cNvSpPr>
            <a:spLocks noGrp="1" noChangeArrowheads="1"/>
          </p:cNvSpPr>
          <p:nvPr>
            <p:ph type="ctrTitle"/>
          </p:nvPr>
        </p:nvSpPr>
        <p:spPr>
          <a:xfrm>
            <a:off x="685800" y="2286000"/>
            <a:ext cx="7772400" cy="1143000"/>
          </a:xfrm>
        </p:spPr>
        <p:txBody>
          <a:bodyPr/>
          <a:lstStyle>
            <a:lvl1pPr>
              <a:defRPr/>
            </a:lvl1pPr>
          </a:lstStyle>
          <a:p>
            <a:r>
              <a:rPr lang="it-IT"/>
              <a:t>Fare clic per modificare lo stile del titolo dello schema</a:t>
            </a:r>
          </a:p>
        </p:txBody>
      </p:sp>
      <p:sp>
        <p:nvSpPr>
          <p:cNvPr id="563212"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it-IT"/>
              <a:t>Fare clic per modificare lo stile del sottotitolo dello schema</a:t>
            </a:r>
          </a:p>
        </p:txBody>
      </p:sp>
      <p:sp>
        <p:nvSpPr>
          <p:cNvPr id="13" name="Rectangle 13"/>
          <p:cNvSpPr>
            <a:spLocks noGrp="1" noChangeArrowheads="1"/>
          </p:cNvSpPr>
          <p:nvPr>
            <p:ph type="dt" sz="quarter" idx="10"/>
          </p:nvPr>
        </p:nvSpPr>
        <p:spPr/>
        <p:txBody>
          <a:bodyPr/>
          <a:lstStyle>
            <a:lvl1pPr>
              <a:spcBef>
                <a:spcPct val="0"/>
              </a:spcBef>
              <a:defRPr smtClean="0"/>
            </a:lvl1pPr>
          </a:lstStyle>
          <a:p>
            <a:pPr>
              <a:defRPr/>
            </a:pPr>
            <a:endParaRPr lang="it-IT"/>
          </a:p>
        </p:txBody>
      </p:sp>
      <p:sp>
        <p:nvSpPr>
          <p:cNvPr id="14" name="Rectangle 14"/>
          <p:cNvSpPr>
            <a:spLocks noGrp="1" noChangeArrowheads="1"/>
          </p:cNvSpPr>
          <p:nvPr>
            <p:ph type="ftr" sz="quarter" idx="11"/>
          </p:nvPr>
        </p:nvSpPr>
        <p:spPr/>
        <p:txBody>
          <a:bodyPr/>
          <a:lstStyle>
            <a:lvl1pPr>
              <a:spcBef>
                <a:spcPct val="0"/>
              </a:spcBef>
              <a:defRPr smtClean="0"/>
            </a:lvl1pPr>
          </a:lstStyle>
          <a:p>
            <a:pPr>
              <a:defRPr/>
            </a:pPr>
            <a:endParaRPr lang="it-IT"/>
          </a:p>
        </p:txBody>
      </p:sp>
      <p:sp>
        <p:nvSpPr>
          <p:cNvPr id="15" name="Rectangle 15"/>
          <p:cNvSpPr>
            <a:spLocks noGrp="1" noChangeArrowheads="1"/>
          </p:cNvSpPr>
          <p:nvPr>
            <p:ph type="sldNum" sz="quarter" idx="12"/>
          </p:nvPr>
        </p:nvSpPr>
        <p:spPr/>
        <p:txBody>
          <a:bodyPr/>
          <a:lstStyle>
            <a:lvl1pPr>
              <a:spcBef>
                <a:spcPct val="0"/>
              </a:spcBef>
              <a:defRPr smtClean="0"/>
            </a:lvl1pPr>
          </a:lstStyle>
          <a:p>
            <a:pPr>
              <a:defRPr/>
            </a:pPr>
            <a:fld id="{F30C2962-8E4F-4442-91CA-515314EAFADF}" type="slidenum">
              <a:rPr lang="it-IT"/>
              <a:pPr>
                <a:defRPr/>
              </a:pPr>
              <a:t>‹N›</a:t>
            </a:fld>
            <a:endParaRPr lang="it-IT"/>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2"/>
          <p:cNvSpPr>
            <a:spLocks noGrp="1" noChangeArrowheads="1"/>
          </p:cNvSpPr>
          <p:nvPr>
            <p:ph type="dt" sz="half" idx="10"/>
          </p:nvPr>
        </p:nvSpPr>
        <p:spPr>
          <a:ln/>
        </p:spPr>
        <p:txBody>
          <a:bodyPr/>
          <a:lstStyle>
            <a:lvl1pPr>
              <a:defRPr/>
            </a:lvl1pPr>
          </a:lstStyle>
          <a:p>
            <a:pPr>
              <a:defRPr/>
            </a:pPr>
            <a:endParaRPr lang="it-IT"/>
          </a:p>
        </p:txBody>
      </p:sp>
      <p:sp>
        <p:nvSpPr>
          <p:cNvPr id="5" name="Rectangle 13"/>
          <p:cNvSpPr>
            <a:spLocks noGrp="1" noChangeArrowheads="1"/>
          </p:cNvSpPr>
          <p:nvPr>
            <p:ph type="ftr" sz="quarter" idx="11"/>
          </p:nvPr>
        </p:nvSpPr>
        <p:spPr>
          <a:ln/>
        </p:spPr>
        <p:txBody>
          <a:bodyPr/>
          <a:lstStyle>
            <a:lvl1pPr>
              <a:defRPr/>
            </a:lvl1pPr>
          </a:lstStyle>
          <a:p>
            <a:pPr>
              <a:defRPr/>
            </a:pPr>
            <a:endParaRPr lang="it-IT"/>
          </a:p>
        </p:txBody>
      </p:sp>
      <p:sp>
        <p:nvSpPr>
          <p:cNvPr id="6" name="Rectangle 14"/>
          <p:cNvSpPr>
            <a:spLocks noGrp="1" noChangeArrowheads="1"/>
          </p:cNvSpPr>
          <p:nvPr>
            <p:ph type="sldNum" sz="quarter" idx="12"/>
          </p:nvPr>
        </p:nvSpPr>
        <p:spPr>
          <a:ln/>
        </p:spPr>
        <p:txBody>
          <a:bodyPr/>
          <a:lstStyle>
            <a:lvl1pPr>
              <a:defRPr/>
            </a:lvl1pPr>
          </a:lstStyle>
          <a:p>
            <a:pPr>
              <a:defRPr/>
            </a:pPr>
            <a:fld id="{9FD683A5-03BA-44AF-90C7-CF88C0AE144D}" type="slidenum">
              <a:rPr lang="it-IT"/>
              <a:pPr>
                <a:defRPr/>
              </a:pPr>
              <a:t>‹N›</a:t>
            </a:fld>
            <a:endParaRPr lang="it-IT"/>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2"/>
          <p:cNvSpPr>
            <a:spLocks noGrp="1" noChangeArrowheads="1"/>
          </p:cNvSpPr>
          <p:nvPr>
            <p:ph type="dt" sz="half" idx="10"/>
          </p:nvPr>
        </p:nvSpPr>
        <p:spPr>
          <a:ln/>
        </p:spPr>
        <p:txBody>
          <a:bodyPr/>
          <a:lstStyle>
            <a:lvl1pPr>
              <a:defRPr/>
            </a:lvl1pPr>
          </a:lstStyle>
          <a:p>
            <a:pPr>
              <a:defRPr/>
            </a:pPr>
            <a:endParaRPr lang="it-IT"/>
          </a:p>
        </p:txBody>
      </p:sp>
      <p:sp>
        <p:nvSpPr>
          <p:cNvPr id="5" name="Rectangle 13"/>
          <p:cNvSpPr>
            <a:spLocks noGrp="1" noChangeArrowheads="1"/>
          </p:cNvSpPr>
          <p:nvPr>
            <p:ph type="ftr" sz="quarter" idx="11"/>
          </p:nvPr>
        </p:nvSpPr>
        <p:spPr>
          <a:ln/>
        </p:spPr>
        <p:txBody>
          <a:bodyPr/>
          <a:lstStyle>
            <a:lvl1pPr>
              <a:defRPr/>
            </a:lvl1pPr>
          </a:lstStyle>
          <a:p>
            <a:pPr>
              <a:defRPr/>
            </a:pPr>
            <a:endParaRPr lang="it-IT"/>
          </a:p>
        </p:txBody>
      </p:sp>
      <p:sp>
        <p:nvSpPr>
          <p:cNvPr id="6" name="Rectangle 14"/>
          <p:cNvSpPr>
            <a:spLocks noGrp="1" noChangeArrowheads="1"/>
          </p:cNvSpPr>
          <p:nvPr>
            <p:ph type="sldNum" sz="quarter" idx="12"/>
          </p:nvPr>
        </p:nvSpPr>
        <p:spPr>
          <a:ln/>
        </p:spPr>
        <p:txBody>
          <a:bodyPr/>
          <a:lstStyle>
            <a:lvl1pPr>
              <a:defRPr/>
            </a:lvl1pPr>
          </a:lstStyle>
          <a:p>
            <a:pPr>
              <a:defRPr/>
            </a:pPr>
            <a:fld id="{4C8A72F2-2D9E-453A-B38F-08585D4190E8}" type="slidenum">
              <a:rPr lang="it-IT"/>
              <a:pPr>
                <a:defRPr/>
              </a:pPr>
              <a:t>‹N›</a:t>
            </a:fld>
            <a:endParaRPr lang="it-IT"/>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2"/>
          <p:cNvSpPr>
            <a:spLocks noGrp="1" noChangeArrowheads="1"/>
          </p:cNvSpPr>
          <p:nvPr>
            <p:ph type="dt" sz="half" idx="10"/>
          </p:nvPr>
        </p:nvSpPr>
        <p:spPr>
          <a:ln/>
        </p:spPr>
        <p:txBody>
          <a:bodyPr/>
          <a:lstStyle>
            <a:lvl1pPr>
              <a:defRPr/>
            </a:lvl1pPr>
          </a:lstStyle>
          <a:p>
            <a:pPr>
              <a:defRPr/>
            </a:pPr>
            <a:endParaRPr lang="it-IT"/>
          </a:p>
        </p:txBody>
      </p:sp>
      <p:sp>
        <p:nvSpPr>
          <p:cNvPr id="6" name="Rectangle 13"/>
          <p:cNvSpPr>
            <a:spLocks noGrp="1" noChangeArrowheads="1"/>
          </p:cNvSpPr>
          <p:nvPr>
            <p:ph type="ftr" sz="quarter" idx="11"/>
          </p:nvPr>
        </p:nvSpPr>
        <p:spPr>
          <a:ln/>
        </p:spPr>
        <p:txBody>
          <a:bodyPr/>
          <a:lstStyle>
            <a:lvl1pPr>
              <a:defRPr/>
            </a:lvl1pPr>
          </a:lstStyle>
          <a:p>
            <a:pPr>
              <a:defRPr/>
            </a:pPr>
            <a:endParaRPr lang="it-IT"/>
          </a:p>
        </p:txBody>
      </p:sp>
      <p:sp>
        <p:nvSpPr>
          <p:cNvPr id="7" name="Rectangle 14"/>
          <p:cNvSpPr>
            <a:spLocks noGrp="1" noChangeArrowheads="1"/>
          </p:cNvSpPr>
          <p:nvPr>
            <p:ph type="sldNum" sz="quarter" idx="12"/>
          </p:nvPr>
        </p:nvSpPr>
        <p:spPr>
          <a:ln/>
        </p:spPr>
        <p:txBody>
          <a:bodyPr/>
          <a:lstStyle>
            <a:lvl1pPr>
              <a:defRPr/>
            </a:lvl1pPr>
          </a:lstStyle>
          <a:p>
            <a:pPr>
              <a:defRPr/>
            </a:pPr>
            <a:fld id="{99288B1F-3330-4130-A3D7-ED3F0FD7ABE5}"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3C683F1D-A4A1-425F-A622-7E028EACAB40}" type="slidenum">
              <a:rPr lang="it-IT"/>
              <a:pPr>
                <a:defRPr/>
              </a:pPr>
              <a:t>‹N›</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2"/>
          <p:cNvSpPr>
            <a:spLocks noGrp="1" noChangeArrowheads="1"/>
          </p:cNvSpPr>
          <p:nvPr>
            <p:ph type="dt" sz="half" idx="10"/>
          </p:nvPr>
        </p:nvSpPr>
        <p:spPr>
          <a:ln/>
        </p:spPr>
        <p:txBody>
          <a:bodyPr/>
          <a:lstStyle>
            <a:lvl1pPr>
              <a:defRPr/>
            </a:lvl1pPr>
          </a:lstStyle>
          <a:p>
            <a:pPr>
              <a:defRPr/>
            </a:pPr>
            <a:endParaRPr lang="it-IT"/>
          </a:p>
        </p:txBody>
      </p:sp>
      <p:sp>
        <p:nvSpPr>
          <p:cNvPr id="8" name="Rectangle 13"/>
          <p:cNvSpPr>
            <a:spLocks noGrp="1" noChangeArrowheads="1"/>
          </p:cNvSpPr>
          <p:nvPr>
            <p:ph type="ftr" sz="quarter" idx="11"/>
          </p:nvPr>
        </p:nvSpPr>
        <p:spPr>
          <a:ln/>
        </p:spPr>
        <p:txBody>
          <a:bodyPr/>
          <a:lstStyle>
            <a:lvl1pPr>
              <a:defRPr/>
            </a:lvl1pPr>
          </a:lstStyle>
          <a:p>
            <a:pPr>
              <a:defRPr/>
            </a:pPr>
            <a:endParaRPr lang="it-IT"/>
          </a:p>
        </p:txBody>
      </p:sp>
      <p:sp>
        <p:nvSpPr>
          <p:cNvPr id="9" name="Rectangle 14"/>
          <p:cNvSpPr>
            <a:spLocks noGrp="1" noChangeArrowheads="1"/>
          </p:cNvSpPr>
          <p:nvPr>
            <p:ph type="sldNum" sz="quarter" idx="12"/>
          </p:nvPr>
        </p:nvSpPr>
        <p:spPr>
          <a:ln/>
        </p:spPr>
        <p:txBody>
          <a:bodyPr/>
          <a:lstStyle>
            <a:lvl1pPr>
              <a:defRPr/>
            </a:lvl1pPr>
          </a:lstStyle>
          <a:p>
            <a:pPr>
              <a:defRPr/>
            </a:pPr>
            <a:fld id="{D7932FF0-FCA4-4067-86BF-C815CEBA3592}" type="slidenum">
              <a:rPr lang="it-IT"/>
              <a:pPr>
                <a:defRPr/>
              </a:pPr>
              <a:t>‹N›</a:t>
            </a:fld>
            <a:endParaRPr lang="it-IT"/>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2"/>
          <p:cNvSpPr>
            <a:spLocks noGrp="1" noChangeArrowheads="1"/>
          </p:cNvSpPr>
          <p:nvPr>
            <p:ph type="dt" sz="half" idx="10"/>
          </p:nvPr>
        </p:nvSpPr>
        <p:spPr>
          <a:ln/>
        </p:spPr>
        <p:txBody>
          <a:bodyPr/>
          <a:lstStyle>
            <a:lvl1pPr>
              <a:defRPr/>
            </a:lvl1pPr>
          </a:lstStyle>
          <a:p>
            <a:pPr>
              <a:defRPr/>
            </a:pPr>
            <a:endParaRPr lang="it-IT"/>
          </a:p>
        </p:txBody>
      </p:sp>
      <p:sp>
        <p:nvSpPr>
          <p:cNvPr id="4" name="Rectangle 13"/>
          <p:cNvSpPr>
            <a:spLocks noGrp="1" noChangeArrowheads="1"/>
          </p:cNvSpPr>
          <p:nvPr>
            <p:ph type="ftr" sz="quarter" idx="11"/>
          </p:nvPr>
        </p:nvSpPr>
        <p:spPr>
          <a:ln/>
        </p:spPr>
        <p:txBody>
          <a:bodyPr/>
          <a:lstStyle>
            <a:lvl1pPr>
              <a:defRPr/>
            </a:lvl1pPr>
          </a:lstStyle>
          <a:p>
            <a:pPr>
              <a:defRPr/>
            </a:pPr>
            <a:endParaRPr lang="it-IT"/>
          </a:p>
        </p:txBody>
      </p:sp>
      <p:sp>
        <p:nvSpPr>
          <p:cNvPr id="5" name="Rectangle 14"/>
          <p:cNvSpPr>
            <a:spLocks noGrp="1" noChangeArrowheads="1"/>
          </p:cNvSpPr>
          <p:nvPr>
            <p:ph type="sldNum" sz="quarter" idx="12"/>
          </p:nvPr>
        </p:nvSpPr>
        <p:spPr>
          <a:ln/>
        </p:spPr>
        <p:txBody>
          <a:bodyPr/>
          <a:lstStyle>
            <a:lvl1pPr>
              <a:defRPr/>
            </a:lvl1pPr>
          </a:lstStyle>
          <a:p>
            <a:pPr>
              <a:defRPr/>
            </a:pPr>
            <a:fld id="{2BCD9180-1119-4A97-9C66-4F2DFA7BA5DF}" type="slidenum">
              <a:rPr lang="it-IT"/>
              <a:pPr>
                <a:defRPr/>
              </a:pPr>
              <a:t>‹N›</a:t>
            </a:fld>
            <a:endParaRPr lang="it-IT"/>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it-IT"/>
          </a:p>
        </p:txBody>
      </p:sp>
      <p:sp>
        <p:nvSpPr>
          <p:cNvPr id="3" name="Rectangle 13"/>
          <p:cNvSpPr>
            <a:spLocks noGrp="1" noChangeArrowheads="1"/>
          </p:cNvSpPr>
          <p:nvPr>
            <p:ph type="ftr" sz="quarter" idx="11"/>
          </p:nvPr>
        </p:nvSpPr>
        <p:spPr>
          <a:ln/>
        </p:spPr>
        <p:txBody>
          <a:bodyPr/>
          <a:lstStyle>
            <a:lvl1pPr>
              <a:defRPr/>
            </a:lvl1pPr>
          </a:lstStyle>
          <a:p>
            <a:pPr>
              <a:defRPr/>
            </a:pPr>
            <a:endParaRPr lang="it-IT"/>
          </a:p>
        </p:txBody>
      </p:sp>
      <p:sp>
        <p:nvSpPr>
          <p:cNvPr id="4" name="Rectangle 14"/>
          <p:cNvSpPr>
            <a:spLocks noGrp="1" noChangeArrowheads="1"/>
          </p:cNvSpPr>
          <p:nvPr>
            <p:ph type="sldNum" sz="quarter" idx="12"/>
          </p:nvPr>
        </p:nvSpPr>
        <p:spPr>
          <a:ln/>
        </p:spPr>
        <p:txBody>
          <a:bodyPr/>
          <a:lstStyle>
            <a:lvl1pPr>
              <a:defRPr/>
            </a:lvl1pPr>
          </a:lstStyle>
          <a:p>
            <a:pPr>
              <a:defRPr/>
            </a:pPr>
            <a:fld id="{27732F8D-83DF-459F-8D9E-4D96A30ACEF0}" type="slidenum">
              <a:rPr lang="it-IT"/>
              <a:pPr>
                <a:defRPr/>
              </a:pPr>
              <a:t>‹N›</a:t>
            </a:fld>
            <a:endParaRPr lang="it-I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2"/>
          <p:cNvSpPr>
            <a:spLocks noGrp="1" noChangeArrowheads="1"/>
          </p:cNvSpPr>
          <p:nvPr>
            <p:ph type="dt" sz="half" idx="10"/>
          </p:nvPr>
        </p:nvSpPr>
        <p:spPr>
          <a:ln/>
        </p:spPr>
        <p:txBody>
          <a:bodyPr/>
          <a:lstStyle>
            <a:lvl1pPr>
              <a:defRPr/>
            </a:lvl1pPr>
          </a:lstStyle>
          <a:p>
            <a:pPr>
              <a:defRPr/>
            </a:pPr>
            <a:endParaRPr lang="it-IT"/>
          </a:p>
        </p:txBody>
      </p:sp>
      <p:sp>
        <p:nvSpPr>
          <p:cNvPr id="6" name="Rectangle 13"/>
          <p:cNvSpPr>
            <a:spLocks noGrp="1" noChangeArrowheads="1"/>
          </p:cNvSpPr>
          <p:nvPr>
            <p:ph type="ftr" sz="quarter" idx="11"/>
          </p:nvPr>
        </p:nvSpPr>
        <p:spPr>
          <a:ln/>
        </p:spPr>
        <p:txBody>
          <a:bodyPr/>
          <a:lstStyle>
            <a:lvl1pPr>
              <a:defRPr/>
            </a:lvl1pPr>
          </a:lstStyle>
          <a:p>
            <a:pPr>
              <a:defRPr/>
            </a:pPr>
            <a:endParaRPr lang="it-IT"/>
          </a:p>
        </p:txBody>
      </p:sp>
      <p:sp>
        <p:nvSpPr>
          <p:cNvPr id="7" name="Rectangle 14"/>
          <p:cNvSpPr>
            <a:spLocks noGrp="1" noChangeArrowheads="1"/>
          </p:cNvSpPr>
          <p:nvPr>
            <p:ph type="sldNum" sz="quarter" idx="12"/>
          </p:nvPr>
        </p:nvSpPr>
        <p:spPr>
          <a:ln/>
        </p:spPr>
        <p:txBody>
          <a:bodyPr/>
          <a:lstStyle>
            <a:lvl1pPr>
              <a:defRPr/>
            </a:lvl1pPr>
          </a:lstStyle>
          <a:p>
            <a:pPr>
              <a:defRPr/>
            </a:pPr>
            <a:fld id="{1F098FBF-1FFB-4734-B457-20FBD41730E4}" type="slidenum">
              <a:rPr lang="it-IT"/>
              <a:pPr>
                <a:defRPr/>
              </a:pPr>
              <a:t>‹N›</a:t>
            </a:fld>
            <a:endParaRPr lang="it-IT"/>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2"/>
          <p:cNvSpPr>
            <a:spLocks noGrp="1" noChangeArrowheads="1"/>
          </p:cNvSpPr>
          <p:nvPr>
            <p:ph type="dt" sz="half" idx="10"/>
          </p:nvPr>
        </p:nvSpPr>
        <p:spPr>
          <a:ln/>
        </p:spPr>
        <p:txBody>
          <a:bodyPr/>
          <a:lstStyle>
            <a:lvl1pPr>
              <a:defRPr/>
            </a:lvl1pPr>
          </a:lstStyle>
          <a:p>
            <a:pPr>
              <a:defRPr/>
            </a:pPr>
            <a:endParaRPr lang="it-IT"/>
          </a:p>
        </p:txBody>
      </p:sp>
      <p:sp>
        <p:nvSpPr>
          <p:cNvPr id="6" name="Rectangle 13"/>
          <p:cNvSpPr>
            <a:spLocks noGrp="1" noChangeArrowheads="1"/>
          </p:cNvSpPr>
          <p:nvPr>
            <p:ph type="ftr" sz="quarter" idx="11"/>
          </p:nvPr>
        </p:nvSpPr>
        <p:spPr>
          <a:ln/>
        </p:spPr>
        <p:txBody>
          <a:bodyPr/>
          <a:lstStyle>
            <a:lvl1pPr>
              <a:defRPr/>
            </a:lvl1pPr>
          </a:lstStyle>
          <a:p>
            <a:pPr>
              <a:defRPr/>
            </a:pPr>
            <a:endParaRPr lang="it-IT"/>
          </a:p>
        </p:txBody>
      </p:sp>
      <p:sp>
        <p:nvSpPr>
          <p:cNvPr id="7" name="Rectangle 14"/>
          <p:cNvSpPr>
            <a:spLocks noGrp="1" noChangeArrowheads="1"/>
          </p:cNvSpPr>
          <p:nvPr>
            <p:ph type="sldNum" sz="quarter" idx="12"/>
          </p:nvPr>
        </p:nvSpPr>
        <p:spPr>
          <a:ln/>
        </p:spPr>
        <p:txBody>
          <a:bodyPr/>
          <a:lstStyle>
            <a:lvl1pPr>
              <a:defRPr/>
            </a:lvl1pPr>
          </a:lstStyle>
          <a:p>
            <a:pPr>
              <a:defRPr/>
            </a:pPr>
            <a:fld id="{84A92881-AFAF-48FE-A06D-6CB3B900E826}" type="slidenum">
              <a:rPr lang="it-IT"/>
              <a:pPr>
                <a:defRPr/>
              </a:pPr>
              <a:t>‹N›</a:t>
            </a:fld>
            <a:endParaRPr lang="it-IT"/>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2"/>
          <p:cNvSpPr>
            <a:spLocks noGrp="1" noChangeArrowheads="1"/>
          </p:cNvSpPr>
          <p:nvPr>
            <p:ph type="dt" sz="half" idx="10"/>
          </p:nvPr>
        </p:nvSpPr>
        <p:spPr>
          <a:ln/>
        </p:spPr>
        <p:txBody>
          <a:bodyPr/>
          <a:lstStyle>
            <a:lvl1pPr>
              <a:defRPr/>
            </a:lvl1pPr>
          </a:lstStyle>
          <a:p>
            <a:pPr>
              <a:defRPr/>
            </a:pPr>
            <a:endParaRPr lang="it-IT"/>
          </a:p>
        </p:txBody>
      </p:sp>
      <p:sp>
        <p:nvSpPr>
          <p:cNvPr id="5" name="Rectangle 13"/>
          <p:cNvSpPr>
            <a:spLocks noGrp="1" noChangeArrowheads="1"/>
          </p:cNvSpPr>
          <p:nvPr>
            <p:ph type="ftr" sz="quarter" idx="11"/>
          </p:nvPr>
        </p:nvSpPr>
        <p:spPr>
          <a:ln/>
        </p:spPr>
        <p:txBody>
          <a:bodyPr/>
          <a:lstStyle>
            <a:lvl1pPr>
              <a:defRPr/>
            </a:lvl1pPr>
          </a:lstStyle>
          <a:p>
            <a:pPr>
              <a:defRPr/>
            </a:pPr>
            <a:endParaRPr lang="it-IT"/>
          </a:p>
        </p:txBody>
      </p:sp>
      <p:sp>
        <p:nvSpPr>
          <p:cNvPr id="6" name="Rectangle 14"/>
          <p:cNvSpPr>
            <a:spLocks noGrp="1" noChangeArrowheads="1"/>
          </p:cNvSpPr>
          <p:nvPr>
            <p:ph type="sldNum" sz="quarter" idx="12"/>
          </p:nvPr>
        </p:nvSpPr>
        <p:spPr>
          <a:ln/>
        </p:spPr>
        <p:txBody>
          <a:bodyPr/>
          <a:lstStyle>
            <a:lvl1pPr>
              <a:defRPr/>
            </a:lvl1pPr>
          </a:lstStyle>
          <a:p>
            <a:pPr>
              <a:defRPr/>
            </a:pPr>
            <a:fld id="{202AA6CE-F276-4D3B-8329-CFC8E0AD668E}" type="slidenum">
              <a:rPr lang="it-IT"/>
              <a:pPr>
                <a:defRPr/>
              </a:pPr>
              <a:t>‹N›</a:t>
            </a:fld>
            <a:endParaRPr lang="it-IT"/>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2"/>
          <p:cNvSpPr>
            <a:spLocks noGrp="1" noChangeArrowheads="1"/>
          </p:cNvSpPr>
          <p:nvPr>
            <p:ph type="dt" sz="half" idx="10"/>
          </p:nvPr>
        </p:nvSpPr>
        <p:spPr>
          <a:ln/>
        </p:spPr>
        <p:txBody>
          <a:bodyPr/>
          <a:lstStyle>
            <a:lvl1pPr>
              <a:defRPr/>
            </a:lvl1pPr>
          </a:lstStyle>
          <a:p>
            <a:pPr>
              <a:defRPr/>
            </a:pPr>
            <a:endParaRPr lang="it-IT"/>
          </a:p>
        </p:txBody>
      </p:sp>
      <p:sp>
        <p:nvSpPr>
          <p:cNvPr id="5" name="Rectangle 13"/>
          <p:cNvSpPr>
            <a:spLocks noGrp="1" noChangeArrowheads="1"/>
          </p:cNvSpPr>
          <p:nvPr>
            <p:ph type="ftr" sz="quarter" idx="11"/>
          </p:nvPr>
        </p:nvSpPr>
        <p:spPr>
          <a:ln/>
        </p:spPr>
        <p:txBody>
          <a:bodyPr/>
          <a:lstStyle>
            <a:lvl1pPr>
              <a:defRPr/>
            </a:lvl1pPr>
          </a:lstStyle>
          <a:p>
            <a:pPr>
              <a:defRPr/>
            </a:pPr>
            <a:endParaRPr lang="it-IT"/>
          </a:p>
        </p:txBody>
      </p:sp>
      <p:sp>
        <p:nvSpPr>
          <p:cNvPr id="6" name="Rectangle 14"/>
          <p:cNvSpPr>
            <a:spLocks noGrp="1" noChangeArrowheads="1"/>
          </p:cNvSpPr>
          <p:nvPr>
            <p:ph type="sldNum" sz="quarter" idx="12"/>
          </p:nvPr>
        </p:nvSpPr>
        <p:spPr>
          <a:ln/>
        </p:spPr>
        <p:txBody>
          <a:bodyPr/>
          <a:lstStyle>
            <a:lvl1pPr>
              <a:defRPr/>
            </a:lvl1pPr>
          </a:lstStyle>
          <a:p>
            <a:pPr>
              <a:defRPr/>
            </a:pPr>
            <a:fld id="{57B7E1D7-E448-4661-A19F-FA92F7A5D4CC}"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63A31A1-FC76-48DA-8CA7-9AB56D37EE96}" type="slidenum">
              <a:rPr lang="en-GB"/>
              <a:pPr>
                <a:defRPr/>
              </a:pPr>
              <a:t>‹N›</a:t>
            </a:fld>
            <a:endParaRPr lang="en-GB"/>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83F586A-4B6B-4F6C-873E-1F4356B08F26}" type="slidenum">
              <a:rPr lang="en-GB"/>
              <a:pPr>
                <a:defRPr/>
              </a:pPr>
              <a:t>‹N›</a:t>
            </a:fld>
            <a:endParaRPr lang="en-GB"/>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E04EC45-A7DD-4895-B3CB-25710022BEB7}" type="slidenum">
              <a:rPr lang="en-GB"/>
              <a:pPr>
                <a:defRPr/>
              </a:pPr>
              <a:t>‹N›</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57A74895-CEA0-48D5-8A13-F437518A48FD}" type="slidenum">
              <a:rPr lang="it-IT"/>
              <a:pPr>
                <a:defRPr/>
              </a:pPr>
              <a:t>‹N›</a:t>
            </a:fld>
            <a:endParaRPr lang="it-IT"/>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2D03B8A-E68D-4AAA-97AB-2703546C3670}" type="slidenum">
              <a:rPr lang="en-GB"/>
              <a:pPr>
                <a:defRPr/>
              </a:pPr>
              <a:t>‹N›</a:t>
            </a:fld>
            <a:endParaRPr lang="en-GB"/>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007040F7-C78B-4BD2-B4F5-E034C917714C}" type="slidenum">
              <a:rPr lang="en-GB"/>
              <a:pPr>
                <a:defRPr/>
              </a:pPr>
              <a:t>‹N›</a:t>
            </a:fld>
            <a:endParaRPr lang="en-GB"/>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6AE9CF3D-1CF7-4423-A7AF-1ABCCA75C95D}" type="slidenum">
              <a:rPr lang="en-GB"/>
              <a:pPr>
                <a:defRPr/>
              </a:pPr>
              <a:t>‹N›</a:t>
            </a:fld>
            <a:endParaRPr lang="en-GB"/>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954F8FB6-F1F8-4280-A279-5F1869E33F12}" type="slidenum">
              <a:rPr lang="en-GB"/>
              <a:pPr>
                <a:defRPr/>
              </a:pPr>
              <a:t>‹N›</a:t>
            </a:fld>
            <a:endParaRPr lang="en-GB"/>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0D359AC-69F9-4C77-9CCF-E17421C6AB7C}" type="slidenum">
              <a:rPr lang="en-GB"/>
              <a:pPr>
                <a:defRPr/>
              </a:pPr>
              <a:t>‹N›</a:t>
            </a:fld>
            <a:endParaRPr lang="en-GB"/>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FF553A6-EF87-46B7-9C88-D0F707C368F0}" type="slidenum">
              <a:rPr lang="en-GB"/>
              <a:pPr>
                <a:defRPr/>
              </a:pPr>
              <a:t>‹N›</a:t>
            </a:fld>
            <a:endParaRPr lang="en-GB"/>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4964542-5C2A-4040-B57D-C5EA0982EE67}" type="slidenum">
              <a:rPr lang="en-GB"/>
              <a:pPr>
                <a:defRPr/>
              </a:pPr>
              <a:t>‹N›</a:t>
            </a:fld>
            <a:endParaRPr lang="en-GB"/>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68BA4F8-52EC-44A5-A692-43ACBD76FBF1}" type="slidenum">
              <a:rPr lang="en-GB"/>
              <a:pPr>
                <a:defRPr/>
              </a:pPr>
              <a:t>‹N›</a:t>
            </a:fld>
            <a:endParaRPr lang="en-GB"/>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5B7EE8D-396F-46A0-8A76-1EB7D6713333}" type="slidenum">
              <a:rPr lang="it-IT"/>
              <a:pPr>
                <a:defRPr/>
              </a:pPr>
              <a:t>‹N›</a:t>
            </a:fld>
            <a:endParaRPr lang="it-IT"/>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53C4D30-6CBE-43BC-B974-BDDB7598FC25}"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915A7BC6-CDF4-4B42-B877-A4D9154EC5BB}" type="slidenum">
              <a:rPr lang="it-IT"/>
              <a:pPr>
                <a:defRPr/>
              </a:pPr>
              <a:t>‹N›</a:t>
            </a:fld>
            <a:endParaRPr lang="it-IT"/>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C03F505-8DD3-47AF-86D2-7B9475B93F92}" type="slidenum">
              <a:rPr lang="it-IT"/>
              <a:pPr>
                <a:defRPr/>
              </a:pPr>
              <a:t>‹N›</a:t>
            </a:fld>
            <a:endParaRPr lang="it-IT"/>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103D346-54D0-4E56-A539-FFDFDEE4E08C}" type="slidenum">
              <a:rPr lang="it-IT"/>
              <a:pPr>
                <a:defRPr/>
              </a:pPr>
              <a:t>‹N›</a:t>
            </a:fld>
            <a:endParaRPr lang="it-IT"/>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B28C145A-DEC9-443D-9532-3182403441AE}" type="slidenum">
              <a:rPr lang="it-IT"/>
              <a:pPr>
                <a:defRPr/>
              </a:pPr>
              <a:t>‹N›</a:t>
            </a:fld>
            <a:endParaRPr lang="it-IT"/>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34256DE4-3EA9-4044-BF15-601738A6D36C}" type="slidenum">
              <a:rPr lang="it-IT"/>
              <a:pPr>
                <a:defRPr/>
              </a:pPr>
              <a:t>‹N›</a:t>
            </a:fld>
            <a:endParaRPr lang="it-IT"/>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2E02654B-8D38-4530-ADF3-734CC52937AD}" type="slidenum">
              <a:rPr lang="it-IT"/>
              <a:pPr>
                <a:defRPr/>
              </a:pPr>
              <a:t>‹N›</a:t>
            </a:fld>
            <a:endParaRPr lang="it-IT"/>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4FFF29E-1B9C-4A7C-81C6-E1301009493C}" type="slidenum">
              <a:rPr lang="it-IT"/>
              <a:pPr>
                <a:defRPr/>
              </a:pPr>
              <a:t>‹N›</a:t>
            </a:fld>
            <a:endParaRPr lang="it-IT"/>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B955462-3708-409D-B5CB-9473D6C85546}" type="slidenum">
              <a:rPr lang="it-IT"/>
              <a:pPr>
                <a:defRPr/>
              </a:pPr>
              <a:t>‹N›</a:t>
            </a:fld>
            <a:endParaRPr lang="it-IT"/>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A842FBE-C1ED-4A2A-AA02-DDEEF0F2CC1F}" type="slidenum">
              <a:rPr lang="it-IT"/>
              <a:pPr>
                <a:defRPr/>
              </a:pPr>
              <a:t>‹N›</a:t>
            </a:fld>
            <a:endParaRPr lang="it-IT"/>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8FB1C8F-ED0E-48E6-95D5-1B4C154052E7}" type="slidenum">
              <a:rPr lang="it-IT"/>
              <a:pPr>
                <a:defRPr/>
              </a:pPr>
              <a:t>‹N›</a:t>
            </a:fld>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C609EA3-F84A-40DF-AC80-17833CAD3DF8}"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E589729-A00B-44A0-9960-BAE9DAAA5BCC}" type="slidenum">
              <a:rPr lang="it-IT"/>
              <a:pPr>
                <a:defRPr/>
              </a:pPr>
              <a:t>‹N›</a:t>
            </a:fld>
            <a:endParaRPr lang="it-IT"/>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979A71C-D159-4BA1-A70D-12E1C214B446}" type="slidenum">
              <a:rPr lang="it-IT"/>
              <a:pPr>
                <a:defRPr/>
              </a:pPr>
              <a:t>‹N›</a:t>
            </a:fld>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E76E5F1-0FF3-4D7B-8BFA-1F3C8AE79716}" type="slidenum">
              <a:rPr lang="it-IT"/>
              <a:pPr>
                <a:defRPr/>
              </a:pPr>
              <a:t>‹N›</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C1C9BDA-6FEB-4331-878A-DD3AD9B86D33}" type="slidenum">
              <a:rPr lang="it-IT"/>
              <a:pPr>
                <a:defRPr/>
              </a:pPr>
              <a:t>‹N›</a:t>
            </a:fld>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E905C4AF-A0EB-4C75-BE55-5032AE2FCD54}" type="slidenum">
              <a:rPr lang="it-IT"/>
              <a:pPr>
                <a:defRPr/>
              </a:pPr>
              <a:t>‹N›</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A3141E3B-4462-4E62-8A2D-19831584BFDF}" type="slidenum">
              <a:rPr lang="it-IT"/>
              <a:pPr>
                <a:defRPr/>
              </a:pPr>
              <a:t>‹N›</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1F071AFF-74F7-4D51-BF82-77EB5B1841B5}" type="slidenum">
              <a:rPr lang="it-IT"/>
              <a:pPr>
                <a:defRPr/>
              </a:pPr>
              <a:t>‹N›</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9FC1941-9567-47FA-BF4F-8ED287DD5C95}" type="slidenum">
              <a:rPr lang="it-IT"/>
              <a:pPr>
                <a:defRPr/>
              </a:pPr>
              <a:t>‹N›</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AB9048D-163D-4C45-9522-570A4C4F6BBD}" type="slidenum">
              <a:rPr lang="it-IT"/>
              <a:pPr>
                <a:defRPr/>
              </a:pPr>
              <a:t>‹N›</a:t>
            </a:fld>
            <a:endParaRPr lang="it-IT"/>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8BEAA20-CF06-4304-807D-FA1874B7D779}" type="slidenum">
              <a:rPr lang="it-IT"/>
              <a:pPr>
                <a:defRPr/>
              </a:pPr>
              <a:t>‹N›</a:t>
            </a:fld>
            <a:endParaRPr lang="it-IT"/>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6FD4B36-89D9-4166-94BC-DB086735E40D}"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39AFBAD-D017-490B-9E88-60C85315B15F}" type="slidenum">
              <a:rPr lang="it-IT"/>
              <a:pPr>
                <a:defRPr/>
              </a:pPr>
              <a:t>‹N›</a:t>
            </a:fld>
            <a:endParaRPr lang="it-IT"/>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83EABBD-58C4-4792-B4F8-045BF24F258F}" type="slidenum">
              <a:rPr lang="it-IT"/>
              <a:pPr>
                <a:defRPr/>
              </a:pPr>
              <a:t>‹N›</a:t>
            </a:fld>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99E59D1-EDD1-4ABB-B096-CA33C24CC8E5}" type="slidenum">
              <a:rPr lang="it-IT"/>
              <a:pPr>
                <a:defRPr/>
              </a:pPr>
              <a:t>‹N›</a:t>
            </a:fld>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DDBD9C9-3B65-4256-B8A1-78DB850D68A7}" type="slidenum">
              <a:rPr lang="it-IT"/>
              <a:pPr>
                <a:defRPr/>
              </a:pPr>
              <a:t>‹N›</a:t>
            </a:fld>
            <a:endParaRPr lang="it-IT"/>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9E9453D-D023-4E95-8EF3-D5173A265317}" type="slidenum">
              <a:rPr lang="it-IT"/>
              <a:pPr>
                <a:defRPr/>
              </a:pPr>
              <a:t>‹N›</a:t>
            </a:fld>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9534968C-52C3-475C-98E3-04CEB908D91A}" type="slidenum">
              <a:rPr lang="it-IT"/>
              <a:pPr>
                <a:defRPr/>
              </a:pPr>
              <a:t>‹N›</a:t>
            </a:fld>
            <a:endParaRPr lang="it-IT"/>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65F37CBA-3E58-4CB1-BC1D-F624F6BD8DEB}" type="slidenum">
              <a:rPr lang="it-IT"/>
              <a:pPr>
                <a:defRPr/>
              </a:pPr>
              <a:t>‹N›</a:t>
            </a:fld>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13BA8143-EF1D-4CD0-8282-EB63861BD53E}" type="slidenum">
              <a:rPr lang="it-IT"/>
              <a:pPr>
                <a:defRPr/>
              </a:pPr>
              <a:t>‹N›</a:t>
            </a:fld>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42BB44A-E407-472D-B19B-AEA817D45203}" type="slidenum">
              <a:rPr lang="it-IT"/>
              <a:pPr>
                <a:defRPr/>
              </a:pPr>
              <a:t>‹N›</a:t>
            </a:fld>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7A88E27-00B2-49BD-A82B-C58485D55BE3}" type="slidenum">
              <a:rPr lang="it-IT"/>
              <a:pPr>
                <a:defRPr/>
              </a:pPr>
              <a:t>‹N›</a:t>
            </a:fld>
            <a:endParaRPr lang="it-IT"/>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4F7549B-181F-47F8-A8A1-1561F3323879}"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2.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hyperlink" Target="http://www.emcdda.europa.eu/" TargetMode="Externa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2.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hyperlink" Target="http://www.emcdda.europa.eu/"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3075" name="Rectangle 3"/>
          <p:cNvSpPr>
            <a:spLocks noGrp="1" noChangeArrowheads="1"/>
          </p:cNvSpPr>
          <p:nvPr>
            <p:ph type="body" idx="1"/>
          </p:nvPr>
        </p:nvSpPr>
        <p:spPr bwMode="auto">
          <a:xfrm>
            <a:off x="685800" y="1371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4611103D-6596-4693-9A7B-065DE906F65D}" type="slidenum">
              <a:rPr lang="it-IT"/>
              <a:pPr>
                <a:defRPr/>
              </a:pPr>
              <a:t>‹N›</a:t>
            </a:fld>
            <a:endParaRPr lang="it-IT"/>
          </a:p>
        </p:txBody>
      </p:sp>
      <p:sp>
        <p:nvSpPr>
          <p:cNvPr id="1031" name="Text Box 7"/>
          <p:cNvSpPr txBox="1">
            <a:spLocks noChangeArrowheads="1"/>
          </p:cNvSpPr>
          <p:nvPr userDrawn="1"/>
        </p:nvSpPr>
        <p:spPr bwMode="auto">
          <a:xfrm>
            <a:off x="3870325" y="11113"/>
            <a:ext cx="184150" cy="396875"/>
          </a:xfrm>
          <a:prstGeom prst="rect">
            <a:avLst/>
          </a:prstGeom>
          <a:noFill/>
          <a:ln w="9525">
            <a:noFill/>
            <a:miter lim="800000"/>
            <a:headEnd/>
            <a:tailEnd/>
          </a:ln>
          <a:effectLst/>
        </p:spPr>
        <p:txBody>
          <a:bodyPr wrap="none">
            <a:spAutoFit/>
          </a:bodyPr>
          <a:lstStyle/>
          <a:p>
            <a:pPr>
              <a:defRPr/>
            </a:pPr>
            <a:endParaRPr lang="it-IT" sz="2000"/>
          </a:p>
        </p:txBody>
      </p:sp>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905" r:id="rId12"/>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defRPr>
      </a:lvl2pPr>
      <a:lvl3pPr algn="ctr" rtl="0" eaLnBrk="0" fontAlgn="base" hangingPunct="0">
        <a:spcBef>
          <a:spcPct val="0"/>
        </a:spcBef>
        <a:spcAft>
          <a:spcPct val="0"/>
        </a:spcAft>
        <a:defRPr sz="3200">
          <a:solidFill>
            <a:schemeClr val="tx2"/>
          </a:solidFill>
          <a:latin typeface="Arial" charset="0"/>
        </a:defRPr>
      </a:lvl3pPr>
      <a:lvl4pPr algn="ctr" rtl="0" eaLnBrk="0" fontAlgn="base" hangingPunct="0">
        <a:spcBef>
          <a:spcPct val="0"/>
        </a:spcBef>
        <a:spcAft>
          <a:spcPct val="0"/>
        </a:spcAft>
        <a:defRPr sz="3200">
          <a:solidFill>
            <a:schemeClr val="tx2"/>
          </a:solidFill>
          <a:latin typeface="Arial" charset="0"/>
        </a:defRPr>
      </a:lvl4pPr>
      <a:lvl5pPr algn="ctr" rtl="0" eaLnBrk="0" fontAlgn="base" hangingPunct="0">
        <a:spcBef>
          <a:spcPct val="0"/>
        </a:spcBef>
        <a:spcAft>
          <a:spcPct val="0"/>
        </a:spcAft>
        <a:defRPr sz="3200">
          <a:solidFill>
            <a:schemeClr val="tx2"/>
          </a:solidFill>
          <a:latin typeface="Arial" charset="0"/>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7890" name="Freeform 2"/>
          <p:cNvSpPr>
            <a:spLocks/>
          </p:cNvSpPr>
          <p:nvPr/>
        </p:nvSpPr>
        <p:spPr bwMode="auto">
          <a:xfrm>
            <a:off x="1939925" y="0"/>
            <a:ext cx="7204075" cy="6861175"/>
          </a:xfrm>
          <a:custGeom>
            <a:avLst/>
            <a:gdLst/>
            <a:ahLst/>
            <a:cxnLst>
              <a:cxn ang="0">
                <a:pos x="4538" y="0"/>
              </a:cxn>
              <a:cxn ang="0">
                <a:pos x="1632" y="2"/>
              </a:cxn>
              <a:cxn ang="0">
                <a:pos x="0" y="4322"/>
              </a:cxn>
              <a:cxn ang="0">
                <a:pos x="4538" y="4322"/>
              </a:cxn>
              <a:cxn ang="0">
                <a:pos x="4538" y="0"/>
              </a:cxn>
            </a:cxnLst>
            <a:rect l="0" t="0" r="r" b="b"/>
            <a:pathLst>
              <a:path w="4538" h="4322">
                <a:moveTo>
                  <a:pt x="4538" y="0"/>
                </a:moveTo>
                <a:cubicBezTo>
                  <a:pt x="3902" y="0"/>
                  <a:pt x="2544" y="2"/>
                  <a:pt x="1632" y="2"/>
                </a:cubicBezTo>
                <a:cubicBezTo>
                  <a:pt x="1092" y="974"/>
                  <a:pt x="420" y="2582"/>
                  <a:pt x="0" y="4322"/>
                </a:cubicBezTo>
                <a:cubicBezTo>
                  <a:pt x="1284" y="4322"/>
                  <a:pt x="3938" y="4322"/>
                  <a:pt x="4538" y="4322"/>
                </a:cubicBezTo>
                <a:cubicBezTo>
                  <a:pt x="4538" y="3398"/>
                  <a:pt x="4538" y="1116"/>
                  <a:pt x="4538" y="0"/>
                </a:cubicBezTo>
                <a:close/>
              </a:path>
            </a:pathLst>
          </a:custGeom>
          <a:solidFill>
            <a:srgbClr val="51668D"/>
          </a:solidFill>
          <a:ln w="9525">
            <a:noFill/>
            <a:round/>
            <a:headEnd/>
            <a:tailEnd/>
          </a:ln>
          <a:effectLst/>
        </p:spPr>
        <p:txBody>
          <a:bodyPr/>
          <a:lstStyle/>
          <a:p>
            <a:pPr>
              <a:defRPr/>
            </a:pPr>
            <a:endParaRPr lang="it-IT"/>
          </a:p>
        </p:txBody>
      </p:sp>
      <p:sp>
        <p:nvSpPr>
          <p:cNvPr id="12291" name="Rectangle 3"/>
          <p:cNvSpPr>
            <a:spLocks noGrp="1" noChangeArrowheads="1"/>
          </p:cNvSpPr>
          <p:nvPr>
            <p:ph type="title"/>
          </p:nvPr>
        </p:nvSpPr>
        <p:spPr bwMode="auto">
          <a:xfrm>
            <a:off x="539750" y="1079500"/>
            <a:ext cx="7918450" cy="7191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ltLang="en-GB" smtClean="0"/>
              <a:t>Click to edit Master title style</a:t>
            </a:r>
          </a:p>
        </p:txBody>
      </p:sp>
      <p:sp>
        <p:nvSpPr>
          <p:cNvPr id="12292" name="Rectangle 4"/>
          <p:cNvSpPr>
            <a:spLocks noGrp="1" noChangeArrowheads="1"/>
          </p:cNvSpPr>
          <p:nvPr>
            <p:ph type="body" idx="1"/>
          </p:nvPr>
        </p:nvSpPr>
        <p:spPr bwMode="auto">
          <a:xfrm>
            <a:off x="685800" y="1981200"/>
            <a:ext cx="7772400" cy="396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GB" smtClean="0"/>
              <a:t>Click to edit Master text styles</a:t>
            </a:r>
          </a:p>
          <a:p>
            <a:pPr lvl="1"/>
            <a:r>
              <a:rPr lang="en-GB" altLang="en-GB" smtClean="0"/>
              <a:t>Second level</a:t>
            </a:r>
          </a:p>
          <a:p>
            <a:pPr lvl="2"/>
            <a:r>
              <a:rPr lang="en-GB" altLang="en-GB" smtClean="0"/>
              <a:t>Third level</a:t>
            </a:r>
          </a:p>
          <a:p>
            <a:pPr lvl="3"/>
            <a:r>
              <a:rPr lang="en-GB" altLang="en-GB" smtClean="0"/>
              <a:t>Fourth level</a:t>
            </a:r>
          </a:p>
          <a:p>
            <a:pPr lvl="4"/>
            <a:r>
              <a:rPr lang="en-GB" altLang="en-GB" smtClean="0"/>
              <a:t>Fifth level</a:t>
            </a:r>
          </a:p>
        </p:txBody>
      </p:sp>
      <p:sp>
        <p:nvSpPr>
          <p:cNvPr id="677893" name="Rectangle 5"/>
          <p:cNvSpPr>
            <a:spLocks noChangeArrowheads="1"/>
          </p:cNvSpPr>
          <p:nvPr/>
        </p:nvSpPr>
        <p:spPr bwMode="auto">
          <a:xfrm>
            <a:off x="0" y="6138863"/>
            <a:ext cx="9144000" cy="719137"/>
          </a:xfrm>
          <a:prstGeom prst="rect">
            <a:avLst/>
          </a:prstGeom>
          <a:solidFill>
            <a:schemeClr val="accent1"/>
          </a:solidFill>
          <a:ln w="9525">
            <a:noFill/>
            <a:miter lim="800000"/>
            <a:headEnd/>
            <a:tailEnd/>
          </a:ln>
          <a:effectLst/>
        </p:spPr>
        <p:txBody>
          <a:bodyPr wrap="none" anchor="ctr"/>
          <a:lstStyle/>
          <a:p>
            <a:pPr>
              <a:defRPr/>
            </a:pPr>
            <a:endParaRPr lang="it-IT"/>
          </a:p>
        </p:txBody>
      </p:sp>
      <p:pic>
        <p:nvPicPr>
          <p:cNvPr id="12294" name="Picture 6" descr="logosmall"/>
          <p:cNvPicPr>
            <a:picLocks noChangeAspect="1" noChangeArrowheads="1"/>
          </p:cNvPicPr>
          <p:nvPr/>
        </p:nvPicPr>
        <p:blipFill>
          <a:blip r:embed="rId13" cstate="print">
            <a:clrChange>
              <a:clrFrom>
                <a:srgbClr val="003EC2"/>
              </a:clrFrom>
              <a:clrTo>
                <a:srgbClr val="003EC2">
                  <a:alpha val="0"/>
                </a:srgbClr>
              </a:clrTo>
            </a:clrChange>
          </a:blip>
          <a:srcRect/>
          <a:stretch>
            <a:fillRect/>
          </a:stretch>
        </p:blipFill>
        <p:spPr bwMode="auto">
          <a:xfrm>
            <a:off x="8348663" y="6261100"/>
            <a:ext cx="457200" cy="455613"/>
          </a:xfrm>
          <a:prstGeom prst="rect">
            <a:avLst/>
          </a:prstGeom>
          <a:noFill/>
          <a:ln w="9525">
            <a:noFill/>
            <a:miter lim="800000"/>
            <a:headEnd/>
            <a:tailEnd/>
          </a:ln>
        </p:spPr>
      </p:pic>
      <p:pic>
        <p:nvPicPr>
          <p:cNvPr id="12295" name="Picture 7" descr="footer-text">
            <a:hlinkClick r:id="rId14"/>
          </p:cNvPr>
          <p:cNvPicPr>
            <a:picLocks noChangeAspect="1" noChangeArrowheads="1"/>
          </p:cNvPicPr>
          <p:nvPr/>
        </p:nvPicPr>
        <p:blipFill>
          <a:blip r:embed="rId15" cstate="print"/>
          <a:srcRect/>
          <a:stretch>
            <a:fillRect/>
          </a:stretch>
        </p:blipFill>
        <p:spPr bwMode="auto">
          <a:xfrm>
            <a:off x="684213" y="6381750"/>
            <a:ext cx="1727200" cy="185738"/>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903"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ransition spd="med">
    <p:cover dir="r"/>
  </p:transition>
  <p:timing>
    <p:tnLst>
      <p:par>
        <p:cTn id="1" dur="indefinite" restart="never" nodeType="tmRoot"/>
      </p:par>
    </p:tnLst>
  </p:timing>
  <p:txStyles>
    <p:titleStyle>
      <a:lvl1pPr algn="l" rtl="0" eaLnBrk="0" fontAlgn="base" hangingPunct="0">
        <a:lnSpc>
          <a:spcPts val="3400"/>
        </a:lnSpc>
        <a:spcBef>
          <a:spcPct val="0"/>
        </a:spcBef>
        <a:spcAft>
          <a:spcPct val="0"/>
        </a:spcAft>
        <a:defRPr sz="3000">
          <a:solidFill>
            <a:schemeClr val="tx2"/>
          </a:solidFill>
          <a:latin typeface="+mj-lt"/>
          <a:ea typeface="+mj-ea"/>
          <a:cs typeface="+mj-cs"/>
        </a:defRPr>
      </a:lvl1pPr>
      <a:lvl2pPr algn="l" rtl="0" eaLnBrk="0" fontAlgn="base" hangingPunct="0">
        <a:lnSpc>
          <a:spcPts val="3400"/>
        </a:lnSpc>
        <a:spcBef>
          <a:spcPct val="0"/>
        </a:spcBef>
        <a:spcAft>
          <a:spcPct val="0"/>
        </a:spcAft>
        <a:defRPr sz="3000">
          <a:solidFill>
            <a:schemeClr val="tx2"/>
          </a:solidFill>
          <a:latin typeface="Arial" charset="0"/>
        </a:defRPr>
      </a:lvl2pPr>
      <a:lvl3pPr algn="l" rtl="0" eaLnBrk="0" fontAlgn="base" hangingPunct="0">
        <a:lnSpc>
          <a:spcPts val="3400"/>
        </a:lnSpc>
        <a:spcBef>
          <a:spcPct val="0"/>
        </a:spcBef>
        <a:spcAft>
          <a:spcPct val="0"/>
        </a:spcAft>
        <a:defRPr sz="3000">
          <a:solidFill>
            <a:schemeClr val="tx2"/>
          </a:solidFill>
          <a:latin typeface="Arial" charset="0"/>
        </a:defRPr>
      </a:lvl3pPr>
      <a:lvl4pPr algn="l" rtl="0" eaLnBrk="0" fontAlgn="base" hangingPunct="0">
        <a:lnSpc>
          <a:spcPts val="3400"/>
        </a:lnSpc>
        <a:spcBef>
          <a:spcPct val="0"/>
        </a:spcBef>
        <a:spcAft>
          <a:spcPct val="0"/>
        </a:spcAft>
        <a:defRPr sz="3000">
          <a:solidFill>
            <a:schemeClr val="tx2"/>
          </a:solidFill>
          <a:latin typeface="Arial" charset="0"/>
        </a:defRPr>
      </a:lvl4pPr>
      <a:lvl5pPr algn="l" rtl="0" eaLnBrk="0" fontAlgn="base" hangingPunct="0">
        <a:lnSpc>
          <a:spcPts val="3400"/>
        </a:lnSpc>
        <a:spcBef>
          <a:spcPct val="0"/>
        </a:spcBef>
        <a:spcAft>
          <a:spcPct val="0"/>
        </a:spcAft>
        <a:defRPr sz="3000">
          <a:solidFill>
            <a:schemeClr val="tx2"/>
          </a:solidFill>
          <a:latin typeface="Arial" charset="0"/>
        </a:defRPr>
      </a:lvl5pPr>
      <a:lvl6pPr marL="457200" algn="l" rtl="0" fontAlgn="base">
        <a:lnSpc>
          <a:spcPts val="3400"/>
        </a:lnSpc>
        <a:spcBef>
          <a:spcPct val="0"/>
        </a:spcBef>
        <a:spcAft>
          <a:spcPct val="0"/>
        </a:spcAft>
        <a:defRPr sz="3000">
          <a:solidFill>
            <a:schemeClr val="tx2"/>
          </a:solidFill>
          <a:latin typeface="Arial" charset="0"/>
        </a:defRPr>
      </a:lvl6pPr>
      <a:lvl7pPr marL="914400" algn="l" rtl="0" fontAlgn="base">
        <a:lnSpc>
          <a:spcPts val="3400"/>
        </a:lnSpc>
        <a:spcBef>
          <a:spcPct val="0"/>
        </a:spcBef>
        <a:spcAft>
          <a:spcPct val="0"/>
        </a:spcAft>
        <a:defRPr sz="3000">
          <a:solidFill>
            <a:schemeClr val="tx2"/>
          </a:solidFill>
          <a:latin typeface="Arial" charset="0"/>
        </a:defRPr>
      </a:lvl7pPr>
      <a:lvl8pPr marL="1371600" algn="l" rtl="0" fontAlgn="base">
        <a:lnSpc>
          <a:spcPts val="3400"/>
        </a:lnSpc>
        <a:spcBef>
          <a:spcPct val="0"/>
        </a:spcBef>
        <a:spcAft>
          <a:spcPct val="0"/>
        </a:spcAft>
        <a:defRPr sz="3000">
          <a:solidFill>
            <a:schemeClr val="tx2"/>
          </a:solidFill>
          <a:latin typeface="Arial" charset="0"/>
        </a:defRPr>
      </a:lvl8pPr>
      <a:lvl9pPr marL="1828800" algn="l" rtl="0" fontAlgn="base">
        <a:lnSpc>
          <a:spcPts val="3400"/>
        </a:lnSpc>
        <a:spcBef>
          <a:spcPct val="0"/>
        </a:spcBef>
        <a:spcAft>
          <a:spcPct val="0"/>
        </a:spcAft>
        <a:defRPr sz="3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082" name="Freeform 2"/>
          <p:cNvSpPr>
            <a:spLocks/>
          </p:cNvSpPr>
          <p:nvPr/>
        </p:nvSpPr>
        <p:spPr bwMode="auto">
          <a:xfrm>
            <a:off x="1939925" y="0"/>
            <a:ext cx="7204075" cy="6861175"/>
          </a:xfrm>
          <a:custGeom>
            <a:avLst/>
            <a:gdLst/>
            <a:ahLst/>
            <a:cxnLst>
              <a:cxn ang="0">
                <a:pos x="4538" y="0"/>
              </a:cxn>
              <a:cxn ang="0">
                <a:pos x="1632" y="2"/>
              </a:cxn>
              <a:cxn ang="0">
                <a:pos x="0" y="4322"/>
              </a:cxn>
              <a:cxn ang="0">
                <a:pos x="4538" y="4322"/>
              </a:cxn>
              <a:cxn ang="0">
                <a:pos x="4538" y="0"/>
              </a:cxn>
            </a:cxnLst>
            <a:rect l="0" t="0" r="r" b="b"/>
            <a:pathLst>
              <a:path w="4538" h="4322">
                <a:moveTo>
                  <a:pt x="4538" y="0"/>
                </a:moveTo>
                <a:cubicBezTo>
                  <a:pt x="3902" y="0"/>
                  <a:pt x="2544" y="2"/>
                  <a:pt x="1632" y="2"/>
                </a:cubicBezTo>
                <a:cubicBezTo>
                  <a:pt x="1092" y="974"/>
                  <a:pt x="420" y="2582"/>
                  <a:pt x="0" y="4322"/>
                </a:cubicBezTo>
                <a:cubicBezTo>
                  <a:pt x="1284" y="4322"/>
                  <a:pt x="3938" y="4322"/>
                  <a:pt x="4538" y="4322"/>
                </a:cubicBezTo>
                <a:cubicBezTo>
                  <a:pt x="4538" y="3398"/>
                  <a:pt x="4538" y="1116"/>
                  <a:pt x="4538" y="0"/>
                </a:cubicBezTo>
                <a:close/>
              </a:path>
            </a:pathLst>
          </a:custGeom>
          <a:solidFill>
            <a:srgbClr val="51668D"/>
          </a:solidFill>
          <a:ln w="9525">
            <a:noFill/>
            <a:round/>
            <a:headEnd/>
            <a:tailEnd/>
          </a:ln>
          <a:effectLst/>
        </p:spPr>
        <p:txBody>
          <a:bodyPr/>
          <a:lstStyle/>
          <a:p>
            <a:pPr>
              <a:defRPr/>
            </a:pPr>
            <a:endParaRPr lang="it-IT"/>
          </a:p>
        </p:txBody>
      </p:sp>
      <p:sp>
        <p:nvSpPr>
          <p:cNvPr id="13315" name="Rectangle 3"/>
          <p:cNvSpPr>
            <a:spLocks noGrp="1" noChangeArrowheads="1"/>
          </p:cNvSpPr>
          <p:nvPr>
            <p:ph type="title"/>
          </p:nvPr>
        </p:nvSpPr>
        <p:spPr bwMode="auto">
          <a:xfrm>
            <a:off x="539750" y="1079500"/>
            <a:ext cx="7918450" cy="7191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ltLang="en-GB" smtClean="0"/>
              <a:t>Click to edit Master title style</a:t>
            </a:r>
          </a:p>
        </p:txBody>
      </p:sp>
      <p:sp>
        <p:nvSpPr>
          <p:cNvPr id="13316" name="Rectangle 4"/>
          <p:cNvSpPr>
            <a:spLocks noGrp="1" noChangeArrowheads="1"/>
          </p:cNvSpPr>
          <p:nvPr>
            <p:ph type="body" idx="1"/>
          </p:nvPr>
        </p:nvSpPr>
        <p:spPr bwMode="auto">
          <a:xfrm>
            <a:off x="685800" y="1981200"/>
            <a:ext cx="7772400" cy="396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GB" smtClean="0"/>
              <a:t>Click to edit Master text styles</a:t>
            </a:r>
          </a:p>
          <a:p>
            <a:pPr lvl="1"/>
            <a:r>
              <a:rPr lang="en-GB" altLang="en-GB" smtClean="0"/>
              <a:t>Second level</a:t>
            </a:r>
          </a:p>
          <a:p>
            <a:pPr lvl="2"/>
            <a:r>
              <a:rPr lang="en-GB" altLang="en-GB" smtClean="0"/>
              <a:t>Third level</a:t>
            </a:r>
          </a:p>
          <a:p>
            <a:pPr lvl="3"/>
            <a:r>
              <a:rPr lang="en-GB" altLang="en-GB" smtClean="0"/>
              <a:t>Fourth level</a:t>
            </a:r>
          </a:p>
          <a:p>
            <a:pPr lvl="4"/>
            <a:r>
              <a:rPr lang="en-GB" altLang="en-GB" smtClean="0"/>
              <a:t>Fifth level</a:t>
            </a:r>
          </a:p>
        </p:txBody>
      </p:sp>
      <p:sp>
        <p:nvSpPr>
          <p:cNvPr id="686085" name="Rectangle 5"/>
          <p:cNvSpPr>
            <a:spLocks noChangeArrowheads="1"/>
          </p:cNvSpPr>
          <p:nvPr/>
        </p:nvSpPr>
        <p:spPr bwMode="auto">
          <a:xfrm>
            <a:off x="0" y="6138863"/>
            <a:ext cx="9144000" cy="719137"/>
          </a:xfrm>
          <a:prstGeom prst="rect">
            <a:avLst/>
          </a:prstGeom>
          <a:solidFill>
            <a:schemeClr val="accent1"/>
          </a:solidFill>
          <a:ln w="9525">
            <a:noFill/>
            <a:miter lim="800000"/>
            <a:headEnd/>
            <a:tailEnd/>
          </a:ln>
          <a:effectLst/>
        </p:spPr>
        <p:txBody>
          <a:bodyPr wrap="none" anchor="ctr"/>
          <a:lstStyle/>
          <a:p>
            <a:pPr>
              <a:defRPr/>
            </a:pPr>
            <a:endParaRPr lang="it-IT"/>
          </a:p>
        </p:txBody>
      </p:sp>
      <p:pic>
        <p:nvPicPr>
          <p:cNvPr id="13318" name="Picture 6" descr="logosmall"/>
          <p:cNvPicPr>
            <a:picLocks noChangeAspect="1" noChangeArrowheads="1"/>
          </p:cNvPicPr>
          <p:nvPr/>
        </p:nvPicPr>
        <p:blipFill>
          <a:blip r:embed="rId13" cstate="print">
            <a:clrChange>
              <a:clrFrom>
                <a:srgbClr val="003EC2"/>
              </a:clrFrom>
              <a:clrTo>
                <a:srgbClr val="003EC2">
                  <a:alpha val="0"/>
                </a:srgbClr>
              </a:clrTo>
            </a:clrChange>
          </a:blip>
          <a:srcRect/>
          <a:stretch>
            <a:fillRect/>
          </a:stretch>
        </p:blipFill>
        <p:spPr bwMode="auto">
          <a:xfrm>
            <a:off x="8348663" y="6261100"/>
            <a:ext cx="457200" cy="455613"/>
          </a:xfrm>
          <a:prstGeom prst="rect">
            <a:avLst/>
          </a:prstGeom>
          <a:noFill/>
          <a:ln w="9525">
            <a:noFill/>
            <a:miter lim="800000"/>
            <a:headEnd/>
            <a:tailEnd/>
          </a:ln>
        </p:spPr>
      </p:pic>
      <p:pic>
        <p:nvPicPr>
          <p:cNvPr id="13319" name="Picture 7" descr="footer-text">
            <a:hlinkClick r:id="rId14"/>
          </p:cNvPr>
          <p:cNvPicPr>
            <a:picLocks noChangeAspect="1" noChangeArrowheads="1"/>
          </p:cNvPicPr>
          <p:nvPr/>
        </p:nvPicPr>
        <p:blipFill>
          <a:blip r:embed="rId15" cstate="print"/>
          <a:srcRect/>
          <a:stretch>
            <a:fillRect/>
          </a:stretch>
        </p:blipFill>
        <p:spPr bwMode="auto">
          <a:xfrm>
            <a:off x="684213" y="6381750"/>
            <a:ext cx="1727200" cy="185738"/>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904"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ransition spd="med">
    <p:cover dir="r"/>
  </p:transition>
  <p:timing>
    <p:tnLst>
      <p:par>
        <p:cTn id="1" dur="indefinite" restart="never" nodeType="tmRoot"/>
      </p:par>
    </p:tnLst>
  </p:timing>
  <p:txStyles>
    <p:titleStyle>
      <a:lvl1pPr algn="l" rtl="0" eaLnBrk="0" fontAlgn="base" hangingPunct="0">
        <a:lnSpc>
          <a:spcPts val="3400"/>
        </a:lnSpc>
        <a:spcBef>
          <a:spcPct val="0"/>
        </a:spcBef>
        <a:spcAft>
          <a:spcPct val="0"/>
        </a:spcAft>
        <a:defRPr sz="3000">
          <a:solidFill>
            <a:schemeClr val="tx2"/>
          </a:solidFill>
          <a:latin typeface="+mj-lt"/>
          <a:ea typeface="+mj-ea"/>
          <a:cs typeface="+mj-cs"/>
        </a:defRPr>
      </a:lvl1pPr>
      <a:lvl2pPr algn="l" rtl="0" eaLnBrk="0" fontAlgn="base" hangingPunct="0">
        <a:lnSpc>
          <a:spcPts val="3400"/>
        </a:lnSpc>
        <a:spcBef>
          <a:spcPct val="0"/>
        </a:spcBef>
        <a:spcAft>
          <a:spcPct val="0"/>
        </a:spcAft>
        <a:defRPr sz="3000">
          <a:solidFill>
            <a:schemeClr val="tx2"/>
          </a:solidFill>
          <a:latin typeface="Arial" charset="0"/>
        </a:defRPr>
      </a:lvl2pPr>
      <a:lvl3pPr algn="l" rtl="0" eaLnBrk="0" fontAlgn="base" hangingPunct="0">
        <a:lnSpc>
          <a:spcPts val="3400"/>
        </a:lnSpc>
        <a:spcBef>
          <a:spcPct val="0"/>
        </a:spcBef>
        <a:spcAft>
          <a:spcPct val="0"/>
        </a:spcAft>
        <a:defRPr sz="3000">
          <a:solidFill>
            <a:schemeClr val="tx2"/>
          </a:solidFill>
          <a:latin typeface="Arial" charset="0"/>
        </a:defRPr>
      </a:lvl3pPr>
      <a:lvl4pPr algn="l" rtl="0" eaLnBrk="0" fontAlgn="base" hangingPunct="0">
        <a:lnSpc>
          <a:spcPts val="3400"/>
        </a:lnSpc>
        <a:spcBef>
          <a:spcPct val="0"/>
        </a:spcBef>
        <a:spcAft>
          <a:spcPct val="0"/>
        </a:spcAft>
        <a:defRPr sz="3000">
          <a:solidFill>
            <a:schemeClr val="tx2"/>
          </a:solidFill>
          <a:latin typeface="Arial" charset="0"/>
        </a:defRPr>
      </a:lvl4pPr>
      <a:lvl5pPr algn="l" rtl="0" eaLnBrk="0" fontAlgn="base" hangingPunct="0">
        <a:lnSpc>
          <a:spcPts val="3400"/>
        </a:lnSpc>
        <a:spcBef>
          <a:spcPct val="0"/>
        </a:spcBef>
        <a:spcAft>
          <a:spcPct val="0"/>
        </a:spcAft>
        <a:defRPr sz="3000">
          <a:solidFill>
            <a:schemeClr val="tx2"/>
          </a:solidFill>
          <a:latin typeface="Arial" charset="0"/>
        </a:defRPr>
      </a:lvl5pPr>
      <a:lvl6pPr marL="457200" algn="l" rtl="0" fontAlgn="base">
        <a:lnSpc>
          <a:spcPts val="3400"/>
        </a:lnSpc>
        <a:spcBef>
          <a:spcPct val="0"/>
        </a:spcBef>
        <a:spcAft>
          <a:spcPct val="0"/>
        </a:spcAft>
        <a:defRPr sz="3000">
          <a:solidFill>
            <a:schemeClr val="tx2"/>
          </a:solidFill>
          <a:latin typeface="Arial" charset="0"/>
        </a:defRPr>
      </a:lvl6pPr>
      <a:lvl7pPr marL="914400" algn="l" rtl="0" fontAlgn="base">
        <a:lnSpc>
          <a:spcPts val="3400"/>
        </a:lnSpc>
        <a:spcBef>
          <a:spcPct val="0"/>
        </a:spcBef>
        <a:spcAft>
          <a:spcPct val="0"/>
        </a:spcAft>
        <a:defRPr sz="3000">
          <a:solidFill>
            <a:schemeClr val="tx2"/>
          </a:solidFill>
          <a:latin typeface="Arial" charset="0"/>
        </a:defRPr>
      </a:lvl7pPr>
      <a:lvl8pPr marL="1371600" algn="l" rtl="0" fontAlgn="base">
        <a:lnSpc>
          <a:spcPts val="3400"/>
        </a:lnSpc>
        <a:spcBef>
          <a:spcPct val="0"/>
        </a:spcBef>
        <a:spcAft>
          <a:spcPct val="0"/>
        </a:spcAft>
        <a:defRPr sz="3000">
          <a:solidFill>
            <a:schemeClr val="tx2"/>
          </a:solidFill>
          <a:latin typeface="Arial" charset="0"/>
        </a:defRPr>
      </a:lvl8pPr>
      <a:lvl9pPr marL="1828800" algn="l" rtl="0" fontAlgn="base">
        <a:lnSpc>
          <a:spcPts val="3400"/>
        </a:lnSpc>
        <a:spcBef>
          <a:spcPct val="0"/>
        </a:spcBef>
        <a:spcAft>
          <a:spcPct val="0"/>
        </a:spcAft>
        <a:defRPr sz="3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accent2"/>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latin typeface="+mn-lt"/>
              </a:defRPr>
            </a:lvl1pPr>
          </a:lstStyle>
          <a:p>
            <a:pPr>
              <a:defRPr/>
            </a:pPr>
            <a:endParaRPr lang="en-GB"/>
          </a:p>
        </p:txBody>
      </p:sp>
      <p:sp>
        <p:nvSpPr>
          <p:cNvPr id="425989" name="Rectangle 5"/>
          <p:cNvSpPr>
            <a:spLocks noGrp="1" noChangeArrowheads="1"/>
          </p:cNvSpPr>
          <p:nvPr>
            <p:ph type="ftr" sz="quarter" idx="3"/>
          </p:nvPr>
        </p:nvSpPr>
        <p:spPr bwMode="auto">
          <a:xfrm>
            <a:off x="2339975" y="6573838"/>
            <a:ext cx="4319588"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00" smtClean="0">
                <a:solidFill>
                  <a:schemeClr val="bg1"/>
                </a:solidFill>
                <a:latin typeface="+mn-lt"/>
              </a:defRPr>
            </a:lvl1pPr>
          </a:lstStyle>
          <a:p>
            <a:pPr>
              <a:defRPr/>
            </a:pPr>
            <a:endParaRPr lang="it-IT"/>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latin typeface="+mn-lt"/>
              </a:defRPr>
            </a:lvl1pPr>
          </a:lstStyle>
          <a:p>
            <a:pPr>
              <a:defRPr/>
            </a:pPr>
            <a:fld id="{CE69238E-D9D8-48A1-AED5-94B2804115F4}"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537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it-IT"/>
          </a:p>
        </p:txBody>
      </p:sp>
      <p:sp>
        <p:nvSpPr>
          <p:cNvPr id="537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it-IT"/>
          </a:p>
        </p:txBody>
      </p:sp>
      <p:sp>
        <p:nvSpPr>
          <p:cNvPr id="537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AB53BF63-B84A-4750-91FD-0155CC8AD94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defRPr>
      </a:lvl2pPr>
      <a:lvl3pPr algn="ctr" rtl="0" eaLnBrk="0" fontAlgn="base" hangingPunct="0">
        <a:spcBef>
          <a:spcPct val="0"/>
        </a:spcBef>
        <a:spcAft>
          <a:spcPct val="0"/>
        </a:spcAft>
        <a:defRPr sz="3200">
          <a:solidFill>
            <a:schemeClr val="tx2"/>
          </a:solidFill>
          <a:latin typeface="Arial" charset="0"/>
        </a:defRPr>
      </a:lvl3pPr>
      <a:lvl4pPr algn="ctr" rtl="0" eaLnBrk="0" fontAlgn="base" hangingPunct="0">
        <a:spcBef>
          <a:spcPct val="0"/>
        </a:spcBef>
        <a:spcAft>
          <a:spcPct val="0"/>
        </a:spcAft>
        <a:defRPr sz="3200">
          <a:solidFill>
            <a:schemeClr val="tx2"/>
          </a:solidFill>
          <a:latin typeface="Arial" charset="0"/>
        </a:defRPr>
      </a:lvl4pPr>
      <a:lvl5pPr algn="ctr" rtl="0" eaLnBrk="0" fontAlgn="base" hangingPunct="0">
        <a:spcBef>
          <a:spcPct val="0"/>
        </a:spcBef>
        <a:spcAft>
          <a:spcPct val="0"/>
        </a:spcAft>
        <a:defRPr sz="3200">
          <a:solidFill>
            <a:schemeClr val="tx2"/>
          </a:solidFill>
          <a:latin typeface="Arial" charset="0"/>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accent2"/>
            </a:gs>
          </a:gsLst>
          <a:lin ang="54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53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latin typeface="+mn-lt"/>
              </a:defRPr>
            </a:lvl1pPr>
          </a:lstStyle>
          <a:p>
            <a:pPr>
              <a:defRPr/>
            </a:pPr>
            <a:endParaRPr lang="en-GB"/>
          </a:p>
        </p:txBody>
      </p:sp>
      <p:sp>
        <p:nvSpPr>
          <p:cNvPr id="553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smtClean="0">
                <a:latin typeface="+mn-lt"/>
              </a:defRPr>
            </a:lvl1pPr>
          </a:lstStyle>
          <a:p>
            <a:pPr>
              <a:defRPr/>
            </a:pPr>
            <a:endParaRPr lang="en-GB"/>
          </a:p>
        </p:txBody>
      </p:sp>
      <p:sp>
        <p:nvSpPr>
          <p:cNvPr id="553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latin typeface="+mn-lt"/>
              </a:defRPr>
            </a:lvl1pPr>
          </a:lstStyle>
          <a:p>
            <a:pPr>
              <a:defRPr/>
            </a:pPr>
            <a:fld id="{15071E61-0846-48D8-A6FE-2DF82BCE922F}"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9144000" cy="6918325"/>
            <a:chOff x="0" y="0"/>
            <a:chExt cx="5760" cy="4358"/>
          </a:xfrm>
        </p:grpSpPr>
        <p:sp>
          <p:nvSpPr>
            <p:cNvPr id="562179"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it-IT"/>
            </a:p>
          </p:txBody>
        </p:sp>
        <p:sp>
          <p:nvSpPr>
            <p:cNvPr id="562180"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it-IT"/>
            </a:p>
          </p:txBody>
        </p:sp>
        <p:sp>
          <p:nvSpPr>
            <p:cNvPr id="562181"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it-IT"/>
            </a:p>
          </p:txBody>
        </p:sp>
        <p:sp>
          <p:nvSpPr>
            <p:cNvPr id="562182"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it-IT"/>
            </a:p>
          </p:txBody>
        </p:sp>
        <p:sp>
          <p:nvSpPr>
            <p:cNvPr id="562183"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it-IT"/>
            </a:p>
          </p:txBody>
        </p:sp>
        <p:sp>
          <p:nvSpPr>
            <p:cNvPr id="562184"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it-IT"/>
            </a:p>
          </p:txBody>
        </p:sp>
        <p:sp>
          <p:nvSpPr>
            <p:cNvPr id="562185"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it-IT"/>
            </a:p>
          </p:txBody>
        </p:sp>
        <p:sp>
          <p:nvSpPr>
            <p:cNvPr id="562186"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it-IT"/>
            </a:p>
          </p:txBody>
        </p:sp>
      </p:grpSp>
      <p:sp>
        <p:nvSpPr>
          <p:cNvPr id="7171" name="Rectangle 1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562188"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smtClean="0">
                <a:latin typeface="+mn-lt"/>
              </a:defRPr>
            </a:lvl1pPr>
          </a:lstStyle>
          <a:p>
            <a:pPr>
              <a:defRPr/>
            </a:pPr>
            <a:endParaRPr lang="it-IT"/>
          </a:p>
        </p:txBody>
      </p:sp>
      <p:sp>
        <p:nvSpPr>
          <p:cNvPr id="56218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smtClean="0">
                <a:latin typeface="+mn-lt"/>
              </a:defRPr>
            </a:lvl1pPr>
          </a:lstStyle>
          <a:p>
            <a:pPr>
              <a:defRPr/>
            </a:pPr>
            <a:endParaRPr lang="it-IT"/>
          </a:p>
        </p:txBody>
      </p:sp>
      <p:sp>
        <p:nvSpPr>
          <p:cNvPr id="562190"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smtClean="0">
                <a:latin typeface="+mn-lt"/>
              </a:defRPr>
            </a:lvl1pPr>
          </a:lstStyle>
          <a:p>
            <a:pPr>
              <a:defRPr/>
            </a:pPr>
            <a:fld id="{703202F6-9BE1-4CE3-8927-05BEEFBC6C1C}" type="slidenum">
              <a:rPr lang="it-IT"/>
              <a:pPr>
                <a:defRPr/>
              </a:pPr>
              <a:t>‹N›</a:t>
            </a:fld>
            <a:endParaRPr lang="it-IT"/>
          </a:p>
        </p:txBody>
      </p:sp>
      <p:sp>
        <p:nvSpPr>
          <p:cNvPr id="7175" name="Rectangle 15"/>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Tree>
  </p:cSld>
  <p:clrMap bg1="dk2" tx1="lt1" bg2="dk1" tx2="lt2" accent1="accent1" accent2="accent2" accent3="accent3" accent4="accent4" accent5="accent5" accent6="accent6" hlink="hlink" folHlink="folHlink"/>
  <p:sldLayoutIdLst>
    <p:sldLayoutId id="2147483902"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Fare clic per modificare lo stile del titolo dello schema</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Fare clic per modificare gli stili del testo dello schema</a:t>
            </a:r>
          </a:p>
          <a:p>
            <a:pPr lvl="1"/>
            <a:r>
              <a:rPr lang="en-GB" smtClean="0"/>
              <a:t>Secondo livello</a:t>
            </a:r>
          </a:p>
          <a:p>
            <a:pPr lvl="2"/>
            <a:r>
              <a:rPr lang="en-GB" smtClean="0"/>
              <a:t>Terzo livello</a:t>
            </a:r>
          </a:p>
          <a:p>
            <a:pPr lvl="3"/>
            <a:r>
              <a:rPr lang="en-GB" smtClean="0"/>
              <a:t>Quarto livello</a:t>
            </a:r>
          </a:p>
          <a:p>
            <a:pPr lvl="4"/>
            <a:r>
              <a:rPr lang="en-GB" smtClean="0"/>
              <a:t>Quinto livello</a:t>
            </a:r>
          </a:p>
        </p:txBody>
      </p:sp>
      <p:sp>
        <p:nvSpPr>
          <p:cNvPr id="583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a:defRPr/>
            </a:pPr>
            <a:endParaRPr lang="en-GB"/>
          </a:p>
        </p:txBody>
      </p:sp>
      <p:sp>
        <p:nvSpPr>
          <p:cNvPr id="583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a:defRPr/>
            </a:pPr>
            <a:endParaRPr lang="en-GB"/>
          </a:p>
        </p:txBody>
      </p:sp>
      <p:sp>
        <p:nvSpPr>
          <p:cNvPr id="583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a:defRPr/>
            </a:pPr>
            <a:fld id="{FB8CA63D-03F1-43A6-8633-E88B0597C0AF}"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5949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it-IT"/>
          </a:p>
        </p:txBody>
      </p:sp>
      <p:sp>
        <p:nvSpPr>
          <p:cNvPr id="5949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it-IT"/>
          </a:p>
        </p:txBody>
      </p:sp>
      <p:sp>
        <p:nvSpPr>
          <p:cNvPr id="5949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15DDD17E-18A6-47AA-92FC-8D836E2535B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6615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a:defRPr/>
            </a:pPr>
            <a:endParaRPr lang="it-IT"/>
          </a:p>
        </p:txBody>
      </p:sp>
      <p:sp>
        <p:nvSpPr>
          <p:cNvPr id="6615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a:defRPr/>
            </a:pPr>
            <a:endParaRPr lang="it-IT"/>
          </a:p>
        </p:txBody>
      </p:sp>
      <p:sp>
        <p:nvSpPr>
          <p:cNvPr id="6615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a:defRPr/>
            </a:pPr>
            <a:fld id="{98CC6E8E-400B-47CB-AC35-89CFB2D7C83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6707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a:defRPr/>
            </a:pPr>
            <a:endParaRPr lang="it-IT"/>
          </a:p>
        </p:txBody>
      </p:sp>
      <p:sp>
        <p:nvSpPr>
          <p:cNvPr id="6707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a:defRPr/>
            </a:pPr>
            <a:endParaRPr lang="it-IT"/>
          </a:p>
        </p:txBody>
      </p:sp>
      <p:sp>
        <p:nvSpPr>
          <p:cNvPr id="6707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a:defRPr/>
            </a:pPr>
            <a:fld id="{337FB854-441B-4D57-9CAF-20FC5E6C3CC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4.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2.xml"/></Relationships>
</file>

<file path=ppt/slides/_rels/slide10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2.xml"/></Relationships>
</file>

<file path=ppt/slides/_rels/slide10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2.xml"/></Relationships>
</file>

<file path=ppt/slides/_rels/slide10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2.xml"/></Relationships>
</file>

<file path=ppt/slides/_rels/slide10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2.xml"/></Relationships>
</file>

<file path=ppt/slides/_rels/slide10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2.xml"/></Relationships>
</file>

<file path=ppt/slides/_rels/slide10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2.xml"/></Relationships>
</file>

<file path=ppt/slides/_rels/slide10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2.xml"/></Relationships>
</file>

<file path=ppt/slides/_rels/slide10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2.xml"/></Relationships>
</file>

<file path=ppt/slides/_rels/slide10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2.xml"/></Relationships>
</file>

<file path=ppt/slides/_rels/slide11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2.xml"/></Relationships>
</file>

<file path=ppt/slides/_rels/slide112.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41.xml"/><Relationship Id="rId1" Type="http://schemas.openxmlformats.org/officeDocument/2006/relationships/slideLayout" Target="../slideLayouts/slideLayout5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7.xml"/></Relationships>
</file>

<file path=ppt/slides/_rels/slide11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4.xml"/><Relationship Id="rId1" Type="http://schemas.openxmlformats.org/officeDocument/2006/relationships/slideLayout" Target="../slideLayouts/slideLayout47.xml"/></Relationships>
</file>

<file path=ppt/slides/_rels/slide11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slideLayout" Target="../slideLayouts/slideLayout74.xml"/></Relationships>
</file>

<file path=ppt/slides/_rels/slide12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9.xml"/></Relationships>
</file>

<file path=ppt/slides/_rels/slide12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4.xml"/></Relationships>
</file>

<file path=ppt/slides/_rels/slide12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4.xml"/></Relationships>
</file>

<file path=ppt/slides/_rels/slide12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4.xml"/></Relationships>
</file>

<file path=ppt/slides/_rels/slide12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4.xml"/></Relationships>
</file>

<file path=ppt/slides/_rels/slide12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4.xml"/></Relationships>
</file>

<file path=ppt/slides/_rels/slide12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4.xml"/></Relationships>
</file>

<file path=ppt/slides/_rels/slide12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4.xml"/></Relationships>
</file>

<file path=ppt/slides/_rels/slide12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4.xml"/></Relationships>
</file>

<file path=ppt/slides/_rels/slide1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4.xml"/></Relationships>
</file>

<file path=ppt/slides/_rels/slide13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4.xml"/></Relationships>
</file>

<file path=ppt/slides/_rels/slide13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4.xml"/></Relationships>
</file>

<file path=ppt/slides/_rels/slide13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4.xml"/></Relationships>
</file>

<file path=ppt/slides/_rels/slide13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4.xml"/></Relationships>
</file>

<file path=ppt/slides/_rels/slide13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4.xml"/></Relationships>
</file>

<file path=ppt/slides/_rels/slide13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4.xml"/></Relationships>
</file>

<file path=ppt/slides/_rels/slide13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4.xml"/></Relationships>
</file>

<file path=ppt/slides/_rels/slide13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4.xml"/></Relationships>
</file>

<file path=ppt/slides/_rels/slide14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4.xml"/></Relationships>
</file>

<file path=ppt/slides/_rels/slide14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4.xml"/></Relationships>
</file>

<file path=ppt/slides/_rels/slide14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4.xml"/></Relationships>
</file>

<file path=ppt/slides/_rels/slide14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4.xml"/></Relationships>
</file>

<file path=ppt/slides/_rels/slide14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4.xml"/></Relationships>
</file>

<file path=ppt/slides/_rels/slide14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4.xml"/></Relationships>
</file>

<file path=ppt/slides/_rels/slide14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4.xml"/></Relationships>
</file>

<file path=ppt/slides/_rels/slide14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4.xml"/></Relationships>
</file>

<file path=ppt/slides/_rels/slide14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16.gif"/><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2.xml"/><Relationship Id="rId1" Type="http://schemas.openxmlformats.org/officeDocument/2006/relationships/vmlDrawing" Target="../drawings/vmlDrawing1.v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8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3.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en.wikipedia.org/wiki/Image:Pope-mariani.png" TargetMode="External"/><Relationship Id="rId1" Type="http://schemas.openxmlformats.org/officeDocument/2006/relationships/slideLayout" Target="../slideLayouts/slideLayout63.xml"/><Relationship Id="rId5" Type="http://schemas.openxmlformats.org/officeDocument/2006/relationships/image" Target="../media/image34.png"/><Relationship Id="rId4" Type="http://schemas.openxmlformats.org/officeDocument/2006/relationships/image" Target="../media/image33.jpeg"/></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2.xml"/></Relationships>
</file>

<file path=ppt/slides/_rels/slide56.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33.xml"/><Relationship Id="rId1" Type="http://schemas.openxmlformats.org/officeDocument/2006/relationships/slideLayout" Target="../slideLayouts/slideLayout1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6.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96.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9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96.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9.png"/><Relationship Id="rId1" Type="http://schemas.openxmlformats.org/officeDocument/2006/relationships/slideLayout" Target="../slideLayouts/slideLayout52.xml"/><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mariuana.it/modules.php?set_albumName=album06&amp;id=Puffo_Spinello&amp;op=modload&amp;name=gallery&amp;file=index&amp;include=view_photo.php" TargetMode="External"/><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2.xml"/></Relationships>
</file>

<file path=ppt/slides/_rels/slide8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2.xml"/></Relationships>
</file>

<file path=ppt/slides/_rels/slide8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2.xml"/></Relationships>
</file>

<file path=ppt/slides/_rels/slide8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2.xml"/></Relationships>
</file>

<file path=ppt/slides/_rels/slide8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2.xml"/></Relationships>
</file>

<file path=ppt/slides/_rels/slide8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2.xml"/></Relationships>
</file>

<file path=ppt/slides/_rels/slide9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2.xml"/></Relationships>
</file>

<file path=ppt/slides/_rels/slide9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2.xml"/></Relationships>
</file>

<file path=ppt/slides/_rels/slide9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2.xml"/></Relationships>
</file>

<file path=ppt/slides/_rels/slide9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2.xml"/></Relationships>
</file>

<file path=ppt/slides/_rels/slide9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2.xml"/></Relationships>
</file>

<file path=ppt/slides/_rels/slide9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2.xml"/></Relationships>
</file>

<file path=ppt/slides/_rels/slide9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2.xml"/></Relationships>
</file>

<file path=ppt/slides/_rels/slide9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2.xml"/></Relationships>
</file>

<file path=ppt/slides/_rels/slide9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ntrod1"/>
          <p:cNvPicPr>
            <a:picLocks noChangeAspect="1" noChangeArrowheads="1"/>
          </p:cNvPicPr>
          <p:nvPr/>
        </p:nvPicPr>
        <p:blipFill>
          <a:blip r:embed="rId2" cstate="print"/>
          <a:srcRect/>
          <a:stretch>
            <a:fillRect/>
          </a:stretch>
        </p:blipFill>
        <p:spPr bwMode="auto">
          <a:xfrm>
            <a:off x="0" y="0"/>
            <a:ext cx="1074738" cy="1125538"/>
          </a:xfrm>
          <a:prstGeom prst="rect">
            <a:avLst/>
          </a:prstGeom>
          <a:noFill/>
          <a:ln w="9525">
            <a:noFill/>
            <a:miter lim="800000"/>
            <a:headEnd/>
            <a:tailEnd/>
          </a:ln>
        </p:spPr>
      </p:pic>
      <p:sp>
        <p:nvSpPr>
          <p:cNvPr id="18435" name="Text Box 3"/>
          <p:cNvSpPr txBox="1">
            <a:spLocks noChangeArrowheads="1"/>
          </p:cNvSpPr>
          <p:nvPr/>
        </p:nvSpPr>
        <p:spPr bwMode="auto">
          <a:xfrm>
            <a:off x="1403350" y="404813"/>
            <a:ext cx="7416800" cy="1431925"/>
          </a:xfrm>
          <a:prstGeom prst="rect">
            <a:avLst/>
          </a:prstGeom>
          <a:noFill/>
          <a:ln w="9525">
            <a:noFill/>
            <a:miter lim="800000"/>
            <a:headEnd/>
            <a:tailEnd/>
          </a:ln>
        </p:spPr>
        <p:txBody>
          <a:bodyPr>
            <a:spAutoFit/>
          </a:bodyPr>
          <a:lstStyle/>
          <a:p>
            <a:r>
              <a:rPr lang="it-IT" sz="4400">
                <a:solidFill>
                  <a:srgbClr val="008000"/>
                </a:solidFill>
              </a:rPr>
              <a:t>Definizione farmacologica </a:t>
            </a:r>
            <a:br>
              <a:rPr lang="it-IT" sz="4400">
                <a:solidFill>
                  <a:srgbClr val="008000"/>
                </a:solidFill>
              </a:rPr>
            </a:br>
            <a:r>
              <a:rPr lang="it-IT" sz="4400">
                <a:solidFill>
                  <a:srgbClr val="008000"/>
                </a:solidFill>
              </a:rPr>
              <a:t>di droga</a:t>
            </a:r>
          </a:p>
        </p:txBody>
      </p:sp>
      <p:sp>
        <p:nvSpPr>
          <p:cNvPr id="18436" name="Text Box 4"/>
          <p:cNvSpPr txBox="1">
            <a:spLocks noChangeArrowheads="1"/>
          </p:cNvSpPr>
          <p:nvPr/>
        </p:nvSpPr>
        <p:spPr bwMode="auto">
          <a:xfrm>
            <a:off x="142875" y="2508250"/>
            <a:ext cx="8893175" cy="2289175"/>
          </a:xfrm>
          <a:prstGeom prst="rect">
            <a:avLst/>
          </a:prstGeom>
          <a:noFill/>
          <a:ln w="9525">
            <a:noFill/>
            <a:miter lim="800000"/>
            <a:headEnd/>
            <a:tailEnd/>
          </a:ln>
        </p:spPr>
        <p:txBody>
          <a:bodyPr>
            <a:spAutoFit/>
          </a:bodyPr>
          <a:lstStyle/>
          <a:p>
            <a:pPr algn="ctr"/>
            <a:r>
              <a:rPr lang="it-IT" sz="3600">
                <a:solidFill>
                  <a:srgbClr val="FF0000"/>
                </a:solidFill>
              </a:rPr>
              <a:t>Una sostanza chimica, naturale o artificiale, che modifica la psicologia o l’attività mentale degli esseri umani e che può indurre uno stato di dipendenza</a:t>
            </a:r>
          </a:p>
        </p:txBody>
      </p:sp>
      <p:sp>
        <p:nvSpPr>
          <p:cNvPr id="18437" name="Text Box 5"/>
          <p:cNvSpPr txBox="1">
            <a:spLocks noChangeArrowheads="1"/>
          </p:cNvSpPr>
          <p:nvPr/>
        </p:nvSpPr>
        <p:spPr bwMode="auto">
          <a:xfrm>
            <a:off x="250825" y="5589588"/>
            <a:ext cx="8569325" cy="579437"/>
          </a:xfrm>
          <a:prstGeom prst="rect">
            <a:avLst/>
          </a:prstGeom>
          <a:noFill/>
          <a:ln w="9525">
            <a:noFill/>
            <a:miter lim="800000"/>
            <a:headEnd/>
            <a:tailEnd/>
          </a:ln>
        </p:spPr>
        <p:txBody>
          <a:bodyPr>
            <a:spAutoFit/>
          </a:bodyPr>
          <a:lstStyle/>
          <a:p>
            <a:pPr algn="r"/>
            <a:r>
              <a:rPr lang="it-IT" sz="3200"/>
              <a:t>Organizzazione Mondiale Sanità</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isultati immagini per piacere e VTA"/>
          <p:cNvPicPr>
            <a:picLocks noChangeAspect="1" noChangeArrowheads="1"/>
          </p:cNvPicPr>
          <p:nvPr/>
        </p:nvPicPr>
        <p:blipFill>
          <a:blip r:embed="rId2" cstate="print"/>
          <a:srcRect l="2698" t="3597" r="3469"/>
          <a:stretch>
            <a:fillRect/>
          </a:stretch>
        </p:blipFill>
        <p:spPr bwMode="auto">
          <a:xfrm>
            <a:off x="1907704" y="1798497"/>
            <a:ext cx="6569058" cy="5059503"/>
          </a:xfrm>
          <a:prstGeom prst="rect">
            <a:avLst/>
          </a:prstGeom>
          <a:noFill/>
        </p:spPr>
      </p:pic>
      <p:pic>
        <p:nvPicPr>
          <p:cNvPr id="3" name="Picture 2" descr="Risultati immagini per piacere e VTA"/>
          <p:cNvPicPr>
            <a:picLocks noChangeAspect="1" noChangeArrowheads="1"/>
          </p:cNvPicPr>
          <p:nvPr/>
        </p:nvPicPr>
        <p:blipFill>
          <a:blip r:embed="rId3" cstate="print"/>
          <a:srcRect l="1140" t="2311" r="2280" b="4622"/>
          <a:stretch>
            <a:fillRect/>
          </a:stretch>
        </p:blipFill>
        <p:spPr bwMode="auto">
          <a:xfrm>
            <a:off x="52573" y="-27384"/>
            <a:ext cx="4452811" cy="2116516"/>
          </a:xfrm>
          <a:prstGeom prst="rect">
            <a:avLst/>
          </a:prstGeom>
          <a:no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lideplayer.it/slide/192257/1/images/40/Come+produce+i+suoi+effetti.jpg"/>
          <p:cNvPicPr>
            <a:picLocks noChangeAspect="1" noChangeArrowheads="1"/>
          </p:cNvPicPr>
          <p:nvPr/>
        </p:nvPicPr>
        <p:blipFill>
          <a:blip r:embed="rId2" cstate="print"/>
          <a:srcRect l="5139" r="3083"/>
          <a:stretch>
            <a:fillRect/>
          </a:stretch>
        </p:blipFill>
        <p:spPr bwMode="auto">
          <a:xfrm>
            <a:off x="251520" y="188640"/>
            <a:ext cx="8776160" cy="6374919"/>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http://slideplayer.it/slide/580332/2/images/20/MDMA+(exctasy)+1914:+viene+sintetizzata+in+laboratorio,+ad+uso+militare+(USA):+aiuta+i+soldati+a+combattere+la+fame..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Risultati immagini per droga MDMA meccanismo azione"/>
          <p:cNvPicPr>
            <a:picLocks noChangeAspect="1" noChangeArrowheads="1"/>
          </p:cNvPicPr>
          <p:nvPr/>
        </p:nvPicPr>
        <p:blipFill>
          <a:blip r:embed="rId2" cstate="print"/>
          <a:srcRect/>
          <a:stretch>
            <a:fillRect/>
          </a:stretch>
        </p:blipFill>
        <p:spPr bwMode="auto">
          <a:xfrm>
            <a:off x="539552" y="404664"/>
            <a:ext cx="8153526" cy="6112371"/>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http://slideplayer.it/slide/580332/2/images/21/MDMA+(exctasy)+La+sua+sintesi+richiede+solo+una+minima+conoscenza+della+chimica,+per+laboratorio+basta+una+cucina+e+una+pentola..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lideplayer.it/slide/580332/2/images/22/Effetti+dell%E2%80%99exctasy+Intimit%C3%A0+con+gli+altri+Loquacit%C3%A0+Euforia.jp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http://slideplayer.it/slide/580332/2/images/23/Danni+provocati+Fatica+Stanchezza+Irritabilt%C3%A0+Insonnia.jpg"/>
          <p:cNvPicPr>
            <a:picLocks noChangeAspect="1" noChangeArrowheads="1"/>
          </p:cNvPicPr>
          <p:nvPr/>
        </p:nvPicPr>
        <p:blipFill>
          <a:blip r:embed="rId2" cstate="print"/>
          <a:srcRect/>
          <a:stretch>
            <a:fillRect/>
          </a:stretch>
        </p:blipFill>
        <p:spPr bwMode="auto">
          <a:xfrm>
            <a:off x="-36512" y="0"/>
            <a:ext cx="9144000" cy="6858001"/>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2" descr="http://slideplayer.it/slide/192257/1/images/50/Qual%E2%80%99%C3%A8+la+sua+tossicit%C3%A0+acuta.jpg"/>
          <p:cNvPicPr>
            <a:picLocks noChangeAspect="1" noChangeArrowheads="1"/>
          </p:cNvPicPr>
          <p:nvPr/>
        </p:nvPicPr>
        <p:blipFill>
          <a:blip r:embed="rId2" cstate="print"/>
          <a:srcRect l="4454" r="5481"/>
          <a:stretch>
            <a:fillRect/>
          </a:stretch>
        </p:blipFill>
        <p:spPr bwMode="auto">
          <a:xfrm>
            <a:off x="68208" y="156286"/>
            <a:ext cx="8896280" cy="6585082"/>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2" descr="http://slideplayer.it/slide/192257/1/images/51/Qual%E2%80%99%C3%A8+la+sua+tossicit%C3%A0+acuta.jpg"/>
          <p:cNvPicPr>
            <a:picLocks noChangeAspect="1" noChangeArrowheads="1"/>
          </p:cNvPicPr>
          <p:nvPr/>
        </p:nvPicPr>
        <p:blipFill>
          <a:blip r:embed="rId2" cstate="print"/>
          <a:srcRect l="7194" r="6852"/>
          <a:stretch>
            <a:fillRect/>
          </a:stretch>
        </p:blipFill>
        <p:spPr bwMode="auto">
          <a:xfrm>
            <a:off x="323528" y="0"/>
            <a:ext cx="8580533" cy="6655136"/>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descr="http://slideplayer.it/slide/192257/1/images/53/Sindrome+serotoninergica.jpg"/>
          <p:cNvPicPr>
            <a:picLocks noChangeAspect="1" noChangeArrowheads="1"/>
          </p:cNvPicPr>
          <p:nvPr/>
        </p:nvPicPr>
        <p:blipFill>
          <a:blip r:embed="rId2" cstate="print"/>
          <a:srcRect l="4796" r="7880"/>
          <a:stretch>
            <a:fillRect/>
          </a:stretch>
        </p:blipFill>
        <p:spPr bwMode="auto">
          <a:xfrm>
            <a:off x="53366" y="-44625"/>
            <a:ext cx="8983130" cy="6858001"/>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descr="http://slideplayer.it/slide/192257/1/images/69/La+MDMA+%C3%A9+neurotossica+Neurotossicit%C3%A0+nell%E2%80%99uomo+I.jpg"/>
          <p:cNvPicPr>
            <a:picLocks noChangeAspect="1" noChangeArrowheads="1"/>
          </p:cNvPicPr>
          <p:nvPr/>
        </p:nvPicPr>
        <p:blipFill>
          <a:blip r:embed="rId2" cstate="print"/>
          <a:srcRect l="4796" t="2056" r="5481" b="514"/>
          <a:stretch>
            <a:fillRect/>
          </a:stretch>
        </p:blipFill>
        <p:spPr bwMode="auto">
          <a:xfrm>
            <a:off x="107504" y="113253"/>
            <a:ext cx="8956781" cy="6484099"/>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1008063" y="1098550"/>
            <a:ext cx="7543800" cy="5657850"/>
          </a:xfrm>
          <a:prstGeom prst="rect">
            <a:avLst/>
          </a:prstGeom>
          <a:noFill/>
          <a:ln w="9525">
            <a:noFill/>
            <a:miter lim="800000"/>
            <a:headEnd/>
            <a:tailEnd/>
          </a:ln>
        </p:spPr>
      </p:pic>
      <p:sp>
        <p:nvSpPr>
          <p:cNvPr id="27651" name="Rectangle 3"/>
          <p:cNvSpPr>
            <a:spLocks noChangeArrowheads="1"/>
          </p:cNvSpPr>
          <p:nvPr/>
        </p:nvSpPr>
        <p:spPr bwMode="auto">
          <a:xfrm>
            <a:off x="685800" y="0"/>
            <a:ext cx="7772400" cy="1143000"/>
          </a:xfrm>
          <a:prstGeom prst="rect">
            <a:avLst/>
          </a:prstGeom>
          <a:noFill/>
          <a:ln w="9525">
            <a:noFill/>
            <a:miter lim="800000"/>
            <a:headEnd/>
            <a:tailEnd/>
          </a:ln>
        </p:spPr>
        <p:txBody>
          <a:bodyPr anchor="ctr"/>
          <a:lstStyle/>
          <a:p>
            <a:pPr algn="ctr"/>
            <a:r>
              <a:rPr lang="it-IT" sz="3200">
                <a:solidFill>
                  <a:schemeClr val="bg1"/>
                </a:solidFill>
              </a:rPr>
              <a:t>Autostimolazione delle ‘vie del piacere’</a:t>
            </a:r>
          </a:p>
          <a:p>
            <a:pPr algn="ctr"/>
            <a:r>
              <a:rPr lang="it-IT" sz="3200">
                <a:solidFill>
                  <a:schemeClr val="bg1"/>
                </a:solidFill>
              </a:rPr>
              <a:t>e autosomministrazione di droghe</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2" descr="http://slideplayer.it/slide/192257/1/images/71/Minore+densit%C3%A0+trasportatore+(-+20%25).jpg"/>
          <p:cNvPicPr>
            <a:picLocks noChangeAspect="1" noChangeArrowheads="1"/>
          </p:cNvPicPr>
          <p:nvPr/>
        </p:nvPicPr>
        <p:blipFill>
          <a:blip r:embed="rId2" cstate="print"/>
          <a:srcRect/>
          <a:stretch>
            <a:fillRect/>
          </a:stretch>
        </p:blipFill>
        <p:spPr bwMode="auto">
          <a:xfrm>
            <a:off x="179512" y="332656"/>
            <a:ext cx="8826812" cy="5884541"/>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descr="http://slideplayer.it/slide/192257/1/images/74/La+MDMA+%C3%A9+neurotossica+Neurotossicit%C3%A0+nell%E2%80%99uomo+III.jpg"/>
          <p:cNvPicPr>
            <a:picLocks noChangeAspect="1" noChangeArrowheads="1"/>
          </p:cNvPicPr>
          <p:nvPr/>
        </p:nvPicPr>
        <p:blipFill>
          <a:blip r:embed="rId2" cstate="print"/>
          <a:srcRect l="6167" r="4454" b="3083"/>
          <a:stretch>
            <a:fillRect/>
          </a:stretch>
        </p:blipFill>
        <p:spPr bwMode="auto">
          <a:xfrm>
            <a:off x="179512" y="188640"/>
            <a:ext cx="8734600" cy="6314169"/>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900113" y="2852738"/>
            <a:ext cx="7775575" cy="641350"/>
          </a:xfrm>
          <a:prstGeom prst="rect">
            <a:avLst/>
          </a:prstGeom>
          <a:noFill/>
          <a:ln w="9525">
            <a:noFill/>
            <a:miter lim="800000"/>
            <a:headEnd/>
            <a:tailEnd/>
          </a:ln>
        </p:spPr>
        <p:txBody>
          <a:bodyPr>
            <a:spAutoFit/>
          </a:bodyPr>
          <a:lstStyle/>
          <a:p>
            <a:pPr marL="901700" indent="-901700"/>
            <a:endParaRPr lang="it-IT" b="1">
              <a:latin typeface="Times New Roman" pitchFamily="18" charset="0"/>
            </a:endParaRPr>
          </a:p>
          <a:p>
            <a:pPr marL="901700" indent="-901700"/>
            <a:endParaRPr lang="it-IT" b="1">
              <a:latin typeface="Times New Roman" pitchFamily="18" charset="0"/>
            </a:endParaRPr>
          </a:p>
        </p:txBody>
      </p:sp>
      <p:sp>
        <p:nvSpPr>
          <p:cNvPr id="52227" name="Text Box 3"/>
          <p:cNvSpPr txBox="1">
            <a:spLocks noChangeArrowheads="1"/>
          </p:cNvSpPr>
          <p:nvPr/>
        </p:nvSpPr>
        <p:spPr bwMode="auto">
          <a:xfrm>
            <a:off x="395288" y="-19050"/>
            <a:ext cx="7483475" cy="1066800"/>
          </a:xfrm>
          <a:prstGeom prst="rect">
            <a:avLst/>
          </a:prstGeom>
          <a:noFill/>
          <a:ln w="9525">
            <a:noFill/>
            <a:miter lim="800000"/>
            <a:headEnd/>
            <a:tailEnd/>
          </a:ln>
        </p:spPr>
        <p:txBody>
          <a:bodyPr>
            <a:spAutoFit/>
          </a:bodyPr>
          <a:lstStyle/>
          <a:p>
            <a:pPr algn="ctr"/>
            <a:r>
              <a:rPr lang="it-IT" sz="3200" b="1">
                <a:solidFill>
                  <a:srgbClr val="66FF33"/>
                </a:solidFill>
                <a:latin typeface="Comic Sans MS" pitchFamily="66" charset="0"/>
              </a:rPr>
              <a:t>Sostanze la cui assunzione è proibita</a:t>
            </a:r>
          </a:p>
          <a:p>
            <a:pPr algn="ctr"/>
            <a:r>
              <a:rPr lang="it-IT" sz="3200" b="1">
                <a:solidFill>
                  <a:srgbClr val="66FF33"/>
                </a:solidFill>
                <a:latin typeface="Comic Sans MS" pitchFamily="66" charset="0"/>
              </a:rPr>
              <a:t>in occasione delle competizioni</a:t>
            </a:r>
            <a:endParaRPr lang="it-IT" sz="3200">
              <a:solidFill>
                <a:srgbClr val="66FF33"/>
              </a:solidFill>
              <a:latin typeface="Comic Sans MS" pitchFamily="66" charset="0"/>
            </a:endParaRPr>
          </a:p>
        </p:txBody>
      </p:sp>
      <p:sp>
        <p:nvSpPr>
          <p:cNvPr id="52228" name="Text Box 4"/>
          <p:cNvSpPr txBox="1">
            <a:spLocks noChangeArrowheads="1"/>
          </p:cNvSpPr>
          <p:nvPr/>
        </p:nvSpPr>
        <p:spPr bwMode="auto">
          <a:xfrm>
            <a:off x="395288" y="1916113"/>
            <a:ext cx="8459787" cy="4024312"/>
          </a:xfrm>
          <a:prstGeom prst="rect">
            <a:avLst/>
          </a:prstGeom>
          <a:noFill/>
          <a:ln w="9525" algn="ctr">
            <a:noFill/>
            <a:miter lim="800000"/>
            <a:headEnd/>
            <a:tailEnd/>
          </a:ln>
        </p:spPr>
        <p:txBody>
          <a:bodyPr>
            <a:spAutoFit/>
          </a:bodyPr>
          <a:lstStyle/>
          <a:p>
            <a:r>
              <a:rPr lang="it-IT" sz="2000" b="1">
                <a:solidFill>
                  <a:srgbClr val="FFFF00"/>
                </a:solidFill>
              </a:rPr>
              <a:t>S6. Stimolanti</a:t>
            </a:r>
          </a:p>
          <a:p>
            <a:r>
              <a:rPr lang="it-IT" sz="2000"/>
              <a:t>Adrenalina^,</a:t>
            </a:r>
            <a:r>
              <a:rPr lang="it-IT" sz="2000" b="1"/>
              <a:t> </a:t>
            </a:r>
            <a:r>
              <a:rPr lang="it-IT" sz="2000"/>
              <a:t>amfetamina, catina*, cocaina, efedrina**, metilefedrina**, metilfenidato, modafinil, pemolina, selegilina, sibutramina, stricnina, ecc., e altre sostanze con struttura chimica o effetto farmacologico similare</a:t>
            </a:r>
            <a:br>
              <a:rPr lang="it-IT" sz="2000"/>
            </a:br>
            <a:r>
              <a:rPr lang="it-IT" b="1">
                <a:solidFill>
                  <a:srgbClr val="99FF33"/>
                </a:solidFill>
              </a:rPr>
              <a:t>^associata ad agenti anestetici o per via topica non è proibita</a:t>
            </a:r>
          </a:p>
          <a:p>
            <a:r>
              <a:rPr lang="it-IT" b="1">
                <a:solidFill>
                  <a:srgbClr val="99FF33"/>
                </a:solidFill>
              </a:rPr>
              <a:t>*concentrazioni urinarie &gt;5mcg/ml **concentrazioni urinarie &gt;10mcg/ml</a:t>
            </a:r>
            <a:r>
              <a:rPr lang="it-IT" sz="2000" b="1">
                <a:solidFill>
                  <a:srgbClr val="99FF33"/>
                </a:solidFill>
              </a:rPr>
              <a:t>)</a:t>
            </a:r>
          </a:p>
          <a:p>
            <a:endParaRPr lang="it-IT" sz="2000" b="1"/>
          </a:p>
          <a:p>
            <a:r>
              <a:rPr lang="it-IT" sz="2000" b="1">
                <a:solidFill>
                  <a:srgbClr val="FFFF00"/>
                </a:solidFill>
              </a:rPr>
              <a:t>S7. Narcotici</a:t>
            </a:r>
            <a:r>
              <a:rPr lang="it-IT" sz="2000" b="1"/>
              <a:t/>
            </a:r>
            <a:br>
              <a:rPr lang="it-IT" sz="2000" b="1"/>
            </a:br>
            <a:r>
              <a:rPr lang="it-IT" sz="2000"/>
              <a:t>Buprenorfina, destromoramide, eroina, fentanile e derivati, idromorfone, metadone, morfina, ossicodone, ossimorfone, pentazocina, petidina</a:t>
            </a:r>
          </a:p>
          <a:p>
            <a:endParaRPr lang="it-IT" sz="2000" b="1">
              <a:solidFill>
                <a:srgbClr val="FFFF00"/>
              </a:solidFill>
            </a:endParaRPr>
          </a:p>
          <a:p>
            <a:r>
              <a:rPr lang="it-IT" sz="2000" b="1">
                <a:solidFill>
                  <a:srgbClr val="FFFF00"/>
                </a:solidFill>
              </a:rPr>
              <a:t>S8. Cannabinoidi</a:t>
            </a:r>
            <a:r>
              <a:rPr lang="it-IT" sz="2000" b="1"/>
              <a:t> </a:t>
            </a:r>
            <a:r>
              <a:rPr lang="it-IT" sz="2000"/>
              <a:t>(es. hashish e marijuana)</a:t>
            </a:r>
          </a:p>
          <a:p>
            <a:endParaRPr lang="it-IT" sz="2000"/>
          </a:p>
        </p:txBody>
      </p:sp>
      <p:pic>
        <p:nvPicPr>
          <p:cNvPr id="656389" name="Picture 5" descr="wi_kqkjt[1]"/>
          <p:cNvPicPr>
            <a:picLocks noChangeAspect="1" noChangeArrowheads="1"/>
          </p:cNvPicPr>
          <p:nvPr/>
        </p:nvPicPr>
        <p:blipFill>
          <a:blip r:embed="rId3" cstate="print"/>
          <a:srcRect/>
          <a:stretch>
            <a:fillRect/>
          </a:stretch>
        </p:blipFill>
        <p:spPr bwMode="auto">
          <a:xfrm>
            <a:off x="7910513" y="-52388"/>
            <a:ext cx="1062037" cy="113030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65638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395288" y="2420938"/>
            <a:ext cx="8464550" cy="2225675"/>
          </a:xfrm>
          <a:prstGeom prst="rect">
            <a:avLst/>
          </a:prstGeom>
          <a:noFill/>
          <a:ln w="9525">
            <a:noFill/>
            <a:miter lim="800000"/>
            <a:headEnd/>
            <a:tailEnd/>
          </a:ln>
        </p:spPr>
        <p:txBody>
          <a:bodyPr>
            <a:spAutoFit/>
          </a:bodyPr>
          <a:lstStyle/>
          <a:p>
            <a:pPr marL="363538" indent="-363538"/>
            <a:r>
              <a:rPr lang="it-IT" sz="2000" b="1">
                <a:solidFill>
                  <a:srgbClr val="FFFF00"/>
                </a:solidFill>
              </a:rPr>
              <a:t>P1</a:t>
            </a:r>
            <a:r>
              <a:rPr lang="it-IT" sz="2000" b="1"/>
              <a:t> Alcool* (&gt;0.1g/L): </a:t>
            </a:r>
            <a:r>
              <a:rPr lang="it-IT" sz="2000"/>
              <a:t>aeronautica,</a:t>
            </a:r>
            <a:r>
              <a:rPr lang="it-IT" sz="2000" i="1">
                <a:solidFill>
                  <a:schemeClr val="bg2"/>
                </a:solidFill>
              </a:rPr>
              <a:t> </a:t>
            </a:r>
            <a:r>
              <a:rPr lang="it-IT" sz="2000"/>
              <a:t>automobilismo, arco, bocce, karate, pentatlon moderno per discipline tiro,</a:t>
            </a:r>
            <a:r>
              <a:rPr lang="it-IT" sz="2000" i="1">
                <a:solidFill>
                  <a:schemeClr val="bg2"/>
                </a:solidFill>
              </a:rPr>
              <a:t> </a:t>
            </a:r>
            <a:r>
              <a:rPr lang="it-IT" sz="2000"/>
              <a:t>motociclismo, motonautica </a:t>
            </a:r>
          </a:p>
          <a:p>
            <a:pPr marL="363538" indent="-363538"/>
            <a:r>
              <a:rPr lang="it-IT" sz="2000"/>
              <a:t>	</a:t>
            </a:r>
          </a:p>
          <a:p>
            <a:pPr marL="363538" indent="-363538"/>
            <a:r>
              <a:rPr lang="it-IT" sz="2000" b="1">
                <a:solidFill>
                  <a:srgbClr val="FFFF00"/>
                </a:solidFill>
              </a:rPr>
              <a:t>	La presenza dell’alcool viene determinata mediante analisi dell’espirato e/o del sangue. Come paragone si ricorda che in Italia il limite legale per la guida è di 0.5 g/L.</a:t>
            </a:r>
          </a:p>
          <a:p>
            <a:pPr marL="363538" indent="-363538"/>
            <a:endParaRPr lang="it-IT" sz="2000" b="1">
              <a:solidFill>
                <a:srgbClr val="FFFF00"/>
              </a:solidFill>
            </a:endParaRPr>
          </a:p>
        </p:txBody>
      </p:sp>
      <p:sp>
        <p:nvSpPr>
          <p:cNvPr id="92163" name="Text Box 3"/>
          <p:cNvSpPr txBox="1">
            <a:spLocks noChangeArrowheads="1"/>
          </p:cNvSpPr>
          <p:nvPr/>
        </p:nvSpPr>
        <p:spPr bwMode="auto">
          <a:xfrm>
            <a:off x="1398588" y="82550"/>
            <a:ext cx="6342062" cy="1066800"/>
          </a:xfrm>
          <a:prstGeom prst="rect">
            <a:avLst/>
          </a:prstGeom>
          <a:noFill/>
          <a:ln w="9525">
            <a:noFill/>
            <a:miter lim="800000"/>
            <a:headEnd/>
            <a:tailEnd/>
          </a:ln>
        </p:spPr>
        <p:txBody>
          <a:bodyPr wrap="none">
            <a:spAutoFit/>
          </a:bodyPr>
          <a:lstStyle/>
          <a:p>
            <a:pPr algn="ctr"/>
            <a:r>
              <a:rPr lang="it-IT" sz="3200" b="1">
                <a:solidFill>
                  <a:srgbClr val="66FF33"/>
                </a:solidFill>
                <a:latin typeface="Comic Sans MS" pitchFamily="66" charset="0"/>
              </a:rPr>
              <a:t>Sostanze proibite in particolari</a:t>
            </a:r>
          </a:p>
          <a:p>
            <a:pPr algn="ctr"/>
            <a:r>
              <a:rPr lang="it-IT" sz="3200" b="1">
                <a:solidFill>
                  <a:srgbClr val="66FF33"/>
                </a:solidFill>
                <a:latin typeface="Comic Sans MS" pitchFamily="66" charset="0"/>
              </a:rPr>
              <a:t>discipline sportive</a:t>
            </a:r>
            <a:endParaRPr lang="it-IT" sz="3200">
              <a:solidFill>
                <a:srgbClr val="66FF33"/>
              </a:solidFill>
              <a:latin typeface="Comic Sans MS" pitchFamily="66" charset="0"/>
            </a:endParaRPr>
          </a:p>
        </p:txBody>
      </p:sp>
      <p:sp>
        <p:nvSpPr>
          <p:cNvPr id="92164" name="Text Box 4"/>
          <p:cNvSpPr txBox="1">
            <a:spLocks noChangeArrowheads="1"/>
          </p:cNvSpPr>
          <p:nvPr/>
        </p:nvSpPr>
        <p:spPr bwMode="auto">
          <a:xfrm>
            <a:off x="2987675" y="6308725"/>
            <a:ext cx="3282950" cy="366713"/>
          </a:xfrm>
          <a:prstGeom prst="rect">
            <a:avLst/>
          </a:prstGeom>
          <a:noFill/>
          <a:ln w="9525" algn="ctr">
            <a:noFill/>
            <a:miter lim="800000"/>
            <a:headEnd/>
            <a:tailEnd/>
          </a:ln>
        </p:spPr>
        <p:txBody>
          <a:bodyPr>
            <a:spAutoFit/>
          </a:bodyPr>
          <a:lstStyle/>
          <a:p>
            <a:r>
              <a:rPr lang="it-IT">
                <a:solidFill>
                  <a:srgbClr val="00FF00"/>
                </a:solidFill>
              </a:rPr>
              <a:t>*solo in competizione</a:t>
            </a:r>
            <a:endParaRPr lang="it-IT" sz="2000" i="1">
              <a:solidFill>
                <a:schemeClr val="bg2"/>
              </a:solidFill>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a:xfrm>
            <a:off x="338138" y="1047750"/>
            <a:ext cx="8458200" cy="5518150"/>
          </a:xfrm>
        </p:spPr>
        <p:txBody>
          <a:bodyPr/>
          <a:lstStyle/>
          <a:p>
            <a:pPr eaLnBrk="1" hangingPunct="1"/>
            <a:r>
              <a:rPr lang="it-IT" sz="2800" smtClean="0">
                <a:solidFill>
                  <a:srgbClr val="FFFF00"/>
                </a:solidFill>
              </a:rPr>
              <a:t>Stimolante del SNC</a:t>
            </a:r>
          </a:p>
          <a:p>
            <a:pPr lvl="1" eaLnBrk="1" hangingPunct="1"/>
            <a:r>
              <a:rPr lang="it-IT" smtClean="0"/>
              <a:t>Controversi gli effetti sulla performance</a:t>
            </a:r>
          </a:p>
          <a:p>
            <a:pPr lvl="2" eaLnBrk="1" hangingPunct="1"/>
            <a:r>
              <a:rPr lang="it-IT" smtClean="0"/>
              <a:t>Le ultime liste WADA non l’inseriscono più tra le sostanze vietate (prima lo era per valori urinari superiori a 12 mcg/ml). Uno studio effettuato per verificare se dopo l’eliminazione dalla lista ci fosse un aumento del ricorso alla caffeina da parte degli atleti dimostrerebbe che ciò non si è verificato (Int J Sports Med 2006; 27:745)</a:t>
            </a:r>
          </a:p>
          <a:p>
            <a:pPr lvl="2" eaLnBrk="1" hangingPunct="1"/>
            <a:r>
              <a:rPr lang="it-IT" smtClean="0"/>
              <a:t>Migliora l’attenzione, accorcia i tempi di reazione provoca diuresi, fa sentire meno o ritarda l’affaticamento </a:t>
            </a:r>
          </a:p>
          <a:p>
            <a:pPr lvl="1" eaLnBrk="1" hangingPunct="1"/>
            <a:r>
              <a:rPr lang="it-IT" sz="2400" smtClean="0">
                <a:solidFill>
                  <a:srgbClr val="FFFF00"/>
                </a:solidFill>
                <a:cs typeface="Times New Roman" pitchFamily="18" charset="0"/>
              </a:rPr>
              <a:t>Provoca dispepsia, danni cardiaci, disidratazione, la combinazione con altri stimolanti SNC può anche essere fatale</a:t>
            </a:r>
            <a:r>
              <a:rPr lang="it-IT" smtClean="0">
                <a:solidFill>
                  <a:srgbClr val="FFFF00"/>
                </a:solidFill>
                <a:cs typeface="Times New Roman" pitchFamily="18" charset="0"/>
              </a:rPr>
              <a:t> </a:t>
            </a:r>
          </a:p>
        </p:txBody>
      </p:sp>
      <p:sp>
        <p:nvSpPr>
          <p:cNvPr id="89091" name="Rectangle 3"/>
          <p:cNvSpPr>
            <a:spLocks noGrp="1" noChangeArrowheads="1"/>
          </p:cNvSpPr>
          <p:nvPr>
            <p:ph type="title"/>
          </p:nvPr>
        </p:nvSpPr>
        <p:spPr>
          <a:xfrm>
            <a:off x="685800" y="133350"/>
            <a:ext cx="7772400" cy="838200"/>
          </a:xfrm>
          <a:noFill/>
        </p:spPr>
        <p:txBody>
          <a:bodyPr/>
          <a:lstStyle/>
          <a:p>
            <a:pPr eaLnBrk="1" hangingPunct="1"/>
            <a:r>
              <a:rPr lang="it-IT" sz="3600" smtClean="0">
                <a:solidFill>
                  <a:srgbClr val="66FF33"/>
                </a:solidFill>
                <a:latin typeface="Comic Sans MS" pitchFamily="66" charset="0"/>
              </a:rPr>
              <a:t>Caffeina</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28600" y="381000"/>
            <a:ext cx="8915400" cy="838200"/>
          </a:xfrm>
          <a:noFill/>
        </p:spPr>
        <p:txBody>
          <a:bodyPr/>
          <a:lstStyle/>
          <a:p>
            <a:pPr eaLnBrk="1" hangingPunct="1"/>
            <a:r>
              <a:rPr lang="it-IT" smtClean="0">
                <a:solidFill>
                  <a:srgbClr val="66FF33"/>
                </a:solidFill>
                <a:latin typeface="Comic Sans MS" pitchFamily="66" charset="0"/>
              </a:rPr>
              <a:t>Influenze della caffeina che possono portare a migliorare la performance, ma anche a danni</a:t>
            </a:r>
          </a:p>
        </p:txBody>
      </p:sp>
      <p:grpSp>
        <p:nvGrpSpPr>
          <p:cNvPr id="2" name="Group 3"/>
          <p:cNvGrpSpPr>
            <a:grpSpLocks/>
          </p:cNvGrpSpPr>
          <p:nvPr/>
        </p:nvGrpSpPr>
        <p:grpSpPr bwMode="auto">
          <a:xfrm>
            <a:off x="19050" y="1714500"/>
            <a:ext cx="9144000" cy="4911725"/>
            <a:chOff x="12" y="1080"/>
            <a:chExt cx="5760" cy="3094"/>
          </a:xfrm>
        </p:grpSpPr>
        <p:pic>
          <p:nvPicPr>
            <p:cNvPr id="90116" name="Picture 4" descr="25"/>
            <p:cNvPicPr>
              <a:picLocks noChangeAspect="1" noChangeArrowheads="1"/>
            </p:cNvPicPr>
            <p:nvPr/>
          </p:nvPicPr>
          <p:blipFill>
            <a:blip r:embed="rId3" cstate="print"/>
            <a:srcRect l="8975" t="16875" r="8809" b="16875"/>
            <a:stretch>
              <a:fillRect/>
            </a:stretch>
          </p:blipFill>
          <p:spPr bwMode="auto">
            <a:xfrm>
              <a:off x="12" y="1080"/>
              <a:ext cx="5760" cy="3094"/>
            </a:xfrm>
            <a:prstGeom prst="rect">
              <a:avLst/>
            </a:prstGeom>
            <a:noFill/>
            <a:ln w="9525">
              <a:noFill/>
              <a:miter lim="800000"/>
              <a:headEnd/>
              <a:tailEnd/>
            </a:ln>
          </p:spPr>
        </p:pic>
        <p:sp>
          <p:nvSpPr>
            <p:cNvPr id="90117" name="Text Box 5"/>
            <p:cNvSpPr txBox="1">
              <a:spLocks noChangeArrowheads="1"/>
            </p:cNvSpPr>
            <p:nvPr/>
          </p:nvSpPr>
          <p:spPr bwMode="auto">
            <a:xfrm>
              <a:off x="2426" y="1543"/>
              <a:ext cx="927" cy="250"/>
            </a:xfrm>
            <a:prstGeom prst="rect">
              <a:avLst/>
            </a:prstGeom>
            <a:solidFill>
              <a:schemeClr val="folHlink"/>
            </a:solidFill>
            <a:ln w="9525" algn="ctr">
              <a:noFill/>
              <a:miter lim="800000"/>
              <a:headEnd/>
              <a:tailEnd/>
            </a:ln>
          </p:spPr>
          <p:txBody>
            <a:bodyPr wrap="none">
              <a:spAutoFit/>
            </a:bodyPr>
            <a:lstStyle/>
            <a:p>
              <a:r>
                <a:rPr lang="it-IT" sz="2000" b="1">
                  <a:solidFill>
                    <a:srgbClr val="FFFF00"/>
                  </a:solidFill>
                </a:rPr>
                <a:t>CAFFEINA</a:t>
              </a:r>
            </a:p>
          </p:txBody>
        </p:sp>
        <p:sp>
          <p:nvSpPr>
            <p:cNvPr id="90118" name="Text Box 6"/>
            <p:cNvSpPr txBox="1">
              <a:spLocks noChangeArrowheads="1"/>
            </p:cNvSpPr>
            <p:nvPr/>
          </p:nvSpPr>
          <p:spPr bwMode="auto">
            <a:xfrm>
              <a:off x="290" y="3189"/>
              <a:ext cx="757" cy="634"/>
            </a:xfrm>
            <a:prstGeom prst="rect">
              <a:avLst/>
            </a:prstGeom>
            <a:solidFill>
              <a:schemeClr val="folHlink"/>
            </a:solidFill>
            <a:ln w="9525" algn="ctr">
              <a:noFill/>
              <a:miter lim="800000"/>
              <a:headEnd/>
              <a:tailEnd/>
            </a:ln>
          </p:spPr>
          <p:txBody>
            <a:bodyPr wrap="none">
              <a:spAutoFit/>
            </a:bodyPr>
            <a:lstStyle/>
            <a:p>
              <a:pPr algn="ctr"/>
              <a:r>
                <a:rPr lang="it-IT" sz="2000" b="1">
                  <a:solidFill>
                    <a:srgbClr val="FFFF00"/>
                  </a:solidFill>
                </a:rPr>
                <a:t>Sistema</a:t>
              </a:r>
            </a:p>
            <a:p>
              <a:pPr algn="ctr"/>
              <a:r>
                <a:rPr lang="it-IT" sz="2000" b="1">
                  <a:solidFill>
                    <a:srgbClr val="FFFF00"/>
                  </a:solidFill>
                </a:rPr>
                <a:t>Nervoso</a:t>
              </a:r>
              <a:br>
                <a:rPr lang="it-IT" sz="2000" b="1">
                  <a:solidFill>
                    <a:srgbClr val="FFFF00"/>
                  </a:solidFill>
                </a:rPr>
              </a:br>
              <a:r>
                <a:rPr lang="it-IT" sz="2000" b="1">
                  <a:solidFill>
                    <a:srgbClr val="FFFF00"/>
                  </a:solidFill>
                </a:rPr>
                <a:t>Centrale</a:t>
              </a:r>
            </a:p>
          </p:txBody>
        </p:sp>
        <p:sp>
          <p:nvSpPr>
            <p:cNvPr id="90119" name="Text Box 7"/>
            <p:cNvSpPr txBox="1">
              <a:spLocks noChangeArrowheads="1"/>
            </p:cNvSpPr>
            <p:nvPr/>
          </p:nvSpPr>
          <p:spPr bwMode="auto">
            <a:xfrm>
              <a:off x="2465" y="3189"/>
              <a:ext cx="906" cy="634"/>
            </a:xfrm>
            <a:prstGeom prst="rect">
              <a:avLst/>
            </a:prstGeom>
            <a:solidFill>
              <a:schemeClr val="folHlink"/>
            </a:solidFill>
            <a:ln w="9525" algn="ctr">
              <a:noFill/>
              <a:miter lim="800000"/>
              <a:headEnd/>
              <a:tailEnd/>
            </a:ln>
          </p:spPr>
          <p:txBody>
            <a:bodyPr wrap="none">
              <a:spAutoFit/>
            </a:bodyPr>
            <a:lstStyle/>
            <a:p>
              <a:pPr algn="ctr"/>
              <a:r>
                <a:rPr lang="it-IT" sz="2000" b="1">
                  <a:solidFill>
                    <a:srgbClr val="FFFF00"/>
                  </a:solidFill>
                </a:rPr>
                <a:t>Cuore</a:t>
              </a:r>
            </a:p>
            <a:p>
              <a:pPr algn="ctr"/>
              <a:r>
                <a:rPr lang="it-IT" sz="2000" b="1">
                  <a:solidFill>
                    <a:srgbClr val="FFFF00"/>
                  </a:solidFill>
                </a:rPr>
                <a:t>Muscoli</a:t>
              </a:r>
            </a:p>
            <a:p>
              <a:pPr algn="ctr"/>
              <a:r>
                <a:rPr lang="it-IT" sz="2000" b="1">
                  <a:solidFill>
                    <a:srgbClr val="FFFF00"/>
                  </a:solidFill>
                </a:rPr>
                <a:t>scheletrici</a:t>
              </a:r>
            </a:p>
          </p:txBody>
        </p:sp>
        <p:sp>
          <p:nvSpPr>
            <p:cNvPr id="90120" name="Text Box 8"/>
            <p:cNvSpPr txBox="1">
              <a:spLocks noChangeArrowheads="1"/>
            </p:cNvSpPr>
            <p:nvPr/>
          </p:nvSpPr>
          <p:spPr bwMode="auto">
            <a:xfrm>
              <a:off x="4360" y="3189"/>
              <a:ext cx="1235" cy="634"/>
            </a:xfrm>
            <a:prstGeom prst="rect">
              <a:avLst/>
            </a:prstGeom>
            <a:solidFill>
              <a:schemeClr val="folHlink"/>
            </a:solidFill>
            <a:ln w="9525" algn="ctr">
              <a:noFill/>
              <a:miter lim="800000"/>
              <a:headEnd/>
              <a:tailEnd/>
            </a:ln>
          </p:spPr>
          <p:txBody>
            <a:bodyPr wrap="none">
              <a:spAutoFit/>
            </a:bodyPr>
            <a:lstStyle/>
            <a:p>
              <a:pPr algn="ctr"/>
              <a:r>
                <a:rPr lang="it-IT" sz="2000" b="1">
                  <a:solidFill>
                    <a:srgbClr val="FFFF00"/>
                  </a:solidFill>
                </a:rPr>
                <a:t>Mobilizzazione</a:t>
              </a:r>
            </a:p>
            <a:p>
              <a:pPr algn="ctr"/>
              <a:r>
                <a:rPr lang="it-IT" sz="2000" b="1">
                  <a:solidFill>
                    <a:srgbClr val="FFFF00"/>
                  </a:solidFill>
                </a:rPr>
                <a:t>glucosio e</a:t>
              </a:r>
            </a:p>
            <a:p>
              <a:pPr algn="ctr"/>
              <a:r>
                <a:rPr lang="it-IT" sz="2000" b="1">
                  <a:solidFill>
                    <a:srgbClr val="FFFF00"/>
                  </a:solidFill>
                </a:rPr>
                <a:t>grassi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704850" y="171450"/>
            <a:ext cx="7772400" cy="1143000"/>
          </a:xfrm>
        </p:spPr>
        <p:txBody>
          <a:bodyPr/>
          <a:lstStyle/>
          <a:p>
            <a:pPr eaLnBrk="1" hangingPunct="1"/>
            <a:r>
              <a:rPr lang="it-IT" sz="2800" smtClean="0">
                <a:solidFill>
                  <a:srgbClr val="99FF33"/>
                </a:solidFill>
                <a:latin typeface="Comic Sans MS" pitchFamily="66" charset="0"/>
              </a:rPr>
              <a:t>Meccanismo attraverso cui la caffeina può incrementare la mobilizzazione dei grassi</a:t>
            </a:r>
          </a:p>
        </p:txBody>
      </p:sp>
      <p:pic>
        <p:nvPicPr>
          <p:cNvPr id="609283" name="Picture 3" descr="25"/>
          <p:cNvPicPr>
            <a:picLocks noChangeAspect="1" noChangeArrowheads="1"/>
          </p:cNvPicPr>
          <p:nvPr/>
        </p:nvPicPr>
        <p:blipFill>
          <a:blip r:embed="rId2" cstate="print"/>
          <a:srcRect l="8438" t="8438" r="8438" b="8438"/>
          <a:stretch>
            <a:fillRect/>
          </a:stretch>
        </p:blipFill>
        <p:spPr bwMode="auto">
          <a:xfrm>
            <a:off x="457200" y="1308100"/>
            <a:ext cx="8350250" cy="55689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09283"/>
                                        </p:tgtEl>
                                        <p:attrNameLst>
                                          <p:attrName>style.visibility</p:attrName>
                                        </p:attrNameLst>
                                      </p:cBhvr>
                                      <p:to>
                                        <p:strVal val="visible"/>
                                      </p:to>
                                    </p:set>
                                    <p:anim calcmode="lin" valueType="num">
                                      <p:cBhvr>
                                        <p:cTn id="7" dur="500" fill="hold"/>
                                        <p:tgtEl>
                                          <p:spTgt spid="609283"/>
                                        </p:tgtEl>
                                        <p:attrNameLst>
                                          <p:attrName>ppt_w</p:attrName>
                                        </p:attrNameLst>
                                      </p:cBhvr>
                                      <p:tavLst>
                                        <p:tav tm="0">
                                          <p:val>
                                            <p:fltVal val="0"/>
                                          </p:val>
                                        </p:tav>
                                        <p:tav tm="100000">
                                          <p:val>
                                            <p:strVal val="#ppt_w"/>
                                          </p:val>
                                        </p:tav>
                                      </p:tavLst>
                                    </p:anim>
                                    <p:anim calcmode="lin" valueType="num">
                                      <p:cBhvr>
                                        <p:cTn id="8" dur="500" fill="hold"/>
                                        <p:tgtEl>
                                          <p:spTgt spid="609283"/>
                                        </p:tgtEl>
                                        <p:attrNameLst>
                                          <p:attrName>ppt_h</p:attrName>
                                        </p:attrNameLst>
                                      </p:cBhvr>
                                      <p:tavLst>
                                        <p:tav tm="0">
                                          <p:val>
                                            <p:fltVal val="0"/>
                                          </p:val>
                                        </p:tav>
                                        <p:tav tm="100000">
                                          <p:val>
                                            <p:strVal val="#ppt_h"/>
                                          </p:val>
                                        </p:tav>
                                      </p:tavLst>
                                    </p:anim>
                                    <p:animEffect transition="in" filter="fade">
                                      <p:cBhvr>
                                        <p:cTn id="9" dur="500"/>
                                        <p:tgtEl>
                                          <p:spTgt spid="609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73100" y="368300"/>
            <a:ext cx="7772400" cy="838200"/>
          </a:xfrm>
        </p:spPr>
        <p:txBody>
          <a:bodyPr/>
          <a:lstStyle/>
          <a:p>
            <a:pPr eaLnBrk="1" hangingPunct="1"/>
            <a:r>
              <a:rPr lang="it-IT" smtClean="0">
                <a:solidFill>
                  <a:srgbClr val="66FF33"/>
                </a:solidFill>
                <a:latin typeface="Comic Sans MS" pitchFamily="66" charset="0"/>
              </a:rPr>
              <a:t>L’alcol vietato in alcuni sport ma l’abuso dannoso per tutti</a:t>
            </a:r>
          </a:p>
        </p:txBody>
      </p:sp>
      <p:sp>
        <p:nvSpPr>
          <p:cNvPr id="93187" name="Rectangle 3"/>
          <p:cNvSpPr>
            <a:spLocks noGrp="1" noChangeArrowheads="1"/>
          </p:cNvSpPr>
          <p:nvPr>
            <p:ph type="body" idx="1"/>
          </p:nvPr>
        </p:nvSpPr>
        <p:spPr>
          <a:xfrm>
            <a:off x="685800" y="1828800"/>
            <a:ext cx="7772400" cy="4795838"/>
          </a:xfrm>
        </p:spPr>
        <p:txBody>
          <a:bodyPr/>
          <a:lstStyle/>
          <a:p>
            <a:pPr eaLnBrk="1" hangingPunct="1"/>
            <a:r>
              <a:rPr lang="it-IT" sz="3600" smtClean="0">
                <a:solidFill>
                  <a:srgbClr val="FFFF00"/>
                </a:solidFill>
              </a:rPr>
              <a:t>Alcol</a:t>
            </a:r>
          </a:p>
          <a:p>
            <a:pPr lvl="1" eaLnBrk="1" hangingPunct="1"/>
            <a:r>
              <a:rPr lang="it-IT" sz="3200" smtClean="0"/>
              <a:t>Uso frequente</a:t>
            </a:r>
          </a:p>
          <a:p>
            <a:pPr lvl="1" eaLnBrk="1" hangingPunct="1"/>
            <a:r>
              <a:rPr lang="it-IT" sz="3200" smtClean="0"/>
              <a:t>In passato l’uso di liquori (es. brandy) come doping era una pratica diffusa</a:t>
            </a:r>
          </a:p>
          <a:p>
            <a:pPr lvl="1" eaLnBrk="1" hangingPunct="1"/>
            <a:r>
              <a:rPr lang="it-IT" sz="3200" smtClean="0"/>
              <a:t>Tradizionalmente uno degli sport dove è più frequente l’uso di alcol è il rugby</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73100" y="368300"/>
            <a:ext cx="7772400" cy="838200"/>
          </a:xfrm>
        </p:spPr>
        <p:txBody>
          <a:bodyPr/>
          <a:lstStyle/>
          <a:p>
            <a:pPr eaLnBrk="1" hangingPunct="1"/>
            <a:r>
              <a:rPr lang="it-IT" smtClean="0">
                <a:solidFill>
                  <a:srgbClr val="66FF33"/>
                </a:solidFill>
                <a:latin typeface="Comic Sans MS" pitchFamily="66" charset="0"/>
              </a:rPr>
              <a:t>L’alcol vietato in alcuni sport ma l’abuso dannoso per tutti</a:t>
            </a:r>
          </a:p>
        </p:txBody>
      </p:sp>
      <p:sp>
        <p:nvSpPr>
          <p:cNvPr id="633859" name="Rectangle 3"/>
          <p:cNvSpPr>
            <a:spLocks noGrp="1" noChangeArrowheads="1"/>
          </p:cNvSpPr>
          <p:nvPr>
            <p:ph type="body" idx="1"/>
          </p:nvPr>
        </p:nvSpPr>
        <p:spPr>
          <a:xfrm>
            <a:off x="685800" y="1828800"/>
            <a:ext cx="7772400" cy="4795838"/>
          </a:xfrm>
        </p:spPr>
        <p:txBody>
          <a:bodyPr/>
          <a:lstStyle/>
          <a:p>
            <a:pPr eaLnBrk="1" hangingPunct="1">
              <a:lnSpc>
                <a:spcPct val="80000"/>
              </a:lnSpc>
            </a:pPr>
            <a:r>
              <a:rPr lang="it-IT" sz="2400" smtClean="0">
                <a:solidFill>
                  <a:srgbClr val="FFFF00"/>
                </a:solidFill>
              </a:rPr>
              <a:t>Alcol</a:t>
            </a:r>
          </a:p>
          <a:p>
            <a:pPr lvl="1" eaLnBrk="1" hangingPunct="1">
              <a:lnSpc>
                <a:spcPct val="80000"/>
              </a:lnSpc>
            </a:pPr>
            <a:r>
              <a:rPr lang="it-IT" sz="2200" smtClean="0"/>
              <a:t>Impatto negativo sui tempi di reazione, sulla cordinazione occhio-mano e occhio-piede, sull’equilibrio, sulla contrazione muscolare  per diminuita produzione di ATP (l'alcol etilico influenza il metabolismo epatico dei glucidi inibendo il processo di sintesi del glucosio, il suo deposito sotto forma di glicogeno e attivando il processo di demolizione del glicogeno, in questo modo tende a esaurire le scorte glicidiche e ostacola la loro reintegrazione)</a:t>
            </a:r>
          </a:p>
          <a:p>
            <a:pPr lvl="1" eaLnBrk="1" hangingPunct="1">
              <a:lnSpc>
                <a:spcPct val="80000"/>
              </a:lnSpc>
            </a:pPr>
            <a:r>
              <a:rPr lang="it-IT" sz="2200" smtClean="0"/>
              <a:t>Squilibri ormonali (es. inibizione ipotalamica della produzione di GH)</a:t>
            </a:r>
          </a:p>
          <a:p>
            <a:pPr lvl="1" eaLnBrk="1" hangingPunct="1">
              <a:lnSpc>
                <a:spcPct val="80000"/>
              </a:lnSpc>
            </a:pPr>
            <a:r>
              <a:rPr lang="it-IT" sz="2200" smtClean="0"/>
              <a:t>Eccessiva produzione di calore e disidratazione</a:t>
            </a:r>
          </a:p>
          <a:p>
            <a:pPr lvl="1" eaLnBrk="1" hangingPunct="1">
              <a:lnSpc>
                <a:spcPct val="80000"/>
              </a:lnSpc>
            </a:pPr>
            <a:r>
              <a:rPr lang="it-IT" sz="2200" smtClean="0">
                <a:solidFill>
                  <a:srgbClr val="FFFF00"/>
                </a:solidFill>
              </a:rPr>
              <a:t>Reazioni avverse: effetti cardiovascolari e GI, deficit nutrizionali, patologie epatiche (cirrosi) e pancreatiche, osteoporosi (uso cronico), alterazioni SNC (atrofia cerebellare), dipendenza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33859">
                                            <p:txEl>
                                              <p:pRg st="0" end="0"/>
                                            </p:txEl>
                                          </p:spTgt>
                                        </p:tgtEl>
                                        <p:attrNameLst>
                                          <p:attrName>style.visibility</p:attrName>
                                        </p:attrNameLst>
                                      </p:cBhvr>
                                      <p:to>
                                        <p:strVal val="visible"/>
                                      </p:to>
                                    </p:set>
                                    <p:anim calcmode="lin" valueType="num">
                                      <p:cBhvr>
                                        <p:cTn id="7" dur="500" fill="hold"/>
                                        <p:tgtEl>
                                          <p:spTgt spid="6338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3385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3385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33859">
                                            <p:txEl>
                                              <p:pRg st="1" end="1"/>
                                            </p:txEl>
                                          </p:spTgt>
                                        </p:tgtEl>
                                        <p:attrNameLst>
                                          <p:attrName>style.visibility</p:attrName>
                                        </p:attrNameLst>
                                      </p:cBhvr>
                                      <p:to>
                                        <p:strVal val="visible"/>
                                      </p:to>
                                    </p:set>
                                    <p:anim calcmode="lin" valueType="num">
                                      <p:cBhvr>
                                        <p:cTn id="14" dur="500" fill="hold"/>
                                        <p:tgtEl>
                                          <p:spTgt spid="63385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3385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3385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33859">
                                            <p:txEl>
                                              <p:pRg st="2" end="2"/>
                                            </p:txEl>
                                          </p:spTgt>
                                        </p:tgtEl>
                                        <p:attrNameLst>
                                          <p:attrName>style.visibility</p:attrName>
                                        </p:attrNameLst>
                                      </p:cBhvr>
                                      <p:to>
                                        <p:strVal val="visible"/>
                                      </p:to>
                                    </p:set>
                                    <p:anim calcmode="lin" valueType="num">
                                      <p:cBhvr>
                                        <p:cTn id="21" dur="500" fill="hold"/>
                                        <p:tgtEl>
                                          <p:spTgt spid="63385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3385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63385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33859">
                                            <p:txEl>
                                              <p:pRg st="3" end="3"/>
                                            </p:txEl>
                                          </p:spTgt>
                                        </p:tgtEl>
                                        <p:attrNameLst>
                                          <p:attrName>style.visibility</p:attrName>
                                        </p:attrNameLst>
                                      </p:cBhvr>
                                      <p:to>
                                        <p:strVal val="visible"/>
                                      </p:to>
                                    </p:set>
                                    <p:anim calcmode="lin" valueType="num">
                                      <p:cBhvr>
                                        <p:cTn id="28" dur="500" fill="hold"/>
                                        <p:tgtEl>
                                          <p:spTgt spid="633859">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633859">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63385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633859">
                                            <p:txEl>
                                              <p:pRg st="4" end="4"/>
                                            </p:txEl>
                                          </p:spTgt>
                                        </p:tgtEl>
                                        <p:attrNameLst>
                                          <p:attrName>style.visibility</p:attrName>
                                        </p:attrNameLst>
                                      </p:cBhvr>
                                      <p:to>
                                        <p:strVal val="visible"/>
                                      </p:to>
                                    </p:set>
                                    <p:anim calcmode="lin" valueType="num">
                                      <p:cBhvr>
                                        <p:cTn id="35" dur="500" fill="hold"/>
                                        <p:tgtEl>
                                          <p:spTgt spid="633859">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633859">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6338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59" grpId="0" build="p" bldLvl="2"/>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omo"/>
          <p:cNvPicPr>
            <a:picLocks noChangeAspect="1" noChangeArrowheads="1"/>
          </p:cNvPicPr>
          <p:nvPr/>
        </p:nvPicPr>
        <p:blipFill>
          <a:blip r:embed="rId2" cstate="print"/>
          <a:srcRect/>
          <a:stretch>
            <a:fillRect/>
          </a:stretch>
        </p:blipFill>
        <p:spPr bwMode="auto">
          <a:xfrm>
            <a:off x="2971800" y="2286000"/>
            <a:ext cx="2790825" cy="4327525"/>
          </a:xfrm>
          <a:prstGeom prst="rect">
            <a:avLst/>
          </a:prstGeom>
          <a:noFill/>
          <a:ln w="9525">
            <a:noFill/>
            <a:miter lim="800000"/>
            <a:headEnd/>
            <a:tailEnd/>
          </a:ln>
        </p:spPr>
      </p:pic>
      <p:sp>
        <p:nvSpPr>
          <p:cNvPr id="95235" name="Rectangle 3"/>
          <p:cNvSpPr>
            <a:spLocks noChangeArrowheads="1"/>
          </p:cNvSpPr>
          <p:nvPr/>
        </p:nvSpPr>
        <p:spPr bwMode="auto">
          <a:xfrm>
            <a:off x="311150" y="2097088"/>
            <a:ext cx="2430463" cy="495300"/>
          </a:xfrm>
          <a:prstGeom prst="rect">
            <a:avLst/>
          </a:prstGeom>
          <a:solidFill>
            <a:srgbClr val="99CCFF"/>
          </a:solidFill>
          <a:ln w="38100">
            <a:solidFill>
              <a:srgbClr val="3366FF"/>
            </a:solidFill>
            <a:miter lim="800000"/>
            <a:headEnd/>
            <a:tailEnd/>
          </a:ln>
        </p:spPr>
        <p:txBody>
          <a:bodyPr anchor="ctr">
            <a:spAutoFit/>
          </a:bodyPr>
          <a:lstStyle/>
          <a:p>
            <a:pPr algn="ctr"/>
            <a:r>
              <a:rPr lang="it-IT" sz="1200" b="1">
                <a:solidFill>
                  <a:srgbClr val="000000"/>
                </a:solidFill>
                <a:latin typeface="Comic Sans MS" pitchFamily="66" charset="0"/>
              </a:rPr>
              <a:t>Riduzione ansia e tensione nervosa</a:t>
            </a:r>
          </a:p>
        </p:txBody>
      </p:sp>
      <p:sp>
        <p:nvSpPr>
          <p:cNvPr id="626692" name="Rectangle 4"/>
          <p:cNvSpPr>
            <a:spLocks noChangeArrowheads="1"/>
          </p:cNvSpPr>
          <p:nvPr/>
        </p:nvSpPr>
        <p:spPr bwMode="auto">
          <a:xfrm>
            <a:off x="298450" y="1363663"/>
            <a:ext cx="3219450" cy="374650"/>
          </a:xfrm>
          <a:prstGeom prst="rect">
            <a:avLst/>
          </a:prstGeom>
          <a:solidFill>
            <a:srgbClr val="99CCFF"/>
          </a:solidFill>
          <a:ln w="38100">
            <a:solidFill>
              <a:srgbClr val="3366FF"/>
            </a:solidFill>
            <a:miter lim="800000"/>
            <a:headEnd/>
            <a:tailEnd/>
          </a:ln>
          <a:effectLst/>
        </p:spPr>
        <p:txBody>
          <a:bodyPr wrap="none" anchor="ctr">
            <a:spAutoFit/>
          </a:bodyPr>
          <a:lstStyle/>
          <a:p>
            <a:pPr algn="ctr">
              <a:defRPr/>
            </a:pPr>
            <a:r>
              <a:rPr lang="it-IT" sz="1600" b="1">
                <a:solidFill>
                  <a:schemeClr val="bg2"/>
                </a:solidFill>
                <a:effectLst>
                  <a:outerShdw blurRad="38100" dist="38100" dir="2700000" algn="tl">
                    <a:srgbClr val="000000"/>
                  </a:outerShdw>
                </a:effectLst>
                <a:latin typeface="Comic Sans MS" pitchFamily="66" charset="0"/>
              </a:rPr>
              <a:t>EFFETTI DOSE DIPENDENTI</a:t>
            </a:r>
          </a:p>
        </p:txBody>
      </p:sp>
      <p:sp>
        <p:nvSpPr>
          <p:cNvPr id="626693" name="Rectangle 5"/>
          <p:cNvSpPr>
            <a:spLocks noChangeArrowheads="1"/>
          </p:cNvSpPr>
          <p:nvPr/>
        </p:nvSpPr>
        <p:spPr bwMode="auto">
          <a:xfrm>
            <a:off x="6045200" y="1320800"/>
            <a:ext cx="2813050" cy="374650"/>
          </a:xfrm>
          <a:prstGeom prst="rect">
            <a:avLst/>
          </a:prstGeom>
          <a:solidFill>
            <a:srgbClr val="FFCC99"/>
          </a:solidFill>
          <a:ln w="38100">
            <a:solidFill>
              <a:srgbClr val="FF0000"/>
            </a:solidFill>
            <a:miter lim="800000"/>
            <a:headEnd/>
            <a:tailEnd/>
          </a:ln>
          <a:effectLst/>
        </p:spPr>
        <p:txBody>
          <a:bodyPr wrap="none" anchor="ctr">
            <a:spAutoFit/>
          </a:bodyPr>
          <a:lstStyle/>
          <a:p>
            <a:pPr algn="ctr">
              <a:defRPr/>
            </a:pPr>
            <a:r>
              <a:rPr lang="it-IT" sz="1600" b="1">
                <a:solidFill>
                  <a:schemeClr val="bg2"/>
                </a:solidFill>
                <a:effectLst>
                  <a:outerShdw blurRad="38100" dist="38100" dir="2700000" algn="tl">
                    <a:srgbClr val="000000"/>
                  </a:outerShdw>
                </a:effectLst>
                <a:latin typeface="Comic Sans MS" pitchFamily="66" charset="0"/>
              </a:rPr>
              <a:t>EFFETTI INDESIDERATI</a:t>
            </a:r>
          </a:p>
        </p:txBody>
      </p:sp>
      <p:sp>
        <p:nvSpPr>
          <p:cNvPr id="626694" name="Text Box 6"/>
          <p:cNvSpPr txBox="1">
            <a:spLocks noChangeArrowheads="1"/>
          </p:cNvSpPr>
          <p:nvPr/>
        </p:nvSpPr>
        <p:spPr bwMode="auto">
          <a:xfrm>
            <a:off x="247650" y="3409950"/>
            <a:ext cx="2667000" cy="1963738"/>
          </a:xfrm>
          <a:prstGeom prst="rect">
            <a:avLst/>
          </a:prstGeom>
          <a:noFill/>
          <a:ln w="9525">
            <a:solidFill>
              <a:schemeClr val="tx1"/>
            </a:solidFill>
            <a:miter lim="800000"/>
            <a:headEnd/>
            <a:tailEnd/>
          </a:ln>
          <a:effectLst/>
        </p:spPr>
        <p:txBody>
          <a:bodyPr>
            <a:spAutoFit/>
          </a:bodyPr>
          <a:lstStyle/>
          <a:p>
            <a:pPr marL="100013" indent="-100013">
              <a:spcBef>
                <a:spcPct val="50000"/>
              </a:spcBef>
              <a:defRPr/>
            </a:pPr>
            <a:endParaRPr lang="it-IT" sz="1400" b="1">
              <a:effectLst>
                <a:outerShdw blurRad="38100" dist="38100" dir="2700000" algn="tl">
                  <a:srgbClr val="000000"/>
                </a:outerShdw>
              </a:effectLst>
              <a:latin typeface="Times New Roman" pitchFamily="18" charset="0"/>
            </a:endParaRPr>
          </a:p>
          <a:p>
            <a:pPr marL="100013" indent="-100013">
              <a:spcBef>
                <a:spcPct val="50000"/>
              </a:spcBef>
              <a:buFontTx/>
              <a:buChar char="•"/>
              <a:defRPr/>
            </a:pPr>
            <a:r>
              <a:rPr lang="it-IT" b="1">
                <a:effectLst>
                  <a:outerShdw blurRad="38100" dist="38100" dir="2700000" algn="tl">
                    <a:srgbClr val="000000"/>
                  </a:outerShdw>
                </a:effectLst>
                <a:latin typeface="Times New Roman" pitchFamily="18" charset="0"/>
              </a:rPr>
              <a:t>Assunto a piccole dosi riduce l’ansia e la tensione nervosa</a:t>
            </a:r>
          </a:p>
          <a:p>
            <a:pPr marL="100013" indent="-100013">
              <a:spcBef>
                <a:spcPct val="50000"/>
              </a:spcBef>
              <a:buFontTx/>
              <a:buChar char="•"/>
              <a:defRPr/>
            </a:pPr>
            <a:r>
              <a:rPr lang="it-IT" b="1">
                <a:effectLst>
                  <a:outerShdw blurRad="38100" dist="38100" dir="2700000" algn="tl">
                    <a:srgbClr val="000000"/>
                  </a:outerShdw>
                </a:effectLst>
                <a:latin typeface="Times New Roman" pitchFamily="18" charset="0"/>
              </a:rPr>
              <a:t>Aumento della sicurezza di sé</a:t>
            </a:r>
          </a:p>
        </p:txBody>
      </p:sp>
      <p:sp>
        <p:nvSpPr>
          <p:cNvPr id="626695" name="Text Box 7"/>
          <p:cNvSpPr txBox="1">
            <a:spLocks noChangeArrowheads="1"/>
          </p:cNvSpPr>
          <p:nvPr/>
        </p:nvSpPr>
        <p:spPr bwMode="auto">
          <a:xfrm>
            <a:off x="6019800" y="3429000"/>
            <a:ext cx="2819400" cy="2001838"/>
          </a:xfrm>
          <a:prstGeom prst="rect">
            <a:avLst/>
          </a:prstGeom>
          <a:noFill/>
          <a:ln w="9525">
            <a:solidFill>
              <a:schemeClr val="tx1"/>
            </a:solidFill>
            <a:miter lim="800000"/>
            <a:headEnd/>
            <a:tailEnd/>
          </a:ln>
          <a:effectLst/>
        </p:spPr>
        <p:txBody>
          <a:bodyPr>
            <a:spAutoFit/>
          </a:bodyPr>
          <a:lstStyle/>
          <a:p>
            <a:pPr marL="100013" indent="-100013">
              <a:lnSpc>
                <a:spcPct val="90000"/>
              </a:lnSpc>
              <a:spcBef>
                <a:spcPct val="50000"/>
              </a:spcBef>
              <a:buFontTx/>
              <a:buChar char="•"/>
              <a:defRPr/>
            </a:pPr>
            <a:r>
              <a:rPr lang="it-IT" b="1">
                <a:effectLst>
                  <a:outerShdw blurRad="38100" dist="38100" dir="2700000" algn="tl">
                    <a:srgbClr val="000000"/>
                  </a:outerShdw>
                </a:effectLst>
                <a:latin typeface="Times New Roman" pitchFamily="18" charset="0"/>
              </a:rPr>
              <a:t>Alte dosi e ripetute</a:t>
            </a:r>
          </a:p>
          <a:p>
            <a:pPr marL="100013" indent="-100013">
              <a:lnSpc>
                <a:spcPct val="90000"/>
              </a:lnSpc>
              <a:spcBef>
                <a:spcPct val="50000"/>
              </a:spcBef>
              <a:buFontTx/>
              <a:buChar char="•"/>
              <a:defRPr/>
            </a:pPr>
            <a:r>
              <a:rPr lang="it-IT" b="1">
                <a:effectLst>
                  <a:outerShdw blurRad="38100" dist="38100" dir="2700000" algn="tl">
                    <a:srgbClr val="000000"/>
                  </a:outerShdw>
                </a:effectLst>
                <a:latin typeface="Times New Roman" pitchFamily="18" charset="0"/>
              </a:rPr>
              <a:t>Depressione dell’attività del sistema nervoso</a:t>
            </a:r>
          </a:p>
          <a:p>
            <a:pPr marL="100013" indent="-100013">
              <a:lnSpc>
                <a:spcPct val="90000"/>
              </a:lnSpc>
              <a:spcBef>
                <a:spcPct val="50000"/>
              </a:spcBef>
              <a:buFontTx/>
              <a:buChar char="•"/>
              <a:defRPr/>
            </a:pPr>
            <a:r>
              <a:rPr lang="it-IT" b="1">
                <a:effectLst>
                  <a:outerShdw blurRad="38100" dist="38100" dir="2700000" algn="tl">
                    <a:srgbClr val="000000"/>
                  </a:outerShdw>
                </a:effectLst>
                <a:latin typeface="Times New Roman" pitchFamily="18" charset="0"/>
              </a:rPr>
              <a:t>Alterazione della coordinazione</a:t>
            </a:r>
          </a:p>
          <a:p>
            <a:pPr marL="100013" indent="-100013">
              <a:lnSpc>
                <a:spcPct val="90000"/>
              </a:lnSpc>
              <a:spcBef>
                <a:spcPct val="50000"/>
              </a:spcBef>
              <a:buFontTx/>
              <a:buChar char="•"/>
              <a:defRPr/>
            </a:pPr>
            <a:r>
              <a:rPr lang="it-IT" b="1">
                <a:effectLst>
                  <a:outerShdw blurRad="38100" dist="38100" dir="2700000" algn="tl">
                    <a:srgbClr val="000000"/>
                  </a:outerShdw>
                </a:effectLst>
                <a:latin typeface="Times New Roman" pitchFamily="18" charset="0"/>
              </a:rPr>
              <a:t>Danni epatici</a:t>
            </a:r>
          </a:p>
        </p:txBody>
      </p:sp>
      <p:sp>
        <p:nvSpPr>
          <p:cNvPr id="95240" name="Rectangle 8"/>
          <p:cNvSpPr>
            <a:spLocks noChangeArrowheads="1"/>
          </p:cNvSpPr>
          <p:nvPr/>
        </p:nvSpPr>
        <p:spPr bwMode="auto">
          <a:xfrm>
            <a:off x="5943600" y="1981200"/>
            <a:ext cx="2960688" cy="525463"/>
          </a:xfrm>
          <a:prstGeom prst="rect">
            <a:avLst/>
          </a:prstGeom>
          <a:solidFill>
            <a:srgbClr val="FFCC99"/>
          </a:solidFill>
          <a:ln w="38100">
            <a:solidFill>
              <a:srgbClr val="FF0000"/>
            </a:solidFill>
            <a:miter lim="800000"/>
            <a:headEnd/>
            <a:tailEnd/>
          </a:ln>
        </p:spPr>
        <p:txBody>
          <a:bodyPr wrap="none" anchor="ctr">
            <a:spAutoFit/>
          </a:bodyPr>
          <a:lstStyle/>
          <a:p>
            <a:pPr algn="ctr"/>
            <a:r>
              <a:rPr lang="it-IT" sz="1200" b="1">
                <a:solidFill>
                  <a:srgbClr val="000000"/>
                </a:solidFill>
                <a:latin typeface="Comic Sans MS" pitchFamily="66" charset="0"/>
              </a:rPr>
              <a:t>Depressione</a:t>
            </a:r>
          </a:p>
          <a:p>
            <a:pPr algn="ctr"/>
            <a:r>
              <a:rPr lang="it-IT" sz="1200" b="1">
                <a:solidFill>
                  <a:srgbClr val="000000"/>
                </a:solidFill>
                <a:latin typeface="Comic Sans MS" pitchFamily="66" charset="0"/>
              </a:rPr>
              <a:t>Attività riflesse </a:t>
            </a:r>
            <a:r>
              <a:rPr lang="it-IT" sz="1400" b="1">
                <a:solidFill>
                  <a:srgbClr val="000000"/>
                </a:solidFill>
                <a:latin typeface="Comic Sans MS" pitchFamily="66" charset="0"/>
              </a:rPr>
              <a:t>già a piccole dosi</a:t>
            </a:r>
          </a:p>
        </p:txBody>
      </p:sp>
      <p:sp>
        <p:nvSpPr>
          <p:cNvPr id="95241" name="Rectangle 9"/>
          <p:cNvSpPr>
            <a:spLocks noChangeArrowheads="1"/>
          </p:cNvSpPr>
          <p:nvPr/>
        </p:nvSpPr>
        <p:spPr bwMode="auto">
          <a:xfrm>
            <a:off x="673100" y="254000"/>
            <a:ext cx="7772400" cy="838200"/>
          </a:xfrm>
          <a:prstGeom prst="rect">
            <a:avLst/>
          </a:prstGeom>
          <a:noFill/>
          <a:ln w="9525">
            <a:noFill/>
            <a:miter lim="800000"/>
            <a:headEnd/>
            <a:tailEnd/>
          </a:ln>
        </p:spPr>
        <p:txBody>
          <a:bodyPr anchor="ctr"/>
          <a:lstStyle/>
          <a:p>
            <a:pPr algn="ctr"/>
            <a:r>
              <a:rPr lang="it-IT" sz="3200">
                <a:solidFill>
                  <a:srgbClr val="66FF33"/>
                </a:solidFill>
                <a:latin typeface="Comic Sans MS" pitchFamily="66" charset="0"/>
              </a:rPr>
              <a:t>L’alcol vietato in alcuni sport ma l’abuso dannoso per tutti</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685800" y="971550"/>
            <a:ext cx="7848600" cy="5886450"/>
          </a:xfrm>
          <a:prstGeom prst="rect">
            <a:avLst/>
          </a:prstGeom>
          <a:noFill/>
          <a:ln w="9525">
            <a:noFill/>
            <a:miter lim="800000"/>
            <a:headEnd/>
            <a:tailEnd/>
          </a:ln>
        </p:spPr>
      </p:pic>
      <p:sp>
        <p:nvSpPr>
          <p:cNvPr id="28675" name="Rectangle 3"/>
          <p:cNvSpPr>
            <a:spLocks noChangeArrowheads="1"/>
          </p:cNvSpPr>
          <p:nvPr/>
        </p:nvSpPr>
        <p:spPr bwMode="auto">
          <a:xfrm>
            <a:off x="685800" y="0"/>
            <a:ext cx="7772400" cy="1143000"/>
          </a:xfrm>
          <a:prstGeom prst="rect">
            <a:avLst/>
          </a:prstGeom>
          <a:noFill/>
          <a:ln w="9525">
            <a:noFill/>
            <a:miter lim="800000"/>
            <a:headEnd/>
            <a:tailEnd/>
          </a:ln>
        </p:spPr>
        <p:txBody>
          <a:bodyPr anchor="ctr"/>
          <a:lstStyle/>
          <a:p>
            <a:pPr algn="ctr"/>
            <a:r>
              <a:rPr lang="it-IT" sz="3200">
                <a:solidFill>
                  <a:schemeClr val="bg1"/>
                </a:solidFill>
              </a:rPr>
              <a:t>Stimolazione delle ‘vie del piacere’</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2268538" y="188913"/>
            <a:ext cx="5292725" cy="701675"/>
          </a:xfrm>
          <a:prstGeom prst="rect">
            <a:avLst/>
          </a:prstGeom>
          <a:noFill/>
          <a:ln w="9525">
            <a:noFill/>
            <a:miter lim="800000"/>
            <a:headEnd/>
            <a:tailEnd/>
          </a:ln>
        </p:spPr>
        <p:txBody>
          <a:bodyPr>
            <a:spAutoFit/>
          </a:bodyPr>
          <a:lstStyle/>
          <a:p>
            <a:pPr algn="ctr"/>
            <a:r>
              <a:rPr lang="it-IT" sz="4000">
                <a:solidFill>
                  <a:srgbClr val="008000"/>
                </a:solidFill>
              </a:rPr>
              <a:t>Alcool</a:t>
            </a:r>
          </a:p>
        </p:txBody>
      </p:sp>
      <p:sp>
        <p:nvSpPr>
          <p:cNvPr id="96259" name="Text Box 3"/>
          <p:cNvSpPr txBox="1">
            <a:spLocks noChangeArrowheads="1"/>
          </p:cNvSpPr>
          <p:nvPr/>
        </p:nvSpPr>
        <p:spPr bwMode="auto">
          <a:xfrm>
            <a:off x="539750" y="1412875"/>
            <a:ext cx="184150" cy="366713"/>
          </a:xfrm>
          <a:prstGeom prst="rect">
            <a:avLst/>
          </a:prstGeom>
          <a:noFill/>
          <a:ln w="9525">
            <a:noFill/>
            <a:miter lim="800000"/>
            <a:headEnd/>
            <a:tailEnd/>
          </a:ln>
        </p:spPr>
        <p:txBody>
          <a:bodyPr wrap="none">
            <a:spAutoFit/>
          </a:bodyPr>
          <a:lstStyle/>
          <a:p>
            <a:endParaRPr lang="it-IT"/>
          </a:p>
        </p:txBody>
      </p:sp>
      <p:sp>
        <p:nvSpPr>
          <p:cNvPr id="627716" name="Text Box 4"/>
          <p:cNvSpPr txBox="1">
            <a:spLocks noChangeArrowheads="1"/>
          </p:cNvSpPr>
          <p:nvPr/>
        </p:nvSpPr>
        <p:spPr bwMode="auto">
          <a:xfrm>
            <a:off x="250825" y="1196975"/>
            <a:ext cx="8893175" cy="946150"/>
          </a:xfrm>
          <a:prstGeom prst="rect">
            <a:avLst/>
          </a:prstGeom>
          <a:noFill/>
          <a:ln w="9525">
            <a:noFill/>
            <a:miter lim="800000"/>
            <a:headEnd/>
            <a:tailEnd/>
          </a:ln>
        </p:spPr>
        <p:txBody>
          <a:bodyPr>
            <a:spAutoFit/>
          </a:bodyPr>
          <a:lstStyle/>
          <a:p>
            <a:pPr marL="361950" indent="-361950">
              <a:buFont typeface="Wingdings" pitchFamily="2" charset="2"/>
              <a:buChar char="§"/>
            </a:pPr>
            <a:r>
              <a:rPr lang="it-IT" sz="2800"/>
              <a:t>L’ingrediente tossico è l’alcool etilico (incolore e insapore quando è puro). Si misura in grammi.</a:t>
            </a:r>
          </a:p>
        </p:txBody>
      </p:sp>
      <p:sp>
        <p:nvSpPr>
          <p:cNvPr id="627717" name="Text Box 5"/>
          <p:cNvSpPr txBox="1">
            <a:spLocks noChangeArrowheads="1"/>
          </p:cNvSpPr>
          <p:nvPr/>
        </p:nvSpPr>
        <p:spPr bwMode="auto">
          <a:xfrm>
            <a:off x="250825" y="2276475"/>
            <a:ext cx="8713788" cy="2744788"/>
          </a:xfrm>
          <a:prstGeom prst="rect">
            <a:avLst/>
          </a:prstGeom>
          <a:noFill/>
          <a:ln w="9525">
            <a:noFill/>
            <a:miter lim="800000"/>
            <a:headEnd/>
            <a:tailEnd/>
          </a:ln>
        </p:spPr>
        <p:txBody>
          <a:bodyPr>
            <a:spAutoFit/>
          </a:bodyPr>
          <a:lstStyle/>
          <a:p>
            <a:pPr marL="361950" indent="-361950">
              <a:lnSpc>
                <a:spcPct val="110000"/>
              </a:lnSpc>
              <a:buFont typeface="Wingdings" pitchFamily="2" charset="2"/>
              <a:buChar char="§"/>
            </a:pPr>
            <a:r>
              <a:rPr lang="it-IT" sz="2800"/>
              <a:t>10 grammi di alcool (1 unità) corrispondono a:</a:t>
            </a:r>
          </a:p>
          <a:p>
            <a:pPr marL="804863" lvl="1" indent="-263525">
              <a:lnSpc>
                <a:spcPct val="110000"/>
              </a:lnSpc>
              <a:buFont typeface="Wingdings" pitchFamily="2" charset="2"/>
              <a:buChar char="§"/>
            </a:pPr>
            <a:r>
              <a:rPr lang="it-IT" sz="2600"/>
              <a:t>Una birra piccola (circa 300 ml) (alc. vol. 4-6%)</a:t>
            </a:r>
          </a:p>
          <a:p>
            <a:pPr marL="804863" lvl="1" indent="-263525">
              <a:lnSpc>
                <a:spcPct val="110000"/>
              </a:lnSpc>
              <a:buFont typeface="Wingdings" pitchFamily="2" charset="2"/>
              <a:buChar char="§"/>
            </a:pPr>
            <a:r>
              <a:rPr lang="it-IT" sz="2600"/>
              <a:t>Un bicchiere (piccolo) di vino (100 ml) </a:t>
            </a:r>
            <a:br>
              <a:rPr lang="it-IT" sz="2600"/>
            </a:br>
            <a:r>
              <a:rPr lang="it-IT" sz="2600"/>
              <a:t>(alc. vol. 10-14%)</a:t>
            </a:r>
          </a:p>
          <a:p>
            <a:pPr marL="804863" lvl="1" indent="-263525">
              <a:lnSpc>
                <a:spcPct val="110000"/>
              </a:lnSpc>
              <a:buFont typeface="Wingdings" pitchFamily="2" charset="2"/>
              <a:buChar char="§"/>
            </a:pPr>
            <a:r>
              <a:rPr lang="it-IT" sz="2600"/>
              <a:t>Un bicchierino di superalcolici (30 ml) (vodka, rum, whisky, grappa, amari ecc.) (alc. vol. 37-43%)</a:t>
            </a:r>
          </a:p>
        </p:txBody>
      </p:sp>
      <p:pic>
        <p:nvPicPr>
          <p:cNvPr id="96262" name="Picture 6" descr="j0078815[1]"/>
          <p:cNvPicPr>
            <a:picLocks noChangeAspect="1" noChangeArrowheads="1"/>
          </p:cNvPicPr>
          <p:nvPr/>
        </p:nvPicPr>
        <p:blipFill>
          <a:blip r:embed="rId2" cstate="print"/>
          <a:srcRect/>
          <a:stretch>
            <a:fillRect/>
          </a:stretch>
        </p:blipFill>
        <p:spPr bwMode="auto">
          <a:xfrm>
            <a:off x="0" y="82550"/>
            <a:ext cx="2051050" cy="1185863"/>
          </a:xfrm>
          <a:prstGeom prst="rect">
            <a:avLst/>
          </a:prstGeom>
          <a:noFill/>
          <a:ln w="9525">
            <a:noFill/>
            <a:miter lim="800000"/>
            <a:headEnd/>
            <a:tailEnd/>
          </a:ln>
        </p:spPr>
      </p:pic>
      <p:sp>
        <p:nvSpPr>
          <p:cNvPr id="627719" name="Text Box 7"/>
          <p:cNvSpPr txBox="1">
            <a:spLocks noChangeArrowheads="1"/>
          </p:cNvSpPr>
          <p:nvPr/>
        </p:nvSpPr>
        <p:spPr bwMode="auto">
          <a:xfrm>
            <a:off x="179388" y="5084763"/>
            <a:ext cx="8785225" cy="1373187"/>
          </a:xfrm>
          <a:prstGeom prst="rect">
            <a:avLst/>
          </a:prstGeom>
          <a:noFill/>
          <a:ln w="9525">
            <a:noFill/>
            <a:miter lim="800000"/>
            <a:headEnd/>
            <a:tailEnd/>
          </a:ln>
        </p:spPr>
        <p:txBody>
          <a:bodyPr>
            <a:spAutoFit/>
          </a:bodyPr>
          <a:lstStyle/>
          <a:p>
            <a:pPr algn="ctr">
              <a:buFont typeface="Wingdings" pitchFamily="2" charset="2"/>
              <a:buNone/>
            </a:pPr>
            <a:r>
              <a:rPr lang="it-IT" sz="2800">
                <a:solidFill>
                  <a:srgbClr val="FF0000"/>
                </a:solidFill>
              </a:rPr>
              <a:t>Un consumo medio prevede non più di 4-5 unità al giorno (in media) comunque non più di 6-7 nello stesso giorno (due-tre in meno per le donne)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27716"/>
                                        </p:tgtEl>
                                        <p:attrNameLst>
                                          <p:attrName>style.visibility</p:attrName>
                                        </p:attrNameLst>
                                      </p:cBhvr>
                                      <p:to>
                                        <p:strVal val="visible"/>
                                      </p:to>
                                    </p:set>
                                    <p:animEffect transition="in" filter="slide(fromBottom)">
                                      <p:cBhvr>
                                        <p:cTn id="7" dur="500"/>
                                        <p:tgtEl>
                                          <p:spTgt spid="6277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27717">
                                            <p:txEl>
                                              <p:pRg st="0" end="0"/>
                                            </p:txEl>
                                          </p:spTgt>
                                        </p:tgtEl>
                                        <p:attrNameLst>
                                          <p:attrName>style.visibility</p:attrName>
                                        </p:attrNameLst>
                                      </p:cBhvr>
                                      <p:to>
                                        <p:strVal val="visible"/>
                                      </p:to>
                                    </p:set>
                                    <p:anim calcmode="lin" valueType="num">
                                      <p:cBhvr additive="base">
                                        <p:cTn id="12" dur="500" fill="hold"/>
                                        <p:tgtEl>
                                          <p:spTgt spid="62771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277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27717">
                                            <p:txEl>
                                              <p:pRg st="1" end="1"/>
                                            </p:txEl>
                                          </p:spTgt>
                                        </p:tgtEl>
                                        <p:attrNameLst>
                                          <p:attrName>style.visibility</p:attrName>
                                        </p:attrNameLst>
                                      </p:cBhvr>
                                      <p:to>
                                        <p:strVal val="visible"/>
                                      </p:to>
                                    </p:set>
                                    <p:anim calcmode="lin" valueType="num">
                                      <p:cBhvr additive="base">
                                        <p:cTn id="18" dur="500" fill="hold"/>
                                        <p:tgtEl>
                                          <p:spTgt spid="627717">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277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27717">
                                            <p:txEl>
                                              <p:pRg st="2" end="2"/>
                                            </p:txEl>
                                          </p:spTgt>
                                        </p:tgtEl>
                                        <p:attrNameLst>
                                          <p:attrName>style.visibility</p:attrName>
                                        </p:attrNameLst>
                                      </p:cBhvr>
                                      <p:to>
                                        <p:strVal val="visible"/>
                                      </p:to>
                                    </p:set>
                                    <p:anim calcmode="lin" valueType="num">
                                      <p:cBhvr additive="base">
                                        <p:cTn id="24" dur="500" fill="hold"/>
                                        <p:tgtEl>
                                          <p:spTgt spid="627717">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277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27717">
                                            <p:txEl>
                                              <p:pRg st="3" end="3"/>
                                            </p:txEl>
                                          </p:spTgt>
                                        </p:tgtEl>
                                        <p:attrNameLst>
                                          <p:attrName>style.visibility</p:attrName>
                                        </p:attrNameLst>
                                      </p:cBhvr>
                                      <p:to>
                                        <p:strVal val="visible"/>
                                      </p:to>
                                    </p:set>
                                    <p:anim calcmode="lin" valueType="num">
                                      <p:cBhvr additive="base">
                                        <p:cTn id="30" dur="500" fill="hold"/>
                                        <p:tgtEl>
                                          <p:spTgt spid="627717">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2771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627719"/>
                                        </p:tgtEl>
                                        <p:attrNameLst>
                                          <p:attrName>style.visibility</p:attrName>
                                        </p:attrNameLst>
                                      </p:cBhvr>
                                      <p:to>
                                        <p:strVal val="visible"/>
                                      </p:to>
                                    </p:set>
                                    <p:animEffect transition="in" filter="slide(fromBottom)">
                                      <p:cBhvr>
                                        <p:cTn id="36" dur="500"/>
                                        <p:tgtEl>
                                          <p:spTgt spid="627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6" grpId="0"/>
      <p:bldP spid="627717" grpId="0" build="p" bldLvl="2"/>
      <p:bldP spid="627719"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alcomri"/>
          <p:cNvPicPr>
            <a:picLocks noChangeAspect="1" noChangeArrowheads="1"/>
          </p:cNvPicPr>
          <p:nvPr/>
        </p:nvPicPr>
        <p:blipFill>
          <a:blip r:embed="rId2" cstate="print"/>
          <a:srcRect/>
          <a:stretch>
            <a:fillRect/>
          </a:stretch>
        </p:blipFill>
        <p:spPr bwMode="auto">
          <a:xfrm>
            <a:off x="179388" y="1196975"/>
            <a:ext cx="8640762" cy="4816475"/>
          </a:xfrm>
          <a:prstGeom prst="rect">
            <a:avLst/>
          </a:prstGeom>
          <a:noFill/>
          <a:ln w="9525">
            <a:solidFill>
              <a:schemeClr val="tx1"/>
            </a:solidFill>
            <a:miter lim="800000"/>
            <a:headEnd/>
            <a:tailEnd/>
          </a:ln>
        </p:spPr>
      </p:pic>
      <p:sp>
        <p:nvSpPr>
          <p:cNvPr id="538627" name="Text Box 3"/>
          <p:cNvSpPr txBox="1">
            <a:spLocks noGrp="1" noChangeArrowheads="1"/>
          </p:cNvSpPr>
          <p:nvPr>
            <p:ph type="title"/>
          </p:nvPr>
        </p:nvSpPr>
        <p:spPr>
          <a:xfrm>
            <a:off x="468313" y="0"/>
            <a:ext cx="8229600" cy="1143000"/>
          </a:xfrm>
        </p:spPr>
        <p:txBody>
          <a:bodyPr/>
          <a:lstStyle/>
          <a:p>
            <a:pPr eaLnBrk="1" hangingPunct="1">
              <a:defRPr/>
            </a:pPr>
            <a:r>
              <a:rPr lang="en-US" b="1" smtClean="0">
                <a:effectLst>
                  <a:outerShdw blurRad="38100" dist="38100" dir="2700000" algn="tl">
                    <a:srgbClr val="FFFFFF"/>
                  </a:outerShdw>
                </a:effectLst>
              </a:rPr>
              <a:t>Dopo la droga: alcol</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385026" name="Picture 2"/>
          <p:cNvPicPr>
            <a:picLocks noChangeAspect="1" noChangeArrowheads="1"/>
          </p:cNvPicPr>
          <p:nvPr/>
        </p:nvPicPr>
        <p:blipFill>
          <a:blip r:embed="rId3" cstate="print"/>
          <a:srcRect/>
          <a:stretch>
            <a:fillRect/>
          </a:stretch>
        </p:blipFill>
        <p:spPr bwMode="auto">
          <a:xfrm>
            <a:off x="838200" y="1085850"/>
            <a:ext cx="7696200" cy="5772150"/>
          </a:xfrm>
          <a:prstGeom prst="rect">
            <a:avLst/>
          </a:prstGeom>
          <a:noFill/>
          <a:ln w="9525">
            <a:noFill/>
            <a:miter lim="800000"/>
            <a:headEnd/>
            <a:tailEnd/>
          </a:ln>
        </p:spPr>
      </p:pic>
      <p:sp>
        <p:nvSpPr>
          <p:cNvPr id="29699" name="Rectangle 3"/>
          <p:cNvSpPr>
            <a:spLocks noChangeArrowheads="1"/>
          </p:cNvSpPr>
          <p:nvPr/>
        </p:nvSpPr>
        <p:spPr bwMode="auto">
          <a:xfrm>
            <a:off x="685800" y="0"/>
            <a:ext cx="7772400" cy="1143000"/>
          </a:xfrm>
          <a:prstGeom prst="rect">
            <a:avLst/>
          </a:prstGeom>
          <a:noFill/>
          <a:ln w="9525">
            <a:noFill/>
            <a:miter lim="800000"/>
            <a:headEnd/>
            <a:tailEnd/>
          </a:ln>
        </p:spPr>
        <p:txBody>
          <a:bodyPr anchor="ctr"/>
          <a:lstStyle/>
          <a:p>
            <a:pPr algn="ctr"/>
            <a:r>
              <a:rPr lang="it-IT" sz="3200">
                <a:solidFill>
                  <a:schemeClr val="bg1"/>
                </a:solidFill>
              </a:rPr>
              <a:t>Legame specifico nel cervello:</a:t>
            </a:r>
          </a:p>
          <a:p>
            <a:pPr algn="ctr"/>
            <a:r>
              <a:rPr lang="it-IT" sz="3200">
                <a:solidFill>
                  <a:schemeClr val="bg1"/>
                </a:solidFill>
              </a:rPr>
              <a:t>cocaina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85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0"/>
            <a:ext cx="9144000" cy="6858000"/>
          </a:xfrm>
          <a:prstGeom prst="rect">
            <a:avLst/>
          </a:prstGeom>
        </p:spPr>
      </p:pic>
      <p:sp>
        <p:nvSpPr>
          <p:cNvPr id="3" name="Freccia a destra 2"/>
          <p:cNvSpPr/>
          <p:nvPr/>
        </p:nvSpPr>
        <p:spPr>
          <a:xfrm rot="10800000">
            <a:off x="6948264" y="3501008"/>
            <a:ext cx="1080120"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a:stretch>
            <a:fillRect/>
          </a:stretch>
        </p:blipFill>
        <p:spPr bwMode="auto">
          <a:xfrm>
            <a:off x="838200" y="1028700"/>
            <a:ext cx="7772400" cy="5829300"/>
          </a:xfrm>
          <a:prstGeom prst="rect">
            <a:avLst/>
          </a:prstGeom>
          <a:noFill/>
          <a:ln w="9525">
            <a:noFill/>
            <a:miter lim="800000"/>
            <a:headEnd/>
            <a:tailEnd/>
          </a:ln>
        </p:spPr>
      </p:pic>
      <p:sp>
        <p:nvSpPr>
          <p:cNvPr id="30723" name="Rectangle 4"/>
          <p:cNvSpPr>
            <a:spLocks noChangeArrowheads="1"/>
          </p:cNvSpPr>
          <p:nvPr/>
        </p:nvSpPr>
        <p:spPr bwMode="auto">
          <a:xfrm>
            <a:off x="685800" y="0"/>
            <a:ext cx="7772400" cy="1143000"/>
          </a:xfrm>
          <a:prstGeom prst="rect">
            <a:avLst/>
          </a:prstGeom>
          <a:noFill/>
          <a:ln w="9525">
            <a:noFill/>
            <a:miter lim="800000"/>
            <a:headEnd/>
            <a:tailEnd/>
          </a:ln>
        </p:spPr>
        <p:txBody>
          <a:bodyPr anchor="ctr"/>
          <a:lstStyle/>
          <a:p>
            <a:pPr algn="ctr"/>
            <a:r>
              <a:rPr lang="it-IT" sz="3200">
                <a:solidFill>
                  <a:schemeClr val="bg1"/>
                </a:solidFill>
              </a:rPr>
              <a:t>Legame specifico nel cervello:</a:t>
            </a:r>
          </a:p>
          <a:p>
            <a:pPr algn="ctr"/>
            <a:r>
              <a:rPr lang="it-IT" sz="3200">
                <a:solidFill>
                  <a:schemeClr val="bg1"/>
                </a:solidFill>
              </a:rPr>
              <a:t>oppiacei</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914400" y="1257300"/>
            <a:ext cx="7467600" cy="5600700"/>
          </a:xfrm>
          <a:prstGeom prst="rect">
            <a:avLst/>
          </a:prstGeom>
          <a:noFill/>
          <a:ln w="9525">
            <a:noFill/>
            <a:miter lim="800000"/>
            <a:headEnd/>
            <a:tailEnd/>
          </a:ln>
        </p:spPr>
      </p:pic>
      <p:sp>
        <p:nvSpPr>
          <p:cNvPr id="31747" name="Rectangle 4"/>
          <p:cNvSpPr>
            <a:spLocks noChangeArrowheads="1"/>
          </p:cNvSpPr>
          <p:nvPr/>
        </p:nvSpPr>
        <p:spPr bwMode="auto">
          <a:xfrm>
            <a:off x="685800" y="0"/>
            <a:ext cx="7772400" cy="1143000"/>
          </a:xfrm>
          <a:prstGeom prst="rect">
            <a:avLst/>
          </a:prstGeom>
          <a:noFill/>
          <a:ln w="9525">
            <a:noFill/>
            <a:miter lim="800000"/>
            <a:headEnd/>
            <a:tailEnd/>
          </a:ln>
        </p:spPr>
        <p:txBody>
          <a:bodyPr anchor="ctr"/>
          <a:lstStyle/>
          <a:p>
            <a:pPr algn="ctr"/>
            <a:r>
              <a:rPr lang="it-IT" sz="3200">
                <a:solidFill>
                  <a:schemeClr val="bg1"/>
                </a:solidFill>
              </a:rPr>
              <a:t>Legame specifico nel cervello:</a:t>
            </a:r>
          </a:p>
          <a:p>
            <a:pPr algn="ctr"/>
            <a:r>
              <a:rPr lang="it-IT" sz="3200">
                <a:solidFill>
                  <a:schemeClr val="bg1"/>
                </a:solidFill>
              </a:rPr>
              <a:t>cannabinoidi</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descr="Risultati immagini per vareniclina"/>
          <p:cNvPicPr>
            <a:picLocks noChangeAspect="1" noChangeArrowheads="1"/>
          </p:cNvPicPr>
          <p:nvPr/>
        </p:nvPicPr>
        <p:blipFill>
          <a:blip r:embed="rId2" cstate="print"/>
          <a:srcRect/>
          <a:stretch>
            <a:fillRect/>
          </a:stretch>
        </p:blipFill>
        <p:spPr bwMode="auto">
          <a:xfrm>
            <a:off x="611560" y="980728"/>
            <a:ext cx="7712264" cy="457425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342900"/>
            <a:ext cx="7772400" cy="1143000"/>
          </a:xfrm>
          <a:noFill/>
        </p:spPr>
        <p:txBody>
          <a:bodyPr lIns="92075" tIns="46038" rIns="92075" bIns="46038"/>
          <a:lstStyle/>
          <a:p>
            <a:pPr eaLnBrk="1" hangingPunct="1"/>
            <a:r>
              <a:rPr lang="en-GB" sz="4800" b="1" smtClean="0">
                <a:solidFill>
                  <a:srgbClr val="FFFF00"/>
                </a:solidFill>
              </a:rPr>
              <a:t>La biologia della tossicodipendenza</a:t>
            </a:r>
          </a:p>
        </p:txBody>
      </p:sp>
      <p:sp>
        <p:nvSpPr>
          <p:cNvPr id="32771" name="Rectangle 3"/>
          <p:cNvSpPr>
            <a:spLocks noGrp="1" noChangeArrowheads="1"/>
          </p:cNvSpPr>
          <p:nvPr>
            <p:ph type="body" idx="1"/>
          </p:nvPr>
        </p:nvSpPr>
        <p:spPr>
          <a:xfrm>
            <a:off x="755650" y="2420938"/>
            <a:ext cx="7750175" cy="3581400"/>
          </a:xfrm>
          <a:solidFill>
            <a:srgbClr val="000066"/>
          </a:solidFill>
        </p:spPr>
        <p:txBody>
          <a:bodyPr lIns="92075" tIns="46038" rIns="92075" bIns="46038"/>
          <a:lstStyle/>
          <a:p>
            <a:pPr marL="609600" indent="-609600" algn="ctr" eaLnBrk="1" hangingPunct="1">
              <a:buFontTx/>
              <a:buNone/>
            </a:pPr>
            <a:endParaRPr lang="en-GB" sz="3600" b="1" smtClean="0">
              <a:solidFill>
                <a:srgbClr val="FFFF00"/>
              </a:solidFill>
            </a:endParaRPr>
          </a:p>
          <a:p>
            <a:pPr marL="609600" indent="-609600" algn="ctr" eaLnBrk="1" hangingPunct="1">
              <a:buFontTx/>
              <a:buNone/>
            </a:pPr>
            <a:endParaRPr lang="en-GB" sz="3600" b="1" smtClean="0">
              <a:solidFill>
                <a:srgbClr val="FFFF00"/>
              </a:solidFill>
            </a:endParaRPr>
          </a:p>
          <a:p>
            <a:pPr marL="609600" indent="-609600" algn="ctr" eaLnBrk="1" hangingPunct="1">
              <a:buFontTx/>
              <a:buNone/>
            </a:pPr>
            <a:r>
              <a:rPr lang="en-GB" sz="3600" b="1" smtClean="0">
                <a:solidFill>
                  <a:srgbClr val="FFFF00"/>
                </a:solidFill>
              </a:rPr>
              <a:t>Come agiscono sul cervello?</a:t>
            </a:r>
            <a:endParaRPr lang="en-GB" sz="3600" smtClean="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4" name="Picture 2"/>
          <p:cNvPicPr>
            <a:picLocks noChangeAspect="1" noChangeArrowheads="1"/>
          </p:cNvPicPr>
          <p:nvPr/>
        </p:nvPicPr>
        <p:blipFill>
          <a:blip r:embed="rId3" cstate="print"/>
          <a:srcRect/>
          <a:stretch>
            <a:fillRect/>
          </a:stretch>
        </p:blipFill>
        <p:spPr bwMode="auto">
          <a:xfrm>
            <a:off x="-38100" y="0"/>
            <a:ext cx="92202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63874"/>
                                        </p:tgtEl>
                                        <p:attrNameLst>
                                          <p:attrName>style.visibility</p:attrName>
                                        </p:attrNameLst>
                                      </p:cBhvr>
                                      <p:to>
                                        <p:strVal val="visible"/>
                                      </p:to>
                                    </p:set>
                                    <p:animEffect transition="in" filter="dissolve">
                                      <p:cBhvr>
                                        <p:cTn id="7" dur="500"/>
                                        <p:tgtEl>
                                          <p:spTgt spid="463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33400" y="228600"/>
            <a:ext cx="7772400" cy="838200"/>
          </a:xfrm>
          <a:noFill/>
        </p:spPr>
        <p:txBody>
          <a:bodyPr lIns="92075" tIns="46038" rIns="92075" bIns="46038"/>
          <a:lstStyle/>
          <a:p>
            <a:pPr eaLnBrk="1" hangingPunct="1"/>
            <a:r>
              <a:rPr lang="en-GB" sz="4800" b="1" smtClean="0">
                <a:solidFill>
                  <a:srgbClr val="FFFF00"/>
                </a:solidFill>
              </a:rPr>
              <a:t>I neurotrasmettitori</a:t>
            </a:r>
          </a:p>
        </p:txBody>
      </p:sp>
      <p:sp>
        <p:nvSpPr>
          <p:cNvPr id="34819" name="Rectangle 3"/>
          <p:cNvSpPr>
            <a:spLocks noChangeArrowheads="1"/>
          </p:cNvSpPr>
          <p:nvPr/>
        </p:nvSpPr>
        <p:spPr bwMode="auto">
          <a:xfrm>
            <a:off x="685800" y="1066800"/>
            <a:ext cx="7991475" cy="749300"/>
          </a:xfrm>
          <a:prstGeom prst="rect">
            <a:avLst/>
          </a:prstGeom>
          <a:noFill/>
          <a:ln w="9525">
            <a:noFill/>
            <a:miter lim="800000"/>
            <a:headEnd/>
            <a:tailEnd/>
          </a:ln>
        </p:spPr>
        <p:txBody>
          <a:bodyPr lIns="92075" tIns="46038" rIns="92075" bIns="46038">
            <a:spAutoFit/>
          </a:bodyPr>
          <a:lstStyle/>
          <a:p>
            <a:pPr algn="ctr" eaLnBrk="0" hangingPunct="0">
              <a:lnSpc>
                <a:spcPct val="90000"/>
              </a:lnSpc>
            </a:pPr>
            <a:r>
              <a:rPr lang="en-GB" sz="2400" b="1">
                <a:solidFill>
                  <a:schemeClr val="bg1"/>
                </a:solidFill>
              </a:rPr>
              <a:t> </a:t>
            </a:r>
            <a:r>
              <a:rPr lang="en-GB" sz="2400">
                <a:solidFill>
                  <a:schemeClr val="bg1"/>
                </a:solidFill>
              </a:rPr>
              <a:t>I neurotrasmettitori sono sostanze chimiche rilasciate dalle cellule nervose per “comunicare” tra loro</a:t>
            </a:r>
          </a:p>
        </p:txBody>
      </p:sp>
      <p:pic>
        <p:nvPicPr>
          <p:cNvPr id="34820" name="Picture 4"/>
          <p:cNvPicPr>
            <a:picLocks noChangeArrowheads="1"/>
          </p:cNvPicPr>
          <p:nvPr/>
        </p:nvPicPr>
        <p:blipFill>
          <a:blip r:embed="rId3" cstate="print"/>
          <a:srcRect/>
          <a:stretch>
            <a:fillRect/>
          </a:stretch>
        </p:blipFill>
        <p:spPr bwMode="auto">
          <a:xfrm>
            <a:off x="1771650" y="1851025"/>
            <a:ext cx="5608638" cy="445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it-IT" smtClean="0"/>
              <a:t>Tossicodipendenza:</a:t>
            </a:r>
            <a:br>
              <a:rPr lang="it-IT" smtClean="0"/>
            </a:br>
            <a:r>
              <a:rPr lang="it-IT" smtClean="0"/>
              <a:t>disturbo del comportamento</a:t>
            </a:r>
          </a:p>
        </p:txBody>
      </p:sp>
      <p:sp>
        <p:nvSpPr>
          <p:cNvPr id="372739" name="Rectangle 3"/>
          <p:cNvSpPr>
            <a:spLocks noGrp="1" noChangeArrowheads="1"/>
          </p:cNvSpPr>
          <p:nvPr>
            <p:ph type="body" idx="1"/>
          </p:nvPr>
        </p:nvSpPr>
        <p:spPr>
          <a:xfrm>
            <a:off x="395288" y="1844675"/>
            <a:ext cx="8382000" cy="4114800"/>
          </a:xfrm>
        </p:spPr>
        <p:txBody>
          <a:bodyPr/>
          <a:lstStyle/>
          <a:p>
            <a:pPr eaLnBrk="1" hangingPunct="1">
              <a:lnSpc>
                <a:spcPct val="90000"/>
              </a:lnSpc>
            </a:pPr>
            <a:r>
              <a:rPr lang="it-IT" sz="2400" smtClean="0"/>
              <a:t>USO: consumare una sostanza psicoattiva per scopi non medicinali</a:t>
            </a:r>
          </a:p>
          <a:p>
            <a:pPr eaLnBrk="1" hangingPunct="1">
              <a:lnSpc>
                <a:spcPct val="90000"/>
              </a:lnSpc>
            </a:pPr>
            <a:endParaRPr lang="it-IT" sz="2400" smtClean="0"/>
          </a:p>
          <a:p>
            <a:pPr eaLnBrk="1" hangingPunct="1">
              <a:lnSpc>
                <a:spcPct val="90000"/>
              </a:lnSpc>
            </a:pPr>
            <a:r>
              <a:rPr lang="it-IT" sz="2400" smtClean="0"/>
              <a:t>USO RICREAZIONALE: uso di droghe limitato a occasioni sociali e durante il tempo libero</a:t>
            </a:r>
          </a:p>
          <a:p>
            <a:pPr eaLnBrk="1" hangingPunct="1">
              <a:lnSpc>
                <a:spcPct val="90000"/>
              </a:lnSpc>
            </a:pPr>
            <a:endParaRPr lang="it-IT" sz="2400" smtClean="0"/>
          </a:p>
          <a:p>
            <a:pPr eaLnBrk="1" hangingPunct="1">
              <a:lnSpc>
                <a:spcPct val="90000"/>
              </a:lnSpc>
            </a:pPr>
            <a:r>
              <a:rPr lang="it-IT" sz="2400" smtClean="0"/>
              <a:t>ABUSO: uso anomalo e protratto di droga (quantità e frequenza) tale da comportare problemi per l’individuo (medico-clinici e sociali) </a:t>
            </a:r>
          </a:p>
          <a:p>
            <a:pPr eaLnBrk="1" hangingPunct="1">
              <a:lnSpc>
                <a:spcPct val="90000"/>
              </a:lnSpc>
            </a:pPr>
            <a:endParaRPr lang="it-IT" sz="24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72739">
                                            <p:txEl>
                                              <p:pRg st="0" end="0"/>
                                            </p:txEl>
                                          </p:spTgt>
                                        </p:tgtEl>
                                        <p:attrNameLst>
                                          <p:attrName>style.visibility</p:attrName>
                                        </p:attrNameLst>
                                      </p:cBhvr>
                                      <p:to>
                                        <p:strVal val="visible"/>
                                      </p:to>
                                    </p:set>
                                    <p:anim calcmode="lin" valueType="num">
                                      <p:cBhvr additive="base">
                                        <p:cTn id="7" dur="500" fill="hold"/>
                                        <p:tgtEl>
                                          <p:spTgt spid="3727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727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72739">
                                            <p:txEl>
                                              <p:pRg st="2" end="2"/>
                                            </p:txEl>
                                          </p:spTgt>
                                        </p:tgtEl>
                                        <p:attrNameLst>
                                          <p:attrName>style.visibility</p:attrName>
                                        </p:attrNameLst>
                                      </p:cBhvr>
                                      <p:to>
                                        <p:strVal val="visible"/>
                                      </p:to>
                                    </p:set>
                                    <p:anim calcmode="lin" valueType="num">
                                      <p:cBhvr additive="base">
                                        <p:cTn id="13" dur="500" fill="hold"/>
                                        <p:tgtEl>
                                          <p:spTgt spid="372739">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727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72739">
                                            <p:txEl>
                                              <p:pRg st="4" end="4"/>
                                            </p:txEl>
                                          </p:spTgt>
                                        </p:tgtEl>
                                        <p:attrNameLst>
                                          <p:attrName>style.visibility</p:attrName>
                                        </p:attrNameLst>
                                      </p:cBhvr>
                                      <p:to>
                                        <p:strVal val="visible"/>
                                      </p:to>
                                    </p:set>
                                    <p:anim calcmode="lin" valueType="num">
                                      <p:cBhvr additive="base">
                                        <p:cTn id="19" dur="500" fill="hold"/>
                                        <p:tgtEl>
                                          <p:spTgt spid="372739">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7273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39"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0"/>
            <a:ext cx="7772400" cy="1143000"/>
          </a:xfrm>
          <a:noFill/>
        </p:spPr>
        <p:txBody>
          <a:bodyPr lIns="92075" tIns="46038" rIns="92075" bIns="46038"/>
          <a:lstStyle/>
          <a:p>
            <a:pPr eaLnBrk="1" hangingPunct="1"/>
            <a:r>
              <a:rPr lang="en-GB" sz="4800" b="1" smtClean="0">
                <a:solidFill>
                  <a:srgbClr val="FFFF00"/>
                </a:solidFill>
              </a:rPr>
              <a:t>La dopamina</a:t>
            </a:r>
          </a:p>
        </p:txBody>
      </p:sp>
      <p:pic>
        <p:nvPicPr>
          <p:cNvPr id="470019" name="Picture 3"/>
          <p:cNvPicPr>
            <a:picLocks noChangeArrowheads="1"/>
          </p:cNvPicPr>
          <p:nvPr/>
        </p:nvPicPr>
        <p:blipFill>
          <a:blip r:embed="rId3" cstate="print"/>
          <a:srcRect/>
          <a:stretch>
            <a:fillRect/>
          </a:stretch>
        </p:blipFill>
        <p:spPr bwMode="auto">
          <a:xfrm>
            <a:off x="2590800" y="1371600"/>
            <a:ext cx="4038600" cy="3200400"/>
          </a:xfrm>
          <a:prstGeom prst="rect">
            <a:avLst/>
          </a:prstGeom>
          <a:noFill/>
          <a:ln w="9525">
            <a:noFill/>
            <a:miter lim="800000"/>
            <a:headEnd/>
            <a:tailEnd/>
          </a:ln>
        </p:spPr>
      </p:pic>
      <p:sp>
        <p:nvSpPr>
          <p:cNvPr id="470020" name="Rectangle 4"/>
          <p:cNvSpPr>
            <a:spLocks noChangeArrowheads="1"/>
          </p:cNvSpPr>
          <p:nvPr/>
        </p:nvSpPr>
        <p:spPr bwMode="auto">
          <a:xfrm>
            <a:off x="736600" y="4648200"/>
            <a:ext cx="7600950" cy="1739900"/>
          </a:xfrm>
          <a:prstGeom prst="rect">
            <a:avLst/>
          </a:prstGeom>
          <a:noFill/>
          <a:ln w="50800">
            <a:noFill/>
            <a:miter lim="800000"/>
            <a:headEnd/>
            <a:tailEnd/>
          </a:ln>
        </p:spPr>
        <p:txBody>
          <a:bodyPr wrap="none" lIns="92075" tIns="46038" rIns="92075" bIns="46038">
            <a:spAutoFit/>
          </a:bodyPr>
          <a:lstStyle/>
          <a:p>
            <a:pPr algn="ctr" eaLnBrk="0" hangingPunct="0"/>
            <a:r>
              <a:rPr lang="en-GB" sz="3600">
                <a:solidFill>
                  <a:schemeClr val="bg1"/>
                </a:solidFill>
              </a:rPr>
              <a:t>Cocaina, eroina,marijuana e nicotina</a:t>
            </a:r>
          </a:p>
          <a:p>
            <a:pPr algn="ctr" eaLnBrk="0" hangingPunct="0"/>
            <a:r>
              <a:rPr lang="en-GB" sz="3600">
                <a:solidFill>
                  <a:srgbClr val="FFFF00"/>
                </a:solidFill>
              </a:rPr>
              <a:t>aumentano in modo anormale</a:t>
            </a:r>
          </a:p>
          <a:p>
            <a:pPr algn="ctr" eaLnBrk="0" hangingPunct="0"/>
            <a:r>
              <a:rPr lang="en-GB" sz="3600">
                <a:solidFill>
                  <a:schemeClr val="bg1"/>
                </a:solidFill>
              </a:rPr>
              <a:t>i livelli di </a:t>
            </a:r>
            <a:r>
              <a:rPr lang="en-GB" sz="3600">
                <a:solidFill>
                  <a:srgbClr val="FFFF00"/>
                </a:solidFill>
              </a:rPr>
              <a:t>dopamina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70019"/>
                                        </p:tgtEl>
                                        <p:attrNameLst>
                                          <p:attrName>style.visibility</p:attrName>
                                        </p:attrNameLst>
                                      </p:cBhvr>
                                      <p:to>
                                        <p:strVal val="visible"/>
                                      </p:to>
                                    </p:set>
                                    <p:anim calcmode="lin" valueType="num">
                                      <p:cBhvr>
                                        <p:cTn id="7" dur="500" fill="hold"/>
                                        <p:tgtEl>
                                          <p:spTgt spid="470019"/>
                                        </p:tgtEl>
                                        <p:attrNameLst>
                                          <p:attrName>ppt_w</p:attrName>
                                        </p:attrNameLst>
                                      </p:cBhvr>
                                      <p:tavLst>
                                        <p:tav tm="0">
                                          <p:val>
                                            <p:fltVal val="0"/>
                                          </p:val>
                                        </p:tav>
                                        <p:tav tm="100000">
                                          <p:val>
                                            <p:strVal val="#ppt_w"/>
                                          </p:val>
                                        </p:tav>
                                      </p:tavLst>
                                    </p:anim>
                                    <p:anim calcmode="lin" valueType="num">
                                      <p:cBhvr>
                                        <p:cTn id="8" dur="500" fill="hold"/>
                                        <p:tgtEl>
                                          <p:spTgt spid="47001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70020"/>
                                        </p:tgtEl>
                                        <p:attrNameLst>
                                          <p:attrName>style.visibility</p:attrName>
                                        </p:attrNameLst>
                                      </p:cBhvr>
                                      <p:to>
                                        <p:strVal val="visible"/>
                                      </p:to>
                                    </p:set>
                                    <p:animEffect transition="in" filter="slide(fromBottom)">
                                      <p:cBhvr>
                                        <p:cTn id="13" dur="500"/>
                                        <p:tgtEl>
                                          <p:spTgt spid="470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20"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12"/>
          <p:cNvPicPr>
            <a:picLocks noChangeAspect="1" noChangeArrowheads="1"/>
          </p:cNvPicPr>
          <p:nvPr/>
        </p:nvPicPr>
        <p:blipFill>
          <a:blip r:embed="rId2" cstate="print"/>
          <a:srcRect l="2429" t="5046" r="49690" b="52200"/>
          <a:stretch>
            <a:fillRect/>
          </a:stretch>
        </p:blipFill>
        <p:spPr bwMode="auto">
          <a:xfrm>
            <a:off x="33338" y="1190625"/>
            <a:ext cx="9144000" cy="5437188"/>
          </a:xfrm>
          <a:prstGeom prst="rect">
            <a:avLst/>
          </a:prstGeom>
          <a:noFill/>
          <a:ln w="9525">
            <a:noFill/>
            <a:miter lim="800000"/>
            <a:headEnd/>
            <a:tailEnd/>
          </a:ln>
        </p:spPr>
      </p:pic>
      <p:sp>
        <p:nvSpPr>
          <p:cNvPr id="37891" name="Rectangle 3"/>
          <p:cNvSpPr>
            <a:spLocks noChangeArrowheads="1"/>
          </p:cNvSpPr>
          <p:nvPr/>
        </p:nvSpPr>
        <p:spPr bwMode="auto">
          <a:xfrm>
            <a:off x="762000" y="0"/>
            <a:ext cx="7721600" cy="1076325"/>
          </a:xfrm>
          <a:prstGeom prst="rect">
            <a:avLst/>
          </a:prstGeom>
          <a:noFill/>
          <a:ln w="9525">
            <a:noFill/>
            <a:miter lim="800000"/>
            <a:headEnd/>
            <a:tailEnd/>
          </a:ln>
        </p:spPr>
        <p:txBody>
          <a:bodyPr anchor="ctr"/>
          <a:lstStyle/>
          <a:p>
            <a:pPr algn="ctr"/>
            <a:r>
              <a:rPr lang="it-IT" sz="3200">
                <a:solidFill>
                  <a:srgbClr val="66FF33"/>
                </a:solidFill>
                <a:latin typeface="Comic Sans MS" pitchFamily="66" charset="0"/>
              </a:rPr>
              <a:t>Meccanismo comune agli stimolanti:</a:t>
            </a:r>
          </a:p>
          <a:p>
            <a:pPr algn="ctr"/>
            <a:r>
              <a:rPr lang="it-IT" sz="3200">
                <a:solidFill>
                  <a:srgbClr val="66FF33"/>
                </a:solidFill>
                <a:latin typeface="Comic Sans MS" pitchFamily="66" charset="0"/>
              </a:rPr>
              <a:t>liberazione di dopamina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12"/>
          <p:cNvPicPr>
            <a:picLocks noChangeAspect="1" noChangeArrowheads="1"/>
          </p:cNvPicPr>
          <p:nvPr/>
        </p:nvPicPr>
        <p:blipFill>
          <a:blip r:embed="rId2" cstate="print"/>
          <a:srcRect l="51402" t="4919" r="2229" b="52725"/>
          <a:stretch>
            <a:fillRect/>
          </a:stretch>
        </p:blipFill>
        <p:spPr bwMode="auto">
          <a:xfrm>
            <a:off x="0" y="1155700"/>
            <a:ext cx="9144000" cy="5561013"/>
          </a:xfrm>
          <a:prstGeom prst="rect">
            <a:avLst/>
          </a:prstGeom>
          <a:noFill/>
          <a:ln w="9525">
            <a:noFill/>
            <a:miter lim="800000"/>
            <a:headEnd/>
            <a:tailEnd/>
          </a:ln>
        </p:spPr>
      </p:pic>
      <p:sp>
        <p:nvSpPr>
          <p:cNvPr id="38915" name="Rectangle 3"/>
          <p:cNvSpPr>
            <a:spLocks noChangeArrowheads="1"/>
          </p:cNvSpPr>
          <p:nvPr/>
        </p:nvSpPr>
        <p:spPr bwMode="auto">
          <a:xfrm>
            <a:off x="762000" y="0"/>
            <a:ext cx="7721600" cy="1076325"/>
          </a:xfrm>
          <a:prstGeom prst="rect">
            <a:avLst/>
          </a:prstGeom>
          <a:noFill/>
          <a:ln w="9525">
            <a:noFill/>
            <a:miter lim="800000"/>
            <a:headEnd/>
            <a:tailEnd/>
          </a:ln>
        </p:spPr>
        <p:txBody>
          <a:bodyPr anchor="ctr"/>
          <a:lstStyle/>
          <a:p>
            <a:pPr algn="ctr"/>
            <a:r>
              <a:rPr lang="it-IT" sz="3200">
                <a:solidFill>
                  <a:srgbClr val="66FF33"/>
                </a:solidFill>
                <a:latin typeface="Comic Sans MS" pitchFamily="66" charset="0"/>
              </a:rPr>
              <a:t>Meccanismo comune agli stimolanti:</a:t>
            </a:r>
          </a:p>
          <a:p>
            <a:pPr algn="ctr"/>
            <a:r>
              <a:rPr lang="it-IT" sz="3200">
                <a:solidFill>
                  <a:srgbClr val="66FF33"/>
                </a:solidFill>
                <a:latin typeface="Comic Sans MS" pitchFamily="66" charset="0"/>
              </a:rPr>
              <a:t>liberazione di dopamina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12"/>
          <p:cNvPicPr>
            <a:picLocks noChangeAspect="1" noChangeArrowheads="1"/>
          </p:cNvPicPr>
          <p:nvPr/>
        </p:nvPicPr>
        <p:blipFill>
          <a:blip r:embed="rId2" cstate="print"/>
          <a:srcRect l="1915" t="50504" r="49107" b="4163"/>
          <a:stretch>
            <a:fillRect/>
          </a:stretch>
        </p:blipFill>
        <p:spPr bwMode="auto">
          <a:xfrm>
            <a:off x="233363" y="1317625"/>
            <a:ext cx="8810625" cy="5430838"/>
          </a:xfrm>
          <a:prstGeom prst="rect">
            <a:avLst/>
          </a:prstGeom>
          <a:noFill/>
          <a:ln w="9525">
            <a:noFill/>
            <a:miter lim="800000"/>
            <a:headEnd/>
            <a:tailEnd/>
          </a:ln>
        </p:spPr>
      </p:pic>
      <p:sp>
        <p:nvSpPr>
          <p:cNvPr id="39939" name="Rectangle 3"/>
          <p:cNvSpPr>
            <a:spLocks noChangeArrowheads="1"/>
          </p:cNvSpPr>
          <p:nvPr/>
        </p:nvSpPr>
        <p:spPr bwMode="auto">
          <a:xfrm>
            <a:off x="762000" y="0"/>
            <a:ext cx="7721600" cy="1076325"/>
          </a:xfrm>
          <a:prstGeom prst="rect">
            <a:avLst/>
          </a:prstGeom>
          <a:noFill/>
          <a:ln w="9525">
            <a:noFill/>
            <a:miter lim="800000"/>
            <a:headEnd/>
            <a:tailEnd/>
          </a:ln>
        </p:spPr>
        <p:txBody>
          <a:bodyPr anchor="ctr"/>
          <a:lstStyle/>
          <a:p>
            <a:pPr algn="ctr"/>
            <a:r>
              <a:rPr lang="it-IT" sz="3200">
                <a:solidFill>
                  <a:srgbClr val="66FF33"/>
                </a:solidFill>
                <a:latin typeface="Comic Sans MS" pitchFamily="66" charset="0"/>
              </a:rPr>
              <a:t>Meccanismo comune agli stimolanti:</a:t>
            </a:r>
          </a:p>
          <a:p>
            <a:pPr algn="ctr"/>
            <a:r>
              <a:rPr lang="it-IT" sz="3200">
                <a:solidFill>
                  <a:srgbClr val="66FF33"/>
                </a:solidFill>
                <a:latin typeface="Comic Sans MS" pitchFamily="66" charset="0"/>
              </a:rPr>
              <a:t>liberazione di dopamina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12"/>
          <p:cNvPicPr>
            <a:picLocks noChangeAspect="1" noChangeArrowheads="1"/>
          </p:cNvPicPr>
          <p:nvPr/>
        </p:nvPicPr>
        <p:blipFill>
          <a:blip r:embed="rId2" cstate="print"/>
          <a:srcRect l="50874" t="50726" r="1897" b="3770"/>
          <a:stretch>
            <a:fillRect/>
          </a:stretch>
        </p:blipFill>
        <p:spPr bwMode="auto">
          <a:xfrm>
            <a:off x="244475" y="1168400"/>
            <a:ext cx="8764588" cy="5622925"/>
          </a:xfrm>
          <a:prstGeom prst="rect">
            <a:avLst/>
          </a:prstGeom>
          <a:noFill/>
          <a:ln w="9525">
            <a:noFill/>
            <a:miter lim="800000"/>
            <a:headEnd/>
            <a:tailEnd/>
          </a:ln>
        </p:spPr>
      </p:pic>
      <p:sp>
        <p:nvSpPr>
          <p:cNvPr id="40963" name="Rectangle 3"/>
          <p:cNvSpPr>
            <a:spLocks noChangeArrowheads="1"/>
          </p:cNvSpPr>
          <p:nvPr/>
        </p:nvSpPr>
        <p:spPr bwMode="auto">
          <a:xfrm>
            <a:off x="762000" y="0"/>
            <a:ext cx="7721600" cy="1076325"/>
          </a:xfrm>
          <a:prstGeom prst="rect">
            <a:avLst/>
          </a:prstGeom>
          <a:noFill/>
          <a:ln w="9525">
            <a:noFill/>
            <a:miter lim="800000"/>
            <a:headEnd/>
            <a:tailEnd/>
          </a:ln>
        </p:spPr>
        <p:txBody>
          <a:bodyPr anchor="ctr"/>
          <a:lstStyle/>
          <a:p>
            <a:pPr algn="ctr"/>
            <a:r>
              <a:rPr lang="it-IT" sz="3200">
                <a:solidFill>
                  <a:srgbClr val="66FF33"/>
                </a:solidFill>
                <a:latin typeface="Comic Sans MS" pitchFamily="66" charset="0"/>
              </a:rPr>
              <a:t>Meccanismo comune agli stimolanti:</a:t>
            </a:r>
          </a:p>
          <a:p>
            <a:pPr algn="ctr"/>
            <a:r>
              <a:rPr lang="it-IT" sz="3200">
                <a:solidFill>
                  <a:srgbClr val="66FF33"/>
                </a:solidFill>
                <a:latin typeface="Comic Sans MS" pitchFamily="66" charset="0"/>
              </a:rPr>
              <a:t>liberazione di dopamina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FF"/>
            </a:gs>
          </a:gsLst>
          <a:lin ang="5400000" scaled="1"/>
        </a:gradFill>
        <a:effectLst/>
      </p:bgPr>
    </p:bg>
    <p:spTree>
      <p:nvGrpSpPr>
        <p:cNvPr id="1" name=""/>
        <p:cNvGrpSpPr/>
        <p:nvPr/>
      </p:nvGrpSpPr>
      <p:grpSpPr>
        <a:xfrm>
          <a:off x="0" y="0"/>
          <a:ext cx="0" cy="0"/>
          <a:chOff x="0" y="0"/>
          <a:chExt cx="0" cy="0"/>
        </a:xfrm>
      </p:grpSpPr>
      <p:pic>
        <p:nvPicPr>
          <p:cNvPr id="41986" name="Picture 2" descr="26(2)"/>
          <p:cNvPicPr>
            <a:picLocks noChangeAspect="1" noChangeArrowheads="1"/>
          </p:cNvPicPr>
          <p:nvPr/>
        </p:nvPicPr>
        <p:blipFill>
          <a:blip r:embed="rId3" cstate="print"/>
          <a:srcRect/>
          <a:stretch>
            <a:fillRect/>
          </a:stretch>
        </p:blipFill>
        <p:spPr bwMode="auto">
          <a:xfrm>
            <a:off x="38100" y="376238"/>
            <a:ext cx="9072563" cy="6253162"/>
          </a:xfrm>
          <a:prstGeom prst="rect">
            <a:avLst/>
          </a:prstGeom>
          <a:noFill/>
          <a:ln w="9525">
            <a:noFill/>
            <a:miter lim="800000"/>
            <a:headEnd/>
            <a:tailEnd/>
          </a:ln>
        </p:spPr>
      </p:pic>
      <p:sp>
        <p:nvSpPr>
          <p:cNvPr id="41987" name="Text Box 3"/>
          <p:cNvSpPr txBox="1">
            <a:spLocks noChangeArrowheads="1"/>
          </p:cNvSpPr>
          <p:nvPr/>
        </p:nvSpPr>
        <p:spPr bwMode="auto">
          <a:xfrm>
            <a:off x="6670675" y="6510338"/>
            <a:ext cx="2095500" cy="274637"/>
          </a:xfrm>
          <a:prstGeom prst="rect">
            <a:avLst/>
          </a:prstGeom>
          <a:noFill/>
          <a:ln w="9525">
            <a:noFill/>
            <a:miter lim="800000"/>
            <a:headEnd/>
            <a:tailEnd/>
          </a:ln>
        </p:spPr>
        <p:txBody>
          <a:bodyPr wrap="none">
            <a:spAutoFit/>
          </a:bodyPr>
          <a:lstStyle/>
          <a:p>
            <a:pPr eaLnBrk="0" hangingPunct="0"/>
            <a:r>
              <a:rPr lang="en-GB" sz="1200">
                <a:solidFill>
                  <a:schemeClr val="bg1"/>
                </a:solidFill>
              </a:rPr>
              <a:t>11th WCTOH, web resource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342900"/>
            <a:ext cx="7772400" cy="1143000"/>
          </a:xfrm>
          <a:noFill/>
        </p:spPr>
        <p:txBody>
          <a:bodyPr lIns="92075" tIns="46038" rIns="92075" bIns="46038"/>
          <a:lstStyle/>
          <a:p>
            <a:pPr eaLnBrk="1" hangingPunct="1"/>
            <a:r>
              <a:rPr lang="en-GB" sz="4800" b="1" smtClean="0">
                <a:solidFill>
                  <a:srgbClr val="FFFF00"/>
                </a:solidFill>
              </a:rPr>
              <a:t>La biologia della tossicodipendenza</a:t>
            </a:r>
          </a:p>
        </p:txBody>
      </p:sp>
      <p:sp>
        <p:nvSpPr>
          <p:cNvPr id="43011" name="Rectangle 3"/>
          <p:cNvSpPr>
            <a:spLocks noGrp="1" noChangeArrowheads="1"/>
          </p:cNvSpPr>
          <p:nvPr>
            <p:ph type="body" idx="1"/>
          </p:nvPr>
        </p:nvSpPr>
        <p:spPr>
          <a:xfrm>
            <a:off x="684213" y="2565400"/>
            <a:ext cx="7750175" cy="3581400"/>
          </a:xfrm>
          <a:solidFill>
            <a:srgbClr val="000066"/>
          </a:solidFill>
        </p:spPr>
        <p:txBody>
          <a:bodyPr lIns="92075" tIns="46038" rIns="92075" bIns="46038"/>
          <a:lstStyle/>
          <a:p>
            <a:pPr marL="609600" indent="-609600" algn="ctr" eaLnBrk="1" hangingPunct="1">
              <a:buFontTx/>
              <a:buNone/>
            </a:pPr>
            <a:endParaRPr lang="en-GB" sz="3600" b="1" smtClean="0">
              <a:solidFill>
                <a:srgbClr val="FFFF00"/>
              </a:solidFill>
            </a:endParaRPr>
          </a:p>
          <a:p>
            <a:pPr marL="609600" indent="-609600" algn="ctr" eaLnBrk="1" hangingPunct="1">
              <a:buFontTx/>
              <a:buNone/>
            </a:pPr>
            <a:endParaRPr lang="en-GB" sz="3600" b="1" smtClean="0">
              <a:solidFill>
                <a:srgbClr val="FFFF00"/>
              </a:solidFill>
            </a:endParaRPr>
          </a:p>
          <a:p>
            <a:pPr marL="609600" indent="-609600" algn="ctr" eaLnBrk="1" hangingPunct="1">
              <a:buFontTx/>
              <a:buNone/>
            </a:pPr>
            <a:r>
              <a:rPr lang="en-GB" sz="3600" b="1" smtClean="0">
                <a:solidFill>
                  <a:srgbClr val="FFFF00"/>
                </a:solidFill>
              </a:rPr>
              <a:t>I possibili trattamenti</a:t>
            </a:r>
            <a:endParaRPr lang="en-GB" sz="3600" smtClean="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457200"/>
            <a:ext cx="7772400" cy="914400"/>
          </a:xfrm>
          <a:noFill/>
        </p:spPr>
        <p:txBody>
          <a:bodyPr lIns="92075" tIns="46038" rIns="92075" bIns="46038"/>
          <a:lstStyle/>
          <a:p>
            <a:pPr eaLnBrk="1" hangingPunct="1"/>
            <a:r>
              <a:rPr lang="en-GB" sz="4800" b="1" smtClean="0">
                <a:solidFill>
                  <a:srgbClr val="FFFF00"/>
                </a:solidFill>
              </a:rPr>
              <a:t>Le terapie attuali</a:t>
            </a:r>
            <a:endParaRPr lang="en-GB" b="1" smtClean="0">
              <a:solidFill>
                <a:schemeClr val="bg1"/>
              </a:solidFill>
            </a:endParaRPr>
          </a:p>
        </p:txBody>
      </p:sp>
      <p:sp>
        <p:nvSpPr>
          <p:cNvPr id="44035" name="Rectangle 3"/>
          <p:cNvSpPr>
            <a:spLocks noGrp="1" noChangeArrowheads="1"/>
          </p:cNvSpPr>
          <p:nvPr>
            <p:ph type="body" idx="1"/>
          </p:nvPr>
        </p:nvSpPr>
        <p:spPr>
          <a:xfrm>
            <a:off x="696913" y="1612900"/>
            <a:ext cx="7750175" cy="4711700"/>
          </a:xfrm>
          <a:solidFill>
            <a:srgbClr val="000066"/>
          </a:solidFill>
        </p:spPr>
        <p:txBody>
          <a:bodyPr lIns="92075" tIns="46038" rIns="92075" bIns="46038"/>
          <a:lstStyle/>
          <a:p>
            <a:pPr eaLnBrk="1" hangingPunct="1">
              <a:lnSpc>
                <a:spcPct val="90000"/>
              </a:lnSpc>
            </a:pPr>
            <a:r>
              <a:rPr lang="en-GB" b="1" smtClean="0">
                <a:solidFill>
                  <a:srgbClr val="FFFF00"/>
                </a:solidFill>
              </a:rPr>
              <a:t>eroina e oppioidi</a:t>
            </a:r>
            <a:r>
              <a:rPr lang="en-GB" smtClean="0">
                <a:solidFill>
                  <a:schemeClr val="bg1"/>
                </a:solidFill>
              </a:rPr>
              <a:t>:</a:t>
            </a:r>
          </a:p>
          <a:p>
            <a:pPr lvl="1" eaLnBrk="1" hangingPunct="1">
              <a:lnSpc>
                <a:spcPct val="90000"/>
              </a:lnSpc>
            </a:pPr>
            <a:r>
              <a:rPr lang="en-GB" smtClean="0">
                <a:solidFill>
                  <a:schemeClr val="bg1"/>
                </a:solidFill>
              </a:rPr>
              <a:t>comunita’, metadone, buprenorfina</a:t>
            </a:r>
          </a:p>
          <a:p>
            <a:pPr eaLnBrk="1" hangingPunct="1">
              <a:lnSpc>
                <a:spcPct val="90000"/>
              </a:lnSpc>
            </a:pPr>
            <a:r>
              <a:rPr lang="en-GB" b="1" smtClean="0">
                <a:solidFill>
                  <a:srgbClr val="FFFF00"/>
                </a:solidFill>
              </a:rPr>
              <a:t>alcolismo</a:t>
            </a:r>
            <a:r>
              <a:rPr lang="en-GB" smtClean="0">
                <a:solidFill>
                  <a:schemeClr val="bg1"/>
                </a:solidFill>
              </a:rPr>
              <a:t>:</a:t>
            </a:r>
          </a:p>
          <a:p>
            <a:pPr lvl="1" eaLnBrk="1" hangingPunct="1">
              <a:lnSpc>
                <a:spcPct val="90000"/>
              </a:lnSpc>
            </a:pPr>
            <a:r>
              <a:rPr lang="en-GB" smtClean="0">
                <a:solidFill>
                  <a:schemeClr val="bg1"/>
                </a:solidFill>
              </a:rPr>
              <a:t>terapia di gruppo, antabuse, naltrexone</a:t>
            </a:r>
          </a:p>
          <a:p>
            <a:pPr eaLnBrk="1" hangingPunct="1">
              <a:lnSpc>
                <a:spcPct val="90000"/>
              </a:lnSpc>
            </a:pPr>
            <a:r>
              <a:rPr lang="en-GB" b="1" smtClean="0">
                <a:solidFill>
                  <a:srgbClr val="FFFF00"/>
                </a:solidFill>
              </a:rPr>
              <a:t>cocaina, stimolanti, ecstasy</a:t>
            </a:r>
            <a:r>
              <a:rPr lang="en-GB" smtClean="0">
                <a:solidFill>
                  <a:schemeClr val="bg1"/>
                </a:solidFill>
              </a:rPr>
              <a:t>: </a:t>
            </a:r>
            <a:endParaRPr lang="en-GB" i="1" smtClean="0">
              <a:solidFill>
                <a:schemeClr val="bg1"/>
              </a:solidFill>
            </a:endParaRPr>
          </a:p>
          <a:p>
            <a:pPr lvl="1" eaLnBrk="1" hangingPunct="1">
              <a:lnSpc>
                <a:spcPct val="90000"/>
              </a:lnSpc>
            </a:pPr>
            <a:r>
              <a:rPr lang="en-GB" smtClean="0">
                <a:solidFill>
                  <a:schemeClr val="bg1"/>
                </a:solidFill>
              </a:rPr>
              <a:t>psicoterapia</a:t>
            </a:r>
          </a:p>
          <a:p>
            <a:pPr eaLnBrk="1" hangingPunct="1">
              <a:lnSpc>
                <a:spcPct val="90000"/>
              </a:lnSpc>
            </a:pPr>
            <a:r>
              <a:rPr lang="en-GB" b="1" smtClean="0">
                <a:solidFill>
                  <a:srgbClr val="FFFF00"/>
                </a:solidFill>
              </a:rPr>
              <a:t>nicotina/fumo</a:t>
            </a:r>
            <a:r>
              <a:rPr lang="en-GB" smtClean="0">
                <a:solidFill>
                  <a:schemeClr val="bg1"/>
                </a:solidFill>
              </a:rPr>
              <a:t>: </a:t>
            </a:r>
          </a:p>
          <a:p>
            <a:pPr lvl="1" eaLnBrk="1" hangingPunct="1">
              <a:lnSpc>
                <a:spcPct val="90000"/>
              </a:lnSpc>
            </a:pPr>
            <a:r>
              <a:rPr lang="en-GB" smtClean="0">
                <a:solidFill>
                  <a:schemeClr val="bg1"/>
                </a:solidFill>
              </a:rPr>
              <a:t>gomme e cerotti di nicotina, bupropione, vareniclina</a:t>
            </a:r>
            <a:endParaRPr lang="en-GB" b="1" smtClean="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125413"/>
            <a:ext cx="7772400" cy="1143000"/>
          </a:xfrm>
          <a:noFill/>
        </p:spPr>
        <p:txBody>
          <a:bodyPr lIns="92075" tIns="46038" rIns="92075" bIns="46038"/>
          <a:lstStyle/>
          <a:p>
            <a:pPr eaLnBrk="1" hangingPunct="1"/>
            <a:r>
              <a:rPr lang="en-GB" b="1" smtClean="0">
                <a:solidFill>
                  <a:srgbClr val="FFFF00"/>
                </a:solidFill>
              </a:rPr>
              <a:t>Sviluppi futuri nella ricerca</a:t>
            </a:r>
            <a:endParaRPr lang="en-GB" sz="4000" b="1" smtClean="0">
              <a:solidFill>
                <a:schemeClr val="bg1"/>
              </a:solidFill>
            </a:endParaRPr>
          </a:p>
        </p:txBody>
      </p:sp>
      <p:sp>
        <p:nvSpPr>
          <p:cNvPr id="45059" name="Rectangle 3"/>
          <p:cNvSpPr>
            <a:spLocks noGrp="1" noChangeArrowheads="1"/>
          </p:cNvSpPr>
          <p:nvPr>
            <p:ph type="body" idx="1"/>
          </p:nvPr>
        </p:nvSpPr>
        <p:spPr>
          <a:xfrm>
            <a:off x="228600" y="1371600"/>
            <a:ext cx="8686800" cy="5195888"/>
          </a:xfrm>
          <a:solidFill>
            <a:srgbClr val="000066"/>
          </a:solidFill>
        </p:spPr>
        <p:txBody>
          <a:bodyPr lIns="92075" tIns="46038" rIns="92075" bIns="46038"/>
          <a:lstStyle/>
          <a:p>
            <a:pPr eaLnBrk="1" hangingPunct="1"/>
            <a:r>
              <a:rPr lang="en-GB" sz="2800" smtClean="0">
                <a:solidFill>
                  <a:schemeClr val="bg1"/>
                </a:solidFill>
              </a:rPr>
              <a:t>Studio della genetica (</a:t>
            </a:r>
            <a:r>
              <a:rPr lang="en-GB" sz="2800" b="1" i="1" smtClean="0">
                <a:solidFill>
                  <a:srgbClr val="FFFF00"/>
                </a:solidFill>
              </a:rPr>
              <a:t>prevenzione</a:t>
            </a:r>
            <a:r>
              <a:rPr lang="en-GB" sz="2800" smtClean="0">
                <a:solidFill>
                  <a:schemeClr val="bg1"/>
                </a:solidFill>
              </a:rPr>
              <a:t>)</a:t>
            </a:r>
          </a:p>
          <a:p>
            <a:pPr eaLnBrk="1" hangingPunct="1">
              <a:buFontTx/>
              <a:buNone/>
            </a:pPr>
            <a:endParaRPr lang="en-GB" sz="2800" smtClean="0">
              <a:solidFill>
                <a:schemeClr val="bg1"/>
              </a:solidFill>
            </a:endParaRPr>
          </a:p>
          <a:p>
            <a:pPr eaLnBrk="1" hangingPunct="1"/>
            <a:r>
              <a:rPr lang="en-GB" sz="2800" smtClean="0">
                <a:solidFill>
                  <a:schemeClr val="bg1"/>
                </a:solidFill>
              </a:rPr>
              <a:t>Identificazione degli effetti permanenti nella chimica  del cervello (</a:t>
            </a:r>
            <a:r>
              <a:rPr lang="en-GB" sz="2800" b="1" i="1" smtClean="0">
                <a:solidFill>
                  <a:srgbClr val="FFFF00"/>
                </a:solidFill>
              </a:rPr>
              <a:t>diagnosi</a:t>
            </a:r>
            <a:r>
              <a:rPr lang="en-GB" sz="2800" smtClean="0">
                <a:solidFill>
                  <a:schemeClr val="bg1"/>
                </a:solidFill>
              </a:rPr>
              <a:t>)</a:t>
            </a:r>
          </a:p>
          <a:p>
            <a:pPr eaLnBrk="1" hangingPunct="1">
              <a:buFontTx/>
              <a:buNone/>
            </a:pPr>
            <a:endParaRPr lang="en-GB" sz="2800" smtClean="0">
              <a:solidFill>
                <a:schemeClr val="bg1"/>
              </a:solidFill>
            </a:endParaRPr>
          </a:p>
          <a:p>
            <a:pPr eaLnBrk="1" hangingPunct="1"/>
            <a:r>
              <a:rPr lang="en-GB" sz="2800" smtClean="0">
                <a:solidFill>
                  <a:schemeClr val="bg1"/>
                </a:solidFill>
              </a:rPr>
              <a:t>Scoprire nuovi farmaci specifici e sicuri come coadiuvanti delle terapie psico-sociali (</a:t>
            </a:r>
            <a:r>
              <a:rPr lang="en-GB" sz="2800" b="1" i="1" smtClean="0">
                <a:solidFill>
                  <a:srgbClr val="FFFF00"/>
                </a:solidFill>
              </a:rPr>
              <a:t>cura</a:t>
            </a:r>
            <a:r>
              <a:rPr lang="en-GB" sz="2800" smtClean="0">
                <a:solidFill>
                  <a:schemeClr val="bg1"/>
                </a:solidFill>
              </a:rPr>
              <a:t>)</a:t>
            </a:r>
          </a:p>
          <a:p>
            <a:pPr eaLnBrk="1" hangingPunct="1"/>
            <a:endParaRPr lang="en-GB" sz="2800" smtClean="0">
              <a:solidFill>
                <a:schemeClr val="bg1"/>
              </a:solidFill>
            </a:endParaRPr>
          </a:p>
          <a:p>
            <a:pPr algn="ctr" eaLnBrk="1" hangingPunct="1">
              <a:buFontTx/>
              <a:buNone/>
            </a:pPr>
            <a:r>
              <a:rPr lang="en-GB" i="1" smtClean="0">
                <a:solidFill>
                  <a:srgbClr val="FFFF00"/>
                </a:solidFill>
              </a:rPr>
              <a:t>Integrazione di  prevenzione, diagnosi e cura</a:t>
            </a:r>
          </a:p>
          <a:p>
            <a:pPr algn="ctr" eaLnBrk="1" hangingPunct="1">
              <a:buFontTx/>
              <a:buNone/>
            </a:pPr>
            <a:r>
              <a:rPr lang="en-GB" b="1" i="1" smtClean="0">
                <a:solidFill>
                  <a:srgbClr val="FFFF00"/>
                </a:solidFill>
              </a:rPr>
              <a:t>- Informazione e Conoscenza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it-IT" smtClean="0"/>
              <a:t>Classi di droghe</a:t>
            </a:r>
          </a:p>
        </p:txBody>
      </p:sp>
      <p:sp>
        <p:nvSpPr>
          <p:cNvPr id="46083" name="Rectangle 3"/>
          <p:cNvSpPr>
            <a:spLocks noGrp="1" noChangeArrowheads="1"/>
          </p:cNvSpPr>
          <p:nvPr>
            <p:ph type="body" idx="1"/>
          </p:nvPr>
        </p:nvSpPr>
        <p:spPr/>
        <p:txBody>
          <a:bodyPr/>
          <a:lstStyle/>
          <a:p>
            <a:pPr eaLnBrk="1" hangingPunct="1">
              <a:lnSpc>
                <a:spcPct val="90000"/>
              </a:lnSpc>
              <a:buFontTx/>
              <a:buNone/>
            </a:pPr>
            <a:r>
              <a:rPr lang="it-IT" sz="2400" smtClean="0"/>
              <a:t>Esistono diverse forme di classificazione delle droghe (leggere, pesanti, lecite e non lecite, Tabelle FUI etc.) ma quella piu’ diffusa e la classificazione basata sugli effetti farmacologici </a:t>
            </a:r>
          </a:p>
          <a:p>
            <a:pPr eaLnBrk="1" hangingPunct="1">
              <a:lnSpc>
                <a:spcPct val="90000"/>
              </a:lnSpc>
            </a:pPr>
            <a:endParaRPr lang="it-IT" sz="2400" smtClean="0"/>
          </a:p>
          <a:p>
            <a:pPr eaLnBrk="1" hangingPunct="1">
              <a:lnSpc>
                <a:spcPct val="90000"/>
              </a:lnSpc>
            </a:pPr>
            <a:endParaRPr lang="it-IT" sz="2400" smtClean="0"/>
          </a:p>
          <a:p>
            <a:pPr eaLnBrk="1" hangingPunct="1">
              <a:lnSpc>
                <a:spcPct val="90000"/>
              </a:lnSpc>
            </a:pPr>
            <a:r>
              <a:rPr lang="it-IT" sz="2400" smtClean="0"/>
              <a:t>Sedativi-euforizzanti</a:t>
            </a:r>
          </a:p>
          <a:p>
            <a:pPr eaLnBrk="1" hangingPunct="1">
              <a:lnSpc>
                <a:spcPct val="90000"/>
              </a:lnSpc>
            </a:pPr>
            <a:endParaRPr lang="it-IT" sz="2400" smtClean="0"/>
          </a:p>
          <a:p>
            <a:pPr eaLnBrk="1" hangingPunct="1">
              <a:lnSpc>
                <a:spcPct val="90000"/>
              </a:lnSpc>
            </a:pPr>
            <a:r>
              <a:rPr lang="it-IT" sz="2400" smtClean="0"/>
              <a:t>Psicostimolanti</a:t>
            </a:r>
          </a:p>
          <a:p>
            <a:pPr eaLnBrk="1" hangingPunct="1">
              <a:lnSpc>
                <a:spcPct val="90000"/>
              </a:lnSpc>
            </a:pPr>
            <a:endParaRPr lang="it-IT" sz="2400" smtClean="0"/>
          </a:p>
          <a:p>
            <a:pPr eaLnBrk="1" hangingPunct="1">
              <a:lnSpc>
                <a:spcPct val="90000"/>
              </a:lnSpc>
            </a:pPr>
            <a:r>
              <a:rPr lang="it-IT" sz="2400" smtClean="0"/>
              <a:t>Psichedelici o allucinogeni</a:t>
            </a:r>
          </a:p>
          <a:p>
            <a:pPr eaLnBrk="1" hangingPunct="1">
              <a:lnSpc>
                <a:spcPct val="90000"/>
              </a:lnSpc>
            </a:pPr>
            <a:endParaRPr lang="it-IT" sz="2400" smtClean="0"/>
          </a:p>
          <a:p>
            <a:pPr eaLnBrk="1" hangingPunct="1">
              <a:lnSpc>
                <a:spcPct val="90000"/>
              </a:lnSpc>
            </a:pPr>
            <a:endParaRPr lang="it-IT" sz="2400"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ntrod1"/>
          <p:cNvPicPr>
            <a:picLocks noChangeAspect="1" noChangeArrowheads="1"/>
          </p:cNvPicPr>
          <p:nvPr/>
        </p:nvPicPr>
        <p:blipFill>
          <a:blip r:embed="rId2" cstate="print"/>
          <a:srcRect/>
          <a:stretch>
            <a:fillRect/>
          </a:stretch>
        </p:blipFill>
        <p:spPr bwMode="auto">
          <a:xfrm>
            <a:off x="0" y="0"/>
            <a:ext cx="1074738" cy="1125538"/>
          </a:xfrm>
          <a:prstGeom prst="rect">
            <a:avLst/>
          </a:prstGeom>
          <a:noFill/>
          <a:ln w="9525">
            <a:noFill/>
            <a:miter lim="800000"/>
            <a:headEnd/>
            <a:tailEnd/>
          </a:ln>
        </p:spPr>
      </p:pic>
      <p:sp>
        <p:nvSpPr>
          <p:cNvPr id="20483" name="Text Box 3"/>
          <p:cNvSpPr txBox="1">
            <a:spLocks noChangeArrowheads="1"/>
          </p:cNvSpPr>
          <p:nvPr/>
        </p:nvSpPr>
        <p:spPr bwMode="auto">
          <a:xfrm>
            <a:off x="1258888" y="260350"/>
            <a:ext cx="7632700" cy="701675"/>
          </a:xfrm>
          <a:prstGeom prst="rect">
            <a:avLst/>
          </a:prstGeom>
          <a:noFill/>
          <a:ln w="9525">
            <a:noFill/>
            <a:miter lim="800000"/>
            <a:headEnd/>
            <a:tailEnd/>
          </a:ln>
        </p:spPr>
        <p:txBody>
          <a:bodyPr>
            <a:spAutoFit/>
          </a:bodyPr>
          <a:lstStyle/>
          <a:p>
            <a:r>
              <a:rPr lang="it-IT" sz="4000">
                <a:solidFill>
                  <a:srgbClr val="008000"/>
                </a:solidFill>
              </a:rPr>
              <a:t>Caratteristiche della dipendenza</a:t>
            </a:r>
          </a:p>
        </p:txBody>
      </p:sp>
      <p:sp>
        <p:nvSpPr>
          <p:cNvPr id="640004" name="Text Box 4"/>
          <p:cNvSpPr txBox="1">
            <a:spLocks noChangeArrowheads="1"/>
          </p:cNvSpPr>
          <p:nvPr/>
        </p:nvSpPr>
        <p:spPr bwMode="auto">
          <a:xfrm>
            <a:off x="250825" y="1268413"/>
            <a:ext cx="8713788" cy="5124450"/>
          </a:xfrm>
          <a:prstGeom prst="rect">
            <a:avLst/>
          </a:prstGeom>
          <a:noFill/>
          <a:ln w="9525">
            <a:noFill/>
            <a:miter lim="800000"/>
            <a:headEnd/>
            <a:tailEnd/>
          </a:ln>
        </p:spPr>
        <p:txBody>
          <a:bodyPr>
            <a:spAutoFit/>
          </a:bodyPr>
          <a:lstStyle/>
          <a:p>
            <a:pPr marL="361950" indent="-361950">
              <a:lnSpc>
                <a:spcPct val="110000"/>
              </a:lnSpc>
              <a:buClr>
                <a:schemeClr val="folHlink"/>
              </a:buClr>
              <a:buFont typeface="Wingdings" pitchFamily="2" charset="2"/>
              <a:buChar char="Ø"/>
            </a:pPr>
            <a:r>
              <a:rPr lang="it-IT" sz="3000">
                <a:solidFill>
                  <a:srgbClr val="FF0000"/>
                </a:solidFill>
              </a:rPr>
              <a:t>Dipendenza</a:t>
            </a:r>
            <a:r>
              <a:rPr lang="it-IT" sz="3000"/>
              <a:t> – può essere fisica e psicologica (si manifesta con il desiderio incontrollabile di continuare ad assumere la sostanza e di procurarsela con ogni mezzo)</a:t>
            </a:r>
          </a:p>
          <a:p>
            <a:pPr marL="361950" indent="-361950">
              <a:lnSpc>
                <a:spcPct val="110000"/>
              </a:lnSpc>
              <a:buClr>
                <a:schemeClr val="folHlink"/>
              </a:buClr>
              <a:buFont typeface="Wingdings" pitchFamily="2" charset="2"/>
              <a:buChar char="Ø"/>
            </a:pPr>
            <a:r>
              <a:rPr lang="it-IT" sz="3000">
                <a:solidFill>
                  <a:srgbClr val="FF0000"/>
                </a:solidFill>
              </a:rPr>
              <a:t>Sindrome da astinenza</a:t>
            </a:r>
            <a:r>
              <a:rPr lang="it-IT" sz="3000"/>
              <a:t> - E' l'insieme dei disturbi fisici e psichici derivanti dalla brusca sospensione dell'assunzione</a:t>
            </a:r>
          </a:p>
          <a:p>
            <a:pPr marL="361950" indent="-361950">
              <a:lnSpc>
                <a:spcPct val="110000"/>
              </a:lnSpc>
              <a:buClr>
                <a:schemeClr val="folHlink"/>
              </a:buClr>
              <a:buFont typeface="Wingdings" pitchFamily="2" charset="2"/>
              <a:buChar char="Ø"/>
            </a:pPr>
            <a:r>
              <a:rPr lang="it-IT" sz="3000">
                <a:solidFill>
                  <a:srgbClr val="FF0000"/>
                </a:solidFill>
              </a:rPr>
              <a:t>Tolleranza</a:t>
            </a:r>
            <a:r>
              <a:rPr lang="it-IT" sz="3000"/>
              <a:t> – la sostanza perde di efficacia e bisogna aumentare la dose per ottenere lo stesso effetto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0004">
                                            <p:txEl>
                                              <p:pRg st="0" end="0"/>
                                            </p:txEl>
                                          </p:spTgt>
                                        </p:tgtEl>
                                        <p:attrNameLst>
                                          <p:attrName>style.visibility</p:attrName>
                                        </p:attrNameLst>
                                      </p:cBhvr>
                                      <p:to>
                                        <p:strVal val="visible"/>
                                      </p:to>
                                    </p:set>
                                    <p:anim calcmode="lin" valueType="num">
                                      <p:cBhvr additive="base">
                                        <p:cTn id="7" dur="500" fill="hold"/>
                                        <p:tgtEl>
                                          <p:spTgt spid="64000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000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40004">
                                            <p:txEl>
                                              <p:pRg st="1" end="1"/>
                                            </p:txEl>
                                          </p:spTgt>
                                        </p:tgtEl>
                                        <p:attrNameLst>
                                          <p:attrName>style.visibility</p:attrName>
                                        </p:attrNameLst>
                                      </p:cBhvr>
                                      <p:to>
                                        <p:strVal val="visible"/>
                                      </p:to>
                                    </p:set>
                                    <p:anim calcmode="lin" valueType="num">
                                      <p:cBhvr additive="base">
                                        <p:cTn id="13" dur="500" fill="hold"/>
                                        <p:tgtEl>
                                          <p:spTgt spid="64000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400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40004">
                                            <p:txEl>
                                              <p:pRg st="2" end="2"/>
                                            </p:txEl>
                                          </p:spTgt>
                                        </p:tgtEl>
                                        <p:attrNameLst>
                                          <p:attrName>style.visibility</p:attrName>
                                        </p:attrNameLst>
                                      </p:cBhvr>
                                      <p:to>
                                        <p:strVal val="visible"/>
                                      </p:to>
                                    </p:set>
                                    <p:anim calcmode="lin" valueType="num">
                                      <p:cBhvr additive="base">
                                        <p:cTn id="19" dur="500" fill="hold"/>
                                        <p:tgtEl>
                                          <p:spTgt spid="64000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4000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101600"/>
            <a:ext cx="7772400" cy="1143000"/>
          </a:xfrm>
        </p:spPr>
        <p:txBody>
          <a:bodyPr/>
          <a:lstStyle/>
          <a:p>
            <a:pPr eaLnBrk="1" hangingPunct="1"/>
            <a:r>
              <a:rPr lang="it-IT" smtClean="0"/>
              <a:t>Sedativi-euforizzanti (I)</a:t>
            </a:r>
          </a:p>
        </p:txBody>
      </p:sp>
      <p:sp>
        <p:nvSpPr>
          <p:cNvPr id="47107" name="Rectangle 3"/>
          <p:cNvSpPr>
            <a:spLocks noGrp="1" noChangeArrowheads="1"/>
          </p:cNvSpPr>
          <p:nvPr>
            <p:ph type="body" idx="1"/>
          </p:nvPr>
        </p:nvSpPr>
        <p:spPr>
          <a:xfrm>
            <a:off x="762000" y="914400"/>
            <a:ext cx="7772400" cy="4114800"/>
          </a:xfrm>
        </p:spPr>
        <p:txBody>
          <a:bodyPr/>
          <a:lstStyle/>
          <a:p>
            <a:pPr eaLnBrk="1" hangingPunct="1">
              <a:lnSpc>
                <a:spcPct val="90000"/>
              </a:lnSpc>
              <a:buFontTx/>
              <a:buNone/>
            </a:pPr>
            <a:r>
              <a:rPr lang="it-IT" sz="1800" b="1" smtClean="0"/>
              <a:t>Oppioidi</a:t>
            </a:r>
          </a:p>
          <a:p>
            <a:pPr eaLnBrk="1" hangingPunct="1">
              <a:lnSpc>
                <a:spcPct val="90000"/>
              </a:lnSpc>
            </a:pPr>
            <a:r>
              <a:rPr lang="it-IT" sz="1800" smtClean="0"/>
              <a:t>oppio </a:t>
            </a:r>
          </a:p>
          <a:p>
            <a:pPr eaLnBrk="1" hangingPunct="1">
              <a:lnSpc>
                <a:spcPct val="90000"/>
              </a:lnSpc>
            </a:pPr>
            <a:r>
              <a:rPr lang="it-IT" sz="1800" smtClean="0"/>
              <a:t>morfina</a:t>
            </a:r>
          </a:p>
          <a:p>
            <a:pPr eaLnBrk="1" hangingPunct="1">
              <a:lnSpc>
                <a:spcPct val="90000"/>
              </a:lnSpc>
            </a:pPr>
            <a:r>
              <a:rPr lang="it-IT" sz="1800" smtClean="0"/>
              <a:t>eroina (brown sugar, junk)</a:t>
            </a:r>
          </a:p>
          <a:p>
            <a:pPr eaLnBrk="1" hangingPunct="1">
              <a:lnSpc>
                <a:spcPct val="90000"/>
              </a:lnSpc>
            </a:pPr>
            <a:r>
              <a:rPr lang="it-IT" sz="1800" smtClean="0"/>
              <a:t>codeina</a:t>
            </a:r>
          </a:p>
          <a:p>
            <a:pPr eaLnBrk="1" hangingPunct="1">
              <a:lnSpc>
                <a:spcPct val="90000"/>
              </a:lnSpc>
            </a:pPr>
            <a:r>
              <a:rPr lang="it-IT" sz="1800" smtClean="0"/>
              <a:t>d-propossifene</a:t>
            </a:r>
          </a:p>
          <a:p>
            <a:pPr eaLnBrk="1" hangingPunct="1">
              <a:lnSpc>
                <a:spcPct val="90000"/>
              </a:lnSpc>
            </a:pPr>
            <a:r>
              <a:rPr lang="it-IT" sz="1800" smtClean="0"/>
              <a:t>metadone</a:t>
            </a:r>
          </a:p>
          <a:p>
            <a:pPr eaLnBrk="1" hangingPunct="1">
              <a:lnSpc>
                <a:spcPct val="90000"/>
              </a:lnSpc>
            </a:pPr>
            <a:r>
              <a:rPr lang="it-IT" sz="1800" smtClean="0"/>
              <a:t>fentanil</a:t>
            </a:r>
          </a:p>
          <a:p>
            <a:pPr eaLnBrk="1" hangingPunct="1">
              <a:lnSpc>
                <a:spcPct val="90000"/>
              </a:lnSpc>
            </a:pPr>
            <a:r>
              <a:rPr lang="it-IT" sz="1800" smtClean="0"/>
              <a:t>idromorfone (Dilaudid), Idrocodone, ossicodone, ossimorfone</a:t>
            </a:r>
          </a:p>
          <a:p>
            <a:pPr eaLnBrk="1" hangingPunct="1">
              <a:lnSpc>
                <a:spcPct val="90000"/>
              </a:lnSpc>
            </a:pPr>
            <a:r>
              <a:rPr lang="it-IT" sz="1800" smtClean="0"/>
              <a:t>meperidina</a:t>
            </a:r>
          </a:p>
          <a:p>
            <a:pPr eaLnBrk="1" hangingPunct="1">
              <a:lnSpc>
                <a:spcPct val="90000"/>
              </a:lnSpc>
            </a:pPr>
            <a:r>
              <a:rPr lang="it-IT" sz="1800" smtClean="0"/>
              <a:t>pentazocina</a:t>
            </a:r>
          </a:p>
          <a:p>
            <a:pPr eaLnBrk="1" hangingPunct="1">
              <a:lnSpc>
                <a:spcPct val="90000"/>
              </a:lnSpc>
            </a:pPr>
            <a:r>
              <a:rPr lang="it-IT" sz="1800" smtClean="0"/>
              <a:t>designer opioids, 3-metil-fentanil (3MF, TMF)</a:t>
            </a:r>
          </a:p>
          <a:p>
            <a:pPr eaLnBrk="1" hangingPunct="1">
              <a:lnSpc>
                <a:spcPct val="90000"/>
              </a:lnSpc>
              <a:buFontTx/>
              <a:buNone/>
            </a:pPr>
            <a:r>
              <a:rPr lang="it-IT" sz="1800" b="1" smtClean="0"/>
              <a:t>Sedativi-ipnotici</a:t>
            </a:r>
          </a:p>
          <a:p>
            <a:pPr eaLnBrk="1" hangingPunct="1">
              <a:lnSpc>
                <a:spcPct val="90000"/>
              </a:lnSpc>
            </a:pPr>
            <a:r>
              <a:rPr lang="it-IT" sz="1800" smtClean="0"/>
              <a:t>Barbiturici: 		nembutal (yellow submarine)</a:t>
            </a:r>
          </a:p>
          <a:p>
            <a:pPr eaLnBrk="1" hangingPunct="1">
              <a:lnSpc>
                <a:spcPct val="90000"/>
              </a:lnSpc>
            </a:pPr>
            <a:r>
              <a:rPr lang="it-IT" sz="1800" smtClean="0"/>
              <a:t>Benzodiazepine:	temazepam</a:t>
            </a:r>
          </a:p>
          <a:p>
            <a:pPr eaLnBrk="1" hangingPunct="1">
              <a:lnSpc>
                <a:spcPct val="90000"/>
              </a:lnSpc>
              <a:buFontTx/>
              <a:buNone/>
            </a:pPr>
            <a:r>
              <a:rPr lang="it-IT" sz="1800" b="1" smtClean="0"/>
              <a:t>Anestetici</a:t>
            </a:r>
          </a:p>
          <a:p>
            <a:pPr eaLnBrk="1" hangingPunct="1">
              <a:lnSpc>
                <a:spcPct val="90000"/>
              </a:lnSpc>
            </a:pPr>
            <a:r>
              <a:rPr lang="it-IT" sz="1800" smtClean="0"/>
              <a:t>ossido nitroso</a:t>
            </a:r>
          </a:p>
          <a:p>
            <a:pPr eaLnBrk="1" hangingPunct="1">
              <a:lnSpc>
                <a:spcPct val="90000"/>
              </a:lnSpc>
            </a:pPr>
            <a:r>
              <a:rPr lang="it-IT" sz="1800" smtClean="0"/>
              <a:t>Ketamina (K, superK, kitkat)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it-IT" smtClean="0"/>
              <a:t>Sedativi-euforizzanti (II)</a:t>
            </a:r>
          </a:p>
        </p:txBody>
      </p:sp>
      <p:sp>
        <p:nvSpPr>
          <p:cNvPr id="48131" name="Rectangle 3"/>
          <p:cNvSpPr>
            <a:spLocks noGrp="1" noChangeArrowheads="1"/>
          </p:cNvSpPr>
          <p:nvPr>
            <p:ph type="body" idx="1"/>
          </p:nvPr>
        </p:nvSpPr>
        <p:spPr>
          <a:xfrm>
            <a:off x="685800" y="1143000"/>
            <a:ext cx="7772400" cy="4114800"/>
          </a:xfrm>
        </p:spPr>
        <p:txBody>
          <a:bodyPr/>
          <a:lstStyle/>
          <a:p>
            <a:pPr eaLnBrk="1" hangingPunct="1">
              <a:lnSpc>
                <a:spcPct val="90000"/>
              </a:lnSpc>
              <a:buFontTx/>
              <a:buNone/>
            </a:pPr>
            <a:r>
              <a:rPr lang="it-IT" sz="1800" b="1" smtClean="0"/>
              <a:t>Solventi volatili</a:t>
            </a:r>
          </a:p>
          <a:p>
            <a:pPr eaLnBrk="1" hangingPunct="1">
              <a:lnSpc>
                <a:spcPct val="90000"/>
              </a:lnSpc>
            </a:pPr>
            <a:r>
              <a:rPr lang="it-IT" sz="1800" smtClean="0"/>
              <a:t>solventi</a:t>
            </a:r>
          </a:p>
          <a:p>
            <a:pPr eaLnBrk="1" hangingPunct="1">
              <a:lnSpc>
                <a:spcPct val="90000"/>
              </a:lnSpc>
            </a:pPr>
            <a:r>
              <a:rPr lang="it-IT" sz="1800" smtClean="0"/>
              <a:t>	etere</a:t>
            </a:r>
          </a:p>
          <a:p>
            <a:pPr eaLnBrk="1" hangingPunct="1">
              <a:lnSpc>
                <a:spcPct val="90000"/>
              </a:lnSpc>
            </a:pPr>
            <a:r>
              <a:rPr lang="it-IT" sz="1800" smtClean="0"/>
              <a:t>	colle (Bostik)</a:t>
            </a:r>
          </a:p>
          <a:p>
            <a:pPr eaLnBrk="1" hangingPunct="1">
              <a:lnSpc>
                <a:spcPct val="90000"/>
              </a:lnSpc>
            </a:pPr>
            <a:r>
              <a:rPr lang="it-IT" sz="1800" smtClean="0"/>
              <a:t>	toluene</a:t>
            </a:r>
          </a:p>
          <a:p>
            <a:pPr eaLnBrk="1" hangingPunct="1">
              <a:lnSpc>
                <a:spcPct val="90000"/>
              </a:lnSpc>
            </a:pPr>
            <a:r>
              <a:rPr lang="it-IT" sz="1800" smtClean="0"/>
              <a:t>	xilene</a:t>
            </a:r>
          </a:p>
          <a:p>
            <a:pPr eaLnBrk="1" hangingPunct="1">
              <a:lnSpc>
                <a:spcPct val="90000"/>
              </a:lnSpc>
            </a:pPr>
            <a:r>
              <a:rPr lang="it-IT" sz="1800" smtClean="0"/>
              <a:t>	esano</a:t>
            </a:r>
          </a:p>
          <a:p>
            <a:pPr eaLnBrk="1" hangingPunct="1">
              <a:lnSpc>
                <a:spcPct val="90000"/>
              </a:lnSpc>
            </a:pPr>
            <a:r>
              <a:rPr lang="it-IT" sz="1800" smtClean="0"/>
              <a:t>	3-cloro-etano (Tippex)</a:t>
            </a:r>
          </a:p>
          <a:p>
            <a:pPr eaLnBrk="1" hangingPunct="1">
              <a:lnSpc>
                <a:spcPct val="90000"/>
              </a:lnSpc>
            </a:pPr>
            <a:r>
              <a:rPr lang="it-IT" sz="1800" smtClean="0"/>
              <a:t>propellenti e gas</a:t>
            </a:r>
          </a:p>
          <a:p>
            <a:pPr eaLnBrk="1" hangingPunct="1">
              <a:lnSpc>
                <a:spcPct val="90000"/>
              </a:lnSpc>
            </a:pPr>
            <a:r>
              <a:rPr lang="it-IT" sz="1800" smtClean="0"/>
              <a:t>	propano</a:t>
            </a:r>
          </a:p>
          <a:p>
            <a:pPr eaLnBrk="1" hangingPunct="1">
              <a:lnSpc>
                <a:spcPct val="90000"/>
              </a:lnSpc>
            </a:pPr>
            <a:r>
              <a:rPr lang="it-IT" sz="1800" smtClean="0"/>
              <a:t>	butano (benzina per accendini)</a:t>
            </a:r>
          </a:p>
          <a:p>
            <a:pPr eaLnBrk="1" hangingPunct="1">
              <a:lnSpc>
                <a:spcPct val="90000"/>
              </a:lnSpc>
            </a:pPr>
            <a:r>
              <a:rPr lang="it-IT" sz="1800" smtClean="0"/>
              <a:t>	CFC</a:t>
            </a:r>
          </a:p>
          <a:p>
            <a:pPr eaLnBrk="1" hangingPunct="1">
              <a:lnSpc>
                <a:spcPct val="90000"/>
              </a:lnSpc>
            </a:pPr>
            <a:r>
              <a:rPr lang="it-IT" sz="1800" smtClean="0"/>
              <a:t>nitriti</a:t>
            </a:r>
          </a:p>
          <a:p>
            <a:pPr eaLnBrk="1" hangingPunct="1">
              <a:lnSpc>
                <a:spcPct val="90000"/>
              </a:lnSpc>
            </a:pPr>
            <a:r>
              <a:rPr lang="it-IT" sz="1800" smtClean="0"/>
              <a:t>	amil e butil –nitriti (popper)</a:t>
            </a:r>
          </a:p>
          <a:p>
            <a:pPr eaLnBrk="1" hangingPunct="1">
              <a:lnSpc>
                <a:spcPct val="90000"/>
              </a:lnSpc>
            </a:pPr>
            <a:endParaRPr lang="it-IT" sz="1800" smtClean="0"/>
          </a:p>
          <a:p>
            <a:pPr eaLnBrk="1" hangingPunct="1">
              <a:lnSpc>
                <a:spcPct val="90000"/>
              </a:lnSpc>
            </a:pPr>
            <a:r>
              <a:rPr lang="it-IT" sz="1800" smtClean="0"/>
              <a:t>Alcool</a:t>
            </a:r>
          </a:p>
          <a:p>
            <a:pPr eaLnBrk="1" hangingPunct="1">
              <a:lnSpc>
                <a:spcPct val="90000"/>
              </a:lnSpc>
            </a:pPr>
            <a:endParaRPr lang="it-IT" sz="1800" smtClean="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it-IT" smtClean="0"/>
              <a:t>Psicostimolanti (I)</a:t>
            </a:r>
          </a:p>
        </p:txBody>
      </p:sp>
      <p:sp>
        <p:nvSpPr>
          <p:cNvPr id="49155" name="Rectangle 3"/>
          <p:cNvSpPr>
            <a:spLocks noGrp="1" noChangeArrowheads="1"/>
          </p:cNvSpPr>
          <p:nvPr>
            <p:ph type="body" idx="1"/>
          </p:nvPr>
        </p:nvSpPr>
        <p:spPr>
          <a:xfrm>
            <a:off x="685800" y="990600"/>
            <a:ext cx="7772400" cy="4114800"/>
          </a:xfrm>
        </p:spPr>
        <p:txBody>
          <a:bodyPr/>
          <a:lstStyle/>
          <a:p>
            <a:pPr eaLnBrk="1" hangingPunct="1">
              <a:lnSpc>
                <a:spcPct val="90000"/>
              </a:lnSpc>
              <a:buFontTx/>
              <a:buNone/>
            </a:pPr>
            <a:r>
              <a:rPr lang="it-IT" sz="1800" b="1" smtClean="0"/>
              <a:t>Amfetamine</a:t>
            </a:r>
          </a:p>
          <a:p>
            <a:pPr eaLnBrk="1" hangingPunct="1">
              <a:lnSpc>
                <a:spcPct val="90000"/>
              </a:lnSpc>
            </a:pPr>
            <a:r>
              <a:rPr lang="it-IT" sz="1800" smtClean="0"/>
              <a:t>amfetamina (speed)</a:t>
            </a:r>
          </a:p>
          <a:p>
            <a:pPr eaLnBrk="1" hangingPunct="1">
              <a:lnSpc>
                <a:spcPct val="90000"/>
              </a:lnSpc>
            </a:pPr>
            <a:r>
              <a:rPr lang="it-IT" sz="1800" smtClean="0"/>
              <a:t>MDA (love drug)</a:t>
            </a:r>
          </a:p>
          <a:p>
            <a:pPr eaLnBrk="1" hangingPunct="1">
              <a:lnSpc>
                <a:spcPct val="90000"/>
              </a:lnSpc>
            </a:pPr>
            <a:r>
              <a:rPr lang="it-IT" sz="1800" smtClean="0"/>
              <a:t>metamfetamina (ice, Pervitin)</a:t>
            </a:r>
          </a:p>
          <a:p>
            <a:pPr eaLnBrk="1" hangingPunct="1">
              <a:lnSpc>
                <a:spcPct val="90000"/>
              </a:lnSpc>
            </a:pPr>
            <a:r>
              <a:rPr lang="it-IT" sz="1800" smtClean="0"/>
              <a:t>TMA</a:t>
            </a:r>
          </a:p>
          <a:p>
            <a:pPr eaLnBrk="1" hangingPunct="1">
              <a:lnSpc>
                <a:spcPct val="90000"/>
              </a:lnSpc>
            </a:pPr>
            <a:r>
              <a:rPr lang="it-IT" sz="1800" smtClean="0"/>
              <a:t>DOM (STP)</a:t>
            </a:r>
          </a:p>
          <a:p>
            <a:pPr eaLnBrk="1" hangingPunct="1">
              <a:lnSpc>
                <a:spcPct val="90000"/>
              </a:lnSpc>
            </a:pPr>
            <a:r>
              <a:rPr lang="it-IT" sz="1800" smtClean="0"/>
              <a:t>PMA</a:t>
            </a:r>
          </a:p>
          <a:p>
            <a:pPr eaLnBrk="1" hangingPunct="1">
              <a:lnSpc>
                <a:spcPct val="90000"/>
              </a:lnSpc>
              <a:buFontTx/>
              <a:buNone/>
            </a:pPr>
            <a:r>
              <a:rPr lang="it-IT" sz="1800" b="1" smtClean="0"/>
              <a:t>Ecstasy e party drugs</a:t>
            </a:r>
          </a:p>
          <a:p>
            <a:pPr eaLnBrk="1" hangingPunct="1">
              <a:lnSpc>
                <a:spcPct val="90000"/>
              </a:lnSpc>
            </a:pPr>
            <a:r>
              <a:rPr lang="it-IT" sz="1800" smtClean="0"/>
              <a:t>ecstasy (MDMA, adam, XTC, E)</a:t>
            </a:r>
          </a:p>
          <a:p>
            <a:pPr eaLnBrk="1" hangingPunct="1">
              <a:lnSpc>
                <a:spcPct val="90000"/>
              </a:lnSpc>
            </a:pPr>
            <a:r>
              <a:rPr lang="it-IT" sz="1800" smtClean="0"/>
              <a:t>MDEAA (eve)</a:t>
            </a:r>
          </a:p>
          <a:p>
            <a:pPr eaLnBrk="1" hangingPunct="1">
              <a:lnSpc>
                <a:spcPct val="90000"/>
              </a:lnSpc>
            </a:pPr>
            <a:r>
              <a:rPr lang="it-IT" sz="1800" smtClean="0"/>
              <a:t>DOB (MDDB)</a:t>
            </a:r>
          </a:p>
          <a:p>
            <a:pPr eaLnBrk="1" hangingPunct="1">
              <a:lnSpc>
                <a:spcPct val="90000"/>
              </a:lnSpc>
            </a:pPr>
            <a:r>
              <a:rPr lang="it-IT" sz="1800" smtClean="0"/>
              <a:t>4MAX (Aminorex)</a:t>
            </a:r>
          </a:p>
          <a:p>
            <a:pPr eaLnBrk="1" hangingPunct="1">
              <a:lnSpc>
                <a:spcPct val="90000"/>
              </a:lnSpc>
            </a:pPr>
            <a:r>
              <a:rPr lang="it-IT" sz="1800" smtClean="0"/>
              <a:t>efedrone (jeff)</a:t>
            </a:r>
          </a:p>
          <a:p>
            <a:pPr eaLnBrk="1" hangingPunct="1">
              <a:lnSpc>
                <a:spcPct val="90000"/>
              </a:lnSpc>
            </a:pPr>
            <a:r>
              <a:rPr lang="it-IT" sz="1800" smtClean="0"/>
              <a:t>MDOM</a:t>
            </a:r>
          </a:p>
          <a:p>
            <a:pPr eaLnBrk="1" hangingPunct="1">
              <a:lnSpc>
                <a:spcPct val="90000"/>
              </a:lnSpc>
            </a:pPr>
            <a:r>
              <a:rPr lang="it-IT" sz="1800" smtClean="0"/>
              <a:t>efedrina (herbal ecstasy)</a:t>
            </a:r>
          </a:p>
          <a:p>
            <a:pPr eaLnBrk="1" hangingPunct="1">
              <a:lnSpc>
                <a:spcPct val="90000"/>
              </a:lnSpc>
              <a:buFontTx/>
              <a:buNone/>
            </a:pPr>
            <a:r>
              <a:rPr lang="it-IT" sz="1800" b="1" smtClean="0"/>
              <a:t>Cocainici</a:t>
            </a:r>
          </a:p>
          <a:p>
            <a:pPr eaLnBrk="1" hangingPunct="1">
              <a:lnSpc>
                <a:spcPct val="90000"/>
              </a:lnSpc>
            </a:pPr>
            <a:r>
              <a:rPr lang="it-IT" sz="1800" smtClean="0"/>
              <a:t>coca foglie</a:t>
            </a:r>
          </a:p>
          <a:p>
            <a:pPr eaLnBrk="1" hangingPunct="1">
              <a:lnSpc>
                <a:spcPct val="90000"/>
              </a:lnSpc>
            </a:pPr>
            <a:r>
              <a:rPr lang="it-IT" sz="1800" smtClean="0"/>
              <a:t>cocaina cloridrato (neve)</a:t>
            </a:r>
          </a:p>
          <a:p>
            <a:pPr eaLnBrk="1" hangingPunct="1">
              <a:lnSpc>
                <a:spcPct val="90000"/>
              </a:lnSpc>
            </a:pPr>
            <a:r>
              <a:rPr lang="it-IT" sz="1800" smtClean="0"/>
              <a:t>cocaina base (crack)</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it-IT" smtClean="0"/>
              <a:t>Psicostimolanti (II)</a:t>
            </a:r>
          </a:p>
        </p:txBody>
      </p:sp>
      <p:sp>
        <p:nvSpPr>
          <p:cNvPr id="50179" name="Rectangle 3"/>
          <p:cNvSpPr>
            <a:spLocks noGrp="1" noChangeArrowheads="1"/>
          </p:cNvSpPr>
          <p:nvPr>
            <p:ph type="body" idx="1"/>
          </p:nvPr>
        </p:nvSpPr>
        <p:spPr>
          <a:xfrm>
            <a:off x="762000" y="1219200"/>
            <a:ext cx="7772400" cy="4114800"/>
          </a:xfrm>
        </p:spPr>
        <p:txBody>
          <a:bodyPr/>
          <a:lstStyle/>
          <a:p>
            <a:pPr eaLnBrk="1" hangingPunct="1">
              <a:buFontTx/>
              <a:buNone/>
            </a:pPr>
            <a:endParaRPr lang="it-IT" b="1" smtClean="0"/>
          </a:p>
          <a:p>
            <a:pPr eaLnBrk="1" hangingPunct="1">
              <a:buFontTx/>
              <a:buNone/>
            </a:pPr>
            <a:r>
              <a:rPr lang="it-IT" b="1" smtClean="0"/>
              <a:t>Nicotina</a:t>
            </a:r>
          </a:p>
          <a:p>
            <a:pPr eaLnBrk="1" hangingPunct="1">
              <a:buFontTx/>
              <a:buNone/>
            </a:pPr>
            <a:r>
              <a:rPr lang="it-IT" b="1" smtClean="0"/>
              <a:t>	</a:t>
            </a:r>
          </a:p>
          <a:p>
            <a:pPr eaLnBrk="1" hangingPunct="1">
              <a:buFontTx/>
              <a:buNone/>
            </a:pPr>
            <a:r>
              <a:rPr lang="it-IT" b="1" smtClean="0"/>
              <a:t>Antidepressivi triciclici</a:t>
            </a:r>
          </a:p>
          <a:p>
            <a:pPr eaLnBrk="1" hangingPunct="1">
              <a:buFontTx/>
              <a:buNone/>
            </a:pPr>
            <a:endParaRPr lang="it-IT" b="1" smtClean="0"/>
          </a:p>
          <a:p>
            <a:pPr eaLnBrk="1" hangingPunct="1">
              <a:buFontTx/>
              <a:buNone/>
            </a:pPr>
            <a:r>
              <a:rPr lang="it-IT" b="1" smtClean="0"/>
              <a:t>Caffeina</a:t>
            </a:r>
          </a:p>
          <a:p>
            <a:pPr eaLnBrk="1" hangingPunct="1">
              <a:buFontTx/>
              <a:buNone/>
            </a:pPr>
            <a:endParaRPr lang="it-IT" b="1" smtClean="0"/>
          </a:p>
          <a:p>
            <a:pPr eaLnBrk="1" hangingPunct="1">
              <a:buFontTx/>
              <a:buNone/>
            </a:pPr>
            <a:r>
              <a:rPr lang="it-IT" b="1" smtClean="0"/>
              <a:t>Fenilpropanolamina</a:t>
            </a:r>
          </a:p>
          <a:p>
            <a:pPr eaLnBrk="1" hangingPunct="1">
              <a:buFontTx/>
              <a:buNone/>
            </a:pPr>
            <a:endParaRPr lang="it-IT" b="1" smtClean="0"/>
          </a:p>
          <a:p>
            <a:pPr eaLnBrk="1" hangingPunct="1">
              <a:buFontTx/>
              <a:buNone/>
            </a:pPr>
            <a:r>
              <a:rPr lang="it-IT" b="1" smtClean="0"/>
              <a:t>Fenfluramina (Ponderax)</a:t>
            </a:r>
          </a:p>
          <a:p>
            <a:pPr eaLnBrk="1" hangingPunct="1">
              <a:buFontTx/>
              <a:buNone/>
            </a:pPr>
            <a:endParaRPr lang="it-IT" b="1" smtClean="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it-IT" smtClean="0"/>
              <a:t>Psichedelici o Allucinogeni</a:t>
            </a:r>
          </a:p>
        </p:txBody>
      </p:sp>
      <p:sp>
        <p:nvSpPr>
          <p:cNvPr id="51203" name="Rectangle 3"/>
          <p:cNvSpPr>
            <a:spLocks noGrp="1" noChangeArrowheads="1"/>
          </p:cNvSpPr>
          <p:nvPr>
            <p:ph type="body" idx="1"/>
          </p:nvPr>
        </p:nvSpPr>
        <p:spPr/>
        <p:txBody>
          <a:bodyPr/>
          <a:lstStyle/>
          <a:p>
            <a:pPr eaLnBrk="1" hangingPunct="1">
              <a:lnSpc>
                <a:spcPct val="90000"/>
              </a:lnSpc>
              <a:buFontTx/>
              <a:buNone/>
            </a:pPr>
            <a:r>
              <a:rPr lang="it-IT" sz="1800" b="1" smtClean="0"/>
              <a:t>LSD</a:t>
            </a:r>
          </a:p>
          <a:p>
            <a:pPr eaLnBrk="1" hangingPunct="1">
              <a:lnSpc>
                <a:spcPct val="90000"/>
              </a:lnSpc>
              <a:buFontTx/>
              <a:buNone/>
            </a:pPr>
            <a:r>
              <a:rPr lang="it-IT" sz="1800" b="1" smtClean="0"/>
              <a:t>Canapa</a:t>
            </a:r>
          </a:p>
          <a:p>
            <a:pPr eaLnBrk="1" hangingPunct="1">
              <a:lnSpc>
                <a:spcPct val="90000"/>
              </a:lnSpc>
            </a:pPr>
            <a:r>
              <a:rPr lang="it-IT" sz="1800" smtClean="0"/>
              <a:t>marjuana</a:t>
            </a:r>
          </a:p>
          <a:p>
            <a:pPr eaLnBrk="1" hangingPunct="1">
              <a:lnSpc>
                <a:spcPct val="90000"/>
              </a:lnSpc>
            </a:pPr>
            <a:r>
              <a:rPr lang="it-IT" sz="1800" smtClean="0"/>
              <a:t>hashish</a:t>
            </a:r>
          </a:p>
          <a:p>
            <a:pPr eaLnBrk="1" hangingPunct="1">
              <a:lnSpc>
                <a:spcPct val="90000"/>
              </a:lnSpc>
            </a:pPr>
            <a:r>
              <a:rPr lang="it-IT" sz="1800" smtClean="0"/>
              <a:t>tetraidrocannabinolo (THC)</a:t>
            </a:r>
          </a:p>
          <a:p>
            <a:pPr eaLnBrk="1" hangingPunct="1">
              <a:lnSpc>
                <a:spcPct val="90000"/>
              </a:lnSpc>
            </a:pPr>
            <a:endParaRPr lang="it-IT" sz="1800" smtClean="0"/>
          </a:p>
          <a:p>
            <a:pPr eaLnBrk="1" hangingPunct="1">
              <a:lnSpc>
                <a:spcPct val="90000"/>
              </a:lnSpc>
              <a:buFontTx/>
              <a:buNone/>
            </a:pPr>
            <a:r>
              <a:rPr lang="it-IT" sz="1800" b="1" smtClean="0"/>
              <a:t>Funghi</a:t>
            </a:r>
          </a:p>
          <a:p>
            <a:pPr eaLnBrk="1" hangingPunct="1">
              <a:lnSpc>
                <a:spcPct val="90000"/>
              </a:lnSpc>
            </a:pPr>
            <a:r>
              <a:rPr lang="it-IT" sz="1800" smtClean="0"/>
              <a:t>psilocibina</a:t>
            </a:r>
          </a:p>
          <a:p>
            <a:pPr eaLnBrk="1" hangingPunct="1">
              <a:lnSpc>
                <a:spcPct val="90000"/>
              </a:lnSpc>
            </a:pPr>
            <a:r>
              <a:rPr lang="it-IT" sz="1800" smtClean="0"/>
              <a:t>psilocina</a:t>
            </a:r>
          </a:p>
          <a:p>
            <a:pPr eaLnBrk="1" hangingPunct="1">
              <a:lnSpc>
                <a:spcPct val="90000"/>
              </a:lnSpc>
              <a:buFontTx/>
              <a:buNone/>
            </a:pPr>
            <a:r>
              <a:rPr lang="it-IT" sz="1800" b="1" smtClean="0"/>
              <a:t>Cactus</a:t>
            </a:r>
          </a:p>
          <a:p>
            <a:pPr eaLnBrk="1" hangingPunct="1">
              <a:lnSpc>
                <a:spcPct val="90000"/>
              </a:lnSpc>
            </a:pPr>
            <a:r>
              <a:rPr lang="it-IT" sz="1800" smtClean="0"/>
              <a:t>mescalina</a:t>
            </a:r>
          </a:p>
          <a:p>
            <a:pPr eaLnBrk="1" hangingPunct="1">
              <a:lnSpc>
                <a:spcPct val="90000"/>
              </a:lnSpc>
            </a:pPr>
            <a:r>
              <a:rPr lang="it-IT" sz="1800" smtClean="0"/>
              <a:t>peyote</a:t>
            </a:r>
          </a:p>
          <a:p>
            <a:pPr eaLnBrk="1" hangingPunct="1">
              <a:lnSpc>
                <a:spcPct val="90000"/>
              </a:lnSpc>
              <a:buFontTx/>
              <a:buNone/>
            </a:pPr>
            <a:r>
              <a:rPr lang="it-IT" sz="1800" b="1" smtClean="0"/>
              <a:t>Solanacee</a:t>
            </a:r>
          </a:p>
          <a:p>
            <a:pPr eaLnBrk="1" hangingPunct="1">
              <a:lnSpc>
                <a:spcPct val="90000"/>
              </a:lnSpc>
            </a:pPr>
            <a:r>
              <a:rPr lang="it-IT" sz="1800" smtClean="0"/>
              <a:t>datura</a:t>
            </a:r>
          </a:p>
          <a:p>
            <a:pPr eaLnBrk="1" hangingPunct="1">
              <a:lnSpc>
                <a:spcPct val="90000"/>
              </a:lnSpc>
              <a:buFontTx/>
              <a:buNone/>
            </a:pPr>
            <a:r>
              <a:rPr lang="it-IT" sz="1800" b="1" smtClean="0"/>
              <a:t>Fenciclidina (polvere degli angeli)</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611560" y="0"/>
            <a:ext cx="7772400" cy="548680"/>
          </a:xfrm>
        </p:spPr>
        <p:txBody>
          <a:bodyPr/>
          <a:lstStyle/>
          <a:p>
            <a:pPr eaLnBrk="1" hangingPunct="1">
              <a:defRPr/>
            </a:pPr>
            <a:r>
              <a:rPr lang="it-IT" sz="2800" b="1" i="0" dirty="0" smtClean="0">
                <a:solidFill>
                  <a:srgbClr val="000080"/>
                </a:solidFill>
                <a:latin typeface="Eurostile" charset="0"/>
              </a:rPr>
              <a:t>Fasi tipiche della dipendenza</a:t>
            </a:r>
          </a:p>
        </p:txBody>
      </p:sp>
      <p:pic>
        <p:nvPicPr>
          <p:cNvPr id="181253" name="Picture 5" descr="Fasi_dipendenza"/>
          <p:cNvPicPr>
            <a:picLocks noChangeAspect="1" noChangeArrowheads="1"/>
          </p:cNvPicPr>
          <p:nvPr/>
        </p:nvPicPr>
        <p:blipFill>
          <a:blip r:embed="rId3" cstate="print"/>
          <a:srcRect/>
          <a:stretch>
            <a:fillRect/>
          </a:stretch>
        </p:blipFill>
        <p:spPr bwMode="auto">
          <a:xfrm>
            <a:off x="899592" y="764704"/>
            <a:ext cx="6832600" cy="3960813"/>
          </a:xfrm>
          <a:prstGeom prst="rect">
            <a:avLst/>
          </a:prstGeom>
          <a:noFill/>
          <a:ln w="9525">
            <a:noFill/>
            <a:miter lim="800000"/>
            <a:headEnd/>
            <a:tailEnd/>
          </a:ln>
        </p:spPr>
      </p:pic>
      <p:sp>
        <p:nvSpPr>
          <p:cNvPr id="4" name="Rectangle 3"/>
          <p:cNvSpPr>
            <a:spLocks noGrp="1" noChangeArrowheads="1"/>
          </p:cNvSpPr>
          <p:nvPr>
            <p:ph type="body" sz="half" idx="1"/>
          </p:nvPr>
        </p:nvSpPr>
        <p:spPr>
          <a:xfrm>
            <a:off x="251520" y="4653136"/>
            <a:ext cx="8568952" cy="1944216"/>
          </a:xfrm>
        </p:spPr>
        <p:txBody>
          <a:bodyPr/>
          <a:lstStyle/>
          <a:p>
            <a:pPr marL="533400" indent="-533400" algn="just" eaLnBrk="1" hangingPunct="1">
              <a:lnSpc>
                <a:spcPct val="90000"/>
              </a:lnSpc>
              <a:buFont typeface="Wingdings" pitchFamily="2" charset="2"/>
              <a:buNone/>
            </a:pPr>
            <a:endParaRPr lang="it-IT" sz="1800" b="1" dirty="0" smtClean="0">
              <a:solidFill>
                <a:srgbClr val="000080"/>
              </a:solidFill>
              <a:latin typeface="Eurostile" pitchFamily="-84" charset="0"/>
            </a:endParaRPr>
          </a:p>
          <a:p>
            <a:pPr marL="533400" indent="-533400" algn="just" eaLnBrk="1" hangingPunct="1">
              <a:lnSpc>
                <a:spcPct val="90000"/>
              </a:lnSpc>
              <a:buFont typeface="Wingdings" pitchFamily="2" charset="2"/>
              <a:buNone/>
            </a:pPr>
            <a:r>
              <a:rPr lang="it-IT" sz="1800" b="1" dirty="0" smtClean="0">
                <a:solidFill>
                  <a:srgbClr val="000080"/>
                </a:solidFill>
                <a:latin typeface="Eurostile" pitchFamily="-84" charset="0"/>
              </a:rPr>
              <a:t>	Il processo di dipendenza è sviluppato mediante l</a:t>
            </a:r>
            <a:r>
              <a:rPr lang="it-IT" altLang="en-US" sz="1800" b="1" dirty="0" smtClean="0">
                <a:solidFill>
                  <a:srgbClr val="000080"/>
                </a:solidFill>
              </a:rPr>
              <a:t>’</a:t>
            </a:r>
            <a:r>
              <a:rPr lang="it-IT" altLang="ja-JP" sz="1800" b="1" dirty="0" smtClean="0">
                <a:solidFill>
                  <a:srgbClr val="000080"/>
                </a:solidFill>
                <a:latin typeface="Eurostile" pitchFamily="-84" charset="0"/>
              </a:rPr>
              <a:t>interazione di anomalie in tre sistemi funzionali:</a:t>
            </a:r>
          </a:p>
          <a:p>
            <a:pPr marL="533400" indent="-533400" algn="just" eaLnBrk="1" hangingPunct="1">
              <a:lnSpc>
                <a:spcPct val="90000"/>
              </a:lnSpc>
              <a:buFont typeface="Wingdings" pitchFamily="2" charset="2"/>
              <a:buNone/>
            </a:pPr>
            <a:r>
              <a:rPr lang="it-IT" sz="1800" b="1" dirty="0" smtClean="0">
                <a:solidFill>
                  <a:srgbClr val="000080"/>
                </a:solidFill>
                <a:latin typeface="Eurostile" pitchFamily="-84" charset="0"/>
              </a:rPr>
              <a:t>	</a:t>
            </a:r>
            <a:r>
              <a:rPr lang="it-IT" sz="1800" b="1" dirty="0" smtClean="0">
                <a:solidFill>
                  <a:srgbClr val="FF0000"/>
                </a:solidFill>
                <a:latin typeface="Eurostile" pitchFamily="-84" charset="0"/>
              </a:rPr>
              <a:t>motivazione/gratificazione </a:t>
            </a:r>
            <a:r>
              <a:rPr lang="it-IT" sz="1800" b="1" i="1" dirty="0" smtClean="0">
                <a:solidFill>
                  <a:srgbClr val="000080"/>
                </a:solidFill>
                <a:latin typeface="Eurostile" pitchFamily="-84" charset="0"/>
              </a:rPr>
              <a:t>(</a:t>
            </a:r>
            <a:r>
              <a:rPr lang="it-IT" sz="1800" b="1" i="1" dirty="0" err="1" smtClean="0">
                <a:solidFill>
                  <a:srgbClr val="000080"/>
                </a:solidFill>
                <a:latin typeface="Eurostile" pitchFamily="-84" charset="0"/>
              </a:rPr>
              <a:t>reward</a:t>
            </a:r>
            <a:r>
              <a:rPr lang="it-IT" sz="1800" b="1" i="1" dirty="0" smtClean="0">
                <a:solidFill>
                  <a:srgbClr val="000080"/>
                </a:solidFill>
                <a:latin typeface="Eurostile" pitchFamily="-84" charset="0"/>
              </a:rPr>
              <a:t>)</a:t>
            </a:r>
          </a:p>
          <a:p>
            <a:pPr marL="533400" indent="-533400" algn="just" eaLnBrk="1" hangingPunct="1">
              <a:lnSpc>
                <a:spcPct val="90000"/>
              </a:lnSpc>
              <a:buFont typeface="Wingdings" pitchFamily="2" charset="2"/>
              <a:buNone/>
            </a:pPr>
            <a:r>
              <a:rPr lang="it-IT" sz="1800" b="1" dirty="0" smtClean="0">
                <a:solidFill>
                  <a:srgbClr val="000080"/>
                </a:solidFill>
                <a:latin typeface="Eurostile" pitchFamily="-84" charset="0"/>
              </a:rPr>
              <a:t>	</a:t>
            </a:r>
            <a:r>
              <a:rPr lang="it-IT" sz="1800" b="1" dirty="0" smtClean="0">
                <a:solidFill>
                  <a:srgbClr val="FF0000"/>
                </a:solidFill>
                <a:latin typeface="Eurostile" pitchFamily="-84" charset="0"/>
              </a:rPr>
              <a:t>regolazione affettiva</a:t>
            </a:r>
          </a:p>
          <a:p>
            <a:pPr marL="533400" indent="-533400" algn="just" eaLnBrk="1" hangingPunct="1">
              <a:lnSpc>
                <a:spcPct val="90000"/>
              </a:lnSpc>
              <a:buFont typeface="Wingdings" pitchFamily="2" charset="2"/>
              <a:buNone/>
            </a:pPr>
            <a:r>
              <a:rPr lang="it-IT" sz="1800" b="1" dirty="0" smtClean="0">
                <a:solidFill>
                  <a:srgbClr val="000080"/>
                </a:solidFill>
                <a:latin typeface="Eurostile" pitchFamily="-84" charset="0"/>
              </a:rPr>
              <a:t>	</a:t>
            </a:r>
            <a:r>
              <a:rPr lang="it-IT" sz="1800" b="1" dirty="0" smtClean="0">
                <a:solidFill>
                  <a:srgbClr val="FF0000"/>
                </a:solidFill>
                <a:latin typeface="Eurostile" pitchFamily="-84" charset="0"/>
              </a:rPr>
              <a:t>inibizione comportamentale</a:t>
            </a:r>
            <a:r>
              <a:rPr lang="it-IT" sz="1800" b="1" dirty="0" smtClean="0">
                <a:solidFill>
                  <a:srgbClr val="000080"/>
                </a:solidFill>
                <a:latin typeface="Eurostile" pitchFamily="-84" charset="0"/>
              </a:rPr>
              <a:t>.</a:t>
            </a:r>
            <a:endParaRPr lang="it-IT" sz="1800" b="1" dirty="0" smtClean="0">
              <a:solidFill>
                <a:srgbClr val="000080"/>
              </a:solidFill>
              <a:latin typeface="Eurostile" pitchFamily="-8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1000"/>
                                  </p:stCondLst>
                                  <p:childTnLst>
                                    <p:set>
                                      <p:cBhvr>
                                        <p:cTn id="6" dur="1" fill="hold">
                                          <p:stCondLst>
                                            <p:cond delay="0"/>
                                          </p:stCondLst>
                                        </p:cTn>
                                        <p:tgtEl>
                                          <p:spTgt spid="181253"/>
                                        </p:tgtEl>
                                        <p:attrNameLst>
                                          <p:attrName>style.visibility</p:attrName>
                                        </p:attrNameLst>
                                      </p:cBhvr>
                                      <p:to>
                                        <p:strVal val="visible"/>
                                      </p:to>
                                    </p:set>
                                    <p:anim calcmode="lin" valueType="num">
                                      <p:cBhvr>
                                        <p:cTn id="7" dur="500" fill="hold"/>
                                        <p:tgtEl>
                                          <p:spTgt spid="181253"/>
                                        </p:tgtEl>
                                        <p:attrNameLst>
                                          <p:attrName>ppt_w</p:attrName>
                                        </p:attrNameLst>
                                      </p:cBhvr>
                                      <p:tavLst>
                                        <p:tav tm="0">
                                          <p:val>
                                            <p:fltVal val="0"/>
                                          </p:val>
                                        </p:tav>
                                        <p:tav tm="100000">
                                          <p:val>
                                            <p:strVal val="#ppt_w"/>
                                          </p:val>
                                        </p:tav>
                                      </p:tavLst>
                                    </p:anim>
                                    <p:anim calcmode="lin" valueType="num">
                                      <p:cBhvr>
                                        <p:cTn id="8" dur="500" fill="hold"/>
                                        <p:tgtEl>
                                          <p:spTgt spid="181253"/>
                                        </p:tgtEl>
                                        <p:attrNameLst>
                                          <p:attrName>ppt_h</p:attrName>
                                        </p:attrNameLst>
                                      </p:cBhvr>
                                      <p:tavLst>
                                        <p:tav tm="0">
                                          <p:val>
                                            <p:fltVal val="0"/>
                                          </p:val>
                                        </p:tav>
                                        <p:tav tm="100000">
                                          <p:val>
                                            <p:strVal val="#ppt_h"/>
                                          </p:val>
                                        </p:tav>
                                      </p:tavLst>
                                    </p:anim>
                                  </p:childTnLst>
                                </p:cTn>
                              </p:par>
                            </p:childTnLst>
                          </p:cTn>
                        </p:par>
                        <p:par>
                          <p:cTn id="9" fill="hold">
                            <p:stCondLst>
                              <p:cond delay="1500"/>
                            </p:stCondLst>
                            <p:childTnLst>
                              <p:par>
                                <p:cTn id="10" presetID="23" presetClass="entr" presetSubtype="272" fill="hold" grpId="0"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strVal val="2/3*#ppt_w"/>
                                          </p:val>
                                        </p:tav>
                                        <p:tav tm="100000">
                                          <p:val>
                                            <p:strVal val="#ppt_w"/>
                                          </p:val>
                                        </p:tav>
                                      </p:tavLst>
                                    </p:anim>
                                    <p:anim calcmode="lin" valueType="num">
                                      <p:cBhvr>
                                        <p:cTn id="13" dur="500" fill="hold"/>
                                        <p:tgtEl>
                                          <p:spTgt spid="4">
                                            <p:txEl>
                                              <p:pRg st="1" end="1"/>
                                            </p:txEl>
                                          </p:spTgt>
                                        </p:tgtEl>
                                        <p:attrNameLst>
                                          <p:attrName>ppt_h</p:attrName>
                                        </p:attrNameLst>
                                      </p:cBhvr>
                                      <p:tavLst>
                                        <p:tav tm="0">
                                          <p:val>
                                            <p:strVal val="2/3*#ppt_h"/>
                                          </p:val>
                                        </p:tav>
                                        <p:tav tm="100000">
                                          <p:val>
                                            <p:strVal val="#ppt_h"/>
                                          </p:val>
                                        </p:tav>
                                      </p:tavLst>
                                    </p:anim>
                                  </p:childTnLst>
                                </p:cTn>
                              </p:par>
                            </p:childTnLst>
                          </p:cTn>
                        </p:par>
                        <p:par>
                          <p:cTn id="14" fill="hold">
                            <p:stCondLst>
                              <p:cond delay="2000"/>
                            </p:stCondLst>
                            <p:childTnLst>
                              <p:par>
                                <p:cTn id="15" presetID="23" presetClass="entr" presetSubtype="272" fill="hold" grpId="0"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500" fill="hold"/>
                                        <p:tgtEl>
                                          <p:spTgt spid="4">
                                            <p:txEl>
                                              <p:pRg st="2" end="2"/>
                                            </p:txEl>
                                          </p:spTgt>
                                        </p:tgtEl>
                                        <p:attrNameLst>
                                          <p:attrName>ppt_w</p:attrName>
                                        </p:attrNameLst>
                                      </p:cBhvr>
                                      <p:tavLst>
                                        <p:tav tm="0">
                                          <p:val>
                                            <p:strVal val="2/3*#ppt_w"/>
                                          </p:val>
                                        </p:tav>
                                        <p:tav tm="100000">
                                          <p:val>
                                            <p:strVal val="#ppt_w"/>
                                          </p:val>
                                        </p:tav>
                                      </p:tavLst>
                                    </p:anim>
                                    <p:anim calcmode="lin" valueType="num">
                                      <p:cBhvr>
                                        <p:cTn id="18" dur="500" fill="hold"/>
                                        <p:tgtEl>
                                          <p:spTgt spid="4">
                                            <p:txEl>
                                              <p:pRg st="2" end="2"/>
                                            </p:txEl>
                                          </p:spTgt>
                                        </p:tgtEl>
                                        <p:attrNameLst>
                                          <p:attrName>ppt_h</p:attrName>
                                        </p:attrNameLst>
                                      </p:cBhvr>
                                      <p:tavLst>
                                        <p:tav tm="0">
                                          <p:val>
                                            <p:strVal val="2/3*#ppt_h"/>
                                          </p:val>
                                        </p:tav>
                                        <p:tav tm="100000">
                                          <p:val>
                                            <p:strVal val="#ppt_h"/>
                                          </p:val>
                                        </p:tav>
                                      </p:tavLst>
                                    </p:anim>
                                  </p:childTnLst>
                                </p:cTn>
                              </p:par>
                            </p:childTnLst>
                          </p:cTn>
                        </p:par>
                        <p:par>
                          <p:cTn id="19" fill="hold">
                            <p:stCondLst>
                              <p:cond delay="2500"/>
                            </p:stCondLst>
                            <p:childTnLst>
                              <p:par>
                                <p:cTn id="20" presetID="23" presetClass="entr" presetSubtype="272" fill="hold" grpId="0" nodeType="after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p:cTn id="22" dur="500" fill="hold"/>
                                        <p:tgtEl>
                                          <p:spTgt spid="4">
                                            <p:txEl>
                                              <p:pRg st="3" end="3"/>
                                            </p:txEl>
                                          </p:spTgt>
                                        </p:tgtEl>
                                        <p:attrNameLst>
                                          <p:attrName>ppt_w</p:attrName>
                                        </p:attrNameLst>
                                      </p:cBhvr>
                                      <p:tavLst>
                                        <p:tav tm="0">
                                          <p:val>
                                            <p:strVal val="2/3*#ppt_w"/>
                                          </p:val>
                                        </p:tav>
                                        <p:tav tm="100000">
                                          <p:val>
                                            <p:strVal val="#ppt_w"/>
                                          </p:val>
                                        </p:tav>
                                      </p:tavLst>
                                    </p:anim>
                                    <p:anim calcmode="lin" valueType="num">
                                      <p:cBhvr>
                                        <p:cTn id="23" dur="500" fill="hold"/>
                                        <p:tgtEl>
                                          <p:spTgt spid="4">
                                            <p:txEl>
                                              <p:pRg st="3" end="3"/>
                                            </p:txEl>
                                          </p:spTgt>
                                        </p:tgtEl>
                                        <p:attrNameLst>
                                          <p:attrName>ppt_h</p:attrName>
                                        </p:attrNameLst>
                                      </p:cBhvr>
                                      <p:tavLst>
                                        <p:tav tm="0">
                                          <p:val>
                                            <p:strVal val="2/3*#ppt_h"/>
                                          </p:val>
                                        </p:tav>
                                        <p:tav tm="100000">
                                          <p:val>
                                            <p:strVal val="#ppt_h"/>
                                          </p:val>
                                        </p:tav>
                                      </p:tavLst>
                                    </p:anim>
                                  </p:childTnLst>
                                </p:cTn>
                              </p:par>
                            </p:childTnLst>
                          </p:cTn>
                        </p:par>
                        <p:par>
                          <p:cTn id="24" fill="hold">
                            <p:stCondLst>
                              <p:cond delay="3000"/>
                            </p:stCondLst>
                            <p:childTnLst>
                              <p:par>
                                <p:cTn id="25" presetID="23" presetClass="entr" presetSubtype="272" fill="hold" grpId="0"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p:cTn id="27" dur="500" fill="hold"/>
                                        <p:tgtEl>
                                          <p:spTgt spid="4">
                                            <p:txEl>
                                              <p:pRg st="4" end="4"/>
                                            </p:txEl>
                                          </p:spTgt>
                                        </p:tgtEl>
                                        <p:attrNameLst>
                                          <p:attrName>ppt_w</p:attrName>
                                        </p:attrNameLst>
                                      </p:cBhvr>
                                      <p:tavLst>
                                        <p:tav tm="0">
                                          <p:val>
                                            <p:strVal val="2/3*#ppt_w"/>
                                          </p:val>
                                        </p:tav>
                                        <p:tav tm="100000">
                                          <p:val>
                                            <p:strVal val="#ppt_w"/>
                                          </p:val>
                                        </p:tav>
                                      </p:tavLst>
                                    </p:anim>
                                    <p:anim calcmode="lin" valueType="num">
                                      <p:cBhvr>
                                        <p:cTn id="28" dur="500" fill="hold"/>
                                        <p:tgtEl>
                                          <p:spTgt spid="4">
                                            <p:txEl>
                                              <p:pRg st="4" end="4"/>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533400" y="1066800"/>
            <a:ext cx="7772400" cy="1143000"/>
          </a:xfrm>
        </p:spPr>
        <p:txBody>
          <a:bodyPr/>
          <a:lstStyle/>
          <a:p>
            <a:pPr eaLnBrk="1" hangingPunct="1"/>
            <a:r>
              <a:rPr lang="it-IT" sz="2800" b="1" i="0" smtClean="0">
                <a:solidFill>
                  <a:srgbClr val="000080"/>
                </a:solidFill>
                <a:latin typeface="Eurostile" pitchFamily="-84" charset="0"/>
              </a:rPr>
              <a:t>Vulnerabilità alle dipendenze</a:t>
            </a:r>
          </a:p>
        </p:txBody>
      </p:sp>
      <p:sp>
        <p:nvSpPr>
          <p:cNvPr id="179203" name="Rectangle 3"/>
          <p:cNvSpPr>
            <a:spLocks noGrp="1" noChangeArrowheads="1"/>
          </p:cNvSpPr>
          <p:nvPr>
            <p:ph type="body" sz="half" idx="1"/>
          </p:nvPr>
        </p:nvSpPr>
        <p:spPr>
          <a:xfrm>
            <a:off x="990600" y="2362200"/>
            <a:ext cx="7315200" cy="3657600"/>
          </a:xfrm>
        </p:spPr>
        <p:txBody>
          <a:bodyPr/>
          <a:lstStyle/>
          <a:p>
            <a:pPr marL="533400" indent="-533400" algn="just" eaLnBrk="1" hangingPunct="1">
              <a:buFontTx/>
              <a:buNone/>
            </a:pPr>
            <a:r>
              <a:rPr lang="it-IT" sz="1800" b="1" smtClean="0">
                <a:solidFill>
                  <a:srgbClr val="000080"/>
                </a:solidFill>
                <a:latin typeface="Eurostile" pitchFamily="-84" charset="0"/>
              </a:rPr>
              <a:t>Le somiglianze comportamentali delle dipendenze suggeriscono che al di sotto delle stesse vi siano delle caratteristiche condivise nella </a:t>
            </a:r>
            <a:r>
              <a:rPr lang="it-IT" sz="1800" b="1" smtClean="0">
                <a:solidFill>
                  <a:srgbClr val="FF0000"/>
                </a:solidFill>
                <a:latin typeface="Eurostile" pitchFamily="-84" charset="0"/>
              </a:rPr>
              <a:t>personalità</a:t>
            </a:r>
            <a:r>
              <a:rPr lang="it-IT" sz="1800" b="1" smtClean="0">
                <a:solidFill>
                  <a:srgbClr val="000080"/>
                </a:solidFill>
                <a:latin typeface="Eurostile" pitchFamily="-84" charset="0"/>
              </a:rPr>
              <a:t> e/o in altre </a:t>
            </a:r>
            <a:r>
              <a:rPr lang="it-IT" sz="1800" b="1" smtClean="0">
                <a:solidFill>
                  <a:srgbClr val="FF0000"/>
                </a:solidFill>
                <a:latin typeface="Eurostile" pitchFamily="-84" charset="0"/>
              </a:rPr>
              <a:t>variabili neurobiologiche e psicobiologiche</a:t>
            </a:r>
            <a:r>
              <a:rPr lang="it-IT" sz="1800" b="1" smtClean="0">
                <a:solidFill>
                  <a:srgbClr val="000080"/>
                </a:solidFill>
                <a:latin typeface="Eurostile" pitchFamily="-84" charset="0"/>
              </a:rPr>
              <a:t> dei soggetti.</a:t>
            </a:r>
          </a:p>
          <a:p>
            <a:pPr marL="533400" indent="-533400" algn="just" eaLnBrk="1" hangingPunct="1">
              <a:buFontTx/>
              <a:buNone/>
            </a:pPr>
            <a:r>
              <a:rPr lang="it-IT" sz="1800" b="1" smtClean="0">
                <a:solidFill>
                  <a:srgbClr val="00CC00"/>
                </a:solidFill>
                <a:latin typeface="Eurostile" pitchFamily="-84" charset="0"/>
              </a:rPr>
              <a:t>Conseguenza 1</a:t>
            </a:r>
            <a:r>
              <a:rPr lang="it-IT" sz="1800" b="1" smtClean="0">
                <a:solidFill>
                  <a:srgbClr val="000080"/>
                </a:solidFill>
                <a:latin typeface="Eurostile" pitchFamily="-84" charset="0"/>
              </a:rPr>
              <a:t>: vi è comorbilità fra le varie forme di dipendenza, ampiamente verificata fra abuso di sostanze e bulimia, gioco d</a:t>
            </a:r>
            <a:r>
              <a:rPr lang="ja-JP" altLang="it-IT" sz="1800" b="1" smtClean="0">
                <a:solidFill>
                  <a:srgbClr val="000080"/>
                </a:solidFill>
              </a:rPr>
              <a:t>’</a:t>
            </a:r>
            <a:r>
              <a:rPr lang="it-IT" altLang="ja-JP" sz="1800" b="1" smtClean="0">
                <a:solidFill>
                  <a:srgbClr val="000080"/>
                </a:solidFill>
                <a:latin typeface="Eurostile" pitchFamily="-84" charset="0"/>
              </a:rPr>
              <a:t>azzardo e dipendenza sessuale (nelle due direzioni); fra dipendenza sessuale e bulimia o altri disturbi alimentari.</a:t>
            </a:r>
          </a:p>
          <a:p>
            <a:pPr marL="533400" indent="-533400" algn="just" eaLnBrk="1" hangingPunct="1">
              <a:buFontTx/>
              <a:buNone/>
            </a:pPr>
            <a:r>
              <a:rPr lang="it-IT" sz="1800" b="1" smtClean="0">
                <a:solidFill>
                  <a:srgbClr val="00CC00"/>
                </a:solidFill>
                <a:latin typeface="Eurostile" pitchFamily="-84" charset="0"/>
              </a:rPr>
              <a:t>Conseguenza 2</a:t>
            </a:r>
            <a:r>
              <a:rPr lang="it-IT" sz="1800" b="1" smtClean="0">
                <a:solidFill>
                  <a:srgbClr val="000080"/>
                </a:solidFill>
                <a:latin typeface="Eurostile" pitchFamily="-84" charset="0"/>
              </a:rPr>
              <a:t>: vi è associazione fra varie forme di dipendenza e disturbi affettivi, disturbi d</a:t>
            </a:r>
            <a:r>
              <a:rPr lang="it-IT" altLang="en-US" sz="1800" b="1" smtClean="0">
                <a:solidFill>
                  <a:srgbClr val="000080"/>
                </a:solidFill>
              </a:rPr>
              <a:t>’</a:t>
            </a:r>
            <a:r>
              <a:rPr lang="it-IT" altLang="ja-JP" sz="1800" b="1" smtClean="0">
                <a:solidFill>
                  <a:srgbClr val="000080"/>
                </a:solidFill>
                <a:latin typeface="Eurostile" pitchFamily="-84" charset="0"/>
              </a:rPr>
              <a:t>ansia, disturbi di personalità, disturbi psicotici.</a:t>
            </a:r>
          </a:p>
          <a:p>
            <a:pPr marL="533400" indent="-533400" algn="just" eaLnBrk="1" hangingPunct="1">
              <a:buFontTx/>
              <a:buNone/>
            </a:pPr>
            <a:r>
              <a:rPr lang="it-IT" sz="1800" b="1" smtClean="0">
                <a:solidFill>
                  <a:srgbClr val="000080"/>
                </a:solidFill>
                <a:latin typeface="Eurostile" pitchFamily="-84" charset="0"/>
              </a:rPr>
              <a:t>	</a:t>
            </a:r>
            <a:r>
              <a:rPr lang="it-IT" sz="1800" b="1" smtClean="0">
                <a:solidFill>
                  <a:srgbClr val="FF0000"/>
                </a:solidFill>
                <a:latin typeface="Eurostile" pitchFamily="-84" charset="0"/>
              </a:rPr>
              <a:t>Depressione</a:t>
            </a:r>
            <a:r>
              <a:rPr lang="it-IT" sz="1800" b="1" smtClean="0">
                <a:solidFill>
                  <a:srgbClr val="000080"/>
                </a:solidFill>
                <a:latin typeface="Eurostile" pitchFamily="-84" charset="0"/>
              </a:rPr>
              <a:t>; </a:t>
            </a:r>
            <a:r>
              <a:rPr lang="it-IT" sz="1800" b="1" smtClean="0">
                <a:solidFill>
                  <a:srgbClr val="FF0000"/>
                </a:solidFill>
                <a:latin typeface="Eurostile" pitchFamily="-84" charset="0"/>
              </a:rPr>
              <a:t>ansia</a:t>
            </a:r>
            <a:r>
              <a:rPr lang="it-IT" sz="1800" b="1" smtClean="0">
                <a:solidFill>
                  <a:srgbClr val="000080"/>
                </a:solidFill>
                <a:latin typeface="Eurostile" pitchFamily="-84" charset="0"/>
              </a:rPr>
              <a:t>; </a:t>
            </a:r>
            <a:r>
              <a:rPr lang="it-IT" sz="1800" b="1" smtClean="0">
                <a:solidFill>
                  <a:srgbClr val="FF0000"/>
                </a:solidFill>
                <a:latin typeface="Eurostile" pitchFamily="-84" charset="0"/>
              </a:rPr>
              <a:t>discontrollo degli impulsi</a:t>
            </a:r>
            <a:r>
              <a:rPr lang="it-IT" sz="1800" b="1" smtClean="0">
                <a:solidFill>
                  <a:srgbClr val="000080"/>
                </a:solidFill>
                <a:latin typeface="Eurostile" pitchFamily="-8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179203">
                                            <p:txEl>
                                              <p:pRg st="0" end="0"/>
                                            </p:txEl>
                                          </p:spTgt>
                                        </p:tgtEl>
                                        <p:attrNameLst>
                                          <p:attrName>style.visibility</p:attrName>
                                        </p:attrNameLst>
                                      </p:cBhvr>
                                      <p:to>
                                        <p:strVal val="visible"/>
                                      </p:to>
                                    </p:set>
                                    <p:anim calcmode="lin" valueType="num">
                                      <p:cBhvr>
                                        <p:cTn id="7" dur="500" fill="hold"/>
                                        <p:tgtEl>
                                          <p:spTgt spid="179203">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179203">
                                            <p:txEl>
                                              <p:pRg st="0" end="0"/>
                                            </p:txEl>
                                          </p:spTgt>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179203">
                                            <p:txEl>
                                              <p:pRg st="1" end="1"/>
                                            </p:txEl>
                                          </p:spTgt>
                                        </p:tgtEl>
                                        <p:attrNameLst>
                                          <p:attrName>style.visibility</p:attrName>
                                        </p:attrNameLst>
                                      </p:cBhvr>
                                      <p:to>
                                        <p:strVal val="visible"/>
                                      </p:to>
                                    </p:set>
                                    <p:anim calcmode="lin" valueType="num">
                                      <p:cBhvr>
                                        <p:cTn id="12" dur="500" fill="hold"/>
                                        <p:tgtEl>
                                          <p:spTgt spid="179203">
                                            <p:txEl>
                                              <p:pRg st="1" end="1"/>
                                            </p:txEl>
                                          </p:spTgt>
                                        </p:tgtEl>
                                        <p:attrNameLst>
                                          <p:attrName>ppt_w</p:attrName>
                                        </p:attrNameLst>
                                      </p:cBhvr>
                                      <p:tavLst>
                                        <p:tav tm="0">
                                          <p:val>
                                            <p:strVal val="2/3*#ppt_w"/>
                                          </p:val>
                                        </p:tav>
                                        <p:tav tm="100000">
                                          <p:val>
                                            <p:strVal val="#ppt_w"/>
                                          </p:val>
                                        </p:tav>
                                      </p:tavLst>
                                    </p:anim>
                                    <p:anim calcmode="lin" valueType="num">
                                      <p:cBhvr>
                                        <p:cTn id="13" dur="500" fill="hold"/>
                                        <p:tgtEl>
                                          <p:spTgt spid="179203">
                                            <p:txEl>
                                              <p:pRg st="1" end="1"/>
                                            </p:txEl>
                                          </p:spTgt>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179203">
                                            <p:txEl>
                                              <p:pRg st="2" end="2"/>
                                            </p:txEl>
                                          </p:spTgt>
                                        </p:tgtEl>
                                        <p:attrNameLst>
                                          <p:attrName>style.visibility</p:attrName>
                                        </p:attrNameLst>
                                      </p:cBhvr>
                                      <p:to>
                                        <p:strVal val="visible"/>
                                      </p:to>
                                    </p:set>
                                    <p:anim calcmode="lin" valueType="num">
                                      <p:cBhvr>
                                        <p:cTn id="17" dur="500" fill="hold"/>
                                        <p:tgtEl>
                                          <p:spTgt spid="179203">
                                            <p:txEl>
                                              <p:pRg st="2" end="2"/>
                                            </p:txEl>
                                          </p:spTgt>
                                        </p:tgtEl>
                                        <p:attrNameLst>
                                          <p:attrName>ppt_w</p:attrName>
                                        </p:attrNameLst>
                                      </p:cBhvr>
                                      <p:tavLst>
                                        <p:tav tm="0">
                                          <p:val>
                                            <p:strVal val="2/3*#ppt_w"/>
                                          </p:val>
                                        </p:tav>
                                        <p:tav tm="100000">
                                          <p:val>
                                            <p:strVal val="#ppt_w"/>
                                          </p:val>
                                        </p:tav>
                                      </p:tavLst>
                                    </p:anim>
                                    <p:anim calcmode="lin" valueType="num">
                                      <p:cBhvr>
                                        <p:cTn id="18" dur="500" fill="hold"/>
                                        <p:tgtEl>
                                          <p:spTgt spid="179203">
                                            <p:txEl>
                                              <p:pRg st="2" end="2"/>
                                            </p:txEl>
                                          </p:spTgt>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179203">
                                            <p:txEl>
                                              <p:pRg st="3" end="3"/>
                                            </p:txEl>
                                          </p:spTgt>
                                        </p:tgtEl>
                                        <p:attrNameLst>
                                          <p:attrName>style.visibility</p:attrName>
                                        </p:attrNameLst>
                                      </p:cBhvr>
                                      <p:to>
                                        <p:strVal val="visible"/>
                                      </p:to>
                                    </p:set>
                                    <p:anim calcmode="lin" valueType="num">
                                      <p:cBhvr>
                                        <p:cTn id="22" dur="500" fill="hold"/>
                                        <p:tgtEl>
                                          <p:spTgt spid="179203">
                                            <p:txEl>
                                              <p:pRg st="3" end="3"/>
                                            </p:txEl>
                                          </p:spTgt>
                                        </p:tgtEl>
                                        <p:attrNameLst>
                                          <p:attrName>ppt_w</p:attrName>
                                        </p:attrNameLst>
                                      </p:cBhvr>
                                      <p:tavLst>
                                        <p:tav tm="0">
                                          <p:val>
                                            <p:strVal val="2/3*#ppt_w"/>
                                          </p:val>
                                        </p:tav>
                                        <p:tav tm="100000">
                                          <p:val>
                                            <p:strVal val="#ppt_w"/>
                                          </p:val>
                                        </p:tav>
                                      </p:tavLst>
                                    </p:anim>
                                    <p:anim calcmode="lin" valueType="num">
                                      <p:cBhvr>
                                        <p:cTn id="23" dur="500" fill="hold"/>
                                        <p:tgtEl>
                                          <p:spTgt spid="179203">
                                            <p:txEl>
                                              <p:pRg st="3" end="3"/>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2916238" y="620713"/>
            <a:ext cx="5111750" cy="1143000"/>
          </a:xfrm>
        </p:spPr>
        <p:txBody>
          <a:bodyPr/>
          <a:lstStyle/>
          <a:p>
            <a:pPr eaLnBrk="1" hangingPunct="1"/>
            <a:r>
              <a:rPr lang="it-IT" sz="2800" b="1" i="0" smtClean="0">
                <a:solidFill>
                  <a:srgbClr val="000080"/>
                </a:solidFill>
                <a:latin typeface="Eurostile" pitchFamily="-84" charset="0"/>
              </a:rPr>
              <a:t>Vulnerabilità alle dipendenze</a:t>
            </a:r>
          </a:p>
        </p:txBody>
      </p:sp>
      <p:pic>
        <p:nvPicPr>
          <p:cNvPr id="2" name="Picture 1" descr="Senza titolo9.jpg"/>
          <p:cNvPicPr>
            <a:picLocks noChangeAspect="1"/>
          </p:cNvPicPr>
          <p:nvPr/>
        </p:nvPicPr>
        <p:blipFill>
          <a:blip r:embed="rId3" cstate="print"/>
          <a:srcRect/>
          <a:stretch>
            <a:fillRect/>
          </a:stretch>
        </p:blipFill>
        <p:spPr bwMode="auto">
          <a:xfrm>
            <a:off x="1619250" y="1812925"/>
            <a:ext cx="6403975" cy="4279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100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755650" y="188913"/>
            <a:ext cx="7772400" cy="990600"/>
          </a:xfrm>
          <a:noFill/>
        </p:spPr>
        <p:txBody>
          <a:bodyPr lIns="92075" tIns="46038" rIns="92075" bIns="46038"/>
          <a:lstStyle/>
          <a:p>
            <a:pPr eaLnBrk="1" hangingPunct="1"/>
            <a:r>
              <a:rPr lang="en-GB" sz="4800" b="1" smtClean="0">
                <a:solidFill>
                  <a:srgbClr val="FFFF00"/>
                </a:solidFill>
              </a:rPr>
              <a:t>La tossicodipendenza</a:t>
            </a:r>
          </a:p>
        </p:txBody>
      </p:sp>
      <p:sp>
        <p:nvSpPr>
          <p:cNvPr id="431107" name="Rectangle 3"/>
          <p:cNvSpPr>
            <a:spLocks noGrp="1" noChangeArrowheads="1"/>
          </p:cNvSpPr>
          <p:nvPr>
            <p:ph type="body" idx="1"/>
          </p:nvPr>
        </p:nvSpPr>
        <p:spPr>
          <a:xfrm>
            <a:off x="696913" y="1484313"/>
            <a:ext cx="7750175" cy="4622800"/>
          </a:xfrm>
          <a:solidFill>
            <a:srgbClr val="000066"/>
          </a:solidFill>
        </p:spPr>
        <p:txBody>
          <a:bodyPr lIns="92075" tIns="46038" rIns="92075" bIns="46038"/>
          <a:lstStyle/>
          <a:p>
            <a:pPr algn="just" eaLnBrk="1" hangingPunct="1">
              <a:lnSpc>
                <a:spcPct val="110000"/>
              </a:lnSpc>
            </a:pPr>
            <a:r>
              <a:rPr lang="en-GB" smtClean="0">
                <a:solidFill>
                  <a:schemeClr val="bg1"/>
                </a:solidFill>
              </a:rPr>
              <a:t>Non e’ solo un </a:t>
            </a:r>
            <a:r>
              <a:rPr lang="en-GB" smtClean="0">
                <a:solidFill>
                  <a:srgbClr val="FFFF00"/>
                </a:solidFill>
              </a:rPr>
              <a:t>problema medico</a:t>
            </a:r>
            <a:r>
              <a:rPr lang="en-GB" smtClean="0">
                <a:solidFill>
                  <a:schemeClr val="bg1"/>
                </a:solidFill>
              </a:rPr>
              <a:t> ma anche </a:t>
            </a:r>
            <a:r>
              <a:rPr lang="en-GB" smtClean="0">
                <a:solidFill>
                  <a:srgbClr val="FFFF00"/>
                </a:solidFill>
              </a:rPr>
              <a:t>sociale</a:t>
            </a:r>
            <a:r>
              <a:rPr lang="en-GB" smtClean="0">
                <a:solidFill>
                  <a:schemeClr val="bg1"/>
                </a:solidFill>
              </a:rPr>
              <a:t> e </a:t>
            </a:r>
            <a:r>
              <a:rPr lang="en-GB" smtClean="0">
                <a:solidFill>
                  <a:srgbClr val="FFFF00"/>
                </a:solidFill>
              </a:rPr>
              <a:t>legale</a:t>
            </a:r>
            <a:endParaRPr lang="en-GB" smtClean="0">
              <a:solidFill>
                <a:schemeClr val="bg1"/>
              </a:solidFill>
            </a:endParaRPr>
          </a:p>
          <a:p>
            <a:pPr algn="just" eaLnBrk="1" hangingPunct="1">
              <a:lnSpc>
                <a:spcPct val="110000"/>
              </a:lnSpc>
            </a:pPr>
            <a:r>
              <a:rPr lang="en-GB" smtClean="0">
                <a:solidFill>
                  <a:schemeClr val="bg1"/>
                </a:solidFill>
              </a:rPr>
              <a:t>E’ un male che colpisce l’ </a:t>
            </a:r>
            <a:r>
              <a:rPr lang="en-GB" smtClean="0">
                <a:solidFill>
                  <a:srgbClr val="FFFF00"/>
                </a:solidFill>
              </a:rPr>
              <a:t>individuo</a:t>
            </a:r>
            <a:r>
              <a:rPr lang="en-GB" smtClean="0">
                <a:solidFill>
                  <a:schemeClr val="bg1"/>
                </a:solidFill>
              </a:rPr>
              <a:t> ma anche la </a:t>
            </a:r>
            <a:r>
              <a:rPr lang="en-GB" smtClean="0">
                <a:solidFill>
                  <a:srgbClr val="FFFF00"/>
                </a:solidFill>
              </a:rPr>
              <a:t>famiglia</a:t>
            </a:r>
            <a:r>
              <a:rPr lang="en-GB" smtClean="0">
                <a:solidFill>
                  <a:schemeClr val="bg1"/>
                </a:solidFill>
              </a:rPr>
              <a:t> e la </a:t>
            </a:r>
            <a:r>
              <a:rPr lang="en-GB" smtClean="0">
                <a:solidFill>
                  <a:srgbClr val="FFFF00"/>
                </a:solidFill>
              </a:rPr>
              <a:t>società</a:t>
            </a:r>
            <a:endParaRPr lang="en-GB" smtClean="0">
              <a:solidFill>
                <a:schemeClr val="bg1"/>
              </a:solidFill>
            </a:endParaRPr>
          </a:p>
          <a:p>
            <a:pPr algn="just" eaLnBrk="1" hangingPunct="1">
              <a:lnSpc>
                <a:spcPct val="110000"/>
              </a:lnSpc>
            </a:pPr>
            <a:r>
              <a:rPr lang="en-GB" smtClean="0">
                <a:solidFill>
                  <a:schemeClr val="bg1"/>
                </a:solidFill>
              </a:rPr>
              <a:t>E’ una </a:t>
            </a:r>
            <a:r>
              <a:rPr lang="en-GB" smtClean="0">
                <a:solidFill>
                  <a:srgbClr val="FFFF00"/>
                </a:solidFill>
              </a:rPr>
              <a:t>malattia cronica</a:t>
            </a:r>
            <a:r>
              <a:rPr lang="en-GB" smtClean="0">
                <a:solidFill>
                  <a:schemeClr val="bg1"/>
                </a:solidFill>
              </a:rPr>
              <a:t>, indotta da </a:t>
            </a:r>
            <a:r>
              <a:rPr lang="en-GB" smtClean="0">
                <a:solidFill>
                  <a:srgbClr val="FFFF00"/>
                </a:solidFill>
              </a:rPr>
              <a:t>motivi psicologici</a:t>
            </a:r>
            <a:r>
              <a:rPr lang="en-GB" smtClean="0">
                <a:solidFill>
                  <a:schemeClr val="bg1"/>
                </a:solidFill>
              </a:rPr>
              <a:t> di origine sociale ed economica, ma anche dagli </a:t>
            </a:r>
            <a:r>
              <a:rPr lang="en-GB" smtClean="0">
                <a:solidFill>
                  <a:srgbClr val="FFFF00"/>
                </a:solidFill>
              </a:rPr>
              <a:t>effetti</a:t>
            </a:r>
            <a:r>
              <a:rPr lang="en-GB" smtClean="0">
                <a:solidFill>
                  <a:schemeClr val="bg1"/>
                </a:solidFill>
              </a:rPr>
              <a:t> </a:t>
            </a:r>
            <a:r>
              <a:rPr lang="en-GB" smtClean="0">
                <a:solidFill>
                  <a:srgbClr val="FFFF00"/>
                </a:solidFill>
              </a:rPr>
              <a:t>biologici</a:t>
            </a:r>
            <a:r>
              <a:rPr lang="en-GB" smtClean="0">
                <a:solidFill>
                  <a:schemeClr val="bg1"/>
                </a:solidFill>
              </a:rPr>
              <a:t> della droga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31107">
                                            <p:txEl>
                                              <p:pRg st="0" end="0"/>
                                            </p:txEl>
                                          </p:spTgt>
                                        </p:tgtEl>
                                        <p:attrNameLst>
                                          <p:attrName>style.visibility</p:attrName>
                                        </p:attrNameLst>
                                      </p:cBhvr>
                                      <p:to>
                                        <p:strVal val="visible"/>
                                      </p:to>
                                    </p:set>
                                    <p:anim calcmode="lin" valueType="num">
                                      <p:cBhvr additive="base">
                                        <p:cTn id="7" dur="500" fill="hold"/>
                                        <p:tgtEl>
                                          <p:spTgt spid="43110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311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31107">
                                            <p:txEl>
                                              <p:pRg st="1" end="1"/>
                                            </p:txEl>
                                          </p:spTgt>
                                        </p:tgtEl>
                                        <p:attrNameLst>
                                          <p:attrName>style.visibility</p:attrName>
                                        </p:attrNameLst>
                                      </p:cBhvr>
                                      <p:to>
                                        <p:strVal val="visible"/>
                                      </p:to>
                                    </p:set>
                                    <p:anim calcmode="lin" valueType="num">
                                      <p:cBhvr additive="base">
                                        <p:cTn id="13" dur="500" fill="hold"/>
                                        <p:tgtEl>
                                          <p:spTgt spid="43110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311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31107">
                                            <p:txEl>
                                              <p:pRg st="2" end="2"/>
                                            </p:txEl>
                                          </p:spTgt>
                                        </p:tgtEl>
                                        <p:attrNameLst>
                                          <p:attrName>style.visibility</p:attrName>
                                        </p:attrNameLst>
                                      </p:cBhvr>
                                      <p:to>
                                        <p:strVal val="visible"/>
                                      </p:to>
                                    </p:set>
                                    <p:anim calcmode="lin" valueType="num">
                                      <p:cBhvr additive="base">
                                        <p:cTn id="19" dur="500" fill="hold"/>
                                        <p:tgtEl>
                                          <p:spTgt spid="43110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3110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7"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533400" y="1066800"/>
            <a:ext cx="7772400" cy="1143000"/>
          </a:xfrm>
        </p:spPr>
        <p:txBody>
          <a:bodyPr/>
          <a:lstStyle/>
          <a:p>
            <a:pPr eaLnBrk="1" hangingPunct="1"/>
            <a:r>
              <a:rPr lang="it-IT" sz="2800" b="1" i="0" smtClean="0">
                <a:solidFill>
                  <a:srgbClr val="000080"/>
                </a:solidFill>
                <a:effectLst>
                  <a:outerShdw blurRad="38100" dist="38100" dir="2700000" algn="tl">
                    <a:srgbClr val="C0C0C0"/>
                  </a:outerShdw>
                </a:effectLst>
                <a:latin typeface="Eurostile" pitchFamily="-84" charset="0"/>
              </a:rPr>
              <a:t>Effetti ricercati dal consumatore</a:t>
            </a:r>
          </a:p>
        </p:txBody>
      </p:sp>
      <p:sp>
        <p:nvSpPr>
          <p:cNvPr id="48131" name="Rectangle 3"/>
          <p:cNvSpPr>
            <a:spLocks noGrp="1" noChangeArrowheads="1"/>
          </p:cNvSpPr>
          <p:nvPr>
            <p:ph type="body" idx="1"/>
          </p:nvPr>
        </p:nvSpPr>
        <p:spPr>
          <a:xfrm>
            <a:off x="838200" y="2438400"/>
            <a:ext cx="5791200" cy="3124200"/>
          </a:xfrm>
          <a:extLst>
            <a:ext uri="{91240B29-F687-4f45-9708-019B960494DF}">
              <a14:hiddenLine xmlns:a14="http://schemas.microsoft.com/office/drawing/2010/main" xmlns="" w="9525">
                <a:solidFill>
                  <a:srgbClr val="00FFFF"/>
                </a:solidFill>
                <a:miter lim="800000"/>
                <a:headEnd/>
                <a:tailEnd/>
              </a14:hiddenLine>
            </a:ext>
          </a:extLst>
        </p:spPr>
        <p:txBody>
          <a:bodyPr anchor="ctr"/>
          <a:lstStyle/>
          <a:p>
            <a:pPr algn="just" eaLnBrk="1" hangingPunct="1">
              <a:lnSpc>
                <a:spcPct val="110000"/>
              </a:lnSpc>
              <a:spcBef>
                <a:spcPct val="50000"/>
              </a:spcBef>
              <a:buFont typeface="Times" pitchFamily="-84" charset="0"/>
              <a:buChar char="•"/>
            </a:pPr>
            <a:r>
              <a:rPr lang="it-IT" sz="1800" b="1" smtClean="0">
                <a:solidFill>
                  <a:srgbClr val="000080"/>
                </a:solidFill>
                <a:effectLst>
                  <a:outerShdw blurRad="38100" dist="38100" dir="2700000" algn="tl">
                    <a:srgbClr val="C0C0C0"/>
                  </a:outerShdw>
                </a:effectLst>
                <a:latin typeface="Eurostile" pitchFamily="-84" charset="0"/>
              </a:rPr>
              <a:t>Produzione di sensazioni piacevoli</a:t>
            </a:r>
          </a:p>
          <a:p>
            <a:pPr algn="just" eaLnBrk="1" hangingPunct="1">
              <a:lnSpc>
                <a:spcPct val="110000"/>
              </a:lnSpc>
              <a:spcBef>
                <a:spcPct val="50000"/>
              </a:spcBef>
              <a:buFont typeface="Times" pitchFamily="-84" charset="0"/>
              <a:buChar char="•"/>
            </a:pPr>
            <a:r>
              <a:rPr lang="it-IT" sz="1800" b="1" smtClean="0">
                <a:solidFill>
                  <a:srgbClr val="000080"/>
                </a:solidFill>
                <a:effectLst>
                  <a:outerShdw blurRad="38100" dist="38100" dir="2700000" algn="tl">
                    <a:srgbClr val="C0C0C0"/>
                  </a:outerShdw>
                </a:effectLst>
                <a:latin typeface="Eurostile" pitchFamily="-84" charset="0"/>
              </a:rPr>
              <a:t>Riduzione di quelle spiacevoli</a:t>
            </a:r>
          </a:p>
          <a:p>
            <a:pPr algn="just" eaLnBrk="1" hangingPunct="1">
              <a:lnSpc>
                <a:spcPct val="110000"/>
              </a:lnSpc>
              <a:spcBef>
                <a:spcPct val="50000"/>
              </a:spcBef>
              <a:buFont typeface="Times" pitchFamily="-84" charset="0"/>
              <a:buChar char="•"/>
            </a:pPr>
            <a:r>
              <a:rPr lang="it-IT" sz="1800" b="1" smtClean="0">
                <a:solidFill>
                  <a:srgbClr val="000080"/>
                </a:solidFill>
                <a:effectLst>
                  <a:outerShdw blurRad="38100" dist="38100" dir="2700000" algn="tl">
                    <a:srgbClr val="C0C0C0"/>
                  </a:outerShdw>
                </a:effectLst>
                <a:latin typeface="Eurostile" pitchFamily="-84" charset="0"/>
              </a:rPr>
              <a:t>Diminuzione della tensione e/o dell</a:t>
            </a:r>
            <a:r>
              <a:rPr lang="it-IT" altLang="en-US" sz="1800" b="1" smtClean="0">
                <a:solidFill>
                  <a:srgbClr val="000080"/>
                </a:solidFill>
                <a:effectLst>
                  <a:outerShdw blurRad="38100" dist="38100" dir="2700000" algn="tl">
                    <a:srgbClr val="C0C0C0"/>
                  </a:outerShdw>
                </a:effectLst>
                <a:latin typeface="Eurostile" pitchFamily="-84" charset="0"/>
              </a:rPr>
              <a:t>’</a:t>
            </a:r>
            <a:r>
              <a:rPr lang="it-IT" sz="1800" b="1" smtClean="0">
                <a:solidFill>
                  <a:srgbClr val="000080"/>
                </a:solidFill>
                <a:effectLst>
                  <a:outerShdw blurRad="38100" dist="38100" dir="2700000" algn="tl">
                    <a:srgbClr val="C0C0C0"/>
                  </a:outerShdw>
                </a:effectLst>
                <a:latin typeface="Eurostile" pitchFamily="-84" charset="0"/>
              </a:rPr>
              <a:t>ansia</a:t>
            </a:r>
          </a:p>
          <a:p>
            <a:pPr algn="just" eaLnBrk="1" hangingPunct="1">
              <a:lnSpc>
                <a:spcPct val="110000"/>
              </a:lnSpc>
              <a:spcBef>
                <a:spcPct val="50000"/>
              </a:spcBef>
              <a:buFont typeface="Times" pitchFamily="-84" charset="0"/>
              <a:buChar char="•"/>
            </a:pPr>
            <a:r>
              <a:rPr lang="it-IT" sz="1800" b="1" smtClean="0">
                <a:solidFill>
                  <a:srgbClr val="000080"/>
                </a:solidFill>
                <a:effectLst>
                  <a:outerShdw blurRad="38100" dist="38100" dir="2700000" algn="tl">
                    <a:srgbClr val="C0C0C0"/>
                  </a:outerShdw>
                </a:effectLst>
                <a:latin typeface="Eurostile" pitchFamily="-84" charset="0"/>
              </a:rPr>
              <a:t>Modulazione del tono dell</a:t>
            </a:r>
            <a:r>
              <a:rPr lang="it-IT" altLang="en-US" sz="1800" b="1" smtClean="0">
                <a:solidFill>
                  <a:srgbClr val="000080"/>
                </a:solidFill>
                <a:effectLst>
                  <a:outerShdw blurRad="38100" dist="38100" dir="2700000" algn="tl">
                    <a:srgbClr val="C0C0C0"/>
                  </a:outerShdw>
                </a:effectLst>
                <a:latin typeface="Eurostile" pitchFamily="-84" charset="0"/>
              </a:rPr>
              <a:t>’</a:t>
            </a:r>
            <a:r>
              <a:rPr lang="it-IT" sz="1800" b="1" smtClean="0">
                <a:solidFill>
                  <a:srgbClr val="000080"/>
                </a:solidFill>
                <a:effectLst>
                  <a:outerShdw blurRad="38100" dist="38100" dir="2700000" algn="tl">
                    <a:srgbClr val="C0C0C0"/>
                  </a:outerShdw>
                </a:effectLst>
                <a:latin typeface="Eurostile" pitchFamily="-84" charset="0"/>
              </a:rPr>
              <a:t>umore</a:t>
            </a:r>
          </a:p>
          <a:p>
            <a:pPr algn="just" eaLnBrk="1" hangingPunct="1">
              <a:lnSpc>
                <a:spcPct val="110000"/>
              </a:lnSpc>
              <a:spcBef>
                <a:spcPct val="50000"/>
              </a:spcBef>
              <a:buFont typeface="Times" pitchFamily="-84" charset="0"/>
              <a:buChar char="•"/>
            </a:pPr>
            <a:r>
              <a:rPr lang="it-IT" sz="1800" b="1" smtClean="0">
                <a:solidFill>
                  <a:srgbClr val="000080"/>
                </a:solidFill>
                <a:effectLst>
                  <a:outerShdw blurRad="38100" dist="38100" dir="2700000" algn="tl">
                    <a:srgbClr val="C0C0C0"/>
                  </a:outerShdw>
                </a:effectLst>
                <a:latin typeface="Eurostile" pitchFamily="-84" charset="0"/>
              </a:rPr>
              <a:t>Miglioramento delle interazioni sociali</a:t>
            </a:r>
          </a:p>
        </p:txBody>
      </p:sp>
      <p:sp>
        <p:nvSpPr>
          <p:cNvPr id="48132" name="Line 4"/>
          <p:cNvSpPr>
            <a:spLocks noChangeShapeType="1"/>
          </p:cNvSpPr>
          <p:nvPr/>
        </p:nvSpPr>
        <p:spPr bwMode="auto">
          <a:xfrm flipH="1">
            <a:off x="4495800" y="2819400"/>
            <a:ext cx="1828800" cy="6858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48133" name="Rectangle 5"/>
          <p:cNvSpPr>
            <a:spLocks noChangeArrowheads="1"/>
          </p:cNvSpPr>
          <p:nvPr/>
        </p:nvSpPr>
        <p:spPr bwMode="auto">
          <a:xfrm>
            <a:off x="6400800" y="2600325"/>
            <a:ext cx="187642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it-IT" sz="1800" b="1">
                <a:solidFill>
                  <a:srgbClr val="FF0000"/>
                </a:solidFill>
                <a:effectLst>
                  <a:outerShdw blurRad="38100" dist="38100" dir="2700000" algn="tl">
                    <a:srgbClr val="C0C0C0"/>
                  </a:outerShdw>
                </a:effectLst>
                <a:latin typeface="Eurostile" pitchFamily="-84" charset="0"/>
              </a:rPr>
              <a:t>Livello psicofisico</a:t>
            </a:r>
          </a:p>
        </p:txBody>
      </p:sp>
      <p:sp>
        <p:nvSpPr>
          <p:cNvPr id="48134" name="Rectangle 6"/>
          <p:cNvSpPr>
            <a:spLocks noChangeArrowheads="1"/>
          </p:cNvSpPr>
          <p:nvPr/>
        </p:nvSpPr>
        <p:spPr bwMode="auto">
          <a:xfrm>
            <a:off x="6653213" y="3987800"/>
            <a:ext cx="1658937" cy="36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it-IT" sz="1800" b="1">
                <a:solidFill>
                  <a:srgbClr val="008000"/>
                </a:solidFill>
                <a:effectLst>
                  <a:outerShdw blurRad="38100" dist="38100" dir="2700000" algn="tl">
                    <a:srgbClr val="C0C0C0"/>
                  </a:outerShdw>
                </a:effectLst>
                <a:latin typeface="Eurostile" pitchFamily="-84" charset="0"/>
              </a:rPr>
              <a:t>Livello psichico</a:t>
            </a:r>
          </a:p>
        </p:txBody>
      </p:sp>
      <p:sp>
        <p:nvSpPr>
          <p:cNvPr id="48135" name="Rectangle 7"/>
          <p:cNvSpPr>
            <a:spLocks noChangeArrowheads="1"/>
          </p:cNvSpPr>
          <p:nvPr/>
        </p:nvSpPr>
        <p:spPr bwMode="auto">
          <a:xfrm>
            <a:off x="6786563" y="4724400"/>
            <a:ext cx="1522412"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it-IT" sz="1800" b="1">
                <a:solidFill>
                  <a:srgbClr val="660066"/>
                </a:solidFill>
                <a:effectLst>
                  <a:outerShdw blurRad="38100" dist="38100" dir="2700000" algn="tl">
                    <a:srgbClr val="C0C0C0"/>
                  </a:outerShdw>
                </a:effectLst>
                <a:latin typeface="Eurostile" pitchFamily="-84" charset="0"/>
              </a:rPr>
              <a:t>Livello sociale</a:t>
            </a:r>
          </a:p>
        </p:txBody>
      </p:sp>
      <p:sp>
        <p:nvSpPr>
          <p:cNvPr id="48136" name="Line 8"/>
          <p:cNvSpPr>
            <a:spLocks noChangeShapeType="1"/>
          </p:cNvSpPr>
          <p:nvPr/>
        </p:nvSpPr>
        <p:spPr bwMode="auto">
          <a:xfrm flipH="1">
            <a:off x="4953000" y="2819400"/>
            <a:ext cx="1371600" cy="2286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48137" name="Line 9"/>
          <p:cNvSpPr>
            <a:spLocks noChangeShapeType="1"/>
          </p:cNvSpPr>
          <p:nvPr/>
        </p:nvSpPr>
        <p:spPr bwMode="auto">
          <a:xfrm flipH="1">
            <a:off x="4876800" y="4191000"/>
            <a:ext cx="1676400" cy="152400"/>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48138" name="Line 10"/>
          <p:cNvSpPr>
            <a:spLocks noChangeShapeType="1"/>
          </p:cNvSpPr>
          <p:nvPr/>
        </p:nvSpPr>
        <p:spPr bwMode="auto">
          <a:xfrm flipH="1" flipV="1">
            <a:off x="5638800" y="4038600"/>
            <a:ext cx="914400" cy="152400"/>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
        <p:nvSpPr>
          <p:cNvPr id="48139" name="Line 11"/>
          <p:cNvSpPr>
            <a:spLocks noChangeShapeType="1"/>
          </p:cNvSpPr>
          <p:nvPr/>
        </p:nvSpPr>
        <p:spPr bwMode="auto">
          <a:xfrm flipH="1" flipV="1">
            <a:off x="5410200" y="4876800"/>
            <a:ext cx="1219200" cy="76200"/>
          </a:xfrm>
          <a:prstGeom prst="line">
            <a:avLst/>
          </a:prstGeom>
          <a:noFill/>
          <a:ln w="19050">
            <a:solidFill>
              <a:srgbClr val="6600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p:cTn id="7" dur="500" fill="hold"/>
                                        <p:tgtEl>
                                          <p:spTgt spid="481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813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48131">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48131">
                                            <p:txEl>
                                              <p:pRg st="0" end="0"/>
                                            </p:txEl>
                                          </p:spTgt>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500"/>
                            </p:stCondLst>
                            <p:childTnLst>
                              <p:par>
                                <p:cTn id="12" presetID="23" presetClass="entr" presetSubtype="528" fill="hold" grpId="0" nodeType="afterEffect">
                                  <p:stCondLst>
                                    <p:cond delay="1000"/>
                                  </p:stCondLst>
                                  <p:childTnLst>
                                    <p:set>
                                      <p:cBhvr>
                                        <p:cTn id="13" dur="1" fill="hold">
                                          <p:stCondLst>
                                            <p:cond delay="0"/>
                                          </p:stCondLst>
                                        </p:cTn>
                                        <p:tgtEl>
                                          <p:spTgt spid="48131">
                                            <p:txEl>
                                              <p:pRg st="1" end="1"/>
                                            </p:txEl>
                                          </p:spTgt>
                                        </p:tgtEl>
                                        <p:attrNameLst>
                                          <p:attrName>style.visibility</p:attrName>
                                        </p:attrNameLst>
                                      </p:cBhvr>
                                      <p:to>
                                        <p:strVal val="visible"/>
                                      </p:to>
                                    </p:set>
                                    <p:anim calcmode="lin" valueType="num">
                                      <p:cBhvr>
                                        <p:cTn id="14" dur="500" fill="hold"/>
                                        <p:tgtEl>
                                          <p:spTgt spid="4813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8131">
                                            <p:txEl>
                                              <p:pRg st="1" end="1"/>
                                            </p:txEl>
                                          </p:spTgt>
                                        </p:tgtEl>
                                        <p:attrNameLst>
                                          <p:attrName>ppt_h</p:attrName>
                                        </p:attrNameLst>
                                      </p:cBhvr>
                                      <p:tavLst>
                                        <p:tav tm="0">
                                          <p:val>
                                            <p:fltVal val="0"/>
                                          </p:val>
                                        </p:tav>
                                        <p:tav tm="100000">
                                          <p:val>
                                            <p:strVal val="#ppt_h"/>
                                          </p:val>
                                        </p:tav>
                                      </p:tavLst>
                                    </p:anim>
                                    <p:anim calcmode="lin" valueType="num">
                                      <p:cBhvr>
                                        <p:cTn id="16" dur="500" fill="hold"/>
                                        <p:tgtEl>
                                          <p:spTgt spid="48131">
                                            <p:txEl>
                                              <p:pRg st="1" end="1"/>
                                            </p:txEl>
                                          </p:spTgt>
                                        </p:tgtEl>
                                        <p:attrNameLst>
                                          <p:attrName>ppt_x</p:attrName>
                                        </p:attrNameLst>
                                      </p:cBhvr>
                                      <p:tavLst>
                                        <p:tav tm="0">
                                          <p:val>
                                            <p:fltVal val="0.5"/>
                                          </p:val>
                                        </p:tav>
                                        <p:tav tm="100000">
                                          <p:val>
                                            <p:strVal val="#ppt_x"/>
                                          </p:val>
                                        </p:tav>
                                      </p:tavLst>
                                    </p:anim>
                                    <p:anim calcmode="lin" valueType="num">
                                      <p:cBhvr>
                                        <p:cTn id="17" dur="500" fill="hold"/>
                                        <p:tgtEl>
                                          <p:spTgt spid="48131">
                                            <p:txEl>
                                              <p:pRg st="1" end="1"/>
                                            </p:txEl>
                                          </p:spTgt>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3000"/>
                            </p:stCondLst>
                            <p:childTnLst>
                              <p:par>
                                <p:cTn id="19" presetID="23" presetClass="entr" presetSubtype="528" fill="hold" grpId="0" nodeType="afterEffect">
                                  <p:stCondLst>
                                    <p:cond delay="1000"/>
                                  </p:stCondLst>
                                  <p:childTnLst>
                                    <p:set>
                                      <p:cBhvr>
                                        <p:cTn id="20" dur="1" fill="hold">
                                          <p:stCondLst>
                                            <p:cond delay="0"/>
                                          </p:stCondLst>
                                        </p:cTn>
                                        <p:tgtEl>
                                          <p:spTgt spid="48131">
                                            <p:txEl>
                                              <p:pRg st="2" end="2"/>
                                            </p:txEl>
                                          </p:spTgt>
                                        </p:tgtEl>
                                        <p:attrNameLst>
                                          <p:attrName>style.visibility</p:attrName>
                                        </p:attrNameLst>
                                      </p:cBhvr>
                                      <p:to>
                                        <p:strVal val="visible"/>
                                      </p:to>
                                    </p:set>
                                    <p:anim calcmode="lin" valueType="num">
                                      <p:cBhvr>
                                        <p:cTn id="21" dur="500" fill="hold"/>
                                        <p:tgtEl>
                                          <p:spTgt spid="4813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8131">
                                            <p:txEl>
                                              <p:pRg st="2" end="2"/>
                                            </p:txEl>
                                          </p:spTgt>
                                        </p:tgtEl>
                                        <p:attrNameLst>
                                          <p:attrName>ppt_h</p:attrName>
                                        </p:attrNameLst>
                                      </p:cBhvr>
                                      <p:tavLst>
                                        <p:tav tm="0">
                                          <p:val>
                                            <p:fltVal val="0"/>
                                          </p:val>
                                        </p:tav>
                                        <p:tav tm="100000">
                                          <p:val>
                                            <p:strVal val="#ppt_h"/>
                                          </p:val>
                                        </p:tav>
                                      </p:tavLst>
                                    </p:anim>
                                    <p:anim calcmode="lin" valueType="num">
                                      <p:cBhvr>
                                        <p:cTn id="23" dur="500" fill="hold"/>
                                        <p:tgtEl>
                                          <p:spTgt spid="48131">
                                            <p:txEl>
                                              <p:pRg st="2" end="2"/>
                                            </p:txEl>
                                          </p:spTgt>
                                        </p:tgtEl>
                                        <p:attrNameLst>
                                          <p:attrName>ppt_x</p:attrName>
                                        </p:attrNameLst>
                                      </p:cBhvr>
                                      <p:tavLst>
                                        <p:tav tm="0">
                                          <p:val>
                                            <p:fltVal val="0.5"/>
                                          </p:val>
                                        </p:tav>
                                        <p:tav tm="100000">
                                          <p:val>
                                            <p:strVal val="#ppt_x"/>
                                          </p:val>
                                        </p:tav>
                                      </p:tavLst>
                                    </p:anim>
                                    <p:anim calcmode="lin" valueType="num">
                                      <p:cBhvr>
                                        <p:cTn id="24" dur="500" fill="hold"/>
                                        <p:tgtEl>
                                          <p:spTgt spid="48131">
                                            <p:txEl>
                                              <p:pRg st="2" end="2"/>
                                            </p:txEl>
                                          </p:spTgt>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4500"/>
                            </p:stCondLst>
                            <p:childTnLst>
                              <p:par>
                                <p:cTn id="26" presetID="23" presetClass="entr" presetSubtype="528" fill="hold" grpId="0" nodeType="afterEffect">
                                  <p:stCondLst>
                                    <p:cond delay="1000"/>
                                  </p:stCondLst>
                                  <p:childTnLst>
                                    <p:set>
                                      <p:cBhvr>
                                        <p:cTn id="27" dur="1" fill="hold">
                                          <p:stCondLst>
                                            <p:cond delay="0"/>
                                          </p:stCondLst>
                                        </p:cTn>
                                        <p:tgtEl>
                                          <p:spTgt spid="48131">
                                            <p:txEl>
                                              <p:pRg st="3" end="3"/>
                                            </p:txEl>
                                          </p:spTgt>
                                        </p:tgtEl>
                                        <p:attrNameLst>
                                          <p:attrName>style.visibility</p:attrName>
                                        </p:attrNameLst>
                                      </p:cBhvr>
                                      <p:to>
                                        <p:strVal val="visible"/>
                                      </p:to>
                                    </p:set>
                                    <p:anim calcmode="lin" valueType="num">
                                      <p:cBhvr>
                                        <p:cTn id="28" dur="500" fill="hold"/>
                                        <p:tgtEl>
                                          <p:spTgt spid="48131">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8131">
                                            <p:txEl>
                                              <p:pRg st="3" end="3"/>
                                            </p:txEl>
                                          </p:spTgt>
                                        </p:tgtEl>
                                        <p:attrNameLst>
                                          <p:attrName>ppt_h</p:attrName>
                                        </p:attrNameLst>
                                      </p:cBhvr>
                                      <p:tavLst>
                                        <p:tav tm="0">
                                          <p:val>
                                            <p:fltVal val="0"/>
                                          </p:val>
                                        </p:tav>
                                        <p:tav tm="100000">
                                          <p:val>
                                            <p:strVal val="#ppt_h"/>
                                          </p:val>
                                        </p:tav>
                                      </p:tavLst>
                                    </p:anim>
                                    <p:anim calcmode="lin" valueType="num">
                                      <p:cBhvr>
                                        <p:cTn id="30" dur="500" fill="hold"/>
                                        <p:tgtEl>
                                          <p:spTgt spid="48131">
                                            <p:txEl>
                                              <p:pRg st="3" end="3"/>
                                            </p:txEl>
                                          </p:spTgt>
                                        </p:tgtEl>
                                        <p:attrNameLst>
                                          <p:attrName>ppt_x</p:attrName>
                                        </p:attrNameLst>
                                      </p:cBhvr>
                                      <p:tavLst>
                                        <p:tav tm="0">
                                          <p:val>
                                            <p:fltVal val="0.5"/>
                                          </p:val>
                                        </p:tav>
                                        <p:tav tm="100000">
                                          <p:val>
                                            <p:strVal val="#ppt_x"/>
                                          </p:val>
                                        </p:tav>
                                      </p:tavLst>
                                    </p:anim>
                                    <p:anim calcmode="lin" valueType="num">
                                      <p:cBhvr>
                                        <p:cTn id="31" dur="500" fill="hold"/>
                                        <p:tgtEl>
                                          <p:spTgt spid="48131">
                                            <p:txEl>
                                              <p:pRg st="3" end="3"/>
                                            </p:txEl>
                                          </p:spTgt>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6000"/>
                            </p:stCondLst>
                            <p:childTnLst>
                              <p:par>
                                <p:cTn id="33" presetID="23" presetClass="entr" presetSubtype="528" fill="hold" grpId="0" nodeType="afterEffect">
                                  <p:stCondLst>
                                    <p:cond delay="1000"/>
                                  </p:stCondLst>
                                  <p:childTnLst>
                                    <p:set>
                                      <p:cBhvr>
                                        <p:cTn id="34" dur="1" fill="hold">
                                          <p:stCondLst>
                                            <p:cond delay="0"/>
                                          </p:stCondLst>
                                        </p:cTn>
                                        <p:tgtEl>
                                          <p:spTgt spid="48131">
                                            <p:txEl>
                                              <p:pRg st="4" end="4"/>
                                            </p:txEl>
                                          </p:spTgt>
                                        </p:tgtEl>
                                        <p:attrNameLst>
                                          <p:attrName>style.visibility</p:attrName>
                                        </p:attrNameLst>
                                      </p:cBhvr>
                                      <p:to>
                                        <p:strVal val="visible"/>
                                      </p:to>
                                    </p:set>
                                    <p:anim calcmode="lin" valueType="num">
                                      <p:cBhvr>
                                        <p:cTn id="35" dur="500" fill="hold"/>
                                        <p:tgtEl>
                                          <p:spTgt spid="48131">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48131">
                                            <p:txEl>
                                              <p:pRg st="4" end="4"/>
                                            </p:txEl>
                                          </p:spTgt>
                                        </p:tgtEl>
                                        <p:attrNameLst>
                                          <p:attrName>ppt_h</p:attrName>
                                        </p:attrNameLst>
                                      </p:cBhvr>
                                      <p:tavLst>
                                        <p:tav tm="0">
                                          <p:val>
                                            <p:fltVal val="0"/>
                                          </p:val>
                                        </p:tav>
                                        <p:tav tm="100000">
                                          <p:val>
                                            <p:strVal val="#ppt_h"/>
                                          </p:val>
                                        </p:tav>
                                      </p:tavLst>
                                    </p:anim>
                                    <p:anim calcmode="lin" valueType="num">
                                      <p:cBhvr>
                                        <p:cTn id="37" dur="500" fill="hold"/>
                                        <p:tgtEl>
                                          <p:spTgt spid="48131">
                                            <p:txEl>
                                              <p:pRg st="4" end="4"/>
                                            </p:txEl>
                                          </p:spTgt>
                                        </p:tgtEl>
                                        <p:attrNameLst>
                                          <p:attrName>ppt_x</p:attrName>
                                        </p:attrNameLst>
                                      </p:cBhvr>
                                      <p:tavLst>
                                        <p:tav tm="0">
                                          <p:val>
                                            <p:fltVal val="0.5"/>
                                          </p:val>
                                        </p:tav>
                                        <p:tav tm="100000">
                                          <p:val>
                                            <p:strVal val="#ppt_x"/>
                                          </p:val>
                                        </p:tav>
                                      </p:tavLst>
                                    </p:anim>
                                    <p:anim calcmode="lin" valueType="num">
                                      <p:cBhvr>
                                        <p:cTn id="38" dur="500" fill="hold"/>
                                        <p:tgtEl>
                                          <p:spTgt spid="48131">
                                            <p:txEl>
                                              <p:pRg st="4" end="4"/>
                                            </p:txEl>
                                          </p:spTgt>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7500"/>
                            </p:stCondLst>
                            <p:childTnLst>
                              <p:par>
                                <p:cTn id="40" presetID="23" presetClass="entr" presetSubtype="272" fill="hold" grpId="0" nodeType="afterEffect">
                                  <p:stCondLst>
                                    <p:cond delay="1000"/>
                                  </p:stCondLst>
                                  <p:childTnLst>
                                    <p:set>
                                      <p:cBhvr>
                                        <p:cTn id="41" dur="1" fill="hold">
                                          <p:stCondLst>
                                            <p:cond delay="0"/>
                                          </p:stCondLst>
                                        </p:cTn>
                                        <p:tgtEl>
                                          <p:spTgt spid="48133"/>
                                        </p:tgtEl>
                                        <p:attrNameLst>
                                          <p:attrName>style.visibility</p:attrName>
                                        </p:attrNameLst>
                                      </p:cBhvr>
                                      <p:to>
                                        <p:strVal val="visible"/>
                                      </p:to>
                                    </p:set>
                                    <p:anim calcmode="lin" valueType="num">
                                      <p:cBhvr>
                                        <p:cTn id="42" dur="500" fill="hold"/>
                                        <p:tgtEl>
                                          <p:spTgt spid="48133"/>
                                        </p:tgtEl>
                                        <p:attrNameLst>
                                          <p:attrName>ppt_w</p:attrName>
                                        </p:attrNameLst>
                                      </p:cBhvr>
                                      <p:tavLst>
                                        <p:tav tm="0">
                                          <p:val>
                                            <p:strVal val="2/3*#ppt_w"/>
                                          </p:val>
                                        </p:tav>
                                        <p:tav tm="100000">
                                          <p:val>
                                            <p:strVal val="#ppt_w"/>
                                          </p:val>
                                        </p:tav>
                                      </p:tavLst>
                                    </p:anim>
                                    <p:anim calcmode="lin" valueType="num">
                                      <p:cBhvr>
                                        <p:cTn id="43" dur="500" fill="hold"/>
                                        <p:tgtEl>
                                          <p:spTgt spid="48133"/>
                                        </p:tgtEl>
                                        <p:attrNameLst>
                                          <p:attrName>ppt_h</p:attrName>
                                        </p:attrNameLst>
                                      </p:cBhvr>
                                      <p:tavLst>
                                        <p:tav tm="0">
                                          <p:val>
                                            <p:strVal val="2/3*#ppt_h"/>
                                          </p:val>
                                        </p:tav>
                                        <p:tav tm="100000">
                                          <p:val>
                                            <p:strVal val="#ppt_h"/>
                                          </p:val>
                                        </p:tav>
                                      </p:tavLst>
                                    </p:anim>
                                  </p:childTnLst>
                                </p:cTn>
                              </p:par>
                            </p:childTnLst>
                          </p:cTn>
                        </p:par>
                        <p:par>
                          <p:cTn id="44" fill="hold" nodeType="afterGroup">
                            <p:stCondLst>
                              <p:cond delay="9000"/>
                            </p:stCondLst>
                            <p:childTnLst>
                              <p:par>
                                <p:cTn id="45" presetID="1" presetClass="entr" presetSubtype="0" fill="hold" nodeType="afterEffect">
                                  <p:stCondLst>
                                    <p:cond delay="0"/>
                                  </p:stCondLst>
                                  <p:childTnLst>
                                    <p:set>
                                      <p:cBhvr>
                                        <p:cTn id="46" dur="1" fill="hold">
                                          <p:stCondLst>
                                            <p:cond delay="499"/>
                                          </p:stCondLst>
                                        </p:cTn>
                                        <p:tgtEl>
                                          <p:spTgt spid="48136"/>
                                        </p:tgtEl>
                                        <p:attrNameLst>
                                          <p:attrName>style.visibility</p:attrName>
                                        </p:attrNameLst>
                                      </p:cBhvr>
                                      <p:to>
                                        <p:strVal val="visible"/>
                                      </p:to>
                                    </p:set>
                                  </p:childTnLst>
                                </p:cTn>
                              </p:par>
                            </p:childTnLst>
                          </p:cTn>
                        </p:par>
                        <p:par>
                          <p:cTn id="47" fill="hold" nodeType="afterGroup">
                            <p:stCondLst>
                              <p:cond delay="9500"/>
                            </p:stCondLst>
                            <p:childTnLst>
                              <p:par>
                                <p:cTn id="48" presetID="1" presetClass="entr" presetSubtype="0" fill="hold" nodeType="afterEffect">
                                  <p:stCondLst>
                                    <p:cond delay="0"/>
                                  </p:stCondLst>
                                  <p:childTnLst>
                                    <p:set>
                                      <p:cBhvr>
                                        <p:cTn id="49" dur="1" fill="hold">
                                          <p:stCondLst>
                                            <p:cond delay="499"/>
                                          </p:stCondLst>
                                        </p:cTn>
                                        <p:tgtEl>
                                          <p:spTgt spid="48132"/>
                                        </p:tgtEl>
                                        <p:attrNameLst>
                                          <p:attrName>style.visibility</p:attrName>
                                        </p:attrNameLst>
                                      </p:cBhvr>
                                      <p:to>
                                        <p:strVal val="visible"/>
                                      </p:to>
                                    </p:set>
                                  </p:childTnLst>
                                </p:cTn>
                              </p:par>
                            </p:childTnLst>
                          </p:cTn>
                        </p:par>
                        <p:par>
                          <p:cTn id="50" fill="hold" nodeType="afterGroup">
                            <p:stCondLst>
                              <p:cond delay="10000"/>
                            </p:stCondLst>
                            <p:childTnLst>
                              <p:par>
                                <p:cTn id="51" presetID="23" presetClass="entr" presetSubtype="272" fill="hold" grpId="0" nodeType="afterEffect">
                                  <p:stCondLst>
                                    <p:cond delay="1000"/>
                                  </p:stCondLst>
                                  <p:childTnLst>
                                    <p:set>
                                      <p:cBhvr>
                                        <p:cTn id="52" dur="1" fill="hold">
                                          <p:stCondLst>
                                            <p:cond delay="0"/>
                                          </p:stCondLst>
                                        </p:cTn>
                                        <p:tgtEl>
                                          <p:spTgt spid="48134"/>
                                        </p:tgtEl>
                                        <p:attrNameLst>
                                          <p:attrName>style.visibility</p:attrName>
                                        </p:attrNameLst>
                                      </p:cBhvr>
                                      <p:to>
                                        <p:strVal val="visible"/>
                                      </p:to>
                                    </p:set>
                                    <p:anim calcmode="lin" valueType="num">
                                      <p:cBhvr>
                                        <p:cTn id="53" dur="500" fill="hold"/>
                                        <p:tgtEl>
                                          <p:spTgt spid="48134"/>
                                        </p:tgtEl>
                                        <p:attrNameLst>
                                          <p:attrName>ppt_w</p:attrName>
                                        </p:attrNameLst>
                                      </p:cBhvr>
                                      <p:tavLst>
                                        <p:tav tm="0">
                                          <p:val>
                                            <p:strVal val="2/3*#ppt_w"/>
                                          </p:val>
                                        </p:tav>
                                        <p:tav tm="100000">
                                          <p:val>
                                            <p:strVal val="#ppt_w"/>
                                          </p:val>
                                        </p:tav>
                                      </p:tavLst>
                                    </p:anim>
                                    <p:anim calcmode="lin" valueType="num">
                                      <p:cBhvr>
                                        <p:cTn id="54" dur="500" fill="hold"/>
                                        <p:tgtEl>
                                          <p:spTgt spid="48134"/>
                                        </p:tgtEl>
                                        <p:attrNameLst>
                                          <p:attrName>ppt_h</p:attrName>
                                        </p:attrNameLst>
                                      </p:cBhvr>
                                      <p:tavLst>
                                        <p:tav tm="0">
                                          <p:val>
                                            <p:strVal val="2/3*#ppt_h"/>
                                          </p:val>
                                        </p:tav>
                                        <p:tav tm="100000">
                                          <p:val>
                                            <p:strVal val="#ppt_h"/>
                                          </p:val>
                                        </p:tav>
                                      </p:tavLst>
                                    </p:anim>
                                  </p:childTnLst>
                                </p:cTn>
                              </p:par>
                            </p:childTnLst>
                          </p:cTn>
                        </p:par>
                        <p:par>
                          <p:cTn id="55" fill="hold" nodeType="afterGroup">
                            <p:stCondLst>
                              <p:cond delay="11500"/>
                            </p:stCondLst>
                            <p:childTnLst>
                              <p:par>
                                <p:cTn id="56" presetID="1" presetClass="entr" presetSubtype="0" fill="hold" nodeType="afterEffect">
                                  <p:stCondLst>
                                    <p:cond delay="0"/>
                                  </p:stCondLst>
                                  <p:childTnLst>
                                    <p:set>
                                      <p:cBhvr>
                                        <p:cTn id="57" dur="1" fill="hold">
                                          <p:stCondLst>
                                            <p:cond delay="499"/>
                                          </p:stCondLst>
                                        </p:cTn>
                                        <p:tgtEl>
                                          <p:spTgt spid="48138"/>
                                        </p:tgtEl>
                                        <p:attrNameLst>
                                          <p:attrName>style.visibility</p:attrName>
                                        </p:attrNameLst>
                                      </p:cBhvr>
                                      <p:to>
                                        <p:strVal val="visible"/>
                                      </p:to>
                                    </p:set>
                                  </p:childTnLst>
                                </p:cTn>
                              </p:par>
                            </p:childTnLst>
                          </p:cTn>
                        </p:par>
                        <p:par>
                          <p:cTn id="58" fill="hold" nodeType="afterGroup">
                            <p:stCondLst>
                              <p:cond delay="12000"/>
                            </p:stCondLst>
                            <p:childTnLst>
                              <p:par>
                                <p:cTn id="59" presetID="1" presetClass="entr" presetSubtype="0" fill="hold" nodeType="afterEffect">
                                  <p:stCondLst>
                                    <p:cond delay="0"/>
                                  </p:stCondLst>
                                  <p:childTnLst>
                                    <p:set>
                                      <p:cBhvr>
                                        <p:cTn id="60" dur="1" fill="hold">
                                          <p:stCondLst>
                                            <p:cond delay="499"/>
                                          </p:stCondLst>
                                        </p:cTn>
                                        <p:tgtEl>
                                          <p:spTgt spid="48137"/>
                                        </p:tgtEl>
                                        <p:attrNameLst>
                                          <p:attrName>style.visibility</p:attrName>
                                        </p:attrNameLst>
                                      </p:cBhvr>
                                      <p:to>
                                        <p:strVal val="visible"/>
                                      </p:to>
                                    </p:set>
                                  </p:childTnLst>
                                </p:cTn>
                              </p:par>
                            </p:childTnLst>
                          </p:cTn>
                        </p:par>
                        <p:par>
                          <p:cTn id="61" fill="hold" nodeType="afterGroup">
                            <p:stCondLst>
                              <p:cond delay="12500"/>
                            </p:stCondLst>
                            <p:childTnLst>
                              <p:par>
                                <p:cTn id="62" presetID="23" presetClass="entr" presetSubtype="272" fill="hold" grpId="0" nodeType="afterEffect">
                                  <p:stCondLst>
                                    <p:cond delay="1000"/>
                                  </p:stCondLst>
                                  <p:childTnLst>
                                    <p:set>
                                      <p:cBhvr>
                                        <p:cTn id="63" dur="1" fill="hold">
                                          <p:stCondLst>
                                            <p:cond delay="0"/>
                                          </p:stCondLst>
                                        </p:cTn>
                                        <p:tgtEl>
                                          <p:spTgt spid="48135"/>
                                        </p:tgtEl>
                                        <p:attrNameLst>
                                          <p:attrName>style.visibility</p:attrName>
                                        </p:attrNameLst>
                                      </p:cBhvr>
                                      <p:to>
                                        <p:strVal val="visible"/>
                                      </p:to>
                                    </p:set>
                                    <p:anim calcmode="lin" valueType="num">
                                      <p:cBhvr>
                                        <p:cTn id="64" dur="500" fill="hold"/>
                                        <p:tgtEl>
                                          <p:spTgt spid="48135"/>
                                        </p:tgtEl>
                                        <p:attrNameLst>
                                          <p:attrName>ppt_w</p:attrName>
                                        </p:attrNameLst>
                                      </p:cBhvr>
                                      <p:tavLst>
                                        <p:tav tm="0">
                                          <p:val>
                                            <p:strVal val="2/3*#ppt_w"/>
                                          </p:val>
                                        </p:tav>
                                        <p:tav tm="100000">
                                          <p:val>
                                            <p:strVal val="#ppt_w"/>
                                          </p:val>
                                        </p:tav>
                                      </p:tavLst>
                                    </p:anim>
                                    <p:anim calcmode="lin" valueType="num">
                                      <p:cBhvr>
                                        <p:cTn id="65" dur="500" fill="hold"/>
                                        <p:tgtEl>
                                          <p:spTgt spid="48135"/>
                                        </p:tgtEl>
                                        <p:attrNameLst>
                                          <p:attrName>ppt_h</p:attrName>
                                        </p:attrNameLst>
                                      </p:cBhvr>
                                      <p:tavLst>
                                        <p:tav tm="0">
                                          <p:val>
                                            <p:strVal val="2/3*#ppt_h"/>
                                          </p:val>
                                        </p:tav>
                                        <p:tav tm="100000">
                                          <p:val>
                                            <p:strVal val="#ppt_h"/>
                                          </p:val>
                                        </p:tav>
                                      </p:tavLst>
                                    </p:anim>
                                  </p:childTnLst>
                                </p:cTn>
                              </p:par>
                            </p:childTnLst>
                          </p:cTn>
                        </p:par>
                        <p:par>
                          <p:cTn id="66" fill="hold" nodeType="afterGroup">
                            <p:stCondLst>
                              <p:cond delay="14000"/>
                            </p:stCondLst>
                            <p:childTnLst>
                              <p:par>
                                <p:cTn id="67" presetID="1" presetClass="entr" presetSubtype="0" fill="hold" nodeType="afterEffect">
                                  <p:stCondLst>
                                    <p:cond delay="0"/>
                                  </p:stCondLst>
                                  <p:childTnLst>
                                    <p:set>
                                      <p:cBhvr>
                                        <p:cTn id="68" dur="1" fill="hold">
                                          <p:stCondLst>
                                            <p:cond delay="499"/>
                                          </p:stCondLst>
                                        </p:cTn>
                                        <p:tgtEl>
                                          <p:spTgt spid="48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autoUpdateAnimBg="0" advAuto="1000"/>
      <p:bldP spid="48133" grpId="0" autoUpdateAnimBg="0"/>
      <p:bldP spid="48134" grpId="0" autoUpdateAnimBg="0"/>
      <p:bldP spid="4813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411760" y="260648"/>
            <a:ext cx="4724400" cy="1143000"/>
          </a:xfrm>
        </p:spPr>
        <p:txBody>
          <a:bodyPr/>
          <a:lstStyle/>
          <a:p>
            <a:pPr eaLnBrk="1" hangingPunct="1">
              <a:defRPr/>
            </a:pPr>
            <a:r>
              <a:rPr lang="it-IT" sz="2800" b="1" i="0" smtClean="0">
                <a:solidFill>
                  <a:srgbClr val="000080"/>
                </a:solidFill>
                <a:latin typeface="Eurostile" charset="0"/>
              </a:rPr>
              <a:t>Fasi della dipendenza</a:t>
            </a:r>
          </a:p>
        </p:txBody>
      </p:sp>
      <p:sp>
        <p:nvSpPr>
          <p:cNvPr id="54275" name="Rectangle 3"/>
          <p:cNvSpPr>
            <a:spLocks noGrp="1" noChangeArrowheads="1"/>
          </p:cNvSpPr>
          <p:nvPr>
            <p:ph type="body" idx="1"/>
          </p:nvPr>
        </p:nvSpPr>
        <p:spPr>
          <a:xfrm>
            <a:off x="611560" y="1988840"/>
            <a:ext cx="7696200" cy="4464496"/>
          </a:xfrm>
        </p:spPr>
        <p:txBody>
          <a:bodyPr/>
          <a:lstStyle/>
          <a:p>
            <a:pPr algn="just" eaLnBrk="1" hangingPunct="1">
              <a:buFont typeface="Times" pitchFamily="-84" charset="0"/>
              <a:buNone/>
            </a:pPr>
            <a:r>
              <a:rPr lang="it-IT" sz="1800" b="1" dirty="0" smtClean="0">
                <a:solidFill>
                  <a:srgbClr val="000080"/>
                </a:solidFill>
                <a:latin typeface="Eurostile" pitchFamily="-84" charset="0"/>
              </a:rPr>
              <a:t>	La dipendenza si instaura secondo un processo ciclico, che presenta almeno quattro fasi interconnesse:</a:t>
            </a:r>
          </a:p>
          <a:p>
            <a:pPr algn="just" eaLnBrk="1" hangingPunct="1">
              <a:lnSpc>
                <a:spcPct val="50000"/>
              </a:lnSpc>
              <a:buFont typeface="Times" pitchFamily="-84" charset="0"/>
              <a:buChar char="•"/>
            </a:pPr>
            <a:endParaRPr lang="it-IT" sz="1800" b="1" dirty="0" smtClean="0">
              <a:solidFill>
                <a:srgbClr val="000080"/>
              </a:solidFill>
              <a:latin typeface="Eurostile" pitchFamily="-84" charset="0"/>
            </a:endParaRPr>
          </a:p>
          <a:p>
            <a:pPr algn="just" eaLnBrk="1" hangingPunct="1">
              <a:buFont typeface="Times" pitchFamily="-84" charset="0"/>
              <a:buNone/>
            </a:pPr>
            <a:r>
              <a:rPr lang="it-IT" sz="1800" b="1" dirty="0" smtClean="0">
                <a:solidFill>
                  <a:srgbClr val="000080"/>
                </a:solidFill>
                <a:latin typeface="Eurostile" pitchFamily="-84" charset="0"/>
              </a:rPr>
              <a:t>1) </a:t>
            </a:r>
            <a:r>
              <a:rPr lang="it-IT" sz="1800" b="1" dirty="0" smtClean="0">
                <a:solidFill>
                  <a:srgbClr val="FF0000"/>
                </a:solidFill>
                <a:latin typeface="Eurostile" pitchFamily="-84" charset="0"/>
              </a:rPr>
              <a:t>fase di </a:t>
            </a:r>
            <a:r>
              <a:rPr lang="it-IT" sz="1800" b="1" dirty="0" err="1" smtClean="0">
                <a:solidFill>
                  <a:srgbClr val="FF0000"/>
                </a:solidFill>
                <a:latin typeface="Eurostile" pitchFamily="-84" charset="0"/>
              </a:rPr>
              <a:t>craving</a:t>
            </a:r>
            <a:r>
              <a:rPr lang="it-IT" sz="1800" b="1" dirty="0" smtClean="0">
                <a:solidFill>
                  <a:srgbClr val="000080"/>
                </a:solidFill>
                <a:latin typeface="Eurostile" pitchFamily="-84" charset="0"/>
              </a:rPr>
              <a:t>, cioè il bisogno compulsivo di assumere una sostanza;</a:t>
            </a:r>
          </a:p>
          <a:p>
            <a:pPr algn="just" eaLnBrk="1" hangingPunct="1">
              <a:buFont typeface="Times" pitchFamily="-84" charset="0"/>
              <a:buNone/>
            </a:pPr>
            <a:r>
              <a:rPr lang="it-IT" sz="1800" b="1" dirty="0" smtClean="0">
                <a:solidFill>
                  <a:srgbClr val="000080"/>
                </a:solidFill>
                <a:latin typeface="Eurostile" pitchFamily="-84" charset="0"/>
              </a:rPr>
              <a:t>2) </a:t>
            </a:r>
            <a:r>
              <a:rPr lang="it-IT" sz="1800" b="1" dirty="0" smtClean="0">
                <a:solidFill>
                  <a:srgbClr val="000080"/>
                </a:solidFill>
                <a:latin typeface="Eurostile" pitchFamily="-84" charset="0"/>
              </a:rPr>
              <a:t> </a:t>
            </a:r>
            <a:r>
              <a:rPr lang="it-IT" sz="1800" b="1" dirty="0" smtClean="0">
                <a:solidFill>
                  <a:srgbClr val="FF0000"/>
                </a:solidFill>
                <a:latin typeface="Eurostile" pitchFamily="-84" charset="0"/>
              </a:rPr>
              <a:t>fase </a:t>
            </a:r>
            <a:r>
              <a:rPr lang="it-IT" sz="1800" b="1" dirty="0" smtClean="0">
                <a:solidFill>
                  <a:srgbClr val="FF0000"/>
                </a:solidFill>
                <a:latin typeface="Eurostile" pitchFamily="-84" charset="0"/>
              </a:rPr>
              <a:t>di assunzione</a:t>
            </a:r>
            <a:r>
              <a:rPr lang="it-IT" sz="1800" b="1" dirty="0" smtClean="0">
                <a:solidFill>
                  <a:srgbClr val="000080"/>
                </a:solidFill>
                <a:latin typeface="Eurostile" pitchFamily="-84" charset="0"/>
              </a:rPr>
              <a:t>, con i suoi effetti gratificanti acuti;</a:t>
            </a:r>
          </a:p>
          <a:p>
            <a:pPr algn="just" eaLnBrk="1" hangingPunct="1">
              <a:buFont typeface="Times" pitchFamily="-84" charset="0"/>
              <a:buNone/>
            </a:pPr>
            <a:r>
              <a:rPr lang="it-IT" sz="1800" b="1" dirty="0" smtClean="0">
                <a:solidFill>
                  <a:srgbClr val="000080"/>
                </a:solidFill>
                <a:latin typeface="Eurostile" pitchFamily="-84" charset="0"/>
              </a:rPr>
              <a:t>3) </a:t>
            </a:r>
            <a:r>
              <a:rPr lang="it-IT" sz="1800" b="1" dirty="0" smtClean="0">
                <a:solidFill>
                  <a:srgbClr val="FF0000"/>
                </a:solidFill>
                <a:latin typeface="Eurostile" pitchFamily="-84" charset="0"/>
              </a:rPr>
              <a:t>fase di ansia anticipatoria</a:t>
            </a:r>
            <a:r>
              <a:rPr lang="it-IT" sz="1800" b="1" dirty="0" smtClean="0">
                <a:solidFill>
                  <a:srgbClr val="000080"/>
                </a:solidFill>
                <a:latin typeface="Eurostile" pitchFamily="-84" charset="0"/>
              </a:rPr>
              <a:t>, connessa con la fine dell</a:t>
            </a:r>
            <a:r>
              <a:rPr lang="it-IT" altLang="en-US" sz="1800" b="1" dirty="0" smtClean="0">
                <a:solidFill>
                  <a:srgbClr val="000080"/>
                </a:solidFill>
                <a:latin typeface="Eurostile" pitchFamily="-84" charset="0"/>
              </a:rPr>
              <a:t>’</a:t>
            </a:r>
            <a:r>
              <a:rPr lang="it-IT" sz="1800" b="1" dirty="0" smtClean="0">
                <a:solidFill>
                  <a:srgbClr val="000080"/>
                </a:solidFill>
                <a:latin typeface="Eurostile" pitchFamily="-84" charset="0"/>
              </a:rPr>
              <a:t>effetto gratificante e la preoccupazione per l</a:t>
            </a:r>
            <a:r>
              <a:rPr lang="ja-JP" altLang="it-IT" sz="1800" b="1" dirty="0" smtClean="0">
                <a:solidFill>
                  <a:srgbClr val="000080"/>
                </a:solidFill>
                <a:latin typeface="Eurostile" pitchFamily="-84" charset="0"/>
              </a:rPr>
              <a:t>’</a:t>
            </a:r>
            <a:r>
              <a:rPr lang="it-IT" altLang="ja-JP" sz="1800" b="1" dirty="0" smtClean="0">
                <a:solidFill>
                  <a:srgbClr val="000080"/>
                </a:solidFill>
                <a:latin typeface="Eurostile" pitchFamily="-84" charset="0"/>
              </a:rPr>
              <a:t>inizio della fase successiva, di astinenza;</a:t>
            </a:r>
          </a:p>
          <a:p>
            <a:pPr algn="just" eaLnBrk="1" hangingPunct="1">
              <a:buFont typeface="Times" pitchFamily="-84" charset="0"/>
              <a:buNone/>
            </a:pPr>
            <a:r>
              <a:rPr lang="it-IT" sz="1800" b="1" dirty="0" smtClean="0">
                <a:solidFill>
                  <a:srgbClr val="000080"/>
                </a:solidFill>
                <a:latin typeface="Eurostile" pitchFamily="-84" charset="0"/>
              </a:rPr>
              <a:t>4) </a:t>
            </a:r>
            <a:r>
              <a:rPr lang="it-IT" sz="1800" b="1" dirty="0" smtClean="0">
                <a:solidFill>
                  <a:srgbClr val="FF0000"/>
                </a:solidFill>
                <a:latin typeface="Eurostile" pitchFamily="-84" charset="0"/>
              </a:rPr>
              <a:t>fase di astinenza</a:t>
            </a:r>
            <a:r>
              <a:rPr lang="it-IT" sz="1800" b="1" dirty="0" smtClean="0">
                <a:solidFill>
                  <a:srgbClr val="000080"/>
                </a:solidFill>
                <a:latin typeface="Eurostile" pitchFamily="-84" charset="0"/>
              </a:rPr>
              <a:t>, con sintomi di malessere specifici per la sostanza, associati ad aspetti emotivi di tipo depressivo, </a:t>
            </a:r>
            <a:r>
              <a:rPr lang="it-IT" sz="1800" b="1" dirty="0" err="1" smtClean="0">
                <a:solidFill>
                  <a:srgbClr val="000080"/>
                </a:solidFill>
                <a:latin typeface="Eurostile" pitchFamily="-84" charset="0"/>
              </a:rPr>
              <a:t>anedonia</a:t>
            </a:r>
            <a:r>
              <a:rPr lang="it-IT" sz="1800" b="1" dirty="0" smtClean="0">
                <a:solidFill>
                  <a:srgbClr val="000080"/>
                </a:solidFill>
                <a:latin typeface="Eurostile" pitchFamily="-84" charset="0"/>
              </a:rPr>
              <a:t>, apatia, disforia, irritabilità. Gli stimoli avversivi della fase 4 portano rapidamente a ricominciare il ciclo.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0"/>
                                  </p:stCondLst>
                                  <p:childTnLst>
                                    <p:set>
                                      <p:cBhvr>
                                        <p:cTn id="6" dur="1" fill="hold">
                                          <p:stCondLst>
                                            <p:cond delay="0"/>
                                          </p:stCondLst>
                                        </p:cTn>
                                        <p:tgtEl>
                                          <p:spTgt spid="54275">
                                            <p:txEl>
                                              <p:pRg st="0" end="0"/>
                                            </p:txEl>
                                          </p:spTgt>
                                        </p:tgtEl>
                                        <p:attrNameLst>
                                          <p:attrName>style.visibility</p:attrName>
                                        </p:attrNameLst>
                                      </p:cBhvr>
                                      <p:to>
                                        <p:strVal val="visible"/>
                                      </p:to>
                                    </p:set>
                                    <p:anim calcmode="lin" valueType="num">
                                      <p:cBhvr>
                                        <p:cTn id="7" dur="500" fill="hold"/>
                                        <p:tgtEl>
                                          <p:spTgt spid="542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427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4275">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54275">
                                            <p:txEl>
                                              <p:pRg st="0" end="0"/>
                                            </p:txEl>
                                          </p:spTgt>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500"/>
                            </p:stCondLst>
                            <p:childTnLst>
                              <p:par>
                                <p:cTn id="12" presetID="23" presetClass="entr" presetSubtype="528" fill="hold" grpId="0" nodeType="afterEffect">
                                  <p:stCondLst>
                                    <p:cond delay="1000"/>
                                  </p:stCondLst>
                                  <p:childTnLst>
                                    <p:set>
                                      <p:cBhvr>
                                        <p:cTn id="13" dur="1" fill="hold">
                                          <p:stCondLst>
                                            <p:cond delay="0"/>
                                          </p:stCondLst>
                                        </p:cTn>
                                        <p:tgtEl>
                                          <p:spTgt spid="54275">
                                            <p:txEl>
                                              <p:pRg st="2" end="2"/>
                                            </p:txEl>
                                          </p:spTgt>
                                        </p:tgtEl>
                                        <p:attrNameLst>
                                          <p:attrName>style.visibility</p:attrName>
                                        </p:attrNameLst>
                                      </p:cBhvr>
                                      <p:to>
                                        <p:strVal val="visible"/>
                                      </p:to>
                                    </p:set>
                                    <p:anim calcmode="lin" valueType="num">
                                      <p:cBhvr>
                                        <p:cTn id="14" dur="500" fill="hold"/>
                                        <p:tgtEl>
                                          <p:spTgt spid="5427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4275">
                                            <p:txEl>
                                              <p:pRg st="2" end="2"/>
                                            </p:txEl>
                                          </p:spTgt>
                                        </p:tgtEl>
                                        <p:attrNameLst>
                                          <p:attrName>ppt_h</p:attrName>
                                        </p:attrNameLst>
                                      </p:cBhvr>
                                      <p:tavLst>
                                        <p:tav tm="0">
                                          <p:val>
                                            <p:fltVal val="0"/>
                                          </p:val>
                                        </p:tav>
                                        <p:tav tm="100000">
                                          <p:val>
                                            <p:strVal val="#ppt_h"/>
                                          </p:val>
                                        </p:tav>
                                      </p:tavLst>
                                    </p:anim>
                                    <p:anim calcmode="lin" valueType="num">
                                      <p:cBhvr>
                                        <p:cTn id="16" dur="500" fill="hold"/>
                                        <p:tgtEl>
                                          <p:spTgt spid="54275">
                                            <p:txEl>
                                              <p:pRg st="2" end="2"/>
                                            </p:txEl>
                                          </p:spTgt>
                                        </p:tgtEl>
                                        <p:attrNameLst>
                                          <p:attrName>ppt_x</p:attrName>
                                        </p:attrNameLst>
                                      </p:cBhvr>
                                      <p:tavLst>
                                        <p:tav tm="0">
                                          <p:val>
                                            <p:fltVal val="0.5"/>
                                          </p:val>
                                        </p:tav>
                                        <p:tav tm="100000">
                                          <p:val>
                                            <p:strVal val="#ppt_x"/>
                                          </p:val>
                                        </p:tav>
                                      </p:tavLst>
                                    </p:anim>
                                    <p:anim calcmode="lin" valueType="num">
                                      <p:cBhvr>
                                        <p:cTn id="17" dur="500" fill="hold"/>
                                        <p:tgtEl>
                                          <p:spTgt spid="54275">
                                            <p:txEl>
                                              <p:pRg st="2" end="2"/>
                                            </p:txEl>
                                          </p:spTgt>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3000"/>
                            </p:stCondLst>
                            <p:childTnLst>
                              <p:par>
                                <p:cTn id="19" presetID="23" presetClass="entr" presetSubtype="528" fill="hold" grpId="0" nodeType="afterEffect">
                                  <p:stCondLst>
                                    <p:cond delay="1000"/>
                                  </p:stCondLst>
                                  <p:childTnLst>
                                    <p:set>
                                      <p:cBhvr>
                                        <p:cTn id="20" dur="1" fill="hold">
                                          <p:stCondLst>
                                            <p:cond delay="0"/>
                                          </p:stCondLst>
                                        </p:cTn>
                                        <p:tgtEl>
                                          <p:spTgt spid="54275">
                                            <p:txEl>
                                              <p:pRg st="3" end="3"/>
                                            </p:txEl>
                                          </p:spTgt>
                                        </p:tgtEl>
                                        <p:attrNameLst>
                                          <p:attrName>style.visibility</p:attrName>
                                        </p:attrNameLst>
                                      </p:cBhvr>
                                      <p:to>
                                        <p:strVal val="visible"/>
                                      </p:to>
                                    </p:set>
                                    <p:anim calcmode="lin" valueType="num">
                                      <p:cBhvr>
                                        <p:cTn id="21" dur="500" fill="hold"/>
                                        <p:tgtEl>
                                          <p:spTgt spid="5427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4275">
                                            <p:txEl>
                                              <p:pRg st="3" end="3"/>
                                            </p:txEl>
                                          </p:spTgt>
                                        </p:tgtEl>
                                        <p:attrNameLst>
                                          <p:attrName>ppt_h</p:attrName>
                                        </p:attrNameLst>
                                      </p:cBhvr>
                                      <p:tavLst>
                                        <p:tav tm="0">
                                          <p:val>
                                            <p:fltVal val="0"/>
                                          </p:val>
                                        </p:tav>
                                        <p:tav tm="100000">
                                          <p:val>
                                            <p:strVal val="#ppt_h"/>
                                          </p:val>
                                        </p:tav>
                                      </p:tavLst>
                                    </p:anim>
                                    <p:anim calcmode="lin" valueType="num">
                                      <p:cBhvr>
                                        <p:cTn id="23" dur="500" fill="hold"/>
                                        <p:tgtEl>
                                          <p:spTgt spid="54275">
                                            <p:txEl>
                                              <p:pRg st="3" end="3"/>
                                            </p:txEl>
                                          </p:spTgt>
                                        </p:tgtEl>
                                        <p:attrNameLst>
                                          <p:attrName>ppt_x</p:attrName>
                                        </p:attrNameLst>
                                      </p:cBhvr>
                                      <p:tavLst>
                                        <p:tav tm="0">
                                          <p:val>
                                            <p:fltVal val="0.5"/>
                                          </p:val>
                                        </p:tav>
                                        <p:tav tm="100000">
                                          <p:val>
                                            <p:strVal val="#ppt_x"/>
                                          </p:val>
                                        </p:tav>
                                      </p:tavLst>
                                    </p:anim>
                                    <p:anim calcmode="lin" valueType="num">
                                      <p:cBhvr>
                                        <p:cTn id="24" dur="500" fill="hold"/>
                                        <p:tgtEl>
                                          <p:spTgt spid="54275">
                                            <p:txEl>
                                              <p:pRg st="3" end="3"/>
                                            </p:txEl>
                                          </p:spTgt>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4500"/>
                            </p:stCondLst>
                            <p:childTnLst>
                              <p:par>
                                <p:cTn id="26" presetID="23" presetClass="entr" presetSubtype="528" fill="hold" grpId="0" nodeType="afterEffect">
                                  <p:stCondLst>
                                    <p:cond delay="1000"/>
                                  </p:stCondLst>
                                  <p:childTnLst>
                                    <p:set>
                                      <p:cBhvr>
                                        <p:cTn id="27" dur="1" fill="hold">
                                          <p:stCondLst>
                                            <p:cond delay="0"/>
                                          </p:stCondLst>
                                        </p:cTn>
                                        <p:tgtEl>
                                          <p:spTgt spid="54275">
                                            <p:txEl>
                                              <p:pRg st="4" end="4"/>
                                            </p:txEl>
                                          </p:spTgt>
                                        </p:tgtEl>
                                        <p:attrNameLst>
                                          <p:attrName>style.visibility</p:attrName>
                                        </p:attrNameLst>
                                      </p:cBhvr>
                                      <p:to>
                                        <p:strVal val="visible"/>
                                      </p:to>
                                    </p:set>
                                    <p:anim calcmode="lin" valueType="num">
                                      <p:cBhvr>
                                        <p:cTn id="28" dur="500" fill="hold"/>
                                        <p:tgtEl>
                                          <p:spTgt spid="54275">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54275">
                                            <p:txEl>
                                              <p:pRg st="4" end="4"/>
                                            </p:txEl>
                                          </p:spTgt>
                                        </p:tgtEl>
                                        <p:attrNameLst>
                                          <p:attrName>ppt_h</p:attrName>
                                        </p:attrNameLst>
                                      </p:cBhvr>
                                      <p:tavLst>
                                        <p:tav tm="0">
                                          <p:val>
                                            <p:fltVal val="0"/>
                                          </p:val>
                                        </p:tav>
                                        <p:tav tm="100000">
                                          <p:val>
                                            <p:strVal val="#ppt_h"/>
                                          </p:val>
                                        </p:tav>
                                      </p:tavLst>
                                    </p:anim>
                                    <p:anim calcmode="lin" valueType="num">
                                      <p:cBhvr>
                                        <p:cTn id="30" dur="500" fill="hold"/>
                                        <p:tgtEl>
                                          <p:spTgt spid="54275">
                                            <p:txEl>
                                              <p:pRg st="4" end="4"/>
                                            </p:txEl>
                                          </p:spTgt>
                                        </p:tgtEl>
                                        <p:attrNameLst>
                                          <p:attrName>ppt_x</p:attrName>
                                        </p:attrNameLst>
                                      </p:cBhvr>
                                      <p:tavLst>
                                        <p:tav tm="0">
                                          <p:val>
                                            <p:fltVal val="0.5"/>
                                          </p:val>
                                        </p:tav>
                                        <p:tav tm="100000">
                                          <p:val>
                                            <p:strVal val="#ppt_x"/>
                                          </p:val>
                                        </p:tav>
                                      </p:tavLst>
                                    </p:anim>
                                    <p:anim calcmode="lin" valueType="num">
                                      <p:cBhvr>
                                        <p:cTn id="31" dur="500" fill="hold"/>
                                        <p:tgtEl>
                                          <p:spTgt spid="54275">
                                            <p:txEl>
                                              <p:pRg st="4" end="4"/>
                                            </p:txEl>
                                          </p:spTgt>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6000"/>
                            </p:stCondLst>
                            <p:childTnLst>
                              <p:par>
                                <p:cTn id="33" presetID="23" presetClass="entr" presetSubtype="528" fill="hold" grpId="0" nodeType="afterEffect">
                                  <p:stCondLst>
                                    <p:cond delay="1000"/>
                                  </p:stCondLst>
                                  <p:childTnLst>
                                    <p:set>
                                      <p:cBhvr>
                                        <p:cTn id="34" dur="1" fill="hold">
                                          <p:stCondLst>
                                            <p:cond delay="0"/>
                                          </p:stCondLst>
                                        </p:cTn>
                                        <p:tgtEl>
                                          <p:spTgt spid="54275">
                                            <p:txEl>
                                              <p:pRg st="5" end="5"/>
                                            </p:txEl>
                                          </p:spTgt>
                                        </p:tgtEl>
                                        <p:attrNameLst>
                                          <p:attrName>style.visibility</p:attrName>
                                        </p:attrNameLst>
                                      </p:cBhvr>
                                      <p:to>
                                        <p:strVal val="visible"/>
                                      </p:to>
                                    </p:set>
                                    <p:anim calcmode="lin" valueType="num">
                                      <p:cBhvr>
                                        <p:cTn id="35" dur="500" fill="hold"/>
                                        <p:tgtEl>
                                          <p:spTgt spid="54275">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54275">
                                            <p:txEl>
                                              <p:pRg st="5" end="5"/>
                                            </p:txEl>
                                          </p:spTgt>
                                        </p:tgtEl>
                                        <p:attrNameLst>
                                          <p:attrName>ppt_h</p:attrName>
                                        </p:attrNameLst>
                                      </p:cBhvr>
                                      <p:tavLst>
                                        <p:tav tm="0">
                                          <p:val>
                                            <p:fltVal val="0"/>
                                          </p:val>
                                        </p:tav>
                                        <p:tav tm="100000">
                                          <p:val>
                                            <p:strVal val="#ppt_h"/>
                                          </p:val>
                                        </p:tav>
                                      </p:tavLst>
                                    </p:anim>
                                    <p:anim calcmode="lin" valueType="num">
                                      <p:cBhvr>
                                        <p:cTn id="37" dur="500" fill="hold"/>
                                        <p:tgtEl>
                                          <p:spTgt spid="54275">
                                            <p:txEl>
                                              <p:pRg st="5" end="5"/>
                                            </p:txEl>
                                          </p:spTgt>
                                        </p:tgtEl>
                                        <p:attrNameLst>
                                          <p:attrName>ppt_x</p:attrName>
                                        </p:attrNameLst>
                                      </p:cBhvr>
                                      <p:tavLst>
                                        <p:tav tm="0">
                                          <p:val>
                                            <p:fltVal val="0.5"/>
                                          </p:val>
                                        </p:tav>
                                        <p:tav tm="100000">
                                          <p:val>
                                            <p:strVal val="#ppt_x"/>
                                          </p:val>
                                        </p:tav>
                                      </p:tavLst>
                                    </p:anim>
                                    <p:anim calcmode="lin" valueType="num">
                                      <p:cBhvr>
                                        <p:cTn id="38" dur="500" fill="hold"/>
                                        <p:tgtEl>
                                          <p:spTgt spid="54275">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autoUpdateAnimBg="0" advAuto="100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nza titolo3.jpg"/>
          <p:cNvPicPr>
            <a:picLocks noChangeAspect="1"/>
          </p:cNvPicPr>
          <p:nvPr/>
        </p:nvPicPr>
        <p:blipFill>
          <a:blip r:embed="rId3" cstate="print"/>
          <a:srcRect/>
          <a:stretch>
            <a:fillRect/>
          </a:stretch>
        </p:blipFill>
        <p:spPr bwMode="auto">
          <a:xfrm>
            <a:off x="4003675" y="2076450"/>
            <a:ext cx="5140325" cy="4781550"/>
          </a:xfrm>
          <a:prstGeom prst="rect">
            <a:avLst/>
          </a:prstGeom>
          <a:noFill/>
          <a:ln w="9525">
            <a:noFill/>
            <a:miter lim="800000"/>
            <a:headEnd/>
            <a:tailEnd/>
          </a:ln>
        </p:spPr>
      </p:pic>
      <p:pic>
        <p:nvPicPr>
          <p:cNvPr id="61441" name="Picture 1" descr="Senza titolo2.jpg"/>
          <p:cNvPicPr>
            <a:picLocks noChangeAspect="1"/>
          </p:cNvPicPr>
          <p:nvPr/>
        </p:nvPicPr>
        <p:blipFill>
          <a:blip r:embed="rId4" cstate="print"/>
          <a:srcRect/>
          <a:stretch>
            <a:fillRect/>
          </a:stretch>
        </p:blipFill>
        <p:spPr bwMode="auto">
          <a:xfrm>
            <a:off x="2" y="1"/>
            <a:ext cx="5181356" cy="36012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descr="Senza titolo4.jpg"/>
          <p:cNvPicPr>
            <a:picLocks noChangeAspect="1"/>
          </p:cNvPicPr>
          <p:nvPr/>
        </p:nvPicPr>
        <p:blipFill>
          <a:blip r:embed="rId3" cstate="print"/>
          <a:srcRect/>
          <a:stretch>
            <a:fillRect/>
          </a:stretch>
        </p:blipFill>
        <p:spPr bwMode="auto">
          <a:xfrm>
            <a:off x="2144713" y="1916113"/>
            <a:ext cx="6016625" cy="3754437"/>
          </a:xfrm>
          <a:prstGeom prst="rect">
            <a:avLst/>
          </a:prstGeom>
          <a:noFill/>
          <a:ln w="9525">
            <a:noFill/>
            <a:miter lim="800000"/>
            <a:headEnd/>
            <a:tailEnd/>
          </a:ln>
        </p:spPr>
      </p:pic>
      <p:sp>
        <p:nvSpPr>
          <p:cNvPr id="3" name="CasellaDiTesto 2"/>
          <p:cNvSpPr txBox="1"/>
          <p:nvPr/>
        </p:nvSpPr>
        <p:spPr>
          <a:xfrm>
            <a:off x="2483768" y="404664"/>
            <a:ext cx="4536504" cy="461665"/>
          </a:xfrm>
          <a:prstGeom prst="rect">
            <a:avLst/>
          </a:prstGeom>
          <a:noFill/>
        </p:spPr>
        <p:txBody>
          <a:bodyPr wrap="square" rtlCol="0">
            <a:spAutoFit/>
          </a:bodyPr>
          <a:lstStyle/>
          <a:p>
            <a:r>
              <a:rPr lang="it-IT" sz="2400" b="1" dirty="0" smtClean="0"/>
              <a:t>DIPENDENZA E CRAVING</a:t>
            </a:r>
            <a:endParaRPr lang="it-IT" sz="2400" b="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7" name="Rectangle 9"/>
          <p:cNvSpPr>
            <a:spLocks noChangeArrowheads="1"/>
          </p:cNvSpPr>
          <p:nvPr/>
        </p:nvSpPr>
        <p:spPr bwMode="auto">
          <a:xfrm>
            <a:off x="755576" y="2420888"/>
            <a:ext cx="7620000" cy="36724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lgn="just" eaLnBrk="1" hangingPunct="1">
              <a:lnSpc>
                <a:spcPct val="90000"/>
              </a:lnSpc>
              <a:spcBef>
                <a:spcPct val="20000"/>
              </a:spcBef>
              <a:buClr>
                <a:schemeClr val="accent2"/>
              </a:buClr>
              <a:buSzPct val="90000"/>
              <a:buFont typeface="Times" pitchFamily="-84" charset="0"/>
              <a:buChar char="•"/>
            </a:pPr>
            <a:r>
              <a:rPr lang="it-IT" sz="1800" b="1" dirty="0">
                <a:solidFill>
                  <a:srgbClr val="000080"/>
                </a:solidFill>
                <a:latin typeface="Eurostile" pitchFamily="-84" charset="0"/>
              </a:rPr>
              <a:t>Le droghe danno luogo ai fenomeni dell</a:t>
            </a:r>
            <a:r>
              <a:rPr lang="it-IT" altLang="en-US" sz="1800" b="1" dirty="0">
                <a:solidFill>
                  <a:srgbClr val="000080"/>
                </a:solidFill>
                <a:latin typeface="Eurostile" pitchFamily="-84" charset="0"/>
              </a:rPr>
              <a:t>’</a:t>
            </a:r>
            <a:r>
              <a:rPr lang="it-IT" altLang="ja-JP" sz="1800" b="1" dirty="0">
                <a:solidFill>
                  <a:srgbClr val="FF0000"/>
                </a:solidFill>
                <a:latin typeface="Eurostile" pitchFamily="-84" charset="0"/>
              </a:rPr>
              <a:t>assuefazione</a:t>
            </a:r>
            <a:r>
              <a:rPr lang="it-IT" altLang="ja-JP" sz="1800" b="1" dirty="0">
                <a:solidFill>
                  <a:srgbClr val="000080"/>
                </a:solidFill>
                <a:latin typeface="Eurostile" pitchFamily="-84" charset="0"/>
              </a:rPr>
              <a:t> e della </a:t>
            </a:r>
            <a:r>
              <a:rPr lang="it-IT" altLang="ja-JP" sz="1800" b="1" dirty="0">
                <a:solidFill>
                  <a:srgbClr val="FF0000"/>
                </a:solidFill>
                <a:latin typeface="Eurostile" pitchFamily="-84" charset="0"/>
              </a:rPr>
              <a:t>dipendenza</a:t>
            </a:r>
            <a:r>
              <a:rPr lang="it-IT" altLang="ja-JP" sz="1800" b="1" dirty="0">
                <a:solidFill>
                  <a:srgbClr val="000080"/>
                </a:solidFill>
                <a:latin typeface="Eurostile" pitchFamily="-84" charset="0"/>
              </a:rPr>
              <a:t>:</a:t>
            </a:r>
          </a:p>
          <a:p>
            <a:pPr marL="342900" indent="-342900" algn="just" eaLnBrk="1" hangingPunct="1">
              <a:lnSpc>
                <a:spcPct val="90000"/>
              </a:lnSpc>
              <a:spcBef>
                <a:spcPct val="20000"/>
              </a:spcBef>
              <a:buClr>
                <a:schemeClr val="accent2"/>
              </a:buClr>
              <a:buSzPct val="90000"/>
              <a:buFont typeface="Times" pitchFamily="-84" charset="0"/>
              <a:buChar char="•"/>
            </a:pPr>
            <a:r>
              <a:rPr lang="it-IT" sz="1800" b="1" dirty="0">
                <a:solidFill>
                  <a:srgbClr val="000080"/>
                </a:solidFill>
                <a:latin typeface="Eurostile" pitchFamily="-84" charset="0"/>
              </a:rPr>
              <a:t>L</a:t>
            </a:r>
            <a:r>
              <a:rPr lang="it-IT" altLang="en-US" sz="1800" b="1" dirty="0">
                <a:solidFill>
                  <a:srgbClr val="000080"/>
                </a:solidFill>
                <a:latin typeface="Eurostile" pitchFamily="-84" charset="0"/>
              </a:rPr>
              <a:t>’</a:t>
            </a:r>
            <a:r>
              <a:rPr lang="it-IT" sz="1800" b="1" dirty="0">
                <a:solidFill>
                  <a:srgbClr val="000080"/>
                </a:solidFill>
                <a:latin typeface="Eurostile" pitchFamily="-84" charset="0"/>
              </a:rPr>
              <a:t>assuefazione (o </a:t>
            </a:r>
            <a:r>
              <a:rPr lang="it-IT" sz="1800" b="1" dirty="0">
                <a:solidFill>
                  <a:srgbClr val="FF0000"/>
                </a:solidFill>
                <a:latin typeface="Eurostile" pitchFamily="-84" charset="0"/>
              </a:rPr>
              <a:t>tolleranza</a:t>
            </a:r>
            <a:r>
              <a:rPr lang="it-IT" sz="1800" b="1" dirty="0">
                <a:solidFill>
                  <a:srgbClr val="000080"/>
                </a:solidFill>
                <a:latin typeface="Eurostile" pitchFamily="-84" charset="0"/>
              </a:rPr>
              <a:t>) è il fenomeno per il quale gli effetti di una stessa quantità di sostanza diminuiscono progressivamente con l</a:t>
            </a:r>
            <a:r>
              <a:rPr lang="it-IT" altLang="en-US" sz="1800" b="1" dirty="0">
                <a:solidFill>
                  <a:srgbClr val="000080"/>
                </a:solidFill>
                <a:latin typeface="Eurostile" pitchFamily="-84" charset="0"/>
              </a:rPr>
              <a:t>’</a:t>
            </a:r>
            <a:r>
              <a:rPr lang="it-IT" sz="1800" b="1" dirty="0">
                <a:solidFill>
                  <a:srgbClr val="000080"/>
                </a:solidFill>
                <a:latin typeface="Eurostile" pitchFamily="-84" charset="0"/>
              </a:rPr>
              <a:t>uso della stessa. Per questo motivo, allo scopo di mantenere costanti gli effetti, è necessario aumentare il dosaggio.</a:t>
            </a:r>
          </a:p>
          <a:p>
            <a:pPr marL="342900" indent="-342900" algn="just" eaLnBrk="1" hangingPunct="1">
              <a:lnSpc>
                <a:spcPct val="90000"/>
              </a:lnSpc>
              <a:spcBef>
                <a:spcPct val="20000"/>
              </a:spcBef>
              <a:buClr>
                <a:schemeClr val="accent2"/>
              </a:buClr>
              <a:buSzPct val="90000"/>
              <a:buFont typeface="Times" pitchFamily="-84" charset="0"/>
              <a:buChar char="•"/>
            </a:pPr>
            <a:r>
              <a:rPr lang="it-IT" sz="1800" b="1" dirty="0">
                <a:solidFill>
                  <a:srgbClr val="000080"/>
                </a:solidFill>
                <a:latin typeface="Eurostile" pitchFamily="-84" charset="0"/>
              </a:rPr>
              <a:t>La </a:t>
            </a:r>
            <a:r>
              <a:rPr lang="it-IT" sz="1800" b="1" dirty="0">
                <a:solidFill>
                  <a:srgbClr val="FF0000"/>
                </a:solidFill>
                <a:latin typeface="Eurostile" pitchFamily="-84" charset="0"/>
              </a:rPr>
              <a:t>dipendenza</a:t>
            </a:r>
            <a:r>
              <a:rPr lang="it-IT" sz="1800" b="1" dirty="0">
                <a:solidFill>
                  <a:srgbClr val="000080"/>
                </a:solidFill>
                <a:latin typeface="Eurostile" pitchFamily="-84" charset="0"/>
              </a:rPr>
              <a:t> è il fenomeno per il quale, dopo un certo periodo di uso continuativo e frequente della sostanza, l</a:t>
            </a:r>
            <a:r>
              <a:rPr lang="it-IT" altLang="en-US" sz="1800" b="1" dirty="0">
                <a:solidFill>
                  <a:srgbClr val="000080"/>
                </a:solidFill>
                <a:latin typeface="Eurostile" pitchFamily="-84" charset="0"/>
              </a:rPr>
              <a:t>’</a:t>
            </a:r>
            <a:r>
              <a:rPr lang="it-IT" sz="1800" b="1" dirty="0">
                <a:solidFill>
                  <a:srgbClr val="000080"/>
                </a:solidFill>
                <a:latin typeface="Eurostile" pitchFamily="-84" charset="0"/>
              </a:rPr>
              <a:t>interruzione brusca della sua assunzione determina una serie di disturbi che possono coinvolgere sia la sfera somatica che quella psichica e che producono la ricerca compulsiva della sostanza con lo svolgersi ciclico delle fasi viste in precedenza.</a:t>
            </a:r>
          </a:p>
        </p:txBody>
      </p:sp>
      <p:sp>
        <p:nvSpPr>
          <p:cNvPr id="160772" name="Rectangle 4"/>
          <p:cNvSpPr>
            <a:spLocks noGrp="1" noChangeArrowheads="1"/>
          </p:cNvSpPr>
          <p:nvPr>
            <p:ph type="title"/>
          </p:nvPr>
        </p:nvSpPr>
        <p:spPr>
          <a:xfrm>
            <a:off x="2195736" y="332656"/>
            <a:ext cx="5410200" cy="1143000"/>
          </a:xfrm>
        </p:spPr>
        <p:txBody>
          <a:bodyPr/>
          <a:lstStyle/>
          <a:p>
            <a:pPr eaLnBrk="1" hangingPunct="1">
              <a:defRPr/>
            </a:pPr>
            <a:r>
              <a:rPr lang="it-IT" sz="2800" b="1" i="0" dirty="0" smtClean="0">
                <a:solidFill>
                  <a:srgbClr val="000080"/>
                </a:solidFill>
                <a:latin typeface="Eurostile" charset="0"/>
              </a:rPr>
              <a:t>Assuefazione e dipendenza</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3568" y="476672"/>
            <a:ext cx="7772400" cy="1143000"/>
          </a:xfrm>
        </p:spPr>
        <p:txBody>
          <a:bodyPr/>
          <a:lstStyle/>
          <a:p>
            <a:pPr eaLnBrk="1" hangingPunct="1"/>
            <a:r>
              <a:rPr lang="it-IT" sz="2800" b="1" i="0" dirty="0" smtClean="0">
                <a:solidFill>
                  <a:srgbClr val="000080"/>
                </a:solidFill>
                <a:latin typeface="Eurostile" pitchFamily="-84" charset="0"/>
              </a:rPr>
              <a:t>L</a:t>
            </a:r>
            <a:r>
              <a:rPr lang="ja-JP" altLang="it-IT" sz="2800" b="1" i="0" dirty="0" smtClean="0">
                <a:solidFill>
                  <a:srgbClr val="000080"/>
                </a:solidFill>
                <a:latin typeface="Eurostile" pitchFamily="-84" charset="0"/>
              </a:rPr>
              <a:t>’</a:t>
            </a:r>
            <a:r>
              <a:rPr lang="it-IT" altLang="ja-JP" sz="2800" b="1" i="0" dirty="0" smtClean="0">
                <a:solidFill>
                  <a:srgbClr val="000080"/>
                </a:solidFill>
                <a:latin typeface="Eurostile" pitchFamily="-84" charset="0"/>
              </a:rPr>
              <a:t>abuso di sostanze come comportamento gratificante</a:t>
            </a:r>
            <a:endParaRPr lang="it-IT" sz="2800" i="0" dirty="0" smtClean="0">
              <a:solidFill>
                <a:srgbClr val="000080"/>
              </a:solidFill>
              <a:latin typeface="Eurostile" pitchFamily="-84" charset="0"/>
            </a:endParaRPr>
          </a:p>
        </p:txBody>
      </p:sp>
      <p:sp>
        <p:nvSpPr>
          <p:cNvPr id="51203" name="Rectangle 3"/>
          <p:cNvSpPr>
            <a:spLocks noGrp="1" noChangeArrowheads="1"/>
          </p:cNvSpPr>
          <p:nvPr>
            <p:ph type="body" idx="1"/>
          </p:nvPr>
        </p:nvSpPr>
        <p:spPr>
          <a:xfrm>
            <a:off x="467544" y="2420888"/>
            <a:ext cx="7837487" cy="3888432"/>
          </a:xfrm>
        </p:spPr>
        <p:txBody>
          <a:bodyPr/>
          <a:lstStyle/>
          <a:p>
            <a:pPr algn="just" eaLnBrk="1" hangingPunct="1">
              <a:buFont typeface="Times" pitchFamily="-84" charset="0"/>
              <a:buChar char="•"/>
            </a:pPr>
            <a:r>
              <a:rPr lang="it-IT" sz="1800" b="1" dirty="0" smtClean="0">
                <a:solidFill>
                  <a:srgbClr val="000080"/>
                </a:solidFill>
                <a:latin typeface="Eurostile" pitchFamily="-84" charset="0"/>
              </a:rPr>
              <a:t>Le droghe possono essere considerate come surrogati degli stimoli gratificanti naturali poiché hanno </a:t>
            </a:r>
            <a:r>
              <a:rPr lang="it-IT" sz="1800" b="1" dirty="0" smtClean="0">
                <a:solidFill>
                  <a:srgbClr val="FF0000"/>
                </a:solidFill>
                <a:latin typeface="Eurostile" pitchFamily="-84" charset="0"/>
              </a:rPr>
              <a:t>proprietà rinforzanti</a:t>
            </a:r>
            <a:r>
              <a:rPr lang="it-IT" sz="1800" b="1" dirty="0" smtClean="0">
                <a:solidFill>
                  <a:srgbClr val="000080"/>
                </a:solidFill>
                <a:latin typeface="Eurostile" pitchFamily="-84" charset="0"/>
              </a:rPr>
              <a:t> e </a:t>
            </a:r>
            <a:r>
              <a:rPr lang="it-IT" sz="1800" b="1" dirty="0" smtClean="0">
                <a:solidFill>
                  <a:srgbClr val="FF0000"/>
                </a:solidFill>
                <a:latin typeface="Eurostile" pitchFamily="-84" charset="0"/>
              </a:rPr>
              <a:t>motivazionali</a:t>
            </a:r>
            <a:r>
              <a:rPr lang="it-IT" sz="1800" b="1" dirty="0" smtClean="0">
                <a:solidFill>
                  <a:srgbClr val="000080"/>
                </a:solidFill>
                <a:latin typeface="Eurostile" pitchFamily="-84" charset="0"/>
              </a:rPr>
              <a:t> che attivano </a:t>
            </a:r>
            <a:r>
              <a:rPr lang="it-IT" sz="1800" b="1" dirty="0" smtClean="0">
                <a:solidFill>
                  <a:srgbClr val="FF0000"/>
                </a:solidFill>
                <a:latin typeface="Eurostile" pitchFamily="-84" charset="0"/>
              </a:rPr>
              <a:t>comportamenti compulsivi</a:t>
            </a:r>
            <a:r>
              <a:rPr lang="it-IT" sz="1800" b="1" dirty="0" smtClean="0">
                <a:solidFill>
                  <a:srgbClr val="000080"/>
                </a:solidFill>
                <a:latin typeface="Eurostile" pitchFamily="-84" charset="0"/>
              </a:rPr>
              <a:t> di tipo </a:t>
            </a:r>
            <a:r>
              <a:rPr lang="it-IT" sz="1800" b="1" dirty="0" err="1" smtClean="0">
                <a:solidFill>
                  <a:srgbClr val="000080"/>
                </a:solidFill>
                <a:latin typeface="Eurostile" pitchFamily="-84" charset="0"/>
              </a:rPr>
              <a:t>appetitivo</a:t>
            </a:r>
            <a:r>
              <a:rPr lang="it-IT" sz="1800" b="1" dirty="0" smtClean="0">
                <a:solidFill>
                  <a:srgbClr val="000080"/>
                </a:solidFill>
                <a:latin typeface="Eurostile" pitchFamily="-84" charset="0"/>
              </a:rPr>
              <a:t>.</a:t>
            </a:r>
          </a:p>
          <a:p>
            <a:pPr algn="just" eaLnBrk="1" hangingPunct="1">
              <a:lnSpc>
                <a:spcPct val="0"/>
              </a:lnSpc>
              <a:buFont typeface="Times" pitchFamily="-84" charset="0"/>
              <a:buChar char="•"/>
            </a:pPr>
            <a:endParaRPr lang="it-IT" sz="1800" b="1" dirty="0" smtClean="0">
              <a:solidFill>
                <a:srgbClr val="000080"/>
              </a:solidFill>
              <a:latin typeface="Eurostile" pitchFamily="-84" charset="0"/>
            </a:endParaRPr>
          </a:p>
          <a:p>
            <a:pPr algn="just" eaLnBrk="1" hangingPunct="1">
              <a:buFont typeface="Times" pitchFamily="-84" charset="0"/>
              <a:buChar char="•"/>
            </a:pPr>
            <a:r>
              <a:rPr lang="it-IT" sz="1800" b="1" dirty="0" smtClean="0">
                <a:solidFill>
                  <a:srgbClr val="000080"/>
                </a:solidFill>
                <a:latin typeface="Eurostile" pitchFamily="-84" charset="0"/>
              </a:rPr>
              <a:t>Esse inducono un </a:t>
            </a:r>
            <a:r>
              <a:rPr lang="it-IT" sz="1800" b="1" dirty="0" smtClean="0">
                <a:solidFill>
                  <a:srgbClr val="FF0000"/>
                </a:solidFill>
                <a:latin typeface="Eurostile" pitchFamily="-84" charset="0"/>
              </a:rPr>
              <a:t>aumento del tono </a:t>
            </a:r>
            <a:r>
              <a:rPr lang="it-IT" sz="1800" b="1" dirty="0" err="1" smtClean="0">
                <a:solidFill>
                  <a:srgbClr val="FF0000"/>
                </a:solidFill>
                <a:latin typeface="Eurostile" pitchFamily="-84" charset="0"/>
              </a:rPr>
              <a:t>dopaminergico</a:t>
            </a:r>
            <a:r>
              <a:rPr lang="it-IT" sz="1800" b="1" dirty="0" smtClean="0">
                <a:solidFill>
                  <a:srgbClr val="FF0000"/>
                </a:solidFill>
                <a:latin typeface="Eurostile" pitchFamily="-84" charset="0"/>
              </a:rPr>
              <a:t> </a:t>
            </a:r>
            <a:r>
              <a:rPr lang="it-IT" sz="1800" b="1" dirty="0" err="1" smtClean="0">
                <a:solidFill>
                  <a:srgbClr val="FF0000"/>
                </a:solidFill>
                <a:latin typeface="Eurostile" pitchFamily="-84" charset="0"/>
              </a:rPr>
              <a:t>mesolimbico</a:t>
            </a:r>
            <a:r>
              <a:rPr lang="it-IT" sz="1800" b="1" dirty="0" smtClean="0">
                <a:solidFill>
                  <a:srgbClr val="000080"/>
                </a:solidFill>
                <a:latin typeface="Eurostile" pitchFamily="-84" charset="0"/>
              </a:rPr>
              <a:t> con l</a:t>
            </a:r>
            <a:r>
              <a:rPr lang="it-IT" altLang="en-US" sz="1800" b="1" dirty="0" smtClean="0">
                <a:solidFill>
                  <a:srgbClr val="000080"/>
                </a:solidFill>
                <a:latin typeface="Eurostile" pitchFamily="-84" charset="0"/>
              </a:rPr>
              <a:t>’</a:t>
            </a:r>
            <a:r>
              <a:rPr lang="it-IT" sz="1800" b="1" dirty="0" smtClean="0">
                <a:solidFill>
                  <a:srgbClr val="000080"/>
                </a:solidFill>
                <a:latin typeface="Eurostile" pitchFamily="-84" charset="0"/>
              </a:rPr>
              <a:t>attivazione dei comportamenti di approccio e consumo, attraverso </a:t>
            </a:r>
            <a:r>
              <a:rPr lang="it-IT" sz="1800" b="1" dirty="0" smtClean="0">
                <a:solidFill>
                  <a:srgbClr val="FF0000"/>
                </a:solidFill>
                <a:latin typeface="Eurostile" pitchFamily="-84" charset="0"/>
              </a:rPr>
              <a:t> meccanismi diretti o indiretti</a:t>
            </a:r>
            <a:r>
              <a:rPr lang="it-IT" sz="1800" b="1" dirty="0" smtClean="0">
                <a:solidFill>
                  <a:srgbClr val="000080"/>
                </a:solidFill>
                <a:latin typeface="Eurostile" pitchFamily="-84" charset="0"/>
              </a:rPr>
              <a:t>. Alcune droghe (cocaina) aumentano direttamente il tono </a:t>
            </a:r>
            <a:r>
              <a:rPr lang="it-IT" sz="1800" b="1" dirty="0" err="1" smtClean="0">
                <a:solidFill>
                  <a:srgbClr val="000080"/>
                </a:solidFill>
                <a:latin typeface="Eurostile" pitchFamily="-84" charset="0"/>
              </a:rPr>
              <a:t>dopaminergico</a:t>
            </a:r>
            <a:r>
              <a:rPr lang="it-IT" sz="1800" b="1" dirty="0" smtClean="0">
                <a:solidFill>
                  <a:srgbClr val="000080"/>
                </a:solidFill>
                <a:latin typeface="Eurostile" pitchFamily="-84" charset="0"/>
              </a:rPr>
              <a:t> </a:t>
            </a:r>
            <a:r>
              <a:rPr lang="it-IT" sz="1800" b="1" dirty="0" err="1" smtClean="0">
                <a:solidFill>
                  <a:srgbClr val="000080"/>
                </a:solidFill>
                <a:latin typeface="Eurostile" pitchFamily="-84" charset="0"/>
              </a:rPr>
              <a:t>mesolimbico</a:t>
            </a:r>
            <a:r>
              <a:rPr lang="it-IT" sz="1800" b="1" dirty="0" smtClean="0">
                <a:solidFill>
                  <a:srgbClr val="000080"/>
                </a:solidFill>
                <a:latin typeface="Eurostile" pitchFamily="-84" charset="0"/>
              </a:rPr>
              <a:t> riproducendo lo stato di euforia e attivazione psicofisica associati </a:t>
            </a:r>
            <a:r>
              <a:rPr lang="it-IT" sz="1800" b="1" dirty="0" err="1" smtClean="0">
                <a:solidFill>
                  <a:srgbClr val="000080"/>
                </a:solidFill>
                <a:latin typeface="Eurostile" pitchFamily="-84" charset="0"/>
              </a:rPr>
              <a:t>allentrata</a:t>
            </a:r>
            <a:r>
              <a:rPr lang="it-IT" sz="1800" b="1" dirty="0" smtClean="0">
                <a:solidFill>
                  <a:srgbClr val="000080"/>
                </a:solidFill>
                <a:latin typeface="Eurostile" pitchFamily="-84" charset="0"/>
              </a:rPr>
              <a:t> in azione; altre (oppiacei, alcool) inducono direttamente la </a:t>
            </a:r>
            <a:r>
              <a:rPr lang="it-IT" sz="1800" b="1" dirty="0" err="1" smtClean="0">
                <a:solidFill>
                  <a:srgbClr val="000080"/>
                </a:solidFill>
                <a:latin typeface="Eurostile" pitchFamily="-84" charset="0"/>
              </a:rPr>
              <a:t>sedazione</a:t>
            </a:r>
            <a:r>
              <a:rPr lang="it-IT" sz="1800" b="1" dirty="0" smtClean="0">
                <a:solidFill>
                  <a:srgbClr val="000080"/>
                </a:solidFill>
                <a:latin typeface="Eurostile" pitchFamily="-84" charset="0"/>
              </a:rPr>
              <a:t>, rinforzando la fase consumatoria. In ogni caso tutte le sostanze </a:t>
            </a:r>
            <a:r>
              <a:rPr lang="it-IT" sz="1800" b="1" dirty="0" err="1" smtClean="0">
                <a:solidFill>
                  <a:srgbClr val="000080"/>
                </a:solidFill>
                <a:latin typeface="Eurostile" pitchFamily="-84" charset="0"/>
              </a:rPr>
              <a:t>dabuso</a:t>
            </a:r>
            <a:r>
              <a:rPr lang="it-IT" sz="1800" b="1" dirty="0" smtClean="0">
                <a:solidFill>
                  <a:srgbClr val="000080"/>
                </a:solidFill>
                <a:latin typeface="Eurostile" pitchFamily="-84" charset="0"/>
              </a:rPr>
              <a:t> inducono, direttamente o indirettamente, </a:t>
            </a:r>
            <a:r>
              <a:rPr lang="it-IT" sz="1800" b="1" dirty="0" smtClean="0">
                <a:solidFill>
                  <a:srgbClr val="FF0000"/>
                </a:solidFill>
                <a:latin typeface="Eurostile" pitchFamily="-84" charset="0"/>
              </a:rPr>
              <a:t>l</a:t>
            </a:r>
            <a:r>
              <a:rPr lang="it-IT" altLang="en-US" sz="1800" b="1" dirty="0" smtClean="0">
                <a:solidFill>
                  <a:srgbClr val="FF0000"/>
                </a:solidFill>
                <a:latin typeface="Eurostile" pitchFamily="-84" charset="0"/>
              </a:rPr>
              <a:t>’</a:t>
            </a:r>
            <a:r>
              <a:rPr lang="it-IT" sz="1800" b="1" dirty="0" smtClean="0">
                <a:solidFill>
                  <a:srgbClr val="FF0000"/>
                </a:solidFill>
                <a:latin typeface="Eurostile" pitchFamily="-84" charset="0"/>
              </a:rPr>
              <a:t>aumento di DA </a:t>
            </a:r>
            <a:r>
              <a:rPr lang="it-IT" sz="1800" b="1" dirty="0" err="1" smtClean="0">
                <a:solidFill>
                  <a:srgbClr val="FF0000"/>
                </a:solidFill>
                <a:latin typeface="Eurostile" pitchFamily="-84" charset="0"/>
              </a:rPr>
              <a:t>mesolimbica</a:t>
            </a:r>
            <a:r>
              <a:rPr lang="it-IT" sz="1800" b="1" dirty="0" smtClean="0">
                <a:solidFill>
                  <a:srgbClr val="000080"/>
                </a:solidFill>
                <a:latin typeface="Eurostile" pitchFamily="-8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p:cTn id="7" dur="500" fill="hold"/>
                                        <p:tgtEl>
                                          <p:spTgt spid="512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20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1203">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5120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1203">
                                            <p:txEl>
                                              <p:pRg st="2" end="2"/>
                                            </p:txEl>
                                          </p:spTgt>
                                        </p:tgtEl>
                                        <p:attrNameLst>
                                          <p:attrName>style.visibility</p:attrName>
                                        </p:attrNameLst>
                                      </p:cBhvr>
                                      <p:to>
                                        <p:strVal val="visible"/>
                                      </p:to>
                                    </p:set>
                                    <p:anim calcmode="lin" valueType="num">
                                      <p:cBhvr>
                                        <p:cTn id="15" dur="500" fill="hold"/>
                                        <p:tgtEl>
                                          <p:spTgt spid="51203">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51203">
                                            <p:txEl>
                                              <p:pRg st="2" end="2"/>
                                            </p:txEl>
                                          </p:spTgt>
                                        </p:tgtEl>
                                        <p:attrNameLst>
                                          <p:attrName>ppt_h</p:attrName>
                                        </p:attrNameLst>
                                      </p:cBhvr>
                                      <p:tavLst>
                                        <p:tav tm="0">
                                          <p:val>
                                            <p:fltVal val="0"/>
                                          </p:val>
                                        </p:tav>
                                        <p:tav tm="100000">
                                          <p:val>
                                            <p:strVal val="#ppt_h"/>
                                          </p:val>
                                        </p:tav>
                                      </p:tavLst>
                                    </p:anim>
                                    <p:anim calcmode="lin" valueType="num">
                                      <p:cBhvr>
                                        <p:cTn id="17" dur="500" fill="hold"/>
                                        <p:tgtEl>
                                          <p:spTgt spid="51203">
                                            <p:txEl>
                                              <p:pRg st="2" end="2"/>
                                            </p:txEl>
                                          </p:spTgt>
                                        </p:tgtEl>
                                        <p:attrNameLst>
                                          <p:attrName>ppt_x</p:attrName>
                                        </p:attrNameLst>
                                      </p:cBhvr>
                                      <p:tavLst>
                                        <p:tav tm="0">
                                          <p:val>
                                            <p:fltVal val="0.5"/>
                                          </p:val>
                                        </p:tav>
                                        <p:tav tm="100000">
                                          <p:val>
                                            <p:strVal val="#ppt_x"/>
                                          </p:val>
                                        </p:tav>
                                      </p:tavLst>
                                    </p:anim>
                                    <p:anim calcmode="lin" valueType="num">
                                      <p:cBhvr>
                                        <p:cTn id="18" dur="500" fill="hold"/>
                                        <p:tgtEl>
                                          <p:spTgt spid="51203">
                                            <p:txEl>
                                              <p:pRg st="2" end="2"/>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285750" y="57150"/>
          <a:ext cx="8743950" cy="6680200"/>
        </p:xfrm>
        <a:graphic>
          <a:graphicData uri="http://schemas.openxmlformats.org/presentationml/2006/ole">
            <p:oleObj spid="_x0000_s1026" name="Fotografia Photo Editor" r:id="rId3" imgW="3238952" imgH="2715004" progId="">
              <p:embed/>
            </p:oleObj>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250825" y="0"/>
            <a:ext cx="8642350" cy="1143000"/>
          </a:xfrm>
        </p:spPr>
        <p:txBody>
          <a:bodyPr/>
          <a:lstStyle/>
          <a:p>
            <a:pPr eaLnBrk="1" hangingPunct="1"/>
            <a:r>
              <a:rPr lang="it-IT" sz="3600" b="1" smtClean="0"/>
              <a:t>LA COCAINA</a:t>
            </a:r>
          </a:p>
        </p:txBody>
      </p:sp>
      <p:pic>
        <p:nvPicPr>
          <p:cNvPr id="2052" name="Picture 3" descr="coca"/>
          <p:cNvPicPr>
            <a:picLocks noGrp="1" noChangeAspect="1" noChangeArrowheads="1"/>
          </p:cNvPicPr>
          <p:nvPr>
            <p:ph sz="half" idx="1"/>
          </p:nvPr>
        </p:nvPicPr>
        <p:blipFill>
          <a:blip r:embed="rId3" cstate="print"/>
          <a:srcRect/>
          <a:stretch>
            <a:fillRect/>
          </a:stretch>
        </p:blipFill>
        <p:spPr>
          <a:xfrm>
            <a:off x="611188" y="1196975"/>
            <a:ext cx="3636962" cy="5256213"/>
          </a:xfrm>
          <a:noFill/>
        </p:spPr>
      </p:pic>
      <p:graphicFrame>
        <p:nvGraphicFramePr>
          <p:cNvPr id="2050" name="Object 4"/>
          <p:cNvGraphicFramePr>
            <a:graphicFrameLocks noChangeAspect="1"/>
          </p:cNvGraphicFramePr>
          <p:nvPr>
            <p:ph sz="half" idx="2"/>
          </p:nvPr>
        </p:nvGraphicFramePr>
        <p:xfrm>
          <a:off x="4708525" y="2595563"/>
          <a:ext cx="3467100" cy="2797175"/>
        </p:xfrm>
        <a:graphic>
          <a:graphicData uri="http://schemas.openxmlformats.org/presentationml/2006/ole">
            <p:oleObj spid="_x0000_s2050" name="CS ChemDraw Drawing" r:id="rId4" imgW="1438200" imgH="1204200" progId="">
              <p:embed/>
            </p:oleObj>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755650" y="188913"/>
            <a:ext cx="3743325" cy="609600"/>
            <a:chOff x="567" y="255"/>
            <a:chExt cx="2358" cy="384"/>
          </a:xfrm>
        </p:grpSpPr>
        <p:sp>
          <p:nvSpPr>
            <p:cNvPr id="53256" name="Rectangle 3"/>
            <p:cNvSpPr>
              <a:spLocks noChangeArrowheads="1"/>
            </p:cNvSpPr>
            <p:nvPr/>
          </p:nvSpPr>
          <p:spPr bwMode="auto">
            <a:xfrm>
              <a:off x="567" y="255"/>
              <a:ext cx="2358" cy="384"/>
            </a:xfrm>
            <a:prstGeom prst="rect">
              <a:avLst/>
            </a:prstGeom>
            <a:solidFill>
              <a:schemeClr val="accent1"/>
            </a:solidFill>
            <a:ln w="9525">
              <a:noFill/>
              <a:miter lim="800000"/>
              <a:headEnd/>
              <a:tailEnd/>
            </a:ln>
          </p:spPr>
          <p:txBody>
            <a:bodyPr wrap="none" anchor="ctr"/>
            <a:lstStyle/>
            <a:p>
              <a:endParaRPr lang="it-IT"/>
            </a:p>
          </p:txBody>
        </p:sp>
        <p:sp>
          <p:nvSpPr>
            <p:cNvPr id="53257" name="Text Box 4"/>
            <p:cNvSpPr txBox="1">
              <a:spLocks noChangeArrowheads="1"/>
            </p:cNvSpPr>
            <p:nvPr/>
          </p:nvSpPr>
          <p:spPr bwMode="auto">
            <a:xfrm>
              <a:off x="721" y="316"/>
              <a:ext cx="2051" cy="250"/>
            </a:xfrm>
            <a:prstGeom prst="rect">
              <a:avLst/>
            </a:prstGeom>
            <a:noFill/>
            <a:ln w="9525">
              <a:noFill/>
              <a:miter lim="800000"/>
              <a:headEnd/>
              <a:tailEnd/>
            </a:ln>
          </p:spPr>
          <p:txBody>
            <a:bodyPr>
              <a:spAutoFit/>
            </a:bodyPr>
            <a:lstStyle/>
            <a:p>
              <a:pPr algn="ctr"/>
              <a:r>
                <a:rPr lang="it-IT" sz="2000"/>
                <a:t>COCAINA</a:t>
              </a:r>
            </a:p>
          </p:txBody>
        </p:sp>
      </p:grpSp>
      <p:sp>
        <p:nvSpPr>
          <p:cNvPr id="667653" name="Text Box 5"/>
          <p:cNvSpPr txBox="1">
            <a:spLocks noChangeArrowheads="1"/>
          </p:cNvSpPr>
          <p:nvPr/>
        </p:nvSpPr>
        <p:spPr bwMode="auto">
          <a:xfrm>
            <a:off x="395288" y="1412875"/>
            <a:ext cx="5335587" cy="1311275"/>
          </a:xfrm>
          <a:prstGeom prst="rect">
            <a:avLst/>
          </a:prstGeom>
          <a:noFill/>
          <a:ln w="9525">
            <a:noFill/>
            <a:miter lim="800000"/>
            <a:headEnd/>
            <a:tailEnd/>
          </a:ln>
        </p:spPr>
        <p:txBody>
          <a:bodyPr>
            <a:spAutoFit/>
          </a:bodyPr>
          <a:lstStyle/>
          <a:p>
            <a:r>
              <a:rPr lang="it-IT" sz="2000">
                <a:solidFill>
                  <a:schemeClr val="bg1"/>
                </a:solidFill>
              </a:rPr>
              <a:t>Si trova in abbondanza nelle foglie di </a:t>
            </a:r>
            <a:r>
              <a:rPr lang="it-IT" sz="2000" i="1">
                <a:solidFill>
                  <a:schemeClr val="bg1"/>
                </a:solidFill>
              </a:rPr>
              <a:t>Erythroxylon coca </a:t>
            </a:r>
            <a:r>
              <a:rPr lang="it-IT" sz="2000">
                <a:solidFill>
                  <a:schemeClr val="bg1"/>
                </a:solidFill>
              </a:rPr>
              <a:t>che gli abitanti delle Ande masticano da centinaia di anni per l’azione stimolante ed euforizzante.</a:t>
            </a:r>
            <a:endParaRPr lang="it-IT" sz="2000" i="1">
              <a:solidFill>
                <a:schemeClr val="bg1"/>
              </a:solidFill>
            </a:endParaRPr>
          </a:p>
        </p:txBody>
      </p:sp>
      <p:sp>
        <p:nvSpPr>
          <p:cNvPr id="667654" name="Text Box 6"/>
          <p:cNvSpPr txBox="1">
            <a:spLocks noChangeArrowheads="1"/>
          </p:cNvSpPr>
          <p:nvPr/>
        </p:nvSpPr>
        <p:spPr bwMode="auto">
          <a:xfrm>
            <a:off x="379413" y="3125788"/>
            <a:ext cx="8535987" cy="1616075"/>
          </a:xfrm>
          <a:prstGeom prst="rect">
            <a:avLst/>
          </a:prstGeom>
          <a:noFill/>
          <a:ln w="9525">
            <a:noFill/>
            <a:miter lim="800000"/>
            <a:headEnd/>
            <a:tailEnd/>
          </a:ln>
        </p:spPr>
        <p:txBody>
          <a:bodyPr>
            <a:spAutoFit/>
          </a:bodyPr>
          <a:lstStyle/>
          <a:p>
            <a:r>
              <a:rPr lang="it-IT" sz="2000" dirty="0">
                <a:solidFill>
                  <a:srgbClr val="FFFF00"/>
                </a:solidFill>
              </a:rPr>
              <a:t>Isolata nel 1860 da Albert </a:t>
            </a:r>
            <a:r>
              <a:rPr lang="it-IT" sz="2000" dirty="0" err="1">
                <a:solidFill>
                  <a:srgbClr val="FFFF00"/>
                </a:solidFill>
              </a:rPr>
              <a:t>Niemann</a:t>
            </a:r>
            <a:r>
              <a:rPr lang="it-IT" sz="2000" dirty="0">
                <a:solidFill>
                  <a:srgbClr val="FFFF00"/>
                </a:solidFill>
              </a:rPr>
              <a:t>, che ne </a:t>
            </a:r>
            <a:r>
              <a:rPr lang="it-IT" sz="2000" dirty="0" smtClean="0">
                <a:solidFill>
                  <a:srgbClr val="FFFF00"/>
                </a:solidFill>
              </a:rPr>
              <a:t>sottolineo </a:t>
            </a:r>
            <a:r>
              <a:rPr lang="it-IT" sz="2000" dirty="0">
                <a:solidFill>
                  <a:srgbClr val="FFFF00"/>
                </a:solidFill>
              </a:rPr>
              <a:t>il gusto amaro e la capacità di rendere insensibile la lingua,  fu studiata da Sigmund Freud e introdotta da Carl </a:t>
            </a:r>
            <a:r>
              <a:rPr lang="it-IT" sz="2000" dirty="0" err="1">
                <a:solidFill>
                  <a:srgbClr val="FFFF00"/>
                </a:solidFill>
              </a:rPr>
              <a:t>Koller</a:t>
            </a:r>
            <a:r>
              <a:rPr lang="it-IT" sz="2000" dirty="0">
                <a:solidFill>
                  <a:srgbClr val="FFFF00"/>
                </a:solidFill>
              </a:rPr>
              <a:t> nel 1884 nella pratica clinica come anestetico per uso topico in chirurgia oftalmologica. In seguito </a:t>
            </a:r>
            <a:r>
              <a:rPr lang="it-IT" sz="2000" dirty="0" err="1">
                <a:solidFill>
                  <a:srgbClr val="FFFF00"/>
                </a:solidFill>
              </a:rPr>
              <a:t>Halstead</a:t>
            </a:r>
            <a:r>
              <a:rPr lang="it-IT" sz="2000" dirty="0">
                <a:solidFill>
                  <a:srgbClr val="FFFF00"/>
                </a:solidFill>
              </a:rPr>
              <a:t> ha introdotto l’uso in anestesia per infiltrazione e per blocco della conduzione.</a:t>
            </a:r>
          </a:p>
        </p:txBody>
      </p:sp>
      <p:sp>
        <p:nvSpPr>
          <p:cNvPr id="667655" name="Text Box 7"/>
          <p:cNvSpPr txBox="1">
            <a:spLocks noChangeArrowheads="1"/>
          </p:cNvSpPr>
          <p:nvPr/>
        </p:nvSpPr>
        <p:spPr bwMode="auto">
          <a:xfrm>
            <a:off x="379413" y="5032375"/>
            <a:ext cx="8529637" cy="701675"/>
          </a:xfrm>
          <a:prstGeom prst="rect">
            <a:avLst/>
          </a:prstGeom>
          <a:noFill/>
          <a:ln w="9525">
            <a:noFill/>
            <a:miter lim="800000"/>
            <a:headEnd/>
            <a:tailEnd/>
          </a:ln>
        </p:spPr>
        <p:txBody>
          <a:bodyPr wrap="none">
            <a:spAutoFit/>
          </a:bodyPr>
          <a:lstStyle/>
          <a:p>
            <a:r>
              <a:rPr lang="it-IT" sz="2000">
                <a:solidFill>
                  <a:schemeClr val="bg1"/>
                </a:solidFill>
              </a:rPr>
              <a:t>Gli anestetici utilizzati oggi derivano da queste osservazioni iniziali e dalla </a:t>
            </a:r>
          </a:p>
          <a:p>
            <a:r>
              <a:rPr lang="it-IT" sz="2000">
                <a:solidFill>
                  <a:schemeClr val="bg1"/>
                </a:solidFill>
              </a:rPr>
              <a:t>ricerca di derivati sintetici meno tossici e che non diano dipendenza. </a:t>
            </a:r>
          </a:p>
        </p:txBody>
      </p:sp>
      <p:sp>
        <p:nvSpPr>
          <p:cNvPr id="667656" name="Text Box 8"/>
          <p:cNvSpPr txBox="1">
            <a:spLocks noChangeArrowheads="1"/>
          </p:cNvSpPr>
          <p:nvPr/>
        </p:nvSpPr>
        <p:spPr bwMode="auto">
          <a:xfrm>
            <a:off x="379413" y="5929313"/>
            <a:ext cx="7378700" cy="396875"/>
          </a:xfrm>
          <a:prstGeom prst="rect">
            <a:avLst/>
          </a:prstGeom>
          <a:noFill/>
          <a:ln w="9525">
            <a:noFill/>
            <a:miter lim="800000"/>
            <a:headEnd/>
            <a:tailEnd/>
          </a:ln>
        </p:spPr>
        <p:txBody>
          <a:bodyPr wrap="none">
            <a:spAutoFit/>
          </a:bodyPr>
          <a:lstStyle/>
          <a:p>
            <a:r>
              <a:rPr lang="it-IT" sz="2000">
                <a:solidFill>
                  <a:srgbClr val="FFFF00"/>
                </a:solidFill>
              </a:rPr>
              <a:t>Il primo di questi è la procaina, sintetizzata da Einhorn nel 1905.</a:t>
            </a:r>
          </a:p>
        </p:txBody>
      </p:sp>
      <p:pic>
        <p:nvPicPr>
          <p:cNvPr id="667657" name="Picture 9" descr="cocaine2"/>
          <p:cNvPicPr>
            <a:picLocks noChangeAspect="1" noChangeArrowheads="1"/>
          </p:cNvPicPr>
          <p:nvPr/>
        </p:nvPicPr>
        <p:blipFill>
          <a:blip r:embed="rId2" cstate="print"/>
          <a:srcRect/>
          <a:stretch>
            <a:fillRect/>
          </a:stretch>
        </p:blipFill>
        <p:spPr bwMode="auto">
          <a:xfrm>
            <a:off x="5795963" y="333375"/>
            <a:ext cx="3276600" cy="2325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67653"/>
                                        </p:tgtEl>
                                        <p:attrNameLst>
                                          <p:attrName>style.visibility</p:attrName>
                                        </p:attrNameLst>
                                      </p:cBhvr>
                                      <p:to>
                                        <p:strVal val="visible"/>
                                      </p:to>
                                    </p:set>
                                    <p:anim calcmode="lin" valueType="num">
                                      <p:cBhvr additive="base">
                                        <p:cTn id="7" dur="500" fill="hold"/>
                                        <p:tgtEl>
                                          <p:spTgt spid="667653"/>
                                        </p:tgtEl>
                                        <p:attrNameLst>
                                          <p:attrName>ppt_x</p:attrName>
                                        </p:attrNameLst>
                                      </p:cBhvr>
                                      <p:tavLst>
                                        <p:tav tm="0">
                                          <p:val>
                                            <p:strVal val="1+#ppt_w/2"/>
                                          </p:val>
                                        </p:tav>
                                        <p:tav tm="100000">
                                          <p:val>
                                            <p:strVal val="#ppt_x"/>
                                          </p:val>
                                        </p:tav>
                                      </p:tavLst>
                                    </p:anim>
                                    <p:anim calcmode="lin" valueType="num">
                                      <p:cBhvr additive="base">
                                        <p:cTn id="8" dur="500" fill="hold"/>
                                        <p:tgtEl>
                                          <p:spTgt spid="66765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667657"/>
                                        </p:tgtEl>
                                        <p:attrNameLst>
                                          <p:attrName>style.visibility</p:attrName>
                                        </p:attrNameLst>
                                      </p:cBhvr>
                                      <p:to>
                                        <p:strVal val="visible"/>
                                      </p:to>
                                    </p:set>
                                    <p:animEffect transition="in" filter="strips(downLeft)">
                                      <p:cBhvr>
                                        <p:cTn id="12" dur="500"/>
                                        <p:tgtEl>
                                          <p:spTgt spid="66765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67654"/>
                                        </p:tgtEl>
                                        <p:attrNameLst>
                                          <p:attrName>style.visibility</p:attrName>
                                        </p:attrNameLst>
                                      </p:cBhvr>
                                      <p:to>
                                        <p:strVal val="visible"/>
                                      </p:to>
                                    </p:set>
                                    <p:anim calcmode="lin" valueType="num">
                                      <p:cBhvr additive="base">
                                        <p:cTn id="17" dur="500" fill="hold"/>
                                        <p:tgtEl>
                                          <p:spTgt spid="667654"/>
                                        </p:tgtEl>
                                        <p:attrNameLst>
                                          <p:attrName>ppt_x</p:attrName>
                                        </p:attrNameLst>
                                      </p:cBhvr>
                                      <p:tavLst>
                                        <p:tav tm="0">
                                          <p:val>
                                            <p:strVal val="0-#ppt_w/2"/>
                                          </p:val>
                                        </p:tav>
                                        <p:tav tm="100000">
                                          <p:val>
                                            <p:strVal val="#ppt_x"/>
                                          </p:val>
                                        </p:tav>
                                      </p:tavLst>
                                    </p:anim>
                                    <p:anim calcmode="lin" valueType="num">
                                      <p:cBhvr additive="base">
                                        <p:cTn id="18" dur="500" fill="hold"/>
                                        <p:tgtEl>
                                          <p:spTgt spid="66765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667655"/>
                                        </p:tgtEl>
                                        <p:attrNameLst>
                                          <p:attrName>style.visibility</p:attrName>
                                        </p:attrNameLst>
                                      </p:cBhvr>
                                      <p:to>
                                        <p:strVal val="visible"/>
                                      </p:to>
                                    </p:set>
                                    <p:anim calcmode="lin" valueType="num">
                                      <p:cBhvr additive="base">
                                        <p:cTn id="23" dur="500" fill="hold"/>
                                        <p:tgtEl>
                                          <p:spTgt spid="667655"/>
                                        </p:tgtEl>
                                        <p:attrNameLst>
                                          <p:attrName>ppt_x</p:attrName>
                                        </p:attrNameLst>
                                      </p:cBhvr>
                                      <p:tavLst>
                                        <p:tav tm="0">
                                          <p:val>
                                            <p:strVal val="1+#ppt_w/2"/>
                                          </p:val>
                                        </p:tav>
                                        <p:tav tm="100000">
                                          <p:val>
                                            <p:strVal val="#ppt_x"/>
                                          </p:val>
                                        </p:tav>
                                      </p:tavLst>
                                    </p:anim>
                                    <p:anim calcmode="lin" valueType="num">
                                      <p:cBhvr additive="base">
                                        <p:cTn id="24" dur="500" fill="hold"/>
                                        <p:tgtEl>
                                          <p:spTgt spid="66765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67656"/>
                                        </p:tgtEl>
                                        <p:attrNameLst>
                                          <p:attrName>style.visibility</p:attrName>
                                        </p:attrNameLst>
                                      </p:cBhvr>
                                      <p:to>
                                        <p:strVal val="visible"/>
                                      </p:to>
                                    </p:set>
                                    <p:anim calcmode="lin" valueType="num">
                                      <p:cBhvr additive="base">
                                        <p:cTn id="29" dur="500" fill="hold"/>
                                        <p:tgtEl>
                                          <p:spTgt spid="667656"/>
                                        </p:tgtEl>
                                        <p:attrNameLst>
                                          <p:attrName>ppt_x</p:attrName>
                                        </p:attrNameLst>
                                      </p:cBhvr>
                                      <p:tavLst>
                                        <p:tav tm="0">
                                          <p:val>
                                            <p:strVal val="#ppt_x"/>
                                          </p:val>
                                        </p:tav>
                                        <p:tav tm="100000">
                                          <p:val>
                                            <p:strVal val="#ppt_x"/>
                                          </p:val>
                                        </p:tav>
                                      </p:tavLst>
                                    </p:anim>
                                    <p:anim calcmode="lin" valueType="num">
                                      <p:cBhvr additive="base">
                                        <p:cTn id="30" dur="500" fill="hold"/>
                                        <p:tgtEl>
                                          <p:spTgt spid="6676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653" grpId="0" autoUpdateAnimBg="0"/>
      <p:bldP spid="667654" grpId="0" autoUpdateAnimBg="0"/>
      <p:bldP spid="667655" grpId="0" autoUpdateAnimBg="0"/>
      <p:bldP spid="667656"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8674" name="Text Box 2"/>
          <p:cNvSpPr txBox="1">
            <a:spLocks noChangeArrowheads="1"/>
          </p:cNvSpPr>
          <p:nvPr/>
        </p:nvSpPr>
        <p:spPr bwMode="auto">
          <a:xfrm>
            <a:off x="228600" y="1143000"/>
            <a:ext cx="5759450" cy="1920875"/>
          </a:xfrm>
          <a:prstGeom prst="rect">
            <a:avLst/>
          </a:prstGeom>
          <a:noFill/>
          <a:ln w="9525">
            <a:noFill/>
            <a:miter lim="800000"/>
            <a:headEnd/>
            <a:tailEnd/>
          </a:ln>
        </p:spPr>
        <p:txBody>
          <a:bodyPr>
            <a:spAutoFit/>
          </a:bodyPr>
          <a:lstStyle/>
          <a:p>
            <a:r>
              <a:rPr lang="it-IT" sz="2000">
                <a:solidFill>
                  <a:srgbClr val="FFFF00"/>
                </a:solidFill>
              </a:rPr>
              <a:t>Come l’oppio anche la cocaina ha un’origine antichissima. E’ stata riscontrata, insieme alla nicotina, in mummie egiziane risalenti a più di 3000 anni fa. Quantità misurabili di cocaina sono state altresì rinvenute in antiche tombe peruviane e mummie cilene del 2000 a.C.</a:t>
            </a:r>
            <a:endParaRPr lang="en-GB" sz="2000">
              <a:solidFill>
                <a:srgbClr val="FFFF00"/>
              </a:solidFill>
            </a:endParaRPr>
          </a:p>
        </p:txBody>
      </p:sp>
      <p:sp>
        <p:nvSpPr>
          <p:cNvPr id="668675" name="Text Box 3"/>
          <p:cNvSpPr txBox="1">
            <a:spLocks noChangeArrowheads="1"/>
          </p:cNvSpPr>
          <p:nvPr/>
        </p:nvSpPr>
        <p:spPr bwMode="auto">
          <a:xfrm>
            <a:off x="228600" y="3060700"/>
            <a:ext cx="5716588" cy="1920875"/>
          </a:xfrm>
          <a:prstGeom prst="rect">
            <a:avLst/>
          </a:prstGeom>
          <a:noFill/>
          <a:ln w="9525">
            <a:noFill/>
            <a:miter lim="800000"/>
            <a:headEnd/>
            <a:tailEnd/>
          </a:ln>
        </p:spPr>
        <p:txBody>
          <a:bodyPr>
            <a:spAutoFit/>
          </a:bodyPr>
          <a:lstStyle/>
          <a:p>
            <a:r>
              <a:rPr lang="it-IT" sz="2000">
                <a:solidFill>
                  <a:schemeClr val="bg1"/>
                </a:solidFill>
              </a:rPr>
              <a:t>Inoltre, la scoperta di un incisione raffigurante una testa umana nel tipico atteggiamento dei masticatori del bolo di coca e di vasi e statue riproducenti soggetti nell’atto di preparare le “dosi”, fanno risalire a prima del 3000 a.C. la tossicodipendenza da cocaina. </a:t>
            </a:r>
            <a:endParaRPr lang="en-GB" sz="2000">
              <a:solidFill>
                <a:schemeClr val="bg1"/>
              </a:solidFill>
            </a:endParaRPr>
          </a:p>
        </p:txBody>
      </p:sp>
      <p:sp>
        <p:nvSpPr>
          <p:cNvPr id="668676" name="Text Box 4"/>
          <p:cNvSpPr txBox="1">
            <a:spLocks noChangeArrowheads="1"/>
          </p:cNvSpPr>
          <p:nvPr/>
        </p:nvSpPr>
        <p:spPr bwMode="auto">
          <a:xfrm>
            <a:off x="250825" y="5013325"/>
            <a:ext cx="8497888" cy="1616075"/>
          </a:xfrm>
          <a:prstGeom prst="rect">
            <a:avLst/>
          </a:prstGeom>
          <a:noFill/>
          <a:ln w="9525">
            <a:noFill/>
            <a:miter lim="800000"/>
            <a:headEnd/>
            <a:tailEnd/>
          </a:ln>
        </p:spPr>
        <p:txBody>
          <a:bodyPr>
            <a:spAutoFit/>
          </a:bodyPr>
          <a:lstStyle/>
          <a:p>
            <a:r>
              <a:rPr lang="it-IT" sz="2000">
                <a:solidFill>
                  <a:srgbClr val="FFFF00"/>
                </a:solidFill>
              </a:rPr>
              <a:t>In Europa si diffuse ampiamente nel XIX secolo e vi erano in commercio numerose bevande a base di cocaina, quali il Vin Mariani o la French Coca Wine. Anno decisivo per la diffusione della cocaina fu il 1884 quando Freud pubblicò il libro “Uber Coca”. Egli scriveva: “una piccola dose mi tira su in modo meraviglioso”.</a:t>
            </a:r>
            <a:endParaRPr lang="en-GB" sz="2000">
              <a:solidFill>
                <a:srgbClr val="FFFF00"/>
              </a:solidFill>
            </a:endParaRPr>
          </a:p>
        </p:txBody>
      </p:sp>
      <p:grpSp>
        <p:nvGrpSpPr>
          <p:cNvPr id="2" name="Group 5"/>
          <p:cNvGrpSpPr>
            <a:grpSpLocks/>
          </p:cNvGrpSpPr>
          <p:nvPr/>
        </p:nvGrpSpPr>
        <p:grpSpPr bwMode="auto">
          <a:xfrm>
            <a:off x="812800" y="188913"/>
            <a:ext cx="4368800" cy="769937"/>
            <a:chOff x="1472" y="137"/>
            <a:chExt cx="2752" cy="485"/>
          </a:xfrm>
        </p:grpSpPr>
        <p:sp>
          <p:nvSpPr>
            <p:cNvPr id="54279" name="Rectangle 6"/>
            <p:cNvSpPr>
              <a:spLocks noChangeArrowheads="1"/>
            </p:cNvSpPr>
            <p:nvPr/>
          </p:nvSpPr>
          <p:spPr bwMode="auto">
            <a:xfrm>
              <a:off x="1472" y="137"/>
              <a:ext cx="2752" cy="485"/>
            </a:xfrm>
            <a:prstGeom prst="rect">
              <a:avLst/>
            </a:prstGeom>
            <a:solidFill>
              <a:schemeClr val="accent1"/>
            </a:solidFill>
            <a:ln w="9525">
              <a:noFill/>
              <a:miter lim="800000"/>
              <a:headEnd/>
              <a:tailEnd/>
            </a:ln>
          </p:spPr>
          <p:txBody>
            <a:bodyPr wrap="none" anchor="ctr"/>
            <a:lstStyle/>
            <a:p>
              <a:endParaRPr lang="it-IT"/>
            </a:p>
          </p:txBody>
        </p:sp>
        <p:sp>
          <p:nvSpPr>
            <p:cNvPr id="54280" name="Text Box 7"/>
            <p:cNvSpPr txBox="1">
              <a:spLocks noChangeArrowheads="1"/>
            </p:cNvSpPr>
            <p:nvPr/>
          </p:nvSpPr>
          <p:spPr bwMode="auto">
            <a:xfrm>
              <a:off x="1672" y="271"/>
              <a:ext cx="2431" cy="250"/>
            </a:xfrm>
            <a:prstGeom prst="rect">
              <a:avLst/>
            </a:prstGeom>
            <a:noFill/>
            <a:ln w="9525">
              <a:noFill/>
              <a:miter lim="800000"/>
              <a:headEnd/>
              <a:tailEnd/>
            </a:ln>
          </p:spPr>
          <p:txBody>
            <a:bodyPr wrap="none">
              <a:spAutoFit/>
            </a:bodyPr>
            <a:lstStyle/>
            <a:p>
              <a:pPr algn="ctr"/>
              <a:r>
                <a:rPr lang="it-IT" sz="2000"/>
                <a:t>LA DIPENDENZA DA COCAINA</a:t>
              </a:r>
              <a:endParaRPr lang="en-GB" sz="2000"/>
            </a:p>
          </p:txBody>
        </p:sp>
      </p:grpSp>
      <p:pic>
        <p:nvPicPr>
          <p:cNvPr id="668680" name="Picture 8" descr="Statua"/>
          <p:cNvPicPr>
            <a:picLocks noChangeAspect="1" noChangeArrowheads="1"/>
          </p:cNvPicPr>
          <p:nvPr/>
        </p:nvPicPr>
        <p:blipFill>
          <a:blip r:embed="rId3" cstate="print"/>
          <a:srcRect/>
          <a:stretch>
            <a:fillRect/>
          </a:stretch>
        </p:blipFill>
        <p:spPr bwMode="auto">
          <a:xfrm>
            <a:off x="6054725" y="0"/>
            <a:ext cx="3089275" cy="4800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1000"/>
                                  </p:stCondLst>
                                  <p:childTnLst>
                                    <p:set>
                                      <p:cBhvr>
                                        <p:cTn id="10" dur="1" fill="hold">
                                          <p:stCondLst>
                                            <p:cond delay="0"/>
                                          </p:stCondLst>
                                        </p:cTn>
                                        <p:tgtEl>
                                          <p:spTgt spid="668674"/>
                                        </p:tgtEl>
                                        <p:attrNameLst>
                                          <p:attrName>style.visibility</p:attrName>
                                        </p:attrNameLst>
                                      </p:cBhvr>
                                      <p:to>
                                        <p:strVal val="visible"/>
                                      </p:to>
                                    </p:set>
                                    <p:anim calcmode="lin" valueType="num">
                                      <p:cBhvr additive="base">
                                        <p:cTn id="11" dur="500" fill="hold"/>
                                        <p:tgtEl>
                                          <p:spTgt spid="668674"/>
                                        </p:tgtEl>
                                        <p:attrNameLst>
                                          <p:attrName>ppt_x</p:attrName>
                                        </p:attrNameLst>
                                      </p:cBhvr>
                                      <p:tavLst>
                                        <p:tav tm="0">
                                          <p:val>
                                            <p:strVal val="0-#ppt_w/2"/>
                                          </p:val>
                                        </p:tav>
                                        <p:tav tm="100000">
                                          <p:val>
                                            <p:strVal val="#ppt_x"/>
                                          </p:val>
                                        </p:tav>
                                      </p:tavLst>
                                    </p:anim>
                                    <p:anim calcmode="lin" valueType="num">
                                      <p:cBhvr additive="base">
                                        <p:cTn id="12" dur="500" fill="hold"/>
                                        <p:tgtEl>
                                          <p:spTgt spid="66867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68675"/>
                                        </p:tgtEl>
                                        <p:attrNameLst>
                                          <p:attrName>style.visibility</p:attrName>
                                        </p:attrNameLst>
                                      </p:cBhvr>
                                      <p:to>
                                        <p:strVal val="visible"/>
                                      </p:to>
                                    </p:set>
                                    <p:anim calcmode="lin" valueType="num">
                                      <p:cBhvr additive="base">
                                        <p:cTn id="17" dur="500" fill="hold"/>
                                        <p:tgtEl>
                                          <p:spTgt spid="668675"/>
                                        </p:tgtEl>
                                        <p:attrNameLst>
                                          <p:attrName>ppt_x</p:attrName>
                                        </p:attrNameLst>
                                      </p:cBhvr>
                                      <p:tavLst>
                                        <p:tav tm="0">
                                          <p:val>
                                            <p:strVal val="1+#ppt_w/2"/>
                                          </p:val>
                                        </p:tav>
                                        <p:tav tm="100000">
                                          <p:val>
                                            <p:strVal val="#ppt_x"/>
                                          </p:val>
                                        </p:tav>
                                      </p:tavLst>
                                    </p:anim>
                                    <p:anim calcmode="lin" valueType="num">
                                      <p:cBhvr additive="base">
                                        <p:cTn id="18" dur="500" fill="hold"/>
                                        <p:tgtEl>
                                          <p:spTgt spid="668675"/>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8" presetClass="entr" presetSubtype="12" fill="hold" nodeType="afterEffect">
                                  <p:stCondLst>
                                    <p:cond delay="1000"/>
                                  </p:stCondLst>
                                  <p:childTnLst>
                                    <p:set>
                                      <p:cBhvr>
                                        <p:cTn id="21" dur="1" fill="hold">
                                          <p:stCondLst>
                                            <p:cond delay="0"/>
                                          </p:stCondLst>
                                        </p:cTn>
                                        <p:tgtEl>
                                          <p:spTgt spid="668680"/>
                                        </p:tgtEl>
                                        <p:attrNameLst>
                                          <p:attrName>style.visibility</p:attrName>
                                        </p:attrNameLst>
                                      </p:cBhvr>
                                      <p:to>
                                        <p:strVal val="visible"/>
                                      </p:to>
                                    </p:set>
                                    <p:animEffect transition="in" filter="strips(downLeft)">
                                      <p:cBhvr>
                                        <p:cTn id="22" dur="500"/>
                                        <p:tgtEl>
                                          <p:spTgt spid="66868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668676"/>
                                        </p:tgtEl>
                                        <p:attrNameLst>
                                          <p:attrName>style.visibility</p:attrName>
                                        </p:attrNameLst>
                                      </p:cBhvr>
                                      <p:to>
                                        <p:strVal val="visible"/>
                                      </p:to>
                                    </p:set>
                                    <p:anim calcmode="lin" valueType="num">
                                      <p:cBhvr additive="base">
                                        <p:cTn id="27" dur="500" fill="hold"/>
                                        <p:tgtEl>
                                          <p:spTgt spid="668676"/>
                                        </p:tgtEl>
                                        <p:attrNameLst>
                                          <p:attrName>ppt_x</p:attrName>
                                        </p:attrNameLst>
                                      </p:cBhvr>
                                      <p:tavLst>
                                        <p:tav tm="0">
                                          <p:val>
                                            <p:strVal val="0-#ppt_w/2"/>
                                          </p:val>
                                        </p:tav>
                                        <p:tav tm="100000">
                                          <p:val>
                                            <p:strVal val="#ppt_x"/>
                                          </p:val>
                                        </p:tav>
                                      </p:tavLst>
                                    </p:anim>
                                    <p:anim calcmode="lin" valueType="num">
                                      <p:cBhvr additive="base">
                                        <p:cTn id="28" dur="500" fill="hold"/>
                                        <p:tgtEl>
                                          <p:spTgt spid="6686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4" grpId="0" autoUpdateAnimBg="0"/>
      <p:bldP spid="668675" grpId="0" autoUpdateAnimBg="0"/>
      <p:bldP spid="668676"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7010" name="Rectangle 2"/>
          <p:cNvSpPr>
            <a:spLocks noGrp="1" noChangeArrowheads="1"/>
          </p:cNvSpPr>
          <p:nvPr>
            <p:ph type="body" idx="1"/>
          </p:nvPr>
        </p:nvSpPr>
        <p:spPr>
          <a:xfrm>
            <a:off x="-541338" y="3716338"/>
            <a:ext cx="3476626" cy="1441450"/>
          </a:xfrm>
          <a:noFill/>
        </p:spPr>
        <p:txBody>
          <a:bodyPr lIns="92075" tIns="46038" rIns="92075" bIns="46038"/>
          <a:lstStyle/>
          <a:p>
            <a:pPr algn="ctr" eaLnBrk="1" hangingPunct="1">
              <a:buFontTx/>
              <a:buNone/>
            </a:pPr>
            <a:r>
              <a:rPr lang="en-GB" sz="2800" smtClean="0">
                <a:solidFill>
                  <a:schemeClr val="bg1"/>
                </a:solidFill>
              </a:rPr>
              <a:t>societa’</a:t>
            </a:r>
          </a:p>
          <a:p>
            <a:pPr algn="ctr" eaLnBrk="1" hangingPunct="1">
              <a:buFontTx/>
              <a:buNone/>
            </a:pPr>
            <a:r>
              <a:rPr lang="en-GB" sz="2800" smtClean="0">
                <a:solidFill>
                  <a:schemeClr val="bg1"/>
                </a:solidFill>
              </a:rPr>
              <a:t>famiglia</a:t>
            </a:r>
          </a:p>
        </p:txBody>
      </p:sp>
      <p:sp>
        <p:nvSpPr>
          <p:cNvPr id="22531" name="AutoShape 3"/>
          <p:cNvSpPr>
            <a:spLocks noChangeArrowheads="1"/>
          </p:cNvSpPr>
          <p:nvPr/>
        </p:nvSpPr>
        <p:spPr bwMode="auto">
          <a:xfrm>
            <a:off x="2944813" y="2133600"/>
            <a:ext cx="2955925" cy="2514600"/>
          </a:xfrm>
          <a:prstGeom prst="triangle">
            <a:avLst>
              <a:gd name="adj" fmla="val 49995"/>
            </a:avLst>
          </a:prstGeom>
          <a:gradFill rotWithShape="0">
            <a:gsLst>
              <a:gs pos="0">
                <a:srgbClr val="FF6633"/>
              </a:gs>
              <a:gs pos="100000">
                <a:srgbClr val="FFFF00"/>
              </a:gs>
            </a:gsLst>
            <a:path path="shape">
              <a:fillToRect l="50000" t="50000" r="50000" b="50000"/>
            </a:path>
          </a:gradFill>
          <a:ln w="12700">
            <a:solidFill>
              <a:schemeClr val="tx1"/>
            </a:solidFill>
            <a:miter lim="800000"/>
            <a:headEnd/>
            <a:tailEnd/>
          </a:ln>
        </p:spPr>
        <p:txBody>
          <a:bodyPr wrap="none" anchor="ctr"/>
          <a:lstStyle/>
          <a:p>
            <a:endParaRPr lang="it-IT"/>
          </a:p>
        </p:txBody>
      </p:sp>
      <p:sp>
        <p:nvSpPr>
          <p:cNvPr id="22532" name="Rectangle 4"/>
          <p:cNvSpPr>
            <a:spLocks noChangeArrowheads="1"/>
          </p:cNvSpPr>
          <p:nvPr/>
        </p:nvSpPr>
        <p:spPr bwMode="auto">
          <a:xfrm>
            <a:off x="3297238" y="1524000"/>
            <a:ext cx="2546350" cy="641350"/>
          </a:xfrm>
          <a:prstGeom prst="rect">
            <a:avLst/>
          </a:prstGeom>
          <a:noFill/>
          <a:ln w="9525">
            <a:noFill/>
            <a:miter lim="800000"/>
            <a:headEnd/>
            <a:tailEnd/>
          </a:ln>
        </p:spPr>
        <p:txBody>
          <a:bodyPr wrap="none" lIns="92075" tIns="46038" rIns="92075" bIns="46038">
            <a:spAutoFit/>
          </a:bodyPr>
          <a:lstStyle/>
          <a:p>
            <a:pPr eaLnBrk="0" hangingPunct="0"/>
            <a:r>
              <a:rPr lang="en-GB" sz="3600" b="1" i="1">
                <a:solidFill>
                  <a:srgbClr val="FFFF00"/>
                </a:solidFill>
              </a:rPr>
              <a:t>INDIVIDUO</a:t>
            </a:r>
          </a:p>
        </p:txBody>
      </p:sp>
      <p:sp>
        <p:nvSpPr>
          <p:cNvPr id="22533" name="Rectangle 5"/>
          <p:cNvSpPr>
            <a:spLocks noChangeArrowheads="1"/>
          </p:cNvSpPr>
          <p:nvPr/>
        </p:nvSpPr>
        <p:spPr bwMode="auto">
          <a:xfrm>
            <a:off x="1608138" y="4832350"/>
            <a:ext cx="2571750" cy="641350"/>
          </a:xfrm>
          <a:prstGeom prst="rect">
            <a:avLst/>
          </a:prstGeom>
          <a:noFill/>
          <a:ln w="9525">
            <a:noFill/>
            <a:miter lim="800000"/>
            <a:headEnd/>
            <a:tailEnd/>
          </a:ln>
        </p:spPr>
        <p:txBody>
          <a:bodyPr wrap="none" lIns="92075" tIns="46038" rIns="92075" bIns="46038">
            <a:spAutoFit/>
          </a:bodyPr>
          <a:lstStyle/>
          <a:p>
            <a:pPr eaLnBrk="0" hangingPunct="0"/>
            <a:r>
              <a:rPr lang="en-GB" sz="3600" b="1" i="1">
                <a:solidFill>
                  <a:srgbClr val="FFFF00"/>
                </a:solidFill>
              </a:rPr>
              <a:t>AMBIENTE</a:t>
            </a:r>
          </a:p>
        </p:txBody>
      </p:sp>
      <p:sp>
        <p:nvSpPr>
          <p:cNvPr id="22534" name="Rectangle 6"/>
          <p:cNvSpPr>
            <a:spLocks noChangeArrowheads="1"/>
          </p:cNvSpPr>
          <p:nvPr/>
        </p:nvSpPr>
        <p:spPr bwMode="auto">
          <a:xfrm>
            <a:off x="5478463" y="4857750"/>
            <a:ext cx="1885950" cy="641350"/>
          </a:xfrm>
          <a:prstGeom prst="rect">
            <a:avLst/>
          </a:prstGeom>
          <a:noFill/>
          <a:ln w="9525">
            <a:noFill/>
            <a:miter lim="800000"/>
            <a:headEnd/>
            <a:tailEnd/>
          </a:ln>
        </p:spPr>
        <p:txBody>
          <a:bodyPr wrap="none" lIns="92075" tIns="46038" rIns="92075" bIns="46038">
            <a:spAutoFit/>
          </a:bodyPr>
          <a:lstStyle/>
          <a:p>
            <a:pPr eaLnBrk="0" hangingPunct="0"/>
            <a:r>
              <a:rPr lang="en-GB" sz="3600" b="1" i="1">
                <a:solidFill>
                  <a:srgbClr val="FFFF00"/>
                </a:solidFill>
              </a:rPr>
              <a:t>DROGA</a:t>
            </a:r>
          </a:p>
        </p:txBody>
      </p:sp>
      <p:sp>
        <p:nvSpPr>
          <p:cNvPr id="22535" name="Rectangle 7"/>
          <p:cNvSpPr>
            <a:spLocks noChangeArrowheads="1"/>
          </p:cNvSpPr>
          <p:nvPr/>
        </p:nvSpPr>
        <p:spPr bwMode="auto">
          <a:xfrm>
            <a:off x="2992438" y="304800"/>
            <a:ext cx="3163887" cy="1441450"/>
          </a:xfrm>
          <a:prstGeom prst="rect">
            <a:avLst/>
          </a:prstGeom>
          <a:noFill/>
          <a:ln w="12700">
            <a:noFill/>
            <a:miter lim="800000"/>
            <a:headEnd/>
            <a:tailEnd/>
          </a:ln>
        </p:spPr>
        <p:txBody>
          <a:bodyPr lIns="92075" tIns="46038" rIns="92075" bIns="46038"/>
          <a:lstStyle/>
          <a:p>
            <a:pPr marL="342900" indent="-342900" algn="ctr" eaLnBrk="0" hangingPunct="0">
              <a:spcBef>
                <a:spcPct val="20000"/>
              </a:spcBef>
            </a:pPr>
            <a:r>
              <a:rPr lang="en-GB" sz="2800">
                <a:solidFill>
                  <a:schemeClr val="bg1"/>
                </a:solidFill>
              </a:rPr>
              <a:t>fattori genetici</a:t>
            </a:r>
          </a:p>
          <a:p>
            <a:pPr marL="342900" indent="-342900" algn="ctr" eaLnBrk="0" hangingPunct="0">
              <a:spcBef>
                <a:spcPct val="20000"/>
              </a:spcBef>
            </a:pPr>
            <a:r>
              <a:rPr lang="en-GB" sz="2800">
                <a:solidFill>
                  <a:schemeClr val="bg1"/>
                </a:solidFill>
              </a:rPr>
              <a:t>personalita’</a:t>
            </a:r>
          </a:p>
        </p:txBody>
      </p:sp>
      <p:sp>
        <p:nvSpPr>
          <p:cNvPr id="22536" name="Rectangle 8"/>
          <p:cNvSpPr>
            <a:spLocks noChangeArrowheads="1"/>
          </p:cNvSpPr>
          <p:nvPr/>
        </p:nvSpPr>
        <p:spPr bwMode="auto">
          <a:xfrm>
            <a:off x="6588125" y="3500438"/>
            <a:ext cx="2386013" cy="1441450"/>
          </a:xfrm>
          <a:prstGeom prst="rect">
            <a:avLst/>
          </a:prstGeom>
          <a:noFill/>
          <a:ln w="12700">
            <a:noFill/>
            <a:miter lim="800000"/>
            <a:headEnd/>
            <a:tailEnd/>
          </a:ln>
        </p:spPr>
        <p:txBody>
          <a:bodyPr lIns="92075" tIns="46038" rIns="92075" bIns="46038"/>
          <a:lstStyle/>
          <a:p>
            <a:pPr marL="342900" indent="-342900">
              <a:spcBef>
                <a:spcPct val="20000"/>
              </a:spcBef>
            </a:pPr>
            <a:r>
              <a:rPr lang="en-GB" sz="2800">
                <a:solidFill>
                  <a:schemeClr val="bg1"/>
                </a:solidFill>
              </a:rPr>
              <a:t>effetti acuti</a:t>
            </a:r>
          </a:p>
          <a:p>
            <a:pPr marL="342900" indent="-342900">
              <a:spcBef>
                <a:spcPct val="20000"/>
              </a:spcBef>
            </a:pPr>
            <a:r>
              <a:rPr lang="en-GB" sz="2800">
                <a:solidFill>
                  <a:schemeClr val="bg1"/>
                </a:solidFill>
              </a:rPr>
              <a:t>effetti cronici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7010">
                                            <p:txEl>
                                              <p:pRg st="0" end="0"/>
                                            </p:txEl>
                                          </p:spTgt>
                                        </p:tgtEl>
                                        <p:attrNameLst>
                                          <p:attrName>style.visibility</p:attrName>
                                        </p:attrNameLst>
                                      </p:cBhvr>
                                      <p:to>
                                        <p:strVal val="visible"/>
                                      </p:to>
                                    </p:set>
                                    <p:animEffect transition="in" filter="wipe(left)">
                                      <p:cBhvr>
                                        <p:cTn id="7" dur="500"/>
                                        <p:tgtEl>
                                          <p:spTgt spid="4270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27010">
                                            <p:txEl>
                                              <p:pRg st="1" end="1"/>
                                            </p:txEl>
                                          </p:spTgt>
                                        </p:tgtEl>
                                        <p:attrNameLst>
                                          <p:attrName>style.visibility</p:attrName>
                                        </p:attrNameLst>
                                      </p:cBhvr>
                                      <p:to>
                                        <p:strVal val="visible"/>
                                      </p:to>
                                    </p:set>
                                    <p:animEffect transition="in" filter="wipe(left)">
                                      <p:cBhvr>
                                        <p:cTn id="12" dur="500"/>
                                        <p:tgtEl>
                                          <p:spTgt spid="4270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0"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1746" name="Text Box 2"/>
          <p:cNvSpPr txBox="1">
            <a:spLocks noChangeArrowheads="1"/>
          </p:cNvSpPr>
          <p:nvPr/>
        </p:nvSpPr>
        <p:spPr bwMode="auto">
          <a:xfrm>
            <a:off x="323850" y="441325"/>
            <a:ext cx="8382000" cy="6416675"/>
          </a:xfrm>
          <a:prstGeom prst="rect">
            <a:avLst/>
          </a:prstGeom>
          <a:noFill/>
          <a:ln w="9525">
            <a:noFill/>
            <a:miter lim="800000"/>
            <a:headEnd/>
            <a:tailEnd/>
          </a:ln>
        </p:spPr>
        <p:txBody>
          <a:bodyPr>
            <a:spAutoFit/>
          </a:bodyPr>
          <a:lstStyle/>
          <a:p>
            <a:pPr>
              <a:lnSpc>
                <a:spcPct val="125000"/>
              </a:lnSpc>
            </a:pPr>
            <a:r>
              <a:rPr lang="it-IT" sz="2400">
                <a:solidFill>
                  <a:schemeClr val="bg1"/>
                </a:solidFill>
                <a:latin typeface="Times New Roman" pitchFamily="18" charset="0"/>
              </a:rPr>
              <a:t>Freud suggerì l’uso di questa sostanza per il trattamento della dipendenza da morfina, sulla base della convinzione che le due sostanze avessero un’azione opposta a livello centrale (la morfina deprimente, la cocaina stimolante).  </a:t>
            </a:r>
          </a:p>
          <a:p>
            <a:pPr>
              <a:lnSpc>
                <a:spcPct val="125000"/>
              </a:lnSpc>
            </a:pPr>
            <a:endParaRPr lang="it-IT" sz="2400">
              <a:solidFill>
                <a:schemeClr val="bg1"/>
              </a:solidFill>
              <a:latin typeface="Times New Roman" pitchFamily="18" charset="0"/>
            </a:endParaRPr>
          </a:p>
          <a:p>
            <a:pPr>
              <a:lnSpc>
                <a:spcPct val="125000"/>
              </a:lnSpc>
            </a:pPr>
            <a:r>
              <a:rPr lang="it-IT" sz="2400">
                <a:solidFill>
                  <a:schemeClr val="bg1"/>
                </a:solidFill>
                <a:latin typeface="Times New Roman" pitchFamily="18" charset="0"/>
              </a:rPr>
              <a:t>L’inefficacia della cocaina nel trattamento della dipendenza da morfina fu presto chiara e Freud fu accusato di aver scatenato “</a:t>
            </a:r>
            <a:r>
              <a:rPr lang="it-IT" sz="2400">
                <a:solidFill>
                  <a:srgbClr val="FFFF00"/>
                </a:solidFill>
                <a:latin typeface="Times New Roman" pitchFamily="18" charset="0"/>
              </a:rPr>
              <a:t>il terzo flagello dell’umanità</a:t>
            </a:r>
            <a:r>
              <a:rPr lang="it-IT" sz="2400">
                <a:solidFill>
                  <a:schemeClr val="bg1"/>
                </a:solidFill>
                <a:latin typeface="Times New Roman" pitchFamily="18" charset="0"/>
              </a:rPr>
              <a:t>” (gli altri due erano alcool e oppio).</a:t>
            </a:r>
          </a:p>
          <a:p>
            <a:pPr>
              <a:lnSpc>
                <a:spcPct val="125000"/>
              </a:lnSpc>
            </a:pPr>
            <a:endParaRPr lang="it-IT" sz="2400">
              <a:solidFill>
                <a:schemeClr val="bg1"/>
              </a:solidFill>
              <a:latin typeface="Times New Roman" pitchFamily="18" charset="0"/>
            </a:endParaRPr>
          </a:p>
          <a:p>
            <a:pPr>
              <a:lnSpc>
                <a:spcPct val="125000"/>
              </a:lnSpc>
            </a:pPr>
            <a:r>
              <a:rPr lang="it-IT" sz="2400">
                <a:solidFill>
                  <a:schemeClr val="bg1"/>
                </a:solidFill>
                <a:latin typeface="Times New Roman" pitchFamily="18" charset="0"/>
              </a:rPr>
              <a:t>Inoltre come era avvenuto anche per la morfina ed eroina si ebbe una commercializzazione incontrollata dei farmaci che contenevano cocaina, talora in dosi molto elevate, che non tenne conto dei rischi di dipendenza.</a:t>
            </a:r>
          </a:p>
          <a:p>
            <a:pPr>
              <a:lnSpc>
                <a:spcPct val="125000"/>
              </a:lnSpc>
            </a:pPr>
            <a:endParaRPr lang="it-IT" sz="2000">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71746">
                                            <p:txEl>
                                              <p:pRg st="0" end="0"/>
                                            </p:txEl>
                                          </p:spTgt>
                                        </p:tgtEl>
                                        <p:attrNameLst>
                                          <p:attrName>style.visibility</p:attrName>
                                        </p:attrNameLst>
                                      </p:cBhvr>
                                      <p:to>
                                        <p:strVal val="visible"/>
                                      </p:to>
                                    </p:set>
                                    <p:anim calcmode="lin" valueType="num">
                                      <p:cBhvr>
                                        <p:cTn id="7" dur="500" fill="hold"/>
                                        <p:tgtEl>
                                          <p:spTgt spid="67174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7174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7174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71746">
                                            <p:txEl>
                                              <p:pRg st="2" end="2"/>
                                            </p:txEl>
                                          </p:spTgt>
                                        </p:tgtEl>
                                        <p:attrNameLst>
                                          <p:attrName>style.visibility</p:attrName>
                                        </p:attrNameLst>
                                      </p:cBhvr>
                                      <p:to>
                                        <p:strVal val="visible"/>
                                      </p:to>
                                    </p:set>
                                    <p:anim calcmode="lin" valueType="num">
                                      <p:cBhvr>
                                        <p:cTn id="14" dur="500" fill="hold"/>
                                        <p:tgtEl>
                                          <p:spTgt spid="671746">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671746">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67174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71746">
                                            <p:txEl>
                                              <p:pRg st="4" end="4"/>
                                            </p:txEl>
                                          </p:spTgt>
                                        </p:tgtEl>
                                        <p:attrNameLst>
                                          <p:attrName>style.visibility</p:attrName>
                                        </p:attrNameLst>
                                      </p:cBhvr>
                                      <p:to>
                                        <p:strVal val="visible"/>
                                      </p:to>
                                    </p:set>
                                    <p:anim calcmode="lin" valueType="num">
                                      <p:cBhvr>
                                        <p:cTn id="21" dur="500" fill="hold"/>
                                        <p:tgtEl>
                                          <p:spTgt spid="671746">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671746">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6717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4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6754" name="Picture 2" descr="Pope Leo XIII endorses &quot;Vin Mariani&quot;, a cocaine-laden patent medicine.">
            <a:hlinkClick r:id="rId2" tooltip="Pope Leo XIII endorses &quot;Vin Mariani&quot;, a cocaine-laden patent medicine."/>
          </p:cNvPr>
          <p:cNvPicPr>
            <a:picLocks noChangeAspect="1" noChangeArrowheads="1"/>
          </p:cNvPicPr>
          <p:nvPr/>
        </p:nvPicPr>
        <p:blipFill>
          <a:blip r:embed="rId3" cstate="print"/>
          <a:srcRect/>
          <a:stretch>
            <a:fillRect/>
          </a:stretch>
        </p:blipFill>
        <p:spPr bwMode="auto">
          <a:xfrm>
            <a:off x="1258888" y="333375"/>
            <a:ext cx="2857500" cy="4038600"/>
          </a:xfrm>
          <a:prstGeom prst="rect">
            <a:avLst/>
          </a:prstGeom>
          <a:noFill/>
          <a:ln w="9525">
            <a:noFill/>
            <a:miter lim="800000"/>
            <a:headEnd/>
            <a:tailEnd/>
          </a:ln>
        </p:spPr>
      </p:pic>
      <p:pic>
        <p:nvPicPr>
          <p:cNvPr id="586755" name="Picture 3" descr="Vin_Mariani"/>
          <p:cNvPicPr>
            <a:picLocks noChangeAspect="1" noChangeArrowheads="1"/>
          </p:cNvPicPr>
          <p:nvPr/>
        </p:nvPicPr>
        <p:blipFill>
          <a:blip r:embed="rId4" cstate="print"/>
          <a:srcRect/>
          <a:stretch>
            <a:fillRect/>
          </a:stretch>
        </p:blipFill>
        <p:spPr bwMode="auto">
          <a:xfrm>
            <a:off x="5651500" y="333375"/>
            <a:ext cx="2828925" cy="4048125"/>
          </a:xfrm>
          <a:prstGeom prst="rect">
            <a:avLst/>
          </a:prstGeom>
          <a:noFill/>
          <a:ln w="9525">
            <a:noFill/>
            <a:miter lim="800000"/>
            <a:headEnd/>
            <a:tailEnd/>
          </a:ln>
        </p:spPr>
      </p:pic>
      <p:pic>
        <p:nvPicPr>
          <p:cNvPr id="586756" name="Picture 4" descr="Vin Mariani ad, Harper's"/>
          <p:cNvPicPr>
            <a:picLocks noChangeAspect="1" noChangeArrowheads="1"/>
          </p:cNvPicPr>
          <p:nvPr/>
        </p:nvPicPr>
        <p:blipFill>
          <a:blip r:embed="rId5" cstate="print"/>
          <a:srcRect/>
          <a:stretch>
            <a:fillRect/>
          </a:stretch>
        </p:blipFill>
        <p:spPr bwMode="auto">
          <a:xfrm>
            <a:off x="2339975" y="3141663"/>
            <a:ext cx="4781550" cy="3535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86754"/>
                                        </p:tgtEl>
                                        <p:attrNameLst>
                                          <p:attrName>style.visibility</p:attrName>
                                        </p:attrNameLst>
                                      </p:cBhvr>
                                      <p:to>
                                        <p:strVal val="visible"/>
                                      </p:to>
                                    </p:set>
                                    <p:anim calcmode="lin" valueType="num">
                                      <p:cBhvr>
                                        <p:cTn id="7" dur="500" fill="hold"/>
                                        <p:tgtEl>
                                          <p:spTgt spid="586754"/>
                                        </p:tgtEl>
                                        <p:attrNameLst>
                                          <p:attrName>ppt_w</p:attrName>
                                        </p:attrNameLst>
                                      </p:cBhvr>
                                      <p:tavLst>
                                        <p:tav tm="0">
                                          <p:val>
                                            <p:fltVal val="0"/>
                                          </p:val>
                                        </p:tav>
                                        <p:tav tm="100000">
                                          <p:val>
                                            <p:strVal val="#ppt_w"/>
                                          </p:val>
                                        </p:tav>
                                      </p:tavLst>
                                    </p:anim>
                                    <p:anim calcmode="lin" valueType="num">
                                      <p:cBhvr>
                                        <p:cTn id="8" dur="500" fill="hold"/>
                                        <p:tgtEl>
                                          <p:spTgt spid="586754"/>
                                        </p:tgtEl>
                                        <p:attrNameLst>
                                          <p:attrName>ppt_h</p:attrName>
                                        </p:attrNameLst>
                                      </p:cBhvr>
                                      <p:tavLst>
                                        <p:tav tm="0">
                                          <p:val>
                                            <p:fltVal val="0"/>
                                          </p:val>
                                        </p:tav>
                                        <p:tav tm="100000">
                                          <p:val>
                                            <p:strVal val="#ppt_h"/>
                                          </p:val>
                                        </p:tav>
                                      </p:tavLst>
                                    </p:anim>
                                    <p:animEffect transition="in" filter="fade">
                                      <p:cBhvr>
                                        <p:cTn id="9" dur="500"/>
                                        <p:tgtEl>
                                          <p:spTgt spid="586754"/>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586755"/>
                                        </p:tgtEl>
                                        <p:attrNameLst>
                                          <p:attrName>style.visibility</p:attrName>
                                        </p:attrNameLst>
                                      </p:cBhvr>
                                      <p:to>
                                        <p:strVal val="visible"/>
                                      </p:to>
                                    </p:set>
                                    <p:anim calcmode="lin" valueType="num">
                                      <p:cBhvr>
                                        <p:cTn id="13" dur="500" fill="hold"/>
                                        <p:tgtEl>
                                          <p:spTgt spid="586755"/>
                                        </p:tgtEl>
                                        <p:attrNameLst>
                                          <p:attrName>ppt_w</p:attrName>
                                        </p:attrNameLst>
                                      </p:cBhvr>
                                      <p:tavLst>
                                        <p:tav tm="0">
                                          <p:val>
                                            <p:fltVal val="0"/>
                                          </p:val>
                                        </p:tav>
                                        <p:tav tm="100000">
                                          <p:val>
                                            <p:strVal val="#ppt_w"/>
                                          </p:val>
                                        </p:tav>
                                      </p:tavLst>
                                    </p:anim>
                                    <p:anim calcmode="lin" valueType="num">
                                      <p:cBhvr>
                                        <p:cTn id="14" dur="500" fill="hold"/>
                                        <p:tgtEl>
                                          <p:spTgt spid="586755"/>
                                        </p:tgtEl>
                                        <p:attrNameLst>
                                          <p:attrName>ppt_h</p:attrName>
                                        </p:attrNameLst>
                                      </p:cBhvr>
                                      <p:tavLst>
                                        <p:tav tm="0">
                                          <p:val>
                                            <p:fltVal val="0"/>
                                          </p:val>
                                        </p:tav>
                                        <p:tav tm="100000">
                                          <p:val>
                                            <p:strVal val="#ppt_h"/>
                                          </p:val>
                                        </p:tav>
                                      </p:tavLst>
                                    </p:anim>
                                    <p:animEffect transition="in" filter="fade">
                                      <p:cBhvr>
                                        <p:cTn id="15" dur="500"/>
                                        <p:tgtEl>
                                          <p:spTgt spid="586755"/>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586756"/>
                                        </p:tgtEl>
                                        <p:attrNameLst>
                                          <p:attrName>style.visibility</p:attrName>
                                        </p:attrNameLst>
                                      </p:cBhvr>
                                      <p:to>
                                        <p:strVal val="visible"/>
                                      </p:to>
                                    </p:set>
                                    <p:anim calcmode="lin" valueType="num">
                                      <p:cBhvr>
                                        <p:cTn id="19" dur="500" fill="hold"/>
                                        <p:tgtEl>
                                          <p:spTgt spid="586756"/>
                                        </p:tgtEl>
                                        <p:attrNameLst>
                                          <p:attrName>ppt_w</p:attrName>
                                        </p:attrNameLst>
                                      </p:cBhvr>
                                      <p:tavLst>
                                        <p:tav tm="0">
                                          <p:val>
                                            <p:fltVal val="0"/>
                                          </p:val>
                                        </p:tav>
                                        <p:tav tm="100000">
                                          <p:val>
                                            <p:strVal val="#ppt_w"/>
                                          </p:val>
                                        </p:tav>
                                      </p:tavLst>
                                    </p:anim>
                                    <p:anim calcmode="lin" valueType="num">
                                      <p:cBhvr>
                                        <p:cTn id="20" dur="500" fill="hold"/>
                                        <p:tgtEl>
                                          <p:spTgt spid="586756"/>
                                        </p:tgtEl>
                                        <p:attrNameLst>
                                          <p:attrName>ppt_h</p:attrName>
                                        </p:attrNameLst>
                                      </p:cBhvr>
                                      <p:tavLst>
                                        <p:tav tm="0">
                                          <p:val>
                                            <p:fltVal val="0"/>
                                          </p:val>
                                        </p:tav>
                                        <p:tav tm="100000">
                                          <p:val>
                                            <p:strVal val="#ppt_h"/>
                                          </p:val>
                                        </p:tav>
                                      </p:tavLst>
                                    </p:anim>
                                    <p:animEffect transition="in" filter="fade">
                                      <p:cBhvr>
                                        <p:cTn id="21" dur="500"/>
                                        <p:tgtEl>
                                          <p:spTgt spid="586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7778" name="Picture 2" descr="060"/>
          <p:cNvPicPr>
            <a:picLocks noChangeAspect="1" noChangeArrowheads="1"/>
          </p:cNvPicPr>
          <p:nvPr/>
        </p:nvPicPr>
        <p:blipFill>
          <a:blip r:embed="rId2" cstate="print"/>
          <a:srcRect/>
          <a:stretch>
            <a:fillRect/>
          </a:stretch>
        </p:blipFill>
        <p:spPr bwMode="auto">
          <a:xfrm>
            <a:off x="4719638" y="0"/>
            <a:ext cx="4424362" cy="6858000"/>
          </a:xfrm>
          <a:prstGeom prst="rect">
            <a:avLst/>
          </a:prstGeom>
          <a:noFill/>
          <a:ln w="9525">
            <a:noFill/>
            <a:miter lim="800000"/>
            <a:headEnd/>
            <a:tailEnd/>
          </a:ln>
        </p:spPr>
      </p:pic>
      <p:pic>
        <p:nvPicPr>
          <p:cNvPr id="587779" name="Picture 3" descr="054"/>
          <p:cNvPicPr>
            <a:picLocks noChangeAspect="1" noChangeArrowheads="1"/>
          </p:cNvPicPr>
          <p:nvPr/>
        </p:nvPicPr>
        <p:blipFill>
          <a:blip r:embed="rId3" cstate="print"/>
          <a:srcRect/>
          <a:stretch>
            <a:fillRect/>
          </a:stretch>
        </p:blipFill>
        <p:spPr bwMode="auto">
          <a:xfrm>
            <a:off x="0" y="0"/>
            <a:ext cx="4281488"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87778"/>
                                        </p:tgtEl>
                                        <p:attrNameLst>
                                          <p:attrName>style.visibility</p:attrName>
                                        </p:attrNameLst>
                                      </p:cBhvr>
                                      <p:to>
                                        <p:strVal val="visible"/>
                                      </p:to>
                                    </p:set>
                                    <p:anim calcmode="lin" valueType="num">
                                      <p:cBhvr>
                                        <p:cTn id="7" dur="1000" fill="hold"/>
                                        <p:tgtEl>
                                          <p:spTgt spid="587778"/>
                                        </p:tgtEl>
                                        <p:attrNameLst>
                                          <p:attrName>ppt_w</p:attrName>
                                        </p:attrNameLst>
                                      </p:cBhvr>
                                      <p:tavLst>
                                        <p:tav tm="0">
                                          <p:val>
                                            <p:fltVal val="0"/>
                                          </p:val>
                                        </p:tav>
                                        <p:tav tm="100000">
                                          <p:val>
                                            <p:strVal val="#ppt_w"/>
                                          </p:val>
                                        </p:tav>
                                      </p:tavLst>
                                    </p:anim>
                                    <p:anim calcmode="lin" valueType="num">
                                      <p:cBhvr>
                                        <p:cTn id="8" dur="1000" fill="hold"/>
                                        <p:tgtEl>
                                          <p:spTgt spid="587778"/>
                                        </p:tgtEl>
                                        <p:attrNameLst>
                                          <p:attrName>ppt_h</p:attrName>
                                        </p:attrNameLst>
                                      </p:cBhvr>
                                      <p:tavLst>
                                        <p:tav tm="0">
                                          <p:val>
                                            <p:fltVal val="0"/>
                                          </p:val>
                                        </p:tav>
                                        <p:tav tm="100000">
                                          <p:val>
                                            <p:strVal val="#ppt_h"/>
                                          </p:val>
                                        </p:tav>
                                      </p:tavLst>
                                    </p:anim>
                                    <p:anim calcmode="lin" valueType="num">
                                      <p:cBhvr>
                                        <p:cTn id="9" dur="1000" fill="hold"/>
                                        <p:tgtEl>
                                          <p:spTgt spid="58777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8777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1000"/>
                                  </p:stCondLst>
                                  <p:childTnLst>
                                    <p:set>
                                      <p:cBhvr>
                                        <p:cTn id="13" dur="1" fill="hold">
                                          <p:stCondLst>
                                            <p:cond delay="0"/>
                                          </p:stCondLst>
                                        </p:cTn>
                                        <p:tgtEl>
                                          <p:spTgt spid="587779"/>
                                        </p:tgtEl>
                                        <p:attrNameLst>
                                          <p:attrName>style.visibility</p:attrName>
                                        </p:attrNameLst>
                                      </p:cBhvr>
                                      <p:to>
                                        <p:strVal val="visible"/>
                                      </p:to>
                                    </p:set>
                                    <p:anim calcmode="lin" valueType="num">
                                      <p:cBhvr>
                                        <p:cTn id="14" dur="1000" fill="hold"/>
                                        <p:tgtEl>
                                          <p:spTgt spid="587779"/>
                                        </p:tgtEl>
                                        <p:attrNameLst>
                                          <p:attrName>ppt_w</p:attrName>
                                        </p:attrNameLst>
                                      </p:cBhvr>
                                      <p:tavLst>
                                        <p:tav tm="0">
                                          <p:val>
                                            <p:fltVal val="0"/>
                                          </p:val>
                                        </p:tav>
                                        <p:tav tm="100000">
                                          <p:val>
                                            <p:strVal val="#ppt_w"/>
                                          </p:val>
                                        </p:tav>
                                      </p:tavLst>
                                    </p:anim>
                                    <p:anim calcmode="lin" valueType="num">
                                      <p:cBhvr>
                                        <p:cTn id="15" dur="1000" fill="hold"/>
                                        <p:tgtEl>
                                          <p:spTgt spid="587779"/>
                                        </p:tgtEl>
                                        <p:attrNameLst>
                                          <p:attrName>ppt_h</p:attrName>
                                        </p:attrNameLst>
                                      </p:cBhvr>
                                      <p:tavLst>
                                        <p:tav tm="0">
                                          <p:val>
                                            <p:fltVal val="0"/>
                                          </p:val>
                                        </p:tav>
                                        <p:tav tm="100000">
                                          <p:val>
                                            <p:strVal val="#ppt_h"/>
                                          </p:val>
                                        </p:tav>
                                      </p:tavLst>
                                    </p:anim>
                                    <p:anim calcmode="lin" valueType="num">
                                      <p:cBhvr>
                                        <p:cTn id="16" dur="1000" fill="hold"/>
                                        <p:tgtEl>
                                          <p:spTgt spid="587779"/>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58777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70" name="Picture 2" descr="08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72770"/>
                                        </p:tgtEl>
                                        <p:attrNameLst>
                                          <p:attrName>style.visibility</p:attrName>
                                        </p:attrNameLst>
                                      </p:cBhvr>
                                      <p:to>
                                        <p:strVal val="visible"/>
                                      </p:to>
                                    </p:set>
                                    <p:animEffect transition="in" filter="dissolve">
                                      <p:cBhvr>
                                        <p:cTn id="7" dur="500"/>
                                        <p:tgtEl>
                                          <p:spTgt spid="67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p:txBody>
          <a:bodyPr/>
          <a:lstStyle/>
          <a:p>
            <a:pPr eaLnBrk="1" hangingPunct="1"/>
            <a:r>
              <a:rPr lang="it-IT" sz="2200" b="1" smtClean="0"/>
              <a:t>Relazione annuale 2007 sulla situazione</a:t>
            </a:r>
            <a:br>
              <a:rPr lang="it-IT" sz="2200" b="1" smtClean="0"/>
            </a:br>
            <a:r>
              <a:rPr lang="it-IT" sz="2200" b="1" smtClean="0"/>
              <a:t>dei problemi legati all'uso di droghe in Europa</a:t>
            </a:r>
            <a:endParaRPr lang="en-GB" sz="2200" b="1" smtClean="0"/>
          </a:p>
        </p:txBody>
      </p:sp>
    </p:spTree>
  </p:cSld>
  <p:clrMapOvr>
    <a:masterClrMapping/>
  </p:clrMapOvr>
  <p:transition spd="med">
    <p:cover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539750" y="404813"/>
            <a:ext cx="7848600" cy="936625"/>
          </a:xfrm>
        </p:spPr>
        <p:txBody>
          <a:bodyPr/>
          <a:lstStyle/>
          <a:p>
            <a:pPr eaLnBrk="1" hangingPunct="1"/>
            <a:r>
              <a:rPr lang="it-IT" b="1" smtClean="0">
                <a:solidFill>
                  <a:srgbClr val="FAC546"/>
                </a:solidFill>
              </a:rPr>
              <a:t>Cocaina: continua la tendenza all'aumento, ma ci sono segni di stabilizzazione</a:t>
            </a:r>
            <a:r>
              <a:rPr lang="it-IT" smtClean="0">
                <a:solidFill>
                  <a:srgbClr val="FFFFFF"/>
                </a:solidFill>
              </a:rPr>
              <a:t> </a:t>
            </a:r>
            <a:endParaRPr lang="en-US" smtClean="0">
              <a:solidFill>
                <a:srgbClr val="FFFFFF"/>
              </a:solidFill>
            </a:endParaRPr>
          </a:p>
        </p:txBody>
      </p:sp>
      <p:sp>
        <p:nvSpPr>
          <p:cNvPr id="60419" name="Rectangle 3"/>
          <p:cNvSpPr>
            <a:spLocks noGrp="1" noChangeArrowheads="1"/>
          </p:cNvSpPr>
          <p:nvPr>
            <p:ph type="body" idx="1"/>
          </p:nvPr>
        </p:nvSpPr>
        <p:spPr>
          <a:xfrm>
            <a:off x="685800" y="1557338"/>
            <a:ext cx="7772400" cy="4386262"/>
          </a:xfrm>
        </p:spPr>
        <p:txBody>
          <a:bodyPr/>
          <a:lstStyle/>
          <a:p>
            <a:pPr eaLnBrk="1" hangingPunct="1">
              <a:lnSpc>
                <a:spcPct val="80000"/>
              </a:lnSpc>
              <a:buClr>
                <a:srgbClr val="FFFFFF"/>
              </a:buClr>
            </a:pPr>
            <a:r>
              <a:rPr lang="it-IT" sz="1600" b="1" smtClean="0"/>
              <a:t>Circa 12 milioni di europei (circa il 4% degli adulti di 15–64 anni) hanno fatto uso di cocaina almeno una volta </a:t>
            </a:r>
          </a:p>
          <a:p>
            <a:pPr eaLnBrk="1" hangingPunct="1">
              <a:lnSpc>
                <a:spcPct val="80000"/>
              </a:lnSpc>
              <a:buClr>
                <a:srgbClr val="FFFFFF"/>
              </a:buClr>
            </a:pPr>
            <a:endParaRPr lang="en-GB" sz="1600" b="1" smtClean="0"/>
          </a:p>
          <a:p>
            <a:pPr eaLnBrk="1" hangingPunct="1">
              <a:lnSpc>
                <a:spcPct val="80000"/>
              </a:lnSpc>
              <a:buClr>
                <a:srgbClr val="FFFFFF"/>
              </a:buClr>
            </a:pPr>
            <a:r>
              <a:rPr lang="it-IT" sz="1600" b="1" smtClean="0"/>
              <a:t>Consumo nell’ultimo anno 4,5 milioni possono averne fatto uso nell'ultimo anno (~ 1,5%)</a:t>
            </a:r>
          </a:p>
          <a:p>
            <a:pPr eaLnBrk="1" hangingPunct="1">
              <a:lnSpc>
                <a:spcPct val="80000"/>
              </a:lnSpc>
              <a:buClr>
                <a:srgbClr val="FFFFFF"/>
              </a:buClr>
            </a:pPr>
            <a:endParaRPr lang="en-GB" sz="1600" b="1" smtClean="0"/>
          </a:p>
          <a:p>
            <a:pPr eaLnBrk="1" hangingPunct="1">
              <a:lnSpc>
                <a:spcPct val="80000"/>
              </a:lnSpc>
              <a:buClr>
                <a:srgbClr val="FFFFFF"/>
              </a:buClr>
            </a:pPr>
            <a:r>
              <a:rPr lang="it-IT" sz="1600" b="1" smtClean="0"/>
              <a:t>Circa 2 milioni (</a:t>
            </a:r>
            <a:r>
              <a:rPr lang="en-US" sz="1600" b="1" smtClean="0">
                <a:cs typeface="Arial" charset="0"/>
              </a:rPr>
              <a:t>~ </a:t>
            </a:r>
            <a:r>
              <a:rPr lang="it-IT" sz="1600" b="1" smtClean="0"/>
              <a:t>0,7% degli adulti) riferiscono di averne fatto uso nell'ultimo mese </a:t>
            </a:r>
          </a:p>
          <a:p>
            <a:pPr eaLnBrk="1" hangingPunct="1">
              <a:lnSpc>
                <a:spcPct val="80000"/>
              </a:lnSpc>
              <a:buClr>
                <a:srgbClr val="FFFFFF"/>
              </a:buClr>
            </a:pPr>
            <a:endParaRPr lang="en-GB" sz="1600" b="1" smtClean="0"/>
          </a:p>
          <a:p>
            <a:pPr eaLnBrk="1" hangingPunct="1">
              <a:lnSpc>
                <a:spcPct val="80000"/>
              </a:lnSpc>
              <a:buClr>
                <a:srgbClr val="FFFFFF"/>
              </a:buClr>
            </a:pPr>
            <a:r>
              <a:rPr lang="it-IT" sz="1600" b="1" smtClean="0"/>
              <a:t>Il consumo di cocaina è storicamente alto rispetto agli standard europei, ma ancora basso rispetto agli USA, dove il consumo una tantum tra gli adulti è del 14%</a:t>
            </a:r>
          </a:p>
          <a:p>
            <a:pPr eaLnBrk="1" hangingPunct="1">
              <a:lnSpc>
                <a:spcPct val="80000"/>
              </a:lnSpc>
              <a:buClr>
                <a:srgbClr val="FFFFFF"/>
              </a:buClr>
            </a:pPr>
            <a:endParaRPr lang="en-GB" sz="1600" b="1" smtClean="0"/>
          </a:p>
          <a:p>
            <a:pPr eaLnBrk="1" hangingPunct="1">
              <a:lnSpc>
                <a:spcPct val="80000"/>
              </a:lnSpc>
              <a:buClr>
                <a:srgbClr val="FFFFFF"/>
              </a:buClr>
            </a:pPr>
            <a:r>
              <a:rPr lang="it-IT" sz="1600" b="1" smtClean="0"/>
              <a:t>Differenze marcate: tassi di prevalenza ancora bassi in molti paesi da 0,1-3% nel consumo dell’ultimo anno</a:t>
            </a:r>
          </a:p>
          <a:p>
            <a:pPr eaLnBrk="1" hangingPunct="1">
              <a:lnSpc>
                <a:spcPct val="80000"/>
              </a:lnSpc>
              <a:buClr>
                <a:srgbClr val="FFFFFF"/>
              </a:buClr>
            </a:pPr>
            <a:endParaRPr lang="en-GB" sz="1600" b="1" smtClean="0"/>
          </a:p>
          <a:p>
            <a:pPr eaLnBrk="1" hangingPunct="1">
              <a:lnSpc>
                <a:spcPct val="80000"/>
              </a:lnSpc>
              <a:buClr>
                <a:srgbClr val="FFFFFF"/>
              </a:buClr>
            </a:pPr>
            <a:r>
              <a:rPr lang="it-IT" sz="1600" b="1" smtClean="0"/>
              <a:t>Nei due paesi più colpiti (Spagna, Regno Unito) alcuni segni di stabilizzazione dopo i drammatici incrementi osservati alla fine degli anni 1990 </a:t>
            </a:r>
          </a:p>
          <a:p>
            <a:pPr eaLnBrk="1" hangingPunct="1">
              <a:lnSpc>
                <a:spcPct val="80000"/>
              </a:lnSpc>
              <a:buClr>
                <a:srgbClr val="FFFFFF"/>
              </a:buClr>
            </a:pPr>
            <a:endParaRPr lang="en-GB" sz="1600" b="1" smtClean="0"/>
          </a:p>
        </p:txBody>
      </p:sp>
    </p:spTree>
  </p:cSld>
  <p:clrMapOvr>
    <a:masterClrMapping/>
  </p:clrMapOvr>
  <p:transition spd="med">
    <p:cover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print"/>
          <a:srcRect/>
          <a:stretch>
            <a:fillRect/>
          </a:stretch>
        </p:blipFill>
        <p:spPr bwMode="auto">
          <a:xfrm>
            <a:off x="142875" y="382588"/>
            <a:ext cx="8893175" cy="5567362"/>
          </a:xfrm>
          <a:prstGeom prst="rect">
            <a:avLst/>
          </a:prstGeom>
          <a:noFill/>
          <a:ln w="9525">
            <a:noFill/>
            <a:miter lim="800000"/>
            <a:headEnd/>
            <a:tailEnd/>
          </a:ln>
        </p:spPr>
      </p:pic>
    </p:spTree>
  </p:cSld>
  <p:clrMapOvr>
    <a:masterClrMapping/>
  </p:clrMapOvr>
  <p:transition spd="med">
    <p:cover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5298" name="Text Box 2"/>
          <p:cNvSpPr txBox="1">
            <a:spLocks noChangeArrowheads="1"/>
          </p:cNvSpPr>
          <p:nvPr/>
        </p:nvSpPr>
        <p:spPr bwMode="auto">
          <a:xfrm>
            <a:off x="323850" y="180975"/>
            <a:ext cx="8382000" cy="6416675"/>
          </a:xfrm>
          <a:prstGeom prst="rect">
            <a:avLst/>
          </a:prstGeom>
          <a:noFill/>
          <a:ln w="9525">
            <a:noFill/>
            <a:miter lim="800000"/>
            <a:headEnd/>
            <a:tailEnd/>
          </a:ln>
        </p:spPr>
        <p:txBody>
          <a:bodyPr>
            <a:spAutoFit/>
          </a:bodyPr>
          <a:lstStyle/>
          <a:p>
            <a:pPr>
              <a:lnSpc>
                <a:spcPct val="125000"/>
              </a:lnSpc>
            </a:pPr>
            <a:r>
              <a:rPr lang="it-IT" sz="2400" b="1">
                <a:solidFill>
                  <a:srgbClr val="FFFF00"/>
                </a:solidFill>
                <a:latin typeface="Times New Roman" pitchFamily="18" charset="0"/>
              </a:rPr>
              <a:t>La cocaina cloridrato</a:t>
            </a:r>
            <a:r>
              <a:rPr lang="it-IT" sz="2400">
                <a:solidFill>
                  <a:schemeClr val="bg1"/>
                </a:solidFill>
                <a:latin typeface="Times New Roman" pitchFamily="18" charset="0"/>
              </a:rPr>
              <a:t> è la forma farmaceutica usata come anestetico locale e abusata dai tossicomani per via nasale e/o endovena. Dalla ebollizione della cocaina cloridrato in ambiente alcalino (bicarbonato; baking-soda) si libera la </a:t>
            </a:r>
            <a:r>
              <a:rPr lang="it-IT" sz="2400">
                <a:solidFill>
                  <a:srgbClr val="FFFF00"/>
                </a:solidFill>
                <a:latin typeface="Times New Roman" pitchFamily="18" charset="0"/>
              </a:rPr>
              <a:t>cocaina base</a:t>
            </a:r>
            <a:r>
              <a:rPr lang="it-IT" sz="2400">
                <a:solidFill>
                  <a:schemeClr val="bg1"/>
                </a:solidFill>
                <a:latin typeface="Times New Roman" pitchFamily="18" charset="0"/>
              </a:rPr>
              <a:t> che può essere estratta con etere (free-base) o più semplicemente raccolta come una pasta al termine della evaporazione dell’acqua</a:t>
            </a:r>
            <a:r>
              <a:rPr lang="it-IT" sz="2000">
                <a:solidFill>
                  <a:schemeClr val="bg1"/>
                </a:solidFill>
                <a:latin typeface="Times New Roman" pitchFamily="18" charset="0"/>
              </a:rPr>
              <a:t>.</a:t>
            </a:r>
          </a:p>
          <a:p>
            <a:pPr>
              <a:lnSpc>
                <a:spcPct val="125000"/>
              </a:lnSpc>
            </a:pPr>
            <a:endParaRPr lang="it-IT" sz="2000">
              <a:solidFill>
                <a:schemeClr val="bg1"/>
              </a:solidFill>
              <a:latin typeface="Times New Roman" pitchFamily="18" charset="0"/>
            </a:endParaRPr>
          </a:p>
          <a:p>
            <a:pPr>
              <a:lnSpc>
                <a:spcPct val="125000"/>
              </a:lnSpc>
            </a:pPr>
            <a:r>
              <a:rPr lang="it-IT" sz="2400" b="1">
                <a:solidFill>
                  <a:srgbClr val="FFFF00"/>
                </a:solidFill>
                <a:latin typeface="Times New Roman" pitchFamily="18" charset="0"/>
              </a:rPr>
              <a:t>La cocaina base</a:t>
            </a:r>
            <a:r>
              <a:rPr lang="it-IT" sz="2400">
                <a:solidFill>
                  <a:srgbClr val="FFFF00"/>
                </a:solidFill>
                <a:latin typeface="Times New Roman" pitchFamily="18" charset="0"/>
              </a:rPr>
              <a:t>,</a:t>
            </a:r>
            <a:r>
              <a:rPr lang="it-IT" sz="2400">
                <a:solidFill>
                  <a:schemeClr val="bg1"/>
                </a:solidFill>
                <a:latin typeface="Times New Roman" pitchFamily="18" charset="0"/>
              </a:rPr>
              <a:t> conosciuta come </a:t>
            </a:r>
            <a:r>
              <a:rPr lang="it-IT" sz="2400">
                <a:solidFill>
                  <a:srgbClr val="FFFF00"/>
                </a:solidFill>
                <a:latin typeface="Times New Roman" pitchFamily="18" charset="0"/>
              </a:rPr>
              <a:t>crack</a:t>
            </a:r>
            <a:r>
              <a:rPr lang="it-IT" sz="2400">
                <a:solidFill>
                  <a:schemeClr val="bg1"/>
                </a:solidFill>
                <a:latin typeface="Times New Roman" pitchFamily="18" charset="0"/>
              </a:rPr>
              <a:t> , può essere fumata raggiungendo tassi ematici più elevati e più rapidi  rispetto all’uso intranasale del cloridrato. Il crack si presenta sotto forma di cristalli di colore azzurrino/biancastro. Lo si assume con apposite pipe di vetro o legno inalando il fumo dopo aver surriscaldato i cristalli. Questa operazione provoca degli scricchiolii che danno origine al suo nome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95298">
                                            <p:txEl>
                                              <p:pRg st="0" end="0"/>
                                            </p:txEl>
                                          </p:spTgt>
                                        </p:tgtEl>
                                        <p:attrNameLst>
                                          <p:attrName>style.visibility</p:attrName>
                                        </p:attrNameLst>
                                      </p:cBhvr>
                                      <p:to>
                                        <p:strVal val="visible"/>
                                      </p:to>
                                    </p:set>
                                    <p:anim calcmode="lin" valueType="num">
                                      <p:cBhvr>
                                        <p:cTn id="7" dur="500" fill="hold"/>
                                        <p:tgtEl>
                                          <p:spTgt spid="69529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9529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9529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95298">
                                            <p:txEl>
                                              <p:pRg st="2" end="2"/>
                                            </p:txEl>
                                          </p:spTgt>
                                        </p:tgtEl>
                                        <p:attrNameLst>
                                          <p:attrName>style.visibility</p:attrName>
                                        </p:attrNameLst>
                                      </p:cBhvr>
                                      <p:to>
                                        <p:strVal val="visible"/>
                                      </p:to>
                                    </p:set>
                                    <p:anim calcmode="lin" valueType="num">
                                      <p:cBhvr>
                                        <p:cTn id="14" dur="500" fill="hold"/>
                                        <p:tgtEl>
                                          <p:spTgt spid="695298">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695298">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6952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298"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80975" y="333375"/>
            <a:ext cx="5400675" cy="946150"/>
          </a:xfrm>
          <a:prstGeom prst="rect">
            <a:avLst/>
          </a:prstGeom>
          <a:noFill/>
          <a:ln w="9525">
            <a:noFill/>
            <a:miter lim="800000"/>
            <a:headEnd/>
            <a:tailEnd/>
          </a:ln>
        </p:spPr>
        <p:txBody>
          <a:bodyPr>
            <a:spAutoFit/>
          </a:bodyPr>
          <a:lstStyle/>
          <a:p>
            <a:pPr algn="ctr"/>
            <a:r>
              <a:rPr lang="it-IT" sz="2800" b="1">
                <a:solidFill>
                  <a:srgbClr val="FFFF00"/>
                </a:solidFill>
                <a:latin typeface="Times New Roman" pitchFamily="18" charset="0"/>
              </a:rPr>
              <a:t>Farmacocinetica della cocaina</a:t>
            </a:r>
          </a:p>
          <a:p>
            <a:pPr algn="ctr"/>
            <a:endParaRPr lang="it-IT" sz="2800" b="1">
              <a:solidFill>
                <a:srgbClr val="FFFF00"/>
              </a:solidFill>
              <a:latin typeface="Times New Roman" pitchFamily="18" charset="0"/>
            </a:endParaRPr>
          </a:p>
        </p:txBody>
      </p:sp>
      <p:sp>
        <p:nvSpPr>
          <p:cNvPr id="696323" name="Text Box 3"/>
          <p:cNvSpPr txBox="1">
            <a:spLocks noChangeArrowheads="1"/>
          </p:cNvSpPr>
          <p:nvPr/>
        </p:nvSpPr>
        <p:spPr bwMode="auto">
          <a:xfrm>
            <a:off x="457200" y="1700213"/>
            <a:ext cx="8686800" cy="4664075"/>
          </a:xfrm>
          <a:prstGeom prst="rect">
            <a:avLst/>
          </a:prstGeom>
          <a:noFill/>
          <a:ln w="9525">
            <a:noFill/>
            <a:miter lim="800000"/>
            <a:headEnd/>
            <a:tailEnd/>
          </a:ln>
        </p:spPr>
        <p:txBody>
          <a:bodyPr>
            <a:spAutoFit/>
          </a:bodyPr>
          <a:lstStyle/>
          <a:p>
            <a:pPr marL="363538" indent="-363538"/>
            <a:r>
              <a:rPr lang="it-IT" sz="2000">
                <a:solidFill>
                  <a:srgbClr val="FFFF00"/>
                </a:solidFill>
                <a:latin typeface="Times New Roman" pitchFamily="18" charset="0"/>
              </a:rPr>
              <a:t>Vie di somministrazione</a:t>
            </a:r>
            <a:endParaRPr lang="it-IT" sz="2000">
              <a:solidFill>
                <a:schemeClr val="bg1"/>
              </a:solidFill>
              <a:latin typeface="Times New Roman" pitchFamily="18" charset="0"/>
            </a:endParaRPr>
          </a:p>
          <a:p>
            <a:pPr marL="363538" indent="-363538">
              <a:buClr>
                <a:srgbClr val="FFFF00"/>
              </a:buClr>
              <a:buSzPct val="110000"/>
              <a:buFont typeface="Wingdings" pitchFamily="2" charset="2"/>
              <a:buChar char="Ø"/>
            </a:pPr>
            <a:r>
              <a:rPr lang="it-IT" sz="2000">
                <a:solidFill>
                  <a:schemeClr val="bg1"/>
                </a:solidFill>
                <a:latin typeface="Times New Roman" pitchFamily="18" charset="0"/>
              </a:rPr>
              <a:t>per via intranasale (snorting)</a:t>
            </a:r>
            <a:br>
              <a:rPr lang="it-IT" sz="2000">
                <a:solidFill>
                  <a:schemeClr val="bg1"/>
                </a:solidFill>
                <a:latin typeface="Times New Roman" pitchFamily="18" charset="0"/>
              </a:rPr>
            </a:br>
            <a:r>
              <a:rPr lang="it-IT" sz="2000">
                <a:solidFill>
                  <a:schemeClr val="bg1"/>
                </a:solidFill>
                <a:latin typeface="Times New Roman" pitchFamily="18" charset="0"/>
              </a:rPr>
              <a:t>per inalazione (fumo)</a:t>
            </a:r>
            <a:br>
              <a:rPr lang="it-IT" sz="2000">
                <a:solidFill>
                  <a:schemeClr val="bg1"/>
                </a:solidFill>
                <a:latin typeface="Times New Roman" pitchFamily="18" charset="0"/>
              </a:rPr>
            </a:br>
            <a:r>
              <a:rPr lang="it-IT" sz="2000">
                <a:solidFill>
                  <a:schemeClr val="bg1"/>
                </a:solidFill>
                <a:latin typeface="Times New Roman" pitchFamily="18" charset="0"/>
              </a:rPr>
              <a:t>per via parenterale (sottocute, intramuscolo, endovena)</a:t>
            </a:r>
            <a:br>
              <a:rPr lang="it-IT" sz="2000">
                <a:solidFill>
                  <a:schemeClr val="bg1"/>
                </a:solidFill>
                <a:latin typeface="Times New Roman" pitchFamily="18" charset="0"/>
              </a:rPr>
            </a:br>
            <a:r>
              <a:rPr lang="it-IT" sz="2000">
                <a:solidFill>
                  <a:schemeClr val="bg1"/>
                </a:solidFill>
                <a:latin typeface="Times New Roman" pitchFamily="18" charset="0"/>
              </a:rPr>
              <a:t>(per  os, corrieri della droga- ovuli)</a:t>
            </a:r>
          </a:p>
          <a:p>
            <a:pPr marL="363538" indent="-363538"/>
            <a:endParaRPr lang="it-IT" sz="2000">
              <a:solidFill>
                <a:schemeClr val="bg1"/>
              </a:solidFill>
              <a:latin typeface="Times New Roman" pitchFamily="18" charset="0"/>
            </a:endParaRPr>
          </a:p>
          <a:p>
            <a:pPr marL="363538" indent="-363538"/>
            <a:endParaRPr lang="it-IT" sz="2000">
              <a:solidFill>
                <a:schemeClr val="bg1"/>
              </a:solidFill>
              <a:latin typeface="Times New Roman" pitchFamily="18" charset="0"/>
            </a:endParaRPr>
          </a:p>
          <a:p>
            <a:pPr marL="363538" indent="-363538"/>
            <a:r>
              <a:rPr lang="it-IT" sz="2000">
                <a:solidFill>
                  <a:srgbClr val="FFFF00"/>
                </a:solidFill>
                <a:latin typeface="Times New Roman" pitchFamily="18" charset="0"/>
              </a:rPr>
              <a:t>Assorbimento</a:t>
            </a:r>
            <a:endParaRPr lang="it-IT" sz="2000">
              <a:solidFill>
                <a:schemeClr val="bg1"/>
              </a:solidFill>
              <a:latin typeface="Times New Roman" pitchFamily="18" charset="0"/>
            </a:endParaRPr>
          </a:p>
          <a:p>
            <a:pPr marL="363538" indent="-363538">
              <a:buClr>
                <a:srgbClr val="FFFF00"/>
              </a:buClr>
              <a:buSzPct val="110000"/>
              <a:buFont typeface="Wingdings" pitchFamily="2" charset="2"/>
              <a:buChar char="Ø"/>
            </a:pPr>
            <a:r>
              <a:rPr lang="it-IT" sz="2000">
                <a:solidFill>
                  <a:schemeClr val="bg1"/>
                </a:solidFill>
                <a:latin typeface="Times New Roman" pitchFamily="18" charset="0"/>
              </a:rPr>
              <a:t>rapido dopo somministrazione intranasale (30-45 minuti picco ematico)</a:t>
            </a:r>
            <a:br>
              <a:rPr lang="it-IT" sz="2000">
                <a:solidFill>
                  <a:schemeClr val="bg1"/>
                </a:solidFill>
                <a:latin typeface="Times New Roman" pitchFamily="18" charset="0"/>
              </a:rPr>
            </a:br>
            <a:r>
              <a:rPr lang="it-IT" sz="2000">
                <a:solidFill>
                  <a:schemeClr val="bg1"/>
                </a:solidFill>
                <a:latin typeface="Times New Roman" pitchFamily="18" charset="0"/>
              </a:rPr>
              <a:t>rapidissimo dopo assunzione con il fumo (picco ematico 3-4 minuti con elevati livelli ematici)</a:t>
            </a:r>
            <a:br>
              <a:rPr lang="it-IT" sz="2000">
                <a:solidFill>
                  <a:schemeClr val="bg1"/>
                </a:solidFill>
                <a:latin typeface="Times New Roman" pitchFamily="18" charset="0"/>
              </a:rPr>
            </a:br>
            <a:r>
              <a:rPr lang="it-IT" sz="2000">
                <a:solidFill>
                  <a:schemeClr val="bg1"/>
                </a:solidFill>
                <a:latin typeface="Times New Roman" pitchFamily="18" charset="0"/>
              </a:rPr>
              <a:t>più lento dopo somministrazione sottocute o intramuscolo  per la vasocostrizione</a:t>
            </a:r>
          </a:p>
          <a:p>
            <a:pPr marL="363538" indent="-363538"/>
            <a:endParaRPr lang="it-IT" sz="2000">
              <a:solidFill>
                <a:schemeClr val="bg1"/>
              </a:solidFill>
              <a:latin typeface="Times New Roman" pitchFamily="18" charset="0"/>
            </a:endParaRPr>
          </a:p>
          <a:p>
            <a:pPr marL="363538" indent="-363538"/>
            <a:endParaRPr lang="it-IT" sz="2000">
              <a:solidFill>
                <a:schemeClr val="bg1"/>
              </a:solidFill>
              <a:latin typeface="Times New Roman" pitchFamily="18" charset="0"/>
            </a:endParaRPr>
          </a:p>
        </p:txBody>
      </p:sp>
      <p:pic>
        <p:nvPicPr>
          <p:cNvPr id="63492" name="Picture 4" descr="crack"/>
          <p:cNvPicPr>
            <a:picLocks noChangeAspect="1" noChangeArrowheads="1"/>
          </p:cNvPicPr>
          <p:nvPr/>
        </p:nvPicPr>
        <p:blipFill>
          <a:blip r:embed="rId2" cstate="print"/>
          <a:srcRect/>
          <a:stretch>
            <a:fillRect/>
          </a:stretch>
        </p:blipFill>
        <p:spPr bwMode="auto">
          <a:xfrm>
            <a:off x="5410200" y="0"/>
            <a:ext cx="3733800" cy="2452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96323">
                                            <p:txEl>
                                              <p:pRg st="0" end="0"/>
                                            </p:txEl>
                                          </p:spTgt>
                                        </p:tgtEl>
                                        <p:attrNameLst>
                                          <p:attrName>style.visibility</p:attrName>
                                        </p:attrNameLst>
                                      </p:cBhvr>
                                      <p:to>
                                        <p:strVal val="visible"/>
                                      </p:to>
                                    </p:set>
                                    <p:anim calcmode="lin" valueType="num">
                                      <p:cBhvr>
                                        <p:cTn id="7" dur="500" fill="hold"/>
                                        <p:tgtEl>
                                          <p:spTgt spid="6963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9632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9632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96323">
                                            <p:txEl>
                                              <p:pRg st="1" end="1"/>
                                            </p:txEl>
                                          </p:spTgt>
                                        </p:tgtEl>
                                        <p:attrNameLst>
                                          <p:attrName>style.visibility</p:attrName>
                                        </p:attrNameLst>
                                      </p:cBhvr>
                                      <p:to>
                                        <p:strVal val="visible"/>
                                      </p:to>
                                    </p:set>
                                    <p:anim calcmode="lin" valueType="num">
                                      <p:cBhvr>
                                        <p:cTn id="14" dur="500" fill="hold"/>
                                        <p:tgtEl>
                                          <p:spTgt spid="69632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9632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9632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96323">
                                            <p:txEl>
                                              <p:pRg st="4" end="4"/>
                                            </p:txEl>
                                          </p:spTgt>
                                        </p:tgtEl>
                                        <p:attrNameLst>
                                          <p:attrName>style.visibility</p:attrName>
                                        </p:attrNameLst>
                                      </p:cBhvr>
                                      <p:to>
                                        <p:strVal val="visible"/>
                                      </p:to>
                                    </p:set>
                                    <p:anim calcmode="lin" valueType="num">
                                      <p:cBhvr>
                                        <p:cTn id="21" dur="500" fill="hold"/>
                                        <p:tgtEl>
                                          <p:spTgt spid="69632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69632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69632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96323">
                                            <p:txEl>
                                              <p:pRg st="5" end="5"/>
                                            </p:txEl>
                                          </p:spTgt>
                                        </p:tgtEl>
                                        <p:attrNameLst>
                                          <p:attrName>style.visibility</p:attrName>
                                        </p:attrNameLst>
                                      </p:cBhvr>
                                      <p:to>
                                        <p:strVal val="visible"/>
                                      </p:to>
                                    </p:set>
                                    <p:anim calcmode="lin" valueType="num">
                                      <p:cBhvr>
                                        <p:cTn id="28" dur="500" fill="hold"/>
                                        <p:tgtEl>
                                          <p:spTgt spid="69632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69632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6963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2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7346" name="Text Box 2"/>
          <p:cNvSpPr txBox="1">
            <a:spLocks noChangeArrowheads="1"/>
          </p:cNvSpPr>
          <p:nvPr/>
        </p:nvSpPr>
        <p:spPr bwMode="auto">
          <a:xfrm>
            <a:off x="179388" y="692150"/>
            <a:ext cx="8610600" cy="3625850"/>
          </a:xfrm>
          <a:prstGeom prst="rect">
            <a:avLst/>
          </a:prstGeom>
          <a:noFill/>
          <a:ln w="9525">
            <a:noFill/>
            <a:miter lim="800000"/>
            <a:headEnd/>
            <a:tailEnd/>
          </a:ln>
        </p:spPr>
        <p:txBody>
          <a:bodyPr>
            <a:spAutoFit/>
          </a:bodyPr>
          <a:lstStyle/>
          <a:p>
            <a:r>
              <a:rPr lang="it-IT" sz="2400">
                <a:solidFill>
                  <a:srgbClr val="FFFF00"/>
                </a:solidFill>
                <a:latin typeface="Times New Roman" pitchFamily="18" charset="0"/>
              </a:rPr>
              <a:t>Distribuzione</a:t>
            </a:r>
            <a:endParaRPr lang="it-IT" sz="2000">
              <a:solidFill>
                <a:schemeClr val="bg1"/>
              </a:solidFill>
              <a:latin typeface="Times New Roman" pitchFamily="18" charset="0"/>
            </a:endParaRPr>
          </a:p>
          <a:p>
            <a:r>
              <a:rPr lang="it-IT" sz="2000">
                <a:solidFill>
                  <a:schemeClr val="bg1"/>
                </a:solidFill>
                <a:latin typeface="Times New Roman" pitchFamily="18" charset="0"/>
              </a:rPr>
              <a:t>La cocaina viene rapidamente catturata dal cervello</a:t>
            </a:r>
          </a:p>
          <a:p>
            <a:r>
              <a:rPr lang="it-IT" sz="2000">
                <a:solidFill>
                  <a:schemeClr val="bg1"/>
                </a:solidFill>
                <a:latin typeface="Times New Roman" pitchFamily="18" charset="0"/>
              </a:rPr>
              <a:t>Attraversa la barriera placentare</a:t>
            </a:r>
          </a:p>
          <a:p>
            <a:r>
              <a:rPr lang="it-IT" sz="2000">
                <a:solidFill>
                  <a:schemeClr val="bg1"/>
                </a:solidFill>
                <a:latin typeface="Times New Roman" pitchFamily="18" charset="0"/>
              </a:rPr>
              <a:t>Passa nel latte</a:t>
            </a:r>
          </a:p>
          <a:p>
            <a:endParaRPr lang="it-IT" sz="2000">
              <a:solidFill>
                <a:srgbClr val="FFFF00"/>
              </a:solidFill>
              <a:latin typeface="Times New Roman" pitchFamily="18" charset="0"/>
            </a:endParaRPr>
          </a:p>
          <a:p>
            <a:endParaRPr lang="it-IT" sz="2000">
              <a:solidFill>
                <a:srgbClr val="FFFF00"/>
              </a:solidFill>
              <a:latin typeface="Times New Roman" pitchFamily="18" charset="0"/>
            </a:endParaRPr>
          </a:p>
          <a:p>
            <a:endParaRPr lang="it-IT" sz="2000">
              <a:solidFill>
                <a:srgbClr val="FFFF00"/>
              </a:solidFill>
              <a:latin typeface="Times New Roman" pitchFamily="18" charset="0"/>
            </a:endParaRPr>
          </a:p>
          <a:p>
            <a:r>
              <a:rPr lang="it-IT" sz="2400">
                <a:solidFill>
                  <a:srgbClr val="FFFF00"/>
                </a:solidFill>
                <a:latin typeface="Times New Roman" pitchFamily="18" charset="0"/>
              </a:rPr>
              <a:t>Metabolismo</a:t>
            </a:r>
            <a:endParaRPr lang="it-IT" sz="2400">
              <a:solidFill>
                <a:schemeClr val="bg1"/>
              </a:solidFill>
              <a:latin typeface="Times New Roman" pitchFamily="18" charset="0"/>
            </a:endParaRPr>
          </a:p>
          <a:p>
            <a:r>
              <a:rPr lang="it-IT" sz="2400">
                <a:solidFill>
                  <a:schemeClr val="bg1"/>
                </a:solidFill>
                <a:latin typeface="Times New Roman" pitchFamily="18" charset="0"/>
              </a:rPr>
              <a:t>L</a:t>
            </a:r>
            <a:r>
              <a:rPr lang="it-IT" sz="2000">
                <a:solidFill>
                  <a:schemeClr val="bg1"/>
                </a:solidFill>
                <a:latin typeface="Times New Roman" pitchFamily="18" charset="0"/>
              </a:rPr>
              <a:t>a cocaina viene metabolizzata ad opera di esterasi nel plasma e nel fegato: i principali metaboliti sono la benzoilecgonina e la norecgonina (idrosolubili) e vengono eliminati per via renale</a:t>
            </a:r>
            <a:endParaRPr lang="it-IT" sz="2400">
              <a:latin typeface="Times New Roman" pitchFamily="18" charset="0"/>
            </a:endParaRPr>
          </a:p>
        </p:txBody>
      </p:sp>
      <p:sp>
        <p:nvSpPr>
          <p:cNvPr id="697347" name="Text Box 3"/>
          <p:cNvSpPr txBox="1">
            <a:spLocks noChangeArrowheads="1"/>
          </p:cNvSpPr>
          <p:nvPr/>
        </p:nvSpPr>
        <p:spPr bwMode="auto">
          <a:xfrm>
            <a:off x="250825" y="4941888"/>
            <a:ext cx="8642350" cy="1311275"/>
          </a:xfrm>
          <a:prstGeom prst="rect">
            <a:avLst/>
          </a:prstGeom>
          <a:noFill/>
          <a:ln w="9525">
            <a:noFill/>
            <a:miter lim="800000"/>
            <a:headEnd/>
            <a:tailEnd/>
          </a:ln>
        </p:spPr>
        <p:txBody>
          <a:bodyPr>
            <a:spAutoFit/>
          </a:bodyPr>
          <a:lstStyle/>
          <a:p>
            <a:r>
              <a:rPr lang="it-IT" sz="2000">
                <a:solidFill>
                  <a:schemeClr val="bg1"/>
                </a:solidFill>
                <a:latin typeface="Times New Roman" pitchFamily="18" charset="0"/>
              </a:rPr>
              <a:t>Nei cocainomani, il desiderio di ripetere l’uso compare dopo 10-30 minuti quindi possono essere assunte, a brevi intervalli di tempo, numerose dosi di sostanza con fluttuazioni ematiche ( on-off ) di principio attivo, a cui corrispondono ripetuti stati di high.</a:t>
            </a:r>
          </a:p>
        </p:txBody>
      </p:sp>
      <p:pic>
        <p:nvPicPr>
          <p:cNvPr id="64516" name="Picture 4" descr="rock"/>
          <p:cNvPicPr>
            <a:picLocks noChangeAspect="1" noChangeArrowheads="1"/>
          </p:cNvPicPr>
          <p:nvPr/>
        </p:nvPicPr>
        <p:blipFill>
          <a:blip r:embed="rId2" cstate="print"/>
          <a:srcRect/>
          <a:stretch>
            <a:fillRect/>
          </a:stretch>
        </p:blipFill>
        <p:spPr bwMode="auto">
          <a:xfrm>
            <a:off x="6372225" y="188913"/>
            <a:ext cx="2597150" cy="2781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97346">
                                            <p:txEl>
                                              <p:pRg st="0" end="0"/>
                                            </p:txEl>
                                          </p:spTgt>
                                        </p:tgtEl>
                                        <p:attrNameLst>
                                          <p:attrName>style.visibility</p:attrName>
                                        </p:attrNameLst>
                                      </p:cBhvr>
                                      <p:to>
                                        <p:strVal val="visible"/>
                                      </p:to>
                                    </p:set>
                                    <p:anim calcmode="lin" valueType="num">
                                      <p:cBhvr>
                                        <p:cTn id="7" dur="500" fill="hold"/>
                                        <p:tgtEl>
                                          <p:spTgt spid="69734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9734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9734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97346">
                                            <p:txEl>
                                              <p:pRg st="1" end="1"/>
                                            </p:txEl>
                                          </p:spTgt>
                                        </p:tgtEl>
                                        <p:attrNameLst>
                                          <p:attrName>style.visibility</p:attrName>
                                        </p:attrNameLst>
                                      </p:cBhvr>
                                      <p:to>
                                        <p:strVal val="visible"/>
                                      </p:to>
                                    </p:set>
                                    <p:anim calcmode="lin" valueType="num">
                                      <p:cBhvr>
                                        <p:cTn id="14" dur="500" fill="hold"/>
                                        <p:tgtEl>
                                          <p:spTgt spid="69734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9734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9734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97346">
                                            <p:txEl>
                                              <p:pRg st="2" end="2"/>
                                            </p:txEl>
                                          </p:spTgt>
                                        </p:tgtEl>
                                        <p:attrNameLst>
                                          <p:attrName>style.visibility</p:attrName>
                                        </p:attrNameLst>
                                      </p:cBhvr>
                                      <p:to>
                                        <p:strVal val="visible"/>
                                      </p:to>
                                    </p:set>
                                    <p:anim calcmode="lin" valueType="num">
                                      <p:cBhvr>
                                        <p:cTn id="21" dur="500" fill="hold"/>
                                        <p:tgtEl>
                                          <p:spTgt spid="69734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97346">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69734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97346">
                                            <p:txEl>
                                              <p:pRg st="3" end="3"/>
                                            </p:txEl>
                                          </p:spTgt>
                                        </p:tgtEl>
                                        <p:attrNameLst>
                                          <p:attrName>style.visibility</p:attrName>
                                        </p:attrNameLst>
                                      </p:cBhvr>
                                      <p:to>
                                        <p:strVal val="visible"/>
                                      </p:to>
                                    </p:set>
                                    <p:anim calcmode="lin" valueType="num">
                                      <p:cBhvr>
                                        <p:cTn id="28" dur="500" fill="hold"/>
                                        <p:tgtEl>
                                          <p:spTgt spid="697346">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697346">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69734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697346">
                                            <p:txEl>
                                              <p:pRg st="7" end="7"/>
                                            </p:txEl>
                                          </p:spTgt>
                                        </p:tgtEl>
                                        <p:attrNameLst>
                                          <p:attrName>style.visibility</p:attrName>
                                        </p:attrNameLst>
                                      </p:cBhvr>
                                      <p:to>
                                        <p:strVal val="visible"/>
                                      </p:to>
                                    </p:set>
                                    <p:anim calcmode="lin" valueType="num">
                                      <p:cBhvr>
                                        <p:cTn id="35" dur="500" fill="hold"/>
                                        <p:tgtEl>
                                          <p:spTgt spid="697346">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697346">
                                            <p:txEl>
                                              <p:pRg st="7" end="7"/>
                                            </p:txEl>
                                          </p:spTgt>
                                        </p:tgtEl>
                                        <p:attrNameLst>
                                          <p:attrName>ppt_h</p:attrName>
                                        </p:attrNameLst>
                                      </p:cBhvr>
                                      <p:tavLst>
                                        <p:tav tm="0">
                                          <p:val>
                                            <p:fltVal val="0"/>
                                          </p:val>
                                        </p:tav>
                                        <p:tav tm="100000">
                                          <p:val>
                                            <p:strVal val="#ppt_h"/>
                                          </p:val>
                                        </p:tav>
                                      </p:tavLst>
                                    </p:anim>
                                    <p:animEffect transition="in" filter="fade">
                                      <p:cBhvr>
                                        <p:cTn id="37" dur="500"/>
                                        <p:tgtEl>
                                          <p:spTgt spid="69734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697346">
                                            <p:txEl>
                                              <p:pRg st="8" end="8"/>
                                            </p:txEl>
                                          </p:spTgt>
                                        </p:tgtEl>
                                        <p:attrNameLst>
                                          <p:attrName>style.visibility</p:attrName>
                                        </p:attrNameLst>
                                      </p:cBhvr>
                                      <p:to>
                                        <p:strVal val="visible"/>
                                      </p:to>
                                    </p:set>
                                    <p:anim calcmode="lin" valueType="num">
                                      <p:cBhvr>
                                        <p:cTn id="42" dur="500" fill="hold"/>
                                        <p:tgtEl>
                                          <p:spTgt spid="697346">
                                            <p:txEl>
                                              <p:pRg st="8" end="8"/>
                                            </p:txEl>
                                          </p:spTgt>
                                        </p:tgtEl>
                                        <p:attrNameLst>
                                          <p:attrName>ppt_w</p:attrName>
                                        </p:attrNameLst>
                                      </p:cBhvr>
                                      <p:tavLst>
                                        <p:tav tm="0">
                                          <p:val>
                                            <p:fltVal val="0"/>
                                          </p:val>
                                        </p:tav>
                                        <p:tav tm="100000">
                                          <p:val>
                                            <p:strVal val="#ppt_w"/>
                                          </p:val>
                                        </p:tav>
                                      </p:tavLst>
                                    </p:anim>
                                    <p:anim calcmode="lin" valueType="num">
                                      <p:cBhvr>
                                        <p:cTn id="43" dur="500" fill="hold"/>
                                        <p:tgtEl>
                                          <p:spTgt spid="697346">
                                            <p:txEl>
                                              <p:pRg st="8" end="8"/>
                                            </p:txEl>
                                          </p:spTgt>
                                        </p:tgtEl>
                                        <p:attrNameLst>
                                          <p:attrName>ppt_h</p:attrName>
                                        </p:attrNameLst>
                                      </p:cBhvr>
                                      <p:tavLst>
                                        <p:tav tm="0">
                                          <p:val>
                                            <p:fltVal val="0"/>
                                          </p:val>
                                        </p:tav>
                                        <p:tav tm="100000">
                                          <p:val>
                                            <p:strVal val="#ppt_h"/>
                                          </p:val>
                                        </p:tav>
                                      </p:tavLst>
                                    </p:anim>
                                    <p:animEffect transition="in" filter="fade">
                                      <p:cBhvr>
                                        <p:cTn id="44" dur="500"/>
                                        <p:tgtEl>
                                          <p:spTgt spid="697346">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697347"/>
                                        </p:tgtEl>
                                        <p:attrNameLst>
                                          <p:attrName>style.visibility</p:attrName>
                                        </p:attrNameLst>
                                      </p:cBhvr>
                                      <p:to>
                                        <p:strVal val="visible"/>
                                      </p:to>
                                    </p:set>
                                    <p:anim calcmode="lin" valueType="num">
                                      <p:cBhvr>
                                        <p:cTn id="49" dur="500" fill="hold"/>
                                        <p:tgtEl>
                                          <p:spTgt spid="697347"/>
                                        </p:tgtEl>
                                        <p:attrNameLst>
                                          <p:attrName>ppt_w</p:attrName>
                                        </p:attrNameLst>
                                      </p:cBhvr>
                                      <p:tavLst>
                                        <p:tav tm="0">
                                          <p:val>
                                            <p:fltVal val="0"/>
                                          </p:val>
                                        </p:tav>
                                        <p:tav tm="100000">
                                          <p:val>
                                            <p:strVal val="#ppt_w"/>
                                          </p:val>
                                        </p:tav>
                                      </p:tavLst>
                                    </p:anim>
                                    <p:anim calcmode="lin" valueType="num">
                                      <p:cBhvr>
                                        <p:cTn id="50" dur="500" fill="hold"/>
                                        <p:tgtEl>
                                          <p:spTgt spid="697347"/>
                                        </p:tgtEl>
                                        <p:attrNameLst>
                                          <p:attrName>ppt_h</p:attrName>
                                        </p:attrNameLst>
                                      </p:cBhvr>
                                      <p:tavLst>
                                        <p:tav tm="0">
                                          <p:val>
                                            <p:fltVal val="0"/>
                                          </p:val>
                                        </p:tav>
                                        <p:tav tm="100000">
                                          <p:val>
                                            <p:strVal val="#ppt_h"/>
                                          </p:val>
                                        </p:tav>
                                      </p:tavLst>
                                    </p:anim>
                                    <p:animEffect transition="in" filter="fade">
                                      <p:cBhvr>
                                        <p:cTn id="51" dur="500"/>
                                        <p:tgtEl>
                                          <p:spTgt spid="697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346" grpId="0" build="p"/>
      <p:bldP spid="697347"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5203" name="Rectangle 3"/>
          <p:cNvSpPr>
            <a:spLocks noGrp="1" noChangeArrowheads="1"/>
          </p:cNvSpPr>
          <p:nvPr>
            <p:ph type="body" idx="1"/>
          </p:nvPr>
        </p:nvSpPr>
        <p:spPr>
          <a:xfrm>
            <a:off x="0" y="1557338"/>
            <a:ext cx="9144000" cy="4572000"/>
          </a:xfrm>
          <a:solidFill>
            <a:srgbClr val="000066"/>
          </a:solidFill>
        </p:spPr>
        <p:txBody>
          <a:bodyPr lIns="92075" tIns="46038" rIns="92075" bIns="46038"/>
          <a:lstStyle/>
          <a:p>
            <a:pPr indent="236538" eaLnBrk="1" hangingPunct="1">
              <a:lnSpc>
                <a:spcPct val="140000"/>
              </a:lnSpc>
              <a:buFontTx/>
              <a:buNone/>
            </a:pPr>
            <a:r>
              <a:rPr lang="en-GB" smtClean="0">
                <a:solidFill>
                  <a:schemeClr val="bg1"/>
                </a:solidFill>
              </a:rPr>
              <a:t>  Dipendenza fisica </a:t>
            </a:r>
          </a:p>
          <a:p>
            <a:pPr marL="1055688" lvl="1" eaLnBrk="1" hangingPunct="1">
              <a:lnSpc>
                <a:spcPct val="140000"/>
              </a:lnSpc>
              <a:buFontTx/>
              <a:buNone/>
            </a:pPr>
            <a:r>
              <a:rPr lang="en-GB" sz="3200" smtClean="0">
                <a:solidFill>
                  <a:schemeClr val="bg1"/>
                </a:solidFill>
              </a:rPr>
              <a:t>Dipendenza psicologica </a:t>
            </a:r>
          </a:p>
          <a:p>
            <a:pPr marL="1055688" lvl="1" eaLnBrk="1" hangingPunct="1">
              <a:lnSpc>
                <a:spcPct val="140000"/>
              </a:lnSpc>
              <a:buFontTx/>
              <a:buNone/>
            </a:pPr>
            <a:r>
              <a:rPr lang="en-GB" sz="3200" smtClean="0">
                <a:solidFill>
                  <a:srgbClr val="FFFF00"/>
                </a:solidFill>
              </a:rPr>
              <a:t>Modifica persistente delle funzioni cerebrali</a:t>
            </a:r>
            <a:endParaRPr lang="en-GB" sz="3200" smtClean="0">
              <a:solidFill>
                <a:schemeClr val="bg1"/>
              </a:solidFill>
            </a:endParaRPr>
          </a:p>
          <a:p>
            <a:pPr marL="1055688" lvl="1" eaLnBrk="1" hangingPunct="1">
              <a:lnSpc>
                <a:spcPct val="140000"/>
              </a:lnSpc>
              <a:buFontTx/>
              <a:buNone/>
            </a:pPr>
            <a:r>
              <a:rPr lang="en-GB" sz="3200" smtClean="0">
                <a:solidFill>
                  <a:srgbClr val="FFFF00"/>
                </a:solidFill>
              </a:rPr>
              <a:t>Pensieri e comportamenti incontrollabili </a:t>
            </a:r>
          </a:p>
          <a:p>
            <a:pPr marL="1055688" lvl="1" eaLnBrk="1" hangingPunct="1">
              <a:lnSpc>
                <a:spcPct val="140000"/>
              </a:lnSpc>
              <a:buFontTx/>
              <a:buNone/>
            </a:pPr>
            <a:r>
              <a:rPr lang="en-GB" sz="3200" smtClean="0">
                <a:solidFill>
                  <a:srgbClr val="FFFF00"/>
                </a:solidFill>
              </a:rPr>
              <a:t>Ricaduta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35203">
                                            <p:txEl>
                                              <p:pRg st="0" end="0"/>
                                            </p:txEl>
                                          </p:spTgt>
                                        </p:tgtEl>
                                        <p:attrNameLst>
                                          <p:attrName>style.visibility</p:attrName>
                                        </p:attrNameLst>
                                      </p:cBhvr>
                                      <p:to>
                                        <p:strVal val="visible"/>
                                      </p:to>
                                    </p:set>
                                    <p:anim calcmode="lin" valueType="num">
                                      <p:cBhvr additive="base">
                                        <p:cTn id="7" dur="500" fill="hold"/>
                                        <p:tgtEl>
                                          <p:spTgt spid="43520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352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35203">
                                            <p:txEl>
                                              <p:pRg st="1" end="1"/>
                                            </p:txEl>
                                          </p:spTgt>
                                        </p:tgtEl>
                                        <p:attrNameLst>
                                          <p:attrName>style.visibility</p:attrName>
                                        </p:attrNameLst>
                                      </p:cBhvr>
                                      <p:to>
                                        <p:strVal val="visible"/>
                                      </p:to>
                                    </p:set>
                                    <p:anim calcmode="lin" valueType="num">
                                      <p:cBhvr additive="base">
                                        <p:cTn id="13" dur="500" fill="hold"/>
                                        <p:tgtEl>
                                          <p:spTgt spid="43520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352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35203">
                                            <p:txEl>
                                              <p:pRg st="2" end="2"/>
                                            </p:txEl>
                                          </p:spTgt>
                                        </p:tgtEl>
                                        <p:attrNameLst>
                                          <p:attrName>style.visibility</p:attrName>
                                        </p:attrNameLst>
                                      </p:cBhvr>
                                      <p:to>
                                        <p:strVal val="visible"/>
                                      </p:to>
                                    </p:set>
                                    <p:anim calcmode="lin" valueType="num">
                                      <p:cBhvr additive="base">
                                        <p:cTn id="19" dur="500" fill="hold"/>
                                        <p:tgtEl>
                                          <p:spTgt spid="43520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352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35203">
                                            <p:txEl>
                                              <p:pRg st="3" end="3"/>
                                            </p:txEl>
                                          </p:spTgt>
                                        </p:tgtEl>
                                        <p:attrNameLst>
                                          <p:attrName>style.visibility</p:attrName>
                                        </p:attrNameLst>
                                      </p:cBhvr>
                                      <p:to>
                                        <p:strVal val="visible"/>
                                      </p:to>
                                    </p:set>
                                    <p:anim calcmode="lin" valueType="num">
                                      <p:cBhvr additive="base">
                                        <p:cTn id="25" dur="500" fill="hold"/>
                                        <p:tgtEl>
                                          <p:spTgt spid="43520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352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35203">
                                            <p:txEl>
                                              <p:pRg st="4" end="4"/>
                                            </p:txEl>
                                          </p:spTgt>
                                        </p:tgtEl>
                                        <p:attrNameLst>
                                          <p:attrName>style.visibility</p:attrName>
                                        </p:attrNameLst>
                                      </p:cBhvr>
                                      <p:to>
                                        <p:strVal val="visible"/>
                                      </p:to>
                                    </p:set>
                                    <p:anim calcmode="lin" valueType="num">
                                      <p:cBhvr additive="base">
                                        <p:cTn id="31" dur="500" fill="hold"/>
                                        <p:tgtEl>
                                          <p:spTgt spid="43520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3520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3" grpId="0" build="p" bldLvl="2"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1042988" y="404813"/>
            <a:ext cx="3563937" cy="457200"/>
          </a:xfrm>
          <a:prstGeom prst="rect">
            <a:avLst/>
          </a:prstGeom>
          <a:noFill/>
          <a:ln w="9525">
            <a:noFill/>
            <a:miter lim="800000"/>
            <a:headEnd/>
            <a:tailEnd/>
          </a:ln>
        </p:spPr>
        <p:txBody>
          <a:bodyPr>
            <a:spAutoFit/>
          </a:bodyPr>
          <a:lstStyle/>
          <a:p>
            <a:pPr algn="ctr"/>
            <a:r>
              <a:rPr lang="it-IT" sz="2400" b="1">
                <a:solidFill>
                  <a:srgbClr val="FFFF00"/>
                </a:solidFill>
                <a:latin typeface="Times New Roman" pitchFamily="18" charset="0"/>
              </a:rPr>
              <a:t>Azioni della cocaina</a:t>
            </a:r>
          </a:p>
        </p:txBody>
      </p:sp>
      <p:sp>
        <p:nvSpPr>
          <p:cNvPr id="65539" name="Text Box 3"/>
          <p:cNvSpPr txBox="1">
            <a:spLocks noChangeArrowheads="1"/>
          </p:cNvSpPr>
          <p:nvPr/>
        </p:nvSpPr>
        <p:spPr bwMode="auto">
          <a:xfrm>
            <a:off x="304800" y="1143000"/>
            <a:ext cx="8534400" cy="4511675"/>
          </a:xfrm>
          <a:prstGeom prst="rect">
            <a:avLst/>
          </a:prstGeom>
          <a:noFill/>
          <a:ln w="9525">
            <a:noFill/>
            <a:miter lim="800000"/>
            <a:headEnd/>
            <a:tailEnd/>
          </a:ln>
        </p:spPr>
        <p:txBody>
          <a:bodyPr>
            <a:spAutoFit/>
          </a:bodyPr>
          <a:lstStyle/>
          <a:p>
            <a:pPr>
              <a:spcBef>
                <a:spcPct val="50000"/>
              </a:spcBef>
            </a:pPr>
            <a:r>
              <a:rPr lang="it-IT" sz="2000">
                <a:latin typeface="Times New Roman" pitchFamily="18" charset="0"/>
              </a:rPr>
              <a:t>	</a:t>
            </a:r>
            <a:r>
              <a:rPr lang="it-IT" sz="2000">
                <a:solidFill>
                  <a:srgbClr val="FFFF00"/>
                </a:solidFill>
                <a:latin typeface="Times New Roman" pitchFamily="18" charset="0"/>
              </a:rPr>
              <a:t>1)</a:t>
            </a:r>
            <a:r>
              <a:rPr lang="it-IT" sz="2000">
                <a:latin typeface="Times New Roman" pitchFamily="18" charset="0"/>
              </a:rPr>
              <a:t>  </a:t>
            </a:r>
            <a:r>
              <a:rPr lang="it-IT" sz="2000">
                <a:solidFill>
                  <a:schemeClr val="bg1"/>
                </a:solidFill>
                <a:latin typeface="Times New Roman" pitchFamily="18" charset="0"/>
              </a:rPr>
              <a:t>azione anestetica locale </a:t>
            </a:r>
          </a:p>
          <a:p>
            <a:pPr>
              <a:spcBef>
                <a:spcPct val="50000"/>
              </a:spcBef>
            </a:pPr>
            <a:r>
              <a:rPr lang="it-IT" sz="2000">
                <a:solidFill>
                  <a:schemeClr val="bg1"/>
                </a:solidFill>
                <a:latin typeface="Times New Roman" pitchFamily="18" charset="0"/>
              </a:rPr>
              <a:t>	</a:t>
            </a:r>
            <a:r>
              <a:rPr lang="it-IT" sz="2000">
                <a:solidFill>
                  <a:srgbClr val="FFFF00"/>
                </a:solidFill>
                <a:latin typeface="Times New Roman" pitchFamily="18" charset="0"/>
              </a:rPr>
              <a:t>2)</a:t>
            </a:r>
            <a:r>
              <a:rPr lang="it-IT" sz="2000">
                <a:solidFill>
                  <a:schemeClr val="bg1"/>
                </a:solidFill>
                <a:latin typeface="Times New Roman" pitchFamily="18" charset="0"/>
              </a:rPr>
              <a:t>  vasocostrizione</a:t>
            </a:r>
          </a:p>
          <a:p>
            <a:pPr>
              <a:spcBef>
                <a:spcPct val="50000"/>
              </a:spcBef>
            </a:pPr>
            <a:r>
              <a:rPr lang="it-IT" sz="2000">
                <a:solidFill>
                  <a:schemeClr val="bg1"/>
                </a:solidFill>
                <a:latin typeface="Times New Roman" pitchFamily="18" charset="0"/>
              </a:rPr>
              <a:t>	</a:t>
            </a:r>
            <a:r>
              <a:rPr lang="it-IT" sz="2000">
                <a:solidFill>
                  <a:srgbClr val="FFFF00"/>
                </a:solidFill>
                <a:latin typeface="Times New Roman" pitchFamily="18" charset="0"/>
              </a:rPr>
              <a:t>3)</a:t>
            </a:r>
            <a:r>
              <a:rPr lang="it-IT" sz="2000">
                <a:solidFill>
                  <a:schemeClr val="bg1"/>
                </a:solidFill>
                <a:latin typeface="Times New Roman" pitchFamily="18" charset="0"/>
              </a:rPr>
              <a:t>  azione psicostimolante/euforizzante	</a:t>
            </a:r>
          </a:p>
          <a:p>
            <a:pPr>
              <a:spcBef>
                <a:spcPct val="50000"/>
              </a:spcBef>
            </a:pPr>
            <a:endParaRPr lang="it-IT" sz="2000">
              <a:solidFill>
                <a:schemeClr val="bg1"/>
              </a:solidFill>
              <a:latin typeface="Times New Roman" pitchFamily="18" charset="0"/>
            </a:endParaRPr>
          </a:p>
          <a:p>
            <a:pPr>
              <a:spcBef>
                <a:spcPct val="50000"/>
              </a:spcBef>
            </a:pPr>
            <a:endParaRPr lang="it-IT" sz="2000">
              <a:solidFill>
                <a:schemeClr val="bg1"/>
              </a:solidFill>
              <a:latin typeface="Times New Roman" pitchFamily="18" charset="0"/>
            </a:endParaRPr>
          </a:p>
          <a:p>
            <a:pPr>
              <a:spcBef>
                <a:spcPct val="50000"/>
              </a:spcBef>
            </a:pPr>
            <a:r>
              <a:rPr lang="it-IT" sz="2000">
                <a:solidFill>
                  <a:schemeClr val="bg1"/>
                </a:solidFill>
                <a:latin typeface="Times New Roman" pitchFamily="18" charset="0"/>
              </a:rPr>
              <a:t>Come </a:t>
            </a:r>
            <a:r>
              <a:rPr lang="it-IT" sz="2000">
                <a:solidFill>
                  <a:srgbClr val="FFFF00"/>
                </a:solidFill>
                <a:latin typeface="Times New Roman" pitchFamily="18" charset="0"/>
              </a:rPr>
              <a:t>anestetico locale</a:t>
            </a:r>
            <a:r>
              <a:rPr lang="it-IT" sz="2000">
                <a:solidFill>
                  <a:schemeClr val="bg1"/>
                </a:solidFill>
                <a:latin typeface="Times New Roman" pitchFamily="18" charset="0"/>
              </a:rPr>
              <a:t> aumenta la libertà dei movimenti delle molecole lipidiche della membrana in modo da bloccare l’ingresso e la depolarizzazione Na</a:t>
            </a:r>
            <a:r>
              <a:rPr lang="it-IT" sz="2000" baseline="30000">
                <a:solidFill>
                  <a:schemeClr val="bg1"/>
                </a:solidFill>
                <a:latin typeface="Times New Roman" pitchFamily="18" charset="0"/>
              </a:rPr>
              <a:t>+</a:t>
            </a:r>
            <a:r>
              <a:rPr lang="it-IT" sz="2000">
                <a:solidFill>
                  <a:schemeClr val="bg1"/>
                </a:solidFill>
                <a:latin typeface="Times New Roman" pitchFamily="18" charset="0"/>
              </a:rPr>
              <a:t> dipendente.</a:t>
            </a:r>
          </a:p>
          <a:p>
            <a:pPr>
              <a:spcBef>
                <a:spcPct val="50000"/>
              </a:spcBef>
            </a:pPr>
            <a:r>
              <a:rPr lang="it-IT" sz="2000">
                <a:solidFill>
                  <a:schemeClr val="bg1"/>
                </a:solidFill>
                <a:latin typeface="Times New Roman" pitchFamily="18" charset="0"/>
              </a:rPr>
              <a:t>La depolarizzazione è bloccata anche da una precisa collocazione della molecola su un </a:t>
            </a:r>
            <a:r>
              <a:rPr lang="it-IT" sz="2000">
                <a:solidFill>
                  <a:srgbClr val="FFFF00"/>
                </a:solidFill>
                <a:latin typeface="Times New Roman" pitchFamily="18" charset="0"/>
              </a:rPr>
              <a:t>recettore</a:t>
            </a:r>
            <a:r>
              <a:rPr lang="it-IT" sz="2000">
                <a:solidFill>
                  <a:schemeClr val="bg1"/>
                </a:solidFill>
                <a:latin typeface="Times New Roman" pitchFamily="18" charset="0"/>
              </a:rPr>
              <a:t> situato nell’area del canale del Na</a:t>
            </a:r>
            <a:r>
              <a:rPr lang="it-IT" sz="2000" baseline="30000">
                <a:solidFill>
                  <a:schemeClr val="bg1"/>
                </a:solidFill>
                <a:latin typeface="Times New Roman" pitchFamily="18" charset="0"/>
              </a:rPr>
              <a:t>+</a:t>
            </a:r>
            <a:r>
              <a:rPr lang="it-IT" sz="2000">
                <a:solidFill>
                  <a:schemeClr val="bg1"/>
                </a:solidFill>
                <a:latin typeface="Times New Roman" pitchFamily="18" charset="0"/>
              </a:rPr>
              <a:t>, ostacolandone l’ingresso.</a:t>
            </a:r>
          </a:p>
          <a:p>
            <a:pPr>
              <a:spcBef>
                <a:spcPct val="50000"/>
              </a:spcBef>
            </a:pPr>
            <a:r>
              <a:rPr lang="it-IT" sz="2000">
                <a:solidFill>
                  <a:schemeClr val="bg1"/>
                </a:solidFill>
                <a:latin typeface="Times New Roman" pitchFamily="18" charset="0"/>
              </a:rPr>
              <a:t> </a:t>
            </a:r>
          </a:p>
        </p:txBody>
      </p:sp>
      <p:sp>
        <p:nvSpPr>
          <p:cNvPr id="65540" name="Oval 4"/>
          <p:cNvSpPr>
            <a:spLocks noChangeArrowheads="1"/>
          </p:cNvSpPr>
          <p:nvPr/>
        </p:nvSpPr>
        <p:spPr bwMode="auto">
          <a:xfrm>
            <a:off x="152400" y="3581400"/>
            <a:ext cx="152400" cy="152400"/>
          </a:xfrm>
          <a:prstGeom prst="ellipse">
            <a:avLst/>
          </a:prstGeom>
          <a:solidFill>
            <a:srgbClr val="FF3300"/>
          </a:solidFill>
          <a:ln w="25400">
            <a:solidFill>
              <a:srgbClr val="FFFF00"/>
            </a:solidFill>
            <a:round/>
            <a:headEnd/>
            <a:tailEnd/>
          </a:ln>
        </p:spPr>
        <p:txBody>
          <a:bodyPr wrap="none" anchor="ctr"/>
          <a:lstStyle/>
          <a:p>
            <a:endParaRPr lang="it-IT"/>
          </a:p>
        </p:txBody>
      </p:sp>
      <p:pic>
        <p:nvPicPr>
          <p:cNvPr id="65541" name="Picture 5" descr="vials"/>
          <p:cNvPicPr>
            <a:picLocks noChangeAspect="1" noChangeArrowheads="1"/>
          </p:cNvPicPr>
          <p:nvPr/>
        </p:nvPicPr>
        <p:blipFill>
          <a:blip r:embed="rId2" cstate="print"/>
          <a:srcRect/>
          <a:stretch>
            <a:fillRect/>
          </a:stretch>
        </p:blipFill>
        <p:spPr bwMode="auto">
          <a:xfrm>
            <a:off x="5372100" y="0"/>
            <a:ext cx="3771900" cy="2728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Line 2"/>
          <p:cNvSpPr>
            <a:spLocks noChangeShapeType="1"/>
          </p:cNvSpPr>
          <p:nvPr/>
        </p:nvSpPr>
        <p:spPr bwMode="auto">
          <a:xfrm>
            <a:off x="2438400" y="838200"/>
            <a:ext cx="1295400" cy="0"/>
          </a:xfrm>
          <a:prstGeom prst="line">
            <a:avLst/>
          </a:prstGeom>
          <a:noFill/>
          <a:ln w="25400">
            <a:solidFill>
              <a:srgbClr val="FFFF00"/>
            </a:solidFill>
            <a:round/>
            <a:headEnd/>
            <a:tailEnd/>
          </a:ln>
        </p:spPr>
        <p:txBody>
          <a:bodyPr/>
          <a:lstStyle/>
          <a:p>
            <a:endParaRPr lang="it-IT"/>
          </a:p>
        </p:txBody>
      </p:sp>
      <p:sp>
        <p:nvSpPr>
          <p:cNvPr id="66563" name="Line 3"/>
          <p:cNvSpPr>
            <a:spLocks noChangeShapeType="1"/>
          </p:cNvSpPr>
          <p:nvPr/>
        </p:nvSpPr>
        <p:spPr bwMode="auto">
          <a:xfrm>
            <a:off x="2438400" y="1981200"/>
            <a:ext cx="1295400" cy="0"/>
          </a:xfrm>
          <a:prstGeom prst="line">
            <a:avLst/>
          </a:prstGeom>
          <a:noFill/>
          <a:ln w="25400">
            <a:solidFill>
              <a:srgbClr val="FFFF00"/>
            </a:solidFill>
            <a:round/>
            <a:headEnd/>
            <a:tailEnd/>
          </a:ln>
        </p:spPr>
        <p:txBody>
          <a:bodyPr/>
          <a:lstStyle/>
          <a:p>
            <a:endParaRPr lang="it-IT"/>
          </a:p>
        </p:txBody>
      </p:sp>
      <p:sp>
        <p:nvSpPr>
          <p:cNvPr id="66564" name="Line 4"/>
          <p:cNvSpPr>
            <a:spLocks noChangeShapeType="1"/>
          </p:cNvSpPr>
          <p:nvPr/>
        </p:nvSpPr>
        <p:spPr bwMode="auto">
          <a:xfrm>
            <a:off x="2438400" y="838200"/>
            <a:ext cx="0" cy="1143000"/>
          </a:xfrm>
          <a:prstGeom prst="line">
            <a:avLst/>
          </a:prstGeom>
          <a:noFill/>
          <a:ln w="25400">
            <a:solidFill>
              <a:srgbClr val="FFFF00"/>
            </a:solidFill>
            <a:round/>
            <a:headEnd/>
            <a:tailEnd/>
          </a:ln>
        </p:spPr>
        <p:txBody>
          <a:bodyPr/>
          <a:lstStyle/>
          <a:p>
            <a:endParaRPr lang="it-IT"/>
          </a:p>
        </p:txBody>
      </p:sp>
      <p:sp>
        <p:nvSpPr>
          <p:cNvPr id="66565" name="Line 5"/>
          <p:cNvSpPr>
            <a:spLocks noChangeShapeType="1"/>
          </p:cNvSpPr>
          <p:nvPr/>
        </p:nvSpPr>
        <p:spPr bwMode="auto">
          <a:xfrm>
            <a:off x="3733800" y="838200"/>
            <a:ext cx="0" cy="685800"/>
          </a:xfrm>
          <a:prstGeom prst="line">
            <a:avLst/>
          </a:prstGeom>
          <a:noFill/>
          <a:ln w="25400">
            <a:solidFill>
              <a:srgbClr val="FFFF00"/>
            </a:solidFill>
            <a:round/>
            <a:headEnd/>
            <a:tailEnd/>
          </a:ln>
        </p:spPr>
        <p:txBody>
          <a:bodyPr/>
          <a:lstStyle/>
          <a:p>
            <a:endParaRPr lang="it-IT"/>
          </a:p>
        </p:txBody>
      </p:sp>
      <p:sp>
        <p:nvSpPr>
          <p:cNvPr id="66566" name="Line 6"/>
          <p:cNvSpPr>
            <a:spLocks noChangeShapeType="1"/>
          </p:cNvSpPr>
          <p:nvPr/>
        </p:nvSpPr>
        <p:spPr bwMode="auto">
          <a:xfrm flipV="1">
            <a:off x="3733800" y="1828800"/>
            <a:ext cx="0" cy="152400"/>
          </a:xfrm>
          <a:prstGeom prst="line">
            <a:avLst/>
          </a:prstGeom>
          <a:noFill/>
          <a:ln w="25400">
            <a:solidFill>
              <a:srgbClr val="FFFF00"/>
            </a:solidFill>
            <a:round/>
            <a:headEnd/>
            <a:tailEnd/>
          </a:ln>
        </p:spPr>
        <p:txBody>
          <a:bodyPr/>
          <a:lstStyle/>
          <a:p>
            <a:endParaRPr lang="it-IT"/>
          </a:p>
        </p:txBody>
      </p:sp>
      <p:sp>
        <p:nvSpPr>
          <p:cNvPr id="66567" name="Line 7"/>
          <p:cNvSpPr>
            <a:spLocks noChangeShapeType="1"/>
          </p:cNvSpPr>
          <p:nvPr/>
        </p:nvSpPr>
        <p:spPr bwMode="auto">
          <a:xfrm flipH="1">
            <a:off x="3429000" y="1524000"/>
            <a:ext cx="304800" cy="152400"/>
          </a:xfrm>
          <a:prstGeom prst="line">
            <a:avLst/>
          </a:prstGeom>
          <a:noFill/>
          <a:ln w="25400">
            <a:solidFill>
              <a:srgbClr val="FFFF00"/>
            </a:solidFill>
            <a:round/>
            <a:headEnd/>
            <a:tailEnd/>
          </a:ln>
        </p:spPr>
        <p:txBody>
          <a:bodyPr/>
          <a:lstStyle/>
          <a:p>
            <a:endParaRPr lang="it-IT"/>
          </a:p>
        </p:txBody>
      </p:sp>
      <p:sp>
        <p:nvSpPr>
          <p:cNvPr id="66568" name="Line 8"/>
          <p:cNvSpPr>
            <a:spLocks noChangeShapeType="1"/>
          </p:cNvSpPr>
          <p:nvPr/>
        </p:nvSpPr>
        <p:spPr bwMode="auto">
          <a:xfrm flipH="1" flipV="1">
            <a:off x="3429000" y="1676400"/>
            <a:ext cx="304800" cy="152400"/>
          </a:xfrm>
          <a:prstGeom prst="line">
            <a:avLst/>
          </a:prstGeom>
          <a:noFill/>
          <a:ln w="25400">
            <a:solidFill>
              <a:srgbClr val="FFFF00"/>
            </a:solidFill>
            <a:round/>
            <a:headEnd/>
            <a:tailEnd/>
          </a:ln>
        </p:spPr>
        <p:txBody>
          <a:bodyPr/>
          <a:lstStyle/>
          <a:p>
            <a:endParaRPr lang="it-IT"/>
          </a:p>
        </p:txBody>
      </p:sp>
      <p:sp>
        <p:nvSpPr>
          <p:cNvPr id="66569" name="Line 9"/>
          <p:cNvSpPr>
            <a:spLocks noChangeShapeType="1"/>
          </p:cNvSpPr>
          <p:nvPr/>
        </p:nvSpPr>
        <p:spPr bwMode="auto">
          <a:xfrm>
            <a:off x="5105400" y="838200"/>
            <a:ext cx="1295400" cy="0"/>
          </a:xfrm>
          <a:prstGeom prst="line">
            <a:avLst/>
          </a:prstGeom>
          <a:noFill/>
          <a:ln w="25400">
            <a:solidFill>
              <a:srgbClr val="FFFF00"/>
            </a:solidFill>
            <a:round/>
            <a:headEnd/>
            <a:tailEnd/>
          </a:ln>
        </p:spPr>
        <p:txBody>
          <a:bodyPr/>
          <a:lstStyle/>
          <a:p>
            <a:endParaRPr lang="it-IT"/>
          </a:p>
        </p:txBody>
      </p:sp>
      <p:sp>
        <p:nvSpPr>
          <p:cNvPr id="66570" name="Line 10"/>
          <p:cNvSpPr>
            <a:spLocks noChangeShapeType="1"/>
          </p:cNvSpPr>
          <p:nvPr/>
        </p:nvSpPr>
        <p:spPr bwMode="auto">
          <a:xfrm>
            <a:off x="5105400" y="1981200"/>
            <a:ext cx="1295400" cy="0"/>
          </a:xfrm>
          <a:prstGeom prst="line">
            <a:avLst/>
          </a:prstGeom>
          <a:noFill/>
          <a:ln w="25400">
            <a:solidFill>
              <a:srgbClr val="FFFF00"/>
            </a:solidFill>
            <a:round/>
            <a:headEnd/>
            <a:tailEnd/>
          </a:ln>
        </p:spPr>
        <p:txBody>
          <a:bodyPr/>
          <a:lstStyle/>
          <a:p>
            <a:endParaRPr lang="it-IT"/>
          </a:p>
        </p:txBody>
      </p:sp>
      <p:sp>
        <p:nvSpPr>
          <p:cNvPr id="66571" name="Line 11"/>
          <p:cNvSpPr>
            <a:spLocks noChangeShapeType="1"/>
          </p:cNvSpPr>
          <p:nvPr/>
        </p:nvSpPr>
        <p:spPr bwMode="auto">
          <a:xfrm>
            <a:off x="5105400" y="838200"/>
            <a:ext cx="0" cy="1143000"/>
          </a:xfrm>
          <a:prstGeom prst="line">
            <a:avLst/>
          </a:prstGeom>
          <a:noFill/>
          <a:ln w="25400">
            <a:solidFill>
              <a:srgbClr val="FFFF00"/>
            </a:solidFill>
            <a:round/>
            <a:headEnd/>
            <a:tailEnd/>
          </a:ln>
        </p:spPr>
        <p:txBody>
          <a:bodyPr/>
          <a:lstStyle/>
          <a:p>
            <a:endParaRPr lang="it-IT"/>
          </a:p>
        </p:txBody>
      </p:sp>
      <p:sp>
        <p:nvSpPr>
          <p:cNvPr id="66572" name="Line 12"/>
          <p:cNvSpPr>
            <a:spLocks noChangeShapeType="1"/>
          </p:cNvSpPr>
          <p:nvPr/>
        </p:nvSpPr>
        <p:spPr bwMode="auto">
          <a:xfrm>
            <a:off x="6400800" y="838200"/>
            <a:ext cx="0" cy="1143000"/>
          </a:xfrm>
          <a:prstGeom prst="line">
            <a:avLst/>
          </a:prstGeom>
          <a:noFill/>
          <a:ln w="25400">
            <a:solidFill>
              <a:srgbClr val="FFFF00"/>
            </a:solidFill>
            <a:round/>
            <a:headEnd/>
            <a:tailEnd/>
          </a:ln>
        </p:spPr>
        <p:txBody>
          <a:bodyPr/>
          <a:lstStyle/>
          <a:p>
            <a:endParaRPr lang="it-IT"/>
          </a:p>
        </p:txBody>
      </p:sp>
      <p:sp>
        <p:nvSpPr>
          <p:cNvPr id="66573" name="Line 13"/>
          <p:cNvSpPr>
            <a:spLocks noChangeShapeType="1"/>
          </p:cNvSpPr>
          <p:nvPr/>
        </p:nvSpPr>
        <p:spPr bwMode="auto">
          <a:xfrm>
            <a:off x="2606675" y="4281488"/>
            <a:ext cx="1295400" cy="0"/>
          </a:xfrm>
          <a:prstGeom prst="line">
            <a:avLst/>
          </a:prstGeom>
          <a:noFill/>
          <a:ln w="25400">
            <a:solidFill>
              <a:srgbClr val="FFFF00"/>
            </a:solidFill>
            <a:round/>
            <a:headEnd/>
            <a:tailEnd/>
          </a:ln>
        </p:spPr>
        <p:txBody>
          <a:bodyPr/>
          <a:lstStyle/>
          <a:p>
            <a:endParaRPr lang="it-IT"/>
          </a:p>
        </p:txBody>
      </p:sp>
      <p:sp>
        <p:nvSpPr>
          <p:cNvPr id="66574" name="Line 14"/>
          <p:cNvSpPr>
            <a:spLocks noChangeShapeType="1"/>
          </p:cNvSpPr>
          <p:nvPr/>
        </p:nvSpPr>
        <p:spPr bwMode="auto">
          <a:xfrm>
            <a:off x="2606675" y="5424488"/>
            <a:ext cx="1295400" cy="0"/>
          </a:xfrm>
          <a:prstGeom prst="line">
            <a:avLst/>
          </a:prstGeom>
          <a:noFill/>
          <a:ln w="25400">
            <a:solidFill>
              <a:srgbClr val="FFFF00"/>
            </a:solidFill>
            <a:round/>
            <a:headEnd/>
            <a:tailEnd/>
          </a:ln>
        </p:spPr>
        <p:txBody>
          <a:bodyPr/>
          <a:lstStyle/>
          <a:p>
            <a:endParaRPr lang="it-IT"/>
          </a:p>
        </p:txBody>
      </p:sp>
      <p:sp>
        <p:nvSpPr>
          <p:cNvPr id="66575" name="Line 15"/>
          <p:cNvSpPr>
            <a:spLocks noChangeShapeType="1"/>
          </p:cNvSpPr>
          <p:nvPr/>
        </p:nvSpPr>
        <p:spPr bwMode="auto">
          <a:xfrm>
            <a:off x="2606675" y="4281488"/>
            <a:ext cx="0" cy="1143000"/>
          </a:xfrm>
          <a:prstGeom prst="line">
            <a:avLst/>
          </a:prstGeom>
          <a:noFill/>
          <a:ln w="25400">
            <a:solidFill>
              <a:srgbClr val="FFFF00"/>
            </a:solidFill>
            <a:round/>
            <a:headEnd/>
            <a:tailEnd/>
          </a:ln>
        </p:spPr>
        <p:txBody>
          <a:bodyPr/>
          <a:lstStyle/>
          <a:p>
            <a:endParaRPr lang="it-IT"/>
          </a:p>
        </p:txBody>
      </p:sp>
      <p:sp>
        <p:nvSpPr>
          <p:cNvPr id="66576" name="Line 16"/>
          <p:cNvSpPr>
            <a:spLocks noChangeShapeType="1"/>
          </p:cNvSpPr>
          <p:nvPr/>
        </p:nvSpPr>
        <p:spPr bwMode="auto">
          <a:xfrm>
            <a:off x="3902075" y="4281488"/>
            <a:ext cx="0" cy="533400"/>
          </a:xfrm>
          <a:prstGeom prst="line">
            <a:avLst/>
          </a:prstGeom>
          <a:noFill/>
          <a:ln w="25400">
            <a:solidFill>
              <a:srgbClr val="FFFF00"/>
            </a:solidFill>
            <a:round/>
            <a:headEnd/>
            <a:tailEnd/>
          </a:ln>
        </p:spPr>
        <p:txBody>
          <a:bodyPr/>
          <a:lstStyle/>
          <a:p>
            <a:endParaRPr lang="it-IT"/>
          </a:p>
        </p:txBody>
      </p:sp>
      <p:sp>
        <p:nvSpPr>
          <p:cNvPr id="66577" name="Line 17"/>
          <p:cNvSpPr>
            <a:spLocks noChangeShapeType="1"/>
          </p:cNvSpPr>
          <p:nvPr/>
        </p:nvSpPr>
        <p:spPr bwMode="auto">
          <a:xfrm flipV="1">
            <a:off x="3902075" y="5348288"/>
            <a:ext cx="0" cy="76200"/>
          </a:xfrm>
          <a:prstGeom prst="line">
            <a:avLst/>
          </a:prstGeom>
          <a:noFill/>
          <a:ln w="25400">
            <a:solidFill>
              <a:srgbClr val="FFFF00"/>
            </a:solidFill>
            <a:round/>
            <a:headEnd/>
            <a:tailEnd/>
          </a:ln>
        </p:spPr>
        <p:txBody>
          <a:bodyPr/>
          <a:lstStyle/>
          <a:p>
            <a:endParaRPr lang="it-IT"/>
          </a:p>
        </p:txBody>
      </p:sp>
      <p:sp>
        <p:nvSpPr>
          <p:cNvPr id="66578" name="Line 18"/>
          <p:cNvSpPr>
            <a:spLocks noChangeShapeType="1"/>
          </p:cNvSpPr>
          <p:nvPr/>
        </p:nvSpPr>
        <p:spPr bwMode="auto">
          <a:xfrm flipH="1">
            <a:off x="3597275" y="4814888"/>
            <a:ext cx="304800" cy="304800"/>
          </a:xfrm>
          <a:prstGeom prst="line">
            <a:avLst/>
          </a:prstGeom>
          <a:noFill/>
          <a:ln w="25400">
            <a:solidFill>
              <a:srgbClr val="FFFF00"/>
            </a:solidFill>
            <a:round/>
            <a:headEnd/>
            <a:tailEnd/>
          </a:ln>
        </p:spPr>
        <p:txBody>
          <a:bodyPr/>
          <a:lstStyle/>
          <a:p>
            <a:endParaRPr lang="it-IT"/>
          </a:p>
        </p:txBody>
      </p:sp>
      <p:sp>
        <p:nvSpPr>
          <p:cNvPr id="66579" name="Line 19"/>
          <p:cNvSpPr>
            <a:spLocks noChangeShapeType="1"/>
          </p:cNvSpPr>
          <p:nvPr/>
        </p:nvSpPr>
        <p:spPr bwMode="auto">
          <a:xfrm flipH="1" flipV="1">
            <a:off x="3597275" y="5119688"/>
            <a:ext cx="304800" cy="228600"/>
          </a:xfrm>
          <a:prstGeom prst="line">
            <a:avLst/>
          </a:prstGeom>
          <a:noFill/>
          <a:ln w="25400">
            <a:solidFill>
              <a:srgbClr val="FFFF00"/>
            </a:solidFill>
            <a:round/>
            <a:headEnd/>
            <a:tailEnd/>
          </a:ln>
        </p:spPr>
        <p:txBody>
          <a:bodyPr/>
          <a:lstStyle/>
          <a:p>
            <a:endParaRPr lang="it-IT"/>
          </a:p>
        </p:txBody>
      </p:sp>
      <p:sp>
        <p:nvSpPr>
          <p:cNvPr id="66580" name="Line 20"/>
          <p:cNvSpPr>
            <a:spLocks noChangeShapeType="1"/>
          </p:cNvSpPr>
          <p:nvPr/>
        </p:nvSpPr>
        <p:spPr bwMode="auto">
          <a:xfrm>
            <a:off x="5273675" y="4281488"/>
            <a:ext cx="1295400" cy="0"/>
          </a:xfrm>
          <a:prstGeom prst="line">
            <a:avLst/>
          </a:prstGeom>
          <a:noFill/>
          <a:ln w="25400">
            <a:solidFill>
              <a:srgbClr val="FFFF00"/>
            </a:solidFill>
            <a:round/>
            <a:headEnd/>
            <a:tailEnd/>
          </a:ln>
        </p:spPr>
        <p:txBody>
          <a:bodyPr/>
          <a:lstStyle/>
          <a:p>
            <a:endParaRPr lang="it-IT"/>
          </a:p>
        </p:txBody>
      </p:sp>
      <p:sp>
        <p:nvSpPr>
          <p:cNvPr id="66581" name="Line 21"/>
          <p:cNvSpPr>
            <a:spLocks noChangeShapeType="1"/>
          </p:cNvSpPr>
          <p:nvPr/>
        </p:nvSpPr>
        <p:spPr bwMode="auto">
          <a:xfrm>
            <a:off x="5273675" y="5424488"/>
            <a:ext cx="1295400" cy="0"/>
          </a:xfrm>
          <a:prstGeom prst="line">
            <a:avLst/>
          </a:prstGeom>
          <a:noFill/>
          <a:ln w="25400">
            <a:solidFill>
              <a:srgbClr val="FFFF00"/>
            </a:solidFill>
            <a:round/>
            <a:headEnd/>
            <a:tailEnd/>
          </a:ln>
        </p:spPr>
        <p:txBody>
          <a:bodyPr/>
          <a:lstStyle/>
          <a:p>
            <a:endParaRPr lang="it-IT"/>
          </a:p>
        </p:txBody>
      </p:sp>
      <p:sp>
        <p:nvSpPr>
          <p:cNvPr id="66582" name="Line 22"/>
          <p:cNvSpPr>
            <a:spLocks noChangeShapeType="1"/>
          </p:cNvSpPr>
          <p:nvPr/>
        </p:nvSpPr>
        <p:spPr bwMode="auto">
          <a:xfrm>
            <a:off x="5273675" y="4281488"/>
            <a:ext cx="0" cy="1143000"/>
          </a:xfrm>
          <a:prstGeom prst="line">
            <a:avLst/>
          </a:prstGeom>
          <a:noFill/>
          <a:ln w="25400">
            <a:solidFill>
              <a:srgbClr val="FFFF00"/>
            </a:solidFill>
            <a:round/>
            <a:headEnd/>
            <a:tailEnd/>
          </a:ln>
        </p:spPr>
        <p:txBody>
          <a:bodyPr/>
          <a:lstStyle/>
          <a:p>
            <a:endParaRPr lang="it-IT"/>
          </a:p>
        </p:txBody>
      </p:sp>
      <p:sp>
        <p:nvSpPr>
          <p:cNvPr id="66583" name="Line 23"/>
          <p:cNvSpPr>
            <a:spLocks noChangeShapeType="1"/>
          </p:cNvSpPr>
          <p:nvPr/>
        </p:nvSpPr>
        <p:spPr bwMode="auto">
          <a:xfrm>
            <a:off x="6569075" y="4281488"/>
            <a:ext cx="0" cy="1143000"/>
          </a:xfrm>
          <a:prstGeom prst="line">
            <a:avLst/>
          </a:prstGeom>
          <a:noFill/>
          <a:ln w="25400">
            <a:solidFill>
              <a:srgbClr val="FFFF00"/>
            </a:solidFill>
            <a:round/>
            <a:headEnd/>
            <a:tailEnd/>
          </a:ln>
        </p:spPr>
        <p:txBody>
          <a:bodyPr/>
          <a:lstStyle/>
          <a:p>
            <a:endParaRPr lang="it-IT"/>
          </a:p>
        </p:txBody>
      </p:sp>
      <p:sp>
        <p:nvSpPr>
          <p:cNvPr id="66584" name="Oval 24"/>
          <p:cNvSpPr>
            <a:spLocks noChangeArrowheads="1"/>
          </p:cNvSpPr>
          <p:nvPr/>
        </p:nvSpPr>
        <p:spPr bwMode="auto">
          <a:xfrm>
            <a:off x="4038600" y="1981200"/>
            <a:ext cx="762000" cy="762000"/>
          </a:xfrm>
          <a:prstGeom prst="ellipse">
            <a:avLst/>
          </a:prstGeom>
          <a:solidFill>
            <a:schemeClr val="hlink"/>
          </a:solidFill>
          <a:ln w="9525">
            <a:solidFill>
              <a:schemeClr val="hlink"/>
            </a:solidFill>
            <a:round/>
            <a:headEnd/>
            <a:tailEnd/>
          </a:ln>
        </p:spPr>
        <p:txBody>
          <a:bodyPr wrap="none" anchor="ctr"/>
          <a:lstStyle/>
          <a:p>
            <a:endParaRPr lang="it-IT"/>
          </a:p>
        </p:txBody>
      </p:sp>
      <p:sp>
        <p:nvSpPr>
          <p:cNvPr id="66585" name="Line 25"/>
          <p:cNvSpPr>
            <a:spLocks noChangeShapeType="1"/>
          </p:cNvSpPr>
          <p:nvPr/>
        </p:nvSpPr>
        <p:spPr bwMode="auto">
          <a:xfrm>
            <a:off x="3733800" y="1981200"/>
            <a:ext cx="228600" cy="533400"/>
          </a:xfrm>
          <a:prstGeom prst="line">
            <a:avLst/>
          </a:prstGeom>
          <a:noFill/>
          <a:ln w="25400">
            <a:solidFill>
              <a:srgbClr val="FFFF00"/>
            </a:solidFill>
            <a:round/>
            <a:headEnd/>
            <a:tailEnd/>
          </a:ln>
        </p:spPr>
        <p:txBody>
          <a:bodyPr/>
          <a:lstStyle/>
          <a:p>
            <a:endParaRPr lang="it-IT"/>
          </a:p>
        </p:txBody>
      </p:sp>
      <p:sp>
        <p:nvSpPr>
          <p:cNvPr id="66586" name="Line 26"/>
          <p:cNvSpPr>
            <a:spLocks noChangeShapeType="1"/>
          </p:cNvSpPr>
          <p:nvPr/>
        </p:nvSpPr>
        <p:spPr bwMode="auto">
          <a:xfrm flipH="1">
            <a:off x="4953000" y="1981200"/>
            <a:ext cx="152400" cy="533400"/>
          </a:xfrm>
          <a:prstGeom prst="line">
            <a:avLst/>
          </a:prstGeom>
          <a:noFill/>
          <a:ln w="25400">
            <a:solidFill>
              <a:srgbClr val="FFFF00"/>
            </a:solidFill>
            <a:round/>
            <a:headEnd/>
            <a:tailEnd/>
          </a:ln>
        </p:spPr>
        <p:txBody>
          <a:bodyPr/>
          <a:lstStyle/>
          <a:p>
            <a:endParaRPr lang="it-IT"/>
          </a:p>
        </p:txBody>
      </p:sp>
      <p:sp>
        <p:nvSpPr>
          <p:cNvPr id="66587" name="Oval 27"/>
          <p:cNvSpPr>
            <a:spLocks noChangeArrowheads="1"/>
          </p:cNvSpPr>
          <p:nvPr/>
        </p:nvSpPr>
        <p:spPr bwMode="auto">
          <a:xfrm>
            <a:off x="4435475" y="3824288"/>
            <a:ext cx="762000" cy="762000"/>
          </a:xfrm>
          <a:prstGeom prst="ellipse">
            <a:avLst/>
          </a:prstGeom>
          <a:solidFill>
            <a:schemeClr val="hlink"/>
          </a:solidFill>
          <a:ln w="9525">
            <a:solidFill>
              <a:schemeClr val="hlink"/>
            </a:solidFill>
            <a:round/>
            <a:headEnd/>
            <a:tailEnd/>
          </a:ln>
        </p:spPr>
        <p:txBody>
          <a:bodyPr wrap="none" anchor="ctr"/>
          <a:lstStyle/>
          <a:p>
            <a:endParaRPr lang="it-IT"/>
          </a:p>
        </p:txBody>
      </p:sp>
      <p:sp>
        <p:nvSpPr>
          <p:cNvPr id="66588" name="Oval 28"/>
          <p:cNvSpPr>
            <a:spLocks noChangeArrowheads="1"/>
          </p:cNvSpPr>
          <p:nvPr/>
        </p:nvSpPr>
        <p:spPr bwMode="auto">
          <a:xfrm>
            <a:off x="3825875" y="4738688"/>
            <a:ext cx="685800" cy="685800"/>
          </a:xfrm>
          <a:prstGeom prst="ellipse">
            <a:avLst/>
          </a:prstGeom>
          <a:solidFill>
            <a:srgbClr val="FF3300"/>
          </a:solidFill>
          <a:ln w="9525">
            <a:solidFill>
              <a:srgbClr val="FF3300"/>
            </a:solidFill>
            <a:round/>
            <a:headEnd/>
            <a:tailEnd/>
          </a:ln>
        </p:spPr>
        <p:txBody>
          <a:bodyPr wrap="none" anchor="ctr"/>
          <a:lstStyle/>
          <a:p>
            <a:endParaRPr lang="it-IT"/>
          </a:p>
        </p:txBody>
      </p:sp>
      <p:sp>
        <p:nvSpPr>
          <p:cNvPr id="66589" name="AutoShape 29"/>
          <p:cNvSpPr>
            <a:spLocks noChangeArrowheads="1"/>
          </p:cNvSpPr>
          <p:nvPr/>
        </p:nvSpPr>
        <p:spPr bwMode="auto">
          <a:xfrm>
            <a:off x="3673475" y="4891088"/>
            <a:ext cx="838200" cy="381000"/>
          </a:xfrm>
          <a:prstGeom prst="leftArrow">
            <a:avLst>
              <a:gd name="adj1" fmla="val 50000"/>
              <a:gd name="adj2" fmla="val 55000"/>
            </a:avLst>
          </a:prstGeom>
          <a:solidFill>
            <a:srgbClr val="FF3300"/>
          </a:solidFill>
          <a:ln w="9525">
            <a:solidFill>
              <a:srgbClr val="FF3300"/>
            </a:solidFill>
            <a:miter lim="800000"/>
            <a:headEnd/>
            <a:tailEnd/>
          </a:ln>
        </p:spPr>
        <p:txBody>
          <a:bodyPr wrap="none" anchor="ctr"/>
          <a:lstStyle/>
          <a:p>
            <a:endParaRPr lang="it-IT"/>
          </a:p>
        </p:txBody>
      </p:sp>
      <p:sp>
        <p:nvSpPr>
          <p:cNvPr id="66590" name="Line 30"/>
          <p:cNvSpPr>
            <a:spLocks noChangeShapeType="1"/>
          </p:cNvSpPr>
          <p:nvPr/>
        </p:nvSpPr>
        <p:spPr bwMode="auto">
          <a:xfrm>
            <a:off x="3902075" y="5424488"/>
            <a:ext cx="609600" cy="152400"/>
          </a:xfrm>
          <a:prstGeom prst="line">
            <a:avLst/>
          </a:prstGeom>
          <a:noFill/>
          <a:ln w="25400">
            <a:solidFill>
              <a:srgbClr val="FFFF00"/>
            </a:solidFill>
            <a:round/>
            <a:headEnd/>
            <a:tailEnd/>
          </a:ln>
        </p:spPr>
        <p:txBody>
          <a:bodyPr/>
          <a:lstStyle/>
          <a:p>
            <a:endParaRPr lang="it-IT"/>
          </a:p>
        </p:txBody>
      </p:sp>
      <p:sp>
        <p:nvSpPr>
          <p:cNvPr id="66591" name="Line 31"/>
          <p:cNvSpPr>
            <a:spLocks noChangeShapeType="1"/>
          </p:cNvSpPr>
          <p:nvPr/>
        </p:nvSpPr>
        <p:spPr bwMode="auto">
          <a:xfrm flipH="1">
            <a:off x="5121275" y="5424488"/>
            <a:ext cx="152400" cy="457200"/>
          </a:xfrm>
          <a:prstGeom prst="line">
            <a:avLst/>
          </a:prstGeom>
          <a:noFill/>
          <a:ln w="25400">
            <a:solidFill>
              <a:srgbClr val="FFFF00"/>
            </a:solidFill>
            <a:round/>
            <a:headEnd/>
            <a:tailEnd/>
          </a:ln>
        </p:spPr>
        <p:txBody>
          <a:bodyPr/>
          <a:lstStyle/>
          <a:p>
            <a:endParaRPr lang="it-IT"/>
          </a:p>
        </p:txBody>
      </p:sp>
      <p:sp>
        <p:nvSpPr>
          <p:cNvPr id="66592" name="Rectangle 32"/>
          <p:cNvSpPr>
            <a:spLocks noChangeArrowheads="1"/>
          </p:cNvSpPr>
          <p:nvPr/>
        </p:nvSpPr>
        <p:spPr bwMode="auto">
          <a:xfrm>
            <a:off x="1600200" y="609600"/>
            <a:ext cx="5791200" cy="2895600"/>
          </a:xfrm>
          <a:prstGeom prst="rect">
            <a:avLst/>
          </a:prstGeom>
          <a:noFill/>
          <a:ln w="9525">
            <a:solidFill>
              <a:srgbClr val="66FF33"/>
            </a:solidFill>
            <a:miter lim="800000"/>
            <a:headEnd/>
            <a:tailEnd/>
          </a:ln>
        </p:spPr>
        <p:txBody>
          <a:bodyPr wrap="none" anchor="ctr"/>
          <a:lstStyle/>
          <a:p>
            <a:endParaRPr lang="it-IT"/>
          </a:p>
        </p:txBody>
      </p:sp>
      <p:sp>
        <p:nvSpPr>
          <p:cNvPr id="66593" name="Rectangle 33"/>
          <p:cNvSpPr>
            <a:spLocks noChangeArrowheads="1"/>
          </p:cNvSpPr>
          <p:nvPr/>
        </p:nvSpPr>
        <p:spPr bwMode="auto">
          <a:xfrm>
            <a:off x="1600200" y="3733800"/>
            <a:ext cx="5791200" cy="2895600"/>
          </a:xfrm>
          <a:prstGeom prst="rect">
            <a:avLst/>
          </a:prstGeom>
          <a:noFill/>
          <a:ln w="9525">
            <a:solidFill>
              <a:srgbClr val="66FF33"/>
            </a:solidFill>
            <a:miter lim="800000"/>
            <a:headEnd/>
            <a:tailEnd/>
          </a:ln>
        </p:spPr>
        <p:txBody>
          <a:bodyPr wrap="none" anchor="ctr"/>
          <a:lstStyle/>
          <a:p>
            <a:endParaRPr lang="it-IT"/>
          </a:p>
        </p:txBody>
      </p:sp>
      <p:sp>
        <p:nvSpPr>
          <p:cNvPr id="66594" name="Text Box 34"/>
          <p:cNvSpPr txBox="1">
            <a:spLocks noChangeArrowheads="1"/>
          </p:cNvSpPr>
          <p:nvPr/>
        </p:nvSpPr>
        <p:spPr bwMode="auto">
          <a:xfrm>
            <a:off x="3962400" y="838200"/>
            <a:ext cx="930275" cy="915988"/>
          </a:xfrm>
          <a:prstGeom prst="rect">
            <a:avLst/>
          </a:prstGeom>
          <a:noFill/>
          <a:ln w="9525">
            <a:noFill/>
            <a:miter lim="800000"/>
            <a:headEnd/>
            <a:tailEnd/>
          </a:ln>
        </p:spPr>
        <p:txBody>
          <a:bodyPr>
            <a:spAutoFit/>
          </a:bodyPr>
          <a:lstStyle/>
          <a:p>
            <a:pPr algn="ctr"/>
            <a:r>
              <a:rPr lang="it-IT">
                <a:solidFill>
                  <a:schemeClr val="bg1"/>
                </a:solidFill>
                <a:latin typeface="Times New Roman" pitchFamily="18" charset="0"/>
              </a:rPr>
              <a:t>canale del</a:t>
            </a:r>
          </a:p>
          <a:p>
            <a:pPr algn="ctr"/>
            <a:r>
              <a:rPr lang="it-IT">
                <a:solidFill>
                  <a:schemeClr val="bg1"/>
                </a:solidFill>
                <a:latin typeface="Times New Roman" pitchFamily="18" charset="0"/>
              </a:rPr>
              <a:t>sodio</a:t>
            </a:r>
          </a:p>
        </p:txBody>
      </p:sp>
      <p:sp>
        <p:nvSpPr>
          <p:cNvPr id="66595" name="Text Box 35"/>
          <p:cNvSpPr txBox="1">
            <a:spLocks noChangeArrowheads="1"/>
          </p:cNvSpPr>
          <p:nvPr/>
        </p:nvSpPr>
        <p:spPr bwMode="auto">
          <a:xfrm>
            <a:off x="2209800" y="1905000"/>
            <a:ext cx="1447800" cy="641350"/>
          </a:xfrm>
          <a:prstGeom prst="rect">
            <a:avLst/>
          </a:prstGeom>
          <a:noFill/>
          <a:ln w="25400">
            <a:noFill/>
            <a:miter lim="800000"/>
            <a:headEnd/>
            <a:tailEnd/>
          </a:ln>
        </p:spPr>
        <p:txBody>
          <a:bodyPr>
            <a:spAutoFit/>
          </a:bodyPr>
          <a:lstStyle/>
          <a:p>
            <a:pPr>
              <a:spcBef>
                <a:spcPct val="50000"/>
              </a:spcBef>
            </a:pPr>
            <a:r>
              <a:rPr lang="it-IT">
                <a:solidFill>
                  <a:schemeClr val="bg1"/>
                </a:solidFill>
                <a:latin typeface="Times New Roman" pitchFamily="18" charset="0"/>
              </a:rPr>
              <a:t>        porta di inattivazione</a:t>
            </a:r>
          </a:p>
        </p:txBody>
      </p:sp>
      <p:sp>
        <p:nvSpPr>
          <p:cNvPr id="66596" name="Text Box 36"/>
          <p:cNvSpPr txBox="1">
            <a:spLocks noChangeArrowheads="1"/>
          </p:cNvSpPr>
          <p:nvPr/>
        </p:nvSpPr>
        <p:spPr bwMode="auto">
          <a:xfrm>
            <a:off x="5181600" y="1905000"/>
            <a:ext cx="1447800" cy="641350"/>
          </a:xfrm>
          <a:prstGeom prst="rect">
            <a:avLst/>
          </a:prstGeom>
          <a:noFill/>
          <a:ln w="9525">
            <a:noFill/>
            <a:miter lim="800000"/>
            <a:headEnd/>
            <a:tailEnd/>
          </a:ln>
        </p:spPr>
        <p:txBody>
          <a:bodyPr>
            <a:spAutoFit/>
          </a:bodyPr>
          <a:lstStyle/>
          <a:p>
            <a:pPr>
              <a:spcBef>
                <a:spcPct val="50000"/>
              </a:spcBef>
            </a:pPr>
            <a:r>
              <a:rPr lang="it-IT">
                <a:solidFill>
                  <a:schemeClr val="bg1"/>
                </a:solidFill>
                <a:latin typeface="Times New Roman" pitchFamily="18" charset="0"/>
              </a:rPr>
              <a:t>porta di attivazione</a:t>
            </a:r>
          </a:p>
        </p:txBody>
      </p:sp>
      <p:sp>
        <p:nvSpPr>
          <p:cNvPr id="66597" name="Line 37"/>
          <p:cNvSpPr>
            <a:spLocks noChangeShapeType="1"/>
          </p:cNvSpPr>
          <p:nvPr/>
        </p:nvSpPr>
        <p:spPr bwMode="auto">
          <a:xfrm>
            <a:off x="4419600" y="2819400"/>
            <a:ext cx="0" cy="228600"/>
          </a:xfrm>
          <a:prstGeom prst="line">
            <a:avLst/>
          </a:prstGeom>
          <a:noFill/>
          <a:ln w="9525">
            <a:solidFill>
              <a:srgbClr val="FFFF00"/>
            </a:solidFill>
            <a:round/>
            <a:headEnd/>
            <a:tailEnd type="triangle" w="med" len="med"/>
          </a:ln>
        </p:spPr>
        <p:txBody>
          <a:bodyPr/>
          <a:lstStyle/>
          <a:p>
            <a:endParaRPr lang="it-IT"/>
          </a:p>
        </p:txBody>
      </p:sp>
      <p:sp>
        <p:nvSpPr>
          <p:cNvPr id="66598" name="Text Box 38"/>
          <p:cNvSpPr txBox="1">
            <a:spLocks noChangeArrowheads="1"/>
          </p:cNvSpPr>
          <p:nvPr/>
        </p:nvSpPr>
        <p:spPr bwMode="auto">
          <a:xfrm>
            <a:off x="4556125" y="2728913"/>
            <a:ext cx="1730375" cy="336550"/>
          </a:xfrm>
          <a:prstGeom prst="rect">
            <a:avLst/>
          </a:prstGeom>
          <a:noFill/>
          <a:ln w="9525">
            <a:noFill/>
            <a:miter lim="800000"/>
            <a:headEnd/>
            <a:tailEnd/>
          </a:ln>
        </p:spPr>
        <p:txBody>
          <a:bodyPr wrap="none">
            <a:spAutoFit/>
          </a:bodyPr>
          <a:lstStyle/>
          <a:p>
            <a:r>
              <a:rPr lang="it-IT" sz="1600">
                <a:solidFill>
                  <a:schemeClr val="bg1"/>
                </a:solidFill>
                <a:latin typeface="Times New Roman" pitchFamily="18" charset="0"/>
              </a:rPr>
              <a:t>interno dell’assone</a:t>
            </a:r>
          </a:p>
        </p:txBody>
      </p:sp>
      <p:sp>
        <p:nvSpPr>
          <p:cNvPr id="66599" name="Line 39"/>
          <p:cNvSpPr>
            <a:spLocks noChangeShapeType="1"/>
          </p:cNvSpPr>
          <p:nvPr/>
        </p:nvSpPr>
        <p:spPr bwMode="auto">
          <a:xfrm>
            <a:off x="4816475" y="4662488"/>
            <a:ext cx="0" cy="304800"/>
          </a:xfrm>
          <a:prstGeom prst="line">
            <a:avLst/>
          </a:prstGeom>
          <a:noFill/>
          <a:ln w="9525">
            <a:solidFill>
              <a:srgbClr val="FFFF00"/>
            </a:solidFill>
            <a:round/>
            <a:headEnd/>
            <a:tailEnd type="triangle" w="med" len="med"/>
          </a:ln>
        </p:spPr>
        <p:txBody>
          <a:bodyPr/>
          <a:lstStyle/>
          <a:p>
            <a:endParaRPr lang="it-IT"/>
          </a:p>
        </p:txBody>
      </p:sp>
      <p:sp>
        <p:nvSpPr>
          <p:cNvPr id="66600" name="Text Box 40"/>
          <p:cNvSpPr txBox="1">
            <a:spLocks noChangeArrowheads="1"/>
          </p:cNvSpPr>
          <p:nvPr/>
        </p:nvSpPr>
        <p:spPr bwMode="auto">
          <a:xfrm>
            <a:off x="3276600" y="5562600"/>
            <a:ext cx="806450" cy="336550"/>
          </a:xfrm>
          <a:prstGeom prst="rect">
            <a:avLst/>
          </a:prstGeom>
          <a:noFill/>
          <a:ln w="9525">
            <a:noFill/>
            <a:miter lim="800000"/>
            <a:headEnd/>
            <a:tailEnd/>
          </a:ln>
        </p:spPr>
        <p:txBody>
          <a:bodyPr wrap="none">
            <a:spAutoFit/>
          </a:bodyPr>
          <a:lstStyle/>
          <a:p>
            <a:r>
              <a:rPr lang="it-IT" sz="1600">
                <a:solidFill>
                  <a:schemeClr val="bg1"/>
                </a:solidFill>
                <a:latin typeface="Times New Roman" pitchFamily="18" charset="0"/>
              </a:rPr>
              <a:t>cocaina</a:t>
            </a:r>
          </a:p>
        </p:txBody>
      </p:sp>
      <p:sp>
        <p:nvSpPr>
          <p:cNvPr id="66601" name="Text Box 41"/>
          <p:cNvSpPr txBox="1">
            <a:spLocks noChangeArrowheads="1"/>
          </p:cNvSpPr>
          <p:nvPr/>
        </p:nvSpPr>
        <p:spPr bwMode="auto">
          <a:xfrm>
            <a:off x="0" y="0"/>
            <a:ext cx="9144000" cy="457200"/>
          </a:xfrm>
          <a:prstGeom prst="rect">
            <a:avLst/>
          </a:prstGeom>
          <a:noFill/>
          <a:ln w="9525">
            <a:noFill/>
            <a:miter lim="800000"/>
            <a:headEnd/>
            <a:tailEnd/>
          </a:ln>
        </p:spPr>
        <p:txBody>
          <a:bodyPr>
            <a:spAutoFit/>
          </a:bodyPr>
          <a:lstStyle/>
          <a:p>
            <a:pPr algn="ctr"/>
            <a:r>
              <a:rPr lang="it-IT" sz="2400" b="1">
                <a:solidFill>
                  <a:schemeClr val="bg1"/>
                </a:solidFill>
                <a:latin typeface="Times New Roman" pitchFamily="18" charset="0"/>
              </a:rPr>
              <a:t>Azione anestetica locale della cocaina</a:t>
            </a:r>
          </a:p>
        </p:txBody>
      </p:sp>
      <p:sp>
        <p:nvSpPr>
          <p:cNvPr id="66602" name="Text Box 42"/>
          <p:cNvSpPr txBox="1">
            <a:spLocks noChangeArrowheads="1"/>
          </p:cNvSpPr>
          <p:nvPr/>
        </p:nvSpPr>
        <p:spPr bwMode="auto">
          <a:xfrm>
            <a:off x="1905000" y="3048000"/>
            <a:ext cx="5197475" cy="396875"/>
          </a:xfrm>
          <a:prstGeom prst="rect">
            <a:avLst/>
          </a:prstGeom>
          <a:noFill/>
          <a:ln w="9525">
            <a:noFill/>
            <a:miter lim="800000"/>
            <a:headEnd/>
            <a:tailEnd/>
          </a:ln>
        </p:spPr>
        <p:txBody>
          <a:bodyPr>
            <a:spAutoFit/>
          </a:bodyPr>
          <a:lstStyle/>
          <a:p>
            <a:pPr algn="ctr"/>
            <a:r>
              <a:rPr lang="it-IT" sz="2000">
                <a:solidFill>
                  <a:schemeClr val="bg1"/>
                </a:solidFill>
                <a:latin typeface="Times New Roman" pitchFamily="18" charset="0"/>
              </a:rPr>
              <a:t>Normale funzionamento del canale del sodio</a:t>
            </a:r>
          </a:p>
        </p:txBody>
      </p:sp>
      <p:sp>
        <p:nvSpPr>
          <p:cNvPr id="66603" name="Text Box 43"/>
          <p:cNvSpPr txBox="1">
            <a:spLocks noChangeArrowheads="1"/>
          </p:cNvSpPr>
          <p:nvPr/>
        </p:nvSpPr>
        <p:spPr bwMode="auto">
          <a:xfrm>
            <a:off x="1752600" y="6096000"/>
            <a:ext cx="5486400" cy="396875"/>
          </a:xfrm>
          <a:prstGeom prst="rect">
            <a:avLst/>
          </a:prstGeom>
          <a:noFill/>
          <a:ln w="9525">
            <a:noFill/>
            <a:miter lim="800000"/>
            <a:headEnd/>
            <a:tailEnd/>
          </a:ln>
        </p:spPr>
        <p:txBody>
          <a:bodyPr>
            <a:spAutoFit/>
          </a:bodyPr>
          <a:lstStyle/>
          <a:p>
            <a:pPr algn="ctr">
              <a:spcBef>
                <a:spcPct val="50000"/>
              </a:spcBef>
            </a:pPr>
            <a:r>
              <a:rPr lang="it-IT" sz="2000">
                <a:solidFill>
                  <a:schemeClr val="bg1"/>
                </a:solidFill>
                <a:latin typeface="Times New Roman" pitchFamily="18" charset="0"/>
              </a:rPr>
              <a:t>Canale del sodio bloccato dalla cocaina</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8611" name="AutoShape 3"/>
          <p:cNvSpPr>
            <a:spLocks noChangeArrowheads="1"/>
          </p:cNvSpPr>
          <p:nvPr/>
        </p:nvSpPr>
        <p:spPr bwMode="auto">
          <a:xfrm rot="-6457592">
            <a:off x="3563938" y="2636838"/>
            <a:ext cx="719137" cy="1728787"/>
          </a:xfrm>
          <a:prstGeom prst="curvedLeftArrow">
            <a:avLst>
              <a:gd name="adj1" fmla="val 48079"/>
              <a:gd name="adj2" fmla="val 96159"/>
              <a:gd name="adj3" fmla="val 33333"/>
            </a:avLst>
          </a:prstGeom>
          <a:solidFill>
            <a:srgbClr val="FF3300"/>
          </a:solidFill>
          <a:ln w="9525">
            <a:solidFill>
              <a:schemeClr val="tx1"/>
            </a:solidFill>
            <a:miter lim="800000"/>
            <a:headEnd/>
            <a:tailEnd/>
          </a:ln>
        </p:spPr>
        <p:txBody>
          <a:bodyPr wrap="none" anchor="ctr"/>
          <a:lstStyle/>
          <a:p>
            <a:endParaRPr lang="it-IT"/>
          </a:p>
        </p:txBody>
      </p:sp>
      <p:sp>
        <p:nvSpPr>
          <p:cNvPr id="68612" name="AutoShape 4"/>
          <p:cNvSpPr>
            <a:spLocks noChangeArrowheads="1"/>
          </p:cNvSpPr>
          <p:nvPr/>
        </p:nvSpPr>
        <p:spPr bwMode="auto">
          <a:xfrm rot="-3734212">
            <a:off x="8136731" y="-27781"/>
            <a:ext cx="503238" cy="1511300"/>
          </a:xfrm>
          <a:prstGeom prst="curvedLeftArrow">
            <a:avLst>
              <a:gd name="adj1" fmla="val 33341"/>
              <a:gd name="adj2" fmla="val 120126"/>
              <a:gd name="adj3" fmla="val 33333"/>
            </a:avLst>
          </a:prstGeom>
          <a:solidFill>
            <a:srgbClr val="FF3300"/>
          </a:solidFill>
          <a:ln w="9525">
            <a:solidFill>
              <a:schemeClr val="tx1"/>
            </a:solidFill>
            <a:miter lim="800000"/>
            <a:headEnd/>
            <a:tailEnd/>
          </a:ln>
        </p:spPr>
        <p:txBody>
          <a:bodyPr wrap="none" anchor="ctr"/>
          <a:lstStyle/>
          <a:p>
            <a:endParaRPr lang="it-IT"/>
          </a:p>
        </p:txBody>
      </p:sp>
      <p:sp>
        <p:nvSpPr>
          <p:cNvPr id="68613" name="AutoShape 5"/>
          <p:cNvSpPr>
            <a:spLocks noChangeArrowheads="1"/>
          </p:cNvSpPr>
          <p:nvPr/>
        </p:nvSpPr>
        <p:spPr bwMode="auto">
          <a:xfrm rot="-2849374">
            <a:off x="6264275" y="1619250"/>
            <a:ext cx="503238" cy="1728788"/>
          </a:xfrm>
          <a:prstGeom prst="curvedLeftArrow">
            <a:avLst>
              <a:gd name="adj1" fmla="val 68707"/>
              <a:gd name="adj2" fmla="val 137413"/>
              <a:gd name="adj3" fmla="val 33333"/>
            </a:avLst>
          </a:prstGeom>
          <a:solidFill>
            <a:srgbClr val="FF3300"/>
          </a:solidFill>
          <a:ln w="9525">
            <a:solidFill>
              <a:schemeClr val="tx1"/>
            </a:solidFill>
            <a:miter lim="800000"/>
            <a:headEnd/>
            <a:tailEnd/>
          </a:ln>
        </p:spPr>
        <p:txBody>
          <a:bodyPr wrap="none" anchor="ctr"/>
          <a:lstStyle/>
          <a:p>
            <a:endParaRPr lang="it-IT"/>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685800" y="1219200"/>
            <a:ext cx="7620000" cy="4838700"/>
          </a:xfrm>
          <a:prstGeom prst="rect">
            <a:avLst/>
          </a:prstGeom>
          <a:noFill/>
          <a:ln w="9525">
            <a:noFill/>
            <a:miter lim="800000"/>
            <a:headEnd/>
            <a:tailEnd/>
          </a:ln>
        </p:spPr>
        <p:txBody>
          <a:bodyPr>
            <a:spAutoFit/>
          </a:bodyPr>
          <a:lstStyle/>
          <a:p>
            <a:pPr algn="just">
              <a:spcBef>
                <a:spcPct val="50000"/>
              </a:spcBef>
              <a:buFontTx/>
              <a:buChar char="•"/>
            </a:pPr>
            <a:r>
              <a:rPr lang="it-IT" sz="2400">
                <a:solidFill>
                  <a:schemeClr val="bg1"/>
                </a:solidFill>
                <a:latin typeface="Times New Roman" pitchFamily="18" charset="0"/>
              </a:rPr>
              <a:t> La </a:t>
            </a:r>
            <a:r>
              <a:rPr lang="it-IT" sz="2400" u="sng">
                <a:solidFill>
                  <a:srgbClr val="FFFF00"/>
                </a:solidFill>
                <a:latin typeface="Times New Roman" pitchFamily="18" charset="0"/>
              </a:rPr>
              <a:t>cocaina da strada</a:t>
            </a:r>
            <a:r>
              <a:rPr lang="it-IT" sz="2400">
                <a:solidFill>
                  <a:schemeClr val="bg1"/>
                </a:solidFill>
                <a:latin typeface="Times New Roman" pitchFamily="18" charset="0"/>
              </a:rPr>
              <a:t> è sempre adulterata: mannitolo, lattosio, glucosio, inositolo, lidocaina, procaina, tetracaina, amfetamina, fenciclidina, eroina.</a:t>
            </a:r>
          </a:p>
          <a:p>
            <a:pPr algn="just">
              <a:spcBef>
                <a:spcPct val="50000"/>
              </a:spcBef>
              <a:buFontTx/>
              <a:buChar char="•"/>
            </a:pPr>
            <a:endParaRPr lang="it-IT" sz="2400">
              <a:solidFill>
                <a:schemeClr val="bg1"/>
              </a:solidFill>
              <a:latin typeface="Times New Roman" pitchFamily="18" charset="0"/>
            </a:endParaRPr>
          </a:p>
          <a:p>
            <a:pPr algn="just">
              <a:spcBef>
                <a:spcPct val="50000"/>
              </a:spcBef>
            </a:pPr>
            <a:endParaRPr lang="it-IT" sz="2400">
              <a:solidFill>
                <a:schemeClr val="bg1"/>
              </a:solidFill>
              <a:latin typeface="Times New Roman" pitchFamily="18" charset="0"/>
            </a:endParaRPr>
          </a:p>
          <a:p>
            <a:pPr algn="just">
              <a:spcBef>
                <a:spcPct val="50000"/>
              </a:spcBef>
              <a:buFontTx/>
              <a:buChar char="•"/>
            </a:pPr>
            <a:r>
              <a:rPr lang="it-IT" sz="2400">
                <a:solidFill>
                  <a:schemeClr val="bg1"/>
                </a:solidFill>
                <a:latin typeface="Times New Roman" pitchFamily="18" charset="0"/>
              </a:rPr>
              <a:t> L’uso endovenoso di cocaina è spesso associato alla contemporanea somministrazione di eroina ( </a:t>
            </a:r>
            <a:r>
              <a:rPr lang="it-IT" sz="2400" u="sng">
                <a:solidFill>
                  <a:schemeClr val="bg1"/>
                </a:solidFill>
                <a:latin typeface="Times New Roman" pitchFamily="18" charset="0"/>
              </a:rPr>
              <a:t>speed-ball</a:t>
            </a:r>
            <a:r>
              <a:rPr lang="it-IT" sz="2400">
                <a:solidFill>
                  <a:schemeClr val="bg1"/>
                </a:solidFill>
                <a:latin typeface="Times New Roman" pitchFamily="18" charset="0"/>
              </a:rPr>
              <a:t> ). La combinazione delle due sostanze ha un fortissimo potere tossicomanigeno e dà origine a fenomeni di dipendenza molto gravi. </a:t>
            </a:r>
          </a:p>
          <a:p>
            <a:pPr algn="just">
              <a:spcBef>
                <a:spcPct val="50000"/>
              </a:spcBef>
            </a:pPr>
            <a:endParaRPr lang="it-IT" sz="2400">
              <a:solidFill>
                <a:schemeClr val="bg1"/>
              </a:solidFill>
              <a:latin typeface="Times New Roman" pitchFamily="18" charset="0"/>
            </a:endParaRPr>
          </a:p>
        </p:txBody>
      </p:sp>
      <p:sp>
        <p:nvSpPr>
          <p:cNvPr id="69635" name="Text Box 3"/>
          <p:cNvSpPr txBox="1">
            <a:spLocks noChangeArrowheads="1"/>
          </p:cNvSpPr>
          <p:nvPr/>
        </p:nvSpPr>
        <p:spPr bwMode="auto">
          <a:xfrm>
            <a:off x="4670425" y="1516063"/>
            <a:ext cx="184150" cy="1004887"/>
          </a:xfrm>
          <a:prstGeom prst="rect">
            <a:avLst/>
          </a:prstGeom>
          <a:noFill/>
          <a:ln w="9525">
            <a:noFill/>
            <a:miter lim="800000"/>
            <a:headEnd/>
            <a:tailEnd/>
          </a:ln>
        </p:spPr>
        <p:txBody>
          <a:bodyPr>
            <a:spAutoFit/>
          </a:bodyPr>
          <a:lstStyle/>
          <a:p>
            <a:pPr algn="ctr">
              <a:spcBef>
                <a:spcPct val="50000"/>
              </a:spcBef>
            </a:pPr>
            <a:endParaRPr lang="it-IT" sz="2400">
              <a:latin typeface="Times New Roman" pitchFamily="18" charset="0"/>
            </a:endParaRPr>
          </a:p>
          <a:p>
            <a:pPr algn="ctr">
              <a:spcBef>
                <a:spcPct val="50000"/>
              </a:spcBef>
            </a:pPr>
            <a:endParaRPr lang="it-IT" sz="2400">
              <a:latin typeface="Times New Roman" pitchFamily="18" charset="0"/>
            </a:endParaRPr>
          </a:p>
        </p:txBody>
      </p:sp>
      <p:sp>
        <p:nvSpPr>
          <p:cNvPr id="69636" name="Text Box 4"/>
          <p:cNvSpPr txBox="1">
            <a:spLocks noChangeArrowheads="1"/>
          </p:cNvSpPr>
          <p:nvPr/>
        </p:nvSpPr>
        <p:spPr bwMode="auto">
          <a:xfrm>
            <a:off x="5546725" y="6137275"/>
            <a:ext cx="184150" cy="457200"/>
          </a:xfrm>
          <a:prstGeom prst="rect">
            <a:avLst/>
          </a:prstGeom>
          <a:noFill/>
          <a:ln w="9525">
            <a:noFill/>
            <a:miter lim="800000"/>
            <a:headEnd/>
            <a:tailEnd/>
          </a:ln>
        </p:spPr>
        <p:txBody>
          <a:bodyPr wrap="none">
            <a:spAutoFit/>
          </a:bodyPr>
          <a:lstStyle/>
          <a:p>
            <a:pPr algn="ctr"/>
            <a:endParaRPr lang="it-IT" sz="2400">
              <a:latin typeface="Times New Roman" pitchFamily="18" charset="0"/>
            </a:endParaRPr>
          </a:p>
        </p:txBody>
      </p:sp>
      <p:sp>
        <p:nvSpPr>
          <p:cNvPr id="69637" name="Text Box 5"/>
          <p:cNvSpPr txBox="1">
            <a:spLocks noChangeArrowheads="1"/>
          </p:cNvSpPr>
          <p:nvPr/>
        </p:nvSpPr>
        <p:spPr bwMode="auto">
          <a:xfrm>
            <a:off x="9661525" y="803275"/>
            <a:ext cx="184150" cy="457200"/>
          </a:xfrm>
          <a:prstGeom prst="rect">
            <a:avLst/>
          </a:prstGeom>
          <a:noFill/>
          <a:ln w="9525">
            <a:noFill/>
            <a:miter lim="800000"/>
            <a:headEnd/>
            <a:tailEnd/>
          </a:ln>
        </p:spPr>
        <p:txBody>
          <a:bodyPr wrap="none">
            <a:spAutoFit/>
          </a:bodyPr>
          <a:lstStyle/>
          <a:p>
            <a:pPr algn="ctr"/>
            <a:endParaRPr lang="it-IT" sz="2400">
              <a:latin typeface="Times New Roman"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838200" y="1066800"/>
            <a:ext cx="7696200" cy="5021263"/>
          </a:xfrm>
          <a:prstGeom prst="rect">
            <a:avLst/>
          </a:prstGeom>
          <a:noFill/>
          <a:ln w="9525">
            <a:noFill/>
            <a:miter lim="800000"/>
            <a:headEnd/>
            <a:tailEnd/>
          </a:ln>
        </p:spPr>
        <p:txBody>
          <a:bodyPr>
            <a:spAutoFit/>
          </a:bodyPr>
          <a:lstStyle/>
          <a:p>
            <a:pPr algn="just">
              <a:spcBef>
                <a:spcPct val="50000"/>
              </a:spcBef>
              <a:buFontTx/>
              <a:buChar char="•"/>
            </a:pPr>
            <a:r>
              <a:rPr lang="it-IT" sz="2400">
                <a:solidFill>
                  <a:schemeClr val="bg1"/>
                </a:solidFill>
                <a:latin typeface="Times New Roman" pitchFamily="18" charset="0"/>
              </a:rPr>
              <a:t> </a:t>
            </a:r>
            <a:r>
              <a:rPr lang="it-IT" sz="2400">
                <a:solidFill>
                  <a:srgbClr val="FFFF00"/>
                </a:solidFill>
                <a:latin typeface="Times New Roman" pitchFamily="18" charset="0"/>
              </a:rPr>
              <a:t>L’associazione più frequente è: cocaina e bevande alcoliche.</a:t>
            </a:r>
          </a:p>
          <a:p>
            <a:pPr algn="just">
              <a:spcBef>
                <a:spcPct val="50000"/>
              </a:spcBef>
            </a:pPr>
            <a:endParaRPr lang="it-IT" sz="2400" u="sng">
              <a:solidFill>
                <a:srgbClr val="FFFF00"/>
              </a:solidFill>
              <a:latin typeface="Times New Roman" pitchFamily="18" charset="0"/>
            </a:endParaRPr>
          </a:p>
          <a:p>
            <a:pPr algn="just">
              <a:spcBef>
                <a:spcPct val="50000"/>
              </a:spcBef>
              <a:buFontTx/>
              <a:buChar char="•"/>
            </a:pPr>
            <a:r>
              <a:rPr lang="it-IT" sz="2400">
                <a:solidFill>
                  <a:schemeClr val="bg1"/>
                </a:solidFill>
                <a:latin typeface="Times New Roman" pitchFamily="18" charset="0"/>
              </a:rPr>
              <a:t> La ragione è duplice: da un lato, le due sostanze controbilanciano i rispettivi effetti eccitatori e depressivi, dall’altro, in presenza di etanolo la cocaina è metabolizzata </a:t>
            </a:r>
            <a:r>
              <a:rPr lang="it-IT" sz="2400" u="sng">
                <a:solidFill>
                  <a:schemeClr val="bg1"/>
                </a:solidFill>
                <a:latin typeface="Times New Roman" pitchFamily="18" charset="0"/>
              </a:rPr>
              <a:t>in </a:t>
            </a:r>
            <a:r>
              <a:rPr lang="it-IT" sz="2400" u="sng">
                <a:solidFill>
                  <a:srgbClr val="FFFF00"/>
                </a:solidFill>
                <a:latin typeface="Times New Roman" pitchFamily="18" charset="0"/>
              </a:rPr>
              <a:t>cocaetilene</a:t>
            </a:r>
            <a:r>
              <a:rPr lang="it-IT" sz="2400">
                <a:solidFill>
                  <a:schemeClr val="bg1"/>
                </a:solidFill>
                <a:latin typeface="Times New Roman" pitchFamily="18" charset="0"/>
              </a:rPr>
              <a:t>, un composto ad azione simile a quella della cocaina, ma con una </a:t>
            </a:r>
            <a:r>
              <a:rPr lang="it-IT" sz="2400">
                <a:solidFill>
                  <a:srgbClr val="FFFF00"/>
                </a:solidFill>
                <a:latin typeface="Times New Roman" pitchFamily="18" charset="0"/>
              </a:rPr>
              <a:t>più lunga durata d’azione</a:t>
            </a:r>
            <a:r>
              <a:rPr lang="it-IT" sz="2400">
                <a:solidFill>
                  <a:schemeClr val="bg1"/>
                </a:solidFill>
                <a:latin typeface="Times New Roman" pitchFamily="18" charset="0"/>
              </a:rPr>
              <a:t>.</a:t>
            </a:r>
          </a:p>
          <a:p>
            <a:pPr algn="just">
              <a:spcBef>
                <a:spcPct val="50000"/>
              </a:spcBef>
            </a:pPr>
            <a:endParaRPr lang="it-IT" sz="2400">
              <a:solidFill>
                <a:schemeClr val="bg1"/>
              </a:solidFill>
              <a:latin typeface="Times New Roman" pitchFamily="18" charset="0"/>
            </a:endParaRPr>
          </a:p>
          <a:p>
            <a:pPr algn="just">
              <a:spcBef>
                <a:spcPct val="50000"/>
              </a:spcBef>
            </a:pPr>
            <a:r>
              <a:rPr lang="it-IT" sz="2400">
                <a:solidFill>
                  <a:schemeClr val="bg1"/>
                </a:solidFill>
                <a:latin typeface="Times New Roman" pitchFamily="18" charset="0"/>
              </a:rPr>
              <a:t> </a:t>
            </a:r>
          </a:p>
          <a:p>
            <a:pPr algn="just">
              <a:spcBef>
                <a:spcPct val="50000"/>
              </a:spcBef>
              <a:buFontTx/>
              <a:buChar char="•"/>
            </a:pPr>
            <a:endParaRPr lang="it-IT" sz="2400">
              <a:solidFill>
                <a:schemeClr val="bg1"/>
              </a:solidFill>
              <a:latin typeface="Times New Roman"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116013" y="476250"/>
            <a:ext cx="6696075" cy="579438"/>
          </a:xfrm>
          <a:prstGeom prst="rect">
            <a:avLst/>
          </a:prstGeom>
          <a:noFill/>
          <a:ln w="9525">
            <a:noFill/>
            <a:miter lim="800000"/>
            <a:headEnd/>
            <a:tailEnd/>
          </a:ln>
        </p:spPr>
        <p:txBody>
          <a:bodyPr>
            <a:spAutoFit/>
          </a:bodyPr>
          <a:lstStyle/>
          <a:p>
            <a:pPr algn="ctr"/>
            <a:r>
              <a:rPr lang="it-IT" sz="3200">
                <a:solidFill>
                  <a:srgbClr val="FFFF00"/>
                </a:solidFill>
                <a:latin typeface="Times New Roman" pitchFamily="18" charset="0"/>
              </a:rPr>
              <a:t>Tossicodipendenza da cocaina</a:t>
            </a:r>
          </a:p>
        </p:txBody>
      </p:sp>
      <p:sp>
        <p:nvSpPr>
          <p:cNvPr id="71683" name="Text Box 3"/>
          <p:cNvSpPr txBox="1">
            <a:spLocks noChangeArrowheads="1"/>
          </p:cNvSpPr>
          <p:nvPr/>
        </p:nvSpPr>
        <p:spPr bwMode="auto">
          <a:xfrm>
            <a:off x="1116013" y="1916113"/>
            <a:ext cx="7559675" cy="3657600"/>
          </a:xfrm>
          <a:prstGeom prst="rect">
            <a:avLst/>
          </a:prstGeom>
          <a:noFill/>
          <a:ln w="9525">
            <a:noFill/>
            <a:miter lim="800000"/>
            <a:headEnd/>
            <a:tailEnd/>
          </a:ln>
        </p:spPr>
        <p:txBody>
          <a:bodyPr>
            <a:spAutoFit/>
          </a:bodyPr>
          <a:lstStyle/>
          <a:p>
            <a:pPr marL="457200" indent="-457200">
              <a:lnSpc>
                <a:spcPct val="125000"/>
              </a:lnSpc>
            </a:pPr>
            <a:r>
              <a:rPr lang="it-IT" sz="2400">
                <a:solidFill>
                  <a:srgbClr val="FFFF00"/>
                </a:solidFill>
                <a:latin typeface="Times New Roman" pitchFamily="18" charset="0"/>
              </a:rPr>
              <a:t>1)</a:t>
            </a:r>
            <a:r>
              <a:rPr lang="it-IT" sz="2400">
                <a:solidFill>
                  <a:schemeClr val="bg1"/>
                </a:solidFill>
                <a:latin typeface="Times New Roman" pitchFamily="18" charset="0"/>
              </a:rPr>
              <a:t> Assenza di dipendenza fisica</a:t>
            </a:r>
          </a:p>
          <a:p>
            <a:pPr marL="457200" indent="-457200">
              <a:lnSpc>
                <a:spcPct val="125000"/>
              </a:lnSpc>
            </a:pPr>
            <a:endParaRPr lang="it-IT" sz="2400">
              <a:solidFill>
                <a:schemeClr val="bg1"/>
              </a:solidFill>
              <a:latin typeface="Times New Roman" pitchFamily="18" charset="0"/>
            </a:endParaRPr>
          </a:p>
          <a:p>
            <a:pPr marL="457200" indent="-457200">
              <a:lnSpc>
                <a:spcPct val="125000"/>
              </a:lnSpc>
            </a:pPr>
            <a:r>
              <a:rPr lang="it-IT" sz="2400">
                <a:solidFill>
                  <a:srgbClr val="FFFF00"/>
                </a:solidFill>
                <a:latin typeface="Times New Roman" pitchFamily="18" charset="0"/>
              </a:rPr>
              <a:t>2)</a:t>
            </a:r>
            <a:r>
              <a:rPr lang="it-IT" sz="2400">
                <a:solidFill>
                  <a:schemeClr val="bg1"/>
                </a:solidFill>
                <a:latin typeface="Times New Roman" pitchFamily="18" charset="0"/>
              </a:rPr>
              <a:t> Tolleranza : inversa o sensibilizzazione comportamentale</a:t>
            </a:r>
          </a:p>
          <a:p>
            <a:pPr marL="457200" indent="-457200">
              <a:lnSpc>
                <a:spcPct val="125000"/>
              </a:lnSpc>
            </a:pPr>
            <a:endParaRPr lang="it-IT" sz="2400">
              <a:solidFill>
                <a:schemeClr val="bg1"/>
              </a:solidFill>
              <a:latin typeface="Times New Roman" pitchFamily="18" charset="0"/>
            </a:endParaRPr>
          </a:p>
          <a:p>
            <a:pPr marL="457200" indent="-457200">
              <a:lnSpc>
                <a:spcPct val="125000"/>
              </a:lnSpc>
            </a:pPr>
            <a:r>
              <a:rPr lang="it-IT" sz="2400">
                <a:solidFill>
                  <a:srgbClr val="FFFF00"/>
                </a:solidFill>
                <a:latin typeface="Times New Roman" pitchFamily="18" charset="0"/>
              </a:rPr>
              <a:t>3)</a:t>
            </a:r>
            <a:r>
              <a:rPr lang="it-IT" sz="2400">
                <a:solidFill>
                  <a:schemeClr val="bg1"/>
                </a:solidFill>
                <a:latin typeface="Times New Roman" pitchFamily="18" charset="0"/>
              </a:rPr>
              <a:t> Dipendenza psichica</a:t>
            </a:r>
          </a:p>
          <a:p>
            <a:pPr marL="457200" indent="-457200">
              <a:lnSpc>
                <a:spcPct val="125000"/>
              </a:lnSpc>
            </a:pPr>
            <a:endParaRPr lang="it-IT" sz="2400">
              <a:solidFill>
                <a:schemeClr val="bg1"/>
              </a:solidFill>
              <a:latin typeface="Times New Roman" pitchFamily="18" charset="0"/>
            </a:endParaRPr>
          </a:p>
          <a:p>
            <a:pPr marL="457200" indent="-457200">
              <a:lnSpc>
                <a:spcPct val="125000"/>
              </a:lnSpc>
            </a:pPr>
            <a:r>
              <a:rPr lang="it-IT" sz="2400">
                <a:solidFill>
                  <a:srgbClr val="FFFF00"/>
                </a:solidFill>
                <a:latin typeface="Times New Roman" pitchFamily="18" charset="0"/>
              </a:rPr>
              <a:t>4)</a:t>
            </a:r>
            <a:r>
              <a:rPr lang="it-IT" sz="2400">
                <a:solidFill>
                  <a:schemeClr val="bg1"/>
                </a:solidFill>
                <a:latin typeface="Times New Roman" pitchFamily="18" charset="0"/>
              </a:rPr>
              <a:t> Psicosi</a:t>
            </a:r>
          </a:p>
          <a:p>
            <a:pPr marL="457200" indent="-457200"/>
            <a:endParaRPr lang="it-IT" sz="2400">
              <a:solidFill>
                <a:schemeClr val="bg1"/>
              </a:solidFill>
              <a:latin typeface="Times New Roman" pitchFamily="18"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152400" y="476250"/>
            <a:ext cx="8991600" cy="5394325"/>
          </a:xfrm>
          <a:prstGeom prst="rect">
            <a:avLst/>
          </a:prstGeom>
          <a:noFill/>
          <a:ln w="9525">
            <a:noFill/>
            <a:miter lim="800000"/>
            <a:headEnd/>
            <a:tailEnd/>
          </a:ln>
        </p:spPr>
        <p:txBody>
          <a:bodyPr>
            <a:spAutoFit/>
          </a:bodyPr>
          <a:lstStyle/>
          <a:p>
            <a:r>
              <a:rPr lang="it-IT" sz="2400">
                <a:solidFill>
                  <a:srgbClr val="FFFF00"/>
                </a:solidFill>
                <a:latin typeface="Times New Roman" pitchFamily="18" charset="0"/>
              </a:rPr>
              <a:t>2) Tolleranza</a:t>
            </a:r>
          </a:p>
          <a:p>
            <a:endParaRPr lang="it-IT" sz="2000">
              <a:solidFill>
                <a:srgbClr val="FFFF00"/>
              </a:solidFill>
              <a:latin typeface="Times New Roman" pitchFamily="18" charset="0"/>
            </a:endParaRPr>
          </a:p>
          <a:p>
            <a:r>
              <a:rPr lang="it-IT" sz="2000">
                <a:solidFill>
                  <a:schemeClr val="bg1"/>
                </a:solidFill>
                <a:latin typeface="Times New Roman" pitchFamily="18" charset="0"/>
              </a:rPr>
              <a:t>L’uso cronico della cocaina produce il fenomeno che viene definito </a:t>
            </a:r>
            <a:r>
              <a:rPr lang="it-IT" sz="2000">
                <a:solidFill>
                  <a:srgbClr val="FFFF00"/>
                </a:solidFill>
                <a:latin typeface="Times New Roman" pitchFamily="18" charset="0"/>
              </a:rPr>
              <a:t>tolleranza inversa</a:t>
            </a:r>
            <a:r>
              <a:rPr lang="it-IT" sz="2000">
                <a:solidFill>
                  <a:schemeClr val="bg1"/>
                </a:solidFill>
                <a:latin typeface="Times New Roman" pitchFamily="18" charset="0"/>
              </a:rPr>
              <a:t>. Si tratta di un fenomeno per cui l’organismo diventa sempre più sensibile a certi effetti della cocaina e precisamente agli </a:t>
            </a:r>
            <a:r>
              <a:rPr lang="it-IT" sz="2000">
                <a:solidFill>
                  <a:srgbClr val="FFFF00"/>
                </a:solidFill>
                <a:latin typeface="Times New Roman" pitchFamily="18" charset="0"/>
              </a:rPr>
              <a:t>effetti psicotomimetici</a:t>
            </a:r>
            <a:r>
              <a:rPr lang="it-IT" sz="2000">
                <a:solidFill>
                  <a:schemeClr val="bg1"/>
                </a:solidFill>
                <a:latin typeface="Times New Roman" pitchFamily="18" charset="0"/>
              </a:rPr>
              <a:t>. </a:t>
            </a:r>
          </a:p>
          <a:p>
            <a:endParaRPr lang="it-IT" sz="2000">
              <a:solidFill>
                <a:schemeClr val="bg1"/>
              </a:solidFill>
              <a:latin typeface="Times New Roman" pitchFamily="18" charset="0"/>
            </a:endParaRPr>
          </a:p>
          <a:p>
            <a:r>
              <a:rPr lang="it-IT" sz="2000">
                <a:solidFill>
                  <a:schemeClr val="bg1"/>
                </a:solidFill>
                <a:latin typeface="Times New Roman" pitchFamily="18" charset="0"/>
              </a:rPr>
              <a:t>L’impiego cronico di cocaina sviluppa </a:t>
            </a:r>
            <a:r>
              <a:rPr lang="it-IT" sz="2000">
                <a:solidFill>
                  <a:srgbClr val="FFFF00"/>
                </a:solidFill>
                <a:latin typeface="Times New Roman" pitchFamily="18" charset="0"/>
              </a:rPr>
              <a:t>tolleranza negli animali da laboratorio (autosomministrazione)</a:t>
            </a:r>
          </a:p>
          <a:p>
            <a:endParaRPr lang="it-IT" sz="2000">
              <a:solidFill>
                <a:schemeClr val="bg1"/>
              </a:solidFill>
              <a:latin typeface="Times New Roman" pitchFamily="18" charset="0"/>
            </a:endParaRPr>
          </a:p>
          <a:p>
            <a:r>
              <a:rPr lang="it-IT" sz="2000">
                <a:solidFill>
                  <a:schemeClr val="bg1"/>
                </a:solidFill>
                <a:latin typeface="Times New Roman" pitchFamily="18" charset="0"/>
              </a:rPr>
              <a:t>Tradotto in termini biochimici di trasmissione dopaminergica, si potrebbe dire che la cocaina diventa sempre più potente nell’attivare la trasmissione dopaminergica.</a:t>
            </a:r>
          </a:p>
          <a:p>
            <a:r>
              <a:rPr lang="it-IT" sz="2000">
                <a:solidFill>
                  <a:schemeClr val="bg1"/>
                </a:solidFill>
                <a:latin typeface="Times New Roman" pitchFamily="18" charset="0"/>
              </a:rPr>
              <a:t>Questa aumentata sensibilità alla cocaina dopo trattamento cronico, potrebbe essere spiegata con la </a:t>
            </a:r>
            <a:r>
              <a:rPr lang="it-IT" sz="2000">
                <a:solidFill>
                  <a:srgbClr val="FFFF00"/>
                </a:solidFill>
                <a:latin typeface="Times New Roman" pitchFamily="18" charset="0"/>
              </a:rPr>
              <a:t>supersensibilità</a:t>
            </a:r>
            <a:r>
              <a:rPr lang="it-IT" sz="2000">
                <a:solidFill>
                  <a:schemeClr val="bg1"/>
                </a:solidFill>
                <a:latin typeface="Times New Roman" pitchFamily="18" charset="0"/>
              </a:rPr>
              <a:t> dei recettori alla DA.</a:t>
            </a:r>
          </a:p>
          <a:p>
            <a:endParaRPr lang="it-IT" sz="2000">
              <a:solidFill>
                <a:schemeClr val="bg1"/>
              </a:solidFill>
              <a:latin typeface="Times New Roman" pitchFamily="18" charset="0"/>
            </a:endParaRPr>
          </a:p>
          <a:p>
            <a:r>
              <a:rPr lang="it-IT" sz="2000">
                <a:solidFill>
                  <a:schemeClr val="bg1"/>
                </a:solidFill>
                <a:latin typeface="Times New Roman" pitchFamily="18" charset="0"/>
              </a:rPr>
              <a:t>Si ha un “up regulation” dei recettori DA come risposta compensatoria che può essere responsabile dell’instaurarsi della “psicosi”.</a:t>
            </a:r>
          </a:p>
          <a:p>
            <a:endParaRPr lang="it-IT" sz="2400">
              <a:latin typeface="Times New Roman"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250825" y="620713"/>
            <a:ext cx="8702675" cy="5943600"/>
          </a:xfrm>
          <a:prstGeom prst="rect">
            <a:avLst/>
          </a:prstGeom>
          <a:noFill/>
          <a:ln w="9525">
            <a:noFill/>
            <a:miter lim="800000"/>
            <a:headEnd/>
            <a:tailEnd/>
          </a:ln>
        </p:spPr>
        <p:txBody>
          <a:bodyPr>
            <a:spAutoFit/>
          </a:bodyPr>
          <a:lstStyle/>
          <a:p>
            <a:pPr marL="457200" indent="-457200"/>
            <a:r>
              <a:rPr lang="it-IT" sz="2400">
                <a:solidFill>
                  <a:srgbClr val="FFFF00"/>
                </a:solidFill>
                <a:latin typeface="Times New Roman" pitchFamily="18" charset="0"/>
              </a:rPr>
              <a:t>3)</a:t>
            </a:r>
            <a:r>
              <a:rPr lang="it-IT" sz="2400">
                <a:solidFill>
                  <a:schemeClr val="bg1"/>
                </a:solidFill>
                <a:latin typeface="Times New Roman" pitchFamily="18" charset="0"/>
              </a:rPr>
              <a:t> </a:t>
            </a:r>
            <a:r>
              <a:rPr lang="it-IT" sz="2400">
                <a:solidFill>
                  <a:srgbClr val="FFFF00"/>
                </a:solidFill>
                <a:latin typeface="Times New Roman" pitchFamily="18" charset="0"/>
              </a:rPr>
              <a:t>Dipendenza psichica</a:t>
            </a:r>
          </a:p>
          <a:p>
            <a:pPr marL="457200" indent="-457200"/>
            <a:endParaRPr lang="it-IT" sz="2000">
              <a:solidFill>
                <a:schemeClr val="bg1"/>
              </a:solidFill>
              <a:latin typeface="Times New Roman" pitchFamily="18" charset="0"/>
            </a:endParaRPr>
          </a:p>
          <a:p>
            <a:pPr marL="457200" indent="-457200"/>
            <a:r>
              <a:rPr lang="it-IT" sz="2000">
                <a:solidFill>
                  <a:schemeClr val="bg1"/>
                </a:solidFill>
                <a:latin typeface="Times New Roman" pitchFamily="18" charset="0"/>
              </a:rPr>
              <a:t> si manifesta con la </a:t>
            </a:r>
            <a:r>
              <a:rPr lang="it-IT" sz="2000" u="sng">
                <a:solidFill>
                  <a:schemeClr val="bg1"/>
                </a:solidFill>
                <a:latin typeface="Times New Roman" pitchFamily="18" charset="0"/>
              </a:rPr>
              <a:t>sindrome d’astinenza psichica:</a:t>
            </a:r>
            <a:r>
              <a:rPr lang="it-IT" sz="2000">
                <a:solidFill>
                  <a:schemeClr val="bg1"/>
                </a:solidFill>
                <a:latin typeface="Times New Roman" pitchFamily="18" charset="0"/>
              </a:rPr>
              <a:t>  può comparire sia dopo un periodo prolungato di uso a dosaggi elevati che dopo qualche giorno di uso compulsivo.</a:t>
            </a:r>
          </a:p>
          <a:p>
            <a:pPr marL="457200" indent="-457200"/>
            <a:r>
              <a:rPr lang="it-IT" sz="2000">
                <a:solidFill>
                  <a:schemeClr val="bg1"/>
                </a:solidFill>
                <a:latin typeface="Times New Roman" pitchFamily="18" charset="0"/>
              </a:rPr>
              <a:t>. Dopo uso cronico la riduzione della concentrazione cerebrale di DA spinge il soggetto ad un forte desiderio di assumere cocaina.</a:t>
            </a:r>
          </a:p>
          <a:p>
            <a:pPr marL="457200" indent="-457200"/>
            <a:endParaRPr lang="it-IT" sz="2000">
              <a:solidFill>
                <a:schemeClr val="bg1"/>
              </a:solidFill>
              <a:latin typeface="Times New Roman" pitchFamily="18" charset="0"/>
            </a:endParaRPr>
          </a:p>
          <a:p>
            <a:pPr marL="457200" indent="-457200"/>
            <a:r>
              <a:rPr lang="it-IT" sz="2000">
                <a:solidFill>
                  <a:schemeClr val="bg1"/>
                </a:solidFill>
                <a:latin typeface="Times New Roman" pitchFamily="18" charset="0"/>
              </a:rPr>
              <a:t>Il potere tossicomanigeno della cocaina è tale che durante una “binge” un individuo</a:t>
            </a:r>
          </a:p>
          <a:p>
            <a:pPr marL="457200" indent="-457200"/>
            <a:r>
              <a:rPr lang="it-IT" sz="2000">
                <a:solidFill>
                  <a:schemeClr val="bg1"/>
                </a:solidFill>
                <a:latin typeface="Times New Roman" pitchFamily="18" charset="0"/>
              </a:rPr>
              <a:t>può assumere fino a 30 gr. nelle 24 ore !</a:t>
            </a:r>
          </a:p>
          <a:p>
            <a:pPr marL="457200" indent="-457200"/>
            <a:endParaRPr lang="it-IT" sz="2000">
              <a:solidFill>
                <a:schemeClr val="bg1"/>
              </a:solidFill>
              <a:latin typeface="Times New Roman" pitchFamily="18" charset="0"/>
            </a:endParaRPr>
          </a:p>
          <a:p>
            <a:pPr marL="457200" indent="-457200"/>
            <a:r>
              <a:rPr lang="it-IT" sz="2000">
                <a:solidFill>
                  <a:schemeClr val="bg1"/>
                </a:solidFill>
                <a:latin typeface="Times New Roman" pitchFamily="18" charset="0"/>
              </a:rPr>
              <a:t>Il quadro clinico della “</a:t>
            </a:r>
            <a:r>
              <a:rPr lang="it-IT" sz="2000">
                <a:solidFill>
                  <a:srgbClr val="FFFF00"/>
                </a:solidFill>
                <a:latin typeface="Times New Roman" pitchFamily="18" charset="0"/>
              </a:rPr>
              <a:t>sindrome d’astinenza</a:t>
            </a:r>
            <a:r>
              <a:rPr lang="it-IT" sz="2000">
                <a:solidFill>
                  <a:schemeClr val="bg1"/>
                </a:solidFill>
                <a:latin typeface="Times New Roman" pitchFamily="18" charset="0"/>
              </a:rPr>
              <a:t>” viene distinto in 3 fasi:</a:t>
            </a:r>
          </a:p>
          <a:p>
            <a:pPr marL="457200" indent="-457200"/>
            <a:endParaRPr lang="it-IT" sz="2000">
              <a:solidFill>
                <a:schemeClr val="bg1"/>
              </a:solidFill>
              <a:latin typeface="Times New Roman" pitchFamily="18" charset="0"/>
            </a:endParaRPr>
          </a:p>
          <a:p>
            <a:pPr marL="457200" indent="-457200"/>
            <a:r>
              <a:rPr lang="it-IT" sz="2000">
                <a:solidFill>
                  <a:schemeClr val="bg1"/>
                </a:solidFill>
                <a:latin typeface="Times New Roman" pitchFamily="18" charset="0"/>
              </a:rPr>
              <a:t>		</a:t>
            </a:r>
            <a:r>
              <a:rPr lang="it-IT" sz="2000">
                <a:solidFill>
                  <a:srgbClr val="FFFF00"/>
                </a:solidFill>
                <a:latin typeface="Times New Roman" pitchFamily="18" charset="0"/>
              </a:rPr>
              <a:t>a)</a:t>
            </a:r>
            <a:r>
              <a:rPr lang="it-IT" sz="2000">
                <a:solidFill>
                  <a:schemeClr val="bg1"/>
                </a:solidFill>
                <a:latin typeface="Times New Roman" pitchFamily="18" charset="0"/>
              </a:rPr>
              <a:t> Prima fase: </a:t>
            </a:r>
            <a:r>
              <a:rPr lang="it-IT" sz="2000">
                <a:solidFill>
                  <a:srgbClr val="FFFF00"/>
                </a:solidFill>
                <a:latin typeface="Times New Roman" pitchFamily="18" charset="0"/>
              </a:rPr>
              <a:t>crash</a:t>
            </a:r>
            <a:r>
              <a:rPr lang="it-IT" sz="2000">
                <a:solidFill>
                  <a:schemeClr val="bg1"/>
                </a:solidFill>
                <a:latin typeface="Times New Roman" pitchFamily="18" charset="0"/>
              </a:rPr>
              <a:t> (crollo)</a:t>
            </a:r>
          </a:p>
          <a:p>
            <a:pPr marL="457200" indent="-457200"/>
            <a:endParaRPr lang="it-IT" sz="2000">
              <a:solidFill>
                <a:schemeClr val="bg1"/>
              </a:solidFill>
              <a:latin typeface="Times New Roman" pitchFamily="18" charset="0"/>
            </a:endParaRPr>
          </a:p>
          <a:p>
            <a:pPr marL="457200" indent="-457200"/>
            <a:r>
              <a:rPr lang="it-IT" sz="2000">
                <a:solidFill>
                  <a:schemeClr val="bg1"/>
                </a:solidFill>
                <a:latin typeface="Times New Roman" pitchFamily="18" charset="0"/>
              </a:rPr>
              <a:t>		</a:t>
            </a:r>
            <a:r>
              <a:rPr lang="it-IT" sz="2000">
                <a:solidFill>
                  <a:srgbClr val="FFFF00"/>
                </a:solidFill>
                <a:latin typeface="Times New Roman" pitchFamily="18" charset="0"/>
              </a:rPr>
              <a:t>b)</a:t>
            </a:r>
            <a:r>
              <a:rPr lang="it-IT" sz="2000">
                <a:solidFill>
                  <a:schemeClr val="bg1"/>
                </a:solidFill>
                <a:latin typeface="Times New Roman" pitchFamily="18" charset="0"/>
              </a:rPr>
              <a:t> Seconda fase: </a:t>
            </a:r>
            <a:r>
              <a:rPr lang="it-IT" sz="2000">
                <a:solidFill>
                  <a:srgbClr val="FFFF00"/>
                </a:solidFill>
                <a:latin typeface="Times New Roman" pitchFamily="18" charset="0"/>
              </a:rPr>
              <a:t>withdrawal</a:t>
            </a:r>
            <a:r>
              <a:rPr lang="it-IT" sz="2000">
                <a:solidFill>
                  <a:schemeClr val="bg1"/>
                </a:solidFill>
                <a:latin typeface="Times New Roman" pitchFamily="18" charset="0"/>
              </a:rPr>
              <a:t> (ritiro)</a:t>
            </a:r>
          </a:p>
          <a:p>
            <a:pPr marL="457200" indent="-457200"/>
            <a:endParaRPr lang="it-IT" sz="2000">
              <a:solidFill>
                <a:schemeClr val="bg1"/>
              </a:solidFill>
              <a:latin typeface="Times New Roman" pitchFamily="18" charset="0"/>
            </a:endParaRPr>
          </a:p>
          <a:p>
            <a:pPr marL="457200" indent="-457200"/>
            <a:r>
              <a:rPr lang="it-IT" sz="2000">
                <a:solidFill>
                  <a:schemeClr val="bg1"/>
                </a:solidFill>
                <a:latin typeface="Times New Roman" pitchFamily="18" charset="0"/>
              </a:rPr>
              <a:t>		</a:t>
            </a:r>
            <a:r>
              <a:rPr lang="it-IT" sz="2000">
                <a:solidFill>
                  <a:srgbClr val="FFFF00"/>
                </a:solidFill>
                <a:latin typeface="Times New Roman" pitchFamily="18" charset="0"/>
              </a:rPr>
              <a:t>c)</a:t>
            </a:r>
            <a:r>
              <a:rPr lang="it-IT" sz="2000">
                <a:solidFill>
                  <a:schemeClr val="bg1"/>
                </a:solidFill>
                <a:latin typeface="Times New Roman" pitchFamily="18" charset="0"/>
              </a:rPr>
              <a:t> Terza fase: </a:t>
            </a:r>
            <a:r>
              <a:rPr lang="it-IT" sz="2000">
                <a:solidFill>
                  <a:srgbClr val="FFFF00"/>
                </a:solidFill>
                <a:latin typeface="Times New Roman" pitchFamily="18" charset="0"/>
              </a:rPr>
              <a:t>extinction</a:t>
            </a:r>
            <a:r>
              <a:rPr lang="it-IT" sz="2000">
                <a:solidFill>
                  <a:schemeClr val="bg1"/>
                </a:solidFill>
                <a:latin typeface="Times New Roman" pitchFamily="18" charset="0"/>
              </a:rPr>
              <a:t> (estinzione)</a:t>
            </a:r>
          </a:p>
          <a:p>
            <a:pPr marL="457200" indent="-457200"/>
            <a:endParaRPr lang="it-IT" sz="2000">
              <a:solidFill>
                <a:schemeClr val="bg1"/>
              </a:solidFill>
              <a:latin typeface="Times New Roman" pitchFamily="18"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381000" y="1371600"/>
            <a:ext cx="8534400" cy="4295775"/>
          </a:xfrm>
          <a:prstGeom prst="rect">
            <a:avLst/>
          </a:prstGeom>
          <a:noFill/>
          <a:ln w="9525">
            <a:noFill/>
            <a:miter lim="800000"/>
            <a:headEnd/>
            <a:tailEnd/>
          </a:ln>
        </p:spPr>
        <p:txBody>
          <a:bodyPr>
            <a:spAutoFit/>
          </a:bodyPr>
          <a:lstStyle/>
          <a:p>
            <a:r>
              <a:rPr lang="it-IT" sz="2400">
                <a:solidFill>
                  <a:srgbClr val="FFFF00"/>
                </a:solidFill>
                <a:latin typeface="Times New Roman" pitchFamily="18" charset="0"/>
              </a:rPr>
              <a:t>4) Psicosi</a:t>
            </a:r>
          </a:p>
          <a:p>
            <a:endParaRPr lang="it-IT" sz="2000">
              <a:solidFill>
                <a:schemeClr val="bg1"/>
              </a:solidFill>
              <a:latin typeface="Times New Roman" pitchFamily="18" charset="0"/>
            </a:endParaRPr>
          </a:p>
          <a:p>
            <a:r>
              <a:rPr lang="it-IT" sz="2000">
                <a:solidFill>
                  <a:schemeClr val="bg1"/>
                </a:solidFill>
                <a:latin typeface="Times New Roman" pitchFamily="18" charset="0"/>
              </a:rPr>
              <a:t>è dose dipendente e si manifesta con diversi gradi di intensità</a:t>
            </a:r>
          </a:p>
          <a:p>
            <a:r>
              <a:rPr lang="it-IT" sz="2000">
                <a:solidFill>
                  <a:schemeClr val="bg1"/>
                </a:solidFill>
                <a:latin typeface="Times New Roman" pitchFamily="18" charset="0"/>
              </a:rPr>
              <a:t> </a:t>
            </a:r>
          </a:p>
          <a:p>
            <a:r>
              <a:rPr lang="it-IT" sz="2000">
                <a:solidFill>
                  <a:schemeClr val="bg1"/>
                </a:solidFill>
                <a:latin typeface="Times New Roman" pitchFamily="18" charset="0"/>
              </a:rPr>
              <a:t>	</a:t>
            </a:r>
          </a:p>
          <a:p>
            <a:endParaRPr lang="it-IT" sz="2000">
              <a:solidFill>
                <a:schemeClr val="bg1"/>
              </a:solidFill>
              <a:latin typeface="Times New Roman" pitchFamily="18" charset="0"/>
            </a:endParaRPr>
          </a:p>
          <a:p>
            <a:r>
              <a:rPr lang="it-IT" sz="2000">
                <a:solidFill>
                  <a:schemeClr val="bg1"/>
                </a:solidFill>
                <a:latin typeface="Times New Roman" pitchFamily="18" charset="0"/>
              </a:rPr>
              <a:t>	</a:t>
            </a:r>
            <a:r>
              <a:rPr lang="it-IT" sz="2000">
                <a:solidFill>
                  <a:srgbClr val="FFFF00"/>
                </a:solidFill>
                <a:latin typeface="Times New Roman" pitchFamily="18" charset="0"/>
              </a:rPr>
              <a:t>a) Sindrome euforica</a:t>
            </a:r>
            <a:r>
              <a:rPr lang="it-IT" sz="2000">
                <a:solidFill>
                  <a:schemeClr val="bg1"/>
                </a:solidFill>
                <a:latin typeface="Times New Roman" pitchFamily="18" charset="0"/>
              </a:rPr>
              <a:t>:</a:t>
            </a:r>
          </a:p>
          <a:p>
            <a:pPr>
              <a:lnSpc>
                <a:spcPct val="110000"/>
              </a:lnSpc>
            </a:pPr>
            <a:r>
              <a:rPr lang="it-IT" sz="2000">
                <a:solidFill>
                  <a:schemeClr val="bg1"/>
                </a:solidFill>
                <a:latin typeface="Times New Roman" pitchFamily="18" charset="0"/>
              </a:rPr>
              <a:t>		euforia</a:t>
            </a:r>
          </a:p>
          <a:p>
            <a:pPr>
              <a:lnSpc>
                <a:spcPct val="110000"/>
              </a:lnSpc>
            </a:pPr>
            <a:r>
              <a:rPr lang="it-IT" sz="2000">
                <a:solidFill>
                  <a:schemeClr val="bg1"/>
                </a:solidFill>
                <a:latin typeface="Times New Roman" pitchFamily="18" charset="0"/>
              </a:rPr>
              <a:t>		aumento delle funzioni intellettuali</a:t>
            </a:r>
          </a:p>
          <a:p>
            <a:pPr>
              <a:lnSpc>
                <a:spcPct val="110000"/>
              </a:lnSpc>
            </a:pPr>
            <a:r>
              <a:rPr lang="it-IT" sz="2000">
                <a:solidFill>
                  <a:schemeClr val="bg1"/>
                </a:solidFill>
                <a:latin typeface="Times New Roman" pitchFamily="18" charset="0"/>
              </a:rPr>
              <a:t>		iperattività</a:t>
            </a:r>
          </a:p>
          <a:p>
            <a:pPr>
              <a:lnSpc>
                <a:spcPct val="110000"/>
              </a:lnSpc>
            </a:pPr>
            <a:r>
              <a:rPr lang="it-IT" sz="2000">
                <a:solidFill>
                  <a:schemeClr val="bg1"/>
                </a:solidFill>
                <a:latin typeface="Times New Roman" pitchFamily="18" charset="0"/>
              </a:rPr>
              <a:t>		insonnia</a:t>
            </a:r>
          </a:p>
          <a:p>
            <a:pPr>
              <a:lnSpc>
                <a:spcPct val="110000"/>
              </a:lnSpc>
            </a:pPr>
            <a:r>
              <a:rPr lang="it-IT" sz="2000">
                <a:solidFill>
                  <a:schemeClr val="bg1"/>
                </a:solidFill>
                <a:latin typeface="Times New Roman" pitchFamily="18" charset="0"/>
              </a:rPr>
              <a:t>		ipersessualità</a:t>
            </a:r>
          </a:p>
          <a:p>
            <a:pPr>
              <a:lnSpc>
                <a:spcPct val="110000"/>
              </a:lnSpc>
            </a:pPr>
            <a:r>
              <a:rPr lang="it-IT" sz="2000">
                <a:solidFill>
                  <a:schemeClr val="bg1"/>
                </a:solidFill>
                <a:latin typeface="Times New Roman" pitchFamily="18" charset="0"/>
              </a:rPr>
              <a:t>		tendenza al comportamento aggressivo</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42900"/>
            <a:ext cx="7772400" cy="1143000"/>
          </a:xfrm>
          <a:noFill/>
        </p:spPr>
        <p:txBody>
          <a:bodyPr lIns="92075" tIns="46038" rIns="92075" bIns="46038"/>
          <a:lstStyle/>
          <a:p>
            <a:pPr eaLnBrk="1" hangingPunct="1"/>
            <a:r>
              <a:rPr lang="en-GB" sz="4800" b="1" smtClean="0">
                <a:solidFill>
                  <a:srgbClr val="FFFF00"/>
                </a:solidFill>
              </a:rPr>
              <a:t>La biologia della tossicodipendenza </a:t>
            </a:r>
          </a:p>
        </p:txBody>
      </p:sp>
      <p:sp>
        <p:nvSpPr>
          <p:cNvPr id="24579" name="Rectangle 3"/>
          <p:cNvSpPr>
            <a:spLocks noGrp="1" noChangeArrowheads="1"/>
          </p:cNvSpPr>
          <p:nvPr>
            <p:ph type="body" idx="1"/>
          </p:nvPr>
        </p:nvSpPr>
        <p:spPr>
          <a:xfrm>
            <a:off x="827088" y="3141663"/>
            <a:ext cx="7750175" cy="2016125"/>
          </a:xfrm>
          <a:solidFill>
            <a:srgbClr val="000066"/>
          </a:solidFill>
        </p:spPr>
        <p:txBody>
          <a:bodyPr lIns="92075" tIns="46038" rIns="92075" bIns="46038"/>
          <a:lstStyle/>
          <a:p>
            <a:pPr marL="609600" indent="-609600" algn="ctr" eaLnBrk="1" hangingPunct="1">
              <a:buFontTx/>
              <a:buNone/>
            </a:pPr>
            <a:r>
              <a:rPr lang="en-GB" sz="3600" b="1" smtClean="0">
                <a:solidFill>
                  <a:srgbClr val="FFFF00"/>
                </a:solidFill>
              </a:rPr>
              <a:t>Perchè le droghe inducono dipendenza?</a:t>
            </a:r>
            <a:endParaRPr lang="en-GB" sz="3600" smtClean="0">
              <a:solidFill>
                <a:schemeClr val="bg1"/>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457200" y="381000"/>
            <a:ext cx="8534400" cy="5756275"/>
          </a:xfrm>
          <a:prstGeom prst="rect">
            <a:avLst/>
          </a:prstGeom>
          <a:noFill/>
          <a:ln w="9525">
            <a:noFill/>
            <a:miter lim="800000"/>
            <a:headEnd/>
            <a:tailEnd/>
          </a:ln>
        </p:spPr>
        <p:txBody>
          <a:bodyPr>
            <a:spAutoFit/>
          </a:bodyPr>
          <a:lstStyle/>
          <a:p>
            <a:r>
              <a:rPr lang="it-IT" sz="2000">
                <a:solidFill>
                  <a:schemeClr val="bg1"/>
                </a:solidFill>
                <a:latin typeface="Times New Roman" pitchFamily="18" charset="0"/>
              </a:rPr>
              <a:t>	</a:t>
            </a:r>
            <a:r>
              <a:rPr lang="it-IT" sz="2000">
                <a:solidFill>
                  <a:srgbClr val="FFFF00"/>
                </a:solidFill>
                <a:latin typeface="Times New Roman" pitchFamily="18" charset="0"/>
              </a:rPr>
              <a:t>b) Sindrome disforica</a:t>
            </a:r>
            <a:r>
              <a:rPr lang="it-IT" sz="2000">
                <a:solidFill>
                  <a:schemeClr val="bg1"/>
                </a:solidFill>
                <a:latin typeface="Times New Roman" pitchFamily="18" charset="0"/>
              </a:rPr>
              <a:t>:</a:t>
            </a:r>
          </a:p>
          <a:p>
            <a:pPr>
              <a:lnSpc>
                <a:spcPct val="110000"/>
              </a:lnSpc>
            </a:pPr>
            <a:r>
              <a:rPr lang="it-IT" sz="2000">
                <a:solidFill>
                  <a:schemeClr val="bg1"/>
                </a:solidFill>
                <a:latin typeface="Times New Roman" pitchFamily="18" charset="0"/>
              </a:rPr>
              <a:t>		ansia</a:t>
            </a:r>
          </a:p>
          <a:p>
            <a:pPr>
              <a:lnSpc>
                <a:spcPct val="110000"/>
              </a:lnSpc>
            </a:pPr>
            <a:r>
              <a:rPr lang="it-IT" sz="2000">
                <a:solidFill>
                  <a:schemeClr val="bg1"/>
                </a:solidFill>
                <a:latin typeface="Times New Roman" pitchFamily="18" charset="0"/>
              </a:rPr>
              <a:t>		pianto immotivato</a:t>
            </a:r>
          </a:p>
          <a:p>
            <a:pPr>
              <a:lnSpc>
                <a:spcPct val="110000"/>
              </a:lnSpc>
            </a:pPr>
            <a:r>
              <a:rPr lang="it-IT" sz="2000">
                <a:solidFill>
                  <a:schemeClr val="bg1"/>
                </a:solidFill>
                <a:latin typeface="Times New Roman" pitchFamily="18" charset="0"/>
              </a:rPr>
              <a:t>		apatia</a:t>
            </a:r>
          </a:p>
          <a:p>
            <a:pPr>
              <a:lnSpc>
                <a:spcPct val="110000"/>
              </a:lnSpc>
            </a:pPr>
            <a:r>
              <a:rPr lang="it-IT" sz="2000">
                <a:solidFill>
                  <a:schemeClr val="bg1"/>
                </a:solidFill>
                <a:latin typeface="Times New Roman" pitchFamily="18" charset="0"/>
              </a:rPr>
              <a:t>		malinconia</a:t>
            </a:r>
          </a:p>
          <a:p>
            <a:pPr>
              <a:lnSpc>
                <a:spcPct val="110000"/>
              </a:lnSpc>
            </a:pPr>
            <a:r>
              <a:rPr lang="it-IT" sz="2000">
                <a:solidFill>
                  <a:schemeClr val="bg1"/>
                </a:solidFill>
                <a:latin typeface="Times New Roman" pitchFamily="18" charset="0"/>
              </a:rPr>
              <a:t>		anoressia</a:t>
            </a:r>
          </a:p>
          <a:p>
            <a:pPr>
              <a:lnSpc>
                <a:spcPct val="110000"/>
              </a:lnSpc>
            </a:pPr>
            <a:r>
              <a:rPr lang="it-IT" sz="2000">
                <a:solidFill>
                  <a:schemeClr val="bg1"/>
                </a:solidFill>
                <a:latin typeface="Times New Roman" pitchFamily="18" charset="0"/>
              </a:rPr>
              <a:t>		insonnia		</a:t>
            </a:r>
          </a:p>
          <a:p>
            <a:pPr>
              <a:lnSpc>
                <a:spcPct val="110000"/>
              </a:lnSpc>
            </a:pPr>
            <a:r>
              <a:rPr lang="it-IT" sz="2000">
                <a:solidFill>
                  <a:schemeClr val="bg1"/>
                </a:solidFill>
                <a:latin typeface="Times New Roman" pitchFamily="18" charset="0"/>
              </a:rPr>
              <a:t>		incapacità di concentrazione</a:t>
            </a:r>
          </a:p>
          <a:p>
            <a:pPr>
              <a:lnSpc>
                <a:spcPct val="110000"/>
              </a:lnSpc>
            </a:pPr>
            <a:endParaRPr lang="it-IT" sz="2000">
              <a:solidFill>
                <a:schemeClr val="bg1"/>
              </a:solidFill>
              <a:latin typeface="Times New Roman" pitchFamily="18" charset="0"/>
            </a:endParaRPr>
          </a:p>
          <a:p>
            <a:pPr>
              <a:lnSpc>
                <a:spcPct val="110000"/>
              </a:lnSpc>
            </a:pPr>
            <a:endParaRPr lang="it-IT" sz="2000">
              <a:solidFill>
                <a:schemeClr val="bg1"/>
              </a:solidFill>
              <a:latin typeface="Times New Roman" pitchFamily="18" charset="0"/>
            </a:endParaRPr>
          </a:p>
          <a:p>
            <a:pPr>
              <a:lnSpc>
                <a:spcPct val="110000"/>
              </a:lnSpc>
            </a:pPr>
            <a:r>
              <a:rPr lang="it-IT" sz="2000">
                <a:solidFill>
                  <a:schemeClr val="bg1"/>
                </a:solidFill>
                <a:latin typeface="Times New Roman" pitchFamily="18" charset="0"/>
              </a:rPr>
              <a:t>	</a:t>
            </a:r>
            <a:r>
              <a:rPr lang="it-IT" sz="2000">
                <a:solidFill>
                  <a:srgbClr val="FFFF00"/>
                </a:solidFill>
                <a:latin typeface="Times New Roman" pitchFamily="18" charset="0"/>
              </a:rPr>
              <a:t>c) Psicosi paranoide</a:t>
            </a:r>
            <a:r>
              <a:rPr lang="it-IT" sz="2000">
                <a:solidFill>
                  <a:schemeClr val="bg1"/>
                </a:solidFill>
                <a:latin typeface="Times New Roman" pitchFamily="18" charset="0"/>
              </a:rPr>
              <a:t>:</a:t>
            </a:r>
          </a:p>
          <a:p>
            <a:pPr>
              <a:lnSpc>
                <a:spcPct val="110000"/>
              </a:lnSpc>
            </a:pPr>
            <a:r>
              <a:rPr lang="it-IT" sz="2000">
                <a:solidFill>
                  <a:schemeClr val="bg1"/>
                </a:solidFill>
                <a:latin typeface="Times New Roman" pitchFamily="18" charset="0"/>
              </a:rPr>
              <a:t>		</a:t>
            </a:r>
            <a:r>
              <a:rPr lang="it-IT" sz="2000" u="sng">
                <a:solidFill>
                  <a:schemeClr val="bg1"/>
                </a:solidFill>
                <a:latin typeface="Times New Roman" pitchFamily="18" charset="0"/>
              </a:rPr>
              <a:t>delirio di persecuzione</a:t>
            </a:r>
          </a:p>
          <a:p>
            <a:pPr>
              <a:lnSpc>
                <a:spcPct val="110000"/>
              </a:lnSpc>
            </a:pPr>
            <a:r>
              <a:rPr lang="it-IT" sz="2000">
                <a:solidFill>
                  <a:schemeClr val="bg1"/>
                </a:solidFill>
                <a:latin typeface="Times New Roman" pitchFamily="18" charset="0"/>
              </a:rPr>
              <a:t>		</a:t>
            </a:r>
            <a:r>
              <a:rPr lang="it-IT" sz="2000" u="sng">
                <a:solidFill>
                  <a:schemeClr val="bg1"/>
                </a:solidFill>
                <a:latin typeface="Times New Roman" pitchFamily="18" charset="0"/>
              </a:rPr>
              <a:t>allucinazioni</a:t>
            </a:r>
            <a:r>
              <a:rPr lang="it-IT" sz="2000">
                <a:solidFill>
                  <a:schemeClr val="bg1"/>
                </a:solidFill>
                <a:latin typeface="Times New Roman" pitchFamily="18" charset="0"/>
              </a:rPr>
              <a:t> visive</a:t>
            </a:r>
          </a:p>
          <a:p>
            <a:pPr>
              <a:lnSpc>
                <a:spcPct val="110000"/>
              </a:lnSpc>
            </a:pPr>
            <a:r>
              <a:rPr lang="it-IT" sz="2000">
                <a:solidFill>
                  <a:schemeClr val="bg1"/>
                </a:solidFill>
                <a:latin typeface="Times New Roman" pitchFamily="18" charset="0"/>
              </a:rPr>
              <a:t>		allucinazioni uditive</a:t>
            </a:r>
          </a:p>
          <a:p>
            <a:pPr>
              <a:lnSpc>
                <a:spcPct val="110000"/>
              </a:lnSpc>
            </a:pPr>
            <a:r>
              <a:rPr lang="it-IT" sz="2000">
                <a:solidFill>
                  <a:schemeClr val="bg1"/>
                </a:solidFill>
                <a:latin typeface="Times New Roman" pitchFamily="18" charset="0"/>
              </a:rPr>
              <a:t>		allucinazioni olfattive</a:t>
            </a:r>
          </a:p>
          <a:p>
            <a:pPr>
              <a:lnSpc>
                <a:spcPct val="110000"/>
              </a:lnSpc>
            </a:pPr>
            <a:r>
              <a:rPr lang="it-IT" sz="2000">
                <a:solidFill>
                  <a:schemeClr val="bg1"/>
                </a:solidFill>
                <a:latin typeface="Times New Roman" pitchFamily="18" charset="0"/>
              </a:rPr>
              <a:t>		illusione di una </a:t>
            </a:r>
            <a:r>
              <a:rPr lang="it-IT" sz="2000" u="sng">
                <a:solidFill>
                  <a:schemeClr val="bg1"/>
                </a:solidFill>
                <a:latin typeface="Times New Roman" pitchFamily="18" charset="0"/>
              </a:rPr>
              <a:t>parossitosi</a:t>
            </a:r>
          </a:p>
          <a:p>
            <a:pPr>
              <a:lnSpc>
                <a:spcPct val="110000"/>
              </a:lnSpc>
            </a:pPr>
            <a:r>
              <a:rPr lang="it-IT" sz="2000">
                <a:solidFill>
                  <a:schemeClr val="bg1"/>
                </a:solidFill>
                <a:latin typeface="Times New Roman" pitchFamily="18" charset="0"/>
              </a:rPr>
              <a:t>		</a:t>
            </a:r>
            <a:r>
              <a:rPr lang="it-IT" sz="2000" u="sng">
                <a:solidFill>
                  <a:schemeClr val="bg1"/>
                </a:solidFill>
                <a:latin typeface="Times New Roman" pitchFamily="18" charset="0"/>
              </a:rPr>
              <a:t>comportamento violento</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914400" y="1524000"/>
            <a:ext cx="7620000" cy="3565525"/>
          </a:xfrm>
          <a:prstGeom prst="rect">
            <a:avLst/>
          </a:prstGeom>
          <a:noFill/>
          <a:ln w="9525">
            <a:noFill/>
            <a:miter lim="800000"/>
            <a:headEnd/>
            <a:tailEnd/>
          </a:ln>
        </p:spPr>
        <p:txBody>
          <a:bodyPr>
            <a:spAutoFit/>
          </a:bodyPr>
          <a:lstStyle/>
          <a:p>
            <a:r>
              <a:rPr lang="it-IT" sz="2000">
                <a:solidFill>
                  <a:schemeClr val="bg1"/>
                </a:solidFill>
                <a:latin typeface="Times New Roman" pitchFamily="18" charset="0"/>
              </a:rPr>
              <a:t>Gli effetti della cocaina sono in genere limitati al tempo in cui la cocaina è presente nell’organismo e scompaiono a mano a mano che la cocaina viene eliminata.</a:t>
            </a:r>
          </a:p>
          <a:p>
            <a:endParaRPr lang="it-IT" sz="2000">
              <a:solidFill>
                <a:schemeClr val="bg1"/>
              </a:solidFill>
              <a:latin typeface="Times New Roman" pitchFamily="18" charset="0"/>
            </a:endParaRPr>
          </a:p>
          <a:p>
            <a:endParaRPr lang="it-IT" sz="2000">
              <a:solidFill>
                <a:schemeClr val="bg1"/>
              </a:solidFill>
              <a:latin typeface="Times New Roman" pitchFamily="18" charset="0"/>
            </a:endParaRPr>
          </a:p>
          <a:p>
            <a:r>
              <a:rPr lang="it-IT" sz="2000" u="sng">
                <a:solidFill>
                  <a:schemeClr val="bg1"/>
                </a:solidFill>
                <a:latin typeface="Times New Roman" pitchFamily="18" charset="0"/>
              </a:rPr>
              <a:t>Tuttavia possono talvolta permanere disturbi psichiatrici come</a:t>
            </a:r>
            <a:r>
              <a:rPr lang="it-IT" sz="2000">
                <a:solidFill>
                  <a:schemeClr val="bg1"/>
                </a:solidFill>
                <a:latin typeface="Times New Roman" pitchFamily="18" charset="0"/>
              </a:rPr>
              <a:t>:</a:t>
            </a:r>
          </a:p>
          <a:p>
            <a:endParaRPr lang="it-IT" sz="2000">
              <a:solidFill>
                <a:schemeClr val="bg1"/>
              </a:solidFill>
              <a:latin typeface="Times New Roman" pitchFamily="18" charset="0"/>
            </a:endParaRPr>
          </a:p>
          <a:p>
            <a:pPr>
              <a:lnSpc>
                <a:spcPct val="110000"/>
              </a:lnSpc>
            </a:pPr>
            <a:r>
              <a:rPr lang="it-IT" sz="2000">
                <a:solidFill>
                  <a:schemeClr val="bg1"/>
                </a:solidFill>
                <a:latin typeface="Times New Roman" pitchFamily="18" charset="0"/>
              </a:rPr>
              <a:t>	</a:t>
            </a:r>
            <a:r>
              <a:rPr lang="it-IT" sz="2000">
                <a:solidFill>
                  <a:srgbClr val="FFFF00"/>
                </a:solidFill>
                <a:latin typeface="Times New Roman" pitchFamily="18" charset="0"/>
              </a:rPr>
              <a:t>a)</a:t>
            </a:r>
            <a:r>
              <a:rPr lang="it-IT" sz="2000">
                <a:solidFill>
                  <a:schemeClr val="bg1"/>
                </a:solidFill>
                <a:latin typeface="Times New Roman" pitchFamily="18" charset="0"/>
              </a:rPr>
              <a:t> attacchi di panico</a:t>
            </a:r>
          </a:p>
          <a:p>
            <a:pPr>
              <a:lnSpc>
                <a:spcPct val="110000"/>
              </a:lnSpc>
            </a:pPr>
            <a:r>
              <a:rPr lang="it-IT" sz="2000">
                <a:solidFill>
                  <a:schemeClr val="bg1"/>
                </a:solidFill>
                <a:latin typeface="Times New Roman" pitchFamily="18" charset="0"/>
              </a:rPr>
              <a:t>	</a:t>
            </a:r>
            <a:r>
              <a:rPr lang="it-IT" sz="2000">
                <a:solidFill>
                  <a:srgbClr val="FFFF00"/>
                </a:solidFill>
                <a:latin typeface="Times New Roman" pitchFamily="18" charset="0"/>
              </a:rPr>
              <a:t>b)</a:t>
            </a:r>
            <a:r>
              <a:rPr lang="it-IT" sz="2000">
                <a:solidFill>
                  <a:schemeClr val="bg1"/>
                </a:solidFill>
                <a:latin typeface="Times New Roman" pitchFamily="18" charset="0"/>
              </a:rPr>
              <a:t> depressione</a:t>
            </a:r>
          </a:p>
          <a:p>
            <a:pPr>
              <a:lnSpc>
                <a:spcPct val="110000"/>
              </a:lnSpc>
            </a:pPr>
            <a:r>
              <a:rPr lang="it-IT" sz="2000">
                <a:solidFill>
                  <a:schemeClr val="bg1"/>
                </a:solidFill>
                <a:latin typeface="Times New Roman" pitchFamily="18" charset="0"/>
              </a:rPr>
              <a:t>	</a:t>
            </a:r>
            <a:r>
              <a:rPr lang="it-IT" sz="2000">
                <a:solidFill>
                  <a:srgbClr val="FFFF00"/>
                </a:solidFill>
                <a:latin typeface="Times New Roman" pitchFamily="18" charset="0"/>
              </a:rPr>
              <a:t>c)</a:t>
            </a:r>
            <a:r>
              <a:rPr lang="it-IT" sz="2000">
                <a:solidFill>
                  <a:schemeClr val="bg1"/>
                </a:solidFill>
                <a:latin typeface="Times New Roman" pitchFamily="18" charset="0"/>
              </a:rPr>
              <a:t> psicosi maniaco depressiva</a:t>
            </a:r>
          </a:p>
          <a:p>
            <a:pPr>
              <a:lnSpc>
                <a:spcPct val="110000"/>
              </a:lnSpc>
            </a:pPr>
            <a:r>
              <a:rPr lang="it-IT" sz="2000">
                <a:solidFill>
                  <a:schemeClr val="bg1"/>
                </a:solidFill>
                <a:latin typeface="Times New Roman" pitchFamily="18" charset="0"/>
              </a:rPr>
              <a:t>	</a:t>
            </a:r>
            <a:r>
              <a:rPr lang="it-IT" sz="2000">
                <a:solidFill>
                  <a:srgbClr val="FFFF00"/>
                </a:solidFill>
                <a:latin typeface="Times New Roman" pitchFamily="18" charset="0"/>
              </a:rPr>
              <a:t>d)</a:t>
            </a:r>
            <a:r>
              <a:rPr lang="it-IT" sz="2000">
                <a:solidFill>
                  <a:schemeClr val="bg1"/>
                </a:solidFill>
                <a:latin typeface="Times New Roman" pitchFamily="18" charset="0"/>
              </a:rPr>
              <a:t> disturbi di tipo schizofrenico</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0" y="152400"/>
            <a:ext cx="9144000" cy="457200"/>
          </a:xfrm>
          <a:prstGeom prst="rect">
            <a:avLst/>
          </a:prstGeom>
          <a:noFill/>
          <a:ln w="9525">
            <a:noFill/>
            <a:miter lim="800000"/>
            <a:headEnd/>
            <a:tailEnd/>
          </a:ln>
        </p:spPr>
        <p:txBody>
          <a:bodyPr>
            <a:spAutoFit/>
          </a:bodyPr>
          <a:lstStyle/>
          <a:p>
            <a:pPr algn="ctr"/>
            <a:r>
              <a:rPr lang="it-IT" sz="2400" b="1">
                <a:solidFill>
                  <a:srgbClr val="FFFF00"/>
                </a:solidFill>
                <a:latin typeface="Times New Roman" pitchFamily="18" charset="0"/>
              </a:rPr>
              <a:t>Overdose di cocaina</a:t>
            </a:r>
          </a:p>
        </p:txBody>
      </p:sp>
      <p:sp>
        <p:nvSpPr>
          <p:cNvPr id="77827" name="Text Box 3"/>
          <p:cNvSpPr txBox="1">
            <a:spLocks noChangeArrowheads="1"/>
          </p:cNvSpPr>
          <p:nvPr/>
        </p:nvSpPr>
        <p:spPr bwMode="auto">
          <a:xfrm>
            <a:off x="381000" y="981075"/>
            <a:ext cx="8763000" cy="5273675"/>
          </a:xfrm>
          <a:prstGeom prst="rect">
            <a:avLst/>
          </a:prstGeom>
          <a:noFill/>
          <a:ln w="9525">
            <a:noFill/>
            <a:miter lim="800000"/>
            <a:headEnd/>
            <a:tailEnd/>
          </a:ln>
        </p:spPr>
        <p:txBody>
          <a:bodyPr>
            <a:spAutoFit/>
          </a:bodyPr>
          <a:lstStyle/>
          <a:p>
            <a:r>
              <a:rPr lang="it-IT" sz="2000">
                <a:solidFill>
                  <a:schemeClr val="bg1"/>
                </a:solidFill>
                <a:latin typeface="Times New Roman" pitchFamily="18" charset="0"/>
              </a:rPr>
              <a:t>La dose letale per os è di circa 1000-1200 mg</a:t>
            </a:r>
          </a:p>
          <a:p>
            <a:r>
              <a:rPr lang="it-IT" sz="2000">
                <a:solidFill>
                  <a:schemeClr val="bg1"/>
                </a:solidFill>
                <a:latin typeface="Times New Roman" pitchFamily="18" charset="0"/>
              </a:rPr>
              <a:t>La dose per l’adulto per via nasale è di 80-200 mg</a:t>
            </a:r>
          </a:p>
          <a:p>
            <a:endParaRPr lang="it-IT" sz="2000">
              <a:solidFill>
                <a:schemeClr val="bg1"/>
              </a:solidFill>
              <a:latin typeface="Times New Roman" pitchFamily="18" charset="0"/>
            </a:endParaRPr>
          </a:p>
          <a:p>
            <a:r>
              <a:rPr lang="it-IT" sz="2000">
                <a:solidFill>
                  <a:schemeClr val="bg1"/>
                </a:solidFill>
                <a:latin typeface="Times New Roman" pitchFamily="18" charset="0"/>
              </a:rPr>
              <a:t>1) Rapidità di insorgenza</a:t>
            </a:r>
          </a:p>
          <a:p>
            <a:endParaRPr lang="it-IT" sz="2000">
              <a:solidFill>
                <a:schemeClr val="bg1"/>
              </a:solidFill>
              <a:latin typeface="Times New Roman" pitchFamily="18" charset="0"/>
            </a:endParaRPr>
          </a:p>
          <a:p>
            <a:r>
              <a:rPr lang="it-IT" sz="2000">
                <a:solidFill>
                  <a:schemeClr val="bg1"/>
                </a:solidFill>
                <a:latin typeface="Times New Roman" pitchFamily="18" charset="0"/>
              </a:rPr>
              <a:t>2) </a:t>
            </a:r>
            <a:r>
              <a:rPr lang="it-IT" sz="2000" u="sng">
                <a:solidFill>
                  <a:schemeClr val="bg1"/>
                </a:solidFill>
                <a:latin typeface="Times New Roman" pitchFamily="18" charset="0"/>
              </a:rPr>
              <a:t>Convulsioni</a:t>
            </a:r>
            <a:r>
              <a:rPr lang="it-IT" sz="2000">
                <a:solidFill>
                  <a:schemeClr val="bg1"/>
                </a:solidFill>
                <a:latin typeface="Times New Roman" pitchFamily="18" charset="0"/>
              </a:rPr>
              <a:t> tonico-cloniche</a:t>
            </a:r>
          </a:p>
          <a:p>
            <a:endParaRPr lang="it-IT" sz="2000">
              <a:solidFill>
                <a:schemeClr val="bg1"/>
              </a:solidFill>
              <a:latin typeface="Times New Roman" pitchFamily="18" charset="0"/>
            </a:endParaRPr>
          </a:p>
          <a:p>
            <a:r>
              <a:rPr lang="it-IT" sz="2000">
                <a:solidFill>
                  <a:schemeClr val="bg1"/>
                </a:solidFill>
                <a:latin typeface="Times New Roman" pitchFamily="18" charset="0"/>
              </a:rPr>
              <a:t>3) </a:t>
            </a:r>
            <a:r>
              <a:rPr lang="it-IT" sz="2000" u="sng">
                <a:solidFill>
                  <a:schemeClr val="bg1"/>
                </a:solidFill>
                <a:latin typeface="Times New Roman" pitchFamily="18" charset="0"/>
              </a:rPr>
              <a:t>Arresto cardiaco</a:t>
            </a:r>
            <a:r>
              <a:rPr lang="it-IT" sz="2000">
                <a:solidFill>
                  <a:schemeClr val="bg1"/>
                </a:solidFill>
                <a:latin typeface="Times New Roman" pitchFamily="18" charset="0"/>
              </a:rPr>
              <a:t> per fibrillazione ventricolare </a:t>
            </a:r>
          </a:p>
          <a:p>
            <a:endParaRPr lang="it-IT" sz="2000">
              <a:solidFill>
                <a:schemeClr val="bg1"/>
              </a:solidFill>
              <a:latin typeface="Times New Roman" pitchFamily="18" charset="0"/>
            </a:endParaRPr>
          </a:p>
          <a:p>
            <a:endParaRPr lang="it-IT" sz="2000" u="sng">
              <a:solidFill>
                <a:schemeClr val="bg1"/>
              </a:solidFill>
              <a:latin typeface="Times New Roman" pitchFamily="18" charset="0"/>
            </a:endParaRPr>
          </a:p>
          <a:p>
            <a:endParaRPr lang="it-IT" sz="2000">
              <a:solidFill>
                <a:schemeClr val="bg1"/>
              </a:solidFill>
              <a:latin typeface="Times New Roman" pitchFamily="18" charset="0"/>
            </a:endParaRPr>
          </a:p>
          <a:p>
            <a:r>
              <a:rPr lang="it-IT" sz="2000">
                <a:solidFill>
                  <a:schemeClr val="bg1"/>
                </a:solidFill>
                <a:latin typeface="Times New Roman" pitchFamily="18" charset="0"/>
              </a:rPr>
              <a:t>Il decesso per intossicazione può essere scambiato per un “</a:t>
            </a:r>
            <a:r>
              <a:rPr lang="it-IT" sz="2000">
                <a:solidFill>
                  <a:srgbClr val="FFFF00"/>
                </a:solidFill>
                <a:latin typeface="Times New Roman" pitchFamily="18" charset="0"/>
              </a:rPr>
              <a:t>attacco cardiaco</a:t>
            </a:r>
            <a:r>
              <a:rPr lang="it-IT" sz="2000">
                <a:solidFill>
                  <a:schemeClr val="bg1"/>
                </a:solidFill>
                <a:latin typeface="Times New Roman" pitchFamily="18" charset="0"/>
              </a:rPr>
              <a:t>” </a:t>
            </a:r>
          </a:p>
          <a:p>
            <a:endParaRPr lang="it-IT" sz="2000">
              <a:solidFill>
                <a:schemeClr val="bg1"/>
              </a:solidFill>
              <a:latin typeface="Times New Roman" pitchFamily="18" charset="0"/>
            </a:endParaRPr>
          </a:p>
          <a:p>
            <a:r>
              <a:rPr lang="it-IT" sz="2000">
                <a:solidFill>
                  <a:schemeClr val="bg1"/>
                </a:solidFill>
                <a:latin typeface="Times New Roman" pitchFamily="18" charset="0"/>
              </a:rPr>
              <a:t>Ipertermia accompagnata da </a:t>
            </a:r>
            <a:r>
              <a:rPr lang="it-IT" sz="2000" u="sng">
                <a:solidFill>
                  <a:schemeClr val="bg1"/>
                </a:solidFill>
                <a:latin typeface="Times New Roman" pitchFamily="18" charset="0"/>
              </a:rPr>
              <a:t>vasocostrizione diffusa</a:t>
            </a:r>
          </a:p>
          <a:p>
            <a:endParaRPr lang="it-IT" sz="2000">
              <a:solidFill>
                <a:schemeClr val="bg1"/>
              </a:solidFill>
              <a:latin typeface="Times New Roman" pitchFamily="18" charset="0"/>
            </a:endParaRPr>
          </a:p>
          <a:p>
            <a:r>
              <a:rPr lang="it-IT" sz="2000">
                <a:solidFill>
                  <a:schemeClr val="bg1"/>
                </a:solidFill>
                <a:latin typeface="Times New Roman" pitchFamily="18" charset="0"/>
              </a:rPr>
              <a:t>Rabdomiolisi (</a:t>
            </a:r>
            <a:r>
              <a:rPr lang="it-IT" sz="2000" u="sng">
                <a:solidFill>
                  <a:schemeClr val="bg1"/>
                </a:solidFill>
                <a:latin typeface="Times New Roman" pitchFamily="18" charset="0"/>
              </a:rPr>
              <a:t>attenzione alla funzione renale già a rischio per l’eccesso di vasocostrizione</a:t>
            </a:r>
            <a:r>
              <a:rPr lang="it-IT" sz="2000">
                <a:solidFill>
                  <a:srgbClr val="FFFF00"/>
                </a:solidFill>
                <a:latin typeface="Times New Roman" pitchFamily="18" charset="0"/>
              </a:rPr>
              <a:t>!!</a:t>
            </a:r>
            <a:r>
              <a:rPr lang="it-IT" sz="2000">
                <a:solidFill>
                  <a:schemeClr val="bg1"/>
                </a:solidFill>
                <a:latin typeface="Times New Roman" pitchFamily="18" charset="0"/>
              </a:rPr>
              <a:t>)</a:t>
            </a:r>
          </a:p>
        </p:txBody>
      </p:sp>
      <p:sp>
        <p:nvSpPr>
          <p:cNvPr id="77828" name="Oval 4"/>
          <p:cNvSpPr>
            <a:spLocks noChangeArrowheads="1"/>
          </p:cNvSpPr>
          <p:nvPr/>
        </p:nvSpPr>
        <p:spPr bwMode="auto">
          <a:xfrm>
            <a:off x="171450" y="4437063"/>
            <a:ext cx="152400" cy="152400"/>
          </a:xfrm>
          <a:prstGeom prst="ellipse">
            <a:avLst/>
          </a:prstGeom>
          <a:solidFill>
            <a:srgbClr val="FF3300"/>
          </a:solidFill>
          <a:ln w="25400">
            <a:solidFill>
              <a:srgbClr val="FFFF00"/>
            </a:solidFill>
            <a:round/>
            <a:headEnd/>
            <a:tailEnd/>
          </a:ln>
        </p:spPr>
        <p:txBody>
          <a:bodyPr wrap="none" anchor="ctr"/>
          <a:lstStyle/>
          <a:p>
            <a:endParaRPr lang="it-IT"/>
          </a:p>
        </p:txBody>
      </p:sp>
      <p:sp>
        <p:nvSpPr>
          <p:cNvPr id="77829" name="Oval 5"/>
          <p:cNvSpPr>
            <a:spLocks noChangeArrowheads="1"/>
          </p:cNvSpPr>
          <p:nvPr/>
        </p:nvSpPr>
        <p:spPr bwMode="auto">
          <a:xfrm>
            <a:off x="179388" y="5084763"/>
            <a:ext cx="152400" cy="152400"/>
          </a:xfrm>
          <a:prstGeom prst="ellipse">
            <a:avLst/>
          </a:prstGeom>
          <a:solidFill>
            <a:srgbClr val="FF3300"/>
          </a:solidFill>
          <a:ln w="25400">
            <a:solidFill>
              <a:srgbClr val="FFFF00"/>
            </a:solidFill>
            <a:round/>
            <a:headEnd/>
            <a:tailEnd/>
          </a:ln>
        </p:spPr>
        <p:txBody>
          <a:bodyPr wrap="none" anchor="ctr"/>
          <a:lstStyle/>
          <a:p>
            <a:endParaRPr lang="it-IT"/>
          </a:p>
        </p:txBody>
      </p:sp>
      <p:sp>
        <p:nvSpPr>
          <p:cNvPr id="77830" name="Oval 6"/>
          <p:cNvSpPr>
            <a:spLocks noChangeArrowheads="1"/>
          </p:cNvSpPr>
          <p:nvPr/>
        </p:nvSpPr>
        <p:spPr bwMode="auto">
          <a:xfrm>
            <a:off x="179388" y="5724525"/>
            <a:ext cx="152400" cy="152400"/>
          </a:xfrm>
          <a:prstGeom prst="ellipse">
            <a:avLst/>
          </a:prstGeom>
          <a:solidFill>
            <a:srgbClr val="FF3300"/>
          </a:solidFill>
          <a:ln w="25400">
            <a:solidFill>
              <a:srgbClr val="FFFF00"/>
            </a:solidFill>
            <a:round/>
            <a:headEnd/>
            <a:tailEnd/>
          </a:ln>
        </p:spPr>
        <p:txBody>
          <a:bodyPr wrap="none" anchor="ctr"/>
          <a:lstStyle/>
          <a:p>
            <a:endParaRPr lang="it-IT"/>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Text Box 2"/>
          <p:cNvSpPr txBox="1">
            <a:spLocks noChangeArrowheads="1"/>
          </p:cNvSpPr>
          <p:nvPr/>
        </p:nvSpPr>
        <p:spPr bwMode="auto">
          <a:xfrm>
            <a:off x="-252413" y="44450"/>
            <a:ext cx="9396413" cy="762000"/>
          </a:xfrm>
          <a:prstGeom prst="rect">
            <a:avLst/>
          </a:prstGeom>
          <a:noFill/>
          <a:ln w="9525">
            <a:noFill/>
            <a:miter lim="800000"/>
            <a:headEnd/>
            <a:tailEnd/>
          </a:ln>
          <a:effectLst/>
        </p:spPr>
        <p:txBody>
          <a:bodyPr>
            <a:spAutoFit/>
          </a:bodyPr>
          <a:lstStyle/>
          <a:p>
            <a:pPr algn="ctr" eaLnBrk="0" hangingPunct="0">
              <a:defRPr/>
            </a:pPr>
            <a:r>
              <a:rPr lang="en-US" sz="4400" b="1">
                <a:solidFill>
                  <a:srgbClr val="FFFF00"/>
                </a:solidFill>
                <a:effectLst>
                  <a:outerShdw blurRad="38100" dist="38100" dir="2700000" algn="tl">
                    <a:srgbClr val="000000"/>
                  </a:outerShdw>
                </a:effectLst>
                <a:latin typeface="Helvetica" pitchFamily="64" charset="0"/>
              </a:rPr>
              <a:t>Durante la droga: cocaina</a:t>
            </a:r>
            <a:endParaRPr lang="en-US" sz="4400">
              <a:solidFill>
                <a:srgbClr val="FFFF00"/>
              </a:solidFill>
              <a:effectLst>
                <a:outerShdw blurRad="38100" dist="38100" dir="2700000" algn="tl">
                  <a:srgbClr val="000000"/>
                </a:outerShdw>
              </a:effectLst>
            </a:endParaRPr>
          </a:p>
        </p:txBody>
      </p:sp>
      <p:grpSp>
        <p:nvGrpSpPr>
          <p:cNvPr id="78851" name="Group 3"/>
          <p:cNvGrpSpPr>
            <a:grpSpLocks/>
          </p:cNvGrpSpPr>
          <p:nvPr/>
        </p:nvGrpSpPr>
        <p:grpSpPr bwMode="auto">
          <a:xfrm>
            <a:off x="1258888" y="981075"/>
            <a:ext cx="6800850" cy="5502275"/>
            <a:chOff x="1136" y="690"/>
            <a:chExt cx="3487" cy="3023"/>
          </a:xfrm>
        </p:grpSpPr>
        <p:sp>
          <p:nvSpPr>
            <p:cNvPr id="78852" name="Rectangle 4"/>
            <p:cNvSpPr>
              <a:spLocks noChangeArrowheads="1"/>
            </p:cNvSpPr>
            <p:nvPr/>
          </p:nvSpPr>
          <p:spPr bwMode="auto">
            <a:xfrm>
              <a:off x="1136" y="690"/>
              <a:ext cx="3487" cy="3023"/>
            </a:xfrm>
            <a:prstGeom prst="rect">
              <a:avLst/>
            </a:prstGeom>
            <a:solidFill>
              <a:schemeClr val="tx2"/>
            </a:solidFill>
            <a:ln w="9525">
              <a:solidFill>
                <a:schemeClr val="tx1"/>
              </a:solidFill>
              <a:miter lim="800000"/>
              <a:headEnd/>
              <a:tailEnd/>
            </a:ln>
          </p:spPr>
          <p:txBody>
            <a:bodyPr wrap="none" anchor="ctr"/>
            <a:lstStyle/>
            <a:p>
              <a:endParaRPr lang="it-IT"/>
            </a:p>
          </p:txBody>
        </p:sp>
        <p:pic>
          <p:nvPicPr>
            <p:cNvPr id="78853" name="Picture 5"/>
            <p:cNvPicPr>
              <a:picLocks noChangeAspect="1" noChangeArrowheads="1"/>
            </p:cNvPicPr>
            <p:nvPr/>
          </p:nvPicPr>
          <p:blipFill>
            <a:blip r:embed="rId3" cstate="print"/>
            <a:srcRect/>
            <a:stretch>
              <a:fillRect/>
            </a:stretch>
          </p:blipFill>
          <p:spPr bwMode="auto">
            <a:xfrm>
              <a:off x="1458" y="695"/>
              <a:ext cx="2950" cy="2932"/>
            </a:xfrm>
            <a:prstGeom prst="rect">
              <a:avLst/>
            </a:prstGeom>
            <a:noFill/>
            <a:ln w="9525">
              <a:noFill/>
              <a:miter lim="800000"/>
              <a:headEnd/>
              <a:tailEnd/>
            </a:ln>
          </p:spPr>
        </p:pic>
        <p:sp>
          <p:nvSpPr>
            <p:cNvPr id="78854" name="Text Box 6"/>
            <p:cNvSpPr txBox="1">
              <a:spLocks noChangeArrowheads="1"/>
            </p:cNvSpPr>
            <p:nvPr/>
          </p:nvSpPr>
          <p:spPr bwMode="auto">
            <a:xfrm>
              <a:off x="1574" y="1622"/>
              <a:ext cx="454" cy="185"/>
            </a:xfrm>
            <a:prstGeom prst="rect">
              <a:avLst/>
            </a:prstGeom>
            <a:noFill/>
            <a:ln w="9525">
              <a:noFill/>
              <a:miter lim="800000"/>
              <a:headEnd/>
              <a:tailEnd/>
            </a:ln>
          </p:spPr>
          <p:txBody>
            <a:bodyPr wrap="none">
              <a:spAutoFit/>
            </a:bodyPr>
            <a:lstStyle/>
            <a:p>
              <a:pPr algn="ctr" eaLnBrk="0" hangingPunct="0"/>
              <a:r>
                <a:rPr lang="en-US" sz="1600" b="1">
                  <a:solidFill>
                    <a:schemeClr val="bg1"/>
                  </a:solidFill>
                  <a:latin typeface="Helvetica" pitchFamily="64" charset="0"/>
                </a:rPr>
                <a:t>1-2 Min</a:t>
              </a:r>
              <a:endParaRPr lang="en-US" sz="2400">
                <a:latin typeface="Times" pitchFamily="64" charset="0"/>
              </a:endParaRPr>
            </a:p>
          </p:txBody>
        </p:sp>
        <p:sp>
          <p:nvSpPr>
            <p:cNvPr id="78855" name="Text Box 7"/>
            <p:cNvSpPr txBox="1">
              <a:spLocks noChangeArrowheads="1"/>
            </p:cNvSpPr>
            <p:nvPr/>
          </p:nvSpPr>
          <p:spPr bwMode="auto">
            <a:xfrm>
              <a:off x="2534" y="1622"/>
              <a:ext cx="245" cy="185"/>
            </a:xfrm>
            <a:prstGeom prst="rect">
              <a:avLst/>
            </a:prstGeom>
            <a:noFill/>
            <a:ln w="9525">
              <a:noFill/>
              <a:miter lim="800000"/>
              <a:headEnd/>
              <a:tailEnd/>
            </a:ln>
          </p:spPr>
          <p:txBody>
            <a:bodyPr wrap="none">
              <a:spAutoFit/>
            </a:bodyPr>
            <a:lstStyle/>
            <a:p>
              <a:pPr algn="ctr" eaLnBrk="0" hangingPunct="0"/>
              <a:r>
                <a:rPr lang="en-US" sz="1600" b="1">
                  <a:solidFill>
                    <a:schemeClr val="bg1"/>
                  </a:solidFill>
                  <a:latin typeface="Helvetica" pitchFamily="64" charset="0"/>
                </a:rPr>
                <a:t>3-4</a:t>
              </a:r>
              <a:endParaRPr lang="en-US" sz="2400">
                <a:latin typeface="Times" pitchFamily="64" charset="0"/>
              </a:endParaRPr>
            </a:p>
          </p:txBody>
        </p:sp>
        <p:sp>
          <p:nvSpPr>
            <p:cNvPr id="78856" name="Text Box 8"/>
            <p:cNvSpPr txBox="1">
              <a:spLocks noChangeArrowheads="1"/>
            </p:cNvSpPr>
            <p:nvPr/>
          </p:nvSpPr>
          <p:spPr bwMode="auto">
            <a:xfrm>
              <a:off x="3437" y="1622"/>
              <a:ext cx="245" cy="185"/>
            </a:xfrm>
            <a:prstGeom prst="rect">
              <a:avLst/>
            </a:prstGeom>
            <a:noFill/>
            <a:ln w="9525">
              <a:noFill/>
              <a:miter lim="800000"/>
              <a:headEnd/>
              <a:tailEnd/>
            </a:ln>
          </p:spPr>
          <p:txBody>
            <a:bodyPr wrap="none">
              <a:spAutoFit/>
            </a:bodyPr>
            <a:lstStyle/>
            <a:p>
              <a:pPr algn="ctr" eaLnBrk="0" hangingPunct="0"/>
              <a:r>
                <a:rPr lang="en-US" sz="1600" b="1">
                  <a:solidFill>
                    <a:schemeClr val="bg1"/>
                  </a:solidFill>
                  <a:latin typeface="Helvetica" pitchFamily="64" charset="0"/>
                </a:rPr>
                <a:t>5-6</a:t>
              </a:r>
              <a:endParaRPr lang="en-US" sz="2400">
                <a:latin typeface="Times" pitchFamily="64" charset="0"/>
              </a:endParaRPr>
            </a:p>
          </p:txBody>
        </p:sp>
        <p:sp>
          <p:nvSpPr>
            <p:cNvPr id="78857" name="Text Box 9"/>
            <p:cNvSpPr txBox="1">
              <a:spLocks noChangeArrowheads="1"/>
            </p:cNvSpPr>
            <p:nvPr/>
          </p:nvSpPr>
          <p:spPr bwMode="auto">
            <a:xfrm>
              <a:off x="1658" y="2491"/>
              <a:ext cx="245" cy="185"/>
            </a:xfrm>
            <a:prstGeom prst="rect">
              <a:avLst/>
            </a:prstGeom>
            <a:noFill/>
            <a:ln w="9525">
              <a:noFill/>
              <a:miter lim="800000"/>
              <a:headEnd/>
              <a:tailEnd/>
            </a:ln>
          </p:spPr>
          <p:txBody>
            <a:bodyPr wrap="none">
              <a:spAutoFit/>
            </a:bodyPr>
            <a:lstStyle/>
            <a:p>
              <a:pPr algn="ctr" eaLnBrk="0" hangingPunct="0"/>
              <a:r>
                <a:rPr lang="en-US" sz="1600" b="1">
                  <a:solidFill>
                    <a:schemeClr val="bg1"/>
                  </a:solidFill>
                  <a:latin typeface="Helvetica" pitchFamily="64" charset="0"/>
                </a:rPr>
                <a:t>6-7</a:t>
              </a:r>
              <a:endParaRPr lang="en-US" sz="2400">
                <a:latin typeface="Times" pitchFamily="64" charset="0"/>
              </a:endParaRPr>
            </a:p>
          </p:txBody>
        </p:sp>
        <p:sp>
          <p:nvSpPr>
            <p:cNvPr id="78858" name="Text Box 10"/>
            <p:cNvSpPr txBox="1">
              <a:spLocks noChangeArrowheads="1"/>
            </p:cNvSpPr>
            <p:nvPr/>
          </p:nvSpPr>
          <p:spPr bwMode="auto">
            <a:xfrm>
              <a:off x="2512" y="2491"/>
              <a:ext cx="245" cy="185"/>
            </a:xfrm>
            <a:prstGeom prst="rect">
              <a:avLst/>
            </a:prstGeom>
            <a:noFill/>
            <a:ln w="9525">
              <a:noFill/>
              <a:miter lim="800000"/>
              <a:headEnd/>
              <a:tailEnd/>
            </a:ln>
          </p:spPr>
          <p:txBody>
            <a:bodyPr wrap="none">
              <a:spAutoFit/>
            </a:bodyPr>
            <a:lstStyle/>
            <a:p>
              <a:pPr algn="ctr" eaLnBrk="0" hangingPunct="0"/>
              <a:r>
                <a:rPr lang="en-US" sz="1600" b="1">
                  <a:solidFill>
                    <a:schemeClr val="bg1"/>
                  </a:solidFill>
                  <a:latin typeface="Helvetica" pitchFamily="64" charset="0"/>
                </a:rPr>
                <a:t>7-8</a:t>
              </a:r>
              <a:endParaRPr lang="en-US" sz="2400">
                <a:latin typeface="Times" pitchFamily="64" charset="0"/>
              </a:endParaRPr>
            </a:p>
          </p:txBody>
        </p:sp>
        <p:sp>
          <p:nvSpPr>
            <p:cNvPr id="78859" name="Text Box 11"/>
            <p:cNvSpPr txBox="1">
              <a:spLocks noChangeArrowheads="1"/>
            </p:cNvSpPr>
            <p:nvPr/>
          </p:nvSpPr>
          <p:spPr bwMode="auto">
            <a:xfrm>
              <a:off x="3417" y="2491"/>
              <a:ext cx="245" cy="185"/>
            </a:xfrm>
            <a:prstGeom prst="rect">
              <a:avLst/>
            </a:prstGeom>
            <a:noFill/>
            <a:ln w="9525">
              <a:noFill/>
              <a:miter lim="800000"/>
              <a:headEnd/>
              <a:tailEnd/>
            </a:ln>
          </p:spPr>
          <p:txBody>
            <a:bodyPr wrap="none">
              <a:spAutoFit/>
            </a:bodyPr>
            <a:lstStyle/>
            <a:p>
              <a:pPr algn="ctr" eaLnBrk="0" hangingPunct="0"/>
              <a:r>
                <a:rPr lang="en-US" sz="1600" b="1">
                  <a:solidFill>
                    <a:schemeClr val="bg1"/>
                  </a:solidFill>
                  <a:latin typeface="Helvetica" pitchFamily="64" charset="0"/>
                </a:rPr>
                <a:t>8-9</a:t>
              </a:r>
              <a:endParaRPr lang="en-US" sz="2400">
                <a:latin typeface="Times" pitchFamily="64" charset="0"/>
              </a:endParaRPr>
            </a:p>
          </p:txBody>
        </p:sp>
        <p:sp>
          <p:nvSpPr>
            <p:cNvPr id="78860" name="Text Box 12"/>
            <p:cNvSpPr txBox="1">
              <a:spLocks noChangeArrowheads="1"/>
            </p:cNvSpPr>
            <p:nvPr/>
          </p:nvSpPr>
          <p:spPr bwMode="auto">
            <a:xfrm>
              <a:off x="1608" y="3360"/>
              <a:ext cx="303" cy="185"/>
            </a:xfrm>
            <a:prstGeom prst="rect">
              <a:avLst/>
            </a:prstGeom>
            <a:noFill/>
            <a:ln w="9525">
              <a:noFill/>
              <a:miter lim="800000"/>
              <a:headEnd/>
              <a:tailEnd/>
            </a:ln>
          </p:spPr>
          <p:txBody>
            <a:bodyPr wrap="none">
              <a:spAutoFit/>
            </a:bodyPr>
            <a:lstStyle/>
            <a:p>
              <a:pPr algn="ctr" eaLnBrk="0" hangingPunct="0"/>
              <a:r>
                <a:rPr lang="en-US" sz="1600" b="1">
                  <a:solidFill>
                    <a:schemeClr val="bg1"/>
                  </a:solidFill>
                  <a:latin typeface="Helvetica" pitchFamily="64" charset="0"/>
                </a:rPr>
                <a:t>9-10</a:t>
              </a:r>
              <a:endParaRPr lang="en-US" sz="2400">
                <a:latin typeface="Times" pitchFamily="64" charset="0"/>
              </a:endParaRPr>
            </a:p>
          </p:txBody>
        </p:sp>
        <p:sp>
          <p:nvSpPr>
            <p:cNvPr id="78861" name="Text Box 13"/>
            <p:cNvSpPr txBox="1">
              <a:spLocks noChangeArrowheads="1"/>
            </p:cNvSpPr>
            <p:nvPr/>
          </p:nvSpPr>
          <p:spPr bwMode="auto">
            <a:xfrm>
              <a:off x="2436" y="3360"/>
              <a:ext cx="360" cy="185"/>
            </a:xfrm>
            <a:prstGeom prst="rect">
              <a:avLst/>
            </a:prstGeom>
            <a:noFill/>
            <a:ln w="9525">
              <a:noFill/>
              <a:miter lim="800000"/>
              <a:headEnd/>
              <a:tailEnd/>
            </a:ln>
          </p:spPr>
          <p:txBody>
            <a:bodyPr wrap="none">
              <a:spAutoFit/>
            </a:bodyPr>
            <a:lstStyle/>
            <a:p>
              <a:pPr algn="ctr" eaLnBrk="0" hangingPunct="0"/>
              <a:r>
                <a:rPr lang="en-US" sz="1600" b="1">
                  <a:solidFill>
                    <a:schemeClr val="bg1"/>
                  </a:solidFill>
                  <a:latin typeface="Helvetica" pitchFamily="64" charset="0"/>
                </a:rPr>
                <a:t>10-20</a:t>
              </a:r>
              <a:endParaRPr lang="en-US" sz="2400">
                <a:latin typeface="Times" pitchFamily="64" charset="0"/>
              </a:endParaRPr>
            </a:p>
          </p:txBody>
        </p:sp>
        <p:sp>
          <p:nvSpPr>
            <p:cNvPr id="78862" name="Text Box 14"/>
            <p:cNvSpPr txBox="1">
              <a:spLocks noChangeArrowheads="1"/>
            </p:cNvSpPr>
            <p:nvPr/>
          </p:nvSpPr>
          <p:spPr bwMode="auto">
            <a:xfrm>
              <a:off x="3338" y="3360"/>
              <a:ext cx="360" cy="185"/>
            </a:xfrm>
            <a:prstGeom prst="rect">
              <a:avLst/>
            </a:prstGeom>
            <a:noFill/>
            <a:ln w="9525">
              <a:noFill/>
              <a:miter lim="800000"/>
              <a:headEnd/>
              <a:tailEnd/>
            </a:ln>
          </p:spPr>
          <p:txBody>
            <a:bodyPr wrap="none">
              <a:spAutoFit/>
            </a:bodyPr>
            <a:lstStyle/>
            <a:p>
              <a:pPr algn="ctr" eaLnBrk="0" hangingPunct="0"/>
              <a:r>
                <a:rPr lang="en-US" sz="1600" b="1">
                  <a:solidFill>
                    <a:schemeClr val="bg1"/>
                  </a:solidFill>
                  <a:latin typeface="Helvetica" pitchFamily="64" charset="0"/>
                </a:rPr>
                <a:t>20-30</a:t>
              </a:r>
              <a:endParaRPr lang="en-US" sz="2400">
                <a:latin typeface="Times" pitchFamily="64" charset="0"/>
              </a:endParaRPr>
            </a:p>
          </p:txBody>
        </p:sp>
      </p:gr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66800" y="1547813"/>
            <a:ext cx="7078663" cy="5189537"/>
            <a:chOff x="656" y="1023"/>
            <a:chExt cx="4459" cy="3269"/>
          </a:xfrm>
        </p:grpSpPr>
        <p:sp>
          <p:nvSpPr>
            <p:cNvPr id="79876" name="Rectangle 3"/>
            <p:cNvSpPr>
              <a:spLocks noChangeArrowheads="1"/>
            </p:cNvSpPr>
            <p:nvPr/>
          </p:nvSpPr>
          <p:spPr bwMode="auto">
            <a:xfrm>
              <a:off x="656" y="1023"/>
              <a:ext cx="4459" cy="3269"/>
            </a:xfrm>
            <a:prstGeom prst="rect">
              <a:avLst/>
            </a:prstGeom>
            <a:solidFill>
              <a:schemeClr val="tx1"/>
            </a:solidFill>
            <a:ln w="9525">
              <a:solidFill>
                <a:schemeClr val="tx1"/>
              </a:solidFill>
              <a:miter lim="800000"/>
              <a:headEnd/>
              <a:tailEnd/>
            </a:ln>
          </p:spPr>
          <p:txBody>
            <a:bodyPr wrap="none" anchor="ctr"/>
            <a:lstStyle/>
            <a:p>
              <a:endParaRPr lang="it-IT"/>
            </a:p>
          </p:txBody>
        </p:sp>
        <p:pic>
          <p:nvPicPr>
            <p:cNvPr id="79877" name="Picture 4"/>
            <p:cNvPicPr>
              <a:picLocks noChangeAspect="1" noChangeArrowheads="1"/>
            </p:cNvPicPr>
            <p:nvPr/>
          </p:nvPicPr>
          <p:blipFill>
            <a:blip r:embed="rId3" cstate="print"/>
            <a:srcRect/>
            <a:stretch>
              <a:fillRect/>
            </a:stretch>
          </p:blipFill>
          <p:spPr bwMode="auto">
            <a:xfrm>
              <a:off x="1185" y="1137"/>
              <a:ext cx="3432" cy="3032"/>
            </a:xfrm>
            <a:prstGeom prst="rect">
              <a:avLst/>
            </a:prstGeom>
            <a:noFill/>
            <a:ln w="9525">
              <a:noFill/>
              <a:miter lim="800000"/>
              <a:headEnd/>
              <a:tailEnd/>
            </a:ln>
          </p:spPr>
        </p:pic>
      </p:grpSp>
      <p:sp>
        <p:nvSpPr>
          <p:cNvPr id="590853" name="Text Box 5"/>
          <p:cNvSpPr txBox="1">
            <a:spLocks noChangeArrowheads="1"/>
          </p:cNvSpPr>
          <p:nvPr/>
        </p:nvSpPr>
        <p:spPr bwMode="auto">
          <a:xfrm>
            <a:off x="395288" y="0"/>
            <a:ext cx="8569325" cy="1190625"/>
          </a:xfrm>
          <a:prstGeom prst="rect">
            <a:avLst/>
          </a:prstGeom>
          <a:noFill/>
          <a:ln w="9525">
            <a:noFill/>
            <a:miter lim="800000"/>
            <a:headEnd/>
            <a:tailEnd/>
          </a:ln>
          <a:effectLst/>
        </p:spPr>
        <p:txBody>
          <a:bodyPr>
            <a:spAutoFit/>
          </a:bodyPr>
          <a:lstStyle/>
          <a:p>
            <a:pPr algn="ctr" eaLnBrk="0" hangingPunct="0">
              <a:defRPr/>
            </a:pPr>
            <a:r>
              <a:rPr lang="it-IT" sz="3600" b="1">
                <a:solidFill>
                  <a:srgbClr val="66FF33"/>
                </a:solidFill>
                <a:effectLst>
                  <a:outerShdw blurRad="38100" dist="38100" dir="2700000" algn="tl">
                    <a:srgbClr val="000000"/>
                  </a:outerShdw>
                </a:effectLst>
                <a:latin typeface="Comic Sans MS" pitchFamily="66" charset="0"/>
              </a:rPr>
              <a:t>Modificazioni nell’attività cerebrale dopo cocaina</a:t>
            </a:r>
            <a:endParaRPr lang="it-IT" sz="3600">
              <a:solidFill>
                <a:srgbClr val="66FF33"/>
              </a:solidFill>
              <a:effectLst>
                <a:outerShdw blurRad="38100" dist="38100" dir="2700000" algn="tl">
                  <a:srgbClr val="000000"/>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13698" name="Picture 2" descr="coc"/>
          <p:cNvPicPr>
            <a:picLocks noChangeAspect="1" noChangeArrowheads="1"/>
          </p:cNvPicPr>
          <p:nvPr/>
        </p:nvPicPr>
        <p:blipFill>
          <a:blip r:embed="rId3" cstate="print"/>
          <a:srcRect/>
          <a:stretch>
            <a:fillRect/>
          </a:stretch>
        </p:blipFill>
        <p:spPr bwMode="auto">
          <a:xfrm>
            <a:off x="762000" y="1066800"/>
            <a:ext cx="7697788" cy="5684838"/>
          </a:xfrm>
          <a:prstGeom prst="rect">
            <a:avLst/>
          </a:prstGeom>
          <a:noFill/>
          <a:ln w="9525">
            <a:noFill/>
            <a:miter lim="800000"/>
            <a:headEnd/>
            <a:tailEnd/>
          </a:ln>
        </p:spPr>
      </p:pic>
      <p:sp>
        <p:nvSpPr>
          <p:cNvPr id="80899" name="Rectangle 3"/>
          <p:cNvSpPr>
            <a:spLocks noChangeArrowheads="1"/>
          </p:cNvSpPr>
          <p:nvPr/>
        </p:nvSpPr>
        <p:spPr bwMode="auto">
          <a:xfrm>
            <a:off x="762000" y="0"/>
            <a:ext cx="7721600" cy="1076325"/>
          </a:xfrm>
          <a:prstGeom prst="rect">
            <a:avLst/>
          </a:prstGeom>
          <a:noFill/>
          <a:ln w="9525">
            <a:noFill/>
            <a:miter lim="800000"/>
            <a:headEnd/>
            <a:tailEnd/>
          </a:ln>
        </p:spPr>
        <p:txBody>
          <a:bodyPr anchor="ctr"/>
          <a:lstStyle/>
          <a:p>
            <a:pPr algn="ctr"/>
            <a:r>
              <a:rPr lang="it-IT" sz="3200">
                <a:solidFill>
                  <a:schemeClr val="bg1"/>
                </a:solidFill>
              </a:rPr>
              <a:t>Modifiche persistenti da esposizione cronica a cocaina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13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5124450" y="2743200"/>
            <a:ext cx="3752850" cy="1733550"/>
          </a:xfrm>
        </p:spPr>
        <p:txBody>
          <a:bodyPr/>
          <a:lstStyle/>
          <a:p>
            <a:pPr eaLnBrk="1" hangingPunct="1">
              <a:defRPr/>
            </a:pPr>
            <a:r>
              <a:rPr lang="it-IT" sz="3600" b="1" smtClean="0">
                <a:solidFill>
                  <a:srgbClr val="66FF33"/>
                </a:solidFill>
                <a:effectLst>
                  <a:outerShdw blurRad="38100" dist="38100" dir="2700000" algn="tl">
                    <a:srgbClr val="000000"/>
                  </a:outerShdw>
                </a:effectLst>
                <a:latin typeface="Comic Sans MS" pitchFamily="66" charset="0"/>
              </a:rPr>
              <a:t>Mortalità da</a:t>
            </a:r>
            <a:br>
              <a:rPr lang="it-IT" sz="3600" b="1" smtClean="0">
                <a:solidFill>
                  <a:srgbClr val="66FF33"/>
                </a:solidFill>
                <a:effectLst>
                  <a:outerShdw blurRad="38100" dist="38100" dir="2700000" algn="tl">
                    <a:srgbClr val="000000"/>
                  </a:outerShdw>
                </a:effectLst>
                <a:latin typeface="Comic Sans MS" pitchFamily="66" charset="0"/>
              </a:rPr>
            </a:br>
            <a:r>
              <a:rPr lang="it-IT" sz="3600" b="1" smtClean="0">
                <a:solidFill>
                  <a:srgbClr val="66FF33"/>
                </a:solidFill>
                <a:effectLst>
                  <a:outerShdw blurRad="38100" dist="38100" dir="2700000" algn="tl">
                    <a:srgbClr val="000000"/>
                  </a:outerShdw>
                </a:effectLst>
                <a:latin typeface="Comic Sans MS" pitchFamily="66" charset="0"/>
              </a:rPr>
              <a:t> cocaina:</a:t>
            </a:r>
            <a:br>
              <a:rPr lang="it-IT" sz="3600" b="1" smtClean="0">
                <a:solidFill>
                  <a:srgbClr val="66FF33"/>
                </a:solidFill>
                <a:effectLst>
                  <a:outerShdw blurRad="38100" dist="38100" dir="2700000" algn="tl">
                    <a:srgbClr val="000000"/>
                  </a:outerShdw>
                </a:effectLst>
                <a:latin typeface="Comic Sans MS" pitchFamily="66" charset="0"/>
              </a:rPr>
            </a:br>
            <a:r>
              <a:rPr lang="it-IT" sz="3600" b="1" smtClean="0">
                <a:solidFill>
                  <a:srgbClr val="66FF33"/>
                </a:solidFill>
                <a:effectLst>
                  <a:outerShdw blurRad="38100" dist="38100" dir="2700000" algn="tl">
                    <a:srgbClr val="000000"/>
                  </a:outerShdw>
                </a:effectLst>
                <a:latin typeface="Comic Sans MS" pitchFamily="66" charset="0"/>
              </a:rPr>
              <a:t>meccanismi</a:t>
            </a:r>
          </a:p>
        </p:txBody>
      </p:sp>
      <p:pic>
        <p:nvPicPr>
          <p:cNvPr id="81923" name="Picture 3" descr="25"/>
          <p:cNvPicPr>
            <a:picLocks noChangeAspect="1" noChangeArrowheads="1"/>
          </p:cNvPicPr>
          <p:nvPr/>
        </p:nvPicPr>
        <p:blipFill>
          <a:blip r:embed="rId2" cstate="print"/>
          <a:srcRect l="4709" t="1729" r="4709" b="1038"/>
          <a:stretch>
            <a:fillRect/>
          </a:stretch>
        </p:blipFill>
        <p:spPr bwMode="auto">
          <a:xfrm>
            <a:off x="266700" y="0"/>
            <a:ext cx="4733925" cy="6858000"/>
          </a:xfrm>
          <a:prstGeom prst="rect">
            <a:avLst/>
          </a:prstGeom>
          <a:noFill/>
          <a:ln w="9525">
            <a:noFill/>
            <a:miter lim="800000"/>
            <a:headEnd/>
            <a:tailEnd/>
          </a:ln>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304800"/>
            <a:ext cx="7772400" cy="838200"/>
          </a:xfrm>
        </p:spPr>
        <p:txBody>
          <a:bodyPr/>
          <a:lstStyle/>
          <a:p>
            <a:pPr eaLnBrk="1" hangingPunct="1"/>
            <a:r>
              <a:rPr lang="it-IT" sz="3600" smtClean="0">
                <a:solidFill>
                  <a:srgbClr val="66FF33"/>
                </a:solidFill>
                <a:latin typeface="Comic Sans MS" pitchFamily="66" charset="0"/>
              </a:rPr>
              <a:t>Cannabinoidi</a:t>
            </a:r>
          </a:p>
        </p:txBody>
      </p:sp>
      <p:sp>
        <p:nvSpPr>
          <p:cNvPr id="610307" name="Rectangle 3"/>
          <p:cNvSpPr>
            <a:spLocks noGrp="1" noChangeArrowheads="1"/>
          </p:cNvSpPr>
          <p:nvPr>
            <p:ph type="body" idx="1"/>
          </p:nvPr>
        </p:nvSpPr>
        <p:spPr>
          <a:xfrm>
            <a:off x="234950" y="1247775"/>
            <a:ext cx="8586788" cy="5610225"/>
          </a:xfrm>
        </p:spPr>
        <p:txBody>
          <a:bodyPr/>
          <a:lstStyle/>
          <a:p>
            <a:pPr eaLnBrk="1" hangingPunct="1"/>
            <a:r>
              <a:rPr lang="it-IT" sz="2800" smtClean="0">
                <a:solidFill>
                  <a:srgbClr val="FFFF00"/>
                </a:solidFill>
              </a:rPr>
              <a:t>Marijuana, hashish</a:t>
            </a:r>
          </a:p>
          <a:p>
            <a:pPr lvl="1" eaLnBrk="1" hangingPunct="1"/>
            <a:r>
              <a:rPr lang="it-IT" sz="2400" smtClean="0"/>
              <a:t>Presenti nella lista WADA</a:t>
            </a:r>
          </a:p>
          <a:p>
            <a:pPr lvl="1" eaLnBrk="1" hangingPunct="1"/>
            <a:r>
              <a:rPr lang="it-IT" sz="2400" smtClean="0"/>
              <a:t>Il principale principio attivo è il tetraidrocannabinolo (THC)</a:t>
            </a:r>
          </a:p>
          <a:p>
            <a:pPr lvl="1" eaLnBrk="1" hangingPunct="1"/>
            <a:r>
              <a:rPr lang="it-IT" sz="2400" smtClean="0"/>
              <a:t>Uso di tipo voluttuario. Molti atleti usano i THC come miorilassanti e ipnoinducenti</a:t>
            </a:r>
          </a:p>
          <a:p>
            <a:pPr lvl="1" eaLnBrk="1" hangingPunct="1"/>
            <a:r>
              <a:rPr lang="it-IT" sz="2400" smtClean="0"/>
              <a:t>Alcuni studi mostrano un maggior uso negli atleti maschi rispetto ai non atleti, l’inverso per le femmine</a:t>
            </a:r>
          </a:p>
          <a:p>
            <a:pPr lvl="1" eaLnBrk="1" hangingPunct="1"/>
            <a:r>
              <a:rPr lang="it-IT" sz="2400" smtClean="0"/>
              <a:t>Più che migliorare possono peggiorare la prestazione sportiva</a:t>
            </a:r>
          </a:p>
          <a:p>
            <a:pPr lvl="1" eaLnBrk="1" hangingPunct="1"/>
            <a:r>
              <a:rPr lang="it-IT" sz="2400" smtClean="0">
                <a:solidFill>
                  <a:srgbClr val="FFFF00"/>
                </a:solidFill>
                <a:cs typeface="Times New Roman" pitchFamily="18" charset="0"/>
              </a:rPr>
              <a:t>Possono provocare percezione distorta, sindromi amotivazionali, paranoia, disturbi psicomotori, tachicardia, cefalea, diminuire il testosterone quando usati a lungo, tipici problemi respiratori da fumo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0307">
                                            <p:txEl>
                                              <p:pRg st="0" end="0"/>
                                            </p:txEl>
                                          </p:spTgt>
                                        </p:tgtEl>
                                        <p:attrNameLst>
                                          <p:attrName>style.visibility</p:attrName>
                                        </p:attrNameLst>
                                      </p:cBhvr>
                                      <p:to>
                                        <p:strVal val="visible"/>
                                      </p:to>
                                    </p:set>
                                    <p:animEffect transition="in" filter="fade">
                                      <p:cBhvr>
                                        <p:cTn id="7" dur="500"/>
                                        <p:tgtEl>
                                          <p:spTgt spid="6103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0307">
                                            <p:txEl>
                                              <p:pRg st="1" end="1"/>
                                            </p:txEl>
                                          </p:spTgt>
                                        </p:tgtEl>
                                        <p:attrNameLst>
                                          <p:attrName>style.visibility</p:attrName>
                                        </p:attrNameLst>
                                      </p:cBhvr>
                                      <p:to>
                                        <p:strVal val="visible"/>
                                      </p:to>
                                    </p:set>
                                    <p:animEffect transition="in" filter="fade">
                                      <p:cBhvr>
                                        <p:cTn id="12" dur="500"/>
                                        <p:tgtEl>
                                          <p:spTgt spid="6103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0307">
                                            <p:txEl>
                                              <p:pRg st="2" end="2"/>
                                            </p:txEl>
                                          </p:spTgt>
                                        </p:tgtEl>
                                        <p:attrNameLst>
                                          <p:attrName>style.visibility</p:attrName>
                                        </p:attrNameLst>
                                      </p:cBhvr>
                                      <p:to>
                                        <p:strVal val="visible"/>
                                      </p:to>
                                    </p:set>
                                    <p:animEffect transition="in" filter="fade">
                                      <p:cBhvr>
                                        <p:cTn id="17" dur="500"/>
                                        <p:tgtEl>
                                          <p:spTgt spid="6103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0307">
                                            <p:txEl>
                                              <p:pRg st="3" end="3"/>
                                            </p:txEl>
                                          </p:spTgt>
                                        </p:tgtEl>
                                        <p:attrNameLst>
                                          <p:attrName>style.visibility</p:attrName>
                                        </p:attrNameLst>
                                      </p:cBhvr>
                                      <p:to>
                                        <p:strVal val="visible"/>
                                      </p:to>
                                    </p:set>
                                    <p:animEffect transition="in" filter="fade">
                                      <p:cBhvr>
                                        <p:cTn id="22" dur="500"/>
                                        <p:tgtEl>
                                          <p:spTgt spid="6103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0307">
                                            <p:txEl>
                                              <p:pRg st="4" end="4"/>
                                            </p:txEl>
                                          </p:spTgt>
                                        </p:tgtEl>
                                        <p:attrNameLst>
                                          <p:attrName>style.visibility</p:attrName>
                                        </p:attrNameLst>
                                      </p:cBhvr>
                                      <p:to>
                                        <p:strVal val="visible"/>
                                      </p:to>
                                    </p:set>
                                    <p:animEffect transition="in" filter="fade">
                                      <p:cBhvr>
                                        <p:cTn id="27" dur="500"/>
                                        <p:tgtEl>
                                          <p:spTgt spid="6103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10307">
                                            <p:txEl>
                                              <p:pRg st="5" end="5"/>
                                            </p:txEl>
                                          </p:spTgt>
                                        </p:tgtEl>
                                        <p:attrNameLst>
                                          <p:attrName>style.visibility</p:attrName>
                                        </p:attrNameLst>
                                      </p:cBhvr>
                                      <p:to>
                                        <p:strVal val="visible"/>
                                      </p:to>
                                    </p:set>
                                    <p:animEffect transition="in" filter="fade">
                                      <p:cBhvr>
                                        <p:cTn id="32" dur="500"/>
                                        <p:tgtEl>
                                          <p:spTgt spid="61030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10307">
                                            <p:txEl>
                                              <p:pRg st="6" end="6"/>
                                            </p:txEl>
                                          </p:spTgt>
                                        </p:tgtEl>
                                        <p:attrNameLst>
                                          <p:attrName>style.visibility</p:attrName>
                                        </p:attrNameLst>
                                      </p:cBhvr>
                                      <p:to>
                                        <p:strVal val="visible"/>
                                      </p:to>
                                    </p:set>
                                    <p:animEffect transition="in" filter="fade">
                                      <p:cBhvr>
                                        <p:cTn id="37" dur="500"/>
                                        <p:tgtEl>
                                          <p:spTgt spid="6103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7" grpId="0" build="p" bldLvl="2"/>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descr="Cannabis and 2 paper rolled joints"/>
          <p:cNvPicPr>
            <a:picLocks noChangeAspect="1" noChangeArrowheads="1"/>
          </p:cNvPicPr>
          <p:nvPr/>
        </p:nvPicPr>
        <p:blipFill>
          <a:blip r:embed="rId2" cstate="print"/>
          <a:srcRect/>
          <a:stretch>
            <a:fillRect/>
          </a:stretch>
        </p:blipFill>
        <p:spPr bwMode="auto">
          <a:xfrm>
            <a:off x="250825" y="4437063"/>
            <a:ext cx="2146300" cy="2160587"/>
          </a:xfrm>
          <a:prstGeom prst="rect">
            <a:avLst/>
          </a:prstGeom>
          <a:noFill/>
          <a:ln w="9525">
            <a:noFill/>
            <a:miter lim="800000"/>
            <a:headEnd/>
            <a:tailEnd/>
          </a:ln>
        </p:spPr>
      </p:pic>
      <p:pic>
        <p:nvPicPr>
          <p:cNvPr id="84995" name="Picture 3" descr="introd1"/>
          <p:cNvPicPr>
            <a:picLocks noChangeAspect="1" noChangeArrowheads="1"/>
          </p:cNvPicPr>
          <p:nvPr/>
        </p:nvPicPr>
        <p:blipFill>
          <a:blip r:embed="rId3" cstate="print"/>
          <a:srcRect/>
          <a:stretch>
            <a:fillRect/>
          </a:stretch>
        </p:blipFill>
        <p:spPr bwMode="auto">
          <a:xfrm>
            <a:off x="-22225" y="0"/>
            <a:ext cx="1209675" cy="1268413"/>
          </a:xfrm>
          <a:prstGeom prst="rect">
            <a:avLst/>
          </a:prstGeom>
          <a:solidFill>
            <a:schemeClr val="bg1"/>
          </a:solidFill>
          <a:ln w="9525">
            <a:noFill/>
            <a:miter lim="800000"/>
            <a:headEnd/>
            <a:tailEnd/>
          </a:ln>
        </p:spPr>
      </p:pic>
      <p:sp>
        <p:nvSpPr>
          <p:cNvPr id="84996" name="Text Box 4"/>
          <p:cNvSpPr txBox="1">
            <a:spLocks noChangeArrowheads="1"/>
          </p:cNvSpPr>
          <p:nvPr/>
        </p:nvSpPr>
        <p:spPr bwMode="auto">
          <a:xfrm>
            <a:off x="1943100" y="188913"/>
            <a:ext cx="5292725" cy="701675"/>
          </a:xfrm>
          <a:prstGeom prst="rect">
            <a:avLst/>
          </a:prstGeom>
          <a:noFill/>
          <a:ln w="9525">
            <a:noFill/>
            <a:miter lim="800000"/>
            <a:headEnd/>
            <a:tailEnd/>
          </a:ln>
        </p:spPr>
        <p:txBody>
          <a:bodyPr>
            <a:spAutoFit/>
          </a:bodyPr>
          <a:lstStyle/>
          <a:p>
            <a:pPr algn="ctr"/>
            <a:r>
              <a:rPr lang="it-IT" sz="4000">
                <a:solidFill>
                  <a:srgbClr val="66FF33"/>
                </a:solidFill>
              </a:rPr>
              <a:t>La cannabis indica</a:t>
            </a:r>
          </a:p>
        </p:txBody>
      </p:sp>
      <p:pic>
        <p:nvPicPr>
          <p:cNvPr id="612357" name="Picture 5" descr="Hashish Oil"/>
          <p:cNvPicPr>
            <a:picLocks noChangeAspect="1" noChangeArrowheads="1"/>
          </p:cNvPicPr>
          <p:nvPr/>
        </p:nvPicPr>
        <p:blipFill>
          <a:blip r:embed="rId4" cstate="print"/>
          <a:srcRect/>
          <a:stretch>
            <a:fillRect/>
          </a:stretch>
        </p:blipFill>
        <p:spPr bwMode="auto">
          <a:xfrm>
            <a:off x="3635375" y="4365625"/>
            <a:ext cx="1817688" cy="2303463"/>
          </a:xfrm>
          <a:prstGeom prst="rect">
            <a:avLst/>
          </a:prstGeom>
          <a:noFill/>
          <a:ln w="9525">
            <a:noFill/>
            <a:miter lim="800000"/>
            <a:headEnd/>
            <a:tailEnd/>
          </a:ln>
        </p:spPr>
      </p:pic>
      <p:pic>
        <p:nvPicPr>
          <p:cNvPr id="612358" name="Picture 6" descr="Hash"/>
          <p:cNvPicPr>
            <a:picLocks noChangeAspect="1" noChangeArrowheads="1"/>
          </p:cNvPicPr>
          <p:nvPr/>
        </p:nvPicPr>
        <p:blipFill>
          <a:blip r:embed="rId5" cstate="print"/>
          <a:srcRect/>
          <a:stretch>
            <a:fillRect/>
          </a:stretch>
        </p:blipFill>
        <p:spPr bwMode="auto">
          <a:xfrm>
            <a:off x="6156325" y="4557713"/>
            <a:ext cx="2736850" cy="2108200"/>
          </a:xfrm>
          <a:prstGeom prst="rect">
            <a:avLst/>
          </a:prstGeom>
          <a:noFill/>
          <a:ln w="9525">
            <a:noFill/>
            <a:miter lim="800000"/>
            <a:headEnd/>
            <a:tailEnd/>
          </a:ln>
        </p:spPr>
      </p:pic>
      <p:sp>
        <p:nvSpPr>
          <p:cNvPr id="612359" name="Text Box 7"/>
          <p:cNvSpPr txBox="1">
            <a:spLocks noChangeArrowheads="1"/>
          </p:cNvSpPr>
          <p:nvPr/>
        </p:nvSpPr>
        <p:spPr bwMode="auto">
          <a:xfrm>
            <a:off x="250825" y="1484313"/>
            <a:ext cx="8642350" cy="2657475"/>
          </a:xfrm>
          <a:prstGeom prst="rect">
            <a:avLst/>
          </a:prstGeom>
          <a:noFill/>
          <a:ln w="9525">
            <a:noFill/>
            <a:miter lim="800000"/>
            <a:headEnd/>
            <a:tailEnd/>
          </a:ln>
        </p:spPr>
        <p:txBody>
          <a:bodyPr>
            <a:spAutoFit/>
          </a:bodyPr>
          <a:lstStyle/>
          <a:p>
            <a:r>
              <a:rPr lang="it-IT"/>
              <a:t>La canapa indiana (cannabis indica) è una pianta originaria dell’Asia Centrale, delle zone tropicali e temperate, ma ormai è coltivata in tutto il pianeta. Dalla canapa indiana si estraggono la </a:t>
            </a:r>
            <a:r>
              <a:rPr lang="it-IT" u="sng"/>
              <a:t>marijuana</a:t>
            </a:r>
            <a:r>
              <a:rPr lang="it-IT"/>
              <a:t> e </a:t>
            </a:r>
            <a:r>
              <a:rPr lang="it-IT" u="sng"/>
              <a:t>l’hashish</a:t>
            </a:r>
            <a:r>
              <a:rPr lang="it-IT"/>
              <a:t>. </a:t>
            </a:r>
          </a:p>
          <a:p>
            <a:endParaRPr lang="it-IT"/>
          </a:p>
          <a:p>
            <a:r>
              <a:rPr lang="it-IT" sz="1600"/>
              <a:t>Si ipotizza che l’uso della canapa indiana è iniziato in età neolitica nei territori dell’attuale Afghanistan. Da qui si sarebbe diffuso verso la Cina, dove il suo uso come sedativo è documentato in un trattato cinese di botanica del 1500 a.C. In India la canapa era ritenuta di origine divina, poiché si pensava provenisse dalla trasformazione dei peli della schiena di Visnù. In tutto il mondo islamico la canapa era tenuta in grandissima considerazione, poiché favoriva l’unione con la divinità.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12359">
                                            <p:txEl>
                                              <p:pRg st="0" end="0"/>
                                            </p:txEl>
                                          </p:spTgt>
                                        </p:tgtEl>
                                        <p:attrNameLst>
                                          <p:attrName>style.visibility</p:attrName>
                                        </p:attrNameLst>
                                      </p:cBhvr>
                                      <p:to>
                                        <p:strVal val="visible"/>
                                      </p:to>
                                    </p:set>
                                    <p:animEffect transition="in" filter="slide(fromBottom)">
                                      <p:cBhvr>
                                        <p:cTn id="7" dur="500"/>
                                        <p:tgtEl>
                                          <p:spTgt spid="6123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12359">
                                            <p:txEl>
                                              <p:pRg st="2" end="2"/>
                                            </p:txEl>
                                          </p:spTgt>
                                        </p:tgtEl>
                                        <p:attrNameLst>
                                          <p:attrName>style.visibility</p:attrName>
                                        </p:attrNameLst>
                                      </p:cBhvr>
                                      <p:to>
                                        <p:strVal val="visible"/>
                                      </p:to>
                                    </p:set>
                                    <p:animEffect transition="in" filter="slide(fromBottom)">
                                      <p:cBhvr>
                                        <p:cTn id="12" dur="500"/>
                                        <p:tgtEl>
                                          <p:spTgt spid="612359">
                                            <p:txEl>
                                              <p:pRg st="2" end="2"/>
                                            </p:txEl>
                                          </p:spTgt>
                                        </p:tgtEl>
                                      </p:cBhvr>
                                    </p:animEffect>
                                  </p:childTnLst>
                                </p:cTn>
                              </p:par>
                            </p:childTnLst>
                          </p:cTn>
                        </p:par>
                        <p:par>
                          <p:cTn id="13" fill="hold">
                            <p:stCondLst>
                              <p:cond delay="500"/>
                            </p:stCondLst>
                            <p:childTnLst>
                              <p:par>
                                <p:cTn id="14" presetID="53" presetClass="entr" presetSubtype="0" fill="hold" nodeType="afterEffect">
                                  <p:stCondLst>
                                    <p:cond delay="0"/>
                                  </p:stCondLst>
                                  <p:childTnLst>
                                    <p:set>
                                      <p:cBhvr>
                                        <p:cTn id="15" dur="1" fill="hold">
                                          <p:stCondLst>
                                            <p:cond delay="0"/>
                                          </p:stCondLst>
                                        </p:cTn>
                                        <p:tgtEl>
                                          <p:spTgt spid="612354"/>
                                        </p:tgtEl>
                                        <p:attrNameLst>
                                          <p:attrName>style.visibility</p:attrName>
                                        </p:attrNameLst>
                                      </p:cBhvr>
                                      <p:to>
                                        <p:strVal val="visible"/>
                                      </p:to>
                                    </p:set>
                                    <p:anim calcmode="lin" valueType="num">
                                      <p:cBhvr>
                                        <p:cTn id="16" dur="500" fill="hold"/>
                                        <p:tgtEl>
                                          <p:spTgt spid="612354"/>
                                        </p:tgtEl>
                                        <p:attrNameLst>
                                          <p:attrName>ppt_w</p:attrName>
                                        </p:attrNameLst>
                                      </p:cBhvr>
                                      <p:tavLst>
                                        <p:tav tm="0">
                                          <p:val>
                                            <p:fltVal val="0"/>
                                          </p:val>
                                        </p:tav>
                                        <p:tav tm="100000">
                                          <p:val>
                                            <p:strVal val="#ppt_w"/>
                                          </p:val>
                                        </p:tav>
                                      </p:tavLst>
                                    </p:anim>
                                    <p:anim calcmode="lin" valueType="num">
                                      <p:cBhvr>
                                        <p:cTn id="17" dur="500" fill="hold"/>
                                        <p:tgtEl>
                                          <p:spTgt spid="612354"/>
                                        </p:tgtEl>
                                        <p:attrNameLst>
                                          <p:attrName>ppt_h</p:attrName>
                                        </p:attrNameLst>
                                      </p:cBhvr>
                                      <p:tavLst>
                                        <p:tav tm="0">
                                          <p:val>
                                            <p:fltVal val="0"/>
                                          </p:val>
                                        </p:tav>
                                        <p:tav tm="100000">
                                          <p:val>
                                            <p:strVal val="#ppt_h"/>
                                          </p:val>
                                        </p:tav>
                                      </p:tavLst>
                                    </p:anim>
                                    <p:animEffect transition="in" filter="fade">
                                      <p:cBhvr>
                                        <p:cTn id="18" dur="500"/>
                                        <p:tgtEl>
                                          <p:spTgt spid="612354"/>
                                        </p:tgtEl>
                                      </p:cBhvr>
                                    </p:animEffect>
                                  </p:childTnLst>
                                </p:cTn>
                              </p:par>
                            </p:childTnLst>
                          </p:cTn>
                        </p:par>
                        <p:par>
                          <p:cTn id="19" fill="hold">
                            <p:stCondLst>
                              <p:cond delay="1000"/>
                            </p:stCondLst>
                            <p:childTnLst>
                              <p:par>
                                <p:cTn id="20" presetID="53" presetClass="entr" presetSubtype="0" fill="hold" nodeType="afterEffect">
                                  <p:stCondLst>
                                    <p:cond delay="0"/>
                                  </p:stCondLst>
                                  <p:childTnLst>
                                    <p:set>
                                      <p:cBhvr>
                                        <p:cTn id="21" dur="1" fill="hold">
                                          <p:stCondLst>
                                            <p:cond delay="0"/>
                                          </p:stCondLst>
                                        </p:cTn>
                                        <p:tgtEl>
                                          <p:spTgt spid="612357"/>
                                        </p:tgtEl>
                                        <p:attrNameLst>
                                          <p:attrName>style.visibility</p:attrName>
                                        </p:attrNameLst>
                                      </p:cBhvr>
                                      <p:to>
                                        <p:strVal val="visible"/>
                                      </p:to>
                                    </p:set>
                                    <p:anim calcmode="lin" valueType="num">
                                      <p:cBhvr>
                                        <p:cTn id="22" dur="500" fill="hold"/>
                                        <p:tgtEl>
                                          <p:spTgt spid="612357"/>
                                        </p:tgtEl>
                                        <p:attrNameLst>
                                          <p:attrName>ppt_w</p:attrName>
                                        </p:attrNameLst>
                                      </p:cBhvr>
                                      <p:tavLst>
                                        <p:tav tm="0">
                                          <p:val>
                                            <p:fltVal val="0"/>
                                          </p:val>
                                        </p:tav>
                                        <p:tav tm="100000">
                                          <p:val>
                                            <p:strVal val="#ppt_w"/>
                                          </p:val>
                                        </p:tav>
                                      </p:tavLst>
                                    </p:anim>
                                    <p:anim calcmode="lin" valueType="num">
                                      <p:cBhvr>
                                        <p:cTn id="23" dur="500" fill="hold"/>
                                        <p:tgtEl>
                                          <p:spTgt spid="612357"/>
                                        </p:tgtEl>
                                        <p:attrNameLst>
                                          <p:attrName>ppt_h</p:attrName>
                                        </p:attrNameLst>
                                      </p:cBhvr>
                                      <p:tavLst>
                                        <p:tav tm="0">
                                          <p:val>
                                            <p:fltVal val="0"/>
                                          </p:val>
                                        </p:tav>
                                        <p:tav tm="100000">
                                          <p:val>
                                            <p:strVal val="#ppt_h"/>
                                          </p:val>
                                        </p:tav>
                                      </p:tavLst>
                                    </p:anim>
                                    <p:animEffect transition="in" filter="fade">
                                      <p:cBhvr>
                                        <p:cTn id="24" dur="500"/>
                                        <p:tgtEl>
                                          <p:spTgt spid="612357"/>
                                        </p:tgtEl>
                                      </p:cBhvr>
                                    </p:animEffect>
                                  </p:childTnLst>
                                </p:cTn>
                              </p:par>
                            </p:childTnLst>
                          </p:cTn>
                        </p:par>
                        <p:par>
                          <p:cTn id="25" fill="hold">
                            <p:stCondLst>
                              <p:cond delay="1500"/>
                            </p:stCondLst>
                            <p:childTnLst>
                              <p:par>
                                <p:cTn id="26" presetID="53" presetClass="entr" presetSubtype="0" fill="hold" nodeType="afterEffect">
                                  <p:stCondLst>
                                    <p:cond delay="0"/>
                                  </p:stCondLst>
                                  <p:childTnLst>
                                    <p:set>
                                      <p:cBhvr>
                                        <p:cTn id="27" dur="1" fill="hold">
                                          <p:stCondLst>
                                            <p:cond delay="0"/>
                                          </p:stCondLst>
                                        </p:cTn>
                                        <p:tgtEl>
                                          <p:spTgt spid="612358"/>
                                        </p:tgtEl>
                                        <p:attrNameLst>
                                          <p:attrName>style.visibility</p:attrName>
                                        </p:attrNameLst>
                                      </p:cBhvr>
                                      <p:to>
                                        <p:strVal val="visible"/>
                                      </p:to>
                                    </p:set>
                                    <p:anim calcmode="lin" valueType="num">
                                      <p:cBhvr>
                                        <p:cTn id="28" dur="500" fill="hold"/>
                                        <p:tgtEl>
                                          <p:spTgt spid="612358"/>
                                        </p:tgtEl>
                                        <p:attrNameLst>
                                          <p:attrName>ppt_w</p:attrName>
                                        </p:attrNameLst>
                                      </p:cBhvr>
                                      <p:tavLst>
                                        <p:tav tm="0">
                                          <p:val>
                                            <p:fltVal val="0"/>
                                          </p:val>
                                        </p:tav>
                                        <p:tav tm="100000">
                                          <p:val>
                                            <p:strVal val="#ppt_w"/>
                                          </p:val>
                                        </p:tav>
                                      </p:tavLst>
                                    </p:anim>
                                    <p:anim calcmode="lin" valueType="num">
                                      <p:cBhvr>
                                        <p:cTn id="29" dur="500" fill="hold"/>
                                        <p:tgtEl>
                                          <p:spTgt spid="612358"/>
                                        </p:tgtEl>
                                        <p:attrNameLst>
                                          <p:attrName>ppt_h</p:attrName>
                                        </p:attrNameLst>
                                      </p:cBhvr>
                                      <p:tavLst>
                                        <p:tav tm="0">
                                          <p:val>
                                            <p:fltVal val="0"/>
                                          </p:val>
                                        </p:tav>
                                        <p:tav tm="100000">
                                          <p:val>
                                            <p:strVal val="#ppt_h"/>
                                          </p:val>
                                        </p:tav>
                                      </p:tavLst>
                                    </p:anim>
                                    <p:animEffect transition="in" filter="fade">
                                      <p:cBhvr>
                                        <p:cTn id="30" dur="500"/>
                                        <p:tgtEl>
                                          <p:spTgt spid="612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grpSp>
        <p:nvGrpSpPr>
          <p:cNvPr id="2" name="Group 3"/>
          <p:cNvGrpSpPr>
            <a:grpSpLocks/>
          </p:cNvGrpSpPr>
          <p:nvPr/>
        </p:nvGrpSpPr>
        <p:grpSpPr bwMode="auto">
          <a:xfrm>
            <a:off x="179388" y="404813"/>
            <a:ext cx="8801100" cy="5568950"/>
            <a:chOff x="113" y="255"/>
            <a:chExt cx="5544" cy="3508"/>
          </a:xfrm>
        </p:grpSpPr>
        <p:sp>
          <p:nvSpPr>
            <p:cNvPr id="25605" name="Text Box 4"/>
            <p:cNvSpPr txBox="1">
              <a:spLocks noChangeArrowheads="1"/>
            </p:cNvSpPr>
            <p:nvPr/>
          </p:nvSpPr>
          <p:spPr bwMode="auto">
            <a:xfrm>
              <a:off x="4694" y="1344"/>
              <a:ext cx="777" cy="288"/>
            </a:xfrm>
            <a:prstGeom prst="rect">
              <a:avLst/>
            </a:prstGeom>
            <a:solidFill>
              <a:srgbClr val="FF00FF"/>
            </a:solidFill>
            <a:ln w="9525">
              <a:noFill/>
              <a:miter lim="800000"/>
              <a:headEnd/>
              <a:tailEnd/>
            </a:ln>
          </p:spPr>
          <p:txBody>
            <a:bodyPr wrap="none">
              <a:spAutoFit/>
            </a:bodyPr>
            <a:lstStyle/>
            <a:p>
              <a:pPr eaLnBrk="0" hangingPunct="0"/>
              <a:r>
                <a:rPr lang="it-IT" sz="2400" b="1">
                  <a:solidFill>
                    <a:schemeClr val="bg1"/>
                  </a:solidFill>
                </a:rPr>
                <a:t>visione</a:t>
              </a:r>
            </a:p>
          </p:txBody>
        </p:sp>
        <p:sp>
          <p:nvSpPr>
            <p:cNvPr id="25606" name="Text Box 5"/>
            <p:cNvSpPr txBox="1">
              <a:spLocks noChangeArrowheads="1"/>
            </p:cNvSpPr>
            <p:nvPr/>
          </p:nvSpPr>
          <p:spPr bwMode="auto">
            <a:xfrm>
              <a:off x="4105" y="436"/>
              <a:ext cx="1097" cy="288"/>
            </a:xfrm>
            <a:prstGeom prst="rect">
              <a:avLst/>
            </a:prstGeom>
            <a:solidFill>
              <a:srgbClr val="CC0000"/>
            </a:solidFill>
            <a:ln w="9525">
              <a:noFill/>
              <a:miter lim="800000"/>
              <a:headEnd/>
              <a:tailEnd/>
            </a:ln>
          </p:spPr>
          <p:txBody>
            <a:bodyPr wrap="none">
              <a:spAutoFit/>
            </a:bodyPr>
            <a:lstStyle/>
            <a:p>
              <a:pPr eaLnBrk="0" hangingPunct="0"/>
              <a:r>
                <a:rPr lang="it-IT" sz="2400" b="1">
                  <a:solidFill>
                    <a:schemeClr val="bg1"/>
                  </a:solidFill>
                </a:rPr>
                <a:t>sensazioni</a:t>
              </a:r>
            </a:p>
          </p:txBody>
        </p:sp>
        <p:sp>
          <p:nvSpPr>
            <p:cNvPr id="25607" name="Text Box 6"/>
            <p:cNvSpPr txBox="1">
              <a:spLocks noChangeArrowheads="1"/>
            </p:cNvSpPr>
            <p:nvPr/>
          </p:nvSpPr>
          <p:spPr bwMode="auto">
            <a:xfrm>
              <a:off x="4241" y="3475"/>
              <a:ext cx="1416" cy="288"/>
            </a:xfrm>
            <a:prstGeom prst="rect">
              <a:avLst/>
            </a:prstGeom>
            <a:solidFill>
              <a:srgbClr val="FF3300"/>
            </a:solidFill>
            <a:ln w="9525">
              <a:noFill/>
              <a:miter lim="800000"/>
              <a:headEnd/>
              <a:tailEnd/>
            </a:ln>
          </p:spPr>
          <p:txBody>
            <a:bodyPr wrap="none">
              <a:spAutoFit/>
            </a:bodyPr>
            <a:lstStyle/>
            <a:p>
              <a:pPr eaLnBrk="0" hangingPunct="0"/>
              <a:r>
                <a:rPr lang="it-IT" sz="2400" b="1">
                  <a:solidFill>
                    <a:schemeClr val="bg1"/>
                  </a:solidFill>
                </a:rPr>
                <a:t>coordinazione</a:t>
              </a:r>
            </a:p>
          </p:txBody>
        </p:sp>
        <p:sp>
          <p:nvSpPr>
            <p:cNvPr id="25608" name="Text Box 7"/>
            <p:cNvSpPr txBox="1">
              <a:spLocks noChangeArrowheads="1"/>
            </p:cNvSpPr>
            <p:nvPr/>
          </p:nvSpPr>
          <p:spPr bwMode="auto">
            <a:xfrm>
              <a:off x="1927" y="3203"/>
              <a:ext cx="917" cy="288"/>
            </a:xfrm>
            <a:prstGeom prst="rect">
              <a:avLst/>
            </a:prstGeom>
            <a:solidFill>
              <a:srgbClr val="FFFF00"/>
            </a:solidFill>
            <a:ln w="9525">
              <a:noFill/>
              <a:miter lim="800000"/>
              <a:headEnd/>
              <a:tailEnd/>
            </a:ln>
          </p:spPr>
          <p:txBody>
            <a:bodyPr wrap="none">
              <a:spAutoFit/>
            </a:bodyPr>
            <a:lstStyle/>
            <a:p>
              <a:pPr eaLnBrk="0" hangingPunct="0"/>
              <a:r>
                <a:rPr lang="it-IT" sz="2400" b="1"/>
                <a:t>memoria</a:t>
              </a:r>
            </a:p>
          </p:txBody>
        </p:sp>
        <p:sp>
          <p:nvSpPr>
            <p:cNvPr id="25609" name="Text Box 8"/>
            <p:cNvSpPr txBox="1">
              <a:spLocks noChangeArrowheads="1"/>
            </p:cNvSpPr>
            <p:nvPr/>
          </p:nvSpPr>
          <p:spPr bwMode="auto">
            <a:xfrm>
              <a:off x="748" y="255"/>
              <a:ext cx="1140" cy="288"/>
            </a:xfrm>
            <a:prstGeom prst="rect">
              <a:avLst/>
            </a:prstGeom>
            <a:solidFill>
              <a:schemeClr val="accent1"/>
            </a:solidFill>
            <a:ln w="9525">
              <a:noFill/>
              <a:miter lim="800000"/>
              <a:headEnd/>
              <a:tailEnd/>
            </a:ln>
          </p:spPr>
          <p:txBody>
            <a:bodyPr wrap="none">
              <a:spAutoFit/>
            </a:bodyPr>
            <a:lstStyle/>
            <a:p>
              <a:pPr eaLnBrk="0" hangingPunct="0"/>
              <a:r>
                <a:rPr lang="it-IT" sz="2400" b="1">
                  <a:solidFill>
                    <a:schemeClr val="bg1"/>
                  </a:solidFill>
                </a:rPr>
                <a:t>movimento</a:t>
              </a:r>
            </a:p>
          </p:txBody>
        </p:sp>
        <p:sp>
          <p:nvSpPr>
            <p:cNvPr id="25610" name="Text Box 9"/>
            <p:cNvSpPr txBox="1">
              <a:spLocks noChangeArrowheads="1"/>
            </p:cNvSpPr>
            <p:nvPr/>
          </p:nvSpPr>
          <p:spPr bwMode="auto">
            <a:xfrm>
              <a:off x="113" y="2523"/>
              <a:ext cx="1712" cy="288"/>
            </a:xfrm>
            <a:prstGeom prst="rect">
              <a:avLst/>
            </a:prstGeom>
            <a:solidFill>
              <a:srgbClr val="6600FF"/>
            </a:solidFill>
            <a:ln w="9525">
              <a:noFill/>
              <a:miter lim="800000"/>
              <a:headEnd/>
              <a:tailEnd/>
            </a:ln>
          </p:spPr>
          <p:txBody>
            <a:bodyPr wrap="none">
              <a:spAutoFit/>
            </a:bodyPr>
            <a:lstStyle/>
            <a:p>
              <a:pPr eaLnBrk="0" hangingPunct="0"/>
              <a:r>
                <a:rPr lang="it-IT" sz="2400" b="1">
                  <a:solidFill>
                    <a:schemeClr val="bg1"/>
                  </a:solidFill>
                </a:rPr>
                <a:t>giudizio/controllo</a:t>
              </a:r>
            </a:p>
          </p:txBody>
        </p:sp>
      </p:grpSp>
      <p:sp>
        <p:nvSpPr>
          <p:cNvPr id="445450" name="Text Box 10"/>
          <p:cNvSpPr txBox="1">
            <a:spLocks noChangeArrowheads="1"/>
          </p:cNvSpPr>
          <p:nvPr/>
        </p:nvSpPr>
        <p:spPr bwMode="auto">
          <a:xfrm>
            <a:off x="1258888" y="4941888"/>
            <a:ext cx="1539875" cy="457200"/>
          </a:xfrm>
          <a:prstGeom prst="rect">
            <a:avLst/>
          </a:prstGeom>
          <a:solidFill>
            <a:srgbClr val="990099"/>
          </a:solidFill>
          <a:ln w="9525">
            <a:noFill/>
            <a:miter lim="800000"/>
            <a:headEnd/>
            <a:tailEnd/>
          </a:ln>
        </p:spPr>
        <p:txBody>
          <a:bodyPr wrap="none">
            <a:spAutoFit/>
          </a:bodyPr>
          <a:lstStyle/>
          <a:p>
            <a:pPr eaLnBrk="0" hangingPunct="0"/>
            <a:r>
              <a:rPr lang="it-IT" sz="2400" b="1">
                <a:solidFill>
                  <a:schemeClr val="bg1"/>
                </a:solidFill>
              </a:rPr>
              <a:t>PIACERE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445450"/>
                                        </p:tgtEl>
                                        <p:attrNameLst>
                                          <p:attrName>style.visibility</p:attrName>
                                        </p:attrNameLst>
                                      </p:cBhvr>
                                      <p:to>
                                        <p:strVal val="visible"/>
                                      </p:to>
                                    </p:set>
                                    <p:animEffect transition="in" filter="strips(downLeft)">
                                      <p:cBhvr>
                                        <p:cTn id="11" dur="500"/>
                                        <p:tgtEl>
                                          <p:spTgt spid="445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5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378" name="Picture 2" descr="Puffo_Spinello">
            <a:hlinkClick r:id="rId2"/>
          </p:cNvPr>
          <p:cNvPicPr>
            <a:picLocks noChangeAspect="1" noChangeArrowheads="1"/>
          </p:cNvPicPr>
          <p:nvPr/>
        </p:nvPicPr>
        <p:blipFill>
          <a:blip r:embed="rId3" cstate="print"/>
          <a:srcRect/>
          <a:stretch>
            <a:fillRect/>
          </a:stretch>
        </p:blipFill>
        <p:spPr bwMode="auto">
          <a:xfrm>
            <a:off x="0" y="0"/>
            <a:ext cx="3403600" cy="4376738"/>
          </a:xfrm>
          <a:prstGeom prst="rect">
            <a:avLst/>
          </a:prstGeom>
          <a:noFill/>
          <a:ln w="9525">
            <a:noFill/>
            <a:miter lim="800000"/>
            <a:headEnd/>
            <a:tailEnd/>
          </a:ln>
        </p:spPr>
      </p:pic>
      <p:sp>
        <p:nvSpPr>
          <p:cNvPr id="613379" name="Text Box 3"/>
          <p:cNvSpPr txBox="1">
            <a:spLocks noChangeArrowheads="1"/>
          </p:cNvSpPr>
          <p:nvPr/>
        </p:nvSpPr>
        <p:spPr bwMode="auto">
          <a:xfrm>
            <a:off x="3625850" y="290513"/>
            <a:ext cx="5384800" cy="5934075"/>
          </a:xfrm>
          <a:prstGeom prst="rect">
            <a:avLst/>
          </a:prstGeom>
          <a:noFill/>
          <a:ln w="9525">
            <a:noFill/>
            <a:miter lim="800000"/>
            <a:headEnd/>
            <a:tailEnd/>
          </a:ln>
        </p:spPr>
        <p:txBody>
          <a:bodyPr>
            <a:spAutoFit/>
          </a:bodyPr>
          <a:lstStyle/>
          <a:p>
            <a:pPr>
              <a:spcBef>
                <a:spcPct val="30000"/>
              </a:spcBef>
            </a:pPr>
            <a:r>
              <a:rPr lang="it-IT" sz="2400" b="1">
                <a:solidFill>
                  <a:srgbClr val="33CC33"/>
                </a:solidFill>
              </a:rPr>
              <a:t>I Cannabinoidi</a:t>
            </a:r>
            <a:r>
              <a:rPr lang="it-IT" sz="2400" b="1">
                <a:solidFill>
                  <a:schemeClr val="bg1"/>
                </a:solidFill>
              </a:rPr>
              <a:t>: </a:t>
            </a:r>
            <a:r>
              <a:rPr lang="it-IT" sz="2400" b="1"/>
              <a:t>(contenuto</a:t>
            </a:r>
            <a:r>
              <a:rPr lang="it-IT" sz="2400" b="1">
                <a:solidFill>
                  <a:schemeClr val="bg1"/>
                </a:solidFill>
              </a:rPr>
              <a:t> </a:t>
            </a:r>
            <a:r>
              <a:rPr lang="it-IT" sz="2400" b="1"/>
              <a:t>in THC)</a:t>
            </a:r>
          </a:p>
          <a:p>
            <a:pPr>
              <a:spcBef>
                <a:spcPct val="30000"/>
              </a:spcBef>
            </a:pPr>
            <a:endParaRPr lang="it-IT" sz="2400" b="1"/>
          </a:p>
          <a:p>
            <a:pPr>
              <a:spcBef>
                <a:spcPct val="30000"/>
              </a:spcBef>
              <a:buFontTx/>
              <a:buChar char="•"/>
            </a:pPr>
            <a:r>
              <a:rPr lang="it-IT" sz="2400" b="1"/>
              <a:t> Marijuana (0,5 – 1,5%)</a:t>
            </a:r>
          </a:p>
          <a:p>
            <a:pPr>
              <a:spcBef>
                <a:spcPct val="30000"/>
              </a:spcBef>
              <a:buFontTx/>
              <a:buChar char="•"/>
            </a:pPr>
            <a:endParaRPr lang="it-IT" sz="2400" b="1"/>
          </a:p>
          <a:p>
            <a:pPr>
              <a:spcBef>
                <a:spcPct val="30000"/>
              </a:spcBef>
              <a:buFontTx/>
              <a:buChar char="•"/>
            </a:pPr>
            <a:r>
              <a:rPr lang="it-IT" sz="2400" b="1"/>
              <a:t> Ganja (2 - 4%)</a:t>
            </a:r>
          </a:p>
          <a:p>
            <a:pPr>
              <a:spcBef>
                <a:spcPct val="30000"/>
              </a:spcBef>
              <a:buFontTx/>
              <a:buChar char="•"/>
            </a:pPr>
            <a:endParaRPr lang="it-IT" sz="2400" b="1"/>
          </a:p>
          <a:p>
            <a:pPr>
              <a:spcBef>
                <a:spcPct val="30000"/>
              </a:spcBef>
              <a:buFontTx/>
              <a:buChar char="•"/>
            </a:pPr>
            <a:r>
              <a:rPr lang="it-IT" sz="2400" b="1"/>
              <a:t> Hashish (3 - 7%) (nero, afgano, pakistano…)</a:t>
            </a:r>
          </a:p>
          <a:p>
            <a:pPr>
              <a:spcBef>
                <a:spcPct val="30000"/>
              </a:spcBef>
              <a:buFontTx/>
              <a:buChar char="•"/>
            </a:pPr>
            <a:endParaRPr lang="it-IT" sz="2400" b="1"/>
          </a:p>
          <a:p>
            <a:pPr>
              <a:spcBef>
                <a:spcPct val="30000"/>
              </a:spcBef>
              <a:buFontTx/>
              <a:buChar char="•"/>
            </a:pPr>
            <a:r>
              <a:rPr lang="it-IT" sz="2400" b="1"/>
              <a:t> Olio di hashish (20 - 40%)</a:t>
            </a:r>
          </a:p>
          <a:p>
            <a:pPr>
              <a:spcBef>
                <a:spcPct val="30000"/>
              </a:spcBef>
              <a:buFontTx/>
              <a:buChar char="•"/>
            </a:pPr>
            <a:endParaRPr lang="it-IT" sz="2400" b="1"/>
          </a:p>
          <a:p>
            <a:pPr>
              <a:spcBef>
                <a:spcPct val="30000"/>
              </a:spcBef>
              <a:buFontTx/>
              <a:buChar char="•"/>
            </a:pPr>
            <a:r>
              <a:rPr lang="it-IT" sz="2400" b="1"/>
              <a:t>Sintetici: nabilone, dronabinolo, con potenza superiore ai naturali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613378"/>
                                        </p:tgtEl>
                                        <p:attrNameLst>
                                          <p:attrName>style.visibility</p:attrName>
                                        </p:attrNameLst>
                                      </p:cBhvr>
                                      <p:to>
                                        <p:strVal val="visible"/>
                                      </p:to>
                                    </p:set>
                                    <p:anim calcmode="lin" valueType="num">
                                      <p:cBhvr>
                                        <p:cTn id="7" dur="500" fill="hold"/>
                                        <p:tgtEl>
                                          <p:spTgt spid="613378"/>
                                        </p:tgtEl>
                                        <p:attrNameLst>
                                          <p:attrName>ppt_w</p:attrName>
                                        </p:attrNameLst>
                                      </p:cBhvr>
                                      <p:tavLst>
                                        <p:tav tm="0">
                                          <p:val>
                                            <p:fltVal val="0"/>
                                          </p:val>
                                        </p:tav>
                                        <p:tav tm="100000">
                                          <p:val>
                                            <p:strVal val="#ppt_w"/>
                                          </p:val>
                                        </p:tav>
                                      </p:tavLst>
                                    </p:anim>
                                    <p:anim calcmode="lin" valueType="num">
                                      <p:cBhvr>
                                        <p:cTn id="8" dur="500" fill="hold"/>
                                        <p:tgtEl>
                                          <p:spTgt spid="613378"/>
                                        </p:tgtEl>
                                        <p:attrNameLst>
                                          <p:attrName>ppt_h</p:attrName>
                                        </p:attrNameLst>
                                      </p:cBhvr>
                                      <p:tavLst>
                                        <p:tav tm="0">
                                          <p:val>
                                            <p:fltVal val="0"/>
                                          </p:val>
                                        </p:tav>
                                        <p:tav tm="100000">
                                          <p:val>
                                            <p:strVal val="#ppt_h"/>
                                          </p:val>
                                        </p:tav>
                                      </p:tavLst>
                                    </p:anim>
                                    <p:animEffect transition="in" filter="fade">
                                      <p:cBhvr>
                                        <p:cTn id="9" dur="500"/>
                                        <p:tgtEl>
                                          <p:spTgt spid="61337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13379">
                                            <p:txEl>
                                              <p:pRg st="0" end="0"/>
                                            </p:txEl>
                                          </p:spTgt>
                                        </p:tgtEl>
                                        <p:attrNameLst>
                                          <p:attrName>style.visibility</p:attrName>
                                        </p:attrNameLst>
                                      </p:cBhvr>
                                      <p:to>
                                        <p:strVal val="visible"/>
                                      </p:to>
                                    </p:set>
                                    <p:animEffect transition="in" filter="wipe(left)">
                                      <p:cBhvr>
                                        <p:cTn id="14" dur="500"/>
                                        <p:tgtEl>
                                          <p:spTgt spid="61337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13379">
                                            <p:txEl>
                                              <p:pRg st="2" end="2"/>
                                            </p:txEl>
                                          </p:spTgt>
                                        </p:tgtEl>
                                        <p:attrNameLst>
                                          <p:attrName>style.visibility</p:attrName>
                                        </p:attrNameLst>
                                      </p:cBhvr>
                                      <p:to>
                                        <p:strVal val="visible"/>
                                      </p:to>
                                    </p:set>
                                    <p:animEffect transition="in" filter="wipe(left)">
                                      <p:cBhvr>
                                        <p:cTn id="19" dur="500"/>
                                        <p:tgtEl>
                                          <p:spTgt spid="613379">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13379">
                                            <p:txEl>
                                              <p:pRg st="4" end="4"/>
                                            </p:txEl>
                                          </p:spTgt>
                                        </p:tgtEl>
                                        <p:attrNameLst>
                                          <p:attrName>style.visibility</p:attrName>
                                        </p:attrNameLst>
                                      </p:cBhvr>
                                      <p:to>
                                        <p:strVal val="visible"/>
                                      </p:to>
                                    </p:set>
                                    <p:animEffect transition="in" filter="wipe(left)">
                                      <p:cBhvr>
                                        <p:cTn id="24" dur="500"/>
                                        <p:tgtEl>
                                          <p:spTgt spid="613379">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13379">
                                            <p:txEl>
                                              <p:pRg st="6" end="6"/>
                                            </p:txEl>
                                          </p:spTgt>
                                        </p:tgtEl>
                                        <p:attrNameLst>
                                          <p:attrName>style.visibility</p:attrName>
                                        </p:attrNameLst>
                                      </p:cBhvr>
                                      <p:to>
                                        <p:strVal val="visible"/>
                                      </p:to>
                                    </p:set>
                                    <p:animEffect transition="in" filter="wipe(left)">
                                      <p:cBhvr>
                                        <p:cTn id="29" dur="500"/>
                                        <p:tgtEl>
                                          <p:spTgt spid="613379">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13379">
                                            <p:txEl>
                                              <p:pRg st="8" end="8"/>
                                            </p:txEl>
                                          </p:spTgt>
                                        </p:tgtEl>
                                        <p:attrNameLst>
                                          <p:attrName>style.visibility</p:attrName>
                                        </p:attrNameLst>
                                      </p:cBhvr>
                                      <p:to>
                                        <p:strVal val="visible"/>
                                      </p:to>
                                    </p:set>
                                    <p:animEffect transition="in" filter="wipe(left)">
                                      <p:cBhvr>
                                        <p:cTn id="34" dur="500"/>
                                        <p:tgtEl>
                                          <p:spTgt spid="613379">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13379">
                                            <p:txEl>
                                              <p:pRg st="10" end="10"/>
                                            </p:txEl>
                                          </p:spTgt>
                                        </p:tgtEl>
                                        <p:attrNameLst>
                                          <p:attrName>style.visibility</p:attrName>
                                        </p:attrNameLst>
                                      </p:cBhvr>
                                      <p:to>
                                        <p:strVal val="visible"/>
                                      </p:to>
                                    </p:set>
                                    <p:animEffect transition="in" filter="wipe(left)">
                                      <p:cBhvr>
                                        <p:cTn id="39" dur="500"/>
                                        <p:tgtEl>
                                          <p:spTgt spid="61337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982788" y="404813"/>
            <a:ext cx="5181600" cy="720725"/>
          </a:xfrm>
        </p:spPr>
        <p:txBody>
          <a:bodyPr/>
          <a:lstStyle/>
          <a:p>
            <a:pPr eaLnBrk="1" hangingPunct="1"/>
            <a:r>
              <a:rPr lang="it-IT" b="1" smtClean="0">
                <a:solidFill>
                  <a:srgbClr val="66FF33"/>
                </a:solidFill>
                <a:latin typeface="Comic Sans MS" pitchFamily="66" charset="0"/>
              </a:rPr>
              <a:t>Effetti del THC</a:t>
            </a:r>
            <a:endParaRPr lang="it-IT" b="1" i="1" smtClean="0">
              <a:solidFill>
                <a:srgbClr val="66FF33"/>
              </a:solidFill>
              <a:latin typeface="Comic Sans MS" pitchFamily="66" charset="0"/>
            </a:endParaRPr>
          </a:p>
        </p:txBody>
      </p:sp>
      <p:sp>
        <p:nvSpPr>
          <p:cNvPr id="614403" name="Rectangle 3"/>
          <p:cNvSpPr>
            <a:spLocks noGrp="1" noChangeArrowheads="1"/>
          </p:cNvSpPr>
          <p:nvPr>
            <p:ph type="body" idx="1"/>
          </p:nvPr>
        </p:nvSpPr>
        <p:spPr>
          <a:xfrm>
            <a:off x="467544" y="1124744"/>
            <a:ext cx="7772400" cy="4114800"/>
          </a:xfrm>
        </p:spPr>
        <p:txBody>
          <a:bodyPr/>
          <a:lstStyle/>
          <a:p>
            <a:pPr eaLnBrk="1" hangingPunct="1">
              <a:lnSpc>
                <a:spcPct val="80000"/>
              </a:lnSpc>
            </a:pPr>
            <a:r>
              <a:rPr lang="it-IT" sz="2000" dirty="0" smtClean="0"/>
              <a:t>Effetti sedativi ed euforici</a:t>
            </a:r>
          </a:p>
          <a:p>
            <a:pPr eaLnBrk="1" hangingPunct="1">
              <a:lnSpc>
                <a:spcPct val="80000"/>
              </a:lnSpc>
            </a:pPr>
            <a:r>
              <a:rPr lang="it-IT" sz="2000" dirty="0" smtClean="0"/>
              <a:t>Effetti allucinogeni (a dosi alte)</a:t>
            </a:r>
          </a:p>
          <a:p>
            <a:pPr eaLnBrk="1" hangingPunct="1">
              <a:lnSpc>
                <a:spcPct val="80000"/>
              </a:lnSpc>
            </a:pPr>
            <a:r>
              <a:rPr lang="it-IT" sz="2000" dirty="0" smtClean="0"/>
              <a:t>Sensazione di benessere</a:t>
            </a:r>
          </a:p>
          <a:p>
            <a:pPr eaLnBrk="1" hangingPunct="1">
              <a:lnSpc>
                <a:spcPct val="80000"/>
              </a:lnSpc>
            </a:pPr>
            <a:r>
              <a:rPr lang="it-IT" sz="2000" dirty="0" smtClean="0"/>
              <a:t>Rilassamento, calore</a:t>
            </a:r>
          </a:p>
          <a:p>
            <a:pPr eaLnBrk="1" hangingPunct="1">
              <a:lnSpc>
                <a:spcPct val="80000"/>
              </a:lnSpc>
            </a:pPr>
            <a:r>
              <a:rPr lang="it-IT" sz="2000" dirty="0" smtClean="0"/>
              <a:t>Aumento dell’appetito</a:t>
            </a:r>
          </a:p>
          <a:p>
            <a:pPr eaLnBrk="1" hangingPunct="1">
              <a:lnSpc>
                <a:spcPct val="80000"/>
              </a:lnSpc>
            </a:pPr>
            <a:r>
              <a:rPr lang="it-IT" sz="2000" dirty="0" smtClean="0"/>
              <a:t>Arrossamento tipico degli occhi</a:t>
            </a:r>
          </a:p>
          <a:p>
            <a:pPr eaLnBrk="1" hangingPunct="1">
              <a:lnSpc>
                <a:spcPct val="80000"/>
              </a:lnSpc>
            </a:pPr>
            <a:r>
              <a:rPr lang="it-IT" sz="2000" dirty="0" smtClean="0"/>
              <a:t>Percezione alterata del tempo</a:t>
            </a:r>
          </a:p>
          <a:p>
            <a:pPr eaLnBrk="1" hangingPunct="1">
              <a:lnSpc>
                <a:spcPct val="80000"/>
              </a:lnSpc>
            </a:pPr>
            <a:r>
              <a:rPr lang="it-IT" sz="2000" dirty="0" smtClean="0"/>
              <a:t>Sollievo dall’ansia</a:t>
            </a:r>
          </a:p>
          <a:p>
            <a:pPr eaLnBrk="1" hangingPunct="1">
              <a:lnSpc>
                <a:spcPct val="80000"/>
              </a:lnSpc>
            </a:pPr>
            <a:r>
              <a:rPr lang="it-IT" sz="2000" dirty="0" smtClean="0"/>
              <a:t>Ansia e panico (timore di perdere il controllo)</a:t>
            </a:r>
          </a:p>
          <a:p>
            <a:pPr eaLnBrk="1" hangingPunct="1">
              <a:lnSpc>
                <a:spcPct val="80000"/>
              </a:lnSpc>
            </a:pPr>
            <a:r>
              <a:rPr lang="it-IT" sz="2000" dirty="0" smtClean="0"/>
              <a:t>Incoordinazione motoria</a:t>
            </a:r>
          </a:p>
          <a:p>
            <a:pPr eaLnBrk="1" hangingPunct="1">
              <a:lnSpc>
                <a:spcPct val="80000"/>
              </a:lnSpc>
            </a:pPr>
            <a:r>
              <a:rPr lang="it-IT" sz="2000" dirty="0" smtClean="0"/>
              <a:t>Difficoltà alla concentrazione</a:t>
            </a:r>
          </a:p>
          <a:p>
            <a:pPr eaLnBrk="1" hangingPunct="1">
              <a:lnSpc>
                <a:spcPct val="80000"/>
              </a:lnSpc>
            </a:pPr>
            <a:r>
              <a:rPr lang="it-IT" sz="2000" dirty="0" smtClean="0"/>
              <a:t>Stato confusionale</a:t>
            </a:r>
          </a:p>
          <a:p>
            <a:pPr eaLnBrk="1" hangingPunct="1">
              <a:lnSpc>
                <a:spcPct val="80000"/>
              </a:lnSpc>
            </a:pPr>
            <a:r>
              <a:rPr lang="it-IT" sz="2000" dirty="0" smtClean="0"/>
              <a:t>Nausea</a:t>
            </a:r>
          </a:p>
          <a:p>
            <a:pPr eaLnBrk="1" hangingPunct="1">
              <a:lnSpc>
                <a:spcPct val="80000"/>
              </a:lnSpc>
              <a:buFontTx/>
              <a:buNone/>
            </a:pPr>
            <a:r>
              <a:rPr lang="it-IT" sz="2000" dirty="0" err="1" smtClean="0"/>
              <a:t>….paranoia….compromissione</a:t>
            </a:r>
            <a:r>
              <a:rPr lang="it-IT" sz="2000" dirty="0" smtClean="0"/>
              <a:t> delle capacità </a:t>
            </a:r>
            <a:r>
              <a:rPr lang="it-IT" sz="2000" dirty="0" err="1" smtClean="0"/>
              <a:t>mnemoniche…SLATENTIZZAZIONE</a:t>
            </a:r>
            <a:r>
              <a:rPr lang="it-IT" sz="2000" dirty="0" smtClean="0"/>
              <a:t> </a:t>
            </a:r>
            <a:r>
              <a:rPr lang="it-IT" sz="2000" dirty="0" err="1" smtClean="0"/>
              <a:t>DI</a:t>
            </a:r>
            <a:r>
              <a:rPr lang="it-IT" sz="2000" dirty="0" smtClean="0"/>
              <a:t> </a:t>
            </a:r>
            <a:r>
              <a:rPr lang="it-IT" sz="2000" dirty="0" err="1" smtClean="0"/>
              <a:t>PSICOSI…</a:t>
            </a:r>
            <a:endParaRPr lang="it-IT" sz="2000" dirty="0" smtClean="0"/>
          </a:p>
          <a:p>
            <a:pPr eaLnBrk="1" hangingPunct="1">
              <a:lnSpc>
                <a:spcPct val="80000"/>
              </a:lnSpc>
              <a:buFontTx/>
              <a:buNone/>
            </a:pPr>
            <a:r>
              <a:rPr lang="it-IT" sz="2000" dirty="0" err="1" smtClean="0"/>
              <a:t>…SINDROME</a:t>
            </a:r>
            <a:r>
              <a:rPr lang="it-IT" sz="2000" dirty="0" smtClean="0"/>
              <a:t> AMOTIVAZIONALE (apatia, il soggetto appare inerte, perdita di interessi, </a:t>
            </a:r>
            <a:r>
              <a:rPr lang="it-IT" sz="2000" dirty="0" err="1" smtClean="0"/>
              <a:t>abulia…</a:t>
            </a:r>
            <a:r>
              <a:rPr lang="it-IT" sz="2000" dirty="0" smtClean="0"/>
              <a:t>)</a:t>
            </a:r>
          </a:p>
          <a:p>
            <a:pPr eaLnBrk="1" hangingPunct="1">
              <a:lnSpc>
                <a:spcPct val="80000"/>
              </a:lnSpc>
            </a:pPr>
            <a:endParaRPr lang="it-IT" dirty="0" smtClean="0"/>
          </a:p>
        </p:txBody>
      </p:sp>
      <p:pic>
        <p:nvPicPr>
          <p:cNvPr id="87044" name="Picture 4" descr="introd1"/>
          <p:cNvPicPr>
            <a:picLocks noChangeAspect="1" noChangeArrowheads="1"/>
          </p:cNvPicPr>
          <p:nvPr/>
        </p:nvPicPr>
        <p:blipFill>
          <a:blip r:embed="rId2" cstate="print"/>
          <a:srcRect/>
          <a:stretch>
            <a:fillRect/>
          </a:stretch>
        </p:blipFill>
        <p:spPr bwMode="auto">
          <a:xfrm>
            <a:off x="7667625" y="71438"/>
            <a:ext cx="1485900" cy="1557337"/>
          </a:xfrm>
          <a:prstGeom prst="rect">
            <a:avLst/>
          </a:prstGeom>
          <a:solidFill>
            <a:schemeClr val="bg1"/>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14403"/>
                                        </p:tgtEl>
                                        <p:attrNameLst>
                                          <p:attrName>style.visibility</p:attrName>
                                        </p:attrNameLst>
                                      </p:cBhvr>
                                      <p:to>
                                        <p:strVal val="visible"/>
                                      </p:to>
                                    </p:set>
                                    <p:anim calcmode="lin" valueType="num">
                                      <p:cBhvr>
                                        <p:cTn id="7" dur="500" fill="hold"/>
                                        <p:tgtEl>
                                          <p:spTgt spid="614403"/>
                                        </p:tgtEl>
                                        <p:attrNameLst>
                                          <p:attrName>ppt_w</p:attrName>
                                        </p:attrNameLst>
                                      </p:cBhvr>
                                      <p:tavLst>
                                        <p:tav tm="0">
                                          <p:val>
                                            <p:fltVal val="0"/>
                                          </p:val>
                                        </p:tav>
                                        <p:tav tm="100000">
                                          <p:val>
                                            <p:strVal val="#ppt_w"/>
                                          </p:val>
                                        </p:tav>
                                      </p:tavLst>
                                    </p:anim>
                                    <p:anim calcmode="lin" valueType="num">
                                      <p:cBhvr>
                                        <p:cTn id="8" dur="500" fill="hold"/>
                                        <p:tgtEl>
                                          <p:spTgt spid="614403"/>
                                        </p:tgtEl>
                                        <p:attrNameLst>
                                          <p:attrName>ppt_h</p:attrName>
                                        </p:attrNameLst>
                                      </p:cBhvr>
                                      <p:tavLst>
                                        <p:tav tm="0">
                                          <p:val>
                                            <p:fltVal val="0"/>
                                          </p:val>
                                        </p:tav>
                                        <p:tav tm="100000">
                                          <p:val>
                                            <p:strVal val="#ppt_h"/>
                                          </p:val>
                                        </p:tav>
                                      </p:tavLst>
                                    </p:anim>
                                    <p:animEffect transition="in" filter="fade">
                                      <p:cBhvr>
                                        <p:cTn id="9" dur="500"/>
                                        <p:tgtEl>
                                          <p:spTgt spid="614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611188" y="1941513"/>
            <a:ext cx="8137525" cy="4511675"/>
          </a:xfrm>
          <a:prstGeom prst="rect">
            <a:avLst/>
          </a:prstGeom>
          <a:noFill/>
          <a:ln w="9525">
            <a:noFill/>
            <a:miter lim="800000"/>
            <a:headEnd/>
            <a:tailEnd/>
          </a:ln>
        </p:spPr>
        <p:txBody>
          <a:bodyPr>
            <a:spAutoFit/>
          </a:bodyPr>
          <a:lstStyle/>
          <a:p>
            <a:pPr>
              <a:spcBef>
                <a:spcPct val="50000"/>
              </a:spcBef>
              <a:buFontTx/>
              <a:buChar char="•"/>
            </a:pPr>
            <a:r>
              <a:rPr lang="it-IT" sz="2000">
                <a:latin typeface="Verdana" pitchFamily="34" charset="0"/>
              </a:rPr>
              <a:t> Distribuzione ai vari organi, soprattutto in quelli ad elevata concentrazione di adipe</a:t>
            </a:r>
          </a:p>
          <a:p>
            <a:pPr>
              <a:spcBef>
                <a:spcPct val="50000"/>
              </a:spcBef>
              <a:buFontTx/>
              <a:buChar char="•"/>
            </a:pPr>
            <a:r>
              <a:rPr lang="it-IT" sz="2000">
                <a:latin typeface="Verdana" pitchFamily="34" charset="0"/>
              </a:rPr>
              <a:t> Eliminazione lenta: rimane nell’organismo per svariati giorni</a:t>
            </a:r>
          </a:p>
          <a:p>
            <a:pPr>
              <a:spcBef>
                <a:spcPct val="50000"/>
              </a:spcBef>
              <a:buFontTx/>
              <a:buChar char="•"/>
            </a:pPr>
            <a:r>
              <a:rPr lang="it-IT" sz="2000">
                <a:latin typeface="Verdana" pitchFamily="34" charset="0"/>
              </a:rPr>
              <a:t> L’eliminazione lenta tende a prolungare ed intensificare gli effetti dei cannabinoidi successivamente fumati</a:t>
            </a:r>
          </a:p>
          <a:p>
            <a:pPr>
              <a:spcBef>
                <a:spcPct val="50000"/>
              </a:spcBef>
              <a:buFontTx/>
              <a:buChar char="•"/>
            </a:pPr>
            <a:r>
              <a:rPr lang="it-IT" sz="2000">
                <a:latin typeface="Verdana" pitchFamily="34" charset="0"/>
              </a:rPr>
              <a:t> No sindrome astinenziale: tuttavia l’interruzione può determinare nervosismo, irrequitezza, diminuizione dell’appetito con perdita di peso, insonnia, aumento del sonno REM, tremore…</a:t>
            </a:r>
          </a:p>
          <a:p>
            <a:pPr>
              <a:spcBef>
                <a:spcPct val="50000"/>
              </a:spcBef>
              <a:buFontTx/>
              <a:buChar char="•"/>
            </a:pPr>
            <a:r>
              <a:rPr lang="it-IT" sz="2000">
                <a:latin typeface="Verdana" pitchFamily="34" charset="0"/>
              </a:rPr>
              <a:t> Dipendenza psicologica soprattutto dovuta al piacere indotto dalla sostanza e al condizionamento del gruppo</a:t>
            </a:r>
          </a:p>
          <a:p>
            <a:pPr>
              <a:spcBef>
                <a:spcPct val="50000"/>
              </a:spcBef>
              <a:buFontTx/>
              <a:buChar char="•"/>
            </a:pPr>
            <a:r>
              <a:rPr lang="it-IT" sz="2000">
                <a:latin typeface="Verdana" pitchFamily="34" charset="0"/>
              </a:rPr>
              <a:t> Forte tolleranza</a:t>
            </a:r>
          </a:p>
        </p:txBody>
      </p:sp>
      <p:sp>
        <p:nvSpPr>
          <p:cNvPr id="88067" name="Rectangle 3"/>
          <p:cNvSpPr>
            <a:spLocks noChangeArrowheads="1"/>
          </p:cNvSpPr>
          <p:nvPr/>
        </p:nvSpPr>
        <p:spPr bwMode="auto">
          <a:xfrm>
            <a:off x="1982788" y="404813"/>
            <a:ext cx="5181600" cy="720725"/>
          </a:xfrm>
          <a:prstGeom prst="rect">
            <a:avLst/>
          </a:prstGeom>
          <a:noFill/>
          <a:ln w="9525">
            <a:noFill/>
            <a:miter lim="800000"/>
            <a:headEnd/>
            <a:tailEnd/>
          </a:ln>
        </p:spPr>
        <p:txBody>
          <a:bodyPr anchor="ctr"/>
          <a:lstStyle/>
          <a:p>
            <a:pPr algn="ctr"/>
            <a:r>
              <a:rPr lang="it-IT" sz="3200" b="1">
                <a:solidFill>
                  <a:srgbClr val="66FF33"/>
                </a:solidFill>
                <a:latin typeface="Comic Sans MS" pitchFamily="66" charset="0"/>
              </a:rPr>
              <a:t>Alcune caratteristiche del THC</a:t>
            </a:r>
            <a:endParaRPr lang="it-IT" sz="3200" b="1" i="1">
              <a:solidFill>
                <a:srgbClr val="66FF33"/>
              </a:solidFill>
              <a:latin typeface="Comic Sans MS" pitchFamily="66" charset="0"/>
            </a:endParaRPr>
          </a:p>
        </p:txBody>
      </p:sp>
      <p:pic>
        <p:nvPicPr>
          <p:cNvPr id="88068" name="Picture 4" descr="introd1"/>
          <p:cNvPicPr>
            <a:picLocks noChangeAspect="1" noChangeArrowheads="1"/>
          </p:cNvPicPr>
          <p:nvPr/>
        </p:nvPicPr>
        <p:blipFill>
          <a:blip r:embed="rId2" cstate="print"/>
          <a:srcRect/>
          <a:stretch>
            <a:fillRect/>
          </a:stretch>
        </p:blipFill>
        <p:spPr bwMode="auto">
          <a:xfrm>
            <a:off x="-36513" y="0"/>
            <a:ext cx="1347788" cy="1412875"/>
          </a:xfrm>
          <a:prstGeom prst="rect">
            <a:avLst/>
          </a:prstGeom>
          <a:solidFill>
            <a:schemeClr val="bg1"/>
          </a:solid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https://st.ilfattoquotidiano.it/wp-content/uploads/2016/06/consumodroga905-675x905.png"/>
          <p:cNvPicPr>
            <a:picLocks noChangeAspect="1" noChangeArrowheads="1"/>
          </p:cNvPicPr>
          <p:nvPr/>
        </p:nvPicPr>
        <p:blipFill>
          <a:blip r:embed="rId2" cstate="print"/>
          <a:srcRect b="30491"/>
          <a:stretch>
            <a:fillRect/>
          </a:stretch>
        </p:blipFill>
        <p:spPr bwMode="auto">
          <a:xfrm>
            <a:off x="539552" y="332656"/>
            <a:ext cx="6552728" cy="6106793"/>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t.ilfattoquotidiano.it/wp-content/uploads/2016/06/consumodroga905-675x905.png"/>
          <p:cNvPicPr>
            <a:picLocks noChangeAspect="1" noChangeArrowheads="1"/>
          </p:cNvPicPr>
          <p:nvPr/>
        </p:nvPicPr>
        <p:blipFill>
          <a:blip r:embed="rId2" cstate="print"/>
          <a:srcRect t="69335" b="3341"/>
          <a:stretch>
            <a:fillRect/>
          </a:stretch>
        </p:blipFill>
        <p:spPr bwMode="auto">
          <a:xfrm>
            <a:off x="683568" y="188640"/>
            <a:ext cx="7005989" cy="2566458"/>
          </a:xfrm>
          <a:prstGeom prst="rect">
            <a:avLst/>
          </a:prstGeom>
          <a:noFill/>
        </p:spPr>
      </p:pic>
      <p:sp>
        <p:nvSpPr>
          <p:cNvPr id="3" name="CasellaDiTesto 2"/>
          <p:cNvSpPr txBox="1"/>
          <p:nvPr/>
        </p:nvSpPr>
        <p:spPr>
          <a:xfrm>
            <a:off x="144016" y="3140968"/>
            <a:ext cx="8820472" cy="3662541"/>
          </a:xfrm>
          <a:prstGeom prst="rect">
            <a:avLst/>
          </a:prstGeom>
          <a:solidFill>
            <a:schemeClr val="tx1"/>
          </a:solidFill>
        </p:spPr>
        <p:txBody>
          <a:bodyPr wrap="square" rtlCol="0">
            <a:spAutoFit/>
          </a:bodyPr>
          <a:lstStyle/>
          <a:p>
            <a:r>
              <a:rPr lang="it-IT" sz="1600" b="1" dirty="0" smtClean="0">
                <a:solidFill>
                  <a:srgbClr val="FF0000"/>
                </a:solidFill>
              </a:rPr>
              <a:t>Londra </a:t>
            </a:r>
            <a:r>
              <a:rPr lang="it-IT" sz="1600" b="1" dirty="0" smtClean="0">
                <a:solidFill>
                  <a:srgbClr val="FF0000"/>
                </a:solidFill>
              </a:rPr>
              <a:t>prima capitale europea per consumo di </a:t>
            </a:r>
            <a:r>
              <a:rPr lang="it-IT" sz="1600" b="1" dirty="0" smtClean="0">
                <a:solidFill>
                  <a:srgbClr val="FF0000"/>
                </a:solidFill>
              </a:rPr>
              <a:t>cocaina</a:t>
            </a:r>
            <a:r>
              <a:rPr lang="it-IT" sz="1600" dirty="0" smtClean="0">
                <a:solidFill>
                  <a:srgbClr val="FF0000"/>
                </a:solidFill>
              </a:rPr>
              <a:t> </a:t>
            </a:r>
            <a:r>
              <a:rPr lang="it-IT" sz="1600" dirty="0" smtClean="0">
                <a:solidFill>
                  <a:schemeClr val="bg1"/>
                </a:solidFill>
              </a:rPr>
              <a:t>cresce l’utilizzo di </a:t>
            </a:r>
            <a:r>
              <a:rPr lang="it-IT" sz="1600" b="1" dirty="0" err="1" smtClean="0">
                <a:solidFill>
                  <a:schemeClr val="bg1"/>
                </a:solidFill>
              </a:rPr>
              <a:t>Mdma</a:t>
            </a:r>
            <a:r>
              <a:rPr lang="it-IT" sz="1600" dirty="0" smtClean="0">
                <a:solidFill>
                  <a:schemeClr val="bg1"/>
                </a:solidFill>
              </a:rPr>
              <a:t>, e </a:t>
            </a:r>
            <a:r>
              <a:rPr lang="it-IT" sz="1600" b="1" dirty="0" smtClean="0">
                <a:solidFill>
                  <a:schemeClr val="bg1"/>
                </a:solidFill>
              </a:rPr>
              <a:t>la cannabis rimane regina incontrastata tra le droghe consumate in Europa</a:t>
            </a:r>
            <a:r>
              <a:rPr lang="it-IT" sz="1600" dirty="0" smtClean="0">
                <a:solidFill>
                  <a:schemeClr val="bg1"/>
                </a:solidFill>
              </a:rPr>
              <a:t>. E’ ciò che afferma la</a:t>
            </a:r>
            <a:r>
              <a:rPr lang="it-IT" sz="1600" b="1" dirty="0" smtClean="0">
                <a:solidFill>
                  <a:schemeClr val="bg1"/>
                </a:solidFill>
              </a:rPr>
              <a:t> Relazione europea sulla droga 2016</a:t>
            </a:r>
            <a:r>
              <a:rPr lang="it-IT" sz="1600" dirty="0" smtClean="0">
                <a:solidFill>
                  <a:schemeClr val="bg1"/>
                </a:solidFill>
              </a:rPr>
              <a:t>, la </a:t>
            </a:r>
            <a:r>
              <a:rPr lang="it-IT" sz="1600" b="1" dirty="0" smtClean="0">
                <a:solidFill>
                  <a:schemeClr val="bg1"/>
                </a:solidFill>
              </a:rPr>
              <a:t>21esima analisi annuale dell’EMCDDA</a:t>
            </a:r>
            <a:r>
              <a:rPr lang="it-IT" sz="1600" dirty="0" smtClean="0">
                <a:solidFill>
                  <a:schemeClr val="bg1"/>
                </a:solidFill>
              </a:rPr>
              <a:t> (</a:t>
            </a:r>
            <a:r>
              <a:rPr lang="it-IT" sz="1600" dirty="0" err="1" smtClean="0">
                <a:solidFill>
                  <a:schemeClr val="bg1"/>
                </a:solidFill>
              </a:rPr>
              <a:t>European</a:t>
            </a:r>
            <a:r>
              <a:rPr lang="it-IT" sz="1600" dirty="0" smtClean="0">
                <a:solidFill>
                  <a:schemeClr val="bg1"/>
                </a:solidFill>
              </a:rPr>
              <a:t> </a:t>
            </a:r>
            <a:r>
              <a:rPr lang="it-IT" sz="1600" dirty="0" err="1" smtClean="0">
                <a:solidFill>
                  <a:schemeClr val="bg1"/>
                </a:solidFill>
              </a:rPr>
              <a:t>Monitoring</a:t>
            </a:r>
            <a:r>
              <a:rPr lang="it-IT" sz="1600" dirty="0" smtClean="0">
                <a:solidFill>
                  <a:schemeClr val="bg1"/>
                </a:solidFill>
              </a:rPr>
              <a:t> </a:t>
            </a:r>
            <a:r>
              <a:rPr lang="it-IT" sz="1600" dirty="0" err="1" smtClean="0">
                <a:solidFill>
                  <a:schemeClr val="bg1"/>
                </a:solidFill>
              </a:rPr>
              <a:t>Centre</a:t>
            </a:r>
            <a:r>
              <a:rPr lang="it-IT" sz="1600" dirty="0" smtClean="0">
                <a:solidFill>
                  <a:schemeClr val="bg1"/>
                </a:solidFill>
              </a:rPr>
              <a:t> </a:t>
            </a:r>
            <a:r>
              <a:rPr lang="it-IT" sz="1600" dirty="0" err="1" smtClean="0">
                <a:solidFill>
                  <a:schemeClr val="bg1"/>
                </a:solidFill>
              </a:rPr>
              <a:t>for</a:t>
            </a:r>
            <a:r>
              <a:rPr lang="it-IT" sz="1600" dirty="0" smtClean="0">
                <a:solidFill>
                  <a:schemeClr val="bg1"/>
                </a:solidFill>
              </a:rPr>
              <a:t> </a:t>
            </a:r>
            <a:r>
              <a:rPr lang="it-IT" sz="1600" dirty="0" err="1" smtClean="0">
                <a:solidFill>
                  <a:schemeClr val="bg1"/>
                </a:solidFill>
              </a:rPr>
              <a:t>Drugs</a:t>
            </a:r>
            <a:r>
              <a:rPr lang="it-IT" sz="1600" dirty="0" smtClean="0">
                <a:solidFill>
                  <a:schemeClr val="bg1"/>
                </a:solidFill>
              </a:rPr>
              <a:t> and </a:t>
            </a:r>
            <a:r>
              <a:rPr lang="it-IT" sz="1600" dirty="0" err="1" smtClean="0">
                <a:solidFill>
                  <a:schemeClr val="bg1"/>
                </a:solidFill>
              </a:rPr>
              <a:t>Drug</a:t>
            </a:r>
            <a:r>
              <a:rPr lang="it-IT" sz="1600" dirty="0" smtClean="0">
                <a:solidFill>
                  <a:schemeClr val="bg1"/>
                </a:solidFill>
              </a:rPr>
              <a:t> </a:t>
            </a:r>
            <a:r>
              <a:rPr lang="it-IT" sz="1600" dirty="0" err="1" smtClean="0">
                <a:solidFill>
                  <a:schemeClr val="bg1"/>
                </a:solidFill>
              </a:rPr>
              <a:t>Addiction</a:t>
            </a:r>
            <a:r>
              <a:rPr lang="it-IT" sz="1600" dirty="0" smtClean="0">
                <a:solidFill>
                  <a:schemeClr val="bg1"/>
                </a:solidFill>
              </a:rPr>
              <a:t>). Secondo le stime, </a:t>
            </a:r>
            <a:r>
              <a:rPr lang="it-IT" sz="1600" dirty="0" smtClean="0">
                <a:solidFill>
                  <a:schemeClr val="bg1"/>
                </a:solidFill>
              </a:rPr>
              <a:t>sono </a:t>
            </a:r>
            <a:r>
              <a:rPr lang="it-IT" sz="1600" dirty="0" smtClean="0">
                <a:solidFill>
                  <a:schemeClr val="bg1"/>
                </a:solidFill>
              </a:rPr>
              <a:t>oltre </a:t>
            </a:r>
            <a:r>
              <a:rPr lang="it-IT" sz="1600" b="1" dirty="0" smtClean="0">
                <a:solidFill>
                  <a:schemeClr val="bg1"/>
                </a:solidFill>
              </a:rPr>
              <a:t>88 milioni gli adulti</a:t>
            </a:r>
            <a:r>
              <a:rPr lang="it-IT" sz="1600" dirty="0" smtClean="0">
                <a:solidFill>
                  <a:schemeClr val="bg1"/>
                </a:solidFill>
              </a:rPr>
              <a:t> (ossia poco più di un quarto della popolazione di età compresa fra </a:t>
            </a:r>
            <a:r>
              <a:rPr lang="it-IT" sz="1600" b="1" dirty="0" smtClean="0">
                <a:solidFill>
                  <a:schemeClr val="bg1"/>
                </a:solidFill>
              </a:rPr>
              <a:t>15 e 64 anni</a:t>
            </a:r>
            <a:r>
              <a:rPr lang="it-IT" sz="1600" dirty="0" smtClean="0">
                <a:solidFill>
                  <a:schemeClr val="bg1"/>
                </a:solidFill>
              </a:rPr>
              <a:t> nell’Unione europea) che hanno provato sostanze illecite nel corso della vita</a:t>
            </a:r>
            <a:r>
              <a:rPr lang="it-IT" sz="1600" dirty="0" smtClean="0">
                <a:solidFill>
                  <a:schemeClr val="bg1"/>
                </a:solidFill>
              </a:rPr>
              <a:t>.</a:t>
            </a:r>
          </a:p>
          <a:p>
            <a:r>
              <a:rPr lang="it-IT" sz="1400" b="1" dirty="0" smtClean="0">
                <a:solidFill>
                  <a:schemeClr val="bg1"/>
                </a:solidFill>
              </a:rPr>
              <a:t>Il consumo di droga è più frequente tra i maschi</a:t>
            </a:r>
            <a:r>
              <a:rPr lang="it-IT" sz="1400" dirty="0" smtClean="0">
                <a:solidFill>
                  <a:schemeClr val="bg1"/>
                </a:solidFill>
              </a:rPr>
              <a:t> (54,3 milioni) che dalle femmine (34,8 milioni). La sostanza stupefacente più consumata è la</a:t>
            </a:r>
            <a:r>
              <a:rPr lang="it-IT" sz="1400" b="1" dirty="0" smtClean="0">
                <a:solidFill>
                  <a:schemeClr val="bg1"/>
                </a:solidFill>
              </a:rPr>
              <a:t> cannabis</a:t>
            </a:r>
            <a:r>
              <a:rPr lang="it-IT" sz="1400" dirty="0" smtClean="0">
                <a:solidFill>
                  <a:schemeClr val="bg1"/>
                </a:solidFill>
              </a:rPr>
              <a:t> (51,5 milioni di maschi e 32,4 milioni di femmine), mentre le stime sono decisamente inferiori per il consumo nell’arco della vita di </a:t>
            </a:r>
            <a:r>
              <a:rPr lang="it-IT" sz="1400" b="1" dirty="0" smtClean="0">
                <a:solidFill>
                  <a:schemeClr val="bg1"/>
                </a:solidFill>
              </a:rPr>
              <a:t>cocaina</a:t>
            </a:r>
            <a:r>
              <a:rPr lang="it-IT" sz="1400" dirty="0" smtClean="0">
                <a:solidFill>
                  <a:schemeClr val="bg1"/>
                </a:solidFill>
              </a:rPr>
              <a:t> (11,9 milioni di maschi e 5,3 milioni di femmine), </a:t>
            </a:r>
            <a:r>
              <a:rPr lang="it-IT" sz="1400" b="1" dirty="0" err="1" smtClean="0">
                <a:solidFill>
                  <a:schemeClr val="bg1"/>
                </a:solidFill>
              </a:rPr>
              <a:t>Mdma</a:t>
            </a:r>
            <a:r>
              <a:rPr lang="it-IT" sz="1400" dirty="0" smtClean="0">
                <a:solidFill>
                  <a:schemeClr val="bg1"/>
                </a:solidFill>
              </a:rPr>
              <a:t> (9,1 milioni di maschi e 3,9 milioni di femmine) e </a:t>
            </a:r>
            <a:r>
              <a:rPr lang="it-IT" sz="1400" b="1" dirty="0" smtClean="0">
                <a:solidFill>
                  <a:schemeClr val="bg1"/>
                </a:solidFill>
              </a:rPr>
              <a:t>amfetamine</a:t>
            </a:r>
            <a:r>
              <a:rPr lang="it-IT" sz="1400" dirty="0" smtClean="0">
                <a:solidFill>
                  <a:schemeClr val="bg1"/>
                </a:solidFill>
              </a:rPr>
              <a:t> (8,3 milioni di maschi e 3,8 milioni di femmine</a:t>
            </a:r>
            <a:r>
              <a:rPr lang="it-IT" sz="1400" dirty="0" smtClean="0">
                <a:solidFill>
                  <a:schemeClr val="bg1"/>
                </a:solidFill>
              </a:rPr>
              <a:t>).</a:t>
            </a:r>
            <a:endParaRPr lang="it-IT" sz="1200" dirty="0" smtClean="0">
              <a:solidFill>
                <a:schemeClr val="bg1"/>
              </a:solidFill>
            </a:endParaRPr>
          </a:p>
          <a:p>
            <a:r>
              <a:rPr lang="it-IT" sz="1200" b="1" dirty="0" smtClean="0">
                <a:solidFill>
                  <a:schemeClr val="bg1"/>
                </a:solidFill>
              </a:rPr>
              <a:t>Tra le sostanze illecite la cocaina rimane quella maggiormente consumata in Europa</a:t>
            </a:r>
            <a:r>
              <a:rPr lang="it-IT" sz="1200" dirty="0" smtClean="0">
                <a:solidFill>
                  <a:schemeClr val="bg1"/>
                </a:solidFill>
              </a:rPr>
              <a:t> con 2milioni e 400mila i giovani adulti di età compresa tra i 15 e i 34 anni (l’1,9 % di questa fascia d’età) ad averla inalata nel corso del 2016. La maggior parte dei consumatori ne fa uso in contesti ricreativi, con picchi di consumo nei fine settimana e nei periodi di vacanza</a:t>
            </a:r>
            <a:r>
              <a:rPr lang="it-IT" sz="1200" dirty="0" smtClean="0">
                <a:solidFill>
                  <a:schemeClr val="bg1"/>
                </a:solidFill>
              </a:rPr>
              <a:t>.</a:t>
            </a:r>
            <a:endParaRPr lang="it-IT" sz="1200" dirty="0" smtClean="0">
              <a:solidFill>
                <a:srgbClr val="FF0000"/>
              </a:solidFill>
            </a:endParaRPr>
          </a:p>
          <a:p>
            <a:r>
              <a:rPr lang="it-IT" sz="1200" dirty="0" smtClean="0">
                <a:solidFill>
                  <a:srgbClr val="FF0000"/>
                </a:solidFill>
              </a:rPr>
              <a:t>Secondo l’analisi delle acque reflue delle città europee</a:t>
            </a:r>
            <a:r>
              <a:rPr lang="it-IT" sz="1200" b="1" dirty="0" smtClean="0">
                <a:solidFill>
                  <a:srgbClr val="FF0000"/>
                </a:solidFill>
              </a:rPr>
              <a:t> è Londra sul primo gradino del podio con oltre 1000 milligrammi di cocaina giornaliera</a:t>
            </a:r>
            <a:r>
              <a:rPr lang="it-IT" sz="1200" dirty="0" smtClean="0">
                <a:solidFill>
                  <a:srgbClr val="FF0000"/>
                </a:solidFill>
              </a:rPr>
              <a:t> rilevata su 1000 </a:t>
            </a:r>
            <a:r>
              <a:rPr lang="it-IT" sz="1200" dirty="0" smtClean="0">
                <a:solidFill>
                  <a:srgbClr val="FF0000"/>
                </a:solidFill>
              </a:rPr>
              <a:t>abitanti, </a:t>
            </a:r>
            <a:r>
              <a:rPr lang="it-IT" sz="1200" b="1" dirty="0" smtClean="0">
                <a:solidFill>
                  <a:srgbClr val="FF0000"/>
                </a:solidFill>
              </a:rPr>
              <a:t>Milano sui 250</a:t>
            </a:r>
            <a:r>
              <a:rPr lang="it-IT" sz="1200" dirty="0" smtClean="0">
                <a:solidFill>
                  <a:srgbClr val="FF0000"/>
                </a:solidFill>
              </a:rPr>
              <a:t>,</a:t>
            </a:r>
            <a:endParaRPr lang="it-IT" sz="1200" dirty="0">
              <a:solidFill>
                <a:srgbClr val="FF00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83568" y="188640"/>
            <a:ext cx="7344816" cy="2308324"/>
          </a:xfrm>
          <a:prstGeom prst="rect">
            <a:avLst/>
          </a:prstGeom>
          <a:solidFill>
            <a:schemeClr val="tx1"/>
          </a:solidFill>
        </p:spPr>
        <p:txBody>
          <a:bodyPr wrap="square" rtlCol="0">
            <a:spAutoFit/>
          </a:bodyPr>
          <a:lstStyle/>
          <a:p>
            <a:r>
              <a:rPr lang="it-IT" dirty="0" smtClean="0">
                <a:solidFill>
                  <a:srgbClr val="FF0000"/>
                </a:solidFill>
              </a:rPr>
              <a:t>Infine l’analisi dell’EMCDDA si concentra sull’aumento del consumo della nuova droga d’inizio secolo: </a:t>
            </a:r>
            <a:r>
              <a:rPr lang="it-IT" b="1" dirty="0" smtClean="0">
                <a:solidFill>
                  <a:srgbClr val="FF0000"/>
                </a:solidFill>
              </a:rPr>
              <a:t>l’MDMA</a:t>
            </a:r>
            <a:r>
              <a:rPr lang="it-IT" dirty="0" smtClean="0">
                <a:solidFill>
                  <a:srgbClr val="FF0000"/>
                </a:solidFill>
              </a:rPr>
              <a:t>. Sono infatti 2,1 milioni i giovani di età compresa tra i 15 e i 34 anni (l’1,7 % di questa fascia di età) ad aver consumato MDMA/ecstasy nell’ultimo anno, con stime nazionali che variano dallo 0,3 % di Svezia, Grecia e Slovenia, al 5,5 % di Regno Unito, Bulgaria e Repubblica Ceca. Fra i giovani che hanno fatto uso di MDMA nell’ultimo anno, il rapporto tra maschi e femmine è di 2,4 a 1.</a:t>
            </a:r>
            <a:endParaRPr lang="it-IT" dirty="0">
              <a:solidFill>
                <a:srgbClr val="FF0000"/>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Consumi Droga Adolescenti2"/>
          <p:cNvPicPr>
            <a:picLocks noChangeAspect="1" noChangeArrowheads="1"/>
          </p:cNvPicPr>
          <p:nvPr/>
        </p:nvPicPr>
        <p:blipFill>
          <a:blip r:embed="rId2" cstate="print"/>
          <a:srcRect b="4210"/>
          <a:stretch>
            <a:fillRect/>
          </a:stretch>
        </p:blipFill>
        <p:spPr bwMode="auto">
          <a:xfrm>
            <a:off x="3707904" y="3663784"/>
            <a:ext cx="5274286" cy="3194216"/>
          </a:xfrm>
          <a:prstGeom prst="rect">
            <a:avLst/>
          </a:prstGeom>
          <a:noFill/>
        </p:spPr>
      </p:pic>
      <p:pic>
        <p:nvPicPr>
          <p:cNvPr id="3" name="Picture 2" descr="Consumi Droga Adolescenti"/>
          <p:cNvPicPr>
            <a:picLocks noChangeAspect="1" noChangeArrowheads="1"/>
          </p:cNvPicPr>
          <p:nvPr/>
        </p:nvPicPr>
        <p:blipFill>
          <a:blip r:embed="rId3" cstate="print"/>
          <a:srcRect b="11105"/>
          <a:stretch>
            <a:fillRect/>
          </a:stretch>
        </p:blipFill>
        <p:spPr bwMode="auto">
          <a:xfrm>
            <a:off x="0" y="0"/>
            <a:ext cx="5991225" cy="3674756"/>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lideplayer.it/slide/192257/1/images/4/Cosa+sono+le+designer+drugs.jpg"/>
          <p:cNvPicPr>
            <a:picLocks noChangeAspect="1" noChangeArrowheads="1"/>
          </p:cNvPicPr>
          <p:nvPr/>
        </p:nvPicPr>
        <p:blipFill>
          <a:blip r:embed="rId2" cstate="print"/>
          <a:srcRect l="3769"/>
          <a:stretch>
            <a:fillRect/>
          </a:stretch>
        </p:blipFill>
        <p:spPr bwMode="auto">
          <a:xfrm>
            <a:off x="7611" y="220479"/>
            <a:ext cx="9100893" cy="6304865"/>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http://slideplayer.it/slide/192257/1/images/5/Nuove+droghe+de+sintesi:+Piperazine.jpg"/>
          <p:cNvPicPr>
            <a:picLocks noChangeAspect="1" noChangeArrowheads="1"/>
          </p:cNvPicPr>
          <p:nvPr/>
        </p:nvPicPr>
        <p:blipFill>
          <a:blip r:embed="rId2" cstate="print"/>
          <a:srcRect l="4454" r="2056"/>
          <a:stretch>
            <a:fillRect/>
          </a:stretch>
        </p:blipFill>
        <p:spPr bwMode="auto">
          <a:xfrm>
            <a:off x="-36511" y="154332"/>
            <a:ext cx="9136349" cy="6515028"/>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09600" y="0"/>
            <a:ext cx="7772400" cy="1143000"/>
          </a:xfrm>
          <a:noFill/>
        </p:spPr>
        <p:txBody>
          <a:bodyPr lIns="92075" tIns="46038" rIns="92075" bIns="46038"/>
          <a:lstStyle/>
          <a:p>
            <a:pPr eaLnBrk="1" hangingPunct="1"/>
            <a:r>
              <a:rPr lang="en-GB" sz="4800" b="1" smtClean="0">
                <a:solidFill>
                  <a:srgbClr val="FFFF00"/>
                </a:solidFill>
              </a:rPr>
              <a:t>La via del “piacere”</a:t>
            </a:r>
          </a:p>
        </p:txBody>
      </p:sp>
      <p:pic>
        <p:nvPicPr>
          <p:cNvPr id="455683" name="Picture 3"/>
          <p:cNvPicPr>
            <a:picLocks noChangeArrowheads="1"/>
          </p:cNvPicPr>
          <p:nvPr/>
        </p:nvPicPr>
        <p:blipFill>
          <a:blip r:embed="rId3" cstate="print"/>
          <a:srcRect/>
          <a:stretch>
            <a:fillRect/>
          </a:stretch>
        </p:blipFill>
        <p:spPr bwMode="auto">
          <a:xfrm>
            <a:off x="1476375" y="981075"/>
            <a:ext cx="6248400" cy="4391025"/>
          </a:xfrm>
          <a:prstGeom prst="rect">
            <a:avLst/>
          </a:prstGeom>
          <a:noFill/>
          <a:ln w="9525">
            <a:noFill/>
            <a:miter lim="800000"/>
            <a:headEnd/>
            <a:tailEnd/>
          </a:ln>
        </p:spPr>
      </p:pic>
      <p:sp>
        <p:nvSpPr>
          <p:cNvPr id="455684" name="Rectangle 4"/>
          <p:cNvSpPr>
            <a:spLocks noChangeArrowheads="1"/>
          </p:cNvSpPr>
          <p:nvPr/>
        </p:nvSpPr>
        <p:spPr bwMode="auto">
          <a:xfrm>
            <a:off x="539750" y="5373688"/>
            <a:ext cx="8204200" cy="860425"/>
          </a:xfrm>
          <a:prstGeom prst="rect">
            <a:avLst/>
          </a:prstGeom>
          <a:noFill/>
          <a:ln w="9525">
            <a:noFill/>
            <a:miter lim="800000"/>
            <a:headEnd/>
            <a:tailEnd/>
          </a:ln>
        </p:spPr>
        <p:txBody>
          <a:bodyPr lIns="92075" tIns="46038" rIns="92075" bIns="46038">
            <a:spAutoFit/>
          </a:bodyPr>
          <a:lstStyle/>
          <a:p>
            <a:pPr algn="ctr" eaLnBrk="0" hangingPunct="0">
              <a:lnSpc>
                <a:spcPct val="90000"/>
              </a:lnSpc>
            </a:pPr>
            <a:r>
              <a:rPr lang="en-GB" sz="2800">
                <a:solidFill>
                  <a:schemeClr val="bg1"/>
                </a:solidFill>
              </a:rPr>
              <a:t>Le droghe  </a:t>
            </a:r>
            <a:r>
              <a:rPr lang="en-GB" sz="2800">
                <a:solidFill>
                  <a:srgbClr val="FFFF00"/>
                </a:solidFill>
              </a:rPr>
              <a:t>alterano</a:t>
            </a:r>
            <a:r>
              <a:rPr lang="en-GB" sz="2800">
                <a:solidFill>
                  <a:schemeClr val="bg1"/>
                </a:solidFill>
              </a:rPr>
              <a:t> le </a:t>
            </a:r>
            <a:r>
              <a:rPr lang="en-GB" sz="2800">
                <a:solidFill>
                  <a:srgbClr val="FFFF00"/>
                </a:solidFill>
              </a:rPr>
              <a:t>aree cerebrali</a:t>
            </a:r>
            <a:r>
              <a:rPr lang="en-GB" sz="2800">
                <a:solidFill>
                  <a:schemeClr val="bg1"/>
                </a:solidFill>
              </a:rPr>
              <a:t> che mediano le </a:t>
            </a:r>
            <a:r>
              <a:rPr lang="en-GB" sz="2800">
                <a:solidFill>
                  <a:srgbClr val="FFFF00"/>
                </a:solidFill>
              </a:rPr>
              <a:t>sensazioni di motivazione e di piacere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455683"/>
                                        </p:tgtEl>
                                        <p:attrNameLst>
                                          <p:attrName>style.visibility</p:attrName>
                                        </p:attrNameLst>
                                      </p:cBhvr>
                                      <p:to>
                                        <p:strVal val="visible"/>
                                      </p:to>
                                    </p:set>
                                    <p:anim calcmode="lin" valueType="num">
                                      <p:cBhvr>
                                        <p:cTn id="7" dur="500" fill="hold"/>
                                        <p:tgtEl>
                                          <p:spTgt spid="455683"/>
                                        </p:tgtEl>
                                        <p:attrNameLst>
                                          <p:attrName>ppt_w</p:attrName>
                                        </p:attrNameLst>
                                      </p:cBhvr>
                                      <p:tavLst>
                                        <p:tav tm="0">
                                          <p:val>
                                            <p:fltVal val="0"/>
                                          </p:val>
                                        </p:tav>
                                        <p:tav tm="100000">
                                          <p:val>
                                            <p:strVal val="#ppt_w"/>
                                          </p:val>
                                        </p:tav>
                                      </p:tavLst>
                                    </p:anim>
                                    <p:anim calcmode="lin" valueType="num">
                                      <p:cBhvr>
                                        <p:cTn id="8" dur="500" fill="hold"/>
                                        <p:tgtEl>
                                          <p:spTgt spid="455683"/>
                                        </p:tgtEl>
                                        <p:attrNameLst>
                                          <p:attrName>ppt_h</p:attrName>
                                        </p:attrNameLst>
                                      </p:cBhvr>
                                      <p:tavLst>
                                        <p:tav tm="0">
                                          <p:val>
                                            <p:fltVal val="0"/>
                                          </p:val>
                                        </p:tav>
                                        <p:tav tm="100000">
                                          <p:val>
                                            <p:strVal val="#ppt_h"/>
                                          </p:val>
                                        </p:tav>
                                      </p:tavLst>
                                    </p:anim>
                                    <p:anim calcmode="lin" valueType="num">
                                      <p:cBhvr>
                                        <p:cTn id="9" dur="500" fill="hold"/>
                                        <p:tgtEl>
                                          <p:spTgt spid="455683"/>
                                        </p:tgtEl>
                                        <p:attrNameLst>
                                          <p:attrName>ppt_x</p:attrName>
                                        </p:attrNameLst>
                                      </p:cBhvr>
                                      <p:tavLst>
                                        <p:tav tm="0">
                                          <p:val>
                                            <p:fltVal val="0.5"/>
                                          </p:val>
                                        </p:tav>
                                        <p:tav tm="100000">
                                          <p:val>
                                            <p:strVal val="#ppt_x"/>
                                          </p:val>
                                        </p:tav>
                                      </p:tavLst>
                                    </p:anim>
                                    <p:anim calcmode="lin" valueType="num">
                                      <p:cBhvr>
                                        <p:cTn id="10" dur="500" fill="hold"/>
                                        <p:tgtEl>
                                          <p:spTgt spid="455683"/>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455684"/>
                                        </p:tgtEl>
                                        <p:attrNameLst>
                                          <p:attrName>style.visibility</p:attrName>
                                        </p:attrNameLst>
                                      </p:cBhvr>
                                      <p:to>
                                        <p:strVal val="visible"/>
                                      </p:to>
                                    </p:set>
                                    <p:animEffect transition="in" filter="slide(fromBottom)">
                                      <p:cBhvr>
                                        <p:cTn id="15" dur="500"/>
                                        <p:tgtEl>
                                          <p:spTgt spid="455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84"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descr="http://slideplayer.it/slide/192257/1/images/8/Nuove+droghe+de+sintesi:+Pirrolidinofenoni.jpg"/>
          <p:cNvPicPr>
            <a:picLocks noChangeAspect="1" noChangeArrowheads="1"/>
          </p:cNvPicPr>
          <p:nvPr/>
        </p:nvPicPr>
        <p:blipFill>
          <a:blip r:embed="rId2" cstate="print"/>
          <a:srcRect l="4454" r="4796"/>
          <a:stretch>
            <a:fillRect/>
          </a:stretch>
        </p:blipFill>
        <p:spPr bwMode="auto">
          <a:xfrm>
            <a:off x="35496" y="86232"/>
            <a:ext cx="9059332" cy="6655136"/>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descr="http://slideplayer.it/slide/192257/1/images/10/Classificazione:+amfetamine.jpg"/>
          <p:cNvPicPr>
            <a:picLocks noChangeAspect="1" noChangeArrowheads="1"/>
          </p:cNvPicPr>
          <p:nvPr/>
        </p:nvPicPr>
        <p:blipFill>
          <a:blip r:embed="rId2" cstate="print"/>
          <a:srcRect l="4111" r="1370"/>
          <a:stretch>
            <a:fillRect/>
          </a:stretch>
        </p:blipFill>
        <p:spPr bwMode="auto">
          <a:xfrm>
            <a:off x="1" y="156286"/>
            <a:ext cx="9137587" cy="6444974"/>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6" name="Picture 4" descr="http://slideplayer.it/slide/192257/1/images/16/Che+cosa+%C3%A9+la+MDMA+%C3%89+la+3,4-metilendiossimetanfetamina+(MDMA).jpg"/>
          <p:cNvPicPr>
            <a:picLocks noChangeAspect="1" noChangeArrowheads="1"/>
          </p:cNvPicPr>
          <p:nvPr/>
        </p:nvPicPr>
        <p:blipFill>
          <a:blip r:embed="rId2" cstate="print"/>
          <a:srcRect l="3769" r="5139"/>
          <a:stretch>
            <a:fillRect/>
          </a:stretch>
        </p:blipFill>
        <p:spPr bwMode="auto">
          <a:xfrm>
            <a:off x="15059" y="158240"/>
            <a:ext cx="9093445" cy="6655136"/>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slideplayer.it/slide/192257/1/images/23/Che+cosa+%C3%A9+la+MDMA+un+entattogeno.jpg"/>
          <p:cNvPicPr>
            <a:picLocks noChangeAspect="1" noChangeArrowheads="1"/>
          </p:cNvPicPr>
          <p:nvPr/>
        </p:nvPicPr>
        <p:blipFill>
          <a:blip r:embed="rId2" cstate="print"/>
          <a:srcRect l="5824" r="3426"/>
          <a:stretch>
            <a:fillRect/>
          </a:stretch>
        </p:blipFill>
        <p:spPr bwMode="auto">
          <a:xfrm>
            <a:off x="72554" y="84278"/>
            <a:ext cx="8963942" cy="6585082"/>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http://slideplayer.it/slide/192257/1/images/24/Storia+anfetamine+1923:+Lab.+Lilly+isol%C3%B3+l%E2%80%99efedrina+dal+ma+huang+(Ephedra+vulgaris):+medicina+tradizionale+cinese+per+l%E2%80%99sma..jpg"/>
          <p:cNvPicPr>
            <a:picLocks noChangeAspect="1" noChangeArrowheads="1"/>
          </p:cNvPicPr>
          <p:nvPr/>
        </p:nvPicPr>
        <p:blipFill>
          <a:blip r:embed="rId2" cstate="print"/>
          <a:srcRect l="1713" r="3769"/>
          <a:stretch>
            <a:fillRect/>
          </a:stretch>
        </p:blipFill>
        <p:spPr bwMode="auto">
          <a:xfrm>
            <a:off x="6510" y="152378"/>
            <a:ext cx="9137490" cy="6444974"/>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http://slideplayer.it/slide/192257/1/images/25/MDMA+nel+tempo+Ruta+del+bakalao+Acid-house+a+Chicago.jpg"/>
          <p:cNvPicPr>
            <a:picLocks noChangeAspect="1" noChangeArrowheads="1"/>
          </p:cNvPicPr>
          <p:nvPr/>
        </p:nvPicPr>
        <p:blipFill>
          <a:blip r:embed="rId2" cstate="print"/>
          <a:srcRect/>
          <a:stretch>
            <a:fillRect/>
          </a:stretch>
        </p:blipFill>
        <p:spPr bwMode="auto">
          <a:xfrm>
            <a:off x="1945" y="404664"/>
            <a:ext cx="9142055" cy="6094703"/>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2" descr="http://slideplayer.it/slide/192257/1/images/30/Modalit%C3%A0+di+consumo+con+rilevanza+farmacologica+e+tossicologica.jpg"/>
          <p:cNvPicPr>
            <a:picLocks noChangeAspect="1" noChangeArrowheads="1"/>
          </p:cNvPicPr>
          <p:nvPr/>
        </p:nvPicPr>
        <p:blipFill>
          <a:blip r:embed="rId2" cstate="print"/>
          <a:srcRect l="5824" r="5139"/>
          <a:stretch>
            <a:fillRect/>
          </a:stretch>
        </p:blipFill>
        <p:spPr bwMode="auto">
          <a:xfrm>
            <a:off x="54635" y="16178"/>
            <a:ext cx="8981861" cy="6725190"/>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descr="http://slideplayer.it/slide/192257/1/images/33/Che+effetti+produce+Effetti+cardiovascolari+e+SN+autonomo:.jpg"/>
          <p:cNvPicPr>
            <a:picLocks noChangeAspect="1" noChangeArrowheads="1"/>
          </p:cNvPicPr>
          <p:nvPr/>
        </p:nvPicPr>
        <p:blipFill>
          <a:blip r:embed="rId2" cstate="print"/>
          <a:srcRect l="5481" r="3769"/>
          <a:stretch>
            <a:fillRect/>
          </a:stretch>
        </p:blipFill>
        <p:spPr bwMode="auto">
          <a:xfrm>
            <a:off x="49200" y="116632"/>
            <a:ext cx="9059304" cy="6655136"/>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descr="http://slideplayer.it/slide/192257/1/images/35/Come+produce+i+suoi+effetti.jpg"/>
          <p:cNvPicPr>
            <a:picLocks noChangeAspect="1" noChangeArrowheads="1"/>
          </p:cNvPicPr>
          <p:nvPr/>
        </p:nvPicPr>
        <p:blipFill>
          <a:blip r:embed="rId2" cstate="print"/>
          <a:srcRect l="5139" r="5481" b="1542"/>
          <a:stretch>
            <a:fillRect/>
          </a:stretch>
        </p:blipFill>
        <p:spPr bwMode="auto">
          <a:xfrm>
            <a:off x="-2823" y="27383"/>
            <a:ext cx="9194596" cy="6752299"/>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4" name="Picture 4" descr="http://slideplayer.it/slide/192257/1/images/38/Come+agisce+la+MDMA+Senza+MDMA+R+Neurone+postsinaptico+Transportatore.jpg"/>
          <p:cNvPicPr>
            <a:picLocks noChangeAspect="1" noChangeArrowheads="1"/>
          </p:cNvPicPr>
          <p:nvPr/>
        </p:nvPicPr>
        <p:blipFill>
          <a:blip r:embed="rId2" cstate="print"/>
          <a:srcRect l="5481" t="4625" r="4454" b="4111"/>
          <a:stretch>
            <a:fillRect/>
          </a:stretch>
        </p:blipFill>
        <p:spPr bwMode="auto">
          <a:xfrm>
            <a:off x="4" y="2"/>
            <a:ext cx="5394553" cy="3644183"/>
          </a:xfrm>
          <a:prstGeom prst="rect">
            <a:avLst/>
          </a:prstGeom>
          <a:noFill/>
        </p:spPr>
      </p:pic>
      <p:pic>
        <p:nvPicPr>
          <p:cNvPr id="317442" name="Picture 2" descr="http://slideplayer.it/slide/192257/1/images/39/nella+fendidura+sinaptica.jpg"/>
          <p:cNvPicPr>
            <a:picLocks noChangeAspect="1" noChangeArrowheads="1"/>
          </p:cNvPicPr>
          <p:nvPr/>
        </p:nvPicPr>
        <p:blipFill>
          <a:blip r:embed="rId3" cstate="print"/>
          <a:srcRect l="4454" t="14389" r="4454" b="3597"/>
          <a:stretch>
            <a:fillRect/>
          </a:stretch>
        </p:blipFill>
        <p:spPr bwMode="auto">
          <a:xfrm>
            <a:off x="3496492" y="3468206"/>
            <a:ext cx="5647508" cy="3389794"/>
          </a:xfrm>
          <a:prstGeom prst="rect">
            <a:avLst/>
          </a:prstGeom>
          <a:noFill/>
        </p:spPr>
      </p:pic>
    </p:spTree>
  </p:cSld>
  <p:clrMapOvr>
    <a:masterClrMapping/>
  </p:clrMapOvr>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emplate_IT_blue NEW">
  <a:themeElements>
    <a:clrScheme name="">
      <a:dk1>
        <a:srgbClr val="000000"/>
      </a:dk1>
      <a:lt1>
        <a:srgbClr val="FFFFFF"/>
      </a:lt1>
      <a:dk2>
        <a:srgbClr val="67799B"/>
      </a:dk2>
      <a:lt2>
        <a:srgbClr val="FFFFFF"/>
      </a:lt2>
      <a:accent1>
        <a:srgbClr val="37507F"/>
      </a:accent1>
      <a:accent2>
        <a:srgbClr val="4B618C"/>
      </a:accent2>
      <a:accent3>
        <a:srgbClr val="B8BECB"/>
      </a:accent3>
      <a:accent4>
        <a:srgbClr val="DADADA"/>
      </a:accent4>
      <a:accent5>
        <a:srgbClr val="AEB3C0"/>
      </a:accent5>
      <a:accent6>
        <a:srgbClr val="43577E"/>
      </a:accent6>
      <a:hlink>
        <a:srgbClr val="556A92"/>
      </a:hlink>
      <a:folHlink>
        <a:srgbClr val="5F7399"/>
      </a:folHlink>
    </a:clrScheme>
    <a:fontScheme name="Template_IT_blue N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_IT_blue NEW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Template_IT_blue NEW">
  <a:themeElements>
    <a:clrScheme name="">
      <a:dk1>
        <a:srgbClr val="000000"/>
      </a:dk1>
      <a:lt1>
        <a:srgbClr val="FFFFFF"/>
      </a:lt1>
      <a:dk2>
        <a:srgbClr val="67799B"/>
      </a:dk2>
      <a:lt2>
        <a:srgbClr val="FFFFFF"/>
      </a:lt2>
      <a:accent1>
        <a:srgbClr val="37507F"/>
      </a:accent1>
      <a:accent2>
        <a:srgbClr val="4B618C"/>
      </a:accent2>
      <a:accent3>
        <a:srgbClr val="B8BECB"/>
      </a:accent3>
      <a:accent4>
        <a:srgbClr val="DADADA"/>
      </a:accent4>
      <a:accent5>
        <a:srgbClr val="AEB3C0"/>
      </a:accent5>
      <a:accent6>
        <a:srgbClr val="43577E"/>
      </a:accent6>
      <a:hlink>
        <a:srgbClr val="556A92"/>
      </a:hlink>
      <a:folHlink>
        <a:srgbClr val="5F7399"/>
      </a:folHlink>
    </a:clrScheme>
    <a:fontScheme name="3_Template_IT_blue N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Template_IT_blue NEW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ruttura predefinita">
  <a:themeElements>
    <a:clrScheme name="1_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ruttura predefinita">
  <a:themeElements>
    <a:clrScheme name="2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Struttura predefinita">
  <a:themeElements>
    <a:clrScheme name="3_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Nastri">
  <a:themeElements>
    <a:clrScheme name="Nastri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fontScheme name="Nastri">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astri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Nastri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Nastri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Nastri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Nastri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Nastri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Struttura predefinita">
  <a:themeElements>
    <a:clrScheme name="4_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Struttura predefinita">
  <a:themeElements>
    <a:clrScheme name="5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Struttura predefinita">
  <a:themeElements>
    <a:clrScheme name="6_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Struttura predefinita">
  <a:themeElements>
    <a:clrScheme name="7_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2842</TotalTime>
  <Words>4911</Words>
  <Application>Microsoft Office PowerPoint</Application>
  <PresentationFormat>Presentazione su schermo (4:3)</PresentationFormat>
  <Paragraphs>637</Paragraphs>
  <Slides>150</Slides>
  <Notes>44</Notes>
  <HiddenSlides>0</HiddenSlides>
  <MMClips>0</MMClips>
  <ScaleCrop>false</ScaleCrop>
  <HeadingPairs>
    <vt:vector size="6" baseType="variant">
      <vt:variant>
        <vt:lpstr>Tema</vt:lpstr>
      </vt:variant>
      <vt:variant>
        <vt:i4>11</vt:i4>
      </vt:variant>
      <vt:variant>
        <vt:lpstr>Server OLE incorporati</vt:lpstr>
      </vt:variant>
      <vt:variant>
        <vt:i4>2</vt:i4>
      </vt:variant>
      <vt:variant>
        <vt:lpstr>Titoli diapositive</vt:lpstr>
      </vt:variant>
      <vt:variant>
        <vt:i4>150</vt:i4>
      </vt:variant>
    </vt:vector>
  </HeadingPairs>
  <TitlesOfParts>
    <vt:vector size="163" baseType="lpstr">
      <vt:lpstr>Struttura predefinita</vt:lpstr>
      <vt:lpstr>1_Struttura predefinita</vt:lpstr>
      <vt:lpstr>2_Struttura predefinita</vt:lpstr>
      <vt:lpstr>3_Struttura predefinita</vt:lpstr>
      <vt:lpstr>Nastri</vt:lpstr>
      <vt:lpstr>4_Struttura predefinita</vt:lpstr>
      <vt:lpstr>5_Struttura predefinita</vt:lpstr>
      <vt:lpstr>6_Struttura predefinita</vt:lpstr>
      <vt:lpstr>7_Struttura predefinita</vt:lpstr>
      <vt:lpstr>Template_IT_blue NEW</vt:lpstr>
      <vt:lpstr>3_Template_IT_blue NEW</vt:lpstr>
      <vt:lpstr>Fotografia Photo Editor</vt:lpstr>
      <vt:lpstr>CS ChemDraw Drawing</vt:lpstr>
      <vt:lpstr>Diapositiva 1</vt:lpstr>
      <vt:lpstr>Tossicodipendenza: disturbo del comportamento</vt:lpstr>
      <vt:lpstr>Diapositiva 3</vt:lpstr>
      <vt:lpstr>La tossicodipendenza</vt:lpstr>
      <vt:lpstr>Diapositiva 5</vt:lpstr>
      <vt:lpstr>Diapositiva 6</vt:lpstr>
      <vt:lpstr>La biologia della tossicodipendenza </vt:lpstr>
      <vt:lpstr>Diapositiva 8</vt:lpstr>
      <vt:lpstr>La via del “piacere”</vt:lpstr>
      <vt:lpstr>Diapositiva 10</vt:lpstr>
      <vt:lpstr>Diapositiva 11</vt:lpstr>
      <vt:lpstr>Diapositiva 12</vt:lpstr>
      <vt:lpstr>Diapositiva 13</vt:lpstr>
      <vt:lpstr>Diapositiva 14</vt:lpstr>
      <vt:lpstr>Diapositiva 15</vt:lpstr>
      <vt:lpstr>La biologia della tossicodipendenza</vt:lpstr>
      <vt:lpstr>Diapositiva 17</vt:lpstr>
      <vt:lpstr>I neurotrasmettitori</vt:lpstr>
      <vt:lpstr>Diapositiva 19</vt:lpstr>
      <vt:lpstr>La dopamina</vt:lpstr>
      <vt:lpstr>Diapositiva 21</vt:lpstr>
      <vt:lpstr>Diapositiva 22</vt:lpstr>
      <vt:lpstr>Diapositiva 23</vt:lpstr>
      <vt:lpstr>Diapositiva 24</vt:lpstr>
      <vt:lpstr>Diapositiva 25</vt:lpstr>
      <vt:lpstr>La biologia della tossicodipendenza</vt:lpstr>
      <vt:lpstr>Le terapie attuali</vt:lpstr>
      <vt:lpstr>Sviluppi futuri nella ricerca</vt:lpstr>
      <vt:lpstr>Classi di droghe</vt:lpstr>
      <vt:lpstr>Sedativi-euforizzanti (I)</vt:lpstr>
      <vt:lpstr>Sedativi-euforizzanti (II)</vt:lpstr>
      <vt:lpstr>Psicostimolanti (I)</vt:lpstr>
      <vt:lpstr>Psicostimolanti (II)</vt:lpstr>
      <vt:lpstr>Psichedelici o Allucinogeni</vt:lpstr>
      <vt:lpstr>Diapositiva 35</vt:lpstr>
      <vt:lpstr>Diapositiva 36</vt:lpstr>
      <vt:lpstr>Fasi tipiche della dipendenza</vt:lpstr>
      <vt:lpstr>Vulnerabilità alle dipendenze</vt:lpstr>
      <vt:lpstr>Vulnerabilità alle dipendenze</vt:lpstr>
      <vt:lpstr>Effetti ricercati dal consumatore</vt:lpstr>
      <vt:lpstr>Fasi della dipendenza</vt:lpstr>
      <vt:lpstr>Diapositiva 42</vt:lpstr>
      <vt:lpstr>Diapositiva 43</vt:lpstr>
      <vt:lpstr>Assuefazione e dipendenza</vt:lpstr>
      <vt:lpstr>L’abuso di sostanze come comportamento gratificante</vt:lpstr>
      <vt:lpstr>Diapositiva 46</vt:lpstr>
      <vt:lpstr>LA COCAINA</vt:lpstr>
      <vt:lpstr>Diapositiva 48</vt:lpstr>
      <vt:lpstr>Diapositiva 49</vt:lpstr>
      <vt:lpstr>Diapositiva 50</vt:lpstr>
      <vt:lpstr>Diapositiva 51</vt:lpstr>
      <vt:lpstr>Diapositiva 52</vt:lpstr>
      <vt:lpstr>Diapositiva 53</vt:lpstr>
      <vt:lpstr>Relazione annuale 2007 sulla situazione dei problemi legati all'uso di droghe in Europa</vt:lpstr>
      <vt:lpstr>Cocaina: continua la tendenza all'aumento, ma ci sono segni di stabilizzazione </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Mortalità da  cocaina: meccanismi</vt:lpstr>
      <vt:lpstr>Cannabinoidi</vt:lpstr>
      <vt:lpstr>Diapositiva 78</vt:lpstr>
      <vt:lpstr>Diapositiva 79</vt:lpstr>
      <vt:lpstr>Diapositiva 80</vt:lpstr>
      <vt:lpstr>Effetti del THC</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Caffeina</vt:lpstr>
      <vt:lpstr>Influenze della caffeina che possono portare a migliorare la performance, ma anche a danni</vt:lpstr>
      <vt:lpstr>Meccanismo attraverso cui la caffeina può incrementare la mobilizzazione dei grassi</vt:lpstr>
      <vt:lpstr>L’alcol vietato in alcuni sport ma l’abuso dannoso per tutti</vt:lpstr>
      <vt:lpstr>L’alcol vietato in alcuni sport ma l’abuso dannoso per tutti</vt:lpstr>
      <vt:lpstr>Diapositiva 119</vt:lpstr>
      <vt:lpstr>Diapositiva 120</vt:lpstr>
      <vt:lpstr>Dopo la droga: alcol</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lpstr>Diapositiva 142</vt:lpstr>
      <vt:lpstr>Diapositiva 143</vt:lpstr>
      <vt:lpstr>Diapositiva 144</vt:lpstr>
      <vt:lpstr>Diapositiva 145</vt:lpstr>
      <vt:lpstr>Diapositiva 146</vt:lpstr>
      <vt:lpstr>Diapositiva 147</vt:lpstr>
      <vt:lpstr>Diapositiva 148</vt:lpstr>
      <vt:lpstr>Diapositiva 149</vt:lpstr>
      <vt:lpstr>Diapositiva 150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Dr C Chiamulera</dc:creator>
  <cp:lastModifiedBy>Zorzet</cp:lastModifiedBy>
  <cp:revision>286</cp:revision>
  <dcterms:created xsi:type="dcterms:W3CDTF">2003-04-01T11:59:04Z</dcterms:created>
  <dcterms:modified xsi:type="dcterms:W3CDTF">2017-12-13T12:28:51Z</dcterms:modified>
</cp:coreProperties>
</file>